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image" Target="../media/image-6-3.jpe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2286000"/>
          </a:xfrm>
          <a:prstGeom prst="rect">
            <a:avLst/>
          </a:prstGeom>
          <a:solidFill>
            <a:srgbClr val="1E342A"/>
          </a:solidFill>
          <a:ln w="12700">
            <a:solidFill>
              <a:srgbClr val="1E34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2258568"/>
            <a:ext cx="12161520" cy="27432"/>
          </a:xfrm>
          <a:prstGeom prst="rect">
            <a:avLst/>
          </a:prstGeom>
          <a:solidFill>
            <a:srgbClr val="B8963E"/>
          </a:solidFill>
          <a:ln w="12700">
            <a:solidFill>
              <a:srgbClr val="B8963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2004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5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KIT · 2026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10149840" y="32004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spc="5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 ONE</a:t>
            </a:r>
            <a:endParaRPr lang="en-US" sz="700" dirty="0"/>
          </a:p>
        </p:txBody>
      </p:sp>
      <p:sp>
        <p:nvSpPr>
          <p:cNvPr id="6" name="Shape 4"/>
          <p:cNvSpPr/>
          <p:nvPr/>
        </p:nvSpPr>
        <p:spPr>
          <a:xfrm>
            <a:off x="7772400" y="640080"/>
            <a:ext cx="0" cy="1371600"/>
          </a:xfrm>
          <a:prstGeom prst="line">
            <a:avLst/>
          </a:prstGeom>
          <a:noFill/>
          <a:ln w="6350">
            <a:solidFill>
              <a:srgbClr val="B8963E">
                <a:alpha val="4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0080"/>
            <a:ext cx="7040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</a:t>
            </a:r>
            <a:pPr indent="0" marL="0">
              <a:buNone/>
            </a:pPr>
            <a:r>
              <a:rPr lang="en-US" sz="42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Sovereign </a:t>
            </a:r>
            <a:pPr indent="0" marL="0">
              <a:buNone/>
            </a:pPr>
            <a:r>
              <a:rPr lang="en-US" sz="42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548640" y="1508760"/>
            <a:ext cx="7040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0908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 Books. Eat Food. Go Places. Grow.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138160" y="68580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8138160" y="9144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E. Boateng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138160" y="150876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spc="2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PARIS · LONDON · GHANA · EVANSTON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8138160" y="17099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spc="2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MUNICH · VIENNA · PRAGUE · BRAZIL</a:t>
            </a:r>
            <a:endParaRPr lang="en-US" sz="650" dirty="0"/>
          </a:p>
        </p:txBody>
      </p:sp>
      <p:pic>
        <p:nvPicPr>
          <p:cNvPr id="13" name="Image 0" descr="/home/claude/dining_croppe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2286000"/>
            <a:ext cx="1216152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34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SOMETHING WORTH WATCHING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6858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Pull up a </a:t>
            </a:r>
            <a:pPr indent="0" marL="0">
              <a:buNone/>
            </a:pPr>
            <a:r>
              <a:rPr lang="en-US" sz="52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chair.</a:t>
            </a:r>
            <a:endParaRPr lang="en-US" sz="5200" dirty="0"/>
          </a:p>
        </p:txBody>
      </p:sp>
      <p:sp>
        <p:nvSpPr>
          <p:cNvPr id="4" name="Shape 2"/>
          <p:cNvSpPr/>
          <p:nvPr/>
        </p:nvSpPr>
        <p:spPr>
          <a:xfrm>
            <a:off x="548640" y="2697480"/>
            <a:ext cx="457200" cy="0"/>
          </a:xfrm>
          <a:prstGeom prst="line">
            <a:avLst/>
          </a:prstGeom>
          <a:noFill/>
          <a:ln w="19050">
            <a:solidFill>
              <a:srgbClr val="B896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907792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BRAND PARTNERSHIPS &amp; SPONSORSHIPS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548640" y="3127248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Estelita@touchbespoke.com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36393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ENTITY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548640" y="3858768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Touch Bespoke · est. 2018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48640" y="448056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42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Please include your brand name, product category, and proposed campaign window. Discovery calls scheduled within 72 hours.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589520" y="502920"/>
            <a:ext cx="0" cy="5852160"/>
          </a:xfrm>
          <a:prstGeom prst="line">
            <a:avLst/>
          </a:prstGeom>
          <a:noFill/>
          <a:ln w="6350">
            <a:solidFill>
              <a:srgbClr val="B8963E">
                <a:alpha val="2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0" y="502920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 ONE · TRAVEL GROUPINGS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7863840" y="932688"/>
            <a:ext cx="3749040" cy="0"/>
          </a:xfrm>
          <a:prstGeom prst="line">
            <a:avLst/>
          </a:prstGeom>
          <a:noFill/>
          <a:ln w="381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863840" y="1024128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Munich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744200" y="1024128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Germany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7863840" y="1591056"/>
            <a:ext cx="3749040" cy="0"/>
          </a:xfrm>
          <a:prstGeom prst="line">
            <a:avLst/>
          </a:prstGeom>
          <a:noFill/>
          <a:ln w="381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0" y="1682496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Paris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744200" y="1682496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France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7863840" y="2249424"/>
            <a:ext cx="3749040" cy="0"/>
          </a:xfrm>
          <a:prstGeom prst="line">
            <a:avLst/>
          </a:prstGeom>
          <a:noFill/>
          <a:ln w="381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63840" y="2340864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Vienna · Prague · London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744200" y="2340864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Winter cities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7863840" y="2907792"/>
            <a:ext cx="3749040" cy="0"/>
          </a:xfrm>
          <a:prstGeom prst="line">
            <a:avLst/>
          </a:prstGeom>
          <a:noFill/>
          <a:ln w="381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863840" y="2999232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Ghana · Brazil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744200" y="2999232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 in discovery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7863840" y="3657600"/>
            <a:ext cx="3749040" cy="1508760"/>
          </a:xfrm>
          <a:prstGeom prst="rect">
            <a:avLst/>
          </a:prstGeom>
          <a:solidFill>
            <a:srgbClr val="B8963E">
              <a:alpha val="12000"/>
            </a:srgbClr>
          </a:solidFill>
          <a:ln w="12700">
            <a:solidFill>
              <a:srgbClr val="B8963E">
                <a:alpha val="3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92440" y="37947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 &amp; SOCIAL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8092440" y="409651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YouTube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9555480" y="4096512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@ASovereignPerspective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092440" y="450799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Instagram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9555480" y="4507992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@asovereignperspective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0" y="6309360"/>
            <a:ext cx="12161520" cy="0"/>
          </a:xfrm>
          <a:prstGeom prst="line">
            <a:avLst/>
          </a:prstGeom>
          <a:noFill/>
          <a:ln w="6350">
            <a:solidFill>
              <a:srgbClr val="B8963E">
                <a:alpha val="25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" y="638251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3A34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"Read Books. Eat Food. Go Places. Grow."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961120" y="6382512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spc="200" kern="0" dirty="0">
                <a:solidFill>
                  <a:srgbClr val="3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Bespoke · Season One · 2026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4008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008"/>
            <a:ext cx="12161520" cy="32004"/>
          </a:xfrm>
          <a:prstGeom prst="rect">
            <a:avLst/>
          </a:prstGeom>
          <a:solidFill>
            <a:srgbClr val="B8963E"/>
          </a:solidFill>
          <a:ln w="12700">
            <a:solidFill>
              <a:srgbClr val="B8963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4114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THE CHANNEL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502920" y="594360"/>
            <a:ext cx="5669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life </a:t>
            </a:r>
            <a:pPr indent="0" marL="0">
              <a:buNone/>
            </a:pPr>
            <a:r>
              <a:rPr lang="en-US" sz="44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fully lived.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502920" y="1691640"/>
            <a:ext cx="457200" cy="0"/>
          </a:xfrm>
          <a:prstGeom prst="line">
            <a:avLst/>
          </a:prstGeom>
          <a:noFill/>
          <a:ln w="19050">
            <a:solidFill>
              <a:srgbClr val="B896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87452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Sovereign Edit is a lifestyle channel rooted in the belief that the richest life is one built deliberately — through meaningful rituals, nourishing food, purposeful travel, and the ongoing, courageous work of knowing yourself.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265176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Created and hosted by E. Boateng — writer, mother, and strategist — the channel weaves together three interlocking content streams: the Recentering Self series filmed at home, immersive international travel and culinary content, and the slow architecture of a life becoming more fully itself.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342900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Season One encompasses seven international destinations and a full arc of at-home socio-emotional episodes.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4709160"/>
            <a:ext cx="54864" cy="777240"/>
          </a:xfrm>
          <a:prstGeom prst="rect">
            <a:avLst/>
          </a:prstGeom>
          <a:solidFill>
            <a:srgbClr val="6B1E2E"/>
          </a:solidFill>
          <a:ln w="12700">
            <a:solidFill>
              <a:srgbClr val="6B1E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4709160"/>
            <a:ext cx="5394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"The richest table is the one set with intention — for food, for conversation, for what we're becoming."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63640" y="411480"/>
            <a:ext cx="0" cy="6080760"/>
          </a:xfrm>
          <a:prstGeom prst="line">
            <a:avLst/>
          </a:prstGeom>
          <a:noFill/>
          <a:ln w="6350">
            <a:solidFill>
              <a:srgbClr val="2C4A3E">
                <a:alpha val="2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92240" y="411480"/>
            <a:ext cx="5440680" cy="320040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12280" y="59436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PEDIGREE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6812280" y="960120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MBA  </a:t>
            </a:r>
            <a:pPr indent="0" marL="0">
              <a:buNone/>
            </a:pPr>
            <a:r>
              <a:rPr lang="en-US" sz="900" dirty="0">
                <a:solidFill>
                  <a:srgbClr val="D0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Narrative Architecture &amp; Brand Strategy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812280" y="1362456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ConAgra / Kimberly-Clark  </a:t>
            </a:r>
            <a:pPr indent="0" marL="0">
              <a:buNone/>
            </a:pPr>
            <a:r>
              <a:rPr lang="en-US" sz="900" dirty="0">
                <a:solidFill>
                  <a:srgbClr val="D0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brand management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812280" y="1764792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Caudalie  </a:t>
            </a:r>
            <a:pPr indent="0" marL="0">
              <a:buNone/>
            </a:pPr>
            <a:r>
              <a:rPr lang="en-US" sz="900" dirty="0">
                <a:solidFill>
                  <a:srgbClr val="D0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Insider, Vinothérapie Spa · Plaza Hotel, NYC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812280" y="2167128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Williams College  </a:t>
            </a:r>
            <a:pPr indent="0" marL="0">
              <a:buNone/>
            </a:pPr>
            <a:r>
              <a:rPr lang="en-US" sz="900" dirty="0">
                <a:solidFill>
                  <a:srgbClr val="D0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of 2003 · Legacy chronicler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812280" y="2569464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Clarisonic / Thinx  </a:t>
            </a:r>
            <a:pPr indent="0" marL="0">
              <a:buNone/>
            </a:pPr>
            <a:r>
              <a:rPr lang="en-US" sz="900" dirty="0">
                <a:solidFill>
                  <a:srgbClr val="D0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Beauty and category innovation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812280" y="2971800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Touch Bespoke  </a:t>
            </a:r>
            <a:pPr indent="0" marL="0">
              <a:buNone/>
            </a:pPr>
            <a:r>
              <a:rPr lang="en-US" sz="900" dirty="0">
                <a:solidFill>
                  <a:srgbClr val="D0C8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· Strategic brand consultancy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492240" y="3703320"/>
            <a:ext cx="5440680" cy="283464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92240" y="3703320"/>
            <a:ext cx="5440680" cy="2834640"/>
          </a:xfrm>
          <a:prstGeom prst="rect">
            <a:avLst/>
          </a:prstGeom>
          <a:solidFill>
            <a:srgbClr val="000000">
              <a:alpha val="8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92240" y="4663440"/>
            <a:ext cx="5440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spc="3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CREATOR PORTRAIT</a:t>
            </a:r>
            <a:endParaRPr lang="en-US" sz="800" dirty="0"/>
          </a:p>
          <a:p>
            <a:pPr algn="ctr" indent="0" marL="0">
              <a:buNone/>
            </a:pPr>
            <a:r>
              <a:rPr lang="en-US" sz="800" spc="3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WARM, EDITORIAL —</a:t>
            </a:r>
            <a:endParaRPr lang="en-US" sz="800" dirty="0"/>
          </a:p>
          <a:p>
            <a:pPr algn="ctr" indent="0" marL="0">
              <a:buNone/>
            </a:pPr>
            <a:r>
              <a:rPr lang="en-US" sz="800" spc="3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STUDIO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0292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Sovereign Edit · Media Kit 2026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11430000" y="65653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84048"/>
          </a:xfrm>
          <a:prstGeom prst="rect">
            <a:avLst/>
          </a:prstGeom>
          <a:solidFill>
            <a:srgbClr val="6B1E2E"/>
          </a:solidFill>
          <a:ln w="12700">
            <a:solidFill>
              <a:srgbClr val="6B1E2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91440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400" kern="0" dirty="0">
                <a:solidFill>
                  <a:srgbClr val="D0A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PHILOSOPHY · SOVEREIGNTY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9875520" y="9144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D0A89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Touch Bespoke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02920" y="5943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PHILOSOPHY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502920" y="758952"/>
            <a:ext cx="5852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Sovereignty is
</a:t>
            </a:r>
            <a:pPr indent="0" marL="0">
              <a:buNone/>
            </a:pPr>
            <a:r>
              <a:rPr lang="en-US" sz="36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autonomous and inalienable.</a:t>
            </a:r>
            <a:endParaRPr lang="en-US" sz="4800" dirty="0"/>
          </a:p>
        </p:txBody>
      </p:sp>
      <p:sp>
        <p:nvSpPr>
          <p:cNvPr id="7" name="Shape 5"/>
          <p:cNvSpPr/>
          <p:nvPr/>
        </p:nvSpPr>
        <p:spPr>
          <a:xfrm>
            <a:off x="502920" y="2176272"/>
            <a:ext cx="457200" cy="0"/>
          </a:xfrm>
          <a:prstGeom prst="line">
            <a:avLst/>
          </a:prstGeom>
          <a:noFill/>
          <a:ln w="19050">
            <a:solidFill>
              <a:srgbClr val="B896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3317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Sovereignty is self-sourced. Not conferred by a relationship, an achievement, a salary, or a season. The central thesis of this channel — and of its audience's life — is that identity and worth are autonomous and inalienable.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315468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speak to highly educated women who have built rich, complex lives and are done organizing themselves around external validation. Women who have arrived — and are learning what to do with the arrival.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4069080"/>
            <a:ext cx="5120640" cy="237744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425196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INTELLECTUAL THROUGH-LINE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777240" y="4572000"/>
            <a:ext cx="46634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8E0D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Sovereignty runs across every episode — across relationships, achievement, silence, family wounds, and identity. The work is not self-improvement. It is self-recognition.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0" y="594360"/>
            <a:ext cx="5212080" cy="0"/>
          </a:xfrm>
          <a:prstGeom prst="line">
            <a:avLst/>
          </a:prstGeom>
          <a:noFill/>
          <a:ln w="12700">
            <a:solidFill>
              <a:srgbClr val="2C4A3E">
                <a:alpha val="3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704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766560" y="6858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Recentering Self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766560" y="1051560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3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FILMED AT HOME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6766560" y="128016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Candid, intimate episodes exploring the interior life — trauma, recovery, identity, motherhood.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0" y="2651760"/>
            <a:ext cx="5212080" cy="0"/>
          </a:xfrm>
          <a:prstGeom prst="line">
            <a:avLst/>
          </a:prstGeom>
          <a:noFill/>
          <a:ln w="12700">
            <a:solidFill>
              <a:srgbClr val="2C4A3E">
                <a:alpha val="3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27614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766560" y="27432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Travel &amp; Culinary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766560" y="3108960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3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· IMMERSIVE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6766560" y="333756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Rich, cinematic content from markets, kitchens, and tables across three continents.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400800" y="4709160"/>
            <a:ext cx="5212080" cy="0"/>
          </a:xfrm>
          <a:prstGeom prst="line">
            <a:avLst/>
          </a:prstGeom>
          <a:noFill/>
          <a:ln w="12700">
            <a:solidFill>
              <a:srgbClr val="2C4A3E">
                <a:alpha val="3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766560" y="48006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Ritual &amp; Beauty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6766560" y="5166360"/>
            <a:ext cx="4846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3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· LIFESTYLE · SUNDAY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6766560" y="539496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Sunday Brunch episodes, skincare arcs, kitchen culture. The slow, repeating rituals that anchor a full life.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0292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Sovereign Edit · Media Kit 2026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11430000" y="65653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6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ENDURANCE AUDIT · OPERATIONAL INTEGRITY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Quarter-Century of </a:t>
            </a:r>
            <a:pPr indent="0" marL="0">
              <a:buNone/>
            </a:pPr>
            <a:r>
              <a:rPr lang="en-US" sz="38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Performance.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064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These are not aspirational brands. They are 25-year living catalog entries with receipts.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11064240" cy="0"/>
          </a:xfrm>
          <a:prstGeom prst="line">
            <a:avLst/>
          </a:prstGeom>
          <a:noFill/>
          <a:ln w="6350">
            <a:solidFill>
              <a:srgbClr val="B8963E">
                <a:alpha val="3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029968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KITCHEN &amp; HOME INFRASTRUCTURE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492240" y="202996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LIFESTYLE &amp; TRAVEL</a:t>
            </a:r>
            <a:endParaRPr lang="en-US" sz="700" dirty="0"/>
          </a:p>
        </p:txBody>
      </p:sp>
      <p:sp>
        <p:nvSpPr>
          <p:cNvPr id="8" name="Shape 6"/>
          <p:cNvSpPr/>
          <p:nvPr/>
        </p:nvSpPr>
        <p:spPr>
          <a:xfrm>
            <a:off x="548640" y="2331720"/>
            <a:ext cx="530352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404872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Creuset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931920" y="244144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Cast Iron · Anchor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548640" y="2825496"/>
            <a:ext cx="530352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898648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KitchenAid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931920" y="2935224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Mixer · Rosemary Archive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548640" y="3319272"/>
            <a:ext cx="530352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392424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Williams-Sonoma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931920" y="342900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 · 25yr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548640" y="3813048"/>
            <a:ext cx="530352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886200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Cuisinart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931920" y="3922776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Kitchen Foundation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548640" y="4306824"/>
            <a:ext cx="530352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4379976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Vitamix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31920" y="441655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Performance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548640" y="4800600"/>
            <a:ext cx="530352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4873752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Breville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3931920" y="491032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Espresso · Sunday Ritual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548640" y="5294376"/>
            <a:ext cx="530352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5367528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Knives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3931920" y="5404104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Blade Infrastructure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6492240" y="2331720"/>
            <a:ext cx="512064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92240" y="2404872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Caudalie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784080" y="24414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Skincare · Insider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6492240" y="2825496"/>
            <a:ext cx="512064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92240" y="2898648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Tumi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9784080" y="293522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Infrastructure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6492240" y="3319272"/>
            <a:ext cx="512064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92240" y="3392424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Pottery Barn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9784080" y="34290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· 14yr Wear Test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6492240" y="3813048"/>
            <a:ext cx="512064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92240" y="3886200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Crate &amp; Barrel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9784080" y="3922776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Sculptural Accent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6492240" y="4306824"/>
            <a:ext cx="512064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92240" y="4379976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NordicTrack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9784080" y="441655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Infrastructure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6492240" y="4800600"/>
            <a:ext cx="512064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492240" y="4873752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Saatva</a:t>
            </a:r>
            <a:endParaRPr lang="en-US" sz="1500" dirty="0"/>
          </a:p>
        </p:txBody>
      </p:sp>
      <p:sp>
        <p:nvSpPr>
          <p:cNvPr id="46" name="Text 44"/>
          <p:cNvSpPr/>
          <p:nvPr/>
        </p:nvSpPr>
        <p:spPr>
          <a:xfrm>
            <a:off x="9784080" y="491032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Foundation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6492240" y="5294376"/>
            <a:ext cx="5120640" cy="0"/>
          </a:xfrm>
          <a:prstGeom prst="line">
            <a:avLst/>
          </a:prstGeom>
          <a:noFill/>
          <a:ln w="381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92240" y="5367528"/>
            <a:ext cx="3200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Benjamin Moore</a:t>
            </a:r>
            <a:endParaRPr lang="en-US" sz="1500" dirty="0"/>
          </a:p>
        </p:txBody>
      </p:sp>
      <p:sp>
        <p:nvSpPr>
          <p:cNvPr id="49" name="Text 47"/>
          <p:cNvSpPr/>
          <p:nvPr/>
        </p:nvSpPr>
        <p:spPr>
          <a:xfrm>
            <a:off x="9784080" y="540410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spc="150" kern="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 Architecture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6080760" y="2029968"/>
            <a:ext cx="0" cy="4389120"/>
          </a:xfrm>
          <a:prstGeom prst="line">
            <a:avLst/>
          </a:prstGeom>
          <a:noFill/>
          <a:ln w="6350">
            <a:solidFill>
              <a:srgbClr val="B8963E">
                <a:alpha val="2000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4864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3A3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Sovereign Edit · Media Kit 2026</a:t>
            </a:r>
            <a:endParaRPr lang="en-US" sz="700" dirty="0"/>
          </a:p>
        </p:txBody>
      </p:sp>
      <p:sp>
        <p:nvSpPr>
          <p:cNvPr id="52" name="Text 50"/>
          <p:cNvSpPr/>
          <p:nvPr/>
        </p:nvSpPr>
        <p:spPr>
          <a:xfrm>
            <a:off x="11430000" y="65653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3A34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265176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47472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AUDIENCE · MARKET INTELLIGENCE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48640" y="548640"/>
            <a:ext cx="5486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She has
</a:t>
            </a:r>
            <a:pPr indent="0" marL="0">
              <a:buNone/>
            </a:pPr>
            <a:r>
              <a:rPr lang="en-US" sz="44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arrived.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92240" y="502920"/>
            <a:ext cx="5120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Highly educated women who have built rich, complex lives and are done organizing themselves around external validation. Forty-something. Accomplished. Ready to grow inward.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2834640"/>
            <a:ext cx="361188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9443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 ·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320040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Sovereign Woman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3749040"/>
            <a:ext cx="3611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She has built something real — a career, a household, an identity — and is actively choosing what stays and what goes. She is not in crisis. She is in curation.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97680" y="2834640"/>
            <a:ext cx="361188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297680" y="29443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·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297680" y="320040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Deliberate Buyer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297680" y="3749040"/>
            <a:ext cx="3611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She doesn't buy trend. She buys infrastructure. She owns the Le Creuset, the Tumi, the KitchenAid. Your brand earns her loyalty by deserving it.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92440" y="2834640"/>
            <a:ext cx="361188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092440" y="294436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·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092440" y="3200400"/>
            <a:ext cx="3611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Global Intellectual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092440" y="3749040"/>
            <a:ext cx="3611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She travels with intention. She reads bell hooks and Esther Perel and Philip Roth. She cooks from scratch and understands why the pan matters.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0" y="5669280"/>
            <a:ext cx="12161520" cy="1188720"/>
          </a:xfrm>
          <a:prstGeom prst="rect">
            <a:avLst/>
          </a:prstGeom>
          <a:solidFill>
            <a:srgbClr val="6B1E2E"/>
          </a:solidFill>
          <a:ln w="12700">
            <a:solidFill>
              <a:srgbClr val="6B1E2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574243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548640" y="623620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destinations</a:t>
            </a:r>
            <a:endParaRPr lang="en-US" sz="700" dirty="0"/>
          </a:p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 One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3589020" y="574243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20+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3589020" y="623620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Episodes planned</a:t>
            </a:r>
            <a:endParaRPr lang="en-US" sz="700" dirty="0"/>
          </a:p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 One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6629400" y="574243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6629400" y="623620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pillars</a:t>
            </a:r>
            <a:endParaRPr lang="en-US" sz="700" dirty="0"/>
          </a:p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developed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9669780" y="574243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600" dirty="0"/>
          </a:p>
        </p:txBody>
      </p:sp>
      <p:sp>
        <p:nvSpPr>
          <p:cNvPr id="26" name="Text 24"/>
          <p:cNvSpPr/>
          <p:nvPr/>
        </p:nvSpPr>
        <p:spPr>
          <a:xfrm>
            <a:off x="9669780" y="6236208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Seasons</a:t>
            </a:r>
            <a:endParaRPr lang="en-US" sz="700" dirty="0"/>
          </a:p>
          <a:p>
            <a:pPr indent="0" marL="0">
              <a:buNone/>
            </a:pPr>
            <a:r>
              <a:rPr lang="en-US" sz="700" spc="200" kern="0" dirty="0">
                <a:solidFill>
                  <a:srgbClr val="C0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Mapped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50292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Sovereign Edit · Media Kit 2026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11430000" y="65653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554480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20116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SET · DESIGN DIRECTION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48640" y="457200"/>
            <a:ext cx="6400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home studio.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direction for the Season One production environment · Renderings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772400" y="685800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3A3A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production environment for the long term.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0" y="1554480"/>
            <a:ext cx="12161520" cy="22860"/>
          </a:xfrm>
          <a:prstGeom prst="rect">
            <a:avLst/>
          </a:prstGeom>
          <a:solidFill>
            <a:srgbClr val="B8963E"/>
          </a:solidFill>
          <a:ln w="12700">
            <a:solidFill>
              <a:srgbClr val="B8963E"/>
            </a:solidFill>
            <a:prstDash val="solid"/>
          </a:ln>
        </p:spPr>
      </p:sp>
      <p:pic>
        <p:nvPicPr>
          <p:cNvPr id="8" name="Image 0" descr="/home/claude/dining_cropped.jpg">    </p:cNvPr>
          <p:cNvPicPr>
            <a:picLocks noChangeAspect="1"/>
          </p:cNvPicPr>
          <p:nvPr/>
        </p:nvPicPr>
        <p:blipFill>
          <a:blip r:embed="rId1"/>
          <a:srcRect l="11067" r="11067" t="0" b="0"/>
          <a:stretch/>
        </p:blipFill>
        <p:spPr>
          <a:xfrm>
            <a:off x="0" y="1577340"/>
            <a:ext cx="4041648" cy="2624328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0" y="3241548"/>
            <a:ext cx="4041648" cy="96012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64592" y="3515868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5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Dining Room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64592" y="3762756"/>
            <a:ext cx="3767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Primary evening setting · wine, books, conversation</a:t>
            </a:r>
            <a:endParaRPr lang="en-US" sz="1000" dirty="0"/>
          </a:p>
        </p:txBody>
      </p:sp>
      <p:pic>
        <p:nvPicPr>
          <p:cNvPr id="12" name="Image 1" descr="/mnt/project/IMG_2332.png">    </p:cNvPr>
          <p:cNvPicPr>
            <a:picLocks noChangeAspect="1"/>
          </p:cNvPicPr>
          <p:nvPr/>
        </p:nvPicPr>
        <p:blipFill>
          <a:blip r:embed="rId2"/>
          <a:srcRect l="0" r="0" t="34652" b="34652"/>
          <a:stretch/>
        </p:blipFill>
        <p:spPr>
          <a:xfrm>
            <a:off x="4059936" y="1577340"/>
            <a:ext cx="4041648" cy="262432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059936" y="3241548"/>
            <a:ext cx="4041648" cy="96012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224528" y="3515868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5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Kitchen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4224528" y="3762756"/>
            <a:ext cx="3767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95% Williams-Sonoma ecosystem · Le Creuset, Breville</a:t>
            </a:r>
            <a:endParaRPr lang="en-US" sz="1000" dirty="0"/>
          </a:p>
        </p:txBody>
      </p:sp>
      <p:pic>
        <p:nvPicPr>
          <p:cNvPr id="16" name="Image 2" descr="/mnt/project/IMG_2330.jpeg">    </p:cNvPr>
          <p:cNvPicPr>
            <a:picLocks noChangeAspect="1"/>
          </p:cNvPicPr>
          <p:nvPr/>
        </p:nvPicPr>
        <p:blipFill>
          <a:blip r:embed="rId3"/>
          <a:srcRect l="0" r="0" t="34652" b="34652"/>
          <a:stretch/>
        </p:blipFill>
        <p:spPr>
          <a:xfrm>
            <a:off x="8119872" y="1577340"/>
            <a:ext cx="4041648" cy="2624328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8119872" y="3241548"/>
            <a:ext cx="4041648" cy="96012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8284464" y="3515868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5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Room</a:t>
            </a:r>
            <a:endParaRPr lang="en-US" sz="800" dirty="0"/>
          </a:p>
        </p:txBody>
      </p:sp>
      <p:sp>
        <p:nvSpPr>
          <p:cNvPr id="19" name="Text 14"/>
          <p:cNvSpPr/>
          <p:nvPr/>
        </p:nvSpPr>
        <p:spPr>
          <a:xfrm>
            <a:off x="8284464" y="3762756"/>
            <a:ext cx="3767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Green sectional · walnut ceiling · CB2 Vidro mirror</a:t>
            </a:r>
            <a:endParaRPr lang="en-US" sz="1000" dirty="0"/>
          </a:p>
        </p:txBody>
      </p:sp>
      <p:pic>
        <p:nvPicPr>
          <p:cNvPr id="20" name="Image 3" descr="/mnt/project/IMG_2595.png">    </p:cNvPr>
          <p:cNvPicPr>
            <a:picLocks noChangeAspect="1"/>
          </p:cNvPicPr>
          <p:nvPr/>
        </p:nvPicPr>
        <p:blipFill>
          <a:blip r:embed="rId4"/>
          <a:srcRect l="0" r="0" t="11805" b="11805"/>
          <a:stretch/>
        </p:blipFill>
        <p:spPr>
          <a:xfrm>
            <a:off x="0" y="4219956"/>
            <a:ext cx="4041648" cy="2624328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0" y="5884164"/>
            <a:ext cx="4041648" cy="96012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164592" y="6158484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5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Teen Suite</a:t>
            </a:r>
            <a:endParaRPr lang="en-US" sz="800" dirty="0"/>
          </a:p>
        </p:txBody>
      </p:sp>
      <p:sp>
        <p:nvSpPr>
          <p:cNvPr id="23" name="Text 17"/>
          <p:cNvSpPr/>
          <p:nvPr/>
        </p:nvSpPr>
        <p:spPr>
          <a:xfrm>
            <a:off x="164592" y="6405372"/>
            <a:ext cx="3767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Sovereign HQ · olive green · Pottery Barn Teen</a:t>
            </a:r>
            <a:endParaRPr lang="en-US" sz="1000" dirty="0"/>
          </a:p>
        </p:txBody>
      </p:sp>
      <p:pic>
        <p:nvPicPr>
          <p:cNvPr id="24" name="Image 4" descr="/mnt/project/IMG_2590.png">    </p:cNvPr>
          <p:cNvPicPr>
            <a:picLocks noChangeAspect="1"/>
          </p:cNvPicPr>
          <p:nvPr/>
        </p:nvPicPr>
        <p:blipFill>
          <a:blip r:embed="rId5"/>
          <a:srcRect l="0" r="0" t="13714" b="13714"/>
          <a:stretch/>
        </p:blipFill>
        <p:spPr>
          <a:xfrm>
            <a:off x="4059936" y="4219956"/>
            <a:ext cx="4041648" cy="2624328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059936" y="5884164"/>
            <a:ext cx="4041648" cy="96012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Text 19"/>
          <p:cNvSpPr/>
          <p:nvPr/>
        </p:nvSpPr>
        <p:spPr>
          <a:xfrm>
            <a:off x="4224528" y="6158484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5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Children's Room</a:t>
            </a:r>
            <a:endParaRPr lang="en-US" sz="800" dirty="0"/>
          </a:p>
        </p:txBody>
      </p:sp>
      <p:sp>
        <p:nvSpPr>
          <p:cNvPr id="27" name="Text 20"/>
          <p:cNvSpPr/>
          <p:nvPr/>
        </p:nvSpPr>
        <p:spPr>
          <a:xfrm>
            <a:off x="4224528" y="6405372"/>
            <a:ext cx="3767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Active Haven · space mural · Pottery Barn Kids</a:t>
            </a:r>
            <a:endParaRPr lang="en-US" sz="1000" dirty="0"/>
          </a:p>
        </p:txBody>
      </p:sp>
      <p:pic>
        <p:nvPicPr>
          <p:cNvPr id="28" name="Image 5" descr="/mnt/project/IMG_2357.png">    </p:cNvPr>
          <p:cNvPicPr>
            <a:picLocks noChangeAspect="1"/>
          </p:cNvPicPr>
          <p:nvPr/>
        </p:nvPicPr>
        <p:blipFill>
          <a:blip r:embed="rId6"/>
          <a:srcRect l="0" r="0" t="28121" b="28121"/>
          <a:stretch/>
        </p:blipFill>
        <p:spPr>
          <a:xfrm>
            <a:off x="8119872" y="4219956"/>
            <a:ext cx="4041648" cy="2624328"/>
          </a:xfrm>
          <a:prstGeom prst="rect">
            <a:avLst/>
          </a:prstGeom>
        </p:spPr>
      </p:pic>
      <p:sp>
        <p:nvSpPr>
          <p:cNvPr id="29" name="Shape 21"/>
          <p:cNvSpPr/>
          <p:nvPr/>
        </p:nvSpPr>
        <p:spPr>
          <a:xfrm>
            <a:off x="8119872" y="5884164"/>
            <a:ext cx="4041648" cy="96012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0" name="Text 22"/>
          <p:cNvSpPr/>
          <p:nvPr/>
        </p:nvSpPr>
        <p:spPr>
          <a:xfrm>
            <a:off x="8284464" y="6158484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5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Suite</a:t>
            </a:r>
            <a:endParaRPr lang="en-US" sz="800" dirty="0"/>
          </a:p>
        </p:txBody>
      </p:sp>
      <p:sp>
        <p:nvSpPr>
          <p:cNvPr id="31" name="Text 23"/>
          <p:cNvSpPr/>
          <p:nvPr/>
        </p:nvSpPr>
        <p:spPr>
          <a:xfrm>
            <a:off x="8284464" y="6405372"/>
            <a:ext cx="3767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Deep burgundy · pilates reformer · slow mornings begin here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053840" cy="64008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53840" y="0"/>
            <a:ext cx="4053840" cy="64008"/>
          </a:xfrm>
          <a:prstGeom prst="rect">
            <a:avLst/>
          </a:prstGeom>
          <a:solidFill>
            <a:srgbClr val="B8963E"/>
          </a:solidFill>
          <a:ln w="12700">
            <a:solidFill>
              <a:srgbClr val="B8963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07680" y="0"/>
            <a:ext cx="4053840" cy="64008"/>
          </a:xfrm>
          <a:prstGeom prst="rect">
            <a:avLst/>
          </a:prstGeom>
          <a:solidFill>
            <a:srgbClr val="6B1E2E"/>
          </a:solidFill>
          <a:ln w="12700">
            <a:solidFill>
              <a:srgbClr val="6B1E2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56032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 ONE · TRAVEL GROUPINGS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502920" y="438912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</a:t>
            </a:r>
            <a:pPr indent="0" marL="0">
              <a:buNone/>
            </a:pPr>
            <a:r>
              <a:rPr lang="en-US" sz="44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journey.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02920" y="1261872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2011680" y="1261872"/>
            <a:ext cx="1874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DESTINATIONS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3977640" y="126187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5440680" y="1261872"/>
            <a:ext cx="6309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02920" y="1426464"/>
            <a:ext cx="11155680" cy="0"/>
          </a:xfrm>
          <a:prstGeom prst="line">
            <a:avLst/>
          </a:prstGeom>
          <a:noFill/>
          <a:ln w="6350">
            <a:solidFill>
              <a:srgbClr val="2C4A3E">
                <a:alpha val="2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1508760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Germany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2011680" y="150876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Munich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977640" y="150876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Invented Tradition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40680" y="150876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Oktoberfest opening weekend · the two great public parades · Bavarian food culture · engineering and making.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2920" y="2093976"/>
            <a:ext cx="11155680" cy="0"/>
          </a:xfrm>
          <a:prstGeom prst="line">
            <a:avLst/>
          </a:prstGeom>
          <a:noFill/>
          <a:ln w="3810">
            <a:solidFill>
              <a:srgbClr val="2C4A3E">
                <a:alpha val="1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2093976"/>
            <a:ext cx="11430000" cy="667512"/>
          </a:xfrm>
          <a:prstGeom prst="rect">
            <a:avLst/>
          </a:prstGeom>
          <a:solidFill>
            <a:srgbClr val="EDE9E1"/>
          </a:solidFill>
          <a:ln w="12700">
            <a:solidFill>
              <a:srgbClr val="EDE9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2176272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2011680" y="2176272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Paris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977640" y="2176272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Mastery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40680" y="2176272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Caudalie flagship · patisserie and markets · cooking class · French pharmacy skincare arc · ownership of the past.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02920" y="2761488"/>
            <a:ext cx="11155680" cy="0"/>
          </a:xfrm>
          <a:prstGeom prst="line">
            <a:avLst/>
          </a:prstGeom>
          <a:noFill/>
          <a:ln w="3810">
            <a:solidFill>
              <a:srgbClr val="2C4A3E">
                <a:alpha val="1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2843784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Winter Cities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2011680" y="2843784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Vienna · Prague · London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977640" y="2843784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Intentional Ritual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440680" y="2843784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Viennese coffeehouses and pastry · Prague Christmas markets · London diaspora and food as cultural memory.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02920" y="3429000"/>
            <a:ext cx="11155680" cy="0"/>
          </a:xfrm>
          <a:prstGeom prst="line">
            <a:avLst/>
          </a:prstGeom>
          <a:noFill/>
          <a:ln w="3810">
            <a:solidFill>
              <a:srgbClr val="2C4A3E">
                <a:alpha val="1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65760" y="3429000"/>
            <a:ext cx="11430000" cy="667512"/>
          </a:xfrm>
          <a:prstGeom prst="rect">
            <a:avLst/>
          </a:prstGeom>
          <a:solidFill>
            <a:srgbClr val="EDE9E1"/>
          </a:solidFill>
          <a:ln w="12700">
            <a:solidFill>
              <a:srgbClr val="EDE9E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" y="3511296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 Africa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2011680" y="3511296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Ghana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977640" y="3511296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Inheritance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440680" y="3511296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Family compound · inheritance and land · jollof, fire cooking, market exploration.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02920" y="4096512"/>
            <a:ext cx="11155680" cy="0"/>
          </a:xfrm>
          <a:prstGeom prst="line">
            <a:avLst/>
          </a:prstGeom>
          <a:noFill/>
          <a:ln w="3810">
            <a:solidFill>
              <a:srgbClr val="2C4A3E">
                <a:alpha val="15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2920" y="4178808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America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2011680" y="4178808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Brazil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3977640" y="4178808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Restoration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440680" y="4178808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Markets, local cooking, tropical produce · national myth and ancestral arc · sensory and spiritual restoration.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502920" y="4764024"/>
            <a:ext cx="11155680" cy="0"/>
          </a:xfrm>
          <a:prstGeom prst="line">
            <a:avLst/>
          </a:prstGeom>
          <a:noFill/>
          <a:ln w="3810">
            <a:solidFill>
              <a:srgbClr val="2C4A3E">
                <a:alpha val="15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65760" y="4764024"/>
            <a:ext cx="11430000" cy="667512"/>
          </a:xfrm>
          <a:prstGeom prst="rect">
            <a:avLst/>
          </a:prstGeom>
          <a:solidFill>
            <a:srgbClr val="EDE9E1"/>
          </a:solidFill>
          <a:ln w="12700">
            <a:solidFill>
              <a:srgbClr val="EDE9E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02920" y="4846320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Studio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2011680" y="484632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3977640" y="484632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5440680" y="484632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Recentering Self series · Sunday Brunch · seasonal cooking · skincare and beauty arcs · the reading list.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02920" y="5431536"/>
            <a:ext cx="11155680" cy="0"/>
          </a:xfrm>
          <a:prstGeom prst="line">
            <a:avLst/>
          </a:prstGeom>
          <a:noFill/>
          <a:ln w="3810">
            <a:solidFill>
              <a:srgbClr val="2C4A3E">
                <a:alpha val="15000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92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Sovereign Edit · Media Kit 2026</a:t>
            </a:r>
            <a:endParaRPr lang="en-US" sz="700" dirty="0"/>
          </a:p>
        </p:txBody>
      </p:sp>
      <p:sp>
        <p:nvSpPr>
          <p:cNvPr id="46" name="Text 44"/>
          <p:cNvSpPr/>
          <p:nvPr/>
        </p:nvSpPr>
        <p:spPr>
          <a:xfrm>
            <a:off x="11430000" y="65653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233172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256032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OPPORTUNITIES · STRATEGIC RESIDENCY MODEL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548640" y="475488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to </a:t>
            </a:r>
            <a:pPr indent="0" marL="0">
              <a:buNone/>
            </a:pPr>
            <a:r>
              <a:rPr lang="en-US" sz="4200" i="1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integrate.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48640" y="144475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8C0B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channel is not built around products — it is built around a life. Brand integrations feel native because they are: the Le Creuset already lives in the kitchen, the Tumi is already packed for Paris. Partnerships are woven in, not bolted on.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2468880"/>
            <a:ext cx="3566160" cy="4023360"/>
          </a:xfrm>
          <a:prstGeom prst="rect">
            <a:avLst/>
          </a:prstGeom>
          <a:solidFill>
            <a:srgbClr val="FAFAF7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58952" y="272491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Green Placement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8952" y="3218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Affiliate + Organic · Priced per discovery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758952" y="3547872"/>
            <a:ext cx="3063240" cy="0"/>
          </a:xfrm>
          <a:prstGeom prst="line">
            <a:avLst/>
          </a:prstGeom>
          <a:noFill/>
          <a:ln w="6350">
            <a:solidFill>
              <a:srgbClr val="2C4A3E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7033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Organic product mentions within daily ritual content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8952" y="434340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Curated landing pages per category (LTK + Bookshop.org)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58952" y="498348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Kitchen Essentials / Reading List / New Home Setup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8952" y="562356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Commission-based tracking from day one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251960" y="2468880"/>
            <a:ext cx="3566160" cy="402336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07992" y="272491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Rosemary Residency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07992" y="3218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/ Launch Fee · Priced per activation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4507992" y="3547872"/>
            <a:ext cx="3063240" cy="0"/>
          </a:xfrm>
          <a:prstGeom prst="line">
            <a:avLst/>
          </a:prstGeom>
          <a:noFill/>
          <a:ln w="6350">
            <a:solidFill>
              <a:srgbClr val="B8963E">
                <a:alpha val="3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07992" y="37033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High-impact, dedicated narrative episode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07992" y="434340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On-location production (Paris flagship, Munich, Brazil)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07992" y="498348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Co-created content with exclusive category rights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07992" y="562356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6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D5CF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 social amplification package + first-look access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001000" y="2468880"/>
            <a:ext cx="3566160" cy="4023360"/>
          </a:xfrm>
          <a:prstGeom prst="rect">
            <a:avLst/>
          </a:prstGeom>
          <a:solidFill>
            <a:srgbClr val="FAFAF7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57032" y="272491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Evergreen Residency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8257032" y="3218688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Evergreen Retainer · Priced per partnership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8257032" y="3547872"/>
            <a:ext cx="3063240" cy="0"/>
          </a:xfrm>
          <a:prstGeom prst="line">
            <a:avLst/>
          </a:prstGeom>
          <a:noFill/>
          <a:ln w="6350">
            <a:solidFill>
              <a:srgbClr val="2C4A3E">
                <a:alpha val="35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57032" y="37033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Permanent, native seat at the table in daily rituals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257032" y="434340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Brand lives in the frame because it lives in the life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257032" y="498348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Raw Apple Log 4K B-roll provided to brand social teams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57032" y="562356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</a:t>
            </a:r>
            <a:pPr indent="0" marL="0">
              <a:buNone/>
            </a:pPr>
            <a:r>
              <a:rPr lang="en-US" sz="1200" dirty="0">
                <a:solidFill>
                  <a:srgbClr val="3D35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Monthly cadence · evergreen placement · no expiration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0292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Sovereign Edit · Media Kit 2026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11430000" y="65653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ALIGNMENT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right </a:t>
            </a:r>
            <a:pPr indent="0" marL="0">
              <a:buNone/>
            </a:pPr>
            <a:r>
              <a:rPr lang="en-US" sz="4400" i="1" dirty="0">
                <a:solidFill>
                  <a:srgbClr val="6B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table.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brand on this list already exists in the world of this channel. These are not cold pitches — they are an invitation to show up authentically within content made for their customer.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02920" y="1965960"/>
            <a:ext cx="11155680" cy="0"/>
          </a:xfrm>
          <a:prstGeom prst="line">
            <a:avLst/>
          </a:prstGeom>
          <a:noFill/>
          <a:ln w="10160">
            <a:solidFill>
              <a:srgbClr val="B8963E">
                <a:alpha val="5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2084832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LEGACY ANCHORS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02920" y="2468880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5420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Creuset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88950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Heritage content in Paris · kitchen anchor brand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441448" y="2468880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41448" y="25420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Williams-Sonoma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441448" y="288950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25-year ecosystem · kitchen infrastructure · core legacy anchor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379976" y="2468880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79976" y="25420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Caudalie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379976" y="288950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Paris flagship spa · insider credential · skincare arc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18504" y="2468880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18504" y="25420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Tumi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18504" y="288950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Travel featured organically · global movement infrastructure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257032" y="2468880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57032" y="25420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Benjamin Moore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257032" y="288950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 design · chromatic architecture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0195560" y="2468880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195560" y="254203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KitchenAid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0195560" y="288950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Sunday Brunch series · 15-year Rosemary Archive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02920" y="3520440"/>
            <a:ext cx="11155680" cy="0"/>
          </a:xfrm>
          <a:prstGeom prst="line">
            <a:avLst/>
          </a:prstGeom>
          <a:noFill/>
          <a:ln w="6350">
            <a:solidFill>
              <a:srgbClr val="B8963E">
                <a:alpha val="4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363016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KITCHEN &amp; LIFESTYLE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02920" y="4005072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407822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Breville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02920" y="442569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Sunday Brunch · espresso &amp; morning ritual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441448" y="4005072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441448" y="407822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Cuisinart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2441448" y="442569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Everyday cooking infrastructure · affiliate launch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379976" y="4005072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379976" y="407822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Vitamix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379976" y="442569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High-performance blending · mechanical literacy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318504" y="4005072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18504" y="407822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Pottery Barn Kids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318504" y="442569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Active Haven · sensory design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8257032" y="4005072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257032" y="407822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Pottery Barn Teen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8257032" y="442569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Sovereign HQ · identity formation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10195560" y="4005072"/>
            <a:ext cx="1828800" cy="0"/>
          </a:xfrm>
          <a:prstGeom prst="line">
            <a:avLst/>
          </a:prstGeom>
          <a:noFill/>
          <a:ln w="25400">
            <a:solidFill>
              <a:srgbClr val="2C4A3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0195560" y="4078224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C4A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Saatva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10195560" y="442569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Home setup · sleep as infrastructure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0" y="5102352"/>
            <a:ext cx="12161520" cy="777240"/>
          </a:xfrm>
          <a:prstGeom prst="rect">
            <a:avLst/>
          </a:prstGeom>
          <a:solidFill>
            <a:srgbClr val="2C4A3E"/>
          </a:solidFill>
          <a:ln w="12700">
            <a:solidFill>
              <a:srgbClr val="2C4A3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02920" y="521208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400" kern="0" dirty="0">
                <a:solidFill>
                  <a:srgbClr val="B896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AFFILIATE PLATFORMS · ACTIVE AT LAUNCH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502920" y="5440680"/>
            <a:ext cx="1737360" cy="2743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02920" y="54406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0B89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Amazon Influencer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2423160" y="5440680"/>
            <a:ext cx="1737360" cy="2743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423160" y="54406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0B89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LTK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4343400" y="5440680"/>
            <a:ext cx="1737360" cy="2743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343400" y="54406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0B89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Bookshop.org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5440680"/>
            <a:ext cx="1737360" cy="2743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263640" y="5440680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0B89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Target Collective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50292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Sovereign Edit · Media Kit 2026</a:t>
            </a:r>
            <a:endParaRPr lang="en-US" sz="700" dirty="0"/>
          </a:p>
        </p:txBody>
      </p:sp>
      <p:sp>
        <p:nvSpPr>
          <p:cNvPr id="56" name="Text 54"/>
          <p:cNvSpPr/>
          <p:nvPr/>
        </p:nvSpPr>
        <p:spPr>
          <a:xfrm>
            <a:off x="11430000" y="656539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7A6E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Slow Mornings &amp; Evening Wine – Media Kit 2026</dc:title>
  <dc:subject>PptxGenJS Presentation</dc:subject>
  <dc:creator>E. Boateng / Touch Bespoke</dc:creator>
  <cp:lastModifiedBy>E. Boateng / Touch Bespoke</cp:lastModifiedBy>
  <cp:revision>1</cp:revision>
  <dcterms:created xsi:type="dcterms:W3CDTF">2026-05-09T08:13:52Z</dcterms:created>
  <dcterms:modified xsi:type="dcterms:W3CDTF">2026-05-09T08:13:52Z</dcterms:modified>
</cp:coreProperties>
</file>