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0"/>
  </p:notesMasterIdLst>
  <p:sldIdLst>
    <p:sldId id="256" r:id="rId5"/>
    <p:sldId id="257" r:id="rId6"/>
    <p:sldId id="258" r:id="rId7"/>
    <p:sldId id="276" r:id="rId8"/>
    <p:sldId id="259" r:id="rId9"/>
    <p:sldId id="398" r:id="rId10"/>
    <p:sldId id="399" r:id="rId11"/>
    <p:sldId id="379" r:id="rId12"/>
    <p:sldId id="412" r:id="rId13"/>
    <p:sldId id="400" r:id="rId14"/>
    <p:sldId id="402" r:id="rId15"/>
    <p:sldId id="403" r:id="rId16"/>
    <p:sldId id="405" r:id="rId17"/>
    <p:sldId id="419" r:id="rId18"/>
    <p:sldId id="423" r:id="rId19"/>
    <p:sldId id="424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79" r:id="rId28"/>
    <p:sldId id="275" r:id="rId29"/>
  </p:sldIdLst>
  <p:sldSz cx="18288000" cy="10287000"/>
  <p:notesSz cx="6669088" cy="992663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9EFF"/>
    <a:srgbClr val="111633"/>
    <a:srgbClr val="0000E8"/>
    <a:srgbClr val="AFAF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AF5F56-6C0D-488C-9178-37E14EEAC109}" v="16" dt="2026-09-15T11:22:23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2688" autoAdjust="0"/>
  </p:normalViewPr>
  <p:slideViewPr>
    <p:cSldViewPr snapToGrid="0" snapToObjects="1">
      <p:cViewPr varScale="1">
        <p:scale>
          <a:sx n="61" d="100"/>
          <a:sy n="61" d="100"/>
        </p:scale>
        <p:origin x="1314" y="-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09" d="100"/>
          <a:sy n="109" d="100"/>
        </p:scale>
        <p:origin x="5274" y="12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 Schröder" userId="2dd48796-6776-406f-a472-06a62f802b97" providerId="ADAL" clId="{FDA067E9-F8B5-4394-A654-DD26D95EC9B2}"/>
    <pc:docChg chg="modSld">
      <pc:chgData name="Mario Schröder" userId="2dd48796-6776-406f-a472-06a62f802b97" providerId="ADAL" clId="{FDA067E9-F8B5-4394-A654-DD26D95EC9B2}" dt="2026-09-15T11:22:23.895" v="2"/>
      <pc:docMkLst>
        <pc:docMk/>
      </pc:docMkLst>
      <pc:sldChg chg="modSp">
        <pc:chgData name="Mario Schröder" userId="2dd48796-6776-406f-a472-06a62f802b97" providerId="ADAL" clId="{FDA067E9-F8B5-4394-A654-DD26D95EC9B2}" dt="2026-09-15T11:22:23.895" v="2"/>
        <pc:sldMkLst>
          <pc:docMk/>
          <pc:sldMk cId="0" sldId="260"/>
        </pc:sldMkLst>
        <pc:spChg chg="mod">
          <ac:chgData name="Mario Schröder" userId="2dd48796-6776-406f-a472-06a62f802b97" providerId="ADAL" clId="{FDA067E9-F8B5-4394-A654-DD26D95EC9B2}" dt="2026-09-15T11:22:23.895" v="2"/>
          <ac:spMkLst>
            <pc:docMk/>
            <pc:sldMk cId="0" sldId="260"/>
            <ac:spMk id="3" creationId="{00000000-0000-0000-0000-000000000000}"/>
          </ac:spMkLst>
        </pc:spChg>
      </pc:sldChg>
      <pc:sldChg chg="modAnim">
        <pc:chgData name="Mario Schröder" userId="2dd48796-6776-406f-a472-06a62f802b97" providerId="ADAL" clId="{FDA067E9-F8B5-4394-A654-DD26D95EC9B2}" dt="2026-09-15T11:14:29.928" v="0"/>
        <pc:sldMkLst>
          <pc:docMk/>
          <pc:sldMk cId="3933029538" sldId="27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9DFBCAD-CE46-16CB-2AF2-473F618BBE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52880F5-7280-A6F9-A00A-CF0CAA04CB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535634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3126" userDrawn="1">
          <p15:clr>
            <a:srgbClr val="F26B43"/>
          </p15:clr>
        </p15:guide>
        <p15:guide id="2" pos="210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en-US" dirty="0"/>
              <a:t>Joint keynote intro – welcome the audience, introduce both speakers.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en-US" dirty="0"/>
              <a:t>Marco introduces himself and Thermokon's 20-year field-device background.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 err="1"/>
              <a:t>Good</a:t>
            </a:r>
            <a:r>
              <a:rPr lang="de-DE" dirty="0"/>
              <a:t> </a:t>
            </a:r>
            <a:r>
              <a:rPr lang="de-DE" dirty="0" err="1"/>
              <a:t>morning</a:t>
            </a:r>
            <a:r>
              <a:rPr lang="de-DE" dirty="0"/>
              <a:t>, </a:t>
            </a:r>
            <a:r>
              <a:rPr lang="de-DE" dirty="0" err="1"/>
              <a:t>I'm</a:t>
            </a:r>
            <a:r>
              <a:rPr lang="de-DE" dirty="0"/>
              <a:t> Mario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Sensise</a:t>
            </a:r>
            <a:r>
              <a:rPr lang="de-DE" dirty="0"/>
              <a:t>. </a:t>
            </a:r>
          </a:p>
          <a:p>
            <a:r>
              <a:rPr lang="de-DE" dirty="0" err="1"/>
              <a:t>Sensise</a:t>
            </a:r>
            <a:r>
              <a:rPr lang="de-DE" dirty="0"/>
              <a:t> was </a:t>
            </a:r>
            <a:r>
              <a:rPr lang="de-DE" dirty="0" err="1"/>
              <a:t>founded</a:t>
            </a:r>
            <a:r>
              <a:rPr lang="de-DE" dirty="0"/>
              <a:t> to </a:t>
            </a:r>
            <a:r>
              <a:rPr lang="de-DE" dirty="0" err="1"/>
              <a:t>solve</a:t>
            </a:r>
            <a:r>
              <a:rPr lang="de-DE" dirty="0"/>
              <a:t> a </a:t>
            </a:r>
            <a:r>
              <a:rPr lang="de-DE" dirty="0" err="1"/>
              <a:t>problem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Thermokon </a:t>
            </a:r>
            <a:r>
              <a:rPr lang="de-DE" dirty="0" err="1"/>
              <a:t>run</a:t>
            </a:r>
            <a:r>
              <a:rPr lang="de-DE" dirty="0"/>
              <a:t> </a:t>
            </a:r>
            <a:r>
              <a:rPr lang="de-DE" dirty="0" err="1"/>
              <a:t>into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/>
              <a:t>Every </a:t>
            </a:r>
            <a:r>
              <a:rPr lang="de-DE" dirty="0" err="1"/>
              <a:t>project</a:t>
            </a:r>
            <a:r>
              <a:rPr lang="de-DE" dirty="0"/>
              <a:t> </a:t>
            </a:r>
            <a:r>
              <a:rPr lang="de-DE" dirty="0" err="1"/>
              <a:t>consists</a:t>
            </a:r>
            <a:r>
              <a:rPr lang="de-DE" dirty="0"/>
              <a:t> of </a:t>
            </a:r>
            <a:r>
              <a:rPr lang="de-DE" dirty="0" err="1"/>
              <a:t>several</a:t>
            </a:r>
            <a:r>
              <a:rPr lang="de-DE" dirty="0"/>
              <a:t> </a:t>
            </a:r>
            <a:r>
              <a:rPr lang="de-DE" dirty="0" err="1"/>
              <a:t>pieces</a:t>
            </a:r>
            <a:r>
              <a:rPr lang="de-DE" dirty="0"/>
              <a:t> and </a:t>
            </a:r>
            <a:r>
              <a:rPr lang="de-DE" dirty="0" err="1"/>
              <a:t>someone</a:t>
            </a:r>
            <a:r>
              <a:rPr lang="de-DE" dirty="0"/>
              <a:t> </a:t>
            </a:r>
            <a:r>
              <a:rPr lang="de-DE" dirty="0" err="1"/>
              <a:t>has</a:t>
            </a:r>
            <a:r>
              <a:rPr lang="de-DE" dirty="0"/>
              <a:t> to </a:t>
            </a:r>
            <a:r>
              <a:rPr lang="de-DE" dirty="0" err="1"/>
              <a:t>put</a:t>
            </a:r>
            <a:r>
              <a:rPr lang="de-DE" dirty="0"/>
              <a:t> </a:t>
            </a:r>
            <a:r>
              <a:rPr lang="de-DE" dirty="0" err="1"/>
              <a:t>them</a:t>
            </a:r>
            <a:r>
              <a:rPr lang="de-DE" dirty="0"/>
              <a:t> </a:t>
            </a:r>
            <a:r>
              <a:rPr lang="de-DE" dirty="0" err="1"/>
              <a:t>together</a:t>
            </a:r>
            <a:r>
              <a:rPr lang="de-DE" dirty="0"/>
              <a:t> and frame it. </a:t>
            </a:r>
          </a:p>
          <a:p>
            <a:endParaRPr lang="de-DE" dirty="0"/>
          </a:p>
          <a:p>
            <a:r>
              <a:rPr lang="de-DE" dirty="0" err="1"/>
              <a:t>That's</a:t>
            </a:r>
            <a:r>
              <a:rPr lang="de-DE" dirty="0"/>
              <a:t> </a:t>
            </a:r>
            <a:r>
              <a:rPr lang="de-DE" dirty="0" err="1"/>
              <a:t>exactly</a:t>
            </a:r>
            <a:r>
              <a:rPr lang="de-DE" dirty="0"/>
              <a:t> </a:t>
            </a:r>
            <a:r>
              <a:rPr lang="de-DE" dirty="0" err="1"/>
              <a:t>what</a:t>
            </a:r>
            <a:r>
              <a:rPr lang="de-DE" dirty="0"/>
              <a:t> </a:t>
            </a:r>
            <a:r>
              <a:rPr lang="de-DE" dirty="0" err="1"/>
              <a:t>I'll</a:t>
            </a:r>
            <a:r>
              <a:rPr lang="de-DE" dirty="0"/>
              <a:t> </a:t>
            </a:r>
            <a:r>
              <a:rPr lang="de-DE" dirty="0" err="1"/>
              <a:t>show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today</a:t>
            </a:r>
            <a:r>
              <a:rPr lang="de-DE" dirty="0"/>
              <a:t>: </a:t>
            </a:r>
          </a:p>
          <a:p>
            <a:r>
              <a:rPr lang="de-DE" dirty="0" err="1"/>
              <a:t>how</a:t>
            </a:r>
            <a:r>
              <a:rPr lang="de-DE" dirty="0"/>
              <a:t> to bring a </a:t>
            </a:r>
            <a:r>
              <a:rPr lang="de-DE" dirty="0" err="1"/>
              <a:t>modernization</a:t>
            </a:r>
            <a:r>
              <a:rPr lang="de-DE" dirty="0"/>
              <a:t> </a:t>
            </a:r>
            <a:r>
              <a:rPr lang="de-DE" dirty="0" err="1"/>
              <a:t>project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the </a:t>
            </a:r>
            <a:r>
              <a:rPr lang="de-DE" dirty="0" err="1"/>
              <a:t>first</a:t>
            </a:r>
            <a:r>
              <a:rPr lang="de-DE" dirty="0"/>
              <a:t> </a:t>
            </a:r>
            <a:r>
              <a:rPr lang="de-DE" dirty="0" err="1"/>
              <a:t>idea</a:t>
            </a:r>
            <a:r>
              <a:rPr lang="de-DE" dirty="0"/>
              <a:t> to the final </a:t>
            </a:r>
            <a:r>
              <a:rPr lang="de-DE" dirty="0" err="1"/>
              <a:t>result</a:t>
            </a:r>
            <a:r>
              <a:rPr lang="de-DE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66909" y="4777195"/>
            <a:ext cx="5335270" cy="3908614"/>
          </a:xfrm>
          <a:prstGeom prst="rect">
            <a:avLst/>
          </a:prstGeom>
        </p:spPr>
        <p:txBody>
          <a:bodyPr lIns="53099" tIns="26550" rIns="53099" bIns="26550"/>
          <a:lstStyle/>
          <a:p>
            <a:pPr defTabSz="530992"/>
            <a:r>
              <a:rPr lang="de-DE" dirty="0"/>
              <a:t>„The </a:t>
            </a:r>
            <a:r>
              <a:rPr lang="de-DE" dirty="0" err="1"/>
              <a:t>hardest</a:t>
            </a:r>
            <a:r>
              <a:rPr lang="de-DE" dirty="0"/>
              <a:t> </a:t>
            </a:r>
            <a:r>
              <a:rPr lang="de-DE" dirty="0" err="1"/>
              <a:t>part</a:t>
            </a:r>
            <a:r>
              <a:rPr lang="de-DE" dirty="0"/>
              <a:t> of a smart </a:t>
            </a:r>
            <a:r>
              <a:rPr lang="de-DE" dirty="0" err="1"/>
              <a:t>building</a:t>
            </a:r>
            <a:r>
              <a:rPr lang="de-DE" dirty="0"/>
              <a:t> </a:t>
            </a:r>
            <a:r>
              <a:rPr lang="de-DE" dirty="0" err="1"/>
              <a:t>isn't</a:t>
            </a:r>
            <a:r>
              <a:rPr lang="de-DE" dirty="0"/>
              <a:t> the </a:t>
            </a:r>
            <a:r>
              <a:rPr lang="de-DE" dirty="0" err="1"/>
              <a:t>technology</a:t>
            </a:r>
            <a:r>
              <a:rPr lang="de-DE" dirty="0"/>
              <a:t>!</a:t>
            </a:r>
          </a:p>
          <a:p>
            <a:pPr defTabSz="530992"/>
            <a:endParaRPr lang="de-DE" dirty="0"/>
          </a:p>
          <a:p>
            <a:pPr defTabSz="530992"/>
            <a:r>
              <a:rPr lang="de-DE" dirty="0" err="1"/>
              <a:t>It's</a:t>
            </a:r>
            <a:r>
              <a:rPr lang="de-DE" dirty="0"/>
              <a:t> </a:t>
            </a:r>
            <a:r>
              <a:rPr lang="de-DE" dirty="0" err="1"/>
              <a:t>everything</a:t>
            </a:r>
            <a:r>
              <a:rPr lang="de-DE" dirty="0"/>
              <a:t> </a:t>
            </a:r>
            <a:r>
              <a:rPr lang="de-DE" dirty="0" err="1"/>
              <a:t>around</a:t>
            </a:r>
            <a:r>
              <a:rPr lang="de-DE" dirty="0"/>
              <a:t> it. </a:t>
            </a:r>
          </a:p>
          <a:p>
            <a:pPr defTabSz="530992"/>
            <a:r>
              <a:rPr lang="de-DE" dirty="0" err="1"/>
              <a:t>When</a:t>
            </a:r>
            <a:r>
              <a:rPr lang="de-DE" dirty="0"/>
              <a:t> </a:t>
            </a: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start</a:t>
            </a:r>
            <a:r>
              <a:rPr lang="de-DE" dirty="0"/>
              <a:t>, </a:t>
            </a:r>
            <a:r>
              <a:rPr lang="de-DE" dirty="0" err="1"/>
              <a:t>we</a:t>
            </a:r>
            <a:r>
              <a:rPr lang="de-DE" dirty="0"/>
              <a:t> all </a:t>
            </a:r>
            <a:r>
              <a:rPr lang="de-DE" dirty="0" err="1"/>
              <a:t>picture</a:t>
            </a:r>
            <a:r>
              <a:rPr lang="de-DE" dirty="0"/>
              <a:t> the </a:t>
            </a:r>
            <a:r>
              <a:rPr lang="de-DE" dirty="0" err="1"/>
              <a:t>finished</a:t>
            </a:r>
            <a:r>
              <a:rPr lang="de-DE" dirty="0"/>
              <a:t> </a:t>
            </a:r>
            <a:r>
              <a:rPr lang="de-DE" dirty="0" err="1"/>
              <a:t>result</a:t>
            </a:r>
            <a:r>
              <a:rPr lang="de-DE" dirty="0"/>
              <a:t>, but the real </a:t>
            </a:r>
            <a:r>
              <a:rPr lang="de-DE" dirty="0" err="1"/>
              <a:t>work</a:t>
            </a:r>
            <a:r>
              <a:rPr lang="de-DE" dirty="0"/>
              <a:t> </a:t>
            </a:r>
            <a:r>
              <a:rPr lang="de-DE" dirty="0" err="1"/>
              <a:t>happens</a:t>
            </a:r>
            <a:r>
              <a:rPr lang="de-DE" dirty="0"/>
              <a:t> </a:t>
            </a:r>
            <a:r>
              <a:rPr lang="de-DE" dirty="0" err="1"/>
              <a:t>between</a:t>
            </a:r>
            <a:r>
              <a:rPr lang="de-DE" dirty="0"/>
              <a:t> the plan and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result</a:t>
            </a:r>
            <a:r>
              <a:rPr lang="de-DE" dirty="0"/>
              <a:t>. </a:t>
            </a:r>
          </a:p>
          <a:p>
            <a:pPr defTabSz="530992"/>
            <a:endParaRPr lang="de-DE" dirty="0"/>
          </a:p>
          <a:p>
            <a:pPr defTabSz="530992"/>
            <a:r>
              <a:rPr lang="de-DE" dirty="0" err="1"/>
              <a:t>It's</a:t>
            </a:r>
            <a:r>
              <a:rPr lang="de-DE" dirty="0"/>
              <a:t> like </a:t>
            </a:r>
            <a:r>
              <a:rPr lang="de-DE" dirty="0" err="1"/>
              <a:t>this</a:t>
            </a:r>
            <a:r>
              <a:rPr lang="de-DE" dirty="0"/>
              <a:t> puzzle: </a:t>
            </a:r>
          </a:p>
          <a:p>
            <a:pPr defTabSz="530992"/>
            <a:r>
              <a:rPr lang="de-DE" dirty="0"/>
              <a:t>None of the </a:t>
            </a:r>
            <a:r>
              <a:rPr lang="de-DE" dirty="0" err="1"/>
              <a:t>single</a:t>
            </a:r>
            <a:r>
              <a:rPr lang="de-DE" dirty="0"/>
              <a:t> </a:t>
            </a:r>
            <a:r>
              <a:rPr lang="de-DE" dirty="0" err="1"/>
              <a:t>pieces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hard</a:t>
            </a:r>
            <a:r>
              <a:rPr lang="de-DE" dirty="0"/>
              <a:t> on </a:t>
            </a:r>
            <a:r>
              <a:rPr lang="de-DE" dirty="0" err="1"/>
              <a:t>its</a:t>
            </a:r>
            <a:r>
              <a:rPr lang="de-DE" dirty="0"/>
              <a:t> own. </a:t>
            </a:r>
          </a:p>
          <a:p>
            <a:pPr defTabSz="530992"/>
            <a:r>
              <a:rPr lang="de-DE" dirty="0"/>
              <a:t>The </a:t>
            </a:r>
            <a:r>
              <a:rPr lang="de-DE" dirty="0" err="1"/>
              <a:t>hard</a:t>
            </a:r>
            <a:r>
              <a:rPr lang="de-DE" dirty="0"/>
              <a:t> </a:t>
            </a:r>
            <a:r>
              <a:rPr lang="de-DE" dirty="0" err="1"/>
              <a:t>part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putting</a:t>
            </a:r>
            <a:r>
              <a:rPr lang="de-DE" dirty="0"/>
              <a:t> </a:t>
            </a:r>
            <a:r>
              <a:rPr lang="de-DE" dirty="0" err="1"/>
              <a:t>them</a:t>
            </a:r>
            <a:r>
              <a:rPr lang="de-DE" dirty="0"/>
              <a:t> </a:t>
            </a:r>
            <a:r>
              <a:rPr lang="de-DE" dirty="0" err="1"/>
              <a:t>together</a:t>
            </a:r>
            <a:r>
              <a:rPr lang="de-DE" dirty="0"/>
              <a:t> </a:t>
            </a:r>
            <a:r>
              <a:rPr lang="de-DE" dirty="0" err="1"/>
              <a:t>into</a:t>
            </a:r>
            <a:r>
              <a:rPr lang="de-DE" dirty="0"/>
              <a:t> </a:t>
            </a:r>
            <a:r>
              <a:rPr lang="de-DE" dirty="0" err="1"/>
              <a:t>one</a:t>
            </a:r>
            <a:r>
              <a:rPr lang="de-DE" dirty="0"/>
              <a:t> fully </a:t>
            </a:r>
            <a:r>
              <a:rPr lang="de-DE" dirty="0" err="1"/>
              <a:t>integrated</a:t>
            </a:r>
            <a:r>
              <a:rPr lang="de-DE" dirty="0"/>
              <a:t> </a:t>
            </a:r>
            <a:r>
              <a:rPr lang="de-DE" dirty="0" err="1"/>
              <a:t>solution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</a:p>
          <a:p>
            <a:pPr defTabSz="530992"/>
            <a:r>
              <a:rPr lang="de-DE" dirty="0"/>
              <a:t>- </a:t>
            </a:r>
            <a:r>
              <a:rPr lang="de-DE" dirty="0" err="1"/>
              <a:t>simplifies</a:t>
            </a:r>
            <a:r>
              <a:rPr lang="de-DE" dirty="0"/>
              <a:t> </a:t>
            </a:r>
            <a:r>
              <a:rPr lang="de-DE" dirty="0" err="1"/>
              <a:t>building</a:t>
            </a:r>
            <a:r>
              <a:rPr lang="de-DE" dirty="0"/>
              <a:t> </a:t>
            </a:r>
            <a:r>
              <a:rPr lang="de-DE" dirty="0" err="1"/>
              <a:t>operations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/>
              <a:t>- </a:t>
            </a:r>
            <a:r>
              <a:rPr lang="de-DE" dirty="0" err="1"/>
              <a:t>reduces</a:t>
            </a:r>
            <a:r>
              <a:rPr lang="de-DE" dirty="0"/>
              <a:t> </a:t>
            </a:r>
            <a:r>
              <a:rPr lang="de-DE" dirty="0" err="1"/>
              <a:t>cost</a:t>
            </a:r>
            <a:r>
              <a:rPr lang="de-DE" dirty="0"/>
              <a:t> and </a:t>
            </a:r>
            <a:br>
              <a:rPr lang="de-DE" dirty="0"/>
            </a:br>
            <a:r>
              <a:rPr lang="de-DE" dirty="0"/>
              <a:t>- </a:t>
            </a:r>
            <a:r>
              <a:rPr lang="de-DE" dirty="0" err="1"/>
              <a:t>prevents</a:t>
            </a:r>
            <a:r>
              <a:rPr lang="de-DE" dirty="0"/>
              <a:t> damage. </a:t>
            </a:r>
          </a:p>
          <a:p>
            <a:pPr defTabSz="530992"/>
            <a:endParaRPr lang="de-DE" dirty="0"/>
          </a:p>
          <a:p>
            <a:pPr defTabSz="530992"/>
            <a:r>
              <a:rPr lang="de-DE" dirty="0"/>
              <a:t>Over the </a:t>
            </a:r>
            <a:r>
              <a:rPr lang="de-DE" dirty="0" err="1"/>
              <a:t>next</a:t>
            </a:r>
            <a:r>
              <a:rPr lang="de-DE" dirty="0"/>
              <a:t> 10 </a:t>
            </a:r>
            <a:r>
              <a:rPr lang="de-DE" dirty="0" err="1"/>
              <a:t>minutes</a:t>
            </a:r>
            <a:r>
              <a:rPr lang="de-DE" dirty="0"/>
              <a:t>, Marco and I will </a:t>
            </a:r>
            <a:r>
              <a:rPr lang="de-DE" dirty="0" err="1"/>
              <a:t>build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puzzle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.</a:t>
            </a:r>
            <a:endParaRPr lang="en-US" dirty="0"/>
          </a:p>
          <a:p>
            <a:endParaRPr lang="en-US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92621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en-US" dirty="0"/>
              <a:t>State the integrated-solution value proposition plainly.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4A63A-33B2-DBD3-540A-D05325A65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938187-1F32-3437-C4BC-DCBA1946EE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BA874-7183-E87B-ADF1-9ADE178797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8D8EC8-05E1-9FD3-A43D-7C01EC5F99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500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F9972-F413-4D99-BDE4-7DD545D0B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CD5B4F-0E54-E55F-F851-7856D98B8C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D4E858-4780-6053-1F72-CF500FDC8B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19A7BD-A419-8AB6-2725-B011564C90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369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C6A1C-1108-CE6C-24F7-13FFE08FA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3ED104-162C-AF50-6F47-0E22B8C722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D3F458-BBFE-AC46-9F83-1369009AD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41BB3A-5EB4-6FD9-E208-56040DAF77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653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B750CF-1E40-305B-516B-09F34494B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2D7952-ACF3-943E-8513-10EDF46CD6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75B035-12C6-E253-B662-7583B05D83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C6066B-87CF-6A17-8E0C-D3C49AA21F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367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FB6DC-4363-C45A-94F8-E362400F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EF69EB-4146-8381-4DFA-CE3A15D432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5C988-3EEB-2BF2-58BF-46217FF1D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4301B3-1C18-D247-3CF9-8D9B88483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77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FB6DC-4363-C45A-94F8-E362400F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EF69EB-4146-8381-4DFA-CE3A15D432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5C988-3EEB-2BF2-58BF-46217FF1D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4301B3-1C18-D247-3CF9-8D9B88483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773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FB6DC-4363-C45A-94F8-E362400F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EF69EB-4146-8381-4DFA-CE3A15D432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5C988-3EEB-2BF2-58BF-46217FF1D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4301B3-1C18-D247-3CF9-8D9B88483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773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FB6DC-4363-C45A-94F8-E362400F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EF69EB-4146-8381-4DFA-CE3A15D432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5C988-3EEB-2BF2-58BF-46217FF1D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4301B3-1C18-D247-3CF9-8D9B88483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773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FB6DC-4363-C45A-94F8-E362400F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EF69EB-4146-8381-4DFA-CE3A15D432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5C988-3EEB-2BF2-58BF-46217FF1D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4301B3-1C18-D247-3CF9-8D9B88483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77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FB6DC-4363-C45A-94F8-E362400F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EF69EB-4146-8381-4DFA-CE3A15D432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5C988-3EEB-2BF2-58BF-46217FF1D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spcAft>
                <a:spcPts val="1600"/>
              </a:spcAft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part you need is already on the shelf. sensors, gateways, integrators, networks, dashboards.</a:t>
            </a: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 our experience the gap is almost never the technology. It is what happens </a:t>
            </a:r>
            <a:r>
              <a:rPr lang="en-US" sz="1200" i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between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 pieces.</a:t>
            </a:r>
            <a:br>
              <a:rPr lang="en-US" sz="12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endParaRPr lang="en-US" sz="1200" dirty="0">
              <a:solidFill>
                <a:srgbClr val="11163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Additional to this puzzle pieces you must involve experts from 2 independent industries 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  <a:sym typeface="Wingdings" panose="05000000000000000000" pitchFamily="2" charset="2"/>
              </a:rPr>
              <a:t> (1)</a:t>
            </a:r>
            <a:r>
              <a:rPr lang="en-US" sz="1200" dirty="0">
                <a:solidFill>
                  <a:srgbClr val="111633"/>
                </a:solidFill>
                <a:latin typeface="Arial" pitchFamily="34" charset="0"/>
                <a:cs typeface="Arial" pitchFamily="34" charset="-120"/>
              </a:rPr>
              <a:t> Industry knowledge e.g. Building Automation Management and (2) IT knowledge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4301B3-1C18-D247-3CF9-8D9B88483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773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C40C5-D8D5-3851-CD00-9A8DBC24A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37528F-F2C0-A613-EBE5-148B179532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7A5032-E4D5-70B3-C52E-1683503AB9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So </a:t>
            </a:r>
            <a:r>
              <a:rPr lang="de-DE" dirty="0" err="1"/>
              <a:t>what's</a:t>
            </a:r>
            <a:r>
              <a:rPr lang="de-DE" dirty="0"/>
              <a:t> the </a:t>
            </a:r>
            <a:r>
              <a:rPr lang="de-DE" dirty="0" err="1"/>
              <a:t>answer</a:t>
            </a:r>
            <a:r>
              <a:rPr lang="de-DE" dirty="0"/>
              <a:t> to the </a:t>
            </a:r>
            <a:r>
              <a:rPr lang="de-DE" dirty="0" err="1"/>
              <a:t>questions</a:t>
            </a:r>
            <a:r>
              <a:rPr lang="de-DE" dirty="0"/>
              <a:t> Marco just </a:t>
            </a:r>
            <a:r>
              <a:rPr lang="de-DE" dirty="0" err="1"/>
              <a:t>raised</a:t>
            </a:r>
            <a:r>
              <a:rPr lang="de-DE" dirty="0"/>
              <a:t>? </a:t>
            </a:r>
          </a:p>
          <a:p>
            <a:endParaRPr lang="de-DE" dirty="0"/>
          </a:p>
          <a:p>
            <a:r>
              <a:rPr lang="de-DE" dirty="0"/>
              <a:t>A fully </a:t>
            </a:r>
            <a:r>
              <a:rPr lang="de-DE" dirty="0" err="1"/>
              <a:t>integrated</a:t>
            </a:r>
            <a:r>
              <a:rPr lang="de-DE" dirty="0"/>
              <a:t>, turn-</a:t>
            </a:r>
            <a:r>
              <a:rPr lang="de-DE" dirty="0" err="1"/>
              <a:t>key</a:t>
            </a:r>
            <a:r>
              <a:rPr lang="de-DE" dirty="0"/>
              <a:t> </a:t>
            </a:r>
            <a:r>
              <a:rPr lang="de-DE" dirty="0" err="1"/>
              <a:t>solution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guides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through</a:t>
            </a:r>
            <a:r>
              <a:rPr lang="de-DE" dirty="0"/>
              <a:t> </a:t>
            </a:r>
            <a:r>
              <a:rPr lang="de-DE" dirty="0" err="1"/>
              <a:t>every</a:t>
            </a:r>
            <a:r>
              <a:rPr lang="de-DE" dirty="0"/>
              <a:t> step </a:t>
            </a:r>
            <a:r>
              <a:rPr lang="de-DE" dirty="0" err="1"/>
              <a:t>needed</a:t>
            </a:r>
            <a:r>
              <a:rPr lang="de-DE" dirty="0"/>
              <a:t> to </a:t>
            </a:r>
            <a:r>
              <a:rPr lang="de-DE" dirty="0" err="1"/>
              <a:t>make</a:t>
            </a:r>
            <a:r>
              <a:rPr lang="de-DE" dirty="0"/>
              <a:t> the </a:t>
            </a:r>
            <a:r>
              <a:rPr lang="de-DE" dirty="0" err="1"/>
              <a:t>idea</a:t>
            </a:r>
            <a:r>
              <a:rPr lang="de-DE" dirty="0"/>
              <a:t> </a:t>
            </a:r>
            <a:r>
              <a:rPr lang="de-DE" dirty="0" err="1"/>
              <a:t>work</a:t>
            </a:r>
            <a:r>
              <a:rPr lang="de-DE" dirty="0"/>
              <a:t>!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3A2CF-9A82-3D46-9ED2-ED58C3BCC0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2828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A </a:t>
            </a:r>
            <a:r>
              <a:rPr lang="de-DE" dirty="0" err="1"/>
              <a:t>project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a puzzle of </a:t>
            </a:r>
            <a:r>
              <a:rPr lang="de-DE" dirty="0" err="1"/>
              <a:t>eight</a:t>
            </a:r>
            <a:r>
              <a:rPr lang="de-DE" dirty="0"/>
              <a:t> essential </a:t>
            </a:r>
            <a:r>
              <a:rPr lang="de-DE" dirty="0" err="1"/>
              <a:t>pieces</a:t>
            </a:r>
            <a:r>
              <a:rPr lang="de-DE" dirty="0"/>
              <a:t>. </a:t>
            </a:r>
          </a:p>
          <a:p>
            <a:endParaRPr lang="de-DE" dirty="0"/>
          </a:p>
          <a:p>
            <a:r>
              <a:rPr lang="de-DE" dirty="0"/>
              <a:t>It </a:t>
            </a:r>
            <a:r>
              <a:rPr lang="de-DE" dirty="0" err="1"/>
              <a:t>starts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b="1" dirty="0"/>
              <a:t>Consulting: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need</a:t>
            </a:r>
            <a:r>
              <a:rPr lang="de-DE" dirty="0"/>
              <a:t> Building Management </a:t>
            </a:r>
            <a:r>
              <a:rPr lang="de-DE" dirty="0" err="1"/>
              <a:t>expertise</a:t>
            </a:r>
            <a:r>
              <a:rPr lang="de-DE" dirty="0"/>
              <a:t> to design the </a:t>
            </a:r>
            <a:r>
              <a:rPr lang="de-DE" dirty="0" err="1"/>
              <a:t>right</a:t>
            </a:r>
            <a:r>
              <a:rPr lang="de-DE" dirty="0"/>
              <a:t> </a:t>
            </a:r>
            <a:r>
              <a:rPr lang="de-DE" dirty="0" err="1"/>
              <a:t>solution</a:t>
            </a:r>
            <a:r>
              <a:rPr lang="de-DE" dirty="0"/>
              <a:t> and pick the </a:t>
            </a:r>
            <a:r>
              <a:rPr lang="de-DE" dirty="0" err="1"/>
              <a:t>right</a:t>
            </a:r>
            <a:r>
              <a:rPr lang="de-DE" dirty="0"/>
              <a:t> </a:t>
            </a:r>
            <a:r>
              <a:rPr lang="de-DE" b="1" dirty="0"/>
              <a:t>Field </a:t>
            </a:r>
            <a:r>
              <a:rPr lang="de-DE" b="1" dirty="0" err="1"/>
              <a:t>devices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/>
              <a:t>plus a </a:t>
            </a:r>
            <a:r>
              <a:rPr lang="de-DE" dirty="0" err="1"/>
              <a:t>coverage</a:t>
            </a:r>
            <a:r>
              <a:rPr lang="de-DE" dirty="0"/>
              <a:t> </a:t>
            </a:r>
            <a:r>
              <a:rPr lang="de-DE" dirty="0" err="1"/>
              <a:t>test</a:t>
            </a:r>
            <a:r>
              <a:rPr lang="de-DE" dirty="0"/>
              <a:t> so </a:t>
            </a:r>
            <a:r>
              <a:rPr lang="de-DE" dirty="0" err="1"/>
              <a:t>every</a:t>
            </a:r>
            <a:r>
              <a:rPr lang="de-DE" dirty="0"/>
              <a:t> </a:t>
            </a:r>
            <a:r>
              <a:rPr lang="de-DE" dirty="0" err="1"/>
              <a:t>point</a:t>
            </a:r>
            <a:r>
              <a:rPr lang="de-DE" dirty="0"/>
              <a:t> </a:t>
            </a:r>
            <a:r>
              <a:rPr lang="de-DE" dirty="0" err="1"/>
              <a:t>has</a:t>
            </a:r>
            <a:r>
              <a:rPr lang="de-DE" dirty="0"/>
              <a:t> a </a:t>
            </a:r>
            <a:r>
              <a:rPr lang="de-DE" dirty="0" err="1"/>
              <a:t>stable</a:t>
            </a:r>
            <a:r>
              <a:rPr lang="de-DE" dirty="0"/>
              <a:t> </a:t>
            </a:r>
            <a:r>
              <a:rPr lang="de-DE" dirty="0" err="1"/>
              <a:t>signal</a:t>
            </a:r>
            <a:r>
              <a:rPr lang="de-DE" dirty="0"/>
              <a:t>. </a:t>
            </a:r>
          </a:p>
          <a:p>
            <a:br>
              <a:rPr lang="de-DE" dirty="0"/>
            </a:br>
            <a:r>
              <a:rPr lang="de-DE" b="1" dirty="0"/>
              <a:t>Gateways</a:t>
            </a:r>
            <a:r>
              <a:rPr lang="de-DE" dirty="0"/>
              <a:t>, the </a:t>
            </a:r>
            <a:r>
              <a:rPr lang="de-DE" b="1" dirty="0"/>
              <a:t>Network </a:t>
            </a:r>
            <a:r>
              <a:rPr lang="de-DE" b="1" dirty="0" err="1"/>
              <a:t>server</a:t>
            </a:r>
            <a:r>
              <a:rPr lang="de-DE" dirty="0"/>
              <a:t> and the </a:t>
            </a:r>
            <a:r>
              <a:rPr lang="de-DE" b="1" dirty="0" err="1"/>
              <a:t>Application</a:t>
            </a:r>
            <a:r>
              <a:rPr lang="de-DE" b="1" dirty="0"/>
              <a:t> </a:t>
            </a:r>
            <a:r>
              <a:rPr lang="de-DE" b="1" dirty="0" err="1"/>
              <a:t>server</a:t>
            </a:r>
            <a:r>
              <a:rPr lang="de-DE" dirty="0"/>
              <a:t> carry the </a:t>
            </a:r>
            <a:r>
              <a:rPr lang="de-DE" dirty="0" err="1"/>
              <a:t>data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the </a:t>
            </a:r>
            <a:r>
              <a:rPr lang="de-DE" dirty="0" err="1"/>
              <a:t>field</a:t>
            </a:r>
            <a:r>
              <a:rPr lang="de-DE" dirty="0"/>
              <a:t> </a:t>
            </a:r>
            <a:r>
              <a:rPr lang="de-DE" dirty="0" err="1"/>
              <a:t>up</a:t>
            </a:r>
            <a:r>
              <a:rPr lang="de-DE" dirty="0"/>
              <a:t> to </a:t>
            </a:r>
            <a:br>
              <a:rPr lang="de-DE" dirty="0"/>
            </a:br>
            <a:r>
              <a:rPr lang="de-DE" dirty="0"/>
              <a:t>the </a:t>
            </a:r>
            <a:r>
              <a:rPr lang="de-DE" b="1" dirty="0" err="1"/>
              <a:t>Platform</a:t>
            </a:r>
            <a:r>
              <a:rPr lang="de-DE" dirty="0"/>
              <a:t> </a:t>
            </a:r>
            <a:r>
              <a:rPr lang="de-DE" dirty="0" err="1"/>
              <a:t>where</a:t>
            </a:r>
            <a:r>
              <a:rPr lang="de-DE" dirty="0"/>
              <a:t> </a:t>
            </a:r>
            <a:r>
              <a:rPr lang="de-DE" dirty="0" err="1"/>
              <a:t>both</a:t>
            </a:r>
            <a:r>
              <a:rPr lang="de-DE" dirty="0"/>
              <a:t> </a:t>
            </a:r>
            <a:r>
              <a:rPr lang="de-DE" dirty="0" err="1"/>
              <a:t>worlds</a:t>
            </a:r>
            <a:r>
              <a:rPr lang="de-DE" dirty="0"/>
              <a:t> </a:t>
            </a:r>
            <a:r>
              <a:rPr lang="de-DE" dirty="0" err="1"/>
              <a:t>come</a:t>
            </a:r>
            <a:r>
              <a:rPr lang="de-DE" dirty="0"/>
              <a:t> </a:t>
            </a:r>
            <a:r>
              <a:rPr lang="de-DE" dirty="0" err="1"/>
              <a:t>together</a:t>
            </a:r>
            <a:r>
              <a:rPr lang="de-DE" dirty="0"/>
              <a:t> </a:t>
            </a:r>
            <a:r>
              <a:rPr lang="de-DE" dirty="0" err="1"/>
              <a:t>into</a:t>
            </a:r>
            <a:r>
              <a:rPr lang="de-DE" dirty="0"/>
              <a:t> the digital </a:t>
            </a:r>
            <a:r>
              <a:rPr lang="de-DE" dirty="0" err="1"/>
              <a:t>twin</a:t>
            </a:r>
            <a:r>
              <a:rPr lang="de-DE" dirty="0"/>
              <a:t> of the </a:t>
            </a:r>
            <a:r>
              <a:rPr lang="de-DE" dirty="0" err="1"/>
              <a:t>building</a:t>
            </a:r>
            <a:r>
              <a:rPr lang="de-DE" dirty="0"/>
              <a:t>. </a:t>
            </a:r>
            <a:br>
              <a:rPr lang="de-DE" dirty="0"/>
            </a:br>
            <a:br>
              <a:rPr lang="de-DE" dirty="0"/>
            </a:br>
            <a:r>
              <a:rPr lang="de-DE" b="1" dirty="0"/>
              <a:t>Installation</a:t>
            </a:r>
            <a:r>
              <a:rPr lang="de-DE" dirty="0"/>
              <a:t> </a:t>
            </a:r>
            <a:r>
              <a:rPr lang="de-DE" dirty="0" err="1"/>
              <a:t>must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done</a:t>
            </a:r>
            <a:r>
              <a:rPr lang="de-DE" dirty="0"/>
              <a:t> by </a:t>
            </a:r>
            <a:r>
              <a:rPr lang="de-DE" dirty="0" err="1"/>
              <a:t>people</a:t>
            </a:r>
            <a:r>
              <a:rPr lang="de-DE" dirty="0"/>
              <a:t> who </a:t>
            </a:r>
            <a:r>
              <a:rPr lang="de-DE" dirty="0" err="1"/>
              <a:t>understand</a:t>
            </a:r>
            <a:r>
              <a:rPr lang="de-DE" dirty="0"/>
              <a:t> </a:t>
            </a:r>
            <a:r>
              <a:rPr lang="de-DE" dirty="0" err="1"/>
              <a:t>where</a:t>
            </a:r>
            <a:r>
              <a:rPr lang="de-DE" dirty="0"/>
              <a:t> </a:t>
            </a:r>
            <a:r>
              <a:rPr lang="de-DE" dirty="0" err="1"/>
              <a:t>each</a:t>
            </a:r>
            <a:r>
              <a:rPr lang="de-DE" dirty="0"/>
              <a:t> </a:t>
            </a:r>
            <a:r>
              <a:rPr lang="de-DE" dirty="0" err="1"/>
              <a:t>device</a:t>
            </a:r>
            <a:r>
              <a:rPr lang="de-DE" dirty="0"/>
              <a:t> </a:t>
            </a:r>
            <a:r>
              <a:rPr lang="de-DE" dirty="0" err="1"/>
              <a:t>belongs</a:t>
            </a:r>
            <a:r>
              <a:rPr lang="de-DE" dirty="0"/>
              <a:t> and </a:t>
            </a:r>
            <a:r>
              <a:rPr lang="de-DE" dirty="0" err="1"/>
              <a:t>why</a:t>
            </a:r>
            <a:r>
              <a:rPr lang="de-DE" dirty="0"/>
              <a:t>. </a:t>
            </a:r>
            <a:br>
              <a:rPr lang="de-DE" dirty="0"/>
            </a:br>
            <a:br>
              <a:rPr lang="de-DE" dirty="0"/>
            </a:br>
            <a:r>
              <a:rPr lang="de-DE" dirty="0"/>
              <a:t>And </a:t>
            </a:r>
            <a:r>
              <a:rPr lang="de-DE" dirty="0" err="1"/>
              <a:t>finally</a:t>
            </a:r>
            <a:r>
              <a:rPr lang="de-DE" dirty="0"/>
              <a:t>, </a:t>
            </a:r>
            <a:r>
              <a:rPr lang="de-DE" b="1" dirty="0"/>
              <a:t>Support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solve</a:t>
            </a:r>
            <a:r>
              <a:rPr lang="de-DE" dirty="0"/>
              <a:t> </a:t>
            </a:r>
            <a:r>
              <a:rPr lang="de-DE" dirty="0" err="1"/>
              <a:t>both</a:t>
            </a:r>
            <a:r>
              <a:rPr lang="de-DE" dirty="0"/>
              <a:t> IT and HVAC </a:t>
            </a:r>
            <a:r>
              <a:rPr lang="de-DE" dirty="0" err="1"/>
              <a:t>problems</a:t>
            </a:r>
            <a:r>
              <a:rPr lang="de-DE" dirty="0"/>
              <a:t> at </a:t>
            </a:r>
            <a:r>
              <a:rPr lang="de-DE" dirty="0" err="1"/>
              <a:t>any</a:t>
            </a:r>
            <a:r>
              <a:rPr lang="de-DE" dirty="0"/>
              <a:t> time. 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It's</a:t>
            </a:r>
            <a:r>
              <a:rPr lang="de-DE" dirty="0"/>
              <a:t> </a:t>
            </a:r>
            <a:r>
              <a:rPr lang="de-DE" dirty="0" err="1"/>
              <a:t>clearly</a:t>
            </a:r>
            <a:r>
              <a:rPr lang="de-DE" dirty="0"/>
              <a:t> not just </a:t>
            </a:r>
            <a:r>
              <a:rPr lang="de-DE" dirty="0" err="1"/>
              <a:t>about</a:t>
            </a:r>
            <a:r>
              <a:rPr lang="de-DE" dirty="0"/>
              <a:t> </a:t>
            </a:r>
            <a:r>
              <a:rPr lang="de-DE" dirty="0" err="1"/>
              <a:t>placing</a:t>
            </a:r>
            <a:r>
              <a:rPr lang="de-DE" dirty="0"/>
              <a:t> </a:t>
            </a:r>
            <a:r>
              <a:rPr lang="de-DE" dirty="0" err="1"/>
              <a:t>sensors</a:t>
            </a:r>
            <a:r>
              <a:rPr lang="de-DE" dirty="0"/>
              <a:t> and </a:t>
            </a:r>
            <a:r>
              <a:rPr lang="de-DE" dirty="0" err="1"/>
              <a:t>that's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need</a:t>
            </a:r>
            <a:r>
              <a:rPr lang="de-DE" dirty="0"/>
              <a:t> </a:t>
            </a:r>
            <a:r>
              <a:rPr lang="de-DE" dirty="0" err="1"/>
              <a:t>someone</a:t>
            </a:r>
            <a:r>
              <a:rPr lang="de-DE" dirty="0"/>
              <a:t> to </a:t>
            </a:r>
            <a:r>
              <a:rPr lang="de-DE" dirty="0" err="1"/>
              <a:t>put</a:t>
            </a:r>
            <a:r>
              <a:rPr lang="de-DE" dirty="0"/>
              <a:t> </a:t>
            </a:r>
            <a:r>
              <a:rPr lang="de-DE" dirty="0" err="1"/>
              <a:t>these</a:t>
            </a:r>
            <a:r>
              <a:rPr lang="de-DE" dirty="0"/>
              <a:t> </a:t>
            </a:r>
            <a:r>
              <a:rPr lang="de-DE" dirty="0" err="1"/>
              <a:t>pieces</a:t>
            </a:r>
            <a:r>
              <a:rPr lang="de-DE" dirty="0"/>
              <a:t> </a:t>
            </a:r>
            <a:r>
              <a:rPr lang="de-DE" dirty="0" err="1"/>
              <a:t>together</a:t>
            </a:r>
            <a:r>
              <a:rPr lang="de-DE" dirty="0"/>
              <a:t> and frame the </a:t>
            </a:r>
            <a:r>
              <a:rPr lang="de-DE" dirty="0" err="1"/>
              <a:t>entire</a:t>
            </a:r>
            <a:r>
              <a:rPr lang="de-DE" dirty="0"/>
              <a:t> </a:t>
            </a:r>
            <a:r>
              <a:rPr lang="de-DE" dirty="0" err="1"/>
              <a:t>project</a:t>
            </a:r>
            <a:r>
              <a:rPr lang="de-DE" dirty="0"/>
              <a:t>!</a:t>
            </a:r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„And </a:t>
            </a:r>
            <a:r>
              <a:rPr lang="de-DE" dirty="0" err="1"/>
              <a:t>that's</a:t>
            </a:r>
            <a:r>
              <a:rPr lang="de-DE" dirty="0"/>
              <a:t> </a:t>
            </a:r>
            <a:r>
              <a:rPr lang="de-DE" dirty="0" err="1"/>
              <a:t>exactly</a:t>
            </a:r>
            <a:r>
              <a:rPr lang="de-DE" dirty="0"/>
              <a:t> </a:t>
            </a:r>
            <a:r>
              <a:rPr lang="de-DE" dirty="0" err="1"/>
              <a:t>what</a:t>
            </a:r>
            <a:r>
              <a:rPr lang="de-DE" dirty="0"/>
              <a:t> </a:t>
            </a:r>
            <a:r>
              <a:rPr lang="de-DE" dirty="0" err="1"/>
              <a:t>we</a:t>
            </a:r>
            <a:r>
              <a:rPr lang="de-DE" dirty="0"/>
              <a:t> do as </a:t>
            </a:r>
            <a:r>
              <a:rPr lang="de-DE" dirty="0" err="1"/>
              <a:t>your</a:t>
            </a:r>
            <a:r>
              <a:rPr lang="de-DE" dirty="0"/>
              <a:t> turn-</a:t>
            </a:r>
            <a:r>
              <a:rPr lang="de-DE" dirty="0" err="1"/>
              <a:t>key</a:t>
            </a:r>
            <a:r>
              <a:rPr lang="de-DE" dirty="0"/>
              <a:t> </a:t>
            </a:r>
            <a:r>
              <a:rPr lang="de-DE" dirty="0" err="1"/>
              <a:t>solution</a:t>
            </a:r>
            <a:r>
              <a:rPr lang="de-DE" dirty="0"/>
              <a:t> </a:t>
            </a:r>
            <a:r>
              <a:rPr lang="de-DE" dirty="0" err="1"/>
              <a:t>provider</a:t>
            </a:r>
            <a:r>
              <a:rPr lang="de-DE" dirty="0"/>
              <a:t>. </a:t>
            </a:r>
          </a:p>
          <a:p>
            <a:endParaRPr lang="de-DE" dirty="0"/>
          </a:p>
          <a:p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understand</a:t>
            </a:r>
            <a:r>
              <a:rPr lang="de-DE" dirty="0"/>
              <a:t> </a:t>
            </a:r>
            <a:r>
              <a:rPr lang="de-DE" dirty="0" err="1"/>
              <a:t>every</a:t>
            </a:r>
            <a:r>
              <a:rPr lang="de-DE" dirty="0"/>
              <a:t> </a:t>
            </a:r>
            <a:r>
              <a:rPr lang="de-DE" dirty="0" err="1"/>
              <a:t>single</a:t>
            </a:r>
            <a:r>
              <a:rPr lang="de-DE" dirty="0"/>
              <a:t> </a:t>
            </a:r>
            <a:r>
              <a:rPr lang="de-DE" dirty="0" err="1"/>
              <a:t>piece</a:t>
            </a:r>
            <a:r>
              <a:rPr lang="de-DE" dirty="0"/>
              <a:t> and </a:t>
            </a:r>
            <a:r>
              <a:rPr lang="de-DE" dirty="0" err="1"/>
              <a:t>put</a:t>
            </a:r>
            <a:r>
              <a:rPr lang="de-DE" dirty="0"/>
              <a:t> </a:t>
            </a:r>
            <a:r>
              <a:rPr lang="de-DE" dirty="0" err="1"/>
              <a:t>them</a:t>
            </a:r>
            <a:r>
              <a:rPr lang="de-DE" dirty="0"/>
              <a:t> </a:t>
            </a:r>
            <a:r>
              <a:rPr lang="de-DE" dirty="0" err="1"/>
              <a:t>together</a:t>
            </a:r>
            <a:r>
              <a:rPr lang="de-DE" dirty="0"/>
              <a:t>. </a:t>
            </a:r>
            <a:br>
              <a:rPr lang="de-DE" dirty="0"/>
            </a:br>
            <a:br>
              <a:rPr lang="de-DE" dirty="0"/>
            </a:br>
            <a:r>
              <a:rPr lang="de-DE" dirty="0"/>
              <a:t>So in the end the </a:t>
            </a:r>
            <a:r>
              <a:rPr lang="de-DE" dirty="0" err="1"/>
              <a:t>customer</a:t>
            </a:r>
            <a:r>
              <a:rPr lang="de-DE" dirty="0"/>
              <a:t> </a:t>
            </a:r>
            <a:r>
              <a:rPr lang="de-DE" dirty="0" err="1"/>
              <a:t>only</a:t>
            </a:r>
            <a:r>
              <a:rPr lang="de-DE" dirty="0"/>
              <a:t> </a:t>
            </a:r>
            <a:r>
              <a:rPr lang="de-DE" dirty="0" err="1"/>
              <a:t>sees</a:t>
            </a:r>
            <a:r>
              <a:rPr lang="de-DE" dirty="0"/>
              <a:t>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thing</a:t>
            </a:r>
            <a:r>
              <a:rPr lang="de-DE" dirty="0"/>
              <a:t>: </a:t>
            </a:r>
            <a:r>
              <a:rPr lang="de-DE" b="1" dirty="0"/>
              <a:t>the </a:t>
            </a:r>
            <a:r>
              <a:rPr lang="de-DE" b="1" dirty="0" err="1"/>
              <a:t>finished</a:t>
            </a:r>
            <a:r>
              <a:rPr lang="de-DE" b="1" dirty="0"/>
              <a:t> </a:t>
            </a:r>
            <a:r>
              <a:rPr lang="de-DE" b="1" dirty="0" err="1"/>
              <a:t>picture</a:t>
            </a:r>
            <a:r>
              <a:rPr lang="de-DE" b="1" dirty="0"/>
              <a:t> </a:t>
            </a:r>
            <a:r>
              <a:rPr lang="de-DE" b="1" dirty="0" err="1"/>
              <a:t>that</a:t>
            </a:r>
            <a:r>
              <a:rPr lang="de-DE" b="1" dirty="0"/>
              <a:t> </a:t>
            </a:r>
            <a:r>
              <a:rPr lang="de-DE" b="1" dirty="0" err="1"/>
              <a:t>works</a:t>
            </a:r>
            <a:r>
              <a:rPr lang="de-DE" dirty="0"/>
              <a:t>."</a:t>
            </a:r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So </a:t>
            </a:r>
            <a:r>
              <a:rPr lang="de-DE" dirty="0" err="1"/>
              <a:t>let's</a:t>
            </a:r>
            <a:r>
              <a:rPr lang="de-DE" dirty="0"/>
              <a:t> </a:t>
            </a:r>
            <a:r>
              <a:rPr lang="de-DE" dirty="0" err="1"/>
              <a:t>look</a:t>
            </a:r>
            <a:r>
              <a:rPr lang="de-DE" dirty="0"/>
              <a:t> at </a:t>
            </a:r>
            <a:r>
              <a:rPr lang="de-DE" dirty="0" err="1"/>
              <a:t>some</a:t>
            </a:r>
            <a:r>
              <a:rPr lang="de-DE" dirty="0"/>
              <a:t> real-</a:t>
            </a:r>
            <a:r>
              <a:rPr lang="de-DE" dirty="0" err="1"/>
              <a:t>life</a:t>
            </a:r>
            <a:r>
              <a:rPr lang="de-DE" dirty="0"/>
              <a:t> </a:t>
            </a:r>
            <a:r>
              <a:rPr lang="de-DE" dirty="0" err="1"/>
              <a:t>use</a:t>
            </a:r>
            <a:r>
              <a:rPr lang="de-DE" dirty="0"/>
              <a:t> </a:t>
            </a:r>
            <a:r>
              <a:rPr lang="de-DE" dirty="0" err="1"/>
              <a:t>cases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An </a:t>
            </a:r>
            <a:r>
              <a:rPr lang="de-DE" dirty="0" err="1"/>
              <a:t>office</a:t>
            </a:r>
            <a:r>
              <a:rPr lang="de-DE" dirty="0"/>
              <a:t> </a:t>
            </a:r>
            <a:r>
              <a:rPr lang="de-DE" dirty="0" err="1"/>
              <a:t>building</a:t>
            </a:r>
            <a:r>
              <a:rPr lang="de-DE" dirty="0"/>
              <a:t>. </a:t>
            </a:r>
            <a:br>
              <a:rPr lang="de-DE" dirty="0"/>
            </a:br>
            <a:br>
              <a:rPr lang="de-DE" dirty="0"/>
            </a:br>
            <a:r>
              <a:rPr lang="de-DE" u="sng" dirty="0"/>
              <a:t>THE PROBLEM:</a:t>
            </a:r>
          </a:p>
          <a:p>
            <a:r>
              <a:rPr lang="de-DE" dirty="0"/>
              <a:t>The </a:t>
            </a:r>
            <a:r>
              <a:rPr lang="de-DE" b="1" dirty="0" err="1"/>
              <a:t>tenant</a:t>
            </a:r>
            <a:r>
              <a:rPr lang="de-DE" b="1" dirty="0"/>
              <a:t> </a:t>
            </a:r>
            <a:r>
              <a:rPr lang="de-DE" b="1" dirty="0" err="1"/>
              <a:t>cut</a:t>
            </a:r>
            <a:r>
              <a:rPr lang="de-DE" b="1" dirty="0"/>
              <a:t> the </a:t>
            </a:r>
            <a:r>
              <a:rPr lang="de-DE" b="1" dirty="0" err="1"/>
              <a:t>rent</a:t>
            </a:r>
            <a:r>
              <a:rPr lang="de-DE" b="1" dirty="0"/>
              <a:t> by 20% </a:t>
            </a:r>
            <a:r>
              <a:rPr lang="de-DE" dirty="0" err="1"/>
              <a:t>every</a:t>
            </a:r>
            <a:r>
              <a:rPr lang="de-DE" dirty="0"/>
              <a:t> </a:t>
            </a:r>
            <a:r>
              <a:rPr lang="de-DE" dirty="0" err="1"/>
              <a:t>winter</a:t>
            </a:r>
            <a:r>
              <a:rPr lang="de-DE" dirty="0"/>
              <a:t>, </a:t>
            </a:r>
            <a:r>
              <a:rPr lang="de-DE" dirty="0" err="1"/>
              <a:t>complaining</a:t>
            </a:r>
            <a:r>
              <a:rPr lang="de-DE" dirty="0"/>
              <a:t> </a:t>
            </a:r>
            <a:r>
              <a:rPr lang="de-DE" dirty="0" err="1"/>
              <a:t>about</a:t>
            </a:r>
            <a:r>
              <a:rPr lang="de-DE" dirty="0"/>
              <a:t> </a:t>
            </a:r>
            <a:r>
              <a:rPr lang="de-DE" dirty="0" err="1"/>
              <a:t>poor</a:t>
            </a:r>
            <a:r>
              <a:rPr lang="de-DE" dirty="0"/>
              <a:t> indoor </a:t>
            </a:r>
            <a:r>
              <a:rPr lang="de-DE" dirty="0" err="1"/>
              <a:t>air</a:t>
            </a:r>
            <a:r>
              <a:rPr lang="de-DE" dirty="0"/>
              <a:t> </a:t>
            </a:r>
            <a:r>
              <a:rPr lang="de-DE" dirty="0" err="1"/>
              <a:t>quality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The </a:t>
            </a:r>
            <a:r>
              <a:rPr lang="de-DE" dirty="0" err="1"/>
              <a:t>building</a:t>
            </a:r>
            <a:r>
              <a:rPr lang="de-DE" dirty="0"/>
              <a:t> </a:t>
            </a:r>
            <a:r>
              <a:rPr lang="de-DE" dirty="0" err="1"/>
              <a:t>wasn't</a:t>
            </a:r>
            <a:r>
              <a:rPr lang="de-DE" dirty="0"/>
              <a:t> transparent !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data</a:t>
            </a:r>
            <a:r>
              <a:rPr lang="de-DE" dirty="0"/>
              <a:t> at all! and </a:t>
            </a:r>
            <a:r>
              <a:rPr lang="de-DE" dirty="0" err="1"/>
              <a:t>operations</a:t>
            </a:r>
            <a:r>
              <a:rPr lang="de-DE" dirty="0"/>
              <a:t> </a:t>
            </a:r>
            <a:r>
              <a:rPr lang="de-DE" dirty="0" err="1"/>
              <a:t>couldn't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interrupted</a:t>
            </a:r>
            <a:r>
              <a:rPr lang="de-DE" dirty="0"/>
              <a:t> for a </a:t>
            </a:r>
            <a:r>
              <a:rPr lang="de-DE" dirty="0" err="1"/>
              <a:t>wired</a:t>
            </a:r>
            <a:r>
              <a:rPr lang="de-DE" dirty="0"/>
              <a:t> </a:t>
            </a:r>
            <a:r>
              <a:rPr lang="de-DE" dirty="0" err="1"/>
              <a:t>retrofit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The </a:t>
            </a:r>
            <a:r>
              <a:rPr lang="de-DE" b="1" dirty="0" err="1"/>
              <a:t>owner</a:t>
            </a:r>
            <a:r>
              <a:rPr lang="de-DE" b="1" dirty="0"/>
              <a:t> </a:t>
            </a:r>
            <a:r>
              <a:rPr lang="de-DE" b="1" dirty="0" err="1"/>
              <a:t>had</a:t>
            </a:r>
            <a:r>
              <a:rPr lang="de-DE" b="1" dirty="0"/>
              <a:t> </a:t>
            </a:r>
            <a:r>
              <a:rPr lang="de-DE" b="1" dirty="0" err="1"/>
              <a:t>no</a:t>
            </a:r>
            <a:r>
              <a:rPr lang="de-DE" b="1" dirty="0"/>
              <a:t> </a:t>
            </a:r>
            <a:r>
              <a:rPr lang="de-DE" b="1" dirty="0" err="1"/>
              <a:t>idea</a:t>
            </a:r>
            <a:r>
              <a:rPr lang="de-DE" dirty="0"/>
              <a:t> </a:t>
            </a:r>
            <a:r>
              <a:rPr lang="de-DE" dirty="0" err="1"/>
              <a:t>how</a:t>
            </a:r>
            <a:r>
              <a:rPr lang="de-DE" dirty="0"/>
              <a:t> to </a:t>
            </a:r>
            <a:r>
              <a:rPr lang="de-DE" dirty="0" err="1"/>
              <a:t>solve</a:t>
            </a:r>
            <a:r>
              <a:rPr lang="de-DE" dirty="0"/>
              <a:t> </a:t>
            </a:r>
            <a:r>
              <a:rPr lang="de-DE" dirty="0" err="1"/>
              <a:t>this</a:t>
            </a:r>
            <a:r>
              <a:rPr lang="de-DE" dirty="0"/>
              <a:t> </a:t>
            </a:r>
            <a:r>
              <a:rPr lang="de-DE" dirty="0" err="1"/>
              <a:t>situation</a:t>
            </a:r>
            <a:r>
              <a:rPr lang="de-DE" dirty="0"/>
              <a:t>. </a:t>
            </a:r>
            <a:br>
              <a:rPr lang="de-DE" dirty="0"/>
            </a:br>
            <a:endParaRPr lang="de-DE" dirty="0"/>
          </a:p>
          <a:p>
            <a:r>
              <a:rPr lang="de-DE" u="sng" dirty="0"/>
              <a:t>THE SOLUTION:</a:t>
            </a:r>
          </a:p>
          <a:p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installed</a:t>
            </a:r>
            <a:r>
              <a:rPr lang="de-DE" dirty="0"/>
              <a:t> a </a:t>
            </a:r>
            <a:r>
              <a:rPr lang="de-DE" dirty="0" err="1"/>
              <a:t>LoRaWAN</a:t>
            </a:r>
            <a:r>
              <a:rPr lang="de-DE" dirty="0"/>
              <a:t> (1) </a:t>
            </a:r>
            <a:r>
              <a:rPr lang="de-DE" b="1" dirty="0"/>
              <a:t>IAQ </a:t>
            </a:r>
            <a:r>
              <a:rPr lang="de-DE" b="1" dirty="0" err="1"/>
              <a:t>monitoring</a:t>
            </a:r>
            <a:r>
              <a:rPr lang="de-DE" b="1" dirty="0"/>
              <a:t> </a:t>
            </a:r>
            <a:r>
              <a:rPr lang="de-DE" b="1" dirty="0" err="1"/>
              <a:t>solution</a:t>
            </a:r>
            <a:r>
              <a:rPr lang="de-DE" b="1" dirty="0"/>
              <a:t> on an (2)  </a:t>
            </a:r>
            <a:r>
              <a:rPr lang="de-DE" b="1" dirty="0" err="1"/>
              <a:t>independent</a:t>
            </a:r>
            <a:r>
              <a:rPr lang="de-DE" b="1" dirty="0"/>
              <a:t> network,(3) </a:t>
            </a:r>
            <a:r>
              <a:rPr lang="de-DE" b="1" dirty="0" err="1"/>
              <a:t>without</a:t>
            </a:r>
            <a:r>
              <a:rPr lang="de-DE" b="1" dirty="0"/>
              <a:t> </a:t>
            </a:r>
            <a:r>
              <a:rPr lang="de-DE" b="1" dirty="0" err="1"/>
              <a:t>interrupting</a:t>
            </a:r>
            <a:r>
              <a:rPr lang="de-DE" b="1" dirty="0"/>
              <a:t> </a:t>
            </a:r>
            <a:r>
              <a:rPr lang="de-DE" b="1" dirty="0" err="1"/>
              <a:t>operations</a:t>
            </a:r>
            <a:r>
              <a:rPr lang="de-DE" dirty="0"/>
              <a:t>. </a:t>
            </a:r>
            <a:br>
              <a:rPr lang="de-DE" dirty="0"/>
            </a:br>
            <a:endParaRPr lang="de-DE" dirty="0"/>
          </a:p>
          <a:p>
            <a:r>
              <a:rPr lang="de-DE" u="sng" dirty="0"/>
              <a:t>THE SOLUTION:</a:t>
            </a:r>
            <a:br>
              <a:rPr lang="de-DE" dirty="0"/>
            </a:br>
            <a:r>
              <a:rPr lang="de-DE" dirty="0" err="1"/>
              <a:t>Now</a:t>
            </a:r>
            <a:r>
              <a:rPr lang="de-DE" dirty="0"/>
              <a:t> </a:t>
            </a:r>
            <a:r>
              <a:rPr lang="de-DE" b="1" dirty="0"/>
              <a:t>the </a:t>
            </a:r>
            <a:r>
              <a:rPr lang="de-DE" b="1" dirty="0" err="1"/>
              <a:t>owner</a:t>
            </a:r>
            <a:r>
              <a:rPr lang="de-DE" b="1" dirty="0"/>
              <a:t> </a:t>
            </a:r>
            <a:r>
              <a:rPr lang="de-DE" b="1" dirty="0" err="1"/>
              <a:t>can</a:t>
            </a:r>
            <a:r>
              <a:rPr lang="de-DE" b="1" dirty="0"/>
              <a:t> </a:t>
            </a:r>
            <a:r>
              <a:rPr lang="de-DE" b="1" dirty="0" err="1"/>
              <a:t>prove</a:t>
            </a:r>
            <a:r>
              <a:rPr lang="de-DE" b="1" dirty="0"/>
              <a:t> the </a:t>
            </a:r>
            <a:r>
              <a:rPr lang="de-DE" b="1" dirty="0" err="1"/>
              <a:t>air</a:t>
            </a:r>
            <a:r>
              <a:rPr lang="de-DE" b="1" dirty="0"/>
              <a:t> </a:t>
            </a:r>
            <a:r>
              <a:rPr lang="de-DE" b="1" dirty="0" err="1"/>
              <a:t>quality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live and </a:t>
            </a:r>
            <a:r>
              <a:rPr lang="de-DE" dirty="0" err="1"/>
              <a:t>historical</a:t>
            </a:r>
            <a:r>
              <a:rPr lang="de-DE" dirty="0"/>
              <a:t> </a:t>
            </a:r>
            <a:r>
              <a:rPr lang="de-DE" dirty="0" err="1"/>
              <a:t>data</a:t>
            </a:r>
            <a:r>
              <a:rPr lang="de-DE" dirty="0"/>
              <a:t>! </a:t>
            </a:r>
            <a:r>
              <a:rPr lang="de-DE" b="1" dirty="0" err="1"/>
              <a:t>No</a:t>
            </a:r>
            <a:r>
              <a:rPr lang="de-DE" b="1" dirty="0"/>
              <a:t> </a:t>
            </a:r>
            <a:r>
              <a:rPr lang="de-DE" b="1" dirty="0" err="1"/>
              <a:t>more</a:t>
            </a:r>
            <a:r>
              <a:rPr lang="de-DE" b="1" dirty="0"/>
              <a:t> </a:t>
            </a:r>
            <a:r>
              <a:rPr lang="de-DE" b="1" dirty="0" err="1"/>
              <a:t>rent</a:t>
            </a:r>
            <a:r>
              <a:rPr lang="de-DE" b="1" dirty="0"/>
              <a:t> </a:t>
            </a:r>
            <a:r>
              <a:rPr lang="de-DE" b="1" dirty="0" err="1"/>
              <a:t>reductions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And </a:t>
            </a:r>
            <a:r>
              <a:rPr lang="de-DE" dirty="0" err="1"/>
              <a:t>it's</a:t>
            </a:r>
            <a:r>
              <a:rPr lang="de-DE" dirty="0"/>
              <a:t> </a:t>
            </a:r>
            <a:r>
              <a:rPr lang="de-DE" dirty="0" err="1"/>
              <a:t>scalable</a:t>
            </a:r>
            <a:r>
              <a:rPr lang="de-DE" dirty="0"/>
              <a:t>: the </a:t>
            </a:r>
            <a:r>
              <a:rPr lang="de-DE" dirty="0" err="1"/>
              <a:t>next</a:t>
            </a:r>
            <a:r>
              <a:rPr lang="de-DE" dirty="0"/>
              <a:t> step </a:t>
            </a:r>
            <a:r>
              <a:rPr lang="de-DE" dirty="0" err="1"/>
              <a:t>is</a:t>
            </a:r>
            <a:r>
              <a:rPr lang="de-DE" dirty="0"/>
              <a:t> smart </a:t>
            </a:r>
            <a:r>
              <a:rPr lang="de-DE" dirty="0" err="1"/>
              <a:t>thermostats</a:t>
            </a:r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A </a:t>
            </a:r>
            <a:r>
              <a:rPr lang="de-DE" dirty="0" err="1"/>
              <a:t>primary</a:t>
            </a:r>
            <a:r>
              <a:rPr lang="de-DE" dirty="0"/>
              <a:t> </a:t>
            </a:r>
            <a:r>
              <a:rPr lang="de-DE" dirty="0" err="1"/>
              <a:t>school</a:t>
            </a:r>
            <a:r>
              <a:rPr lang="de-DE" dirty="0"/>
              <a:t>. </a:t>
            </a:r>
            <a:br>
              <a:rPr lang="de-DE" dirty="0"/>
            </a:br>
            <a:endParaRPr lang="de-DE" dirty="0"/>
          </a:p>
          <a:p>
            <a:r>
              <a:rPr lang="de-DE" u="sng" dirty="0"/>
              <a:t>THE PROBLEM:</a:t>
            </a:r>
            <a:br>
              <a:rPr lang="de-DE" dirty="0"/>
            </a:br>
            <a:r>
              <a:rPr lang="de-DE" dirty="0"/>
              <a:t>High </a:t>
            </a:r>
            <a:r>
              <a:rPr lang="de-DE" dirty="0" err="1"/>
              <a:t>operating</a:t>
            </a:r>
            <a:r>
              <a:rPr lang="de-DE" dirty="0"/>
              <a:t> </a:t>
            </a:r>
            <a:r>
              <a:rPr lang="de-DE" dirty="0" err="1"/>
              <a:t>cost</a:t>
            </a:r>
            <a:r>
              <a:rPr lang="de-DE" dirty="0"/>
              <a:t>, </a:t>
            </a:r>
            <a:r>
              <a:rPr lang="de-DE" dirty="0" err="1"/>
              <a:t>because</a:t>
            </a:r>
            <a:r>
              <a:rPr lang="de-DE" dirty="0"/>
              <a:t> </a:t>
            </a:r>
            <a:r>
              <a:rPr lang="de-DE" dirty="0" err="1"/>
              <a:t>rooms</a:t>
            </a:r>
            <a:r>
              <a:rPr lang="de-DE" dirty="0"/>
              <a:t> </a:t>
            </a:r>
            <a:r>
              <a:rPr lang="de-DE" dirty="0" err="1"/>
              <a:t>were</a:t>
            </a:r>
            <a:r>
              <a:rPr lang="de-DE" dirty="0"/>
              <a:t> </a:t>
            </a:r>
            <a:r>
              <a:rPr lang="de-DE" dirty="0" err="1"/>
              <a:t>heated</a:t>
            </a:r>
            <a:r>
              <a:rPr lang="de-DE" dirty="0"/>
              <a:t> </a:t>
            </a:r>
            <a:r>
              <a:rPr lang="de-DE" dirty="0" err="1"/>
              <a:t>overnight</a:t>
            </a:r>
            <a:r>
              <a:rPr lang="de-DE" dirty="0"/>
              <a:t> just to </a:t>
            </a:r>
            <a:r>
              <a:rPr lang="de-DE" dirty="0" err="1"/>
              <a:t>be</a:t>
            </a:r>
            <a:r>
              <a:rPr lang="de-DE" dirty="0"/>
              <a:t> warm in the </a:t>
            </a:r>
            <a:r>
              <a:rPr lang="de-DE" dirty="0" err="1"/>
              <a:t>morning</a:t>
            </a:r>
            <a:r>
              <a:rPr lang="de-DE" dirty="0"/>
              <a:t>.</a:t>
            </a:r>
            <a:br>
              <a:rPr lang="de-DE" dirty="0"/>
            </a:br>
            <a:r>
              <a:rPr lang="de-DE" dirty="0"/>
              <a:t>Old </a:t>
            </a:r>
            <a:r>
              <a:rPr lang="de-DE" dirty="0" err="1"/>
              <a:t>building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poor</a:t>
            </a:r>
            <a:r>
              <a:rPr lang="de-DE" dirty="0"/>
              <a:t> </a:t>
            </a:r>
            <a:r>
              <a:rPr lang="de-DE" dirty="0" err="1"/>
              <a:t>insulation</a:t>
            </a:r>
            <a:r>
              <a:rPr lang="de-DE" dirty="0"/>
              <a:t> and 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way</a:t>
            </a:r>
            <a:r>
              <a:rPr lang="de-DE" dirty="0"/>
              <a:t> to </a:t>
            </a:r>
            <a:r>
              <a:rPr lang="de-DE" dirty="0" err="1"/>
              <a:t>interrupt</a:t>
            </a:r>
            <a:r>
              <a:rPr lang="de-DE" dirty="0"/>
              <a:t> </a:t>
            </a:r>
            <a:r>
              <a:rPr lang="de-DE" dirty="0" err="1"/>
              <a:t>operations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The </a:t>
            </a:r>
            <a:r>
              <a:rPr lang="de-DE" dirty="0" err="1"/>
              <a:t>facility</a:t>
            </a:r>
            <a:r>
              <a:rPr lang="de-DE" dirty="0"/>
              <a:t> </a:t>
            </a:r>
            <a:r>
              <a:rPr lang="de-DE" dirty="0" err="1"/>
              <a:t>manager</a:t>
            </a:r>
            <a:r>
              <a:rPr lang="de-DE" dirty="0"/>
              <a:t> </a:t>
            </a:r>
            <a:r>
              <a:rPr lang="de-DE" dirty="0" err="1"/>
              <a:t>saw</a:t>
            </a:r>
            <a:r>
              <a:rPr lang="de-DE" dirty="0"/>
              <a:t> 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way</a:t>
            </a:r>
            <a:r>
              <a:rPr lang="de-DE" dirty="0"/>
              <a:t> to </a:t>
            </a:r>
            <a:r>
              <a:rPr lang="de-DE" dirty="0" err="1"/>
              <a:t>improve</a:t>
            </a:r>
            <a:r>
              <a:rPr lang="de-DE" dirty="0"/>
              <a:t> it </a:t>
            </a:r>
            <a:r>
              <a:rPr lang="de-DE" dirty="0" err="1"/>
              <a:t>without</a:t>
            </a:r>
            <a:r>
              <a:rPr lang="de-DE" dirty="0"/>
              <a:t> </a:t>
            </a:r>
            <a:r>
              <a:rPr lang="de-DE" dirty="0" err="1"/>
              <a:t>major</a:t>
            </a:r>
            <a:r>
              <a:rPr lang="de-DE" dirty="0"/>
              <a:t> </a:t>
            </a:r>
            <a:r>
              <a:rPr lang="de-DE" dirty="0" err="1"/>
              <a:t>construction</a:t>
            </a:r>
            <a:r>
              <a:rPr lang="de-DE" dirty="0"/>
              <a:t>. </a:t>
            </a:r>
          </a:p>
          <a:p>
            <a:endParaRPr lang="de-DE" dirty="0"/>
          </a:p>
          <a:p>
            <a:r>
              <a:rPr lang="de-DE" u="sng" dirty="0"/>
              <a:t>THE SOLUTION:</a:t>
            </a:r>
            <a:br>
              <a:rPr lang="de-DE" dirty="0"/>
            </a:b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installed</a:t>
            </a:r>
            <a:r>
              <a:rPr lang="de-DE" dirty="0"/>
              <a:t> high-quality </a:t>
            </a:r>
            <a:r>
              <a:rPr lang="de-DE" dirty="0" err="1"/>
              <a:t>LoRaWAN</a:t>
            </a:r>
            <a:r>
              <a:rPr lang="de-DE" dirty="0"/>
              <a:t> </a:t>
            </a:r>
            <a:r>
              <a:rPr lang="de-DE" dirty="0" err="1"/>
              <a:t>thermostats</a:t>
            </a:r>
            <a:r>
              <a:rPr lang="de-DE" dirty="0"/>
              <a:t> on an </a:t>
            </a:r>
            <a:r>
              <a:rPr lang="de-DE" dirty="0" err="1"/>
              <a:t>independent</a:t>
            </a:r>
            <a:r>
              <a:rPr lang="de-DE" dirty="0"/>
              <a:t> network, </a:t>
            </a:r>
            <a:r>
              <a:rPr lang="de-DE" dirty="0" err="1"/>
              <a:t>with</a:t>
            </a:r>
            <a:r>
              <a:rPr lang="de-DE" dirty="0"/>
              <a:t> individual </a:t>
            </a:r>
            <a:r>
              <a:rPr lang="de-DE" dirty="0" err="1"/>
              <a:t>room</a:t>
            </a:r>
            <a:r>
              <a:rPr lang="de-DE" dirty="0"/>
              <a:t> </a:t>
            </a:r>
            <a:r>
              <a:rPr lang="de-DE" dirty="0" err="1"/>
              <a:t>schedules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u="sng" dirty="0"/>
              <a:t>THE RESULT:</a:t>
            </a:r>
            <a:br>
              <a:rPr lang="de-DE" dirty="0"/>
            </a:br>
            <a:r>
              <a:rPr lang="de-DE" dirty="0"/>
              <a:t>(1) </a:t>
            </a:r>
            <a:r>
              <a:rPr lang="de-DE" dirty="0" err="1"/>
              <a:t>comfortable</a:t>
            </a:r>
            <a:r>
              <a:rPr lang="de-DE" dirty="0"/>
              <a:t> </a:t>
            </a:r>
            <a:r>
              <a:rPr lang="de-DE" dirty="0" err="1"/>
              <a:t>temperatures</a:t>
            </a:r>
            <a:r>
              <a:rPr lang="de-DE" dirty="0"/>
              <a:t> </a:t>
            </a:r>
            <a:r>
              <a:rPr lang="de-DE" dirty="0" err="1"/>
              <a:t>during</a:t>
            </a:r>
            <a:r>
              <a:rPr lang="de-DE" dirty="0"/>
              <a:t> </a:t>
            </a:r>
            <a:r>
              <a:rPr lang="de-DE" dirty="0" err="1"/>
              <a:t>lessons</a:t>
            </a:r>
            <a:r>
              <a:rPr lang="de-DE" dirty="0"/>
              <a:t>, (2) 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overnight</a:t>
            </a:r>
            <a:r>
              <a:rPr lang="de-DE" dirty="0"/>
              <a:t> and 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weekend</a:t>
            </a:r>
            <a:r>
              <a:rPr lang="de-DE" dirty="0"/>
              <a:t> </a:t>
            </a:r>
            <a:r>
              <a:rPr lang="de-DE" dirty="0" err="1"/>
              <a:t>heating</a:t>
            </a:r>
            <a:r>
              <a:rPr lang="de-DE" dirty="0"/>
              <a:t>, and a (3) </a:t>
            </a:r>
            <a:r>
              <a:rPr lang="de-DE" dirty="0" err="1"/>
              <a:t>cost</a:t>
            </a:r>
            <a:r>
              <a:rPr lang="de-DE" dirty="0"/>
              <a:t> </a:t>
            </a:r>
            <a:r>
              <a:rPr lang="de-DE" dirty="0" err="1"/>
              <a:t>reduction</a:t>
            </a:r>
            <a:r>
              <a:rPr lang="de-DE" dirty="0"/>
              <a:t> of </a:t>
            </a:r>
            <a:r>
              <a:rPr lang="de-DE" dirty="0" err="1"/>
              <a:t>around</a:t>
            </a:r>
            <a:r>
              <a:rPr lang="de-DE" dirty="0"/>
              <a:t> 25%."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A high </a:t>
            </a:r>
            <a:r>
              <a:rPr lang="de-DE" dirty="0" err="1"/>
              <a:t>school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r>
              <a:rPr lang="de-DE" u="sng" dirty="0"/>
              <a:t>THE PROBLEM:</a:t>
            </a:r>
            <a:br>
              <a:rPr lang="de-DE" dirty="0"/>
            </a:br>
            <a:r>
              <a:rPr lang="de-DE" dirty="0"/>
              <a:t>Same </a:t>
            </a:r>
            <a:r>
              <a:rPr lang="de-DE" dirty="0" err="1"/>
              <a:t>scenario</a:t>
            </a:r>
            <a:r>
              <a:rPr lang="de-DE" dirty="0"/>
              <a:t>,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difference</a:t>
            </a:r>
            <a:r>
              <a:rPr lang="de-DE" dirty="0"/>
              <a:t>: </a:t>
            </a:r>
            <a:br>
              <a:rPr lang="de-DE" dirty="0"/>
            </a:br>
            <a:r>
              <a:rPr lang="de-DE" dirty="0"/>
              <a:t>the </a:t>
            </a:r>
            <a:r>
              <a:rPr lang="de-DE" dirty="0" err="1"/>
              <a:t>classrooms</a:t>
            </a:r>
            <a:r>
              <a:rPr lang="de-DE" dirty="0"/>
              <a:t> </a:t>
            </a:r>
            <a:r>
              <a:rPr lang="de-DE" dirty="0" err="1"/>
              <a:t>are</a:t>
            </a:r>
            <a:r>
              <a:rPr lang="de-DE" dirty="0"/>
              <a:t> mobile </a:t>
            </a:r>
            <a:r>
              <a:rPr lang="de-DE" dirty="0" err="1"/>
              <a:t>containers</a:t>
            </a:r>
            <a:r>
              <a:rPr lang="de-DE" dirty="0"/>
              <a:t> </a:t>
            </a:r>
            <a:r>
              <a:rPr lang="de-DE" dirty="0" err="1"/>
              <a:t>heated</a:t>
            </a:r>
            <a:r>
              <a:rPr lang="de-DE" dirty="0"/>
              <a:t> by </a:t>
            </a:r>
            <a:r>
              <a:rPr lang="de-DE" dirty="0" err="1"/>
              <a:t>electric</a:t>
            </a:r>
            <a:r>
              <a:rPr lang="de-DE" dirty="0"/>
              <a:t> </a:t>
            </a:r>
            <a:r>
              <a:rPr lang="de-DE" dirty="0" err="1"/>
              <a:t>heaters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 err="1"/>
              <a:t>Again</a:t>
            </a:r>
            <a:r>
              <a:rPr lang="de-DE" dirty="0"/>
              <a:t>, the </a:t>
            </a:r>
            <a:r>
              <a:rPr lang="de-DE" dirty="0" err="1"/>
              <a:t>facility</a:t>
            </a:r>
            <a:r>
              <a:rPr lang="de-DE" dirty="0"/>
              <a:t> </a:t>
            </a:r>
            <a:r>
              <a:rPr lang="de-DE" dirty="0" err="1"/>
              <a:t>manager</a:t>
            </a:r>
            <a:r>
              <a:rPr lang="de-DE" dirty="0"/>
              <a:t> </a:t>
            </a:r>
            <a:r>
              <a:rPr lang="de-DE" dirty="0" err="1"/>
              <a:t>had</a:t>
            </a:r>
            <a:r>
              <a:rPr lang="de-DE" dirty="0"/>
              <a:t> 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idea</a:t>
            </a:r>
            <a:r>
              <a:rPr lang="de-DE" dirty="0"/>
              <a:t> </a:t>
            </a:r>
            <a:r>
              <a:rPr lang="de-DE" dirty="0" err="1"/>
              <a:t>how</a:t>
            </a:r>
            <a:r>
              <a:rPr lang="de-DE" dirty="0"/>
              <a:t> to </a:t>
            </a:r>
            <a:r>
              <a:rPr lang="de-DE" dirty="0" err="1"/>
              <a:t>improve</a:t>
            </a:r>
            <a:r>
              <a:rPr lang="de-DE" dirty="0"/>
              <a:t> it </a:t>
            </a:r>
            <a:r>
              <a:rPr lang="de-DE" dirty="0" err="1"/>
              <a:t>without</a:t>
            </a:r>
            <a:r>
              <a:rPr lang="de-DE" dirty="0"/>
              <a:t> </a:t>
            </a:r>
            <a:r>
              <a:rPr lang="de-DE" dirty="0" err="1"/>
              <a:t>major</a:t>
            </a:r>
            <a:r>
              <a:rPr lang="de-DE" dirty="0"/>
              <a:t> </a:t>
            </a:r>
            <a:r>
              <a:rPr lang="de-DE" dirty="0" err="1"/>
              <a:t>work</a:t>
            </a:r>
            <a:r>
              <a:rPr lang="de-DE" dirty="0"/>
              <a:t>. </a:t>
            </a:r>
            <a:br>
              <a:rPr lang="de-DE" dirty="0"/>
            </a:br>
            <a:endParaRPr lang="de-DE" dirty="0"/>
          </a:p>
          <a:p>
            <a:r>
              <a:rPr lang="de-DE" u="sng" dirty="0"/>
              <a:t>THE SOLUTION:</a:t>
            </a:r>
            <a:br>
              <a:rPr lang="de-DE" dirty="0"/>
            </a:br>
            <a:r>
              <a:rPr lang="de-DE" dirty="0"/>
              <a:t>This time </a:t>
            </a: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installed</a:t>
            </a:r>
            <a:r>
              <a:rPr lang="de-DE" dirty="0"/>
              <a:t> smart </a:t>
            </a:r>
            <a:r>
              <a:rPr lang="de-DE" dirty="0" err="1"/>
              <a:t>LoRaWAN</a:t>
            </a:r>
            <a:r>
              <a:rPr lang="de-DE" dirty="0"/>
              <a:t> </a:t>
            </a:r>
            <a:r>
              <a:rPr lang="de-DE" dirty="0" err="1"/>
              <a:t>switches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an on/off </a:t>
            </a:r>
            <a:r>
              <a:rPr lang="de-DE" dirty="0" err="1"/>
              <a:t>schedule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The </a:t>
            </a:r>
            <a:r>
              <a:rPr lang="de-DE" dirty="0" err="1"/>
              <a:t>heaters</a:t>
            </a:r>
            <a:r>
              <a:rPr lang="de-DE" dirty="0"/>
              <a:t> </a:t>
            </a:r>
            <a:r>
              <a:rPr lang="de-DE" dirty="0" err="1"/>
              <a:t>now</a:t>
            </a:r>
            <a:r>
              <a:rPr lang="de-DE" dirty="0"/>
              <a:t> </a:t>
            </a:r>
            <a:r>
              <a:rPr lang="de-DE" dirty="0" err="1"/>
              <a:t>run</a:t>
            </a:r>
            <a:r>
              <a:rPr lang="de-DE" dirty="0"/>
              <a:t> </a:t>
            </a:r>
            <a:r>
              <a:rPr lang="de-DE" dirty="0" err="1"/>
              <a:t>only</a:t>
            </a:r>
            <a:r>
              <a:rPr lang="de-DE" dirty="0"/>
              <a:t> </a:t>
            </a:r>
            <a:r>
              <a:rPr lang="de-DE" dirty="0" err="1"/>
              <a:t>during</a:t>
            </a:r>
            <a:r>
              <a:rPr lang="de-DE" dirty="0"/>
              <a:t> </a:t>
            </a:r>
            <a:r>
              <a:rPr lang="de-DE" dirty="0" err="1"/>
              <a:t>lesson</a:t>
            </a:r>
            <a:r>
              <a:rPr lang="de-DE" dirty="0"/>
              <a:t> </a:t>
            </a:r>
            <a:r>
              <a:rPr lang="de-DE" dirty="0" err="1"/>
              <a:t>times</a:t>
            </a:r>
            <a:r>
              <a:rPr lang="de-DE" dirty="0"/>
              <a:t>, </a:t>
            </a:r>
            <a:r>
              <a:rPr lang="de-DE" dirty="0" err="1"/>
              <a:t>room</a:t>
            </a:r>
            <a:r>
              <a:rPr lang="de-DE" dirty="0"/>
              <a:t> by </a:t>
            </a:r>
            <a:r>
              <a:rPr lang="de-DE" dirty="0" err="1"/>
              <a:t>room</a:t>
            </a:r>
            <a:r>
              <a:rPr lang="de-DE" dirty="0"/>
              <a:t>, </a:t>
            </a:r>
            <a:r>
              <a:rPr lang="de-DE" dirty="0" err="1"/>
              <a:t>no</a:t>
            </a:r>
            <a:r>
              <a:rPr lang="de-DE" dirty="0"/>
              <a:t> </a:t>
            </a:r>
            <a:r>
              <a:rPr lang="de-DE" dirty="0" err="1"/>
              <a:t>overnight</a:t>
            </a:r>
            <a:r>
              <a:rPr lang="de-DE" dirty="0"/>
              <a:t> </a:t>
            </a:r>
            <a:r>
              <a:rPr lang="de-DE" dirty="0" err="1"/>
              <a:t>heating</a:t>
            </a:r>
            <a:r>
              <a:rPr lang="de-DE" dirty="0"/>
              <a:t>, warm </a:t>
            </a:r>
            <a:r>
              <a:rPr lang="de-DE" dirty="0" err="1"/>
              <a:t>classrooms</a:t>
            </a:r>
            <a:r>
              <a:rPr lang="de-DE" dirty="0"/>
              <a:t> </a:t>
            </a:r>
            <a:r>
              <a:rPr lang="de-DE" dirty="0" err="1"/>
              <a:t>every</a:t>
            </a:r>
            <a:r>
              <a:rPr lang="de-DE" dirty="0"/>
              <a:t> </a:t>
            </a:r>
            <a:r>
              <a:rPr lang="de-DE" dirty="0" err="1"/>
              <a:t>morning</a:t>
            </a:r>
            <a:r>
              <a:rPr lang="de-DE" dirty="0"/>
              <a:t>,</a:t>
            </a:r>
            <a:br>
              <a:rPr lang="de-DE" dirty="0"/>
            </a:br>
            <a:br>
              <a:rPr lang="de-DE" u="sng" dirty="0"/>
            </a:br>
            <a:r>
              <a:rPr lang="de-DE" u="sng" dirty="0"/>
              <a:t>THE RESULT:</a:t>
            </a:r>
          </a:p>
          <a:p>
            <a:r>
              <a:rPr lang="de-DE" dirty="0"/>
              <a:t>Operating-</a:t>
            </a:r>
            <a:r>
              <a:rPr lang="de-DE" dirty="0" err="1"/>
              <a:t>cost</a:t>
            </a:r>
            <a:r>
              <a:rPr lang="de-DE" dirty="0"/>
              <a:t> </a:t>
            </a:r>
            <a:r>
              <a:rPr lang="de-DE" dirty="0" err="1"/>
              <a:t>reduction</a:t>
            </a:r>
            <a:r>
              <a:rPr lang="de-DE" dirty="0"/>
              <a:t> of </a:t>
            </a:r>
            <a:r>
              <a:rPr lang="de-DE" dirty="0" err="1"/>
              <a:t>around</a:t>
            </a:r>
            <a:r>
              <a:rPr lang="de-DE" dirty="0"/>
              <a:t> 40%.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So! 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Let</a:t>
            </a:r>
            <a:r>
              <a:rPr lang="de-DE" dirty="0"/>
              <a:t> </a:t>
            </a:r>
            <a:r>
              <a:rPr lang="de-DE" dirty="0" err="1"/>
              <a:t>me</a:t>
            </a:r>
            <a:r>
              <a:rPr lang="de-DE" dirty="0"/>
              <a:t> bring </a:t>
            </a:r>
            <a:r>
              <a:rPr lang="de-DE" dirty="0" err="1"/>
              <a:t>this</a:t>
            </a:r>
            <a:r>
              <a:rPr lang="de-DE" dirty="0"/>
              <a:t> all </a:t>
            </a:r>
            <a:r>
              <a:rPr lang="de-DE" dirty="0" err="1"/>
              <a:t>together</a:t>
            </a:r>
            <a:r>
              <a:rPr lang="de-DE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66750" y="4776789"/>
            <a:ext cx="5335588" cy="3908425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As </a:t>
            </a:r>
            <a:r>
              <a:rPr lang="de-DE" dirty="0" err="1"/>
              <a:t>you've</a:t>
            </a:r>
            <a:r>
              <a:rPr lang="de-DE" dirty="0"/>
              <a:t> </a:t>
            </a:r>
            <a:r>
              <a:rPr lang="de-DE" dirty="0" err="1"/>
              <a:t>seen</a:t>
            </a:r>
            <a:r>
              <a:rPr lang="de-DE" dirty="0"/>
              <a:t>, </a:t>
            </a:r>
            <a:r>
              <a:rPr lang="de-DE" dirty="0" err="1"/>
              <a:t>there's</a:t>
            </a:r>
            <a:r>
              <a:rPr lang="de-DE" dirty="0"/>
              <a:t> a large </a:t>
            </a:r>
            <a:r>
              <a:rPr lang="de-DE" dirty="0" err="1"/>
              <a:t>gap</a:t>
            </a:r>
            <a:r>
              <a:rPr lang="de-DE" dirty="0"/>
              <a:t> </a:t>
            </a:r>
            <a:r>
              <a:rPr lang="de-DE" dirty="0" err="1"/>
              <a:t>between</a:t>
            </a:r>
            <a:r>
              <a:rPr lang="de-DE" dirty="0"/>
              <a:t> the initial </a:t>
            </a:r>
            <a:r>
              <a:rPr lang="de-DE" dirty="0" err="1"/>
              <a:t>idea</a:t>
            </a:r>
            <a:r>
              <a:rPr lang="de-DE" dirty="0"/>
              <a:t> and the final </a:t>
            </a:r>
            <a:r>
              <a:rPr lang="de-DE" dirty="0" err="1"/>
              <a:t>reality</a:t>
            </a:r>
            <a:r>
              <a:rPr lang="de-DE" dirty="0"/>
              <a:t>. </a:t>
            </a:r>
          </a:p>
          <a:p>
            <a:endParaRPr lang="de-DE" dirty="0"/>
          </a:p>
          <a:p>
            <a:r>
              <a:rPr lang="de-DE" dirty="0"/>
              <a:t>But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gap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bridged</a:t>
            </a:r>
            <a:r>
              <a:rPr lang="de-DE" dirty="0"/>
              <a:t> by </a:t>
            </a:r>
            <a:r>
              <a:rPr lang="de-DE" dirty="0" err="1"/>
              <a:t>working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experts</a:t>
            </a:r>
            <a:r>
              <a:rPr lang="de-DE" dirty="0"/>
              <a:t> who turn the </a:t>
            </a:r>
            <a:r>
              <a:rPr lang="de-DE" dirty="0" err="1"/>
              <a:t>vision</a:t>
            </a:r>
            <a:r>
              <a:rPr lang="de-DE" dirty="0"/>
              <a:t> </a:t>
            </a:r>
            <a:r>
              <a:rPr lang="de-DE" dirty="0" err="1"/>
              <a:t>into</a:t>
            </a:r>
            <a:r>
              <a:rPr lang="de-DE" dirty="0"/>
              <a:t> the </a:t>
            </a:r>
            <a:r>
              <a:rPr lang="de-DE" dirty="0" err="1"/>
              <a:t>expected</a:t>
            </a:r>
            <a:r>
              <a:rPr lang="de-DE" dirty="0"/>
              <a:t> </a:t>
            </a:r>
            <a:r>
              <a:rPr lang="de-DE" dirty="0" err="1"/>
              <a:t>result</a:t>
            </a:r>
            <a:r>
              <a:rPr lang="de-DE" dirty="0"/>
              <a:t>. </a:t>
            </a:r>
          </a:p>
          <a:p>
            <a:endParaRPr lang="de-DE" dirty="0"/>
          </a:p>
          <a:p>
            <a:r>
              <a:rPr lang="de-DE" dirty="0"/>
              <a:t>Every </a:t>
            </a:r>
            <a:r>
              <a:rPr lang="de-DE" dirty="0" err="1"/>
              <a:t>single</a:t>
            </a:r>
            <a:r>
              <a:rPr lang="de-DE" dirty="0"/>
              <a:t> </a:t>
            </a:r>
            <a:r>
              <a:rPr lang="de-DE" dirty="0" err="1"/>
              <a:t>piece</a:t>
            </a:r>
            <a:r>
              <a:rPr lang="de-DE" dirty="0"/>
              <a:t> </a:t>
            </a:r>
            <a:r>
              <a:rPr lang="de-DE" dirty="0" err="1"/>
              <a:t>has</a:t>
            </a:r>
            <a:r>
              <a:rPr lang="de-DE" dirty="0"/>
              <a:t>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value</a:t>
            </a:r>
            <a:r>
              <a:rPr lang="de-DE" dirty="0"/>
              <a:t>, but on </a:t>
            </a:r>
            <a:r>
              <a:rPr lang="de-DE" dirty="0" err="1"/>
              <a:t>its</a:t>
            </a:r>
            <a:r>
              <a:rPr lang="de-DE" dirty="0"/>
              <a:t> own </a:t>
            </a:r>
            <a:r>
              <a:rPr lang="de-DE" dirty="0" err="1"/>
              <a:t>it's</a:t>
            </a:r>
            <a:r>
              <a:rPr lang="de-DE" dirty="0"/>
              <a:t> </a:t>
            </a:r>
            <a:r>
              <a:rPr lang="de-DE" dirty="0" err="1"/>
              <a:t>only</a:t>
            </a:r>
            <a:r>
              <a:rPr lang="de-DE" dirty="0"/>
              <a:t> a small </a:t>
            </a:r>
            <a:r>
              <a:rPr lang="de-DE" dirty="0" err="1"/>
              <a:t>part</a:t>
            </a:r>
            <a:r>
              <a:rPr lang="de-DE" dirty="0"/>
              <a:t> of the </a:t>
            </a:r>
            <a:r>
              <a:rPr lang="de-DE" dirty="0" err="1"/>
              <a:t>whole</a:t>
            </a:r>
            <a:r>
              <a:rPr lang="de-DE" dirty="0"/>
              <a:t>. </a:t>
            </a:r>
          </a:p>
          <a:p>
            <a:endParaRPr lang="de-DE" dirty="0"/>
          </a:p>
          <a:p>
            <a:r>
              <a:rPr lang="de-DE" dirty="0"/>
              <a:t>Put </a:t>
            </a:r>
            <a:r>
              <a:rPr lang="de-DE" dirty="0" err="1"/>
              <a:t>them</a:t>
            </a:r>
            <a:r>
              <a:rPr lang="de-DE" dirty="0"/>
              <a:t> </a:t>
            </a:r>
            <a:r>
              <a:rPr lang="de-DE" dirty="0" err="1"/>
              <a:t>together</a:t>
            </a:r>
            <a:r>
              <a:rPr lang="de-DE" dirty="0"/>
              <a:t>, and the </a:t>
            </a:r>
            <a:r>
              <a:rPr lang="de-DE" dirty="0" err="1"/>
              <a:t>idea</a:t>
            </a:r>
            <a:r>
              <a:rPr lang="de-DE" dirty="0"/>
              <a:t> </a:t>
            </a:r>
            <a:r>
              <a:rPr lang="de-DE" dirty="0" err="1"/>
              <a:t>becomes</a:t>
            </a:r>
            <a:r>
              <a:rPr lang="de-DE" dirty="0"/>
              <a:t> a </a:t>
            </a:r>
            <a:r>
              <a:rPr lang="de-DE" dirty="0" err="1"/>
              <a:t>working</a:t>
            </a:r>
            <a:r>
              <a:rPr lang="de-DE" dirty="0"/>
              <a:t> smart </a:t>
            </a:r>
            <a:r>
              <a:rPr lang="de-DE" dirty="0" err="1"/>
              <a:t>building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/>
              <a:t>And </a:t>
            </a:r>
            <a:r>
              <a:rPr lang="de-DE" dirty="0" err="1"/>
              <a:t>thats</a:t>
            </a:r>
            <a:r>
              <a:rPr lang="de-DE" dirty="0"/>
              <a:t> </a:t>
            </a:r>
            <a:r>
              <a:rPr lang="de-DE" dirty="0" err="1"/>
              <a:t>exactly</a:t>
            </a:r>
            <a:r>
              <a:rPr lang="de-DE" dirty="0"/>
              <a:t> </a:t>
            </a:r>
            <a:r>
              <a:rPr lang="de-DE" dirty="0" err="1"/>
              <a:t>what</a:t>
            </a:r>
            <a:r>
              <a:rPr lang="de-DE" dirty="0"/>
              <a:t> SENSISE </a:t>
            </a:r>
            <a:r>
              <a:rPr lang="de-DE" dirty="0" err="1"/>
              <a:t>offers</a:t>
            </a:r>
            <a:r>
              <a:rPr lang="de-D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10943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3099" tIns="26550" rIns="53099" bIns="26550"/>
          <a:lstStyle/>
          <a:p>
            <a:r>
              <a:rPr lang="de-DE" dirty="0"/>
              <a:t>So — </a:t>
            </a:r>
          </a:p>
          <a:p>
            <a:endParaRPr lang="de-DE" dirty="0"/>
          </a:p>
          <a:p>
            <a:r>
              <a:rPr lang="de-DE" dirty="0" err="1"/>
              <a:t>Whatever</a:t>
            </a:r>
            <a:r>
              <a:rPr lang="de-DE" dirty="0"/>
              <a:t>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idea</a:t>
            </a:r>
            <a:r>
              <a:rPr lang="de-DE" dirty="0"/>
              <a:t> for a smarter </a:t>
            </a:r>
            <a:r>
              <a:rPr lang="de-DE" dirty="0" err="1"/>
              <a:t>building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: </a:t>
            </a:r>
          </a:p>
          <a:p>
            <a:endParaRPr lang="de-DE" dirty="0"/>
          </a:p>
          <a:p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don't</a:t>
            </a:r>
            <a:r>
              <a:rPr lang="de-DE" dirty="0"/>
              <a:t> </a:t>
            </a:r>
            <a:r>
              <a:rPr lang="de-DE" dirty="0" err="1"/>
              <a:t>have</a:t>
            </a:r>
            <a:r>
              <a:rPr lang="de-DE" dirty="0"/>
              <a:t> to </a:t>
            </a:r>
            <a:r>
              <a:rPr lang="de-DE" dirty="0" err="1"/>
              <a:t>assemble</a:t>
            </a:r>
            <a:r>
              <a:rPr lang="de-DE" dirty="0"/>
              <a:t> the </a:t>
            </a:r>
            <a:r>
              <a:rPr lang="de-DE" dirty="0" err="1"/>
              <a:t>pieces</a:t>
            </a:r>
            <a:r>
              <a:rPr lang="de-DE" dirty="0"/>
              <a:t> yourself. 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That's</a:t>
            </a:r>
            <a:r>
              <a:rPr lang="de-DE" dirty="0"/>
              <a:t> </a:t>
            </a:r>
            <a:r>
              <a:rPr lang="de-DE" dirty="0" err="1"/>
              <a:t>what</a:t>
            </a:r>
            <a:r>
              <a:rPr lang="de-DE" dirty="0"/>
              <a:t> </a:t>
            </a:r>
            <a:r>
              <a:rPr lang="de-DE" dirty="0" err="1"/>
              <a:t>we're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 for. 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Thank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very</a:t>
            </a:r>
            <a:r>
              <a:rPr lang="de-DE" dirty="0"/>
              <a:t> </a:t>
            </a:r>
            <a:r>
              <a:rPr lang="de-DE" dirty="0" err="1"/>
              <a:t>much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3099" tIns="26550" rIns="53099" bIns="26550"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8451427F-0253-49AE-F162-8FC3EF3961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01348" y="627062"/>
            <a:ext cx="16315102" cy="987425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3000" b="1">
                <a:solidFill>
                  <a:srgbClr val="1116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de-DE" dirty="0"/>
              <a:t>Mastertextformat bearbeiten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17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_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0">
            <a:extLst>
              <a:ext uri="{FF2B5EF4-FFF2-40B4-BE49-F238E27FC236}">
                <a16:creationId xmlns:a16="http://schemas.microsoft.com/office/drawing/2014/main" id="{7730F3BA-1980-C4BD-FD22-77894D76777F}"/>
              </a:ext>
            </a:extLst>
          </p:cNvPr>
          <p:cNvSpPr/>
          <p:nvPr userDrawn="1"/>
        </p:nvSpPr>
        <p:spPr>
          <a:xfrm>
            <a:off x="0" y="0"/>
            <a:ext cx="18287859" cy="10287001"/>
          </a:xfrm>
          <a:prstGeom prst="rect">
            <a:avLst/>
          </a:prstGeom>
          <a:gradFill rotWithShape="1">
            <a:gsLst>
              <a:gs pos="0">
                <a:srgbClr val="0000E8">
                  <a:alpha val="10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9" name="Shape 1">
            <a:extLst>
              <a:ext uri="{FF2B5EF4-FFF2-40B4-BE49-F238E27FC236}">
                <a16:creationId xmlns:a16="http://schemas.microsoft.com/office/drawing/2014/main" id="{892E3DE0-ADCE-CA25-650C-46963793F68F}"/>
              </a:ext>
            </a:extLst>
          </p:cNvPr>
          <p:cNvSpPr/>
          <p:nvPr userDrawn="1"/>
        </p:nvSpPr>
        <p:spPr>
          <a:xfrm>
            <a:off x="11983358" y="-3048000"/>
            <a:ext cx="8781002" cy="8781002"/>
          </a:xfrm>
          <a:prstGeom prst="ellipse">
            <a:avLst/>
          </a:prstGeom>
          <a:ln w="9071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Shape 2">
            <a:extLst>
              <a:ext uri="{FF2B5EF4-FFF2-40B4-BE49-F238E27FC236}">
                <a16:creationId xmlns:a16="http://schemas.microsoft.com/office/drawing/2014/main" id="{69EDE7EA-BD28-5D16-BD68-A426409F66F2}"/>
              </a:ext>
            </a:extLst>
          </p:cNvPr>
          <p:cNvSpPr/>
          <p:nvPr userDrawn="1"/>
        </p:nvSpPr>
        <p:spPr>
          <a:xfrm>
            <a:off x="-2476500" y="5506358"/>
            <a:ext cx="8400002" cy="8400002"/>
          </a:xfrm>
          <a:prstGeom prst="ellipse">
            <a:avLst/>
          </a:prstGeom>
          <a:ln w="9071">
            <a:solidFill>
              <a:srgbClr val="FFFFFF">
                <a:alpha val="14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FF19DA6E-7F43-68C8-45E0-270E45853FC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27277" y="4433859"/>
            <a:ext cx="3938741" cy="466725"/>
          </a:xfrm>
          <a:prstGeom prst="rect">
            <a:avLst/>
          </a:prstGeom>
        </p:spPr>
        <p:txBody>
          <a:bodyPr lIns="0" tIns="0" rIns="0" bIns="0"/>
          <a:lstStyle>
            <a:lvl1pPr algn="l">
              <a:buNone/>
              <a:defRPr sz="1500" b="1">
                <a:solidFill>
                  <a:srgbClr val="AFAFF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8" name="Textplatzhalter 16">
            <a:extLst>
              <a:ext uri="{FF2B5EF4-FFF2-40B4-BE49-F238E27FC236}">
                <a16:creationId xmlns:a16="http://schemas.microsoft.com/office/drawing/2014/main" id="{3C43AFF9-3A4D-E3F2-C039-9C58625ABB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27277" y="5043030"/>
            <a:ext cx="11418163" cy="2180730"/>
          </a:xfrm>
          <a:prstGeom prst="rect">
            <a:avLst/>
          </a:prstGeom>
        </p:spPr>
        <p:txBody>
          <a:bodyPr lIns="0" tIns="0" rIns="0" bIns="0"/>
          <a:lstStyle>
            <a:lvl1pPr algn="l">
              <a:buNone/>
              <a:defRPr sz="65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024927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_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0">
            <a:extLst>
              <a:ext uri="{FF2B5EF4-FFF2-40B4-BE49-F238E27FC236}">
                <a16:creationId xmlns:a16="http://schemas.microsoft.com/office/drawing/2014/main" id="{7730F3BA-1980-C4BD-FD22-77894D76777F}"/>
              </a:ext>
            </a:extLst>
          </p:cNvPr>
          <p:cNvSpPr/>
          <p:nvPr userDrawn="1"/>
        </p:nvSpPr>
        <p:spPr>
          <a:xfrm>
            <a:off x="0" y="0"/>
            <a:ext cx="18287859" cy="10287001"/>
          </a:xfrm>
          <a:prstGeom prst="rect">
            <a:avLst/>
          </a:prstGeom>
          <a:gradFill rotWithShape="1">
            <a:gsLst>
              <a:gs pos="0">
                <a:srgbClr val="0000E8">
                  <a:alpha val="10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9" name="Shape 1">
            <a:extLst>
              <a:ext uri="{FF2B5EF4-FFF2-40B4-BE49-F238E27FC236}">
                <a16:creationId xmlns:a16="http://schemas.microsoft.com/office/drawing/2014/main" id="{892E3DE0-ADCE-CA25-650C-46963793F68F}"/>
              </a:ext>
            </a:extLst>
          </p:cNvPr>
          <p:cNvSpPr/>
          <p:nvPr userDrawn="1"/>
        </p:nvSpPr>
        <p:spPr>
          <a:xfrm>
            <a:off x="-2763224" y="-3048000"/>
            <a:ext cx="8781002" cy="8781002"/>
          </a:xfrm>
          <a:prstGeom prst="ellipse">
            <a:avLst/>
          </a:prstGeom>
          <a:ln w="9071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Shape 2">
            <a:extLst>
              <a:ext uri="{FF2B5EF4-FFF2-40B4-BE49-F238E27FC236}">
                <a16:creationId xmlns:a16="http://schemas.microsoft.com/office/drawing/2014/main" id="{69EDE7EA-BD28-5D16-BD68-A426409F66F2}"/>
              </a:ext>
            </a:extLst>
          </p:cNvPr>
          <p:cNvSpPr/>
          <p:nvPr userDrawn="1"/>
        </p:nvSpPr>
        <p:spPr>
          <a:xfrm>
            <a:off x="13045440" y="5506358"/>
            <a:ext cx="8400002" cy="8400002"/>
          </a:xfrm>
          <a:prstGeom prst="ellipse">
            <a:avLst/>
          </a:prstGeom>
          <a:ln w="9071">
            <a:solidFill>
              <a:srgbClr val="FFFFFF">
                <a:alpha val="14000"/>
              </a:srgbClr>
            </a:solidFill>
            <a:prstDash val="solid"/>
          </a:ln>
        </p:spPr>
        <p:txBody>
          <a:bodyPr/>
          <a:lstStyle/>
          <a:p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FF19DA6E-7F43-68C8-45E0-270E45853FC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27277" y="4433859"/>
            <a:ext cx="3938741" cy="466725"/>
          </a:xfrm>
          <a:prstGeom prst="rect">
            <a:avLst/>
          </a:prstGeom>
        </p:spPr>
        <p:txBody>
          <a:bodyPr lIns="0" tIns="0" rIns="0" bIns="0"/>
          <a:lstStyle>
            <a:lvl1pPr algn="l">
              <a:buNone/>
              <a:defRPr sz="1500" b="1">
                <a:solidFill>
                  <a:srgbClr val="AFAFF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8" name="Textplatzhalter 16">
            <a:extLst>
              <a:ext uri="{FF2B5EF4-FFF2-40B4-BE49-F238E27FC236}">
                <a16:creationId xmlns:a16="http://schemas.microsoft.com/office/drawing/2014/main" id="{3C43AFF9-3A4D-E3F2-C039-9C58625ABB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27277" y="5043030"/>
            <a:ext cx="11418163" cy="2180730"/>
          </a:xfrm>
          <a:prstGeom prst="rect">
            <a:avLst/>
          </a:prstGeom>
        </p:spPr>
        <p:txBody>
          <a:bodyPr lIns="0" tIns="0" rIns="0" bIns="0"/>
          <a:lstStyle>
            <a:lvl1pPr algn="l">
              <a:buNone/>
              <a:defRPr sz="65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215855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hteck 23">
            <a:extLst>
              <a:ext uri="{FF2B5EF4-FFF2-40B4-BE49-F238E27FC236}">
                <a16:creationId xmlns:a16="http://schemas.microsoft.com/office/drawing/2014/main" id="{46330DB8-F5C3-C722-BDB7-4818A153BE42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Shape 0">
            <a:extLst>
              <a:ext uri="{FF2B5EF4-FFF2-40B4-BE49-F238E27FC236}">
                <a16:creationId xmlns:a16="http://schemas.microsoft.com/office/drawing/2014/main" id="{C571FAC2-F32F-A79E-8067-D51A3F18E53A}"/>
              </a:ext>
            </a:extLst>
          </p:cNvPr>
          <p:cNvSpPr/>
          <p:nvPr userDrawn="1"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15" name="Image 0" descr="assets/logo_dark.png">
            <a:extLst>
              <a:ext uri="{FF2B5EF4-FFF2-40B4-BE49-F238E27FC236}">
                <a16:creationId xmlns:a16="http://schemas.microsoft.com/office/drawing/2014/main" id="{95413654-9DCB-612A-E41C-D04B20CBAE8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17" name="Shape 1">
            <a:extLst>
              <a:ext uri="{FF2B5EF4-FFF2-40B4-BE49-F238E27FC236}">
                <a16:creationId xmlns:a16="http://schemas.microsoft.com/office/drawing/2014/main" id="{D749D2F4-416A-0574-27C7-CA8CACE9E434}"/>
              </a:ext>
            </a:extLst>
          </p:cNvPr>
          <p:cNvSpPr/>
          <p:nvPr userDrawn="1"/>
        </p:nvSpPr>
        <p:spPr>
          <a:xfrm>
            <a:off x="11983358" y="-3048000"/>
            <a:ext cx="8781002" cy="8781002"/>
          </a:xfrm>
          <a:prstGeom prst="ellipse">
            <a:avLst/>
          </a:prstGeom>
          <a:ln w="9071">
            <a:solidFill>
              <a:schemeClr val="accent1">
                <a:alpha val="18000"/>
              </a:scheme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9" name="Shape 2">
            <a:extLst>
              <a:ext uri="{FF2B5EF4-FFF2-40B4-BE49-F238E27FC236}">
                <a16:creationId xmlns:a16="http://schemas.microsoft.com/office/drawing/2014/main" id="{6CB81759-EA18-AA17-089E-09D6F158E8F1}"/>
              </a:ext>
            </a:extLst>
          </p:cNvPr>
          <p:cNvSpPr/>
          <p:nvPr userDrawn="1"/>
        </p:nvSpPr>
        <p:spPr>
          <a:xfrm>
            <a:off x="-2476500" y="5506358"/>
            <a:ext cx="8400002" cy="8400002"/>
          </a:xfrm>
          <a:prstGeom prst="ellipse">
            <a:avLst/>
          </a:prstGeom>
          <a:ln w="9071">
            <a:solidFill>
              <a:schemeClr val="accent1">
                <a:alpha val="14000"/>
              </a:scheme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3" pos="612" userDrawn="1">
          <p15:clr>
            <a:srgbClr val="F26B43"/>
          </p15:clr>
        </p15:guide>
        <p15:guide id="4" pos="10908" userDrawn="1">
          <p15:clr>
            <a:srgbClr val="F26B43"/>
          </p15:clr>
        </p15:guide>
        <p15:guide id="5" orient="horz" pos="59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.png"/><Relationship Id="rId7" Type="http://schemas.openxmlformats.org/officeDocument/2006/relationships/image" Target="../media/image15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20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24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28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svg"/><Relationship Id="rId5" Type="http://schemas.openxmlformats.org/officeDocument/2006/relationships/image" Target="../media/image26.svg"/><Relationship Id="rId4" Type="http://schemas.openxmlformats.org/officeDocument/2006/relationships/image" Target="../media/image25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28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svg"/><Relationship Id="rId5" Type="http://schemas.openxmlformats.org/officeDocument/2006/relationships/image" Target="../media/image26.svg"/><Relationship Id="rId4" Type="http://schemas.openxmlformats.org/officeDocument/2006/relationships/image" Target="../media/image2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18" Type="http://schemas.openxmlformats.org/officeDocument/2006/relationships/image" Target="../media/image44.svg"/><Relationship Id="rId26" Type="http://schemas.openxmlformats.org/officeDocument/2006/relationships/image" Target="../media/image52.png"/><Relationship Id="rId3" Type="http://schemas.openxmlformats.org/officeDocument/2006/relationships/image" Target="../media/image29.svg"/><Relationship Id="rId21" Type="http://schemas.openxmlformats.org/officeDocument/2006/relationships/image" Target="../media/image47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17" Type="http://schemas.openxmlformats.org/officeDocument/2006/relationships/image" Target="../media/image43.svg"/><Relationship Id="rId25" Type="http://schemas.openxmlformats.org/officeDocument/2006/relationships/image" Target="../media/image51.sv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42.svg"/><Relationship Id="rId20" Type="http://schemas.openxmlformats.org/officeDocument/2006/relationships/image" Target="../media/image46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24" Type="http://schemas.openxmlformats.org/officeDocument/2006/relationships/image" Target="../media/image50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23" Type="http://schemas.openxmlformats.org/officeDocument/2006/relationships/image" Target="../media/image49.svg"/><Relationship Id="rId10" Type="http://schemas.openxmlformats.org/officeDocument/2006/relationships/image" Target="../media/image36.svg"/><Relationship Id="rId19" Type="http://schemas.openxmlformats.org/officeDocument/2006/relationships/image" Target="../media/image45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Relationship Id="rId22" Type="http://schemas.openxmlformats.org/officeDocument/2006/relationships/image" Target="../media/image48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13" Type="http://schemas.openxmlformats.org/officeDocument/2006/relationships/image" Target="../media/image37.svg"/><Relationship Id="rId18" Type="http://schemas.openxmlformats.org/officeDocument/2006/relationships/image" Target="../media/image36.svg"/><Relationship Id="rId3" Type="http://schemas.openxmlformats.org/officeDocument/2006/relationships/image" Target="../media/image29.svg"/><Relationship Id="rId7" Type="http://schemas.openxmlformats.org/officeDocument/2006/relationships/image" Target="../media/image46.svg"/><Relationship Id="rId12" Type="http://schemas.openxmlformats.org/officeDocument/2006/relationships/image" Target="../media/image42.svg"/><Relationship Id="rId17" Type="http://schemas.openxmlformats.org/officeDocument/2006/relationships/image" Target="../media/image34.sv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33.svg"/><Relationship Id="rId20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svg"/><Relationship Id="rId11" Type="http://schemas.openxmlformats.org/officeDocument/2006/relationships/image" Target="../media/image40.svg"/><Relationship Id="rId5" Type="http://schemas.openxmlformats.org/officeDocument/2006/relationships/image" Target="../media/image49.svg"/><Relationship Id="rId15" Type="http://schemas.openxmlformats.org/officeDocument/2006/relationships/image" Target="../media/image31.svg"/><Relationship Id="rId10" Type="http://schemas.openxmlformats.org/officeDocument/2006/relationships/image" Target="../media/image45.svg"/><Relationship Id="rId19" Type="http://schemas.openxmlformats.org/officeDocument/2006/relationships/image" Target="../media/image1.png"/><Relationship Id="rId4" Type="http://schemas.openxmlformats.org/officeDocument/2006/relationships/image" Target="../media/image30.svg"/><Relationship Id="rId9" Type="http://schemas.openxmlformats.org/officeDocument/2006/relationships/image" Target="../media/image43.svg"/><Relationship Id="rId14" Type="http://schemas.openxmlformats.org/officeDocument/2006/relationships/image" Target="../media/image39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8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9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7859" cy="10287001"/>
          </a:xfrm>
          <a:prstGeom prst="rect">
            <a:avLst/>
          </a:prstGeom>
          <a:gradFill rotWithShape="1">
            <a:gsLst>
              <a:gs pos="0">
                <a:srgbClr val="0000E8">
                  <a:alpha val="100000"/>
                </a:srgbClr>
              </a:gs>
              <a:gs pos="55000">
                <a:srgbClr val="0009E0">
                  <a:alpha val="10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3" name="Shape 1"/>
          <p:cNvSpPr/>
          <p:nvPr/>
        </p:nvSpPr>
        <p:spPr>
          <a:xfrm>
            <a:off x="-2476500" y="-2476500"/>
            <a:ext cx="7828502" cy="7828502"/>
          </a:xfrm>
          <a:prstGeom prst="ellipse">
            <a:avLst/>
          </a:prstGeom>
          <a:ln w="9071">
            <a:solidFill>
              <a:srgbClr val="FFFFFF">
                <a:alpha val="22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" name="Shape 2"/>
          <p:cNvSpPr/>
          <p:nvPr/>
        </p:nvSpPr>
        <p:spPr>
          <a:xfrm>
            <a:off x="10840074" y="4934716"/>
            <a:ext cx="9352644" cy="9352644"/>
          </a:xfrm>
          <a:prstGeom prst="ellipse">
            <a:avLst/>
          </a:prstGeom>
          <a:ln w="9071">
            <a:solidFill>
              <a:srgbClr val="FFFFFF">
                <a:alpha val="16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5" name="Text 3"/>
          <p:cNvSpPr/>
          <p:nvPr/>
        </p:nvSpPr>
        <p:spPr>
          <a:xfrm>
            <a:off x="1524000" y="3413976"/>
            <a:ext cx="16763845" cy="246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425" b="1" kern="0" spc="3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JOINT KEYNOTE · THERMOKON × SENSISE</a:t>
            </a:r>
            <a:endParaRPr lang="en-US" sz="1425" dirty="0"/>
          </a:p>
        </p:txBody>
      </p:sp>
      <p:sp>
        <p:nvSpPr>
          <p:cNvPr id="6" name="Text 4"/>
          <p:cNvSpPr/>
          <p:nvPr/>
        </p:nvSpPr>
        <p:spPr>
          <a:xfrm>
            <a:off x="1524000" y="3854663"/>
            <a:ext cx="14715980" cy="216010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6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Bridging the Gap Between IoT Ideas and Smart Building Reality</a:t>
            </a:r>
            <a:endParaRPr lang="en-US" sz="6600" dirty="0"/>
          </a:p>
        </p:txBody>
      </p:sp>
      <p:sp>
        <p:nvSpPr>
          <p:cNvPr id="7" name="Text 5"/>
          <p:cNvSpPr/>
          <p:nvPr/>
        </p:nvSpPr>
        <p:spPr>
          <a:xfrm>
            <a:off x="1524000" y="6144617"/>
            <a:ext cx="16763845" cy="3283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Things Conference · Amsterdam</a:t>
            </a:r>
            <a:endParaRPr lang="en-US" sz="1950" dirty="0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102A8A7D-0C9C-A6EC-0ED0-31C633DB78E9}"/>
              </a:ext>
            </a:extLst>
          </p:cNvPr>
          <p:cNvSpPr/>
          <p:nvPr/>
        </p:nvSpPr>
        <p:spPr>
          <a:xfrm>
            <a:off x="1524000" y="6852231"/>
            <a:ext cx="1949408" cy="44943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00800"/>
              </a:lnSpc>
              <a:buNone/>
            </a:pPr>
            <a:r>
              <a:rPr lang="en-US" sz="2700" b="1" dirty="0">
                <a:solidFill>
                  <a:srgbClr val="FFFFFF"/>
                </a:solidFill>
                <a:latin typeface="Arial" panose="020B0604020202020204" pitchFamily="34" charset="0"/>
                <a:ea typeface="Fira Sans" pitchFamily="34" charset="-122"/>
                <a:cs typeface="Arial" panose="020B0604020202020204" pitchFamily="34" charset="0"/>
              </a:rPr>
              <a:t>Marco Dietz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D485F2A3-5982-0A5F-874F-45768EEC87FE}"/>
              </a:ext>
            </a:extLst>
          </p:cNvPr>
          <p:cNvSpPr/>
          <p:nvPr/>
        </p:nvSpPr>
        <p:spPr>
          <a:xfrm>
            <a:off x="1524000" y="7320685"/>
            <a:ext cx="1949408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06641"/>
              </a:lnSpc>
              <a:buNone/>
            </a:pPr>
            <a:r>
              <a:rPr lang="en-US" sz="1875" dirty="0">
                <a:solidFill>
                  <a:srgbClr val="FFFFFF">
                    <a:alpha val="62000"/>
                  </a:srgbClr>
                </a:solidFill>
                <a:latin typeface="Arial" panose="020B0604020202020204" pitchFamily="34" charset="0"/>
                <a:ea typeface="Fira Sans" pitchFamily="34" charset="-122"/>
                <a:cs typeface="Arial" panose="020B0604020202020204" pitchFamily="34" charset="0"/>
              </a:rPr>
              <a:t>Thermokon</a:t>
            </a:r>
            <a:endParaRPr lang="en-US" sz="187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9">
            <a:extLst>
              <a:ext uri="{FF2B5EF4-FFF2-40B4-BE49-F238E27FC236}">
                <a16:creationId xmlns:a16="http://schemas.microsoft.com/office/drawing/2014/main" id="{DB8CA5E4-7A42-5D79-79C4-BBEABAE3E4E5}"/>
              </a:ext>
            </a:extLst>
          </p:cNvPr>
          <p:cNvSpPr/>
          <p:nvPr/>
        </p:nvSpPr>
        <p:spPr>
          <a:xfrm>
            <a:off x="3905676" y="6852231"/>
            <a:ext cx="9525" cy="778017"/>
          </a:xfrm>
          <a:prstGeom prst="rect">
            <a:avLst/>
          </a:prstGeom>
          <a:solidFill>
            <a:srgbClr val="FFFFFF">
              <a:alpha val="25000"/>
            </a:srgbClr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7CC84EAD-BAD0-F41F-E8BD-9BA668E43EAB}"/>
              </a:ext>
            </a:extLst>
          </p:cNvPr>
          <p:cNvSpPr/>
          <p:nvPr/>
        </p:nvSpPr>
        <p:spPr>
          <a:xfrm>
            <a:off x="4524659" y="6852231"/>
            <a:ext cx="2630601" cy="44943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00800"/>
              </a:lnSpc>
              <a:buNone/>
            </a:pPr>
            <a:r>
              <a:rPr lang="en-US" sz="2700" b="1" dirty="0">
                <a:solidFill>
                  <a:srgbClr val="FFFFFF"/>
                </a:solidFill>
                <a:latin typeface="Arial" panose="020B0604020202020204" pitchFamily="34" charset="0"/>
                <a:ea typeface="Fira Sans" pitchFamily="34" charset="-122"/>
                <a:cs typeface="Arial" panose="020B0604020202020204" pitchFamily="34" charset="0"/>
              </a:rPr>
              <a:t>Mario Schröder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1">
            <a:extLst>
              <a:ext uri="{FF2B5EF4-FFF2-40B4-BE49-F238E27FC236}">
                <a16:creationId xmlns:a16="http://schemas.microsoft.com/office/drawing/2014/main" id="{9D52C32B-C1DC-ACCC-839D-7DC3818EA664}"/>
              </a:ext>
            </a:extLst>
          </p:cNvPr>
          <p:cNvSpPr/>
          <p:nvPr/>
        </p:nvSpPr>
        <p:spPr>
          <a:xfrm>
            <a:off x="4524659" y="7320685"/>
            <a:ext cx="2630601" cy="347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06641"/>
              </a:lnSpc>
              <a:buNone/>
            </a:pPr>
            <a:r>
              <a:rPr lang="en-US" sz="1875" dirty="0">
                <a:solidFill>
                  <a:srgbClr val="FFFFFF">
                    <a:alpha val="62000"/>
                  </a:srgbClr>
                </a:solidFill>
                <a:latin typeface="Arial" panose="020B0604020202020204" pitchFamily="34" charset="0"/>
                <a:ea typeface="Fira Sans" pitchFamily="34" charset="-122"/>
                <a:cs typeface="Arial" panose="020B0604020202020204" pitchFamily="34" charset="0"/>
              </a:rPr>
              <a:t>Sensise</a:t>
            </a:r>
            <a:endParaRPr lang="en-US" sz="187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524000" y="3152605"/>
            <a:ext cx="3199805" cy="408214"/>
          </a:xfrm>
          <a:prstGeom prst="roundRect">
            <a:avLst>
              <a:gd name="adj" fmla="val 50000"/>
            </a:avLst>
          </a:prstGeom>
          <a:solidFill>
            <a:srgbClr val="0000E8">
              <a:alpha val="8000"/>
            </a:srgbClr>
          </a:solidFill>
          <a:ln w="9071">
            <a:solidFill>
              <a:srgbClr val="0000E8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" name="Text 1"/>
          <p:cNvSpPr/>
          <p:nvPr/>
        </p:nvSpPr>
        <p:spPr>
          <a:xfrm>
            <a:off x="1742622" y="3256927"/>
            <a:ext cx="2858556" cy="237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350" b="1" kern="0" spc="150" dirty="0">
                <a:solidFill>
                  <a:srgbClr val="0000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SPEAKER 01 · THERMOKON</a:t>
            </a:r>
            <a:endParaRPr lang="en-US" sz="1350" dirty="0"/>
          </a:p>
        </p:txBody>
      </p:sp>
      <p:sp>
        <p:nvSpPr>
          <p:cNvPr id="4" name="Text 2"/>
          <p:cNvSpPr/>
          <p:nvPr/>
        </p:nvSpPr>
        <p:spPr>
          <a:xfrm>
            <a:off x="1524000" y="3941820"/>
            <a:ext cx="12241161" cy="818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540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Marco Dietz</a:t>
            </a:r>
            <a:endParaRPr lang="en-US" sz="5400" dirty="0"/>
          </a:p>
        </p:txBody>
      </p:sp>
      <p:sp>
        <p:nvSpPr>
          <p:cNvPr id="5" name="Text 3"/>
          <p:cNvSpPr/>
          <p:nvPr/>
        </p:nvSpPr>
        <p:spPr>
          <a:xfrm>
            <a:off x="1524000" y="5064834"/>
            <a:ext cx="12165331" cy="127847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029"/>
              </a:lnSpc>
              <a:buNone/>
            </a:pPr>
            <a:r>
              <a:rPr lang="en-US" sz="2100" dirty="0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Twenty years of building field devices for real buildings — thermostats, sensors, gateways that have to survive concrete, dust and years of operation. From that vantage point, one pattern repeats in almost every IoT project.</a:t>
            </a:r>
            <a:endParaRPr lang="en-US" sz="2100" dirty="0"/>
          </a:p>
        </p:txBody>
      </p:sp>
      <p:sp>
        <p:nvSpPr>
          <p:cNvPr id="6" name="Shape 4"/>
          <p:cNvSpPr/>
          <p:nvPr/>
        </p:nvSpPr>
        <p:spPr>
          <a:xfrm>
            <a:off x="1524000" y="6762325"/>
            <a:ext cx="36286" cy="371929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7" name="Text 5"/>
          <p:cNvSpPr/>
          <p:nvPr/>
        </p:nvSpPr>
        <p:spPr>
          <a:xfrm>
            <a:off x="1903186" y="6762325"/>
            <a:ext cx="11353588" cy="4100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5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great sensor alone never finished a single project.</a:t>
            </a:r>
            <a:endParaRPr lang="en-US" sz="2550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22590138-5140-D583-24F0-FA48A740B62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02" t="6883" r="18521" b="17126"/>
          <a:stretch>
            <a:fillRect/>
          </a:stretch>
        </p:blipFill>
        <p:spPr>
          <a:xfrm>
            <a:off x="14545551" y="3941820"/>
            <a:ext cx="2609163" cy="2628000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7AC87A01-A275-A40C-14D6-9570ADB3B1E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3137" y="7177374"/>
            <a:ext cx="2413990" cy="5823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524000" y="3145527"/>
            <a:ext cx="2780960" cy="408214"/>
          </a:xfrm>
          <a:prstGeom prst="roundRect">
            <a:avLst>
              <a:gd name="adj" fmla="val 50000"/>
            </a:avLst>
          </a:prstGeom>
          <a:solidFill>
            <a:srgbClr val="12C9B4">
              <a:alpha val="10000"/>
            </a:srgbClr>
          </a:solidFill>
          <a:ln w="9071">
            <a:solidFill>
              <a:srgbClr val="12C9B4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" name="Text 1"/>
          <p:cNvSpPr/>
          <p:nvPr/>
        </p:nvSpPr>
        <p:spPr>
          <a:xfrm>
            <a:off x="1742622" y="3249849"/>
            <a:ext cx="2427146" cy="237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350" b="1" kern="0" spc="150" dirty="0">
                <a:solidFill>
                  <a:srgbClr val="0FA39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SPEAKER 02 · SENSISE</a:t>
            </a:r>
            <a:endParaRPr lang="en-US" sz="1350" dirty="0"/>
          </a:p>
        </p:txBody>
      </p:sp>
      <p:sp>
        <p:nvSpPr>
          <p:cNvPr id="4" name="Text 2"/>
          <p:cNvSpPr/>
          <p:nvPr/>
        </p:nvSpPr>
        <p:spPr>
          <a:xfrm>
            <a:off x="1524000" y="3941820"/>
            <a:ext cx="16763845" cy="818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540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Mario Schröder</a:t>
            </a:r>
            <a:endParaRPr lang="en-US" sz="5400" dirty="0"/>
          </a:p>
        </p:txBody>
      </p:sp>
      <p:sp>
        <p:nvSpPr>
          <p:cNvPr id="5" name="Text 3"/>
          <p:cNvSpPr/>
          <p:nvPr/>
        </p:nvSpPr>
        <p:spPr>
          <a:xfrm>
            <a:off x="1524000" y="5097464"/>
            <a:ext cx="12165331" cy="12981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4029"/>
              </a:lnSpc>
              <a:buNone/>
            </a:pPr>
            <a:r>
              <a:rPr lang="en-US" sz="2100" dirty="0" err="1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Sensise</a:t>
            </a:r>
            <a:r>
              <a:rPr lang="en-US" sz="2100" dirty="0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was founded to solve a problem that Thermokon often faced: </a:t>
            </a:r>
            <a:br>
              <a:rPr lang="en-US" sz="2100" dirty="0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2100" dirty="0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hardware was excellent, but customers had to combine consulting, networks, installation, visualization and support on their own.</a:t>
            </a:r>
            <a:endParaRPr lang="en-US" sz="2100" dirty="0"/>
          </a:p>
        </p:txBody>
      </p:sp>
      <p:sp>
        <p:nvSpPr>
          <p:cNvPr id="6" name="Shape 4"/>
          <p:cNvSpPr/>
          <p:nvPr/>
        </p:nvSpPr>
        <p:spPr>
          <a:xfrm>
            <a:off x="1523999" y="6758864"/>
            <a:ext cx="47691" cy="648351"/>
          </a:xfrm>
          <a:prstGeom prst="rect">
            <a:avLst/>
          </a:prstGeom>
          <a:solidFill>
            <a:srgbClr val="12C9B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7" name="Text 5"/>
          <p:cNvSpPr/>
          <p:nvPr/>
        </p:nvSpPr>
        <p:spPr>
          <a:xfrm>
            <a:off x="1903186" y="6657266"/>
            <a:ext cx="11353588" cy="8742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55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project consists out of several pieces. </a:t>
            </a:r>
          </a:p>
          <a:p>
            <a:pPr marL="0" indent="0" algn="l">
              <a:buNone/>
            </a:pPr>
            <a:r>
              <a:rPr lang="en-US" sz="255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Someone must put the pieces together and frame it.</a:t>
            </a:r>
            <a:endParaRPr lang="en-US" sz="2550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6D9C8D4-BD7D-DA1F-CD25-D798964E2D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5551" y="3941820"/>
            <a:ext cx="2628000" cy="2628000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C5907C-37DF-75DD-9C1C-9B0AE3B1A8B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6192" y="7078553"/>
            <a:ext cx="2907879" cy="65914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891B92B-4EAF-C3B5-C338-B5921F9EB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618" y="0"/>
            <a:ext cx="17234764" cy="10287000"/>
          </a:xfrm>
          <a:prstGeom prst="rect">
            <a:avLst/>
          </a:prstGeom>
          <a:effectLst>
            <a:outerShdw blurRad="393700" sx="102000" sy="102000" algn="ctr" rotWithShape="0">
              <a:prstClr val="black">
                <a:alpha val="28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7381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4"/>
          <p:cNvSpPr/>
          <p:nvPr/>
        </p:nvSpPr>
        <p:spPr>
          <a:xfrm>
            <a:off x="1524000" y="6567261"/>
            <a:ext cx="4902115" cy="890701"/>
          </a:xfrm>
          <a:prstGeom prst="roundRect">
            <a:avLst>
              <a:gd name="adj" fmla="val 6416"/>
            </a:avLst>
          </a:prstGeom>
          <a:solidFill>
            <a:srgbClr val="FFFFFF">
              <a:alpha val="8000"/>
            </a:srgbClr>
          </a:solidFill>
          <a:ln w="9071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Text 5"/>
          <p:cNvSpPr/>
          <p:nvPr/>
        </p:nvSpPr>
        <p:spPr>
          <a:xfrm>
            <a:off x="1837872" y="6881133"/>
            <a:ext cx="4421436" cy="30105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Silos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6692730" y="6567261"/>
            <a:ext cx="4902257" cy="890701"/>
          </a:xfrm>
          <a:prstGeom prst="roundRect">
            <a:avLst>
              <a:gd name="adj" fmla="val 6416"/>
            </a:avLst>
          </a:prstGeom>
          <a:solidFill>
            <a:srgbClr val="FFFFFF">
              <a:alpha val="8000"/>
            </a:srgbClr>
          </a:solidFill>
          <a:ln w="9071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" name="Text 7"/>
          <p:cNvSpPr/>
          <p:nvPr/>
        </p:nvSpPr>
        <p:spPr>
          <a:xfrm>
            <a:off x="7006602" y="6881133"/>
            <a:ext cx="4421582" cy="30105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Ownership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11861603" y="6567261"/>
            <a:ext cx="4902257" cy="890701"/>
          </a:xfrm>
          <a:prstGeom prst="roundRect">
            <a:avLst>
              <a:gd name="adj" fmla="val 6416"/>
            </a:avLst>
          </a:prstGeom>
          <a:solidFill>
            <a:srgbClr val="FFFFFF">
              <a:alpha val="8000"/>
            </a:srgbClr>
          </a:solidFill>
          <a:ln w="9071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Text 9"/>
          <p:cNvSpPr/>
          <p:nvPr/>
        </p:nvSpPr>
        <p:spPr>
          <a:xfrm>
            <a:off x="12175474" y="6881133"/>
            <a:ext cx="4421582" cy="30105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Value uplift</a:t>
            </a:r>
            <a:endParaRPr lang="en-US" sz="1800" dirty="0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9C548940-F2A0-7378-533C-99DA2376D5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27277" y="3408457"/>
            <a:ext cx="3938741" cy="466725"/>
          </a:xfrm>
        </p:spPr>
        <p:txBody>
          <a:bodyPr/>
          <a:lstStyle/>
          <a:p>
            <a:r>
              <a:rPr lang="de-DE" dirty="0"/>
              <a:t>THE OBSERVATION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10AF10C9-CB94-7156-D320-0DCB2AB1C2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27277" y="4017628"/>
            <a:ext cx="12517348" cy="2173622"/>
          </a:xfrm>
        </p:spPr>
        <p:txBody>
          <a:bodyPr/>
          <a:lstStyle/>
          <a:p>
            <a:r>
              <a:rPr lang="en-US" sz="6600" dirty="0">
                <a:solidFill>
                  <a:srgbClr val="FFFFFF"/>
                </a:solidFill>
                <a:ea typeface="Arial" pitchFamily="34" charset="-122"/>
                <a:cs typeface="Arial" pitchFamily="34" charset="-120"/>
              </a:rPr>
              <a:t>Gap in the </a:t>
            </a:r>
          </a:p>
          <a:p>
            <a:r>
              <a:rPr lang="en-US" sz="6600" dirty="0">
                <a:solidFill>
                  <a:srgbClr val="FFFFFF"/>
                </a:solidFill>
                <a:ea typeface="Arial" pitchFamily="34" charset="-122"/>
                <a:cs typeface="Arial" pitchFamily="34" charset="-120"/>
              </a:rPr>
              <a:t>Smart Building Value Chain.</a:t>
            </a:r>
            <a:endParaRPr lang="en-US" sz="66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B87DDBE-2D76-D929-6E38-8D1111ABA2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134" y="715305"/>
            <a:ext cx="4594957" cy="7610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096AF-4770-2218-B10C-284456918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EAF983B7-7BDC-B9C6-F697-6F877B3B6E30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4F3AE475-9E11-EF70-680D-26715EA57C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036DB5BC-6EFA-8937-F5D6-CE893A1BFE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5812994F-6678-4A6B-AC8B-54D093ABC779}"/>
              </a:ext>
            </a:extLst>
          </p:cNvPr>
          <p:cNvSpPr txBox="1"/>
          <p:nvPr/>
        </p:nvSpPr>
        <p:spPr>
          <a:xfrm>
            <a:off x="1428750" y="6315140"/>
            <a:ext cx="857250" cy="13335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de-DE" sz="5400" b="1">
                <a:solidFill>
                  <a:srgbClr val="2E6DA4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08724633-4AEA-4360-B7EF-3D85032079E2}"/>
              </a:ext>
            </a:extLst>
          </p:cNvPr>
          <p:cNvSpPr txBox="1"/>
          <p:nvPr/>
        </p:nvSpPr>
        <p:spPr>
          <a:xfrm>
            <a:off x="2381250" y="6362765"/>
            <a:ext cx="3810000" cy="142875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de-DE" sz="2000" dirty="0" err="1">
                <a:solidFill>
                  <a:srgbClr val="2B2F45"/>
                </a:solidFill>
                <a:latin typeface="Arial"/>
                <a:cs typeface="Arial"/>
              </a:rPr>
              <a:t>Automated</a:t>
            </a:r>
            <a:r>
              <a:rPr lang="de-DE" sz="2000" dirty="0">
                <a:solidFill>
                  <a:srgbClr val="2B2F45"/>
                </a:solidFill>
                <a:latin typeface="Arial"/>
                <a:cs typeface="Arial"/>
              </a:rPr>
              <a:t>, </a:t>
            </a:r>
            <a:br>
              <a:rPr lang="de-DE" sz="2000" dirty="0">
                <a:solidFill>
                  <a:srgbClr val="2B2F45"/>
                </a:solidFill>
                <a:latin typeface="Arial"/>
                <a:cs typeface="Arial"/>
              </a:rPr>
            </a:br>
            <a:r>
              <a:rPr lang="de-DE" sz="2000" dirty="0" err="1">
                <a:solidFill>
                  <a:srgbClr val="2B2F45"/>
                </a:solidFill>
                <a:latin typeface="Arial"/>
                <a:cs typeface="Arial"/>
              </a:rPr>
              <a:t>rule-based</a:t>
            </a:r>
            <a:r>
              <a:rPr lang="de-DE" sz="2000" dirty="0">
                <a:solidFill>
                  <a:srgbClr val="2B2F45"/>
                </a:solidFill>
                <a:latin typeface="Arial"/>
                <a:cs typeface="Arial"/>
              </a:rPr>
              <a:t> </a:t>
            </a:r>
            <a:r>
              <a:rPr lang="de-DE" sz="2000" dirty="0" err="1">
                <a:solidFill>
                  <a:srgbClr val="2B2F45"/>
                </a:solidFill>
                <a:latin typeface="Arial"/>
                <a:cs typeface="Arial"/>
              </a:rPr>
              <a:t>operation</a:t>
            </a:r>
            <a:r>
              <a:rPr lang="de-DE" sz="2000" dirty="0">
                <a:solidFill>
                  <a:srgbClr val="2B2F45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823453D6-12AE-4347-A1C5-542E360583D8}"/>
              </a:ext>
            </a:extLst>
          </p:cNvPr>
          <p:cNvSpPr txBox="1"/>
          <p:nvPr/>
        </p:nvSpPr>
        <p:spPr>
          <a:xfrm>
            <a:off x="6667500" y="6315140"/>
            <a:ext cx="857250" cy="13335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de-DE" sz="5400" b="1">
                <a:solidFill>
                  <a:srgbClr val="2E6DA4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78E9A104-DDAF-42EF-B652-B652E5CCFC10}"/>
              </a:ext>
            </a:extLst>
          </p:cNvPr>
          <p:cNvSpPr txBox="1"/>
          <p:nvPr/>
        </p:nvSpPr>
        <p:spPr>
          <a:xfrm>
            <a:off x="7620000" y="6362765"/>
            <a:ext cx="3810000" cy="1428750"/>
          </a:xfrm>
          <a:prstGeom prst="rect">
            <a:avLst/>
          </a:prstGeom>
          <a:noFill/>
        </p:spPr>
        <p:txBody>
          <a:bodyPr vertOverflow="overflow" vert="horz" wrap="square" lIns="68580" tIns="34290" rIns="68580" bIns="34290" rtlCol="0" anchor="ctr" anchorCtr="0">
            <a:noAutofit/>
          </a:bodyPr>
          <a:lstStyle/>
          <a:p>
            <a:r>
              <a:rPr lang="de-DE" sz="2000">
                <a:solidFill>
                  <a:srgbClr val="2B2F45"/>
                </a:solidFill>
                <a:latin typeface="Arial"/>
                <a:cs typeface="Arial"/>
              </a:rPr>
              <a:t>Data-</a:t>
            </a:r>
            <a:r>
              <a:rPr lang="de-DE" sz="2000" err="1">
                <a:solidFill>
                  <a:srgbClr val="2B2F45"/>
                </a:solidFill>
                <a:latin typeface="Arial"/>
                <a:cs typeface="Arial"/>
              </a:rPr>
              <a:t>driven</a:t>
            </a:r>
            <a:r>
              <a:rPr lang="de-DE" sz="2000">
                <a:solidFill>
                  <a:srgbClr val="2B2F45"/>
                </a:solidFill>
                <a:latin typeface="Arial"/>
                <a:cs typeface="Arial"/>
              </a:rPr>
              <a:t> </a:t>
            </a:r>
            <a:r>
              <a:rPr lang="de-DE" sz="2000" err="1">
                <a:solidFill>
                  <a:srgbClr val="2B2F45"/>
                </a:solidFill>
                <a:latin typeface="Arial"/>
                <a:cs typeface="Arial"/>
              </a:rPr>
              <a:t>decisions</a:t>
            </a:r>
            <a:r>
              <a:rPr lang="de-DE" sz="2000">
                <a:solidFill>
                  <a:srgbClr val="2B2F45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4E666990-25F7-4C0F-89DA-20904AEB77CA}"/>
              </a:ext>
            </a:extLst>
          </p:cNvPr>
          <p:cNvSpPr txBox="1"/>
          <p:nvPr/>
        </p:nvSpPr>
        <p:spPr>
          <a:xfrm>
            <a:off x="12096750" y="6315140"/>
            <a:ext cx="857250" cy="13335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de-DE" sz="5400" b="1">
                <a:solidFill>
                  <a:srgbClr val="2E6DA4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3B67A16F-A2D6-4DD9-83DB-76C2018C03D9}"/>
              </a:ext>
            </a:extLst>
          </p:cNvPr>
          <p:cNvSpPr txBox="1"/>
          <p:nvPr/>
        </p:nvSpPr>
        <p:spPr>
          <a:xfrm>
            <a:off x="13049250" y="6362765"/>
            <a:ext cx="3810000" cy="142875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de-DE" sz="2000">
                <a:solidFill>
                  <a:srgbClr val="2B2F45"/>
                </a:solidFill>
                <a:latin typeface="Arial"/>
                <a:cs typeface="Arial"/>
              </a:rPr>
              <a:t>Self-optimizing and goal-setting.</a:t>
            </a:r>
          </a:p>
        </p:txBody>
      </p:sp>
      <p:sp>
        <p:nvSpPr>
          <p:cNvPr id="20" name="Pfeil: Fünfeck 19">
            <a:extLst>
              <a:ext uri="{FF2B5EF4-FFF2-40B4-BE49-F238E27FC236}">
                <a16:creationId xmlns:a16="http://schemas.microsoft.com/office/drawing/2014/main" id="{A9B88286-0756-42B2-A699-76EE28005455}"/>
              </a:ext>
            </a:extLst>
          </p:cNvPr>
          <p:cNvSpPr/>
          <p:nvPr/>
        </p:nvSpPr>
        <p:spPr>
          <a:xfrm>
            <a:off x="1047750" y="3810000"/>
            <a:ext cx="5715000" cy="2000250"/>
          </a:xfrm>
          <a:prstGeom prst="homePlate">
            <a:avLst/>
          </a:prstGeom>
          <a:solidFill>
            <a:srgbClr val="E3EAF2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/>
          <a:p>
            <a:pPr algn="ctr">
              <a:buNone/>
            </a:pPr>
            <a:r>
              <a:rPr lang="en-US" sz="2550" b="1">
                <a:solidFill>
                  <a:srgbClr val="111633"/>
                </a:solidFill>
                <a:latin typeface="Arial"/>
              </a:rPr>
              <a:t>AUTOMATED</a:t>
            </a:r>
          </a:p>
        </p:txBody>
      </p:sp>
      <p:sp>
        <p:nvSpPr>
          <p:cNvPr id="21" name="Pfeil: Chevron 20">
            <a:extLst>
              <a:ext uri="{FF2B5EF4-FFF2-40B4-BE49-F238E27FC236}">
                <a16:creationId xmlns:a16="http://schemas.microsoft.com/office/drawing/2014/main" id="{07CC724B-C532-461A-9259-2485D2E606FE}"/>
              </a:ext>
            </a:extLst>
          </p:cNvPr>
          <p:cNvSpPr/>
          <p:nvPr/>
        </p:nvSpPr>
        <p:spPr>
          <a:xfrm>
            <a:off x="6191250" y="3810000"/>
            <a:ext cx="5715000" cy="2000250"/>
          </a:xfrm>
          <a:prstGeom prst="chevron">
            <a:avLst/>
          </a:prstGeom>
          <a:solidFill>
            <a:srgbClr val="B9CBDE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/>
          <a:p>
            <a:pPr algn="ctr">
              <a:buNone/>
            </a:pPr>
            <a:r>
              <a:rPr lang="en-US" sz="2550" b="1">
                <a:solidFill>
                  <a:srgbClr val="111633"/>
                </a:solidFill>
                <a:latin typeface="Arial"/>
              </a:rPr>
              <a:t>SMART</a:t>
            </a:r>
          </a:p>
        </p:txBody>
      </p:sp>
      <p:sp>
        <p:nvSpPr>
          <p:cNvPr id="22" name="Pfeil: Chevron 21">
            <a:extLst>
              <a:ext uri="{FF2B5EF4-FFF2-40B4-BE49-F238E27FC236}">
                <a16:creationId xmlns:a16="http://schemas.microsoft.com/office/drawing/2014/main" id="{6AE8F58A-0CDD-4FA1-A757-88564D7E7CA7}"/>
              </a:ext>
            </a:extLst>
          </p:cNvPr>
          <p:cNvSpPr/>
          <p:nvPr/>
        </p:nvSpPr>
        <p:spPr>
          <a:xfrm>
            <a:off x="11334750" y="3810000"/>
            <a:ext cx="5905500" cy="2000250"/>
          </a:xfrm>
          <a:prstGeom prst="chevron">
            <a:avLst/>
          </a:prstGeom>
          <a:solidFill>
            <a:srgbClr val="7FA3C6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/>
          <a:p>
            <a:pPr algn="ctr">
              <a:buNone/>
            </a:pPr>
            <a:r>
              <a:rPr lang="en-US" sz="2550" b="1">
                <a:solidFill>
                  <a:srgbClr val="111633"/>
                </a:solidFill>
                <a:latin typeface="Arial"/>
              </a:rPr>
              <a:t>AUTONOMOUS</a:t>
            </a:r>
          </a:p>
        </p:txBody>
      </p:sp>
      <p:pic>
        <p:nvPicPr>
          <p:cNvPr id="24" name="Graphic 24" descr="Regelbasierte Automatio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31669" y="1795337"/>
            <a:ext cx="2030730" cy="2030730"/>
          </a:xfrm>
          <a:prstGeom prst="rect">
            <a:avLst/>
          </a:prstGeom>
        </p:spPr>
      </p:pic>
      <p:pic>
        <p:nvPicPr>
          <p:cNvPr id="25" name="Graphic 25" descr="Datenbasierte Entscheidunge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21013" y="1796087"/>
            <a:ext cx="1786890" cy="1786890"/>
          </a:xfrm>
          <a:prstGeom prst="rect">
            <a:avLst/>
          </a:prstGeom>
        </p:spPr>
      </p:pic>
      <p:pic>
        <p:nvPicPr>
          <p:cNvPr id="26" name="Graphic 26" descr="Selbstoptimierender Betrieb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925550" y="2238375"/>
            <a:ext cx="1238250" cy="1238250"/>
          </a:xfrm>
          <a:prstGeom prst="rect">
            <a:avLst/>
          </a:prstGeom>
        </p:spPr>
      </p:pic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E98A48F-F355-B866-6F5E-3F6CC10D58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ea typeface="Arial" pitchFamily="34" charset="-122"/>
                <a:cs typeface="Arial" pitchFamily="34" charset="-120"/>
              </a:rPr>
              <a:t>Three Stages of Building Intelligence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507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0151F08D-ADBE-E8BB-A247-49737EC50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F5CDBE7-0584-B970-7F4E-261A2E34B9E0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810CBE08-90F5-2231-4654-1E661C734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09DD520F-11C9-FCAF-1FC5-B5B904BBFACC}"/>
              </a:ext>
            </a:extLst>
          </p:cNvPr>
          <p:cNvSpPr/>
          <p:nvPr/>
        </p:nvSpPr>
        <p:spPr>
          <a:xfrm>
            <a:off x="960120" y="1657350"/>
            <a:ext cx="14058900" cy="13030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3300"/>
              </a:lnSpc>
            </a:pPr>
            <a:endParaRPr lang="en-US" sz="3000" dirty="0"/>
          </a:p>
        </p:txBody>
      </p:sp>
      <p:graphicFrame>
        <p:nvGraphicFramePr>
          <p:cNvPr id="108" name="Tabelle 107">
            <a:extLst>
              <a:ext uri="{FF2B5EF4-FFF2-40B4-BE49-F238E27FC236}">
                <a16:creationId xmlns:a16="http://schemas.microsoft.com/office/drawing/2014/main" id="{F8B95477-693A-4509-BD16-CD3D9649C67C}"/>
              </a:ext>
            </a:extLst>
          </p:cNvPr>
          <p:cNvGraphicFramePr>
            <a:graphicFrameLocks noGrp="1"/>
          </p:cNvGraphicFramePr>
          <p:nvPr/>
        </p:nvGraphicFramePr>
        <p:xfrm>
          <a:off x="1047750" y="2286000"/>
          <a:ext cx="16192500" cy="6343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5750">
                  <a:extLst>
                    <a:ext uri="{9D8B030D-6E8A-4147-A177-3AD203B41FA5}">
                      <a16:colId xmlns:a16="http://schemas.microsoft.com/office/drawing/2014/main" val="2036082477"/>
                    </a:ext>
                  </a:extLst>
                </a:gridCol>
                <a:gridCol w="6048375">
                  <a:extLst>
                    <a:ext uri="{9D8B030D-6E8A-4147-A177-3AD203B41FA5}">
                      <a16:colId xmlns:a16="http://schemas.microsoft.com/office/drawing/2014/main" val="1705458997"/>
                    </a:ext>
                  </a:extLst>
                </a:gridCol>
                <a:gridCol w="6048375">
                  <a:extLst>
                    <a:ext uri="{9D8B030D-6E8A-4147-A177-3AD203B41FA5}">
                      <a16:colId xmlns:a16="http://schemas.microsoft.com/office/drawing/2014/main" val="1574112111"/>
                    </a:ext>
                  </a:extLst>
                </a:gridCol>
              </a:tblGrid>
              <a:tr h="742950">
                <a:tc>
                  <a:txBody>
                    <a:bodyPr/>
                    <a:lstStyle/>
                    <a:p>
                      <a:pPr algn="l"/>
                      <a:r>
                        <a:rPr lang="de-DE" sz="2000" b="1">
                          <a:solidFill>
                            <a:srgbClr val="111633"/>
                          </a:solidFill>
                          <a:latin typeface="Arial"/>
                          <a:cs typeface="Arial"/>
                        </a:rPr>
                        <a:t>AXIS OF COMPARISON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9050" cap="flat">
                      <a:solidFill>
                        <a:srgbClr val="11163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2000" b="1">
                          <a:solidFill>
                            <a:srgbClr val="111633"/>
                          </a:solidFill>
                          <a:latin typeface="Arial"/>
                          <a:cs typeface="Arial"/>
                        </a:rPr>
                        <a:t>AUTOMATED BUILDING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9050" cap="flat">
                      <a:solidFill>
                        <a:srgbClr val="11163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2000" b="1">
                          <a:solidFill>
                            <a:srgbClr val="111633"/>
                          </a:solidFill>
                          <a:latin typeface="Arial"/>
                          <a:cs typeface="Arial"/>
                        </a:rPr>
                        <a:t>SMART / AUTONOMOUS BUILDING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9050" cap="flat">
                      <a:solidFill>
                        <a:srgbClr val="11163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3003106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Intelligence is created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9050" cap="flat" cmpd="sng" algn="ctr">
                      <a:solidFill>
                        <a:srgbClr val="111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once, during planning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9050" cap="flat" cmpd="sng" algn="ctr">
                      <a:solidFill>
                        <a:srgbClr val="111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ongoing, during operation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9050" cap="flat" cmpd="sng" algn="ctr">
                      <a:solidFill>
                        <a:srgbClr val="1116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1244227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The Sensor is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part of a control loop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data point for multiple applications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530373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Decision is made by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the specialist planner, before acceptance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software and users, daily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586463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Paid from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EAF0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CAPEX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EAF0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OPEX – Operational Budget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EAF0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8199528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Success means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acceptance passed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improved KPIs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0192868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A change costs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integrator, delay, downtime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a configuration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219667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l"/>
                      <a:r>
                        <a:rPr lang="de-DE" sz="1800" b="1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Lifespan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15–20 years, frozen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1800" b="0">
                          <a:solidFill>
                            <a:srgbClr val="2B2F45"/>
                          </a:solidFill>
                          <a:latin typeface="Arial"/>
                          <a:cs typeface="Arial"/>
                        </a:rPr>
                        <a:t>5–10 years, constantly evolving</a:t>
                      </a:r>
                    </a:p>
                  </a:txBody>
                  <a:tcPr marL="68580" marR="68580" marT="34290" marB="34290" anchor="ctr">
                    <a:lnL w="0">
                      <a:noFill/>
                    </a:lnL>
                    <a:lnR w="0">
                      <a:noFill/>
                    </a:lnR>
                    <a:lnT w="1270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rgbClr val="E0E0E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0819141"/>
                  </a:ext>
                </a:extLst>
              </a:tr>
            </a:tbl>
          </a:graphicData>
        </a:graphic>
      </p:graphicFrame>
      <p:sp>
        <p:nvSpPr>
          <p:cNvPr id="6" name="Textplatzhalter 5">
            <a:extLst>
              <a:ext uri="{FF2B5EF4-FFF2-40B4-BE49-F238E27FC236}">
                <a16:creationId xmlns:a16="http://schemas.microsoft.com/office/drawing/2014/main" id="{7E9588FF-CF3B-8EDF-8017-D6786C7A61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ea typeface="Arial" pitchFamily="34" charset="-122"/>
                <a:cs typeface="Arial" pitchFamily="34" charset="-120"/>
              </a:rPr>
              <a:t>Automated vs. Smart Buildings</a:t>
            </a:r>
            <a:endParaRPr lang="en-US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172D083-D401-575A-C4EF-F7D462B9A0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20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7EF9B-4B59-DEA7-D3D4-5CEE31C77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6D63A23B-4323-A163-4A22-8D33148E17A1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5759A0A0-0C51-2802-6AD5-D961C656A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390E82B7-A942-1C87-46F9-17D6FEE5F43F}"/>
              </a:ext>
            </a:extLst>
          </p:cNvPr>
          <p:cNvSpPr/>
          <p:nvPr/>
        </p:nvSpPr>
        <p:spPr>
          <a:xfrm>
            <a:off x="960120" y="1233492"/>
            <a:ext cx="14058900" cy="13030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3300"/>
              </a:lnSpc>
            </a:pPr>
            <a:endParaRPr lang="de-DE" sz="3000" b="1" dirty="0">
              <a:solidFill>
                <a:srgbClr val="111633"/>
              </a:solidFill>
              <a:latin typeface="Arial"/>
              <a:ea typeface="Arial" pitchFamily="34" charset="-122"/>
              <a:cs typeface="Arial"/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3F8F947-CF05-4F20-B24B-92E607BD46D9}"/>
              </a:ext>
            </a:extLst>
          </p:cNvPr>
          <p:cNvSpPr txBox="1"/>
          <p:nvPr/>
        </p:nvSpPr>
        <p:spPr>
          <a:xfrm>
            <a:off x="971550" y="1896818"/>
            <a:ext cx="16192500" cy="523875"/>
          </a:xfrm>
          <a:prstGeom prst="rect">
            <a:avLst/>
          </a:prstGeom>
          <a:noFill/>
        </p:spPr>
        <p:txBody>
          <a:bodyPr vertOverflow="overflow" vert="horz" wrap="square" lIns="0" tIns="0" rIns="0" bIns="0" rtlCol="0" anchor="t">
            <a:noAutofit/>
          </a:bodyPr>
          <a:lstStyle/>
          <a:p>
            <a:pPr algn="l"/>
            <a:r>
              <a:rPr lang="de-DE" sz="2250" b="1" dirty="0">
                <a:solidFill>
                  <a:srgbClr val="111633"/>
                </a:solidFill>
                <a:latin typeface="Arial"/>
                <a:cs typeface="Arial"/>
              </a:rPr>
              <a:t>Eight Trades Side-by-Side — and None </a:t>
            </a:r>
            <a:r>
              <a:rPr lang="de-DE" sz="2250" b="1" dirty="0" err="1">
                <a:solidFill>
                  <a:srgbClr val="111633"/>
                </a:solidFill>
                <a:latin typeface="Arial"/>
                <a:cs typeface="Arial"/>
              </a:rPr>
              <a:t>Communicates</a:t>
            </a:r>
            <a:endParaRPr lang="de-DE" sz="2250" b="1" dirty="0">
              <a:solidFill>
                <a:srgbClr val="111633"/>
              </a:solidFill>
              <a:latin typeface="Arial"/>
              <a:cs typeface="Arial"/>
            </a:endParaRP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6A5541E0-9561-4CE9-9AE5-2C8BA5D36153}"/>
              </a:ext>
            </a:extLst>
          </p:cNvPr>
          <p:cNvGraphicFramePr>
            <a:graphicFrameLocks noGrp="1"/>
          </p:cNvGraphicFramePr>
          <p:nvPr/>
        </p:nvGraphicFramePr>
        <p:xfrm>
          <a:off x="971550" y="2703025"/>
          <a:ext cx="16353900" cy="5365200"/>
        </p:xfrm>
        <a:graphic>
          <a:graphicData uri="http://schemas.openxmlformats.org/drawingml/2006/table">
            <a:tbl>
              <a:tblPr firstRow="1"/>
              <a:tblGrid>
                <a:gridCol w="169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7716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l"/>
                      <a:endParaRPr sz="1700" b="1" dirty="0">
                        <a:solidFill>
                          <a:srgbClr val="FFFFFF"/>
                        </a:solidFill>
                      </a:endParaRP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HVAC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>
                          <a:solidFill>
                            <a:srgbClr val="FFFFFF"/>
                          </a:solidFill>
                          <a:latin typeface="Arial"/>
                        </a:rPr>
                        <a:t>Lighting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Access &amp; Security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Fire Protection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Elevator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Sanitary / Water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IT &amp; Network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FFFFFF"/>
                          </a:solidFill>
                          <a:latin typeface="Arial"/>
                        </a:rPr>
                        <a:t>FM &amp; Cleaning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1116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2B2F45"/>
                          </a:solidFill>
                          <a:latin typeface="Arial"/>
                        </a:rPr>
                        <a:t>Planning</a:t>
                      </a:r>
                    </a:p>
                  </a:txBody>
                  <a:tcPr marL="21600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MEP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own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MEP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MEP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Elevator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MEP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MEP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MEP planner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2B2F45"/>
                          </a:solidFill>
                          <a:latin typeface="Arial"/>
                        </a:rPr>
                        <a:t>Execution</a:t>
                      </a:r>
                    </a:p>
                  </a:txBody>
                  <a:tcPr marL="21600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Plant 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Plumbing 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Contractor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2B2F45"/>
                          </a:solidFill>
                          <a:latin typeface="Arial"/>
                        </a:rPr>
                        <a:t>Protocol</a:t>
                      </a:r>
                    </a:p>
                  </a:txBody>
                  <a:tcPr marL="21600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BACnet, Modbus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DALI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Protocol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Protocol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own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own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IP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Manual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21600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own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own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>
                          <a:solidFill>
                            <a:srgbClr val="2B2F45"/>
                          </a:solidFill>
                          <a:latin typeface="Arial"/>
                        </a:rPr>
                        <a:t>Warranty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F7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52500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111633"/>
                          </a:solidFill>
                          <a:latin typeface="Arial"/>
                        </a:rPr>
                        <a:t>Data ends at</a:t>
                      </a:r>
                    </a:p>
                  </a:txBody>
                  <a:tcPr marL="21600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111633"/>
                          </a:solidFill>
                          <a:latin typeface="Arial"/>
                        </a:rPr>
                        <a:t>BMS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111633"/>
                          </a:solidFill>
                          <a:latin typeface="Arial"/>
                        </a:rPr>
                        <a:t>Lighting Control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>
                          <a:solidFill>
                            <a:srgbClr val="111633"/>
                          </a:solidFill>
                          <a:latin typeface="Arial"/>
                        </a:rPr>
                        <a:t>Access &amp; Security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>
                          <a:solidFill>
                            <a:srgbClr val="111633"/>
                          </a:solidFill>
                          <a:latin typeface="Arial"/>
                        </a:rPr>
                        <a:t>Fire Protection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>
                          <a:solidFill>
                            <a:srgbClr val="111633"/>
                          </a:solidFill>
                          <a:latin typeface="Arial"/>
                        </a:rPr>
                        <a:t>Elevator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>
                          <a:solidFill>
                            <a:srgbClr val="111633"/>
                          </a:solidFill>
                          <a:latin typeface="Arial"/>
                        </a:rPr>
                        <a:t>Sanitary / Water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>
                          <a:solidFill>
                            <a:srgbClr val="111633"/>
                          </a:solidFill>
                          <a:latin typeface="Arial"/>
                        </a:rPr>
                        <a:t>IT &amp; Network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rgbClr val="111633"/>
                          </a:solidFill>
                          <a:latin typeface="Arial"/>
                        </a:rPr>
                        <a:t>FM &amp; Cleaning</a:t>
                      </a:r>
                    </a:p>
                  </a:txBody>
                  <a:tcPr marL="45720" marR="45720" marT="34290" marB="34290" anchor="ctr">
                    <a:lnL w="12700">
                      <a:solidFill>
                        <a:srgbClr val="DDDDE2"/>
                      </a:solidFill>
                    </a:lnL>
                    <a:lnR w="12700">
                      <a:solidFill>
                        <a:srgbClr val="DDDDE2"/>
                      </a:solidFill>
                    </a:lnR>
                    <a:lnT w="12700">
                      <a:solidFill>
                        <a:srgbClr val="DDDDE2"/>
                      </a:solidFill>
                    </a:lnT>
                    <a:lnB w="12700">
                      <a:solidFill>
                        <a:srgbClr val="DDDDE2"/>
                      </a:solidFill>
                    </a:lnB>
                    <a:solidFill>
                      <a:srgbClr val="DCE5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Annotation">
            <a:extLst>
              <a:ext uri="{FF2B5EF4-FFF2-40B4-BE49-F238E27FC236}">
                <a16:creationId xmlns:a16="http://schemas.microsoft.com/office/drawing/2014/main" id="{BB54780D-9FB2-4F55-A145-461CAFCE2EDC}"/>
              </a:ext>
            </a:extLst>
          </p:cNvPr>
          <p:cNvSpPr txBox="1"/>
          <p:nvPr/>
        </p:nvSpPr>
        <p:spPr>
          <a:xfrm>
            <a:off x="4567800" y="8453589"/>
            <a:ext cx="9000000" cy="648000"/>
          </a:xfrm>
          <a:prstGeom prst="roundRect">
            <a:avLst/>
          </a:prstGeom>
          <a:gradFill>
            <a:gsLst>
              <a:gs pos="0">
                <a:srgbClr val="0000E8">
                  <a:lumMod val="7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</p:spPr>
        <p:txBody>
          <a:bodyPr vertOverflow="overflow" vert="horz" wrap="square" rtlCol="0" anchor="ctr">
            <a:noAutofit/>
          </a:bodyPr>
          <a:lstStyle/>
          <a:p>
            <a:pPr algn="ctr"/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column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ends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own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the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stops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the trade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82F611D8-AC8C-DB1C-A9F9-9FFC98DB7D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>
                <a:latin typeface="Arial"/>
                <a:ea typeface="Arial" pitchFamily="34" charset="-122"/>
                <a:cs typeface="Arial"/>
              </a:rPr>
              <a:t>Eight Trades, Eight Data Islands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4605BD73-5837-AA3B-0278-5A2C75E9AA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462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877F8-1AAB-48E6-4488-BD5CA045C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098AB5DA-9CE2-6278-0E85-5FEFA7C595E6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133A3A35-58FF-9A20-86E7-7E75C10AC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1174D3AB-149B-41E6-A136-8282AEFD43D9}"/>
              </a:ext>
            </a:extLst>
          </p:cNvPr>
          <p:cNvSpPr txBox="1"/>
          <p:nvPr/>
        </p:nvSpPr>
        <p:spPr>
          <a:xfrm>
            <a:off x="1047750" y="2047875"/>
            <a:ext cx="13335000" cy="476250"/>
          </a:xfrm>
          <a:prstGeom prst="rect">
            <a:avLst/>
          </a:prstGeom>
          <a:noFill/>
        </p:spPr>
        <p:txBody>
          <a:bodyPr vertOverflow="overflow" vert="horz" wrap="square" rtlCol="0" anchor="t">
            <a:noAutofit/>
          </a:bodyPr>
          <a:lstStyle/>
          <a:p>
            <a:r>
              <a:rPr lang="de-DE" sz="2250" b="1" dirty="0">
                <a:solidFill>
                  <a:srgbClr val="111633"/>
                </a:solidFill>
                <a:latin typeface="Arial"/>
                <a:cs typeface="Arial"/>
              </a:rPr>
              <a:t>The </a:t>
            </a:r>
            <a:r>
              <a:rPr lang="de-DE" sz="2250" b="1" dirty="0" err="1">
                <a:solidFill>
                  <a:srgbClr val="111633"/>
                </a:solidFill>
                <a:latin typeface="Arial"/>
                <a:cs typeface="Arial"/>
              </a:rPr>
              <a:t>Attendance</a:t>
            </a:r>
            <a:r>
              <a:rPr lang="de-DE" sz="2250" b="1" dirty="0">
                <a:solidFill>
                  <a:srgbClr val="111633"/>
                </a:solidFill>
                <a:latin typeface="Arial"/>
                <a:cs typeface="Arial"/>
              </a:rPr>
              <a:t> Paradox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C9ADD33F-77FA-40D1-9139-B61CDD3CCDFF}"/>
              </a:ext>
            </a:extLst>
          </p:cNvPr>
          <p:cNvSpPr txBox="1"/>
          <p:nvPr/>
        </p:nvSpPr>
        <p:spPr>
          <a:xfrm>
            <a:off x="1047750" y="5715000"/>
            <a:ext cx="2952750" cy="2286000"/>
          </a:xfrm>
          <a:prstGeom prst="rect">
            <a:avLst/>
          </a:prstGeom>
          <a:noFill/>
        </p:spPr>
        <p:txBody>
          <a:bodyPr vertOverflow="overflow" vert="horz" wrap="square" lIns="68580" tIns="34290" rIns="68580" bIns="34290" rtlCol="0" anchor="t" anchorCtr="0">
            <a:noAutofit/>
          </a:bodyPr>
          <a:lstStyle/>
          <a:p>
            <a:r>
              <a:rPr lang="de-DE" sz="1950">
                <a:solidFill>
                  <a:srgbClr val="111633"/>
                </a:solidFill>
                <a:latin typeface="Arial"/>
                <a:cs typeface="Arial"/>
              </a:rPr>
              <a:t>The HVAC </a:t>
            </a:r>
            <a:r>
              <a:rPr lang="de-DE" sz="1950" err="1">
                <a:solidFill>
                  <a:srgbClr val="111633"/>
                </a:solidFill>
                <a:latin typeface="Arial"/>
                <a:cs typeface="Arial"/>
              </a:rPr>
              <a:t>knows</a:t>
            </a:r>
            <a:r>
              <a:rPr lang="de-DE" sz="1950">
                <a:solidFill>
                  <a:srgbClr val="111633"/>
                </a:solidFill>
                <a:latin typeface="Arial"/>
                <a:cs typeface="Arial"/>
              </a:rPr>
              <a:t> it — via CO₂ </a:t>
            </a:r>
            <a:r>
              <a:rPr lang="de-DE" sz="1950" err="1">
                <a:solidFill>
                  <a:srgbClr val="111633"/>
                </a:solidFill>
                <a:latin typeface="Arial"/>
                <a:cs typeface="Arial"/>
              </a:rPr>
              <a:t>sensors</a:t>
            </a:r>
            <a:r>
              <a:rPr lang="de-DE" sz="1950">
                <a:solidFill>
                  <a:srgbClr val="111633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F3EC4D37-742E-4D79-8057-5E2AD4313AA0}"/>
              </a:ext>
            </a:extLst>
          </p:cNvPr>
          <p:cNvSpPr txBox="1"/>
          <p:nvPr/>
        </p:nvSpPr>
        <p:spPr>
          <a:xfrm>
            <a:off x="4381500" y="5715000"/>
            <a:ext cx="2952750" cy="2286000"/>
          </a:xfrm>
          <a:prstGeom prst="rect">
            <a:avLst/>
          </a:prstGeom>
          <a:noFill/>
        </p:spPr>
        <p:txBody>
          <a:bodyPr vertOverflow="overflow" vert="horz" wrap="square" rtlCol="0" anchor="t" anchorCtr="0">
            <a:noAutofit/>
          </a:bodyPr>
          <a:lstStyle/>
          <a:p>
            <a:pPr algn="l"/>
            <a:r>
              <a:rPr lang="de-DE" sz="1950">
                <a:solidFill>
                  <a:srgbClr val="111633"/>
                </a:solidFill>
                <a:latin typeface="Arial"/>
                <a:cs typeface="Arial"/>
              </a:rPr>
              <a:t>Badge control knows it — via the ID card.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88564A7-4C8E-455F-822B-D4F64181061C}"/>
              </a:ext>
            </a:extLst>
          </p:cNvPr>
          <p:cNvSpPr txBox="1"/>
          <p:nvPr/>
        </p:nvSpPr>
        <p:spPr>
          <a:xfrm>
            <a:off x="7715250" y="5715000"/>
            <a:ext cx="2952750" cy="2286000"/>
          </a:xfrm>
          <a:prstGeom prst="rect">
            <a:avLst/>
          </a:prstGeom>
          <a:noFill/>
        </p:spPr>
        <p:txBody>
          <a:bodyPr vertOverflow="overflow" vert="horz" wrap="square" rtlCol="0" anchor="t" anchorCtr="0">
            <a:noAutofit/>
          </a:bodyPr>
          <a:lstStyle/>
          <a:p>
            <a:pPr algn="l"/>
            <a:r>
              <a:rPr lang="de-DE" sz="1950">
                <a:solidFill>
                  <a:srgbClr val="111633"/>
                </a:solidFill>
                <a:latin typeface="Arial"/>
                <a:cs typeface="Arial"/>
              </a:rPr>
              <a:t>The lighting knows it — via the presence detector.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96A60627-A578-4E8D-91D1-1E09CE6EF15E}"/>
              </a:ext>
            </a:extLst>
          </p:cNvPr>
          <p:cNvSpPr txBox="1"/>
          <p:nvPr/>
        </p:nvSpPr>
        <p:spPr>
          <a:xfrm>
            <a:off x="11049000" y="5715000"/>
            <a:ext cx="2952750" cy="2286000"/>
          </a:xfrm>
          <a:prstGeom prst="rect">
            <a:avLst/>
          </a:prstGeom>
          <a:noFill/>
        </p:spPr>
        <p:txBody>
          <a:bodyPr vertOverflow="overflow" vert="horz" wrap="square" rtlCol="0" anchor="t" anchorCtr="0">
            <a:noAutofit/>
          </a:bodyPr>
          <a:lstStyle/>
          <a:p>
            <a:pPr algn="l"/>
            <a:r>
              <a:rPr lang="de-DE" sz="1950">
                <a:solidFill>
                  <a:srgbClr val="111633"/>
                </a:solidFill>
                <a:latin typeface="Arial"/>
                <a:cs typeface="Arial"/>
              </a:rPr>
              <a:t>Room booking thinks it knows it — via the calendar.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42C5FA4-ABC4-4EC8-A999-4316F867CFEC}"/>
              </a:ext>
            </a:extLst>
          </p:cNvPr>
          <p:cNvSpPr txBox="1"/>
          <p:nvPr/>
        </p:nvSpPr>
        <p:spPr>
          <a:xfrm>
            <a:off x="14382750" y="5715000"/>
            <a:ext cx="2952750" cy="2286000"/>
          </a:xfrm>
          <a:prstGeom prst="rect">
            <a:avLst/>
          </a:prstGeom>
          <a:noFill/>
        </p:spPr>
        <p:txBody>
          <a:bodyPr vertOverflow="overflow" vert="horz" wrap="square" lIns="68580" tIns="34290" rIns="68580" bIns="34290" rtlCol="0" anchor="t" anchorCtr="0">
            <a:noAutofit/>
          </a:bodyPr>
          <a:lstStyle/>
          <a:p>
            <a:r>
              <a:rPr lang="de-DE" sz="1950" b="1" dirty="0" err="1">
                <a:solidFill>
                  <a:srgbClr val="111633"/>
                </a:solidFill>
                <a:latin typeface="Arial"/>
                <a:cs typeface="Arial"/>
              </a:rPr>
              <a:t>Cleaning</a:t>
            </a:r>
            <a:r>
              <a:rPr lang="de-DE" sz="1950" b="1" dirty="0">
                <a:solidFill>
                  <a:srgbClr val="111633"/>
                </a:solidFill>
                <a:latin typeface="Arial"/>
                <a:cs typeface="Arial"/>
              </a:rPr>
              <a:t> </a:t>
            </a:r>
            <a:r>
              <a:rPr lang="de-DE" sz="1950" b="1" dirty="0" err="1">
                <a:solidFill>
                  <a:srgbClr val="111633"/>
                </a:solidFill>
                <a:latin typeface="Arial"/>
                <a:cs typeface="Arial"/>
              </a:rPr>
              <a:t>cleans</a:t>
            </a:r>
            <a:r>
              <a:rPr lang="de-DE" sz="1950" b="1" dirty="0">
                <a:solidFill>
                  <a:srgbClr val="111633"/>
                </a:solidFill>
                <a:latin typeface="Arial"/>
                <a:cs typeface="Arial"/>
              </a:rPr>
              <a:t> on </a:t>
            </a:r>
            <a:r>
              <a:rPr lang="de-DE" sz="1950" b="1" dirty="0" err="1">
                <a:solidFill>
                  <a:srgbClr val="111633"/>
                </a:solidFill>
                <a:latin typeface="Arial"/>
                <a:cs typeface="Arial"/>
              </a:rPr>
              <a:t>daily</a:t>
            </a:r>
            <a:r>
              <a:rPr lang="de-DE" sz="1950" b="1" dirty="0">
                <a:solidFill>
                  <a:srgbClr val="111633"/>
                </a:solidFill>
                <a:latin typeface="Arial"/>
                <a:cs typeface="Arial"/>
              </a:rPr>
              <a:t> </a:t>
            </a:r>
            <a:r>
              <a:rPr lang="de-DE" sz="1950" b="1" dirty="0" err="1">
                <a:solidFill>
                  <a:srgbClr val="111633"/>
                </a:solidFill>
                <a:latin typeface="Arial"/>
                <a:cs typeface="Arial"/>
              </a:rPr>
              <a:t>basis</a:t>
            </a:r>
            <a:endParaRPr lang="de-DE" sz="1350" b="1" dirty="0">
              <a:ea typeface="Calibri"/>
              <a:cs typeface="Calibri"/>
            </a:endParaRPr>
          </a:p>
        </p:txBody>
      </p:sp>
      <p:sp>
        <p:nvSpPr>
          <p:cNvPr id="6" name="Rule">
            <a:extLst>
              <a:ext uri="{FF2B5EF4-FFF2-40B4-BE49-F238E27FC236}">
                <a16:creationId xmlns:a16="http://schemas.microsoft.com/office/drawing/2014/main" id="{2775E2FD-34A8-42D8-83F2-F197DEF67404}"/>
              </a:ext>
            </a:extLst>
          </p:cNvPr>
          <p:cNvSpPr/>
          <p:nvPr/>
        </p:nvSpPr>
        <p:spPr>
          <a:xfrm>
            <a:off x="1047750" y="5334000"/>
            <a:ext cx="16192500" cy="19050"/>
          </a:xfrm>
          <a:prstGeom prst="rect">
            <a:avLst/>
          </a:prstGeom>
          <a:solidFill>
            <a:srgbClr val="DCE1E8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/>
          </a:p>
        </p:txBody>
      </p:sp>
      <p:pic>
        <p:nvPicPr>
          <p:cNvPr id="506" name="Graphic 506" descr="HVAC CO2 sensor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52625" y="3619500"/>
            <a:ext cx="1143000" cy="1143000"/>
          </a:xfrm>
          <a:prstGeom prst="rect">
            <a:avLst/>
          </a:prstGeom>
        </p:spPr>
      </p:pic>
      <p:pic>
        <p:nvPicPr>
          <p:cNvPr id="507" name="Graphic 507" descr="Badge access control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86375" y="3619500"/>
            <a:ext cx="1143000" cy="1143000"/>
          </a:xfrm>
          <a:prstGeom prst="rect">
            <a:avLst/>
          </a:prstGeom>
        </p:spPr>
      </p:pic>
      <p:pic>
        <p:nvPicPr>
          <p:cNvPr id="508" name="Graphic 508" descr="Lighting presence detector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620125" y="3619500"/>
            <a:ext cx="1143000" cy="1143000"/>
          </a:xfrm>
          <a:prstGeom prst="rect">
            <a:avLst/>
          </a:prstGeom>
        </p:spPr>
      </p:pic>
      <p:pic>
        <p:nvPicPr>
          <p:cNvPr id="509" name="Graphic 509" descr="Room booking calendar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953875" y="3619500"/>
            <a:ext cx="1143000" cy="1143000"/>
          </a:xfrm>
          <a:prstGeom prst="rect">
            <a:avLst/>
          </a:prstGeom>
        </p:spPr>
      </p:pic>
      <p:pic>
        <p:nvPicPr>
          <p:cNvPr id="510" name="Graphic 510" descr="Cleani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287625" y="3619500"/>
            <a:ext cx="1143000" cy="1143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235A2B89-27BF-2C8A-9D37-2AC6E0B4DA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347A434-790C-B474-DE19-2368215060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latin typeface="Arial"/>
                <a:ea typeface="Arial" pitchFamily="34" charset="-122"/>
                <a:cs typeface="Arial"/>
              </a:rPr>
              <a:t>Who Knows Who Is in the Room</a:t>
            </a:r>
            <a:endParaRPr lang="en-US" dirty="0"/>
          </a:p>
        </p:txBody>
      </p:sp>
      <p:sp>
        <p:nvSpPr>
          <p:cNvPr id="16" name="Annotation">
            <a:extLst>
              <a:ext uri="{FF2B5EF4-FFF2-40B4-BE49-F238E27FC236}">
                <a16:creationId xmlns:a16="http://schemas.microsoft.com/office/drawing/2014/main" id="{DC6A5A58-E917-7880-7315-4C17AEAC90B5}"/>
              </a:ext>
            </a:extLst>
          </p:cNvPr>
          <p:cNvSpPr txBox="1"/>
          <p:nvPr/>
        </p:nvSpPr>
        <p:spPr>
          <a:xfrm>
            <a:off x="4567800" y="7572375"/>
            <a:ext cx="9000000" cy="648000"/>
          </a:xfrm>
          <a:prstGeom prst="roundRect">
            <a:avLst/>
          </a:prstGeom>
          <a:gradFill>
            <a:gsLst>
              <a:gs pos="0">
                <a:srgbClr val="0000E8">
                  <a:lumMod val="7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</p:spPr>
        <p:txBody>
          <a:bodyPr vertOverflow="overflow" vert="horz" wrap="square" rtlCol="0" anchor="ctr">
            <a:noAutofit/>
          </a:bodyPr>
          <a:lstStyle/>
          <a:p>
            <a:pPr algn="ctr"/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answer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The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needs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it </a:t>
            </a:r>
            <a:r>
              <a:rPr lang="de-DE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</a:t>
            </a:r>
            <a:r>
              <a:rPr lang="de-D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not.</a:t>
            </a:r>
          </a:p>
        </p:txBody>
      </p:sp>
    </p:spTree>
    <p:extLst>
      <p:ext uri="{BB962C8B-B14F-4D97-AF65-F5344CB8AC3E}">
        <p14:creationId xmlns:p14="http://schemas.microsoft.com/office/powerpoint/2010/main" val="2456130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6399A0D-3EB2-C2E2-6AF0-C4839B73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53C9041-D9BE-BDD6-F327-9AD8F9FC2E5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E4866D61-675B-EFB2-B88D-FE463544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C4D36B20-D1CE-86A2-15C6-FC33C4FA7C3C}"/>
              </a:ext>
            </a:extLst>
          </p:cNvPr>
          <p:cNvSpPr/>
          <p:nvPr/>
        </p:nvSpPr>
        <p:spPr>
          <a:xfrm>
            <a:off x="960120" y="1237351"/>
            <a:ext cx="14058900" cy="1303020"/>
          </a:xfrm>
          <a:prstGeom prst="rect">
            <a:avLst/>
          </a:prstGeom>
          <a:noFill/>
          <a:ln/>
        </p:spPr>
        <p:txBody>
          <a:bodyPr wrap="square" lIns="68580" tIns="34290" rIns="68580" bIns="34290" rtlCol="0" anchor="t"/>
          <a:lstStyle/>
          <a:p>
            <a:pPr>
              <a:lnSpc>
                <a:spcPts val="3300"/>
              </a:lnSpc>
            </a:pPr>
            <a:endParaRPr lang="en-US" sz="3000" dirty="0"/>
          </a:p>
        </p:txBody>
      </p:sp>
      <p:sp>
        <p:nvSpPr>
          <p:cNvPr id="108" name="Textfeld 107">
            <a:extLst>
              <a:ext uri="{FF2B5EF4-FFF2-40B4-BE49-F238E27FC236}">
                <a16:creationId xmlns:a16="http://schemas.microsoft.com/office/drawing/2014/main" id="{BDA99040-F9C4-4769-B6F1-62EA8461A801}"/>
              </a:ext>
            </a:extLst>
          </p:cNvPr>
          <p:cNvSpPr txBox="1"/>
          <p:nvPr/>
        </p:nvSpPr>
        <p:spPr>
          <a:xfrm>
            <a:off x="1047750" y="1905000"/>
            <a:ext cx="16192500" cy="9144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4050" b="1" dirty="0">
                <a:solidFill>
                  <a:srgbClr val="111633"/>
                </a:solidFill>
                <a:latin typeface="Arial"/>
              </a:rPr>
              <a:t>The timeline doesn't fit.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18F436D2-6E51-4112-AA29-867C88C97367}"/>
              </a:ext>
            </a:extLst>
          </p:cNvPr>
          <p:cNvSpPr txBox="1"/>
          <p:nvPr/>
        </p:nvSpPr>
        <p:spPr>
          <a:xfrm>
            <a:off x="1047750" y="2914650"/>
            <a:ext cx="16192500" cy="533400"/>
          </a:xfrm>
          <a:prstGeom prst="rect">
            <a:avLst/>
          </a:prstGeom>
          <a:noFill/>
        </p:spPr>
        <p:txBody>
          <a:bodyPr vertOverflow="overflow" vert="horz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2400">
                <a:solidFill>
                  <a:srgbClr val="4A4F63"/>
                </a:solidFill>
                <a:latin typeface="Arial"/>
              </a:rPr>
              <a:t>Value appears in operation — the decision happens years earlier.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DCCE5A61-1600-4D0D-8377-AAE625BCBA1A}"/>
              </a:ext>
            </a:extLst>
          </p:cNvPr>
          <p:cNvSpPr txBox="1"/>
          <p:nvPr/>
        </p:nvSpPr>
        <p:spPr>
          <a:xfrm>
            <a:off x="1905000" y="4476750"/>
            <a:ext cx="4000500" cy="666750"/>
          </a:xfrm>
          <a:prstGeom prst="rect">
            <a:avLst/>
          </a:prstGeom>
          <a:noFill/>
        </p:spPr>
        <p:txBody>
          <a:bodyPr vertOverflow="overflow" vert="horz" wrap="none" rtlCol="0" anchor="t">
            <a:noAutofit/>
          </a:bodyPr>
          <a:lstStyle/>
          <a:p>
            <a:pPr algn="ctr">
              <a:lnSpc>
                <a:spcPct val="110000"/>
              </a:lnSpc>
              <a:buNone/>
            </a:pPr>
            <a:r>
              <a:rPr lang="en-US" sz="3300" b="1">
                <a:solidFill>
                  <a:srgbClr val="111633"/>
                </a:solidFill>
                <a:latin typeface="Arial"/>
              </a:rPr>
              <a:t>DECISION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5A57C3F4-993D-452B-B747-CDB3666AFD88}"/>
              </a:ext>
            </a:extLst>
          </p:cNvPr>
          <p:cNvSpPr txBox="1"/>
          <p:nvPr/>
        </p:nvSpPr>
        <p:spPr>
          <a:xfrm>
            <a:off x="1905000" y="6572250"/>
            <a:ext cx="4000500" cy="476250"/>
          </a:xfrm>
          <a:prstGeom prst="rect">
            <a:avLst/>
          </a:prstGeom>
          <a:noFill/>
        </p:spPr>
        <p:txBody>
          <a:bodyPr vertOverflow="overflow" vert="horz" wrap="none" lIns="68580" tIns="34290" rIns="68580" bIns="34290" rtlCol="0" anchor="t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2100">
                <a:solidFill>
                  <a:srgbClr val="6B7280"/>
                </a:solidFill>
                <a:latin typeface="Arial"/>
              </a:rPr>
              <a:t>Design phase</a:t>
            </a:r>
            <a:endParaRPr lang="de-DE" sz="1350">
              <a:ea typeface="Calibri"/>
              <a:cs typeface="Calibri"/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D6159074-6039-427A-9F00-262CA26ED907}"/>
              </a:ext>
            </a:extLst>
          </p:cNvPr>
          <p:cNvSpPr txBox="1"/>
          <p:nvPr/>
        </p:nvSpPr>
        <p:spPr>
          <a:xfrm>
            <a:off x="12573000" y="4476750"/>
            <a:ext cx="4000500" cy="666750"/>
          </a:xfrm>
          <a:prstGeom prst="rect">
            <a:avLst/>
          </a:prstGeom>
          <a:noFill/>
        </p:spPr>
        <p:txBody>
          <a:bodyPr vertOverflow="overflow" vert="horz" wrap="none" rtlCol="0" anchor="t">
            <a:noAutofit/>
          </a:bodyPr>
          <a:lstStyle/>
          <a:p>
            <a:pPr algn="ctr">
              <a:lnSpc>
                <a:spcPct val="110000"/>
              </a:lnSpc>
              <a:buNone/>
            </a:pPr>
            <a:r>
              <a:rPr lang="en-US" sz="3300" b="1">
                <a:solidFill>
                  <a:srgbClr val="111633"/>
                </a:solidFill>
                <a:latin typeface="Arial"/>
              </a:rPr>
              <a:t>VALUE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744C2CE5-8EE1-4985-915F-DF766E8EA2D6}"/>
              </a:ext>
            </a:extLst>
          </p:cNvPr>
          <p:cNvSpPr txBox="1"/>
          <p:nvPr/>
        </p:nvSpPr>
        <p:spPr>
          <a:xfrm>
            <a:off x="12573000" y="6572250"/>
            <a:ext cx="4000500" cy="476250"/>
          </a:xfrm>
          <a:prstGeom prst="rect">
            <a:avLst/>
          </a:prstGeom>
          <a:noFill/>
        </p:spPr>
        <p:txBody>
          <a:bodyPr vertOverflow="overflow" vert="horz" wrap="none" lIns="68580" tIns="34290" rIns="68580" bIns="34290" rtlCol="0" anchor="t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2100">
                <a:solidFill>
                  <a:srgbClr val="6B7280"/>
                </a:solidFill>
                <a:latin typeface="Arial"/>
              </a:rPr>
              <a:t>Operation phase</a:t>
            </a:r>
          </a:p>
        </p:txBody>
      </p:sp>
      <p:sp>
        <p:nvSpPr>
          <p:cNvPr id="20" name="Pfeil: nach links und rechts 19">
            <a:extLst>
              <a:ext uri="{FF2B5EF4-FFF2-40B4-BE49-F238E27FC236}">
                <a16:creationId xmlns:a16="http://schemas.microsoft.com/office/drawing/2014/main" id="{B0BD65B2-8DAF-4CC3-8F28-03AF1BC17768}"/>
              </a:ext>
            </a:extLst>
          </p:cNvPr>
          <p:cNvSpPr/>
          <p:nvPr/>
        </p:nvSpPr>
        <p:spPr>
          <a:xfrm>
            <a:off x="3238500" y="5791200"/>
            <a:ext cx="11049000" cy="419100"/>
          </a:xfrm>
          <a:prstGeom prst="leftRightArrow">
            <a:avLst/>
          </a:prstGeom>
          <a:solidFill>
            <a:srgbClr val="B9CBDE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>
              <a:solidFill>
                <a:srgbClr val="111633"/>
              </a:solidFill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4FC46DEB-5F09-4160-BA8D-4339CBB60B16}"/>
              </a:ext>
            </a:extLst>
          </p:cNvPr>
          <p:cNvSpPr txBox="1"/>
          <p:nvPr/>
        </p:nvSpPr>
        <p:spPr>
          <a:xfrm>
            <a:off x="6858000" y="5191125"/>
            <a:ext cx="4191000" cy="476250"/>
          </a:xfrm>
          <a:prstGeom prst="rect">
            <a:avLst/>
          </a:prstGeom>
          <a:noFill/>
        </p:spPr>
        <p:txBody>
          <a:bodyPr vertOverflow="overflow" vert="horz" wrap="none" rtlCol="0" anchor="t">
            <a:noAutofit/>
          </a:bodyPr>
          <a:lstStyle/>
          <a:p>
            <a:pPr algn="ctr">
              <a:lnSpc>
                <a:spcPct val="110000"/>
              </a:lnSpc>
              <a:buNone/>
            </a:pPr>
            <a:r>
              <a:rPr lang="en-US" sz="2400" b="1" spc="150">
                <a:solidFill>
                  <a:srgbClr val="2E6DA4"/>
                </a:solidFill>
                <a:latin typeface="Arial"/>
              </a:rPr>
              <a:t>YEARS APART</a:t>
            </a:r>
          </a:p>
        </p:txBody>
      </p:sp>
      <p:sp>
        <p:nvSpPr>
          <p:cNvPr id="5" name="Marker A">
            <a:extLst>
              <a:ext uri="{FF2B5EF4-FFF2-40B4-BE49-F238E27FC236}">
                <a16:creationId xmlns:a16="http://schemas.microsoft.com/office/drawing/2014/main" id="{319DE59D-26F0-432F-BB60-DC37F251CBE0}"/>
              </a:ext>
            </a:extLst>
          </p:cNvPr>
          <p:cNvSpPr/>
          <p:nvPr/>
        </p:nvSpPr>
        <p:spPr>
          <a:xfrm>
            <a:off x="2714625" y="5857875"/>
            <a:ext cx="285750" cy="285750"/>
          </a:xfrm>
          <a:prstGeom prst="ellipse">
            <a:avLst/>
          </a:prstGeom>
          <a:solidFill>
            <a:srgbClr val="2E6DA4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/>
          </a:p>
        </p:txBody>
      </p:sp>
      <p:sp>
        <p:nvSpPr>
          <p:cNvPr id="6" name="Marker B">
            <a:extLst>
              <a:ext uri="{FF2B5EF4-FFF2-40B4-BE49-F238E27FC236}">
                <a16:creationId xmlns:a16="http://schemas.microsoft.com/office/drawing/2014/main" id="{F523721A-A409-4466-8B7A-81CCC1982B74}"/>
              </a:ext>
            </a:extLst>
          </p:cNvPr>
          <p:cNvSpPr/>
          <p:nvPr/>
        </p:nvSpPr>
        <p:spPr>
          <a:xfrm>
            <a:off x="14430375" y="5857875"/>
            <a:ext cx="285750" cy="285750"/>
          </a:xfrm>
          <a:prstGeom prst="ellipse">
            <a:avLst/>
          </a:prstGeom>
          <a:solidFill>
            <a:srgbClr val="2E6DA4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64C8840-4380-E79F-40E5-CD2C9F71FA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9" name="Textplatzhalter 8">
            <a:extLst>
              <a:ext uri="{FF2B5EF4-FFF2-40B4-BE49-F238E27FC236}">
                <a16:creationId xmlns:a16="http://schemas.microsoft.com/office/drawing/2014/main" id="{B9F84211-C737-CDF2-623B-4A31703AE5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01348" y="627062"/>
            <a:ext cx="16315102" cy="987425"/>
          </a:xfrm>
        </p:spPr>
        <p:txBody>
          <a:bodyPr/>
          <a:lstStyle/>
          <a:p>
            <a:r>
              <a:rPr lang="en-US" dirty="0">
                <a:latin typeface="Arial"/>
                <a:ea typeface="Arial" pitchFamily="34" charset="-122"/>
                <a:cs typeface="Arial"/>
              </a:rPr>
              <a:t>Decision and Value, Years Apart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372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99A0D-3EB2-C2E2-6AF0-C4839B73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53C9041-D9BE-BDD6-F327-9AD8F9FC2E5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E4866D61-675B-EFB2-B88D-FE463544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C4D36B20-D1CE-86A2-15C6-FC33C4FA7C3C}"/>
              </a:ext>
            </a:extLst>
          </p:cNvPr>
          <p:cNvSpPr/>
          <p:nvPr/>
        </p:nvSpPr>
        <p:spPr>
          <a:xfrm>
            <a:off x="837290" y="1426845"/>
            <a:ext cx="14058900" cy="1303020"/>
          </a:xfrm>
          <a:prstGeom prst="rect">
            <a:avLst/>
          </a:prstGeom>
          <a:noFill/>
          <a:ln/>
        </p:spPr>
        <p:txBody>
          <a:bodyPr wrap="square" lIns="68580" tIns="34290" rIns="68580" bIns="34290" rtlCol="0" anchor="t"/>
          <a:lstStyle/>
          <a:p>
            <a:pPr>
              <a:lnSpc>
                <a:spcPts val="3300"/>
              </a:lnSpc>
            </a:pPr>
            <a:endParaRPr lang="de-DE" sz="3000" b="1" dirty="0">
              <a:solidFill>
                <a:srgbClr val="111633"/>
              </a:solidFill>
              <a:latin typeface="Arial"/>
            </a:endParaRPr>
          </a:p>
        </p:txBody>
      </p:sp>
      <p:sp>
        <p:nvSpPr>
          <p:cNvPr id="200" name="Textfeld 200"/>
          <p:cNvSpPr txBox="1"/>
          <p:nvPr/>
        </p:nvSpPr>
        <p:spPr>
          <a:xfrm>
            <a:off x="1047750" y="1809750"/>
            <a:ext cx="16192500" cy="7620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de-DE" sz="4050" b="1" dirty="0">
                <a:solidFill>
                  <a:srgbClr val="111633"/>
                </a:solidFill>
                <a:latin typeface="Arial"/>
              </a:rPr>
              <a:t>Nobody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gets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a smart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building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by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default</a:t>
            </a:r>
            <a:endParaRPr lang="de-DE" sz="4050" b="1" dirty="0" err="1">
              <a:solidFill>
                <a:srgbClr val="111633"/>
              </a:solidFill>
              <a:latin typeface="Arial"/>
              <a:cs typeface="Arial"/>
            </a:endParaRPr>
          </a:p>
        </p:txBody>
      </p:sp>
      <p:sp>
        <p:nvSpPr>
          <p:cNvPr id="201" name="Textfeld 201"/>
          <p:cNvSpPr txBox="1"/>
          <p:nvPr/>
        </p:nvSpPr>
        <p:spPr>
          <a:xfrm>
            <a:off x="1047750" y="2762250"/>
            <a:ext cx="16192500" cy="4762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2400">
                <a:solidFill>
                  <a:srgbClr val="4A4F63"/>
                </a:solidFill>
                <a:latin typeface="Arial"/>
              </a:rPr>
              <a:t>Holistic smart buildings are possible — but rarely designed that way from day one.</a:t>
            </a:r>
          </a:p>
        </p:txBody>
      </p:sp>
      <p:sp>
        <p:nvSpPr>
          <p:cNvPr id="300" name="Rechteck 300"/>
          <p:cNvSpPr/>
          <p:nvPr/>
        </p:nvSpPr>
        <p:spPr>
          <a:xfrm>
            <a:off x="1047750" y="3619500"/>
            <a:ext cx="7905750" cy="200025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301" name="Textfeld 301"/>
          <p:cNvSpPr txBox="1"/>
          <p:nvPr/>
        </p:nvSpPr>
        <p:spPr>
          <a:xfrm>
            <a:off x="2809875" y="4143375"/>
            <a:ext cx="5905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2250">
                <a:solidFill>
                  <a:srgbClr val="111633"/>
                </a:solidFill>
                <a:latin typeface="Arial"/>
              </a:rPr>
              <a:t>Cleaning rooms nobody entered</a:t>
            </a:r>
          </a:p>
        </p:txBody>
      </p:sp>
      <p:sp>
        <p:nvSpPr>
          <p:cNvPr id="302" name="Textfeld 302"/>
          <p:cNvSpPr txBox="1"/>
          <p:nvPr/>
        </p:nvSpPr>
        <p:spPr>
          <a:xfrm>
            <a:off x="2809875" y="4810125"/>
            <a:ext cx="5905500" cy="3810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1350" b="1" spc="150">
                <a:solidFill>
                  <a:srgbClr val="6B7280"/>
                </a:solidFill>
                <a:latin typeface="Arial"/>
              </a:rPr>
              <a:t>FACILITY MANAGEMENT</a:t>
            </a:r>
          </a:p>
        </p:txBody>
      </p:sp>
      <p:sp>
        <p:nvSpPr>
          <p:cNvPr id="303" name="Rechteck 303"/>
          <p:cNvSpPr/>
          <p:nvPr/>
        </p:nvSpPr>
        <p:spPr>
          <a:xfrm>
            <a:off x="9334500" y="3619500"/>
            <a:ext cx="7905750" cy="200025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304" name="Textfeld 304"/>
          <p:cNvSpPr txBox="1"/>
          <p:nvPr/>
        </p:nvSpPr>
        <p:spPr>
          <a:xfrm>
            <a:off x="11096625" y="4143375"/>
            <a:ext cx="5905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2250">
                <a:solidFill>
                  <a:srgbClr val="111633"/>
                </a:solidFill>
                <a:latin typeface="Arial"/>
              </a:rPr>
              <a:t>ESG report, no meter data</a:t>
            </a:r>
          </a:p>
        </p:txBody>
      </p:sp>
      <p:sp>
        <p:nvSpPr>
          <p:cNvPr id="305" name="Textfeld 305"/>
          <p:cNvSpPr txBox="1"/>
          <p:nvPr/>
        </p:nvSpPr>
        <p:spPr>
          <a:xfrm>
            <a:off x="11096625" y="4810125"/>
            <a:ext cx="5905500" cy="3810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1350" b="1" spc="150">
                <a:solidFill>
                  <a:srgbClr val="6B7280"/>
                </a:solidFill>
                <a:latin typeface="Arial"/>
              </a:rPr>
              <a:t>SUSTAINABILITY</a:t>
            </a:r>
          </a:p>
        </p:txBody>
      </p:sp>
      <p:sp>
        <p:nvSpPr>
          <p:cNvPr id="312" name="Rechteck 312"/>
          <p:cNvSpPr/>
          <p:nvPr/>
        </p:nvSpPr>
        <p:spPr>
          <a:xfrm>
            <a:off x="1047750" y="5953125"/>
            <a:ext cx="7905750" cy="200025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313" name="Textfeld 313"/>
          <p:cNvSpPr txBox="1"/>
          <p:nvPr/>
        </p:nvSpPr>
        <p:spPr>
          <a:xfrm>
            <a:off x="2809875" y="6477000"/>
            <a:ext cx="5905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2250">
                <a:solidFill>
                  <a:srgbClr val="111633"/>
                </a:solidFill>
                <a:latin typeface="Arial"/>
              </a:rPr>
              <a:t>Comfort complaints, no answer</a:t>
            </a:r>
          </a:p>
        </p:txBody>
      </p:sp>
      <p:sp>
        <p:nvSpPr>
          <p:cNvPr id="314" name="Textfeld 314"/>
          <p:cNvSpPr txBox="1"/>
          <p:nvPr/>
        </p:nvSpPr>
        <p:spPr>
          <a:xfrm>
            <a:off x="2809875" y="7143750"/>
            <a:ext cx="5905500" cy="3810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1350" b="1" spc="150" dirty="0">
                <a:solidFill>
                  <a:srgbClr val="6B7280"/>
                </a:solidFill>
                <a:latin typeface="Arial"/>
              </a:rPr>
              <a:t> OPERATIONAL MANAGEMENT</a:t>
            </a:r>
          </a:p>
        </p:txBody>
      </p:sp>
      <p:sp>
        <p:nvSpPr>
          <p:cNvPr id="315" name="Rechteck 315"/>
          <p:cNvSpPr/>
          <p:nvPr/>
        </p:nvSpPr>
        <p:spPr>
          <a:xfrm>
            <a:off x="9334500" y="5953125"/>
            <a:ext cx="7905750" cy="200025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316" name="Textfeld 316"/>
          <p:cNvSpPr txBox="1"/>
          <p:nvPr/>
        </p:nvSpPr>
        <p:spPr>
          <a:xfrm>
            <a:off x="11096625" y="6477000"/>
            <a:ext cx="5905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2250">
                <a:solidFill>
                  <a:srgbClr val="111633"/>
                </a:solidFill>
                <a:latin typeface="Arial"/>
              </a:rPr>
              <a:t>Legionella flush, no proof</a:t>
            </a:r>
          </a:p>
        </p:txBody>
      </p:sp>
      <p:sp>
        <p:nvSpPr>
          <p:cNvPr id="317" name="Textfeld 317"/>
          <p:cNvSpPr txBox="1"/>
          <p:nvPr/>
        </p:nvSpPr>
        <p:spPr>
          <a:xfrm>
            <a:off x="11096625" y="7143750"/>
            <a:ext cx="5905500" cy="3810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en-US" sz="1350" b="1" spc="150">
                <a:solidFill>
                  <a:srgbClr val="6B7280"/>
                </a:solidFill>
                <a:latin typeface="Arial"/>
              </a:rPr>
              <a:t>OPERATOR RESPONSIBILITY</a:t>
            </a:r>
          </a:p>
        </p:txBody>
      </p:sp>
      <p:pic>
        <p:nvPicPr>
          <p:cNvPr id="322" name="Graphic 322" descr="Rooms nobody entered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76375" y="4143375"/>
            <a:ext cx="952500" cy="952500"/>
          </a:xfrm>
          <a:prstGeom prst="rect">
            <a:avLst/>
          </a:prstGeom>
        </p:spPr>
      </p:pic>
      <p:pic>
        <p:nvPicPr>
          <p:cNvPr id="323" name="Graphic 323" descr="ESG reporti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63125" y="4143375"/>
            <a:ext cx="952500" cy="952500"/>
          </a:xfrm>
          <a:prstGeom prst="rect">
            <a:avLst/>
          </a:prstGeom>
        </p:spPr>
      </p:pic>
      <p:pic>
        <p:nvPicPr>
          <p:cNvPr id="326" name="Graphic 326" descr="Comfort complaint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76375" y="6477000"/>
            <a:ext cx="952500" cy="952500"/>
          </a:xfrm>
          <a:prstGeom prst="rect">
            <a:avLst/>
          </a:prstGeom>
        </p:spPr>
      </p:pic>
      <p:pic>
        <p:nvPicPr>
          <p:cNvPr id="327" name="Graphic 327" descr="Legionella flush proof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763125" y="6477000"/>
            <a:ext cx="952500" cy="952500"/>
          </a:xfrm>
          <a:prstGeom prst="rect">
            <a:avLst/>
          </a:prstGeom>
        </p:spPr>
      </p:pic>
      <p:sp>
        <p:nvSpPr>
          <p:cNvPr id="400" name="Bar 400"/>
          <p:cNvSpPr/>
          <p:nvPr/>
        </p:nvSpPr>
        <p:spPr>
          <a:xfrm>
            <a:off x="1047750" y="3619500"/>
            <a:ext cx="76200" cy="2000250"/>
          </a:xfrm>
          <a:prstGeom prst="rect">
            <a:avLst/>
          </a:prstGeom>
          <a:solidFill>
            <a:srgbClr val="2E6DA4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401" name="Bar 401"/>
          <p:cNvSpPr/>
          <p:nvPr/>
        </p:nvSpPr>
        <p:spPr>
          <a:xfrm>
            <a:off x="9334500" y="3619500"/>
            <a:ext cx="76200" cy="2000250"/>
          </a:xfrm>
          <a:prstGeom prst="rect">
            <a:avLst/>
          </a:prstGeom>
          <a:solidFill>
            <a:srgbClr val="2E6DA4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402" name="Bar 402"/>
          <p:cNvSpPr/>
          <p:nvPr/>
        </p:nvSpPr>
        <p:spPr>
          <a:xfrm>
            <a:off x="1047750" y="5953125"/>
            <a:ext cx="76200" cy="2000250"/>
          </a:xfrm>
          <a:prstGeom prst="rect">
            <a:avLst/>
          </a:prstGeom>
          <a:solidFill>
            <a:srgbClr val="2E6DA4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403" name="Bar 403"/>
          <p:cNvSpPr/>
          <p:nvPr/>
        </p:nvSpPr>
        <p:spPr>
          <a:xfrm>
            <a:off x="9334500" y="5953125"/>
            <a:ext cx="76200" cy="2000250"/>
          </a:xfrm>
          <a:prstGeom prst="rect">
            <a:avLst/>
          </a:prstGeom>
          <a:solidFill>
            <a:srgbClr val="2E6DA4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6DB76C4-EFD5-B5A6-0103-1F73077F28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7" name="Textplatzhalter 6">
            <a:extLst>
              <a:ext uri="{FF2B5EF4-FFF2-40B4-BE49-F238E27FC236}">
                <a16:creationId xmlns:a16="http://schemas.microsoft.com/office/drawing/2014/main" id="{86A0EF8B-F8BC-C23A-81D8-7B7C41FB2E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>
                <a:latin typeface="Arial"/>
              </a:rPr>
              <a:t>Why Customers </a:t>
            </a:r>
            <a:r>
              <a:rPr lang="de-DE" dirty="0" err="1">
                <a:latin typeface="Arial"/>
              </a:rPr>
              <a:t>Reach</a:t>
            </a:r>
            <a:r>
              <a:rPr lang="de-DE" dirty="0">
                <a:latin typeface="Arial"/>
              </a:rPr>
              <a:t> for IoT</a:t>
            </a:r>
          </a:p>
        </p:txBody>
      </p:sp>
      <p:sp>
        <p:nvSpPr>
          <p:cNvPr id="9" name="Annotation">
            <a:extLst>
              <a:ext uri="{FF2B5EF4-FFF2-40B4-BE49-F238E27FC236}">
                <a16:creationId xmlns:a16="http://schemas.microsoft.com/office/drawing/2014/main" id="{FD09252F-5239-05EB-4B43-16F42757F340}"/>
              </a:ext>
            </a:extLst>
          </p:cNvPr>
          <p:cNvSpPr txBox="1"/>
          <p:nvPr/>
        </p:nvSpPr>
        <p:spPr>
          <a:xfrm>
            <a:off x="4567800" y="8388024"/>
            <a:ext cx="9000000" cy="648000"/>
          </a:xfrm>
          <a:prstGeom prst="roundRect">
            <a:avLst/>
          </a:prstGeom>
          <a:gradFill>
            <a:gsLst>
              <a:gs pos="0">
                <a:srgbClr val="0000E8">
                  <a:lumMod val="7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</p:spPr>
        <p:txBody>
          <a:bodyPr vertOverflow="overflow" vert="horz" wrap="squar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Various sub-problems with clear ownerships</a:t>
            </a:r>
          </a:p>
        </p:txBody>
      </p:sp>
    </p:spTree>
    <p:extLst>
      <p:ext uri="{BB962C8B-B14F-4D97-AF65-F5344CB8AC3E}">
        <p14:creationId xmlns:p14="http://schemas.microsoft.com/office/powerpoint/2010/main" val="1138311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99A0D-3EB2-C2E2-6AF0-C4839B73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53C9041-D9BE-BDD6-F327-9AD8F9FC2E5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E4866D61-675B-EFB2-B88D-FE463544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200" name="Textfeld 200"/>
          <p:cNvSpPr txBox="1"/>
          <p:nvPr/>
        </p:nvSpPr>
        <p:spPr>
          <a:xfrm>
            <a:off x="1047750" y="1809750"/>
            <a:ext cx="16192500" cy="7620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4050" b="1">
                <a:solidFill>
                  <a:srgbClr val="111633"/>
                </a:solidFill>
                <a:latin typeface="Arial"/>
              </a:rPr>
              <a:t>IoT does not win on technology.</a:t>
            </a:r>
          </a:p>
        </p:txBody>
      </p:sp>
      <p:sp>
        <p:nvSpPr>
          <p:cNvPr id="201" name="Textfeld 201"/>
          <p:cNvSpPr txBox="1"/>
          <p:nvPr/>
        </p:nvSpPr>
        <p:spPr>
          <a:xfrm>
            <a:off x="1047750" y="2762250"/>
            <a:ext cx="16192500" cy="47625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de-DE" sz="2400" dirty="0">
                <a:solidFill>
                  <a:srgbClr val="4A4F63"/>
                </a:solidFill>
                <a:latin typeface="Arial"/>
              </a:rPr>
              <a:t>It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wins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because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it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is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the a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technology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the sub-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problme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owner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can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buy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 </a:t>
            </a:r>
            <a:r>
              <a:rPr lang="de-DE" sz="2400" dirty="0" err="1">
                <a:solidFill>
                  <a:srgbClr val="4A4F63"/>
                </a:solidFill>
                <a:latin typeface="Arial"/>
              </a:rPr>
              <a:t>himself</a:t>
            </a:r>
            <a:r>
              <a:rPr lang="de-DE" sz="2400" dirty="0">
                <a:solidFill>
                  <a:srgbClr val="4A4F63"/>
                </a:solidFill>
                <a:latin typeface="Arial"/>
              </a:rPr>
              <a:t>.</a:t>
            </a:r>
          </a:p>
        </p:txBody>
      </p:sp>
      <p:sp>
        <p:nvSpPr>
          <p:cNvPr id="600" name="Shape 600"/>
          <p:cNvSpPr/>
          <p:nvPr/>
        </p:nvSpPr>
        <p:spPr>
          <a:xfrm>
            <a:off x="1047750" y="4067111"/>
            <a:ext cx="7524750" cy="2190750"/>
          </a:xfrm>
          <a:prstGeom prst="rect">
            <a:avLst/>
          </a:prstGeom>
          <a:solidFill>
            <a:srgbClr val="F2F2F5"/>
          </a:solidFill>
          <a:ln>
            <a:solidFill>
              <a:schemeClr val="tx1"/>
            </a:solidFill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601" name="Textfeld 601"/>
          <p:cNvSpPr txBox="1"/>
          <p:nvPr/>
        </p:nvSpPr>
        <p:spPr>
          <a:xfrm>
            <a:off x="1428750" y="4219511"/>
            <a:ext cx="6667500" cy="32385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5000"/>
              </a:lnSpc>
            </a:pPr>
            <a:r>
              <a:rPr lang="en-US" sz="1350" b="1" dirty="0">
                <a:solidFill>
                  <a:srgbClr val="4A4F63"/>
                </a:solidFill>
                <a:latin typeface="Arial"/>
              </a:rPr>
              <a:t>CLASSIC BUILDING AUTOMATION PROJECT</a:t>
            </a:r>
          </a:p>
        </p:txBody>
      </p:sp>
      <p:sp>
        <p:nvSpPr>
          <p:cNvPr id="602" name="Textfeld 602"/>
          <p:cNvSpPr txBox="1"/>
          <p:nvPr/>
        </p:nvSpPr>
        <p:spPr>
          <a:xfrm>
            <a:off x="1428750" y="4638611"/>
            <a:ext cx="6667500" cy="142875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5000"/>
              </a:lnSpc>
              <a:buNone/>
            </a:pPr>
            <a:r>
              <a:rPr lang="en-US" sz="1950" dirty="0">
                <a:solidFill>
                  <a:srgbClr val="2B2F45"/>
                </a:solidFill>
                <a:latin typeface="Arial"/>
              </a:rPr>
              <a:t>Design planner · Public tender · Shutdown window · Years of lead time</a:t>
            </a:r>
          </a:p>
        </p:txBody>
      </p:sp>
      <p:sp>
        <p:nvSpPr>
          <p:cNvPr id="603" name="Shape 603"/>
          <p:cNvSpPr/>
          <p:nvPr/>
        </p:nvSpPr>
        <p:spPr>
          <a:xfrm>
            <a:off x="8715375" y="4943411"/>
            <a:ext cx="857250" cy="457200"/>
          </a:xfrm>
          <a:prstGeom prst="rightArrow">
            <a:avLst/>
          </a:prstGeom>
          <a:solidFill>
            <a:srgbClr val="111633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604" name="Shape 604"/>
          <p:cNvSpPr/>
          <p:nvPr/>
        </p:nvSpPr>
        <p:spPr>
          <a:xfrm>
            <a:off x="9715500" y="4067111"/>
            <a:ext cx="7524750" cy="2190750"/>
          </a:xfrm>
          <a:prstGeom prst="rect">
            <a:avLst/>
          </a:prstGeom>
          <a:solidFill>
            <a:srgbClr val="111633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605" name="Textfeld 605"/>
          <p:cNvSpPr txBox="1"/>
          <p:nvPr/>
        </p:nvSpPr>
        <p:spPr>
          <a:xfrm>
            <a:off x="10096500" y="4219511"/>
            <a:ext cx="6667500" cy="32385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l">
              <a:lnSpc>
                <a:spcPct val="115000"/>
              </a:lnSpc>
              <a:buNone/>
            </a:pPr>
            <a:r>
              <a:rPr lang="en-US" sz="1350" b="1" dirty="0">
                <a:solidFill>
                  <a:srgbClr val="9FC3E8"/>
                </a:solidFill>
                <a:latin typeface="Arial"/>
              </a:rPr>
              <a:t>IoT RETROFIT</a:t>
            </a:r>
          </a:p>
        </p:txBody>
      </p:sp>
      <p:sp>
        <p:nvSpPr>
          <p:cNvPr id="606" name="Textfeld 606"/>
          <p:cNvSpPr txBox="1"/>
          <p:nvPr/>
        </p:nvSpPr>
        <p:spPr>
          <a:xfrm>
            <a:off x="10096500" y="4638611"/>
            <a:ext cx="6667500" cy="142875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5000"/>
              </a:lnSpc>
            </a:pPr>
            <a:r>
              <a:rPr lang="en-US" sz="1950" dirty="0">
                <a:solidFill>
                  <a:srgbClr val="FFFFFF"/>
                </a:solidFill>
                <a:latin typeface="Arial"/>
              </a:rPr>
              <a:t>Own budget · Own decision · Installed in days · No downtime</a:t>
            </a:r>
          </a:p>
        </p:txBody>
      </p:sp>
      <p:sp>
        <p:nvSpPr>
          <p:cNvPr id="609" name="Textfeld 609"/>
          <p:cNvSpPr txBox="1"/>
          <p:nvPr/>
        </p:nvSpPr>
        <p:spPr>
          <a:xfrm>
            <a:off x="1952625" y="7000811"/>
            <a:ext cx="2857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ctr">
              <a:lnSpc>
                <a:spcPct val="115000"/>
              </a:lnSpc>
              <a:buNone/>
            </a:pPr>
            <a:r>
              <a:rPr lang="en-US" b="1">
                <a:solidFill>
                  <a:srgbClr val="111633"/>
                </a:solidFill>
                <a:latin typeface="Arial"/>
              </a:rPr>
              <a:t>No cable routes</a:t>
            </a:r>
          </a:p>
        </p:txBody>
      </p:sp>
      <p:sp>
        <p:nvSpPr>
          <p:cNvPr id="612" name="Textfeld 612"/>
          <p:cNvSpPr txBox="1"/>
          <p:nvPr/>
        </p:nvSpPr>
        <p:spPr>
          <a:xfrm>
            <a:off x="6000750" y="7000811"/>
            <a:ext cx="2857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ctr">
              <a:lnSpc>
                <a:spcPct val="115000"/>
              </a:lnSpc>
              <a:buNone/>
            </a:pPr>
            <a:r>
              <a:rPr lang="en-US" b="1">
                <a:solidFill>
                  <a:srgbClr val="111633"/>
                </a:solidFill>
                <a:latin typeface="Arial"/>
              </a:rPr>
              <a:t>No tender</a:t>
            </a:r>
          </a:p>
        </p:txBody>
      </p:sp>
      <p:sp>
        <p:nvSpPr>
          <p:cNvPr id="615" name="Textfeld 615"/>
          <p:cNvSpPr txBox="1"/>
          <p:nvPr/>
        </p:nvSpPr>
        <p:spPr>
          <a:xfrm>
            <a:off x="10048875" y="7000811"/>
            <a:ext cx="2857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ctr">
              <a:lnSpc>
                <a:spcPct val="115000"/>
              </a:lnSpc>
              <a:buNone/>
            </a:pPr>
            <a:r>
              <a:rPr lang="en-US" b="1">
                <a:solidFill>
                  <a:srgbClr val="111633"/>
                </a:solidFill>
                <a:latin typeface="Arial"/>
              </a:rPr>
              <a:t>No downtime</a:t>
            </a:r>
          </a:p>
        </p:txBody>
      </p:sp>
      <p:sp>
        <p:nvSpPr>
          <p:cNvPr id="618" name="Textfeld 618"/>
          <p:cNvSpPr txBox="1"/>
          <p:nvPr/>
        </p:nvSpPr>
        <p:spPr>
          <a:xfrm>
            <a:off x="14097000" y="7000811"/>
            <a:ext cx="2857500" cy="571500"/>
          </a:xfrm>
          <a:prstGeom prst="rect">
            <a:avLst/>
          </a:prstGeom>
          <a:noFill/>
        </p:spPr>
        <p:txBody>
          <a:bodyPr vertOverflow="overflow" wrap="square" rtlCol="0" anchor="ctr">
            <a:noAutofit/>
          </a:bodyPr>
          <a:lstStyle/>
          <a:p>
            <a:pPr algn="ctr">
              <a:lnSpc>
                <a:spcPct val="115000"/>
              </a:lnSpc>
              <a:buNone/>
            </a:pPr>
            <a:r>
              <a:rPr lang="en-US" b="1">
                <a:solidFill>
                  <a:srgbClr val="111633"/>
                </a:solidFill>
                <a:latin typeface="Arial"/>
              </a:rPr>
              <a:t>One budget, one decision</a:t>
            </a:r>
          </a:p>
        </p:txBody>
      </p:sp>
      <p:pic>
        <p:nvPicPr>
          <p:cNvPr id="620" name="Graphic 620" descr="No cable route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7750" y="6876986"/>
            <a:ext cx="685800" cy="685800"/>
          </a:xfrm>
          <a:prstGeom prst="rect">
            <a:avLst/>
          </a:prstGeom>
        </p:spPr>
      </p:pic>
      <p:pic>
        <p:nvPicPr>
          <p:cNvPr id="621" name="Graphic 621" descr="No tender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95875" y="6876986"/>
            <a:ext cx="685800" cy="685800"/>
          </a:xfrm>
          <a:prstGeom prst="rect">
            <a:avLst/>
          </a:prstGeom>
        </p:spPr>
      </p:pic>
      <p:pic>
        <p:nvPicPr>
          <p:cNvPr id="622" name="Graphic 622" descr="No downtime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44000" y="6876986"/>
            <a:ext cx="685800" cy="685800"/>
          </a:xfrm>
          <a:prstGeom prst="rect">
            <a:avLst/>
          </a:prstGeom>
        </p:spPr>
      </p:pic>
      <p:pic>
        <p:nvPicPr>
          <p:cNvPr id="623" name="Graphic 623" descr="One budget, one decisio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192125" y="6876986"/>
            <a:ext cx="685800" cy="685800"/>
          </a:xfrm>
          <a:prstGeom prst="rect">
            <a:avLst/>
          </a:prstGeom>
        </p:spPr>
      </p:pic>
      <p:sp>
        <p:nvSpPr>
          <p:cNvPr id="5" name="Separator">
            <a:extLst>
              <a:ext uri="{FF2B5EF4-FFF2-40B4-BE49-F238E27FC236}">
                <a16:creationId xmlns:a16="http://schemas.microsoft.com/office/drawing/2014/main" id="{3D2443ED-8F6A-4807-AB20-A8ED2180B6FA}"/>
              </a:ext>
            </a:extLst>
          </p:cNvPr>
          <p:cNvSpPr/>
          <p:nvPr/>
        </p:nvSpPr>
        <p:spPr>
          <a:xfrm>
            <a:off x="4876800" y="6781736"/>
            <a:ext cx="19050" cy="904875"/>
          </a:xfrm>
          <a:prstGeom prst="rect">
            <a:avLst/>
          </a:prstGeom>
          <a:solidFill>
            <a:srgbClr val="DCE1E8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/>
          </a:p>
        </p:txBody>
      </p:sp>
      <p:sp>
        <p:nvSpPr>
          <p:cNvPr id="6" name="Separator">
            <a:extLst>
              <a:ext uri="{FF2B5EF4-FFF2-40B4-BE49-F238E27FC236}">
                <a16:creationId xmlns:a16="http://schemas.microsoft.com/office/drawing/2014/main" id="{F2198084-124C-4E67-90B0-6DE004C928C3}"/>
              </a:ext>
            </a:extLst>
          </p:cNvPr>
          <p:cNvSpPr/>
          <p:nvPr/>
        </p:nvSpPr>
        <p:spPr>
          <a:xfrm>
            <a:off x="8924925" y="6781736"/>
            <a:ext cx="19050" cy="904875"/>
          </a:xfrm>
          <a:prstGeom prst="rect">
            <a:avLst/>
          </a:prstGeom>
          <a:solidFill>
            <a:srgbClr val="DCE1E8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/>
          </a:p>
        </p:txBody>
      </p:sp>
      <p:sp>
        <p:nvSpPr>
          <p:cNvPr id="7" name="Separator">
            <a:extLst>
              <a:ext uri="{FF2B5EF4-FFF2-40B4-BE49-F238E27FC236}">
                <a16:creationId xmlns:a16="http://schemas.microsoft.com/office/drawing/2014/main" id="{A78077B6-20E0-49DB-AF9D-6DCECF934C75}"/>
              </a:ext>
            </a:extLst>
          </p:cNvPr>
          <p:cNvSpPr/>
          <p:nvPr/>
        </p:nvSpPr>
        <p:spPr>
          <a:xfrm>
            <a:off x="12973050" y="6781736"/>
            <a:ext cx="19050" cy="904875"/>
          </a:xfrm>
          <a:prstGeom prst="rect">
            <a:avLst/>
          </a:prstGeom>
          <a:solidFill>
            <a:srgbClr val="DCE1E8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de-DE" sz="135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80D7674-ADDC-EF0D-3039-22296D21EC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11" name="Annotation">
            <a:extLst>
              <a:ext uri="{FF2B5EF4-FFF2-40B4-BE49-F238E27FC236}">
                <a16:creationId xmlns:a16="http://schemas.microsoft.com/office/drawing/2014/main" id="{DAFEF304-046E-4C67-2222-E1139468206D}"/>
              </a:ext>
            </a:extLst>
          </p:cNvPr>
          <p:cNvSpPr txBox="1"/>
          <p:nvPr/>
        </p:nvSpPr>
        <p:spPr>
          <a:xfrm>
            <a:off x="4567800" y="8388024"/>
            <a:ext cx="9000000" cy="648000"/>
          </a:xfrm>
          <a:prstGeom prst="roundRect">
            <a:avLst/>
          </a:prstGeom>
          <a:gradFill>
            <a:gsLst>
              <a:gs pos="0">
                <a:srgbClr val="0000E8">
                  <a:lumMod val="7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</p:spPr>
        <p:txBody>
          <a:bodyPr vertOverflow="overflow" vert="horz" wrap="squar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IoT is not the better sensor bus — it is the buyable one.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4E63E27A-2A36-8A9B-8A60-5408801564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/>
              <a:t>Why IoT Wins</a:t>
            </a:r>
          </a:p>
        </p:txBody>
      </p:sp>
    </p:spTree>
    <p:extLst>
      <p:ext uri="{BB962C8B-B14F-4D97-AF65-F5344CB8AC3E}">
        <p14:creationId xmlns:p14="http://schemas.microsoft.com/office/powerpoint/2010/main" val="1760975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99A0D-3EB2-C2E2-6AF0-C4839B73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53C9041-D9BE-BDD6-F327-9AD8F9FC2E5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E4866D61-675B-EFB2-B88D-FE463544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200" name="Textfeld 200"/>
          <p:cNvSpPr txBox="1"/>
          <p:nvPr/>
        </p:nvSpPr>
        <p:spPr>
          <a:xfrm>
            <a:off x="1047750" y="1809750"/>
            <a:ext cx="16192500" cy="7620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de-DE" sz="4050" b="1" dirty="0">
                <a:solidFill>
                  <a:srgbClr val="111633"/>
                </a:solidFill>
                <a:latin typeface="Arial"/>
              </a:rPr>
              <a:t>Customer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needs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reliable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evidence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–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no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devices</a:t>
            </a:r>
            <a:endParaRPr lang="de-DE" sz="4050" b="1" dirty="0" err="1">
              <a:solidFill>
                <a:srgbClr val="111633"/>
              </a:solidFill>
              <a:latin typeface="Arial"/>
              <a:cs typeface="Arial"/>
            </a:endParaRPr>
          </a:p>
        </p:txBody>
      </p:sp>
      <p:sp>
        <p:nvSpPr>
          <p:cNvPr id="201" name="Textfeld 201"/>
          <p:cNvSpPr txBox="1"/>
          <p:nvPr/>
        </p:nvSpPr>
        <p:spPr>
          <a:xfrm>
            <a:off x="1047750" y="2671091"/>
            <a:ext cx="16192500" cy="4762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2400">
                <a:solidFill>
                  <a:srgbClr val="4A4F63"/>
                </a:solidFill>
                <a:latin typeface="Arial"/>
              </a:rPr>
              <a:t>He had an operating problem — with a tenant relationship on the line.</a:t>
            </a:r>
          </a:p>
        </p:txBody>
      </p:sp>
      <p:sp>
        <p:nvSpPr>
          <p:cNvPr id="700" name="Shape 700"/>
          <p:cNvSpPr/>
          <p:nvPr/>
        </p:nvSpPr>
        <p:spPr>
          <a:xfrm>
            <a:off x="1047750" y="3565269"/>
            <a:ext cx="16192500" cy="419100"/>
          </a:xfrm>
          <a:prstGeom prst="rect">
            <a:avLst/>
          </a:prstGeom>
          <a:solidFill>
            <a:srgbClr val="F2F2F5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01" name="Textfeld 701"/>
          <p:cNvSpPr txBox="1"/>
          <p:nvPr/>
        </p:nvSpPr>
        <p:spPr>
          <a:xfrm>
            <a:off x="1238250" y="3595655"/>
            <a:ext cx="15811500" cy="4191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2000"/>
              </a:lnSpc>
            </a:pPr>
            <a:r>
              <a:rPr lang="en-US" sz="1350" b="1" dirty="0">
                <a:solidFill>
                  <a:srgbClr val="4A4F63"/>
                </a:solidFill>
                <a:latin typeface="Arial"/>
              </a:rPr>
              <a:t>MUNICH ·  2026 · 4 TENANT UNITS  ·  RETROFIT HUMIDITY METROLOGY</a:t>
            </a:r>
          </a:p>
        </p:txBody>
      </p:sp>
      <p:sp>
        <p:nvSpPr>
          <p:cNvPr id="702" name="Shape 702"/>
          <p:cNvSpPr/>
          <p:nvPr/>
        </p:nvSpPr>
        <p:spPr>
          <a:xfrm>
            <a:off x="104775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04" name="Textfeld 704"/>
          <p:cNvSpPr txBox="1"/>
          <p:nvPr/>
        </p:nvSpPr>
        <p:spPr>
          <a:xfrm>
            <a:off x="133350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01</a:t>
            </a:r>
          </a:p>
        </p:txBody>
      </p:sp>
      <p:sp>
        <p:nvSpPr>
          <p:cNvPr id="705" name="Textfeld 705"/>
          <p:cNvSpPr txBox="1"/>
          <p:nvPr/>
        </p:nvSpPr>
        <p:spPr>
          <a:xfrm>
            <a:off x="133350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 dirty="0">
                <a:solidFill>
                  <a:srgbClr val="6E7386"/>
                </a:solidFill>
                <a:latin typeface="Arial"/>
              </a:rPr>
              <a:t>SITUATION</a:t>
            </a:r>
          </a:p>
        </p:txBody>
      </p:sp>
      <p:sp>
        <p:nvSpPr>
          <p:cNvPr id="706" name="Textfeld 706"/>
          <p:cNvSpPr txBox="1"/>
          <p:nvPr/>
        </p:nvSpPr>
        <p:spPr>
          <a:xfrm>
            <a:off x="1333500" y="6092940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Building operator, rented units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Landlord–tenant relationship tense</a:t>
            </a:r>
          </a:p>
        </p:txBody>
      </p:sp>
      <p:sp>
        <p:nvSpPr>
          <p:cNvPr id="707" name="Shape 707"/>
          <p:cNvSpPr/>
          <p:nvPr/>
        </p:nvSpPr>
        <p:spPr>
          <a:xfrm>
            <a:off x="514350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09" name="Textfeld 709"/>
          <p:cNvSpPr txBox="1"/>
          <p:nvPr/>
        </p:nvSpPr>
        <p:spPr>
          <a:xfrm>
            <a:off x="542925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02</a:t>
            </a:r>
          </a:p>
        </p:txBody>
      </p:sp>
      <p:sp>
        <p:nvSpPr>
          <p:cNvPr id="710" name="Textfeld 710"/>
          <p:cNvSpPr txBox="1"/>
          <p:nvPr/>
        </p:nvSpPr>
        <p:spPr>
          <a:xfrm>
            <a:off x="542925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6E7386"/>
                </a:solidFill>
                <a:latin typeface="Arial"/>
              </a:rPr>
              <a:t>PROBLEM</a:t>
            </a:r>
          </a:p>
        </p:txBody>
      </p:sp>
      <p:sp>
        <p:nvSpPr>
          <p:cNvPr id="711" name="Textfeld 711"/>
          <p:cNvSpPr txBox="1"/>
          <p:nvPr/>
        </p:nvSpPr>
        <p:spPr>
          <a:xfrm>
            <a:off x="5429250" y="6092940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Complaints: air too dry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Rent reductions on the table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No downtime window</a:t>
            </a:r>
          </a:p>
        </p:txBody>
      </p:sp>
      <p:sp>
        <p:nvSpPr>
          <p:cNvPr id="712" name="Shape 712"/>
          <p:cNvSpPr/>
          <p:nvPr/>
        </p:nvSpPr>
        <p:spPr>
          <a:xfrm>
            <a:off x="923925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14" name="Textfeld 714"/>
          <p:cNvSpPr txBox="1"/>
          <p:nvPr/>
        </p:nvSpPr>
        <p:spPr>
          <a:xfrm>
            <a:off x="952500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 dirty="0">
                <a:solidFill>
                  <a:srgbClr val="2E6DA4"/>
                </a:solidFill>
                <a:latin typeface="Arial"/>
              </a:rPr>
              <a:t>03</a:t>
            </a:r>
          </a:p>
        </p:txBody>
      </p:sp>
      <p:sp>
        <p:nvSpPr>
          <p:cNvPr id="715" name="Textfeld 715"/>
          <p:cNvSpPr txBox="1"/>
          <p:nvPr/>
        </p:nvSpPr>
        <p:spPr>
          <a:xfrm>
            <a:off x="952500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6E7386"/>
                </a:solidFill>
                <a:latin typeface="Arial"/>
              </a:rPr>
              <a:t>WHY IoT FITS</a:t>
            </a:r>
          </a:p>
        </p:txBody>
      </p:sp>
      <p:sp>
        <p:nvSpPr>
          <p:cNvPr id="716" name="Textfeld 716"/>
          <p:cNvSpPr txBox="1"/>
          <p:nvPr/>
        </p:nvSpPr>
        <p:spPr>
          <a:xfrm>
            <a:off x="9525000" y="6092940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Retrofit, no cable routes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No shutdown needed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LoRaWAN as carrier</a:t>
            </a:r>
          </a:p>
        </p:txBody>
      </p:sp>
      <p:sp>
        <p:nvSpPr>
          <p:cNvPr id="717" name="Shape 717"/>
          <p:cNvSpPr/>
          <p:nvPr/>
        </p:nvSpPr>
        <p:spPr>
          <a:xfrm>
            <a:off x="1333500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19" name="Textfeld 719"/>
          <p:cNvSpPr txBox="1"/>
          <p:nvPr/>
        </p:nvSpPr>
        <p:spPr>
          <a:xfrm>
            <a:off x="1362075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04</a:t>
            </a:r>
          </a:p>
        </p:txBody>
      </p:sp>
      <p:sp>
        <p:nvSpPr>
          <p:cNvPr id="720" name="Textfeld 720"/>
          <p:cNvSpPr txBox="1"/>
          <p:nvPr/>
        </p:nvSpPr>
        <p:spPr>
          <a:xfrm>
            <a:off x="1362075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6E7386"/>
                </a:solidFill>
                <a:latin typeface="Arial"/>
              </a:rPr>
              <a:t>THE GAP</a:t>
            </a:r>
          </a:p>
        </p:txBody>
      </p:sp>
      <p:sp>
        <p:nvSpPr>
          <p:cNvPr id="721" name="Textfeld 721"/>
          <p:cNvSpPr txBox="1"/>
          <p:nvPr/>
        </p:nvSpPr>
        <p:spPr>
          <a:xfrm>
            <a:off x="13620750" y="6092940"/>
            <a:ext cx="3333750" cy="24765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 err="1">
                <a:solidFill>
                  <a:srgbClr val="2B2F45"/>
                </a:solidFill>
                <a:latin typeface="Arial"/>
              </a:rPr>
              <a:t>Thermokon</a:t>
            </a:r>
            <a:r>
              <a:rPr lang="en-US" sz="1650" dirty="0">
                <a:solidFill>
                  <a:srgbClr val="2B2F45"/>
                </a:solidFill>
                <a:latin typeface="Arial"/>
              </a:rPr>
              <a:t> ship the hardware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Radio planning, server, decoder open</a:t>
            </a:r>
            <a:endParaRPr lang="en-US" sz="1650" dirty="0">
              <a:solidFill>
                <a:srgbClr val="2B2F45"/>
              </a:solidFill>
              <a:latin typeface="Arial"/>
              <a:cs typeface="Arial"/>
            </a:endParaRP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Integration, </a:t>
            </a:r>
            <a:r>
              <a:rPr lang="en-US" sz="1650" dirty="0" err="1">
                <a:solidFill>
                  <a:srgbClr val="2B2F45"/>
                </a:solidFill>
                <a:latin typeface="Arial"/>
              </a:rPr>
              <a:t>installlation</a:t>
            </a:r>
            <a:r>
              <a:rPr lang="en-US" sz="1650" dirty="0">
                <a:solidFill>
                  <a:srgbClr val="2B2F45"/>
                </a:solidFill>
                <a:latin typeface="Arial"/>
              </a:rPr>
              <a:t> and battery service open</a:t>
            </a:r>
            <a:endParaRPr lang="en-US" sz="1650" dirty="0">
              <a:solidFill>
                <a:srgbClr val="2B2F45"/>
              </a:solidFill>
              <a:latin typeface="Arial"/>
              <a:cs typeface="Arial"/>
            </a:endParaRPr>
          </a:p>
        </p:txBody>
      </p:sp>
      <p:pic>
        <p:nvPicPr>
          <p:cNvPr id="726" name="Graphic 726" descr="Building operator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191000" y="4605305"/>
            <a:ext cx="533400" cy="533400"/>
          </a:xfrm>
          <a:prstGeom prst="rect">
            <a:avLst/>
          </a:prstGeom>
        </p:spPr>
      </p:pic>
      <p:pic>
        <p:nvPicPr>
          <p:cNvPr id="727" name="Graphic 727" descr="Dry air complaint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86750" y="4605305"/>
            <a:ext cx="533400" cy="533400"/>
          </a:xfrm>
          <a:prstGeom prst="rect">
            <a:avLst/>
          </a:prstGeom>
        </p:spPr>
      </p:pic>
      <p:pic>
        <p:nvPicPr>
          <p:cNvPr id="729" name="Graphic 729" descr="Missing chai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478250" y="4605305"/>
            <a:ext cx="533400" cy="533400"/>
          </a:xfrm>
          <a:prstGeom prst="rect">
            <a:avLst/>
          </a:prstGeom>
        </p:spPr>
      </p:pic>
      <p:pic>
        <p:nvPicPr>
          <p:cNvPr id="730" name="Graphic 730" descr="Wireless retrofit connectio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382500" y="4605305"/>
            <a:ext cx="533400" cy="5334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A6A944A-6695-6ADB-3DCD-38E9372118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FC9683D-B20A-FA76-06BB-B5ED465313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>
                <a:latin typeface="Arial"/>
              </a:rPr>
              <a:t>Real sub-problem: Dry-Air </a:t>
            </a:r>
            <a:r>
              <a:rPr lang="de-DE" dirty="0" err="1">
                <a:latin typeface="Arial"/>
              </a:rPr>
              <a:t>Complaints</a:t>
            </a:r>
            <a:endParaRPr lang="de-DE" dirty="0">
              <a:latin typeface="Arial"/>
              <a:cs typeface="Arial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8042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99A0D-3EB2-C2E2-6AF0-C4839B73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53C9041-D9BE-BDD6-F327-9AD8F9FC2E5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E4866D61-675B-EFB2-B88D-FE463544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200" name="Textfeld 200"/>
          <p:cNvSpPr txBox="1"/>
          <p:nvPr/>
        </p:nvSpPr>
        <p:spPr>
          <a:xfrm>
            <a:off x="971550" y="1809750"/>
            <a:ext cx="16192500" cy="7620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de-DE" sz="4050" b="1" dirty="0">
                <a:solidFill>
                  <a:srgbClr val="111633"/>
                </a:solidFill>
                <a:latin typeface="Arial"/>
              </a:rPr>
              <a:t>The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parish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needed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rooms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warm on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schedule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, not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devices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.</a:t>
            </a:r>
          </a:p>
        </p:txBody>
      </p:sp>
      <p:sp>
        <p:nvSpPr>
          <p:cNvPr id="201" name="Textfeld 201"/>
          <p:cNvSpPr txBox="1"/>
          <p:nvPr/>
        </p:nvSpPr>
        <p:spPr>
          <a:xfrm>
            <a:off x="1047750" y="2671091"/>
            <a:ext cx="16192500" cy="4762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2400">
                <a:solidFill>
                  <a:srgbClr val="4A4F63"/>
                </a:solidFill>
                <a:latin typeface="Arial"/>
              </a:rPr>
              <a:t>A listed building with no building management system — and heating costs nobody can allocate.</a:t>
            </a:r>
          </a:p>
        </p:txBody>
      </p:sp>
      <p:sp>
        <p:nvSpPr>
          <p:cNvPr id="700" name="Shape 700"/>
          <p:cNvSpPr/>
          <p:nvPr/>
        </p:nvSpPr>
        <p:spPr>
          <a:xfrm>
            <a:off x="1047750" y="3565269"/>
            <a:ext cx="16192500" cy="419100"/>
          </a:xfrm>
          <a:prstGeom prst="rect">
            <a:avLst/>
          </a:prstGeom>
          <a:solidFill>
            <a:srgbClr val="F2F2F5"/>
          </a:solidFill>
          <a:ln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01" name="Textfeld 701"/>
          <p:cNvSpPr txBox="1"/>
          <p:nvPr/>
        </p:nvSpPr>
        <p:spPr>
          <a:xfrm>
            <a:off x="1238250" y="3595655"/>
            <a:ext cx="15811500" cy="41910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2000"/>
              </a:lnSpc>
            </a:pPr>
            <a:r>
              <a:rPr lang="en-US" sz="1350" b="1" dirty="0">
                <a:solidFill>
                  <a:srgbClr val="4A4F63"/>
                </a:solidFill>
                <a:latin typeface="Arial"/>
              </a:rPr>
              <a:t>PARISH  ·  LISTED BUILDING  ·  NO BMS  ·  HEATING COST CONTROL</a:t>
            </a:r>
          </a:p>
        </p:txBody>
      </p:sp>
      <p:sp>
        <p:nvSpPr>
          <p:cNvPr id="702" name="Shape 702"/>
          <p:cNvSpPr/>
          <p:nvPr/>
        </p:nvSpPr>
        <p:spPr>
          <a:xfrm>
            <a:off x="104775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04" name="Textfeld 704"/>
          <p:cNvSpPr txBox="1"/>
          <p:nvPr/>
        </p:nvSpPr>
        <p:spPr>
          <a:xfrm>
            <a:off x="133350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01</a:t>
            </a:r>
          </a:p>
        </p:txBody>
      </p:sp>
      <p:sp>
        <p:nvSpPr>
          <p:cNvPr id="705" name="Textfeld 705"/>
          <p:cNvSpPr txBox="1"/>
          <p:nvPr/>
        </p:nvSpPr>
        <p:spPr>
          <a:xfrm>
            <a:off x="133350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 dirty="0">
                <a:solidFill>
                  <a:srgbClr val="6E7386"/>
                </a:solidFill>
                <a:latin typeface="Arial"/>
              </a:rPr>
              <a:t>SITUATION</a:t>
            </a:r>
          </a:p>
        </p:txBody>
      </p:sp>
      <p:sp>
        <p:nvSpPr>
          <p:cNvPr id="706" name="Textfeld 706"/>
          <p:cNvSpPr txBox="1"/>
          <p:nvPr/>
        </p:nvSpPr>
        <p:spPr>
          <a:xfrm>
            <a:off x="1333500" y="6072136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Parish wants to use unused parts of the building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Listed building fabric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 dirty="0">
                <a:solidFill>
                  <a:srgbClr val="2B2F45"/>
                </a:solidFill>
                <a:latin typeface="Arial"/>
              </a:rPr>
              <a:t>No building management system</a:t>
            </a:r>
          </a:p>
        </p:txBody>
      </p:sp>
      <p:sp>
        <p:nvSpPr>
          <p:cNvPr id="707" name="Shape 707"/>
          <p:cNvSpPr/>
          <p:nvPr/>
        </p:nvSpPr>
        <p:spPr>
          <a:xfrm>
            <a:off x="514350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09" name="Textfeld 709"/>
          <p:cNvSpPr txBox="1"/>
          <p:nvPr/>
        </p:nvSpPr>
        <p:spPr>
          <a:xfrm>
            <a:off x="542925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02</a:t>
            </a:r>
          </a:p>
        </p:txBody>
      </p:sp>
      <p:sp>
        <p:nvSpPr>
          <p:cNvPr id="710" name="Textfeld 710"/>
          <p:cNvSpPr txBox="1"/>
          <p:nvPr/>
        </p:nvSpPr>
        <p:spPr>
          <a:xfrm>
            <a:off x="542925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6E7386"/>
                </a:solidFill>
                <a:latin typeface="Arial"/>
              </a:rPr>
              <a:t>PROBLEM</a:t>
            </a:r>
          </a:p>
        </p:txBody>
      </p:sp>
      <p:sp>
        <p:nvSpPr>
          <p:cNvPr id="711" name="Textfeld 711"/>
          <p:cNvSpPr txBox="1"/>
          <p:nvPr/>
        </p:nvSpPr>
        <p:spPr>
          <a:xfrm>
            <a:off x="5429250" y="6072136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Sub-problem: heating cost control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Owner: the administrative manager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Costs cannot be allocated per room</a:t>
            </a:r>
          </a:p>
        </p:txBody>
      </p:sp>
      <p:sp>
        <p:nvSpPr>
          <p:cNvPr id="712" name="Shape 712"/>
          <p:cNvSpPr/>
          <p:nvPr/>
        </p:nvSpPr>
        <p:spPr>
          <a:xfrm>
            <a:off x="923925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14" name="Textfeld 714"/>
          <p:cNvSpPr txBox="1"/>
          <p:nvPr/>
        </p:nvSpPr>
        <p:spPr>
          <a:xfrm>
            <a:off x="952500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03</a:t>
            </a:r>
          </a:p>
        </p:txBody>
      </p:sp>
      <p:sp>
        <p:nvSpPr>
          <p:cNvPr id="715" name="Textfeld 715"/>
          <p:cNvSpPr txBox="1"/>
          <p:nvPr/>
        </p:nvSpPr>
        <p:spPr>
          <a:xfrm>
            <a:off x="952500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6E7386"/>
                </a:solidFill>
                <a:latin typeface="Arial"/>
              </a:rPr>
              <a:t>WHY IoT FITS</a:t>
            </a:r>
          </a:p>
        </p:txBody>
      </p:sp>
      <p:sp>
        <p:nvSpPr>
          <p:cNvPr id="716" name="Textfeld 716"/>
          <p:cNvSpPr txBox="1"/>
          <p:nvPr/>
        </p:nvSpPr>
        <p:spPr>
          <a:xfrm>
            <a:off x="9525000" y="6072136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Retrofit without touching the fabric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Works without a BMS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Installed room by room</a:t>
            </a:r>
          </a:p>
        </p:txBody>
      </p:sp>
      <p:sp>
        <p:nvSpPr>
          <p:cNvPr id="717" name="Shape 717"/>
          <p:cNvSpPr/>
          <p:nvPr/>
        </p:nvSpPr>
        <p:spPr>
          <a:xfrm>
            <a:off x="13335000" y="4319555"/>
            <a:ext cx="3905250" cy="4000500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en-US" sz="1350"/>
          </a:p>
        </p:txBody>
      </p:sp>
      <p:sp>
        <p:nvSpPr>
          <p:cNvPr id="719" name="Textfeld 719"/>
          <p:cNvSpPr txBox="1"/>
          <p:nvPr/>
        </p:nvSpPr>
        <p:spPr>
          <a:xfrm>
            <a:off x="13620750" y="4586255"/>
            <a:ext cx="11430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2E6DA4"/>
                </a:solidFill>
                <a:latin typeface="Arial"/>
              </a:rPr>
              <a:t>04</a:t>
            </a:r>
          </a:p>
        </p:txBody>
      </p:sp>
      <p:sp>
        <p:nvSpPr>
          <p:cNvPr id="720" name="Textfeld 720"/>
          <p:cNvSpPr txBox="1"/>
          <p:nvPr/>
        </p:nvSpPr>
        <p:spPr>
          <a:xfrm>
            <a:off x="13620750" y="5195855"/>
            <a:ext cx="3238500" cy="3810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2000"/>
              </a:lnSpc>
              <a:buNone/>
            </a:pPr>
            <a:r>
              <a:rPr lang="en-US" sz="2400" b="1">
                <a:solidFill>
                  <a:srgbClr val="6E7386"/>
                </a:solidFill>
                <a:latin typeface="Arial"/>
              </a:rPr>
              <a:t>THE GAP</a:t>
            </a:r>
          </a:p>
        </p:txBody>
      </p:sp>
      <p:sp>
        <p:nvSpPr>
          <p:cNvPr id="721" name="Textfeld 721"/>
          <p:cNvSpPr txBox="1"/>
          <p:nvPr/>
        </p:nvSpPr>
        <p:spPr>
          <a:xfrm>
            <a:off x="13620750" y="6072136"/>
            <a:ext cx="3333750" cy="24765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Thermokon ships the hardware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Occupancy plans sit in the internal IT system</a:t>
            </a:r>
          </a:p>
          <a:p>
            <a:pPr marL="214313" indent="-214313">
              <a:lnSpc>
                <a:spcPct val="112000"/>
              </a:lnSpc>
              <a:spcAft>
                <a:spcPts val="375"/>
              </a:spcAft>
              <a:buFont typeface="Arial"/>
              <a:buChar char="•"/>
            </a:pPr>
            <a:r>
              <a:rPr lang="en-US" sz="1650">
                <a:solidFill>
                  <a:srgbClr val="2B2F45"/>
                </a:solidFill>
                <a:latin typeface="Arial"/>
              </a:rPr>
              <a:t>Control and occupancy logic open</a:t>
            </a:r>
          </a:p>
        </p:txBody>
      </p:sp>
      <p:pic>
        <p:nvPicPr>
          <p:cNvPr id="726" name="Graphic 726" descr="Building operator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191000" y="4605305"/>
            <a:ext cx="533400" cy="533400"/>
          </a:xfrm>
          <a:prstGeom prst="rect">
            <a:avLst/>
          </a:prstGeom>
        </p:spPr>
      </p:pic>
      <p:pic>
        <p:nvPicPr>
          <p:cNvPr id="727" name="Graphic 727" descr="Dry air complaints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86750" y="4605305"/>
            <a:ext cx="533400" cy="533400"/>
          </a:xfrm>
          <a:prstGeom prst="rect">
            <a:avLst/>
          </a:prstGeom>
        </p:spPr>
      </p:pic>
      <p:pic>
        <p:nvPicPr>
          <p:cNvPr id="729" name="Graphic 729" descr="Missing chai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478250" y="4605305"/>
            <a:ext cx="533400" cy="533400"/>
          </a:xfrm>
          <a:prstGeom prst="rect">
            <a:avLst/>
          </a:prstGeom>
        </p:spPr>
      </p:pic>
      <p:pic>
        <p:nvPicPr>
          <p:cNvPr id="730" name="Graphic 730" descr="Wireless retrofit connection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382500" y="4605305"/>
            <a:ext cx="533400" cy="5334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BE73668-47C7-9801-C8DA-AA32AD8012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7" name="Textplatzhalter 6">
            <a:extLst>
              <a:ext uri="{FF2B5EF4-FFF2-40B4-BE49-F238E27FC236}">
                <a16:creationId xmlns:a16="http://schemas.microsoft.com/office/drawing/2014/main" id="{67E5492B-0558-2771-5618-B6287876BA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>
                <a:latin typeface="Arial"/>
              </a:rPr>
              <a:t>Real sub-problem: </a:t>
            </a:r>
            <a:r>
              <a:rPr lang="de-DE" dirty="0" err="1">
                <a:latin typeface="Arial"/>
              </a:rPr>
              <a:t>Unused</a:t>
            </a:r>
            <a:r>
              <a:rPr lang="de-DE" dirty="0">
                <a:latin typeface="Arial"/>
              </a:rPr>
              <a:t> Church Rooms</a:t>
            </a:r>
          </a:p>
        </p:txBody>
      </p:sp>
    </p:spTree>
    <p:extLst>
      <p:ext uri="{BB962C8B-B14F-4D97-AF65-F5344CB8AC3E}">
        <p14:creationId xmlns:p14="http://schemas.microsoft.com/office/powerpoint/2010/main" val="3378742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99A0D-3EB2-C2E2-6AF0-C4839B73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53C9041-D9BE-BDD6-F327-9AD8F9FC2E5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3" name="Image 0" descr="assets/logo_dark.png">
            <a:extLst>
              <a:ext uri="{FF2B5EF4-FFF2-40B4-BE49-F238E27FC236}">
                <a16:creationId xmlns:a16="http://schemas.microsoft.com/office/drawing/2014/main" id="{E4866D61-675B-EFB2-B88D-FE463544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sp>
        <p:nvSpPr>
          <p:cNvPr id="200" name="Textfeld 200"/>
          <p:cNvSpPr txBox="1"/>
          <p:nvPr/>
        </p:nvSpPr>
        <p:spPr>
          <a:xfrm>
            <a:off x="971550" y="1647972"/>
            <a:ext cx="16148540" cy="1128346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de-DE" sz="4050" b="1" dirty="0">
                <a:solidFill>
                  <a:srgbClr val="111633"/>
                </a:solidFill>
                <a:latin typeface="Arial"/>
              </a:rPr>
              <a:t>The A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hardware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manufacturer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 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cannot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solve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subproblems</a:t>
            </a:r>
            <a:r>
              <a:rPr lang="de-DE" sz="4050" b="1" dirty="0">
                <a:solidFill>
                  <a:srgbClr val="111633"/>
                </a:solidFill>
                <a:latin typeface="Arial"/>
              </a:rPr>
              <a:t> </a:t>
            </a:r>
            <a:r>
              <a:rPr lang="de-DE" sz="4050" b="1" dirty="0" err="1">
                <a:solidFill>
                  <a:srgbClr val="111633"/>
                </a:solidFill>
                <a:latin typeface="Arial"/>
              </a:rPr>
              <a:t>alone</a:t>
            </a:r>
            <a:endParaRPr lang="de-DE" sz="4050" b="1" dirty="0" err="1">
              <a:solidFill>
                <a:srgbClr val="111633"/>
              </a:solidFill>
              <a:latin typeface="Arial"/>
              <a:ea typeface="Calibri" panose="020F0502020204030204"/>
              <a:cs typeface="Arial"/>
            </a:endParaRPr>
          </a:p>
        </p:txBody>
      </p:sp>
      <p:sp>
        <p:nvSpPr>
          <p:cNvPr id="202" name="Rechteck 202"/>
          <p:cNvSpPr/>
          <p:nvPr/>
        </p:nvSpPr>
        <p:spPr>
          <a:xfrm>
            <a:off x="1047750" y="4137818"/>
            <a:ext cx="16192500" cy="1666875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de-DE" sz="1350"/>
          </a:p>
        </p:txBody>
      </p:sp>
      <p:sp>
        <p:nvSpPr>
          <p:cNvPr id="203" name="Rechteck 203"/>
          <p:cNvSpPr/>
          <p:nvPr/>
        </p:nvSpPr>
        <p:spPr>
          <a:xfrm>
            <a:off x="1047750" y="4137818"/>
            <a:ext cx="76200" cy="1666875"/>
          </a:xfrm>
          <a:prstGeom prst="rect">
            <a:avLst/>
          </a:prstGeom>
          <a:solidFill>
            <a:srgbClr val="111633"/>
          </a:solidFill>
          <a:ln>
            <a:noFill/>
          </a:ln>
        </p:spPr>
        <p:txBody>
          <a:bodyPr rtlCol="0"/>
          <a:lstStyle/>
          <a:p>
            <a:endParaRPr lang="de-DE" sz="1350"/>
          </a:p>
        </p:txBody>
      </p:sp>
      <p:sp>
        <p:nvSpPr>
          <p:cNvPr id="204" name="Textfeld 204"/>
          <p:cNvSpPr txBox="1"/>
          <p:nvPr/>
        </p:nvSpPr>
        <p:spPr>
          <a:xfrm>
            <a:off x="1381125" y="4309268"/>
            <a:ext cx="571500" cy="4762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1950" b="1" spc="225">
                <a:solidFill>
                  <a:srgbClr val="2E6DA4"/>
                </a:solidFill>
                <a:latin typeface="Arial"/>
              </a:rPr>
              <a:t>A</a:t>
            </a:r>
          </a:p>
        </p:txBody>
      </p:sp>
      <p:sp>
        <p:nvSpPr>
          <p:cNvPr id="205" name="Textfeld 205"/>
          <p:cNvSpPr txBox="1"/>
          <p:nvPr/>
        </p:nvSpPr>
        <p:spPr>
          <a:xfrm>
            <a:off x="2047875" y="4271168"/>
            <a:ext cx="59055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2400" b="1">
                <a:solidFill>
                  <a:srgbClr val="111633"/>
                </a:solidFill>
                <a:latin typeface="Arial"/>
              </a:rPr>
              <a:t>Hardware without a chain</a:t>
            </a:r>
          </a:p>
        </p:txBody>
      </p:sp>
      <p:sp>
        <p:nvSpPr>
          <p:cNvPr id="206" name="Textfeld 206"/>
          <p:cNvSpPr txBox="1"/>
          <p:nvPr/>
        </p:nvSpPr>
        <p:spPr>
          <a:xfrm>
            <a:off x="2047875" y="4842668"/>
            <a:ext cx="7524750" cy="85725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de-DE" dirty="0">
                <a:solidFill>
                  <a:srgbClr val="2B2F45"/>
                </a:solidFill>
                <a:latin typeface="Arial"/>
              </a:rPr>
              <a:t>300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sensors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provides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byte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streams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; NS/AS,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installation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,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operation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,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maintence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are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not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clear</a:t>
            </a:r>
            <a:endParaRPr lang="de-DE" dirty="0" err="1">
              <a:solidFill>
                <a:srgbClr val="2B2F45"/>
              </a:solidFill>
              <a:latin typeface="Arial"/>
              <a:cs typeface="Arial"/>
            </a:endParaRPr>
          </a:p>
        </p:txBody>
      </p:sp>
      <p:sp>
        <p:nvSpPr>
          <p:cNvPr id="207" name="Textfeld 207"/>
          <p:cNvSpPr txBox="1"/>
          <p:nvPr/>
        </p:nvSpPr>
        <p:spPr>
          <a:xfrm>
            <a:off x="10287000" y="4309268"/>
            <a:ext cx="5715000" cy="2857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1350" b="1">
                <a:solidFill>
                  <a:srgbClr val="2E6DA4"/>
                </a:solidFill>
                <a:latin typeface="Arial"/>
              </a:rPr>
              <a:t>LESSON</a:t>
            </a:r>
          </a:p>
        </p:txBody>
      </p:sp>
      <p:sp>
        <p:nvSpPr>
          <p:cNvPr id="208" name="Textfeld 208"/>
          <p:cNvSpPr txBox="1"/>
          <p:nvPr/>
        </p:nvSpPr>
        <p:spPr>
          <a:xfrm>
            <a:off x="10287000" y="4633118"/>
            <a:ext cx="6667500" cy="10477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de-DE" b="1">
                <a:solidFill>
                  <a:srgbClr val="111633"/>
                </a:solidFill>
                <a:latin typeface="Arial"/>
              </a:rPr>
              <a:t>The </a:t>
            </a:r>
            <a:r>
              <a:rPr lang="de-DE" b="1" err="1">
                <a:solidFill>
                  <a:srgbClr val="111633"/>
                </a:solidFill>
                <a:latin typeface="Arial"/>
              </a:rPr>
              <a:t>sensor</a:t>
            </a:r>
            <a:r>
              <a:rPr lang="de-DE" b="1">
                <a:solidFill>
                  <a:srgbClr val="111633"/>
                </a:solidFill>
                <a:latin typeface="Arial"/>
              </a:rPr>
              <a:t> </a:t>
            </a:r>
            <a:r>
              <a:rPr lang="de-DE" b="1" err="1">
                <a:solidFill>
                  <a:srgbClr val="111633"/>
                </a:solidFill>
                <a:latin typeface="Arial"/>
              </a:rPr>
              <a:t>is</a:t>
            </a:r>
            <a:r>
              <a:rPr lang="de-DE" b="1">
                <a:solidFill>
                  <a:srgbClr val="111633"/>
                </a:solidFill>
                <a:latin typeface="Arial"/>
              </a:rPr>
              <a:t> 10 % of the </a:t>
            </a:r>
            <a:r>
              <a:rPr lang="de-DE" b="1" err="1">
                <a:solidFill>
                  <a:srgbClr val="111633"/>
                </a:solidFill>
                <a:latin typeface="Arial"/>
              </a:rPr>
              <a:t>solution</a:t>
            </a:r>
            <a:r>
              <a:rPr lang="de-DE" b="1">
                <a:solidFill>
                  <a:srgbClr val="111633"/>
                </a:solidFill>
                <a:latin typeface="Arial"/>
              </a:rPr>
              <a:t> — but 100 % of the </a:t>
            </a:r>
            <a:r>
              <a:rPr lang="de-DE" b="1" err="1">
                <a:solidFill>
                  <a:srgbClr val="111633"/>
                </a:solidFill>
                <a:latin typeface="Arial"/>
              </a:rPr>
              <a:t>expectation</a:t>
            </a:r>
            <a:r>
              <a:rPr lang="de-DE" b="1">
                <a:solidFill>
                  <a:srgbClr val="111633"/>
                </a:solidFill>
                <a:latin typeface="Arial"/>
              </a:rPr>
              <a:t>.</a:t>
            </a:r>
          </a:p>
        </p:txBody>
      </p:sp>
      <p:sp>
        <p:nvSpPr>
          <p:cNvPr id="209" name="Rechteck 209"/>
          <p:cNvSpPr/>
          <p:nvPr/>
        </p:nvSpPr>
        <p:spPr>
          <a:xfrm>
            <a:off x="1047750" y="5995193"/>
            <a:ext cx="16192500" cy="1666875"/>
          </a:xfrm>
          <a:prstGeom prst="rect">
            <a:avLst/>
          </a:prstGeom>
          <a:solidFill>
            <a:srgbClr val="F7F9FB"/>
          </a:solidFill>
          <a:ln w="19050">
            <a:noFill/>
          </a:ln>
        </p:spPr>
        <p:txBody>
          <a:bodyPr rtlCol="0"/>
          <a:lstStyle/>
          <a:p>
            <a:endParaRPr lang="de-DE" sz="1350"/>
          </a:p>
        </p:txBody>
      </p:sp>
      <p:sp>
        <p:nvSpPr>
          <p:cNvPr id="210" name="Rechteck 210"/>
          <p:cNvSpPr/>
          <p:nvPr/>
        </p:nvSpPr>
        <p:spPr>
          <a:xfrm>
            <a:off x="1047750" y="5995193"/>
            <a:ext cx="76200" cy="1666875"/>
          </a:xfrm>
          <a:prstGeom prst="rect">
            <a:avLst/>
          </a:prstGeom>
          <a:solidFill>
            <a:srgbClr val="111633"/>
          </a:solidFill>
          <a:ln>
            <a:noFill/>
          </a:ln>
        </p:spPr>
        <p:txBody>
          <a:bodyPr rtlCol="0"/>
          <a:lstStyle/>
          <a:p>
            <a:endParaRPr lang="de-DE" sz="1350"/>
          </a:p>
        </p:txBody>
      </p:sp>
      <p:sp>
        <p:nvSpPr>
          <p:cNvPr id="211" name="Textfeld 211"/>
          <p:cNvSpPr txBox="1"/>
          <p:nvPr/>
        </p:nvSpPr>
        <p:spPr>
          <a:xfrm>
            <a:off x="1381125" y="6166643"/>
            <a:ext cx="571500" cy="4762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1950" b="1" spc="225">
                <a:solidFill>
                  <a:srgbClr val="2E6DA4"/>
                </a:solidFill>
                <a:latin typeface="Arial"/>
              </a:rPr>
              <a:t>B</a:t>
            </a:r>
          </a:p>
        </p:txBody>
      </p:sp>
      <p:sp>
        <p:nvSpPr>
          <p:cNvPr id="212" name="Textfeld 212"/>
          <p:cNvSpPr txBox="1"/>
          <p:nvPr/>
        </p:nvSpPr>
        <p:spPr>
          <a:xfrm>
            <a:off x="2047875" y="6128543"/>
            <a:ext cx="5905500" cy="53340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2400" b="1">
                <a:solidFill>
                  <a:srgbClr val="111633"/>
                </a:solidFill>
                <a:latin typeface="Arial"/>
              </a:rPr>
              <a:t>Liability without control</a:t>
            </a:r>
          </a:p>
        </p:txBody>
      </p:sp>
      <p:sp>
        <p:nvSpPr>
          <p:cNvPr id="213" name="Textfeld 213"/>
          <p:cNvSpPr txBox="1"/>
          <p:nvPr/>
        </p:nvSpPr>
        <p:spPr>
          <a:xfrm>
            <a:off x="2047875" y="6700043"/>
            <a:ext cx="7524750" cy="85725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de-DE" dirty="0">
                <a:solidFill>
                  <a:srgbClr val="2B2F45"/>
                </a:solidFill>
                <a:latin typeface="Arial"/>
              </a:rPr>
              <a:t>Values go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missing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in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operation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. The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customer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calls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hardware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manufacturer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; the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cause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sits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outside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our</a:t>
            </a:r>
            <a:r>
              <a:rPr lang="de-DE" dirty="0">
                <a:solidFill>
                  <a:srgbClr val="2B2F45"/>
                </a:solidFill>
                <a:latin typeface="Arial"/>
              </a:rPr>
              <a:t> </a:t>
            </a:r>
            <a:r>
              <a:rPr lang="de-DE" dirty="0" err="1">
                <a:solidFill>
                  <a:srgbClr val="2B2F45"/>
                </a:solidFill>
                <a:latin typeface="Arial"/>
              </a:rPr>
              <a:t>access</a:t>
            </a:r>
            <a:endParaRPr lang="de-DE" dirty="0" err="1">
              <a:solidFill>
                <a:srgbClr val="2B2F45"/>
              </a:solidFill>
              <a:latin typeface="Arial"/>
              <a:cs typeface="Arial"/>
            </a:endParaRPr>
          </a:p>
        </p:txBody>
      </p:sp>
      <p:sp>
        <p:nvSpPr>
          <p:cNvPr id="214" name="Textfeld 214"/>
          <p:cNvSpPr txBox="1"/>
          <p:nvPr/>
        </p:nvSpPr>
        <p:spPr>
          <a:xfrm>
            <a:off x="10287000" y="6166643"/>
            <a:ext cx="5715000" cy="285750"/>
          </a:xfrm>
          <a:prstGeom prst="rect">
            <a:avLst/>
          </a:prstGeom>
          <a:noFill/>
        </p:spPr>
        <p:txBody>
          <a:bodyPr vertOverflow="overflow" wrap="square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sz="1350" b="1" dirty="0">
                <a:solidFill>
                  <a:srgbClr val="2E6DA4"/>
                </a:solidFill>
                <a:latin typeface="Arial"/>
              </a:rPr>
              <a:t>LESSON</a:t>
            </a:r>
          </a:p>
        </p:txBody>
      </p:sp>
      <p:sp>
        <p:nvSpPr>
          <p:cNvPr id="215" name="Textfeld 215"/>
          <p:cNvSpPr txBox="1"/>
          <p:nvPr/>
        </p:nvSpPr>
        <p:spPr>
          <a:xfrm>
            <a:off x="10287000" y="6490493"/>
            <a:ext cx="6667500" cy="1047750"/>
          </a:xfrm>
          <a:prstGeom prst="rect">
            <a:avLst/>
          </a:prstGeom>
          <a:noFill/>
        </p:spPr>
        <p:txBody>
          <a:bodyPr vertOverflow="overflow" wrap="square" lIns="68580" tIns="34290" rIns="68580" bIns="34290" rtlCol="0" anchor="t">
            <a:noAutofit/>
          </a:bodyPr>
          <a:lstStyle/>
          <a:p>
            <a:pPr algn="l">
              <a:lnSpc>
                <a:spcPct val="110000"/>
              </a:lnSpc>
              <a:buNone/>
            </a:pPr>
            <a:r>
              <a:rPr lang="de-DE" b="1">
                <a:solidFill>
                  <a:srgbClr val="111633"/>
                </a:solidFill>
                <a:latin typeface="Arial"/>
              </a:rPr>
              <a:t>Visibility creates liability. Not responsibility.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E2FC5FE-E87D-9482-F674-D6A3424352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9470673"/>
            <a:ext cx="2342000" cy="377640"/>
          </a:xfrm>
          <a:prstGeom prst="rect">
            <a:avLst/>
          </a:prstGeom>
        </p:spPr>
      </p:pic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C6A3C47-4C01-3685-7AE0-311CC91603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>
                <a:latin typeface="Arial"/>
              </a:rPr>
              <a:t>Two </a:t>
            </a:r>
            <a:r>
              <a:rPr lang="de-DE" dirty="0" err="1">
                <a:latin typeface="Arial"/>
              </a:rPr>
              <a:t>pattern</a:t>
            </a:r>
            <a:r>
              <a:rPr lang="de-DE" dirty="0">
                <a:latin typeface="Arial"/>
              </a:rPr>
              <a:t> of </a:t>
            </a:r>
            <a:r>
              <a:rPr lang="de-DE" dirty="0" err="1">
                <a:latin typeface="Arial"/>
              </a:rPr>
              <a:t>gaps</a:t>
            </a:r>
            <a:r>
              <a:rPr lang="de-DE" dirty="0">
                <a:latin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789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F0476-CA00-1E35-C01B-C796FECCA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4">
            <a:extLst>
              <a:ext uri="{FF2B5EF4-FFF2-40B4-BE49-F238E27FC236}">
                <a16:creationId xmlns:a16="http://schemas.microsoft.com/office/drawing/2014/main" id="{6B55B3CE-7805-EC6E-DEF6-09D81BE66EA0}"/>
              </a:ext>
            </a:extLst>
          </p:cNvPr>
          <p:cNvSpPr/>
          <p:nvPr/>
        </p:nvSpPr>
        <p:spPr>
          <a:xfrm>
            <a:off x="1524000" y="5529036"/>
            <a:ext cx="4902115" cy="890701"/>
          </a:xfrm>
          <a:prstGeom prst="roundRect">
            <a:avLst>
              <a:gd name="adj" fmla="val 6416"/>
            </a:avLst>
          </a:prstGeom>
          <a:solidFill>
            <a:srgbClr val="FFFFFF">
              <a:alpha val="8000"/>
            </a:srgbClr>
          </a:solidFill>
          <a:ln w="9071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EF168D03-1D70-DDBF-3468-9194F0FE5F91}"/>
              </a:ext>
            </a:extLst>
          </p:cNvPr>
          <p:cNvSpPr/>
          <p:nvPr/>
        </p:nvSpPr>
        <p:spPr>
          <a:xfrm>
            <a:off x="1837872" y="5842908"/>
            <a:ext cx="4421436" cy="30105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noProof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Individuale</a:t>
            </a:r>
            <a:r>
              <a:rPr lang="en-US" sz="1800" b="1" noProof="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pieces</a:t>
            </a:r>
            <a:endParaRPr lang="en-US" sz="1800" noProof="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7C1226C5-94B8-C5AB-0D1B-4A26C40918F6}"/>
              </a:ext>
            </a:extLst>
          </p:cNvPr>
          <p:cNvSpPr/>
          <p:nvPr/>
        </p:nvSpPr>
        <p:spPr>
          <a:xfrm>
            <a:off x="6692730" y="5529036"/>
            <a:ext cx="4902257" cy="890701"/>
          </a:xfrm>
          <a:prstGeom prst="roundRect">
            <a:avLst>
              <a:gd name="adj" fmla="val 6416"/>
            </a:avLst>
          </a:prstGeom>
          <a:solidFill>
            <a:srgbClr val="FFFFFF">
              <a:alpha val="8000"/>
            </a:srgbClr>
          </a:solidFill>
          <a:ln w="9071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0648BB1C-0A88-D3F0-D56D-F0D8AAF34DB8}"/>
              </a:ext>
            </a:extLst>
          </p:cNvPr>
          <p:cNvSpPr/>
          <p:nvPr/>
        </p:nvSpPr>
        <p:spPr>
          <a:xfrm>
            <a:off x="7006602" y="5842908"/>
            <a:ext cx="4421582" cy="30105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it together</a:t>
            </a:r>
            <a:endParaRPr lang="en-US" sz="18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FD1F3E7F-1FC4-33FD-F7CB-45D2D8A4EDA9}"/>
              </a:ext>
            </a:extLst>
          </p:cNvPr>
          <p:cNvSpPr/>
          <p:nvPr/>
        </p:nvSpPr>
        <p:spPr>
          <a:xfrm>
            <a:off x="11861603" y="5529036"/>
            <a:ext cx="4902257" cy="890701"/>
          </a:xfrm>
          <a:prstGeom prst="roundRect">
            <a:avLst>
              <a:gd name="adj" fmla="val 6416"/>
            </a:avLst>
          </a:prstGeom>
          <a:solidFill>
            <a:srgbClr val="FFFFFF">
              <a:alpha val="8000"/>
            </a:srgbClr>
          </a:solidFill>
          <a:ln w="9071">
            <a:solidFill>
              <a:srgbClr val="FFFFFF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61DE963A-2631-1E48-F82B-3B90A2AE70AF}"/>
              </a:ext>
            </a:extLst>
          </p:cNvPr>
          <p:cNvSpPr/>
          <p:nvPr/>
        </p:nvSpPr>
        <p:spPr>
          <a:xfrm>
            <a:off x="12175474" y="5842908"/>
            <a:ext cx="4421582" cy="30105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Framing</a:t>
            </a:r>
            <a:endParaRPr lang="en-US" sz="1800" dirty="0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FB786B3A-3EDA-DC5F-2249-8D415D517F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27277" y="3408457"/>
            <a:ext cx="3938741" cy="466725"/>
          </a:xfrm>
        </p:spPr>
        <p:txBody>
          <a:bodyPr/>
          <a:lstStyle/>
          <a:p>
            <a:r>
              <a:rPr lang="de-DE" dirty="0"/>
              <a:t>THE ANSWER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E72F018-C90A-B54D-E33D-41DDDC879C6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27277" y="4017628"/>
            <a:ext cx="11418163" cy="1002274"/>
          </a:xfrm>
        </p:spPr>
        <p:txBody>
          <a:bodyPr/>
          <a:lstStyle/>
          <a:p>
            <a:r>
              <a:rPr lang="en-US" sz="6600" dirty="0">
                <a:solidFill>
                  <a:srgbClr val="FFFFFF"/>
                </a:solidFill>
                <a:ea typeface="Arial" pitchFamily="34" charset="-122"/>
                <a:cs typeface="Arial" pitchFamily="34" charset="-120"/>
              </a:rPr>
              <a:t>Fully integrated solution.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177851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524000" y="484496"/>
            <a:ext cx="16763845" cy="246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425" b="1" kern="0" dirty="0">
                <a:solidFill>
                  <a:srgbClr val="0000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PUZZLE</a:t>
            </a:r>
            <a:endParaRPr lang="en-US" sz="1425" dirty="0"/>
          </a:p>
        </p:txBody>
      </p:sp>
      <p:sp>
        <p:nvSpPr>
          <p:cNvPr id="3" name="Text 1"/>
          <p:cNvSpPr/>
          <p:nvPr/>
        </p:nvSpPr>
        <p:spPr>
          <a:xfrm>
            <a:off x="1524000" y="902632"/>
            <a:ext cx="16763845" cy="6458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420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a Smart Building project is made of</a:t>
            </a:r>
            <a:endParaRPr lang="en-US" sz="4200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24371D47-165E-F53A-62D7-3B9ED54BF11F}"/>
              </a:ext>
            </a:extLst>
          </p:cNvPr>
          <p:cNvGrpSpPr/>
          <p:nvPr/>
        </p:nvGrpSpPr>
        <p:grpSpPr>
          <a:xfrm rot="349620">
            <a:off x="1210015" y="2195713"/>
            <a:ext cx="3935014" cy="3128816"/>
            <a:chOff x="1036726" y="2436813"/>
            <a:chExt cx="4241776" cy="3372729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983A7982-D919-6629-6C5C-471751DA488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6726" y="2436813"/>
              <a:ext cx="4241776" cy="3372729"/>
            </a:xfrm>
            <a:prstGeom prst="rect">
              <a:avLst/>
            </a:prstGeom>
          </p:spPr>
        </p:pic>
        <p:sp>
          <p:nvSpPr>
            <p:cNvPr id="22" name="Text 5">
              <a:extLst>
                <a:ext uri="{FF2B5EF4-FFF2-40B4-BE49-F238E27FC236}">
                  <a16:creationId xmlns:a16="http://schemas.microsoft.com/office/drawing/2014/main" id="{66668DED-85D7-4A58-D764-4584FD15323A}"/>
                </a:ext>
              </a:extLst>
            </p:cNvPr>
            <p:cNvSpPr/>
            <p:nvPr/>
          </p:nvSpPr>
          <p:spPr>
            <a:xfrm>
              <a:off x="1851299" y="3879738"/>
              <a:ext cx="1888636" cy="466583"/>
            </a:xfrm>
            <a:prstGeom prst="rect">
              <a:avLst/>
            </a:prstGeom>
            <a:noFill/>
            <a:ln/>
          </p:spPr>
          <p:txBody>
            <a:bodyPr wrap="square" lIns="25400" tIns="25400" rIns="25400" bIns="25400" rtlCol="0" anchor="t">
              <a:normAutofit fontScale="92500" lnSpcReduction="10000"/>
            </a:bodyPr>
            <a:lstStyle/>
            <a:p>
              <a:pPr marL="0" indent="0" algn="ctr">
                <a:lnSpc>
                  <a:spcPct val="105000"/>
                </a:lnSpc>
                <a:buNone/>
              </a:pPr>
              <a:r>
                <a:rPr lang="en-US" sz="2700" b="1" dirty="0">
                  <a:solidFill>
                    <a:schemeClr val="bg1"/>
                  </a:solidFill>
                  <a:latin typeface="Fira Sans" pitchFamily="34" charset="0"/>
                  <a:ea typeface="Fira Sans" pitchFamily="34" charset="-122"/>
                  <a:cs typeface="Fira Sans" pitchFamily="34" charset="-120"/>
                </a:rPr>
                <a:t>Consulting</a:t>
              </a:r>
              <a:endParaRPr lang="en-US" sz="2700" dirty="0">
                <a:solidFill>
                  <a:schemeClr val="bg1"/>
                </a:solidFill>
              </a:endParaRPr>
            </a:p>
          </p:txBody>
        </p:sp>
        <p:pic>
          <p:nvPicPr>
            <p:cNvPr id="23" name="Grafik 22" descr="Benutzer Silhouette">
              <a:extLst>
                <a:ext uri="{FF2B5EF4-FFF2-40B4-BE49-F238E27FC236}">
                  <a16:creationId xmlns:a16="http://schemas.microsoft.com/office/drawing/2014/main" id="{0C31E623-75B1-FDCD-D7F3-DB786D9CD68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277873" y="3036652"/>
              <a:ext cx="914400" cy="914400"/>
            </a:xfrm>
            <a:prstGeom prst="rect">
              <a:avLst/>
            </a:prstGeom>
          </p:spPr>
        </p:pic>
      </p:grp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FC5FCA88-2310-CCCA-8456-D7B4B81892DD}"/>
              </a:ext>
            </a:extLst>
          </p:cNvPr>
          <p:cNvGrpSpPr/>
          <p:nvPr/>
        </p:nvGrpSpPr>
        <p:grpSpPr>
          <a:xfrm>
            <a:off x="5200219" y="2195714"/>
            <a:ext cx="3109621" cy="3128816"/>
            <a:chOff x="5200219" y="2534412"/>
            <a:chExt cx="3109621" cy="3128816"/>
          </a:xfrm>
        </p:grpSpPr>
        <p:grpSp>
          <p:nvGrpSpPr>
            <p:cNvPr id="44" name="Gruppieren 43">
              <a:extLst>
                <a:ext uri="{FF2B5EF4-FFF2-40B4-BE49-F238E27FC236}">
                  <a16:creationId xmlns:a16="http://schemas.microsoft.com/office/drawing/2014/main" id="{7EB15BDF-AB5E-8633-85E5-30013979750F}"/>
                </a:ext>
              </a:extLst>
            </p:cNvPr>
            <p:cNvGrpSpPr/>
            <p:nvPr/>
          </p:nvGrpSpPr>
          <p:grpSpPr>
            <a:xfrm rot="21181840">
              <a:off x="5200219" y="2534412"/>
              <a:ext cx="3109621" cy="3128816"/>
              <a:chOff x="4616461" y="2445105"/>
              <a:chExt cx="3352038" cy="3372729"/>
            </a:xfrm>
            <a:solidFill>
              <a:schemeClr val="accent6">
                <a:lumMod val="40000"/>
                <a:lumOff val="60000"/>
              </a:schemeClr>
            </a:solidFill>
          </p:grpSpPr>
          <p:pic>
            <p:nvPicPr>
              <p:cNvPr id="45" name="Grafik 44">
                <a:extLst>
                  <a:ext uri="{FF2B5EF4-FFF2-40B4-BE49-F238E27FC236}">
                    <a16:creationId xmlns:a16="http://schemas.microsoft.com/office/drawing/2014/main" id="{2681FACB-16A0-1685-7C90-4B248271B3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4616461" y="2445105"/>
                <a:ext cx="3352038" cy="3372729"/>
              </a:xfrm>
              <a:prstGeom prst="rect">
                <a:avLst/>
              </a:prstGeom>
            </p:spPr>
          </p:pic>
          <p:sp>
            <p:nvSpPr>
              <p:cNvPr id="46" name="Text 7">
                <a:extLst>
                  <a:ext uri="{FF2B5EF4-FFF2-40B4-BE49-F238E27FC236}">
                    <a16:creationId xmlns:a16="http://schemas.microsoft.com/office/drawing/2014/main" id="{BE9B0134-1599-DF51-AE51-996D458F12D8}"/>
                  </a:ext>
                </a:extLst>
              </p:cNvPr>
              <p:cNvSpPr/>
              <p:nvPr/>
            </p:nvSpPr>
            <p:spPr>
              <a:xfrm>
                <a:off x="4616461" y="2898234"/>
                <a:ext cx="3341156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Field devices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47" name="Grafik 46" descr="Prozessor Silhouette">
                <a:extLst>
                  <a:ext uri="{FF2B5EF4-FFF2-40B4-BE49-F238E27FC236}">
                    <a16:creationId xmlns:a16="http://schemas.microsoft.com/office/drawing/2014/main" id="{1C3E0878-A17B-1983-3221-FD9CC6F180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857608" y="3493852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5" name="Grafik 4" descr="Prozessor Silhouette">
              <a:extLst>
                <a:ext uri="{FF2B5EF4-FFF2-40B4-BE49-F238E27FC236}">
                  <a16:creationId xmlns:a16="http://schemas.microsoft.com/office/drawing/2014/main" id="{8D39C033-D374-E964-F444-60923C52834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21181840">
              <a:off x="6483546" y="3658438"/>
              <a:ext cx="848271" cy="848271"/>
            </a:xfrm>
            <a:prstGeom prst="rect">
              <a:avLst/>
            </a:prstGeom>
          </p:spPr>
        </p:pic>
      </p:grp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693315F-F4CC-51DB-36B1-BCAD284A5847}"/>
              </a:ext>
            </a:extLst>
          </p:cNvPr>
          <p:cNvGrpSpPr/>
          <p:nvPr/>
        </p:nvGrpSpPr>
        <p:grpSpPr>
          <a:xfrm rot="648462">
            <a:off x="8330167" y="1833620"/>
            <a:ext cx="3935014" cy="3935014"/>
            <a:chOff x="8346193" y="1581183"/>
            <a:chExt cx="3935014" cy="3935014"/>
          </a:xfrm>
        </p:grpSpPr>
        <p:grpSp>
          <p:nvGrpSpPr>
            <p:cNvPr id="48" name="Gruppieren 47">
              <a:extLst>
                <a:ext uri="{FF2B5EF4-FFF2-40B4-BE49-F238E27FC236}">
                  <a16:creationId xmlns:a16="http://schemas.microsoft.com/office/drawing/2014/main" id="{685FE0C9-CA0B-4B7F-B8E4-A8352C2239A8}"/>
                </a:ext>
              </a:extLst>
            </p:cNvPr>
            <p:cNvGrpSpPr/>
            <p:nvPr/>
          </p:nvGrpSpPr>
          <p:grpSpPr>
            <a:xfrm>
              <a:off x="8346193" y="1581183"/>
              <a:ext cx="3935014" cy="3935014"/>
              <a:chOff x="7295576" y="2443640"/>
              <a:chExt cx="4241776" cy="4241776"/>
            </a:xfrm>
            <a:solidFill>
              <a:schemeClr val="accent6">
                <a:lumMod val="40000"/>
                <a:lumOff val="60000"/>
              </a:schemeClr>
            </a:solidFill>
          </p:grpSpPr>
          <p:pic>
            <p:nvPicPr>
              <p:cNvPr id="49" name="Grafik 48">
                <a:extLst>
                  <a:ext uri="{FF2B5EF4-FFF2-40B4-BE49-F238E27FC236}">
                    <a16:creationId xmlns:a16="http://schemas.microsoft.com/office/drawing/2014/main" id="{AA1CC93D-4557-138D-2517-6CBD81639C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7295576" y="2443640"/>
                <a:ext cx="4241776" cy="4241776"/>
              </a:xfrm>
              <a:prstGeom prst="rect">
                <a:avLst/>
              </a:prstGeom>
            </p:spPr>
          </p:pic>
          <p:sp>
            <p:nvSpPr>
              <p:cNvPr id="50" name="Text 9">
                <a:extLst>
                  <a:ext uri="{FF2B5EF4-FFF2-40B4-BE49-F238E27FC236}">
                    <a16:creationId xmlns:a16="http://schemas.microsoft.com/office/drawing/2014/main" id="{A9DC2E05-8B8E-5429-8B90-78DB174BC905}"/>
                  </a:ext>
                </a:extLst>
              </p:cNvPr>
              <p:cNvSpPr/>
              <p:nvPr/>
            </p:nvSpPr>
            <p:spPr>
              <a:xfrm>
                <a:off x="8830783" y="4443838"/>
                <a:ext cx="1968106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l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Gateways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51" name="Grafik 50" descr="Drahtlos Silhouette">
                <a:extLst>
                  <a:ext uri="{FF2B5EF4-FFF2-40B4-BE49-F238E27FC236}">
                    <a16:creationId xmlns:a16="http://schemas.microsoft.com/office/drawing/2014/main" id="{505E47C3-FE02-17FD-2F55-66CDBB1390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2727995">
                <a:off x="9145219" y="3573372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7" name="Grafik 6" descr="Drahtlos Silhouette">
              <a:extLst>
                <a:ext uri="{FF2B5EF4-FFF2-40B4-BE49-F238E27FC236}">
                  <a16:creationId xmlns:a16="http://schemas.microsoft.com/office/drawing/2014/main" id="{03932010-6F84-B052-5DC8-2748831C3BA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rot="2727995">
              <a:off x="10062071" y="2629213"/>
              <a:ext cx="848271" cy="848271"/>
            </a:xfrm>
            <a:prstGeom prst="rect">
              <a:avLst/>
            </a:prstGeom>
          </p:spPr>
        </p:pic>
      </p:grp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17D766BF-280E-B14C-5EF3-767B9CFFE9DC}"/>
              </a:ext>
            </a:extLst>
          </p:cNvPr>
          <p:cNvGrpSpPr/>
          <p:nvPr/>
        </p:nvGrpSpPr>
        <p:grpSpPr>
          <a:xfrm>
            <a:off x="12641274" y="1026325"/>
            <a:ext cx="3935014" cy="3128816"/>
            <a:chOff x="12641274" y="1365023"/>
            <a:chExt cx="3935014" cy="3128816"/>
          </a:xfrm>
        </p:grpSpPr>
        <p:grpSp>
          <p:nvGrpSpPr>
            <p:cNvPr id="40" name="Gruppieren 39">
              <a:extLst>
                <a:ext uri="{FF2B5EF4-FFF2-40B4-BE49-F238E27FC236}">
                  <a16:creationId xmlns:a16="http://schemas.microsoft.com/office/drawing/2014/main" id="{F11EF6A9-DB3F-E229-1DD0-D103A40C9560}"/>
                </a:ext>
              </a:extLst>
            </p:cNvPr>
            <p:cNvGrpSpPr/>
            <p:nvPr/>
          </p:nvGrpSpPr>
          <p:grpSpPr>
            <a:xfrm rot="1073774">
              <a:off x="12641274" y="1365023"/>
              <a:ext cx="3935014" cy="3128816"/>
              <a:chOff x="10863350" y="2456393"/>
              <a:chExt cx="4241776" cy="3372729"/>
            </a:xfrm>
            <a:solidFill>
              <a:srgbClr val="7030A0"/>
            </a:solidFill>
          </p:grpSpPr>
          <p:pic>
            <p:nvPicPr>
              <p:cNvPr id="41" name="Grafik 40">
                <a:extLst>
                  <a:ext uri="{FF2B5EF4-FFF2-40B4-BE49-F238E27FC236}">
                    <a16:creationId xmlns:a16="http://schemas.microsoft.com/office/drawing/2014/main" id="{A71918C7-281F-3E70-8B19-075F5BC4BF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10863350" y="2456393"/>
                <a:ext cx="4241776" cy="3372729"/>
              </a:xfrm>
              <a:prstGeom prst="rect">
                <a:avLst/>
              </a:prstGeom>
            </p:spPr>
          </p:pic>
          <p:sp>
            <p:nvSpPr>
              <p:cNvPr id="42" name="Text 11">
                <a:extLst>
                  <a:ext uri="{FF2B5EF4-FFF2-40B4-BE49-F238E27FC236}">
                    <a16:creationId xmlns:a16="http://schemas.microsoft.com/office/drawing/2014/main" id="{E08D6D39-4224-D0FF-68FB-D13651D16367}"/>
                  </a:ext>
                </a:extLst>
              </p:cNvPr>
              <p:cNvSpPr/>
              <p:nvPr/>
            </p:nvSpPr>
            <p:spPr>
              <a:xfrm>
                <a:off x="12105086" y="2860349"/>
                <a:ext cx="2611039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l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Network server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43" name="Grafik 42" descr="Server Silhouette">
                <a:extLst>
                  <a:ext uri="{FF2B5EF4-FFF2-40B4-BE49-F238E27FC236}">
                    <a16:creationId xmlns:a16="http://schemas.microsoft.com/office/drawing/2014/main" id="{82E3BF5C-070F-E036-BC8A-2E67C9C76E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11992180" y="3373399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9" name="Grafik 8" descr="Server Silhouette">
              <a:extLst>
                <a:ext uri="{FF2B5EF4-FFF2-40B4-BE49-F238E27FC236}">
                  <a16:creationId xmlns:a16="http://schemas.microsoft.com/office/drawing/2014/main" id="{99F2D248-1D0B-BA2A-C401-4B1C170E2BC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 rot="1073774">
              <a:off x="13953863" y="2229651"/>
              <a:ext cx="848271" cy="848271"/>
            </a:xfrm>
            <a:prstGeom prst="rect">
              <a:avLst/>
            </a:prstGeom>
          </p:spPr>
        </p:pic>
      </p:grp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A8A51960-4591-B5F0-995F-CCA43F176205}"/>
              </a:ext>
            </a:extLst>
          </p:cNvPr>
          <p:cNvGrpSpPr/>
          <p:nvPr/>
        </p:nvGrpSpPr>
        <p:grpSpPr>
          <a:xfrm>
            <a:off x="1148560" y="5360679"/>
            <a:ext cx="3128816" cy="3935014"/>
            <a:chOff x="1148560" y="5699377"/>
            <a:chExt cx="3128816" cy="3935014"/>
          </a:xfrm>
        </p:grpSpPr>
        <p:grpSp>
          <p:nvGrpSpPr>
            <p:cNvPr id="36" name="Gruppieren 35">
              <a:extLst>
                <a:ext uri="{FF2B5EF4-FFF2-40B4-BE49-F238E27FC236}">
                  <a16:creationId xmlns:a16="http://schemas.microsoft.com/office/drawing/2014/main" id="{CB8A1B9C-06EE-A80D-6277-C346E53536D8}"/>
                </a:ext>
              </a:extLst>
            </p:cNvPr>
            <p:cNvGrpSpPr/>
            <p:nvPr/>
          </p:nvGrpSpPr>
          <p:grpSpPr>
            <a:xfrm rot="580222">
              <a:off x="1148560" y="5699377"/>
              <a:ext cx="3128816" cy="3935014"/>
              <a:chOff x="1036875" y="5189407"/>
              <a:chExt cx="3372729" cy="4241776"/>
            </a:xfrm>
            <a:solidFill>
              <a:srgbClr val="7030A0"/>
            </a:solidFill>
          </p:grpSpPr>
          <p:pic>
            <p:nvPicPr>
              <p:cNvPr id="37" name="Grafik 36">
                <a:extLst>
                  <a:ext uri="{FF2B5EF4-FFF2-40B4-BE49-F238E27FC236}">
                    <a16:creationId xmlns:a16="http://schemas.microsoft.com/office/drawing/2014/main" id="{083632AB-74A8-6968-AEC4-461DEF7800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1036875" y="5189407"/>
                <a:ext cx="3372729" cy="4241776"/>
              </a:xfrm>
              <a:prstGeom prst="rect">
                <a:avLst/>
              </a:prstGeom>
            </p:spPr>
          </p:pic>
          <p:sp>
            <p:nvSpPr>
              <p:cNvPr id="38" name="Text 13">
                <a:extLst>
                  <a:ext uri="{FF2B5EF4-FFF2-40B4-BE49-F238E27FC236}">
                    <a16:creationId xmlns:a16="http://schemas.microsoft.com/office/drawing/2014/main" id="{1436068E-70E6-A677-B31B-EA97E8AB3A28}"/>
                  </a:ext>
                </a:extLst>
              </p:cNvPr>
              <p:cNvSpPr/>
              <p:nvPr/>
            </p:nvSpPr>
            <p:spPr>
              <a:xfrm>
                <a:off x="1294238" y="8687197"/>
                <a:ext cx="3034645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l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Application server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39" name="Grafik 38" descr="Datenbank Silhouette">
                <a:extLst>
                  <a:ext uri="{FF2B5EF4-FFF2-40B4-BE49-F238E27FC236}">
                    <a16:creationId xmlns:a16="http://schemas.microsoft.com/office/drawing/2014/main" id="{9A879A1B-43FA-4FA6-0E39-7CD01AEE63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1137654" y="7707359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11" name="Grafik 10" descr="Datenbank Silhouette">
              <a:extLst>
                <a:ext uri="{FF2B5EF4-FFF2-40B4-BE49-F238E27FC236}">
                  <a16:creationId xmlns:a16="http://schemas.microsoft.com/office/drawing/2014/main" id="{30F6FA7F-4DF2-8CF0-41D3-39FF88114BF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 rot="580222">
              <a:off x="1276204" y="7870666"/>
              <a:ext cx="848271" cy="848271"/>
            </a:xfrm>
            <a:prstGeom prst="rect">
              <a:avLst/>
            </a:prstGeom>
          </p:spPr>
        </p:pic>
      </p:grp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B866AF4C-29F8-2014-75F8-800047BAD86C}"/>
              </a:ext>
            </a:extLst>
          </p:cNvPr>
          <p:cNvGrpSpPr/>
          <p:nvPr/>
        </p:nvGrpSpPr>
        <p:grpSpPr>
          <a:xfrm>
            <a:off x="4659587" y="5421249"/>
            <a:ext cx="3935014" cy="3935014"/>
            <a:chOff x="4659587" y="5759947"/>
            <a:chExt cx="3935014" cy="3935014"/>
          </a:xfrm>
        </p:grpSpPr>
        <p:grpSp>
          <p:nvGrpSpPr>
            <p:cNvPr id="32" name="Gruppieren 31">
              <a:extLst>
                <a:ext uri="{FF2B5EF4-FFF2-40B4-BE49-F238E27FC236}">
                  <a16:creationId xmlns:a16="http://schemas.microsoft.com/office/drawing/2014/main" id="{38E9BAE9-8A78-C0D1-F171-6857F3068BE6}"/>
                </a:ext>
              </a:extLst>
            </p:cNvPr>
            <p:cNvGrpSpPr/>
            <p:nvPr/>
          </p:nvGrpSpPr>
          <p:grpSpPr>
            <a:xfrm rot="21280196">
              <a:off x="4659587" y="5759947"/>
              <a:ext cx="3935014" cy="3935014"/>
              <a:chOff x="3754177" y="5172823"/>
              <a:chExt cx="4241776" cy="4241776"/>
            </a:xfrm>
            <a:solidFill>
              <a:srgbClr val="7030A0"/>
            </a:solidFill>
          </p:grpSpPr>
          <p:pic>
            <p:nvPicPr>
              <p:cNvPr id="33" name="Grafik 32">
                <a:extLst>
                  <a:ext uri="{FF2B5EF4-FFF2-40B4-BE49-F238E27FC236}">
                    <a16:creationId xmlns:a16="http://schemas.microsoft.com/office/drawing/2014/main" id="{CC2428EE-2E6B-5907-4727-305AF1AF46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3754177" y="5172823"/>
                <a:ext cx="4241776" cy="4241776"/>
              </a:xfrm>
              <a:prstGeom prst="rect">
                <a:avLst/>
              </a:prstGeom>
            </p:spPr>
          </p:pic>
          <p:sp>
            <p:nvSpPr>
              <p:cNvPr id="34" name="Text 15">
                <a:extLst>
                  <a:ext uri="{FF2B5EF4-FFF2-40B4-BE49-F238E27FC236}">
                    <a16:creationId xmlns:a16="http://schemas.microsoft.com/office/drawing/2014/main" id="{7E4FE2A7-A874-16D9-FA6A-584255E9ED61}"/>
                  </a:ext>
                </a:extLst>
              </p:cNvPr>
              <p:cNvSpPr/>
              <p:nvPr/>
            </p:nvSpPr>
            <p:spPr>
              <a:xfrm>
                <a:off x="4092261" y="7494941"/>
                <a:ext cx="3034645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Platform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35" name="Grafik 34" descr="Webdesign Silhouette">
                <a:extLst>
                  <a:ext uri="{FF2B5EF4-FFF2-40B4-BE49-F238E27FC236}">
                    <a16:creationId xmlns:a16="http://schemas.microsoft.com/office/drawing/2014/main" id="{5D25F74A-A903-8F0D-BC82-A987F8C0EF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>
                <a:off x="4859156" y="7931815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13" name="Grafik 12" descr="Webdesign Silhouette">
              <a:extLst>
                <a:ext uri="{FF2B5EF4-FFF2-40B4-BE49-F238E27FC236}">
                  <a16:creationId xmlns:a16="http://schemas.microsoft.com/office/drawing/2014/main" id="{47B94087-5749-C218-281A-834962F55E3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 rot="21280196">
              <a:off x="5933684" y="8515564"/>
              <a:ext cx="848271" cy="848271"/>
            </a:xfrm>
            <a:prstGeom prst="rect">
              <a:avLst/>
            </a:prstGeom>
          </p:spPr>
        </p:pic>
      </p:grp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90793DCE-D262-A484-B605-59A613E44B83}"/>
              </a:ext>
            </a:extLst>
          </p:cNvPr>
          <p:cNvGrpSpPr/>
          <p:nvPr/>
        </p:nvGrpSpPr>
        <p:grpSpPr>
          <a:xfrm>
            <a:off x="8901746" y="6214836"/>
            <a:ext cx="4722017" cy="3128816"/>
            <a:chOff x="8901746" y="6553534"/>
            <a:chExt cx="4722017" cy="3128816"/>
          </a:xfrm>
        </p:grpSpPr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C44403AC-05B0-BB3F-94F8-E10B9A6646F0}"/>
                </a:ext>
              </a:extLst>
            </p:cNvPr>
            <p:cNvGrpSpPr/>
            <p:nvPr/>
          </p:nvGrpSpPr>
          <p:grpSpPr>
            <a:xfrm rot="463197">
              <a:off x="8901746" y="6553534"/>
              <a:ext cx="4722017" cy="3128816"/>
              <a:chOff x="7287722" y="6041869"/>
              <a:chExt cx="5090131" cy="3372729"/>
            </a:xfrm>
            <a:solidFill>
              <a:schemeClr val="bg1">
                <a:lumMod val="85000"/>
              </a:schemeClr>
            </a:solidFill>
          </p:grpSpPr>
          <p:pic>
            <p:nvPicPr>
              <p:cNvPr id="29" name="Grafik 28">
                <a:extLst>
                  <a:ext uri="{FF2B5EF4-FFF2-40B4-BE49-F238E27FC236}">
                    <a16:creationId xmlns:a16="http://schemas.microsoft.com/office/drawing/2014/main" id="{CFD79958-E7AF-6761-A669-EE31A94042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7287722" y="6041869"/>
                <a:ext cx="5090131" cy="3372729"/>
              </a:xfrm>
              <a:prstGeom prst="rect">
                <a:avLst/>
              </a:prstGeom>
            </p:spPr>
          </p:pic>
          <p:sp>
            <p:nvSpPr>
              <p:cNvPr id="30" name="Text 17">
                <a:extLst>
                  <a:ext uri="{FF2B5EF4-FFF2-40B4-BE49-F238E27FC236}">
                    <a16:creationId xmlns:a16="http://schemas.microsoft.com/office/drawing/2014/main" id="{E613691E-D163-F1E4-29DC-79CB8BD6A4F1}"/>
                  </a:ext>
                </a:extLst>
              </p:cNvPr>
              <p:cNvSpPr/>
              <p:nvPr/>
            </p:nvSpPr>
            <p:spPr>
              <a:xfrm>
                <a:off x="8119007" y="8314157"/>
                <a:ext cx="3418345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Installation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31" name="Grafik 30" descr="Bauarbeiter Silhouette">
                <a:extLst>
                  <a:ext uri="{FF2B5EF4-FFF2-40B4-BE49-F238E27FC236}">
                    <a16:creationId xmlns:a16="http://schemas.microsoft.com/office/drawing/2014/main" id="{B5CDE5CC-FBF8-EBFB-E8D8-F81B5FB147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9351897" y="7323920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15" name="Grafik 14" descr="Bauarbeiter Silhouette">
              <a:extLst>
                <a:ext uri="{FF2B5EF4-FFF2-40B4-BE49-F238E27FC236}">
                  <a16:creationId xmlns:a16="http://schemas.microsoft.com/office/drawing/2014/main" id="{757A5353-8063-135C-3500-0796F8D4220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 rot="463197">
              <a:off x="10838619" y="7806215"/>
              <a:ext cx="848271" cy="848271"/>
            </a:xfrm>
            <a:prstGeom prst="rect">
              <a:avLst/>
            </a:prstGeom>
          </p:spPr>
        </p:pic>
      </p:grp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7FAE0BC9-C59D-5961-0ABC-7C0EE0C73248}"/>
              </a:ext>
            </a:extLst>
          </p:cNvPr>
          <p:cNvGrpSpPr/>
          <p:nvPr/>
        </p:nvGrpSpPr>
        <p:grpSpPr>
          <a:xfrm>
            <a:off x="14025279" y="5344117"/>
            <a:ext cx="3128816" cy="3915819"/>
            <a:chOff x="14025279" y="5682815"/>
            <a:chExt cx="3128816" cy="3915819"/>
          </a:xfrm>
        </p:grpSpPr>
        <p:grpSp>
          <p:nvGrpSpPr>
            <p:cNvPr id="24" name="Gruppieren 23">
              <a:extLst>
                <a:ext uri="{FF2B5EF4-FFF2-40B4-BE49-F238E27FC236}">
                  <a16:creationId xmlns:a16="http://schemas.microsoft.com/office/drawing/2014/main" id="{C3702909-5552-D20B-7EF7-B410831F5793}"/>
                </a:ext>
              </a:extLst>
            </p:cNvPr>
            <p:cNvGrpSpPr/>
            <p:nvPr/>
          </p:nvGrpSpPr>
          <p:grpSpPr>
            <a:xfrm rot="20956989">
              <a:off x="14025279" y="5682815"/>
              <a:ext cx="3128816" cy="3915819"/>
              <a:chOff x="11705356" y="5204804"/>
              <a:chExt cx="3372729" cy="4221084"/>
            </a:xfrm>
            <a:solidFill>
              <a:schemeClr val="accent2"/>
            </a:solidFill>
          </p:grpSpPr>
          <p:pic>
            <p:nvPicPr>
              <p:cNvPr id="25" name="Grafik 24">
                <a:extLst>
                  <a:ext uri="{FF2B5EF4-FFF2-40B4-BE49-F238E27FC236}">
                    <a16:creationId xmlns:a16="http://schemas.microsoft.com/office/drawing/2014/main" id="{CCAA7A02-C92A-DB32-C8BC-C42D7D0575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p:blipFill>
            <p:spPr>
              <a:xfrm>
                <a:off x="11705356" y="5204804"/>
                <a:ext cx="3372729" cy="4221084"/>
              </a:xfrm>
              <a:prstGeom prst="rect">
                <a:avLst/>
              </a:prstGeom>
            </p:spPr>
          </p:pic>
          <p:sp>
            <p:nvSpPr>
              <p:cNvPr id="26" name="Text 19">
                <a:extLst>
                  <a:ext uri="{FF2B5EF4-FFF2-40B4-BE49-F238E27FC236}">
                    <a16:creationId xmlns:a16="http://schemas.microsoft.com/office/drawing/2014/main" id="{C3B3A981-75D8-610C-F21A-63835B140834}"/>
                  </a:ext>
                </a:extLst>
              </p:cNvPr>
              <p:cNvSpPr/>
              <p:nvPr/>
            </p:nvSpPr>
            <p:spPr>
              <a:xfrm>
                <a:off x="12870868" y="7015297"/>
                <a:ext cx="1845257" cy="466583"/>
              </a:xfrm>
              <a:prstGeom prst="rect">
                <a:avLst/>
              </a:prstGeom>
              <a:grpFill/>
              <a:ln/>
            </p:spPr>
            <p:txBody>
              <a:bodyPr wrap="square" lIns="25400" tIns="25400" rIns="25400" bIns="25400" rtlCol="0" anchor="t">
                <a:normAutofit fontScale="92500" lnSpcReduction="10000"/>
              </a:bodyPr>
              <a:lstStyle/>
              <a:p>
                <a:pPr marL="0" indent="0" algn="r">
                  <a:lnSpc>
                    <a:spcPct val="105000"/>
                  </a:lnSpc>
                  <a:buNone/>
                </a:pPr>
                <a:r>
                  <a:rPr lang="en-US" sz="27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Support</a:t>
                </a:r>
                <a:endParaRPr lang="en-US" sz="27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27" name="Grafik 26" descr="Fragen Silhouette">
                <a:extLst>
                  <a:ext uri="{FF2B5EF4-FFF2-40B4-BE49-F238E27FC236}">
                    <a16:creationId xmlns:a16="http://schemas.microsoft.com/office/drawing/2014/main" id="{D9719313-6CEA-03C6-1D23-C32BC5F96E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13880841" y="7633048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17" name="Grafik 16" descr="Fragen Silhouette">
              <a:extLst>
                <a:ext uri="{FF2B5EF4-FFF2-40B4-BE49-F238E27FC236}">
                  <a16:creationId xmlns:a16="http://schemas.microsoft.com/office/drawing/2014/main" id="{3831B63C-3AEE-56EE-6A24-4BD73BED8BE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 rot="20956989">
              <a:off x="16124820" y="7759665"/>
              <a:ext cx="848271" cy="848271"/>
            </a:xfrm>
            <a:prstGeom prst="rect">
              <a:avLst/>
            </a:prstGeom>
          </p:spPr>
        </p:pic>
      </p:grpSp>
      <p:pic>
        <p:nvPicPr>
          <p:cNvPr id="19" name="Grafik 18">
            <a:extLst>
              <a:ext uri="{FF2B5EF4-FFF2-40B4-BE49-F238E27FC236}">
                <a16:creationId xmlns:a16="http://schemas.microsoft.com/office/drawing/2014/main" id="{D86D28E9-0E3D-E6D0-AA86-CDFF45DED0C4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 l="28374" t="25657" b="2102"/>
          <a:stretch>
            <a:fillRect/>
          </a:stretch>
        </p:blipFill>
        <p:spPr>
          <a:xfrm>
            <a:off x="975800" y="9483795"/>
            <a:ext cx="1890229" cy="43214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524000" y="790581"/>
            <a:ext cx="16763845" cy="246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425" b="1" kern="0" spc="300" dirty="0">
                <a:solidFill>
                  <a:srgbClr val="0000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FRAME</a:t>
            </a:r>
            <a:endParaRPr lang="en-US" sz="1425" dirty="0"/>
          </a:p>
        </p:txBody>
      </p:sp>
      <p:sp>
        <p:nvSpPr>
          <p:cNvPr id="3" name="Text 1"/>
          <p:cNvSpPr/>
          <p:nvPr/>
        </p:nvSpPr>
        <p:spPr>
          <a:xfrm>
            <a:off x="1524000" y="1208717"/>
            <a:ext cx="16763845" cy="6458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4200" b="1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And who puts it all together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1524000" y="2007003"/>
            <a:ext cx="12573001" cy="3011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r>
              <a:rPr lang="en-US" dirty="0" err="1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Sensise</a:t>
            </a:r>
            <a:r>
              <a:rPr lang="en-US" dirty="0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puts the pieces together and frames the entire project. T</a:t>
            </a:r>
            <a:r>
              <a:rPr lang="en-US" sz="1800" dirty="0">
                <a:solidFill>
                  <a:srgbClr val="5E5E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 customer only sees the final picture. </a:t>
            </a:r>
            <a:endParaRPr lang="en-US" sz="1800" dirty="0"/>
          </a:p>
        </p:txBody>
      </p:sp>
      <p:sp>
        <p:nvSpPr>
          <p:cNvPr id="22" name="Shape 2">
            <a:extLst>
              <a:ext uri="{FF2B5EF4-FFF2-40B4-BE49-F238E27FC236}">
                <a16:creationId xmlns:a16="http://schemas.microsoft.com/office/drawing/2014/main" id="{71B36547-02E0-4E87-2512-1CC09D20FF6E}"/>
              </a:ext>
            </a:extLst>
          </p:cNvPr>
          <p:cNvSpPr/>
          <p:nvPr/>
        </p:nvSpPr>
        <p:spPr>
          <a:xfrm>
            <a:off x="1483876" y="2818571"/>
            <a:ext cx="11753992" cy="6259712"/>
          </a:xfrm>
          <a:prstGeom prst="roundRect">
            <a:avLst>
              <a:gd name="adj" fmla="val 3652"/>
            </a:avLst>
          </a:prstGeom>
          <a:ln w="27214">
            <a:solidFill>
              <a:schemeClr val="accent1"/>
            </a:solidFill>
            <a:prstDash val="dash"/>
          </a:ln>
        </p:spPr>
        <p:txBody>
          <a:bodyPr/>
          <a:lstStyle/>
          <a:p>
            <a:endParaRPr lang="de-DE"/>
          </a:p>
        </p:txBody>
      </p:sp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A7CE652B-C1E8-A2C1-436D-03607732CB11}"/>
              </a:ext>
            </a:extLst>
          </p:cNvPr>
          <p:cNvGrpSpPr/>
          <p:nvPr/>
        </p:nvGrpSpPr>
        <p:grpSpPr>
          <a:xfrm>
            <a:off x="1750441" y="3250559"/>
            <a:ext cx="11039027" cy="5415397"/>
            <a:chOff x="1314174" y="2677299"/>
            <a:chExt cx="14162866" cy="6947853"/>
          </a:xfrm>
        </p:grpSpPr>
        <p:grpSp>
          <p:nvGrpSpPr>
            <p:cNvPr id="24" name="Gruppieren 23">
              <a:extLst>
                <a:ext uri="{FF2B5EF4-FFF2-40B4-BE49-F238E27FC236}">
                  <a16:creationId xmlns:a16="http://schemas.microsoft.com/office/drawing/2014/main" id="{BE35EA72-9084-76CD-8B29-55D0B89853FE}"/>
                </a:ext>
              </a:extLst>
            </p:cNvPr>
            <p:cNvGrpSpPr/>
            <p:nvPr/>
          </p:nvGrpSpPr>
          <p:grpSpPr>
            <a:xfrm>
              <a:off x="1314174" y="2677299"/>
              <a:ext cx="4241776" cy="3372729"/>
              <a:chOff x="1036726" y="2436813"/>
              <a:chExt cx="4241776" cy="3372729"/>
            </a:xfrm>
          </p:grpSpPr>
          <p:pic>
            <p:nvPicPr>
              <p:cNvPr id="53" name="Grafik 52">
                <a:extLst>
                  <a:ext uri="{FF2B5EF4-FFF2-40B4-BE49-F238E27FC236}">
                    <a16:creationId xmlns:a16="http://schemas.microsoft.com/office/drawing/2014/main" id="{2D548C18-C475-4BB8-8A04-37508E1F2E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1036726" y="2436813"/>
                <a:ext cx="4241776" cy="3372729"/>
              </a:xfrm>
              <a:prstGeom prst="rect">
                <a:avLst/>
              </a:prstGeom>
            </p:spPr>
          </p:pic>
          <p:sp>
            <p:nvSpPr>
              <p:cNvPr id="54" name="Text 5">
                <a:extLst>
                  <a:ext uri="{FF2B5EF4-FFF2-40B4-BE49-F238E27FC236}">
                    <a16:creationId xmlns:a16="http://schemas.microsoft.com/office/drawing/2014/main" id="{948A0A65-8D63-4701-87E8-FA20180A447C}"/>
                  </a:ext>
                </a:extLst>
              </p:cNvPr>
              <p:cNvSpPr/>
              <p:nvPr/>
            </p:nvSpPr>
            <p:spPr>
              <a:xfrm>
                <a:off x="1851299" y="3879738"/>
                <a:ext cx="1888636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Consulting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55" name="Grafik 54" descr="Benutzer Silhouette">
                <a:extLst>
                  <a:ext uri="{FF2B5EF4-FFF2-40B4-BE49-F238E27FC236}">
                    <a16:creationId xmlns:a16="http://schemas.microsoft.com/office/drawing/2014/main" id="{0945DC44-4D77-E7C5-BF66-B43296A5F6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2277873" y="303665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5" name="Gruppieren 24">
              <a:extLst>
                <a:ext uri="{FF2B5EF4-FFF2-40B4-BE49-F238E27FC236}">
                  <a16:creationId xmlns:a16="http://schemas.microsoft.com/office/drawing/2014/main" id="{BD9C2B34-AEB6-DE85-4C17-DB8DDC09953D}"/>
                </a:ext>
              </a:extLst>
            </p:cNvPr>
            <p:cNvGrpSpPr/>
            <p:nvPr/>
          </p:nvGrpSpPr>
          <p:grpSpPr>
            <a:xfrm>
              <a:off x="12104311" y="5404068"/>
              <a:ext cx="3372729" cy="4221084"/>
              <a:chOff x="11705356" y="5204804"/>
              <a:chExt cx="3372729" cy="4221084"/>
            </a:xfrm>
          </p:grpSpPr>
          <p:pic>
            <p:nvPicPr>
              <p:cNvPr id="50" name="Grafik 49">
                <a:extLst>
                  <a:ext uri="{FF2B5EF4-FFF2-40B4-BE49-F238E27FC236}">
                    <a16:creationId xmlns:a16="http://schemas.microsoft.com/office/drawing/2014/main" id="{F7C37C16-C1CB-B4F1-B00B-4D622FA41F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11705356" y="5204804"/>
                <a:ext cx="3372729" cy="4221084"/>
              </a:xfrm>
              <a:prstGeom prst="rect">
                <a:avLst/>
              </a:prstGeom>
            </p:spPr>
          </p:pic>
          <p:sp>
            <p:nvSpPr>
              <p:cNvPr id="51" name="Text 19">
                <a:extLst>
                  <a:ext uri="{FF2B5EF4-FFF2-40B4-BE49-F238E27FC236}">
                    <a16:creationId xmlns:a16="http://schemas.microsoft.com/office/drawing/2014/main" id="{46D854AD-EB8C-B965-4E6B-DC4313304D43}"/>
                  </a:ext>
                </a:extLst>
              </p:cNvPr>
              <p:cNvSpPr/>
              <p:nvPr/>
            </p:nvSpPr>
            <p:spPr>
              <a:xfrm>
                <a:off x="12870868" y="7015297"/>
                <a:ext cx="1845257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r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Support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52" name="Grafik 51" descr="Fragen Silhouette">
                <a:extLst>
                  <a:ext uri="{FF2B5EF4-FFF2-40B4-BE49-F238E27FC236}">
                    <a16:creationId xmlns:a16="http://schemas.microsoft.com/office/drawing/2014/main" id="{08CE6E24-1147-3738-C7AA-9D388B90D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3880841" y="7633048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6" name="Gruppieren 25">
              <a:extLst>
                <a:ext uri="{FF2B5EF4-FFF2-40B4-BE49-F238E27FC236}">
                  <a16:creationId xmlns:a16="http://schemas.microsoft.com/office/drawing/2014/main" id="{539488E5-D2E9-EFC1-3B72-D6F6A83BF73B}"/>
                </a:ext>
              </a:extLst>
            </p:cNvPr>
            <p:cNvGrpSpPr/>
            <p:nvPr/>
          </p:nvGrpSpPr>
          <p:grpSpPr>
            <a:xfrm>
              <a:off x="7645365" y="6238485"/>
              <a:ext cx="5090131" cy="3372729"/>
              <a:chOff x="7287722" y="6041869"/>
              <a:chExt cx="5090131" cy="3372729"/>
            </a:xfrm>
          </p:grpSpPr>
          <p:pic>
            <p:nvPicPr>
              <p:cNvPr id="47" name="Grafik 46">
                <a:extLst>
                  <a:ext uri="{FF2B5EF4-FFF2-40B4-BE49-F238E27FC236}">
                    <a16:creationId xmlns:a16="http://schemas.microsoft.com/office/drawing/2014/main" id="{D1157D35-DA3D-DE5A-8142-BAA7A1070A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287722" y="6041869"/>
                <a:ext cx="5090131" cy="3372729"/>
              </a:xfrm>
              <a:prstGeom prst="rect">
                <a:avLst/>
              </a:prstGeom>
            </p:spPr>
          </p:pic>
          <p:sp>
            <p:nvSpPr>
              <p:cNvPr id="48" name="Text 17">
                <a:extLst>
                  <a:ext uri="{FF2B5EF4-FFF2-40B4-BE49-F238E27FC236}">
                    <a16:creationId xmlns:a16="http://schemas.microsoft.com/office/drawing/2014/main" id="{06004A96-9218-94A4-A873-11B9D99FB999}"/>
                  </a:ext>
                </a:extLst>
              </p:cNvPr>
              <p:cNvSpPr/>
              <p:nvPr/>
            </p:nvSpPr>
            <p:spPr>
              <a:xfrm>
                <a:off x="8119007" y="8314157"/>
                <a:ext cx="3418345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Installation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49" name="Grafik 48" descr="Bauarbeiter Silhouette">
                <a:extLst>
                  <a:ext uri="{FF2B5EF4-FFF2-40B4-BE49-F238E27FC236}">
                    <a16:creationId xmlns:a16="http://schemas.microsoft.com/office/drawing/2014/main" id="{0CD9E2E3-B8D1-EF39-9229-210DFE6A3C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9351897" y="7323920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A671B3C4-AE4A-42FC-C17D-B7B81BC30A93}"/>
                </a:ext>
              </a:extLst>
            </p:cNvPr>
            <p:cNvGrpSpPr/>
            <p:nvPr/>
          </p:nvGrpSpPr>
          <p:grpSpPr>
            <a:xfrm>
              <a:off x="4044157" y="5369438"/>
              <a:ext cx="4241776" cy="4241776"/>
              <a:chOff x="3754177" y="5172823"/>
              <a:chExt cx="4241776" cy="4241776"/>
            </a:xfrm>
          </p:grpSpPr>
          <p:pic>
            <p:nvPicPr>
              <p:cNvPr id="44" name="Grafik 43">
                <a:extLst>
                  <a:ext uri="{FF2B5EF4-FFF2-40B4-BE49-F238E27FC236}">
                    <a16:creationId xmlns:a16="http://schemas.microsoft.com/office/drawing/2014/main" id="{1EB70E29-23A1-D81B-EFD4-E5D86B1BC4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3754177" y="5172823"/>
                <a:ext cx="4241776" cy="4241776"/>
              </a:xfrm>
              <a:prstGeom prst="rect">
                <a:avLst/>
              </a:prstGeom>
            </p:spPr>
          </p:pic>
          <p:sp>
            <p:nvSpPr>
              <p:cNvPr id="45" name="Text 15">
                <a:extLst>
                  <a:ext uri="{FF2B5EF4-FFF2-40B4-BE49-F238E27FC236}">
                    <a16:creationId xmlns:a16="http://schemas.microsoft.com/office/drawing/2014/main" id="{FCA8BB1D-4381-E213-AA6C-2B43F000948C}"/>
                  </a:ext>
                </a:extLst>
              </p:cNvPr>
              <p:cNvSpPr/>
              <p:nvPr/>
            </p:nvSpPr>
            <p:spPr>
              <a:xfrm>
                <a:off x="4092261" y="7494941"/>
                <a:ext cx="3034645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Platform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46" name="Grafik 45" descr="Webdesign Silhouette">
                <a:extLst>
                  <a:ext uri="{FF2B5EF4-FFF2-40B4-BE49-F238E27FC236}">
                    <a16:creationId xmlns:a16="http://schemas.microsoft.com/office/drawing/2014/main" id="{0767F8B5-690B-3844-DFCF-251DBCDEB6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4859156" y="7931815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DBA3E17F-B645-9825-D8F4-4FC4132C47A7}"/>
                </a:ext>
              </a:extLst>
            </p:cNvPr>
            <p:cNvGrpSpPr/>
            <p:nvPr/>
          </p:nvGrpSpPr>
          <p:grpSpPr>
            <a:xfrm>
              <a:off x="1320655" y="5369438"/>
              <a:ext cx="3372729" cy="4241776"/>
              <a:chOff x="1036875" y="5189407"/>
              <a:chExt cx="3372729" cy="4241776"/>
            </a:xfrm>
          </p:grpSpPr>
          <p:pic>
            <p:nvPicPr>
              <p:cNvPr id="41" name="Grafik 40">
                <a:extLst>
                  <a:ext uri="{FF2B5EF4-FFF2-40B4-BE49-F238E27FC236}">
                    <a16:creationId xmlns:a16="http://schemas.microsoft.com/office/drawing/2014/main" id="{23EAEE1D-9988-4DE1-9246-CD16F12C73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1036875" y="5189407"/>
                <a:ext cx="3372729" cy="4241776"/>
              </a:xfrm>
              <a:prstGeom prst="rect">
                <a:avLst/>
              </a:prstGeom>
            </p:spPr>
          </p:pic>
          <p:sp>
            <p:nvSpPr>
              <p:cNvPr id="42" name="Text 13">
                <a:extLst>
                  <a:ext uri="{FF2B5EF4-FFF2-40B4-BE49-F238E27FC236}">
                    <a16:creationId xmlns:a16="http://schemas.microsoft.com/office/drawing/2014/main" id="{CAD7E03B-4575-D472-B31B-19ACB272308F}"/>
                  </a:ext>
                </a:extLst>
              </p:cNvPr>
              <p:cNvSpPr/>
              <p:nvPr/>
            </p:nvSpPr>
            <p:spPr>
              <a:xfrm>
                <a:off x="1294238" y="8687197"/>
                <a:ext cx="3034645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l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Application server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43" name="Grafik 42" descr="Datenbank Silhouette">
                <a:extLst>
                  <a:ext uri="{FF2B5EF4-FFF2-40B4-BE49-F238E27FC236}">
                    <a16:creationId xmlns:a16="http://schemas.microsoft.com/office/drawing/2014/main" id="{E76A1E4B-18BB-5111-61F7-1751DCE000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1137654" y="7707359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9" name="Gruppieren 28">
              <a:extLst>
                <a:ext uri="{FF2B5EF4-FFF2-40B4-BE49-F238E27FC236}">
                  <a16:creationId xmlns:a16="http://schemas.microsoft.com/office/drawing/2014/main" id="{D96398FB-10B1-712B-1EC8-11CD016FF131}"/>
                </a:ext>
              </a:extLst>
            </p:cNvPr>
            <p:cNvGrpSpPr/>
            <p:nvPr/>
          </p:nvGrpSpPr>
          <p:grpSpPr>
            <a:xfrm>
              <a:off x="11224371" y="2699447"/>
              <a:ext cx="4241776" cy="3372729"/>
              <a:chOff x="10863350" y="2456393"/>
              <a:chExt cx="4241776" cy="3372729"/>
            </a:xfrm>
          </p:grpSpPr>
          <p:pic>
            <p:nvPicPr>
              <p:cNvPr id="38" name="Grafik 37">
                <a:extLst>
                  <a:ext uri="{FF2B5EF4-FFF2-40B4-BE49-F238E27FC236}">
                    <a16:creationId xmlns:a16="http://schemas.microsoft.com/office/drawing/2014/main" id="{B954B804-9945-0034-06DE-8B149ABBB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10863350" y="2456393"/>
                <a:ext cx="4241776" cy="3372729"/>
              </a:xfrm>
              <a:prstGeom prst="rect">
                <a:avLst/>
              </a:prstGeom>
            </p:spPr>
          </p:pic>
          <p:sp>
            <p:nvSpPr>
              <p:cNvPr id="39" name="Text 11">
                <a:extLst>
                  <a:ext uri="{FF2B5EF4-FFF2-40B4-BE49-F238E27FC236}">
                    <a16:creationId xmlns:a16="http://schemas.microsoft.com/office/drawing/2014/main" id="{A9163F37-552D-1822-CAEC-62D27D39BA7D}"/>
                  </a:ext>
                </a:extLst>
              </p:cNvPr>
              <p:cNvSpPr/>
              <p:nvPr/>
            </p:nvSpPr>
            <p:spPr>
              <a:xfrm>
                <a:off x="12105086" y="2860349"/>
                <a:ext cx="2611039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l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Network server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40" name="Grafik 39" descr="Server Silhouette">
                <a:extLst>
                  <a:ext uri="{FF2B5EF4-FFF2-40B4-BE49-F238E27FC236}">
                    <a16:creationId xmlns:a16="http://schemas.microsoft.com/office/drawing/2014/main" id="{802AFF9E-7B39-B618-A5EE-E5293E770E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11992180" y="3373399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30" name="Gruppieren 29">
              <a:extLst>
                <a:ext uri="{FF2B5EF4-FFF2-40B4-BE49-F238E27FC236}">
                  <a16:creationId xmlns:a16="http://schemas.microsoft.com/office/drawing/2014/main" id="{78C05780-FE38-4213-2EAD-FB7F7D9893D2}"/>
                </a:ext>
              </a:extLst>
            </p:cNvPr>
            <p:cNvGrpSpPr/>
            <p:nvPr/>
          </p:nvGrpSpPr>
          <p:grpSpPr>
            <a:xfrm>
              <a:off x="4925727" y="2677299"/>
              <a:ext cx="3352038" cy="3372729"/>
              <a:chOff x="4616461" y="2445105"/>
              <a:chExt cx="3352038" cy="3372729"/>
            </a:xfrm>
          </p:grpSpPr>
          <p:pic>
            <p:nvPicPr>
              <p:cNvPr id="35" name="Grafik 34">
                <a:extLst>
                  <a:ext uri="{FF2B5EF4-FFF2-40B4-BE49-F238E27FC236}">
                    <a16:creationId xmlns:a16="http://schemas.microsoft.com/office/drawing/2014/main" id="{7F46E376-0E68-AC3F-136F-722302E53D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4616461" y="2445105"/>
                <a:ext cx="3352038" cy="3372729"/>
              </a:xfrm>
              <a:prstGeom prst="rect">
                <a:avLst/>
              </a:prstGeom>
            </p:spPr>
          </p:pic>
          <p:sp>
            <p:nvSpPr>
              <p:cNvPr id="36" name="Text 7">
                <a:extLst>
                  <a:ext uri="{FF2B5EF4-FFF2-40B4-BE49-F238E27FC236}">
                    <a16:creationId xmlns:a16="http://schemas.microsoft.com/office/drawing/2014/main" id="{EB0442AF-403A-7009-0113-55732A974904}"/>
                  </a:ext>
                </a:extLst>
              </p:cNvPr>
              <p:cNvSpPr/>
              <p:nvPr/>
            </p:nvSpPr>
            <p:spPr>
              <a:xfrm>
                <a:off x="4616461" y="2898234"/>
                <a:ext cx="3341156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ctr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Field devices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37" name="Grafik 36" descr="Prozessor Silhouette">
                <a:extLst>
                  <a:ext uri="{FF2B5EF4-FFF2-40B4-BE49-F238E27FC236}">
                    <a16:creationId xmlns:a16="http://schemas.microsoft.com/office/drawing/2014/main" id="{7E8575DD-AC0A-D86A-2F8C-28447A5FE2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5857608" y="349385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31" name="Gruppieren 30">
              <a:extLst>
                <a:ext uri="{FF2B5EF4-FFF2-40B4-BE49-F238E27FC236}">
                  <a16:creationId xmlns:a16="http://schemas.microsoft.com/office/drawing/2014/main" id="{C665B155-9BDA-5068-6D0F-999F7C877C15}"/>
                </a:ext>
              </a:extLst>
            </p:cNvPr>
            <p:cNvGrpSpPr/>
            <p:nvPr/>
          </p:nvGrpSpPr>
          <p:grpSpPr>
            <a:xfrm>
              <a:off x="7623944" y="2677299"/>
              <a:ext cx="4241776" cy="4241776"/>
              <a:chOff x="7295576" y="2443640"/>
              <a:chExt cx="4241776" cy="4241776"/>
            </a:xfrm>
          </p:grpSpPr>
          <p:pic>
            <p:nvPicPr>
              <p:cNvPr id="32" name="Grafik 31">
                <a:extLst>
                  <a:ext uri="{FF2B5EF4-FFF2-40B4-BE49-F238E27FC236}">
                    <a16:creationId xmlns:a16="http://schemas.microsoft.com/office/drawing/2014/main" id="{C08DF482-0ED2-D60A-43C2-B34B06C80A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7295576" y="2443640"/>
                <a:ext cx="4241776" cy="4241776"/>
              </a:xfrm>
              <a:prstGeom prst="rect">
                <a:avLst/>
              </a:prstGeom>
            </p:spPr>
          </p:pic>
          <p:sp>
            <p:nvSpPr>
              <p:cNvPr id="33" name="Text 9">
                <a:extLst>
                  <a:ext uri="{FF2B5EF4-FFF2-40B4-BE49-F238E27FC236}">
                    <a16:creationId xmlns:a16="http://schemas.microsoft.com/office/drawing/2014/main" id="{2755920D-700A-8785-4EFB-DB64D31D08B4}"/>
                  </a:ext>
                </a:extLst>
              </p:cNvPr>
              <p:cNvSpPr/>
              <p:nvPr/>
            </p:nvSpPr>
            <p:spPr>
              <a:xfrm>
                <a:off x="8830783" y="4443838"/>
                <a:ext cx="1968106" cy="466583"/>
              </a:xfrm>
              <a:prstGeom prst="rect">
                <a:avLst/>
              </a:prstGeom>
              <a:noFill/>
              <a:ln/>
            </p:spPr>
            <p:txBody>
              <a:bodyPr wrap="square" lIns="25400" tIns="25400" rIns="25400" bIns="25400" rtlCol="0" anchor="t">
                <a:noAutofit/>
              </a:bodyPr>
              <a:lstStyle/>
              <a:p>
                <a:pPr marL="0" indent="0" algn="l">
                  <a:lnSpc>
                    <a:spcPct val="105000"/>
                  </a:lnSpc>
                  <a:buNone/>
                </a:pPr>
                <a:r>
                  <a:rPr lang="en-US" sz="2000" b="1" dirty="0">
                    <a:solidFill>
                      <a:schemeClr val="bg1"/>
                    </a:solidFill>
                    <a:latin typeface="Fira Sans" pitchFamily="34" charset="0"/>
                    <a:ea typeface="Fira Sans" pitchFamily="34" charset="-122"/>
                    <a:cs typeface="Fira Sans" pitchFamily="34" charset="-120"/>
                  </a:rPr>
                  <a:t>Gateways</a:t>
                </a:r>
                <a:endParaRPr lang="en-US" sz="20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34" name="Grafik 33" descr="Drahtlos Silhouette">
                <a:extLst>
                  <a:ext uri="{FF2B5EF4-FFF2-40B4-BE49-F238E27FC236}">
                    <a16:creationId xmlns:a16="http://schemas.microsoft.com/office/drawing/2014/main" id="{9E8121CF-318A-24B3-FA32-D04AA74C1B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 rot="2727995">
                <a:off x="9145219" y="3573372"/>
                <a:ext cx="914400" cy="914400"/>
              </a:xfrm>
              <a:prstGeom prst="rect">
                <a:avLst/>
              </a:prstGeom>
            </p:spPr>
          </p:pic>
        </p:grpSp>
      </p:grpSp>
      <p:sp>
        <p:nvSpPr>
          <p:cNvPr id="6" name="Shape 0">
            <a:extLst>
              <a:ext uri="{FF2B5EF4-FFF2-40B4-BE49-F238E27FC236}">
                <a16:creationId xmlns:a16="http://schemas.microsoft.com/office/drawing/2014/main" id="{B054E518-245B-FCAF-6F8F-B4EFE7ACA984}"/>
              </a:ext>
            </a:extLst>
          </p:cNvPr>
          <p:cNvSpPr/>
          <p:nvPr/>
        </p:nvSpPr>
        <p:spPr>
          <a:xfrm>
            <a:off x="0" y="10108692"/>
            <a:ext cx="18288023" cy="178308"/>
          </a:xfrm>
          <a:prstGeom prst="rect">
            <a:avLst/>
          </a:prstGeom>
          <a:solidFill>
            <a:srgbClr val="0000E8"/>
          </a:solidFill>
          <a:ln/>
        </p:spPr>
        <p:txBody>
          <a:bodyPr/>
          <a:lstStyle/>
          <a:p>
            <a:endParaRPr lang="de-DE" sz="1350"/>
          </a:p>
        </p:txBody>
      </p:sp>
      <p:pic>
        <p:nvPicPr>
          <p:cNvPr id="8" name="Image 0" descr="assets/logo_dark.png">
            <a:extLst>
              <a:ext uri="{FF2B5EF4-FFF2-40B4-BE49-F238E27FC236}">
                <a16:creationId xmlns:a16="http://schemas.microsoft.com/office/drawing/2014/main" id="{E37C036C-D707-FBE1-43D7-89F9E370DAF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5876270" y="9409176"/>
            <a:ext cx="2002536" cy="500634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31A2A7E-E7AC-8CFE-B378-F6126DFC31E6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l="28374" t="25657" b="2102"/>
          <a:stretch>
            <a:fillRect/>
          </a:stretch>
        </p:blipFill>
        <p:spPr>
          <a:xfrm>
            <a:off x="975800" y="9483795"/>
            <a:ext cx="1890229" cy="43214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7859" cy="10287001"/>
          </a:xfrm>
          <a:prstGeom prst="rect">
            <a:avLst/>
          </a:prstGeom>
          <a:gradFill rotWithShape="1">
            <a:gsLst>
              <a:gs pos="0">
                <a:srgbClr val="0000E8">
                  <a:alpha val="100000"/>
                </a:srgbClr>
              </a:gs>
              <a:gs pos="100000">
                <a:srgbClr val="111633">
                  <a:alpha val="100000"/>
                </a:srgbClr>
              </a:gs>
            </a:gsLst>
            <a:lin ang="270000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3" name="Shape 1"/>
          <p:cNvSpPr/>
          <p:nvPr/>
        </p:nvSpPr>
        <p:spPr>
          <a:xfrm>
            <a:off x="11983358" y="-3048000"/>
            <a:ext cx="8781002" cy="8781002"/>
          </a:xfrm>
          <a:prstGeom prst="ellipse">
            <a:avLst/>
          </a:prstGeom>
          <a:ln w="9071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" name="Shape 2"/>
          <p:cNvSpPr/>
          <p:nvPr/>
        </p:nvSpPr>
        <p:spPr>
          <a:xfrm>
            <a:off x="-2476500" y="5506358"/>
            <a:ext cx="8400002" cy="8400002"/>
          </a:xfrm>
          <a:prstGeom prst="ellipse">
            <a:avLst/>
          </a:prstGeom>
          <a:ln w="9071">
            <a:solidFill>
              <a:srgbClr val="FFFFFF">
                <a:alpha val="14000"/>
              </a:srgbClr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6" name="Text 4"/>
          <p:cNvSpPr/>
          <p:nvPr/>
        </p:nvSpPr>
        <p:spPr>
          <a:xfrm>
            <a:off x="1524000" y="4895737"/>
            <a:ext cx="7788744" cy="1008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6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Real-life use cases</a:t>
            </a:r>
            <a:endParaRPr lang="en-US" sz="6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t="39069" b="39069"/>
          <a:stretch/>
        </p:blipFill>
        <p:spPr>
          <a:xfrm>
            <a:off x="0" y="0"/>
            <a:ext cx="18287859" cy="2667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8287859" cy="2667000"/>
          </a:xfrm>
          <a:prstGeom prst="rect">
            <a:avLst/>
          </a:prstGeom>
          <a:gradFill rotWithShape="1">
            <a:gsLst>
              <a:gs pos="0">
                <a:srgbClr val="111633">
                  <a:alpha val="88000"/>
                </a:srgbClr>
              </a:gs>
              <a:gs pos="55000">
                <a:srgbClr val="111633">
                  <a:alpha val="45000"/>
                </a:srgbClr>
              </a:gs>
              <a:gs pos="100000">
                <a:srgbClr val="111633">
                  <a:alpha val="15000"/>
                </a:srgbClr>
              </a:gs>
            </a:gsLst>
            <a:lin ang="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1142858" y="922167"/>
            <a:ext cx="7600865" cy="237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350" b="1" kern="0" spc="22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SUCCESS CASE · OFFICE BUILDING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1142858" y="1254976"/>
            <a:ext cx="7600865" cy="52795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Creating transparency in office space</a:t>
            </a:r>
            <a:endParaRPr lang="en-US" sz="3300" dirty="0"/>
          </a:p>
        </p:txBody>
      </p:sp>
      <p:sp>
        <p:nvSpPr>
          <p:cNvPr id="6" name="Text 3"/>
          <p:cNvSpPr/>
          <p:nvPr/>
        </p:nvSpPr>
        <p:spPr>
          <a:xfrm>
            <a:off x="15399658" y="987548"/>
            <a:ext cx="1821544" cy="3465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buNone/>
            </a:pPr>
            <a:r>
              <a:rPr lang="en-US" sz="2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Project duration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5650207" y="1284406"/>
            <a:ext cx="1320446" cy="346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3.5 weeks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952358" y="3085986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FFF4F2"/>
          </a:solidFill>
          <a:ln/>
        </p:spPr>
        <p:txBody>
          <a:bodyPr/>
          <a:lstStyle/>
          <a:p>
            <a:pPr>
              <a:lnSpc>
                <a:spcPct val="200000"/>
              </a:lnSpc>
            </a:pPr>
            <a:endParaRPr lang="de-DE"/>
          </a:p>
        </p:txBody>
      </p:sp>
      <p:sp>
        <p:nvSpPr>
          <p:cNvPr id="9" name="Text 6"/>
          <p:cNvSpPr/>
          <p:nvPr/>
        </p:nvSpPr>
        <p:spPr>
          <a:xfrm>
            <a:off x="1237967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EC301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1320777" y="3796110"/>
            <a:ext cx="3784736" cy="380937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Complaints about bad indoor air quality</a:t>
            </a: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Rent cut every winter season</a:t>
            </a: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in operation </a:t>
            </a:r>
            <a:b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  <a:sym typeface="Wingdings" panose="05000000000000000000" pitchFamily="2" charset="2"/>
              </a:rPr>
              <a:t> </a:t>
            </a: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chance for interruption</a:t>
            </a: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Client experienced in HVAC, but no idea how to implement an IoT solution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5334001" y="3085986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EFF4FF"/>
          </a:solidFill>
          <a:ln/>
        </p:spPr>
        <p:txBody>
          <a:bodyPr/>
          <a:lstStyle/>
          <a:p>
            <a:pPr>
              <a:lnSpc>
                <a:spcPct val="200000"/>
              </a:lnSpc>
            </a:pPr>
            <a:endParaRPr lang="de-DE"/>
          </a:p>
        </p:txBody>
      </p:sp>
      <p:sp>
        <p:nvSpPr>
          <p:cNvPr id="12" name="Text 9"/>
          <p:cNvSpPr/>
          <p:nvPr/>
        </p:nvSpPr>
        <p:spPr>
          <a:xfrm>
            <a:off x="5619609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0000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SOLUTION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5702419" y="3796110"/>
            <a:ext cx="3575328" cy="380937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High-quality LoRaWAN room sensors</a:t>
            </a: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Independent LoRaWAN network</a:t>
            </a: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Robust, proven network server</a:t>
            </a: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Real-time and historical data</a:t>
            </a:r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endParaRPr lang="en-US" sz="1600" dirty="0"/>
          </a:p>
          <a:p>
            <a:pPr marL="126683" indent="-126683" algn="l">
              <a:lnSpc>
                <a:spcPct val="210000"/>
              </a:lnSpc>
              <a:buSzPct val="100000"/>
              <a:buChar char="•"/>
              <a:tabLst>
                <a:tab pos="126683" algn="l"/>
              </a:tabLst>
            </a:pP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9715642" y="3085986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EFFCF9"/>
          </a:solidFill>
          <a:ln/>
        </p:spPr>
        <p:txBody>
          <a:bodyPr/>
          <a:lstStyle/>
          <a:p>
            <a:pPr>
              <a:lnSpc>
                <a:spcPct val="200000"/>
              </a:lnSpc>
            </a:pPr>
            <a:endParaRPr lang="de-DE"/>
          </a:p>
        </p:txBody>
      </p:sp>
      <p:sp>
        <p:nvSpPr>
          <p:cNvPr id="15" name="Text 12"/>
          <p:cNvSpPr/>
          <p:nvPr/>
        </p:nvSpPr>
        <p:spPr>
          <a:xfrm>
            <a:off x="10001251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0FA39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RESULT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10084062" y="3796109"/>
            <a:ext cx="3575328" cy="46076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Owner proves appropriate indoor air quality with reliable live and historical data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rent reduction anymore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Scalable </a:t>
            </a: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  <a:sym typeface="Wingdings" panose="05000000000000000000" pitchFamily="2" charset="2"/>
              </a:rPr>
              <a:t> </a:t>
            </a: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 step: smart thermostats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14097285" y="3085986"/>
            <a:ext cx="3238217" cy="5112000"/>
          </a:xfrm>
          <a:prstGeom prst="roundRect">
            <a:avLst>
              <a:gd name="adj" fmla="val 2353"/>
            </a:avLst>
          </a:prstGeom>
          <a:solidFill>
            <a:srgbClr val="111633"/>
          </a:solidFill>
          <a:ln/>
        </p:spPr>
        <p:txBody>
          <a:bodyPr/>
          <a:lstStyle/>
          <a:p>
            <a:endParaRPr lang="de-DE" dirty="0"/>
          </a:p>
        </p:txBody>
      </p:sp>
      <p:sp>
        <p:nvSpPr>
          <p:cNvPr id="18" name="Text 15"/>
          <p:cNvSpPr/>
          <p:nvPr/>
        </p:nvSpPr>
        <p:spPr>
          <a:xfrm>
            <a:off x="14382893" y="3371595"/>
            <a:ext cx="2933700" cy="219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200" b="1" kern="0" spc="7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SOLUTION PROVIDER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14382893" y="4665366"/>
            <a:ext cx="2933700" cy="219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200" b="1" kern="0" spc="7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COMPONENTS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14382893" y="4942045"/>
            <a:ext cx="2747010" cy="6736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LoRaWAN room sensors, </a:t>
            </a:r>
          </a:p>
          <a:p>
            <a:pPr marL="0" indent="0" algn="l">
              <a:lnSpc>
                <a:spcPct val="126000"/>
              </a:lnSpc>
              <a:buNone/>
            </a:pP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independent network, </a:t>
            </a:r>
          </a:p>
          <a:p>
            <a:pPr marL="0" indent="0" algn="l">
              <a:lnSpc>
                <a:spcPct val="126000"/>
              </a:lnSpc>
              <a:buNone/>
            </a:pP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network server</a:t>
            </a:r>
            <a:endParaRPr lang="en-US" sz="1200" dirty="0"/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C55A026C-5C67-7E79-9F40-42C4ECFAFC4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9315" y="6378130"/>
            <a:ext cx="580414" cy="54523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532D8C8B-0404-7AC8-C4C4-620B8D8BC73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8217" y="6352362"/>
            <a:ext cx="631508" cy="571005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2AF38D82-D8A7-13A3-1D99-36F743A10D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69315" y="5813099"/>
            <a:ext cx="1762741" cy="292076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FA11B882-F218-415F-2A96-A2F9D4B07C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82893" y="3793312"/>
            <a:ext cx="1628605" cy="369165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C5A7E9A1-EF26-96B9-2350-291D07F9E2A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8374" t="25657" b="2102"/>
          <a:stretch>
            <a:fillRect/>
          </a:stretch>
        </p:blipFill>
        <p:spPr>
          <a:xfrm>
            <a:off x="975800" y="9483795"/>
            <a:ext cx="1890229" cy="43214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t="39052" b="39052"/>
          <a:stretch/>
        </p:blipFill>
        <p:spPr>
          <a:xfrm>
            <a:off x="0" y="0"/>
            <a:ext cx="18287859" cy="2667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8287859" cy="2667000"/>
          </a:xfrm>
          <a:prstGeom prst="rect">
            <a:avLst/>
          </a:prstGeom>
          <a:gradFill rotWithShape="1">
            <a:gsLst>
              <a:gs pos="0">
                <a:srgbClr val="111633">
                  <a:alpha val="88000"/>
                </a:srgbClr>
              </a:gs>
              <a:gs pos="55000">
                <a:srgbClr val="111633">
                  <a:alpha val="45000"/>
                </a:srgbClr>
              </a:gs>
              <a:gs pos="100000">
                <a:srgbClr val="111633">
                  <a:alpha val="15000"/>
                </a:srgbClr>
              </a:gs>
            </a:gsLst>
            <a:lin ang="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1142858" y="922167"/>
            <a:ext cx="6021444" cy="237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350" b="1" kern="0" spc="22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SUCCESS CASE · PRIMARY SCHOOL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1142858" y="1254976"/>
            <a:ext cx="6021444" cy="52795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Room-based heating concept</a:t>
            </a:r>
            <a:endParaRPr lang="en-US" sz="3300" dirty="0"/>
          </a:p>
        </p:txBody>
      </p:sp>
      <p:sp>
        <p:nvSpPr>
          <p:cNvPr id="8" name="Shape 5"/>
          <p:cNvSpPr/>
          <p:nvPr/>
        </p:nvSpPr>
        <p:spPr>
          <a:xfrm>
            <a:off x="952358" y="3085987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FFF4F2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9" name="Text 6"/>
          <p:cNvSpPr/>
          <p:nvPr/>
        </p:nvSpPr>
        <p:spPr>
          <a:xfrm>
            <a:off x="1237967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EC301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1320777" y="3796109"/>
            <a:ext cx="3575328" cy="556872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Building in operation — no interruption possible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Old building with poor, inconsistent insulation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Individual heating profiles needed for even temperature across all rooms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Client had no experience with HVAC, installation, integration or IT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5334001" y="3085987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EFF4FF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2" name="Text 9"/>
          <p:cNvSpPr/>
          <p:nvPr/>
        </p:nvSpPr>
        <p:spPr>
          <a:xfrm>
            <a:off x="5619609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0000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SOLUTION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5702419" y="3796110"/>
            <a:ext cx="3575328" cy="523591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High-quality LoRaWAN thermostats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Independent LoRaWAN network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Robust, proven network server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Individual room schedules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Installation ~2.5 hours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9715642" y="3085987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EFFCF9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/>
          <p:nvPr/>
        </p:nvSpPr>
        <p:spPr>
          <a:xfrm>
            <a:off x="10001251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0FA39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RESULT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10084062" y="3796110"/>
            <a:ext cx="3575328" cy="556872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Monday–Friday individual heating schedules, no heating on weekends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Comfortably warm in the morning, no overnight heating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Significant cost reduction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14097285" y="3085987"/>
            <a:ext cx="3238217" cy="5112000"/>
          </a:xfrm>
          <a:prstGeom prst="roundRect">
            <a:avLst>
              <a:gd name="adj" fmla="val 2353"/>
            </a:avLst>
          </a:prstGeom>
          <a:solidFill>
            <a:srgbClr val="111633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22" name="Text 19"/>
          <p:cNvSpPr/>
          <p:nvPr/>
        </p:nvSpPr>
        <p:spPr>
          <a:xfrm>
            <a:off x="10418715" y="6832445"/>
            <a:ext cx="2747010" cy="49507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endParaRPr lang="en-US" sz="1200" dirty="0"/>
          </a:p>
        </p:txBody>
      </p:sp>
      <p:sp>
        <p:nvSpPr>
          <p:cNvPr id="38" name="Text 15">
            <a:extLst>
              <a:ext uri="{FF2B5EF4-FFF2-40B4-BE49-F238E27FC236}">
                <a16:creationId xmlns:a16="http://schemas.microsoft.com/office/drawing/2014/main" id="{4D95EF8A-4BBD-B42A-3612-BC1DFE12E382}"/>
              </a:ext>
            </a:extLst>
          </p:cNvPr>
          <p:cNvSpPr/>
          <p:nvPr/>
        </p:nvSpPr>
        <p:spPr>
          <a:xfrm>
            <a:off x="14382893" y="3371595"/>
            <a:ext cx="2933700" cy="219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200" b="1" kern="0" spc="7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SOLUTION PROVIDER</a:t>
            </a:r>
            <a:endParaRPr lang="en-US" sz="1200" dirty="0"/>
          </a:p>
        </p:txBody>
      </p:sp>
      <p:sp>
        <p:nvSpPr>
          <p:cNvPr id="40" name="Text 18">
            <a:extLst>
              <a:ext uri="{FF2B5EF4-FFF2-40B4-BE49-F238E27FC236}">
                <a16:creationId xmlns:a16="http://schemas.microsoft.com/office/drawing/2014/main" id="{01E87328-5799-361D-794C-C4D754411BB9}"/>
              </a:ext>
            </a:extLst>
          </p:cNvPr>
          <p:cNvSpPr/>
          <p:nvPr/>
        </p:nvSpPr>
        <p:spPr>
          <a:xfrm>
            <a:off x="14382893" y="4665366"/>
            <a:ext cx="2933700" cy="219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200" b="1" kern="0" spc="7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COMPONENTS</a:t>
            </a:r>
            <a:endParaRPr lang="en-US" sz="1200" dirty="0"/>
          </a:p>
        </p:txBody>
      </p:sp>
      <p:sp>
        <p:nvSpPr>
          <p:cNvPr id="42" name="Text 19">
            <a:extLst>
              <a:ext uri="{FF2B5EF4-FFF2-40B4-BE49-F238E27FC236}">
                <a16:creationId xmlns:a16="http://schemas.microsoft.com/office/drawing/2014/main" id="{40D9018E-5C37-44A4-BCDB-1D8D488EF979}"/>
              </a:ext>
            </a:extLst>
          </p:cNvPr>
          <p:cNvSpPr/>
          <p:nvPr/>
        </p:nvSpPr>
        <p:spPr>
          <a:xfrm>
            <a:off x="14382893" y="4942045"/>
            <a:ext cx="2747010" cy="6736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>
              <a:lnSpc>
                <a:spcPct val="126000"/>
              </a:lnSpc>
            </a:pPr>
            <a:r>
              <a:rPr lang="en-US" sz="1200" dirty="0" err="1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LoRaWAN</a:t>
            </a: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thermostats, </a:t>
            </a:r>
            <a:b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independent network, </a:t>
            </a:r>
            <a:b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network server</a:t>
            </a:r>
            <a:endParaRPr lang="en-US" sz="1200" dirty="0"/>
          </a:p>
        </p:txBody>
      </p:sp>
      <p:pic>
        <p:nvPicPr>
          <p:cNvPr id="44" name="Grafik 43">
            <a:extLst>
              <a:ext uri="{FF2B5EF4-FFF2-40B4-BE49-F238E27FC236}">
                <a16:creationId xmlns:a16="http://schemas.microsoft.com/office/drawing/2014/main" id="{410A9208-E0A7-3E4F-4AF2-8FF7BBCCA5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9315" y="6378130"/>
            <a:ext cx="580414" cy="54523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971B6015-E1AA-BE97-10D5-C5F9E46859F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8217" y="6352362"/>
            <a:ext cx="631508" cy="571005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0721290F-D5E4-BA3B-E8C3-B13EE56E3B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69315" y="5813099"/>
            <a:ext cx="1762741" cy="292076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9AB7228B-11D7-165E-9396-520D4B545D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82893" y="3793312"/>
            <a:ext cx="1628605" cy="369165"/>
          </a:xfrm>
          <a:prstGeom prst="rect">
            <a:avLst/>
          </a:prstGeom>
        </p:spPr>
      </p:pic>
      <p:sp>
        <p:nvSpPr>
          <p:cNvPr id="19" name="Text 3">
            <a:extLst>
              <a:ext uri="{FF2B5EF4-FFF2-40B4-BE49-F238E27FC236}">
                <a16:creationId xmlns:a16="http://schemas.microsoft.com/office/drawing/2014/main" id="{59112646-D894-BB82-827F-C657371AC3EC}"/>
              </a:ext>
            </a:extLst>
          </p:cNvPr>
          <p:cNvSpPr/>
          <p:nvPr/>
        </p:nvSpPr>
        <p:spPr>
          <a:xfrm>
            <a:off x="15399658" y="987548"/>
            <a:ext cx="1821544" cy="3465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buNone/>
            </a:pPr>
            <a:r>
              <a:rPr lang="en-US" sz="2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Project duration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1" name="Text 4">
            <a:extLst>
              <a:ext uri="{FF2B5EF4-FFF2-40B4-BE49-F238E27FC236}">
                <a16:creationId xmlns:a16="http://schemas.microsoft.com/office/drawing/2014/main" id="{C75935BF-DDFF-183B-3EF0-8B713B9D657C}"/>
              </a:ext>
            </a:extLst>
          </p:cNvPr>
          <p:cNvSpPr/>
          <p:nvPr/>
        </p:nvSpPr>
        <p:spPr>
          <a:xfrm>
            <a:off x="15571833" y="1297290"/>
            <a:ext cx="1320446" cy="346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weeks</a:t>
            </a:r>
            <a:endParaRPr lang="en-US" sz="2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EA48BCFB-0B60-58F8-A430-6E3A636C7F7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8374" t="25657" b="2102"/>
          <a:stretch>
            <a:fillRect/>
          </a:stretch>
        </p:blipFill>
        <p:spPr>
          <a:xfrm>
            <a:off x="975800" y="9483795"/>
            <a:ext cx="1890229" cy="43214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t="39069" b="39069"/>
          <a:stretch/>
        </p:blipFill>
        <p:spPr>
          <a:xfrm>
            <a:off x="0" y="0"/>
            <a:ext cx="18287859" cy="2667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8287859" cy="2667000"/>
          </a:xfrm>
          <a:prstGeom prst="rect">
            <a:avLst/>
          </a:prstGeom>
          <a:gradFill rotWithShape="1">
            <a:gsLst>
              <a:gs pos="0">
                <a:srgbClr val="111633">
                  <a:alpha val="88000"/>
                </a:srgbClr>
              </a:gs>
              <a:gs pos="55000">
                <a:srgbClr val="111633">
                  <a:alpha val="45000"/>
                </a:srgbClr>
              </a:gs>
              <a:gs pos="100000">
                <a:srgbClr val="111633">
                  <a:alpha val="15000"/>
                </a:srgbClr>
              </a:gs>
            </a:gsLst>
            <a:lin ang="0" scaled="0"/>
          </a:gra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1142858" y="922167"/>
            <a:ext cx="8504862" cy="237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350" b="1" kern="0" spc="22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SUCCESS CASE · HIGH SCHOOL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1142858" y="1254976"/>
            <a:ext cx="8504862" cy="52795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Electrical heaters in container classrooms</a:t>
            </a:r>
            <a:endParaRPr lang="en-US" sz="3300" dirty="0"/>
          </a:p>
        </p:txBody>
      </p:sp>
      <p:sp>
        <p:nvSpPr>
          <p:cNvPr id="8" name="Shape 5"/>
          <p:cNvSpPr/>
          <p:nvPr/>
        </p:nvSpPr>
        <p:spPr>
          <a:xfrm>
            <a:off x="952358" y="3085987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FFF4F2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9" name="Text 6"/>
          <p:cNvSpPr/>
          <p:nvPr/>
        </p:nvSpPr>
        <p:spPr>
          <a:xfrm>
            <a:off x="1237967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EC301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1320777" y="3796110"/>
            <a:ext cx="3575328" cy="523591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Classrooms housed in containers</a:t>
            </a:r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heated by electrical heaters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heating schedule </a:t>
            </a:r>
            <a:b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  <a:sym typeface="Wingdings" panose="05000000000000000000" pitchFamily="2" charset="2"/>
              </a:rPr>
              <a:t> </a:t>
            </a: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heaters ran overnight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Client had no experience with HVAC, installation, integration or IT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5334001" y="3085987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EFF4FF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2" name="Text 9"/>
          <p:cNvSpPr/>
          <p:nvPr/>
        </p:nvSpPr>
        <p:spPr>
          <a:xfrm>
            <a:off x="5619609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0000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SOLUTION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5702419" y="3796110"/>
            <a:ext cx="3575328" cy="523591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High-quality LoRaWAN switches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Independent LoRaWAN network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Robust, proven network server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On/off time schedule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Installation ~2.5 hours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9715642" y="3085987"/>
            <a:ext cx="4153156" cy="5112000"/>
          </a:xfrm>
          <a:prstGeom prst="roundRect">
            <a:avLst>
              <a:gd name="adj" fmla="val 1835"/>
            </a:avLst>
          </a:prstGeom>
          <a:solidFill>
            <a:srgbClr val="EFFCF9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/>
          <p:nvPr/>
        </p:nvSpPr>
        <p:spPr>
          <a:xfrm>
            <a:off x="10001251" y="3371595"/>
            <a:ext cx="3940133" cy="3102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0FA39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RESULT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10084062" y="3796110"/>
            <a:ext cx="3575328" cy="539143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Heaters powered only during lesson times</a:t>
            </a:r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room-specific control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overnight heating</a:t>
            </a:r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comfortably warm classrooms each morning</a:t>
            </a:r>
            <a:endParaRPr lang="en-US" sz="1600" dirty="0"/>
          </a:p>
          <a:p>
            <a:pPr marL="126683" indent="-126683" algn="l">
              <a:lnSpc>
                <a:spcPct val="200000"/>
              </a:lnSpc>
              <a:buSzPct val="100000"/>
              <a:buChar char="•"/>
              <a:tabLst>
                <a:tab pos="126683" algn="l"/>
              </a:tabLst>
            </a:pPr>
            <a:r>
              <a:rPr lang="en-US" sz="1600" dirty="0">
                <a:solidFill>
                  <a:srgbClr val="1116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Significant cost reduction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14097285" y="3085987"/>
            <a:ext cx="3238217" cy="5112000"/>
          </a:xfrm>
          <a:prstGeom prst="roundRect">
            <a:avLst>
              <a:gd name="adj" fmla="val 2353"/>
            </a:avLst>
          </a:prstGeom>
          <a:solidFill>
            <a:srgbClr val="111633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22" name="Text 19"/>
          <p:cNvSpPr/>
          <p:nvPr/>
        </p:nvSpPr>
        <p:spPr>
          <a:xfrm>
            <a:off x="12567879" y="8404464"/>
            <a:ext cx="2747010" cy="49507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endParaRPr lang="en-US" sz="1200" dirty="0"/>
          </a:p>
        </p:txBody>
      </p:sp>
      <p:sp>
        <p:nvSpPr>
          <p:cNvPr id="24" name="Text 15">
            <a:extLst>
              <a:ext uri="{FF2B5EF4-FFF2-40B4-BE49-F238E27FC236}">
                <a16:creationId xmlns:a16="http://schemas.microsoft.com/office/drawing/2014/main" id="{982CDF6A-C6C7-794B-986B-9E3F9952BB0A}"/>
              </a:ext>
            </a:extLst>
          </p:cNvPr>
          <p:cNvSpPr/>
          <p:nvPr/>
        </p:nvSpPr>
        <p:spPr>
          <a:xfrm>
            <a:off x="14382893" y="3371595"/>
            <a:ext cx="2933700" cy="219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200" b="1" kern="0" spc="7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SOLUTION PROVIDER</a:t>
            </a:r>
            <a:endParaRPr lang="en-US" sz="1200" dirty="0"/>
          </a:p>
        </p:txBody>
      </p:sp>
      <p:sp>
        <p:nvSpPr>
          <p:cNvPr id="26" name="Text 18">
            <a:extLst>
              <a:ext uri="{FF2B5EF4-FFF2-40B4-BE49-F238E27FC236}">
                <a16:creationId xmlns:a16="http://schemas.microsoft.com/office/drawing/2014/main" id="{E1E170E7-B20E-E576-C3C8-621231C6D062}"/>
              </a:ext>
            </a:extLst>
          </p:cNvPr>
          <p:cNvSpPr/>
          <p:nvPr/>
        </p:nvSpPr>
        <p:spPr>
          <a:xfrm>
            <a:off x="14382893" y="4665366"/>
            <a:ext cx="2933700" cy="219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200" b="1" kern="0" spc="75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COMPONENTS</a:t>
            </a:r>
            <a:endParaRPr lang="en-US" sz="1200" dirty="0"/>
          </a:p>
        </p:txBody>
      </p:sp>
      <p:sp>
        <p:nvSpPr>
          <p:cNvPr id="28" name="Text 19">
            <a:extLst>
              <a:ext uri="{FF2B5EF4-FFF2-40B4-BE49-F238E27FC236}">
                <a16:creationId xmlns:a16="http://schemas.microsoft.com/office/drawing/2014/main" id="{653838D8-2B59-BDB4-7C48-F62B4A9D800D}"/>
              </a:ext>
            </a:extLst>
          </p:cNvPr>
          <p:cNvSpPr/>
          <p:nvPr/>
        </p:nvSpPr>
        <p:spPr>
          <a:xfrm>
            <a:off x="14382893" y="4942045"/>
            <a:ext cx="2747010" cy="6736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>
              <a:lnSpc>
                <a:spcPct val="126000"/>
              </a:lnSpc>
            </a:pPr>
            <a:r>
              <a:rPr lang="en-US" sz="1200" dirty="0" err="1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LoRaWAN</a:t>
            </a: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switches, </a:t>
            </a:r>
            <a:b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independent network, </a:t>
            </a:r>
            <a:b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200" dirty="0">
                <a:solidFill>
                  <a:srgbClr val="D6D5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network server</a:t>
            </a:r>
            <a:endParaRPr lang="en-US" sz="1200" dirty="0"/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2677CFF7-8785-F601-97A8-FBF12200F9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8714" y="6553030"/>
            <a:ext cx="580414" cy="54523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851A7BAA-E520-015C-32D2-B7BDC5C7FA9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5098" y="6533844"/>
            <a:ext cx="631508" cy="571005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0A632E42-C745-9B23-A80E-E925ADF586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82893" y="3793312"/>
            <a:ext cx="1628605" cy="369165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6770443A-D5A7-F437-1ABB-D59A7CC053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28714" y="5782869"/>
            <a:ext cx="1393464" cy="592964"/>
          </a:xfrm>
          <a:prstGeom prst="rect">
            <a:avLst/>
          </a:prstGeom>
        </p:spPr>
      </p:pic>
      <p:sp>
        <p:nvSpPr>
          <p:cNvPr id="19" name="Text 3">
            <a:extLst>
              <a:ext uri="{FF2B5EF4-FFF2-40B4-BE49-F238E27FC236}">
                <a16:creationId xmlns:a16="http://schemas.microsoft.com/office/drawing/2014/main" id="{7F4AB7B6-7DCB-1132-F786-09877180FA66}"/>
              </a:ext>
            </a:extLst>
          </p:cNvPr>
          <p:cNvSpPr/>
          <p:nvPr/>
        </p:nvSpPr>
        <p:spPr>
          <a:xfrm>
            <a:off x="15399658" y="987548"/>
            <a:ext cx="1821544" cy="3465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buNone/>
            </a:pPr>
            <a:r>
              <a:rPr lang="en-US" sz="2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Project duration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1" name="Text 4">
            <a:extLst>
              <a:ext uri="{FF2B5EF4-FFF2-40B4-BE49-F238E27FC236}">
                <a16:creationId xmlns:a16="http://schemas.microsoft.com/office/drawing/2014/main" id="{C767E8B5-6652-F4CB-111D-EB531812E4D3}"/>
              </a:ext>
            </a:extLst>
          </p:cNvPr>
          <p:cNvSpPr/>
          <p:nvPr/>
        </p:nvSpPr>
        <p:spPr>
          <a:xfrm>
            <a:off x="15571833" y="1297290"/>
            <a:ext cx="1320446" cy="3465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weeks</a:t>
            </a:r>
            <a:endParaRPr lang="en-US" sz="20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EED0BE70-5465-88DB-F6D0-063FE0414C9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8374" t="25657" b="2102"/>
          <a:stretch>
            <a:fillRect/>
          </a:stretch>
        </p:blipFill>
        <p:spPr>
          <a:xfrm>
            <a:off x="975800" y="9483795"/>
            <a:ext cx="1890229" cy="43214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C84DAD16-0971-DA4B-7947-289D426CFD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Summary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EA1236B-CF5C-E444-6AF6-77B1E11F21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rafik 53">
            <a:extLst>
              <a:ext uri="{FF2B5EF4-FFF2-40B4-BE49-F238E27FC236}">
                <a16:creationId xmlns:a16="http://schemas.microsoft.com/office/drawing/2014/main" id="{36F3FD70-B980-B4EE-0FC7-C8F731B2C4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16" r="5916" b="11832"/>
          <a:stretch>
            <a:fillRect/>
          </a:stretch>
        </p:blipFill>
        <p:spPr>
          <a:xfrm>
            <a:off x="0" y="-2735"/>
            <a:ext cx="18288000" cy="10292469"/>
          </a:xfrm>
          <a:prstGeom prst="rect">
            <a:avLst/>
          </a:prstGeom>
        </p:spPr>
      </p:pic>
      <p:sp>
        <p:nvSpPr>
          <p:cNvPr id="50" name="Textplatzhalter 49">
            <a:extLst>
              <a:ext uri="{FF2B5EF4-FFF2-40B4-BE49-F238E27FC236}">
                <a16:creationId xmlns:a16="http://schemas.microsoft.com/office/drawing/2014/main" id="{2B8DA1AB-0723-A69F-4E31-7D303898C3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8108" y="7535532"/>
            <a:ext cx="3938741" cy="466725"/>
          </a:xfrm>
        </p:spPr>
        <p:txBody>
          <a:bodyPr/>
          <a:lstStyle/>
          <a:p>
            <a:pPr algn="ctr"/>
            <a:r>
              <a:rPr lang="de-DE" sz="2500" dirty="0"/>
              <a:t>The Idea</a:t>
            </a:r>
          </a:p>
        </p:txBody>
      </p:sp>
      <p:sp>
        <p:nvSpPr>
          <p:cNvPr id="51" name="Textplatzhalter 50">
            <a:extLst>
              <a:ext uri="{FF2B5EF4-FFF2-40B4-BE49-F238E27FC236}">
                <a16:creationId xmlns:a16="http://schemas.microsoft.com/office/drawing/2014/main" id="{8246A0DA-591E-4BA2-8F7B-B1F404E898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71550" y="526411"/>
            <a:ext cx="16344900" cy="2180730"/>
          </a:xfrm>
        </p:spPr>
        <p:txBody>
          <a:bodyPr/>
          <a:lstStyle/>
          <a:p>
            <a:pPr algn="ctr"/>
            <a:r>
              <a:rPr lang="de-DE" sz="5500" dirty="0" err="1"/>
              <a:t>Bridging</a:t>
            </a:r>
            <a:r>
              <a:rPr lang="de-DE" sz="5500" dirty="0"/>
              <a:t> the Gap </a:t>
            </a:r>
            <a:r>
              <a:rPr lang="de-DE" sz="5500" dirty="0" err="1"/>
              <a:t>Between</a:t>
            </a:r>
            <a:r>
              <a:rPr lang="de-DE" sz="5500" dirty="0"/>
              <a:t> </a:t>
            </a:r>
            <a:r>
              <a:rPr lang="de-DE" sz="5500" dirty="0">
                <a:solidFill>
                  <a:schemeClr val="accent1"/>
                </a:solidFill>
              </a:rPr>
              <a:t>IoT </a:t>
            </a:r>
            <a:r>
              <a:rPr lang="de-DE" sz="5500" dirty="0" err="1">
                <a:solidFill>
                  <a:schemeClr val="accent1"/>
                </a:solidFill>
              </a:rPr>
              <a:t>Ideas</a:t>
            </a:r>
            <a:r>
              <a:rPr lang="de-DE" sz="5500" dirty="0">
                <a:solidFill>
                  <a:schemeClr val="accent1"/>
                </a:solidFill>
              </a:rPr>
              <a:t> </a:t>
            </a:r>
            <a:r>
              <a:rPr lang="de-DE" sz="5500" dirty="0"/>
              <a:t>and </a:t>
            </a:r>
            <a:br>
              <a:rPr lang="de-DE" sz="5500" dirty="0"/>
            </a:br>
            <a:r>
              <a:rPr lang="de-DE" sz="55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Smart Building Reality</a:t>
            </a:r>
          </a:p>
        </p:txBody>
      </p:sp>
      <p:sp>
        <p:nvSpPr>
          <p:cNvPr id="52" name="Textplatzhalter 49">
            <a:extLst>
              <a:ext uri="{FF2B5EF4-FFF2-40B4-BE49-F238E27FC236}">
                <a16:creationId xmlns:a16="http://schemas.microsoft.com/office/drawing/2014/main" id="{30B32C23-C4E4-331E-6D02-0C37A5B6F79D}"/>
              </a:ext>
            </a:extLst>
          </p:cNvPr>
          <p:cNvSpPr txBox="1">
            <a:spLocks/>
          </p:cNvSpPr>
          <p:nvPr/>
        </p:nvSpPr>
        <p:spPr>
          <a:xfrm>
            <a:off x="12956603" y="7535532"/>
            <a:ext cx="3938741" cy="466725"/>
          </a:xfrm>
          <a:prstGeom prst="rect">
            <a:avLst/>
          </a:prstGeom>
        </p:spPr>
        <p:txBody>
          <a:bodyPr lIns="0" tIns="0" rIns="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b="1" kern="1200">
                <a:solidFill>
                  <a:srgbClr val="AFAFF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2500" dirty="0"/>
              <a:t>The Reality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2030035-E163-F103-E31B-9D3E1281BC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03" y="4276396"/>
            <a:ext cx="5688391" cy="128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5"/>
          <p:cNvSpPr/>
          <p:nvPr/>
        </p:nvSpPr>
        <p:spPr>
          <a:xfrm>
            <a:off x="1627277" y="4644770"/>
            <a:ext cx="16763845" cy="25581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500" dirty="0">
                <a:solidFill>
                  <a:srgbClr val="AFA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thermokon.de · sensise.de</a:t>
            </a:r>
            <a:endParaRPr lang="en-US" sz="1500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418AE44B-B073-111A-DF00-6BEA97B45C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27277" y="4305952"/>
            <a:ext cx="6220186" cy="466725"/>
          </a:xfrm>
        </p:spPr>
        <p:txBody>
          <a:bodyPr/>
          <a:lstStyle/>
          <a:p>
            <a:r>
              <a:rPr lang="en-US" sz="1600" dirty="0">
                <a:solidFill>
                  <a:srgbClr val="D6D5FF"/>
                </a:solidFill>
                <a:ea typeface="Arial" pitchFamily="34" charset="-122"/>
                <a:cs typeface="Arial" pitchFamily="34" charset="-120"/>
              </a:rPr>
              <a:t>Thermokon × </a:t>
            </a:r>
            <a:r>
              <a:rPr lang="en-US" sz="1600" dirty="0" err="1">
                <a:solidFill>
                  <a:srgbClr val="D6D5FF"/>
                </a:solidFill>
                <a:ea typeface="Arial" pitchFamily="34" charset="-122"/>
                <a:cs typeface="Arial" pitchFamily="34" charset="-120"/>
              </a:rPr>
              <a:t>Sensise</a:t>
            </a:r>
            <a:r>
              <a:rPr lang="en-US" sz="1600" dirty="0">
                <a:solidFill>
                  <a:srgbClr val="D6D5FF"/>
                </a:solidFill>
                <a:ea typeface="Arial" pitchFamily="34" charset="-122"/>
                <a:cs typeface="Arial" pitchFamily="34" charset="-120"/>
              </a:rPr>
              <a:t> · Let's put the pieces together.</a:t>
            </a:r>
            <a:endParaRPr lang="en-US" sz="1600" dirty="0"/>
          </a:p>
          <a:p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3F796C35-3700-26FF-49BA-B747684FA6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noProof="0"/>
              <a:t>Thank you!</a:t>
            </a:r>
          </a:p>
          <a:p>
            <a:endParaRPr lang="en-US" noProof="0" dirty="0"/>
          </a:p>
          <a:p>
            <a:r>
              <a:rPr lang="en-US" sz="4800" noProof="0" dirty="0"/>
              <a:t>Meet us @ booth L12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665B069-3F37-4480-8B2C-E3653EAA9244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2838197" y="-8666989"/>
            <a:ext cx="790725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D5712C6-5AEF-5568-97F2-F98A99371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2959" y="1306013"/>
            <a:ext cx="8153491" cy="7474033"/>
          </a:xfrm>
          <a:prstGeom prst="rect">
            <a:avLst/>
          </a:prstGeom>
          <a:effectLst>
            <a:outerShdw blurRad="495300" sx="105000" sy="105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BA5002B6A76E469F374A179B80BE33" ma:contentTypeVersion="11" ma:contentTypeDescription="Create a new document." ma:contentTypeScope="" ma:versionID="d75316498187803c72c45876320e586e">
  <xsd:schema xmlns:xsd="http://www.w3.org/2001/XMLSchema" xmlns:xs="http://www.w3.org/2001/XMLSchema" xmlns:p="http://schemas.microsoft.com/office/2006/metadata/properties" xmlns:ns2="0ebc8c4a-7dde-4178-bceb-68a064168400" xmlns:ns3="b77e4e5c-51ad-4efe-b8f1-830136674319" targetNamespace="http://schemas.microsoft.com/office/2006/metadata/properties" ma:root="true" ma:fieldsID="f247e993f20bb015be00bf997ac0116b" ns2:_="" ns3:_="">
    <xsd:import namespace="0ebc8c4a-7dde-4178-bceb-68a064168400"/>
    <xsd:import namespace="b77e4e5c-51ad-4efe-b8f1-8301366743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bc8c4a-7dde-4178-bceb-68a0641684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a103a5f-c799-4b9c-8e89-ba1b39a245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7e4e5c-51ad-4efe-b8f1-83013667431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d45c6b7-895c-4fdf-bd49-59c33df2bf80}" ma:internalName="TaxCatchAll" ma:showField="CatchAllData" ma:web="b77e4e5c-51ad-4efe-b8f1-8301366743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77e4e5c-51ad-4efe-b8f1-830136674319" xsi:nil="true"/>
    <lcf76f155ced4ddcb4097134ff3c332f xmlns="0ebc8c4a-7dde-4178-bceb-68a06416840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6E528B4-A453-4A0A-8F8D-338D1BF9A9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bc8c4a-7dde-4178-bceb-68a064168400"/>
    <ds:schemaRef ds:uri="b77e4e5c-51ad-4efe-b8f1-8301366743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E3D962-582D-4884-8BCA-A764A7E07F97}">
  <ds:schemaRefs>
    <ds:schemaRef ds:uri="http://purl.org/dc/dcmitype/"/>
    <ds:schemaRef ds:uri="http://schemas.microsoft.com/office/2006/metadata/properties"/>
    <ds:schemaRef ds:uri="http://schemas.microsoft.com/office/infopath/2007/PartnerControls"/>
    <ds:schemaRef ds:uri="http://purl.org/dc/elements/1.1/"/>
    <ds:schemaRef ds:uri="b77e4e5c-51ad-4efe-b8f1-830136674319"/>
    <ds:schemaRef ds:uri="http://schemas.microsoft.com/office/2006/documentManagement/types"/>
    <ds:schemaRef ds:uri="http://schemas.openxmlformats.org/package/2006/metadata/core-properties"/>
    <ds:schemaRef ds:uri="0ebc8c4a-7dde-4178-bceb-68a064168400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F22D685-D168-4881-893F-3A235B1624A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2945</Words>
  <Application>Microsoft Office PowerPoint</Application>
  <PresentationFormat>Benutzerdefiniert</PresentationFormat>
  <Paragraphs>433</Paragraphs>
  <Slides>25</Slides>
  <Notes>25</Notes>
  <HiddenSlides>2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25</vt:i4>
      </vt:variant>
    </vt:vector>
  </HeadingPairs>
  <TitlesOfParts>
    <vt:vector size="30" baseType="lpstr">
      <vt:lpstr>Aptos</vt:lpstr>
      <vt:lpstr>Arial</vt:lpstr>
      <vt:lpstr>Calibri</vt:lpstr>
      <vt:lpstr>Fira Sans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Mario Schröder</cp:lastModifiedBy>
  <cp:revision>11</cp:revision>
  <cp:lastPrinted>2026-09-14T08:39:02Z</cp:lastPrinted>
  <dcterms:created xsi:type="dcterms:W3CDTF">2026-09-03T08:00:00Z</dcterms:created>
  <dcterms:modified xsi:type="dcterms:W3CDTF">2026-09-15T11:27:31Z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0x010100A5BA5002B6A76E469F374A179B80BE33</vt:lpwstr>
  </property>
  <property fmtid="{D5CDD505-2E9C-101B-9397-08002B2CF9AE}" pid="3" name="MediaServiceImageTags">
    <vt:lpwstr/>
  </property>
</Properties>
</file>