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omments/modernComment_101_BD49DCF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3" r:id="rId1"/>
  </p:sldMasterIdLst>
  <p:notesMasterIdLst>
    <p:notesMasterId r:id="rId19"/>
  </p:notesMasterIdLst>
  <p:handoutMasterIdLst>
    <p:handoutMasterId r:id="rId20"/>
  </p:handoutMasterIdLst>
  <p:sldIdLst>
    <p:sldId id="393" r:id="rId2"/>
    <p:sldId id="267" r:id="rId3"/>
    <p:sldId id="3117" r:id="rId4"/>
    <p:sldId id="2147471950" r:id="rId5"/>
    <p:sldId id="2147471951" r:id="rId6"/>
    <p:sldId id="259" r:id="rId7"/>
    <p:sldId id="3121" r:id="rId8"/>
    <p:sldId id="260" r:id="rId9"/>
    <p:sldId id="2147471952" r:id="rId10"/>
    <p:sldId id="2147471953" r:id="rId11"/>
    <p:sldId id="2147471954" r:id="rId12"/>
    <p:sldId id="3114" r:id="rId13"/>
    <p:sldId id="264" r:id="rId14"/>
    <p:sldId id="2147471955" r:id="rId15"/>
    <p:sldId id="266" r:id="rId16"/>
    <p:sldId id="2147471956" r:id="rId17"/>
    <p:sldId id="25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6B06C25-8468-FD91-3954-E0B055EDE4BA}" name="Jeff Platon" initials="JP" userId="S::jplaton@wi-fi.org::0b8fb9d3-aff0-4ed7-b99b-80b006ca5d5c" providerId="AD"/>
  <p188:author id="{BDD4865F-3AA4-E71F-BC69-FD10702575BF}" name="Luis del Valle" initials="Ld" userId="S::ldelvalle@wi-fi.org::bb69b57c-c668-4719-9d73-7f38202d1a46" providerId="AD"/>
  <p188:author id="{388FF9CB-E305-BB9B-5E53-1E970298FB20}" name="Haley Mlinac" initials="HM" userId="S::hmlinac@wi-fi.org::d81cec97-39b7-455e-80e6-1be12bf57ac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45A3"/>
    <a:srgbClr val="FFCD2E"/>
    <a:srgbClr val="78EFDE"/>
    <a:srgbClr val="A7B5FE"/>
    <a:srgbClr val="2C106A"/>
    <a:srgbClr val="3E1797"/>
    <a:srgbClr val="967200"/>
    <a:srgbClr val="13A08C"/>
    <a:srgbClr val="988ACD"/>
    <a:srgbClr val="C581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49" d="100"/>
          <a:sy n="149" d="100"/>
        </p:scale>
        <p:origin x="6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modernComment_101_BD49DC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2AE152E-43AD-4C56-972D-214331381772}" authorId="{BDD4865F-3AA4-E71F-BC69-FD10702575BF}" created="2026-09-03T09:33:15.143">
    <pc:sldMkLst xmlns:pc="http://schemas.microsoft.com/office/powerpoint/2013/main/command">
      <pc:docMk/>
      <pc:sldMk cId="198483407" sldId="257"/>
    </pc:sldMkLst>
    <p188:replyLst>
      <p188:reply id="{BD917B93-088B-48A4-9DB7-CFAE90B8DC33}" authorId="{A6B06C25-8468-FD91-3954-E0B055EDE4BA}" created="2026-09-03T13:39:33.702">
        <p188:txBody>
          <a:bodyPr/>
          <a:lstStyle/>
          <a:p>
            <a:r>
              <a:rPr lang="en-US"/>
              <a:t>These are the latest figures as Jake and I updated the "By the Numbers" slide 3 weeks ago</a:t>
            </a:r>
          </a:p>
        </p188:txBody>
      </p188:reply>
      <p188:reply id="{DA51C58D-B9F0-4319-9442-BC3AF2FDA83B}" authorId="{A6B06C25-8468-FD91-3954-E0B055EDE4BA}" created="2026-09-03T13:40:52.407">
        <p188:txBody>
          <a:bodyPr/>
          <a:lstStyle/>
          <a:p>
            <a:r>
              <a:rPr lang="en-US"/>
              <a:t>[@Luis del Valle] I suggest you can deliver this message when presenting slide 5 (and then you do not need this additional slide)</a:t>
            </a:r>
          </a:p>
        </p188:txBody>
      </p188:reply>
      <p188:reply id="{C04F0057-0670-41A9-A4A8-B4876B2A781F}" authorId="{BDD4865F-3AA4-E71F-BC69-FD10702575BF}" created="2026-09-03T13:50:31.510">
        <p188:txBody>
          <a:bodyPr/>
          <a:lstStyle/>
          <a:p>
            <a:r>
              <a:rPr lang="es-ES"/>
              <a:t>Ok, thank you for the confirmation. Yes, I will delete this slide and make it verbal when presenting the next one. Thanks</a:t>
            </a:r>
          </a:p>
        </p188:txBody>
      </p188:reply>
    </p188:replyLst>
    <p188:txBody>
      <a:bodyPr/>
      <a:lstStyle/>
      <a:p>
        <a:r>
          <a:rPr lang="en-GB"/>
          <a:t>[@Amanda Carbone], do we have figures from 2025?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2FEA85-760D-DE75-15D3-DBE4DCCB12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470D49-E7F7-3EED-EE59-4B1E26E5B0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87FC8-3E87-4BC9-A7C1-621DFAF3DCFC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0B7AB-D908-8E62-A55F-B5A9B79AAAE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82B3BD-F18C-ACD1-D448-3771206F478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5A45C-687C-4639-8705-B268707DD89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90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227C05-5D24-DA4B-9C01-DAEA67155A0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109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Timing: 0:40</a:t>
            </a:r>
          </a:p>
          <a:p>
            <a:endParaRPr/>
          </a:p>
          <a:p>
            <a:r>
              <a:t>Before we begin, a brief perspective on where my view comes from. My career has taken me across several layers of the connectivity value chain: from radio engineering, satellite and rural broadband to connected-device portfolios; from operators and technology platforms to partnerships and ecosystem development.</a:t>
            </a:r>
          </a:p>
          <a:p>
            <a:endParaRPr/>
          </a:p>
          <a:p>
            <a:r>
              <a:t>Today, at Wi-Fi Alliance, those perspectives come together around a practical question: how do we turn connectivity technologies into products and services that work reliably for customers? That is the lens I will apply to Wi-Fi and IoT today.</a:t>
            </a:r>
          </a:p>
          <a:p>
            <a:endParaRPr/>
          </a:p>
          <a:p>
            <a:r>
              <a:t>[Sources]</a:t>
            </a:r>
          </a:p>
          <a:p>
            <a:r>
              <a:t>- Luis del Valle LinkedIn profile and user-provided professional biography</a:t>
            </a:r>
          </a:p>
          <a:p>
            <a:r>
              <a:t>- Luis (2) (2).jpg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58AF4-38BA-48E0-4C99-C436B8CD9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AE84B3-7ECA-9DC1-C2E0-BDE9E36B09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DFF8AD-27BB-E357-8C91-F9E18BFBB6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25+ years of driving Wi-Fi industry leadership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Certifications enable a cohesive, interoperable Wi-Fi ecosystem users can rely 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Wi-Fi Alliance hosts a series of events that delivered crucial insights into the interoperability of Wi-Fi® technologies. Testing activities by members, Authorized Test Laboratories (ATLs), and in some cases the industry, are critical for identifying interoperability and device behavior issues when deployed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Our Wi-Fi HaLow event focused on basic connectivity and certification readiness, successfully leveraging a Wi-Fi CERTIFIED device to guide a non-certified device toward certification.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Collaboration with industry leaders including WBA, CSA, and more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A1053-9700-E6E7-3C63-6C86DE5991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227C05-5D24-DA4B-9C01-DAEA67155A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81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1:25 </a:t>
            </a:r>
            <a:endParaRPr lang="es-ES"/>
          </a:p>
          <a:p>
            <a:r>
              <a:rPr lang="en-US"/>
              <a:t> </a:t>
            </a:r>
          </a:p>
          <a:p>
            <a:r>
              <a:rPr lang="en-US"/>
              <a:t> Wi-Fi already surrounds many of the environments where IoT solutions create value: homes, workplaces, hospitals, retail, public spaces and industrial sites. That presence matters because an IoT product rarely operates in isolation. It needs a route into local applications, enterprise systems, cloud services or user devices. </a:t>
            </a:r>
          </a:p>
          <a:p>
            <a:r>
              <a:rPr lang="en-US"/>
              <a:t>  </a:t>
            </a:r>
          </a:p>
          <a:p>
            <a:r>
              <a:rPr lang="en-US"/>
              <a:t>In 2024, 21.1 billion Wi-Fi devices were in use and annual shipments reached 4.1 billion. Those figures are not an argument that every sensor needs Wi-Fi. They show the size of the installed environment into which IoT products may need to integrate. </a:t>
            </a:r>
          </a:p>
          <a:p>
            <a:r>
              <a:rPr lang="en-US"/>
              <a:t> </a:t>
            </a:r>
          </a:p>
          <a:p>
            <a:r>
              <a:rPr lang="en-US"/>
              <a:t> For a manufacturer, that can mean familiar IP infrastructure, established security expectations and access to a broad multi-vendor ecosystem. The opportunity is to use that ecosystem deliberately wherever it improves the complete product experience. </a:t>
            </a:r>
            <a:br>
              <a:rPr lang="en-US">
                <a:solidFill>
                  <a:srgbClr val="000000"/>
                </a:solidFill>
              </a:rPr>
            </a:br>
            <a:br>
              <a:rPr lang="en-US"/>
            </a:br>
            <a:r>
              <a:rPr lang="en-US"/>
              <a:t>For IoT makers, this means access to familiar networks, established security expectations and a global ecosystem of interoperable products. </a:t>
            </a:r>
            <a:br>
              <a:rPr lang="en-US">
                <a:solidFill>
                  <a:srgbClr val="000000"/>
                </a:solidFill>
              </a:rPr>
            </a:br>
            <a:br>
              <a:rPr lang="en-US"/>
            </a:br>
            <a:br>
              <a:rPr lang="en-US"/>
            </a:br>
            <a:r>
              <a:rPr lang="en-US"/>
              <a:t>Updated figure assumptions and citations:
- Economic value: Wi-Fi Alliance and Telecom Advisory Services, Global Economic Value of Wi-Fi 2021–2025, estimates $4.9T in 2025.
- 2024 WFA/IDC/ABI metrics: MediaTek Wi-Fi 8 whitepaper reproduces Wi-Fi Alliance 'by the numbers 2024' figure: $4.3T economic value in 2024, 4.1B annual shipments, 45.9B cumulative shipments, 21.1B devices in use, 807.5M 6 GHz device shipments, 269.1M Wi-Fi 7 device shipments, 170.3M 6 GHz access points.
- Public hotspots: Cisco Annual Internet Report says nearly 628M public Wi-Fi hotspots by 2023, including </a:t>
            </a:r>
            <a:r>
              <a:rPr lang="en-US" err="1"/>
              <a:t>homespots</a:t>
            </a:r>
            <a:r>
              <a:rPr lang="en-US"/>
              <a:t>.
- Smartphone data on Wi-Fi: </a:t>
            </a:r>
            <a:r>
              <a:rPr lang="en-US" err="1"/>
              <a:t>Opensignal</a:t>
            </a:r>
            <a:r>
              <a:rPr lang="en-US"/>
              <a:t> figures reported by Wi-Fi NOW and RCR Wireless News show 82% to 89% of U.S. smartphone data consumption over Wi-Fi by operator in 2024.
- Wi-Fi 6+ share: IDC Worldwide Wi-Fi-Enabled Products Forecast 2025–2029 commentary from Phil Solis states 87% of 2025 shipments are Wi-Fi 6 or higher.</a:t>
            </a:r>
            <a:endParaRPr lang="es-E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24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1:25</a:t>
            </a:r>
          </a:p>
          <a:p>
            <a:endParaRPr lang="en-US"/>
          </a:p>
          <a:p>
            <a:r>
              <a:rPr lang="en-US"/>
              <a:t>The value of IoT grows when connected devices become connected systems. A system senses what is happening, coordinates data and actions, optimizes operations, protects the environment and ultimately improves an outcome.</a:t>
            </a:r>
          </a:p>
          <a:p>
            <a:endParaRPr lang="en-US"/>
          </a:p>
          <a:p>
            <a:r>
              <a:rPr lang="en-US"/>
              <a:t>That outcome may be lower energy consumption, safer infrastructure, predictive maintenance, better care or a more convenient customer experience.</a:t>
            </a:r>
          </a:p>
          <a:p>
            <a:endParaRPr lang="en-US"/>
          </a:p>
          <a:p>
            <a:r>
              <a:rPr lang="en-US"/>
              <a:t>Wi-Fi can contribute at several points in this loop. It may be the direct link for a device that needs IP connectivity or richer data. It may connect a gateway to the local network. It may provide the infrastructure through which users configure and manage the system. Or it may connect an edge platform to applications and cloud services.</a:t>
            </a:r>
          </a:p>
          <a:p>
            <a:endParaRPr lang="en-US"/>
          </a:p>
          <a:p>
            <a:r>
              <a:rPr lang="en-US"/>
              <a:t>The architecture decides the role. Wi-Fi Alliance helps make that role dependable.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49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Timing: 1:30</a:t>
            </a:r>
          </a:p>
          <a:p>
            <a:endParaRPr/>
          </a:p>
          <a:p>
            <a:r>
              <a:t>There are three especially useful places for Wi-Fi in an IoT architecture.</a:t>
            </a:r>
          </a:p>
          <a:p>
            <a:endParaRPr/>
          </a:p>
          <a:p>
            <a:r>
              <a:t>First, the device itself. Direct Wi-Fi can be valuable where a product needs native IP, richer payloads, interactive control, diagnostics or software updates.</a:t>
            </a:r>
          </a:p>
          <a:p>
            <a:endParaRPr/>
          </a:p>
          <a:p>
            <a:r>
              <a:t>Second, the gateway. Wi-Fi can support local management and commissioning, and it can provide a high-capacity IP uplink where a suitable home or enterprise WLAN is available. Ethernet and cellular remain important alternatives; the point is to give the gateway designer </a:t>
            </a:r>
            <a:r>
              <a:rPr lang="es-ES"/>
              <a:t>as </a:t>
            </a:r>
            <a:r>
              <a:rPr lang="es-ES" err="1"/>
              <a:t>many</a:t>
            </a:r>
            <a:r>
              <a:t> practical option</a:t>
            </a:r>
            <a:r>
              <a:rPr lang="es-ES"/>
              <a:t>s as </a:t>
            </a:r>
            <a:r>
              <a:rPr lang="es-ES" err="1"/>
              <a:t>possible</a:t>
            </a:r>
            <a:r>
              <a:t>.</a:t>
            </a:r>
          </a:p>
          <a:p>
            <a:endParaRPr/>
          </a:p>
          <a:p>
            <a:r>
              <a:t>Third, the surrounding infrastructure. Wi-Fi can connect the IoT system with phones, tablets, local applications, enterprise networks, edge platforms and cloud services.</a:t>
            </a:r>
          </a:p>
          <a:p>
            <a:endParaRPr/>
          </a:p>
          <a:p>
            <a:r>
              <a:t>A single product may use Wi-Fi in one, two or all three roles. The right role comes from the use case—not from a one-size-fits-all claim.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1D979-C80E-56D2-3CDD-6C47B3131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C44C05-3CED-ABBE-499F-791473E0AD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6D050D-4ED0-2755-0E15-4F0E3AD3A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Wi-Fi </a:t>
            </a:r>
            <a:r>
              <a:rPr lang="en-US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HaLow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tailored for IoT, offering: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Extended range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Up to 1 km, with some trials showing even greater distances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Multi-vendor interoperability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Certification ensures compatibility across manufacturers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Interference-free operation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Uses sub-1 GHz band, separate from standard Wi-Fi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Penetration through walls </a:t>
            </a:r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Battery efficiency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Supports coin cell battery devices via Target Wake Time (TWT) and other low-power protocols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Multilink communication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Enables intelligent network switching</a:t>
            </a:r>
          </a:p>
          <a:p>
            <a:pPr lvl="0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Scalability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 single access point can support thousands of devices— theoretically up to 8,000, in the real </a:t>
            </a:r>
            <a:r>
              <a:rPr lang="en-US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workd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 have seem support for over 3,000</a:t>
            </a:r>
          </a:p>
          <a:p>
            <a:endParaRPr lang="en-US"/>
          </a:p>
          <a:p>
            <a:br>
              <a:rPr lang="en-US" sz="1500"/>
            </a:br>
            <a:r>
              <a:rPr lang="en-US" sz="1500"/>
              <a:t>✅ Easy integration via USB, SPI, SDIO, or Raspberry Pi/STM32 dev kits</a:t>
            </a:r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0DEF9-188F-4E84-4FC5-7093930460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227C05-5D24-DA4B-9C01-DAEA67155A0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090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Timing: 1:25</a:t>
            </a:r>
          </a:p>
          <a:p>
            <a:endParaRPr/>
          </a:p>
          <a:p>
            <a:r>
              <a:t>When Wi-Fi becomes part of an IoT product, the next question is confidence. Supporting an IEEE specification is not the same as delivering a predictable experience across many vendors, access points, security modes and product generations.</a:t>
            </a:r>
          </a:p>
          <a:p>
            <a:endParaRPr/>
          </a:p>
          <a:p>
            <a:r>
              <a:t>Wi-Fi Alliance brings the industry together around implementation requirements and interoperability testing. That creates three forms of value. It supports multi-vendor choice, establishes a common security baseline and makes product behavior more predictable.</a:t>
            </a:r>
          </a:p>
          <a:p>
            <a:endParaRPr/>
          </a:p>
          <a:p>
            <a:r>
              <a:t>Certification does not replace the manufacturer's product QA or end-to-end security engineering. It reduces the number of combinations a company must validate alone and gives customers a globally recognized signal that the Wi-Fi implementation has been tested against a shared program.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1:35</a:t>
            </a:r>
          </a:p>
          <a:p>
            <a:endParaRPr lang="en-US"/>
          </a:p>
          <a:p>
            <a:r>
              <a:rPr lang="en-US"/>
              <a:t>The Wi-Fi portfolio allows manufacturers to match different capabilities to different roles. Wi-Fi 6 and Wi-Fi 7 provide capacity, performance and low-latency capabilities for gateways, cameras, appliances, edge systems and rich local applications.</a:t>
            </a:r>
          </a:p>
          <a:p>
            <a:endParaRPr lang="en-US"/>
          </a:p>
          <a:p>
            <a:r>
              <a:rPr lang="en-US"/>
              <a:t>Wi-Fi </a:t>
            </a:r>
            <a:r>
              <a:rPr lang="en-US" err="1"/>
              <a:t>HaLow</a:t>
            </a:r>
            <a:r>
              <a:rPr lang="en-US"/>
              <a:t> extends the portfolio below one gigahertz, combining longer reach, lower power operation and native IP. That can be relevant for sensors, controls, agriculture, industry and smart buildings…</a:t>
            </a:r>
          </a:p>
          <a:p>
            <a:endParaRPr lang="en-US"/>
          </a:p>
          <a:p>
            <a:r>
              <a:rPr lang="en-US"/>
              <a:t>Regional spectrum conditions matter, particularly for available channel widths and operating rules. The best </a:t>
            </a:r>
            <a:r>
              <a:rPr lang="en-US" err="1"/>
              <a:t>HaLow</a:t>
            </a:r>
            <a:r>
              <a:rPr lang="en-US"/>
              <a:t> proposition is therefore the one designed for the local regulatory environment and application requirements.</a:t>
            </a:r>
          </a:p>
          <a:p>
            <a:endParaRPr lang="en-US"/>
          </a:p>
          <a:p>
            <a:r>
              <a:rPr lang="en-US"/>
              <a:t>The strategic point is that traditional Wi-Fi and Wi-Fi </a:t>
            </a:r>
            <a:r>
              <a:rPr lang="en-US" err="1"/>
              <a:t>HaLow</a:t>
            </a:r>
            <a:r>
              <a:rPr lang="en-US"/>
              <a:t> belong to one certification and interoperability ecosystem. They can perform different jobs while giving product makers a common route to trusted implementation.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1276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1CD09-E4FF-6B2B-BB0B-6A5D5B406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902493-EF33-7722-E364-E95C554B23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7CEC15-9966-F530-9FB4-2792912EF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1:40</a:t>
            </a:r>
          </a:p>
          <a:p>
            <a:endParaRPr lang="en-US"/>
          </a:p>
          <a:p>
            <a:r>
              <a:rPr lang="en-US"/>
              <a:t>The radio link is only one part of the customer experience. Products must be discovered, onboarded, secured, operated and optimized throughout their useful life.</a:t>
            </a:r>
          </a:p>
          <a:p>
            <a:endParaRPr lang="en-US"/>
          </a:p>
          <a:p>
            <a:r>
              <a:rPr lang="en-US"/>
              <a:t>Wi-Fi Alliance has certification programs addressing these moments. Wi-Fi Aware and Wi-Fi Alliance Services enable discovery capabilities. Wi-Fi Easy Connect provides standards-based provisioning for devices, including products without a rich user interface. WPA3 and Protected Management Frames support the security baseline. Extended Sleep supports power-conscious operation, while connectivity and Quality of Service programs can improve network behavior.</a:t>
            </a:r>
          </a:p>
          <a:p>
            <a:endParaRPr lang="en-US"/>
          </a:p>
          <a:p>
            <a:r>
              <a:rPr lang="en-US"/>
              <a:t>There is also an important relationship with Matter. The Wi-Fi for Matter certification path allows eligible Wi-Fi Alliance members to meet defined Wi-Fi connectivity requirements used by Matter products.</a:t>
            </a:r>
          </a:p>
          <a:p>
            <a:endParaRPr lang="en-US"/>
          </a:p>
          <a:p>
            <a:r>
              <a:rPr lang="en-US"/>
              <a:t>For an IoT maker, the value is not simply that onboarding or security exists. It is that these capabilities can be implemented and tested within a broader multi-vendor Wi-Fi ecosystem.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651B32-A994-314C-7209-02A37F5920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9982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9473A-E460-690D-D620-E26A7E9FF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C4716E-1371-C374-F611-C989BA7638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556C8B-105D-024D-93D6-46818FD28F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1:25</a:t>
            </a:r>
          </a:p>
          <a:p>
            <a:endParaRPr lang="en-US"/>
          </a:p>
          <a:p>
            <a:r>
              <a:rPr lang="en-US"/>
              <a:t>Wi-Fi CERTIFIED is a portfolio, not a single generic badge. A manufacturer can define a certification scope around the capabilities the product actually uses.</a:t>
            </a:r>
          </a:p>
          <a:p>
            <a:endParaRPr lang="en-US"/>
          </a:p>
          <a:p>
            <a:r>
              <a:rPr lang="en-US"/>
              <a:t>Core connectivity programs include generations such as Wi-Fi 6 and Wi-Fi 7, as well as Wi-Fi </a:t>
            </a:r>
            <a:r>
              <a:rPr lang="en-US" err="1"/>
              <a:t>HaLow</a:t>
            </a:r>
            <a:r>
              <a:rPr lang="en-US"/>
              <a:t>. Security programs include WPA3, Enhanced Open and Protected Management Frames. Access and onboarding programs include Wi-Fi Easy Connect and </a:t>
            </a:r>
            <a:r>
              <a:rPr lang="en-US" err="1"/>
              <a:t>Passpoint</a:t>
            </a:r>
            <a:r>
              <a:rPr lang="en-US"/>
              <a:t>. Experience programs address areas such as mesh topology, roaming, connectivity optimization and traffic management.</a:t>
            </a:r>
          </a:p>
          <a:p>
            <a:endParaRPr lang="en-US"/>
          </a:p>
          <a:p>
            <a:r>
              <a:rPr lang="en-US"/>
              <a:t>The applicable program set depends on the product category, its role, implementation and intended market. Wi-Fi Alliance and our Authorized Test Laboratory network help manufacturers understand that path and prepare for certification.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71A2EC-054D-B4E4-B672-DF28EC66F097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82151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6AC92-57C9-100E-B28C-F6429F008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2EEB96-7343-A2C2-F46E-70BFB8F3C9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896EE9-6CA0-8E30-9767-7651EF0AED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  <a:p>
            <a:pPr fontAlgn="base"/>
            <a:r>
              <a:rPr lang="en-US"/>
              <a:t>Cost-effective device designs </a:t>
            </a:r>
          </a:p>
          <a:p>
            <a:pPr fontAlgn="base"/>
            <a:r>
              <a:rPr lang="en-US"/>
              <a:t>Firmware-based upgrades for existing Wi-Fi-only products </a:t>
            </a:r>
          </a:p>
          <a:p>
            <a:pPr fontAlgn="base"/>
            <a:r>
              <a:rPr lang="en-US"/>
              <a:t>Enhanced security and scalability</a:t>
            </a:r>
          </a:p>
          <a:p>
            <a:pPr fontAlgn="base"/>
            <a:r>
              <a:rPr lang="en-US"/>
              <a:t>Consistent setup experiences </a:t>
            </a:r>
          </a:p>
          <a:p>
            <a:pPr fontAlgn="base"/>
            <a:r>
              <a:rPr lang="en-US"/>
              <a:t>Broader consumer choice  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D0A8F3-4373-D940-00EB-FB4BD19AEB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227C05-5D24-DA4B-9C01-DAEA67155A0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490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Timing: 1:25</a:t>
            </a:r>
          </a:p>
          <a:p>
            <a:endParaRPr/>
          </a:p>
          <a:p>
            <a:r>
              <a:t>For the companies in this room, engagement with Wi-Fi Alliance can extend beyond certifying a finished product. Contributor membership creates a route to shape the ecosystem.</a:t>
            </a:r>
          </a:p>
          <a:p>
            <a:endParaRPr/>
          </a:p>
          <a:p>
            <a:r>
              <a:t>Members can bring product insight into programs and work areas, engage earlier with other implementers through interoperability activity, prepare products for certification and build relationships with experts across the Wi-Fi industry.</a:t>
            </a:r>
          </a:p>
          <a:p>
            <a:endParaRPr/>
          </a:p>
          <a:p>
            <a:r>
              <a:t>That matters because IoT products bring requirements that are different from phones and laptops: constrained interfaces, long product lifecycles, mixed-radio architectures, industrial environments and complex commissioning flows.</a:t>
            </a:r>
          </a:p>
          <a:p>
            <a:endParaRPr/>
          </a:p>
          <a:p>
            <a:r>
              <a:t>Your participation helps ensure future Wi-Fi programs reflect those realities. In return, your teams gain earlier visibility, a clearer certification path and a stronger way to signal trusted interoperability to customers and partners.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06DA2-D183-420A-A8C7-ED3192587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76A2AA-00C0-907A-2CAE-EA4EED68C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191665-59D2-C0BD-1296-B45CFCF2FE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Timing: 1:10</a:t>
            </a:r>
          </a:p>
          <a:p>
            <a:endParaRPr lang="en-US"/>
          </a:p>
          <a:p>
            <a:r>
              <a:rPr lang="en-US"/>
              <a:t>If Wi-Fi is under consideration for a device, gateway or hybrid platform, bring Wi-Fi Alliance into the conversation early.</a:t>
            </a:r>
          </a:p>
          <a:p>
            <a:endParaRPr lang="en-US"/>
          </a:p>
          <a:p>
            <a:r>
              <a:rPr lang="en-US"/>
              <a:t>We can help clarify the role Wi-Fi should play and the relevant certification scope. Your team can then prepare against the applicable program requirements, work with an Authorized Test Laboratory and certify the product for launch.</a:t>
            </a:r>
          </a:p>
          <a:p>
            <a:endParaRPr lang="en-US"/>
          </a:p>
          <a:p>
            <a:r>
              <a:rPr lang="en-US"/>
              <a:t>The opportunity is bigger than a radio choice. It is the ability to connect an IoT product with the networks, applications and users around it—and to do so with a tested foundation for interoperability, security and customer confidence.</a:t>
            </a:r>
          </a:p>
          <a:p>
            <a:endParaRPr lang="en-US"/>
          </a:p>
          <a:p>
            <a:r>
              <a:rPr lang="en-US"/>
              <a:t>I invite you to speak with us during the conference. Let us explore where Wi-Fi can add value to your next product, and how your expertise can help shape the Wi-Fi ecosystem in return. Thank you.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650DD3-CD1B-AD7A-BBC0-D205F23D8C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7114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Timing: 1:25</a:t>
            </a:r>
          </a:p>
          <a:p>
            <a:endParaRPr/>
          </a:p>
          <a:p>
            <a:r>
              <a:t>Wi-Fi already surrounds many of the environments where IoT solutions create value: homes, workplaces, hospitals, retail, public spaces and industrial sites. That presence matters because an IoT product rarely operates in isolation. It needs a route into local applications, enterprise systems, cloud services or user devices.</a:t>
            </a:r>
          </a:p>
          <a:p>
            <a:endParaRPr/>
          </a:p>
          <a:p>
            <a:r>
              <a:t>In 2024, 21.1 billion Wi-Fi devices were in use and annual shipments reached 4.1 billion. Those figures are not an argument that every sensor needs Wi-Fi. They show the size of the installed environment into which IoT products may need to integrate.</a:t>
            </a:r>
          </a:p>
          <a:p>
            <a:endParaRPr/>
          </a:p>
          <a:p>
            <a:r>
              <a:t>For a manufacturer, that can mean familiar IP infrastructure, established security expectations and access to a broad multi-vendor ecosystem. The opportunity is to use that ecosystem deliberately wherever it improves the complete product experience.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07E9604-9EA2-F2BF-70E9-1D3711BF93F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99C4CD8-2910-BE76-8F9D-A4B596E56B85}"/>
              </a:ext>
            </a:extLst>
          </p:cNvPr>
          <p:cNvSpPr/>
          <p:nvPr/>
        </p:nvSpPr>
        <p:spPr>
          <a:xfrm>
            <a:off x="0" y="4191000"/>
            <a:ext cx="12192000" cy="2667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EDD911-AA97-358D-0FD5-8F4B8E82BA80}"/>
              </a:ext>
            </a:extLst>
          </p:cNvPr>
          <p:cNvSpPr/>
          <p:nvPr/>
        </p:nvSpPr>
        <p:spPr>
          <a:xfrm rot="5400000">
            <a:off x="4798523" y="-535477"/>
            <a:ext cx="2594954" cy="1219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408E82-86FE-E9F0-5E45-8AD3A40900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09600" y="460449"/>
            <a:ext cx="1066800" cy="1065469"/>
          </a:xfrm>
          <a:prstGeom prst="rect">
            <a:avLst/>
          </a:prstGeom>
        </p:spPr>
      </p:pic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EA89EDE2-8DCF-9F53-E88F-FCF1AA96E9E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7385" y="3446147"/>
            <a:ext cx="5788152" cy="6400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None/>
              <a:defRPr lang="en-US" sz="2000" b="0" i="0" kern="1200" dirty="0">
                <a:solidFill>
                  <a:srgbClr val="2C106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E5E040C7-3DCC-DB90-4649-44B548A27B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2625" y="5606051"/>
            <a:ext cx="3575050" cy="13849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900" b="1" i="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DA008EB2-487B-864C-7676-DFF3E7739A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7385" y="1525919"/>
            <a:ext cx="5788152" cy="1831278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4400" b="1"/>
            </a:lvl1pPr>
          </a:lstStyle>
          <a:p>
            <a:r>
              <a:rPr lang="en-US"/>
              <a:t>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49D483E-7F1D-4178-2E99-3A32F08DADA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2625" y="4670425"/>
            <a:ext cx="5419725" cy="587340"/>
          </a:xfrm>
        </p:spPr>
        <p:txBody>
          <a:bodyPr>
            <a:normAutofit/>
          </a:bodyPr>
          <a:lstStyle>
            <a:lvl1pPr marL="4763" indent="0">
              <a:buNone/>
              <a:defRPr b="0" i="0">
                <a:solidFill>
                  <a:schemeClr val="bg1"/>
                </a:solidFill>
              </a:defRPr>
            </a:lvl1pPr>
            <a:lvl2pPr marL="0" indent="0">
              <a:buNone/>
              <a:defRPr sz="1400" b="0" i="0">
                <a:solidFill>
                  <a:schemeClr val="bg1"/>
                </a:solidFill>
              </a:defRPr>
            </a:lvl2pPr>
            <a:lvl3pPr>
              <a:defRPr sz="1400" b="0" i="1">
                <a:solidFill>
                  <a:schemeClr val="bg1"/>
                </a:solidFill>
              </a:defRPr>
            </a:lvl3pPr>
            <a:lvl4pPr>
              <a:defRPr sz="1400" b="0" i="1">
                <a:solidFill>
                  <a:schemeClr val="bg1"/>
                </a:solidFill>
              </a:defRPr>
            </a:lvl4pPr>
            <a:lvl5pPr>
              <a:defRPr sz="1400" b="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Name</a:t>
            </a:r>
          </a:p>
          <a:p>
            <a:pPr lvl="1"/>
            <a:r>
              <a:rPr lang="en-US"/>
              <a:t>Organization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01CD38-A8F2-77AA-26B6-E60978D91BC1}"/>
              </a:ext>
            </a:extLst>
          </p:cNvPr>
          <p:cNvSpPr txBox="1"/>
          <p:nvPr/>
        </p:nvSpPr>
        <p:spPr>
          <a:xfrm>
            <a:off x="8722975" y="6419088"/>
            <a:ext cx="278322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b="0" i="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Confidential | © Wi-Fi Alliance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D98A2F6-1C07-D740-E08A-9C4607562D8F}"/>
              </a:ext>
            </a:extLst>
          </p:cNvPr>
          <p:cNvSpPr>
            <a:spLocks noChangeAspect="1"/>
          </p:cNvSpPr>
          <p:nvPr/>
        </p:nvSpPr>
        <p:spPr>
          <a:xfrm>
            <a:off x="6794678" y="0"/>
            <a:ext cx="4800600" cy="2672321"/>
          </a:xfrm>
          <a:custGeom>
            <a:avLst/>
            <a:gdLst>
              <a:gd name="connsiteX0" fmla="*/ 2711842 w 2741406"/>
              <a:gd name="connsiteY0" fmla="*/ 0 h 1526042"/>
              <a:gd name="connsiteX1" fmla="*/ 2720639 w 2741406"/>
              <a:gd name="connsiteY1" fmla="*/ 155340 h 1526042"/>
              <a:gd name="connsiteX2" fmla="*/ 2614561 w 2741406"/>
              <a:gd name="connsiteY2" fmla="*/ 680798 h 1526042"/>
              <a:gd name="connsiteX3" fmla="*/ 2325234 w 2741406"/>
              <a:gd name="connsiteY3" fmla="*/ 1109906 h 1526042"/>
              <a:gd name="connsiteX4" fmla="*/ 1896127 w 2741406"/>
              <a:gd name="connsiteY4" fmla="*/ 1399232 h 1526042"/>
              <a:gd name="connsiteX5" fmla="*/ 1370669 w 2741406"/>
              <a:gd name="connsiteY5" fmla="*/ 1505310 h 1526042"/>
              <a:gd name="connsiteX6" fmla="*/ 845211 w 2741406"/>
              <a:gd name="connsiteY6" fmla="*/ 1399232 h 1526042"/>
              <a:gd name="connsiteX7" fmla="*/ 416103 w 2741406"/>
              <a:gd name="connsiteY7" fmla="*/ 1109906 h 1526042"/>
              <a:gd name="connsiteX8" fmla="*/ 126776 w 2741406"/>
              <a:gd name="connsiteY8" fmla="*/ 680798 h 1526042"/>
              <a:gd name="connsiteX9" fmla="*/ 20698 w 2741406"/>
              <a:gd name="connsiteY9" fmla="*/ 155340 h 1526042"/>
              <a:gd name="connsiteX10" fmla="*/ 29495 w 2741406"/>
              <a:gd name="connsiteY10" fmla="*/ 0 h 1526042"/>
              <a:gd name="connsiteX11" fmla="*/ 8659 w 2741406"/>
              <a:gd name="connsiteY11" fmla="*/ 0 h 1526042"/>
              <a:gd name="connsiteX12" fmla="*/ 0 w 2741406"/>
              <a:gd name="connsiteY12" fmla="*/ 155340 h 1526042"/>
              <a:gd name="connsiteX13" fmla="*/ 107734 w 2741406"/>
              <a:gd name="connsiteY13" fmla="*/ 688870 h 1526042"/>
              <a:gd name="connsiteX14" fmla="*/ 401476 w 2741406"/>
              <a:gd name="connsiteY14" fmla="*/ 1124567 h 1526042"/>
              <a:gd name="connsiteX15" fmla="*/ 837173 w 2741406"/>
              <a:gd name="connsiteY15" fmla="*/ 1418309 h 1526042"/>
              <a:gd name="connsiteX16" fmla="*/ 1370703 w 2741406"/>
              <a:gd name="connsiteY16" fmla="*/ 1526043 h 1526042"/>
              <a:gd name="connsiteX17" fmla="*/ 1904234 w 2741406"/>
              <a:gd name="connsiteY17" fmla="*/ 1418309 h 1526042"/>
              <a:gd name="connsiteX18" fmla="*/ 2339930 w 2741406"/>
              <a:gd name="connsiteY18" fmla="*/ 1124567 h 1526042"/>
              <a:gd name="connsiteX19" fmla="*/ 2633672 w 2741406"/>
              <a:gd name="connsiteY19" fmla="*/ 688870 h 1526042"/>
              <a:gd name="connsiteX20" fmla="*/ 2741406 w 2741406"/>
              <a:gd name="connsiteY20" fmla="*/ 155340 h 1526042"/>
              <a:gd name="connsiteX21" fmla="*/ 2732747 w 2741406"/>
              <a:gd name="connsiteY21" fmla="*/ 0 h 1526042"/>
              <a:gd name="connsiteX22" fmla="*/ 2711911 w 2741406"/>
              <a:gd name="connsiteY22" fmla="*/ 0 h 152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41406" h="1526042">
                <a:moveTo>
                  <a:pt x="2711842" y="0"/>
                </a:moveTo>
                <a:cubicBezTo>
                  <a:pt x="2717707" y="51262"/>
                  <a:pt x="2720639" y="103077"/>
                  <a:pt x="2720639" y="155340"/>
                </a:cubicBezTo>
                <a:cubicBezTo>
                  <a:pt x="2720639" y="337587"/>
                  <a:pt x="2684935" y="514384"/>
                  <a:pt x="2614561" y="680798"/>
                </a:cubicBezTo>
                <a:cubicBezTo>
                  <a:pt x="2546567" y="841554"/>
                  <a:pt x="2449217" y="985924"/>
                  <a:pt x="2325234" y="1109906"/>
                </a:cubicBezTo>
                <a:cubicBezTo>
                  <a:pt x="2201253" y="1233888"/>
                  <a:pt x="2056883" y="1331239"/>
                  <a:pt x="1896127" y="1399232"/>
                </a:cubicBezTo>
                <a:cubicBezTo>
                  <a:pt x="1729713" y="1469641"/>
                  <a:pt x="1552916" y="1505310"/>
                  <a:pt x="1370669" y="1505310"/>
                </a:cubicBezTo>
                <a:cubicBezTo>
                  <a:pt x="1188421" y="1505310"/>
                  <a:pt x="1011624" y="1469606"/>
                  <a:pt x="845211" y="1399232"/>
                </a:cubicBezTo>
                <a:cubicBezTo>
                  <a:pt x="684454" y="1331239"/>
                  <a:pt x="540085" y="1233888"/>
                  <a:pt x="416103" y="1109906"/>
                </a:cubicBezTo>
                <a:cubicBezTo>
                  <a:pt x="292120" y="985924"/>
                  <a:pt x="194770" y="841554"/>
                  <a:pt x="126776" y="680798"/>
                </a:cubicBezTo>
                <a:cubicBezTo>
                  <a:pt x="56368" y="514384"/>
                  <a:pt x="20698" y="337587"/>
                  <a:pt x="20698" y="155340"/>
                </a:cubicBezTo>
                <a:cubicBezTo>
                  <a:pt x="20698" y="103077"/>
                  <a:pt x="23665" y="51262"/>
                  <a:pt x="29495" y="0"/>
                </a:cubicBezTo>
                <a:lnTo>
                  <a:pt x="8659" y="0"/>
                </a:lnTo>
                <a:cubicBezTo>
                  <a:pt x="2898" y="51262"/>
                  <a:pt x="0" y="103077"/>
                  <a:pt x="0" y="155340"/>
                </a:cubicBezTo>
                <a:cubicBezTo>
                  <a:pt x="0" y="340382"/>
                  <a:pt x="36256" y="519870"/>
                  <a:pt x="107734" y="688870"/>
                </a:cubicBezTo>
                <a:cubicBezTo>
                  <a:pt x="176763" y="852075"/>
                  <a:pt x="275596" y="998688"/>
                  <a:pt x="401476" y="1124567"/>
                </a:cubicBezTo>
                <a:cubicBezTo>
                  <a:pt x="527355" y="1250447"/>
                  <a:pt x="673933" y="1349281"/>
                  <a:pt x="837173" y="1418309"/>
                </a:cubicBezTo>
                <a:cubicBezTo>
                  <a:pt x="1006173" y="1489787"/>
                  <a:pt x="1185661" y="1526043"/>
                  <a:pt x="1370703" y="1526043"/>
                </a:cubicBezTo>
                <a:cubicBezTo>
                  <a:pt x="1555745" y="1526043"/>
                  <a:pt x="1735233" y="1489787"/>
                  <a:pt x="1904234" y="1418309"/>
                </a:cubicBezTo>
                <a:cubicBezTo>
                  <a:pt x="2067439" y="1349281"/>
                  <a:pt x="2214051" y="1250447"/>
                  <a:pt x="2339930" y="1124567"/>
                </a:cubicBezTo>
                <a:cubicBezTo>
                  <a:pt x="2465810" y="998688"/>
                  <a:pt x="2564644" y="852110"/>
                  <a:pt x="2633672" y="688870"/>
                </a:cubicBezTo>
                <a:cubicBezTo>
                  <a:pt x="2705150" y="519870"/>
                  <a:pt x="2741406" y="340382"/>
                  <a:pt x="2741406" y="155340"/>
                </a:cubicBezTo>
                <a:cubicBezTo>
                  <a:pt x="2741406" y="103077"/>
                  <a:pt x="2738509" y="51262"/>
                  <a:pt x="2732747" y="0"/>
                </a:cubicBezTo>
                <a:lnTo>
                  <a:pt x="2711911" y="0"/>
                </a:lnTo>
                <a:close/>
              </a:path>
            </a:pathLst>
          </a:custGeom>
          <a:solidFill>
            <a:schemeClr val="accent4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E6D6DDC-8FD0-7709-932B-985465E7CA32}"/>
              </a:ext>
            </a:extLst>
          </p:cNvPr>
          <p:cNvSpPr>
            <a:spLocks noChangeAspect="1"/>
          </p:cNvSpPr>
          <p:nvPr/>
        </p:nvSpPr>
        <p:spPr>
          <a:xfrm>
            <a:off x="7425101" y="1920240"/>
            <a:ext cx="4766899" cy="4937760"/>
          </a:xfrm>
          <a:custGeom>
            <a:avLst/>
            <a:gdLst>
              <a:gd name="connsiteX0" fmla="*/ 167724 w 2722674"/>
              <a:gd name="connsiteY0" fmla="*/ 2618942 h 2820266"/>
              <a:gd name="connsiteX1" fmla="*/ 20767 w 2722674"/>
              <a:gd name="connsiteY1" fmla="*/ 1890952 h 2820266"/>
              <a:gd name="connsiteX2" fmla="*/ 167724 w 2722674"/>
              <a:gd name="connsiteY2" fmla="*/ 1162962 h 2820266"/>
              <a:gd name="connsiteX3" fmla="*/ 568545 w 2722674"/>
              <a:gd name="connsiteY3" fmla="*/ 568476 h 2820266"/>
              <a:gd name="connsiteX4" fmla="*/ 1163031 w 2722674"/>
              <a:gd name="connsiteY4" fmla="*/ 167655 h 2820266"/>
              <a:gd name="connsiteX5" fmla="*/ 1891021 w 2722674"/>
              <a:gd name="connsiteY5" fmla="*/ 20698 h 2820266"/>
              <a:gd name="connsiteX6" fmla="*/ 2619011 w 2722674"/>
              <a:gd name="connsiteY6" fmla="*/ 167655 h 2820266"/>
              <a:gd name="connsiteX7" fmla="*/ 2722675 w 2722674"/>
              <a:gd name="connsiteY7" fmla="*/ 215261 h 2820266"/>
              <a:gd name="connsiteX8" fmla="*/ 2722675 w 2722674"/>
              <a:gd name="connsiteY8" fmla="*/ 192217 h 2820266"/>
              <a:gd name="connsiteX9" fmla="*/ 2627049 w 2722674"/>
              <a:gd name="connsiteY9" fmla="*/ 148613 h 2820266"/>
              <a:gd name="connsiteX10" fmla="*/ 1890986 w 2722674"/>
              <a:gd name="connsiteY10" fmla="*/ 0 h 2820266"/>
              <a:gd name="connsiteX11" fmla="*/ 1154924 w 2722674"/>
              <a:gd name="connsiteY11" fmla="*/ 148613 h 2820266"/>
              <a:gd name="connsiteX12" fmla="*/ 553849 w 2722674"/>
              <a:gd name="connsiteY12" fmla="*/ 553849 h 2820266"/>
              <a:gd name="connsiteX13" fmla="*/ 148613 w 2722674"/>
              <a:gd name="connsiteY13" fmla="*/ 1154925 h 2820266"/>
              <a:gd name="connsiteX14" fmla="*/ 0 w 2722674"/>
              <a:gd name="connsiteY14" fmla="*/ 1890987 h 2820266"/>
              <a:gd name="connsiteX15" fmla="*/ 148613 w 2722674"/>
              <a:gd name="connsiteY15" fmla="*/ 2627049 h 2820266"/>
              <a:gd name="connsiteX16" fmla="*/ 243618 w 2722674"/>
              <a:gd name="connsiteY16" fmla="*/ 2820267 h 2820266"/>
              <a:gd name="connsiteX17" fmla="*/ 267386 w 2722674"/>
              <a:gd name="connsiteY17" fmla="*/ 2820267 h 2820266"/>
              <a:gd name="connsiteX18" fmla="*/ 167655 w 2722674"/>
              <a:gd name="connsiteY18" fmla="*/ 2618977 h 282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722674" h="2820266">
                <a:moveTo>
                  <a:pt x="167724" y="2618942"/>
                </a:moveTo>
                <a:cubicBezTo>
                  <a:pt x="70201" y="2388364"/>
                  <a:pt x="20767" y="2143435"/>
                  <a:pt x="20767" y="1890952"/>
                </a:cubicBezTo>
                <a:cubicBezTo>
                  <a:pt x="20767" y="1638469"/>
                  <a:pt x="70201" y="1393540"/>
                  <a:pt x="167724" y="1162962"/>
                </a:cubicBezTo>
                <a:cubicBezTo>
                  <a:pt x="261935" y="940250"/>
                  <a:pt x="396784" y="740237"/>
                  <a:pt x="568545" y="568476"/>
                </a:cubicBezTo>
                <a:cubicBezTo>
                  <a:pt x="740305" y="396715"/>
                  <a:pt x="940319" y="261867"/>
                  <a:pt x="1163031" y="167655"/>
                </a:cubicBezTo>
                <a:cubicBezTo>
                  <a:pt x="1393609" y="70133"/>
                  <a:pt x="1638538" y="20698"/>
                  <a:pt x="1891021" y="20698"/>
                </a:cubicBezTo>
                <a:cubicBezTo>
                  <a:pt x="2143505" y="20698"/>
                  <a:pt x="2388433" y="70133"/>
                  <a:pt x="2619011" y="167655"/>
                </a:cubicBezTo>
                <a:cubicBezTo>
                  <a:pt x="2654129" y="182524"/>
                  <a:pt x="2688695" y="198392"/>
                  <a:pt x="2722675" y="215261"/>
                </a:cubicBezTo>
                <a:lnTo>
                  <a:pt x="2722675" y="192217"/>
                </a:lnTo>
                <a:cubicBezTo>
                  <a:pt x="2691282" y="176832"/>
                  <a:pt x="2659407" y="162274"/>
                  <a:pt x="2627049" y="148613"/>
                </a:cubicBezTo>
                <a:cubicBezTo>
                  <a:pt x="2393918" y="50021"/>
                  <a:pt x="2146264" y="0"/>
                  <a:pt x="1890986" y="0"/>
                </a:cubicBezTo>
                <a:cubicBezTo>
                  <a:pt x="1635709" y="0"/>
                  <a:pt x="1388055" y="49986"/>
                  <a:pt x="1154924" y="148613"/>
                </a:cubicBezTo>
                <a:cubicBezTo>
                  <a:pt x="929728" y="243859"/>
                  <a:pt x="727507" y="380191"/>
                  <a:pt x="553849" y="553849"/>
                </a:cubicBezTo>
                <a:cubicBezTo>
                  <a:pt x="380191" y="727507"/>
                  <a:pt x="243859" y="929728"/>
                  <a:pt x="148613" y="1154925"/>
                </a:cubicBezTo>
                <a:cubicBezTo>
                  <a:pt x="50021" y="1388055"/>
                  <a:pt x="0" y="1635709"/>
                  <a:pt x="0" y="1890987"/>
                </a:cubicBezTo>
                <a:cubicBezTo>
                  <a:pt x="0" y="2146264"/>
                  <a:pt x="49986" y="2393918"/>
                  <a:pt x="148613" y="2627049"/>
                </a:cubicBezTo>
                <a:cubicBezTo>
                  <a:pt x="176728" y="2693525"/>
                  <a:pt x="208431" y="2757965"/>
                  <a:pt x="243618" y="2820267"/>
                </a:cubicBezTo>
                <a:lnTo>
                  <a:pt x="267386" y="2820267"/>
                </a:lnTo>
                <a:cubicBezTo>
                  <a:pt x="230267" y="2755481"/>
                  <a:pt x="197012" y="2688350"/>
                  <a:pt x="167655" y="2618977"/>
                </a:cubicBezTo>
                <a:close/>
              </a:path>
            </a:pathLst>
          </a:custGeom>
          <a:solidFill>
            <a:schemeClr val="accent3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3307FA8-BD00-E6E7-D2C0-7EE00BBA1C1E}"/>
              </a:ext>
            </a:extLst>
          </p:cNvPr>
          <p:cNvSpPr>
            <a:spLocks noChangeAspect="1"/>
          </p:cNvSpPr>
          <p:nvPr/>
        </p:nvSpPr>
        <p:spPr>
          <a:xfrm>
            <a:off x="3940382" y="5323721"/>
            <a:ext cx="3474720" cy="1534279"/>
          </a:xfrm>
          <a:custGeom>
            <a:avLst/>
            <a:gdLst>
              <a:gd name="connsiteX0" fmla="*/ 1009589 w 2019177"/>
              <a:gd name="connsiteY0" fmla="*/ 0 h 891574"/>
              <a:gd name="connsiteX1" fmla="*/ 290292 w 2019177"/>
              <a:gd name="connsiteY1" fmla="*/ 297950 h 891574"/>
              <a:gd name="connsiteX2" fmla="*/ 0 w 2019177"/>
              <a:gd name="connsiteY2" fmla="*/ 891575 h 891574"/>
              <a:gd name="connsiteX3" fmla="*/ 20871 w 2019177"/>
              <a:gd name="connsiteY3" fmla="*/ 891575 h 891574"/>
              <a:gd name="connsiteX4" fmla="*/ 304919 w 2019177"/>
              <a:gd name="connsiteY4" fmla="*/ 312578 h 891574"/>
              <a:gd name="connsiteX5" fmla="*/ 1009589 w 2019177"/>
              <a:gd name="connsiteY5" fmla="*/ 20698 h 891574"/>
              <a:gd name="connsiteX6" fmla="*/ 1714258 w 2019177"/>
              <a:gd name="connsiteY6" fmla="*/ 312578 h 891574"/>
              <a:gd name="connsiteX7" fmla="*/ 1998307 w 2019177"/>
              <a:gd name="connsiteY7" fmla="*/ 891575 h 891574"/>
              <a:gd name="connsiteX8" fmla="*/ 2019177 w 2019177"/>
              <a:gd name="connsiteY8" fmla="*/ 891575 h 891574"/>
              <a:gd name="connsiteX9" fmla="*/ 1728886 w 2019177"/>
              <a:gd name="connsiteY9" fmla="*/ 297950 h 891574"/>
              <a:gd name="connsiteX10" fmla="*/ 1009589 w 2019177"/>
              <a:gd name="connsiteY10" fmla="*/ 0 h 891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19177" h="891574">
                <a:moveTo>
                  <a:pt x="1009589" y="0"/>
                </a:moveTo>
                <a:cubicBezTo>
                  <a:pt x="737890" y="0"/>
                  <a:pt x="482406" y="105802"/>
                  <a:pt x="290292" y="297950"/>
                </a:cubicBezTo>
                <a:cubicBezTo>
                  <a:pt x="128122" y="460121"/>
                  <a:pt x="27425" y="667448"/>
                  <a:pt x="0" y="891575"/>
                </a:cubicBezTo>
                <a:lnTo>
                  <a:pt x="20871" y="891575"/>
                </a:lnTo>
                <a:cubicBezTo>
                  <a:pt x="48192" y="673002"/>
                  <a:pt x="146647" y="470850"/>
                  <a:pt x="304919" y="312578"/>
                </a:cubicBezTo>
                <a:cubicBezTo>
                  <a:pt x="493134" y="124362"/>
                  <a:pt x="743410" y="20698"/>
                  <a:pt x="1009589" y="20698"/>
                </a:cubicBezTo>
                <a:cubicBezTo>
                  <a:pt x="1275768" y="20698"/>
                  <a:pt x="1526043" y="124362"/>
                  <a:pt x="1714258" y="312578"/>
                </a:cubicBezTo>
                <a:cubicBezTo>
                  <a:pt x="1872531" y="470850"/>
                  <a:pt x="1970985" y="672967"/>
                  <a:pt x="1998307" y="891575"/>
                </a:cubicBezTo>
                <a:lnTo>
                  <a:pt x="2019177" y="891575"/>
                </a:lnTo>
                <a:cubicBezTo>
                  <a:pt x="1991718" y="667448"/>
                  <a:pt x="1891055" y="460155"/>
                  <a:pt x="1728886" y="297950"/>
                </a:cubicBezTo>
                <a:cubicBezTo>
                  <a:pt x="1536737" y="105802"/>
                  <a:pt x="1281287" y="0"/>
                  <a:pt x="1009589" y="0"/>
                </a:cubicBezTo>
                <a:close/>
              </a:path>
            </a:pathLst>
          </a:custGeom>
          <a:solidFill>
            <a:schemeClr val="accent6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5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214D8-978E-DBB2-5073-0957522E3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7C5AB-22DD-AF16-0C84-39B087E1D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920240"/>
            <a:ext cx="10789920" cy="4023355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77DBFD9-0505-3D13-0306-E6F86A8C9D90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963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Encabezado de secció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28D7F13-2171-7B54-AD24-F6C5C31F9D51}"/>
              </a:ext>
            </a:extLst>
          </p:cNvPr>
          <p:cNvSpPr/>
          <p:nvPr/>
        </p:nvSpPr>
        <p:spPr>
          <a:xfrm>
            <a:off x="3260570" y="4273240"/>
            <a:ext cx="1784660" cy="178466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FE6D7D69-2F2C-1884-F192-75C53A19481D}"/>
              </a:ext>
            </a:extLst>
          </p:cNvPr>
          <p:cNvSpPr/>
          <p:nvPr/>
        </p:nvSpPr>
        <p:spPr>
          <a:xfrm>
            <a:off x="4098772" y="3457732"/>
            <a:ext cx="6096000" cy="3400269"/>
          </a:xfrm>
          <a:custGeom>
            <a:avLst/>
            <a:gdLst>
              <a:gd name="connsiteX0" fmla="*/ 3048000 w 6096000"/>
              <a:gd name="connsiteY0" fmla="*/ 0 h 3400269"/>
              <a:gd name="connsiteX1" fmla="*/ 6096000 w 6096000"/>
              <a:gd name="connsiteY1" fmla="*/ 3048000 h 3400269"/>
              <a:gd name="connsiteX2" fmla="*/ 6080264 w 6096000"/>
              <a:gd name="connsiteY2" fmla="*/ 3359640 h 3400269"/>
              <a:gd name="connsiteX3" fmla="*/ 6075101 w 6096000"/>
              <a:gd name="connsiteY3" fmla="*/ 3400269 h 3400269"/>
              <a:gd name="connsiteX4" fmla="*/ 20899 w 6096000"/>
              <a:gd name="connsiteY4" fmla="*/ 3400269 h 3400269"/>
              <a:gd name="connsiteX5" fmla="*/ 15736 w 6096000"/>
              <a:gd name="connsiteY5" fmla="*/ 3359640 h 3400269"/>
              <a:gd name="connsiteX6" fmla="*/ 0 w 6096000"/>
              <a:gd name="connsiteY6" fmla="*/ 3048000 h 3400269"/>
              <a:gd name="connsiteX7" fmla="*/ 3048000 w 6096000"/>
              <a:gd name="connsiteY7" fmla="*/ 0 h 3400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0" h="3400269">
                <a:moveTo>
                  <a:pt x="3048000" y="0"/>
                </a:moveTo>
                <a:cubicBezTo>
                  <a:pt x="4731364" y="0"/>
                  <a:pt x="6096000" y="1364636"/>
                  <a:pt x="6096000" y="3048000"/>
                </a:cubicBezTo>
                <a:cubicBezTo>
                  <a:pt x="6096000" y="3153210"/>
                  <a:pt x="6090669" y="3257175"/>
                  <a:pt x="6080264" y="3359640"/>
                </a:cubicBezTo>
                <a:lnTo>
                  <a:pt x="6075101" y="3400269"/>
                </a:lnTo>
                <a:lnTo>
                  <a:pt x="20899" y="3400269"/>
                </a:lnTo>
                <a:lnTo>
                  <a:pt x="15736" y="3359640"/>
                </a:lnTo>
                <a:cubicBezTo>
                  <a:pt x="5331" y="3257175"/>
                  <a:pt x="0" y="3153210"/>
                  <a:pt x="0" y="3048000"/>
                </a:cubicBezTo>
                <a:cubicBezTo>
                  <a:pt x="0" y="1364636"/>
                  <a:pt x="1364636" y="0"/>
                  <a:pt x="3048000" y="0"/>
                </a:cubicBezTo>
                <a:close/>
              </a:path>
            </a:pathLst>
          </a:custGeom>
          <a:solidFill>
            <a:schemeClr val="accent6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AF6EEB4C-8B2B-A412-299D-93D3E21FE3AE}"/>
              </a:ext>
            </a:extLst>
          </p:cNvPr>
          <p:cNvSpPr/>
          <p:nvPr/>
        </p:nvSpPr>
        <p:spPr>
          <a:xfrm>
            <a:off x="7332854" y="1"/>
            <a:ext cx="4856496" cy="5646237"/>
          </a:xfrm>
          <a:custGeom>
            <a:avLst/>
            <a:gdLst>
              <a:gd name="connsiteX0" fmla="*/ 859077 w 4856496"/>
              <a:gd name="connsiteY0" fmla="*/ 0 h 5646237"/>
              <a:gd name="connsiteX1" fmla="*/ 4856496 w 4856496"/>
              <a:gd name="connsiteY1" fmla="*/ 0 h 5646237"/>
              <a:gd name="connsiteX2" fmla="*/ 4856496 w 4856496"/>
              <a:gd name="connsiteY2" fmla="*/ 5311771 h 5646237"/>
              <a:gd name="connsiteX3" fmla="*/ 4715958 w 4856496"/>
              <a:gd name="connsiteY3" fmla="*/ 5379471 h 5646237"/>
              <a:gd name="connsiteX4" fmla="*/ 3394619 w 4856496"/>
              <a:gd name="connsiteY4" fmla="*/ 5646237 h 5646237"/>
              <a:gd name="connsiteX5" fmla="*/ 0 w 4856496"/>
              <a:gd name="connsiteY5" fmla="*/ 2251618 h 5646237"/>
              <a:gd name="connsiteX6" fmla="*/ 775166 w 4856496"/>
              <a:gd name="connsiteY6" fmla="*/ 92325 h 5646237"/>
              <a:gd name="connsiteX7" fmla="*/ 859077 w 4856496"/>
              <a:gd name="connsiteY7" fmla="*/ 0 h 564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6496" h="5646237">
                <a:moveTo>
                  <a:pt x="859077" y="0"/>
                </a:moveTo>
                <a:lnTo>
                  <a:pt x="4856496" y="0"/>
                </a:lnTo>
                <a:lnTo>
                  <a:pt x="4856496" y="5311771"/>
                </a:lnTo>
                <a:lnTo>
                  <a:pt x="4715958" y="5379471"/>
                </a:lnTo>
                <a:cubicBezTo>
                  <a:pt x="4309831" y="5551248"/>
                  <a:pt x="3863318" y="5646237"/>
                  <a:pt x="3394619" y="5646237"/>
                </a:cubicBezTo>
                <a:cubicBezTo>
                  <a:pt x="1519823" y="5646237"/>
                  <a:pt x="0" y="4126414"/>
                  <a:pt x="0" y="2251618"/>
                </a:cubicBezTo>
                <a:cubicBezTo>
                  <a:pt x="0" y="1431395"/>
                  <a:pt x="290904" y="679116"/>
                  <a:pt x="775166" y="92325"/>
                </a:cubicBezTo>
                <a:lnTo>
                  <a:pt x="859077" y="0"/>
                </a:lnTo>
                <a:close/>
              </a:path>
            </a:pathLst>
          </a:custGeom>
          <a:solidFill>
            <a:schemeClr val="accent4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E5FD58-EED0-EED3-77CB-AC75576B5BC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23330" y="838200"/>
            <a:ext cx="4986970" cy="2167795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buNone/>
              <a:defRPr sz="4800" b="1" i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Change Divider 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4E85BF-CD07-52D5-7401-E5D0F0FE55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62757" y="6203973"/>
            <a:ext cx="548640" cy="547956"/>
          </a:xfrm>
          <a:prstGeom prst="rect">
            <a:avLst/>
          </a:prstGeom>
        </p:spPr>
      </p:pic>
      <p:sp>
        <p:nvSpPr>
          <p:cNvPr id="14" name="Freeform 13">
            <a:extLst>
              <a:ext uri="{FF2B5EF4-FFF2-40B4-BE49-F238E27FC236}">
                <a16:creationId xmlns:a16="http://schemas.microsoft.com/office/drawing/2014/main" id="{A5237A08-5ADF-1724-D421-ADDEE954A9CA}"/>
              </a:ext>
            </a:extLst>
          </p:cNvPr>
          <p:cNvSpPr/>
          <p:nvPr/>
        </p:nvSpPr>
        <p:spPr>
          <a:xfrm>
            <a:off x="10022287" y="457199"/>
            <a:ext cx="2167063" cy="3213360"/>
          </a:xfrm>
          <a:custGeom>
            <a:avLst/>
            <a:gdLst>
              <a:gd name="connsiteX0" fmla="*/ 1606680 w 2167063"/>
              <a:gd name="connsiteY0" fmla="*/ 0 h 3213360"/>
              <a:gd name="connsiteX1" fmla="*/ 2084458 w 2167063"/>
              <a:gd name="connsiteY1" fmla="*/ 72233 h 3213360"/>
              <a:gd name="connsiteX2" fmla="*/ 2167063 w 2167063"/>
              <a:gd name="connsiteY2" fmla="*/ 102467 h 3213360"/>
              <a:gd name="connsiteX3" fmla="*/ 2167063 w 2167063"/>
              <a:gd name="connsiteY3" fmla="*/ 3110893 h 3213360"/>
              <a:gd name="connsiteX4" fmla="*/ 2084458 w 2167063"/>
              <a:gd name="connsiteY4" fmla="*/ 3141127 h 3213360"/>
              <a:gd name="connsiteX5" fmla="*/ 1606680 w 2167063"/>
              <a:gd name="connsiteY5" fmla="*/ 3213360 h 3213360"/>
              <a:gd name="connsiteX6" fmla="*/ 0 w 2167063"/>
              <a:gd name="connsiteY6" fmla="*/ 1606680 h 3213360"/>
              <a:gd name="connsiteX7" fmla="*/ 1606680 w 2167063"/>
              <a:gd name="connsiteY7" fmla="*/ 0 h 321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7063" h="3213360">
                <a:moveTo>
                  <a:pt x="1606680" y="0"/>
                </a:moveTo>
                <a:cubicBezTo>
                  <a:pt x="1773057" y="0"/>
                  <a:pt x="1933528" y="25289"/>
                  <a:pt x="2084458" y="72233"/>
                </a:cubicBezTo>
                <a:lnTo>
                  <a:pt x="2167063" y="102467"/>
                </a:lnTo>
                <a:lnTo>
                  <a:pt x="2167063" y="3110893"/>
                </a:lnTo>
                <a:lnTo>
                  <a:pt x="2084458" y="3141127"/>
                </a:lnTo>
                <a:cubicBezTo>
                  <a:pt x="1933528" y="3188071"/>
                  <a:pt x="1773057" y="3213360"/>
                  <a:pt x="1606680" y="3213360"/>
                </a:cubicBezTo>
                <a:cubicBezTo>
                  <a:pt x="719335" y="3213360"/>
                  <a:pt x="0" y="2494025"/>
                  <a:pt x="0" y="1606680"/>
                </a:cubicBezTo>
                <a:cubicBezTo>
                  <a:pt x="0" y="719335"/>
                  <a:pt x="719335" y="0"/>
                  <a:pt x="1606680" y="0"/>
                </a:cubicBezTo>
                <a:close/>
              </a:path>
            </a:pathLst>
          </a:custGeom>
          <a:solidFill>
            <a:srgbClr val="4229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C62F321-E896-72D8-B74A-CDEAC0E0F10F}"/>
              </a:ext>
            </a:extLst>
          </p:cNvPr>
          <p:cNvSpPr>
            <a:spLocks noChangeAspect="1"/>
          </p:cNvSpPr>
          <p:nvPr/>
        </p:nvSpPr>
        <p:spPr>
          <a:xfrm>
            <a:off x="6995140" y="0"/>
            <a:ext cx="5196860" cy="5958840"/>
          </a:xfrm>
          <a:custGeom>
            <a:avLst/>
            <a:gdLst>
              <a:gd name="connsiteX0" fmla="*/ 624016 w 854524"/>
              <a:gd name="connsiteY0" fmla="*/ 976886 h 979817"/>
              <a:gd name="connsiteX1" fmla="*/ 382261 w 854524"/>
              <a:gd name="connsiteY1" fmla="*/ 928072 h 979817"/>
              <a:gd name="connsiteX2" fmla="*/ 184835 w 854524"/>
              <a:gd name="connsiteY2" fmla="*/ 794949 h 979817"/>
              <a:gd name="connsiteX3" fmla="*/ 51711 w 854524"/>
              <a:gd name="connsiteY3" fmla="*/ 597523 h 979817"/>
              <a:gd name="connsiteX4" fmla="*/ 2898 w 854524"/>
              <a:gd name="connsiteY4" fmla="*/ 355767 h 979817"/>
              <a:gd name="connsiteX5" fmla="*/ 51711 w 854524"/>
              <a:gd name="connsiteY5" fmla="*/ 114013 h 979817"/>
              <a:gd name="connsiteX6" fmla="*/ 114771 w 854524"/>
              <a:gd name="connsiteY6" fmla="*/ 0 h 979817"/>
              <a:gd name="connsiteX7" fmla="*/ 111253 w 854524"/>
              <a:gd name="connsiteY7" fmla="*/ 0 h 979817"/>
              <a:gd name="connsiteX8" fmla="*/ 49055 w 854524"/>
              <a:gd name="connsiteY8" fmla="*/ 112874 h 979817"/>
              <a:gd name="connsiteX9" fmla="*/ 0 w 854524"/>
              <a:gd name="connsiteY9" fmla="*/ 355767 h 979817"/>
              <a:gd name="connsiteX10" fmla="*/ 49055 w 854524"/>
              <a:gd name="connsiteY10" fmla="*/ 598661 h 979817"/>
              <a:gd name="connsiteX11" fmla="*/ 182799 w 854524"/>
              <a:gd name="connsiteY11" fmla="*/ 797018 h 979817"/>
              <a:gd name="connsiteX12" fmla="*/ 381157 w 854524"/>
              <a:gd name="connsiteY12" fmla="*/ 930763 h 979817"/>
              <a:gd name="connsiteX13" fmla="*/ 624050 w 854524"/>
              <a:gd name="connsiteY13" fmla="*/ 979818 h 979817"/>
              <a:gd name="connsiteX14" fmla="*/ 854525 w 854524"/>
              <a:gd name="connsiteY14" fmla="*/ 935869 h 979817"/>
              <a:gd name="connsiteX15" fmla="*/ 854525 w 854524"/>
              <a:gd name="connsiteY15" fmla="*/ 932764 h 979817"/>
              <a:gd name="connsiteX16" fmla="*/ 624050 w 854524"/>
              <a:gd name="connsiteY16" fmla="*/ 976955 h 979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4524" h="979817">
                <a:moveTo>
                  <a:pt x="624016" y="976886"/>
                </a:moveTo>
                <a:cubicBezTo>
                  <a:pt x="540154" y="976886"/>
                  <a:pt x="458810" y="960465"/>
                  <a:pt x="382261" y="928072"/>
                </a:cubicBezTo>
                <a:cubicBezTo>
                  <a:pt x="308300" y="896784"/>
                  <a:pt x="241858" y="852007"/>
                  <a:pt x="184835" y="794949"/>
                </a:cubicBezTo>
                <a:cubicBezTo>
                  <a:pt x="127777" y="737891"/>
                  <a:pt x="83000" y="671484"/>
                  <a:pt x="51711" y="597523"/>
                </a:cubicBezTo>
                <a:cubicBezTo>
                  <a:pt x="19318" y="520939"/>
                  <a:pt x="2898" y="439595"/>
                  <a:pt x="2898" y="355767"/>
                </a:cubicBezTo>
                <a:cubicBezTo>
                  <a:pt x="2898" y="271940"/>
                  <a:pt x="19318" y="190562"/>
                  <a:pt x="51711" y="114013"/>
                </a:cubicBezTo>
                <a:cubicBezTo>
                  <a:pt x="68787" y="73651"/>
                  <a:pt x="89865" y="35567"/>
                  <a:pt x="114771" y="0"/>
                </a:cubicBezTo>
                <a:lnTo>
                  <a:pt x="111253" y="0"/>
                </a:lnTo>
                <a:cubicBezTo>
                  <a:pt x="86725" y="35256"/>
                  <a:pt x="65958" y="72961"/>
                  <a:pt x="49055" y="112874"/>
                </a:cubicBezTo>
                <a:cubicBezTo>
                  <a:pt x="16524" y="189802"/>
                  <a:pt x="0" y="271526"/>
                  <a:pt x="0" y="355767"/>
                </a:cubicBezTo>
                <a:cubicBezTo>
                  <a:pt x="0" y="440009"/>
                  <a:pt x="16490" y="521733"/>
                  <a:pt x="49055" y="598661"/>
                </a:cubicBezTo>
                <a:cubicBezTo>
                  <a:pt x="80481" y="672967"/>
                  <a:pt x="125466" y="739719"/>
                  <a:pt x="182799" y="797018"/>
                </a:cubicBezTo>
                <a:cubicBezTo>
                  <a:pt x="240099" y="854318"/>
                  <a:pt x="306851" y="899337"/>
                  <a:pt x="381157" y="930763"/>
                </a:cubicBezTo>
                <a:cubicBezTo>
                  <a:pt x="458085" y="963294"/>
                  <a:pt x="539809" y="979818"/>
                  <a:pt x="624050" y="979818"/>
                </a:cubicBezTo>
                <a:cubicBezTo>
                  <a:pt x="703773" y="979818"/>
                  <a:pt x="781253" y="965019"/>
                  <a:pt x="854525" y="935869"/>
                </a:cubicBezTo>
                <a:lnTo>
                  <a:pt x="854525" y="932764"/>
                </a:lnTo>
                <a:cubicBezTo>
                  <a:pt x="781253" y="962086"/>
                  <a:pt x="703808" y="976955"/>
                  <a:pt x="624050" y="976955"/>
                </a:cubicBezTo>
                <a:close/>
              </a:path>
            </a:pathLst>
          </a:custGeom>
          <a:solidFill>
            <a:schemeClr val="accent1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13F8072-EB7E-28E4-9D02-2BBE38E42596}"/>
              </a:ext>
            </a:extLst>
          </p:cNvPr>
          <p:cNvCxnSpPr/>
          <p:nvPr/>
        </p:nvCxnSpPr>
        <p:spPr>
          <a:xfrm>
            <a:off x="1219200" y="3228538"/>
            <a:ext cx="49911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680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59E60-2271-51FE-0506-86A03D427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10789920" cy="685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771B6-4787-0834-5CD1-1B110E0360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20240"/>
            <a:ext cx="5181600" cy="40233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53160-B97D-C679-490B-684D156E0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5006" y="1920240"/>
            <a:ext cx="5181600" cy="40233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77062AE-9EB3-9A90-AEAD-FCBB7A02C9FA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09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59E60-2271-51FE-0506-86A03D427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10789920" cy="685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771B6-4787-0834-5CD1-1B110E0360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2397105"/>
            <a:ext cx="5181600" cy="35661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53160-B97D-C679-490B-684D156E0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4120" y="2402021"/>
            <a:ext cx="5181600" cy="35661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77062AE-9EB3-9A90-AEAD-FCBB7A02C9FA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C9ADFA0-317B-41ED-D162-CF49C32FF28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85800" y="1920240"/>
            <a:ext cx="5181600" cy="457200"/>
          </a:xfrm>
        </p:spPr>
        <p:txBody>
          <a:bodyPr anchor="ctr">
            <a:normAutofit/>
          </a:bodyPr>
          <a:lstStyle>
            <a:lvl1pPr marL="0" indent="0">
              <a:buNone/>
              <a:defRPr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7780374-9B97-F88C-0C94-48B1F55492C4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294120" y="1920240"/>
            <a:ext cx="5181600" cy="457200"/>
          </a:xfrm>
        </p:spPr>
        <p:txBody>
          <a:bodyPr anchor="ctr">
            <a:normAutofit/>
          </a:bodyPr>
          <a:lstStyle>
            <a:lvl1pPr marL="0" indent="0">
              <a:buNone/>
              <a:defRPr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2566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top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59E60-2271-51FE-0506-86A03D427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10789920" cy="685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771B6-4787-0834-5CD1-1B110E0360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20240"/>
            <a:ext cx="10789920" cy="192024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53160-B97D-C679-490B-684D156E0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" y="4038600"/>
            <a:ext cx="10789920" cy="192024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77062AE-9EB3-9A90-AEAD-FCBB7A02C9FA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28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EB1DA-2025-5E31-26E5-38C1DFB2D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10789920" cy="685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25BD8BF-79D3-F297-B645-304829A86C86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404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Content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214D8-978E-DBB2-5073-0957522E3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5760720" cy="685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7C5AB-22DD-AF16-0C84-39B087E1D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920240"/>
            <a:ext cx="5760720" cy="40233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77DBFD9-0505-3D13-0306-E6F86A8C9D90}"/>
              </a:ext>
            </a:extLst>
          </p:cNvPr>
          <p:cNvCxnSpPr>
            <a:cxnSpLocks/>
          </p:cNvCxnSpPr>
          <p:nvPr/>
        </p:nvCxnSpPr>
        <p:spPr>
          <a:xfrm>
            <a:off x="685800" y="6096000"/>
            <a:ext cx="1082040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EA459412-0FE1-E8A0-1989-B83D1A626794}"/>
              </a:ext>
            </a:extLst>
          </p:cNvPr>
          <p:cNvSpPr>
            <a:spLocks noChangeAspect="1"/>
          </p:cNvSpPr>
          <p:nvPr/>
        </p:nvSpPr>
        <p:spPr>
          <a:xfrm>
            <a:off x="8843575" y="0"/>
            <a:ext cx="3348425" cy="5943600"/>
          </a:xfrm>
          <a:custGeom>
            <a:avLst/>
            <a:gdLst>
              <a:gd name="connsiteX0" fmla="*/ 458396 w 1885536"/>
              <a:gd name="connsiteY0" fmla="*/ 0 h 3346897"/>
              <a:gd name="connsiteX1" fmla="*/ 0 w 1885536"/>
              <a:gd name="connsiteY1" fmla="*/ 1295224 h 3346897"/>
              <a:gd name="connsiteX2" fmla="*/ 1885536 w 1885536"/>
              <a:gd name="connsiteY2" fmla="*/ 3346897 h 3346897"/>
              <a:gd name="connsiteX3" fmla="*/ 1885536 w 1885536"/>
              <a:gd name="connsiteY3" fmla="*/ 0 h 3346897"/>
              <a:gd name="connsiteX4" fmla="*/ 458396 w 1885536"/>
              <a:gd name="connsiteY4" fmla="*/ 0 h 3346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5536" h="3346897">
                <a:moveTo>
                  <a:pt x="458396" y="0"/>
                </a:moveTo>
                <a:cubicBezTo>
                  <a:pt x="171761" y="353767"/>
                  <a:pt x="0" y="804435"/>
                  <a:pt x="0" y="1295224"/>
                </a:cubicBezTo>
                <a:cubicBezTo>
                  <a:pt x="0" y="2373945"/>
                  <a:pt x="829549" y="3258861"/>
                  <a:pt x="1885536" y="3346897"/>
                </a:cubicBezTo>
                <a:lnTo>
                  <a:pt x="1885536" y="0"/>
                </a:lnTo>
                <a:lnTo>
                  <a:pt x="458396" y="0"/>
                </a:lnTo>
                <a:close/>
              </a:path>
            </a:pathLst>
          </a:custGeom>
          <a:solidFill>
            <a:srgbClr val="F5F8FF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ABE9286-4E12-6012-90B0-506AF1D3BD3D}"/>
              </a:ext>
            </a:extLst>
          </p:cNvPr>
          <p:cNvSpPr/>
          <p:nvPr/>
        </p:nvSpPr>
        <p:spPr>
          <a:xfrm>
            <a:off x="8875751" y="3734245"/>
            <a:ext cx="2074168" cy="2074168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1C97B53-6A4D-86E7-164B-BACE7575B063}"/>
              </a:ext>
            </a:extLst>
          </p:cNvPr>
          <p:cNvSpPr/>
          <p:nvPr/>
        </p:nvSpPr>
        <p:spPr>
          <a:xfrm>
            <a:off x="6947194" y="653926"/>
            <a:ext cx="4101806" cy="41018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F74CE9-5216-FFAA-E497-56A52C5091D2}"/>
              </a:ext>
            </a:extLst>
          </p:cNvPr>
          <p:cNvSpPr/>
          <p:nvPr/>
        </p:nvSpPr>
        <p:spPr>
          <a:xfrm>
            <a:off x="7018421" y="723630"/>
            <a:ext cx="3959352" cy="396239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8356BD0E-0CFB-B0C3-2791-D970BE7694A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539402" y="1815189"/>
            <a:ext cx="2908300" cy="1354217"/>
          </a:xfrm>
        </p:spPr>
        <p:txBody>
          <a:bodyPr/>
          <a:lstStyle>
            <a:lvl1pPr marL="0" indent="0" algn="ctr">
              <a:buNone/>
              <a:defRPr sz="8800" b="1" i="0">
                <a:solidFill>
                  <a:schemeClr val="accent3"/>
                </a:solidFill>
              </a:defRPr>
            </a:lvl1pPr>
            <a:lvl2pPr marL="0" indent="0">
              <a:buNone/>
              <a:defRPr sz="7500" b="1" i="0">
                <a:solidFill>
                  <a:schemeClr val="accent4"/>
                </a:solidFill>
              </a:defRPr>
            </a:lvl2pPr>
            <a:lvl3pPr marL="0" indent="0">
              <a:buNone/>
              <a:defRPr sz="7500" b="1" i="0">
                <a:solidFill>
                  <a:schemeClr val="accent4"/>
                </a:solidFill>
              </a:defRPr>
            </a:lvl3pPr>
            <a:lvl4pPr marL="0" indent="0">
              <a:buNone/>
              <a:defRPr sz="7500" b="1" i="0">
                <a:solidFill>
                  <a:schemeClr val="accent4"/>
                </a:solidFill>
              </a:defRPr>
            </a:lvl4pPr>
            <a:lvl5pPr marL="0" indent="0">
              <a:buNone/>
              <a:defRPr sz="7500" b="1" i="0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/>
              <a:t>75%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63F40AB2-BFE5-A720-21D3-7B1FE709A5C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39402" y="2999811"/>
            <a:ext cx="2908300" cy="553998"/>
          </a:xfrm>
        </p:spPr>
        <p:txBody>
          <a:bodyPr>
            <a:normAutofit/>
          </a:bodyPr>
          <a:lstStyle>
            <a:lvl1pPr marL="0" indent="0" algn="ctr">
              <a:buNone/>
              <a:defRPr sz="1800" b="1" i="0">
                <a:solidFill>
                  <a:schemeClr val="accent3"/>
                </a:solidFill>
              </a:defRPr>
            </a:lvl1pPr>
            <a:lvl2pPr marL="0" indent="0">
              <a:buNone/>
              <a:defRPr sz="1800" b="1" i="0">
                <a:solidFill>
                  <a:schemeClr val="accent4"/>
                </a:solidFill>
              </a:defRPr>
            </a:lvl2pPr>
            <a:lvl3pPr marL="0" indent="0">
              <a:buNone/>
              <a:defRPr sz="1800" b="1" i="0">
                <a:solidFill>
                  <a:schemeClr val="accent4"/>
                </a:solidFill>
              </a:defRPr>
            </a:lvl3pPr>
            <a:lvl4pPr marL="0" indent="0">
              <a:buNone/>
              <a:defRPr sz="1800" b="1" i="0">
                <a:solidFill>
                  <a:schemeClr val="accent4"/>
                </a:solidFill>
              </a:defRPr>
            </a:lvl4pPr>
            <a:lvl5pPr marL="0" indent="0">
              <a:buNone/>
              <a:defRPr sz="1800" b="1" i="0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/>
              <a:t>Click to replace highlight stat label</a:t>
            </a:r>
          </a:p>
        </p:txBody>
      </p:sp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4BE6C4DE-52F9-3088-12A2-7555D9B55DA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775145" y="3651286"/>
            <a:ext cx="2436813" cy="123111"/>
          </a:xfrm>
        </p:spPr>
        <p:txBody>
          <a:bodyPr/>
          <a:lstStyle>
            <a:lvl1pPr marL="0" indent="0" algn="ctr">
              <a:buNone/>
              <a:defRPr sz="800" b="0" i="0">
                <a:solidFill>
                  <a:schemeClr val="accent5"/>
                </a:solidFill>
              </a:defRPr>
            </a:lvl1pPr>
            <a:lvl2pPr marL="0" indent="0" algn="ctr">
              <a:buNone/>
              <a:defRPr sz="800" b="0" i="0"/>
            </a:lvl2pPr>
            <a:lvl3pPr marL="0" indent="0" algn="ctr">
              <a:buNone/>
              <a:defRPr sz="800" b="0" i="0"/>
            </a:lvl3pPr>
            <a:lvl4pPr marL="0" indent="0" algn="ctr">
              <a:buNone/>
              <a:defRPr sz="800" b="0" i="0"/>
            </a:lvl4pPr>
            <a:lvl5pPr marL="0" indent="0" algn="ctr">
              <a:buNone/>
              <a:defRPr sz="800" b="0" i="0"/>
            </a:lvl5pPr>
          </a:lstStyle>
          <a:p>
            <a:pPr lvl="0"/>
            <a:r>
              <a:rPr lang="en-US"/>
              <a:t>Source: Click to update</a:t>
            </a:r>
          </a:p>
        </p:txBody>
      </p:sp>
    </p:spTree>
    <p:extLst>
      <p:ext uri="{BB962C8B-B14F-4D97-AF65-F5344CB8AC3E}">
        <p14:creationId xmlns:p14="http://schemas.microsoft.com/office/powerpoint/2010/main" val="220932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9EFE176-C035-1A3A-8A69-AD941C191F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29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2522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143A28A-D6E0-033A-B6B3-31920D33729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11FEC7-5B42-4E22-72CE-F4C965F18CC4}"/>
              </a:ext>
            </a:extLst>
          </p:cNvPr>
          <p:cNvSpPr/>
          <p:nvPr userDrawn="1"/>
        </p:nvSpPr>
        <p:spPr>
          <a:xfrm>
            <a:off x="-2908" y="-1"/>
            <a:ext cx="1219809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noAutofit/>
          </a:bodyPr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3FA94FD-79F8-5048-8F07-822220C22B99}"/>
              </a:ext>
            </a:extLst>
          </p:cNvPr>
          <p:cNvSpPr/>
          <p:nvPr userDrawn="1"/>
        </p:nvSpPr>
        <p:spPr>
          <a:xfrm>
            <a:off x="8686800" y="0"/>
            <a:ext cx="351101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pic>
        <p:nvPicPr>
          <p:cNvPr id="23" name="Picture 22" descr="A black and white logo&#10;&#10;Description automatically generated">
            <a:extLst>
              <a:ext uri="{FF2B5EF4-FFF2-40B4-BE49-F238E27FC236}">
                <a16:creationId xmlns:a16="http://schemas.microsoft.com/office/drawing/2014/main" id="{09DC6D5A-14F1-5C3F-4832-CCE6D87B3E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0744" y="5231568"/>
            <a:ext cx="951534" cy="826332"/>
          </a:xfrm>
          <a:prstGeom prst="rect">
            <a:avLst/>
          </a:prstGeom>
        </p:spPr>
      </p:pic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74C39DAA-0ABE-7256-A464-3A7D491562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7835" y="3805484"/>
            <a:ext cx="5559552" cy="114751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0" i="0">
                <a:solidFill>
                  <a:schemeClr val="accent6"/>
                </a:solidFill>
              </a:defRPr>
            </a:lvl1pPr>
            <a:lvl2pPr marL="0" indent="0">
              <a:buNone/>
              <a:defRPr sz="1800" b="0" i="1">
                <a:solidFill>
                  <a:schemeClr val="accent6"/>
                </a:solidFill>
              </a:defRPr>
            </a:lvl2pPr>
            <a:lvl3pPr marL="0" indent="0">
              <a:buNone/>
              <a:defRPr sz="1800" b="0" i="1">
                <a:solidFill>
                  <a:schemeClr val="accent6"/>
                </a:solidFill>
              </a:defRPr>
            </a:lvl3pPr>
            <a:lvl4pPr marL="0" indent="0">
              <a:buNone/>
              <a:defRPr sz="1800" b="0" i="1">
                <a:solidFill>
                  <a:schemeClr val="accent6"/>
                </a:solidFill>
              </a:defRPr>
            </a:lvl4pPr>
            <a:lvl5pPr marL="0" indent="0">
              <a:buNone/>
              <a:defRPr sz="1800" b="0" i="1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Presentation subtitle lorem ipsum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108CA2-9FB8-AB6C-67AC-4E5C834B3B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7835" y="881222"/>
            <a:ext cx="5559552" cy="2852928"/>
          </a:xfrm>
        </p:spPr>
        <p:txBody>
          <a:bodyPr anchor="b" anchorCtr="0">
            <a:noAutofit/>
          </a:bodyPr>
          <a:lstStyle>
            <a:lvl1pPr>
              <a:lnSpc>
                <a:spcPct val="90000"/>
              </a:lnSpc>
              <a:defRPr sz="6000" b="1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Presentation Cover Option 2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643F084C-4B7D-A540-2049-32E3A60398D9}"/>
              </a:ext>
            </a:extLst>
          </p:cNvPr>
          <p:cNvSpPr/>
          <p:nvPr userDrawn="1"/>
        </p:nvSpPr>
        <p:spPr>
          <a:xfrm>
            <a:off x="6545264" y="4374797"/>
            <a:ext cx="3366208" cy="2483203"/>
          </a:xfrm>
          <a:custGeom>
            <a:avLst/>
            <a:gdLst>
              <a:gd name="connsiteX0" fmla="*/ 1683104 w 3366208"/>
              <a:gd name="connsiteY0" fmla="*/ 0 h 2483203"/>
              <a:gd name="connsiteX1" fmla="*/ 3366208 w 3366208"/>
              <a:gd name="connsiteY1" fmla="*/ 1683103 h 2483203"/>
              <a:gd name="connsiteX2" fmla="*/ 3233941 w 3366208"/>
              <a:gd name="connsiteY2" fmla="*/ 2338243 h 2483203"/>
              <a:gd name="connsiteX3" fmla="*/ 3164111 w 3366208"/>
              <a:gd name="connsiteY3" fmla="*/ 2483203 h 2483203"/>
              <a:gd name="connsiteX4" fmla="*/ 202097 w 3366208"/>
              <a:gd name="connsiteY4" fmla="*/ 2483203 h 2483203"/>
              <a:gd name="connsiteX5" fmla="*/ 132267 w 3366208"/>
              <a:gd name="connsiteY5" fmla="*/ 2338243 h 2483203"/>
              <a:gd name="connsiteX6" fmla="*/ 0 w 3366208"/>
              <a:gd name="connsiteY6" fmla="*/ 1683103 h 2483203"/>
              <a:gd name="connsiteX7" fmla="*/ 1683104 w 3366208"/>
              <a:gd name="connsiteY7" fmla="*/ 0 h 2483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66208" h="2483203">
                <a:moveTo>
                  <a:pt x="1683104" y="0"/>
                </a:moveTo>
                <a:cubicBezTo>
                  <a:pt x="2612657" y="0"/>
                  <a:pt x="3366208" y="753551"/>
                  <a:pt x="3366208" y="1683103"/>
                </a:cubicBezTo>
                <a:cubicBezTo>
                  <a:pt x="3366208" y="1915491"/>
                  <a:pt x="3319111" y="2136879"/>
                  <a:pt x="3233941" y="2338243"/>
                </a:cubicBezTo>
                <a:lnTo>
                  <a:pt x="3164111" y="2483203"/>
                </a:lnTo>
                <a:lnTo>
                  <a:pt x="202097" y="2483203"/>
                </a:lnTo>
                <a:lnTo>
                  <a:pt x="132267" y="2338243"/>
                </a:lnTo>
                <a:cubicBezTo>
                  <a:pt x="47097" y="2136879"/>
                  <a:pt x="0" y="1915491"/>
                  <a:pt x="0" y="1683103"/>
                </a:cubicBezTo>
                <a:cubicBezTo>
                  <a:pt x="0" y="753551"/>
                  <a:pt x="753551" y="0"/>
                  <a:pt x="1683104" y="0"/>
                </a:cubicBezTo>
                <a:close/>
              </a:path>
            </a:pathLst>
          </a:custGeom>
          <a:solidFill>
            <a:srgbClr val="A7B5F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DEC3F660-0C7C-8CED-EA68-51AC0C56B4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143836" y="5481770"/>
            <a:ext cx="5467241" cy="495007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400" b="0" i="0">
                <a:solidFill>
                  <a:schemeClr val="accent4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400" b="0" i="0">
                <a:solidFill>
                  <a:schemeClr val="accent5"/>
                </a:solidFill>
              </a:defRPr>
            </a:lvl2pPr>
            <a:lvl3pPr>
              <a:defRPr sz="1400" b="0" i="0">
                <a:solidFill>
                  <a:schemeClr val="accent5"/>
                </a:solidFill>
              </a:defRPr>
            </a:lvl3pPr>
            <a:lvl4pPr>
              <a:defRPr sz="1400" b="0" i="0">
                <a:solidFill>
                  <a:schemeClr val="accent5"/>
                </a:solidFill>
              </a:defRPr>
            </a:lvl4pPr>
            <a:lvl5pPr>
              <a:defRPr sz="1400" b="0" i="0">
                <a:solidFill>
                  <a:schemeClr val="accent5"/>
                </a:solidFill>
              </a:defRPr>
            </a:lvl5pPr>
          </a:lstStyle>
          <a:p>
            <a:pPr lvl="0"/>
            <a:r>
              <a:rPr lang="en-US" err="1"/>
              <a:t>Firstname</a:t>
            </a:r>
            <a:r>
              <a:rPr lang="en-US"/>
              <a:t> Lastname | Organization Name</a:t>
            </a:r>
          </a:p>
          <a:p>
            <a:pPr lvl="1"/>
            <a:r>
              <a:rPr lang="en-US"/>
              <a:t>January 1, 2025</a:t>
            </a: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8EC0C-2E58-7600-125C-C73395745ACA}"/>
              </a:ext>
            </a:extLst>
          </p:cNvPr>
          <p:cNvSpPr/>
          <p:nvPr userDrawn="1"/>
        </p:nvSpPr>
        <p:spPr>
          <a:xfrm>
            <a:off x="7611077" y="0"/>
            <a:ext cx="4593942" cy="3739492"/>
          </a:xfrm>
          <a:custGeom>
            <a:avLst/>
            <a:gdLst>
              <a:gd name="connsiteX0" fmla="*/ 70782 w 4593942"/>
              <a:gd name="connsiteY0" fmla="*/ 0 h 3739492"/>
              <a:gd name="connsiteX1" fmla="*/ 4593942 w 4593942"/>
              <a:gd name="connsiteY1" fmla="*/ 0 h 3739492"/>
              <a:gd name="connsiteX2" fmla="*/ 4593942 w 4593942"/>
              <a:gd name="connsiteY2" fmla="*/ 3344646 h 3739492"/>
              <a:gd name="connsiteX3" fmla="*/ 4557119 w 4593942"/>
              <a:gd name="connsiteY3" fmla="*/ 3367016 h 3739492"/>
              <a:gd name="connsiteX4" fmla="*/ 3086100 w 4593942"/>
              <a:gd name="connsiteY4" fmla="*/ 3739492 h 3739492"/>
              <a:gd name="connsiteX5" fmla="*/ 0 w 4593942"/>
              <a:gd name="connsiteY5" fmla="*/ 653392 h 3739492"/>
              <a:gd name="connsiteX6" fmla="*/ 62699 w 4593942"/>
              <a:gd name="connsiteY6" fmla="*/ 31435 h 3739492"/>
              <a:gd name="connsiteX7" fmla="*/ 70782 w 4593942"/>
              <a:gd name="connsiteY7" fmla="*/ 0 h 3739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3942" h="3739492">
                <a:moveTo>
                  <a:pt x="70782" y="0"/>
                </a:moveTo>
                <a:lnTo>
                  <a:pt x="4593942" y="0"/>
                </a:lnTo>
                <a:lnTo>
                  <a:pt x="4593942" y="3344646"/>
                </a:lnTo>
                <a:lnTo>
                  <a:pt x="4557119" y="3367016"/>
                </a:lnTo>
                <a:cubicBezTo>
                  <a:pt x="4119839" y="3604561"/>
                  <a:pt x="3618727" y="3739492"/>
                  <a:pt x="3086100" y="3739492"/>
                </a:cubicBezTo>
                <a:cubicBezTo>
                  <a:pt x="1381694" y="3739492"/>
                  <a:pt x="0" y="2357798"/>
                  <a:pt x="0" y="653392"/>
                </a:cubicBezTo>
                <a:cubicBezTo>
                  <a:pt x="0" y="440341"/>
                  <a:pt x="21589" y="232333"/>
                  <a:pt x="62699" y="31435"/>
                </a:cubicBezTo>
                <a:lnTo>
                  <a:pt x="70782" y="0"/>
                </a:lnTo>
                <a:close/>
              </a:path>
            </a:pathLst>
          </a:custGeom>
          <a:solidFill>
            <a:srgbClr val="A7B5F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Picture Placeholder 13">
            <a:extLst>
              <a:ext uri="{FF2B5EF4-FFF2-40B4-BE49-F238E27FC236}">
                <a16:creationId xmlns:a16="http://schemas.microsoft.com/office/drawing/2014/main" id="{74F91818-48A6-517A-0390-120E896DC38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046442" y="1177690"/>
            <a:ext cx="4498848" cy="4498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DOUBLE CLICK TO</a:t>
            </a:r>
          </a:p>
          <a:p>
            <a:endParaRPr lang="en-US"/>
          </a:p>
          <a:p>
            <a:r>
              <a:rPr lang="en-US"/>
              <a:t>INSERT IMAGE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4F8C15C-94B7-7353-818F-9D0D6209D55F}"/>
              </a:ext>
            </a:extLst>
          </p:cNvPr>
          <p:cNvSpPr/>
          <p:nvPr userDrawn="1"/>
        </p:nvSpPr>
        <p:spPr>
          <a:xfrm>
            <a:off x="6915997" y="1048597"/>
            <a:ext cx="4760806" cy="4760806"/>
          </a:xfrm>
          <a:prstGeom prst="ellipse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82AED0-CDDE-4BA8-A57D-CA69DF6B8C4F}"/>
              </a:ext>
            </a:extLst>
          </p:cNvPr>
          <p:cNvSpPr txBox="1"/>
          <p:nvPr userDrawn="1"/>
        </p:nvSpPr>
        <p:spPr>
          <a:xfrm>
            <a:off x="8722975" y="6419088"/>
            <a:ext cx="278322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b="0" i="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Proprietary | © Wi-Fi Alliance</a:t>
            </a:r>
          </a:p>
        </p:txBody>
      </p:sp>
    </p:spTree>
    <p:extLst>
      <p:ext uri="{BB962C8B-B14F-4D97-AF65-F5344CB8AC3E}">
        <p14:creationId xmlns:p14="http://schemas.microsoft.com/office/powerpoint/2010/main" val="3640160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926008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Feature Image Indig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F7995DF-597C-3652-EBB4-F292FBFDE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686" y="800099"/>
            <a:ext cx="4754880" cy="2215991"/>
          </a:xfrm>
        </p:spPr>
        <p:txBody>
          <a:bodyPr anchor="b" anchorCtr="0">
            <a:no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3"/>
                </a:solidFill>
              </a:defRPr>
            </a:lvl1pPr>
          </a:lstStyle>
          <a:p>
            <a:r>
              <a:rPr lang="en-US"/>
              <a:t>Use this slide sparingly for very important headlines and body copy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18DAAA-1E4A-1283-6C65-315E14B60BAC}"/>
              </a:ext>
            </a:extLst>
          </p:cNvPr>
          <p:cNvSpPr txBox="1"/>
          <p:nvPr userDrawn="1"/>
        </p:nvSpPr>
        <p:spPr>
          <a:xfrm>
            <a:off x="11306908" y="-1213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DE3A2C0-6D7C-16D2-5DAA-17BCF97C0B65}"/>
              </a:ext>
            </a:extLst>
          </p:cNvPr>
          <p:cNvSpPr/>
          <p:nvPr userDrawn="1"/>
        </p:nvSpPr>
        <p:spPr>
          <a:xfrm>
            <a:off x="9067800" y="449487"/>
            <a:ext cx="2979513" cy="2979513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AC99494-64D2-D16E-3FBB-EF7D1CE65A8A}"/>
              </a:ext>
            </a:extLst>
          </p:cNvPr>
          <p:cNvSpPr>
            <a:spLocks noChangeAspect="1"/>
          </p:cNvSpPr>
          <p:nvPr/>
        </p:nvSpPr>
        <p:spPr>
          <a:xfrm>
            <a:off x="11634339" y="3200399"/>
            <a:ext cx="557661" cy="2103120"/>
          </a:xfrm>
          <a:custGeom>
            <a:avLst/>
            <a:gdLst>
              <a:gd name="connsiteX0" fmla="*/ 0 w 313301"/>
              <a:gd name="connsiteY0" fmla="*/ 590795 h 1181555"/>
              <a:gd name="connsiteX1" fmla="*/ 313302 w 313301"/>
              <a:gd name="connsiteY1" fmla="*/ 1181556 h 1181555"/>
              <a:gd name="connsiteX2" fmla="*/ 313302 w 313301"/>
              <a:gd name="connsiteY2" fmla="*/ 0 h 1181555"/>
              <a:gd name="connsiteX3" fmla="*/ 0 w 313301"/>
              <a:gd name="connsiteY3" fmla="*/ 590761 h 1181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301" h="1181555">
                <a:moveTo>
                  <a:pt x="0" y="590795"/>
                </a:moveTo>
                <a:cubicBezTo>
                  <a:pt x="0" y="836517"/>
                  <a:pt x="124224" y="1053227"/>
                  <a:pt x="313302" y="1181556"/>
                </a:cubicBezTo>
                <a:lnTo>
                  <a:pt x="313302" y="0"/>
                </a:lnTo>
                <a:cubicBezTo>
                  <a:pt x="124224" y="128329"/>
                  <a:pt x="0" y="345039"/>
                  <a:pt x="0" y="590761"/>
                </a:cubicBezTo>
                <a:close/>
              </a:path>
            </a:pathLst>
          </a:custGeom>
          <a:solidFill>
            <a:schemeClr val="accent6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1DB2AF1-7678-C967-3B78-F1857AA1C862}"/>
              </a:ext>
            </a:extLst>
          </p:cNvPr>
          <p:cNvSpPr>
            <a:spLocks noChangeAspect="1"/>
          </p:cNvSpPr>
          <p:nvPr/>
        </p:nvSpPr>
        <p:spPr>
          <a:xfrm>
            <a:off x="5562600" y="4095275"/>
            <a:ext cx="3200400" cy="2762725"/>
          </a:xfrm>
          <a:custGeom>
            <a:avLst/>
            <a:gdLst>
              <a:gd name="connsiteX0" fmla="*/ 1663100 w 1663099"/>
              <a:gd name="connsiteY0" fmla="*/ 831550 h 1435660"/>
              <a:gd name="connsiteX1" fmla="*/ 1419551 w 1663099"/>
              <a:gd name="connsiteY1" fmla="*/ 243549 h 1435660"/>
              <a:gd name="connsiteX2" fmla="*/ 831550 w 1663099"/>
              <a:gd name="connsiteY2" fmla="*/ 0 h 1435660"/>
              <a:gd name="connsiteX3" fmla="*/ 243549 w 1663099"/>
              <a:gd name="connsiteY3" fmla="*/ 243549 h 1435660"/>
              <a:gd name="connsiteX4" fmla="*/ 0 w 1663099"/>
              <a:gd name="connsiteY4" fmla="*/ 831550 h 1435660"/>
              <a:gd name="connsiteX5" fmla="*/ 243549 w 1663099"/>
              <a:gd name="connsiteY5" fmla="*/ 1419551 h 1435660"/>
              <a:gd name="connsiteX6" fmla="*/ 260142 w 1663099"/>
              <a:gd name="connsiteY6" fmla="*/ 1435661 h 1435660"/>
              <a:gd name="connsiteX7" fmla="*/ 275355 w 1663099"/>
              <a:gd name="connsiteY7" fmla="*/ 1435661 h 1435660"/>
              <a:gd name="connsiteX8" fmla="*/ 250862 w 1663099"/>
              <a:gd name="connsiteY8" fmla="*/ 1412203 h 1435660"/>
              <a:gd name="connsiteX9" fmla="*/ 10315 w 1663099"/>
              <a:gd name="connsiteY9" fmla="*/ 831515 h 1435660"/>
              <a:gd name="connsiteX10" fmla="*/ 250862 w 1663099"/>
              <a:gd name="connsiteY10" fmla="*/ 250828 h 1435660"/>
              <a:gd name="connsiteX11" fmla="*/ 831550 w 1663099"/>
              <a:gd name="connsiteY11" fmla="*/ 10315 h 1435660"/>
              <a:gd name="connsiteX12" fmla="*/ 1412238 w 1663099"/>
              <a:gd name="connsiteY12" fmla="*/ 250828 h 1435660"/>
              <a:gd name="connsiteX13" fmla="*/ 1652785 w 1663099"/>
              <a:gd name="connsiteY13" fmla="*/ 831515 h 1435660"/>
              <a:gd name="connsiteX14" fmla="*/ 1412238 w 1663099"/>
              <a:gd name="connsiteY14" fmla="*/ 1412203 h 1435660"/>
              <a:gd name="connsiteX15" fmla="*/ 1387745 w 1663099"/>
              <a:gd name="connsiteY15" fmla="*/ 1435661 h 1435660"/>
              <a:gd name="connsiteX16" fmla="*/ 1402958 w 1663099"/>
              <a:gd name="connsiteY16" fmla="*/ 1435661 h 1435660"/>
              <a:gd name="connsiteX17" fmla="*/ 1419551 w 1663099"/>
              <a:gd name="connsiteY17" fmla="*/ 1419551 h 1435660"/>
              <a:gd name="connsiteX18" fmla="*/ 1663100 w 1663099"/>
              <a:gd name="connsiteY18" fmla="*/ 831550 h 1435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663099" h="1435660">
                <a:moveTo>
                  <a:pt x="1663100" y="831550"/>
                </a:moveTo>
                <a:cubicBezTo>
                  <a:pt x="1663100" y="609424"/>
                  <a:pt x="1576616" y="400613"/>
                  <a:pt x="1419551" y="243549"/>
                </a:cubicBezTo>
                <a:cubicBezTo>
                  <a:pt x="1262486" y="86484"/>
                  <a:pt x="1053676" y="0"/>
                  <a:pt x="831550" y="0"/>
                </a:cubicBezTo>
                <a:cubicBezTo>
                  <a:pt x="609424" y="0"/>
                  <a:pt x="400613" y="86484"/>
                  <a:pt x="243549" y="243549"/>
                </a:cubicBezTo>
                <a:cubicBezTo>
                  <a:pt x="86484" y="400613"/>
                  <a:pt x="0" y="609424"/>
                  <a:pt x="0" y="831550"/>
                </a:cubicBezTo>
                <a:cubicBezTo>
                  <a:pt x="0" y="1053676"/>
                  <a:pt x="86484" y="1262486"/>
                  <a:pt x="243549" y="1419551"/>
                </a:cubicBezTo>
                <a:cubicBezTo>
                  <a:pt x="249034" y="1425036"/>
                  <a:pt x="254553" y="1430383"/>
                  <a:pt x="260142" y="1435661"/>
                </a:cubicBezTo>
                <a:lnTo>
                  <a:pt x="275355" y="1435661"/>
                </a:lnTo>
                <a:cubicBezTo>
                  <a:pt x="267076" y="1428003"/>
                  <a:pt x="258900" y="1420241"/>
                  <a:pt x="250862" y="1412203"/>
                </a:cubicBezTo>
                <a:cubicBezTo>
                  <a:pt x="95764" y="1257104"/>
                  <a:pt x="10315" y="1050847"/>
                  <a:pt x="10315" y="831515"/>
                </a:cubicBezTo>
                <a:cubicBezTo>
                  <a:pt x="10315" y="612184"/>
                  <a:pt x="95729" y="405926"/>
                  <a:pt x="250862" y="250828"/>
                </a:cubicBezTo>
                <a:cubicBezTo>
                  <a:pt x="405961" y="95729"/>
                  <a:pt x="612184" y="10315"/>
                  <a:pt x="831550" y="10315"/>
                </a:cubicBezTo>
                <a:cubicBezTo>
                  <a:pt x="1050916" y="10315"/>
                  <a:pt x="1257139" y="95729"/>
                  <a:pt x="1412238" y="250828"/>
                </a:cubicBezTo>
                <a:cubicBezTo>
                  <a:pt x="1567336" y="405926"/>
                  <a:pt x="1652785" y="612184"/>
                  <a:pt x="1652785" y="831515"/>
                </a:cubicBezTo>
                <a:cubicBezTo>
                  <a:pt x="1652785" y="1050847"/>
                  <a:pt x="1567371" y="1257104"/>
                  <a:pt x="1412238" y="1412203"/>
                </a:cubicBezTo>
                <a:cubicBezTo>
                  <a:pt x="1404234" y="1420206"/>
                  <a:pt x="1396024" y="1428003"/>
                  <a:pt x="1387745" y="1435661"/>
                </a:cubicBezTo>
                <a:lnTo>
                  <a:pt x="1402958" y="1435661"/>
                </a:lnTo>
                <a:cubicBezTo>
                  <a:pt x="1408546" y="1430348"/>
                  <a:pt x="1414101" y="1425001"/>
                  <a:pt x="1419551" y="1419551"/>
                </a:cubicBezTo>
                <a:cubicBezTo>
                  <a:pt x="1576616" y="1262486"/>
                  <a:pt x="1663100" y="1053676"/>
                  <a:pt x="1663100" y="831550"/>
                </a:cubicBezTo>
                <a:close/>
              </a:path>
            </a:pathLst>
          </a:custGeom>
          <a:solidFill>
            <a:schemeClr val="accent4"/>
          </a:solidFill>
          <a:ln w="34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Picture Placeholder 11">
            <a:extLst>
              <a:ext uri="{FF2B5EF4-FFF2-40B4-BE49-F238E27FC236}">
                <a16:creationId xmlns:a16="http://schemas.microsoft.com/office/drawing/2014/main" id="{C9A3042A-F964-D91C-D553-9A92D4F4361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781800" y="0"/>
            <a:ext cx="4724400" cy="6071616"/>
          </a:xfrm>
          <a:solidFill>
            <a:schemeClr val="bg1">
              <a:lumMod val="85000"/>
            </a:schemeClr>
          </a:solidFill>
          <a:effectLst/>
        </p:spPr>
        <p:txBody>
          <a:bodyPr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DOUBLE CLICK TO</a:t>
            </a:r>
          </a:p>
          <a:p>
            <a:endParaRPr lang="en-US"/>
          </a:p>
          <a:p>
            <a:r>
              <a:rPr lang="en-US"/>
              <a:t>INSERT IMAGE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631B5BF-8C0C-8D31-0056-779A4198EAB1}"/>
              </a:ext>
            </a:extLst>
          </p:cNvPr>
          <p:cNvSpPr txBox="1"/>
          <p:nvPr userDrawn="1"/>
        </p:nvSpPr>
        <p:spPr>
          <a:xfrm>
            <a:off x="8429061" y="6416396"/>
            <a:ext cx="278322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>
                <a:solidFill>
                  <a:schemeClr val="accent6"/>
                </a:solidFill>
              </a:rPr>
              <a:t>Where Wi-Fi</a:t>
            </a:r>
            <a:r>
              <a:rPr lang="en-US" sz="800" baseline="30000">
                <a:solidFill>
                  <a:schemeClr val="accent6"/>
                </a:solidFill>
              </a:rPr>
              <a:t>®</a:t>
            </a:r>
            <a:r>
              <a:rPr lang="en-US" sz="800">
                <a:solidFill>
                  <a:schemeClr val="accent6"/>
                </a:solidFill>
              </a:rPr>
              <a:t> expands the IoT opportunity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51D151-B929-BE4E-FA62-F19CB2DA3907}"/>
              </a:ext>
            </a:extLst>
          </p:cNvPr>
          <p:cNvSpPr txBox="1"/>
          <p:nvPr userDrawn="1"/>
        </p:nvSpPr>
        <p:spPr>
          <a:xfrm>
            <a:off x="11144047" y="6382512"/>
            <a:ext cx="362153" cy="203133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lv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fld id="{C27C48A5-B88B-B547-ADC0-E1524469C02D}" type="slidenum">
              <a:rPr lang="en-US" sz="800" b="1" kern="1200" smtClean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lv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</a:pPr>
              <a:t>‹Nº›</a:t>
            </a:fld>
            <a:endParaRPr lang="en-US" sz="800" b="1" kern="1200">
              <a:solidFill>
                <a:schemeClr val="accent6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8D602427-DDB4-A890-8758-A6B98414431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00218" y="3342764"/>
            <a:ext cx="4846320" cy="2514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BEECC2-2A63-D467-9381-866EB8503D8E}"/>
              </a:ext>
            </a:extLst>
          </p:cNvPr>
          <p:cNvSpPr txBox="1"/>
          <p:nvPr userDrawn="1"/>
        </p:nvSpPr>
        <p:spPr>
          <a:xfrm>
            <a:off x="1295400" y="6416396"/>
            <a:ext cx="167505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b="0" i="0">
                <a:solidFill>
                  <a:schemeClr val="accent6"/>
                </a:solidFill>
                <a:effectLst/>
                <a:latin typeface="Arial" panose="020B0604020202020204" pitchFamily="34" charset="0"/>
              </a:rPr>
              <a:t>Proprietary | © Wi-Fi Alliance</a:t>
            </a:r>
            <a:endParaRPr lang="en-US" sz="800">
              <a:solidFill>
                <a:schemeClr val="accent6"/>
              </a:solidFill>
            </a:endParaRPr>
          </a:p>
        </p:txBody>
      </p:sp>
      <p:pic>
        <p:nvPicPr>
          <p:cNvPr id="3" name="Picture 2" descr="A black and white logo&#10;&#10;Description automatically generated">
            <a:extLst>
              <a:ext uri="{FF2B5EF4-FFF2-40B4-BE49-F238E27FC236}">
                <a16:creationId xmlns:a16="http://schemas.microsoft.com/office/drawing/2014/main" id="{812F6C9E-744E-A1B0-D197-B95B286CF8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9607" y="6271728"/>
            <a:ext cx="474939" cy="41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4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TC 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214D8-978E-DBB2-5073-0957522E3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86" y="762000"/>
            <a:ext cx="5760720" cy="685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7C5AB-22DD-AF16-0C84-39B087E1D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86" y="1920240"/>
            <a:ext cx="5760720" cy="41957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EA459412-0FE1-E8A0-1989-B83D1A626794}"/>
              </a:ext>
            </a:extLst>
          </p:cNvPr>
          <p:cNvSpPr>
            <a:spLocks noChangeAspect="1"/>
          </p:cNvSpPr>
          <p:nvPr userDrawn="1"/>
        </p:nvSpPr>
        <p:spPr>
          <a:xfrm>
            <a:off x="8843575" y="0"/>
            <a:ext cx="3348425" cy="5943600"/>
          </a:xfrm>
          <a:custGeom>
            <a:avLst/>
            <a:gdLst>
              <a:gd name="connsiteX0" fmla="*/ 458396 w 1885536"/>
              <a:gd name="connsiteY0" fmla="*/ 0 h 3346897"/>
              <a:gd name="connsiteX1" fmla="*/ 0 w 1885536"/>
              <a:gd name="connsiteY1" fmla="*/ 1295224 h 3346897"/>
              <a:gd name="connsiteX2" fmla="*/ 1885536 w 1885536"/>
              <a:gd name="connsiteY2" fmla="*/ 3346897 h 3346897"/>
              <a:gd name="connsiteX3" fmla="*/ 1885536 w 1885536"/>
              <a:gd name="connsiteY3" fmla="*/ 0 h 3346897"/>
              <a:gd name="connsiteX4" fmla="*/ 458396 w 1885536"/>
              <a:gd name="connsiteY4" fmla="*/ 0 h 3346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5536" h="3346897">
                <a:moveTo>
                  <a:pt x="458396" y="0"/>
                </a:moveTo>
                <a:cubicBezTo>
                  <a:pt x="171761" y="353767"/>
                  <a:pt x="0" y="804435"/>
                  <a:pt x="0" y="1295224"/>
                </a:cubicBezTo>
                <a:cubicBezTo>
                  <a:pt x="0" y="2373945"/>
                  <a:pt x="829549" y="3258861"/>
                  <a:pt x="1885536" y="3346897"/>
                </a:cubicBezTo>
                <a:lnTo>
                  <a:pt x="1885536" y="0"/>
                </a:lnTo>
                <a:lnTo>
                  <a:pt x="458396" y="0"/>
                </a:lnTo>
                <a:close/>
              </a:path>
            </a:pathLst>
          </a:custGeom>
          <a:solidFill>
            <a:srgbClr val="F5F8FF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ABE9286-4E12-6012-90B0-506AF1D3BD3D}"/>
              </a:ext>
            </a:extLst>
          </p:cNvPr>
          <p:cNvSpPr/>
          <p:nvPr userDrawn="1"/>
        </p:nvSpPr>
        <p:spPr>
          <a:xfrm>
            <a:off x="8875751" y="3734245"/>
            <a:ext cx="2074168" cy="2074168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1C97B53-6A4D-86E7-164B-BACE7575B063}"/>
              </a:ext>
            </a:extLst>
          </p:cNvPr>
          <p:cNvSpPr/>
          <p:nvPr userDrawn="1"/>
        </p:nvSpPr>
        <p:spPr>
          <a:xfrm>
            <a:off x="6947194" y="653926"/>
            <a:ext cx="4101806" cy="41018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Picture Placeholder 13">
            <a:extLst>
              <a:ext uri="{FF2B5EF4-FFF2-40B4-BE49-F238E27FC236}">
                <a16:creationId xmlns:a16="http://schemas.microsoft.com/office/drawing/2014/main" id="{A78B09D2-F371-2F01-34FB-623030F1817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59774" y="763401"/>
            <a:ext cx="3867912" cy="3867912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/>
            </a:lvl1pPr>
          </a:lstStyle>
          <a:p>
            <a:r>
              <a:rPr lang="en-US"/>
              <a:t>DOUBLE CLICK TO</a:t>
            </a:r>
          </a:p>
          <a:p>
            <a:endParaRPr lang="en-US"/>
          </a:p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9159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animBg="1"/>
      <p:bldP spid="23" grpId="0" animBg="1"/>
      <p:bldP spid="29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604097-EA51-17B5-EE11-5B807C295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2000"/>
            <a:ext cx="10789920" cy="6858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EDC64B-6458-AC8F-BD55-7A8F6B38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20240"/>
            <a:ext cx="10789920" cy="40233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4F5A30-4A1E-C823-8FE2-5A6FD96EFCE4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662757" y="6203973"/>
            <a:ext cx="548640" cy="54795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9FD439-AB02-B0D3-B3C1-4C15CD16E742}"/>
              </a:ext>
            </a:extLst>
          </p:cNvPr>
          <p:cNvSpPr txBox="1"/>
          <p:nvPr/>
        </p:nvSpPr>
        <p:spPr>
          <a:xfrm>
            <a:off x="1295400" y="6416396"/>
            <a:ext cx="167505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b="0" i="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Proprietary | © Wi-Fi Alliance</a:t>
            </a:r>
            <a:endParaRPr lang="en-US" sz="800">
              <a:solidFill>
                <a:srgbClr val="8D94A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9270A7-2961-4272-A5C0-47FB47A39863}"/>
              </a:ext>
            </a:extLst>
          </p:cNvPr>
          <p:cNvSpPr txBox="1"/>
          <p:nvPr/>
        </p:nvSpPr>
        <p:spPr>
          <a:xfrm>
            <a:off x="8429061" y="6416396"/>
            <a:ext cx="278322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b="0" i="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Where Wi-Fi</a:t>
            </a:r>
            <a:r>
              <a:rPr lang="en-US" sz="800" b="0" i="0" baseline="3000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®</a:t>
            </a:r>
            <a:r>
              <a:rPr lang="en-US" sz="800" b="0" i="0">
                <a:solidFill>
                  <a:srgbClr val="8D94A0"/>
                </a:solidFill>
                <a:effectLst/>
                <a:latin typeface="Arial" panose="020B0604020202020204" pitchFamily="34" charset="0"/>
              </a:rPr>
              <a:t> expands the IoT opportunity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BEEA14E-ED40-AE22-ACE1-6E5A0317B2D0}"/>
              </a:ext>
            </a:extLst>
          </p:cNvPr>
          <p:cNvSpPr txBox="1"/>
          <p:nvPr/>
        </p:nvSpPr>
        <p:spPr>
          <a:xfrm>
            <a:off x="11144047" y="6382512"/>
            <a:ext cx="362153" cy="203133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lv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fld id="{C27C48A5-B88B-B547-ADC0-E1524469C02D}" type="slidenum">
              <a:rPr lang="en-US" sz="800" b="1" kern="12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lv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</a:pPr>
              <a:t>‹Nº›</a:t>
            </a:fld>
            <a:endParaRPr lang="en-US" sz="800" b="1"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15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6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18288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indent="-18288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indent="-18288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1_BD49DCF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DD4C36-B66E-8757-EEB3-CB2D8F9763A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>
                <a:solidFill>
                  <a:srgbClr val="DCCFF7"/>
                </a:solidFill>
              </a:rPr>
              <a:t>Connecting devices, gateways, and intelligent systems with confidence</a:t>
            </a:r>
          </a:p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5A28176-F40D-A158-8210-285C0836D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835" y="881222"/>
            <a:ext cx="6923242" cy="2852928"/>
          </a:xfrm>
        </p:spPr>
        <p:txBody>
          <a:bodyPr/>
          <a:lstStyle/>
          <a:p>
            <a:r>
              <a:rPr lang="en-US" sz="4400"/>
              <a:t>Where Wi-Fi</a:t>
            </a:r>
            <a:r>
              <a:rPr lang="en-US" sz="4400" baseline="30000"/>
              <a:t>®</a:t>
            </a:r>
            <a:r>
              <a:rPr lang="en-US" sz="4400"/>
              <a:t> expands</a:t>
            </a:r>
            <a:br>
              <a:rPr lang="en-US" sz="4400"/>
            </a:br>
            <a:r>
              <a:rPr lang="en-US" sz="4400"/>
              <a:t>the IoT opportunity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4E490F9-2E54-C411-B5B1-9343FCA3B59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vert="horz" lIns="0" tIns="0" rIns="0" bIns="0" rtlCol="0" anchor="t">
            <a:noAutofit/>
          </a:bodyPr>
          <a:lstStyle/>
          <a:p>
            <a:r>
              <a:rPr lang="en-US" b="1">
                <a:solidFill>
                  <a:schemeClr val="accent5"/>
                </a:solidFill>
              </a:rPr>
              <a:t>Luis del Valle, Director of Business Development – EMEA</a:t>
            </a:r>
            <a:endParaRPr lang="en-US" b="1" baseline="30000">
              <a:solidFill>
                <a:schemeClr val="accent5"/>
              </a:solidFill>
            </a:endParaRPr>
          </a:p>
          <a:p>
            <a:pPr lvl="1"/>
            <a:r>
              <a:rPr lang="en-US"/>
              <a:t>The Things Conference 2026  |  Amsterdam</a:t>
            </a:r>
          </a:p>
        </p:txBody>
      </p:sp>
      <p:pic>
        <p:nvPicPr>
          <p:cNvPr id="9" name="Picture Placeholder 1">
            <a:extLst>
              <a:ext uri="{FF2B5EF4-FFF2-40B4-BE49-F238E27FC236}">
                <a16:creationId xmlns:a16="http://schemas.microsoft.com/office/drawing/2014/main" id="{E5B61772-B912-06CE-5E06-0CFCEFB8753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3" t="6293" r="14924" b="5863"/>
          <a:stretch>
            <a:fillRect/>
          </a:stretch>
        </p:blipFill>
        <p:spPr>
          <a:xfrm>
            <a:off x="7046442" y="1177690"/>
            <a:ext cx="4498848" cy="4498848"/>
          </a:xfrm>
        </p:spPr>
      </p:pic>
    </p:spTree>
    <p:extLst>
      <p:ext uri="{BB962C8B-B14F-4D97-AF65-F5344CB8AC3E}">
        <p14:creationId xmlns:p14="http://schemas.microsoft.com/office/powerpoint/2010/main" val="1419073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548D5EC7-F2F2-4EBE-A755-45A5C35736CE}"/>
              </a:ext>
            </a:extLst>
          </p:cNvPr>
          <p:cNvSpPr>
            <a:spLocks noGrp="1"/>
          </p:cNvSpPr>
          <p:nvPr/>
        </p:nvSpPr>
        <p:spPr>
          <a:xfrm>
            <a:off x="1181100" y="2588079"/>
            <a:ext cx="38100" cy="2743200"/>
          </a:xfrm>
          <a:prstGeom prst="rect">
            <a:avLst/>
          </a:prstGeom>
          <a:solidFill>
            <a:schemeClr val="bg2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149DF96B-5EDF-4A09-BA81-C3361B3088F6}"/>
              </a:ext>
            </a:extLst>
          </p:cNvPr>
          <p:cNvSpPr>
            <a:spLocks noGrp="1"/>
          </p:cNvSpPr>
          <p:nvPr/>
        </p:nvSpPr>
        <p:spPr>
          <a:xfrm>
            <a:off x="1000125" y="2549979"/>
            <a:ext cx="400050" cy="400050"/>
          </a:xfrm>
          <a:prstGeom prst="ellipse">
            <a:avLst/>
          </a:prstGeom>
          <a:solidFill>
            <a:srgbClr val="A7B5FE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08806CE-2657-435E-8858-396792A208D5}"/>
              </a:ext>
            </a:extLst>
          </p:cNvPr>
          <p:cNvSpPr>
            <a:spLocks noGrp="1"/>
          </p:cNvSpPr>
          <p:nvPr/>
        </p:nvSpPr>
        <p:spPr>
          <a:xfrm>
            <a:off x="1676400" y="2523417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050" b="1">
                <a:solidFill>
                  <a:srgbClr val="29145F"/>
                </a:solidFill>
              </a:defRPr>
            </a:pPr>
            <a:r>
              <a:rPr sz="1050" b="1">
                <a:solidFill>
                  <a:srgbClr val="29145F"/>
                </a:solidFill>
              </a:rPr>
              <a:t>NETWORKS AND ENGINEERING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D2A15D2-A156-46A0-BD40-30E17C77CD03}"/>
              </a:ext>
            </a:extLst>
          </p:cNvPr>
          <p:cNvSpPr>
            <a:spLocks noGrp="1"/>
          </p:cNvSpPr>
          <p:nvPr/>
        </p:nvSpPr>
        <p:spPr>
          <a:xfrm>
            <a:off x="1676400" y="2699439"/>
            <a:ext cx="4953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rgbClr val="625F70"/>
                </a:solidFill>
              </a:rPr>
              <a:t>Radio, satellite, rural broadband</a:t>
            </a:r>
            <a:r>
              <a:rPr lang="es-ES" sz="1275" b="0">
                <a:solidFill>
                  <a:srgbClr val="625F70"/>
                </a:solidFill>
              </a:rPr>
              <a:t>, </a:t>
            </a:r>
            <a:r>
              <a:rPr lang="es-ES" sz="1275" b="0" err="1">
                <a:solidFill>
                  <a:srgbClr val="625F70"/>
                </a:solidFill>
              </a:rPr>
              <a:t>transportation</a:t>
            </a:r>
            <a:r>
              <a:rPr lang="es-ES" sz="1275" b="0">
                <a:solidFill>
                  <a:srgbClr val="625F70"/>
                </a:solidFill>
              </a:rPr>
              <a:t>,</a:t>
            </a:r>
            <a:r>
              <a:rPr sz="1275" b="0">
                <a:solidFill>
                  <a:srgbClr val="625F70"/>
                </a:solidFill>
              </a:rPr>
              <a:t> and industrial communications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82E413A8-49EB-4F67-9EEB-0984310F72B7}"/>
              </a:ext>
            </a:extLst>
          </p:cNvPr>
          <p:cNvSpPr>
            <a:spLocks noGrp="1"/>
          </p:cNvSpPr>
          <p:nvPr/>
        </p:nvSpPr>
        <p:spPr>
          <a:xfrm>
            <a:off x="1000125" y="3369129"/>
            <a:ext cx="400050" cy="400050"/>
          </a:xfrm>
          <a:prstGeom prst="ellipse">
            <a:avLst/>
          </a:prstGeom>
          <a:solidFill>
            <a:srgbClr val="78EFDE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43A1A04-BF6F-43D0-913F-5C5E0FDD833C}"/>
              </a:ext>
            </a:extLst>
          </p:cNvPr>
          <p:cNvSpPr>
            <a:spLocks noGrp="1"/>
          </p:cNvSpPr>
          <p:nvPr/>
        </p:nvSpPr>
        <p:spPr>
          <a:xfrm>
            <a:off x="1676400" y="3353453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050" b="1">
                <a:solidFill>
                  <a:srgbClr val="29145F"/>
                </a:solidFill>
              </a:defRPr>
            </a:pPr>
            <a:r>
              <a:rPr sz="1050" b="1">
                <a:solidFill>
                  <a:srgbClr val="29145F"/>
                </a:solidFill>
              </a:rPr>
              <a:t>CONNECTED PRODUCTS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D38D89B-C25A-4316-880D-E77188810F75}"/>
              </a:ext>
            </a:extLst>
          </p:cNvPr>
          <p:cNvSpPr>
            <a:spLocks noGrp="1"/>
          </p:cNvSpPr>
          <p:nvPr/>
        </p:nvSpPr>
        <p:spPr>
          <a:xfrm>
            <a:off x="1676400" y="3529475"/>
            <a:ext cx="4953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rgbClr val="625F70"/>
                </a:solidFill>
              </a:rPr>
              <a:t>Device and portfolio leadership at Siemens and Gigaset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A46F760B-F5C5-4232-B7FF-07C6270E38CC}"/>
              </a:ext>
            </a:extLst>
          </p:cNvPr>
          <p:cNvSpPr>
            <a:spLocks noGrp="1"/>
          </p:cNvSpPr>
          <p:nvPr/>
        </p:nvSpPr>
        <p:spPr>
          <a:xfrm>
            <a:off x="1000125" y="4188279"/>
            <a:ext cx="400050" cy="400050"/>
          </a:xfrm>
          <a:prstGeom prst="ellipse">
            <a:avLst/>
          </a:prstGeom>
          <a:solidFill>
            <a:srgbClr val="FFCD2E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06F649F-6565-4B7F-8B75-527F6C5E69C0}"/>
              </a:ext>
            </a:extLst>
          </p:cNvPr>
          <p:cNvSpPr>
            <a:spLocks noGrp="1"/>
          </p:cNvSpPr>
          <p:nvPr/>
        </p:nvSpPr>
        <p:spPr>
          <a:xfrm>
            <a:off x="1676400" y="4161717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050" b="1">
                <a:solidFill>
                  <a:srgbClr val="29145F"/>
                </a:solidFill>
              </a:defRPr>
            </a:pPr>
            <a:r>
              <a:rPr sz="1050" b="1">
                <a:solidFill>
                  <a:srgbClr val="29145F"/>
                </a:solidFill>
              </a:rPr>
              <a:t>OPERATORS AND PLATFORMS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67F398A-D3E3-48BC-ABF7-54D99CCCD8CF}"/>
              </a:ext>
            </a:extLst>
          </p:cNvPr>
          <p:cNvSpPr>
            <a:spLocks noGrp="1"/>
          </p:cNvSpPr>
          <p:nvPr/>
        </p:nvSpPr>
        <p:spPr>
          <a:xfrm>
            <a:off x="1676400" y="4337739"/>
            <a:ext cx="4953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rgbClr val="625F70"/>
                </a:solidFill>
              </a:rPr>
              <a:t>Connectivity, partnerships</a:t>
            </a:r>
            <a:r>
              <a:rPr lang="en-US" sz="1275" b="0">
                <a:solidFill>
                  <a:srgbClr val="625F70"/>
                </a:solidFill>
              </a:rPr>
              <a:t>,</a:t>
            </a:r>
            <a:r>
              <a:rPr sz="1275" b="0">
                <a:solidFill>
                  <a:srgbClr val="625F70"/>
                </a:solidFill>
              </a:rPr>
              <a:t> and growth at Deutsche Telekom, </a:t>
            </a:r>
            <a:r>
              <a:rPr sz="1275" b="0" err="1">
                <a:solidFill>
                  <a:srgbClr val="625F70"/>
                </a:solidFill>
              </a:rPr>
              <a:t>Atrebo</a:t>
            </a:r>
            <a:r>
              <a:rPr lang="en-US" sz="1275" b="0">
                <a:solidFill>
                  <a:srgbClr val="625F70"/>
                </a:solidFill>
              </a:rPr>
              <a:t>,</a:t>
            </a:r>
            <a:r>
              <a:rPr sz="1275" b="0">
                <a:solidFill>
                  <a:srgbClr val="625F70"/>
                </a:solidFill>
              </a:rPr>
              <a:t> and </a:t>
            </a:r>
            <a:r>
              <a:rPr sz="1275" b="0" err="1">
                <a:solidFill>
                  <a:srgbClr val="625F70"/>
                </a:solidFill>
              </a:rPr>
              <a:t>WePlan</a:t>
            </a:r>
            <a:r>
              <a:rPr sz="1275" b="0">
                <a:solidFill>
                  <a:srgbClr val="625F70"/>
                </a:solidFill>
              </a:rPr>
              <a:t> Analytics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F7D9DB68-5AFF-4957-BE3D-AB328CF0DF82}"/>
              </a:ext>
            </a:extLst>
          </p:cNvPr>
          <p:cNvSpPr>
            <a:spLocks noGrp="1"/>
          </p:cNvSpPr>
          <p:nvPr/>
        </p:nvSpPr>
        <p:spPr>
          <a:xfrm>
            <a:off x="1000125" y="5007429"/>
            <a:ext cx="400050" cy="400050"/>
          </a:xfrm>
          <a:prstGeom prst="ellipse">
            <a:avLst/>
          </a:prstGeom>
          <a:solidFill>
            <a:srgbClr val="5945A3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FA1D053-40EE-406D-A733-B858A1F37067}"/>
              </a:ext>
            </a:extLst>
          </p:cNvPr>
          <p:cNvSpPr>
            <a:spLocks noGrp="1"/>
          </p:cNvSpPr>
          <p:nvPr/>
        </p:nvSpPr>
        <p:spPr>
          <a:xfrm>
            <a:off x="1676400" y="4969981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050" b="1">
                <a:solidFill>
                  <a:srgbClr val="29145F"/>
                </a:solidFill>
              </a:defRPr>
            </a:pPr>
            <a:r>
              <a:rPr sz="1050" b="1">
                <a:solidFill>
                  <a:srgbClr val="29145F"/>
                </a:solidFill>
              </a:rPr>
              <a:t>STANDARDS AND ECOSYSTEM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10A700B-E83A-4514-8CDB-C4AC6877AB28}"/>
              </a:ext>
            </a:extLst>
          </p:cNvPr>
          <p:cNvSpPr>
            <a:spLocks noGrp="1"/>
          </p:cNvSpPr>
          <p:nvPr/>
        </p:nvSpPr>
        <p:spPr>
          <a:xfrm>
            <a:off x="1676400" y="5146003"/>
            <a:ext cx="51816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rgbClr val="625F70"/>
                </a:solidFill>
              </a:rPr>
              <a:t>Advancing trusted</a:t>
            </a:r>
            <a:r>
              <a:rPr lang="en-US" sz="1275" b="0">
                <a:solidFill>
                  <a:srgbClr val="625F70"/>
                </a:solidFill>
              </a:rPr>
              <a:t> and</a:t>
            </a:r>
            <a:r>
              <a:rPr sz="1275" b="0">
                <a:solidFill>
                  <a:srgbClr val="625F70"/>
                </a:solidFill>
              </a:rPr>
              <a:t> interoperable connectivity </a:t>
            </a:r>
            <a:r>
              <a:rPr lang="en-US" sz="1275" b="0">
                <a:solidFill>
                  <a:srgbClr val="625F70"/>
                </a:solidFill>
              </a:rPr>
              <a:t>at</a:t>
            </a:r>
            <a:r>
              <a:rPr sz="1275" b="0">
                <a:solidFill>
                  <a:srgbClr val="625F70"/>
                </a:solidFill>
              </a:rPr>
              <a:t> Wi-Fi Alliance</a:t>
            </a:r>
            <a:r>
              <a:rPr lang="en-US" sz="1275" b="0" baseline="30000">
                <a:solidFill>
                  <a:srgbClr val="625F70"/>
                </a:solidFill>
              </a:rPr>
              <a:t>®</a:t>
            </a:r>
            <a:endParaRPr sz="1275" b="0" baseline="30000">
              <a:solidFill>
                <a:srgbClr val="625F70"/>
              </a:solidFill>
            </a:endParaRPr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347AA754-1881-4521-A9EF-3726B1A4AB01}"/>
              </a:ext>
            </a:extLst>
          </p:cNvPr>
          <p:cNvSpPr>
            <a:spLocks noGrp="1"/>
          </p:cNvSpPr>
          <p:nvPr/>
        </p:nvSpPr>
        <p:spPr>
          <a:xfrm>
            <a:off x="8056626" y="5083630"/>
            <a:ext cx="2647950" cy="400050"/>
          </a:xfrm>
          <a:prstGeom prst="roundRect">
            <a:avLst>
              <a:gd name="adj" fmla="val 50000"/>
            </a:avLst>
          </a:prstGeom>
          <a:solidFill>
            <a:srgbClr val="29145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69F77B85-4EC2-4DAA-84FF-8C52DF90CDCB}"/>
              </a:ext>
            </a:extLst>
          </p:cNvPr>
          <p:cNvSpPr>
            <a:spLocks noGrp="1"/>
          </p:cNvSpPr>
          <p:nvPr/>
        </p:nvSpPr>
        <p:spPr>
          <a:xfrm>
            <a:off x="8189976" y="5169355"/>
            <a:ext cx="23812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FFFFFF"/>
                </a:solidFill>
              </a:defRPr>
            </a:pPr>
            <a:r>
              <a:rPr sz="1100" b="1">
                <a:solidFill>
                  <a:srgbClr val="FFFFFF"/>
                </a:solidFill>
              </a:rPr>
              <a:t>ENGINEERING → ECOSYSTEM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BD34E2B7-2CD5-69EE-5EBF-31E52CC1EBB4}"/>
              </a:ext>
            </a:extLst>
          </p:cNvPr>
          <p:cNvGrpSpPr/>
          <p:nvPr/>
        </p:nvGrpSpPr>
        <p:grpSpPr>
          <a:xfrm>
            <a:off x="8181975" y="2527753"/>
            <a:ext cx="2324100" cy="2324100"/>
            <a:chOff x="3867150" y="1200150"/>
            <a:chExt cx="4457700" cy="4457700"/>
          </a:xfrm>
        </p:grpSpPr>
        <p:sp>
          <p:nvSpPr>
            <p:cNvPr id="24" name="Shape 10">
              <a:extLst>
                <a:ext uri="{FF2B5EF4-FFF2-40B4-BE49-F238E27FC236}">
                  <a16:creationId xmlns:a16="http://schemas.microsoft.com/office/drawing/2014/main" id="{64F98357-9289-60EE-4731-AE4BAB5C3947}"/>
                </a:ext>
              </a:extLst>
            </p:cNvPr>
            <p:cNvSpPr/>
            <p:nvPr/>
          </p:nvSpPr>
          <p:spPr>
            <a:xfrm>
              <a:off x="3867150" y="1200150"/>
              <a:ext cx="4457700" cy="4457700"/>
            </a:xfrm>
            <a:prstGeom prst="ellipse">
              <a:avLst/>
            </a:prstGeom>
            <a:ln w="38100">
              <a:solidFill>
                <a:srgbClr val="A7B5FE"/>
              </a:solidFill>
              <a:prstDash val="solid"/>
            </a:ln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5" name="Shape 11">
              <a:extLst>
                <a:ext uri="{FF2B5EF4-FFF2-40B4-BE49-F238E27FC236}">
                  <a16:creationId xmlns:a16="http://schemas.microsoft.com/office/drawing/2014/main" id="{10190157-D4A4-4CB6-70E3-7F2BB991ABF4}"/>
                </a:ext>
              </a:extLst>
            </p:cNvPr>
            <p:cNvSpPr/>
            <p:nvPr/>
          </p:nvSpPr>
          <p:spPr>
            <a:xfrm>
              <a:off x="4581525" y="1914525"/>
              <a:ext cx="3028950" cy="3028950"/>
            </a:xfrm>
            <a:prstGeom prst="ellipse">
              <a:avLst/>
            </a:prstGeom>
            <a:ln w="38100">
              <a:solidFill>
                <a:srgbClr val="78EFDE"/>
              </a:solidFill>
              <a:prstDash val="solid"/>
            </a:ln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6" name="Shape 12">
              <a:extLst>
                <a:ext uri="{FF2B5EF4-FFF2-40B4-BE49-F238E27FC236}">
                  <a16:creationId xmlns:a16="http://schemas.microsoft.com/office/drawing/2014/main" id="{0CB1227B-F237-4738-A2D9-5997468BDD9D}"/>
                </a:ext>
              </a:extLst>
            </p:cNvPr>
            <p:cNvSpPr/>
            <p:nvPr/>
          </p:nvSpPr>
          <p:spPr>
            <a:xfrm>
              <a:off x="5295900" y="2628900"/>
              <a:ext cx="1600200" cy="1600200"/>
            </a:xfrm>
            <a:prstGeom prst="ellipse">
              <a:avLst/>
            </a:prstGeom>
            <a:ln w="38100">
              <a:solidFill>
                <a:srgbClr val="FFCD2E"/>
              </a:solidFill>
              <a:prstDash val="solid"/>
            </a:ln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7" name="Shape 13">
              <a:extLst>
                <a:ext uri="{FF2B5EF4-FFF2-40B4-BE49-F238E27FC236}">
                  <a16:creationId xmlns:a16="http://schemas.microsoft.com/office/drawing/2014/main" id="{A26EBB00-60E9-A033-D229-81B7EF020FA3}"/>
                </a:ext>
              </a:extLst>
            </p:cNvPr>
            <p:cNvSpPr/>
            <p:nvPr/>
          </p:nvSpPr>
          <p:spPr>
            <a:xfrm>
              <a:off x="5876925" y="3209925"/>
              <a:ext cx="438150" cy="438150"/>
            </a:xfrm>
            <a:prstGeom prst="ellipse">
              <a:avLst/>
            </a:prstGeom>
            <a:solidFill>
              <a:srgbClr val="5945A3"/>
            </a:solidFill>
            <a:ln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29" name="Rectángulo 3">
            <a:extLst>
              <a:ext uri="{FF2B5EF4-FFF2-40B4-BE49-F238E27FC236}">
                <a16:creationId xmlns:a16="http://schemas.microsoft.com/office/drawing/2014/main" id="{AA3C0164-CDA8-160E-A186-D8A0350E957B}"/>
              </a:ext>
            </a:extLst>
          </p:cNvPr>
          <p:cNvSpPr>
            <a:spLocks noGrp="1"/>
          </p:cNvSpPr>
          <p:nvPr/>
        </p:nvSpPr>
        <p:spPr>
          <a:xfrm>
            <a:off x="726970" y="1645316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E9DDE1F-C5A7-6143-730B-049F6ADA3632}"/>
              </a:ext>
            </a:extLst>
          </p:cNvPr>
          <p:cNvSpPr txBox="1"/>
          <p:nvPr/>
        </p:nvSpPr>
        <p:spPr>
          <a:xfrm>
            <a:off x="628650" y="704646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A career across the connectivity value chain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509FA9-2AD3-C5BB-4960-D5A2C50BD2B7}"/>
              </a:ext>
            </a:extLst>
          </p:cNvPr>
          <p:cNvSpPr txBox="1"/>
          <p:nvPr/>
        </p:nvSpPr>
        <p:spPr>
          <a:xfrm>
            <a:off x="628650" y="1172283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Experience spanning the technologies, products, and organizations that turn connectivity into useful services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C2F6B59-6B8D-93D0-2E98-78AC91C17B5D}"/>
              </a:ext>
            </a:extLst>
          </p:cNvPr>
          <p:cNvSpPr txBox="1"/>
          <p:nvPr/>
        </p:nvSpPr>
        <p:spPr>
          <a:xfrm>
            <a:off x="628650" y="487332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PERSPECTIVE</a:t>
            </a:r>
          </a:p>
        </p:txBody>
      </p:sp>
    </p:spTree>
    <p:extLst>
      <p:ext uri="{BB962C8B-B14F-4D97-AF65-F5344CB8AC3E}">
        <p14:creationId xmlns:p14="http://schemas.microsoft.com/office/powerpoint/2010/main" val="1114593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5B064-17C4-827E-8142-30070EF8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5ED71FA-A18B-0D13-282E-1A43D5F41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Wi-Fi Alliance</a:t>
            </a:r>
            <a:r>
              <a:rPr lang="en-US" baseline="30000"/>
              <a:t>®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1128304-BA6A-C2C6-1266-10B0B1C7A8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8586" y="1447800"/>
            <a:ext cx="6258064" cy="3931920"/>
          </a:xfrm>
        </p:spPr>
        <p:txBody>
          <a:bodyPr anchor="ctr">
            <a:normAutofit/>
          </a:bodyPr>
          <a:lstStyle/>
          <a:p>
            <a:pPr>
              <a:spcBef>
                <a:spcPts val="1800"/>
              </a:spcBef>
            </a:pPr>
            <a:r>
              <a:rPr lang="en-US"/>
              <a:t>Over 25 years of trusted leadership </a:t>
            </a:r>
          </a:p>
          <a:p>
            <a:pPr>
              <a:spcBef>
                <a:spcPts val="1800"/>
              </a:spcBef>
            </a:pPr>
            <a:r>
              <a:rPr lang="en-US"/>
              <a:t>Collaborative environment across the industry</a:t>
            </a:r>
          </a:p>
          <a:p>
            <a:pPr>
              <a:spcBef>
                <a:spcPts val="1800"/>
              </a:spcBef>
            </a:pPr>
            <a:r>
              <a:rPr lang="en-US"/>
              <a:t>Wi-Fi CERTIFIED</a:t>
            </a:r>
            <a:r>
              <a:rPr lang="en-US" baseline="30000"/>
              <a:t>®</a:t>
            </a:r>
            <a:r>
              <a:rPr lang="en-US"/>
              <a:t> testing and certification</a:t>
            </a:r>
          </a:p>
          <a:p>
            <a:pPr>
              <a:spcBef>
                <a:spcPts val="1800"/>
              </a:spcBef>
            </a:pPr>
            <a:r>
              <a:rPr lang="en-US"/>
              <a:t>Interoperability testing events </a:t>
            </a:r>
          </a:p>
          <a:p>
            <a:pPr>
              <a:spcBef>
                <a:spcPts val="1800"/>
              </a:spcBef>
            </a:pPr>
            <a:r>
              <a:rPr lang="en-US"/>
              <a:t>Voice of our industry  </a:t>
            </a:r>
          </a:p>
        </p:txBody>
      </p:sp>
      <p:pic>
        <p:nvPicPr>
          <p:cNvPr id="15" name="Picture 14" descr="A yellow circle with black text and words&#10;&#10;AI-generated content may be incorrect.">
            <a:extLst>
              <a:ext uri="{FF2B5EF4-FFF2-40B4-BE49-F238E27FC236}">
                <a16:creationId xmlns:a16="http://schemas.microsoft.com/office/drawing/2014/main" id="{B19D2E3A-4FB1-81B1-3337-93AB151C25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518" r="33210"/>
          <a:stretch>
            <a:fillRect/>
          </a:stretch>
        </p:blipFill>
        <p:spPr>
          <a:xfrm>
            <a:off x="9256870" y="2360488"/>
            <a:ext cx="2276544" cy="2137023"/>
          </a:xfrm>
          <a:prstGeom prst="rect">
            <a:avLst/>
          </a:prstGeom>
        </p:spPr>
      </p:pic>
      <p:pic>
        <p:nvPicPr>
          <p:cNvPr id="11" name="Content Placeholder 10" descr="A yellow circle with black text and words&#10;&#10;AI-generated content may be incorrect.">
            <a:extLst>
              <a:ext uri="{FF2B5EF4-FFF2-40B4-BE49-F238E27FC236}">
                <a16:creationId xmlns:a16="http://schemas.microsoft.com/office/drawing/2014/main" id="{3FDE5253-8248-3DEB-6427-497BF8027A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r="67353"/>
          <a:stretch>
            <a:fillRect/>
          </a:stretch>
        </p:blipFill>
        <p:spPr>
          <a:xfrm>
            <a:off x="7308999" y="455785"/>
            <a:ext cx="2460836" cy="2354284"/>
          </a:xfrm>
          <a:prstGeom prst="ellipse">
            <a:avLst/>
          </a:prstGeom>
        </p:spPr>
      </p:pic>
      <p:pic>
        <p:nvPicPr>
          <p:cNvPr id="13" name="Content Placeholder 10" descr="A yellow circle with black text and words&#10;&#10;AI-generated content may be incorrect.">
            <a:extLst>
              <a:ext uri="{FF2B5EF4-FFF2-40B4-BE49-F238E27FC236}">
                <a16:creationId xmlns:a16="http://schemas.microsoft.com/office/drawing/2014/main" id="{4329081D-164F-137E-7D13-68D60A9328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319"/>
          <a:stretch>
            <a:fillRect/>
          </a:stretch>
        </p:blipFill>
        <p:spPr>
          <a:xfrm>
            <a:off x="6954750" y="3582537"/>
            <a:ext cx="2302120" cy="226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957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4897E73-43FA-366E-B69F-142CE382FD78}"/>
              </a:ext>
            </a:extLst>
          </p:cNvPr>
          <p:cNvGrpSpPr/>
          <p:nvPr/>
        </p:nvGrpSpPr>
        <p:grpSpPr>
          <a:xfrm>
            <a:off x="785519" y="237354"/>
            <a:ext cx="11594554" cy="5717818"/>
            <a:chOff x="1135916" y="180856"/>
            <a:chExt cx="11594554" cy="6277322"/>
          </a:xfrm>
        </p:grpSpPr>
        <p:sp>
          <p:nvSpPr>
            <p:cNvPr id="4" name="Title 2">
              <a:extLst>
                <a:ext uri="{FF2B5EF4-FFF2-40B4-BE49-F238E27FC236}">
                  <a16:creationId xmlns:a16="http://schemas.microsoft.com/office/drawing/2014/main" id="{36B30670-6BCC-E95A-A132-29BC635AE355}"/>
                </a:ext>
              </a:extLst>
            </p:cNvPr>
            <p:cNvSpPr txBox="1">
              <a:spLocks/>
            </p:cNvSpPr>
            <p:nvPr/>
          </p:nvSpPr>
          <p:spPr>
            <a:xfrm>
              <a:off x="1947907" y="180856"/>
              <a:ext cx="1606086" cy="648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lvl1pPr algn="l" defTabSz="18284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en-US" sz="6000" kern="1200">
                  <a:solidFill>
                    <a:schemeClr val="tx1"/>
                  </a:solidFill>
                  <a:latin typeface="Roboto Regular"/>
                  <a:ea typeface="+mj-ea"/>
                  <a:cs typeface="Roboto Regular"/>
                </a:defRPr>
              </a:lvl1pPr>
            </a:lstStyle>
            <a:p>
              <a:pPr algn="ctr"/>
              <a:r>
                <a:rPr lang="en-US" sz="360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Wi-Fi</a:t>
              </a:r>
              <a:r>
                <a:rPr lang="en-US" sz="3600" baseline="3000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®</a:t>
              </a:r>
            </a:p>
          </p:txBody>
        </p:sp>
        <p:sp>
          <p:nvSpPr>
            <p:cNvPr id="5" name="Subtitle 4">
              <a:extLst>
                <a:ext uri="{FF2B5EF4-FFF2-40B4-BE49-F238E27FC236}">
                  <a16:creationId xmlns:a16="http://schemas.microsoft.com/office/drawing/2014/main" id="{A1EEEE55-CB21-F1D1-822B-9A8BA8ACCD27}"/>
                </a:ext>
              </a:extLst>
            </p:cNvPr>
            <p:cNvSpPr txBox="1">
              <a:spLocks/>
            </p:cNvSpPr>
            <p:nvPr/>
          </p:nvSpPr>
          <p:spPr>
            <a:xfrm>
              <a:off x="1668904" y="652306"/>
              <a:ext cx="2076701" cy="709576"/>
            </a:xfrm>
            <a:prstGeom prst="rect">
              <a:avLst/>
            </a:prstGeom>
          </p:spPr>
          <p:txBody>
            <a:bodyPr wrap="square" lIns="91440" tIns="45720" rIns="91440" bIns="45720" anchor="t">
              <a:spAutoFit/>
            </a:bodyPr>
            <a:lstStyle>
              <a:lvl1pPr marL="457109" indent="-457109" algn="l" defTabSz="1828434" rtl="0" eaLnBrk="1" latinLnBrk="0" hangingPunct="1">
                <a:lnSpc>
                  <a:spcPct val="90000"/>
                </a:lnSpc>
                <a:spcBef>
                  <a:spcPts val="2000"/>
                </a:spcBef>
                <a:buFont typeface="Arial" panose="020B0604020202020204" pitchFamily="34" charset="0"/>
                <a:buChar char="•"/>
                <a:defRPr lang="en-US" sz="4800" kern="1200" dirty="0" smtClean="0">
                  <a:solidFill>
                    <a:schemeClr val="tx1"/>
                  </a:solidFill>
                  <a:effectLst/>
                  <a:latin typeface="Roboto Regular"/>
                  <a:ea typeface="+mn-ea"/>
                  <a:cs typeface="Roboto Regular"/>
                </a:defRPr>
              </a:lvl1pPr>
              <a:lvl2pPr marL="137132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4000" kern="1200" dirty="0" smtClean="0">
                  <a:solidFill>
                    <a:schemeClr val="tx1"/>
                  </a:solidFill>
                  <a:effectLst/>
                  <a:latin typeface="Roboto Regular"/>
                  <a:ea typeface="+mn-ea"/>
                  <a:cs typeface="Roboto Regular"/>
                </a:defRPr>
              </a:lvl2pPr>
              <a:lvl3pPr marL="2285543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600" kern="1200" dirty="0" smtClean="0">
                  <a:solidFill>
                    <a:schemeClr val="tx1"/>
                  </a:solidFill>
                  <a:effectLst/>
                  <a:latin typeface="Roboto Regular"/>
                  <a:ea typeface="+mn-ea"/>
                  <a:cs typeface="Roboto Regular"/>
                </a:defRPr>
              </a:lvl3pPr>
              <a:lvl4pPr marL="3199760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200" kern="1200" dirty="0" smtClean="0">
                  <a:solidFill>
                    <a:schemeClr val="tx1"/>
                  </a:solidFill>
                  <a:effectLst/>
                  <a:latin typeface="Roboto Regular"/>
                  <a:ea typeface="+mn-ea"/>
                  <a:cs typeface="Roboto Regular"/>
                </a:defRPr>
              </a:lvl4pPr>
              <a:lvl5pPr marL="4113977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200" kern="1200" dirty="0">
                  <a:solidFill>
                    <a:schemeClr val="tx1"/>
                  </a:solidFill>
                  <a:effectLst/>
                  <a:latin typeface="Roboto Regular"/>
                  <a:ea typeface="+mn-ea"/>
                  <a:cs typeface="Roboto Regular"/>
                </a:defRPr>
              </a:lvl5pPr>
              <a:lvl6pPr marL="5028194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942411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856628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77084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2000">
                  <a:latin typeface="+mn-lt"/>
                  <a:ea typeface="Open Sans"/>
                  <a:cs typeface="Open Sans"/>
                </a:rPr>
                <a:t>by the numbers</a:t>
              </a:r>
            </a:p>
            <a:p>
              <a:pPr marL="0" indent="0" algn="ctr">
                <a:spcBef>
                  <a:spcPts val="0"/>
                </a:spcBef>
                <a:buNone/>
              </a:pPr>
              <a:r>
                <a:rPr lang="en-US" sz="2000">
                  <a:latin typeface="+mn-lt"/>
                  <a:ea typeface="Open Sans"/>
                  <a:cs typeface="Open Sans"/>
                </a:rPr>
                <a:t>2026</a:t>
              </a:r>
              <a:endParaRPr lang="en-US" sz="2000"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AutoShape 18">
              <a:extLst>
                <a:ext uri="{FF2B5EF4-FFF2-40B4-BE49-F238E27FC236}">
                  <a16:creationId xmlns:a16="http://schemas.microsoft.com/office/drawing/2014/main" id="{BFE3D8DF-20AD-F9AD-E788-7D4B13453A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37437" y="1048875"/>
              <a:ext cx="4996697" cy="50292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63500" cap="flat" cmpd="sng">
              <a:solidFill>
                <a:schemeClr val="bg2">
                  <a:lumMod val="40000"/>
                  <a:lumOff val="60000"/>
                </a:schemeClr>
              </a:solidFill>
              <a:prstDash val="solid"/>
              <a:bevel/>
              <a:headEnd/>
              <a:tailEnd/>
            </a:ln>
            <a:effectLst/>
          </p:spPr>
          <p:txBody>
            <a:bodyPr lIns="22860" tIns="22860" rIns="22860" bIns="22860" anchor="ctr"/>
            <a:lstStyle/>
            <a:p>
              <a:pPr defTabSz="457200">
                <a:defRPr/>
              </a:pPr>
              <a:endParaRPr lang="es-ES" sz="4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 charset="0"/>
              </a:endParaRPr>
            </a:p>
          </p:txBody>
        </p:sp>
        <p:sp>
          <p:nvSpPr>
            <p:cNvPr id="8" name="AutoShape 19">
              <a:extLst>
                <a:ext uri="{FF2B5EF4-FFF2-40B4-BE49-F238E27FC236}">
                  <a16:creationId xmlns:a16="http://schemas.microsoft.com/office/drawing/2014/main" id="{49070A7B-DD98-F3F5-E57D-339EFBA9217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V="1">
              <a:off x="6549383" y="5187528"/>
              <a:ext cx="1188720" cy="1196337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 defTabSz="457200">
                <a:defRPr/>
              </a:pPr>
              <a:endParaRPr lang="es-ES" sz="32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 charset="0"/>
              </a:endParaRPr>
            </a:p>
          </p:txBody>
        </p:sp>
        <p:sp>
          <p:nvSpPr>
            <p:cNvPr id="9" name="AutoShape 20">
              <a:extLst>
                <a:ext uri="{FF2B5EF4-FFF2-40B4-BE49-F238E27FC236}">
                  <a16:creationId xmlns:a16="http://schemas.microsoft.com/office/drawing/2014/main" id="{A9836246-28D2-6FF9-DF12-68843021F6D2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V="1">
              <a:off x="4423456" y="5163950"/>
              <a:ext cx="1188720" cy="1196337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 defTabSz="457200">
                <a:defRPr/>
              </a:pPr>
              <a:endParaRPr lang="en-US" sz="2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AutoShape 25">
              <a:extLst>
                <a:ext uri="{FF2B5EF4-FFF2-40B4-BE49-F238E27FC236}">
                  <a16:creationId xmlns:a16="http://schemas.microsoft.com/office/drawing/2014/main" id="{AF193CA7-B326-B304-FE88-744AAD9781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441425" y="498406"/>
              <a:ext cx="1188720" cy="1196337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b"/>
            <a:lstStyle/>
            <a:p>
              <a:pPr defTabSz="457200">
                <a:defRPr/>
              </a:pPr>
              <a:endParaRPr lang="es-ES"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 charset="0"/>
              </a:endParaRPr>
            </a:p>
          </p:txBody>
        </p:sp>
        <p:sp>
          <p:nvSpPr>
            <p:cNvPr id="11" name="AutoShape 26">
              <a:extLst>
                <a:ext uri="{FF2B5EF4-FFF2-40B4-BE49-F238E27FC236}">
                  <a16:creationId xmlns:a16="http://schemas.microsoft.com/office/drawing/2014/main" id="{D03EB1BB-0857-3956-0C21-A4D605C2D1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451485" y="1376654"/>
              <a:ext cx="1188720" cy="1196337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 defTabSz="457200">
                <a:defRPr/>
              </a:pPr>
              <a:endParaRPr lang="en-US" sz="2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2" name="AutoShape 27">
              <a:extLst>
                <a:ext uri="{FF2B5EF4-FFF2-40B4-BE49-F238E27FC236}">
                  <a16:creationId xmlns:a16="http://schemas.microsoft.com/office/drawing/2014/main" id="{D9C62F79-80AE-13DE-7C7B-A29F2B909F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959632" y="3477046"/>
              <a:ext cx="1188720" cy="1198159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 defTabSz="457200">
                <a:defRPr/>
              </a:pPr>
              <a:endParaRPr lang="en-US" sz="2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AutoShape 28">
              <a:extLst>
                <a:ext uri="{FF2B5EF4-FFF2-40B4-BE49-F238E27FC236}">
                  <a16:creationId xmlns:a16="http://schemas.microsoft.com/office/drawing/2014/main" id="{C2C19D6C-44D2-B6E8-F6D2-51D13C0928A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845260" y="3472246"/>
              <a:ext cx="1188720" cy="1198159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ea typeface="Open Sans"/>
                  <a:cs typeface="Open Sans"/>
                </a:rPr>
                <a:t>64</a:t>
              </a:r>
              <a:endParaRPr lang="en-US" sz="2800" b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1600">
                  <a:solidFill>
                    <a:schemeClr val="bg1"/>
                  </a:solidFill>
                  <a:ea typeface="Open Sans"/>
                  <a:cs typeface="Open Sans"/>
                </a:rPr>
                <a:t>million</a:t>
              </a:r>
            </a:p>
          </p:txBody>
        </p:sp>
        <p:sp>
          <p:nvSpPr>
            <p:cNvPr id="14" name="AutoShape 29">
              <a:extLst>
                <a:ext uri="{FF2B5EF4-FFF2-40B4-BE49-F238E27FC236}">
                  <a16:creationId xmlns:a16="http://schemas.microsoft.com/office/drawing/2014/main" id="{0A26E2DA-C3D5-83F0-6277-8B15B7948AF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61905" y="1295944"/>
              <a:ext cx="1188720" cy="1196337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28575" cap="flat" cmpd="sng">
              <a:noFill/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2860" tIns="22860" rIns="22860" bIns="22860" anchor="ctr"/>
            <a:lstStyle/>
            <a:p>
              <a:pPr algn="ctr" defTabSz="457200">
                <a:defRPr/>
              </a:pPr>
              <a:endParaRPr lang="en-US" sz="2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AutoShape 35">
              <a:extLst>
                <a:ext uri="{FF2B5EF4-FFF2-40B4-BE49-F238E27FC236}">
                  <a16:creationId xmlns:a16="http://schemas.microsoft.com/office/drawing/2014/main" id="{619AB54A-98F3-6DC1-94D7-2DC002FA72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69399" y="1858385"/>
              <a:ext cx="3199565" cy="32004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noFill/>
            <a:ln>
              <a:noFill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2800">
                <a:effectLst>
                  <a:outerShdw blurRad="38100" dist="38100" dir="2700000" algn="tl">
                    <a:srgbClr val="000000"/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Gill Sans" charset="0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D2248D3-7EAF-4743-89F5-EB23760713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84" b="18384"/>
            <a:stretch/>
          </p:blipFill>
          <p:spPr>
            <a:xfrm>
              <a:off x="4267200" y="2167573"/>
              <a:ext cx="3657600" cy="2884306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23B149D-4808-6228-CCEB-6C5598816AE6}"/>
                </a:ext>
              </a:extLst>
            </p:cNvPr>
            <p:cNvSpPr txBox="1"/>
            <p:nvPr/>
          </p:nvSpPr>
          <p:spPr>
            <a:xfrm>
              <a:off x="6552783" y="583879"/>
              <a:ext cx="1986477" cy="641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economic value at end of 2025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E97A394-78C6-9477-2867-B31FE9136256}"/>
                </a:ext>
              </a:extLst>
            </p:cNvPr>
            <p:cNvSpPr txBox="1"/>
            <p:nvPr/>
          </p:nvSpPr>
          <p:spPr>
            <a:xfrm>
              <a:off x="8646734" y="1511267"/>
              <a:ext cx="251761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annual device</a:t>
              </a:r>
              <a:b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shipments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541F794-E9AC-7726-888F-690119E53EE2}"/>
                </a:ext>
              </a:extLst>
            </p:cNvPr>
            <p:cNvSpPr txBox="1"/>
            <p:nvPr/>
          </p:nvSpPr>
          <p:spPr>
            <a:xfrm>
              <a:off x="9034137" y="3730210"/>
              <a:ext cx="2325274" cy="641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6 GHz access points (Wi-Fi 6E/Wi-Fi 7)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2132543-32BD-8667-96C9-9CB7A79AF869}"/>
                </a:ext>
              </a:extLst>
            </p:cNvPr>
            <p:cNvSpPr txBox="1"/>
            <p:nvPr/>
          </p:nvSpPr>
          <p:spPr>
            <a:xfrm>
              <a:off x="7761357" y="5558974"/>
              <a:ext cx="2701163" cy="641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Wi-Fi 7 device</a:t>
              </a:r>
              <a:b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shipments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CBA60C1-FED0-09E5-0887-9D51BDDA37AC}"/>
                </a:ext>
              </a:extLst>
            </p:cNvPr>
            <p:cNvSpPr txBox="1"/>
            <p:nvPr/>
          </p:nvSpPr>
          <p:spPr>
            <a:xfrm>
              <a:off x="1406879" y="1432860"/>
              <a:ext cx="20611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cumulative device shipments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D25B7A3-C26C-F4DD-C720-F8EA8197C34F}"/>
                </a:ext>
              </a:extLst>
            </p:cNvPr>
            <p:cNvSpPr txBox="1"/>
            <p:nvPr/>
          </p:nvSpPr>
          <p:spPr>
            <a:xfrm>
              <a:off x="1135916" y="3796346"/>
              <a:ext cx="2061179" cy="67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devices in use</a:t>
              </a:r>
            </a:p>
            <a:p>
              <a:pPr algn="r"/>
              <a:endParaRPr lang="en-US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CC9DE25-AC8D-C0CF-E726-1297ED962773}"/>
                </a:ext>
              </a:extLst>
            </p:cNvPr>
            <p:cNvSpPr txBox="1"/>
            <p:nvPr/>
          </p:nvSpPr>
          <p:spPr>
            <a:xfrm>
              <a:off x="1947906" y="5555458"/>
              <a:ext cx="2434911" cy="641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6 GHz chipset </a:t>
              </a:r>
              <a:b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US" sz="1600">
                  <a:ea typeface="Open Sans" panose="020B0606030504020204" pitchFamily="34" charset="0"/>
                  <a:cs typeface="Open Sans" panose="020B0606030504020204" pitchFamily="34" charset="0"/>
                </a:rPr>
                <a:t>shipments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D2C3887-F1E4-52D9-119B-03C512DB4E86}"/>
                </a:ext>
              </a:extLst>
            </p:cNvPr>
            <p:cNvSpPr txBox="1"/>
            <p:nvPr/>
          </p:nvSpPr>
          <p:spPr>
            <a:xfrm>
              <a:off x="10123665" y="5816181"/>
              <a:ext cx="2606805" cy="641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  <a:t>Sources: </a:t>
              </a:r>
              <a:b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  <a:t>IDC Research, 2025</a:t>
              </a:r>
            </a:p>
            <a:p>
              <a: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  <a:t>ABI Research, 2025/2026</a:t>
              </a:r>
              <a:b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US" sz="800">
                  <a:ea typeface="Open Sans" panose="020B0606030504020204" pitchFamily="34" charset="0"/>
                  <a:cs typeface="Open Sans" panose="020B0606030504020204" pitchFamily="34" charset="0"/>
                </a:rPr>
                <a:t>Telecom Advisory Services, 2021</a:t>
              </a:r>
              <a:endParaRPr lang="en-US" sz="800" baseline="30000"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2F53570-4398-8393-331D-E7B29A60392B}"/>
                </a:ext>
              </a:extLst>
            </p:cNvPr>
            <p:cNvSpPr txBox="1"/>
            <p:nvPr/>
          </p:nvSpPr>
          <p:spPr>
            <a:xfrm>
              <a:off x="5305582" y="687626"/>
              <a:ext cx="1439241" cy="5744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>
                <a:defRPr/>
              </a:pPr>
              <a:r>
                <a:rPr lang="en-US" sz="2800" b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$4.9</a:t>
              </a:r>
              <a:endParaRPr lang="en-US" sz="280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08800E01-6076-8F67-964B-61DBF4B4EB14}"/>
                </a:ext>
              </a:extLst>
            </p:cNvPr>
            <p:cNvGrpSpPr/>
            <p:nvPr/>
          </p:nvGrpSpPr>
          <p:grpSpPr>
            <a:xfrm>
              <a:off x="6545573" y="5398405"/>
              <a:ext cx="1234503" cy="805487"/>
              <a:chOff x="6545573" y="5398405"/>
              <a:chExt cx="1234503" cy="805487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080B160-C2F7-4AD0-7170-CEE26601885F}"/>
                  </a:ext>
                </a:extLst>
              </p:cNvPr>
              <p:cNvSpPr txBox="1"/>
              <p:nvPr/>
            </p:nvSpPr>
            <p:spPr>
              <a:xfrm>
                <a:off x="6550244" y="5398405"/>
                <a:ext cx="1229832" cy="57441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algn="ctr" defTabSz="457200">
                  <a:defRPr/>
                </a:pPr>
                <a:r>
                  <a:rPr lang="en-US" sz="2800" b="1">
                    <a:solidFill>
                      <a:schemeClr val="bg1"/>
                    </a:solidFill>
                    <a:ea typeface="Open Sans"/>
                    <a:cs typeface="Open Sans"/>
                  </a:rPr>
                  <a:t>1.1</a:t>
                </a:r>
                <a:endParaRPr lang="en-US" sz="2800" b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AC77843-437B-6CE8-A504-741B45F21846}"/>
                  </a:ext>
                </a:extLst>
              </p:cNvPr>
              <p:cNvSpPr txBox="1"/>
              <p:nvPr/>
            </p:nvSpPr>
            <p:spPr>
              <a:xfrm>
                <a:off x="6545573" y="5834560"/>
                <a:ext cx="118872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>
                  <a:defRPr/>
                </a:pPr>
                <a:r>
                  <a:rPr lang="es-ES" sz="1600" err="1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sym typeface="Calibri" charset="0"/>
                  </a:rPr>
                  <a:t>billion</a:t>
                </a:r>
                <a:endParaRPr lang="es-E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  <a:sym typeface="Calibri" charset="0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020DC2D-02EF-E2DC-3402-3D6E24E83DA2}"/>
                </a:ext>
              </a:extLst>
            </p:cNvPr>
            <p:cNvSpPr txBox="1"/>
            <p:nvPr/>
          </p:nvSpPr>
          <p:spPr>
            <a:xfrm>
              <a:off x="5468504" y="1139725"/>
              <a:ext cx="118872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trillion</a:t>
              </a:r>
              <a:endParaRPr lang="en-US" sz="160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A9C0709-76F0-16A2-BD9E-61DCD28BCDA8}"/>
                </a:ext>
              </a:extLst>
            </p:cNvPr>
            <p:cNvSpPr txBox="1"/>
            <p:nvPr/>
          </p:nvSpPr>
          <p:spPr>
            <a:xfrm>
              <a:off x="7490291" y="2030918"/>
              <a:ext cx="117364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billion</a:t>
              </a:r>
              <a:endParaRPr lang="en-US" sz="160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C13AF76-A116-D455-6E63-D02D5C582009}"/>
                </a:ext>
              </a:extLst>
            </p:cNvPr>
            <p:cNvSpPr txBox="1"/>
            <p:nvPr/>
          </p:nvSpPr>
          <p:spPr>
            <a:xfrm>
              <a:off x="7459023" y="1572823"/>
              <a:ext cx="1173643" cy="574418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457200">
                <a:defRPr/>
              </a:pPr>
              <a:r>
                <a:rPr lang="en-US" sz="2800" b="1">
                  <a:solidFill>
                    <a:schemeClr val="bg1"/>
                  </a:solidFill>
                  <a:ea typeface="Open Sans"/>
                  <a:cs typeface="Open Sans"/>
                </a:rPr>
                <a:t>4.1</a:t>
              </a:r>
              <a:endParaRPr lang="en-US" sz="2800" b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EB062C1-9AA9-210A-E362-4107306B4EE1}"/>
                </a:ext>
              </a:extLst>
            </p:cNvPr>
            <p:cNvSpPr txBox="1"/>
            <p:nvPr/>
          </p:nvSpPr>
          <p:spPr>
            <a:xfrm>
              <a:off x="3459478" y="1976001"/>
              <a:ext cx="117364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billion</a:t>
              </a:r>
              <a:endParaRPr lang="en-US" sz="160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4B31327-E9EB-021E-60B4-9F0B2D9DECC4}"/>
                </a:ext>
              </a:extLst>
            </p:cNvPr>
            <p:cNvSpPr txBox="1"/>
            <p:nvPr/>
          </p:nvSpPr>
          <p:spPr>
            <a:xfrm>
              <a:off x="3459478" y="1494476"/>
              <a:ext cx="1188721" cy="574418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457200">
                <a:defRPr/>
              </a:pPr>
              <a:r>
                <a:rPr lang="en-US" sz="2800" b="1">
                  <a:solidFill>
                    <a:schemeClr val="bg1"/>
                  </a:solidFill>
                  <a:ea typeface="Open Sans"/>
                  <a:cs typeface="Open Sans"/>
                </a:rPr>
                <a:t>53</a:t>
              </a:r>
              <a:endParaRPr lang="en-US" sz="2800" b="1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3A53D70-6137-40C9-3325-39CA931DC79E}"/>
                </a:ext>
              </a:extLst>
            </p:cNvPr>
            <p:cNvSpPr txBox="1"/>
            <p:nvPr/>
          </p:nvSpPr>
          <p:spPr>
            <a:xfrm>
              <a:off x="4430993" y="5816181"/>
              <a:ext cx="1173643" cy="3716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billion</a:t>
              </a:r>
              <a:endParaRPr lang="en-US" sz="160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FCDB7F8-BD67-8432-76BF-D1BA19B1ED2B}"/>
                </a:ext>
              </a:extLst>
            </p:cNvPr>
            <p:cNvSpPr txBox="1"/>
            <p:nvPr/>
          </p:nvSpPr>
          <p:spPr>
            <a:xfrm>
              <a:off x="2968703" y="4135670"/>
              <a:ext cx="117364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billion</a:t>
              </a:r>
              <a:endParaRPr lang="en-US" sz="160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6D68472-F188-EDC6-4F72-B19344BBFF9F}"/>
                </a:ext>
              </a:extLst>
            </p:cNvPr>
            <p:cNvSpPr txBox="1"/>
            <p:nvPr/>
          </p:nvSpPr>
          <p:spPr>
            <a:xfrm>
              <a:off x="2994248" y="3679521"/>
              <a:ext cx="1120734" cy="574418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457200">
                <a:defRPr/>
              </a:pPr>
              <a:r>
                <a:rPr lang="en-US" sz="2800" b="1">
                  <a:solidFill>
                    <a:schemeClr val="bg1"/>
                  </a:solidFill>
                  <a:ea typeface="Open Sans"/>
                  <a:cs typeface="Open Sans"/>
                </a:rPr>
                <a:t>25.7</a:t>
              </a:r>
              <a:endParaRPr lang="en-US" sz="280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BACAE6C-2AD1-7C2C-DADD-C753415D384D}"/>
                </a:ext>
              </a:extLst>
            </p:cNvPr>
            <p:cNvSpPr txBox="1"/>
            <p:nvPr/>
          </p:nvSpPr>
          <p:spPr>
            <a:xfrm>
              <a:off x="4381985" y="5380648"/>
              <a:ext cx="1267714" cy="574418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 defTabSz="457200">
                <a:defRPr/>
              </a:pPr>
              <a:r>
                <a:rPr lang="en-US" sz="2800" b="1">
                  <a:solidFill>
                    <a:schemeClr val="bg1"/>
                  </a:solidFill>
                  <a:ea typeface="Open Sans"/>
                  <a:cs typeface="Open Sans"/>
                </a:rPr>
                <a:t>1.4</a:t>
              </a:r>
              <a:endParaRPr lang="en-US" sz="280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828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3">
            <a:extLst>
              <a:ext uri="{FF2B5EF4-FFF2-40B4-BE49-F238E27FC236}">
                <a16:creationId xmlns:a16="http://schemas.microsoft.com/office/drawing/2014/main" id="{75C5707C-52DF-30AB-602F-9D13BA0CD4CC}"/>
              </a:ext>
            </a:extLst>
          </p:cNvPr>
          <p:cNvSpPr>
            <a:spLocks noGrp="1"/>
          </p:cNvSpPr>
          <p:nvPr/>
        </p:nvSpPr>
        <p:spPr>
          <a:xfrm>
            <a:off x="609600" y="1594056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Elipse 4">
            <a:extLst>
              <a:ext uri="{FF2B5EF4-FFF2-40B4-BE49-F238E27FC236}">
                <a16:creationId xmlns:a16="http://schemas.microsoft.com/office/drawing/2014/main" id="{815CCB66-D1A2-88D0-92E7-D1D6941FCC12}"/>
              </a:ext>
            </a:extLst>
          </p:cNvPr>
          <p:cNvSpPr>
            <a:spLocks noGrp="1"/>
          </p:cNvSpPr>
          <p:nvPr/>
        </p:nvSpPr>
        <p:spPr>
          <a:xfrm>
            <a:off x="1371600" y="2381250"/>
            <a:ext cx="781050" cy="781050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5">
            <a:extLst>
              <a:ext uri="{FF2B5EF4-FFF2-40B4-BE49-F238E27FC236}">
                <a16:creationId xmlns:a16="http://schemas.microsoft.com/office/drawing/2014/main" id="{7CA2BD29-9EF1-408E-60E6-358E49965252}"/>
              </a:ext>
            </a:extLst>
          </p:cNvPr>
          <p:cNvSpPr>
            <a:spLocks noGrp="1"/>
          </p:cNvSpPr>
          <p:nvPr/>
        </p:nvSpPr>
        <p:spPr>
          <a:xfrm>
            <a:off x="1351936" y="2562839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7BE6B213-9427-BDEA-44F8-92C871187914}"/>
              </a:ext>
            </a:extLst>
          </p:cNvPr>
          <p:cNvSpPr>
            <a:spLocks noGrp="1"/>
          </p:cNvSpPr>
          <p:nvPr/>
        </p:nvSpPr>
        <p:spPr>
          <a:xfrm>
            <a:off x="9402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65DCCE"/>
                </a:solidFill>
              </a:defRPr>
            </a:pPr>
            <a:r>
              <a:rPr sz="1400" b="1">
                <a:solidFill>
                  <a:schemeClr val="accent4">
                    <a:lumMod val="50000"/>
                  </a:schemeClr>
                </a:solidFill>
              </a:rPr>
              <a:t>SENSE</a:t>
            </a:r>
          </a:p>
        </p:txBody>
      </p:sp>
      <p:sp>
        <p:nvSpPr>
          <p:cNvPr id="19" name="Rectángulo 8">
            <a:extLst>
              <a:ext uri="{FF2B5EF4-FFF2-40B4-BE49-F238E27FC236}">
                <a16:creationId xmlns:a16="http://schemas.microsoft.com/office/drawing/2014/main" id="{BD2D076B-5DF0-804A-80E0-FA984524805D}"/>
              </a:ext>
            </a:extLst>
          </p:cNvPr>
          <p:cNvSpPr>
            <a:spLocks noGrp="1"/>
          </p:cNvSpPr>
          <p:nvPr/>
        </p:nvSpPr>
        <p:spPr>
          <a:xfrm>
            <a:off x="2609850" y="245745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21" name="Elipse 9">
            <a:extLst>
              <a:ext uri="{FF2B5EF4-FFF2-40B4-BE49-F238E27FC236}">
                <a16:creationId xmlns:a16="http://schemas.microsoft.com/office/drawing/2014/main" id="{3FC73370-56A8-6A32-C226-FE7C5A8DCC06}"/>
              </a:ext>
            </a:extLst>
          </p:cNvPr>
          <p:cNvSpPr>
            <a:spLocks noGrp="1"/>
          </p:cNvSpPr>
          <p:nvPr/>
        </p:nvSpPr>
        <p:spPr>
          <a:xfrm>
            <a:off x="3524250" y="2381250"/>
            <a:ext cx="781050" cy="7810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Rectángulo 10">
            <a:extLst>
              <a:ext uri="{FF2B5EF4-FFF2-40B4-BE49-F238E27FC236}">
                <a16:creationId xmlns:a16="http://schemas.microsoft.com/office/drawing/2014/main" id="{AEEBD12D-E130-1918-2349-FF6E28A67665}"/>
              </a:ext>
            </a:extLst>
          </p:cNvPr>
          <p:cNvSpPr>
            <a:spLocks noGrp="1"/>
          </p:cNvSpPr>
          <p:nvPr/>
        </p:nvSpPr>
        <p:spPr>
          <a:xfrm>
            <a:off x="3514418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5" name="Rectángulo 11">
            <a:extLst>
              <a:ext uri="{FF2B5EF4-FFF2-40B4-BE49-F238E27FC236}">
                <a16:creationId xmlns:a16="http://schemas.microsoft.com/office/drawing/2014/main" id="{DE4D18CE-7259-0B92-48EC-B4A16D335825}"/>
              </a:ext>
            </a:extLst>
          </p:cNvPr>
          <p:cNvSpPr>
            <a:spLocks noGrp="1"/>
          </p:cNvSpPr>
          <p:nvPr/>
        </p:nvSpPr>
        <p:spPr>
          <a:xfrm>
            <a:off x="309286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AFCBFF"/>
                </a:solidFill>
              </a:defRPr>
            </a:pPr>
            <a:r>
              <a:rPr sz="1400" b="1">
                <a:solidFill>
                  <a:srgbClr val="3F5DFD"/>
                </a:solidFill>
              </a:rPr>
              <a:t>COORDINATE</a:t>
            </a:r>
          </a:p>
        </p:txBody>
      </p:sp>
      <p:sp>
        <p:nvSpPr>
          <p:cNvPr id="29" name="Rectángulo 13">
            <a:extLst>
              <a:ext uri="{FF2B5EF4-FFF2-40B4-BE49-F238E27FC236}">
                <a16:creationId xmlns:a16="http://schemas.microsoft.com/office/drawing/2014/main" id="{94FE1B08-B9A4-B32D-BA68-F1146A374CCB}"/>
              </a:ext>
            </a:extLst>
          </p:cNvPr>
          <p:cNvSpPr>
            <a:spLocks noGrp="1"/>
          </p:cNvSpPr>
          <p:nvPr/>
        </p:nvSpPr>
        <p:spPr>
          <a:xfrm>
            <a:off x="4787081" y="249555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31" name="Elipse 14">
            <a:extLst>
              <a:ext uri="{FF2B5EF4-FFF2-40B4-BE49-F238E27FC236}">
                <a16:creationId xmlns:a16="http://schemas.microsoft.com/office/drawing/2014/main" id="{22E5626B-AF6A-F213-82EC-FD35B81C116B}"/>
              </a:ext>
            </a:extLst>
          </p:cNvPr>
          <p:cNvSpPr>
            <a:spLocks noGrp="1"/>
          </p:cNvSpPr>
          <p:nvPr/>
        </p:nvSpPr>
        <p:spPr>
          <a:xfrm>
            <a:off x="5676900" y="2381250"/>
            <a:ext cx="781050" cy="78105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Rectángulo 15">
            <a:extLst>
              <a:ext uri="{FF2B5EF4-FFF2-40B4-BE49-F238E27FC236}">
                <a16:creationId xmlns:a16="http://schemas.microsoft.com/office/drawing/2014/main" id="{C10262B3-EC32-1CD8-893A-55006F863D56}"/>
              </a:ext>
            </a:extLst>
          </p:cNvPr>
          <p:cNvSpPr>
            <a:spLocks noGrp="1"/>
          </p:cNvSpPr>
          <p:nvPr/>
        </p:nvSpPr>
        <p:spPr>
          <a:xfrm>
            <a:off x="5667068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Rectángulo 16">
            <a:extLst>
              <a:ext uri="{FF2B5EF4-FFF2-40B4-BE49-F238E27FC236}">
                <a16:creationId xmlns:a16="http://schemas.microsoft.com/office/drawing/2014/main" id="{D268D460-72D7-63C6-C6C7-1F3B73F4D2A9}"/>
              </a:ext>
            </a:extLst>
          </p:cNvPr>
          <p:cNvSpPr>
            <a:spLocks noGrp="1"/>
          </p:cNvSpPr>
          <p:nvPr/>
        </p:nvSpPr>
        <p:spPr>
          <a:xfrm>
            <a:off x="52455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FFCA28"/>
                </a:solidFill>
              </a:defRPr>
            </a:pPr>
            <a:r>
              <a:rPr sz="1400" b="1">
                <a:solidFill>
                  <a:srgbClr val="E2AC00"/>
                </a:solidFill>
              </a:rPr>
              <a:t>OPTIMIZE</a:t>
            </a:r>
          </a:p>
        </p:txBody>
      </p:sp>
      <p:sp>
        <p:nvSpPr>
          <p:cNvPr id="39" name="Rectángulo 18">
            <a:extLst>
              <a:ext uri="{FF2B5EF4-FFF2-40B4-BE49-F238E27FC236}">
                <a16:creationId xmlns:a16="http://schemas.microsoft.com/office/drawing/2014/main" id="{3638E6A0-AE81-3086-1FB4-B190F6B95F41}"/>
              </a:ext>
            </a:extLst>
          </p:cNvPr>
          <p:cNvSpPr>
            <a:spLocks noGrp="1"/>
          </p:cNvSpPr>
          <p:nvPr/>
        </p:nvSpPr>
        <p:spPr>
          <a:xfrm>
            <a:off x="6905318" y="251460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41" name="Elipse 19">
            <a:extLst>
              <a:ext uri="{FF2B5EF4-FFF2-40B4-BE49-F238E27FC236}">
                <a16:creationId xmlns:a16="http://schemas.microsoft.com/office/drawing/2014/main" id="{2F0E2DBB-BA49-5739-0718-0E4BA4E2C9DC}"/>
              </a:ext>
            </a:extLst>
          </p:cNvPr>
          <p:cNvSpPr>
            <a:spLocks noGrp="1"/>
          </p:cNvSpPr>
          <p:nvPr/>
        </p:nvSpPr>
        <p:spPr>
          <a:xfrm>
            <a:off x="7829550" y="2381250"/>
            <a:ext cx="781050" cy="781050"/>
          </a:xfrm>
          <a:prstGeom prst="ellipse">
            <a:avLst/>
          </a:prstGeom>
          <a:solidFill>
            <a:schemeClr val="bg2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3" name="Rectángulo 20">
            <a:extLst>
              <a:ext uri="{FF2B5EF4-FFF2-40B4-BE49-F238E27FC236}">
                <a16:creationId xmlns:a16="http://schemas.microsoft.com/office/drawing/2014/main" id="{6D687F58-2400-C1DB-394F-C1051C590EFE}"/>
              </a:ext>
            </a:extLst>
          </p:cNvPr>
          <p:cNvSpPr>
            <a:spLocks noGrp="1"/>
          </p:cNvSpPr>
          <p:nvPr/>
        </p:nvSpPr>
        <p:spPr>
          <a:xfrm>
            <a:off x="7809886" y="2582503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5" name="Rectángulo 21">
            <a:extLst>
              <a:ext uri="{FF2B5EF4-FFF2-40B4-BE49-F238E27FC236}">
                <a16:creationId xmlns:a16="http://schemas.microsoft.com/office/drawing/2014/main" id="{0C5C3F50-B2A8-F1E8-C400-1A9F635F2412}"/>
              </a:ext>
            </a:extLst>
          </p:cNvPr>
          <p:cNvSpPr>
            <a:spLocks noGrp="1"/>
          </p:cNvSpPr>
          <p:nvPr/>
        </p:nvSpPr>
        <p:spPr>
          <a:xfrm>
            <a:off x="739816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35B98C"/>
                </a:solidFill>
              </a:defRPr>
            </a:pPr>
            <a:r>
              <a:rPr sz="1400" b="1">
                <a:solidFill>
                  <a:srgbClr val="C58129"/>
                </a:solidFill>
              </a:rPr>
              <a:t>PROTECT</a:t>
            </a:r>
          </a:p>
        </p:txBody>
      </p:sp>
      <p:sp>
        <p:nvSpPr>
          <p:cNvPr id="49" name="Rectángulo 23">
            <a:extLst>
              <a:ext uri="{FF2B5EF4-FFF2-40B4-BE49-F238E27FC236}">
                <a16:creationId xmlns:a16="http://schemas.microsoft.com/office/drawing/2014/main" id="{57DE6C98-845C-4010-D004-C2E490996E54}"/>
              </a:ext>
            </a:extLst>
          </p:cNvPr>
          <p:cNvSpPr>
            <a:spLocks noGrp="1"/>
          </p:cNvSpPr>
          <p:nvPr/>
        </p:nvSpPr>
        <p:spPr>
          <a:xfrm>
            <a:off x="9051823" y="2485103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51" name="Elipse 24">
            <a:extLst>
              <a:ext uri="{FF2B5EF4-FFF2-40B4-BE49-F238E27FC236}">
                <a16:creationId xmlns:a16="http://schemas.microsoft.com/office/drawing/2014/main" id="{2FB22C0C-FA94-9587-549E-24BC76D3E83B}"/>
              </a:ext>
            </a:extLst>
          </p:cNvPr>
          <p:cNvSpPr>
            <a:spLocks noGrp="1"/>
          </p:cNvSpPr>
          <p:nvPr/>
        </p:nvSpPr>
        <p:spPr>
          <a:xfrm>
            <a:off x="9982200" y="2381250"/>
            <a:ext cx="781050" cy="7810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3" name="Rectángulo 25">
            <a:extLst>
              <a:ext uri="{FF2B5EF4-FFF2-40B4-BE49-F238E27FC236}">
                <a16:creationId xmlns:a16="http://schemas.microsoft.com/office/drawing/2014/main" id="{65FB506C-EA66-CAD0-92B8-609EB97DC5A0}"/>
              </a:ext>
            </a:extLst>
          </p:cNvPr>
          <p:cNvSpPr>
            <a:spLocks noGrp="1"/>
          </p:cNvSpPr>
          <p:nvPr/>
        </p:nvSpPr>
        <p:spPr>
          <a:xfrm>
            <a:off x="9982200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5" name="Rectángulo 26">
            <a:extLst>
              <a:ext uri="{FF2B5EF4-FFF2-40B4-BE49-F238E27FC236}">
                <a16:creationId xmlns:a16="http://schemas.microsoft.com/office/drawing/2014/main" id="{CE8899EB-418C-8282-9506-FEACEA62049B}"/>
              </a:ext>
            </a:extLst>
          </p:cNvPr>
          <p:cNvSpPr>
            <a:spLocks noGrp="1"/>
          </p:cNvSpPr>
          <p:nvPr/>
        </p:nvSpPr>
        <p:spPr>
          <a:xfrm>
            <a:off x="95508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FFFFFF"/>
                </a:solidFill>
              </a:defRPr>
            </a:pPr>
            <a:r>
              <a:rPr sz="1400" b="1">
                <a:solidFill>
                  <a:srgbClr val="988ACD"/>
                </a:solidFill>
              </a:rPr>
              <a:t>IMPROVE</a:t>
            </a:r>
          </a:p>
        </p:txBody>
      </p:sp>
      <p:sp>
        <p:nvSpPr>
          <p:cNvPr id="59" name="Rectángulo: esquinas redondeadas 28">
            <a:extLst>
              <a:ext uri="{FF2B5EF4-FFF2-40B4-BE49-F238E27FC236}">
                <a16:creationId xmlns:a16="http://schemas.microsoft.com/office/drawing/2014/main" id="{561D3BD6-9110-01FB-DC9E-C2F0FB4891C8}"/>
              </a:ext>
            </a:extLst>
          </p:cNvPr>
          <p:cNvSpPr>
            <a:spLocks noGrp="1"/>
          </p:cNvSpPr>
          <p:nvPr/>
        </p:nvSpPr>
        <p:spPr>
          <a:xfrm>
            <a:off x="1811287" y="5041796"/>
            <a:ext cx="8991600" cy="55245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  <a:lumOff val="2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1" name="Rectángulo 29">
            <a:extLst>
              <a:ext uri="{FF2B5EF4-FFF2-40B4-BE49-F238E27FC236}">
                <a16:creationId xmlns:a16="http://schemas.microsoft.com/office/drawing/2014/main" id="{53E92D1D-ED0D-D44A-A02D-5346AAC8B8B8}"/>
              </a:ext>
            </a:extLst>
          </p:cNvPr>
          <p:cNvSpPr>
            <a:spLocks noGrp="1"/>
          </p:cNvSpPr>
          <p:nvPr/>
        </p:nvSpPr>
        <p:spPr>
          <a:xfrm>
            <a:off x="2046649" y="5133974"/>
            <a:ext cx="85344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FFFFFF"/>
                </a:solidFill>
              </a:defRPr>
            </a:pPr>
            <a:r>
              <a:rPr sz="1600" b="1">
                <a:solidFill>
                  <a:srgbClr val="FFFFFF"/>
                </a:solidFill>
              </a:rPr>
              <a:t>Wi-Fi can contribute at the device, gateway, infrastructure</a:t>
            </a:r>
            <a:r>
              <a:rPr lang="en-US" sz="1600" b="1">
                <a:solidFill>
                  <a:srgbClr val="FFFFFF"/>
                </a:solidFill>
              </a:rPr>
              <a:t>,</a:t>
            </a:r>
            <a:r>
              <a:rPr sz="1600" b="1">
                <a:solidFill>
                  <a:srgbClr val="FFFFFF"/>
                </a:solidFill>
              </a:rPr>
              <a:t> or user</a:t>
            </a:r>
            <a:r>
              <a:rPr lang="en-US" sz="1600" b="1">
                <a:solidFill>
                  <a:srgbClr val="FFFFFF"/>
                </a:solidFill>
              </a:rPr>
              <a:t> </a:t>
            </a:r>
            <a:r>
              <a:rPr sz="1600" b="1">
                <a:solidFill>
                  <a:srgbClr val="FFFFFF"/>
                </a:solidFill>
              </a:rPr>
              <a:t>experience layer</a:t>
            </a:r>
            <a:r>
              <a:rPr lang="en-US" sz="1600" b="1">
                <a:solidFill>
                  <a:srgbClr val="FFFFFF"/>
                </a:solidFill>
              </a:rPr>
              <a:t>s</a:t>
            </a:r>
            <a:endParaRPr sz="1600" b="1">
              <a:solidFill>
                <a:srgbClr val="FFFFFF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B0A5D7B-6E84-8813-A227-EBA7141D75B7}"/>
              </a:ext>
            </a:extLst>
          </p:cNvPr>
          <p:cNvSpPr txBox="1"/>
          <p:nvPr/>
        </p:nvSpPr>
        <p:spPr>
          <a:xfrm>
            <a:off x="511280" y="653386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IoT value grows when devices become part of connected systems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3DC713D-E470-7113-1D99-84645347493C}"/>
              </a:ext>
            </a:extLst>
          </p:cNvPr>
          <p:cNvSpPr txBox="1"/>
          <p:nvPr/>
        </p:nvSpPr>
        <p:spPr>
          <a:xfrm>
            <a:off x="511280" y="1121023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Connectivity enables a continuous loop from observation to operational value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A467DF3-18D8-524C-950B-1F1896EA71FC}"/>
              </a:ext>
            </a:extLst>
          </p:cNvPr>
          <p:cNvSpPr txBox="1"/>
          <p:nvPr/>
        </p:nvSpPr>
        <p:spPr>
          <a:xfrm>
            <a:off x="981689" y="3746245"/>
            <a:ext cx="1714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Collect trusted</a:t>
            </a:r>
          </a:p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local data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31653A4-F618-A154-B3F5-54C7077950D2}"/>
              </a:ext>
            </a:extLst>
          </p:cNvPr>
          <p:cNvSpPr txBox="1"/>
          <p:nvPr/>
        </p:nvSpPr>
        <p:spPr>
          <a:xfrm>
            <a:off x="2755951" y="3744621"/>
            <a:ext cx="23689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Connect devices,</a:t>
            </a:r>
          </a:p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gateways, and apps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104EBED-75C5-3627-1C0D-342BA7102F3B}"/>
              </a:ext>
            </a:extLst>
          </p:cNvPr>
          <p:cNvSpPr txBox="1"/>
          <p:nvPr/>
        </p:nvSpPr>
        <p:spPr>
          <a:xfrm>
            <a:off x="5043334" y="3744621"/>
            <a:ext cx="21815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Act on insight</a:t>
            </a:r>
          </a:p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in real time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2F23AEE-B1C0-C7CA-A885-8CFC7D4DE91D}"/>
              </a:ext>
            </a:extLst>
          </p:cNvPr>
          <p:cNvSpPr txBox="1"/>
          <p:nvPr/>
        </p:nvSpPr>
        <p:spPr>
          <a:xfrm>
            <a:off x="7284628" y="3756142"/>
            <a:ext cx="20549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Maintain security</a:t>
            </a:r>
          </a:p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and resilience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8E846E2C-2BC3-1D50-FF0D-5FF63552DD14}"/>
              </a:ext>
            </a:extLst>
          </p:cNvPr>
          <p:cNvSpPr txBox="1"/>
          <p:nvPr/>
        </p:nvSpPr>
        <p:spPr>
          <a:xfrm>
            <a:off x="9384583" y="3771739"/>
            <a:ext cx="22485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Deliver better</a:t>
            </a:r>
          </a:p>
          <a:p>
            <a:pPr algn="ctr"/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operations and lives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A957E91E-99D0-5BCB-8F55-CFC3ED53489C}"/>
              </a:ext>
            </a:extLst>
          </p:cNvPr>
          <p:cNvSpPr txBox="1"/>
          <p:nvPr/>
        </p:nvSpPr>
        <p:spPr>
          <a:xfrm>
            <a:off x="511280" y="436072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FROM DEVICES TO OUTCOMES</a:t>
            </a:r>
          </a:p>
        </p:txBody>
      </p:sp>
    </p:spTree>
    <p:extLst>
      <p:ext uri="{BB962C8B-B14F-4D97-AF65-F5344CB8AC3E}">
        <p14:creationId xmlns:p14="http://schemas.microsoft.com/office/powerpoint/2010/main" val="3909692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134CD89-A32A-4087-B4E9-1AA48F82F0A7}"/>
              </a:ext>
            </a:extLst>
          </p:cNvPr>
          <p:cNvSpPr>
            <a:spLocks noGrp="1"/>
          </p:cNvSpPr>
          <p:nvPr/>
        </p:nvSpPr>
        <p:spPr>
          <a:xfrm>
            <a:off x="609600" y="1790700"/>
            <a:ext cx="10972800" cy="19050"/>
          </a:xfrm>
          <a:prstGeom prst="rect">
            <a:avLst/>
          </a:prstGeom>
          <a:solidFill>
            <a:srgbClr val="DDD7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9ACEBDBD-8DB5-4953-B74A-EA153DC10A91}"/>
              </a:ext>
            </a:extLst>
          </p:cNvPr>
          <p:cNvSpPr>
            <a:spLocks noGrp="1"/>
          </p:cNvSpPr>
          <p:nvPr/>
        </p:nvSpPr>
        <p:spPr>
          <a:xfrm>
            <a:off x="609600" y="2171700"/>
            <a:ext cx="3467100" cy="3257550"/>
          </a:xfrm>
          <a:prstGeom prst="roundRect">
            <a:avLst>
              <a:gd name="adj" fmla="val 3509"/>
            </a:avLst>
          </a:prstGeom>
          <a:solidFill>
            <a:srgbClr val="F5F2FB"/>
          </a:solidFill>
          <a:ln w="9525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03C66BAF-784E-4E26-AC78-7DBC156C5B1A}"/>
              </a:ext>
            </a:extLst>
          </p:cNvPr>
          <p:cNvSpPr>
            <a:spLocks noGrp="1"/>
          </p:cNvSpPr>
          <p:nvPr/>
        </p:nvSpPr>
        <p:spPr>
          <a:xfrm>
            <a:off x="821436" y="2381250"/>
            <a:ext cx="283464" cy="285750"/>
          </a:xfrm>
          <a:prstGeom prst="roundRect">
            <a:avLst>
              <a:gd name="adj" fmla="val 50000"/>
            </a:avLst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6D1498-955E-4AE0-B507-448E25935234}"/>
              </a:ext>
            </a:extLst>
          </p:cNvPr>
          <p:cNvSpPr>
            <a:spLocks noGrp="1"/>
          </p:cNvSpPr>
          <p:nvPr/>
        </p:nvSpPr>
        <p:spPr>
          <a:xfrm>
            <a:off x="598625" y="2284924"/>
            <a:ext cx="705993" cy="4667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17142A"/>
                </a:solidFill>
              </a:defRPr>
            </a:pPr>
            <a:r>
              <a:rPr lang="en-US" sz="1600" b="1">
                <a:solidFill>
                  <a:schemeClr val="bg1"/>
                </a:solidFill>
              </a:rPr>
              <a:t>1</a:t>
            </a:r>
            <a:endParaRPr sz="1600" b="1">
              <a:solidFill>
                <a:schemeClr val="bg1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951387C-1F3D-4CFC-BAB7-E083F09421EC}"/>
              </a:ext>
            </a:extLst>
          </p:cNvPr>
          <p:cNvSpPr>
            <a:spLocks noGrp="1"/>
          </p:cNvSpPr>
          <p:nvPr/>
        </p:nvSpPr>
        <p:spPr>
          <a:xfrm>
            <a:off x="1714500" y="2543175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00" b="1">
                <a:solidFill>
                  <a:srgbClr val="29145F"/>
                </a:solidFill>
              </a:defRPr>
            </a:pPr>
            <a:r>
              <a:rPr sz="1600" b="1">
                <a:solidFill>
                  <a:srgbClr val="29145F"/>
                </a:solidFill>
              </a:rPr>
              <a:t>DEVICE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EAEC08F-CD1C-4576-B101-B72F5A7C84E0}"/>
              </a:ext>
            </a:extLst>
          </p:cNvPr>
          <p:cNvSpPr>
            <a:spLocks noGrp="1"/>
          </p:cNvSpPr>
          <p:nvPr/>
        </p:nvSpPr>
        <p:spPr>
          <a:xfrm>
            <a:off x="876300" y="2952750"/>
            <a:ext cx="2933700" cy="38100"/>
          </a:xfrm>
          <a:prstGeom prst="rect">
            <a:avLst/>
          </a:prstGeom>
          <a:solidFill>
            <a:srgbClr val="13A08C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C9C8D01-6FF8-4901-B63C-A3FA624CC00C}"/>
              </a:ext>
            </a:extLst>
          </p:cNvPr>
          <p:cNvSpPr>
            <a:spLocks noGrp="1"/>
          </p:cNvSpPr>
          <p:nvPr/>
        </p:nvSpPr>
        <p:spPr>
          <a:xfrm>
            <a:off x="933450" y="3276600"/>
            <a:ext cx="2819400" cy="1543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>
                <a:solidFill>
                  <a:srgbClr val="17142A"/>
                </a:solidFill>
              </a:rPr>
              <a:t>Direct IP connectivity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>
                <a:solidFill>
                  <a:srgbClr val="17142A"/>
                </a:solidFill>
              </a:rPr>
              <a:t>Richer payloads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>
                <a:solidFill>
                  <a:srgbClr val="17142A"/>
                </a:solidFill>
              </a:rPr>
              <a:t>Interactive control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>
                <a:solidFill>
                  <a:srgbClr val="17142A"/>
                </a:solidFill>
              </a:rPr>
              <a:t>Diagnostics and updates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0C2B684E-D23D-4E09-8B2F-151CD8632135}"/>
              </a:ext>
            </a:extLst>
          </p:cNvPr>
          <p:cNvSpPr>
            <a:spLocks noGrp="1"/>
          </p:cNvSpPr>
          <p:nvPr/>
        </p:nvSpPr>
        <p:spPr>
          <a:xfrm>
            <a:off x="4362450" y="2171700"/>
            <a:ext cx="3467100" cy="3257550"/>
          </a:xfrm>
          <a:prstGeom prst="roundRect">
            <a:avLst>
              <a:gd name="adj" fmla="val 3509"/>
            </a:avLst>
          </a:prstGeom>
          <a:solidFill>
            <a:srgbClr val="29145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4B4EF90F-E48B-4DE8-A7B7-E50DBB8E5744}"/>
              </a:ext>
            </a:extLst>
          </p:cNvPr>
          <p:cNvSpPr>
            <a:spLocks noGrp="1"/>
          </p:cNvSpPr>
          <p:nvPr/>
        </p:nvSpPr>
        <p:spPr>
          <a:xfrm>
            <a:off x="4574201" y="2345915"/>
            <a:ext cx="283464" cy="285750"/>
          </a:xfrm>
          <a:prstGeom prst="roundRect">
            <a:avLst>
              <a:gd name="adj" fmla="val 50000"/>
            </a:avLst>
          </a:prstGeom>
          <a:solidFill>
            <a:schemeClr val="accent3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E50E130-1AA9-444F-9E8F-DDF4BFAFEBCA}"/>
              </a:ext>
            </a:extLst>
          </p:cNvPr>
          <p:cNvSpPr>
            <a:spLocks noGrp="1"/>
          </p:cNvSpPr>
          <p:nvPr/>
        </p:nvSpPr>
        <p:spPr>
          <a:xfrm>
            <a:off x="4256447" y="2229464"/>
            <a:ext cx="9144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17142A"/>
                </a:solidFill>
              </a:defRPr>
            </a:pPr>
            <a:r>
              <a:rPr lang="en-US" sz="1600" b="1">
                <a:solidFill>
                  <a:schemeClr val="bg1"/>
                </a:solidFill>
              </a:rPr>
              <a:t>2</a:t>
            </a:r>
            <a:endParaRPr sz="1600" b="1">
              <a:solidFill>
                <a:schemeClr val="bg1"/>
              </a:solidFill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F6D8907D-77BF-4E98-86D2-12D9452F7357}"/>
              </a:ext>
            </a:extLst>
          </p:cNvPr>
          <p:cNvSpPr>
            <a:spLocks noGrp="1"/>
          </p:cNvSpPr>
          <p:nvPr/>
        </p:nvSpPr>
        <p:spPr>
          <a:xfrm>
            <a:off x="5445755" y="2567218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00" b="1">
                <a:solidFill>
                  <a:srgbClr val="FFFFFF"/>
                </a:solidFill>
              </a:defRPr>
            </a:pPr>
            <a:r>
              <a:rPr sz="1600" b="1">
                <a:solidFill>
                  <a:srgbClr val="FFFFFF"/>
                </a:solidFill>
              </a:rPr>
              <a:t>GATEWAY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E4A356D-B679-4683-8DA6-4550278EF6B5}"/>
              </a:ext>
            </a:extLst>
          </p:cNvPr>
          <p:cNvSpPr>
            <a:spLocks noGrp="1"/>
          </p:cNvSpPr>
          <p:nvPr/>
        </p:nvSpPr>
        <p:spPr>
          <a:xfrm>
            <a:off x="4629150" y="2952750"/>
            <a:ext cx="2933700" cy="38100"/>
          </a:xfrm>
          <a:prstGeom prst="rect">
            <a:avLst/>
          </a:prstGeom>
          <a:solidFill>
            <a:srgbClr val="967200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0E5C7D3-159B-4065-B7C7-D73C008FEF03}"/>
              </a:ext>
            </a:extLst>
          </p:cNvPr>
          <p:cNvSpPr>
            <a:spLocks noGrp="1"/>
          </p:cNvSpPr>
          <p:nvPr/>
        </p:nvSpPr>
        <p:spPr>
          <a:xfrm>
            <a:off x="4686300" y="3276600"/>
            <a:ext cx="2819400" cy="1543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500" b="1">
                <a:solidFill>
                  <a:srgbClr val="FFFFFF"/>
                </a:solidFill>
              </a:rPr>
              <a:t>Local management</a:t>
            </a:r>
          </a:p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500" b="1">
                <a:solidFill>
                  <a:srgbClr val="FFFFFF"/>
                </a:solidFill>
              </a:rPr>
              <a:t>Commissioning interface</a:t>
            </a:r>
          </a:p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500" b="1">
                <a:solidFill>
                  <a:srgbClr val="FFFFFF"/>
                </a:solidFill>
              </a:rPr>
              <a:t>High-capacity uplink</a:t>
            </a:r>
          </a:p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1500" b="1">
                <a:solidFill>
                  <a:srgbClr val="FFFFFF"/>
                </a:solidFill>
              </a:rPr>
              <a:t>Edge integration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4133DB97-CD5D-43FD-9512-1D7F574804D7}"/>
              </a:ext>
            </a:extLst>
          </p:cNvPr>
          <p:cNvSpPr>
            <a:spLocks noGrp="1"/>
          </p:cNvSpPr>
          <p:nvPr/>
        </p:nvSpPr>
        <p:spPr>
          <a:xfrm>
            <a:off x="8115300" y="2171700"/>
            <a:ext cx="3467100" cy="3257550"/>
          </a:xfrm>
          <a:prstGeom prst="roundRect">
            <a:avLst>
              <a:gd name="adj" fmla="val 3509"/>
            </a:avLst>
          </a:prstGeom>
          <a:solidFill>
            <a:srgbClr val="F5F2FB"/>
          </a:solidFill>
          <a:ln w="9525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9A1FFB37-F16A-4EE9-9F51-0C7BDF0A6D38}"/>
              </a:ext>
            </a:extLst>
          </p:cNvPr>
          <p:cNvSpPr>
            <a:spLocks noGrp="1"/>
          </p:cNvSpPr>
          <p:nvPr/>
        </p:nvSpPr>
        <p:spPr>
          <a:xfrm>
            <a:off x="8326215" y="2371111"/>
            <a:ext cx="283464" cy="285750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  <a:lumOff val="2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BB656D5-2CD6-4C95-8088-1CFF2CE33A3B}"/>
              </a:ext>
            </a:extLst>
          </p:cNvPr>
          <p:cNvSpPr>
            <a:spLocks noGrp="1"/>
          </p:cNvSpPr>
          <p:nvPr/>
        </p:nvSpPr>
        <p:spPr>
          <a:xfrm>
            <a:off x="8023037" y="2209493"/>
            <a:ext cx="889819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17142A"/>
                </a:solidFill>
              </a:defRPr>
            </a:pPr>
            <a:r>
              <a:rPr lang="en-US" sz="1600" b="1">
                <a:solidFill>
                  <a:schemeClr val="bg1"/>
                </a:solidFill>
              </a:rPr>
              <a:t>3</a:t>
            </a:r>
            <a:endParaRPr sz="1600" b="1">
              <a:solidFill>
                <a:schemeClr val="bg1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468C02D6-59BF-479A-9DE6-38EA9FDF5E02}"/>
              </a:ext>
            </a:extLst>
          </p:cNvPr>
          <p:cNvSpPr>
            <a:spLocks noGrp="1"/>
          </p:cNvSpPr>
          <p:nvPr/>
        </p:nvSpPr>
        <p:spPr>
          <a:xfrm>
            <a:off x="8820594" y="2567218"/>
            <a:ext cx="2669544" cy="57933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00" b="1">
                <a:solidFill>
                  <a:srgbClr val="29145F"/>
                </a:solidFill>
              </a:defRPr>
            </a:pPr>
            <a:r>
              <a:rPr sz="1600" b="1">
                <a:solidFill>
                  <a:srgbClr val="29145F"/>
                </a:solidFill>
              </a:rPr>
              <a:t>INFRASTRUCTURE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B44BBA5-8969-4409-B749-516221048467}"/>
              </a:ext>
            </a:extLst>
          </p:cNvPr>
          <p:cNvSpPr>
            <a:spLocks noGrp="1"/>
          </p:cNvSpPr>
          <p:nvPr/>
        </p:nvSpPr>
        <p:spPr>
          <a:xfrm>
            <a:off x="8382000" y="2952750"/>
            <a:ext cx="2933700" cy="38100"/>
          </a:xfrm>
          <a:prstGeom prst="rect">
            <a:avLst/>
          </a:prstGeom>
          <a:solidFill>
            <a:srgbClr val="3E1797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7F07281A-C61D-4E6F-A93B-17C7B05C2BA7}"/>
              </a:ext>
            </a:extLst>
          </p:cNvPr>
          <p:cNvSpPr>
            <a:spLocks noGrp="1"/>
          </p:cNvSpPr>
          <p:nvPr/>
        </p:nvSpPr>
        <p:spPr>
          <a:xfrm>
            <a:off x="8439150" y="3276600"/>
            <a:ext cx="2819400" cy="1543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 b="1">
                <a:solidFill>
                  <a:srgbClr val="17142A"/>
                </a:solidFill>
              </a:rPr>
              <a:t>Home and enterprise WLANs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 b="1">
                <a:solidFill>
                  <a:srgbClr val="17142A"/>
                </a:solidFill>
              </a:rPr>
              <a:t>User devices and apps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 b="1">
                <a:solidFill>
                  <a:srgbClr val="17142A"/>
                </a:solidFill>
              </a:rPr>
              <a:t>Edge and cloud access</a:t>
            </a:r>
          </a:p>
          <a:p>
            <a:pPr algn="ctr">
              <a:defRPr sz="1500" b="1">
                <a:solidFill>
                  <a:srgbClr val="17142A"/>
                </a:solidFill>
              </a:defRPr>
            </a:pPr>
            <a:r>
              <a:rPr sz="1500" b="1">
                <a:solidFill>
                  <a:srgbClr val="17142A"/>
                </a:solidFill>
              </a:rPr>
              <a:t>Existing network operations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E1D429-F1DB-F9DA-9DBD-2AB018500157}"/>
              </a:ext>
            </a:extLst>
          </p:cNvPr>
          <p:cNvSpPr txBox="1"/>
          <p:nvPr/>
        </p:nvSpPr>
        <p:spPr>
          <a:xfrm>
            <a:off x="462117" y="826718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Three ways Wi-Fi adds value in an IoT system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ECA1C2B-6457-7FDD-2AD4-03B26FCDC339}"/>
              </a:ext>
            </a:extLst>
          </p:cNvPr>
          <p:cNvSpPr txBox="1"/>
          <p:nvPr/>
        </p:nvSpPr>
        <p:spPr>
          <a:xfrm>
            <a:off x="491613" y="1294355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The most useful role depends on the product, environment, and customer journey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ACF5E36-2C06-C903-EE97-8C162F58F06A}"/>
              </a:ext>
            </a:extLst>
          </p:cNvPr>
          <p:cNvSpPr txBox="1"/>
          <p:nvPr/>
        </p:nvSpPr>
        <p:spPr>
          <a:xfrm>
            <a:off x="491613" y="609404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ARCHITECTURE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0CAC8EC-D1AD-CC9C-2842-E1215936137C}"/>
              </a:ext>
            </a:extLst>
          </p:cNvPr>
          <p:cNvSpPr txBox="1"/>
          <p:nvPr/>
        </p:nvSpPr>
        <p:spPr>
          <a:xfrm>
            <a:off x="3342968" y="5786975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>
                <a:solidFill>
                  <a:schemeClr val="accent1">
                    <a:lumMod val="75000"/>
                  </a:schemeClr>
                </a:solidFill>
              </a:rPr>
              <a:t>A product may use one, two, or all three roles</a:t>
            </a:r>
          </a:p>
        </p:txBody>
      </p:sp>
    </p:spTree>
    <p:extLst>
      <p:ext uri="{BB962C8B-B14F-4D97-AF65-F5344CB8AC3E}">
        <p14:creationId xmlns:p14="http://schemas.microsoft.com/office/powerpoint/2010/main" val="1541074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193D4-5E3B-5411-6223-21F46506C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4" descr="A group of people wearing safety vests and helmets&#10;&#10;AI-generated content may be incorrect.">
            <a:extLst>
              <a:ext uri="{FF2B5EF4-FFF2-40B4-BE49-F238E27FC236}">
                <a16:creationId xmlns:a16="http://schemas.microsoft.com/office/drawing/2014/main" id="{6BE74B4B-92D2-C787-E626-0E3C4103F4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53" r="16653"/>
          <a:stretch/>
        </p:blipFill>
        <p:spPr>
          <a:xfrm>
            <a:off x="7000397" y="708670"/>
            <a:ext cx="3990602" cy="3990602"/>
          </a:xfrm>
          <a:prstGeom prst="ellipse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0F09C9-C4F9-B5C0-A400-08CBE945E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685" y="762000"/>
            <a:ext cx="6214387" cy="685800"/>
          </a:xfrm>
        </p:spPr>
        <p:txBody>
          <a:bodyPr/>
          <a:lstStyle/>
          <a:p>
            <a:r>
              <a:rPr lang="en-US"/>
              <a:t>Wi-Fi </a:t>
            </a:r>
            <a:r>
              <a:rPr lang="en-US" err="1"/>
              <a:t>HaLow</a:t>
            </a:r>
            <a:r>
              <a:rPr lang="en-US"/>
              <a:t>™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58CAC-C748-CEAE-04AA-762D7FB63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0545" y="1900238"/>
            <a:ext cx="4701603" cy="4195762"/>
          </a:xfrm>
        </p:spPr>
        <p:txBody>
          <a:bodyPr/>
          <a:lstStyle/>
          <a:p>
            <a:pPr marL="0" indent="0">
              <a:buNone/>
            </a:pPr>
            <a:r>
              <a:rPr lang="en-US" sz="2400"/>
              <a:t>Designed with IoT in mind:</a:t>
            </a:r>
          </a:p>
          <a:p>
            <a:pPr lvl="1"/>
            <a:r>
              <a:rPr lang="en-US"/>
              <a:t>Long range: approx. 1 km </a:t>
            </a:r>
          </a:p>
          <a:p>
            <a:pPr lvl="1"/>
            <a:r>
              <a:rPr lang="en-US"/>
              <a:t>Multi-vendor interoperability</a:t>
            </a:r>
          </a:p>
          <a:p>
            <a:pPr lvl="1"/>
            <a:r>
              <a:rPr lang="en-US"/>
              <a:t>Penetration through walls</a:t>
            </a:r>
          </a:p>
          <a:p>
            <a:pPr lvl="1"/>
            <a:r>
              <a:rPr lang="en-US"/>
              <a:t>Easy setup without disrupting existing </a:t>
            </a:r>
            <a:br>
              <a:rPr lang="en-US"/>
            </a:br>
            <a:r>
              <a:rPr lang="en-US"/>
              <a:t>Wi-Fi networks</a:t>
            </a:r>
          </a:p>
          <a:p>
            <a:pPr lvl="1"/>
            <a:r>
              <a:rPr lang="en-US"/>
              <a:t>Supports coin cell battery devices for months or years</a:t>
            </a:r>
          </a:p>
          <a:p>
            <a:pPr lvl="1"/>
            <a:r>
              <a:rPr lang="en-US"/>
              <a:t>No need for proprietary hubs or gateways</a:t>
            </a:r>
          </a:p>
          <a:p>
            <a:pPr marL="0" indent="0">
              <a:buNone/>
            </a:pPr>
            <a:endParaRPr lang="en-US" sz="2400"/>
          </a:p>
          <a:p>
            <a:endParaRPr lang="en-US" sz="24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D70A5EB-AED7-8CA0-BDFA-D31D09871155}"/>
              </a:ext>
            </a:extLst>
          </p:cNvPr>
          <p:cNvSpPr/>
          <p:nvPr/>
        </p:nvSpPr>
        <p:spPr>
          <a:xfrm>
            <a:off x="6172200" y="3746675"/>
            <a:ext cx="2438400" cy="2392823"/>
          </a:xfrm>
          <a:prstGeom prst="ellips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D548116-F1CE-35B7-1995-AA0EEA54AB22}"/>
              </a:ext>
            </a:extLst>
          </p:cNvPr>
          <p:cNvSpPr txBox="1">
            <a:spLocks/>
          </p:cNvSpPr>
          <p:nvPr/>
        </p:nvSpPr>
        <p:spPr>
          <a:xfrm>
            <a:off x="6286739" y="4330593"/>
            <a:ext cx="2307138" cy="1015663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b="1">
                <a:solidFill>
                  <a:schemeClr val="bg2">
                    <a:lumMod val="50000"/>
                  </a:schemeClr>
                </a:solidFill>
              </a:rPr>
              <a:t>839.4M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D860BCD-3F39-E834-D1D8-CA4FAE635219}"/>
              </a:ext>
            </a:extLst>
          </p:cNvPr>
          <p:cNvSpPr txBox="1">
            <a:spLocks/>
          </p:cNvSpPr>
          <p:nvPr/>
        </p:nvSpPr>
        <p:spPr>
          <a:xfrm>
            <a:off x="6368225" y="4935610"/>
            <a:ext cx="2144167" cy="492443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>
                <a:solidFill>
                  <a:schemeClr val="tx2"/>
                </a:solidFill>
              </a:rPr>
              <a:t>Expected IoT shipments in 2026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636E1A3-4835-69B9-0BA1-D891F04E1C79}"/>
              </a:ext>
            </a:extLst>
          </p:cNvPr>
          <p:cNvSpPr txBox="1">
            <a:spLocks/>
          </p:cNvSpPr>
          <p:nvPr/>
        </p:nvSpPr>
        <p:spPr>
          <a:xfrm>
            <a:off x="6858239" y="5428053"/>
            <a:ext cx="1164138" cy="152400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800">
                <a:solidFill>
                  <a:schemeClr val="tx2"/>
                </a:solidFill>
              </a:rPr>
              <a:t>ABI Research, 2026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201E291-99F5-2E0F-AE4F-AF4D565A863C}"/>
              </a:ext>
            </a:extLst>
          </p:cNvPr>
          <p:cNvSpPr/>
          <p:nvPr/>
        </p:nvSpPr>
        <p:spPr>
          <a:xfrm>
            <a:off x="9341512" y="3733800"/>
            <a:ext cx="2654341" cy="253772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 Placeholder 25">
            <a:extLst>
              <a:ext uri="{FF2B5EF4-FFF2-40B4-BE49-F238E27FC236}">
                <a16:creationId xmlns:a16="http://schemas.microsoft.com/office/drawing/2014/main" id="{4DA26E0B-EB2E-B710-D401-73CD45BC2E06}"/>
              </a:ext>
            </a:extLst>
          </p:cNvPr>
          <p:cNvSpPr txBox="1">
            <a:spLocks/>
          </p:cNvSpPr>
          <p:nvPr/>
        </p:nvSpPr>
        <p:spPr>
          <a:xfrm>
            <a:off x="9592686" y="4280378"/>
            <a:ext cx="2275266" cy="977422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800" b="1" i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8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8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8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8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>
                <a:solidFill>
                  <a:schemeClr val="accent5">
                    <a:lumMod val="50000"/>
                  </a:schemeClr>
                </a:solidFill>
              </a:rPr>
              <a:t>8,000</a:t>
            </a:r>
          </a:p>
        </p:txBody>
      </p:sp>
      <p:sp>
        <p:nvSpPr>
          <p:cNvPr id="10" name="Text Placeholder 27">
            <a:extLst>
              <a:ext uri="{FF2B5EF4-FFF2-40B4-BE49-F238E27FC236}">
                <a16:creationId xmlns:a16="http://schemas.microsoft.com/office/drawing/2014/main" id="{4C050A41-2635-B13E-CDBF-73E3C3DF4877}"/>
              </a:ext>
            </a:extLst>
          </p:cNvPr>
          <p:cNvSpPr txBox="1">
            <a:spLocks/>
          </p:cNvSpPr>
          <p:nvPr/>
        </p:nvSpPr>
        <p:spPr>
          <a:xfrm>
            <a:off x="9713736" y="4990356"/>
            <a:ext cx="2052829" cy="48013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i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2pPr>
            <a:lvl3pPr marL="109728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3pPr>
            <a:lvl4pPr marL="16459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4pPr>
            <a:lvl5pPr marL="21945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0">
                <a:solidFill>
                  <a:schemeClr val="tx2"/>
                </a:solidFill>
              </a:rPr>
              <a:t>Devices supported by a single Wi-Fi </a:t>
            </a:r>
            <a:r>
              <a:rPr lang="en-US" sz="1400" b="0" err="1">
                <a:solidFill>
                  <a:schemeClr val="tx2"/>
                </a:solidFill>
              </a:rPr>
              <a:t>HaLow</a:t>
            </a:r>
            <a:r>
              <a:rPr lang="en-US" sz="1400" b="0">
                <a:solidFill>
                  <a:schemeClr val="tx2"/>
                </a:solidFill>
              </a:rPr>
              <a:t> AP</a:t>
            </a:r>
          </a:p>
        </p:txBody>
      </p:sp>
    </p:spTree>
    <p:extLst>
      <p:ext uri="{BB962C8B-B14F-4D97-AF65-F5344CB8AC3E}">
        <p14:creationId xmlns:p14="http://schemas.microsoft.com/office/powerpoint/2010/main" val="240691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>
        <p:tmplLst>
          <p:tmpl>
            <p:tnLst>
              <p:par>
                <p:cTn presetID="2" presetClass="entr" presetSubtype="1" decel="5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2" presetClass="entr" presetSubtype="1" decel="5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32750E8-7A74-483F-8F4D-E7CE98D13619}"/>
              </a:ext>
            </a:extLst>
          </p:cNvPr>
          <p:cNvSpPr>
            <a:spLocks noGrp="1"/>
          </p:cNvSpPr>
          <p:nvPr/>
        </p:nvSpPr>
        <p:spPr>
          <a:xfrm>
            <a:off x="666750" y="2152650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D6261AAD-9383-4B72-A62E-5A7DA1B365F4}"/>
              </a:ext>
            </a:extLst>
          </p:cNvPr>
          <p:cNvSpPr>
            <a:spLocks noGrp="1"/>
          </p:cNvSpPr>
          <p:nvPr/>
        </p:nvSpPr>
        <p:spPr>
          <a:xfrm>
            <a:off x="666750" y="2152650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7656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E23DE09-04D9-4763-98ED-DE7F67AE5A0A}"/>
              </a:ext>
            </a:extLst>
          </p:cNvPr>
          <p:cNvSpPr>
            <a:spLocks noGrp="1"/>
          </p:cNvSpPr>
          <p:nvPr/>
        </p:nvSpPr>
        <p:spPr>
          <a:xfrm>
            <a:off x="742950" y="2371725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sz="1100" b="1">
                <a:solidFill>
                  <a:srgbClr val="FFFFFF"/>
                </a:solidFill>
              </a:rPr>
              <a:t>INTEROP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9897169-9E80-49B0-87E2-2217131C2CB2}"/>
              </a:ext>
            </a:extLst>
          </p:cNvPr>
          <p:cNvSpPr>
            <a:spLocks noGrp="1"/>
          </p:cNvSpPr>
          <p:nvPr/>
        </p:nvSpPr>
        <p:spPr>
          <a:xfrm>
            <a:off x="2009775" y="2370497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b="1">
                <a:solidFill>
                  <a:srgbClr val="17142A"/>
                </a:solidFill>
              </a:rPr>
              <a:t>Multi-vendor choice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BA9F165-541A-49DC-93F1-3BF9DE376463}"/>
              </a:ext>
            </a:extLst>
          </p:cNvPr>
          <p:cNvSpPr>
            <a:spLocks noGrp="1"/>
          </p:cNvSpPr>
          <p:nvPr/>
        </p:nvSpPr>
        <p:spPr>
          <a:xfrm>
            <a:off x="4659260" y="2247286"/>
            <a:ext cx="6539682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125" b="0">
                <a:solidFill>
                  <a:srgbClr val="625F70"/>
                </a:solidFill>
              </a:defRPr>
            </a:pPr>
            <a:r>
              <a:rPr sz="1600" b="0">
                <a:solidFill>
                  <a:srgbClr val="625F70"/>
                </a:solidFill>
              </a:rPr>
              <a:t>Testing across implementations reduces integration uncertainty and supports a consistent customer experience</a:t>
            </a: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41DAFD45-8C87-4E2B-9200-AFC3B52671B7}"/>
              </a:ext>
            </a:extLst>
          </p:cNvPr>
          <p:cNvSpPr>
            <a:spLocks noGrp="1"/>
          </p:cNvSpPr>
          <p:nvPr/>
        </p:nvSpPr>
        <p:spPr>
          <a:xfrm>
            <a:off x="666750" y="3067050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224168A5-C8B4-4DB5-95D8-8A3DC2616C84}"/>
              </a:ext>
            </a:extLst>
          </p:cNvPr>
          <p:cNvSpPr>
            <a:spLocks noGrp="1"/>
          </p:cNvSpPr>
          <p:nvPr/>
        </p:nvSpPr>
        <p:spPr>
          <a:xfrm>
            <a:off x="666750" y="3067050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29145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9E0BA48-546D-4547-B9F8-D661D33982F4}"/>
              </a:ext>
            </a:extLst>
          </p:cNvPr>
          <p:cNvSpPr>
            <a:spLocks noGrp="1"/>
          </p:cNvSpPr>
          <p:nvPr/>
        </p:nvSpPr>
        <p:spPr>
          <a:xfrm>
            <a:off x="742950" y="3286125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sz="1100" b="1">
                <a:solidFill>
                  <a:srgbClr val="FFFFFF"/>
                </a:solidFill>
              </a:rPr>
              <a:t>SECURITY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2524EC8-46C9-41E3-9D7D-46AA35AC08B6}"/>
              </a:ext>
            </a:extLst>
          </p:cNvPr>
          <p:cNvSpPr>
            <a:spLocks noGrp="1"/>
          </p:cNvSpPr>
          <p:nvPr/>
        </p:nvSpPr>
        <p:spPr>
          <a:xfrm>
            <a:off x="2009775" y="3284897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sz="1425" b="1">
                <a:solidFill>
                  <a:srgbClr val="17142A"/>
                </a:solidFill>
              </a:rPr>
              <a:t>A common baseline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2A67D92-4D1C-465C-BB43-FC1A3D3AE0B5}"/>
              </a:ext>
            </a:extLst>
          </p:cNvPr>
          <p:cNvSpPr>
            <a:spLocks noGrp="1"/>
          </p:cNvSpPr>
          <p:nvPr/>
        </p:nvSpPr>
        <p:spPr>
          <a:xfrm>
            <a:off x="4659260" y="3161686"/>
            <a:ext cx="6539682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125" b="0">
                <a:solidFill>
                  <a:srgbClr val="625F70"/>
                </a:solidFill>
              </a:defRPr>
            </a:pPr>
            <a:r>
              <a:rPr sz="1600" b="0">
                <a:solidFill>
                  <a:srgbClr val="625F70"/>
                </a:solidFill>
              </a:rPr>
              <a:t>Certification programs translate security requirements into capabilities that can be tested and recognized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585C3938-3139-4F55-9CB4-F9798CB37C99}"/>
              </a:ext>
            </a:extLst>
          </p:cNvPr>
          <p:cNvSpPr>
            <a:spLocks noGrp="1"/>
          </p:cNvSpPr>
          <p:nvPr/>
        </p:nvSpPr>
        <p:spPr>
          <a:xfrm>
            <a:off x="666750" y="3981450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A1ECB3A7-85A4-42EE-887B-81A078119080}"/>
              </a:ext>
            </a:extLst>
          </p:cNvPr>
          <p:cNvSpPr>
            <a:spLocks noGrp="1"/>
          </p:cNvSpPr>
          <p:nvPr/>
        </p:nvSpPr>
        <p:spPr>
          <a:xfrm>
            <a:off x="666750" y="3981450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35B98C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E926D07-A207-498E-A028-FDB79C758091}"/>
              </a:ext>
            </a:extLst>
          </p:cNvPr>
          <p:cNvSpPr>
            <a:spLocks noGrp="1"/>
          </p:cNvSpPr>
          <p:nvPr/>
        </p:nvSpPr>
        <p:spPr>
          <a:xfrm>
            <a:off x="742950" y="4200525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sz="1100" b="1">
                <a:solidFill>
                  <a:srgbClr val="FFFFFF"/>
                </a:solidFill>
              </a:rPr>
              <a:t>QUALITY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16519DE-FF9F-40E7-87CB-27697BC723BA}"/>
              </a:ext>
            </a:extLst>
          </p:cNvPr>
          <p:cNvSpPr>
            <a:spLocks noGrp="1"/>
          </p:cNvSpPr>
          <p:nvPr/>
        </p:nvSpPr>
        <p:spPr>
          <a:xfrm>
            <a:off x="2009775" y="4199297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sz="1425" b="1">
                <a:solidFill>
                  <a:srgbClr val="17142A"/>
                </a:solidFill>
              </a:rPr>
              <a:t>Predictable behavior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D44FFDB4-0580-4B21-81CD-9107CC600F11}"/>
              </a:ext>
            </a:extLst>
          </p:cNvPr>
          <p:cNvSpPr>
            <a:spLocks noGrp="1"/>
          </p:cNvSpPr>
          <p:nvPr/>
        </p:nvSpPr>
        <p:spPr>
          <a:xfrm>
            <a:off x="4659260" y="4076086"/>
            <a:ext cx="6539682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125" b="0">
                <a:solidFill>
                  <a:srgbClr val="625F70"/>
                </a:solidFill>
              </a:defRPr>
            </a:pPr>
            <a:r>
              <a:rPr sz="1600" b="0">
                <a:solidFill>
                  <a:srgbClr val="625F70"/>
                </a:solidFill>
              </a:rPr>
              <a:t>Program requirements help convert standards support into repeatable connectivity and network behavior</a:t>
            </a:r>
          </a:p>
        </p:txBody>
      </p:sp>
      <p:sp>
        <p:nvSpPr>
          <p:cNvPr id="26" name="Rectángulo 3">
            <a:extLst>
              <a:ext uri="{FF2B5EF4-FFF2-40B4-BE49-F238E27FC236}">
                <a16:creationId xmlns:a16="http://schemas.microsoft.com/office/drawing/2014/main" id="{BF83181E-D3E3-8C18-DF3C-42D5059DAC09}"/>
              </a:ext>
            </a:extLst>
          </p:cNvPr>
          <p:cNvSpPr>
            <a:spLocks noGrp="1"/>
          </p:cNvSpPr>
          <p:nvPr/>
        </p:nvSpPr>
        <p:spPr>
          <a:xfrm>
            <a:off x="646468" y="1615343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BE934E7-24FF-FED7-B1F5-BAF12969D5B7}"/>
              </a:ext>
            </a:extLst>
          </p:cNvPr>
          <p:cNvSpPr txBox="1"/>
          <p:nvPr/>
        </p:nvSpPr>
        <p:spPr>
          <a:xfrm>
            <a:off x="548148" y="674673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Certification turns compatibility into confidence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211E2DD-BAFD-C4FE-6386-596EAAFC0395}"/>
              </a:ext>
            </a:extLst>
          </p:cNvPr>
          <p:cNvSpPr txBox="1"/>
          <p:nvPr/>
        </p:nvSpPr>
        <p:spPr>
          <a:xfrm>
            <a:off x="548148" y="1142310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A recognized framework for products that must work securely across a multi-vendor ecosystem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2A9A28E-5DC3-2DCD-7BC6-24E14BFF84D1}"/>
              </a:ext>
            </a:extLst>
          </p:cNvPr>
          <p:cNvSpPr txBox="1"/>
          <p:nvPr/>
        </p:nvSpPr>
        <p:spPr>
          <a:xfrm>
            <a:off x="548148" y="457359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WI-FI ALLIANCE</a:t>
            </a:r>
          </a:p>
        </p:txBody>
      </p:sp>
      <p:sp>
        <p:nvSpPr>
          <p:cNvPr id="34" name="Rectángulo: esquinas redondeadas 28">
            <a:extLst>
              <a:ext uri="{FF2B5EF4-FFF2-40B4-BE49-F238E27FC236}">
                <a16:creationId xmlns:a16="http://schemas.microsoft.com/office/drawing/2014/main" id="{C1F6D6C4-E2A1-ECEE-8447-F4403660F22F}"/>
              </a:ext>
            </a:extLst>
          </p:cNvPr>
          <p:cNvSpPr>
            <a:spLocks noGrp="1"/>
          </p:cNvSpPr>
          <p:nvPr/>
        </p:nvSpPr>
        <p:spPr>
          <a:xfrm>
            <a:off x="1774413" y="5305425"/>
            <a:ext cx="8991600" cy="552450"/>
          </a:xfrm>
          <a:prstGeom prst="roundRect">
            <a:avLst>
              <a:gd name="adj" fmla="val 50000"/>
            </a:avLst>
          </a:prstGeom>
          <a:solidFill>
            <a:schemeClr val="accent6">
              <a:lumMod val="2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Rectángulo 29">
            <a:extLst>
              <a:ext uri="{FF2B5EF4-FFF2-40B4-BE49-F238E27FC236}">
                <a16:creationId xmlns:a16="http://schemas.microsoft.com/office/drawing/2014/main" id="{6D71FDBF-3EEC-FBCD-CE57-025408DDE4A0}"/>
              </a:ext>
            </a:extLst>
          </p:cNvPr>
          <p:cNvSpPr>
            <a:spLocks noGrp="1"/>
          </p:cNvSpPr>
          <p:nvPr/>
        </p:nvSpPr>
        <p:spPr>
          <a:xfrm>
            <a:off x="1852766" y="5397603"/>
            <a:ext cx="884872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FFFFFF"/>
                </a:solidFill>
              </a:defRPr>
            </a:pPr>
            <a:r>
              <a:rPr lang="en-US" sz="1600">
                <a:solidFill>
                  <a:srgbClr val="FFFFFF"/>
                </a:solidFill>
              </a:rPr>
              <a:t>Wi-Fi CERTIFIED helps manufacturers reduce the combinations they must validate alone</a:t>
            </a:r>
          </a:p>
        </p:txBody>
      </p:sp>
    </p:spTree>
    <p:extLst>
      <p:ext uri="{BB962C8B-B14F-4D97-AF65-F5344CB8AC3E}">
        <p14:creationId xmlns:p14="http://schemas.microsoft.com/office/powerpoint/2010/main" val="539069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: esquinas redondeadas 4">
            <a:extLst>
              <a:ext uri="{FF2B5EF4-FFF2-40B4-BE49-F238E27FC236}">
                <a16:creationId xmlns:a16="http://schemas.microsoft.com/office/drawing/2014/main" id="{3911572B-F48F-D06C-DE72-712EADB0B05A}"/>
              </a:ext>
            </a:extLst>
          </p:cNvPr>
          <p:cNvSpPr>
            <a:spLocks noGrp="1"/>
          </p:cNvSpPr>
          <p:nvPr/>
        </p:nvSpPr>
        <p:spPr>
          <a:xfrm>
            <a:off x="609600" y="1936341"/>
            <a:ext cx="5219700" cy="3295650"/>
          </a:xfrm>
          <a:prstGeom prst="roundRect">
            <a:avLst>
              <a:gd name="adj" fmla="val 3468"/>
            </a:avLst>
          </a:prstGeom>
          <a:solidFill>
            <a:srgbClr val="3A2473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5">
            <a:extLst>
              <a:ext uri="{FF2B5EF4-FFF2-40B4-BE49-F238E27FC236}">
                <a16:creationId xmlns:a16="http://schemas.microsoft.com/office/drawing/2014/main" id="{228761ED-3147-98B7-174B-F013EEEA3DD8}"/>
              </a:ext>
            </a:extLst>
          </p:cNvPr>
          <p:cNvSpPr>
            <a:spLocks noGrp="1"/>
          </p:cNvSpPr>
          <p:nvPr/>
        </p:nvSpPr>
        <p:spPr>
          <a:xfrm>
            <a:off x="838200" y="2453662"/>
            <a:ext cx="45339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050" b="1">
                <a:solidFill>
                  <a:srgbClr val="65DCCE"/>
                </a:solidFill>
              </a:defRPr>
            </a:pPr>
            <a:r>
              <a:rPr sz="1600" b="1">
                <a:solidFill>
                  <a:srgbClr val="65DCCE"/>
                </a:solidFill>
              </a:rPr>
              <a:t>WI-FI 6 </a:t>
            </a:r>
            <a:r>
              <a:rPr lang="en-US" sz="1600" b="1">
                <a:solidFill>
                  <a:srgbClr val="65DCCE"/>
                </a:solidFill>
              </a:rPr>
              <a:t>&amp;</a:t>
            </a:r>
            <a:r>
              <a:rPr sz="1600" b="1">
                <a:solidFill>
                  <a:srgbClr val="65DCCE"/>
                </a:solidFill>
              </a:rPr>
              <a:t> WI-FI 7</a:t>
            </a: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C98E1948-4E3C-2139-EB94-20CF6803C150}"/>
              </a:ext>
            </a:extLst>
          </p:cNvPr>
          <p:cNvSpPr>
            <a:spLocks noGrp="1"/>
          </p:cNvSpPr>
          <p:nvPr/>
        </p:nvSpPr>
        <p:spPr>
          <a:xfrm>
            <a:off x="952500" y="2922024"/>
            <a:ext cx="45339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2175" b="1">
                <a:solidFill>
                  <a:srgbClr val="FFFFFF"/>
                </a:solidFill>
              </a:defRPr>
            </a:pPr>
            <a:r>
              <a:rPr sz="2175" b="1">
                <a:solidFill>
                  <a:srgbClr val="FFFFFF"/>
                </a:solidFill>
              </a:rPr>
              <a:t>Capacity and performance</a:t>
            </a:r>
          </a:p>
          <a:p>
            <a:pPr algn="ctr">
              <a:defRPr sz="2175" b="1">
                <a:solidFill>
                  <a:srgbClr val="FFFFFF"/>
                </a:solidFill>
              </a:defRPr>
            </a:pPr>
            <a:r>
              <a:rPr sz="2175" b="1">
                <a:solidFill>
                  <a:srgbClr val="FFFFFF"/>
                </a:solidFill>
              </a:rPr>
              <a:t>for rich IoT experiences</a:t>
            </a:r>
          </a:p>
        </p:txBody>
      </p:sp>
      <p:sp>
        <p:nvSpPr>
          <p:cNvPr id="17" name="Rectángulo 7">
            <a:extLst>
              <a:ext uri="{FF2B5EF4-FFF2-40B4-BE49-F238E27FC236}">
                <a16:creationId xmlns:a16="http://schemas.microsoft.com/office/drawing/2014/main" id="{8985C5A4-71CA-0C9C-48C7-2CE8C5D15EB9}"/>
              </a:ext>
            </a:extLst>
          </p:cNvPr>
          <p:cNvSpPr>
            <a:spLocks noGrp="1"/>
          </p:cNvSpPr>
          <p:nvPr/>
        </p:nvSpPr>
        <p:spPr>
          <a:xfrm>
            <a:off x="1066800" y="3866636"/>
            <a:ext cx="4305300" cy="628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0">
                <a:solidFill>
                  <a:srgbClr val="DCCFF7"/>
                </a:solidFill>
              </a:defRPr>
            </a:pPr>
            <a:r>
              <a:rPr sz="1350" b="0">
                <a:solidFill>
                  <a:srgbClr val="DCCFF7"/>
                </a:solidFill>
              </a:rPr>
              <a:t>Gateways • cameras • appliances</a:t>
            </a:r>
          </a:p>
          <a:p>
            <a:pPr algn="ctr">
              <a:defRPr sz="1350" b="0">
                <a:solidFill>
                  <a:srgbClr val="DCCFF7"/>
                </a:solidFill>
              </a:defRPr>
            </a:pPr>
            <a:r>
              <a:rPr sz="1350" b="0">
                <a:solidFill>
                  <a:srgbClr val="DCCFF7"/>
                </a:solidFill>
              </a:rPr>
              <a:t>edge systems • local applications</a:t>
            </a:r>
          </a:p>
        </p:txBody>
      </p:sp>
      <p:sp>
        <p:nvSpPr>
          <p:cNvPr id="19" name="Rectángulo: esquinas redondeadas 8">
            <a:extLst>
              <a:ext uri="{FF2B5EF4-FFF2-40B4-BE49-F238E27FC236}">
                <a16:creationId xmlns:a16="http://schemas.microsoft.com/office/drawing/2014/main" id="{8E2B2A06-0082-0D8D-6CD5-BCA4C247C4DC}"/>
              </a:ext>
            </a:extLst>
          </p:cNvPr>
          <p:cNvSpPr>
            <a:spLocks noGrp="1"/>
          </p:cNvSpPr>
          <p:nvPr/>
        </p:nvSpPr>
        <p:spPr>
          <a:xfrm>
            <a:off x="6362700" y="1936341"/>
            <a:ext cx="5219700" cy="3295650"/>
          </a:xfrm>
          <a:prstGeom prst="roundRect">
            <a:avLst>
              <a:gd name="adj" fmla="val 3468"/>
            </a:avLst>
          </a:prstGeom>
          <a:solidFill>
            <a:srgbClr val="FFFFF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Rectángulo 9">
            <a:extLst>
              <a:ext uri="{FF2B5EF4-FFF2-40B4-BE49-F238E27FC236}">
                <a16:creationId xmlns:a16="http://schemas.microsoft.com/office/drawing/2014/main" id="{DE68D406-0A3E-E636-4598-7D4C2F4E665A}"/>
              </a:ext>
            </a:extLst>
          </p:cNvPr>
          <p:cNvSpPr>
            <a:spLocks noGrp="1"/>
          </p:cNvSpPr>
          <p:nvPr/>
        </p:nvSpPr>
        <p:spPr>
          <a:xfrm>
            <a:off x="6591300" y="2453662"/>
            <a:ext cx="45339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050" b="1">
                <a:solidFill>
                  <a:srgbClr val="29145F"/>
                </a:solidFill>
              </a:defRPr>
            </a:pPr>
            <a:r>
              <a:rPr sz="1600" b="1">
                <a:solidFill>
                  <a:srgbClr val="29145F"/>
                </a:solidFill>
              </a:rPr>
              <a:t>WI-FI HALOW</a:t>
            </a:r>
          </a:p>
        </p:txBody>
      </p:sp>
      <p:sp>
        <p:nvSpPr>
          <p:cNvPr id="23" name="Rectángulo 10">
            <a:extLst>
              <a:ext uri="{FF2B5EF4-FFF2-40B4-BE49-F238E27FC236}">
                <a16:creationId xmlns:a16="http://schemas.microsoft.com/office/drawing/2014/main" id="{226DEC0F-21F2-FC1F-8684-1A6AF46355B4}"/>
              </a:ext>
            </a:extLst>
          </p:cNvPr>
          <p:cNvSpPr>
            <a:spLocks noGrp="1"/>
          </p:cNvSpPr>
          <p:nvPr/>
        </p:nvSpPr>
        <p:spPr>
          <a:xfrm>
            <a:off x="6705600" y="2922024"/>
            <a:ext cx="4533900" cy="742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2175" b="1">
                <a:solidFill>
                  <a:srgbClr val="17142A"/>
                </a:solidFill>
              </a:defRPr>
            </a:pPr>
            <a:r>
              <a:rPr sz="2175" b="1">
                <a:solidFill>
                  <a:srgbClr val="17142A"/>
                </a:solidFill>
              </a:rPr>
              <a:t>Longer reach and lower power</a:t>
            </a:r>
          </a:p>
          <a:p>
            <a:pPr algn="ctr">
              <a:defRPr sz="2175" b="1">
                <a:solidFill>
                  <a:srgbClr val="17142A"/>
                </a:solidFill>
              </a:defRPr>
            </a:pPr>
            <a:r>
              <a:rPr sz="2175" b="1">
                <a:solidFill>
                  <a:srgbClr val="17142A"/>
                </a:solidFill>
              </a:rPr>
              <a:t>with native IP</a:t>
            </a:r>
          </a:p>
        </p:txBody>
      </p:sp>
      <p:sp>
        <p:nvSpPr>
          <p:cNvPr id="25" name="Rectángulo 11">
            <a:extLst>
              <a:ext uri="{FF2B5EF4-FFF2-40B4-BE49-F238E27FC236}">
                <a16:creationId xmlns:a16="http://schemas.microsoft.com/office/drawing/2014/main" id="{ED349772-4503-64CC-70E7-639BE9921399}"/>
              </a:ext>
            </a:extLst>
          </p:cNvPr>
          <p:cNvSpPr>
            <a:spLocks noGrp="1"/>
          </p:cNvSpPr>
          <p:nvPr/>
        </p:nvSpPr>
        <p:spPr>
          <a:xfrm>
            <a:off x="6934200" y="3866636"/>
            <a:ext cx="4305300" cy="628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0">
                <a:solidFill>
                  <a:srgbClr val="625F70"/>
                </a:solidFill>
              </a:defRPr>
            </a:pPr>
            <a:r>
              <a:rPr sz="1350" b="0">
                <a:solidFill>
                  <a:srgbClr val="625F70"/>
                </a:solidFill>
              </a:rPr>
              <a:t>Sensors • controls • agriculture</a:t>
            </a:r>
            <a:r>
              <a:rPr lang="en-US" sz="1350" b="0">
                <a:solidFill>
                  <a:srgbClr val="625F70"/>
                </a:solidFill>
              </a:rPr>
              <a:t>,</a:t>
            </a:r>
            <a:endParaRPr sz="1350" b="0">
              <a:solidFill>
                <a:srgbClr val="625F70"/>
              </a:solidFill>
            </a:endParaRPr>
          </a:p>
          <a:p>
            <a:pPr algn="ctr">
              <a:defRPr sz="1350" b="0">
                <a:solidFill>
                  <a:srgbClr val="625F70"/>
                </a:solidFill>
              </a:defRPr>
            </a:pPr>
            <a:r>
              <a:rPr lang="en-US" sz="1350">
                <a:solidFill>
                  <a:srgbClr val="625F70"/>
                </a:solidFill>
              </a:rPr>
              <a:t>i</a:t>
            </a:r>
            <a:r>
              <a:rPr sz="1350" b="0">
                <a:solidFill>
                  <a:srgbClr val="625F70"/>
                </a:solidFill>
              </a:rPr>
              <a:t>ndustrial</a:t>
            </a:r>
            <a:r>
              <a:rPr lang="en-US" sz="1350" b="0">
                <a:solidFill>
                  <a:srgbClr val="625F70"/>
                </a:solidFill>
              </a:rPr>
              <a:t>,</a:t>
            </a:r>
            <a:r>
              <a:rPr sz="1350" b="0">
                <a:solidFill>
                  <a:srgbClr val="625F70"/>
                </a:solidFill>
              </a:rPr>
              <a:t> and smart-building devices</a:t>
            </a:r>
          </a:p>
        </p:txBody>
      </p:sp>
      <p:sp>
        <p:nvSpPr>
          <p:cNvPr id="35" name="Rectángulo 3">
            <a:extLst>
              <a:ext uri="{FF2B5EF4-FFF2-40B4-BE49-F238E27FC236}">
                <a16:creationId xmlns:a16="http://schemas.microsoft.com/office/drawing/2014/main" id="{F9B0DB61-72A4-281C-5B40-965B0875EB24}"/>
              </a:ext>
            </a:extLst>
          </p:cNvPr>
          <p:cNvSpPr>
            <a:spLocks noGrp="1"/>
          </p:cNvSpPr>
          <p:nvPr/>
        </p:nvSpPr>
        <p:spPr>
          <a:xfrm>
            <a:off x="609600" y="1563229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0D8009C-3010-45AD-DD25-2E8F377CCBE5}"/>
              </a:ext>
            </a:extLst>
          </p:cNvPr>
          <p:cNvSpPr txBox="1"/>
          <p:nvPr/>
        </p:nvSpPr>
        <p:spPr>
          <a:xfrm>
            <a:off x="511280" y="622559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One Wi-Fi ecosystem spans diverse IoT requirements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537DF2E-8ADA-F774-F6F9-E1F9AD7F915F}"/>
              </a:ext>
            </a:extLst>
          </p:cNvPr>
          <p:cNvSpPr txBox="1"/>
          <p:nvPr/>
        </p:nvSpPr>
        <p:spPr>
          <a:xfrm>
            <a:off x="511280" y="1090196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Different Wi-Fi technologies can serve different product roles while sharing an interoperability ecosystem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7F62378-664E-1578-08C1-1048FD5B7B0E}"/>
              </a:ext>
            </a:extLst>
          </p:cNvPr>
          <p:cNvSpPr txBox="1"/>
          <p:nvPr/>
        </p:nvSpPr>
        <p:spPr>
          <a:xfrm>
            <a:off x="511280" y="405245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PORTFOLIO</a:t>
            </a:r>
          </a:p>
        </p:txBody>
      </p:sp>
      <p:sp>
        <p:nvSpPr>
          <p:cNvPr id="43" name="Rectángulo: esquinas redondeadas 28">
            <a:extLst>
              <a:ext uri="{FF2B5EF4-FFF2-40B4-BE49-F238E27FC236}">
                <a16:creationId xmlns:a16="http://schemas.microsoft.com/office/drawing/2014/main" id="{415BEBEC-0237-5580-536A-F59B3A0181F0}"/>
              </a:ext>
            </a:extLst>
          </p:cNvPr>
          <p:cNvSpPr>
            <a:spLocks noGrp="1"/>
          </p:cNvSpPr>
          <p:nvPr/>
        </p:nvSpPr>
        <p:spPr>
          <a:xfrm>
            <a:off x="1859984" y="5553077"/>
            <a:ext cx="8991600" cy="552450"/>
          </a:xfrm>
          <a:prstGeom prst="roundRect">
            <a:avLst>
              <a:gd name="adj" fmla="val 50000"/>
            </a:avLst>
          </a:prstGeom>
          <a:solidFill>
            <a:schemeClr val="accent6">
              <a:lumMod val="2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Rectángulo 29">
            <a:extLst>
              <a:ext uri="{FF2B5EF4-FFF2-40B4-BE49-F238E27FC236}">
                <a16:creationId xmlns:a16="http://schemas.microsoft.com/office/drawing/2014/main" id="{84161480-3990-224C-512C-0E1912F499C7}"/>
              </a:ext>
            </a:extLst>
          </p:cNvPr>
          <p:cNvSpPr>
            <a:spLocks noGrp="1"/>
          </p:cNvSpPr>
          <p:nvPr/>
        </p:nvSpPr>
        <p:spPr>
          <a:xfrm>
            <a:off x="1938337" y="5645255"/>
            <a:ext cx="884872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FFFFFF"/>
                </a:solidFill>
              </a:defRPr>
            </a:pPr>
            <a:r>
              <a:rPr lang="en-US" sz="1600">
                <a:solidFill>
                  <a:srgbClr val="FFFFFF"/>
                </a:solidFill>
              </a:rPr>
              <a:t>Choose the capability that matches the product role and regional operating conditions</a:t>
            </a:r>
          </a:p>
        </p:txBody>
      </p:sp>
    </p:spTree>
    <p:extLst>
      <p:ext uri="{BB962C8B-B14F-4D97-AF65-F5344CB8AC3E}">
        <p14:creationId xmlns:p14="http://schemas.microsoft.com/office/powerpoint/2010/main" val="3543547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674B8-5C91-66F7-CA44-36F8F7C6B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6">
            <a:extLst>
              <a:ext uri="{FF2B5EF4-FFF2-40B4-BE49-F238E27FC236}">
                <a16:creationId xmlns:a16="http://schemas.microsoft.com/office/drawing/2014/main" id="{7D65A319-2748-984A-78FC-98D15763EDDF}"/>
              </a:ext>
            </a:extLst>
          </p:cNvPr>
          <p:cNvSpPr>
            <a:spLocks noGrp="1"/>
          </p:cNvSpPr>
          <p:nvPr/>
        </p:nvSpPr>
        <p:spPr>
          <a:xfrm>
            <a:off x="7340396" y="4517663"/>
            <a:ext cx="1860754" cy="572423"/>
          </a:xfrm>
          <a:prstGeom prst="roundRect">
            <a:avLst>
              <a:gd name="adj" fmla="val 50000"/>
            </a:avLst>
          </a:prstGeom>
          <a:solidFill>
            <a:srgbClr val="F5F2FB"/>
          </a:solidFill>
          <a:ln w="0">
            <a:noFill/>
            <a:prstDash val="solid"/>
          </a:ln>
        </p:spPr>
        <p:txBody>
          <a:bodyPr/>
          <a:lstStyle/>
          <a:p>
            <a:endParaRPr lang="en-GB" sz="2800"/>
          </a:p>
        </p:txBody>
      </p:sp>
      <p:sp>
        <p:nvSpPr>
          <p:cNvPr id="37" name="Rectángulo: esquinas redondeadas 36">
            <a:extLst>
              <a:ext uri="{FF2B5EF4-FFF2-40B4-BE49-F238E27FC236}">
                <a16:creationId xmlns:a16="http://schemas.microsoft.com/office/drawing/2014/main" id="{24191011-87BE-88CD-066C-66048AFF977D}"/>
              </a:ext>
            </a:extLst>
          </p:cNvPr>
          <p:cNvSpPr>
            <a:spLocks noGrp="1"/>
          </p:cNvSpPr>
          <p:nvPr/>
        </p:nvSpPr>
        <p:spPr>
          <a:xfrm>
            <a:off x="5149953" y="4513310"/>
            <a:ext cx="1860754" cy="572423"/>
          </a:xfrm>
          <a:prstGeom prst="roundRect">
            <a:avLst>
              <a:gd name="adj" fmla="val 50000"/>
            </a:avLst>
          </a:prstGeom>
          <a:solidFill>
            <a:srgbClr val="F5F2FB"/>
          </a:solidFill>
          <a:ln w="0">
            <a:noFill/>
            <a:prstDash val="solid"/>
          </a:ln>
        </p:spPr>
        <p:txBody>
          <a:bodyPr/>
          <a:lstStyle/>
          <a:p>
            <a:endParaRPr lang="en-GB" sz="2800"/>
          </a:p>
        </p:txBody>
      </p:sp>
      <p:sp>
        <p:nvSpPr>
          <p:cNvPr id="40" name="Rectángulo: esquinas redondeadas 36">
            <a:extLst>
              <a:ext uri="{FF2B5EF4-FFF2-40B4-BE49-F238E27FC236}">
                <a16:creationId xmlns:a16="http://schemas.microsoft.com/office/drawing/2014/main" id="{A4584E07-99E9-540E-4BC4-34BE654D6901}"/>
              </a:ext>
            </a:extLst>
          </p:cNvPr>
          <p:cNvSpPr>
            <a:spLocks noGrp="1"/>
          </p:cNvSpPr>
          <p:nvPr/>
        </p:nvSpPr>
        <p:spPr>
          <a:xfrm>
            <a:off x="2938792" y="4517663"/>
            <a:ext cx="1860754" cy="572423"/>
          </a:xfrm>
          <a:prstGeom prst="roundRect">
            <a:avLst>
              <a:gd name="adj" fmla="val 50000"/>
            </a:avLst>
          </a:prstGeom>
          <a:solidFill>
            <a:srgbClr val="F5F2FB"/>
          </a:solidFill>
          <a:ln w="0">
            <a:noFill/>
            <a:prstDash val="solid"/>
          </a:ln>
        </p:spPr>
        <p:txBody>
          <a:bodyPr/>
          <a:lstStyle/>
          <a:p>
            <a:endParaRPr lang="en-GB" sz="2800"/>
          </a:p>
        </p:txBody>
      </p:sp>
      <p:sp>
        <p:nvSpPr>
          <p:cNvPr id="44" name="Rectángulo: esquinas redondeadas 36">
            <a:extLst>
              <a:ext uri="{FF2B5EF4-FFF2-40B4-BE49-F238E27FC236}">
                <a16:creationId xmlns:a16="http://schemas.microsoft.com/office/drawing/2014/main" id="{F7B349B3-FF50-22A8-5034-4B6C8EFE82A0}"/>
              </a:ext>
            </a:extLst>
          </p:cNvPr>
          <p:cNvSpPr>
            <a:spLocks noGrp="1"/>
          </p:cNvSpPr>
          <p:nvPr/>
        </p:nvSpPr>
        <p:spPr>
          <a:xfrm>
            <a:off x="822223" y="4510194"/>
            <a:ext cx="1860754" cy="572423"/>
          </a:xfrm>
          <a:prstGeom prst="roundRect">
            <a:avLst>
              <a:gd name="adj" fmla="val 50000"/>
            </a:avLst>
          </a:prstGeom>
          <a:solidFill>
            <a:srgbClr val="F5F2FB"/>
          </a:solidFill>
          <a:ln w="0">
            <a:noFill/>
            <a:prstDash val="solid"/>
          </a:ln>
        </p:spPr>
        <p:txBody>
          <a:bodyPr/>
          <a:lstStyle/>
          <a:p>
            <a:endParaRPr lang="en-GB" sz="2800"/>
          </a:p>
        </p:txBody>
      </p:sp>
      <p:sp>
        <p:nvSpPr>
          <p:cNvPr id="9" name="Rectángulo 3">
            <a:extLst>
              <a:ext uri="{FF2B5EF4-FFF2-40B4-BE49-F238E27FC236}">
                <a16:creationId xmlns:a16="http://schemas.microsoft.com/office/drawing/2014/main" id="{46BE36C2-354D-A34C-0232-61D25E488B9B}"/>
              </a:ext>
            </a:extLst>
          </p:cNvPr>
          <p:cNvSpPr>
            <a:spLocks noGrp="1"/>
          </p:cNvSpPr>
          <p:nvPr/>
        </p:nvSpPr>
        <p:spPr>
          <a:xfrm>
            <a:off x="609600" y="1594056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Elipse 4">
            <a:extLst>
              <a:ext uri="{FF2B5EF4-FFF2-40B4-BE49-F238E27FC236}">
                <a16:creationId xmlns:a16="http://schemas.microsoft.com/office/drawing/2014/main" id="{87EDB9DE-8A30-80F1-6369-E781E94E237B}"/>
              </a:ext>
            </a:extLst>
          </p:cNvPr>
          <p:cNvSpPr>
            <a:spLocks noGrp="1"/>
          </p:cNvSpPr>
          <p:nvPr/>
        </p:nvSpPr>
        <p:spPr>
          <a:xfrm>
            <a:off x="1371600" y="2381250"/>
            <a:ext cx="781050" cy="781050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5">
            <a:extLst>
              <a:ext uri="{FF2B5EF4-FFF2-40B4-BE49-F238E27FC236}">
                <a16:creationId xmlns:a16="http://schemas.microsoft.com/office/drawing/2014/main" id="{E469262F-EE41-CEA7-D649-52E01A2DDD4C}"/>
              </a:ext>
            </a:extLst>
          </p:cNvPr>
          <p:cNvSpPr>
            <a:spLocks noGrp="1"/>
          </p:cNvSpPr>
          <p:nvPr/>
        </p:nvSpPr>
        <p:spPr>
          <a:xfrm>
            <a:off x="1351936" y="2562839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88C36C63-2105-22FC-172D-E8B4E984B4B1}"/>
              </a:ext>
            </a:extLst>
          </p:cNvPr>
          <p:cNvSpPr>
            <a:spLocks noGrp="1"/>
          </p:cNvSpPr>
          <p:nvPr/>
        </p:nvSpPr>
        <p:spPr>
          <a:xfrm>
            <a:off x="9402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65DCCE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DISCOVER</a:t>
            </a:r>
          </a:p>
        </p:txBody>
      </p:sp>
      <p:sp>
        <p:nvSpPr>
          <p:cNvPr id="19" name="Rectángulo 8">
            <a:extLst>
              <a:ext uri="{FF2B5EF4-FFF2-40B4-BE49-F238E27FC236}">
                <a16:creationId xmlns:a16="http://schemas.microsoft.com/office/drawing/2014/main" id="{0AE67C51-747D-FAB3-B032-98E7FC48DF2E}"/>
              </a:ext>
            </a:extLst>
          </p:cNvPr>
          <p:cNvSpPr>
            <a:spLocks noGrp="1"/>
          </p:cNvSpPr>
          <p:nvPr/>
        </p:nvSpPr>
        <p:spPr>
          <a:xfrm>
            <a:off x="2609850" y="245745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21" name="Elipse 9">
            <a:extLst>
              <a:ext uri="{FF2B5EF4-FFF2-40B4-BE49-F238E27FC236}">
                <a16:creationId xmlns:a16="http://schemas.microsoft.com/office/drawing/2014/main" id="{727CAC1B-8476-4E12-5845-EAD63F57028D}"/>
              </a:ext>
            </a:extLst>
          </p:cNvPr>
          <p:cNvSpPr>
            <a:spLocks noGrp="1"/>
          </p:cNvSpPr>
          <p:nvPr/>
        </p:nvSpPr>
        <p:spPr>
          <a:xfrm>
            <a:off x="3524250" y="2381250"/>
            <a:ext cx="781050" cy="78105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Rectángulo 10">
            <a:extLst>
              <a:ext uri="{FF2B5EF4-FFF2-40B4-BE49-F238E27FC236}">
                <a16:creationId xmlns:a16="http://schemas.microsoft.com/office/drawing/2014/main" id="{B1F9A60C-763D-DF24-0311-4B6A98AFF566}"/>
              </a:ext>
            </a:extLst>
          </p:cNvPr>
          <p:cNvSpPr>
            <a:spLocks noGrp="1"/>
          </p:cNvSpPr>
          <p:nvPr/>
        </p:nvSpPr>
        <p:spPr>
          <a:xfrm>
            <a:off x="3514418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5" name="Rectángulo 11">
            <a:extLst>
              <a:ext uri="{FF2B5EF4-FFF2-40B4-BE49-F238E27FC236}">
                <a16:creationId xmlns:a16="http://schemas.microsoft.com/office/drawing/2014/main" id="{898E42C7-4A5C-D8DF-E56C-D70E9AF4B54B}"/>
              </a:ext>
            </a:extLst>
          </p:cNvPr>
          <p:cNvSpPr>
            <a:spLocks noGrp="1"/>
          </p:cNvSpPr>
          <p:nvPr/>
        </p:nvSpPr>
        <p:spPr>
          <a:xfrm>
            <a:off x="309286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AFCBFF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ONBOARD</a:t>
            </a:r>
          </a:p>
        </p:txBody>
      </p:sp>
      <p:sp>
        <p:nvSpPr>
          <p:cNvPr id="29" name="Rectángulo 13">
            <a:extLst>
              <a:ext uri="{FF2B5EF4-FFF2-40B4-BE49-F238E27FC236}">
                <a16:creationId xmlns:a16="http://schemas.microsoft.com/office/drawing/2014/main" id="{D1091B1B-214B-B316-B37A-8B77719ABF7B}"/>
              </a:ext>
            </a:extLst>
          </p:cNvPr>
          <p:cNvSpPr>
            <a:spLocks noGrp="1"/>
          </p:cNvSpPr>
          <p:nvPr/>
        </p:nvSpPr>
        <p:spPr>
          <a:xfrm>
            <a:off x="4787081" y="249555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31" name="Elipse 14">
            <a:extLst>
              <a:ext uri="{FF2B5EF4-FFF2-40B4-BE49-F238E27FC236}">
                <a16:creationId xmlns:a16="http://schemas.microsoft.com/office/drawing/2014/main" id="{D5DFF71F-D36E-9050-4684-6EDFBF6676DE}"/>
              </a:ext>
            </a:extLst>
          </p:cNvPr>
          <p:cNvSpPr>
            <a:spLocks noGrp="1"/>
          </p:cNvSpPr>
          <p:nvPr/>
        </p:nvSpPr>
        <p:spPr>
          <a:xfrm>
            <a:off x="5676900" y="2381250"/>
            <a:ext cx="781050" cy="781050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Rectángulo 15">
            <a:extLst>
              <a:ext uri="{FF2B5EF4-FFF2-40B4-BE49-F238E27FC236}">
                <a16:creationId xmlns:a16="http://schemas.microsoft.com/office/drawing/2014/main" id="{B581CF34-AC5A-5C9E-BC09-32E0D7C504E7}"/>
              </a:ext>
            </a:extLst>
          </p:cNvPr>
          <p:cNvSpPr>
            <a:spLocks noGrp="1"/>
          </p:cNvSpPr>
          <p:nvPr/>
        </p:nvSpPr>
        <p:spPr>
          <a:xfrm>
            <a:off x="5667068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Rectángulo 16">
            <a:extLst>
              <a:ext uri="{FF2B5EF4-FFF2-40B4-BE49-F238E27FC236}">
                <a16:creationId xmlns:a16="http://schemas.microsoft.com/office/drawing/2014/main" id="{0CBE892E-936B-371E-FAAA-F93850A7BC94}"/>
              </a:ext>
            </a:extLst>
          </p:cNvPr>
          <p:cNvSpPr>
            <a:spLocks noGrp="1"/>
          </p:cNvSpPr>
          <p:nvPr/>
        </p:nvSpPr>
        <p:spPr>
          <a:xfrm>
            <a:off x="52455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FFCA28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SECURE</a:t>
            </a:r>
          </a:p>
        </p:txBody>
      </p:sp>
      <p:sp>
        <p:nvSpPr>
          <p:cNvPr id="39" name="Rectángulo 18">
            <a:extLst>
              <a:ext uri="{FF2B5EF4-FFF2-40B4-BE49-F238E27FC236}">
                <a16:creationId xmlns:a16="http://schemas.microsoft.com/office/drawing/2014/main" id="{B9399A7A-6798-492B-617E-2CC013DED2C7}"/>
              </a:ext>
            </a:extLst>
          </p:cNvPr>
          <p:cNvSpPr>
            <a:spLocks noGrp="1"/>
          </p:cNvSpPr>
          <p:nvPr/>
        </p:nvSpPr>
        <p:spPr>
          <a:xfrm>
            <a:off x="6905318" y="2514600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41" name="Elipse 19">
            <a:extLst>
              <a:ext uri="{FF2B5EF4-FFF2-40B4-BE49-F238E27FC236}">
                <a16:creationId xmlns:a16="http://schemas.microsoft.com/office/drawing/2014/main" id="{F888F7C6-3951-5A4C-0DD6-68EC059B9258}"/>
              </a:ext>
            </a:extLst>
          </p:cNvPr>
          <p:cNvSpPr>
            <a:spLocks noGrp="1"/>
          </p:cNvSpPr>
          <p:nvPr/>
        </p:nvSpPr>
        <p:spPr>
          <a:xfrm>
            <a:off x="7829550" y="2381250"/>
            <a:ext cx="781050" cy="78105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3" name="Rectángulo 20">
            <a:extLst>
              <a:ext uri="{FF2B5EF4-FFF2-40B4-BE49-F238E27FC236}">
                <a16:creationId xmlns:a16="http://schemas.microsoft.com/office/drawing/2014/main" id="{D0ADAA09-DE44-2984-94A3-7567012EFBD7}"/>
              </a:ext>
            </a:extLst>
          </p:cNvPr>
          <p:cNvSpPr>
            <a:spLocks noGrp="1"/>
          </p:cNvSpPr>
          <p:nvPr/>
        </p:nvSpPr>
        <p:spPr>
          <a:xfrm>
            <a:off x="7809886" y="2582503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5" name="Rectángulo 21">
            <a:extLst>
              <a:ext uri="{FF2B5EF4-FFF2-40B4-BE49-F238E27FC236}">
                <a16:creationId xmlns:a16="http://schemas.microsoft.com/office/drawing/2014/main" id="{A7664BB2-CC79-4B18-F266-15EB3C6FB14D}"/>
              </a:ext>
            </a:extLst>
          </p:cNvPr>
          <p:cNvSpPr>
            <a:spLocks noGrp="1"/>
          </p:cNvSpPr>
          <p:nvPr/>
        </p:nvSpPr>
        <p:spPr>
          <a:xfrm>
            <a:off x="739816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35B98C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OPERATE</a:t>
            </a:r>
          </a:p>
        </p:txBody>
      </p:sp>
      <p:sp>
        <p:nvSpPr>
          <p:cNvPr id="49" name="Rectángulo 23">
            <a:extLst>
              <a:ext uri="{FF2B5EF4-FFF2-40B4-BE49-F238E27FC236}">
                <a16:creationId xmlns:a16="http://schemas.microsoft.com/office/drawing/2014/main" id="{F78E3F2B-3AD6-03AF-7F6D-2F48C31E095E}"/>
              </a:ext>
            </a:extLst>
          </p:cNvPr>
          <p:cNvSpPr>
            <a:spLocks noGrp="1"/>
          </p:cNvSpPr>
          <p:nvPr/>
        </p:nvSpPr>
        <p:spPr>
          <a:xfrm>
            <a:off x="9051823" y="2485103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51" name="Elipse 24">
            <a:extLst>
              <a:ext uri="{FF2B5EF4-FFF2-40B4-BE49-F238E27FC236}">
                <a16:creationId xmlns:a16="http://schemas.microsoft.com/office/drawing/2014/main" id="{9C8BF0D9-417A-E656-E0B2-3B5F1287B13F}"/>
              </a:ext>
            </a:extLst>
          </p:cNvPr>
          <p:cNvSpPr>
            <a:spLocks noGrp="1"/>
          </p:cNvSpPr>
          <p:nvPr/>
        </p:nvSpPr>
        <p:spPr>
          <a:xfrm>
            <a:off x="9982200" y="2381250"/>
            <a:ext cx="781050" cy="781050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3" name="Rectángulo 25">
            <a:extLst>
              <a:ext uri="{FF2B5EF4-FFF2-40B4-BE49-F238E27FC236}">
                <a16:creationId xmlns:a16="http://schemas.microsoft.com/office/drawing/2014/main" id="{9F58E8FA-DEAA-D20B-1961-C7888CB3CA24}"/>
              </a:ext>
            </a:extLst>
          </p:cNvPr>
          <p:cNvSpPr>
            <a:spLocks noGrp="1"/>
          </p:cNvSpPr>
          <p:nvPr/>
        </p:nvSpPr>
        <p:spPr>
          <a:xfrm>
            <a:off x="9982200" y="257267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5" name="Rectángulo 26">
            <a:extLst>
              <a:ext uri="{FF2B5EF4-FFF2-40B4-BE49-F238E27FC236}">
                <a16:creationId xmlns:a16="http://schemas.microsoft.com/office/drawing/2014/main" id="{6D7A7819-BA02-C3FB-D362-2BFCB4A26279}"/>
              </a:ext>
            </a:extLst>
          </p:cNvPr>
          <p:cNvSpPr>
            <a:spLocks noGrp="1"/>
          </p:cNvSpPr>
          <p:nvPr/>
        </p:nvSpPr>
        <p:spPr>
          <a:xfrm>
            <a:off x="9550810" y="330686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FFFFFF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OPTIMIZE</a:t>
            </a:r>
          </a:p>
        </p:txBody>
      </p:sp>
      <p:sp>
        <p:nvSpPr>
          <p:cNvPr id="59" name="Rectángulo: esquinas redondeadas 28">
            <a:extLst>
              <a:ext uri="{FF2B5EF4-FFF2-40B4-BE49-F238E27FC236}">
                <a16:creationId xmlns:a16="http://schemas.microsoft.com/office/drawing/2014/main" id="{8EB8BF6F-4217-3845-6913-B912EE906C6C}"/>
              </a:ext>
            </a:extLst>
          </p:cNvPr>
          <p:cNvSpPr>
            <a:spLocks noGrp="1"/>
          </p:cNvSpPr>
          <p:nvPr/>
        </p:nvSpPr>
        <p:spPr>
          <a:xfrm>
            <a:off x="1675790" y="5417725"/>
            <a:ext cx="9316678" cy="572423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1" name="Rectángulo 29">
            <a:extLst>
              <a:ext uri="{FF2B5EF4-FFF2-40B4-BE49-F238E27FC236}">
                <a16:creationId xmlns:a16="http://schemas.microsoft.com/office/drawing/2014/main" id="{ABA1E539-38EC-D07F-5A2D-7CB8DCA0DC85}"/>
              </a:ext>
            </a:extLst>
          </p:cNvPr>
          <p:cNvSpPr>
            <a:spLocks noGrp="1"/>
          </p:cNvSpPr>
          <p:nvPr/>
        </p:nvSpPr>
        <p:spPr>
          <a:xfrm>
            <a:off x="1828800" y="5518266"/>
            <a:ext cx="89916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FFFFFF"/>
                </a:solidFill>
              </a:defRPr>
            </a:pPr>
            <a:r>
              <a:rPr lang="en-US" sz="1600" b="1">
                <a:solidFill>
                  <a:srgbClr val="FFFFFF"/>
                </a:solidFill>
              </a:rPr>
              <a:t>For Matter products, Wi-Fi certification can satisfy defined Wi-Fi connectivity requirements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88C01F0-F53E-B03F-04EC-4221B91C43E0}"/>
              </a:ext>
            </a:extLst>
          </p:cNvPr>
          <p:cNvSpPr txBox="1"/>
          <p:nvPr/>
        </p:nvSpPr>
        <p:spPr>
          <a:xfrm>
            <a:off x="511280" y="653386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A great IoT experience extends across the product lifecycle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3B75F81-EEB7-E354-7B2E-E830E5E3E7F1}"/>
              </a:ext>
            </a:extLst>
          </p:cNvPr>
          <p:cNvSpPr txBox="1"/>
          <p:nvPr/>
        </p:nvSpPr>
        <p:spPr>
          <a:xfrm>
            <a:off x="511280" y="1121023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Wi-Fi Alliance programs address the moments users and operators experience directly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3E4C8DC-8375-0D15-76DD-99AB212D6710}"/>
              </a:ext>
            </a:extLst>
          </p:cNvPr>
          <p:cNvSpPr txBox="1"/>
          <p:nvPr/>
        </p:nvSpPr>
        <p:spPr>
          <a:xfrm>
            <a:off x="797182" y="3738321"/>
            <a:ext cx="20865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Find services and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nearby capabilities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36EF6BE-FCB2-91D4-DCB1-0036D0A397B8}"/>
              </a:ext>
            </a:extLst>
          </p:cNvPr>
          <p:cNvSpPr txBox="1"/>
          <p:nvPr/>
        </p:nvSpPr>
        <p:spPr>
          <a:xfrm>
            <a:off x="2778996" y="3754863"/>
            <a:ext cx="23689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Provision credentials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with less friction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6551BED-E6E4-2EFE-B3D5-F9CDED518F15}"/>
              </a:ext>
            </a:extLst>
          </p:cNvPr>
          <p:cNvSpPr txBox="1"/>
          <p:nvPr/>
        </p:nvSpPr>
        <p:spPr>
          <a:xfrm>
            <a:off x="5054011" y="3724740"/>
            <a:ext cx="21815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Protect access and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management traffic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43B401E-00E4-3893-2D38-92D040AB8674}"/>
              </a:ext>
            </a:extLst>
          </p:cNvPr>
          <p:cNvSpPr txBox="1"/>
          <p:nvPr/>
        </p:nvSpPr>
        <p:spPr>
          <a:xfrm>
            <a:off x="7125583" y="3715535"/>
            <a:ext cx="23689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Conserve power and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manage updates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C19002E1-EE63-22BF-B17D-AA8C5D479696}"/>
              </a:ext>
            </a:extLst>
          </p:cNvPr>
          <p:cNvSpPr txBox="1"/>
          <p:nvPr/>
        </p:nvSpPr>
        <p:spPr>
          <a:xfrm>
            <a:off x="9280423" y="3703232"/>
            <a:ext cx="236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Improve connectivity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and application traffic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44D37BA1-8B74-CD8C-23EE-9B819EC887B9}"/>
              </a:ext>
            </a:extLst>
          </p:cNvPr>
          <p:cNvSpPr txBox="1"/>
          <p:nvPr/>
        </p:nvSpPr>
        <p:spPr>
          <a:xfrm>
            <a:off x="511280" y="436072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BEYOND THE LINK</a:t>
            </a:r>
          </a:p>
        </p:txBody>
      </p:sp>
      <p:sp>
        <p:nvSpPr>
          <p:cNvPr id="5" name="Rectángulo 9">
            <a:extLst>
              <a:ext uri="{FF2B5EF4-FFF2-40B4-BE49-F238E27FC236}">
                <a16:creationId xmlns:a16="http://schemas.microsoft.com/office/drawing/2014/main" id="{AA899694-FBFD-7635-309A-A0A3C0D9A30C}"/>
              </a:ext>
            </a:extLst>
          </p:cNvPr>
          <p:cNvSpPr>
            <a:spLocks noGrp="1"/>
          </p:cNvSpPr>
          <p:nvPr/>
        </p:nvSpPr>
        <p:spPr>
          <a:xfrm>
            <a:off x="822223" y="4666172"/>
            <a:ext cx="18669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29145F"/>
                </a:solidFill>
              </a:defRPr>
            </a:pPr>
            <a:r>
              <a:rPr sz="1100" b="1">
                <a:solidFill>
                  <a:srgbClr val="29145F"/>
                </a:solidFill>
              </a:rPr>
              <a:t>Wi-Fi Aware</a:t>
            </a:r>
            <a:r>
              <a:rPr lang="en-US" sz="900">
                <a:solidFill>
                  <a:srgbClr val="29145F"/>
                </a:solidFill>
              </a:rPr>
              <a:t>™</a:t>
            </a:r>
            <a:r>
              <a:rPr sz="1100" b="1">
                <a:solidFill>
                  <a:srgbClr val="29145F"/>
                </a:solidFill>
              </a:rPr>
              <a:t> / USD</a:t>
            </a:r>
          </a:p>
        </p:txBody>
      </p:sp>
      <p:sp>
        <p:nvSpPr>
          <p:cNvPr id="10" name="Rectángulo 16">
            <a:extLst>
              <a:ext uri="{FF2B5EF4-FFF2-40B4-BE49-F238E27FC236}">
                <a16:creationId xmlns:a16="http://schemas.microsoft.com/office/drawing/2014/main" id="{68C27866-A442-9A53-A8C0-6DD9B7F5805E}"/>
              </a:ext>
            </a:extLst>
          </p:cNvPr>
          <p:cNvSpPr>
            <a:spLocks noGrp="1"/>
          </p:cNvSpPr>
          <p:nvPr/>
        </p:nvSpPr>
        <p:spPr>
          <a:xfrm>
            <a:off x="2993923" y="4666172"/>
            <a:ext cx="18669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29145F"/>
                </a:solidFill>
              </a:defRPr>
            </a:pPr>
            <a:r>
              <a:rPr sz="1100" b="1">
                <a:solidFill>
                  <a:srgbClr val="29145F"/>
                </a:solidFill>
              </a:rPr>
              <a:t>Wi-Fi Easy Connect</a:t>
            </a:r>
            <a:r>
              <a:rPr lang="en-US" sz="900">
                <a:solidFill>
                  <a:srgbClr val="29145F"/>
                </a:solidFill>
              </a:rPr>
              <a:t>™</a:t>
            </a:r>
            <a:endParaRPr sz="1100" b="1">
              <a:solidFill>
                <a:srgbClr val="29145F"/>
              </a:solidFill>
            </a:endParaRPr>
          </a:p>
        </p:txBody>
      </p:sp>
      <p:sp>
        <p:nvSpPr>
          <p:cNvPr id="17" name="Rectángulo 23">
            <a:extLst>
              <a:ext uri="{FF2B5EF4-FFF2-40B4-BE49-F238E27FC236}">
                <a16:creationId xmlns:a16="http://schemas.microsoft.com/office/drawing/2014/main" id="{B7177075-9F2A-0D3D-606A-ECA3C23091E1}"/>
              </a:ext>
            </a:extLst>
          </p:cNvPr>
          <p:cNvSpPr>
            <a:spLocks noGrp="1"/>
          </p:cNvSpPr>
          <p:nvPr/>
        </p:nvSpPr>
        <p:spPr>
          <a:xfrm>
            <a:off x="5165623" y="4666172"/>
            <a:ext cx="18669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29145F"/>
                </a:solidFill>
              </a:defRPr>
            </a:pPr>
            <a:r>
              <a:rPr sz="1100" b="1">
                <a:solidFill>
                  <a:srgbClr val="29145F"/>
                </a:solidFill>
              </a:rPr>
              <a:t>WPA3</a:t>
            </a:r>
            <a:r>
              <a:rPr lang="en-US" sz="900">
                <a:solidFill>
                  <a:srgbClr val="29145F"/>
                </a:solidFill>
              </a:rPr>
              <a:t>™</a:t>
            </a:r>
            <a:r>
              <a:rPr sz="1100" b="1">
                <a:solidFill>
                  <a:srgbClr val="29145F"/>
                </a:solidFill>
              </a:rPr>
              <a:t> / PMF</a:t>
            </a:r>
          </a:p>
        </p:txBody>
      </p:sp>
      <p:sp>
        <p:nvSpPr>
          <p:cNvPr id="24" name="Rectángulo 30">
            <a:extLst>
              <a:ext uri="{FF2B5EF4-FFF2-40B4-BE49-F238E27FC236}">
                <a16:creationId xmlns:a16="http://schemas.microsoft.com/office/drawing/2014/main" id="{FA47D08D-6E63-C0F8-9087-44593419DD64}"/>
              </a:ext>
            </a:extLst>
          </p:cNvPr>
          <p:cNvSpPr>
            <a:spLocks noGrp="1"/>
          </p:cNvSpPr>
          <p:nvPr/>
        </p:nvSpPr>
        <p:spPr>
          <a:xfrm>
            <a:off x="7337323" y="4666172"/>
            <a:ext cx="18669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29145F"/>
                </a:solidFill>
              </a:defRPr>
            </a:pPr>
            <a:r>
              <a:rPr sz="1100" b="1">
                <a:solidFill>
                  <a:srgbClr val="29145F"/>
                </a:solidFill>
              </a:rPr>
              <a:t>Extended Sleep</a:t>
            </a:r>
          </a:p>
        </p:txBody>
      </p:sp>
      <p:sp>
        <p:nvSpPr>
          <p:cNvPr id="27" name="Rectángulo: esquinas redondeadas 36">
            <a:extLst>
              <a:ext uri="{FF2B5EF4-FFF2-40B4-BE49-F238E27FC236}">
                <a16:creationId xmlns:a16="http://schemas.microsoft.com/office/drawing/2014/main" id="{82DFA755-F78F-96B7-BE8F-24C755764C98}"/>
              </a:ext>
            </a:extLst>
          </p:cNvPr>
          <p:cNvSpPr>
            <a:spLocks noGrp="1"/>
          </p:cNvSpPr>
          <p:nvPr/>
        </p:nvSpPr>
        <p:spPr>
          <a:xfrm>
            <a:off x="9509023" y="4500606"/>
            <a:ext cx="1860754" cy="572423"/>
          </a:xfrm>
          <a:prstGeom prst="roundRect">
            <a:avLst>
              <a:gd name="adj" fmla="val 50000"/>
            </a:avLst>
          </a:prstGeom>
          <a:solidFill>
            <a:srgbClr val="F5F2FB"/>
          </a:solidFill>
          <a:ln w="0">
            <a:noFill/>
            <a:prstDash val="solid"/>
          </a:ln>
        </p:spPr>
        <p:txBody>
          <a:bodyPr/>
          <a:lstStyle/>
          <a:p>
            <a:endParaRPr lang="en-GB" sz="2800"/>
          </a:p>
        </p:txBody>
      </p:sp>
      <p:sp>
        <p:nvSpPr>
          <p:cNvPr id="30" name="Rectángulo 37">
            <a:extLst>
              <a:ext uri="{FF2B5EF4-FFF2-40B4-BE49-F238E27FC236}">
                <a16:creationId xmlns:a16="http://schemas.microsoft.com/office/drawing/2014/main" id="{B693E088-8306-D072-BE28-E13AEDBB6AD7}"/>
              </a:ext>
            </a:extLst>
          </p:cNvPr>
          <p:cNvSpPr>
            <a:spLocks noGrp="1"/>
          </p:cNvSpPr>
          <p:nvPr/>
        </p:nvSpPr>
        <p:spPr>
          <a:xfrm>
            <a:off x="9509023" y="4666172"/>
            <a:ext cx="18669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900" b="1">
                <a:solidFill>
                  <a:srgbClr val="29145F"/>
                </a:solidFill>
              </a:defRPr>
            </a:pPr>
            <a:r>
              <a:rPr lang="en-US" sz="1100" b="1">
                <a:solidFill>
                  <a:srgbClr val="29145F"/>
                </a:solidFill>
              </a:rPr>
              <a:t>Wi‑Fi </a:t>
            </a:r>
            <a:r>
              <a:rPr sz="1100" b="1">
                <a:solidFill>
                  <a:srgbClr val="29145F"/>
                </a:solidFill>
              </a:rPr>
              <a:t>Optimized Connectivity</a:t>
            </a:r>
            <a:r>
              <a:rPr lang="en-US" sz="900">
                <a:solidFill>
                  <a:srgbClr val="29145F"/>
                </a:solidFill>
              </a:rPr>
              <a:t>™</a:t>
            </a:r>
            <a:endParaRPr sz="1100" b="1">
              <a:solidFill>
                <a:srgbClr val="2914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868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56116-60F7-8995-A9E8-1AE9191AD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82F5654-BAF3-B166-468B-1B56DBF35797}"/>
              </a:ext>
            </a:extLst>
          </p:cNvPr>
          <p:cNvSpPr>
            <a:spLocks noGrp="1"/>
          </p:cNvSpPr>
          <p:nvPr/>
        </p:nvSpPr>
        <p:spPr>
          <a:xfrm>
            <a:off x="666750" y="1936341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56E64310-91C2-0B28-34C8-2B7F05A456FB}"/>
              </a:ext>
            </a:extLst>
          </p:cNvPr>
          <p:cNvSpPr>
            <a:spLocks noGrp="1"/>
          </p:cNvSpPr>
          <p:nvPr/>
        </p:nvSpPr>
        <p:spPr>
          <a:xfrm>
            <a:off x="666750" y="1936341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7656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FABF2D7-6BDB-9855-C54E-C7E9B0ED5F2D}"/>
              </a:ext>
            </a:extLst>
          </p:cNvPr>
          <p:cNvSpPr>
            <a:spLocks noGrp="1"/>
          </p:cNvSpPr>
          <p:nvPr/>
        </p:nvSpPr>
        <p:spPr>
          <a:xfrm>
            <a:off x="742950" y="2155416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lang="en-US" sz="1100" b="1">
                <a:solidFill>
                  <a:srgbClr val="FFFFFF"/>
                </a:solidFill>
              </a:rPr>
              <a:t>CONNECT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3ABD1E6-2D01-77A1-EB0F-4E8A552FBD68}"/>
              </a:ext>
            </a:extLst>
          </p:cNvPr>
          <p:cNvSpPr>
            <a:spLocks noGrp="1"/>
          </p:cNvSpPr>
          <p:nvPr/>
        </p:nvSpPr>
        <p:spPr>
          <a:xfrm>
            <a:off x="2009775" y="2154188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lang="en-US" sz="1425" b="1">
                <a:solidFill>
                  <a:srgbClr val="17142A"/>
                </a:solidFill>
              </a:rPr>
              <a:t>Core connectivity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CD097E3-900A-B783-E5F2-C515AE3CFF1D}"/>
              </a:ext>
            </a:extLst>
          </p:cNvPr>
          <p:cNvSpPr>
            <a:spLocks noGrp="1"/>
          </p:cNvSpPr>
          <p:nvPr/>
        </p:nvSpPr>
        <p:spPr>
          <a:xfrm>
            <a:off x="4517742" y="2136366"/>
            <a:ext cx="6539682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125" b="0">
                <a:solidFill>
                  <a:srgbClr val="625F70"/>
                </a:solidFill>
              </a:defRPr>
            </a:pPr>
            <a:r>
              <a:rPr lang="en-US" sz="1600">
                <a:solidFill>
                  <a:srgbClr val="625F70"/>
                </a:solidFill>
              </a:rPr>
              <a:t>Wi-Fi CERTIFIED 6</a:t>
            </a:r>
            <a:r>
              <a:rPr lang="en-US" sz="1600" baseline="30000"/>
              <a:t>®</a:t>
            </a:r>
            <a:r>
              <a:rPr lang="en-US" sz="1600">
                <a:solidFill>
                  <a:srgbClr val="625F70"/>
                </a:solidFill>
              </a:rPr>
              <a:t> • Wi-Fi CERTIFIED 7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Wi-Fi </a:t>
            </a:r>
            <a:r>
              <a:rPr lang="en-US" sz="1600" err="1">
                <a:solidFill>
                  <a:srgbClr val="625F70"/>
                </a:solidFill>
              </a:rPr>
              <a:t>HaLow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endParaRPr lang="en-US" sz="1600">
              <a:solidFill>
                <a:srgbClr val="625F70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6B1C21F3-8165-B265-F8B0-348232723253}"/>
              </a:ext>
            </a:extLst>
          </p:cNvPr>
          <p:cNvSpPr>
            <a:spLocks noGrp="1"/>
          </p:cNvSpPr>
          <p:nvPr/>
        </p:nvSpPr>
        <p:spPr>
          <a:xfrm>
            <a:off x="666750" y="2850741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9713544C-B6C6-2C4E-C048-F9B87502BD52}"/>
              </a:ext>
            </a:extLst>
          </p:cNvPr>
          <p:cNvSpPr>
            <a:spLocks noGrp="1"/>
          </p:cNvSpPr>
          <p:nvPr/>
        </p:nvSpPr>
        <p:spPr>
          <a:xfrm>
            <a:off x="666750" y="2850741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29145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E5DEA1E-9059-C689-62A8-66F09F144543}"/>
              </a:ext>
            </a:extLst>
          </p:cNvPr>
          <p:cNvSpPr>
            <a:spLocks noGrp="1"/>
          </p:cNvSpPr>
          <p:nvPr/>
        </p:nvSpPr>
        <p:spPr>
          <a:xfrm>
            <a:off x="742950" y="3069816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lang="en-US" sz="1100" b="1">
                <a:solidFill>
                  <a:srgbClr val="FFFFFF"/>
                </a:solidFill>
              </a:rPr>
              <a:t>SECURE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5E7D564-65E4-A464-E91F-3812EE12818E}"/>
              </a:ext>
            </a:extLst>
          </p:cNvPr>
          <p:cNvSpPr>
            <a:spLocks noGrp="1"/>
          </p:cNvSpPr>
          <p:nvPr/>
        </p:nvSpPr>
        <p:spPr>
          <a:xfrm>
            <a:off x="2009775" y="3068588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lang="en-US" sz="1425" b="1">
                <a:solidFill>
                  <a:srgbClr val="17142A"/>
                </a:solidFill>
              </a:rPr>
              <a:t>Security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7EAAE6CE-A783-0A29-0B19-9895FA231B6B}"/>
              </a:ext>
            </a:extLst>
          </p:cNvPr>
          <p:cNvSpPr>
            <a:spLocks noGrp="1"/>
          </p:cNvSpPr>
          <p:nvPr/>
        </p:nvSpPr>
        <p:spPr>
          <a:xfrm>
            <a:off x="4517742" y="3050766"/>
            <a:ext cx="6539682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125" b="0">
                <a:solidFill>
                  <a:srgbClr val="625F70"/>
                </a:solidFill>
              </a:defRPr>
            </a:pPr>
            <a:r>
              <a:rPr lang="en-US" sz="1600">
                <a:solidFill>
                  <a:srgbClr val="625F70"/>
                </a:solidFill>
              </a:rPr>
              <a:t>WPA3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Wi-Fi Enhanced Open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Protected Management Frames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B1C6A16B-6A86-5A28-4199-25F917600054}"/>
              </a:ext>
            </a:extLst>
          </p:cNvPr>
          <p:cNvSpPr>
            <a:spLocks noGrp="1"/>
          </p:cNvSpPr>
          <p:nvPr/>
        </p:nvSpPr>
        <p:spPr>
          <a:xfrm>
            <a:off x="666750" y="3765141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AAF3D68F-EF57-A742-42FB-E9D1CD44DE64}"/>
              </a:ext>
            </a:extLst>
          </p:cNvPr>
          <p:cNvSpPr>
            <a:spLocks noGrp="1"/>
          </p:cNvSpPr>
          <p:nvPr/>
        </p:nvSpPr>
        <p:spPr>
          <a:xfrm>
            <a:off x="666750" y="3765141"/>
            <a:ext cx="1104900" cy="723900"/>
          </a:xfrm>
          <a:prstGeom prst="roundRect">
            <a:avLst>
              <a:gd name="adj" fmla="val 15789"/>
            </a:avLst>
          </a:prstGeom>
          <a:solidFill>
            <a:srgbClr val="35B98C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EEFD505E-9861-C58E-2368-B31C3543B955}"/>
              </a:ext>
            </a:extLst>
          </p:cNvPr>
          <p:cNvSpPr>
            <a:spLocks noGrp="1"/>
          </p:cNvSpPr>
          <p:nvPr/>
        </p:nvSpPr>
        <p:spPr>
          <a:xfrm>
            <a:off x="742950" y="3984216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lang="en-US" sz="1100" b="1">
                <a:solidFill>
                  <a:srgbClr val="FFFFFF"/>
                </a:solidFill>
              </a:rPr>
              <a:t>ACCESS</a:t>
            </a:r>
            <a:endParaRPr sz="1100" b="1">
              <a:solidFill>
                <a:srgbClr val="FFFFFF"/>
              </a:solidFill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ABFC8C15-290F-2697-C418-15D17F177475}"/>
              </a:ext>
            </a:extLst>
          </p:cNvPr>
          <p:cNvSpPr>
            <a:spLocks noGrp="1"/>
          </p:cNvSpPr>
          <p:nvPr/>
        </p:nvSpPr>
        <p:spPr>
          <a:xfrm>
            <a:off x="2009775" y="3982988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lang="en-US" sz="1425" b="1">
                <a:solidFill>
                  <a:srgbClr val="17142A"/>
                </a:solidFill>
              </a:rPr>
              <a:t>Onboarding and access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42FFFA9-2943-B7DA-1E7C-CEDEE1A5DE8E}"/>
              </a:ext>
            </a:extLst>
          </p:cNvPr>
          <p:cNvSpPr>
            <a:spLocks noGrp="1"/>
          </p:cNvSpPr>
          <p:nvPr/>
        </p:nvSpPr>
        <p:spPr>
          <a:xfrm>
            <a:off x="4517742" y="3965166"/>
            <a:ext cx="6539682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125" b="0">
                <a:solidFill>
                  <a:srgbClr val="625F70"/>
                </a:solidFill>
              </a:defRPr>
            </a:pPr>
            <a:r>
              <a:rPr lang="en-US" sz="1600">
                <a:solidFill>
                  <a:srgbClr val="625F70"/>
                </a:solidFill>
              </a:rPr>
              <a:t>Wi-Fi Easy Connect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</a:t>
            </a:r>
            <a:r>
              <a:rPr lang="en-US" sz="1600" err="1">
                <a:solidFill>
                  <a:srgbClr val="625F70"/>
                </a:solidFill>
              </a:rPr>
              <a:t>Passpoint</a:t>
            </a:r>
            <a:r>
              <a:rPr lang="en-US" sz="1600" baseline="30000"/>
              <a:t>®</a:t>
            </a:r>
            <a:r>
              <a:rPr lang="en-US" sz="1600">
                <a:solidFill>
                  <a:srgbClr val="625F70"/>
                </a:solidFill>
              </a:rPr>
              <a:t> • Wi-Fi Protected Setup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endParaRPr lang="en-US" sz="1600">
              <a:solidFill>
                <a:srgbClr val="625F70"/>
              </a:solidFill>
            </a:endParaRPr>
          </a:p>
        </p:txBody>
      </p:sp>
      <p:sp>
        <p:nvSpPr>
          <p:cNvPr id="26" name="Rectángulo 3">
            <a:extLst>
              <a:ext uri="{FF2B5EF4-FFF2-40B4-BE49-F238E27FC236}">
                <a16:creationId xmlns:a16="http://schemas.microsoft.com/office/drawing/2014/main" id="{B93D5601-1993-8201-526F-40B723E087A8}"/>
              </a:ext>
            </a:extLst>
          </p:cNvPr>
          <p:cNvSpPr>
            <a:spLocks noGrp="1"/>
          </p:cNvSpPr>
          <p:nvPr/>
        </p:nvSpPr>
        <p:spPr>
          <a:xfrm>
            <a:off x="646468" y="1615343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75BFFDB-1945-5CBB-C0D1-620A0D8032E3}"/>
              </a:ext>
            </a:extLst>
          </p:cNvPr>
          <p:cNvSpPr txBox="1"/>
          <p:nvPr/>
        </p:nvSpPr>
        <p:spPr>
          <a:xfrm>
            <a:off x="548148" y="674673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Certify the capabilities your product actually uses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D84DE86-F64D-0EF6-CC4B-F4271901F71E}"/>
              </a:ext>
            </a:extLst>
          </p:cNvPr>
          <p:cNvSpPr txBox="1"/>
          <p:nvPr/>
        </p:nvSpPr>
        <p:spPr>
          <a:xfrm>
            <a:off x="548148" y="1142310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Wi-Fi CERTIFIED</a:t>
            </a:r>
            <a:r>
              <a:rPr lang="en-US" sz="1600" baseline="30000">
                <a:solidFill>
                  <a:schemeClr val="accent2">
                    <a:lumMod val="75000"/>
                  </a:schemeClr>
                </a:solidFill>
              </a:rPr>
              <a:t>®</a:t>
            </a:r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 is a portfolio of programs that can be matched to product category and role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B39234-09E2-38D5-686A-BD4F60F2CB9A}"/>
              </a:ext>
            </a:extLst>
          </p:cNvPr>
          <p:cNvSpPr txBox="1"/>
          <p:nvPr/>
        </p:nvSpPr>
        <p:spPr>
          <a:xfrm>
            <a:off x="548148" y="457359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CERTIFICATION</a:t>
            </a:r>
          </a:p>
        </p:txBody>
      </p:sp>
      <p:sp>
        <p:nvSpPr>
          <p:cNvPr id="36" name="Rectángulo 29">
            <a:extLst>
              <a:ext uri="{FF2B5EF4-FFF2-40B4-BE49-F238E27FC236}">
                <a16:creationId xmlns:a16="http://schemas.microsoft.com/office/drawing/2014/main" id="{C0CA3089-6742-7101-F2E3-33216897C458}"/>
              </a:ext>
            </a:extLst>
          </p:cNvPr>
          <p:cNvSpPr>
            <a:spLocks noGrp="1"/>
          </p:cNvSpPr>
          <p:nvPr/>
        </p:nvSpPr>
        <p:spPr>
          <a:xfrm>
            <a:off x="1361459" y="5715690"/>
            <a:ext cx="9787091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29145F"/>
                </a:solidFill>
              </a:defRPr>
            </a:pPr>
            <a:r>
              <a:rPr lang="en-US" sz="1600" b="1"/>
              <a:t>The applicable program set depends on the product, implementation, and intended market</a:t>
            </a:r>
          </a:p>
        </p:txBody>
      </p:sp>
      <p:sp>
        <p:nvSpPr>
          <p:cNvPr id="3" name="Rectángulo: esquinas redondeadas 14">
            <a:extLst>
              <a:ext uri="{FF2B5EF4-FFF2-40B4-BE49-F238E27FC236}">
                <a16:creationId xmlns:a16="http://schemas.microsoft.com/office/drawing/2014/main" id="{3C972F01-D1A4-49E0-A43A-4D9039471E15}"/>
              </a:ext>
            </a:extLst>
          </p:cNvPr>
          <p:cNvSpPr>
            <a:spLocks noGrp="1"/>
          </p:cNvSpPr>
          <p:nvPr/>
        </p:nvSpPr>
        <p:spPr>
          <a:xfrm>
            <a:off x="666750" y="4684764"/>
            <a:ext cx="10858500" cy="723900"/>
          </a:xfrm>
          <a:prstGeom prst="roundRect">
            <a:avLst>
              <a:gd name="adj" fmla="val 15789"/>
            </a:avLst>
          </a:prstGeom>
          <a:solidFill>
            <a:srgbClr val="FFFFFF"/>
          </a:solidFill>
          <a:ln w="19050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Rectángulo: esquinas redondeadas 15">
            <a:extLst>
              <a:ext uri="{FF2B5EF4-FFF2-40B4-BE49-F238E27FC236}">
                <a16:creationId xmlns:a16="http://schemas.microsoft.com/office/drawing/2014/main" id="{47774300-4198-16E7-E821-7678FB46CE40}"/>
              </a:ext>
            </a:extLst>
          </p:cNvPr>
          <p:cNvSpPr>
            <a:spLocks noGrp="1"/>
          </p:cNvSpPr>
          <p:nvPr/>
        </p:nvSpPr>
        <p:spPr>
          <a:xfrm>
            <a:off x="666750" y="4684764"/>
            <a:ext cx="1104900" cy="723900"/>
          </a:xfrm>
          <a:prstGeom prst="roundRect">
            <a:avLst>
              <a:gd name="adj" fmla="val 15789"/>
            </a:avLst>
          </a:prstGeom>
          <a:solidFill>
            <a:schemeClr val="bg2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Rectángulo 16">
            <a:extLst>
              <a:ext uri="{FF2B5EF4-FFF2-40B4-BE49-F238E27FC236}">
                <a16:creationId xmlns:a16="http://schemas.microsoft.com/office/drawing/2014/main" id="{94D71C57-BAEB-854D-8C4D-062AB5264F34}"/>
              </a:ext>
            </a:extLst>
          </p:cNvPr>
          <p:cNvSpPr>
            <a:spLocks noGrp="1"/>
          </p:cNvSpPr>
          <p:nvPr/>
        </p:nvSpPr>
        <p:spPr>
          <a:xfrm>
            <a:off x="742950" y="4903839"/>
            <a:ext cx="95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00" b="1">
                <a:solidFill>
                  <a:srgbClr val="FFFFFF"/>
                </a:solidFill>
              </a:defRPr>
            </a:pPr>
            <a:r>
              <a:rPr lang="en-US" sz="1100" b="1">
                <a:solidFill>
                  <a:srgbClr val="FFFFFF"/>
                </a:solidFill>
              </a:rPr>
              <a:t>OPTIMIZE</a:t>
            </a:r>
          </a:p>
        </p:txBody>
      </p:sp>
      <p:sp>
        <p:nvSpPr>
          <p:cNvPr id="24" name="Rectángulo 17">
            <a:extLst>
              <a:ext uri="{FF2B5EF4-FFF2-40B4-BE49-F238E27FC236}">
                <a16:creationId xmlns:a16="http://schemas.microsoft.com/office/drawing/2014/main" id="{AB8750C8-EF4E-E738-1950-FF07CF1147F6}"/>
              </a:ext>
            </a:extLst>
          </p:cNvPr>
          <p:cNvSpPr>
            <a:spLocks noGrp="1"/>
          </p:cNvSpPr>
          <p:nvPr/>
        </p:nvSpPr>
        <p:spPr>
          <a:xfrm>
            <a:off x="2009775" y="4902611"/>
            <a:ext cx="29718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425" b="1">
                <a:solidFill>
                  <a:srgbClr val="17142A"/>
                </a:solidFill>
              </a:defRPr>
            </a:pPr>
            <a:r>
              <a:rPr lang="en-US" sz="1425" b="1">
                <a:solidFill>
                  <a:srgbClr val="17142A"/>
                </a:solidFill>
              </a:rPr>
              <a:t>Topology and experience</a:t>
            </a:r>
          </a:p>
        </p:txBody>
      </p:sp>
      <p:sp>
        <p:nvSpPr>
          <p:cNvPr id="27" name="Rectángulo 18">
            <a:extLst>
              <a:ext uri="{FF2B5EF4-FFF2-40B4-BE49-F238E27FC236}">
                <a16:creationId xmlns:a16="http://schemas.microsoft.com/office/drawing/2014/main" id="{AD37C496-FD96-E5A8-8407-A6FAA794D0D8}"/>
              </a:ext>
            </a:extLst>
          </p:cNvPr>
          <p:cNvSpPr>
            <a:spLocks noGrp="1"/>
          </p:cNvSpPr>
          <p:nvPr/>
        </p:nvSpPr>
        <p:spPr>
          <a:xfrm>
            <a:off x="4517742" y="4766407"/>
            <a:ext cx="6960008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125" b="0">
                <a:solidFill>
                  <a:srgbClr val="625F70"/>
                </a:solidFill>
              </a:defRPr>
            </a:pPr>
            <a:r>
              <a:rPr lang="en-US" sz="1600">
                <a:solidFill>
                  <a:srgbClr val="625F70"/>
                </a:solidFill>
              </a:rPr>
              <a:t>Wi-Fi </a:t>
            </a:r>
            <a:r>
              <a:rPr lang="en-US" sz="1600" err="1">
                <a:solidFill>
                  <a:srgbClr val="625F70"/>
                </a:solidFill>
              </a:rPr>
              <a:t>EasyMesh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Wi‑Fi Agile Multiband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Wi‑Fi Optimized Connectivity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  <a:r>
              <a:rPr lang="en-US" sz="1600">
                <a:solidFill>
                  <a:srgbClr val="625F70"/>
                </a:solidFill>
              </a:rPr>
              <a:t> • Wi‑Fi QoS Management</a:t>
            </a:r>
            <a:r>
              <a:rPr lang="en-US" sz="1600" baseline="30000">
                <a:solidFill>
                  <a:srgbClr val="625F70"/>
                </a:solidFill>
              </a:rPr>
              <a:t>™</a:t>
            </a:r>
          </a:p>
        </p:txBody>
      </p:sp>
    </p:spTree>
    <p:extLst>
      <p:ext uri="{BB962C8B-B14F-4D97-AF65-F5344CB8AC3E}">
        <p14:creationId xmlns:p14="http://schemas.microsoft.com/office/powerpoint/2010/main" val="2635884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9E22-0406-71FC-9F8B-B3C755990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BE6614-ED07-E9B7-E1CB-A9732C101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218" y="258059"/>
            <a:ext cx="5612674" cy="2215991"/>
          </a:xfrm>
        </p:spPr>
        <p:txBody>
          <a:bodyPr anchor="b">
            <a:normAutofit/>
          </a:bodyPr>
          <a:lstStyle/>
          <a:p>
            <a:r>
              <a:rPr lang="en-US"/>
              <a:t>Wi-Fi only  commissioning advances the IoT ecosystem</a:t>
            </a:r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2A50CC25-BA73-3C02-1A62-FB32798C1B8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5" t="-534" r="11469" b="642"/>
          <a:stretch>
            <a:fillRect/>
          </a:stretch>
        </p:blipFill>
        <p:spPr>
          <a:xfrm>
            <a:off x="6782019" y="992636"/>
            <a:ext cx="4723962" cy="5078979"/>
          </a:xfrm>
          <a:prstGeom prst="ellipse">
            <a:avLst/>
          </a:prstGeom>
          <a:ln w="3175" cap="rnd">
            <a:solidFill>
              <a:srgbClr val="2C106A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277CF61-AB4A-450A-C365-70C4A16808C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86019" y="2647528"/>
            <a:ext cx="4846320" cy="26455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>
                <a:solidFill>
                  <a:schemeClr val="bg1"/>
                </a:solidFill>
              </a:rPr>
              <a:t>Uses Wi-Fi Alliance's Unsynchronized Service Discovery (USD):</a:t>
            </a:r>
          </a:p>
          <a:p>
            <a:pPr fontAlgn="base"/>
            <a:r>
              <a:rPr lang="en-US" sz="1800">
                <a:solidFill>
                  <a:schemeClr val="bg1"/>
                </a:solidFill>
              </a:rPr>
              <a:t>USD allows devices to discover each other and exchange service-specific information without establishing a full data connection</a:t>
            </a:r>
          </a:p>
          <a:p>
            <a:pPr fontAlgn="base"/>
            <a:r>
              <a:rPr lang="en-US" sz="1800">
                <a:solidFill>
                  <a:schemeClr val="bg1"/>
                </a:solidFill>
              </a:rPr>
              <a:t>Uses only publish, subscribe, and follow-up messages </a:t>
            </a:r>
          </a:p>
          <a:p>
            <a:pPr fontAlgn="base"/>
            <a:r>
              <a:rPr lang="en-US" sz="1800">
                <a:solidFill>
                  <a:schemeClr val="bg1"/>
                </a:solidFill>
              </a:rPr>
              <a:t>Low-memory footprint implementations </a:t>
            </a:r>
          </a:p>
          <a:p>
            <a:pPr fontAlgn="base"/>
            <a:r>
              <a:rPr lang="en-US" sz="1800">
                <a:solidFill>
                  <a:schemeClr val="bg1"/>
                </a:solidFill>
              </a:rPr>
              <a:t>Simplifies the onboarding process </a:t>
            </a:r>
          </a:p>
        </p:txBody>
      </p:sp>
    </p:spTree>
    <p:extLst>
      <p:ext uri="{BB962C8B-B14F-4D97-AF65-F5344CB8AC3E}">
        <p14:creationId xmlns:p14="http://schemas.microsoft.com/office/powerpoint/2010/main" val="322003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B62EAB9F-CFD1-4220-8EB7-0638C05C036A}"/>
              </a:ext>
            </a:extLst>
          </p:cNvPr>
          <p:cNvSpPr>
            <a:spLocks noGrp="1"/>
          </p:cNvSpPr>
          <p:nvPr/>
        </p:nvSpPr>
        <p:spPr>
          <a:xfrm>
            <a:off x="609600" y="2209800"/>
            <a:ext cx="2571750" cy="3105150"/>
          </a:xfrm>
          <a:prstGeom prst="roundRect">
            <a:avLst>
              <a:gd name="adj" fmla="val 4444"/>
            </a:avLst>
          </a:prstGeom>
          <a:solidFill>
            <a:schemeClr val="accent4">
              <a:lumMod val="20000"/>
              <a:lumOff val="8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97C2BCD5-4F40-4512-8DDF-CE8D9445E4D2}"/>
              </a:ext>
            </a:extLst>
          </p:cNvPr>
          <p:cNvSpPr>
            <a:spLocks noGrp="1"/>
          </p:cNvSpPr>
          <p:nvPr/>
        </p:nvSpPr>
        <p:spPr>
          <a:xfrm>
            <a:off x="1504950" y="2533650"/>
            <a:ext cx="781050" cy="78105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BD94C0F-6476-4AEF-BE2F-A3640ED799D3}"/>
              </a:ext>
            </a:extLst>
          </p:cNvPr>
          <p:cNvSpPr>
            <a:spLocks noGrp="1"/>
          </p:cNvSpPr>
          <p:nvPr/>
        </p:nvSpPr>
        <p:spPr>
          <a:xfrm>
            <a:off x="1504950" y="2740480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lang="en-US" sz="2100" b="1">
                <a:solidFill>
                  <a:srgbClr val="29145F"/>
                </a:solidFill>
              </a:rPr>
              <a:t>1</a:t>
            </a:r>
            <a:endParaRPr sz="2100" b="1">
              <a:solidFill>
                <a:srgbClr val="29145F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B203638-4132-428C-B7F9-4CAD18EC8881}"/>
              </a:ext>
            </a:extLst>
          </p:cNvPr>
          <p:cNvSpPr>
            <a:spLocks noGrp="1"/>
          </p:cNvSpPr>
          <p:nvPr/>
        </p:nvSpPr>
        <p:spPr>
          <a:xfrm>
            <a:off x="895350" y="3562350"/>
            <a:ext cx="2000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29145F"/>
                </a:solidFill>
              </a:defRPr>
            </a:pPr>
            <a:r>
              <a:rPr sz="1500" b="1">
                <a:solidFill>
                  <a:srgbClr val="29145F"/>
                </a:solidFill>
              </a:rPr>
              <a:t>SHAPE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2205287-7185-4BBB-9CAF-B3B31102500D}"/>
              </a:ext>
            </a:extLst>
          </p:cNvPr>
          <p:cNvSpPr>
            <a:spLocks noGrp="1"/>
          </p:cNvSpPr>
          <p:nvPr/>
        </p:nvSpPr>
        <p:spPr>
          <a:xfrm>
            <a:off x="742950" y="4052965"/>
            <a:ext cx="230505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Contribute product insight</a:t>
            </a:r>
          </a:p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to programs and work areas</a:t>
            </a: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157AED83-DCD5-4723-A865-7ADAD6905726}"/>
              </a:ext>
            </a:extLst>
          </p:cNvPr>
          <p:cNvSpPr>
            <a:spLocks noGrp="1"/>
          </p:cNvSpPr>
          <p:nvPr/>
        </p:nvSpPr>
        <p:spPr>
          <a:xfrm>
            <a:off x="3409950" y="2209800"/>
            <a:ext cx="2571750" cy="3105150"/>
          </a:xfrm>
          <a:prstGeom prst="roundRect">
            <a:avLst>
              <a:gd name="adj" fmla="val 4444"/>
            </a:avLst>
          </a:prstGeom>
          <a:solidFill>
            <a:schemeClr val="accent3">
              <a:lumMod val="20000"/>
              <a:lumOff val="8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9CC83E5A-9D15-4F40-8FAF-4F9F1F4140E7}"/>
              </a:ext>
            </a:extLst>
          </p:cNvPr>
          <p:cNvSpPr>
            <a:spLocks noGrp="1"/>
          </p:cNvSpPr>
          <p:nvPr/>
        </p:nvSpPr>
        <p:spPr>
          <a:xfrm>
            <a:off x="4305300" y="2533650"/>
            <a:ext cx="781050" cy="781050"/>
          </a:xfrm>
          <a:prstGeom prst="ellipse">
            <a:avLst/>
          </a:prstGeom>
          <a:solidFill>
            <a:schemeClr val="accent3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0757195-FD5C-4E49-920C-ECCCF29889A4}"/>
              </a:ext>
            </a:extLst>
          </p:cNvPr>
          <p:cNvSpPr>
            <a:spLocks noGrp="1"/>
          </p:cNvSpPr>
          <p:nvPr/>
        </p:nvSpPr>
        <p:spPr>
          <a:xfrm>
            <a:off x="4305300" y="2740480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lang="en-US" sz="2100" b="1">
                <a:solidFill>
                  <a:srgbClr val="29145F"/>
                </a:solidFill>
              </a:rPr>
              <a:t>2</a:t>
            </a:r>
            <a:endParaRPr sz="2100" b="1">
              <a:solidFill>
                <a:srgbClr val="29145F"/>
              </a:solidFill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1A2194F-9174-492A-8C42-41FE845E7DE4}"/>
              </a:ext>
            </a:extLst>
          </p:cNvPr>
          <p:cNvSpPr>
            <a:spLocks noGrp="1"/>
          </p:cNvSpPr>
          <p:nvPr/>
        </p:nvSpPr>
        <p:spPr>
          <a:xfrm>
            <a:off x="3695700" y="3562350"/>
            <a:ext cx="2000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29145F"/>
                </a:solidFill>
              </a:defRPr>
            </a:pPr>
            <a:r>
              <a:rPr sz="1500" b="1">
                <a:solidFill>
                  <a:srgbClr val="29145F"/>
                </a:solidFill>
              </a:rPr>
              <a:t>TEST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45A18E0-D807-44AE-8267-17A9F0669FFB}"/>
              </a:ext>
            </a:extLst>
          </p:cNvPr>
          <p:cNvSpPr>
            <a:spLocks noGrp="1"/>
          </p:cNvSpPr>
          <p:nvPr/>
        </p:nvSpPr>
        <p:spPr>
          <a:xfrm>
            <a:off x="3785507" y="4052965"/>
            <a:ext cx="203835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Engage earlier through</a:t>
            </a:r>
          </a:p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interoperability activity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F78B457E-2C6C-4F2A-BF97-3F22B9D7D9C4}"/>
              </a:ext>
            </a:extLst>
          </p:cNvPr>
          <p:cNvSpPr>
            <a:spLocks noGrp="1"/>
          </p:cNvSpPr>
          <p:nvPr/>
        </p:nvSpPr>
        <p:spPr>
          <a:xfrm>
            <a:off x="6210300" y="2209800"/>
            <a:ext cx="2571750" cy="3105150"/>
          </a:xfrm>
          <a:prstGeom prst="roundRect">
            <a:avLst>
              <a:gd name="adj" fmla="val 4444"/>
            </a:avLst>
          </a:prstGeom>
          <a:solidFill>
            <a:schemeClr val="accent4">
              <a:lumMod val="20000"/>
              <a:lumOff val="8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023C3338-8D1E-44C3-9D13-E6685E926ABD}"/>
              </a:ext>
            </a:extLst>
          </p:cNvPr>
          <p:cNvSpPr>
            <a:spLocks noGrp="1"/>
          </p:cNvSpPr>
          <p:nvPr/>
        </p:nvSpPr>
        <p:spPr>
          <a:xfrm>
            <a:off x="7105650" y="2533650"/>
            <a:ext cx="781050" cy="78105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7C4F7563-A878-41E7-80AF-88623162C921}"/>
              </a:ext>
            </a:extLst>
          </p:cNvPr>
          <p:cNvSpPr>
            <a:spLocks noGrp="1"/>
          </p:cNvSpPr>
          <p:nvPr/>
        </p:nvSpPr>
        <p:spPr>
          <a:xfrm>
            <a:off x="7105650" y="2740480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lang="en-US" sz="2100" b="1">
                <a:solidFill>
                  <a:srgbClr val="29145F"/>
                </a:solidFill>
              </a:rPr>
              <a:t>3</a:t>
            </a:r>
            <a:endParaRPr sz="2100" b="1">
              <a:solidFill>
                <a:srgbClr val="29145F"/>
              </a:solidFill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3974E620-81DD-470B-9046-8AB877FA6347}"/>
              </a:ext>
            </a:extLst>
          </p:cNvPr>
          <p:cNvSpPr>
            <a:spLocks noGrp="1"/>
          </p:cNvSpPr>
          <p:nvPr/>
        </p:nvSpPr>
        <p:spPr>
          <a:xfrm>
            <a:off x="6496050" y="3562350"/>
            <a:ext cx="2000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29145F"/>
                </a:solidFill>
              </a:defRPr>
            </a:pPr>
            <a:r>
              <a:rPr sz="1500" b="1">
                <a:solidFill>
                  <a:srgbClr val="29145F"/>
                </a:solidFill>
              </a:rPr>
              <a:t>CERTIFY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DD1BC778-F801-4083-AD05-A4A5A17CA0F8}"/>
              </a:ext>
            </a:extLst>
          </p:cNvPr>
          <p:cNvSpPr>
            <a:spLocks noGrp="1"/>
          </p:cNvSpPr>
          <p:nvPr/>
        </p:nvSpPr>
        <p:spPr>
          <a:xfrm>
            <a:off x="6362700" y="4064013"/>
            <a:ext cx="226695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Differentiate products with</a:t>
            </a:r>
          </a:p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a globally recognized mark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B432D4C2-7C1B-4CF1-ADBD-03F0F08ABEE4}"/>
              </a:ext>
            </a:extLst>
          </p:cNvPr>
          <p:cNvSpPr>
            <a:spLocks noGrp="1"/>
          </p:cNvSpPr>
          <p:nvPr/>
        </p:nvSpPr>
        <p:spPr>
          <a:xfrm>
            <a:off x="9010650" y="2209800"/>
            <a:ext cx="2571750" cy="3105150"/>
          </a:xfrm>
          <a:prstGeom prst="roundRect">
            <a:avLst>
              <a:gd name="adj" fmla="val 4444"/>
            </a:avLst>
          </a:prstGeom>
          <a:solidFill>
            <a:schemeClr val="accent3">
              <a:lumMod val="20000"/>
              <a:lumOff val="8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B18899BD-A989-4BA9-9B57-CC73F53D067F}"/>
              </a:ext>
            </a:extLst>
          </p:cNvPr>
          <p:cNvSpPr>
            <a:spLocks noGrp="1"/>
          </p:cNvSpPr>
          <p:nvPr/>
        </p:nvSpPr>
        <p:spPr>
          <a:xfrm>
            <a:off x="9906000" y="2533650"/>
            <a:ext cx="781050" cy="781050"/>
          </a:xfrm>
          <a:prstGeom prst="ellipse">
            <a:avLst/>
          </a:prstGeom>
          <a:solidFill>
            <a:schemeClr val="accent3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32A4258-5B41-49FE-94FD-10F4F1E84F3D}"/>
              </a:ext>
            </a:extLst>
          </p:cNvPr>
          <p:cNvSpPr>
            <a:spLocks noGrp="1"/>
          </p:cNvSpPr>
          <p:nvPr/>
        </p:nvSpPr>
        <p:spPr>
          <a:xfrm>
            <a:off x="9906000" y="2740480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lang="en-US" sz="2100" b="1">
                <a:solidFill>
                  <a:srgbClr val="29145F"/>
                </a:solidFill>
              </a:rPr>
              <a:t>4</a:t>
            </a:r>
            <a:endParaRPr sz="2100" b="1">
              <a:solidFill>
                <a:srgbClr val="29145F"/>
              </a:solidFill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7C5BD11-4673-419B-8ED1-1105E6AC98DD}"/>
              </a:ext>
            </a:extLst>
          </p:cNvPr>
          <p:cNvSpPr>
            <a:spLocks noGrp="1"/>
          </p:cNvSpPr>
          <p:nvPr/>
        </p:nvSpPr>
        <p:spPr>
          <a:xfrm>
            <a:off x="9296400" y="3562350"/>
            <a:ext cx="2000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29145F"/>
                </a:solidFill>
              </a:defRPr>
            </a:pPr>
            <a:r>
              <a:rPr sz="1500" b="1">
                <a:solidFill>
                  <a:srgbClr val="29145F"/>
                </a:solidFill>
              </a:rPr>
              <a:t>CONNECT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67D4C892-AACA-4076-940B-3E9D023B8EAF}"/>
              </a:ext>
            </a:extLst>
          </p:cNvPr>
          <p:cNvSpPr>
            <a:spLocks noGrp="1"/>
          </p:cNvSpPr>
          <p:nvPr/>
        </p:nvSpPr>
        <p:spPr>
          <a:xfrm>
            <a:off x="9314659" y="4052965"/>
            <a:ext cx="203835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Build relationships across</a:t>
            </a:r>
          </a:p>
          <a:p>
            <a:pPr algn="ctr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chemeClr val="tx1">
                    <a:lumMod val="65000"/>
                    <a:lumOff val="35000"/>
                  </a:schemeClr>
                </a:solidFill>
              </a:rPr>
              <a:t>the Wi-Fi ecosystem</a:t>
            </a:r>
          </a:p>
        </p:txBody>
      </p:sp>
      <p:sp>
        <p:nvSpPr>
          <p:cNvPr id="30" name="Rectángulo 3">
            <a:extLst>
              <a:ext uri="{FF2B5EF4-FFF2-40B4-BE49-F238E27FC236}">
                <a16:creationId xmlns:a16="http://schemas.microsoft.com/office/drawing/2014/main" id="{8F1B755E-8962-98F1-8B9A-B1D0A45C5717}"/>
              </a:ext>
            </a:extLst>
          </p:cNvPr>
          <p:cNvSpPr>
            <a:spLocks noGrp="1"/>
          </p:cNvSpPr>
          <p:nvPr/>
        </p:nvSpPr>
        <p:spPr>
          <a:xfrm>
            <a:off x="562894" y="1593837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8DCFEEA-239F-23AB-0D97-7F6A3B9F51D7}"/>
              </a:ext>
            </a:extLst>
          </p:cNvPr>
          <p:cNvSpPr txBox="1"/>
          <p:nvPr/>
        </p:nvSpPr>
        <p:spPr>
          <a:xfrm>
            <a:off x="464574" y="653167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Membership turns implementation into influence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0F7677-4417-CADB-3671-EDC756A18883}"/>
              </a:ext>
            </a:extLst>
          </p:cNvPr>
          <p:cNvSpPr txBox="1"/>
          <p:nvPr/>
        </p:nvSpPr>
        <p:spPr>
          <a:xfrm>
            <a:off x="464574" y="1120804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Contributor members do more than certify products: they help shape the ecosystem around them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0DB3C7A-DB6C-55FC-6C45-B30194B6A2E7}"/>
              </a:ext>
            </a:extLst>
          </p:cNvPr>
          <p:cNvSpPr txBox="1"/>
          <p:nvPr/>
        </p:nvSpPr>
        <p:spPr>
          <a:xfrm>
            <a:off x="464574" y="43585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PARTICIPATION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646DC9E-2B93-2214-0659-EC8CDA9FC83A}"/>
              </a:ext>
            </a:extLst>
          </p:cNvPr>
          <p:cNvSpPr txBox="1"/>
          <p:nvPr/>
        </p:nvSpPr>
        <p:spPr>
          <a:xfrm>
            <a:off x="3048000" y="555850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Your expertise can help ensure future Wi-Fi programs reflect real IoT product requirements</a:t>
            </a:r>
          </a:p>
        </p:txBody>
      </p:sp>
    </p:spTree>
    <p:extLst>
      <p:ext uri="{BB962C8B-B14F-4D97-AF65-F5344CB8AC3E}">
        <p14:creationId xmlns:p14="http://schemas.microsoft.com/office/powerpoint/2010/main" val="1833703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CD728-5BA0-9FA0-4179-B4D81D556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3">
            <a:extLst>
              <a:ext uri="{FF2B5EF4-FFF2-40B4-BE49-F238E27FC236}">
                <a16:creationId xmlns:a16="http://schemas.microsoft.com/office/drawing/2014/main" id="{7A8826CE-ACFA-3F61-5949-179C3B9AB8F6}"/>
              </a:ext>
            </a:extLst>
          </p:cNvPr>
          <p:cNvSpPr>
            <a:spLocks noGrp="1"/>
          </p:cNvSpPr>
          <p:nvPr/>
        </p:nvSpPr>
        <p:spPr>
          <a:xfrm>
            <a:off x="609600" y="1594056"/>
            <a:ext cx="10972800" cy="19050"/>
          </a:xfrm>
          <a:prstGeom prst="rect">
            <a:avLst/>
          </a:prstGeom>
          <a:solidFill>
            <a:srgbClr val="5A438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Elipse 4">
            <a:extLst>
              <a:ext uri="{FF2B5EF4-FFF2-40B4-BE49-F238E27FC236}">
                <a16:creationId xmlns:a16="http://schemas.microsoft.com/office/drawing/2014/main" id="{D017A2AC-2866-F69E-1865-47229D145196}"/>
              </a:ext>
            </a:extLst>
          </p:cNvPr>
          <p:cNvSpPr>
            <a:spLocks noGrp="1"/>
          </p:cNvSpPr>
          <p:nvPr/>
        </p:nvSpPr>
        <p:spPr>
          <a:xfrm>
            <a:off x="2016987" y="2490384"/>
            <a:ext cx="781050" cy="781050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ángulo 5">
            <a:extLst>
              <a:ext uri="{FF2B5EF4-FFF2-40B4-BE49-F238E27FC236}">
                <a16:creationId xmlns:a16="http://schemas.microsoft.com/office/drawing/2014/main" id="{8128D16D-1F69-4D9C-1EE0-7B923384E3C3}"/>
              </a:ext>
            </a:extLst>
          </p:cNvPr>
          <p:cNvSpPr>
            <a:spLocks noGrp="1"/>
          </p:cNvSpPr>
          <p:nvPr/>
        </p:nvSpPr>
        <p:spPr>
          <a:xfrm>
            <a:off x="1997323" y="2671973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03424A5C-EC85-63F0-C1F4-35606F41F3C1}"/>
              </a:ext>
            </a:extLst>
          </p:cNvPr>
          <p:cNvSpPr>
            <a:spLocks noGrp="1"/>
          </p:cNvSpPr>
          <p:nvPr/>
        </p:nvSpPr>
        <p:spPr>
          <a:xfrm>
            <a:off x="1585597" y="3415998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65DCCE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DEFINE</a:t>
            </a:r>
          </a:p>
        </p:txBody>
      </p:sp>
      <p:sp>
        <p:nvSpPr>
          <p:cNvPr id="19" name="Rectángulo 8">
            <a:extLst>
              <a:ext uri="{FF2B5EF4-FFF2-40B4-BE49-F238E27FC236}">
                <a16:creationId xmlns:a16="http://schemas.microsoft.com/office/drawing/2014/main" id="{E3E6F6D9-9D5D-ECE6-150E-3FF4648DD6DF}"/>
              </a:ext>
            </a:extLst>
          </p:cNvPr>
          <p:cNvSpPr>
            <a:spLocks noGrp="1"/>
          </p:cNvSpPr>
          <p:nvPr/>
        </p:nvSpPr>
        <p:spPr>
          <a:xfrm>
            <a:off x="3282477" y="2618253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21" name="Elipse 9">
            <a:extLst>
              <a:ext uri="{FF2B5EF4-FFF2-40B4-BE49-F238E27FC236}">
                <a16:creationId xmlns:a16="http://schemas.microsoft.com/office/drawing/2014/main" id="{D74ADAC1-A16A-814C-FBA0-646D7D75DD68}"/>
              </a:ext>
            </a:extLst>
          </p:cNvPr>
          <p:cNvSpPr>
            <a:spLocks noGrp="1"/>
          </p:cNvSpPr>
          <p:nvPr/>
        </p:nvSpPr>
        <p:spPr>
          <a:xfrm>
            <a:off x="4376462" y="2501270"/>
            <a:ext cx="781050" cy="78105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Rectángulo 10">
            <a:extLst>
              <a:ext uri="{FF2B5EF4-FFF2-40B4-BE49-F238E27FC236}">
                <a16:creationId xmlns:a16="http://schemas.microsoft.com/office/drawing/2014/main" id="{69C7B3AC-B314-9513-7E53-602827CCE908}"/>
              </a:ext>
            </a:extLst>
          </p:cNvPr>
          <p:cNvSpPr>
            <a:spLocks noGrp="1"/>
          </p:cNvSpPr>
          <p:nvPr/>
        </p:nvSpPr>
        <p:spPr>
          <a:xfrm>
            <a:off x="4366630" y="2692691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5" name="Rectángulo 11">
            <a:extLst>
              <a:ext uri="{FF2B5EF4-FFF2-40B4-BE49-F238E27FC236}">
                <a16:creationId xmlns:a16="http://schemas.microsoft.com/office/drawing/2014/main" id="{54969F15-76A0-CB78-003D-FF7C1B98B5F2}"/>
              </a:ext>
            </a:extLst>
          </p:cNvPr>
          <p:cNvSpPr>
            <a:spLocks noGrp="1"/>
          </p:cNvSpPr>
          <p:nvPr/>
        </p:nvSpPr>
        <p:spPr>
          <a:xfrm>
            <a:off x="3945072" y="3426884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975" b="1">
                <a:solidFill>
                  <a:srgbClr val="AFCBFF"/>
                </a:solidFill>
              </a:defRPr>
            </a:pPr>
            <a:r>
              <a:rPr lang="en-US" sz="1400" b="1">
                <a:solidFill>
                  <a:schemeClr val="tx2">
                    <a:lumMod val="75000"/>
                    <a:lumOff val="25000"/>
                  </a:schemeClr>
                </a:solidFill>
              </a:rPr>
              <a:t>PREPARE</a:t>
            </a:r>
          </a:p>
        </p:txBody>
      </p:sp>
      <p:sp>
        <p:nvSpPr>
          <p:cNvPr id="29" name="Rectángulo 13">
            <a:extLst>
              <a:ext uri="{FF2B5EF4-FFF2-40B4-BE49-F238E27FC236}">
                <a16:creationId xmlns:a16="http://schemas.microsoft.com/office/drawing/2014/main" id="{58168BF5-F957-0382-9C0E-A5BFEB8A5EE4}"/>
              </a:ext>
            </a:extLst>
          </p:cNvPr>
          <p:cNvSpPr>
            <a:spLocks noGrp="1"/>
          </p:cNvSpPr>
          <p:nvPr/>
        </p:nvSpPr>
        <p:spPr>
          <a:xfrm>
            <a:off x="5784465" y="2589789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31" name="Elipse 14">
            <a:extLst>
              <a:ext uri="{FF2B5EF4-FFF2-40B4-BE49-F238E27FC236}">
                <a16:creationId xmlns:a16="http://schemas.microsoft.com/office/drawing/2014/main" id="{9132E2B1-E3EA-452E-39A7-DE027FAC22A1}"/>
              </a:ext>
            </a:extLst>
          </p:cNvPr>
          <p:cNvSpPr>
            <a:spLocks noGrp="1"/>
          </p:cNvSpPr>
          <p:nvPr/>
        </p:nvSpPr>
        <p:spPr>
          <a:xfrm>
            <a:off x="6931882" y="2490384"/>
            <a:ext cx="781050" cy="781050"/>
          </a:xfrm>
          <a:prstGeom prst="ellipse">
            <a:avLst/>
          </a:prstGeom>
          <a:solidFill>
            <a:schemeClr val="accent1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Rectángulo 15">
            <a:extLst>
              <a:ext uri="{FF2B5EF4-FFF2-40B4-BE49-F238E27FC236}">
                <a16:creationId xmlns:a16="http://schemas.microsoft.com/office/drawing/2014/main" id="{36F4D346-7ADC-28E6-5A61-A9BB0E7BF8C6}"/>
              </a:ext>
            </a:extLst>
          </p:cNvPr>
          <p:cNvSpPr>
            <a:spLocks noGrp="1"/>
          </p:cNvSpPr>
          <p:nvPr/>
        </p:nvSpPr>
        <p:spPr>
          <a:xfrm>
            <a:off x="6922050" y="2681805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Rectángulo 16">
            <a:extLst>
              <a:ext uri="{FF2B5EF4-FFF2-40B4-BE49-F238E27FC236}">
                <a16:creationId xmlns:a16="http://schemas.microsoft.com/office/drawing/2014/main" id="{1CB21654-4A06-781E-95D7-A9DB54DDD40A}"/>
              </a:ext>
            </a:extLst>
          </p:cNvPr>
          <p:cNvSpPr>
            <a:spLocks noGrp="1"/>
          </p:cNvSpPr>
          <p:nvPr/>
        </p:nvSpPr>
        <p:spPr>
          <a:xfrm>
            <a:off x="6500492" y="3415998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1">
                <a:solidFill>
                  <a:srgbClr val="29145F"/>
                </a:solidFill>
              </a:defRPr>
            </a:pPr>
            <a:r>
              <a:rPr lang="en-US" sz="1400" b="1">
                <a:solidFill>
                  <a:srgbClr val="29145F"/>
                </a:solidFill>
              </a:rPr>
              <a:t>TEST</a:t>
            </a:r>
          </a:p>
        </p:txBody>
      </p:sp>
      <p:sp>
        <p:nvSpPr>
          <p:cNvPr id="39" name="Rectángulo 18">
            <a:extLst>
              <a:ext uri="{FF2B5EF4-FFF2-40B4-BE49-F238E27FC236}">
                <a16:creationId xmlns:a16="http://schemas.microsoft.com/office/drawing/2014/main" id="{CB62E9B7-E14C-4FE3-E745-092384F6C649}"/>
              </a:ext>
            </a:extLst>
          </p:cNvPr>
          <p:cNvSpPr>
            <a:spLocks noGrp="1"/>
          </p:cNvSpPr>
          <p:nvPr/>
        </p:nvSpPr>
        <p:spPr>
          <a:xfrm>
            <a:off x="8325168" y="2624655"/>
            <a:ext cx="4572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325" b="1">
                <a:solidFill>
                  <a:srgbClr val="B9A9DF"/>
                </a:solidFill>
              </a:defRPr>
            </a:pPr>
            <a:r>
              <a:rPr sz="6600">
                <a:solidFill>
                  <a:schemeClr val="accent5">
                    <a:lumMod val="75000"/>
                  </a:schemeClr>
                </a:solidFill>
              </a:rPr>
              <a:t>→</a:t>
            </a:r>
          </a:p>
        </p:txBody>
      </p:sp>
      <p:sp>
        <p:nvSpPr>
          <p:cNvPr id="41" name="Elipse 19">
            <a:extLst>
              <a:ext uri="{FF2B5EF4-FFF2-40B4-BE49-F238E27FC236}">
                <a16:creationId xmlns:a16="http://schemas.microsoft.com/office/drawing/2014/main" id="{59662576-B4F9-F916-0226-5A286D45E0C2}"/>
              </a:ext>
            </a:extLst>
          </p:cNvPr>
          <p:cNvSpPr>
            <a:spLocks noGrp="1"/>
          </p:cNvSpPr>
          <p:nvPr/>
        </p:nvSpPr>
        <p:spPr>
          <a:xfrm>
            <a:off x="9357731" y="2461132"/>
            <a:ext cx="781050" cy="781050"/>
          </a:xfrm>
          <a:prstGeom prst="ellipse">
            <a:avLst/>
          </a:prstGeom>
          <a:solidFill>
            <a:schemeClr val="bg2">
              <a:lumMod val="5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3" name="Rectángulo 20">
            <a:extLst>
              <a:ext uri="{FF2B5EF4-FFF2-40B4-BE49-F238E27FC236}">
                <a16:creationId xmlns:a16="http://schemas.microsoft.com/office/drawing/2014/main" id="{FE713774-28DA-8FEA-7346-5C089966B8E9}"/>
              </a:ext>
            </a:extLst>
          </p:cNvPr>
          <p:cNvSpPr>
            <a:spLocks noGrp="1"/>
          </p:cNvSpPr>
          <p:nvPr/>
        </p:nvSpPr>
        <p:spPr>
          <a:xfrm>
            <a:off x="9338067" y="2662385"/>
            <a:ext cx="7810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29145F"/>
                </a:solidFill>
              </a:defRPr>
            </a:pPr>
            <a:r>
              <a:rPr sz="21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5" name="Rectángulo 21">
            <a:extLst>
              <a:ext uri="{FF2B5EF4-FFF2-40B4-BE49-F238E27FC236}">
                <a16:creationId xmlns:a16="http://schemas.microsoft.com/office/drawing/2014/main" id="{A733C30E-769E-46DE-8C32-DF29CCF523F0}"/>
              </a:ext>
            </a:extLst>
          </p:cNvPr>
          <p:cNvSpPr>
            <a:spLocks noGrp="1"/>
          </p:cNvSpPr>
          <p:nvPr/>
        </p:nvSpPr>
        <p:spPr>
          <a:xfrm>
            <a:off x="8926341" y="3386746"/>
            <a:ext cx="1669640" cy="33952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275" b="1">
                <a:solidFill>
                  <a:srgbClr val="29145F"/>
                </a:solidFill>
              </a:defRPr>
            </a:pPr>
            <a:r>
              <a:rPr lang="en-US" sz="1400" b="1">
                <a:solidFill>
                  <a:srgbClr val="29145F"/>
                </a:solidFill>
              </a:rPr>
              <a:t>LAUNCH</a:t>
            </a:r>
          </a:p>
        </p:txBody>
      </p:sp>
      <p:sp>
        <p:nvSpPr>
          <p:cNvPr id="59" name="Rectángulo: esquinas redondeadas 28">
            <a:extLst>
              <a:ext uri="{FF2B5EF4-FFF2-40B4-BE49-F238E27FC236}">
                <a16:creationId xmlns:a16="http://schemas.microsoft.com/office/drawing/2014/main" id="{761179B4-8FAA-9011-4D3E-5921A348F46D}"/>
              </a:ext>
            </a:extLst>
          </p:cNvPr>
          <p:cNvSpPr>
            <a:spLocks noGrp="1"/>
          </p:cNvSpPr>
          <p:nvPr/>
        </p:nvSpPr>
        <p:spPr>
          <a:xfrm>
            <a:off x="1684274" y="5055960"/>
            <a:ext cx="9316678" cy="572423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1" name="Rectángulo 29">
            <a:extLst>
              <a:ext uri="{FF2B5EF4-FFF2-40B4-BE49-F238E27FC236}">
                <a16:creationId xmlns:a16="http://schemas.microsoft.com/office/drawing/2014/main" id="{AB20F874-D9B8-DF1B-9204-C3BA9826F3F1}"/>
              </a:ext>
            </a:extLst>
          </p:cNvPr>
          <p:cNvSpPr>
            <a:spLocks noGrp="1"/>
          </p:cNvSpPr>
          <p:nvPr/>
        </p:nvSpPr>
        <p:spPr>
          <a:xfrm>
            <a:off x="1837284" y="5156501"/>
            <a:ext cx="89916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FFFFFF"/>
                </a:solidFill>
              </a:defRPr>
            </a:pPr>
            <a:r>
              <a:rPr lang="en-US" sz="1600" b="1">
                <a:solidFill>
                  <a:srgbClr val="FFFFFF"/>
                </a:solidFill>
              </a:rPr>
              <a:t>Let’s explore where Wi-Fi can add value to your next IoT product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A7454E1-2336-CB5A-DB04-70973B8AF209}"/>
              </a:ext>
            </a:extLst>
          </p:cNvPr>
          <p:cNvSpPr txBox="1"/>
          <p:nvPr/>
        </p:nvSpPr>
        <p:spPr>
          <a:xfrm>
            <a:off x="511280" y="653386"/>
            <a:ext cx="10934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Bring Wi-Fi Alliance into your product journey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5C61898-EDB0-A3D5-CB24-B5139B292E23}"/>
              </a:ext>
            </a:extLst>
          </p:cNvPr>
          <p:cNvSpPr txBox="1"/>
          <p:nvPr/>
        </p:nvSpPr>
        <p:spPr>
          <a:xfrm>
            <a:off x="511280" y="1121023"/>
            <a:ext cx="105008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From the first architecture decision to a trusted market launch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D5C18B1-C39A-EB7E-01E5-59969572DC38}"/>
              </a:ext>
            </a:extLst>
          </p:cNvPr>
          <p:cNvSpPr txBox="1"/>
          <p:nvPr/>
        </p:nvSpPr>
        <p:spPr>
          <a:xfrm>
            <a:off x="1223032" y="3820151"/>
            <a:ext cx="236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Clarify Wi-Fi's role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and certification scope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1661384-4740-F81C-ACFD-C8F3A1981E17}"/>
              </a:ext>
            </a:extLst>
          </p:cNvPr>
          <p:cNvSpPr txBox="1"/>
          <p:nvPr/>
        </p:nvSpPr>
        <p:spPr>
          <a:xfrm>
            <a:off x="3644105" y="3820152"/>
            <a:ext cx="23689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Implement against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program requirements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62BF08F-BE4F-F6E5-3863-7A7D87340C4C}"/>
              </a:ext>
            </a:extLst>
          </p:cNvPr>
          <p:cNvSpPr txBox="1"/>
          <p:nvPr/>
        </p:nvSpPr>
        <p:spPr>
          <a:xfrm>
            <a:off x="6096000" y="3810782"/>
            <a:ext cx="24528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Work with an Authorized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Test Laboratory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3B0B516-CC31-3B92-0742-879CC9C5257A}"/>
              </a:ext>
            </a:extLst>
          </p:cNvPr>
          <p:cNvSpPr txBox="1"/>
          <p:nvPr/>
        </p:nvSpPr>
        <p:spPr>
          <a:xfrm>
            <a:off x="8500318" y="3794770"/>
            <a:ext cx="25216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Certify and communicate</a:t>
            </a:r>
          </a:p>
          <a:p>
            <a:pPr algn="ctr"/>
            <a:r>
              <a:rPr lang="en-US" sz="1600">
                <a:solidFill>
                  <a:schemeClr val="accent1">
                    <a:lumMod val="75000"/>
                  </a:schemeClr>
                </a:solidFill>
              </a:rPr>
              <a:t>trusted interoperability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7FC7592-94AC-52A5-3411-61501343D0EF}"/>
              </a:ext>
            </a:extLst>
          </p:cNvPr>
          <p:cNvSpPr txBox="1"/>
          <p:nvPr/>
        </p:nvSpPr>
        <p:spPr>
          <a:xfrm>
            <a:off x="511280" y="436072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chemeClr val="accent5">
                    <a:lumMod val="50000"/>
                  </a:schemeClr>
                </a:solidFill>
              </a:rPr>
              <a:t>THE NEXT PRODUCT</a:t>
            </a:r>
          </a:p>
        </p:txBody>
      </p:sp>
    </p:spTree>
    <p:extLst>
      <p:ext uri="{BB962C8B-B14F-4D97-AF65-F5344CB8AC3E}">
        <p14:creationId xmlns:p14="http://schemas.microsoft.com/office/powerpoint/2010/main" val="1754028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549FAE-992E-920C-2064-45A0F5AB92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10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3" name="TextBox 2"/>
          <p:cNvSpPr txBox="1"/>
          <p:nvPr/>
        </p:nvSpPr>
        <p:spPr>
          <a:xfrm>
            <a:off x="603249" y="4009191"/>
            <a:ext cx="11112500" cy="57150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00000"/>
              </a:lnSpc>
            </a:pPr>
            <a:r>
              <a:rPr lang="es-ES" sz="4267" b="1">
                <a:solidFill>
                  <a:srgbClr val="FFFFFF"/>
                </a:solidFill>
                <a:latin typeface="Gabarito" pitchFamily="2" charset="0"/>
              </a:rPr>
              <a:t>Luis del Valle</a:t>
            </a:r>
            <a:endParaRPr sz="4267" b="1">
              <a:solidFill>
                <a:srgbClr val="FFFFFF"/>
              </a:solidFill>
              <a:latin typeface="Gabarito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3249" y="4739441"/>
            <a:ext cx="11112500" cy="38100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00000"/>
              </a:lnSpc>
            </a:pPr>
            <a:r>
              <a:rPr lang="es-ES" sz="1467">
                <a:solidFill>
                  <a:srgbClr val="A7B5FE"/>
                </a:solidFill>
                <a:latin typeface="Inter"/>
              </a:rPr>
              <a:t>Director </a:t>
            </a:r>
            <a:r>
              <a:rPr lang="es-ES" sz="1467" err="1">
                <a:solidFill>
                  <a:srgbClr val="A7B5FE"/>
                </a:solidFill>
                <a:latin typeface="Inter"/>
              </a:rPr>
              <a:t>of</a:t>
            </a:r>
            <a:r>
              <a:rPr lang="es-ES" sz="1467">
                <a:solidFill>
                  <a:srgbClr val="A7B5FE"/>
                </a:solidFill>
                <a:latin typeface="Inter"/>
              </a:rPr>
              <a:t> Business </a:t>
            </a:r>
            <a:r>
              <a:rPr lang="es-ES" sz="1467" err="1">
                <a:solidFill>
                  <a:srgbClr val="A7B5FE"/>
                </a:solidFill>
                <a:latin typeface="Inter"/>
              </a:rPr>
              <a:t>Development</a:t>
            </a:r>
            <a:r>
              <a:rPr lang="es-ES" sz="1467">
                <a:solidFill>
                  <a:srgbClr val="A7B5FE"/>
                </a:solidFill>
                <a:latin typeface="Inter"/>
              </a:rPr>
              <a:t> - EMEA</a:t>
            </a:r>
            <a:r>
              <a:rPr sz="1467">
                <a:solidFill>
                  <a:srgbClr val="A7B5FE"/>
                </a:solidFill>
                <a:latin typeface="Inter"/>
              </a:rPr>
              <a:t>, Wi-Fi Alliance</a:t>
            </a:r>
            <a:r>
              <a:rPr lang="en-US" sz="1467" baseline="30000">
                <a:solidFill>
                  <a:srgbClr val="A7B5FE"/>
                </a:solidFill>
                <a:latin typeface="Inter"/>
              </a:rPr>
              <a:t>®</a:t>
            </a:r>
            <a:endParaRPr sz="867" baseline="30000">
              <a:solidFill>
                <a:srgbClr val="A7B5FE"/>
              </a:solidFill>
              <a:latin typeface="Inter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49" y="5215691"/>
            <a:ext cx="11112500" cy="38100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00000"/>
              </a:lnSpc>
            </a:pPr>
            <a:r>
              <a:rPr sz="1467" b="1">
                <a:solidFill>
                  <a:srgbClr val="FFCD2E"/>
                </a:solidFill>
                <a:latin typeface="Inter"/>
              </a:rPr>
              <a:t>www.wi-fi.org</a:t>
            </a:r>
          </a:p>
        </p:txBody>
      </p:sp>
      <p:pic>
        <p:nvPicPr>
          <p:cNvPr id="6" name="Picture 5" descr="social_str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92" y="5708874"/>
            <a:ext cx="10001250" cy="603250"/>
          </a:xfrm>
          <a:prstGeom prst="rect">
            <a:avLst/>
          </a:prstGeom>
        </p:spPr>
      </p:pic>
      <p:pic>
        <p:nvPicPr>
          <p:cNvPr id="8" name="Picture 7" descr="A black and white logo&#10;&#10;Description automatically generated">
            <a:extLst>
              <a:ext uri="{FF2B5EF4-FFF2-40B4-BE49-F238E27FC236}">
                <a16:creationId xmlns:a16="http://schemas.microsoft.com/office/drawing/2014/main" id="{71FE4185-192E-222A-7910-CC96DCD6E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69" y="5802175"/>
            <a:ext cx="714023" cy="62007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78B30F-8370-7667-3194-9B835CEC45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3305708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48996F5A-9998-49E8-9AAA-F11F54E65A56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953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825" b="1">
                <a:solidFill>
                  <a:srgbClr val="65DCCE"/>
                </a:solidFill>
              </a:defRPr>
            </a:pPr>
            <a:r>
              <a:rPr sz="825" b="1">
                <a:solidFill>
                  <a:srgbClr val="65DCCE"/>
                </a:solidFill>
              </a:rPr>
              <a:t>SCALE CREATES OPPORTUNITY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03680E4-0C82-47A4-9F4D-DA25F3B86F01}"/>
              </a:ext>
            </a:extLst>
          </p:cNvPr>
          <p:cNvSpPr>
            <a:spLocks noGrp="1"/>
          </p:cNvSpPr>
          <p:nvPr/>
        </p:nvSpPr>
        <p:spPr>
          <a:xfrm>
            <a:off x="609600" y="647700"/>
            <a:ext cx="109347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17142A"/>
                </a:solidFill>
              </a:defRPr>
            </a:pPr>
            <a:r>
              <a:rPr sz="2550" b="1">
                <a:solidFill>
                  <a:srgbClr val="17142A"/>
                </a:solidFill>
              </a:rPr>
              <a:t>Wi-Fi is already present </a:t>
            </a:r>
            <a:r>
              <a:rPr lang="en-US" sz="2550" b="1">
                <a:solidFill>
                  <a:srgbClr val="17142A"/>
                </a:solidFill>
              </a:rPr>
              <a:t>everywhere</a:t>
            </a:r>
            <a:r>
              <a:rPr sz="2550" b="1">
                <a:solidFill>
                  <a:srgbClr val="17142A"/>
                </a:solidFill>
              </a:rPr>
              <a:t> IoT meets people and places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8B6DC38-29AA-4DC6-9FFB-B7362586A426}"/>
              </a:ext>
            </a:extLst>
          </p:cNvPr>
          <p:cNvSpPr>
            <a:spLocks noGrp="1"/>
          </p:cNvSpPr>
          <p:nvPr/>
        </p:nvSpPr>
        <p:spPr>
          <a:xfrm>
            <a:off x="609600" y="1276350"/>
            <a:ext cx="109347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625F70"/>
                </a:solidFill>
              </a:defRPr>
            </a:pPr>
            <a:r>
              <a:rPr sz="1275" b="0">
                <a:solidFill>
                  <a:srgbClr val="625F70"/>
                </a:solidFill>
              </a:rPr>
              <a:t>Its installed ecosystem creates practical integration points for connected products and services.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1A87CE3-13E4-4032-B6FA-37758A0C9E95}"/>
              </a:ext>
            </a:extLst>
          </p:cNvPr>
          <p:cNvSpPr>
            <a:spLocks noGrp="1"/>
          </p:cNvSpPr>
          <p:nvPr/>
        </p:nvSpPr>
        <p:spPr>
          <a:xfrm>
            <a:off x="609600" y="1790700"/>
            <a:ext cx="10972800" cy="19050"/>
          </a:xfrm>
          <a:prstGeom prst="rect">
            <a:avLst/>
          </a:prstGeom>
          <a:solidFill>
            <a:srgbClr val="DDD7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/>
          <a:srcRect l="2094" r="2094"/>
          <a:stretch>
            <a:fillRect/>
          </a:stretch>
        </p:blipFill>
        <p:spPr>
          <a:xfrm>
            <a:off x="609600" y="2114550"/>
            <a:ext cx="4953000" cy="3448050"/>
          </a:xfrm>
          <a:prstGeom prst="roundRect">
            <a:avLst>
              <a:gd name="adj" fmla="val 3315"/>
            </a:avLst>
          </a:prstGeom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33FA2C04-8E7B-41BC-B743-F934AAFFCD59}"/>
              </a:ext>
            </a:extLst>
          </p:cNvPr>
          <p:cNvSpPr>
            <a:spLocks noGrp="1"/>
          </p:cNvSpPr>
          <p:nvPr/>
        </p:nvSpPr>
        <p:spPr>
          <a:xfrm>
            <a:off x="5943600" y="2114550"/>
            <a:ext cx="5638800" cy="3448050"/>
          </a:xfrm>
          <a:prstGeom prst="roundRect">
            <a:avLst>
              <a:gd name="adj" fmla="val 3315"/>
            </a:avLst>
          </a:prstGeom>
          <a:solidFill>
            <a:srgbClr val="F5F2FB"/>
          </a:solidFill>
          <a:ln w="9525">
            <a:solidFill>
              <a:srgbClr val="DDD7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BFAA8F5-EA5C-4EC9-9018-2E4C4173989F}"/>
              </a:ext>
            </a:extLst>
          </p:cNvPr>
          <p:cNvSpPr>
            <a:spLocks noGrp="1"/>
          </p:cNvSpPr>
          <p:nvPr/>
        </p:nvSpPr>
        <p:spPr>
          <a:xfrm>
            <a:off x="6229350" y="2571750"/>
            <a:ext cx="23812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3150" b="1">
                <a:solidFill>
                  <a:srgbClr val="43208A"/>
                </a:solidFill>
              </a:defRPr>
            </a:pPr>
            <a:r>
              <a:rPr sz="3150" b="1">
                <a:solidFill>
                  <a:srgbClr val="43208A"/>
                </a:solidFill>
              </a:rPr>
              <a:t>21.1B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DC83EA7-47F1-4FD9-A687-49AD8007AAFC}"/>
              </a:ext>
            </a:extLst>
          </p:cNvPr>
          <p:cNvSpPr>
            <a:spLocks noGrp="1"/>
          </p:cNvSpPr>
          <p:nvPr/>
        </p:nvSpPr>
        <p:spPr>
          <a:xfrm>
            <a:off x="6343650" y="3200400"/>
            <a:ext cx="21526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125" b="1">
                <a:solidFill>
                  <a:srgbClr val="625F70"/>
                </a:solidFill>
              </a:defRPr>
            </a:pPr>
            <a:r>
              <a:rPr sz="1125" b="1">
                <a:solidFill>
                  <a:srgbClr val="625F70"/>
                </a:solidFill>
              </a:rPr>
              <a:t>Wi-Fi devices in use</a:t>
            </a:r>
          </a:p>
          <a:p>
            <a:pPr algn="ctr">
              <a:defRPr sz="1125" b="1">
                <a:solidFill>
                  <a:srgbClr val="625F70"/>
                </a:solidFill>
              </a:defRPr>
            </a:pPr>
            <a:r>
              <a:rPr sz="1125" b="1">
                <a:solidFill>
                  <a:srgbClr val="625F70"/>
                </a:solidFill>
              </a:rPr>
              <a:t>in 2024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A0660BB-9FBF-434D-BAB2-B142002B201F}"/>
              </a:ext>
            </a:extLst>
          </p:cNvPr>
          <p:cNvSpPr>
            <a:spLocks noGrp="1"/>
          </p:cNvSpPr>
          <p:nvPr/>
        </p:nvSpPr>
        <p:spPr>
          <a:xfrm>
            <a:off x="8915400" y="2571750"/>
            <a:ext cx="23812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3150" b="1">
                <a:solidFill>
                  <a:srgbClr val="7656E8"/>
                </a:solidFill>
              </a:defRPr>
            </a:pPr>
            <a:r>
              <a:rPr sz="3150" b="1">
                <a:solidFill>
                  <a:srgbClr val="7656E8"/>
                </a:solidFill>
              </a:rPr>
              <a:t>4.1B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56077C9-1D52-4B2D-8DD8-84AE872C0E90}"/>
              </a:ext>
            </a:extLst>
          </p:cNvPr>
          <p:cNvSpPr>
            <a:spLocks noGrp="1"/>
          </p:cNvSpPr>
          <p:nvPr/>
        </p:nvSpPr>
        <p:spPr>
          <a:xfrm>
            <a:off x="9029700" y="3200400"/>
            <a:ext cx="21526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125" b="1">
                <a:solidFill>
                  <a:srgbClr val="625F70"/>
                </a:solidFill>
              </a:defRPr>
            </a:pPr>
            <a:r>
              <a:rPr sz="1125" b="1">
                <a:solidFill>
                  <a:srgbClr val="625F70"/>
                </a:solidFill>
              </a:rPr>
              <a:t>annual device shipments</a:t>
            </a:r>
          </a:p>
          <a:p>
            <a:pPr algn="ctr">
              <a:defRPr sz="1125" b="1">
                <a:solidFill>
                  <a:srgbClr val="625F70"/>
                </a:solidFill>
              </a:defRPr>
            </a:pPr>
            <a:r>
              <a:rPr sz="1125" b="1">
                <a:solidFill>
                  <a:srgbClr val="625F70"/>
                </a:solidFill>
              </a:rPr>
              <a:t>in 2024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788A6E0-63FC-4B96-ABA1-2FBD2D4760CD}"/>
              </a:ext>
            </a:extLst>
          </p:cNvPr>
          <p:cNvSpPr>
            <a:spLocks noGrp="1"/>
          </p:cNvSpPr>
          <p:nvPr/>
        </p:nvSpPr>
        <p:spPr>
          <a:xfrm>
            <a:off x="6419850" y="4057650"/>
            <a:ext cx="4686300" cy="19050"/>
          </a:xfrm>
          <a:prstGeom prst="rect">
            <a:avLst/>
          </a:prstGeom>
          <a:solidFill>
            <a:srgbClr val="DDD7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C6451D5-6290-466A-AB38-E8D1A02264ED}"/>
              </a:ext>
            </a:extLst>
          </p:cNvPr>
          <p:cNvSpPr>
            <a:spLocks noGrp="1"/>
          </p:cNvSpPr>
          <p:nvPr/>
        </p:nvSpPr>
        <p:spPr>
          <a:xfrm>
            <a:off x="6534150" y="4438650"/>
            <a:ext cx="4457700" cy="800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17142A"/>
                </a:solidFill>
              </a:defRPr>
            </a:pPr>
            <a:r>
              <a:rPr sz="1350" b="1">
                <a:solidFill>
                  <a:srgbClr val="17142A"/>
                </a:solidFill>
              </a:rPr>
              <a:t>For IoT makers, this means access to familiar networks, established security expectations and a global ecosystem of interoperable products.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E9B5D90-C16E-4479-AD55-6A39AC665C1E}"/>
              </a:ext>
            </a:extLst>
          </p:cNvPr>
          <p:cNvSpPr>
            <a:spLocks noGrp="1"/>
          </p:cNvSpPr>
          <p:nvPr/>
        </p:nvSpPr>
        <p:spPr>
          <a:xfrm>
            <a:off x="11049000" y="6457950"/>
            <a:ext cx="533400" cy="1809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defRPr sz="750" b="1">
                <a:solidFill>
                  <a:srgbClr val="9993A6"/>
                </a:solidFill>
              </a:defRPr>
            </a:pPr>
            <a:r>
              <a:rPr sz="750" b="1">
                <a:solidFill>
                  <a:srgbClr val="9993A6"/>
                </a:solidFill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9848340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theme/theme1.xml><?xml version="1.0" encoding="utf-8"?>
<a:theme xmlns:a="http://schemas.openxmlformats.org/drawingml/2006/main" name="Propietary_WFA_2025_Template">
  <a:themeElements>
    <a:clrScheme name="WFA 2025">
      <a:dk1>
        <a:srgbClr val="000000"/>
      </a:dk1>
      <a:lt1>
        <a:srgbClr val="FFFFFF"/>
      </a:lt1>
      <a:dk2>
        <a:srgbClr val="160835"/>
      </a:dk2>
      <a:lt2>
        <a:srgbClr val="F9EFE2"/>
      </a:lt2>
      <a:accent1>
        <a:srgbClr val="5945A3"/>
      </a:accent1>
      <a:accent2>
        <a:srgbClr val="2C106A"/>
      </a:accent2>
      <a:accent3>
        <a:srgbClr val="FFCD2E"/>
      </a:accent3>
      <a:accent4>
        <a:srgbClr val="78EFDE"/>
      </a:accent4>
      <a:accent5>
        <a:srgbClr val="D4DFF0"/>
      </a:accent5>
      <a:accent6>
        <a:srgbClr val="A7B5FE"/>
      </a:accent6>
      <a:hlink>
        <a:srgbClr val="422987"/>
      </a:hlink>
      <a:folHlink>
        <a:srgbClr val="1F0B4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opietary_WFA_2025_Template" id="{948B09DD-08E2-47D7-9B9D-5C54EF2F91A6}" vid="{24883312-C231-4144-A386-8F534256B3C5}"/>
    </a:ext>
  </a:extLst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Confidential_WFA_2025_Template</Template>
  <TotalTime>7</TotalTime>
  <Words>3063</Words>
  <Application>Microsoft Office PowerPoint</Application>
  <PresentationFormat>Panorámica</PresentationFormat>
  <Paragraphs>372</Paragraphs>
  <Slides>17</Slides>
  <Notes>15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Aptos</vt:lpstr>
      <vt:lpstr>Arial</vt:lpstr>
      <vt:lpstr>Calibri</vt:lpstr>
      <vt:lpstr>Gabarito</vt:lpstr>
      <vt:lpstr>Inter</vt:lpstr>
      <vt:lpstr>Open Sans</vt:lpstr>
      <vt:lpstr>Propietary_WFA_2025_Template</vt:lpstr>
      <vt:lpstr>Where Wi-Fi® expands the IoT opportunity</vt:lpstr>
      <vt:lpstr>Presentación de PowerPoint</vt:lpstr>
      <vt:lpstr>Wi-Fi Alliance®</vt:lpstr>
      <vt:lpstr>Presentación de PowerPoint</vt:lpstr>
      <vt:lpstr>Presentación de PowerPoint</vt:lpstr>
      <vt:lpstr>Presentación de PowerPoint</vt:lpstr>
      <vt:lpstr>Wi-Fi HaLow™</vt:lpstr>
      <vt:lpstr>Presentación de PowerPoint</vt:lpstr>
      <vt:lpstr>Presentación de PowerPoint</vt:lpstr>
      <vt:lpstr>Presentación de PowerPoint</vt:lpstr>
      <vt:lpstr>Presentación de PowerPoint</vt:lpstr>
      <vt:lpstr>Wi-Fi only  commissioning advances the IoT ecosystem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Luis del Valle</cp:lastModifiedBy>
  <cp:revision>1</cp:revision>
  <dcterms:created xsi:type="dcterms:W3CDTF">2026-09-03T09:23:09Z</dcterms:created>
  <dcterms:modified xsi:type="dcterms:W3CDTF">2026-09-07T08:44:00Z</dcterms:modified>
</cp:coreProperties>
</file>