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68"/>
  </p:normalViewPr>
  <p:slideViewPr>
    <p:cSldViewPr snapToGrid="0">
      <p:cViewPr varScale="1">
        <p:scale>
          <a:sx n="119" d="100"/>
          <a:sy n="119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urkan/Desktop/KK%20Ver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kern="1200" spc="0" baseline="0">
                <a:solidFill>
                  <a:schemeClr val="tx1"/>
                </a:solidFill>
                <a:latin typeface="Raleway Black" pitchFamily="2" charset="77"/>
                <a:ea typeface="+mn-ea"/>
                <a:cs typeface="+mn-cs"/>
              </a:defRPr>
            </a:pPr>
            <a:r>
              <a:rPr lang="tr-TR" sz="3200" b="1" i="0" dirty="0">
                <a:solidFill>
                  <a:schemeClr val="tx1"/>
                </a:solidFill>
                <a:effectLst/>
                <a:latin typeface="Raleway Black" pitchFamily="2" charset="77"/>
              </a:rPr>
              <a:t>Mobil Uygulama Giriş Sayıları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3200" b="1" i="0" u="none" strike="noStrike" kern="1200" spc="0" baseline="0">
              <a:solidFill>
                <a:schemeClr val="tx1"/>
              </a:solidFill>
              <a:latin typeface="Raleway Black" pitchFamily="2" charset="77"/>
              <a:ea typeface="+mn-ea"/>
              <a:cs typeface="+mn-cs"/>
            </a:defRPr>
          </a:pPr>
          <a:endParaRPr lang="en-TR"/>
        </a:p>
      </c:txPr>
    </c:title>
    <c:autoTitleDeleted val="0"/>
    <c:plotArea>
      <c:layout>
        <c:manualLayout>
          <c:layoutTarget val="inner"/>
          <c:xMode val="edge"/>
          <c:yMode val="edge"/>
          <c:x val="7.805635264708484E-2"/>
          <c:y val="0.25421904056702327"/>
          <c:w val="0.90397489543695575"/>
          <c:h val="0.688101527307462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ln w="7620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3169"/>
              </a:solidFill>
              <a:ln w="76200">
                <a:solidFill>
                  <a:srgbClr val="FF3169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3169"/>
                    </a:solidFill>
                    <a:latin typeface="Raleway" pitchFamily="2" charset="77"/>
                    <a:ea typeface="+mn-ea"/>
                    <a:cs typeface="+mn-cs"/>
                  </a:defRPr>
                </a:pPr>
                <a:endParaRPr lang="en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Ocak</c:v>
                </c:pt>
                <c:pt idx="1">
                  <c:v>Şubat</c:v>
                </c:pt>
                <c:pt idx="2">
                  <c:v>Mart</c:v>
                </c:pt>
                <c:pt idx="3">
                  <c:v>Nisan</c:v>
                </c:pt>
                <c:pt idx="4">
                  <c:v>Mayıs</c:v>
                </c:pt>
                <c:pt idx="5">
                  <c:v>Haziran</c:v>
                </c:pt>
                <c:pt idx="6">
                  <c:v>Temmuz</c:v>
                </c:pt>
                <c:pt idx="7">
                  <c:v>Ağustos</c:v>
                </c:pt>
                <c:pt idx="8">
                  <c:v>Eylül</c:v>
                </c:pt>
                <c:pt idx="9">
                  <c:v>Ekim</c:v>
                </c:pt>
                <c:pt idx="10">
                  <c:v>Kasım</c:v>
                </c:pt>
                <c:pt idx="11">
                  <c:v>Aralık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800000</c:v>
                </c:pt>
                <c:pt idx="1">
                  <c:v>770000</c:v>
                </c:pt>
                <c:pt idx="2">
                  <c:v>850000</c:v>
                </c:pt>
                <c:pt idx="3">
                  <c:v>700000</c:v>
                </c:pt>
                <c:pt idx="4">
                  <c:v>750000</c:v>
                </c:pt>
                <c:pt idx="5">
                  <c:v>850000</c:v>
                </c:pt>
                <c:pt idx="6">
                  <c:v>880000</c:v>
                </c:pt>
                <c:pt idx="7">
                  <c:v>890000</c:v>
                </c:pt>
                <c:pt idx="8">
                  <c:v>860000</c:v>
                </c:pt>
                <c:pt idx="9">
                  <c:v>840000</c:v>
                </c:pt>
                <c:pt idx="10">
                  <c:v>910000</c:v>
                </c:pt>
                <c:pt idx="11">
                  <c:v>900000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F5E-3043-AF7B-DD13E3209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rgbClr val="FF3169"/>
              </a:solidFill>
              <a:round/>
            </a:ln>
            <a:effectLst/>
          </c:spPr>
        </c:dropLines>
        <c:marker val="1"/>
        <c:smooth val="0"/>
        <c:axId val="1642312832"/>
        <c:axId val="1173728447"/>
      </c:lineChart>
      <c:catAx>
        <c:axId val="164231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Raleway ExtraLight" pitchFamily="2" charset="77"/>
                <a:ea typeface="+mn-ea"/>
                <a:cs typeface="+mn-cs"/>
              </a:defRPr>
            </a:pPr>
            <a:endParaRPr lang="en-TR"/>
          </a:p>
        </c:txPr>
        <c:crossAx val="1173728447"/>
        <c:crosses val="autoZero"/>
        <c:auto val="1"/>
        <c:lblAlgn val="ctr"/>
        <c:lblOffset val="100"/>
        <c:noMultiLvlLbl val="0"/>
      </c:catAx>
      <c:valAx>
        <c:axId val="1173728447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Raleway ExtraLight" pitchFamily="2" charset="77"/>
                <a:ea typeface="+mn-ea"/>
                <a:cs typeface="+mn-cs"/>
              </a:defRPr>
            </a:pPr>
            <a:endParaRPr lang="en-TR"/>
          </a:p>
        </c:txPr>
        <c:crossAx val="1642312832"/>
        <c:crosses val="autoZero"/>
        <c:crossBetween val="between"/>
        <c:dispUnits>
          <c:builtInUnit val="thousand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330" b="0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Raleway ExtraLight" pitchFamily="2" charset="77"/>
                      <a:ea typeface="+mn-ea"/>
                      <a:cs typeface="+mn-cs"/>
                    </a:defRPr>
                  </a:pPr>
                  <a:r>
                    <a:rPr lang="en-US" b="0" i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Raleway ExtraLight" pitchFamily="2" charset="77"/>
                    </a:rPr>
                    <a:t>Bin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aleway ExtraLight" pitchFamily="2" charset="77"/>
                    <a:ea typeface="+mn-ea"/>
                    <a:cs typeface="+mn-cs"/>
                  </a:defRPr>
                </a:pPr>
                <a:endParaRPr lang="en-TR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Dijitale Göç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Sheet4!$B$33</c:f>
              <c:strCache>
                <c:ptCount val="1"/>
                <c:pt idx="0">
                  <c:v>Toplam Müşteri Sayısı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63500"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strRef>
              <c:f>Sheet4!$A$34:$A$49</c:f>
              <c:strCache>
                <c:ptCount val="16"/>
                <c:pt idx="0">
                  <c:v>2023 Q4</c:v>
                </c:pt>
                <c:pt idx="1">
                  <c:v>2023 Q3</c:v>
                </c:pt>
                <c:pt idx="2">
                  <c:v>2023 Q2</c:v>
                </c:pt>
                <c:pt idx="3">
                  <c:v>2023 Q1</c:v>
                </c:pt>
                <c:pt idx="4">
                  <c:v>2022 Q4</c:v>
                </c:pt>
                <c:pt idx="5">
                  <c:v>2022 Q3</c:v>
                </c:pt>
                <c:pt idx="6">
                  <c:v>2022 Q2</c:v>
                </c:pt>
                <c:pt idx="7">
                  <c:v>2022 Q1</c:v>
                </c:pt>
                <c:pt idx="8">
                  <c:v>2021 Q4</c:v>
                </c:pt>
                <c:pt idx="9">
                  <c:v>2021 Q3</c:v>
                </c:pt>
                <c:pt idx="10">
                  <c:v>2021 Q2</c:v>
                </c:pt>
                <c:pt idx="11">
                  <c:v>2021 Q1</c:v>
                </c:pt>
                <c:pt idx="12">
                  <c:v>2020 Q4</c:v>
                </c:pt>
                <c:pt idx="13">
                  <c:v>2020 Q3</c:v>
                </c:pt>
                <c:pt idx="14">
                  <c:v>2020 Q2</c:v>
                </c:pt>
                <c:pt idx="15">
                  <c:v>2020 Q1</c:v>
                </c:pt>
              </c:strCache>
            </c:strRef>
          </c:cat>
          <c:val>
            <c:numRef>
              <c:f>Sheet4!$B$34:$B$49</c:f>
              <c:numCache>
                <c:formatCode>General</c:formatCode>
                <c:ptCount val="16"/>
                <c:pt idx="0">
                  <c:v>60000000</c:v>
                </c:pt>
                <c:pt idx="1">
                  <c:v>60000000</c:v>
                </c:pt>
                <c:pt idx="2">
                  <c:v>59700000</c:v>
                </c:pt>
                <c:pt idx="3">
                  <c:v>59600000</c:v>
                </c:pt>
                <c:pt idx="4">
                  <c:v>59300000</c:v>
                </c:pt>
                <c:pt idx="5">
                  <c:v>59200000</c:v>
                </c:pt>
                <c:pt idx="6">
                  <c:v>59100000</c:v>
                </c:pt>
                <c:pt idx="7">
                  <c:v>59000000</c:v>
                </c:pt>
                <c:pt idx="8">
                  <c:v>58800000</c:v>
                </c:pt>
                <c:pt idx="9">
                  <c:v>58800000</c:v>
                </c:pt>
                <c:pt idx="10">
                  <c:v>58300000</c:v>
                </c:pt>
                <c:pt idx="11">
                  <c:v>58000000</c:v>
                </c:pt>
                <c:pt idx="12">
                  <c:v>57600000</c:v>
                </c:pt>
                <c:pt idx="13">
                  <c:v>57600000</c:v>
                </c:pt>
                <c:pt idx="14">
                  <c:v>57100000</c:v>
                </c:pt>
                <c:pt idx="15">
                  <c:v>56600000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E6-F74A-926C-987E7D84770F}"/>
            </c:ext>
          </c:extLst>
        </c:ser>
        <c:ser>
          <c:idx val="1"/>
          <c:order val="1"/>
          <c:tx>
            <c:strRef>
              <c:f>Sheet4!$C$33</c:f>
              <c:strCache>
                <c:ptCount val="1"/>
                <c:pt idx="0">
                  <c:v>Dijital Kullanıcı Sayısı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Sheet4!$A$34:$A$49</c:f>
              <c:strCache>
                <c:ptCount val="16"/>
                <c:pt idx="0">
                  <c:v>2023 Q4</c:v>
                </c:pt>
                <c:pt idx="1">
                  <c:v>2023 Q3</c:v>
                </c:pt>
                <c:pt idx="2">
                  <c:v>2023 Q2</c:v>
                </c:pt>
                <c:pt idx="3">
                  <c:v>2023 Q1</c:v>
                </c:pt>
                <c:pt idx="4">
                  <c:v>2022 Q4</c:v>
                </c:pt>
                <c:pt idx="5">
                  <c:v>2022 Q3</c:v>
                </c:pt>
                <c:pt idx="6">
                  <c:v>2022 Q2</c:v>
                </c:pt>
                <c:pt idx="7">
                  <c:v>2022 Q1</c:v>
                </c:pt>
                <c:pt idx="8">
                  <c:v>2021 Q4</c:v>
                </c:pt>
                <c:pt idx="9">
                  <c:v>2021 Q3</c:v>
                </c:pt>
                <c:pt idx="10">
                  <c:v>2021 Q2</c:v>
                </c:pt>
                <c:pt idx="11">
                  <c:v>2021 Q1</c:v>
                </c:pt>
                <c:pt idx="12">
                  <c:v>2020 Q4</c:v>
                </c:pt>
                <c:pt idx="13">
                  <c:v>2020 Q3</c:v>
                </c:pt>
                <c:pt idx="14">
                  <c:v>2020 Q2</c:v>
                </c:pt>
                <c:pt idx="15">
                  <c:v>2020 Q1</c:v>
                </c:pt>
              </c:strCache>
            </c:strRef>
          </c:cat>
          <c:val>
            <c:numRef>
              <c:f>Sheet4!$C$34:$C$49</c:f>
              <c:numCache>
                <c:formatCode>_(* #,##0_);_(* \(#,##0\);_(* "-"??_);_(@_)</c:formatCode>
                <c:ptCount val="16"/>
                <c:pt idx="0">
                  <c:v>45000000</c:v>
                </c:pt>
                <c:pt idx="1">
                  <c:v>45000000</c:v>
                </c:pt>
                <c:pt idx="2">
                  <c:v>45000000</c:v>
                </c:pt>
                <c:pt idx="3">
                  <c:v>45000000</c:v>
                </c:pt>
                <c:pt idx="4">
                  <c:v>45000000</c:v>
                </c:pt>
                <c:pt idx="5">
                  <c:v>43500000</c:v>
                </c:pt>
                <c:pt idx="6">
                  <c:v>43500000</c:v>
                </c:pt>
                <c:pt idx="7">
                  <c:v>43000000</c:v>
                </c:pt>
                <c:pt idx="8">
                  <c:v>43000000</c:v>
                </c:pt>
                <c:pt idx="9">
                  <c:v>43000000</c:v>
                </c:pt>
                <c:pt idx="10">
                  <c:v>43000000</c:v>
                </c:pt>
                <c:pt idx="11">
                  <c:v>41000000</c:v>
                </c:pt>
                <c:pt idx="12">
                  <c:v>41000000</c:v>
                </c:pt>
                <c:pt idx="13">
                  <c:v>41000000</c:v>
                </c:pt>
                <c:pt idx="14">
                  <c:v>41000000</c:v>
                </c:pt>
                <c:pt idx="15">
                  <c:v>41000000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E6-F74A-926C-987E7D847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6036431"/>
        <c:axId val="16339103"/>
      </c:barChart>
      <c:catAx>
        <c:axId val="16036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R"/>
          </a:p>
        </c:txPr>
        <c:crossAx val="16339103"/>
        <c:crosses val="autoZero"/>
        <c:auto val="1"/>
        <c:lblAlgn val="ctr"/>
        <c:lblOffset val="100"/>
        <c:noMultiLvlLbl val="0"/>
      </c:catAx>
      <c:valAx>
        <c:axId val="16339103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036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EE3A-8DCA-DE21-B84A-D78E3766E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B0F3B-4C68-109C-9349-EB02D94A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55FD3-C792-F75D-5AD3-1CD54F9B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54A85-C0E8-A27C-13DC-36801E6C5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0B9B1-A08A-F449-CB90-5EFF1C13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7769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5817-EEFF-D7E9-8E5F-5AE9E20D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AF94-15E9-29D6-7808-F55701035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5BB2A-2716-55D8-8F90-7020FACE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E66A7-B97F-C762-50E2-D75FDB47C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01694-972B-07B3-DE7B-342C33AA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71161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6659-D890-992D-5590-D583E8A6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4E554-AEEE-F618-BC81-66841FB1C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82F7F-C59A-C2B0-4A21-6F365F518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95C0-10ED-46E0-3509-2900D6E21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94CFB-D1B6-35F3-01A6-3F077788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7761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CFC9-BC16-C540-AC84-30E223A8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283F-7FFA-D149-B03C-8499B0E36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00776-45F6-291C-EFFB-B40F7A9F8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E334D-7D6A-1639-94DF-C2C3A7F0D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D3A90-5529-3450-CAC4-A0B700644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D05AA-9915-1454-96A5-2D423B2BD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27760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80B7-820E-9A72-1B34-6CB5F8111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0DDF7-4062-7234-4310-4B08AE99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172BA-B0B4-91E7-F7B6-B0D8168F36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7DA3E5-98CF-F398-75F4-EA29E82DD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830CD5-C674-9DBE-723F-5B8D7A0630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D0C279-35A4-FF8E-94E2-B942DB4C0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2348A-47B1-83AB-2534-E84253A0C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B431A4-6CC6-9396-2831-4ED7A281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22341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B76C1-426E-4577-029D-3EBDC28A4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00346-F357-30A1-707F-3543993E5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3487A-9A94-CEBE-9FED-02AFC9BF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EE5E4-E649-6F73-A4E2-F3B25037D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6580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B0E9CF-3EC5-7190-6F34-4D43CE02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63BC26-F82F-ABFC-11AA-E7D5D1FCB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F2EBF-EBC1-A350-31B5-4463453F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538421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4B1A-4EB7-9598-37C0-20772B773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35909-F77E-C4DC-DAE4-F41BB848C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9E5EF-4BBA-0D84-7CAC-FD0D6B764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5A6B5-DE2F-C643-86B3-8EE4C5FBF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AAFBE-670B-88BC-EB53-42898DFAB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97FF0-EC35-0530-0803-2E6FA1F6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91118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BD300-2BE8-B126-DB40-E71A1196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6E7E5B-7B2A-CAC6-8248-64EBE463B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0C1BB-6612-9D1B-BC5C-4BAF2A878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B69A5-3C6A-F1F2-8A4A-1FB936673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46282-57B2-62E2-28FA-5246869B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2A982-4E06-5EBB-20FA-A133CCBAB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26003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298BA-F3C3-0AF6-DD61-DE8089E77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080D3-B2F2-E441-922A-23C55DB16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3ACEB-C986-F2BC-B708-925E9CA0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7ED57-7938-14B2-E640-F5599613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5A878-BFCB-E27E-B37B-51A9C83A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78069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BE622A-A6B5-BE12-BEF0-F467E2DE5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2FAF4-2EF4-8051-396E-73E73DDBA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F5621-698C-F91A-6517-00C3AAA9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27975-FF9D-6F3F-3120-BA102DA2C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D4081-AEEB-74F3-023F-06947A0C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5673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C8B5E6-DB5D-1C99-0C80-E9FC0F2E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4B969-F9C9-8355-DD05-4F695EA55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0A0C7-32E9-CC04-C718-402E78260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5C571-A96E-1E43-B138-3E9FC19ACBF1}" type="datetimeFigureOut">
              <a:t>6.06.2024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1C52D-7B61-130E-7928-ED6963E158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6929F-9D83-DEBB-7C4B-13F93D36D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5CE69-A4A1-294A-99F2-29637BB68D91}" type="slidenum"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5609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AAAE4B2-75BE-C6D5-F779-9C3AA80A4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045366"/>
              </p:ext>
            </p:extLst>
          </p:nvPr>
        </p:nvGraphicFramePr>
        <p:xfrm>
          <a:off x="742123" y="719667"/>
          <a:ext cx="10601738" cy="5075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3270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BAC63FC-98AD-DE7F-B5FA-3B8E5C5D49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2584120"/>
              </p:ext>
            </p:extLst>
          </p:nvPr>
        </p:nvGraphicFramePr>
        <p:xfrm>
          <a:off x="796839" y="973734"/>
          <a:ext cx="4595554" cy="497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663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Raleway Black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payeni</dc:creator>
  <cp:lastModifiedBy>payeni</cp:lastModifiedBy>
  <cp:revision>3</cp:revision>
  <dcterms:created xsi:type="dcterms:W3CDTF">2024-06-06T12:00:25Z</dcterms:created>
  <dcterms:modified xsi:type="dcterms:W3CDTF">2024-06-06T12:02:06Z</dcterms:modified>
</cp:coreProperties>
</file>