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26"/>
  </p:notesMasterIdLst>
  <p:sldIdLst>
    <p:sldId id="256" r:id="rId6"/>
    <p:sldId id="270" r:id="rId7"/>
    <p:sldId id="271" r:id="rId8"/>
    <p:sldId id="272" r:id="rId9"/>
    <p:sldId id="273" r:id="rId10"/>
    <p:sldId id="274" r:id="rId11"/>
    <p:sldId id="275" r:id="rId12"/>
    <p:sldId id="258" r:id="rId13"/>
    <p:sldId id="259" r:id="rId14"/>
    <p:sldId id="260" r:id="rId15"/>
    <p:sldId id="262" r:id="rId16"/>
    <p:sldId id="265" r:id="rId17"/>
    <p:sldId id="266" r:id="rId18"/>
    <p:sldId id="264" r:id="rId19"/>
    <p:sldId id="267" r:id="rId20"/>
    <p:sldId id="268" r:id="rId21"/>
    <p:sldId id="397" r:id="rId22"/>
    <p:sldId id="398" r:id="rId23"/>
    <p:sldId id="276" r:id="rId24"/>
    <p:sldId id="400" r:id="rId2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78427" autoAdjust="0"/>
  </p:normalViewPr>
  <p:slideViewPr>
    <p:cSldViewPr snapToGrid="0">
      <p:cViewPr varScale="1">
        <p:scale>
          <a:sx n="81" d="100"/>
          <a:sy n="81" d="100"/>
        </p:scale>
        <p:origin x="126"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1" d="100"/>
          <a:sy n="91" d="100"/>
        </p:scale>
        <p:origin x="3756"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292057-BBC1-4BBC-BB70-83194B3B8C8F}" type="datetimeFigureOut">
              <a:rPr lang="fi-FI" smtClean="0"/>
              <a:t>25.7.2024</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55AE2-7CE1-4450-BC0B-20FAC9FDFBB9}" type="slidenum">
              <a:rPr lang="fi-FI" smtClean="0"/>
              <a:t>‹#›</a:t>
            </a:fld>
            <a:endParaRPr lang="fi-FI"/>
          </a:p>
        </p:txBody>
      </p:sp>
    </p:spTree>
    <p:extLst>
      <p:ext uri="{BB962C8B-B14F-4D97-AF65-F5344CB8AC3E}">
        <p14:creationId xmlns:p14="http://schemas.microsoft.com/office/powerpoint/2010/main" val="1012425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The goal of this presentation is to give the listeners a general</a:t>
            </a:r>
            <a:r>
              <a:rPr lang="en-US" baseline="0" noProof="0" dirty="0"/>
              <a:t> overview of dust monitoring and </a:t>
            </a:r>
            <a:r>
              <a:rPr lang="en-US" baseline="0" noProof="0" dirty="0" err="1"/>
              <a:t>Sintrol’s</a:t>
            </a:r>
            <a:r>
              <a:rPr lang="en-US" baseline="0" noProof="0" dirty="0"/>
              <a:t> philosophy on how dust monitoring could be a useful tool for monitoring for unexpected events:</a:t>
            </a:r>
            <a:endParaRPr lang="en-US" noProof="0" dirty="0"/>
          </a:p>
        </p:txBody>
      </p:sp>
      <p:sp>
        <p:nvSpPr>
          <p:cNvPr id="4" name="Slide Number Placeholder 3"/>
          <p:cNvSpPr>
            <a:spLocks noGrp="1"/>
          </p:cNvSpPr>
          <p:nvPr>
            <p:ph type="sldNum" sz="quarter" idx="5"/>
          </p:nvPr>
        </p:nvSpPr>
        <p:spPr/>
        <p:txBody>
          <a:bodyPr/>
          <a:lstStyle/>
          <a:p>
            <a:fld id="{F1C55AE2-7CE1-4450-BC0B-20FAC9FDFBB9}" type="slidenum">
              <a:rPr lang="fi-FI" smtClean="0"/>
              <a:t>1</a:t>
            </a:fld>
            <a:endParaRPr lang="fi-FI"/>
          </a:p>
        </p:txBody>
      </p:sp>
    </p:spTree>
    <p:extLst>
      <p:ext uri="{BB962C8B-B14F-4D97-AF65-F5344CB8AC3E}">
        <p14:creationId xmlns:p14="http://schemas.microsoft.com/office/powerpoint/2010/main" val="70718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r>
              <a:rPr lang="en-US" sz="1200" dirty="0"/>
              <a:t>Dust is one of the single most frustrating issues that industries deal with.</a:t>
            </a:r>
          </a:p>
          <a:p>
            <a:r>
              <a:rPr lang="en-US" sz="1200" dirty="0"/>
              <a:t>Dust collection systems and dust control is common practice and excellent solutions and procedures are available on the market. </a:t>
            </a:r>
          </a:p>
          <a:p>
            <a:r>
              <a:rPr lang="en-US" sz="1200" dirty="0"/>
              <a:t>However, monitoring the efficiency of dust control system and monitoring for unexpected events can save a lot of time, money and headaches</a:t>
            </a:r>
            <a:endParaRPr lang="en-US"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2</a:t>
            </a:fld>
            <a:endParaRPr lang="en-US"/>
          </a:p>
        </p:txBody>
      </p:sp>
    </p:spTree>
    <p:extLst>
      <p:ext uri="{BB962C8B-B14F-4D97-AF65-F5344CB8AC3E}">
        <p14:creationId xmlns:p14="http://schemas.microsoft.com/office/powerpoint/2010/main" val="1453496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r>
              <a:rPr lang="fi-FI" dirty="0"/>
              <a:t>A </a:t>
            </a:r>
            <a:r>
              <a:rPr lang="fi-FI" dirty="0" err="1"/>
              <a:t>few</a:t>
            </a:r>
            <a:r>
              <a:rPr lang="fi-FI" dirty="0"/>
              <a:t> </a:t>
            </a:r>
            <a:r>
              <a:rPr lang="fi-FI" dirty="0" err="1"/>
              <a:t>words</a:t>
            </a:r>
            <a:r>
              <a:rPr lang="fi-FI" dirty="0"/>
              <a:t> </a:t>
            </a:r>
            <a:r>
              <a:rPr lang="fi-FI" dirty="0" err="1"/>
              <a:t>about</a:t>
            </a:r>
            <a:r>
              <a:rPr lang="fi-FI" dirty="0"/>
              <a:t> </a:t>
            </a:r>
            <a:r>
              <a:rPr lang="fi-FI" dirty="0" err="1"/>
              <a:t>dust</a:t>
            </a:r>
            <a:r>
              <a:rPr lang="fi-FI" dirty="0"/>
              <a:t> </a:t>
            </a:r>
            <a:r>
              <a:rPr lang="fi-FI" dirty="0" err="1"/>
              <a:t>challenges</a:t>
            </a:r>
            <a:endParaRPr lang="fi-FI" dirty="0"/>
          </a:p>
          <a:p>
            <a:r>
              <a:rPr lang="fi-FI" baseline="0" dirty="0" err="1"/>
              <a:t>Dust</a:t>
            </a:r>
            <a:r>
              <a:rPr lang="fi-FI" baseline="0" dirty="0"/>
              <a:t> is </a:t>
            </a:r>
            <a:r>
              <a:rPr lang="fi-FI" baseline="0" dirty="0" err="1"/>
              <a:t>very</a:t>
            </a:r>
            <a:r>
              <a:rPr lang="fi-FI" baseline="0" dirty="0"/>
              <a:t> </a:t>
            </a:r>
            <a:r>
              <a:rPr lang="fi-FI" baseline="0" dirty="0" err="1"/>
              <a:t>often</a:t>
            </a:r>
            <a:r>
              <a:rPr lang="fi-FI" baseline="0" dirty="0"/>
              <a:t> a </a:t>
            </a:r>
            <a:r>
              <a:rPr lang="fi-FI" baseline="0" dirty="0" err="1"/>
              <a:t>unavoidable</a:t>
            </a:r>
            <a:r>
              <a:rPr lang="fi-FI" baseline="0" dirty="0"/>
              <a:t> </a:t>
            </a:r>
            <a:r>
              <a:rPr lang="fi-FI" baseline="0" dirty="0" err="1"/>
              <a:t>problem</a:t>
            </a:r>
            <a:r>
              <a:rPr lang="fi-FI" baseline="0" dirty="0"/>
              <a:t> in </a:t>
            </a:r>
            <a:r>
              <a:rPr lang="fi-FI" baseline="0" dirty="0" err="1"/>
              <a:t>industries</a:t>
            </a:r>
            <a:r>
              <a:rPr lang="fi-FI" baseline="0" dirty="0"/>
              <a:t> </a:t>
            </a:r>
            <a:r>
              <a:rPr lang="fi-FI" baseline="0" dirty="0" err="1"/>
              <a:t>handling</a:t>
            </a:r>
            <a:r>
              <a:rPr lang="fi-FI" baseline="0" dirty="0"/>
              <a:t> </a:t>
            </a:r>
            <a:r>
              <a:rPr lang="fi-FI" baseline="0" dirty="0" err="1"/>
              <a:t>bulk</a:t>
            </a:r>
            <a:r>
              <a:rPr lang="fi-FI" baseline="0" dirty="0"/>
              <a:t> and </a:t>
            </a:r>
            <a:r>
              <a:rPr lang="fi-FI" baseline="0" dirty="0" err="1"/>
              <a:t>powders</a:t>
            </a:r>
            <a:endParaRPr lang="fi-FI" baseline="0"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3</a:t>
            </a:fld>
            <a:endParaRPr lang="en-US"/>
          </a:p>
        </p:txBody>
      </p:sp>
    </p:spTree>
    <p:extLst>
      <p:ext uri="{BB962C8B-B14F-4D97-AF65-F5344CB8AC3E}">
        <p14:creationId xmlns:p14="http://schemas.microsoft.com/office/powerpoint/2010/main" val="186860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Health &amp; Hygiene: </a:t>
            </a:r>
            <a:r>
              <a:rPr lang="en-US" baseline="0" noProof="0" dirty="0"/>
              <a:t>Lung disease, Silicosis, Allergies, Bronchitis and many more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Possible explosions</a:t>
            </a:r>
            <a:r>
              <a:rPr lang="en-US" baseline="0" noProof="0" dirty="0"/>
              <a:t>: Given the right circumstances, dust will explode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Equipment failure:</a:t>
            </a:r>
            <a:r>
              <a:rPr lang="en-US" baseline="0" noProof="0" dirty="0"/>
              <a:t> Dusty environments are very hard on most equipment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Neighborhood nuisance</a:t>
            </a:r>
            <a:r>
              <a:rPr lang="en-US" baseline="0" noProof="0" dirty="0"/>
              <a:t>: For sites bordering residential areas, fugitive dust emissions can become a source of tension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Unprofessional working environments</a:t>
            </a:r>
            <a:r>
              <a:rPr lang="en-US" baseline="0" noProof="0" dirty="0"/>
              <a:t>: For example it is very unprofessional to have dust accumulations in food industry (bugs, rodents </a:t>
            </a:r>
            <a:r>
              <a:rPr lang="en-US" baseline="0" noProof="0" dirty="0" err="1"/>
              <a:t>etc</a:t>
            </a:r>
            <a:r>
              <a:rPr lang="en-US" baseline="0"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baseline="0" noProof="0" dirty="0"/>
              <a:t>Product loss</a:t>
            </a:r>
            <a:r>
              <a:rPr lang="en-US" baseline="0" noProof="0" dirty="0"/>
              <a:t>: regardless of your product dust accumulations add up to money  surprisingly quickly </a:t>
            </a:r>
            <a:endParaRPr lang="en-US" noProof="0" dirty="0"/>
          </a:p>
          <a:p>
            <a:endParaRPr lang="en-US"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4</a:t>
            </a:fld>
            <a:endParaRPr lang="en-US"/>
          </a:p>
        </p:txBody>
      </p:sp>
    </p:spTree>
    <p:extLst>
      <p:ext uri="{BB962C8B-B14F-4D97-AF65-F5344CB8AC3E}">
        <p14:creationId xmlns:p14="http://schemas.microsoft.com/office/powerpoint/2010/main" val="3986142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r>
              <a:rPr lang="en-US" dirty="0"/>
              <a:t>In theory, if everything works normally, there usually isn’t a problem. But long-term maintenance is needed and easily overlooked</a:t>
            </a:r>
          </a:p>
        </p:txBody>
      </p:sp>
      <p:sp>
        <p:nvSpPr>
          <p:cNvPr id="4" name="Slide Number Placeholder 3"/>
          <p:cNvSpPr>
            <a:spLocks noGrp="1"/>
          </p:cNvSpPr>
          <p:nvPr>
            <p:ph type="sldNum" sz="quarter" idx="10"/>
          </p:nvPr>
        </p:nvSpPr>
        <p:spPr/>
        <p:txBody>
          <a:bodyPr/>
          <a:lstStyle/>
          <a:p>
            <a:fld id="{404386F1-ACCA-42CC-9864-783F121336F6}" type="slidenum">
              <a:rPr lang="en-US" smtClean="0"/>
              <a:pPr/>
              <a:t>5</a:t>
            </a:fld>
            <a:endParaRPr lang="en-US"/>
          </a:p>
        </p:txBody>
      </p:sp>
    </p:spTree>
    <p:extLst>
      <p:ext uri="{BB962C8B-B14F-4D97-AF65-F5344CB8AC3E}">
        <p14:creationId xmlns:p14="http://schemas.microsoft.com/office/powerpoint/2010/main" val="995444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endParaRPr lang="fi-FI" dirty="0"/>
          </a:p>
          <a:p>
            <a:endParaRPr lang="fi-FI" dirty="0"/>
          </a:p>
          <a:p>
            <a:r>
              <a:rPr lang="fi-FI" dirty="0" err="1"/>
              <a:t>Normal</a:t>
            </a:r>
            <a:r>
              <a:rPr lang="fi-FI" baseline="0" dirty="0"/>
              <a:t> </a:t>
            </a:r>
            <a:r>
              <a:rPr lang="fi-FI" baseline="0" dirty="0" err="1"/>
              <a:t>complience</a:t>
            </a:r>
            <a:r>
              <a:rPr lang="fi-FI" baseline="0" dirty="0"/>
              <a:t> </a:t>
            </a:r>
            <a:r>
              <a:rPr lang="fi-FI" baseline="0" dirty="0" err="1"/>
              <a:t>monitoring</a:t>
            </a:r>
            <a:r>
              <a:rPr lang="fi-FI" baseline="0" dirty="0"/>
              <a:t> is </a:t>
            </a:r>
            <a:r>
              <a:rPr lang="fi-FI" baseline="0" dirty="0" err="1"/>
              <a:t>slow</a:t>
            </a:r>
            <a:r>
              <a:rPr lang="fi-FI" baseline="0" dirty="0"/>
              <a:t> – </a:t>
            </a:r>
            <a:r>
              <a:rPr lang="fi-FI" baseline="0" dirty="0" err="1"/>
              <a:t>could</a:t>
            </a:r>
            <a:r>
              <a:rPr lang="fi-FI" baseline="0" dirty="0"/>
              <a:t> </a:t>
            </a:r>
            <a:r>
              <a:rPr lang="fi-FI" baseline="0" dirty="0" err="1"/>
              <a:t>be</a:t>
            </a:r>
            <a:r>
              <a:rPr lang="fi-FI" baseline="0" dirty="0"/>
              <a:t> </a:t>
            </a:r>
            <a:r>
              <a:rPr lang="fi-FI" baseline="0" dirty="0" err="1"/>
              <a:t>days</a:t>
            </a:r>
            <a:r>
              <a:rPr lang="fi-FI" baseline="0" dirty="0"/>
              <a:t> in some </a:t>
            </a:r>
            <a:r>
              <a:rPr lang="fi-FI" baseline="0" dirty="0" err="1"/>
              <a:t>cases</a:t>
            </a:r>
            <a:endParaRPr lang="en-US"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6</a:t>
            </a:fld>
            <a:endParaRPr lang="en-US"/>
          </a:p>
        </p:txBody>
      </p:sp>
    </p:spTree>
    <p:extLst>
      <p:ext uri="{BB962C8B-B14F-4D97-AF65-F5344CB8AC3E}">
        <p14:creationId xmlns:p14="http://schemas.microsoft.com/office/powerpoint/2010/main" val="1782583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7</a:t>
            </a:fld>
            <a:endParaRPr lang="en-US"/>
          </a:p>
        </p:txBody>
      </p:sp>
    </p:spTree>
    <p:extLst>
      <p:ext uri="{BB962C8B-B14F-4D97-AF65-F5344CB8AC3E}">
        <p14:creationId xmlns:p14="http://schemas.microsoft.com/office/powerpoint/2010/main" val="1723272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aseline="0" dirty="0" err="1"/>
              <a:t>The</a:t>
            </a:r>
            <a:r>
              <a:rPr lang="fi-FI" baseline="0" dirty="0"/>
              <a:t> </a:t>
            </a:r>
            <a:r>
              <a:rPr lang="fi-FI" baseline="0" dirty="0" err="1"/>
              <a:t>majority</a:t>
            </a:r>
            <a:r>
              <a:rPr lang="fi-FI" baseline="0" dirty="0"/>
              <a:t> of </a:t>
            </a:r>
            <a:r>
              <a:rPr lang="fi-FI" baseline="0" dirty="0" err="1"/>
              <a:t>industrtial</a:t>
            </a:r>
            <a:r>
              <a:rPr lang="fi-FI" baseline="0" dirty="0"/>
              <a:t> </a:t>
            </a:r>
            <a:r>
              <a:rPr lang="fi-FI" baseline="0" dirty="0" err="1"/>
              <a:t>dust</a:t>
            </a:r>
            <a:r>
              <a:rPr lang="fi-FI" baseline="0" dirty="0"/>
              <a:t> </a:t>
            </a:r>
            <a:r>
              <a:rPr lang="fi-FI" baseline="0" dirty="0" err="1"/>
              <a:t>monitoring</a:t>
            </a:r>
            <a:r>
              <a:rPr lang="fi-FI" baseline="0" dirty="0"/>
              <a:t> </a:t>
            </a:r>
            <a:r>
              <a:rPr lang="fi-FI" baseline="0" dirty="0" err="1"/>
              <a:t>needs</a:t>
            </a:r>
            <a:r>
              <a:rPr lang="fi-FI" baseline="0" dirty="0"/>
              <a:t> </a:t>
            </a:r>
            <a:r>
              <a:rPr lang="fi-FI" baseline="0" dirty="0" err="1"/>
              <a:t>fall</a:t>
            </a:r>
            <a:r>
              <a:rPr lang="fi-FI" baseline="0" dirty="0"/>
              <a:t> </a:t>
            </a:r>
            <a:r>
              <a:rPr lang="fi-FI" baseline="0" dirty="0" err="1"/>
              <a:t>under</a:t>
            </a:r>
            <a:r>
              <a:rPr lang="fi-FI" baseline="0" dirty="0"/>
              <a:t> </a:t>
            </a:r>
            <a:r>
              <a:rPr lang="fi-FI" baseline="0" dirty="0" err="1"/>
              <a:t>the</a:t>
            </a:r>
            <a:r>
              <a:rPr lang="fi-FI" baseline="0" dirty="0"/>
              <a:t> </a:t>
            </a:r>
            <a:r>
              <a:rPr lang="fi-FI" baseline="0" dirty="0" err="1"/>
              <a:t>five</a:t>
            </a:r>
            <a:r>
              <a:rPr lang="fi-FI" baseline="0" dirty="0"/>
              <a:t> main </a:t>
            </a:r>
            <a:r>
              <a:rPr lang="fi-FI" baseline="0" dirty="0" err="1"/>
              <a:t>themes</a:t>
            </a:r>
            <a:r>
              <a:rPr lang="fi-FI" baseline="0" dirty="0"/>
              <a:t> </a:t>
            </a:r>
            <a:r>
              <a:rPr lang="fi-FI" baseline="0" dirty="0" err="1"/>
              <a:t>which</a:t>
            </a:r>
            <a:r>
              <a:rPr lang="fi-FI" baseline="0" dirty="0"/>
              <a:t> </a:t>
            </a:r>
            <a:r>
              <a:rPr lang="fi-FI" baseline="0" dirty="0" err="1"/>
              <a:t>we</a:t>
            </a:r>
            <a:r>
              <a:rPr lang="fi-FI" baseline="0" dirty="0"/>
              <a:t> </a:t>
            </a:r>
            <a:r>
              <a:rPr lang="fi-FI" baseline="0" dirty="0" err="1"/>
              <a:t>will</a:t>
            </a:r>
            <a:r>
              <a:rPr lang="fi-FI" baseline="0" dirty="0"/>
              <a:t> </a:t>
            </a:r>
            <a:r>
              <a:rPr lang="fi-FI" baseline="0" dirty="0" err="1"/>
              <a:t>be</a:t>
            </a:r>
            <a:r>
              <a:rPr lang="fi-FI" baseline="0" dirty="0"/>
              <a:t> </a:t>
            </a:r>
            <a:r>
              <a:rPr lang="fi-FI" baseline="0" dirty="0" err="1"/>
              <a:t>covering</a:t>
            </a:r>
            <a:r>
              <a:rPr lang="fi-FI" baseline="0" dirty="0"/>
              <a:t> in </a:t>
            </a:r>
            <a:r>
              <a:rPr lang="fi-FI" baseline="0" dirty="0" err="1"/>
              <a:t>the</a:t>
            </a:r>
            <a:r>
              <a:rPr lang="fi-FI" baseline="0" dirty="0"/>
              <a:t> </a:t>
            </a:r>
            <a:r>
              <a:rPr lang="fi-FI" baseline="0" dirty="0" err="1"/>
              <a:t>next</a:t>
            </a:r>
            <a:r>
              <a:rPr lang="fi-FI" baseline="0" dirty="0"/>
              <a:t> </a:t>
            </a:r>
            <a:r>
              <a:rPr lang="fi-FI" baseline="0" dirty="0" err="1"/>
              <a:t>slides</a:t>
            </a:r>
            <a:r>
              <a:rPr lang="fi-FI" baseline="0" dirty="0"/>
              <a:t>: </a:t>
            </a:r>
            <a:r>
              <a:rPr lang="fi-FI" dirty="0"/>
              <a:t> </a:t>
            </a:r>
            <a:endParaRPr lang="fi-FI" baseline="0" dirty="0"/>
          </a:p>
          <a:p>
            <a:endParaRPr lang="fi-FI" baseline="0" dirty="0"/>
          </a:p>
          <a:p>
            <a:r>
              <a:rPr lang="fi-FI" baseline="0" dirty="0"/>
              <a:t>Main </a:t>
            </a:r>
            <a:r>
              <a:rPr lang="fi-FI" baseline="0" dirty="0" err="1"/>
              <a:t>applications</a:t>
            </a:r>
            <a:r>
              <a:rPr lang="fi-FI" baseline="0" dirty="0"/>
              <a:t> ”</a:t>
            </a:r>
            <a:r>
              <a:rPr lang="fi-FI" baseline="0" dirty="0" err="1"/>
              <a:t>watch</a:t>
            </a:r>
            <a:r>
              <a:rPr lang="fi-FI" baseline="0" dirty="0"/>
              <a:t> </a:t>
            </a:r>
            <a:r>
              <a:rPr lang="fi-FI" baseline="0" dirty="0" err="1"/>
              <a:t>dog</a:t>
            </a:r>
            <a:r>
              <a:rPr lang="fi-FI" baseline="0" dirty="0"/>
              <a:t>” </a:t>
            </a:r>
            <a:r>
              <a:rPr lang="fi-FI" baseline="0" dirty="0" err="1"/>
              <a:t>applications</a:t>
            </a:r>
            <a:r>
              <a:rPr lang="fi-FI" baseline="0" dirty="0"/>
              <a:t> </a:t>
            </a:r>
            <a:r>
              <a:rPr lang="fi-FI" baseline="0" dirty="0" err="1"/>
              <a:t>monitoring</a:t>
            </a:r>
            <a:r>
              <a:rPr lang="fi-FI" baseline="0" dirty="0"/>
              <a:t> for </a:t>
            </a:r>
            <a:r>
              <a:rPr lang="fi-FI" baseline="0" dirty="0" err="1"/>
              <a:t>unexpected</a:t>
            </a:r>
            <a:r>
              <a:rPr lang="fi-FI" baseline="0" dirty="0"/>
              <a:t> </a:t>
            </a:r>
            <a:r>
              <a:rPr lang="fi-FI" baseline="0" dirty="0" err="1"/>
              <a:t>events</a:t>
            </a:r>
            <a:r>
              <a:rPr lang="fi-FI" baseline="0" dirty="0"/>
              <a:t>. </a:t>
            </a:r>
          </a:p>
          <a:p>
            <a:endParaRPr lang="fi-FI" baseline="0" dirty="0"/>
          </a:p>
        </p:txBody>
      </p:sp>
      <p:sp>
        <p:nvSpPr>
          <p:cNvPr id="4" name="Slide Number Placeholder 3"/>
          <p:cNvSpPr>
            <a:spLocks noGrp="1"/>
          </p:cNvSpPr>
          <p:nvPr>
            <p:ph type="sldNum" sz="quarter" idx="5"/>
          </p:nvPr>
        </p:nvSpPr>
        <p:spPr/>
        <p:txBody>
          <a:bodyPr/>
          <a:lstStyle/>
          <a:p>
            <a:fld id="{F1C55AE2-7CE1-4450-BC0B-20FAC9FDFBB9}" type="slidenum">
              <a:rPr lang="fi-FI" smtClean="0"/>
              <a:t>8</a:t>
            </a:fld>
            <a:endParaRPr lang="fi-FI"/>
          </a:p>
        </p:txBody>
      </p:sp>
    </p:spTree>
    <p:extLst>
      <p:ext uri="{BB962C8B-B14F-4D97-AF65-F5344CB8AC3E}">
        <p14:creationId xmlns:p14="http://schemas.microsoft.com/office/powerpoint/2010/main" val="1021088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Given proper conditions done can become a serious risk</a:t>
            </a:r>
          </a:p>
          <a:p>
            <a:r>
              <a:rPr lang="fi-FI" dirty="0"/>
              <a:t> </a:t>
            </a:r>
          </a:p>
        </p:txBody>
      </p:sp>
      <p:sp>
        <p:nvSpPr>
          <p:cNvPr id="4" name="Slide Number Placeholder 3"/>
          <p:cNvSpPr>
            <a:spLocks noGrp="1"/>
          </p:cNvSpPr>
          <p:nvPr>
            <p:ph type="sldNum" sz="quarter" idx="5"/>
          </p:nvPr>
        </p:nvSpPr>
        <p:spPr/>
        <p:txBody>
          <a:bodyPr/>
          <a:lstStyle/>
          <a:p>
            <a:fld id="{F1C55AE2-7CE1-4450-BC0B-20FAC9FDFBB9}" type="slidenum">
              <a:rPr lang="fi-FI" smtClean="0"/>
              <a:t>9</a:t>
            </a:fld>
            <a:endParaRPr lang="fi-FI"/>
          </a:p>
        </p:txBody>
      </p:sp>
    </p:spTree>
    <p:extLst>
      <p:ext uri="{BB962C8B-B14F-4D97-AF65-F5344CB8AC3E}">
        <p14:creationId xmlns:p14="http://schemas.microsoft.com/office/powerpoint/2010/main" val="183889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rtl="0" eaLnBrk="1" latinLnBrk="0" hangingPunct="1"/>
            <a:r>
              <a:rPr lang="fi-FI" sz="2000" dirty="0">
                <a:effectLst/>
              </a:rPr>
              <a:t>24/7 </a:t>
            </a:r>
            <a:r>
              <a:rPr lang="fi-FI" sz="2000" dirty="0" err="1">
                <a:effectLst/>
              </a:rPr>
              <a:t>dust</a:t>
            </a:r>
            <a:r>
              <a:rPr lang="fi-FI" sz="2000" dirty="0">
                <a:effectLst/>
              </a:rPr>
              <a:t> </a:t>
            </a:r>
            <a:r>
              <a:rPr lang="fi-FI" sz="2000" dirty="0" err="1">
                <a:effectLst/>
              </a:rPr>
              <a:t>monitoring</a:t>
            </a:r>
            <a:r>
              <a:rPr lang="fi-FI" sz="2000" dirty="0">
                <a:effectLst/>
              </a:rPr>
              <a:t> in </a:t>
            </a:r>
            <a:r>
              <a:rPr lang="fi-FI" sz="2000" dirty="0" err="1">
                <a:effectLst/>
              </a:rPr>
              <a:t>high</a:t>
            </a:r>
            <a:r>
              <a:rPr lang="fi-FI" sz="2000" dirty="0">
                <a:effectLst/>
              </a:rPr>
              <a:t> </a:t>
            </a:r>
            <a:r>
              <a:rPr lang="fi-FI" sz="2000" dirty="0" err="1">
                <a:effectLst/>
              </a:rPr>
              <a:t>risk</a:t>
            </a:r>
            <a:r>
              <a:rPr lang="fi-FI" sz="2000" dirty="0">
                <a:effectLst/>
              </a:rPr>
              <a:t> </a:t>
            </a:r>
            <a:r>
              <a:rPr lang="fi-FI" sz="2000" dirty="0" err="1">
                <a:effectLst/>
              </a:rPr>
              <a:t>areas</a:t>
            </a:r>
            <a:endParaRPr lang="fi-FI" sz="2000" dirty="0">
              <a:effectLst/>
            </a:endParaRPr>
          </a:p>
          <a:p>
            <a:pPr lvl="1" rtl="0" eaLnBrk="1" latinLnBrk="0" hangingPunct="1"/>
            <a:r>
              <a:rPr lang="fi-FI" sz="2000" dirty="0" err="1">
                <a:effectLst/>
              </a:rPr>
              <a:t>Immediately</a:t>
            </a:r>
            <a:r>
              <a:rPr lang="fi-FI" sz="2000" dirty="0">
                <a:effectLst/>
              </a:rPr>
              <a:t> </a:t>
            </a:r>
            <a:r>
              <a:rPr lang="fi-FI" sz="2000" dirty="0" err="1">
                <a:effectLst/>
              </a:rPr>
              <a:t>alert</a:t>
            </a:r>
            <a:r>
              <a:rPr lang="fi-FI" sz="2000" dirty="0">
                <a:effectLst/>
              </a:rPr>
              <a:t> </a:t>
            </a:r>
            <a:r>
              <a:rPr lang="fi-FI" sz="2000" dirty="0" err="1">
                <a:effectLst/>
              </a:rPr>
              <a:t>operations</a:t>
            </a:r>
            <a:r>
              <a:rPr lang="fi-FI" sz="2000" dirty="0">
                <a:effectLst/>
              </a:rPr>
              <a:t> </a:t>
            </a:r>
            <a:r>
              <a:rPr lang="fi-FI" sz="2000" dirty="0" err="1">
                <a:effectLst/>
              </a:rPr>
              <a:t>when</a:t>
            </a:r>
            <a:r>
              <a:rPr lang="fi-FI" sz="2000" dirty="0">
                <a:effectLst/>
              </a:rPr>
              <a:t> </a:t>
            </a:r>
            <a:r>
              <a:rPr lang="fi-FI" sz="2000" dirty="0" err="1">
                <a:effectLst/>
              </a:rPr>
              <a:t>abonormal</a:t>
            </a:r>
            <a:r>
              <a:rPr lang="fi-FI" sz="2000" dirty="0">
                <a:effectLst/>
              </a:rPr>
              <a:t> </a:t>
            </a:r>
            <a:r>
              <a:rPr lang="fi-FI" sz="2000" dirty="0" err="1">
                <a:effectLst/>
              </a:rPr>
              <a:t>dust</a:t>
            </a:r>
            <a:r>
              <a:rPr lang="fi-FI" sz="2000" dirty="0">
                <a:effectLst/>
              </a:rPr>
              <a:t> </a:t>
            </a:r>
            <a:r>
              <a:rPr lang="fi-FI" sz="2000" dirty="0" err="1">
                <a:effectLst/>
              </a:rPr>
              <a:t>levels</a:t>
            </a:r>
            <a:r>
              <a:rPr lang="fi-FI" sz="2000" dirty="0">
                <a:effectLst/>
              </a:rPr>
              <a:t> </a:t>
            </a:r>
            <a:r>
              <a:rPr lang="fi-FI" sz="2000" dirty="0" err="1">
                <a:effectLst/>
              </a:rPr>
              <a:t>are</a:t>
            </a:r>
            <a:r>
              <a:rPr lang="fi-FI" sz="2000" dirty="0">
                <a:effectLst/>
              </a:rPr>
              <a:t> </a:t>
            </a:r>
            <a:r>
              <a:rPr lang="fi-FI" sz="2000" dirty="0" err="1">
                <a:effectLst/>
              </a:rPr>
              <a:t>detected</a:t>
            </a:r>
            <a:endParaRPr lang="fi-FI" sz="2000" dirty="0">
              <a:effectLst/>
            </a:endParaRPr>
          </a:p>
          <a:p>
            <a:pPr lvl="1" rtl="0" eaLnBrk="1" latinLnBrk="0" hangingPunct="1"/>
            <a:r>
              <a:rPr lang="fi-FI" sz="2000" baseline="0" dirty="0" err="1">
                <a:effectLst/>
              </a:rPr>
              <a:t>Plant</a:t>
            </a:r>
            <a:r>
              <a:rPr lang="fi-FI" sz="2000" baseline="0" dirty="0">
                <a:effectLst/>
              </a:rPr>
              <a:t> </a:t>
            </a:r>
            <a:r>
              <a:rPr lang="fi-FI" sz="2000" baseline="0" dirty="0" err="1">
                <a:effectLst/>
              </a:rPr>
              <a:t>cleanliness</a:t>
            </a:r>
            <a:r>
              <a:rPr lang="fi-FI" sz="2000" baseline="0" dirty="0">
                <a:effectLst/>
              </a:rPr>
              <a:t> is </a:t>
            </a:r>
            <a:r>
              <a:rPr lang="fi-FI" sz="2000" baseline="0" dirty="0" err="1">
                <a:effectLst/>
              </a:rPr>
              <a:t>necessary</a:t>
            </a:r>
            <a:r>
              <a:rPr lang="fi-FI" sz="2000" baseline="0" dirty="0">
                <a:effectLst/>
              </a:rPr>
              <a:t> to </a:t>
            </a:r>
            <a:r>
              <a:rPr lang="fi-FI" sz="2000" baseline="0" dirty="0" err="1">
                <a:effectLst/>
              </a:rPr>
              <a:t>minimize</a:t>
            </a:r>
            <a:r>
              <a:rPr lang="fi-FI" sz="2000" baseline="0" dirty="0">
                <a:effectLst/>
              </a:rPr>
              <a:t> </a:t>
            </a:r>
            <a:r>
              <a:rPr lang="fi-FI" sz="2000" baseline="0" dirty="0" err="1">
                <a:effectLst/>
              </a:rPr>
              <a:t>accumulation</a:t>
            </a:r>
            <a:r>
              <a:rPr lang="fi-FI" sz="2000" baseline="0" dirty="0">
                <a:effectLst/>
              </a:rPr>
              <a:t> of </a:t>
            </a:r>
            <a:r>
              <a:rPr lang="fi-FI" sz="2000" baseline="0" dirty="0" err="1">
                <a:effectLst/>
              </a:rPr>
              <a:t>combustible</a:t>
            </a:r>
            <a:r>
              <a:rPr lang="fi-FI" sz="2000" baseline="0" dirty="0">
                <a:effectLst/>
              </a:rPr>
              <a:t> </a:t>
            </a:r>
            <a:r>
              <a:rPr lang="fi-FI" sz="2000" baseline="0" dirty="0" err="1">
                <a:effectLst/>
              </a:rPr>
              <a:t>dust</a:t>
            </a:r>
            <a:endParaRPr lang="fi-FI" sz="2000" baseline="0" dirty="0">
              <a:effectLst/>
            </a:endParaRPr>
          </a:p>
          <a:p>
            <a:endParaRPr lang="fi-FI" dirty="0"/>
          </a:p>
        </p:txBody>
      </p:sp>
      <p:sp>
        <p:nvSpPr>
          <p:cNvPr id="4" name="Slide Number Placeholder 3"/>
          <p:cNvSpPr>
            <a:spLocks noGrp="1"/>
          </p:cNvSpPr>
          <p:nvPr>
            <p:ph type="sldNum" sz="quarter" idx="5"/>
          </p:nvPr>
        </p:nvSpPr>
        <p:spPr/>
        <p:txBody>
          <a:bodyPr/>
          <a:lstStyle/>
          <a:p>
            <a:fld id="{F1C55AE2-7CE1-4450-BC0B-20FAC9FDFBB9}" type="slidenum">
              <a:rPr lang="fi-FI" smtClean="0"/>
              <a:t>10</a:t>
            </a:fld>
            <a:endParaRPr lang="fi-FI"/>
          </a:p>
        </p:txBody>
      </p:sp>
    </p:spTree>
    <p:extLst>
      <p:ext uri="{BB962C8B-B14F-4D97-AF65-F5344CB8AC3E}">
        <p14:creationId xmlns:p14="http://schemas.microsoft.com/office/powerpoint/2010/main" val="1049094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9600" kern="1200" dirty="0" err="1">
                <a:solidFill>
                  <a:schemeClr val="tx1"/>
                </a:solidFill>
                <a:effectLst/>
                <a:latin typeface="+mn-lt"/>
                <a:ea typeface="+mn-ea"/>
                <a:cs typeface="+mn-cs"/>
              </a:rPr>
              <a:t>Respiratory</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dust</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is</a:t>
            </a:r>
            <a:r>
              <a:rPr lang="de-DE" sz="9600" kern="1200" dirty="0">
                <a:solidFill>
                  <a:schemeClr val="tx1"/>
                </a:solidFill>
                <a:effectLst/>
                <a:latin typeface="+mn-lt"/>
                <a:ea typeface="+mn-ea"/>
                <a:cs typeface="+mn-cs"/>
              </a:rPr>
              <a:t> a </a:t>
            </a:r>
            <a:r>
              <a:rPr lang="de-DE" sz="9600" kern="1200" dirty="0" err="1">
                <a:solidFill>
                  <a:schemeClr val="tx1"/>
                </a:solidFill>
                <a:effectLst/>
                <a:latin typeface="+mn-lt"/>
                <a:ea typeface="+mn-ea"/>
                <a:cs typeface="+mn-cs"/>
              </a:rPr>
              <a:t>serious</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occupational</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hazard</a:t>
            </a:r>
            <a:r>
              <a:rPr lang="de-DE" sz="9600" kern="1200" dirty="0">
                <a:solidFill>
                  <a:schemeClr val="tx1"/>
                </a:solidFill>
                <a:effectLst/>
                <a:latin typeface="+mn-lt"/>
                <a:ea typeface="+mn-ea"/>
                <a:cs typeface="+mn-cs"/>
              </a:rPr>
              <a:t>. All </a:t>
            </a:r>
            <a:r>
              <a:rPr lang="de-DE" sz="9600" kern="1200" dirty="0" err="1">
                <a:solidFill>
                  <a:schemeClr val="tx1"/>
                </a:solidFill>
                <a:effectLst/>
                <a:latin typeface="+mn-lt"/>
                <a:ea typeface="+mn-ea"/>
                <a:cs typeface="+mn-cs"/>
              </a:rPr>
              <a:t>particles</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small</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enough</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to</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stay</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airbourne</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may</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be</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inhaled</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through</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the</a:t>
            </a:r>
            <a:r>
              <a:rPr lang="de-DE" sz="9600" kern="1200" dirty="0">
                <a:solidFill>
                  <a:schemeClr val="tx1"/>
                </a:solidFill>
                <a:effectLst/>
                <a:latin typeface="+mn-lt"/>
                <a:ea typeface="+mn-ea"/>
                <a:cs typeface="+mn-cs"/>
              </a:rPr>
              <a:t> </a:t>
            </a:r>
            <a:r>
              <a:rPr lang="de-DE" sz="9600" kern="1200" dirty="0" err="1">
                <a:solidFill>
                  <a:schemeClr val="tx1"/>
                </a:solidFill>
                <a:effectLst/>
                <a:latin typeface="+mn-lt"/>
                <a:ea typeface="+mn-ea"/>
                <a:cs typeface="+mn-cs"/>
              </a:rPr>
              <a:t>nose</a:t>
            </a:r>
            <a:r>
              <a:rPr lang="de-DE" sz="9600" kern="1200" dirty="0">
                <a:solidFill>
                  <a:schemeClr val="tx1"/>
                </a:solidFill>
                <a:effectLst/>
                <a:latin typeface="+mn-lt"/>
                <a:ea typeface="+mn-ea"/>
                <a:cs typeface="+mn-cs"/>
              </a:rPr>
              <a:t> and </a:t>
            </a:r>
            <a:r>
              <a:rPr lang="de-DE" sz="9600" kern="1200" dirty="0" err="1">
                <a:solidFill>
                  <a:schemeClr val="tx1"/>
                </a:solidFill>
                <a:effectLst/>
                <a:latin typeface="+mn-lt"/>
                <a:ea typeface="+mn-ea"/>
                <a:cs typeface="+mn-cs"/>
              </a:rPr>
              <a:t>mouth</a:t>
            </a:r>
            <a:endParaRPr lang="fi-FI" dirty="0"/>
          </a:p>
        </p:txBody>
      </p:sp>
      <p:sp>
        <p:nvSpPr>
          <p:cNvPr id="4" name="Slide Number Placeholder 3"/>
          <p:cNvSpPr>
            <a:spLocks noGrp="1"/>
          </p:cNvSpPr>
          <p:nvPr>
            <p:ph type="sldNum" sz="quarter" idx="5"/>
          </p:nvPr>
        </p:nvSpPr>
        <p:spPr/>
        <p:txBody>
          <a:bodyPr/>
          <a:lstStyle/>
          <a:p>
            <a:fld id="{F1C55AE2-7CE1-4450-BC0B-20FAC9FDFBB9}" type="slidenum">
              <a:rPr lang="fi-FI" smtClean="0"/>
              <a:t>11</a:t>
            </a:fld>
            <a:endParaRPr lang="fi-FI"/>
          </a:p>
        </p:txBody>
      </p:sp>
    </p:spTree>
    <p:extLst>
      <p:ext uri="{BB962C8B-B14F-4D97-AF65-F5344CB8AC3E}">
        <p14:creationId xmlns:p14="http://schemas.microsoft.com/office/powerpoint/2010/main" val="1995457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noProof="0" dirty="0"/>
              <a:t>Dust control /management is almost always handled via VENTILATION, DUST SUPPRESSION or EXTRACTION/FILTRATION – often undersized or mismanaged, continuous dust monitoring is an extremely useful tool to monitor for unexpected events.  Typical installation points would be monitoring ambient air where personnel is present or monitoring around the extraction systems to give assurance that dust control is working properly</a:t>
            </a:r>
            <a:endParaRPr lang="en-US" noProof="0" dirty="0"/>
          </a:p>
          <a:p>
            <a:endParaRPr lang="fi-FI" dirty="0"/>
          </a:p>
        </p:txBody>
      </p:sp>
      <p:sp>
        <p:nvSpPr>
          <p:cNvPr id="4" name="Slide Number Placeholder 3"/>
          <p:cNvSpPr>
            <a:spLocks noGrp="1"/>
          </p:cNvSpPr>
          <p:nvPr>
            <p:ph type="sldNum" sz="quarter" idx="5"/>
          </p:nvPr>
        </p:nvSpPr>
        <p:spPr/>
        <p:txBody>
          <a:bodyPr/>
          <a:lstStyle/>
          <a:p>
            <a:fld id="{F1C55AE2-7CE1-4450-BC0B-20FAC9FDFBB9}" type="slidenum">
              <a:rPr lang="fi-FI" smtClean="0"/>
              <a:t>12</a:t>
            </a:fld>
            <a:endParaRPr lang="fi-FI"/>
          </a:p>
        </p:txBody>
      </p:sp>
    </p:spTree>
    <p:extLst>
      <p:ext uri="{BB962C8B-B14F-4D97-AF65-F5344CB8AC3E}">
        <p14:creationId xmlns:p14="http://schemas.microsoft.com/office/powerpoint/2010/main" val="372727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noProof="0" dirty="0"/>
              <a:t>Factories often have many secondary sources of dust that are considered harmless and summed up is a lot of dust and could cause a wide variety of heartache and pain. Examples: For sites bordering residential areas, fugitive dust emissions can become a source of </a:t>
            </a:r>
            <a:r>
              <a:rPr lang="en-US" u="sng" baseline="0" noProof="0" dirty="0"/>
              <a:t>tension</a:t>
            </a:r>
            <a:r>
              <a:rPr lang="en-US" baseline="0" noProof="0" dirty="0"/>
              <a:t> – </a:t>
            </a:r>
            <a:r>
              <a:rPr lang="en-US" u="sng" baseline="0" noProof="0" dirty="0"/>
              <a:t>mold, rodents, cockroaches, microbiological growth </a:t>
            </a:r>
            <a:r>
              <a:rPr lang="en-US" baseline="0" noProof="0" dirty="0" err="1"/>
              <a:t>etc</a:t>
            </a:r>
            <a:r>
              <a:rPr lang="en-US" baseline="0" noProof="0" dirty="0"/>
              <a:t>…  </a:t>
            </a:r>
            <a:endParaRPr lang="en-US" noProof="0" dirty="0"/>
          </a:p>
          <a:p>
            <a:endParaRPr lang="fi-FI" dirty="0"/>
          </a:p>
        </p:txBody>
      </p:sp>
      <p:sp>
        <p:nvSpPr>
          <p:cNvPr id="4" name="Slide Number Placeholder 3"/>
          <p:cNvSpPr>
            <a:spLocks noGrp="1"/>
          </p:cNvSpPr>
          <p:nvPr>
            <p:ph type="sldNum" sz="quarter" idx="5"/>
          </p:nvPr>
        </p:nvSpPr>
        <p:spPr/>
        <p:txBody>
          <a:bodyPr/>
          <a:lstStyle/>
          <a:p>
            <a:fld id="{F1C55AE2-7CE1-4450-BC0B-20FAC9FDFBB9}" type="slidenum">
              <a:rPr lang="fi-FI" smtClean="0"/>
              <a:t>13</a:t>
            </a:fld>
            <a:endParaRPr lang="fi-FI"/>
          </a:p>
        </p:txBody>
      </p:sp>
    </p:spTree>
    <p:extLst>
      <p:ext uri="{BB962C8B-B14F-4D97-AF65-F5344CB8AC3E}">
        <p14:creationId xmlns:p14="http://schemas.microsoft.com/office/powerpoint/2010/main" val="2466984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fi-FI" dirty="0"/>
          </a:p>
          <a:p>
            <a:pPr marL="285750" indent="-285750">
              <a:buFont typeface="Arial" panose="020B0604020202020204" pitchFamily="34" charset="0"/>
              <a:buChar char="•"/>
            </a:pPr>
            <a:r>
              <a:rPr lang="fi-FI" dirty="0"/>
              <a:t>TYPICAL SOLUTIONS</a:t>
            </a:r>
          </a:p>
          <a:p>
            <a:pPr marL="285750" indent="-285750">
              <a:buFont typeface="Arial" panose="020B0604020202020204" pitchFamily="34" charset="0"/>
              <a:buChar char="•"/>
            </a:pPr>
            <a:r>
              <a:rPr lang="fi-FI" dirty="0" err="1"/>
              <a:t>Stand-alone</a:t>
            </a:r>
            <a:r>
              <a:rPr lang="fi-FI" dirty="0"/>
              <a:t> </a:t>
            </a:r>
            <a:r>
              <a:rPr lang="fi-FI" dirty="0" err="1"/>
              <a:t>ambient</a:t>
            </a:r>
            <a:r>
              <a:rPr lang="fi-FI" dirty="0"/>
              <a:t> </a:t>
            </a:r>
            <a:r>
              <a:rPr lang="fi-FI" dirty="0" err="1"/>
              <a:t>dust</a:t>
            </a:r>
            <a:r>
              <a:rPr lang="fi-FI" dirty="0"/>
              <a:t> </a:t>
            </a:r>
            <a:r>
              <a:rPr lang="fi-FI" dirty="0" err="1"/>
              <a:t>monitors</a:t>
            </a:r>
            <a:r>
              <a:rPr lang="fi-FI" dirty="0"/>
              <a:t> in </a:t>
            </a:r>
            <a:r>
              <a:rPr lang="fi-FI" dirty="0" err="1"/>
              <a:t>unmanned</a:t>
            </a:r>
            <a:r>
              <a:rPr lang="fi-FI" dirty="0"/>
              <a:t> </a:t>
            </a:r>
            <a:r>
              <a:rPr lang="fi-FI" dirty="0" err="1"/>
              <a:t>areas</a:t>
            </a:r>
            <a:r>
              <a:rPr lang="fi-FI" dirty="0"/>
              <a:t> to </a:t>
            </a:r>
            <a:r>
              <a:rPr lang="fi-FI" dirty="0" err="1"/>
              <a:t>monitor</a:t>
            </a:r>
            <a:r>
              <a:rPr lang="fi-FI" dirty="0"/>
              <a:t> for </a:t>
            </a:r>
            <a:r>
              <a:rPr lang="fi-FI" dirty="0" err="1"/>
              <a:t>fugitive</a:t>
            </a:r>
            <a:r>
              <a:rPr lang="fi-FI" dirty="0"/>
              <a:t> </a:t>
            </a:r>
            <a:r>
              <a:rPr lang="fi-FI" dirty="0" err="1"/>
              <a:t>dust</a:t>
            </a:r>
            <a:endParaRPr lang="fi-FI" dirty="0"/>
          </a:p>
          <a:p>
            <a:pPr marL="285750" indent="-285750">
              <a:buFont typeface="Arial" panose="020B0604020202020204" pitchFamily="34" charset="0"/>
              <a:buChar char="•"/>
            </a:pPr>
            <a:r>
              <a:rPr lang="fi-FI" dirty="0" err="1"/>
              <a:t>Monitoring</a:t>
            </a:r>
            <a:r>
              <a:rPr lang="fi-FI" dirty="0"/>
              <a:t> </a:t>
            </a:r>
            <a:r>
              <a:rPr lang="fi-FI" dirty="0" err="1"/>
              <a:t>dust</a:t>
            </a:r>
            <a:r>
              <a:rPr lang="fi-FI" dirty="0"/>
              <a:t> </a:t>
            </a:r>
            <a:r>
              <a:rPr lang="fi-FI" dirty="0" err="1"/>
              <a:t>from</a:t>
            </a:r>
            <a:r>
              <a:rPr lang="fi-FI" dirty="0"/>
              <a:t> </a:t>
            </a:r>
            <a:r>
              <a:rPr lang="fi-FI" dirty="0" err="1"/>
              <a:t>the</a:t>
            </a:r>
            <a:r>
              <a:rPr lang="fi-FI" dirty="0"/>
              <a:t> </a:t>
            </a:r>
            <a:r>
              <a:rPr lang="fi-FI" dirty="0" err="1"/>
              <a:t>numerous</a:t>
            </a:r>
            <a:r>
              <a:rPr lang="fi-FI" dirty="0"/>
              <a:t> </a:t>
            </a:r>
            <a:r>
              <a:rPr lang="fi-FI" dirty="0" err="1"/>
              <a:t>outlets</a:t>
            </a:r>
            <a:r>
              <a:rPr lang="fi-FI" dirty="0"/>
              <a:t> of </a:t>
            </a:r>
            <a:r>
              <a:rPr lang="fi-FI" dirty="0" err="1"/>
              <a:t>possible</a:t>
            </a:r>
            <a:r>
              <a:rPr lang="fi-FI" dirty="0"/>
              <a:t> </a:t>
            </a:r>
            <a:r>
              <a:rPr lang="fi-FI" dirty="0" err="1"/>
              <a:t>secondary</a:t>
            </a:r>
            <a:r>
              <a:rPr lang="fi-FI" dirty="0"/>
              <a:t> </a:t>
            </a:r>
            <a:r>
              <a:rPr lang="fi-FI" dirty="0" err="1"/>
              <a:t>dust</a:t>
            </a:r>
            <a:r>
              <a:rPr lang="fi-FI" dirty="0"/>
              <a:t> </a:t>
            </a:r>
            <a:r>
              <a:rPr lang="fi-FI" dirty="0" err="1"/>
              <a:t>sources</a:t>
            </a:r>
            <a:r>
              <a:rPr lang="fi-FI" dirty="0"/>
              <a:t> (</a:t>
            </a:r>
            <a:r>
              <a:rPr lang="fi-FI" dirty="0" err="1"/>
              <a:t>eg</a:t>
            </a:r>
            <a:r>
              <a:rPr lang="fi-FI" dirty="0"/>
              <a:t>. </a:t>
            </a:r>
            <a:r>
              <a:rPr lang="fi-FI" dirty="0" err="1"/>
              <a:t>Filter</a:t>
            </a:r>
            <a:r>
              <a:rPr lang="fi-FI" dirty="0"/>
              <a:t> house)</a:t>
            </a:r>
          </a:p>
          <a:p>
            <a:pPr marL="285750" indent="-285750">
              <a:buFont typeface="Arial" panose="020B0604020202020204" pitchFamily="34" charset="0"/>
              <a:buChar char="•"/>
            </a:pPr>
            <a:r>
              <a:rPr lang="fi-FI" dirty="0" err="1"/>
              <a:t>Fenceline</a:t>
            </a:r>
            <a:r>
              <a:rPr lang="fi-FI" dirty="0"/>
              <a:t> </a:t>
            </a:r>
            <a:r>
              <a:rPr lang="fi-FI" dirty="0" err="1"/>
              <a:t>monitoring</a:t>
            </a:r>
            <a:r>
              <a:rPr lang="fi-FI" dirty="0"/>
              <a:t> </a:t>
            </a:r>
            <a:r>
              <a:rPr lang="fi-FI" dirty="0" err="1"/>
              <a:t>around</a:t>
            </a:r>
            <a:r>
              <a:rPr lang="fi-FI" dirty="0"/>
              <a:t> </a:t>
            </a:r>
            <a:r>
              <a:rPr lang="fi-FI" dirty="0" err="1"/>
              <a:t>facilities</a:t>
            </a:r>
            <a:endParaRPr lang="fi-FI" dirty="0"/>
          </a:p>
          <a:p>
            <a:pPr marL="285750" indent="-285750">
              <a:buFont typeface="Arial" panose="020B0604020202020204" pitchFamily="34" charset="0"/>
              <a:buChar char="•"/>
            </a:pPr>
            <a:r>
              <a:rPr lang="fi-FI" dirty="0" err="1"/>
              <a:t>Monitoring</a:t>
            </a:r>
            <a:r>
              <a:rPr lang="fi-FI" dirty="0"/>
              <a:t> </a:t>
            </a:r>
            <a:r>
              <a:rPr lang="fi-FI" dirty="0" err="1"/>
              <a:t>ambient</a:t>
            </a:r>
            <a:r>
              <a:rPr lang="fi-FI" dirty="0"/>
              <a:t> </a:t>
            </a:r>
            <a:r>
              <a:rPr lang="fi-FI" dirty="0" err="1"/>
              <a:t>dust</a:t>
            </a:r>
            <a:r>
              <a:rPr lang="fi-FI" dirty="0"/>
              <a:t> </a:t>
            </a:r>
            <a:r>
              <a:rPr lang="fi-FI" dirty="0" err="1"/>
              <a:t>throughout</a:t>
            </a:r>
            <a:r>
              <a:rPr lang="fi-FI" dirty="0"/>
              <a:t> </a:t>
            </a:r>
            <a:r>
              <a:rPr lang="fi-FI" dirty="0" err="1"/>
              <a:t>the</a:t>
            </a:r>
            <a:r>
              <a:rPr lang="fi-FI" dirty="0"/>
              <a:t> </a:t>
            </a:r>
            <a:r>
              <a:rPr lang="fi-FI" dirty="0" err="1"/>
              <a:t>facility</a:t>
            </a:r>
            <a:r>
              <a:rPr lang="fi-FI" dirty="0"/>
              <a:t> to </a:t>
            </a:r>
            <a:r>
              <a:rPr lang="fi-FI" dirty="0" err="1"/>
              <a:t>pinpoint</a:t>
            </a:r>
            <a:r>
              <a:rPr lang="fi-FI" dirty="0"/>
              <a:t> </a:t>
            </a:r>
            <a:r>
              <a:rPr lang="fi-FI" dirty="0" err="1"/>
              <a:t>the</a:t>
            </a:r>
            <a:r>
              <a:rPr lang="fi-FI" dirty="0"/>
              <a:t> </a:t>
            </a:r>
            <a:r>
              <a:rPr lang="fi-FI" dirty="0" err="1"/>
              <a:t>source</a:t>
            </a:r>
            <a:r>
              <a:rPr lang="fi-FI" dirty="0"/>
              <a:t> of </a:t>
            </a:r>
            <a:r>
              <a:rPr lang="fi-FI" dirty="0" err="1"/>
              <a:t>unwanted</a:t>
            </a:r>
            <a:r>
              <a:rPr lang="fi-FI" dirty="0"/>
              <a:t> </a:t>
            </a:r>
            <a:r>
              <a:rPr lang="fi-FI" dirty="0" err="1"/>
              <a:t>dust</a:t>
            </a:r>
            <a:r>
              <a:rPr lang="fi-FI" dirty="0"/>
              <a:t> </a:t>
            </a:r>
            <a:r>
              <a:rPr lang="fi-FI" dirty="0" err="1"/>
              <a:t>events</a:t>
            </a:r>
            <a:endParaRPr lang="fi-FI" dirty="0"/>
          </a:p>
          <a:p>
            <a:endParaRPr lang="fi-FI" dirty="0"/>
          </a:p>
        </p:txBody>
      </p:sp>
      <p:sp>
        <p:nvSpPr>
          <p:cNvPr id="4" name="Slide Number Placeholder 3"/>
          <p:cNvSpPr>
            <a:spLocks noGrp="1"/>
          </p:cNvSpPr>
          <p:nvPr>
            <p:ph type="sldNum" sz="quarter" idx="5"/>
          </p:nvPr>
        </p:nvSpPr>
        <p:spPr/>
        <p:txBody>
          <a:bodyPr/>
          <a:lstStyle/>
          <a:p>
            <a:fld id="{F1C55AE2-7CE1-4450-BC0B-20FAC9FDFBB9}" type="slidenum">
              <a:rPr lang="fi-FI" smtClean="0"/>
              <a:t>14</a:t>
            </a:fld>
            <a:endParaRPr lang="fi-FI"/>
          </a:p>
        </p:txBody>
      </p:sp>
    </p:spTree>
    <p:extLst>
      <p:ext uri="{BB962C8B-B14F-4D97-AF65-F5344CB8AC3E}">
        <p14:creationId xmlns:p14="http://schemas.microsoft.com/office/powerpoint/2010/main" val="2077176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r>
              <a:rPr lang="fi-FI" noProof="0" dirty="0" err="1"/>
              <a:t>Monitoring</a:t>
            </a:r>
            <a:r>
              <a:rPr lang="fi-FI" noProof="0" dirty="0"/>
              <a:t> for </a:t>
            </a:r>
            <a:r>
              <a:rPr lang="fi-FI" noProof="0" dirty="0" err="1"/>
              <a:t>unexepected</a:t>
            </a:r>
            <a:r>
              <a:rPr lang="fi-FI" baseline="0" noProof="0" dirty="0"/>
              <a:t> </a:t>
            </a:r>
            <a:r>
              <a:rPr lang="fi-FI" baseline="0" noProof="0" dirty="0" err="1"/>
              <a:t>events</a:t>
            </a:r>
            <a:r>
              <a:rPr lang="fi-FI" baseline="0" noProof="0" dirty="0"/>
              <a:t> is a </a:t>
            </a:r>
            <a:r>
              <a:rPr lang="fi-FI" baseline="0" noProof="0" dirty="0" err="1"/>
              <a:t>theme</a:t>
            </a:r>
            <a:r>
              <a:rPr lang="fi-FI" baseline="0" noProof="0" dirty="0"/>
              <a:t> of </a:t>
            </a:r>
            <a:r>
              <a:rPr lang="fi-FI" baseline="0" noProof="0" dirty="0" err="1"/>
              <a:t>many</a:t>
            </a:r>
            <a:r>
              <a:rPr lang="fi-FI" baseline="0" noProof="0" dirty="0"/>
              <a:t> </a:t>
            </a:r>
            <a:r>
              <a:rPr lang="fi-FI" baseline="0" noProof="0" dirty="0" err="1"/>
              <a:t>industries</a:t>
            </a:r>
            <a:r>
              <a:rPr lang="fi-FI" baseline="0" noProof="0" dirty="0"/>
              <a:t> - </a:t>
            </a:r>
            <a:r>
              <a:rPr lang="fi-FI" noProof="0" dirty="0" err="1"/>
              <a:t>Since</a:t>
            </a:r>
            <a:r>
              <a:rPr lang="fi-FI" baseline="0" noProof="0" dirty="0"/>
              <a:t> </a:t>
            </a:r>
            <a:r>
              <a:rPr lang="fi-FI" baseline="0" noProof="0" dirty="0" err="1"/>
              <a:t>expensive</a:t>
            </a:r>
            <a:r>
              <a:rPr lang="fi-FI" baseline="0" noProof="0" dirty="0"/>
              <a:t> </a:t>
            </a:r>
            <a:r>
              <a:rPr lang="fi-FI" baseline="0" noProof="0" dirty="0" err="1"/>
              <a:t>compliance</a:t>
            </a:r>
            <a:r>
              <a:rPr lang="fi-FI" baseline="0" noProof="0" dirty="0"/>
              <a:t> </a:t>
            </a:r>
            <a:r>
              <a:rPr lang="fi-FI" baseline="0" noProof="0" dirty="0" err="1"/>
              <a:t>monitors</a:t>
            </a:r>
            <a:r>
              <a:rPr lang="fi-FI" baseline="0" noProof="0" dirty="0"/>
              <a:t> </a:t>
            </a:r>
            <a:r>
              <a:rPr lang="fi-FI" baseline="0" noProof="0" dirty="0" err="1"/>
              <a:t>do</a:t>
            </a:r>
            <a:r>
              <a:rPr lang="fi-FI" baseline="0" noProof="0" dirty="0"/>
              <a:t> </a:t>
            </a:r>
            <a:r>
              <a:rPr lang="fi-FI" baseline="0" noProof="0" dirty="0" err="1"/>
              <a:t>not</a:t>
            </a:r>
            <a:r>
              <a:rPr lang="fi-FI" baseline="0" noProof="0" dirty="0"/>
              <a:t> </a:t>
            </a:r>
            <a:r>
              <a:rPr lang="fi-FI" baseline="0" noProof="0" dirty="0" err="1"/>
              <a:t>provide</a:t>
            </a:r>
            <a:r>
              <a:rPr lang="fi-FI" baseline="0" noProof="0" dirty="0"/>
              <a:t> </a:t>
            </a:r>
            <a:r>
              <a:rPr lang="fi-FI" baseline="0" noProof="0" dirty="0" err="1"/>
              <a:t>minute</a:t>
            </a:r>
            <a:r>
              <a:rPr lang="fi-FI" baseline="0" noProof="0" dirty="0"/>
              <a:t> </a:t>
            </a:r>
            <a:r>
              <a:rPr lang="fi-FI" baseline="0" noProof="0" dirty="0" err="1"/>
              <a:t>by</a:t>
            </a:r>
            <a:r>
              <a:rPr lang="fi-FI" baseline="0" noProof="0" dirty="0"/>
              <a:t> </a:t>
            </a:r>
            <a:r>
              <a:rPr lang="fi-FI" baseline="0" noProof="0" dirty="0" err="1"/>
              <a:t>minute</a:t>
            </a:r>
            <a:r>
              <a:rPr lang="fi-FI" baseline="0" noProof="0" dirty="0"/>
              <a:t> data and </a:t>
            </a:r>
            <a:r>
              <a:rPr lang="fi-FI" baseline="0" noProof="0" dirty="0" err="1"/>
              <a:t>or</a:t>
            </a:r>
            <a:r>
              <a:rPr lang="fi-FI" baseline="0" noProof="0" dirty="0"/>
              <a:t> </a:t>
            </a:r>
            <a:r>
              <a:rPr lang="fi-FI" noProof="0" dirty="0"/>
              <a:t>In</a:t>
            </a:r>
            <a:r>
              <a:rPr lang="fi-FI" baseline="0" noProof="0" dirty="0"/>
              <a:t> </a:t>
            </a:r>
            <a:r>
              <a:rPr lang="fi-FI" baseline="0" noProof="0" dirty="0" err="1"/>
              <a:t>many</a:t>
            </a:r>
            <a:r>
              <a:rPr lang="fi-FI" baseline="0" noProof="0" dirty="0"/>
              <a:t> </a:t>
            </a:r>
            <a:r>
              <a:rPr lang="fi-FI" baseline="0" noProof="0" dirty="0" err="1"/>
              <a:t>cases</a:t>
            </a:r>
            <a:r>
              <a:rPr lang="fi-FI" baseline="0" noProof="0" dirty="0"/>
              <a:t> </a:t>
            </a:r>
            <a:r>
              <a:rPr lang="fi-FI" baseline="0" noProof="0" dirty="0" err="1"/>
              <a:t>there</a:t>
            </a:r>
            <a:r>
              <a:rPr lang="fi-FI" baseline="0" noProof="0" dirty="0"/>
              <a:t> is </a:t>
            </a:r>
            <a:r>
              <a:rPr lang="fi-FI" baseline="0" noProof="0" dirty="0" err="1"/>
              <a:t>not</a:t>
            </a:r>
            <a:r>
              <a:rPr lang="fi-FI" baseline="0" noProof="0" dirty="0"/>
              <a:t> </a:t>
            </a:r>
            <a:r>
              <a:rPr lang="fi-FI" baseline="0" noProof="0" dirty="0" err="1"/>
              <a:t>any</a:t>
            </a:r>
            <a:r>
              <a:rPr lang="fi-FI" baseline="0" noProof="0" dirty="0"/>
              <a:t> </a:t>
            </a:r>
            <a:r>
              <a:rPr lang="fi-FI" baseline="0" noProof="0" dirty="0" err="1"/>
              <a:t>regulation</a:t>
            </a:r>
            <a:r>
              <a:rPr lang="fi-FI" baseline="0" noProof="0" dirty="0"/>
              <a:t> </a:t>
            </a:r>
            <a:r>
              <a:rPr lang="fi-FI" baseline="0" noProof="0" dirty="0" err="1"/>
              <a:t>forcing</a:t>
            </a:r>
            <a:r>
              <a:rPr lang="fi-FI" baseline="0" noProof="0" dirty="0"/>
              <a:t> </a:t>
            </a:r>
            <a:r>
              <a:rPr lang="fi-FI" baseline="0" noProof="0" dirty="0" err="1"/>
              <a:t>the</a:t>
            </a:r>
            <a:r>
              <a:rPr lang="fi-FI" baseline="0" noProof="0" dirty="0"/>
              <a:t> </a:t>
            </a:r>
            <a:r>
              <a:rPr lang="fi-FI" baseline="0" noProof="0" dirty="0" err="1"/>
              <a:t>operation</a:t>
            </a:r>
            <a:r>
              <a:rPr lang="fi-FI" baseline="0" noProof="0" dirty="0"/>
              <a:t> to </a:t>
            </a:r>
            <a:r>
              <a:rPr lang="fi-FI" baseline="0" noProof="0" dirty="0" err="1"/>
              <a:t>install</a:t>
            </a:r>
            <a:r>
              <a:rPr lang="fi-FI" baseline="0" noProof="0" dirty="0"/>
              <a:t> </a:t>
            </a:r>
            <a:r>
              <a:rPr lang="fi-FI" baseline="0" noProof="0" dirty="0" err="1"/>
              <a:t>dust</a:t>
            </a:r>
            <a:r>
              <a:rPr lang="fi-FI" baseline="0" noProof="0" dirty="0"/>
              <a:t> </a:t>
            </a:r>
            <a:r>
              <a:rPr lang="fi-FI" baseline="0" noProof="0" dirty="0" err="1"/>
              <a:t>monitoring</a:t>
            </a:r>
            <a:r>
              <a:rPr lang="fi-FI" baseline="0" noProof="0" dirty="0"/>
              <a:t>. </a:t>
            </a:r>
            <a:r>
              <a:rPr lang="fi-FI" baseline="0" noProof="0" dirty="0" err="1"/>
              <a:t>The</a:t>
            </a:r>
            <a:r>
              <a:rPr lang="fi-FI" baseline="0" noProof="0" dirty="0"/>
              <a:t> </a:t>
            </a:r>
            <a:r>
              <a:rPr lang="fi-FI" baseline="0" noProof="0" dirty="0" err="1"/>
              <a:t>key</a:t>
            </a:r>
            <a:r>
              <a:rPr lang="fi-FI" baseline="0" noProof="0" dirty="0"/>
              <a:t> is </a:t>
            </a:r>
            <a:r>
              <a:rPr lang="fi-FI" baseline="0" noProof="0" dirty="0" err="1"/>
              <a:t>that</a:t>
            </a:r>
            <a:r>
              <a:rPr lang="fi-FI" baseline="0" noProof="0" dirty="0"/>
              <a:t> </a:t>
            </a:r>
            <a:r>
              <a:rPr lang="fi-FI" baseline="0" noProof="0" dirty="0" err="1"/>
              <a:t>by</a:t>
            </a:r>
            <a:r>
              <a:rPr lang="fi-FI" baseline="0" noProof="0" dirty="0"/>
              <a:t> </a:t>
            </a:r>
            <a:r>
              <a:rPr lang="fi-FI" baseline="0" noProof="0" dirty="0" err="1"/>
              <a:t>monitoring</a:t>
            </a:r>
            <a:r>
              <a:rPr lang="fi-FI" baseline="0" noProof="0" dirty="0"/>
              <a:t> </a:t>
            </a:r>
            <a:r>
              <a:rPr lang="fi-FI" baseline="0" noProof="0" dirty="0" err="1"/>
              <a:t>dust</a:t>
            </a:r>
            <a:r>
              <a:rPr lang="fi-FI" baseline="0" noProof="0" dirty="0"/>
              <a:t> – </a:t>
            </a:r>
            <a:r>
              <a:rPr lang="fi-FI" baseline="0" noProof="0" dirty="0" err="1"/>
              <a:t>the</a:t>
            </a:r>
            <a:r>
              <a:rPr lang="fi-FI" baseline="0" noProof="0" dirty="0"/>
              <a:t> </a:t>
            </a:r>
            <a:r>
              <a:rPr lang="fi-FI" baseline="0" noProof="0" dirty="0" err="1"/>
              <a:t>operator</a:t>
            </a:r>
            <a:r>
              <a:rPr lang="fi-FI" baseline="0" noProof="0" dirty="0"/>
              <a:t> </a:t>
            </a:r>
            <a:r>
              <a:rPr lang="fi-FI" baseline="0" noProof="0" dirty="0" err="1"/>
              <a:t>will</a:t>
            </a:r>
            <a:r>
              <a:rPr lang="fi-FI" baseline="0" noProof="0" dirty="0"/>
              <a:t> </a:t>
            </a:r>
            <a:r>
              <a:rPr lang="fi-FI" baseline="0" noProof="0" dirty="0" err="1"/>
              <a:t>be</a:t>
            </a:r>
            <a:r>
              <a:rPr lang="fi-FI" baseline="0" noProof="0" dirty="0"/>
              <a:t> </a:t>
            </a:r>
            <a:r>
              <a:rPr lang="fi-FI" baseline="0" noProof="0" dirty="0" err="1"/>
              <a:t>aware</a:t>
            </a:r>
            <a:r>
              <a:rPr lang="fi-FI" baseline="0" noProof="0" dirty="0"/>
              <a:t> of </a:t>
            </a:r>
            <a:r>
              <a:rPr lang="fi-FI" baseline="0" noProof="0" dirty="0" err="1"/>
              <a:t>different</a:t>
            </a:r>
            <a:r>
              <a:rPr lang="fi-FI" baseline="0" noProof="0" dirty="0"/>
              <a:t> ”</a:t>
            </a:r>
            <a:r>
              <a:rPr lang="fi-FI" baseline="0" noProof="0" dirty="0" err="1"/>
              <a:t>events</a:t>
            </a:r>
            <a:r>
              <a:rPr lang="fi-FI" baseline="0" noProof="0" dirty="0"/>
              <a:t>” </a:t>
            </a:r>
            <a:r>
              <a:rPr lang="fi-FI" baseline="0" noProof="0" dirty="0" err="1"/>
              <a:t>or</a:t>
            </a:r>
            <a:r>
              <a:rPr lang="fi-FI" baseline="0" noProof="0" dirty="0"/>
              <a:t> </a:t>
            </a:r>
            <a:r>
              <a:rPr lang="fi-FI" baseline="0" noProof="0" dirty="0" err="1"/>
              <a:t>disturbances</a:t>
            </a:r>
            <a:r>
              <a:rPr lang="fi-FI" baseline="0" noProof="0" dirty="0"/>
              <a:t> in </a:t>
            </a:r>
            <a:r>
              <a:rPr lang="fi-FI" baseline="0" noProof="0" dirty="0" err="1"/>
              <a:t>his</a:t>
            </a:r>
            <a:r>
              <a:rPr lang="fi-FI" baseline="0" noProof="0" dirty="0"/>
              <a:t> </a:t>
            </a:r>
            <a:r>
              <a:rPr lang="fi-FI" baseline="0" noProof="0" dirty="0" err="1"/>
              <a:t>process</a:t>
            </a:r>
            <a:r>
              <a:rPr lang="fi-FI" baseline="0" noProof="0" dirty="0"/>
              <a:t> </a:t>
            </a:r>
            <a:endParaRPr lang="en-US" noProof="0" dirty="0"/>
          </a:p>
          <a:p>
            <a:r>
              <a:rPr lang="fi-FI" baseline="0" noProof="0" dirty="0"/>
              <a:t>MOST of </a:t>
            </a:r>
            <a:r>
              <a:rPr lang="fi-FI" baseline="0" noProof="0" dirty="0" err="1"/>
              <a:t>the</a:t>
            </a:r>
            <a:r>
              <a:rPr lang="fi-FI" baseline="0" noProof="0" dirty="0"/>
              <a:t> </a:t>
            </a:r>
            <a:r>
              <a:rPr lang="fi-FI" baseline="0" noProof="0" dirty="0" err="1"/>
              <a:t>above</a:t>
            </a:r>
            <a:r>
              <a:rPr lang="fi-FI" baseline="0" noProof="0" dirty="0"/>
              <a:t> </a:t>
            </a:r>
            <a:r>
              <a:rPr lang="fi-FI" baseline="0" noProof="0" dirty="0" err="1"/>
              <a:t>are</a:t>
            </a:r>
            <a:r>
              <a:rPr lang="fi-FI" baseline="0" noProof="0" dirty="0"/>
              <a:t> </a:t>
            </a:r>
            <a:r>
              <a:rPr lang="fi-FI" baseline="0" noProof="0" dirty="0" err="1"/>
              <a:t>everyday</a:t>
            </a:r>
            <a:r>
              <a:rPr lang="fi-FI" baseline="0" noProof="0" dirty="0"/>
              <a:t> ”</a:t>
            </a:r>
            <a:r>
              <a:rPr lang="fi-FI" baseline="0" noProof="0" dirty="0" err="1"/>
              <a:t>events</a:t>
            </a:r>
            <a:r>
              <a:rPr lang="fi-FI" baseline="0" noProof="0" dirty="0"/>
              <a:t>” </a:t>
            </a:r>
            <a:r>
              <a:rPr lang="fi-FI" baseline="0" noProof="0" dirty="0" err="1"/>
              <a:t>that</a:t>
            </a:r>
            <a:r>
              <a:rPr lang="fi-FI" baseline="0" noProof="0" dirty="0"/>
              <a:t> </a:t>
            </a:r>
            <a:r>
              <a:rPr lang="fi-FI" baseline="0" noProof="0" dirty="0" err="1"/>
              <a:t>can</a:t>
            </a:r>
            <a:r>
              <a:rPr lang="fi-FI" baseline="0" noProof="0" dirty="0"/>
              <a:t> </a:t>
            </a:r>
            <a:r>
              <a:rPr lang="fi-FI" baseline="0" noProof="0" dirty="0" err="1"/>
              <a:t>be</a:t>
            </a:r>
            <a:r>
              <a:rPr lang="fi-FI" baseline="0" noProof="0" dirty="0"/>
              <a:t> </a:t>
            </a:r>
            <a:r>
              <a:rPr lang="fi-FI" baseline="0" noProof="0" dirty="0" err="1"/>
              <a:t>seen</a:t>
            </a:r>
            <a:r>
              <a:rPr lang="fi-FI" baseline="0" noProof="0" dirty="0"/>
              <a:t> </a:t>
            </a:r>
            <a:r>
              <a:rPr lang="fi-FI" baseline="0" noProof="0" dirty="0" err="1"/>
              <a:t>by</a:t>
            </a:r>
            <a:r>
              <a:rPr lang="fi-FI" baseline="0" noProof="0" dirty="0"/>
              <a:t> </a:t>
            </a:r>
            <a:r>
              <a:rPr lang="fi-FI" baseline="0" noProof="0" dirty="0" err="1"/>
              <a:t>monitoring</a:t>
            </a:r>
            <a:r>
              <a:rPr lang="fi-FI" baseline="0" noProof="0" dirty="0"/>
              <a:t> </a:t>
            </a:r>
            <a:r>
              <a:rPr lang="fi-FI" baseline="0" noProof="0" dirty="0" err="1"/>
              <a:t>dust</a:t>
            </a:r>
            <a:r>
              <a:rPr lang="fi-FI" baseline="0" noProof="0" dirty="0"/>
              <a:t> –</a:t>
            </a:r>
            <a:r>
              <a:rPr lang="fi-FI" baseline="0" noProof="0" dirty="0" err="1"/>
              <a:t>its</a:t>
            </a:r>
            <a:r>
              <a:rPr lang="fi-FI" baseline="0" noProof="0" dirty="0"/>
              <a:t> a </a:t>
            </a:r>
            <a:r>
              <a:rPr lang="fi-FI" baseline="0" noProof="0" dirty="0" err="1"/>
              <a:t>question</a:t>
            </a:r>
            <a:r>
              <a:rPr lang="fi-FI" baseline="0" noProof="0" dirty="0"/>
              <a:t> on </a:t>
            </a:r>
            <a:r>
              <a:rPr lang="fi-FI" baseline="0" noProof="0" dirty="0" err="1"/>
              <a:t>what</a:t>
            </a:r>
            <a:r>
              <a:rPr lang="fi-FI" baseline="0" noProof="0" dirty="0"/>
              <a:t> </a:t>
            </a:r>
            <a:r>
              <a:rPr lang="fi-FI" baseline="0" noProof="0" dirty="0" err="1"/>
              <a:t>the</a:t>
            </a:r>
            <a:r>
              <a:rPr lang="fi-FI" baseline="0" noProof="0" dirty="0"/>
              <a:t> </a:t>
            </a:r>
            <a:r>
              <a:rPr lang="fi-FI" baseline="0" noProof="0" dirty="0" err="1"/>
              <a:t>operator</a:t>
            </a:r>
            <a:r>
              <a:rPr lang="fi-FI" baseline="0" noProof="0" dirty="0"/>
              <a:t> </a:t>
            </a:r>
            <a:r>
              <a:rPr lang="fi-FI" baseline="0" noProof="0" dirty="0" err="1"/>
              <a:t>will</a:t>
            </a:r>
            <a:r>
              <a:rPr lang="fi-FI" baseline="0" noProof="0" dirty="0"/>
              <a:t> </a:t>
            </a:r>
            <a:r>
              <a:rPr lang="fi-FI" baseline="0" noProof="0" dirty="0" err="1"/>
              <a:t>do</a:t>
            </a:r>
            <a:r>
              <a:rPr lang="fi-FI" baseline="0" noProof="0" dirty="0"/>
              <a:t> </a:t>
            </a:r>
          </a:p>
          <a:p>
            <a:endParaRPr lang="en-US" noProof="0" dirty="0"/>
          </a:p>
        </p:txBody>
      </p:sp>
      <p:sp>
        <p:nvSpPr>
          <p:cNvPr id="4" name="Slide Number Placeholder 3"/>
          <p:cNvSpPr>
            <a:spLocks noGrp="1"/>
          </p:cNvSpPr>
          <p:nvPr>
            <p:ph type="sldNum" sz="quarter" idx="10"/>
          </p:nvPr>
        </p:nvSpPr>
        <p:spPr/>
        <p:txBody>
          <a:bodyPr/>
          <a:lstStyle/>
          <a:p>
            <a:fld id="{404386F1-ACCA-42CC-9864-783F121336F6}" type="slidenum">
              <a:rPr lang="en-US" smtClean="0"/>
              <a:pPr/>
              <a:t>19</a:t>
            </a:fld>
            <a:endParaRPr lang="en-US"/>
          </a:p>
        </p:txBody>
      </p:sp>
    </p:spTree>
    <p:extLst>
      <p:ext uri="{BB962C8B-B14F-4D97-AF65-F5344CB8AC3E}">
        <p14:creationId xmlns:p14="http://schemas.microsoft.com/office/powerpoint/2010/main" val="7266330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Otsikkodia">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A2E2DBF1-B1DC-6D42-9F0D-85EE19DE23E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0" y="0"/>
            <a:ext cx="6819899" cy="6858000"/>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8607"/>
            <a:ext cx="4307872" cy="1818710"/>
          </a:xfrm>
        </p:spPr>
        <p:txBody>
          <a:bodyPr anchor="b">
            <a:normAutofit/>
          </a:bodyPr>
          <a:lstStyle>
            <a:lvl1pPr algn="l">
              <a:lnSpc>
                <a:spcPts val="4600"/>
              </a:lnSpc>
              <a:defRPr sz="3600" b="0"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3115818"/>
            <a:ext cx="4307872" cy="885665"/>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2" name="Picture 11">
            <a:extLst>
              <a:ext uri="{FF2B5EF4-FFF2-40B4-BE49-F238E27FC236}">
                <a16:creationId xmlns:a16="http://schemas.microsoft.com/office/drawing/2014/main" id="{376F07AC-E9FE-D744-BCBA-2DC9941D31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580003"/>
            <a:ext cx="4327636" cy="2197279"/>
          </a:xfrm>
          <a:prstGeom prst="rect">
            <a:avLst/>
          </a:prstGeom>
        </p:spPr>
      </p:pic>
    </p:spTree>
    <p:extLst>
      <p:ext uri="{BB962C8B-B14F-4D97-AF65-F5344CB8AC3E}">
        <p14:creationId xmlns:p14="http://schemas.microsoft.com/office/powerpoint/2010/main" val="1571331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9_Otsikkodia">
    <p:spTree>
      <p:nvGrpSpPr>
        <p:cNvPr id="1" name=""/>
        <p:cNvGrpSpPr/>
        <p:nvPr/>
      </p:nvGrpSpPr>
      <p:grpSpPr>
        <a:xfrm>
          <a:off x="0" y="0"/>
          <a:ext cx="0" cy="0"/>
          <a:chOff x="0" y="0"/>
          <a:chExt cx="0" cy="0"/>
        </a:xfrm>
      </p:grpSpPr>
      <p:pic>
        <p:nvPicPr>
          <p:cNvPr id="3" name="Picture 2" descr="A picture containing engine, man, standing, train&#10;&#10;Description automatically generated">
            <a:extLst>
              <a:ext uri="{FF2B5EF4-FFF2-40B4-BE49-F238E27FC236}">
                <a16:creationId xmlns:a16="http://schemas.microsoft.com/office/drawing/2014/main" id="{A26124D9-75BB-4434-9963-AAE66C26F37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3263" r="20432"/>
          <a:stretch/>
        </p:blipFill>
        <p:spPr>
          <a:xfrm>
            <a:off x="0" y="0"/>
            <a:ext cx="6819899" cy="6855323"/>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8607"/>
            <a:ext cx="4307872" cy="1818710"/>
          </a:xfrm>
        </p:spPr>
        <p:txBody>
          <a:bodyPr anchor="b">
            <a:normAutofit/>
          </a:bodyPr>
          <a:lstStyle>
            <a:lvl1pPr algn="l">
              <a:lnSpc>
                <a:spcPts val="4600"/>
              </a:lnSpc>
              <a:defRPr sz="3600" b="0" i="0">
                <a:solidFill>
                  <a:schemeClr val="tx2"/>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3115818"/>
            <a:ext cx="4307872" cy="885665"/>
          </a:xfrm>
        </p:spPr>
        <p:txBody>
          <a:bodyPr>
            <a:normAutofit/>
          </a:bodyPr>
          <a:lstStyle>
            <a:lvl1pPr marL="0" indent="0" algn="l">
              <a:lnSpc>
                <a:spcPts val="2400"/>
              </a:lnSpc>
              <a:buNone/>
              <a:defRPr sz="1800">
                <a:solidFill>
                  <a:schemeClr val="tx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2" name="Picture 11">
            <a:extLst>
              <a:ext uri="{FF2B5EF4-FFF2-40B4-BE49-F238E27FC236}">
                <a16:creationId xmlns:a16="http://schemas.microsoft.com/office/drawing/2014/main" id="{376F07AC-E9FE-D744-BCBA-2DC9941D31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580003"/>
            <a:ext cx="4327636" cy="2197279"/>
          </a:xfrm>
          <a:prstGeom prst="rect">
            <a:avLst/>
          </a:prstGeom>
        </p:spPr>
      </p:pic>
    </p:spTree>
    <p:extLst>
      <p:ext uri="{BB962C8B-B14F-4D97-AF65-F5344CB8AC3E}">
        <p14:creationId xmlns:p14="http://schemas.microsoft.com/office/powerpoint/2010/main" val="1599614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0_Otsikkodia">
    <p:spTree>
      <p:nvGrpSpPr>
        <p:cNvPr id="1" name=""/>
        <p:cNvGrpSpPr/>
        <p:nvPr/>
      </p:nvGrpSpPr>
      <p:grpSpPr>
        <a:xfrm>
          <a:off x="0" y="0"/>
          <a:ext cx="0" cy="0"/>
          <a:chOff x="0" y="0"/>
          <a:chExt cx="0" cy="0"/>
        </a:xfrm>
      </p:grpSpPr>
      <p:pic>
        <p:nvPicPr>
          <p:cNvPr id="3" name="Picture 2" descr="A group of people in uniform&#10;&#10;Description automatically generated">
            <a:extLst>
              <a:ext uri="{FF2B5EF4-FFF2-40B4-BE49-F238E27FC236}">
                <a16:creationId xmlns:a16="http://schemas.microsoft.com/office/drawing/2014/main" id="{14ED3EFF-CDF9-4528-B344-C6DC4ABB0C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628" r="21552"/>
          <a:stretch/>
        </p:blipFill>
        <p:spPr>
          <a:xfrm>
            <a:off x="0" y="1"/>
            <a:ext cx="6772600" cy="6857999"/>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5558"/>
            <a:ext cx="4280978" cy="1821752"/>
          </a:xfrm>
        </p:spPr>
        <p:txBody>
          <a:bodyPr anchor="b">
            <a:normAutofit/>
          </a:bodyPr>
          <a:lstStyle>
            <a:lvl1pPr algn="l">
              <a:lnSpc>
                <a:spcPts val="4600"/>
              </a:lnSpc>
              <a:defRPr sz="3600" b="0" i="0">
                <a:solidFill>
                  <a:schemeClr val="accent6"/>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2970395"/>
            <a:ext cx="4280978" cy="917205"/>
          </a:xfrm>
        </p:spPr>
        <p:txBody>
          <a:bodyPr>
            <a:normAutofit/>
          </a:bodyPr>
          <a:lstStyle>
            <a:lvl1pPr marL="0" indent="0" algn="l">
              <a:lnSpc>
                <a:spcPts val="2400"/>
              </a:lnSpc>
              <a:buNone/>
              <a:defRPr sz="1800">
                <a:solidFill>
                  <a:schemeClr val="tx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9" name="Picture 8">
            <a:extLst>
              <a:ext uri="{FF2B5EF4-FFF2-40B4-BE49-F238E27FC236}">
                <a16:creationId xmlns:a16="http://schemas.microsoft.com/office/drawing/2014/main" id="{C8DDFAE5-30E6-2146-A0A2-3B96C6CFEB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3365366"/>
            <a:ext cx="4327636" cy="2197279"/>
          </a:xfrm>
          <a:prstGeom prst="rect">
            <a:avLst/>
          </a:prstGeom>
        </p:spPr>
      </p:pic>
    </p:spTree>
    <p:extLst>
      <p:ext uri="{BB962C8B-B14F-4D97-AF65-F5344CB8AC3E}">
        <p14:creationId xmlns:p14="http://schemas.microsoft.com/office/powerpoint/2010/main" val="2081184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9_Otsikkodi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483439-01BE-034C-9D90-490EC95A82A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6800194" cy="6858000"/>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8607"/>
            <a:ext cx="4307872" cy="1818710"/>
          </a:xfrm>
        </p:spPr>
        <p:txBody>
          <a:bodyPr anchor="b">
            <a:normAutofit/>
          </a:bodyPr>
          <a:lstStyle>
            <a:lvl1pPr algn="l">
              <a:lnSpc>
                <a:spcPts val="4600"/>
              </a:lnSpc>
              <a:defRPr sz="3600" b="0"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2986167"/>
            <a:ext cx="4307872" cy="885665"/>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2" name="Picture 11">
            <a:extLst>
              <a:ext uri="{FF2B5EF4-FFF2-40B4-BE49-F238E27FC236}">
                <a16:creationId xmlns:a16="http://schemas.microsoft.com/office/drawing/2014/main" id="{7E38056A-C298-8F48-9CC7-DCA12D7329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3365366"/>
            <a:ext cx="4327636" cy="2197279"/>
          </a:xfrm>
          <a:prstGeom prst="rect">
            <a:avLst/>
          </a:prstGeom>
        </p:spPr>
      </p:pic>
    </p:spTree>
    <p:extLst>
      <p:ext uri="{BB962C8B-B14F-4D97-AF65-F5344CB8AC3E}">
        <p14:creationId xmlns:p14="http://schemas.microsoft.com/office/powerpoint/2010/main" val="4041806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Otsikkodi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341DA4-0A2C-2042-9614-44BAD309A22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6772601" cy="6857999"/>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5558"/>
            <a:ext cx="4280978" cy="1821752"/>
          </a:xfrm>
        </p:spPr>
        <p:txBody>
          <a:bodyPr anchor="b">
            <a:normAutofit/>
          </a:bodyPr>
          <a:lstStyle>
            <a:lvl1pPr algn="l">
              <a:lnSpc>
                <a:spcPts val="4600"/>
              </a:lnSpc>
              <a:defRPr sz="3600" b="0" i="0">
                <a:solidFill>
                  <a:schemeClr val="accent6"/>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2970395"/>
            <a:ext cx="4280978" cy="917205"/>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9" name="Picture 8">
            <a:extLst>
              <a:ext uri="{FF2B5EF4-FFF2-40B4-BE49-F238E27FC236}">
                <a16:creationId xmlns:a16="http://schemas.microsoft.com/office/drawing/2014/main" id="{C8DDFAE5-30E6-2146-A0A2-3B96C6CFEB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3365366"/>
            <a:ext cx="4327636" cy="2197279"/>
          </a:xfrm>
          <a:prstGeom prst="rect">
            <a:avLst/>
          </a:prstGeom>
        </p:spPr>
      </p:pic>
    </p:spTree>
    <p:extLst>
      <p:ext uri="{BB962C8B-B14F-4D97-AF65-F5344CB8AC3E}">
        <p14:creationId xmlns:p14="http://schemas.microsoft.com/office/powerpoint/2010/main" val="28964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3_Otsikkodia">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D27594-9760-1545-AD99-0EE16C2C2EA7}"/>
              </a:ext>
            </a:extLst>
          </p:cNvPr>
          <p:cNvSpPr/>
          <p:nvPr/>
        </p:nvSpPr>
        <p:spPr>
          <a:xfrm>
            <a:off x="6772600" y="0"/>
            <a:ext cx="54194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5558"/>
            <a:ext cx="4280978" cy="1821752"/>
          </a:xfrm>
        </p:spPr>
        <p:txBody>
          <a:bodyPr anchor="b">
            <a:normAutofit/>
          </a:bodyPr>
          <a:lstStyle>
            <a:lvl1pPr algn="l">
              <a:lnSpc>
                <a:spcPts val="4600"/>
              </a:lnSpc>
              <a:defRPr sz="3600" b="0" i="0">
                <a:solidFill>
                  <a:schemeClr val="accent6"/>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2970395"/>
            <a:ext cx="4280978" cy="917205"/>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9" name="Picture 8">
            <a:extLst>
              <a:ext uri="{FF2B5EF4-FFF2-40B4-BE49-F238E27FC236}">
                <a16:creationId xmlns:a16="http://schemas.microsoft.com/office/drawing/2014/main" id="{C8DDFAE5-30E6-2146-A0A2-3B96C6CFEB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3365366"/>
            <a:ext cx="4327636" cy="2197279"/>
          </a:xfrm>
          <a:prstGeom prst="rect">
            <a:avLst/>
          </a:prstGeom>
        </p:spPr>
      </p:pic>
    </p:spTree>
    <p:extLst>
      <p:ext uri="{BB962C8B-B14F-4D97-AF65-F5344CB8AC3E}">
        <p14:creationId xmlns:p14="http://schemas.microsoft.com/office/powerpoint/2010/main" val="325710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Otsikko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0C12AE-3F53-984F-9538-220A94ACB69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71514" y="0"/>
            <a:ext cx="6828089" cy="6858000"/>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37594"/>
            <a:ext cx="3872592" cy="1802023"/>
          </a:xfrm>
        </p:spPr>
        <p:txBody>
          <a:bodyPr anchor="b">
            <a:normAutofit/>
          </a:bodyPr>
          <a:lstStyle>
            <a:lvl1pPr algn="l">
              <a:lnSpc>
                <a:spcPts val="4600"/>
              </a:lnSpc>
              <a:defRPr sz="3600"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01150"/>
            <a:ext cx="3864428" cy="885678"/>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4" name="Picture 13">
            <a:extLst>
              <a:ext uri="{FF2B5EF4-FFF2-40B4-BE49-F238E27FC236}">
                <a16:creationId xmlns:a16="http://schemas.microsoft.com/office/drawing/2014/main" id="{F628F840-134C-D747-8217-A1E372D6B2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363350" y="2450956"/>
            <a:ext cx="4327636" cy="2197279"/>
          </a:xfrm>
          <a:prstGeom prst="rect">
            <a:avLst/>
          </a:prstGeom>
        </p:spPr>
      </p:pic>
    </p:spTree>
    <p:extLst>
      <p:ext uri="{BB962C8B-B14F-4D97-AF65-F5344CB8AC3E}">
        <p14:creationId xmlns:p14="http://schemas.microsoft.com/office/powerpoint/2010/main" val="322180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Otsikkodi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83637A-6AED-954C-BE3C-DC42B593088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80265" y="0"/>
            <a:ext cx="6811735" cy="6858000"/>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62994"/>
            <a:ext cx="3872592" cy="1802023"/>
          </a:xfrm>
        </p:spPr>
        <p:txBody>
          <a:bodyPr anchor="b">
            <a:normAutofit/>
          </a:bodyPr>
          <a:lstStyle>
            <a:lvl1pPr algn="l">
              <a:lnSpc>
                <a:spcPts val="4600"/>
              </a:lnSpc>
              <a:defRPr sz="3600" b="0" i="0">
                <a:solidFill>
                  <a:schemeClr val="accent6"/>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51830"/>
            <a:ext cx="3864428" cy="885678"/>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2" name="Picture 11">
            <a:extLst>
              <a:ext uri="{FF2B5EF4-FFF2-40B4-BE49-F238E27FC236}">
                <a16:creationId xmlns:a16="http://schemas.microsoft.com/office/drawing/2014/main" id="{CCB5CAB9-ADD8-6E44-9001-828B0A1B8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4364" y="2450956"/>
            <a:ext cx="4327636" cy="2197279"/>
          </a:xfrm>
          <a:prstGeom prst="rect">
            <a:avLst/>
          </a:prstGeom>
        </p:spPr>
      </p:pic>
    </p:spTree>
    <p:extLst>
      <p:ext uri="{BB962C8B-B14F-4D97-AF65-F5344CB8AC3E}">
        <p14:creationId xmlns:p14="http://schemas.microsoft.com/office/powerpoint/2010/main" val="252072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1_Otsikkodia">
    <p:spTree>
      <p:nvGrpSpPr>
        <p:cNvPr id="1" name=""/>
        <p:cNvGrpSpPr/>
        <p:nvPr/>
      </p:nvGrpSpPr>
      <p:grpSpPr>
        <a:xfrm>
          <a:off x="0" y="0"/>
          <a:ext cx="0" cy="0"/>
          <a:chOff x="0" y="0"/>
          <a:chExt cx="0" cy="0"/>
        </a:xfrm>
      </p:grpSpPr>
      <p:pic>
        <p:nvPicPr>
          <p:cNvPr id="9" name="Picture 8" descr="A person standing in front of a store&#10;&#10;Description automatically generated">
            <a:extLst>
              <a:ext uri="{FF2B5EF4-FFF2-40B4-BE49-F238E27FC236}">
                <a16:creationId xmlns:a16="http://schemas.microsoft.com/office/drawing/2014/main" id="{13AA5ED3-3D92-4DDA-90FD-65A8DA4B54E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63350" y="0"/>
            <a:ext cx="6828650" cy="6858000"/>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37594"/>
            <a:ext cx="3872592" cy="1802023"/>
          </a:xfrm>
        </p:spPr>
        <p:txBody>
          <a:bodyPr anchor="b">
            <a:normAutofit/>
          </a:bodyPr>
          <a:lstStyle>
            <a:lvl1pPr algn="l">
              <a:lnSpc>
                <a:spcPts val="4600"/>
              </a:lnSpc>
              <a:defRPr sz="3600" b="0" i="0">
                <a:solidFill>
                  <a:schemeClr val="accent1"/>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01150"/>
            <a:ext cx="3864428" cy="885678"/>
          </a:xfrm>
        </p:spPr>
        <p:txBody>
          <a:bodyPr>
            <a:normAutofit/>
          </a:bodyPr>
          <a:lstStyle>
            <a:lvl1pPr marL="0" indent="0" algn="l">
              <a:lnSpc>
                <a:spcPts val="2400"/>
              </a:lnSpc>
              <a:buNone/>
              <a:defRPr sz="1800">
                <a:solidFill>
                  <a:schemeClr val="tx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4" name="Picture 13">
            <a:extLst>
              <a:ext uri="{FF2B5EF4-FFF2-40B4-BE49-F238E27FC236}">
                <a16:creationId xmlns:a16="http://schemas.microsoft.com/office/drawing/2014/main" id="{F628F840-134C-D747-8217-A1E372D6B2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363350" y="2450956"/>
            <a:ext cx="4327636" cy="2197279"/>
          </a:xfrm>
          <a:prstGeom prst="rect">
            <a:avLst/>
          </a:prstGeom>
        </p:spPr>
      </p:pic>
    </p:spTree>
    <p:extLst>
      <p:ext uri="{BB962C8B-B14F-4D97-AF65-F5344CB8AC3E}">
        <p14:creationId xmlns:p14="http://schemas.microsoft.com/office/powerpoint/2010/main" val="3786816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2_Otsikkodia">
    <p:spTree>
      <p:nvGrpSpPr>
        <p:cNvPr id="1" name=""/>
        <p:cNvGrpSpPr/>
        <p:nvPr/>
      </p:nvGrpSpPr>
      <p:grpSpPr>
        <a:xfrm>
          <a:off x="0" y="0"/>
          <a:ext cx="0" cy="0"/>
          <a:chOff x="0" y="0"/>
          <a:chExt cx="0" cy="0"/>
        </a:xfrm>
      </p:grpSpPr>
      <p:pic>
        <p:nvPicPr>
          <p:cNvPr id="3" name="Picture 2" descr="A person wearing a hat&#10;&#10;Description automatically generated">
            <a:extLst>
              <a:ext uri="{FF2B5EF4-FFF2-40B4-BE49-F238E27FC236}">
                <a16:creationId xmlns:a16="http://schemas.microsoft.com/office/drawing/2014/main" id="{2BCA52FF-8D09-44B5-A4AE-CEDA981193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88429" y="-16476"/>
            <a:ext cx="6803570" cy="687447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62994"/>
            <a:ext cx="3872592" cy="1802023"/>
          </a:xfrm>
        </p:spPr>
        <p:txBody>
          <a:bodyPr anchor="b">
            <a:normAutofit/>
          </a:bodyPr>
          <a:lstStyle>
            <a:lvl1pPr algn="l">
              <a:lnSpc>
                <a:spcPts val="4600"/>
              </a:lnSpc>
              <a:defRPr sz="3600" b="0" i="0">
                <a:solidFill>
                  <a:schemeClr val="accent6"/>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51830"/>
            <a:ext cx="3864428" cy="885678"/>
          </a:xfrm>
        </p:spPr>
        <p:txBody>
          <a:bodyPr>
            <a:normAutofit/>
          </a:bodyPr>
          <a:lstStyle>
            <a:lvl1pPr marL="0" indent="0" algn="l">
              <a:lnSpc>
                <a:spcPts val="2400"/>
              </a:lnSpc>
              <a:buNone/>
              <a:defRPr sz="1800">
                <a:solidFill>
                  <a:schemeClr val="tx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2" name="Picture 11">
            <a:extLst>
              <a:ext uri="{FF2B5EF4-FFF2-40B4-BE49-F238E27FC236}">
                <a16:creationId xmlns:a16="http://schemas.microsoft.com/office/drawing/2014/main" id="{CCB5CAB9-ADD8-6E44-9001-828B0A1B8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4364" y="2450956"/>
            <a:ext cx="4327636" cy="2197279"/>
          </a:xfrm>
          <a:prstGeom prst="rect">
            <a:avLst/>
          </a:prstGeom>
        </p:spPr>
      </p:pic>
    </p:spTree>
    <p:extLst>
      <p:ext uri="{BB962C8B-B14F-4D97-AF65-F5344CB8AC3E}">
        <p14:creationId xmlns:p14="http://schemas.microsoft.com/office/powerpoint/2010/main" val="1751149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4_Otsikkodia">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7CA7C5-2500-8940-AEAF-F790D1B83871}"/>
              </a:ext>
            </a:extLst>
          </p:cNvPr>
          <p:cNvSpPr/>
          <p:nvPr/>
        </p:nvSpPr>
        <p:spPr>
          <a:xfrm>
            <a:off x="0" y="0"/>
            <a:ext cx="54194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62994"/>
            <a:ext cx="3872592" cy="1802023"/>
          </a:xfrm>
        </p:spPr>
        <p:txBody>
          <a:bodyPr anchor="b">
            <a:normAutofit/>
          </a:bodyPr>
          <a:lstStyle>
            <a:lvl1pPr algn="l">
              <a:lnSpc>
                <a:spcPts val="4600"/>
              </a:lnSpc>
              <a:defRPr sz="3600" b="0" i="0">
                <a:solidFill>
                  <a:schemeClr val="accent6"/>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51830"/>
            <a:ext cx="3864428" cy="885678"/>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2" name="Picture 11">
            <a:extLst>
              <a:ext uri="{FF2B5EF4-FFF2-40B4-BE49-F238E27FC236}">
                <a16:creationId xmlns:a16="http://schemas.microsoft.com/office/drawing/2014/main" id="{CCB5CAB9-ADD8-6E44-9001-828B0A1B8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4364" y="2450956"/>
            <a:ext cx="4327636" cy="2197279"/>
          </a:xfrm>
          <a:prstGeom prst="rect">
            <a:avLst/>
          </a:prstGeom>
        </p:spPr>
      </p:pic>
    </p:spTree>
    <p:extLst>
      <p:ext uri="{BB962C8B-B14F-4D97-AF65-F5344CB8AC3E}">
        <p14:creationId xmlns:p14="http://schemas.microsoft.com/office/powerpoint/2010/main" val="799434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3_Otsikkodi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latin typeface="Encode Sans" panose="00000500000000000000" pitchFamily="2" charset="0"/>
            </a:endParaRPr>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Slide Number Placeholder 2">
            <a:extLst>
              <a:ext uri="{FF2B5EF4-FFF2-40B4-BE49-F238E27FC236}">
                <a16:creationId xmlns:a16="http://schemas.microsoft.com/office/drawing/2014/main" id="{90B6B359-DCEA-6F46-8649-D85CBDC5B957}"/>
              </a:ext>
            </a:extLst>
          </p:cNvPr>
          <p:cNvSpPr>
            <a:spLocks noGrp="1"/>
          </p:cNvSpPr>
          <p:nvPr>
            <p:ph type="sldNum" sz="quarter" idx="12"/>
          </p:nvPr>
        </p:nvSpPr>
        <p:spPr>
          <a:xfrm>
            <a:off x="172410" y="6304963"/>
            <a:ext cx="672994" cy="365125"/>
          </a:xfrm>
          <a:prstGeom prst="rect">
            <a:avLst/>
          </a:prstGeom>
        </p:spPr>
        <p:txBody>
          <a:bodyPr/>
          <a:lstStyle>
            <a:lvl1pPr>
              <a:defRPr sz="1600">
                <a:solidFill>
                  <a:schemeClr val="bg1"/>
                </a:solidFill>
                <a:latin typeface="Encode Sans" panose="00000500000000000000" pitchFamily="2" charset="0"/>
              </a:defRPr>
            </a:lvl1pPr>
          </a:lstStyle>
          <a:p>
            <a:fld id="{3CE7A90E-B157-4664-BC29-8DFB1D296113}" type="slidenum">
              <a:rPr lang="fi-FI" smtClean="0"/>
              <a:t>‹#›</a:t>
            </a:fld>
            <a:endParaRPr lang="fi-FI"/>
          </a:p>
        </p:txBody>
      </p:sp>
      <p:sp>
        <p:nvSpPr>
          <p:cNvPr id="12" name="Otsikko 1">
            <a:extLst>
              <a:ext uri="{FF2B5EF4-FFF2-40B4-BE49-F238E27FC236}">
                <a16:creationId xmlns:a16="http://schemas.microsoft.com/office/drawing/2014/main" id="{50065319-309A-B34B-BC11-A689D69496B3}"/>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bg1"/>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2C147394-AF1D-7641-89A3-3D4699F49065}"/>
              </a:ext>
            </a:extLst>
          </p:cNvPr>
          <p:cNvSpPr>
            <a:spLocks noGrp="1"/>
          </p:cNvSpPr>
          <p:nvPr>
            <p:ph type="subTitle" idx="1"/>
          </p:nvPr>
        </p:nvSpPr>
        <p:spPr>
          <a:xfrm>
            <a:off x="462164" y="3419291"/>
            <a:ext cx="5889171" cy="885678"/>
          </a:xfrm>
        </p:spPr>
        <p:txBody>
          <a:bodyPr>
            <a:normAutofit/>
          </a:bodyPr>
          <a:lstStyle>
            <a:lvl1pPr marL="0" indent="0" algn="l">
              <a:lnSpc>
                <a:spcPts val="2400"/>
              </a:lnSpc>
              <a:buNone/>
              <a:defRPr sz="1800">
                <a:solidFill>
                  <a:schemeClr val="bg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6" name="Picture 15">
            <a:extLst>
              <a:ext uri="{FF2B5EF4-FFF2-40B4-BE49-F238E27FC236}">
                <a16:creationId xmlns:a16="http://schemas.microsoft.com/office/drawing/2014/main" id="{C6F1F3CF-28EC-0B46-930C-EFC519E346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2910195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Otsikkodi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Slide Number Placeholder 2">
            <a:extLst>
              <a:ext uri="{FF2B5EF4-FFF2-40B4-BE49-F238E27FC236}">
                <a16:creationId xmlns:a16="http://schemas.microsoft.com/office/drawing/2014/main" id="{90B6B359-DCEA-6F46-8649-D85CBDC5B957}"/>
              </a:ext>
            </a:extLst>
          </p:cNvPr>
          <p:cNvSpPr>
            <a:spLocks noGrp="1"/>
          </p:cNvSpPr>
          <p:nvPr>
            <p:ph type="sldNum" sz="quarter" idx="12"/>
          </p:nvPr>
        </p:nvSpPr>
        <p:spPr>
          <a:xfrm>
            <a:off x="172410" y="6304963"/>
            <a:ext cx="672994" cy="365125"/>
          </a:xfrm>
          <a:prstGeom prst="rect">
            <a:avLst/>
          </a:prstGeom>
        </p:spPr>
        <p:txBody>
          <a:bodyPr/>
          <a:lstStyle>
            <a:lvl1pPr>
              <a:defRPr sz="1600">
                <a:solidFill>
                  <a:schemeClr val="bg1"/>
                </a:solidFill>
              </a:defRPr>
            </a:lvl1pPr>
          </a:lstStyle>
          <a:p>
            <a:fld id="{3CE7A90E-B157-4664-BC29-8DFB1D296113}" type="slidenum">
              <a:rPr lang="fi-FI" smtClean="0"/>
              <a:t>‹#›</a:t>
            </a:fld>
            <a:endParaRPr lang="fi-FI"/>
          </a:p>
        </p:txBody>
      </p:sp>
      <p:sp>
        <p:nvSpPr>
          <p:cNvPr id="12" name="Otsikko 1">
            <a:extLst>
              <a:ext uri="{FF2B5EF4-FFF2-40B4-BE49-F238E27FC236}">
                <a16:creationId xmlns:a16="http://schemas.microsoft.com/office/drawing/2014/main" id="{50065319-309A-B34B-BC11-A689D69496B3}"/>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2C147394-AF1D-7641-89A3-3D4699F49065}"/>
              </a:ext>
            </a:extLst>
          </p:cNvPr>
          <p:cNvSpPr>
            <a:spLocks noGrp="1"/>
          </p:cNvSpPr>
          <p:nvPr>
            <p:ph type="subTitle" idx="1"/>
          </p:nvPr>
        </p:nvSpPr>
        <p:spPr>
          <a:xfrm>
            <a:off x="462164" y="3419291"/>
            <a:ext cx="5889171" cy="885678"/>
          </a:xfrm>
        </p:spPr>
        <p:txBody>
          <a:bodyPr>
            <a:normAutofit/>
          </a:bodyPr>
          <a:lstStyle>
            <a:lvl1pPr marL="0" indent="0" algn="l">
              <a:lnSpc>
                <a:spcPts val="2400"/>
              </a:lnSpc>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6" name="Picture 15">
            <a:extLst>
              <a:ext uri="{FF2B5EF4-FFF2-40B4-BE49-F238E27FC236}">
                <a16:creationId xmlns:a16="http://schemas.microsoft.com/office/drawing/2014/main" id="{C6F1F3CF-28EC-0B46-930C-EFC519E346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3501131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_Otsikkodi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Slide Number Placeholder 2">
            <a:extLst>
              <a:ext uri="{FF2B5EF4-FFF2-40B4-BE49-F238E27FC236}">
                <a16:creationId xmlns:a16="http://schemas.microsoft.com/office/drawing/2014/main" id="{90B6B359-DCEA-6F46-8649-D85CBDC5B957}"/>
              </a:ext>
            </a:extLst>
          </p:cNvPr>
          <p:cNvSpPr>
            <a:spLocks noGrp="1"/>
          </p:cNvSpPr>
          <p:nvPr>
            <p:ph type="sldNum" sz="quarter" idx="12"/>
          </p:nvPr>
        </p:nvSpPr>
        <p:spPr>
          <a:xfrm>
            <a:off x="172410" y="6304963"/>
            <a:ext cx="672994" cy="365125"/>
          </a:xfrm>
          <a:prstGeom prst="rect">
            <a:avLst/>
          </a:prstGeom>
        </p:spPr>
        <p:txBody>
          <a:bodyPr/>
          <a:lstStyle>
            <a:lvl1pPr>
              <a:defRPr sz="1600">
                <a:solidFill>
                  <a:schemeClr val="bg1"/>
                </a:solidFill>
              </a:defRPr>
            </a:lvl1pPr>
          </a:lstStyle>
          <a:p>
            <a:fld id="{3CE7A90E-B157-4664-BC29-8DFB1D296113}" type="slidenum">
              <a:rPr lang="fi-FI" smtClean="0"/>
              <a:t>‹#›</a:t>
            </a:fld>
            <a:endParaRPr lang="fi-FI"/>
          </a:p>
        </p:txBody>
      </p:sp>
      <p:sp>
        <p:nvSpPr>
          <p:cNvPr id="12" name="Otsikko 1">
            <a:extLst>
              <a:ext uri="{FF2B5EF4-FFF2-40B4-BE49-F238E27FC236}">
                <a16:creationId xmlns:a16="http://schemas.microsoft.com/office/drawing/2014/main" id="{50065319-309A-B34B-BC11-A689D69496B3}"/>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2C147394-AF1D-7641-89A3-3D4699F49065}"/>
              </a:ext>
            </a:extLst>
          </p:cNvPr>
          <p:cNvSpPr>
            <a:spLocks noGrp="1"/>
          </p:cNvSpPr>
          <p:nvPr>
            <p:ph type="subTitle" idx="1"/>
          </p:nvPr>
        </p:nvSpPr>
        <p:spPr>
          <a:xfrm>
            <a:off x="462164" y="3407027"/>
            <a:ext cx="5889171" cy="885678"/>
          </a:xfrm>
        </p:spPr>
        <p:txBody>
          <a:bodyPr>
            <a:normAutofit/>
          </a:bodyPr>
          <a:lstStyle>
            <a:lvl1pPr marL="0" indent="0" algn="l">
              <a:lnSpc>
                <a:spcPts val="2400"/>
              </a:lnSpc>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1" name="Picture 10">
            <a:extLst>
              <a:ext uri="{FF2B5EF4-FFF2-40B4-BE49-F238E27FC236}">
                <a16:creationId xmlns:a16="http://schemas.microsoft.com/office/drawing/2014/main" id="{A4E3C2F0-C7A2-314A-80BC-7A3AAFA729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155960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_Otsikkodi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Slide Number Placeholder 2">
            <a:extLst>
              <a:ext uri="{FF2B5EF4-FFF2-40B4-BE49-F238E27FC236}">
                <a16:creationId xmlns:a16="http://schemas.microsoft.com/office/drawing/2014/main" id="{90B6B359-DCEA-6F46-8649-D85CBDC5B957}"/>
              </a:ext>
            </a:extLst>
          </p:cNvPr>
          <p:cNvSpPr>
            <a:spLocks noGrp="1"/>
          </p:cNvSpPr>
          <p:nvPr>
            <p:ph type="sldNum" sz="quarter" idx="12"/>
          </p:nvPr>
        </p:nvSpPr>
        <p:spPr>
          <a:xfrm>
            <a:off x="172410" y="6304963"/>
            <a:ext cx="672994" cy="365125"/>
          </a:xfrm>
          <a:prstGeom prst="rect">
            <a:avLst/>
          </a:prstGeom>
        </p:spPr>
        <p:txBody>
          <a:bodyPr/>
          <a:lstStyle>
            <a:lvl1pPr>
              <a:defRPr sz="1600">
                <a:solidFill>
                  <a:schemeClr val="bg1"/>
                </a:solidFill>
              </a:defRPr>
            </a:lvl1pPr>
          </a:lstStyle>
          <a:p>
            <a:fld id="{3CE7A90E-B157-4664-BC29-8DFB1D296113}" type="slidenum">
              <a:rPr lang="fi-FI" smtClean="0"/>
              <a:t>‹#›</a:t>
            </a:fld>
            <a:endParaRPr lang="fi-FI"/>
          </a:p>
        </p:txBody>
      </p:sp>
      <p:sp>
        <p:nvSpPr>
          <p:cNvPr id="12" name="Otsikko 1">
            <a:extLst>
              <a:ext uri="{FF2B5EF4-FFF2-40B4-BE49-F238E27FC236}">
                <a16:creationId xmlns:a16="http://schemas.microsoft.com/office/drawing/2014/main" id="{50065319-309A-B34B-BC11-A689D69496B3}"/>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2C147394-AF1D-7641-89A3-3D4699F49065}"/>
              </a:ext>
            </a:extLst>
          </p:cNvPr>
          <p:cNvSpPr>
            <a:spLocks noGrp="1"/>
          </p:cNvSpPr>
          <p:nvPr>
            <p:ph type="subTitle" idx="1"/>
          </p:nvPr>
        </p:nvSpPr>
        <p:spPr>
          <a:xfrm>
            <a:off x="462164" y="3407027"/>
            <a:ext cx="5889171" cy="885678"/>
          </a:xfrm>
        </p:spPr>
        <p:txBody>
          <a:bodyPr>
            <a:normAutofit/>
          </a:bodyPr>
          <a:lstStyle>
            <a:lvl1pPr marL="0" indent="0" algn="l">
              <a:lnSpc>
                <a:spcPts val="2400"/>
              </a:lnSpc>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1" name="Picture 10">
            <a:extLst>
              <a:ext uri="{FF2B5EF4-FFF2-40B4-BE49-F238E27FC236}">
                <a16:creationId xmlns:a16="http://schemas.microsoft.com/office/drawing/2014/main" id="{7FB0FF8E-14C0-5E49-ADFB-4424DBA1EB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750944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8_Otsikkodi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Slide Number Placeholder 2">
            <a:extLst>
              <a:ext uri="{FF2B5EF4-FFF2-40B4-BE49-F238E27FC236}">
                <a16:creationId xmlns:a16="http://schemas.microsoft.com/office/drawing/2014/main" id="{90B6B359-DCEA-6F46-8649-D85CBDC5B957}"/>
              </a:ext>
            </a:extLst>
          </p:cNvPr>
          <p:cNvSpPr>
            <a:spLocks noGrp="1"/>
          </p:cNvSpPr>
          <p:nvPr>
            <p:ph type="sldNum" sz="quarter" idx="12"/>
          </p:nvPr>
        </p:nvSpPr>
        <p:spPr>
          <a:xfrm>
            <a:off x="172410" y="6304963"/>
            <a:ext cx="672994" cy="365125"/>
          </a:xfrm>
          <a:prstGeom prst="rect">
            <a:avLst/>
          </a:prstGeom>
        </p:spPr>
        <p:txBody>
          <a:bodyPr/>
          <a:lstStyle>
            <a:lvl1pPr>
              <a:defRPr sz="1600">
                <a:solidFill>
                  <a:schemeClr val="bg1"/>
                </a:solidFill>
              </a:defRPr>
            </a:lvl1pPr>
          </a:lstStyle>
          <a:p>
            <a:fld id="{3CE7A90E-B157-4664-BC29-8DFB1D296113}" type="slidenum">
              <a:rPr lang="fi-FI" smtClean="0"/>
              <a:t>‹#›</a:t>
            </a:fld>
            <a:endParaRPr lang="fi-FI"/>
          </a:p>
        </p:txBody>
      </p:sp>
      <p:sp>
        <p:nvSpPr>
          <p:cNvPr id="12" name="Otsikko 1">
            <a:extLst>
              <a:ext uri="{FF2B5EF4-FFF2-40B4-BE49-F238E27FC236}">
                <a16:creationId xmlns:a16="http://schemas.microsoft.com/office/drawing/2014/main" id="{50065319-309A-B34B-BC11-A689D69496B3}"/>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2C147394-AF1D-7641-89A3-3D4699F49065}"/>
              </a:ext>
            </a:extLst>
          </p:cNvPr>
          <p:cNvSpPr>
            <a:spLocks noGrp="1"/>
          </p:cNvSpPr>
          <p:nvPr>
            <p:ph type="subTitle" idx="1"/>
          </p:nvPr>
        </p:nvSpPr>
        <p:spPr>
          <a:xfrm>
            <a:off x="462164" y="3407027"/>
            <a:ext cx="5889171" cy="885678"/>
          </a:xfrm>
        </p:spPr>
        <p:txBody>
          <a:bodyPr>
            <a:normAutofit/>
          </a:bodyPr>
          <a:lstStyle>
            <a:lvl1pPr marL="0" indent="0" algn="l">
              <a:lnSpc>
                <a:spcPts val="2400"/>
              </a:lnSpc>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10" name="Picture 9">
            <a:extLst>
              <a:ext uri="{FF2B5EF4-FFF2-40B4-BE49-F238E27FC236}">
                <a16:creationId xmlns:a16="http://schemas.microsoft.com/office/drawing/2014/main" id="{FF3F71A3-8542-1D4A-9837-10F1BCC48A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4003878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Otsikkodi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87A7F65-5CC8-E147-B0BF-15B7C217CF3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4" name="Slide Number Placeholder 2">
            <a:extLst>
              <a:ext uri="{FF2B5EF4-FFF2-40B4-BE49-F238E27FC236}">
                <a16:creationId xmlns:a16="http://schemas.microsoft.com/office/drawing/2014/main" id="{3B9A6CA5-C730-4D47-A714-638A6F17258B}"/>
              </a:ext>
            </a:extLst>
          </p:cNvPr>
          <p:cNvSpPr>
            <a:spLocks noGrp="1"/>
          </p:cNvSpPr>
          <p:nvPr>
            <p:ph type="sldNum" sz="quarter" idx="12"/>
          </p:nvPr>
        </p:nvSpPr>
        <p:spPr>
          <a:xfrm>
            <a:off x="172410" y="6304963"/>
            <a:ext cx="672994" cy="365125"/>
          </a:xfrm>
          <a:prstGeom prst="rect">
            <a:avLst/>
          </a:prstGeom>
        </p:spPr>
        <p:txBody>
          <a:bodyPr/>
          <a:lstStyle>
            <a:lvl1pPr>
              <a:defRPr sz="1600"/>
            </a:lvl1pPr>
          </a:lstStyle>
          <a:p>
            <a:fld id="{3CE7A90E-B157-4664-BC29-8DFB1D296113}" type="slidenum">
              <a:rPr lang="fi-FI" smtClean="0"/>
              <a:t>‹#›</a:t>
            </a:fld>
            <a:endParaRPr lang="fi-FI"/>
          </a:p>
        </p:txBody>
      </p:sp>
      <p:sp>
        <p:nvSpPr>
          <p:cNvPr id="9" name="Otsikko 1">
            <a:extLst>
              <a:ext uri="{FF2B5EF4-FFF2-40B4-BE49-F238E27FC236}">
                <a16:creationId xmlns:a16="http://schemas.microsoft.com/office/drawing/2014/main" id="{30A93789-7F52-6449-82C0-D773512F311E}"/>
              </a:ext>
            </a:extLst>
          </p:cNvPr>
          <p:cNvSpPr>
            <a:spLocks noGrp="1"/>
          </p:cNvSpPr>
          <p:nvPr>
            <p:ph type="ctrTitle"/>
          </p:nvPr>
        </p:nvSpPr>
        <p:spPr>
          <a:xfrm>
            <a:off x="462164" y="1398051"/>
            <a:ext cx="5889171" cy="1802023"/>
          </a:xfrm>
        </p:spPr>
        <p:txBody>
          <a:bodyPr anchor="b">
            <a:normAutofit/>
          </a:bodyPr>
          <a:lstStyle>
            <a:lvl1pPr algn="l">
              <a:lnSpc>
                <a:spcPts val="4600"/>
              </a:lnSpc>
              <a:defRPr sz="3600"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0" name="Alaotsikko 2">
            <a:extLst>
              <a:ext uri="{FF2B5EF4-FFF2-40B4-BE49-F238E27FC236}">
                <a16:creationId xmlns:a16="http://schemas.microsoft.com/office/drawing/2014/main" id="{BCD6D78D-F166-9C4F-BC1F-10DFED930D5B}"/>
              </a:ext>
            </a:extLst>
          </p:cNvPr>
          <p:cNvSpPr>
            <a:spLocks noGrp="1"/>
          </p:cNvSpPr>
          <p:nvPr>
            <p:ph type="subTitle" idx="1"/>
          </p:nvPr>
        </p:nvSpPr>
        <p:spPr>
          <a:xfrm>
            <a:off x="462164" y="3429000"/>
            <a:ext cx="5889171" cy="885678"/>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7" name="Picture 6">
            <a:extLst>
              <a:ext uri="{FF2B5EF4-FFF2-40B4-BE49-F238E27FC236}">
                <a16:creationId xmlns:a16="http://schemas.microsoft.com/office/drawing/2014/main" id="{5DAF1CC0-B103-364C-8B96-6DE1FFB278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12979" y="1155536"/>
            <a:ext cx="6879021" cy="3492699"/>
          </a:xfrm>
          <a:prstGeom prst="rect">
            <a:avLst/>
          </a:prstGeom>
        </p:spPr>
      </p:pic>
    </p:spTree>
    <p:extLst>
      <p:ext uri="{BB962C8B-B14F-4D97-AF65-F5344CB8AC3E}">
        <p14:creationId xmlns:p14="http://schemas.microsoft.com/office/powerpoint/2010/main" val="1001418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4_Otsikkodia">
    <p:spTree>
      <p:nvGrpSpPr>
        <p:cNvPr id="1" name=""/>
        <p:cNvGrpSpPr/>
        <p:nvPr/>
      </p:nvGrpSpPr>
      <p:grpSpPr>
        <a:xfrm>
          <a:off x="0" y="0"/>
          <a:ext cx="0" cy="0"/>
          <a:chOff x="0" y="0"/>
          <a:chExt cx="0" cy="0"/>
        </a:xfrm>
      </p:grpSpPr>
      <p:pic>
        <p:nvPicPr>
          <p:cNvPr id="3" name="Picture 2" descr="A group of people in uniform&#10;&#10;Description automatically generated">
            <a:extLst>
              <a:ext uri="{FF2B5EF4-FFF2-40B4-BE49-F238E27FC236}">
                <a16:creationId xmlns:a16="http://schemas.microsoft.com/office/drawing/2014/main" id="{14ED3EFF-CDF9-4528-B344-C6DC4ABB0C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628" r="21552"/>
          <a:stretch/>
        </p:blipFill>
        <p:spPr>
          <a:xfrm>
            <a:off x="0" y="1"/>
            <a:ext cx="6772600" cy="6857999"/>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7417963" y="1015558"/>
            <a:ext cx="4280978" cy="1821752"/>
          </a:xfrm>
        </p:spPr>
        <p:txBody>
          <a:bodyPr vert="horz" lIns="91440" tIns="45720" rIns="91440" bIns="45720" rtlCol="0" anchor="b">
            <a:normAutofit/>
          </a:bodyPr>
          <a:lstStyle>
            <a:lvl1pPr>
              <a:defRPr lang="fi-FI" sz="3600" b="0" i="0" dirty="0">
                <a:solidFill>
                  <a:schemeClr val="tx2"/>
                </a:solidFill>
                <a:ea typeface="Verdana" panose="020B0604030504040204" pitchFamily="34" charset="0"/>
                <a:cs typeface="Encode Sans" panose="00000500000000000000" pitchFamily="2" charset="0"/>
              </a:defRPr>
            </a:lvl1pPr>
          </a:lstStyle>
          <a:p>
            <a:pPr lvl="0">
              <a:lnSpc>
                <a:spcPts val="4600"/>
              </a:lnSpc>
            </a:pPr>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7417963" y="2970395"/>
            <a:ext cx="4280978" cy="917205"/>
          </a:xfrm>
        </p:spPr>
        <p:txBody>
          <a:bodyPr>
            <a:normAutofit/>
          </a:bodyPr>
          <a:lstStyle>
            <a:lvl1pPr marL="0" indent="0" algn="l">
              <a:lnSpc>
                <a:spcPts val="2400"/>
              </a:lnSpc>
              <a:buNone/>
              <a:defRPr sz="1800">
                <a:solidFill>
                  <a:schemeClr val="tx1"/>
                </a:solidFill>
                <a:latin typeface="Encode Sans" panose="00000500000000000000" pitchFamily="2" charset="0"/>
                <a:ea typeface="Verdana" panose="020B0604030504040204" pitchFamily="34" charset="0"/>
                <a:cs typeface="Encode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9" name="Picture 8">
            <a:extLst>
              <a:ext uri="{FF2B5EF4-FFF2-40B4-BE49-F238E27FC236}">
                <a16:creationId xmlns:a16="http://schemas.microsoft.com/office/drawing/2014/main" id="{C8DDFAE5-30E6-2146-A0A2-3B96C6CFEB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0" y="3365366"/>
            <a:ext cx="4327636" cy="2197279"/>
          </a:xfrm>
          <a:prstGeom prst="rect">
            <a:avLst/>
          </a:prstGeom>
        </p:spPr>
      </p:pic>
      <p:pic>
        <p:nvPicPr>
          <p:cNvPr id="4" name="Picture 3" descr="A picture containing indoor, table, sitting, mirror&#10;&#10;Description automatically generated">
            <a:extLst>
              <a:ext uri="{FF2B5EF4-FFF2-40B4-BE49-F238E27FC236}">
                <a16:creationId xmlns:a16="http://schemas.microsoft.com/office/drawing/2014/main" id="{80F5D4A3-E529-4241-A30D-C1BE4757D74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347" t="4488" r="29731" b="-65"/>
          <a:stretch/>
        </p:blipFill>
        <p:spPr>
          <a:xfrm>
            <a:off x="0" y="-3"/>
            <a:ext cx="6772600" cy="6858000"/>
          </a:xfrm>
          <a:prstGeom prst="rect">
            <a:avLst/>
          </a:prstGeom>
        </p:spPr>
      </p:pic>
    </p:spTree>
    <p:extLst>
      <p:ext uri="{BB962C8B-B14F-4D97-AF65-F5344CB8AC3E}">
        <p14:creationId xmlns:p14="http://schemas.microsoft.com/office/powerpoint/2010/main" val="798203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_Sisältö ja kuva">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A2E2DBF1-B1DC-6D42-9F0D-85EE19DE23E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3523130" cy="6858000"/>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8" name="Title 1">
            <a:extLst>
              <a:ext uri="{FF2B5EF4-FFF2-40B4-BE49-F238E27FC236}">
                <a16:creationId xmlns:a16="http://schemas.microsoft.com/office/drawing/2014/main" id="{476BB35E-6803-734D-B5C2-7C0E2C11C46D}"/>
              </a:ext>
            </a:extLst>
          </p:cNvPr>
          <p:cNvSpPr>
            <a:spLocks noGrp="1"/>
          </p:cNvSpPr>
          <p:nvPr>
            <p:ph type="title"/>
          </p:nvPr>
        </p:nvSpPr>
        <p:spPr>
          <a:xfrm>
            <a:off x="3832412"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9" name="Content Placeholder 2">
            <a:extLst>
              <a:ext uri="{FF2B5EF4-FFF2-40B4-BE49-F238E27FC236}">
                <a16:creationId xmlns:a16="http://schemas.microsoft.com/office/drawing/2014/main" id="{562575B7-4FBB-C34B-AC14-DDA5C40222EC}"/>
              </a:ext>
            </a:extLst>
          </p:cNvPr>
          <p:cNvSpPr>
            <a:spLocks noGrp="1"/>
          </p:cNvSpPr>
          <p:nvPr>
            <p:ph idx="1"/>
          </p:nvPr>
        </p:nvSpPr>
        <p:spPr>
          <a:xfrm>
            <a:off x="3832412"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4380143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_Sisältö ja kuva">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8" name="Title 1">
            <a:extLst>
              <a:ext uri="{FF2B5EF4-FFF2-40B4-BE49-F238E27FC236}">
                <a16:creationId xmlns:a16="http://schemas.microsoft.com/office/drawing/2014/main" id="{29DCE51D-46E7-6746-B958-3FFA9A88848A}"/>
              </a:ext>
            </a:extLst>
          </p:cNvPr>
          <p:cNvSpPr>
            <a:spLocks noGrp="1"/>
          </p:cNvSpPr>
          <p:nvPr>
            <p:ph type="title"/>
          </p:nvPr>
        </p:nvSpPr>
        <p:spPr>
          <a:xfrm>
            <a:off x="3832412"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0" name="Content Placeholder 2">
            <a:extLst>
              <a:ext uri="{FF2B5EF4-FFF2-40B4-BE49-F238E27FC236}">
                <a16:creationId xmlns:a16="http://schemas.microsoft.com/office/drawing/2014/main" id="{3DD7D474-06AC-2840-B083-62B409DC1D31}"/>
              </a:ext>
            </a:extLst>
          </p:cNvPr>
          <p:cNvSpPr>
            <a:spLocks noGrp="1"/>
          </p:cNvSpPr>
          <p:nvPr>
            <p:ph idx="1"/>
          </p:nvPr>
        </p:nvSpPr>
        <p:spPr>
          <a:xfrm>
            <a:off x="3832412"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7" name="Picture 6">
            <a:extLst>
              <a:ext uri="{FF2B5EF4-FFF2-40B4-BE49-F238E27FC236}">
                <a16:creationId xmlns:a16="http://schemas.microsoft.com/office/drawing/2014/main" id="{7C5D6CB7-EA36-AB4A-9C39-62D2C00B8D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3523129" cy="6857999"/>
          </a:xfrm>
          <a:prstGeom prst="rect">
            <a:avLst/>
          </a:prstGeom>
        </p:spPr>
      </p:pic>
    </p:spTree>
    <p:extLst>
      <p:ext uri="{BB962C8B-B14F-4D97-AF65-F5344CB8AC3E}">
        <p14:creationId xmlns:p14="http://schemas.microsoft.com/office/powerpoint/2010/main" val="2999117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5_Sisältö ja kuva">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8" name="Title 1">
            <a:extLst>
              <a:ext uri="{FF2B5EF4-FFF2-40B4-BE49-F238E27FC236}">
                <a16:creationId xmlns:a16="http://schemas.microsoft.com/office/drawing/2014/main" id="{29DCE51D-46E7-6746-B958-3FFA9A88848A}"/>
              </a:ext>
            </a:extLst>
          </p:cNvPr>
          <p:cNvSpPr>
            <a:spLocks noGrp="1"/>
          </p:cNvSpPr>
          <p:nvPr>
            <p:ph type="title"/>
          </p:nvPr>
        </p:nvSpPr>
        <p:spPr>
          <a:xfrm>
            <a:off x="3832412"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0" name="Content Placeholder 2">
            <a:extLst>
              <a:ext uri="{FF2B5EF4-FFF2-40B4-BE49-F238E27FC236}">
                <a16:creationId xmlns:a16="http://schemas.microsoft.com/office/drawing/2014/main" id="{3DD7D474-06AC-2840-B083-62B409DC1D31}"/>
              </a:ext>
            </a:extLst>
          </p:cNvPr>
          <p:cNvSpPr>
            <a:spLocks noGrp="1"/>
          </p:cNvSpPr>
          <p:nvPr>
            <p:ph idx="1"/>
          </p:nvPr>
        </p:nvSpPr>
        <p:spPr>
          <a:xfrm>
            <a:off x="3832412"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Picture Placeholder 4">
            <a:extLst>
              <a:ext uri="{FF2B5EF4-FFF2-40B4-BE49-F238E27FC236}">
                <a16:creationId xmlns:a16="http://schemas.microsoft.com/office/drawing/2014/main" id="{59992E45-99E8-074F-A6BB-C2D309108F4E}"/>
              </a:ext>
            </a:extLst>
          </p:cNvPr>
          <p:cNvSpPr>
            <a:spLocks noGrp="1"/>
          </p:cNvSpPr>
          <p:nvPr>
            <p:ph type="pic" sz="quarter" idx="10" hasCustomPrompt="1"/>
          </p:nvPr>
        </p:nvSpPr>
        <p:spPr>
          <a:xfrm>
            <a:off x="0" y="0"/>
            <a:ext cx="3523128" cy="6858000"/>
          </a:xfrm>
        </p:spPr>
        <p:txBody>
          <a:bodyPr/>
          <a:lstStyle/>
          <a:p>
            <a:r>
              <a:rPr lang="fi-FI" dirty="0" err="1"/>
              <a:t>Add</a:t>
            </a:r>
            <a:r>
              <a:rPr lang="fi-FI" dirty="0"/>
              <a:t> </a:t>
            </a:r>
            <a:r>
              <a:rPr lang="fi-FI" dirty="0" err="1"/>
              <a:t>photo</a:t>
            </a:r>
            <a:endParaRPr lang="fi-FI" dirty="0"/>
          </a:p>
        </p:txBody>
      </p:sp>
    </p:spTree>
    <p:extLst>
      <p:ext uri="{BB962C8B-B14F-4D97-AF65-F5344CB8AC3E}">
        <p14:creationId xmlns:p14="http://schemas.microsoft.com/office/powerpoint/2010/main" val="1468707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1_Sisältö ja kuv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CE1E1F8-A7F4-5145-B3B1-823426F6139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46457" y="0"/>
            <a:ext cx="3545543" cy="6858000"/>
          </a:xfrm>
          <a:prstGeom prst="rect">
            <a:avLst/>
          </a:prstGeom>
        </p:spPr>
      </p:pic>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6AAD3E5C-562E-D545-BE80-4B053F9B55A4}"/>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D4232B4B-4976-644E-8804-9448B2D7744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408105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2_Sisältö ja kuv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EDE5C6-50CD-ED4D-B3BA-75979B9D887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46459" y="0"/>
            <a:ext cx="3545541" cy="6858000"/>
          </a:xfrm>
          <a:prstGeom prst="rect">
            <a:avLst/>
          </a:prstGeom>
        </p:spPr>
      </p:pic>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DAA8686D-90E5-934D-AAC3-118DB31729D8}"/>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38636CC5-6DF7-B946-A25A-CD2CE9BA3A5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395781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6_Sisältö ja kuva">
    <p:bg>
      <p:bgPr>
        <a:blipFill dpi="0" rotWithShape="1">
          <a:blip r:embed="rId2" cstate="email">
            <a:lum/>
            <a:extLst>
              <a:ext uri="{28A0092B-C50C-407E-A947-70E740481C1C}">
                <a14:useLocalDpi xmlns:a14="http://schemas.microsoft.com/office/drawing/2010/main"/>
              </a:ext>
            </a:extLst>
          </a:blip>
          <a:srcRect/>
          <a:stretch>
            <a:fillRect l="36000" r="-28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FF682C-3D1F-C840-A0B6-C90C2F69FAC7}"/>
              </a:ext>
            </a:extLst>
          </p:cNvPr>
          <p:cNvSpPr/>
          <p:nvPr/>
        </p:nvSpPr>
        <p:spPr>
          <a:xfrm>
            <a:off x="-1" y="0"/>
            <a:ext cx="8646459"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DAA8686D-90E5-934D-AAC3-118DB31729D8}"/>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38636CC5-6DF7-B946-A25A-CD2CE9BA3A5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235760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6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Title 1">
            <a:extLst>
              <a:ext uri="{FF2B5EF4-FFF2-40B4-BE49-F238E27FC236}">
                <a16:creationId xmlns:a16="http://schemas.microsoft.com/office/drawing/2014/main" id="{46B475B5-E03B-D048-AC16-6B5E32F875B2}"/>
              </a:ext>
            </a:extLst>
          </p:cNvPr>
          <p:cNvSpPr>
            <a:spLocks noGrp="1"/>
          </p:cNvSpPr>
          <p:nvPr>
            <p:ph type="title"/>
          </p:nvPr>
        </p:nvSpPr>
        <p:spPr>
          <a:xfrm>
            <a:off x="462456" y="279920"/>
            <a:ext cx="9690538" cy="1325563"/>
          </a:xfrm>
        </p:spPr>
        <p:txBody>
          <a:bodyPr>
            <a:normAutofit/>
          </a:bodyPr>
          <a:lstStyle>
            <a:lvl1pPr>
              <a:lnSpc>
                <a:spcPts val="4600"/>
              </a:lnSpc>
              <a:defRPr sz="3600" b="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5" name="Content Placeholder 2">
            <a:extLst>
              <a:ext uri="{FF2B5EF4-FFF2-40B4-BE49-F238E27FC236}">
                <a16:creationId xmlns:a16="http://schemas.microsoft.com/office/drawing/2014/main" id="{F5E23DDF-0AD1-E141-B4E9-6DF2BAAF733C}"/>
              </a:ext>
            </a:extLst>
          </p:cNvPr>
          <p:cNvSpPr>
            <a:spLocks noGrp="1"/>
          </p:cNvSpPr>
          <p:nvPr>
            <p:ph idx="1"/>
          </p:nvPr>
        </p:nvSpPr>
        <p:spPr>
          <a:xfrm>
            <a:off x="462456" y="1866540"/>
            <a:ext cx="9690538" cy="3996055"/>
          </a:xfrm>
        </p:spPr>
        <p:txBody>
          <a:bodyPr>
            <a:normAutofit/>
          </a:bodyPr>
          <a:lstStyle>
            <a:lvl1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0" name="Picture 9">
            <a:extLst>
              <a:ext uri="{FF2B5EF4-FFF2-40B4-BE49-F238E27FC236}">
                <a16:creationId xmlns:a16="http://schemas.microsoft.com/office/drawing/2014/main" id="{E1CC372D-3879-8949-B0B0-D2A0700A67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29739936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7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Title 1">
            <a:extLst>
              <a:ext uri="{FF2B5EF4-FFF2-40B4-BE49-F238E27FC236}">
                <a16:creationId xmlns:a16="http://schemas.microsoft.com/office/drawing/2014/main" id="{ED13458B-261F-D541-A0E5-1315D1931778}"/>
              </a:ext>
            </a:extLst>
          </p:cNvPr>
          <p:cNvSpPr>
            <a:spLocks noGrp="1"/>
          </p:cNvSpPr>
          <p:nvPr>
            <p:ph type="title"/>
          </p:nvPr>
        </p:nvSpPr>
        <p:spPr>
          <a:xfrm>
            <a:off x="462456" y="279920"/>
            <a:ext cx="9690538" cy="1325563"/>
          </a:xfrm>
        </p:spPr>
        <p:txBody>
          <a:bodyPr>
            <a:normAutofit/>
          </a:bodyPr>
          <a:lstStyle>
            <a:lvl1pPr>
              <a:lnSpc>
                <a:spcPts val="4600"/>
              </a:lnSpc>
              <a:defRPr sz="3600" b="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0" name="Content Placeholder 2">
            <a:extLst>
              <a:ext uri="{FF2B5EF4-FFF2-40B4-BE49-F238E27FC236}">
                <a16:creationId xmlns:a16="http://schemas.microsoft.com/office/drawing/2014/main" id="{11FD841E-B87B-E448-A1F0-C2BB1E1E4BC2}"/>
              </a:ext>
            </a:extLst>
          </p:cNvPr>
          <p:cNvSpPr>
            <a:spLocks noGrp="1"/>
          </p:cNvSpPr>
          <p:nvPr>
            <p:ph idx="1"/>
          </p:nvPr>
        </p:nvSpPr>
        <p:spPr>
          <a:xfrm>
            <a:off x="462456" y="1866540"/>
            <a:ext cx="9690538" cy="3996055"/>
          </a:xfrm>
        </p:spPr>
        <p:txBody>
          <a:bodyPr>
            <a:normAutofit/>
          </a:bodyPr>
          <a:lstStyle>
            <a:lvl1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1" name="Picture 10">
            <a:extLst>
              <a:ext uri="{FF2B5EF4-FFF2-40B4-BE49-F238E27FC236}">
                <a16:creationId xmlns:a16="http://schemas.microsoft.com/office/drawing/2014/main" id="{CB6EE619-F992-4242-BC8F-E0F7B55BDB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1519307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8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9" name="Title 1">
            <a:extLst>
              <a:ext uri="{FF2B5EF4-FFF2-40B4-BE49-F238E27FC236}">
                <a16:creationId xmlns:a16="http://schemas.microsoft.com/office/drawing/2014/main" id="{F64BCF41-1DEF-A04A-82F3-7AA4CCC773F6}"/>
              </a:ext>
            </a:extLst>
          </p:cNvPr>
          <p:cNvSpPr>
            <a:spLocks noGrp="1"/>
          </p:cNvSpPr>
          <p:nvPr>
            <p:ph type="title"/>
          </p:nvPr>
        </p:nvSpPr>
        <p:spPr>
          <a:xfrm>
            <a:off x="462456" y="279920"/>
            <a:ext cx="9690538" cy="1325563"/>
          </a:xfrm>
        </p:spPr>
        <p:txBody>
          <a:bodyPr>
            <a:normAutofit/>
          </a:bodyPr>
          <a:lstStyle>
            <a:lvl1pPr>
              <a:lnSpc>
                <a:spcPts val="4600"/>
              </a:lnSpc>
              <a:defRPr sz="3600" b="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0" name="Content Placeholder 2">
            <a:extLst>
              <a:ext uri="{FF2B5EF4-FFF2-40B4-BE49-F238E27FC236}">
                <a16:creationId xmlns:a16="http://schemas.microsoft.com/office/drawing/2014/main" id="{BABF76ED-01BC-0449-9777-EFE3EBDD1293}"/>
              </a:ext>
            </a:extLst>
          </p:cNvPr>
          <p:cNvSpPr>
            <a:spLocks noGrp="1"/>
          </p:cNvSpPr>
          <p:nvPr>
            <p:ph idx="1"/>
          </p:nvPr>
        </p:nvSpPr>
        <p:spPr>
          <a:xfrm>
            <a:off x="462456" y="1866540"/>
            <a:ext cx="9690538" cy="3996055"/>
          </a:xfrm>
        </p:spPr>
        <p:txBody>
          <a:bodyPr>
            <a:normAutofit/>
          </a:bodyPr>
          <a:lstStyle>
            <a:lvl1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1" name="Picture 10">
            <a:extLst>
              <a:ext uri="{FF2B5EF4-FFF2-40B4-BE49-F238E27FC236}">
                <a16:creationId xmlns:a16="http://schemas.microsoft.com/office/drawing/2014/main" id="{148C20DE-BE23-2544-B718-B21AC5AED8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28389819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3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Title 1">
            <a:extLst>
              <a:ext uri="{FF2B5EF4-FFF2-40B4-BE49-F238E27FC236}">
                <a16:creationId xmlns:a16="http://schemas.microsoft.com/office/drawing/2014/main" id="{46B475B5-E03B-D048-AC16-6B5E32F875B2}"/>
              </a:ext>
            </a:extLst>
          </p:cNvPr>
          <p:cNvSpPr>
            <a:spLocks noGrp="1"/>
          </p:cNvSpPr>
          <p:nvPr>
            <p:ph type="title"/>
          </p:nvPr>
        </p:nvSpPr>
        <p:spPr>
          <a:xfrm>
            <a:off x="462456" y="365125"/>
            <a:ext cx="9690538"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5" name="Content Placeholder 2">
            <a:extLst>
              <a:ext uri="{FF2B5EF4-FFF2-40B4-BE49-F238E27FC236}">
                <a16:creationId xmlns:a16="http://schemas.microsoft.com/office/drawing/2014/main" id="{F5E23DDF-0AD1-E141-B4E9-6DF2BAAF733C}"/>
              </a:ext>
            </a:extLst>
          </p:cNvPr>
          <p:cNvSpPr>
            <a:spLocks noGrp="1"/>
          </p:cNvSpPr>
          <p:nvPr>
            <p:ph idx="1"/>
          </p:nvPr>
        </p:nvSpPr>
        <p:spPr>
          <a:xfrm>
            <a:off x="462456" y="1951745"/>
            <a:ext cx="9690538"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9" name="Picture 8">
            <a:extLst>
              <a:ext uri="{FF2B5EF4-FFF2-40B4-BE49-F238E27FC236}">
                <a16:creationId xmlns:a16="http://schemas.microsoft.com/office/drawing/2014/main" id="{749DEF81-4161-9F48-8A00-B8718F87E6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2336642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4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6" name="Title 1">
            <a:extLst>
              <a:ext uri="{FF2B5EF4-FFF2-40B4-BE49-F238E27FC236}">
                <a16:creationId xmlns:a16="http://schemas.microsoft.com/office/drawing/2014/main" id="{009B2904-DB13-4544-B2AC-AFC6D973F5F1}"/>
              </a:ext>
            </a:extLst>
          </p:cNvPr>
          <p:cNvSpPr>
            <a:spLocks noGrp="1"/>
          </p:cNvSpPr>
          <p:nvPr>
            <p:ph type="title"/>
          </p:nvPr>
        </p:nvSpPr>
        <p:spPr>
          <a:xfrm>
            <a:off x="462456" y="365125"/>
            <a:ext cx="9690538"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7" name="Content Placeholder 2">
            <a:extLst>
              <a:ext uri="{FF2B5EF4-FFF2-40B4-BE49-F238E27FC236}">
                <a16:creationId xmlns:a16="http://schemas.microsoft.com/office/drawing/2014/main" id="{2BC0B791-4EC7-6047-92D7-B9BDD4E240CE}"/>
              </a:ext>
            </a:extLst>
          </p:cNvPr>
          <p:cNvSpPr>
            <a:spLocks noGrp="1"/>
          </p:cNvSpPr>
          <p:nvPr>
            <p:ph idx="1"/>
          </p:nvPr>
        </p:nvSpPr>
        <p:spPr>
          <a:xfrm>
            <a:off x="462456" y="1951745"/>
            <a:ext cx="9690538"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9" name="Picture 8">
            <a:extLst>
              <a:ext uri="{FF2B5EF4-FFF2-40B4-BE49-F238E27FC236}">
                <a16:creationId xmlns:a16="http://schemas.microsoft.com/office/drawing/2014/main" id="{6015DBCA-A01D-C248-9777-0B817CB396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23433484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5_Sisältö">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6" name="Title 1">
            <a:extLst>
              <a:ext uri="{FF2B5EF4-FFF2-40B4-BE49-F238E27FC236}">
                <a16:creationId xmlns:a16="http://schemas.microsoft.com/office/drawing/2014/main" id="{D1000869-BC0E-0747-9A4F-60F415B5FC64}"/>
              </a:ext>
            </a:extLst>
          </p:cNvPr>
          <p:cNvSpPr>
            <a:spLocks noGrp="1"/>
          </p:cNvSpPr>
          <p:nvPr>
            <p:ph type="title"/>
          </p:nvPr>
        </p:nvSpPr>
        <p:spPr>
          <a:xfrm>
            <a:off x="462456" y="365125"/>
            <a:ext cx="9690538"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7" name="Content Placeholder 2">
            <a:extLst>
              <a:ext uri="{FF2B5EF4-FFF2-40B4-BE49-F238E27FC236}">
                <a16:creationId xmlns:a16="http://schemas.microsoft.com/office/drawing/2014/main" id="{16EF39B4-70B0-6E47-9775-FA178905D785}"/>
              </a:ext>
            </a:extLst>
          </p:cNvPr>
          <p:cNvSpPr>
            <a:spLocks noGrp="1"/>
          </p:cNvSpPr>
          <p:nvPr>
            <p:ph idx="1"/>
          </p:nvPr>
        </p:nvSpPr>
        <p:spPr>
          <a:xfrm>
            <a:off x="462456" y="1951745"/>
            <a:ext cx="9690538"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9" name="Picture 8">
            <a:extLst>
              <a:ext uri="{FF2B5EF4-FFF2-40B4-BE49-F238E27FC236}">
                <a16:creationId xmlns:a16="http://schemas.microsoft.com/office/drawing/2014/main" id="{648DBFE4-D13B-0142-B47A-58ADB26501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9697" y="330743"/>
            <a:ext cx="4372303" cy="2219958"/>
          </a:xfrm>
          <a:prstGeom prst="rect">
            <a:avLst/>
          </a:prstGeom>
        </p:spPr>
      </p:pic>
    </p:spTree>
    <p:extLst>
      <p:ext uri="{BB962C8B-B14F-4D97-AF65-F5344CB8AC3E}">
        <p14:creationId xmlns:p14="http://schemas.microsoft.com/office/powerpoint/2010/main" val="42465644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0_Sisältö ja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0" name="Picture 9">
            <a:extLst>
              <a:ext uri="{FF2B5EF4-FFF2-40B4-BE49-F238E27FC236}">
                <a16:creationId xmlns:a16="http://schemas.microsoft.com/office/drawing/2014/main" id="{D451E26E-DA66-A04A-8A48-533C190287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46457" y="0"/>
            <a:ext cx="3545543" cy="6858000"/>
          </a:xfrm>
          <a:prstGeom prst="rect">
            <a:avLst/>
          </a:prstGeom>
        </p:spPr>
      </p:pic>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Title 1">
            <a:extLst>
              <a:ext uri="{FF2B5EF4-FFF2-40B4-BE49-F238E27FC236}">
                <a16:creationId xmlns:a16="http://schemas.microsoft.com/office/drawing/2014/main" id="{46B475B5-E03B-D048-AC16-6B5E32F875B2}"/>
              </a:ext>
            </a:extLst>
          </p:cNvPr>
          <p:cNvSpPr>
            <a:spLocks noGrp="1"/>
          </p:cNvSpPr>
          <p:nvPr>
            <p:ph type="title"/>
          </p:nvPr>
        </p:nvSpPr>
        <p:spPr>
          <a:xfrm>
            <a:off x="462456" y="365125"/>
            <a:ext cx="7900793"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5" name="Content Placeholder 2">
            <a:extLst>
              <a:ext uri="{FF2B5EF4-FFF2-40B4-BE49-F238E27FC236}">
                <a16:creationId xmlns:a16="http://schemas.microsoft.com/office/drawing/2014/main" id="{F5E23DDF-0AD1-E141-B4E9-6DF2BAAF733C}"/>
              </a:ext>
            </a:extLst>
          </p:cNvPr>
          <p:cNvSpPr>
            <a:spLocks noGrp="1"/>
          </p:cNvSpPr>
          <p:nvPr>
            <p:ph idx="1"/>
          </p:nvPr>
        </p:nvSpPr>
        <p:spPr>
          <a:xfrm>
            <a:off x="462456" y="1951745"/>
            <a:ext cx="7900793"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767068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9_Sisältö ja kuva">
    <p:bg>
      <p:bgPr>
        <a:blipFill dpi="0" rotWithShape="1">
          <a:blip r:embed="rId2" cstate="email">
            <a:lum/>
            <a:extLst>
              <a:ext uri="{28A0092B-C50C-407E-A947-70E740481C1C}">
                <a14:useLocalDpi xmlns:a14="http://schemas.microsoft.com/office/drawing/2010/main"/>
              </a:ext>
            </a:extLst>
          </a:blip>
          <a:srcRect/>
          <a:stretch>
            <a:fillRect l="36000" r="-28000"/>
          </a:stretch>
        </a:blipFill>
        <a:effectLst/>
      </p:bgPr>
    </p:bg>
    <p:spTree>
      <p:nvGrpSpPr>
        <p:cNvPr id="1" name=""/>
        <p:cNvGrpSpPr/>
        <p:nvPr/>
      </p:nvGrpSpPr>
      <p:grpSpPr>
        <a:xfrm>
          <a:off x="0" y="0"/>
          <a:ext cx="0" cy="0"/>
          <a:chOff x="0" y="0"/>
          <a:chExt cx="0" cy="0"/>
        </a:xfrm>
      </p:grpSpPr>
      <p:sp>
        <p:nvSpPr>
          <p:cNvPr id="11" name="Suorakulmio 4">
            <a:extLst>
              <a:ext uri="{FF2B5EF4-FFF2-40B4-BE49-F238E27FC236}">
                <a16:creationId xmlns:a16="http://schemas.microsoft.com/office/drawing/2014/main" id="{D98BD404-45B3-CD4B-995A-36694714B2E9}"/>
              </a:ext>
            </a:extLst>
          </p:cNvPr>
          <p:cNvSpPr/>
          <p:nvPr/>
        </p:nvSpPr>
        <p:spPr>
          <a:xfrm>
            <a:off x="0" y="0"/>
            <a:ext cx="8646458"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DAA8686D-90E5-934D-AAC3-118DB31729D8}"/>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38636CC5-6DF7-B946-A25A-CD2CE9BA3A5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1597814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1_Sisältö ja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0" name="Picture 9">
            <a:extLst>
              <a:ext uri="{FF2B5EF4-FFF2-40B4-BE49-F238E27FC236}">
                <a16:creationId xmlns:a16="http://schemas.microsoft.com/office/drawing/2014/main" id="{9CBC0DDA-9FD5-5546-8170-E543C1957B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68870" y="0"/>
            <a:ext cx="3523129" cy="6857999"/>
          </a:xfrm>
          <a:prstGeom prst="rect">
            <a:avLst/>
          </a:prstGeom>
        </p:spPr>
      </p:pic>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6" name="Title 1">
            <a:extLst>
              <a:ext uri="{FF2B5EF4-FFF2-40B4-BE49-F238E27FC236}">
                <a16:creationId xmlns:a16="http://schemas.microsoft.com/office/drawing/2014/main" id="{009B2904-DB13-4544-B2AC-AFC6D973F5F1}"/>
              </a:ext>
            </a:extLst>
          </p:cNvPr>
          <p:cNvSpPr>
            <a:spLocks noGrp="1"/>
          </p:cNvSpPr>
          <p:nvPr>
            <p:ph type="title"/>
          </p:nvPr>
        </p:nvSpPr>
        <p:spPr>
          <a:xfrm>
            <a:off x="462456" y="365125"/>
            <a:ext cx="7805244"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7" name="Content Placeholder 2">
            <a:extLst>
              <a:ext uri="{FF2B5EF4-FFF2-40B4-BE49-F238E27FC236}">
                <a16:creationId xmlns:a16="http://schemas.microsoft.com/office/drawing/2014/main" id="{2BC0B791-4EC7-6047-92D7-B9BDD4E240CE}"/>
              </a:ext>
            </a:extLst>
          </p:cNvPr>
          <p:cNvSpPr>
            <a:spLocks noGrp="1"/>
          </p:cNvSpPr>
          <p:nvPr>
            <p:ph idx="1"/>
          </p:nvPr>
        </p:nvSpPr>
        <p:spPr>
          <a:xfrm>
            <a:off x="462456" y="1951745"/>
            <a:ext cx="7805244"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159619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8_Sisältö ja kuva">
    <p:bg>
      <p:bgPr>
        <a:blipFill dpi="0" rotWithShape="1">
          <a:blip r:embed="rId2" cstate="email">
            <a:lum/>
            <a:extLst>
              <a:ext uri="{28A0092B-C50C-407E-A947-70E740481C1C}">
                <a14:useLocalDpi xmlns:a14="http://schemas.microsoft.com/office/drawing/2010/main"/>
              </a:ext>
            </a:extLst>
          </a:blip>
          <a:srcRect/>
          <a:stretch>
            <a:fillRect l="36000" r="-28000"/>
          </a:stretch>
        </a:blipFill>
        <a:effectLst/>
      </p:bgPr>
    </p:bg>
    <p:spTree>
      <p:nvGrpSpPr>
        <p:cNvPr id="1" name=""/>
        <p:cNvGrpSpPr/>
        <p:nvPr/>
      </p:nvGrpSpPr>
      <p:grpSpPr>
        <a:xfrm>
          <a:off x="0" y="0"/>
          <a:ext cx="0" cy="0"/>
          <a:chOff x="0" y="0"/>
          <a:chExt cx="0" cy="0"/>
        </a:xfrm>
      </p:grpSpPr>
      <p:sp>
        <p:nvSpPr>
          <p:cNvPr id="9" name="Suorakulmio 4">
            <a:extLst>
              <a:ext uri="{FF2B5EF4-FFF2-40B4-BE49-F238E27FC236}">
                <a16:creationId xmlns:a16="http://schemas.microsoft.com/office/drawing/2014/main" id="{C8C1F02B-749E-FA4D-BE80-5B181956CF0B}"/>
              </a:ext>
            </a:extLst>
          </p:cNvPr>
          <p:cNvSpPr/>
          <p:nvPr/>
        </p:nvSpPr>
        <p:spPr>
          <a:xfrm>
            <a:off x="0" y="0"/>
            <a:ext cx="8646458" cy="685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DAA8686D-90E5-934D-AAC3-118DB31729D8}"/>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38636CC5-6DF7-B946-A25A-CD2CE9BA3A5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706485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2_Sisältö ja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0" name="Picture 9">
            <a:extLst>
              <a:ext uri="{FF2B5EF4-FFF2-40B4-BE49-F238E27FC236}">
                <a16:creationId xmlns:a16="http://schemas.microsoft.com/office/drawing/2014/main" id="{DDC0A3BF-0E93-994B-9611-A53FECB1DED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46459" y="0"/>
            <a:ext cx="3545541" cy="6858000"/>
          </a:xfrm>
          <a:prstGeom prst="rect">
            <a:avLst/>
          </a:prstGeom>
        </p:spPr>
      </p:pic>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6" name="Title 1">
            <a:extLst>
              <a:ext uri="{FF2B5EF4-FFF2-40B4-BE49-F238E27FC236}">
                <a16:creationId xmlns:a16="http://schemas.microsoft.com/office/drawing/2014/main" id="{D1000869-BC0E-0747-9A4F-60F415B5FC64}"/>
              </a:ext>
            </a:extLst>
          </p:cNvPr>
          <p:cNvSpPr>
            <a:spLocks noGrp="1"/>
          </p:cNvSpPr>
          <p:nvPr>
            <p:ph type="title"/>
          </p:nvPr>
        </p:nvSpPr>
        <p:spPr>
          <a:xfrm>
            <a:off x="462456" y="365125"/>
            <a:ext cx="7900793"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7" name="Content Placeholder 2">
            <a:extLst>
              <a:ext uri="{FF2B5EF4-FFF2-40B4-BE49-F238E27FC236}">
                <a16:creationId xmlns:a16="http://schemas.microsoft.com/office/drawing/2014/main" id="{16EF39B4-70B0-6E47-9775-FA178905D785}"/>
              </a:ext>
            </a:extLst>
          </p:cNvPr>
          <p:cNvSpPr>
            <a:spLocks noGrp="1"/>
          </p:cNvSpPr>
          <p:nvPr>
            <p:ph idx="1"/>
          </p:nvPr>
        </p:nvSpPr>
        <p:spPr>
          <a:xfrm>
            <a:off x="462456" y="1951745"/>
            <a:ext cx="7900793"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8553871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3_Sisältö ja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F22FF7C-3D8B-9045-90AA-9982EDCAA052}"/>
              </a:ext>
            </a:extLst>
          </p:cNvPr>
          <p:cNvSpPr/>
          <p:nvPr/>
        </p:nvSpPr>
        <p:spPr>
          <a:xfrm>
            <a:off x="0" y="0"/>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latin typeface="Encode Sans" panose="00000500000000000000" pitchFamily="2" charset="0"/>
            </a:endParaRPr>
          </a:p>
        </p:txBody>
      </p:sp>
      <p:pic>
        <p:nvPicPr>
          <p:cNvPr id="3" name="Picture 2" descr="A picture containing indoor, sitting, table, white&#10;&#10;Description automatically generated">
            <a:extLst>
              <a:ext uri="{FF2B5EF4-FFF2-40B4-BE49-F238E27FC236}">
                <a16:creationId xmlns:a16="http://schemas.microsoft.com/office/drawing/2014/main" id="{707A296C-0EE3-4071-A7AA-C502027A6D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0084" t="10420" r="9041"/>
          <a:stretch/>
        </p:blipFill>
        <p:spPr>
          <a:xfrm>
            <a:off x="8646456" y="0"/>
            <a:ext cx="3545543" cy="6858000"/>
          </a:xfrm>
          <a:prstGeom prst="rect">
            <a:avLst/>
          </a:prstGeom>
        </p:spPr>
      </p:pic>
      <p:pic>
        <p:nvPicPr>
          <p:cNvPr id="8" name="Kuva 7">
            <a:extLst>
              <a:ext uri="{FF2B5EF4-FFF2-40B4-BE49-F238E27FC236}">
                <a16:creationId xmlns:a16="http://schemas.microsoft.com/office/drawing/2014/main" id="{99279065-66FB-8D45-A66F-41DE70725F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6" name="Kuva 5">
            <a:extLst>
              <a:ext uri="{FF2B5EF4-FFF2-40B4-BE49-F238E27FC236}">
                <a16:creationId xmlns:a16="http://schemas.microsoft.com/office/drawing/2014/main" id="{E2BA42E0-F011-6A46-B72E-21F9D26ACF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1" name="Title 1">
            <a:extLst>
              <a:ext uri="{FF2B5EF4-FFF2-40B4-BE49-F238E27FC236}">
                <a16:creationId xmlns:a16="http://schemas.microsoft.com/office/drawing/2014/main" id="{46B475B5-E03B-D048-AC16-6B5E32F875B2}"/>
              </a:ext>
            </a:extLst>
          </p:cNvPr>
          <p:cNvSpPr>
            <a:spLocks noGrp="1"/>
          </p:cNvSpPr>
          <p:nvPr>
            <p:ph type="title"/>
          </p:nvPr>
        </p:nvSpPr>
        <p:spPr>
          <a:xfrm>
            <a:off x="462456" y="365125"/>
            <a:ext cx="7900793" cy="1325563"/>
          </a:xfrm>
        </p:spPr>
        <p:txBody>
          <a:bodyPr>
            <a:normAutofit/>
          </a:bodyPr>
          <a:lstStyle>
            <a:lvl1pPr>
              <a:lnSpc>
                <a:spcPts val="4600"/>
              </a:lnSpc>
              <a:defRPr sz="3600" b="0">
                <a:solidFill>
                  <a:schemeClr val="accent1"/>
                </a:solidFill>
                <a:latin typeface="Encode Sans" panose="00000500000000000000" pitchFamily="2" charset="0"/>
                <a:ea typeface="Verdana" panose="020B0604030504040204" pitchFamily="34" charset="0"/>
                <a:cs typeface="Encode Sans" panose="00000500000000000000" pitchFamily="2" charset="0"/>
              </a:defRPr>
            </a:lvl1pPr>
          </a:lstStyle>
          <a:p>
            <a:r>
              <a:rPr lang="en-US"/>
              <a:t>Click to edit Master title style</a:t>
            </a:r>
            <a:endParaRPr lang="fi-FI" dirty="0"/>
          </a:p>
        </p:txBody>
      </p:sp>
      <p:sp>
        <p:nvSpPr>
          <p:cNvPr id="15" name="Content Placeholder 2">
            <a:extLst>
              <a:ext uri="{FF2B5EF4-FFF2-40B4-BE49-F238E27FC236}">
                <a16:creationId xmlns:a16="http://schemas.microsoft.com/office/drawing/2014/main" id="{F5E23DDF-0AD1-E141-B4E9-6DF2BAAF733C}"/>
              </a:ext>
            </a:extLst>
          </p:cNvPr>
          <p:cNvSpPr>
            <a:spLocks noGrp="1"/>
          </p:cNvSpPr>
          <p:nvPr>
            <p:ph idx="1"/>
          </p:nvPr>
        </p:nvSpPr>
        <p:spPr>
          <a:xfrm>
            <a:off x="462456" y="1951745"/>
            <a:ext cx="7900793" cy="3996055"/>
          </a:xfrm>
        </p:spPr>
        <p:txBody>
          <a:bodyPr>
            <a:normAutofit/>
          </a:bodyPr>
          <a:lstStyle>
            <a:lvl1pPr>
              <a:lnSpc>
                <a:spcPts val="2400"/>
              </a:lnSpc>
              <a:defRPr sz="1800">
                <a:latin typeface="Encode Sans" panose="00000500000000000000" pitchFamily="2" charset="0"/>
                <a:ea typeface="Verdana" panose="020B0604030504040204" pitchFamily="34" charset="0"/>
                <a:cs typeface="Encode Sans" panose="00000500000000000000" pitchFamily="2" charset="0"/>
              </a:defRPr>
            </a:lvl1pPr>
            <a:lvl2pPr>
              <a:lnSpc>
                <a:spcPts val="2400"/>
              </a:lnSpc>
              <a:defRPr sz="1800">
                <a:latin typeface="Encode Sans" panose="00000500000000000000" pitchFamily="2" charset="0"/>
                <a:ea typeface="Verdana" panose="020B0604030504040204" pitchFamily="34" charset="0"/>
                <a:cs typeface="Encode Sans" panose="00000500000000000000" pitchFamily="2" charset="0"/>
              </a:defRPr>
            </a:lvl2pPr>
            <a:lvl3pPr>
              <a:lnSpc>
                <a:spcPts val="2400"/>
              </a:lnSpc>
              <a:defRPr sz="1800">
                <a:latin typeface="Encode Sans" panose="00000500000000000000" pitchFamily="2" charset="0"/>
                <a:ea typeface="Verdana" panose="020B0604030504040204" pitchFamily="34" charset="0"/>
                <a:cs typeface="Encode Sans" panose="00000500000000000000" pitchFamily="2" charset="0"/>
              </a:defRPr>
            </a:lvl3pPr>
            <a:lvl4pPr>
              <a:lnSpc>
                <a:spcPts val="2400"/>
              </a:lnSpc>
              <a:defRPr sz="1800">
                <a:latin typeface="Encode Sans" panose="00000500000000000000" pitchFamily="2" charset="0"/>
                <a:ea typeface="Verdana" panose="020B0604030504040204" pitchFamily="34" charset="0"/>
                <a:cs typeface="Encode Sans" panose="00000500000000000000" pitchFamily="2" charset="0"/>
              </a:defRPr>
            </a:lvl4pPr>
            <a:lvl5pPr>
              <a:lnSpc>
                <a:spcPts val="2400"/>
              </a:lnSpc>
              <a:defRPr sz="1800">
                <a:latin typeface="Encode Sans" panose="00000500000000000000" pitchFamily="2" charset="0"/>
                <a:ea typeface="Verdana" panose="020B0604030504040204" pitchFamily="34" charset="0"/>
                <a:cs typeface="Encode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5525222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7_Sisältö ja kuva">
    <p:bg>
      <p:bgPr>
        <a:blipFill dpi="0" rotWithShape="1">
          <a:blip r:embed="rId2" cstate="email">
            <a:lum/>
            <a:extLst>
              <a:ext uri="{28A0092B-C50C-407E-A947-70E740481C1C}">
                <a14:useLocalDpi xmlns:a14="http://schemas.microsoft.com/office/drawing/2010/main"/>
              </a:ext>
            </a:extLst>
          </a:blip>
          <a:srcRect/>
          <a:stretch>
            <a:fillRect l="36000" r="-28000"/>
          </a:stretch>
        </a:blipFill>
        <a:effectLst/>
      </p:bgPr>
    </p:bg>
    <p:spTree>
      <p:nvGrpSpPr>
        <p:cNvPr id="1" name=""/>
        <p:cNvGrpSpPr/>
        <p:nvPr/>
      </p:nvGrpSpPr>
      <p:grpSpPr>
        <a:xfrm>
          <a:off x="0" y="0"/>
          <a:ext cx="0" cy="0"/>
          <a:chOff x="0" y="0"/>
          <a:chExt cx="0" cy="0"/>
        </a:xfrm>
      </p:grpSpPr>
      <p:sp>
        <p:nvSpPr>
          <p:cNvPr id="7" name="Suorakulmio 4">
            <a:extLst>
              <a:ext uri="{FF2B5EF4-FFF2-40B4-BE49-F238E27FC236}">
                <a16:creationId xmlns:a16="http://schemas.microsoft.com/office/drawing/2014/main" id="{CF876E9C-B9E5-3B4B-A434-E15FA6461D10}"/>
              </a:ext>
            </a:extLst>
          </p:cNvPr>
          <p:cNvSpPr/>
          <p:nvPr/>
        </p:nvSpPr>
        <p:spPr>
          <a:xfrm>
            <a:off x="0" y="0"/>
            <a:ext cx="8646458"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
        <p:nvSpPr>
          <p:cNvPr id="12" name="Title 1">
            <a:extLst>
              <a:ext uri="{FF2B5EF4-FFF2-40B4-BE49-F238E27FC236}">
                <a16:creationId xmlns:a16="http://schemas.microsoft.com/office/drawing/2014/main" id="{DAA8686D-90E5-934D-AAC3-118DB31729D8}"/>
              </a:ext>
            </a:extLst>
          </p:cNvPr>
          <p:cNvSpPr>
            <a:spLocks noGrp="1"/>
          </p:cNvSpPr>
          <p:nvPr>
            <p:ph type="title"/>
          </p:nvPr>
        </p:nvSpPr>
        <p:spPr>
          <a:xfrm>
            <a:off x="376518" y="365125"/>
            <a:ext cx="7974106"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4" name="Content Placeholder 2">
            <a:extLst>
              <a:ext uri="{FF2B5EF4-FFF2-40B4-BE49-F238E27FC236}">
                <a16:creationId xmlns:a16="http://schemas.microsoft.com/office/drawing/2014/main" id="{38636CC5-6DF7-B946-A25A-CD2CE9BA3A5D}"/>
              </a:ext>
            </a:extLst>
          </p:cNvPr>
          <p:cNvSpPr>
            <a:spLocks noGrp="1"/>
          </p:cNvSpPr>
          <p:nvPr>
            <p:ph idx="1"/>
          </p:nvPr>
        </p:nvSpPr>
        <p:spPr>
          <a:xfrm>
            <a:off x="376518" y="1951746"/>
            <a:ext cx="7974106" cy="3647328"/>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8595913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89F5-6558-8A40-8A34-2CBD6E553126}"/>
              </a:ext>
            </a:extLst>
          </p:cNvPr>
          <p:cNvSpPr>
            <a:spLocks noGrp="1"/>
          </p:cNvSpPr>
          <p:nvPr>
            <p:ph type="title"/>
          </p:nvPr>
        </p:nvSpPr>
        <p:spPr>
          <a:xfrm>
            <a:off x="462455" y="365125"/>
            <a:ext cx="10490025"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0267591C-5E98-7D4A-90BC-01BA280517D2}"/>
              </a:ext>
            </a:extLst>
          </p:cNvPr>
          <p:cNvSpPr>
            <a:spLocks noGrp="1"/>
          </p:cNvSpPr>
          <p:nvPr>
            <p:ph idx="1"/>
          </p:nvPr>
        </p:nvSpPr>
        <p:spPr>
          <a:xfrm>
            <a:off x="462455" y="1951745"/>
            <a:ext cx="10490025"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7" name="Kuva 4">
            <a:extLst>
              <a:ext uri="{FF2B5EF4-FFF2-40B4-BE49-F238E27FC236}">
                <a16:creationId xmlns:a16="http://schemas.microsoft.com/office/drawing/2014/main" id="{BC984AD2-93BA-6C42-8754-8D9DCCDE0F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Tree>
    <p:extLst>
      <p:ext uri="{BB962C8B-B14F-4D97-AF65-F5344CB8AC3E}">
        <p14:creationId xmlns:p14="http://schemas.microsoft.com/office/powerpoint/2010/main" val="36123526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1C101-F494-F845-B93F-192EFA9DFE00}"/>
              </a:ext>
            </a:extLst>
          </p:cNvPr>
          <p:cNvSpPr>
            <a:spLocks noGrp="1"/>
          </p:cNvSpPr>
          <p:nvPr>
            <p:ph type="title"/>
          </p:nvPr>
        </p:nvSpPr>
        <p:spPr>
          <a:xfrm>
            <a:off x="453529" y="365125"/>
            <a:ext cx="10498951" cy="1325563"/>
          </a:xfrm>
        </p:spPr>
        <p:txBody>
          <a:bodyPr>
            <a:normAutofit/>
          </a:bodyPr>
          <a:lstStyle>
            <a:lvl1pPr>
              <a:lnSpc>
                <a:spcPts val="4600"/>
              </a:lnSpc>
              <a:defRPr sz="36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15F36370-1413-6E43-98F7-7EA6C8E2EF5E}"/>
              </a:ext>
            </a:extLst>
          </p:cNvPr>
          <p:cNvSpPr>
            <a:spLocks noGrp="1"/>
          </p:cNvSpPr>
          <p:nvPr>
            <p:ph sz="half" idx="1"/>
          </p:nvPr>
        </p:nvSpPr>
        <p:spPr>
          <a:xfrm>
            <a:off x="453530" y="1951745"/>
            <a:ext cx="5064402" cy="4010399"/>
          </a:xfrm>
        </p:spPr>
        <p:txBody>
          <a:bodyPr>
            <a:normAutofit/>
          </a:bodyPr>
          <a:lstStyle>
            <a:lvl1pPr>
              <a:lnSpc>
                <a:spcPts val="2400"/>
              </a:lnSpc>
              <a:defRPr sz="1800"/>
            </a:lvl1pPr>
            <a:lvl2pPr>
              <a:lnSpc>
                <a:spcPts val="2400"/>
              </a:lnSpc>
              <a:defRPr sz="1800"/>
            </a:lvl2pPr>
            <a:lvl3pPr>
              <a:lnSpc>
                <a:spcPts val="2400"/>
              </a:lnSpc>
              <a:defRPr sz="1800"/>
            </a:lvl3pPr>
            <a:lvl4pPr>
              <a:lnSpc>
                <a:spcPts val="2400"/>
              </a:lnSpc>
              <a:defRPr sz="1800"/>
            </a:lvl4pPr>
            <a:lvl5pPr>
              <a:lnSpc>
                <a:spcPts val="2400"/>
              </a:lnSpc>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AE2F05F-92AB-FA46-8286-6AE08EE0C441}"/>
              </a:ext>
            </a:extLst>
          </p:cNvPr>
          <p:cNvSpPr>
            <a:spLocks noGrp="1"/>
          </p:cNvSpPr>
          <p:nvPr>
            <p:ph sz="half" idx="2"/>
          </p:nvPr>
        </p:nvSpPr>
        <p:spPr>
          <a:xfrm>
            <a:off x="5707117" y="1951745"/>
            <a:ext cx="5245363" cy="4010399"/>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8" name="Kuva 4">
            <a:extLst>
              <a:ext uri="{FF2B5EF4-FFF2-40B4-BE49-F238E27FC236}">
                <a16:creationId xmlns:a16="http://schemas.microsoft.com/office/drawing/2014/main" id="{19DC8D82-2542-6841-A437-55287754C9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Tree>
    <p:extLst>
      <p:ext uri="{BB962C8B-B14F-4D97-AF65-F5344CB8AC3E}">
        <p14:creationId xmlns:p14="http://schemas.microsoft.com/office/powerpoint/2010/main" val="34568309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89F5-6558-8A40-8A34-2CBD6E553126}"/>
              </a:ext>
            </a:extLst>
          </p:cNvPr>
          <p:cNvSpPr>
            <a:spLocks noGrp="1"/>
          </p:cNvSpPr>
          <p:nvPr>
            <p:ph type="title"/>
          </p:nvPr>
        </p:nvSpPr>
        <p:spPr>
          <a:xfrm>
            <a:off x="462455" y="365125"/>
            <a:ext cx="10490025" cy="1325563"/>
          </a:xfrm>
        </p:spPr>
        <p:txBody>
          <a:bodyPr>
            <a:normAutofit/>
          </a:bodyPr>
          <a:lstStyle>
            <a:lvl1pPr>
              <a:lnSpc>
                <a:spcPts val="4600"/>
              </a:lnSpc>
              <a:defRPr sz="3600" b="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0267591C-5E98-7D4A-90BC-01BA280517D2}"/>
              </a:ext>
            </a:extLst>
          </p:cNvPr>
          <p:cNvSpPr>
            <a:spLocks noGrp="1"/>
          </p:cNvSpPr>
          <p:nvPr>
            <p:ph idx="1"/>
          </p:nvPr>
        </p:nvSpPr>
        <p:spPr>
          <a:xfrm>
            <a:off x="462455" y="1951745"/>
            <a:ext cx="10490025" cy="3996055"/>
          </a:xfrm>
        </p:spPr>
        <p:txBody>
          <a:bodyPr>
            <a:normAutofit/>
          </a:bodyPr>
          <a:lstStyle>
            <a:lvl1pPr>
              <a:lnSpc>
                <a:spcPts val="2400"/>
              </a:lnSpc>
              <a:defRPr sz="1800">
                <a:latin typeface="Verdana" panose="020B0604030504040204" pitchFamily="34" charset="0"/>
                <a:ea typeface="Verdana" panose="020B0604030504040204" pitchFamily="34" charset="0"/>
                <a:cs typeface="Verdana" panose="020B0604030504040204" pitchFamily="34" charset="0"/>
              </a:defRPr>
            </a:lvl1pPr>
            <a:lvl2pPr>
              <a:lnSpc>
                <a:spcPts val="2400"/>
              </a:lnSpc>
              <a:defRPr sz="1800">
                <a:latin typeface="Verdana" panose="020B0604030504040204" pitchFamily="34" charset="0"/>
                <a:ea typeface="Verdana" panose="020B0604030504040204" pitchFamily="34" charset="0"/>
                <a:cs typeface="Verdana" panose="020B0604030504040204" pitchFamily="34" charset="0"/>
              </a:defRPr>
            </a:lvl2pPr>
            <a:lvl3pPr>
              <a:lnSpc>
                <a:spcPts val="2400"/>
              </a:lnSpc>
              <a:defRPr sz="1800">
                <a:latin typeface="Verdana" panose="020B0604030504040204" pitchFamily="34" charset="0"/>
                <a:ea typeface="Verdana" panose="020B0604030504040204" pitchFamily="34" charset="0"/>
                <a:cs typeface="Verdana" panose="020B0604030504040204" pitchFamily="34" charset="0"/>
              </a:defRPr>
            </a:lvl3pPr>
            <a:lvl4pPr>
              <a:lnSpc>
                <a:spcPts val="2400"/>
              </a:lnSpc>
              <a:defRPr sz="1800">
                <a:latin typeface="Verdana" panose="020B0604030504040204" pitchFamily="34" charset="0"/>
                <a:ea typeface="Verdana" panose="020B0604030504040204" pitchFamily="34" charset="0"/>
                <a:cs typeface="Verdana" panose="020B0604030504040204" pitchFamily="34" charset="0"/>
              </a:defRPr>
            </a:lvl4pPr>
            <a:lvl5pPr>
              <a:lnSpc>
                <a:spcPts val="2400"/>
              </a:lnSpc>
              <a:defRPr sz="18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7" name="Kuva 4">
            <a:extLst>
              <a:ext uri="{FF2B5EF4-FFF2-40B4-BE49-F238E27FC236}">
                <a16:creationId xmlns:a16="http://schemas.microsoft.com/office/drawing/2014/main" id="{BC984AD2-93BA-6C42-8754-8D9DCCDE0F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Tree>
    <p:extLst>
      <p:ext uri="{BB962C8B-B14F-4D97-AF65-F5344CB8AC3E}">
        <p14:creationId xmlns:p14="http://schemas.microsoft.com/office/powerpoint/2010/main" val="30937112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7" name="Kuva 4">
            <a:extLst>
              <a:ext uri="{FF2B5EF4-FFF2-40B4-BE49-F238E27FC236}">
                <a16:creationId xmlns:a16="http://schemas.microsoft.com/office/drawing/2014/main" id="{BC984AD2-93BA-6C42-8754-8D9DCCDE0F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spTree>
    <p:extLst>
      <p:ext uri="{BB962C8B-B14F-4D97-AF65-F5344CB8AC3E}">
        <p14:creationId xmlns:p14="http://schemas.microsoft.com/office/powerpoint/2010/main" val="2006862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1412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451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Otsikkodia">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7CA7C5-2500-8940-AEAF-F790D1B83871}"/>
              </a:ext>
            </a:extLst>
          </p:cNvPr>
          <p:cNvSpPr/>
          <p:nvPr userDrawn="1"/>
        </p:nvSpPr>
        <p:spPr>
          <a:xfrm>
            <a:off x="0" y="0"/>
            <a:ext cx="5419400" cy="687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Otsikko 1">
            <a:extLst>
              <a:ext uri="{FF2B5EF4-FFF2-40B4-BE49-F238E27FC236}">
                <a16:creationId xmlns:a16="http://schemas.microsoft.com/office/drawing/2014/main" id="{CA237BE6-2519-394C-AD2B-ED76E4E1F8A4}"/>
              </a:ext>
            </a:extLst>
          </p:cNvPr>
          <p:cNvSpPr>
            <a:spLocks noGrp="1"/>
          </p:cNvSpPr>
          <p:nvPr>
            <p:ph type="ctrTitle"/>
          </p:nvPr>
        </p:nvSpPr>
        <p:spPr>
          <a:xfrm>
            <a:off x="695176" y="1962994"/>
            <a:ext cx="3872592" cy="1802023"/>
          </a:xfrm>
        </p:spPr>
        <p:txBody>
          <a:bodyPr anchor="b">
            <a:normAutofit/>
          </a:bodyPr>
          <a:lstStyle>
            <a:lvl1pPr algn="l">
              <a:lnSpc>
                <a:spcPts val="4600"/>
              </a:lnSpc>
              <a:defRPr sz="3600" b="0" i="0">
                <a:solidFill>
                  <a:schemeClr val="accent6"/>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fi-FI" dirty="0"/>
          </a:p>
        </p:txBody>
      </p:sp>
      <p:sp>
        <p:nvSpPr>
          <p:cNvPr id="13" name="Alaotsikko 2">
            <a:extLst>
              <a:ext uri="{FF2B5EF4-FFF2-40B4-BE49-F238E27FC236}">
                <a16:creationId xmlns:a16="http://schemas.microsoft.com/office/drawing/2014/main" id="{AED1DE6B-1FBA-C74B-BC65-48F152483E02}"/>
              </a:ext>
            </a:extLst>
          </p:cNvPr>
          <p:cNvSpPr>
            <a:spLocks noGrp="1"/>
          </p:cNvSpPr>
          <p:nvPr>
            <p:ph type="subTitle" idx="1"/>
          </p:nvPr>
        </p:nvSpPr>
        <p:spPr>
          <a:xfrm>
            <a:off x="695176" y="3951830"/>
            <a:ext cx="3864428" cy="885678"/>
          </a:xfrm>
        </p:spPr>
        <p:txBody>
          <a:bodyPr>
            <a:normAutofit/>
          </a:bodyPr>
          <a:lstStyle>
            <a:lvl1pPr marL="0" indent="0" algn="l">
              <a:lnSpc>
                <a:spcPts val="2400"/>
              </a:lnSpc>
              <a:buNone/>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pic>
        <p:nvPicPr>
          <p:cNvPr id="8" name="Kuva 7">
            <a:extLst>
              <a:ext uri="{FF2B5EF4-FFF2-40B4-BE49-F238E27FC236}">
                <a16:creationId xmlns:a16="http://schemas.microsoft.com/office/drawing/2014/main" id="{4B6D529C-50F1-054F-9B86-CE480BACE43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672320" y="5246058"/>
            <a:ext cx="2519680" cy="1628417"/>
          </a:xfrm>
          <a:prstGeom prst="rect">
            <a:avLst/>
          </a:prstGeom>
        </p:spPr>
      </p:pic>
      <p:pic>
        <p:nvPicPr>
          <p:cNvPr id="10" name="Kuva 5">
            <a:extLst>
              <a:ext uri="{FF2B5EF4-FFF2-40B4-BE49-F238E27FC236}">
                <a16:creationId xmlns:a16="http://schemas.microsoft.com/office/drawing/2014/main" id="{AC2FA6EB-B2F2-8944-B883-AF46E42993B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35920" y="5667704"/>
            <a:ext cx="1372870" cy="917245"/>
          </a:xfrm>
          <a:prstGeom prst="rect">
            <a:avLst/>
          </a:prstGeom>
        </p:spPr>
      </p:pic>
      <p:pic>
        <p:nvPicPr>
          <p:cNvPr id="12" name="Picture 11">
            <a:extLst>
              <a:ext uri="{FF2B5EF4-FFF2-40B4-BE49-F238E27FC236}">
                <a16:creationId xmlns:a16="http://schemas.microsoft.com/office/drawing/2014/main" id="{CCB5CAB9-ADD8-6E44-9001-828B0A1B83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64364" y="0"/>
            <a:ext cx="4327636" cy="2197279"/>
          </a:xfrm>
          <a:prstGeom prst="rect">
            <a:avLst/>
          </a:prstGeom>
        </p:spPr>
      </p:pic>
    </p:spTree>
    <p:extLst>
      <p:ext uri="{BB962C8B-B14F-4D97-AF65-F5344CB8AC3E}">
        <p14:creationId xmlns:p14="http://schemas.microsoft.com/office/powerpoint/2010/main" val="36753680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1B3F95D-0F49-3443-8F0D-8417AE029C14}"/>
              </a:ext>
            </a:extLst>
          </p:cNvPr>
          <p:cNvSpPr>
            <a:spLocks noGrp="1"/>
          </p:cNvSpPr>
          <p:nvPr>
            <p:ph type="title"/>
          </p:nvPr>
        </p:nvSpPr>
        <p:spPr>
          <a:xfrm>
            <a:off x="838200" y="365125"/>
            <a:ext cx="1011428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9845543-FDC9-8348-A212-802B9984BC64}"/>
              </a:ext>
            </a:extLst>
          </p:cNvPr>
          <p:cNvSpPr>
            <a:spLocks noGrp="1"/>
          </p:cNvSpPr>
          <p:nvPr>
            <p:ph type="body" idx="1"/>
          </p:nvPr>
        </p:nvSpPr>
        <p:spPr>
          <a:xfrm>
            <a:off x="838200" y="1825625"/>
            <a:ext cx="10114280" cy="399605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510929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706"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5"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1B3F95D-0F49-3443-8F0D-8417AE029C14}"/>
              </a:ext>
            </a:extLst>
          </p:cNvPr>
          <p:cNvSpPr>
            <a:spLocks noGrp="1"/>
          </p:cNvSpPr>
          <p:nvPr>
            <p:ph type="title"/>
          </p:nvPr>
        </p:nvSpPr>
        <p:spPr>
          <a:xfrm>
            <a:off x="838200" y="365125"/>
            <a:ext cx="1011428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9845543-FDC9-8348-A212-802B9984BC64}"/>
              </a:ext>
            </a:extLst>
          </p:cNvPr>
          <p:cNvSpPr>
            <a:spLocks noGrp="1"/>
          </p:cNvSpPr>
          <p:nvPr>
            <p:ph type="body" idx="1"/>
          </p:nvPr>
        </p:nvSpPr>
        <p:spPr>
          <a:xfrm>
            <a:off x="838200" y="1825625"/>
            <a:ext cx="10114280" cy="399605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759493964"/>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8.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5.xml"/><Relationship Id="rId1" Type="http://schemas.openxmlformats.org/officeDocument/2006/relationships/slideLayout" Target="../slideLayouts/slideLayout38.xml"/><Relationship Id="rId5" Type="http://schemas.openxmlformats.org/officeDocument/2006/relationships/image" Target="../media/image36.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png"/><Relationship Id="rId1" Type="http://schemas.openxmlformats.org/officeDocument/2006/relationships/slideLayout" Target="../slideLayouts/slideLayout44.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t="-9000" r="-1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2F9F-C070-41EE-9FBF-31A6E77BA62D}"/>
              </a:ext>
            </a:extLst>
          </p:cNvPr>
          <p:cNvSpPr>
            <a:spLocks noGrp="1"/>
          </p:cNvSpPr>
          <p:nvPr>
            <p:ph type="ctrTitle"/>
          </p:nvPr>
        </p:nvSpPr>
        <p:spPr/>
        <p:txBody>
          <a:bodyPr/>
          <a:lstStyle/>
          <a:p>
            <a:r>
              <a:rPr lang="fi-FI" dirty="0" err="1">
                <a:latin typeface="+mn-lt"/>
              </a:rPr>
              <a:t>Introduction</a:t>
            </a:r>
            <a:r>
              <a:rPr lang="fi-FI" dirty="0">
                <a:latin typeface="+mn-lt"/>
              </a:rPr>
              <a:t> to Industrial </a:t>
            </a:r>
            <a:r>
              <a:rPr lang="fi-FI" dirty="0" err="1">
                <a:latin typeface="+mn-lt"/>
              </a:rPr>
              <a:t>Dust</a:t>
            </a:r>
            <a:r>
              <a:rPr lang="fi-FI" dirty="0">
                <a:latin typeface="+mn-lt"/>
              </a:rPr>
              <a:t> </a:t>
            </a:r>
            <a:r>
              <a:rPr lang="fi-FI" dirty="0" err="1">
                <a:latin typeface="+mn-lt"/>
              </a:rPr>
              <a:t>Monitoring</a:t>
            </a:r>
            <a:endParaRPr lang="fi-FI" dirty="0">
              <a:latin typeface="+mn-lt"/>
            </a:endParaRPr>
          </a:p>
        </p:txBody>
      </p:sp>
      <p:sp>
        <p:nvSpPr>
          <p:cNvPr id="5" name="Subtitle 4">
            <a:extLst>
              <a:ext uri="{FF2B5EF4-FFF2-40B4-BE49-F238E27FC236}">
                <a16:creationId xmlns:a16="http://schemas.microsoft.com/office/drawing/2014/main" id="{49D2C54D-C5F6-45FD-A457-63761FB80740}"/>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1365162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02952" y="769727"/>
            <a:ext cx="7913056" cy="553998"/>
          </a:xfrm>
          <a:prstGeom prst="rect">
            <a:avLst/>
          </a:prstGeom>
        </p:spPr>
        <p:txBody>
          <a:bodyPr wrap="square">
            <a:spAutoFit/>
          </a:bodyPr>
          <a:lstStyle/>
          <a:p>
            <a:r>
              <a:rPr lang="de-DE" sz="3000" b="1" dirty="0">
                <a:solidFill>
                  <a:schemeClr val="accent1"/>
                </a:solidFill>
                <a:latin typeface="Calibri" pitchFamily="34" charset="0"/>
              </a:rPr>
              <a:t>Cleaning The Air</a:t>
            </a:r>
          </a:p>
        </p:txBody>
      </p:sp>
      <p:sp>
        <p:nvSpPr>
          <p:cNvPr id="3" name="Rectangle 2"/>
          <p:cNvSpPr/>
          <p:nvPr/>
        </p:nvSpPr>
        <p:spPr>
          <a:xfrm>
            <a:off x="263102" y="3072348"/>
            <a:ext cx="6858460" cy="3785652"/>
          </a:xfrm>
          <a:prstGeom prst="rect">
            <a:avLst/>
          </a:prstGeom>
        </p:spPr>
        <p:txBody>
          <a:bodyPr wrap="square">
            <a:spAutoFit/>
          </a:bodyPr>
          <a:lstStyle/>
          <a:p>
            <a:r>
              <a:rPr lang="en-US" sz="2400" i="1" dirty="0">
                <a:solidFill>
                  <a:schemeClr val="accent1"/>
                </a:solidFill>
              </a:rPr>
              <a:t>“Every year thousands of people die of lung disease or get asthma because of airborne contaminates they have breathed in at work</a:t>
            </a:r>
            <a:r>
              <a:rPr lang="fi-FI" sz="2400" i="1" dirty="0">
                <a:solidFill>
                  <a:schemeClr val="accent1"/>
                </a:solidFill>
              </a:rPr>
              <a:t>. </a:t>
            </a:r>
            <a:r>
              <a:rPr lang="en-US" sz="2400" i="1" dirty="0">
                <a:solidFill>
                  <a:schemeClr val="accent1"/>
                </a:solidFill>
              </a:rPr>
              <a:t>Many Employers install local exhaust ventilation to protect workers health, but it doesn’t work. This may  be because its the wrong type or because its not properly installed, used or maintained</a:t>
            </a:r>
            <a:r>
              <a:rPr lang="fi-FI" sz="2400" i="1" dirty="0">
                <a:solidFill>
                  <a:schemeClr val="accent1"/>
                </a:solidFill>
              </a:rPr>
              <a:t>. ” 		</a:t>
            </a:r>
          </a:p>
          <a:p>
            <a:endParaRPr lang="fi-FI" sz="2400" i="1" dirty="0">
              <a:solidFill>
                <a:schemeClr val="bg2">
                  <a:lumMod val="50000"/>
                </a:schemeClr>
              </a:solidFill>
            </a:endParaRPr>
          </a:p>
          <a:p>
            <a:r>
              <a:rPr lang="fi-FI" sz="2400" i="1" dirty="0">
                <a:solidFill>
                  <a:schemeClr val="bg2">
                    <a:lumMod val="50000"/>
                  </a:schemeClr>
                </a:solidFill>
              </a:rPr>
              <a:t>				</a:t>
            </a:r>
            <a:r>
              <a:rPr lang="en-US" sz="1200" i="1" dirty="0">
                <a:solidFill>
                  <a:schemeClr val="bg2">
                    <a:lumMod val="50000"/>
                  </a:schemeClr>
                </a:solidFill>
              </a:rPr>
              <a:t>Reference: Health and Safety </a:t>
            </a:r>
            <a:r>
              <a:rPr lang="en-US" sz="1200" dirty="0"/>
              <a:t>Executive, UK</a:t>
            </a:r>
          </a:p>
          <a:p>
            <a:endParaRPr lang="fi-FI" sz="2400" dirty="0"/>
          </a:p>
        </p:txBody>
      </p:sp>
    </p:spTree>
    <p:extLst>
      <p:ext uri="{BB962C8B-B14F-4D97-AF65-F5344CB8AC3E}">
        <p14:creationId xmlns:p14="http://schemas.microsoft.com/office/powerpoint/2010/main" val="1915566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048054" y="707862"/>
            <a:ext cx="6143946" cy="553998"/>
          </a:xfrm>
          <a:prstGeom prst="rect">
            <a:avLst/>
          </a:prstGeom>
        </p:spPr>
        <p:txBody>
          <a:bodyPr wrap="square">
            <a:spAutoFit/>
          </a:bodyPr>
          <a:lstStyle/>
          <a:p>
            <a:r>
              <a:rPr lang="de-DE" sz="3000" b="1" dirty="0" err="1">
                <a:solidFill>
                  <a:schemeClr val="accent1"/>
                </a:solidFill>
                <a:latin typeface="Calibri" pitchFamily="34" charset="0"/>
              </a:rPr>
              <a:t>Dust</a:t>
            </a:r>
            <a:r>
              <a:rPr lang="de-DE" sz="3000" b="1" dirty="0">
                <a:solidFill>
                  <a:schemeClr val="accent1"/>
                </a:solidFill>
                <a:latin typeface="Calibri" pitchFamily="34" charset="0"/>
              </a:rPr>
              <a:t> in Industrial Air Quality </a:t>
            </a:r>
          </a:p>
        </p:txBody>
      </p:sp>
      <p:sp>
        <p:nvSpPr>
          <p:cNvPr id="10" name="Rectangle 9"/>
          <p:cNvSpPr/>
          <p:nvPr/>
        </p:nvSpPr>
        <p:spPr>
          <a:xfrm>
            <a:off x="6048054" y="3948022"/>
            <a:ext cx="5825447" cy="1846659"/>
          </a:xfrm>
          <a:prstGeom prst="rect">
            <a:avLst/>
          </a:prstGeom>
        </p:spPr>
        <p:txBody>
          <a:bodyPr wrap="square">
            <a:spAutoFit/>
          </a:bodyPr>
          <a:lstStyle/>
          <a:p>
            <a:pPr>
              <a:lnSpc>
                <a:spcPct val="95000"/>
              </a:lnSpc>
            </a:pPr>
            <a:r>
              <a:rPr lang="en-US" sz="2400" i="1">
                <a:solidFill>
                  <a:schemeClr val="tx2"/>
                </a:solidFill>
                <a:latin typeface="Calibri" pitchFamily="34" charset="0"/>
              </a:rPr>
              <a:t>Dust </a:t>
            </a:r>
            <a:r>
              <a:rPr lang="en-US" sz="2400" i="1" dirty="0">
                <a:solidFill>
                  <a:schemeClr val="tx2"/>
                </a:solidFill>
                <a:latin typeface="Calibri" pitchFamily="34" charset="0"/>
              </a:rPr>
              <a:t>control is often a large complex problem</a:t>
            </a:r>
          </a:p>
          <a:p>
            <a:pPr>
              <a:lnSpc>
                <a:spcPct val="95000"/>
              </a:lnSpc>
            </a:pPr>
            <a:endParaRPr lang="en-US" sz="2400" i="1" dirty="0">
              <a:solidFill>
                <a:schemeClr val="tx2"/>
              </a:solidFill>
              <a:latin typeface="Calibri" pitchFamily="34" charset="0"/>
            </a:endParaRPr>
          </a:p>
          <a:p>
            <a:pPr>
              <a:lnSpc>
                <a:spcPct val="95000"/>
              </a:lnSpc>
            </a:pPr>
            <a:r>
              <a:rPr lang="en-US" sz="2400" i="1">
                <a:solidFill>
                  <a:schemeClr val="tx2"/>
                </a:solidFill>
                <a:latin typeface="Calibri" pitchFamily="34" charset="0"/>
              </a:rPr>
              <a:t>Dust </a:t>
            </a:r>
            <a:r>
              <a:rPr lang="en-US" sz="2400" i="1" dirty="0">
                <a:solidFill>
                  <a:schemeClr val="tx2"/>
                </a:solidFill>
                <a:latin typeface="Calibri" pitchFamily="34" charset="0"/>
              </a:rPr>
              <a:t>is often a site-specific problem  </a:t>
            </a:r>
          </a:p>
          <a:p>
            <a:pPr marL="285750" indent="-285750">
              <a:lnSpc>
                <a:spcPct val="95000"/>
              </a:lnSpc>
              <a:buFont typeface="Arial" panose="020B0604020202020204" pitchFamily="34" charset="0"/>
              <a:buChar char="•"/>
            </a:pPr>
            <a:endParaRPr lang="de-DE" sz="2400" dirty="0">
              <a:solidFill>
                <a:srgbClr val="646464"/>
              </a:solidFill>
              <a:latin typeface="Calibri" pitchFamily="34" charset="0"/>
            </a:endParaRPr>
          </a:p>
          <a:p>
            <a:pPr>
              <a:lnSpc>
                <a:spcPct val="95000"/>
              </a:lnSpc>
            </a:pPr>
            <a:endParaRPr lang="de-DE" sz="2400" dirty="0">
              <a:solidFill>
                <a:srgbClr val="646464"/>
              </a:solidFill>
              <a:latin typeface="Calibri" pitchFamily="34" charset="0"/>
            </a:endParaRPr>
          </a:p>
        </p:txBody>
      </p:sp>
      <p:sp>
        <p:nvSpPr>
          <p:cNvPr id="2" name="Rectangle 1">
            <a:extLst>
              <a:ext uri="{FF2B5EF4-FFF2-40B4-BE49-F238E27FC236}">
                <a16:creationId xmlns:a16="http://schemas.microsoft.com/office/drawing/2014/main" id="{D0AB21F9-5926-4BBF-A5B7-1B3422655EA7}"/>
              </a:ext>
            </a:extLst>
          </p:cNvPr>
          <p:cNvSpPr/>
          <p:nvPr/>
        </p:nvSpPr>
        <p:spPr>
          <a:xfrm>
            <a:off x="6096000" y="1417834"/>
            <a:ext cx="5022628" cy="2585323"/>
          </a:xfrm>
          <a:prstGeom prst="rect">
            <a:avLst/>
          </a:prstGeom>
        </p:spPr>
        <p:txBody>
          <a:bodyPr wrap="square">
            <a:spAutoFit/>
          </a:bodyPr>
          <a:lstStyle/>
          <a:p>
            <a:r>
              <a:rPr lang="en-US" b="1" dirty="0">
                <a:latin typeface="Calibri" pitchFamily="34" charset="0"/>
              </a:rPr>
              <a:t>Typical challenges</a:t>
            </a:r>
          </a:p>
          <a:p>
            <a:pPr marL="285750" indent="-285750">
              <a:buFont typeface="Arial" panose="020B0604020202020204" pitchFamily="34" charset="0"/>
              <a:buChar char="•"/>
            </a:pPr>
            <a:r>
              <a:rPr lang="en-US" dirty="0">
                <a:latin typeface="Calibri" pitchFamily="34" charset="0"/>
              </a:rPr>
              <a:t>Wide range </a:t>
            </a:r>
            <a:r>
              <a:rPr lang="en-US">
                <a:latin typeface="Calibri" pitchFamily="34" charset="0"/>
              </a:rPr>
              <a:t>of sources</a:t>
            </a:r>
          </a:p>
          <a:p>
            <a:pPr marL="285750" indent="-285750">
              <a:buFont typeface="Arial" panose="020B0604020202020204" pitchFamily="34" charset="0"/>
              <a:buChar char="•"/>
            </a:pPr>
            <a:r>
              <a:rPr lang="en-US">
                <a:latin typeface="Calibri" pitchFamily="34" charset="0"/>
              </a:rPr>
              <a:t>Large footprint </a:t>
            </a:r>
          </a:p>
          <a:p>
            <a:pPr marL="285750" indent="-285750">
              <a:buFont typeface="Arial" panose="020B0604020202020204" pitchFamily="34" charset="0"/>
              <a:buChar char="•"/>
            </a:pPr>
            <a:r>
              <a:rPr lang="en-US">
                <a:latin typeface="Calibri" pitchFamily="34" charset="0"/>
              </a:rPr>
              <a:t>Difficult to monitor</a:t>
            </a:r>
          </a:p>
          <a:p>
            <a:pPr marL="285750" indent="-285750">
              <a:buFont typeface="Arial" panose="020B0604020202020204" pitchFamily="34" charset="0"/>
              <a:buChar char="•"/>
            </a:pPr>
            <a:r>
              <a:rPr lang="en-US">
                <a:latin typeface="Calibri" pitchFamily="34" charset="0"/>
              </a:rPr>
              <a:t>Difficult to manage</a:t>
            </a:r>
          </a:p>
          <a:p>
            <a:pPr marL="285750" indent="-285750">
              <a:buFont typeface="Arial" panose="020B0604020202020204" pitchFamily="34" charset="0"/>
              <a:buChar char="•"/>
            </a:pPr>
            <a:r>
              <a:rPr lang="en-US">
                <a:latin typeface="Calibri" pitchFamily="34" charset="0"/>
              </a:rPr>
              <a:t>Continuous </a:t>
            </a:r>
            <a:r>
              <a:rPr lang="en-US" dirty="0">
                <a:latin typeface="Calibri" pitchFamily="34" charset="0"/>
              </a:rPr>
              <a:t>changing footprint (temperature, weather, humidity, size...)</a:t>
            </a:r>
          </a:p>
          <a:p>
            <a:endParaRPr lang="en-US" dirty="0">
              <a:solidFill>
                <a:srgbClr val="646464"/>
              </a:solidFill>
              <a:latin typeface="Calibri" pitchFamily="34" charset="0"/>
            </a:endParaRPr>
          </a:p>
          <a:p>
            <a:endParaRPr lang="fi-FI" dirty="0"/>
          </a:p>
        </p:txBody>
      </p:sp>
      <p:pic>
        <p:nvPicPr>
          <p:cNvPr id="16" name="Picture 15" descr="A close up of an engine&#10;&#10;Description automatically generated">
            <a:extLst>
              <a:ext uri="{FF2B5EF4-FFF2-40B4-BE49-F238E27FC236}">
                <a16:creationId xmlns:a16="http://schemas.microsoft.com/office/drawing/2014/main" id="{61158CDC-F547-4739-BF79-2862C8C40D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825447" cy="6858000"/>
          </a:xfrm>
          <a:prstGeom prst="rect">
            <a:avLst/>
          </a:prstGeom>
        </p:spPr>
      </p:pic>
    </p:spTree>
    <p:extLst>
      <p:ext uri="{BB962C8B-B14F-4D97-AF65-F5344CB8AC3E}">
        <p14:creationId xmlns:p14="http://schemas.microsoft.com/office/powerpoint/2010/main" val="1790709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096000" y="453209"/>
            <a:ext cx="1449988" cy="553998"/>
          </a:xfrm>
          <a:prstGeom prst="rect">
            <a:avLst/>
          </a:prstGeom>
        </p:spPr>
        <p:txBody>
          <a:bodyPr wrap="square">
            <a:spAutoFit/>
          </a:bodyPr>
          <a:lstStyle/>
          <a:p>
            <a:r>
              <a:rPr lang="de-DE" sz="3000" b="1" dirty="0" err="1">
                <a:solidFill>
                  <a:schemeClr val="accent1"/>
                </a:solidFill>
                <a:latin typeface="Calibri" pitchFamily="34" charset="0"/>
              </a:rPr>
              <a:t>Risks</a:t>
            </a:r>
            <a:endParaRPr lang="de-DE" sz="3000" b="1" dirty="0">
              <a:solidFill>
                <a:schemeClr val="accent1"/>
              </a:solidFill>
              <a:latin typeface="Calibri" pitchFamily="34" charset="0"/>
            </a:endParaRPr>
          </a:p>
        </p:txBody>
      </p:sp>
      <p:sp>
        <p:nvSpPr>
          <p:cNvPr id="10" name="Rectangle 9"/>
          <p:cNvSpPr/>
          <p:nvPr/>
        </p:nvSpPr>
        <p:spPr>
          <a:xfrm>
            <a:off x="5683405" y="1079126"/>
            <a:ext cx="5460090" cy="4699748"/>
          </a:xfrm>
          <a:prstGeom prst="rect">
            <a:avLst/>
          </a:prstGeom>
        </p:spPr>
        <p:txBody>
          <a:bodyPr wrap="square">
            <a:spAutoFit/>
          </a:bodyPr>
          <a:lstStyle/>
          <a:p>
            <a:pPr marL="177800" indent="-177800">
              <a:lnSpc>
                <a:spcPct val="95000"/>
              </a:lnSpc>
            </a:pPr>
            <a:r>
              <a:rPr lang="de-DE" sz="1800" dirty="0">
                <a:latin typeface="Calibri" pitchFamily="34" charset="0"/>
              </a:rPr>
              <a:t> </a:t>
            </a:r>
            <a:endParaRPr lang="en-US" sz="1800"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Health &amp; Hygiene</a:t>
            </a:r>
          </a:p>
          <a:p>
            <a:pPr lvl="2">
              <a:lnSpc>
                <a:spcPct val="95000"/>
              </a:lnSpc>
              <a:spcAft>
                <a:spcPts val="600"/>
              </a:spcAft>
            </a:pPr>
            <a:endParaRPr lang="en-US" sz="1800"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Possible explosions</a:t>
            </a:r>
          </a:p>
          <a:p>
            <a:pPr lvl="2">
              <a:lnSpc>
                <a:spcPct val="95000"/>
              </a:lnSpc>
              <a:spcAft>
                <a:spcPts val="600"/>
              </a:spcAft>
            </a:pPr>
            <a:endParaRPr lang="en-US" sz="1800"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Equipment failures</a:t>
            </a:r>
          </a:p>
          <a:p>
            <a:pPr lvl="2">
              <a:lnSpc>
                <a:spcPct val="95000"/>
              </a:lnSpc>
              <a:spcAft>
                <a:spcPts val="600"/>
              </a:spcAft>
            </a:pPr>
            <a:endParaRPr lang="en-US" sz="1800"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Neighborhood Nuisance</a:t>
            </a:r>
          </a:p>
          <a:p>
            <a:pPr marL="635000" lvl="1" indent="-177800">
              <a:lnSpc>
                <a:spcPct val="95000"/>
              </a:lnSpc>
              <a:spcAft>
                <a:spcPts val="600"/>
              </a:spcAft>
              <a:buFont typeface="Arial" pitchFamily="34" charset="0"/>
              <a:buChar char="•"/>
            </a:pPr>
            <a:endParaRPr lang="en-US"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Unprofessional working environment </a:t>
            </a:r>
          </a:p>
          <a:p>
            <a:pPr marL="635000" lvl="1" indent="-177800">
              <a:lnSpc>
                <a:spcPct val="95000"/>
              </a:lnSpc>
              <a:spcAft>
                <a:spcPts val="600"/>
              </a:spcAft>
              <a:buFont typeface="Arial" pitchFamily="34" charset="0"/>
              <a:buChar char="•"/>
            </a:pPr>
            <a:endParaRPr lang="en-US" sz="1800" dirty="0">
              <a:latin typeface="Calibri" pitchFamily="34" charset="0"/>
            </a:endParaRPr>
          </a:p>
          <a:p>
            <a:pPr marL="635000" lvl="1" indent="-177800">
              <a:lnSpc>
                <a:spcPct val="95000"/>
              </a:lnSpc>
              <a:spcAft>
                <a:spcPts val="600"/>
              </a:spcAft>
              <a:buFont typeface="Arial" pitchFamily="34" charset="0"/>
              <a:buChar char="•"/>
            </a:pPr>
            <a:r>
              <a:rPr lang="en-US" sz="1800" dirty="0">
                <a:latin typeface="Calibri" pitchFamily="34" charset="0"/>
              </a:rPr>
              <a:t>Product loss </a:t>
            </a:r>
          </a:p>
          <a:p>
            <a:pPr lvl="2">
              <a:lnSpc>
                <a:spcPct val="95000"/>
              </a:lnSpc>
              <a:spcAft>
                <a:spcPts val="600"/>
              </a:spcAft>
            </a:pPr>
            <a:endParaRPr lang="de-DE" sz="1800" dirty="0">
              <a:solidFill>
                <a:srgbClr val="646464"/>
              </a:solidFill>
              <a:latin typeface="Calibri" pitchFamily="34" charset="0"/>
            </a:endParaRPr>
          </a:p>
          <a:p>
            <a:pPr marL="1092200" lvl="2" indent="-177800">
              <a:lnSpc>
                <a:spcPct val="95000"/>
              </a:lnSpc>
              <a:spcAft>
                <a:spcPts val="600"/>
              </a:spcAft>
              <a:buFont typeface="Arial" pitchFamily="34" charset="0"/>
              <a:buChar char="•"/>
            </a:pPr>
            <a:endParaRPr lang="de-DE" sz="1800" dirty="0">
              <a:solidFill>
                <a:srgbClr val="646464"/>
              </a:solidFill>
              <a:latin typeface="Calibri" pitchFamily="34" charset="0"/>
            </a:endParaRPr>
          </a:p>
        </p:txBody>
      </p:sp>
      <p:pic>
        <p:nvPicPr>
          <p:cNvPr id="3" name="Picture 2" descr="A close up of a mans face&#10;&#10;Description automatically generated">
            <a:extLst>
              <a:ext uri="{FF2B5EF4-FFF2-40B4-BE49-F238E27FC236}">
                <a16:creationId xmlns:a16="http://schemas.microsoft.com/office/drawing/2014/main" id="{85D16335-DC9C-442F-9842-36165B5DE1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476763" cy="6858000"/>
          </a:xfrm>
          <a:prstGeom prst="rect">
            <a:avLst/>
          </a:prstGeom>
        </p:spPr>
      </p:pic>
    </p:spTree>
    <p:extLst>
      <p:ext uri="{BB962C8B-B14F-4D97-AF65-F5344CB8AC3E}">
        <p14:creationId xmlns:p14="http://schemas.microsoft.com/office/powerpoint/2010/main" val="39243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013789" y="1002232"/>
            <a:ext cx="7320694" cy="553998"/>
          </a:xfrm>
          <a:prstGeom prst="rect">
            <a:avLst/>
          </a:prstGeom>
        </p:spPr>
        <p:txBody>
          <a:bodyPr wrap="square">
            <a:spAutoFit/>
          </a:bodyPr>
          <a:lstStyle/>
          <a:p>
            <a:r>
              <a:rPr lang="de-DE" sz="3000" b="1">
                <a:solidFill>
                  <a:schemeClr val="accent1"/>
                </a:solidFill>
                <a:latin typeface="Calibri" pitchFamily="34" charset="0"/>
              </a:rPr>
              <a:t>How Dust Control is Handled Today</a:t>
            </a:r>
            <a:endParaRPr lang="de-DE" sz="3000" b="1" dirty="0">
              <a:solidFill>
                <a:schemeClr val="accent1"/>
              </a:solidFill>
              <a:latin typeface="Calibri" pitchFamily="34" charset="0"/>
            </a:endParaRPr>
          </a:p>
        </p:txBody>
      </p:sp>
      <p:sp>
        <p:nvSpPr>
          <p:cNvPr id="10" name="Rectangle 9"/>
          <p:cNvSpPr/>
          <p:nvPr/>
        </p:nvSpPr>
        <p:spPr>
          <a:xfrm>
            <a:off x="5120684" y="1816201"/>
            <a:ext cx="6750066" cy="4039567"/>
          </a:xfrm>
          <a:prstGeom prst="rect">
            <a:avLst/>
          </a:prstGeom>
        </p:spPr>
        <p:txBody>
          <a:bodyPr wrap="square">
            <a:spAutoFit/>
          </a:bodyPr>
          <a:lstStyle/>
          <a:p>
            <a:pPr marL="285750" indent="-285750">
              <a:lnSpc>
                <a:spcPct val="95000"/>
              </a:lnSpc>
              <a:buFont typeface="Arial" panose="020B0604020202020204" pitchFamily="34" charset="0"/>
              <a:buChar char="•"/>
            </a:pPr>
            <a:r>
              <a:rPr lang="en-US" sz="1800" b="1" dirty="0">
                <a:latin typeface="Calibri" pitchFamily="34" charset="0"/>
              </a:rPr>
              <a:t>Dust Control</a:t>
            </a:r>
          </a:p>
          <a:p>
            <a:pPr marL="742950" lvl="1" indent="-285750">
              <a:lnSpc>
                <a:spcPct val="95000"/>
              </a:lnSpc>
              <a:buFont typeface="Arial" panose="020B0604020202020204" pitchFamily="34" charset="0"/>
              <a:buChar char="•"/>
            </a:pPr>
            <a:r>
              <a:rPr lang="en-US" sz="1800" dirty="0">
                <a:latin typeface="Calibri" pitchFamily="34" charset="0"/>
              </a:rPr>
              <a:t>Ventilation</a:t>
            </a:r>
          </a:p>
          <a:p>
            <a:pPr marL="742950" lvl="1" indent="-285750">
              <a:lnSpc>
                <a:spcPct val="95000"/>
              </a:lnSpc>
              <a:buFont typeface="Arial" panose="020B0604020202020204" pitchFamily="34" charset="0"/>
              <a:buChar char="•"/>
            </a:pPr>
            <a:r>
              <a:rPr lang="en-US" sz="1800" dirty="0">
                <a:latin typeface="Calibri" pitchFamily="34" charset="0"/>
              </a:rPr>
              <a:t>Dust suppression</a:t>
            </a:r>
          </a:p>
          <a:p>
            <a:pPr marL="742950" lvl="1" indent="-285750">
              <a:lnSpc>
                <a:spcPct val="95000"/>
              </a:lnSpc>
              <a:buFont typeface="Arial" panose="020B0604020202020204" pitchFamily="34" charset="0"/>
              <a:buChar char="•"/>
            </a:pPr>
            <a:r>
              <a:rPr lang="en-US" sz="1800" dirty="0">
                <a:latin typeface="Calibri" pitchFamily="34" charset="0"/>
              </a:rPr>
              <a:t>Filtration</a:t>
            </a:r>
          </a:p>
          <a:p>
            <a:pPr marL="742950" lvl="1" indent="-285750">
              <a:lnSpc>
                <a:spcPct val="95000"/>
              </a:lnSpc>
              <a:buFont typeface="Arial" panose="020B0604020202020204" pitchFamily="34" charset="0"/>
              <a:buChar char="•"/>
            </a:pPr>
            <a:r>
              <a:rPr lang="en-US" sz="1800" dirty="0">
                <a:latin typeface="Calibri" pitchFamily="34" charset="0"/>
              </a:rPr>
              <a:t>Controlling the dust at the source</a:t>
            </a:r>
          </a:p>
          <a:p>
            <a:pPr marL="177800" indent="-177800">
              <a:lnSpc>
                <a:spcPct val="95000"/>
              </a:lnSpc>
            </a:pPr>
            <a:endParaRPr lang="en-US" sz="1800" dirty="0">
              <a:latin typeface="Calibri" pitchFamily="34" charset="0"/>
            </a:endParaRPr>
          </a:p>
          <a:p>
            <a:pPr marL="177800" indent="-177800">
              <a:lnSpc>
                <a:spcPct val="95000"/>
              </a:lnSpc>
            </a:pPr>
            <a:endParaRPr lang="en-US" sz="1800" dirty="0">
              <a:latin typeface="Calibri" pitchFamily="34" charset="0"/>
            </a:endParaRPr>
          </a:p>
          <a:p>
            <a:pPr marL="177800" indent="-177800">
              <a:lnSpc>
                <a:spcPct val="95000"/>
              </a:lnSpc>
            </a:pPr>
            <a:endParaRPr lang="en-US" sz="1800" dirty="0">
              <a:latin typeface="Calibri" pitchFamily="34" charset="0"/>
            </a:endParaRPr>
          </a:p>
          <a:p>
            <a:pPr marL="285750" indent="-285750">
              <a:lnSpc>
                <a:spcPct val="95000"/>
              </a:lnSpc>
              <a:buFont typeface="Arial" panose="020B0604020202020204" pitchFamily="34" charset="0"/>
              <a:buChar char="•"/>
            </a:pPr>
            <a:r>
              <a:rPr lang="en-US" sz="1800" b="1" dirty="0">
                <a:latin typeface="Calibri" pitchFamily="34" charset="0"/>
              </a:rPr>
              <a:t>Drawbacks and Challenges</a:t>
            </a:r>
          </a:p>
          <a:p>
            <a:pPr marL="742950" lvl="1" indent="-285750">
              <a:lnSpc>
                <a:spcPct val="95000"/>
              </a:lnSpc>
              <a:buFont typeface="Arial" panose="020B0604020202020204" pitchFamily="34" charset="0"/>
              <a:buChar char="•"/>
            </a:pPr>
            <a:r>
              <a:rPr lang="en-US" sz="1800" dirty="0">
                <a:latin typeface="Calibri" pitchFamily="34" charset="0"/>
              </a:rPr>
              <a:t>High energy impact </a:t>
            </a:r>
          </a:p>
          <a:p>
            <a:pPr marL="742950" lvl="1" indent="-285750">
              <a:lnSpc>
                <a:spcPct val="95000"/>
              </a:lnSpc>
              <a:buFont typeface="Arial" panose="020B0604020202020204" pitchFamily="34" charset="0"/>
              <a:buChar char="•"/>
            </a:pPr>
            <a:r>
              <a:rPr lang="en-US" sz="1800" dirty="0">
                <a:latin typeface="Calibri" pitchFamily="34" charset="0"/>
              </a:rPr>
              <a:t>High water consumption</a:t>
            </a:r>
          </a:p>
          <a:p>
            <a:pPr marL="742950" lvl="1" indent="-285750">
              <a:lnSpc>
                <a:spcPct val="95000"/>
              </a:lnSpc>
              <a:buFont typeface="Arial" panose="020B0604020202020204" pitchFamily="34" charset="0"/>
              <a:buChar char="•"/>
            </a:pPr>
            <a:r>
              <a:rPr lang="en-US" sz="1800" dirty="0">
                <a:latin typeface="Calibri" pitchFamily="34" charset="0"/>
              </a:rPr>
              <a:t>Continuous maintenance needed</a:t>
            </a:r>
          </a:p>
          <a:p>
            <a:pPr marL="742950" lvl="1" indent="-285750">
              <a:lnSpc>
                <a:spcPct val="95000"/>
              </a:lnSpc>
              <a:buFont typeface="Arial" panose="020B0604020202020204" pitchFamily="34" charset="0"/>
              <a:buChar char="•"/>
            </a:pPr>
            <a:r>
              <a:rPr lang="en-US" sz="1800" dirty="0">
                <a:latin typeface="Calibri" pitchFamily="34" charset="0"/>
              </a:rPr>
              <a:t>Changing footprint</a:t>
            </a:r>
          </a:p>
          <a:p>
            <a:pPr marL="742950" lvl="1" indent="-285750">
              <a:lnSpc>
                <a:spcPct val="95000"/>
              </a:lnSpc>
              <a:buFont typeface="Arial" panose="020B0604020202020204" pitchFamily="34" charset="0"/>
              <a:buChar char="•"/>
            </a:pPr>
            <a:endParaRPr lang="en-US" sz="1800" dirty="0">
              <a:latin typeface="Calibri" pitchFamily="34" charset="0"/>
            </a:endParaRPr>
          </a:p>
          <a:p>
            <a:pPr marL="177800" indent="-177800">
              <a:lnSpc>
                <a:spcPct val="95000"/>
              </a:lnSpc>
            </a:pPr>
            <a:endParaRPr lang="en-US" sz="1800" dirty="0">
              <a:latin typeface="Calibri" pitchFamily="34" charset="0"/>
            </a:endParaRPr>
          </a:p>
        </p:txBody>
      </p:sp>
      <p:pic>
        <p:nvPicPr>
          <p:cNvPr id="5" name="Picture 4" descr="A large white building&#10;&#10;Description automatically generated">
            <a:extLst>
              <a:ext uri="{FF2B5EF4-FFF2-40B4-BE49-F238E27FC236}">
                <a16:creationId xmlns:a16="http://schemas.microsoft.com/office/drawing/2014/main" id="{CFDA1620-EA56-4242-9FCC-27836E9493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563911" cy="6858000"/>
          </a:xfrm>
          <a:prstGeom prst="rect">
            <a:avLst/>
          </a:prstGeom>
        </p:spPr>
      </p:pic>
    </p:spTree>
    <p:extLst>
      <p:ext uri="{BB962C8B-B14F-4D97-AF65-F5344CB8AC3E}">
        <p14:creationId xmlns:p14="http://schemas.microsoft.com/office/powerpoint/2010/main" val="4230765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440429" y="426055"/>
            <a:ext cx="5860452" cy="1015663"/>
          </a:xfrm>
          <a:prstGeom prst="rect">
            <a:avLst/>
          </a:prstGeom>
        </p:spPr>
        <p:txBody>
          <a:bodyPr wrap="square">
            <a:spAutoFit/>
          </a:bodyPr>
          <a:lstStyle/>
          <a:p>
            <a:r>
              <a:rPr lang="de-DE" sz="3000" b="1">
                <a:solidFill>
                  <a:schemeClr val="accent1"/>
                </a:solidFill>
                <a:latin typeface="Calibri" pitchFamily="34" charset="0"/>
              </a:rPr>
              <a:t>How Dust is Monitored Today Compliance Monitoring</a:t>
            </a:r>
            <a:endParaRPr lang="de-DE" sz="3000" b="1" dirty="0">
              <a:solidFill>
                <a:schemeClr val="accent1"/>
              </a:solidFill>
              <a:latin typeface="Calibri" pitchFamily="34" charset="0"/>
            </a:endParaRPr>
          </a:p>
        </p:txBody>
      </p:sp>
      <p:sp>
        <p:nvSpPr>
          <p:cNvPr id="10" name="Rectangle 9"/>
          <p:cNvSpPr/>
          <p:nvPr/>
        </p:nvSpPr>
        <p:spPr>
          <a:xfrm>
            <a:off x="1931480" y="933887"/>
            <a:ext cx="7957910" cy="618631"/>
          </a:xfrm>
          <a:prstGeom prst="rect">
            <a:avLst/>
          </a:prstGeom>
        </p:spPr>
        <p:txBody>
          <a:bodyPr wrap="square">
            <a:spAutoFit/>
          </a:bodyPr>
          <a:lstStyle/>
          <a:p>
            <a:pPr marL="177800" indent="-177800">
              <a:lnSpc>
                <a:spcPct val="95000"/>
              </a:lnSpc>
            </a:pPr>
            <a:r>
              <a:rPr lang="de-DE" sz="1800" dirty="0">
                <a:solidFill>
                  <a:srgbClr val="646464"/>
                </a:solidFill>
                <a:latin typeface="Calibri" pitchFamily="34" charset="0"/>
              </a:rPr>
              <a:t> </a:t>
            </a:r>
          </a:p>
          <a:p>
            <a:pPr marL="177800" indent="-177800">
              <a:lnSpc>
                <a:spcPct val="95000"/>
              </a:lnSpc>
            </a:pPr>
            <a:endParaRPr lang="de-DE" sz="1800" dirty="0">
              <a:solidFill>
                <a:srgbClr val="646464"/>
              </a:solidFill>
              <a:latin typeface="Calibri" pitchFamily="34" charset="0"/>
            </a:endParaRPr>
          </a:p>
        </p:txBody>
      </p:sp>
      <p:sp>
        <p:nvSpPr>
          <p:cNvPr id="2" name="Rectangle 1"/>
          <p:cNvSpPr/>
          <p:nvPr/>
        </p:nvSpPr>
        <p:spPr>
          <a:xfrm>
            <a:off x="6306067" y="1455368"/>
            <a:ext cx="5391592" cy="5618461"/>
          </a:xfrm>
          <a:prstGeom prst="rect">
            <a:avLst/>
          </a:prstGeom>
        </p:spPr>
        <p:txBody>
          <a:bodyPr wrap="square">
            <a:spAutoFit/>
          </a:bodyPr>
          <a:lstStyle/>
          <a:p>
            <a:pPr>
              <a:lnSpc>
                <a:spcPct val="95000"/>
              </a:lnSpc>
            </a:pPr>
            <a:r>
              <a:rPr lang="en-US" sz="1800" b="1" dirty="0">
                <a:latin typeface="Calibri" pitchFamily="34" charset="0"/>
              </a:rPr>
              <a:t>Requirements</a:t>
            </a:r>
            <a:r>
              <a:rPr lang="en-US" sz="1800" b="1" u="sng" dirty="0">
                <a:latin typeface="Calibri" pitchFamily="34" charset="0"/>
              </a:rPr>
              <a:t> </a:t>
            </a:r>
          </a:p>
          <a:p>
            <a:pPr marL="742950" lvl="1" indent="-285750">
              <a:lnSpc>
                <a:spcPct val="95000"/>
              </a:lnSpc>
              <a:buFont typeface="Arial" panose="020B0604020202020204" pitchFamily="34" charset="0"/>
              <a:buChar char="•"/>
            </a:pPr>
            <a:r>
              <a:rPr lang="en-US" sz="1800" dirty="0">
                <a:latin typeface="Calibri" pitchFamily="34" charset="0"/>
              </a:rPr>
              <a:t>Often </a:t>
            </a:r>
            <a:r>
              <a:rPr lang="en-US" dirty="0">
                <a:latin typeface="Calibri" pitchFamily="34" charset="0"/>
              </a:rPr>
              <a:t>industry specific regulation</a:t>
            </a:r>
            <a:endParaRPr lang="en-US" sz="1800" dirty="0">
              <a:latin typeface="Calibri" pitchFamily="34" charset="0"/>
            </a:endParaRPr>
          </a:p>
          <a:p>
            <a:pPr marL="742950" lvl="1" indent="-285750">
              <a:lnSpc>
                <a:spcPct val="95000"/>
              </a:lnSpc>
              <a:buFont typeface="Arial" panose="020B0604020202020204" pitchFamily="34" charset="0"/>
              <a:buChar char="•"/>
            </a:pPr>
            <a:r>
              <a:rPr lang="en-US" sz="1800" dirty="0">
                <a:latin typeface="Calibri" pitchFamily="34" charset="0"/>
              </a:rPr>
              <a:t>Threshold limits adopted by hygienists</a:t>
            </a:r>
          </a:p>
          <a:p>
            <a:pPr marL="742950" lvl="1" indent="-285750">
              <a:lnSpc>
                <a:spcPct val="95000"/>
              </a:lnSpc>
              <a:buFont typeface="Arial" panose="020B0604020202020204" pitchFamily="34" charset="0"/>
              <a:buChar char="•"/>
            </a:pPr>
            <a:r>
              <a:rPr lang="en-US" sz="1800" dirty="0">
                <a:latin typeface="Calibri" pitchFamily="34" charset="0"/>
              </a:rPr>
              <a:t>Compliance measurements adopted by local authority </a:t>
            </a:r>
          </a:p>
          <a:p>
            <a:pPr marL="742950" lvl="1" indent="-285750">
              <a:lnSpc>
                <a:spcPct val="95000"/>
              </a:lnSpc>
              <a:buFont typeface="Arial" panose="020B0604020202020204" pitchFamily="34" charset="0"/>
              <a:buChar char="•"/>
            </a:pPr>
            <a:r>
              <a:rPr lang="en-US" sz="1800" dirty="0">
                <a:latin typeface="Calibri" pitchFamily="34" charset="0"/>
              </a:rPr>
              <a:t>Precise analysis required </a:t>
            </a:r>
          </a:p>
          <a:p>
            <a:pPr marL="742950" lvl="1" indent="-285750">
              <a:lnSpc>
                <a:spcPct val="95000"/>
              </a:lnSpc>
              <a:buFont typeface="Arial" panose="020B0604020202020204" pitchFamily="34" charset="0"/>
              <a:buChar char="•"/>
            </a:pPr>
            <a:r>
              <a:rPr lang="en-US" sz="1800" dirty="0">
                <a:latin typeface="Calibri" pitchFamily="34" charset="0"/>
              </a:rPr>
              <a:t>Reporting done in intervals</a:t>
            </a:r>
          </a:p>
          <a:p>
            <a:pPr marL="742950" lvl="1" indent="-285750">
              <a:lnSpc>
                <a:spcPct val="95000"/>
              </a:lnSpc>
              <a:buFont typeface="Arial" panose="020B0604020202020204" pitchFamily="34" charset="0"/>
              <a:buChar char="•"/>
            </a:pPr>
            <a:r>
              <a:rPr lang="en-US" sz="1800" dirty="0">
                <a:latin typeface="Calibri" pitchFamily="34" charset="0"/>
              </a:rPr>
              <a:t>Grab sampling </a:t>
            </a:r>
          </a:p>
          <a:p>
            <a:pPr marL="742950" lvl="1" indent="-285750">
              <a:lnSpc>
                <a:spcPct val="95000"/>
              </a:lnSpc>
              <a:buFont typeface="Arial" panose="020B0604020202020204" pitchFamily="34" charset="0"/>
              <a:buChar char="•"/>
            </a:pPr>
            <a:r>
              <a:rPr lang="en-US" sz="1800" dirty="0">
                <a:latin typeface="Calibri" pitchFamily="34" charset="0"/>
              </a:rPr>
              <a:t>PM10, PM2,5, PM1</a:t>
            </a:r>
          </a:p>
          <a:p>
            <a:pPr marL="742950" lvl="1" indent="-285750">
              <a:lnSpc>
                <a:spcPct val="95000"/>
              </a:lnSpc>
              <a:buFont typeface="Arial" panose="020B0604020202020204" pitchFamily="34" charset="0"/>
              <a:buChar char="•"/>
            </a:pPr>
            <a:r>
              <a:rPr lang="en-US" sz="1800" dirty="0">
                <a:latin typeface="Calibri" pitchFamily="34" charset="0"/>
              </a:rPr>
              <a:t>Personal dust monitors</a:t>
            </a:r>
          </a:p>
          <a:p>
            <a:pPr marL="742950" lvl="1" indent="-285750">
              <a:lnSpc>
                <a:spcPct val="95000"/>
              </a:lnSpc>
              <a:buFont typeface="Arial" panose="020B0604020202020204" pitchFamily="34" charset="0"/>
              <a:buChar char="•"/>
            </a:pPr>
            <a:endParaRPr lang="en-US" sz="1800" b="1" dirty="0">
              <a:latin typeface="Calibri" pitchFamily="34" charset="0"/>
            </a:endParaRPr>
          </a:p>
          <a:p>
            <a:pPr>
              <a:lnSpc>
                <a:spcPct val="95000"/>
              </a:lnSpc>
            </a:pPr>
            <a:r>
              <a:rPr lang="en-US" sz="1800" b="1" dirty="0">
                <a:latin typeface="Calibri" pitchFamily="34" charset="0"/>
              </a:rPr>
              <a:t>Drawbacks</a:t>
            </a:r>
          </a:p>
          <a:p>
            <a:pPr marL="742950" lvl="1" indent="-285750">
              <a:lnSpc>
                <a:spcPct val="95000"/>
              </a:lnSpc>
              <a:buFont typeface="Arial" panose="020B0604020202020204" pitchFamily="34" charset="0"/>
              <a:buChar char="•"/>
            </a:pPr>
            <a:r>
              <a:rPr lang="en-US" sz="1800" dirty="0">
                <a:latin typeface="Calibri" pitchFamily="34" charset="0"/>
              </a:rPr>
              <a:t>Slow and involves sampling</a:t>
            </a:r>
          </a:p>
          <a:p>
            <a:pPr marL="742950" lvl="1" indent="-285750">
              <a:lnSpc>
                <a:spcPct val="95000"/>
              </a:lnSpc>
              <a:buFont typeface="Arial" panose="020B0604020202020204" pitchFamily="34" charset="0"/>
              <a:buChar char="•"/>
            </a:pPr>
            <a:r>
              <a:rPr lang="en-US" sz="1800" dirty="0">
                <a:latin typeface="Calibri" pitchFamily="34" charset="0"/>
              </a:rPr>
              <a:t>Requires highly accurate and highly priced analyzers </a:t>
            </a:r>
          </a:p>
          <a:p>
            <a:pPr marL="742950" lvl="1" indent="-285750">
              <a:lnSpc>
                <a:spcPct val="95000"/>
              </a:lnSpc>
              <a:buFont typeface="Arial" panose="020B0604020202020204" pitchFamily="34" charset="0"/>
              <a:buChar char="•"/>
            </a:pPr>
            <a:r>
              <a:rPr lang="en-US" sz="1800" dirty="0">
                <a:latin typeface="Calibri" pitchFamily="34" charset="0"/>
              </a:rPr>
              <a:t>Not suitable for quick response to dust events</a:t>
            </a:r>
          </a:p>
          <a:p>
            <a:pPr marL="742950" lvl="1" indent="-285750">
              <a:lnSpc>
                <a:spcPct val="95000"/>
              </a:lnSpc>
              <a:buFont typeface="Arial" panose="020B0604020202020204" pitchFamily="34" charset="0"/>
              <a:buChar char="•"/>
            </a:pPr>
            <a:r>
              <a:rPr lang="en-US" sz="1800" dirty="0">
                <a:latin typeface="Calibri" pitchFamily="34" charset="0"/>
              </a:rPr>
              <a:t>Grab sample analysis could take days</a:t>
            </a:r>
          </a:p>
          <a:p>
            <a:pPr marL="742950" lvl="1" indent="-285750">
              <a:lnSpc>
                <a:spcPct val="95000"/>
              </a:lnSpc>
              <a:buFont typeface="Arial" panose="020B0604020202020204" pitchFamily="34" charset="0"/>
              <a:buChar char="•"/>
            </a:pPr>
            <a:endParaRPr lang="en-US" sz="1800" dirty="0">
              <a:latin typeface="Calibri" pitchFamily="34" charset="0"/>
            </a:endParaRPr>
          </a:p>
          <a:p>
            <a:pPr marL="742950" lvl="1" indent="-285750">
              <a:lnSpc>
                <a:spcPct val="95000"/>
              </a:lnSpc>
              <a:buFont typeface="Arial" panose="020B0604020202020204" pitchFamily="34" charset="0"/>
              <a:buChar char="•"/>
            </a:pPr>
            <a:endParaRPr lang="de-DE" sz="1800" dirty="0">
              <a:latin typeface="Calibri" pitchFamily="34" charset="0"/>
            </a:endParaRPr>
          </a:p>
          <a:p>
            <a:pPr lvl="1">
              <a:lnSpc>
                <a:spcPct val="95000"/>
              </a:lnSpc>
            </a:pPr>
            <a:endParaRPr lang="de-DE" sz="1800" dirty="0">
              <a:latin typeface="Calibri" pitchFamily="34" charset="0"/>
            </a:endParaRPr>
          </a:p>
          <a:p>
            <a:pPr lvl="1">
              <a:lnSpc>
                <a:spcPct val="95000"/>
              </a:lnSpc>
            </a:pPr>
            <a:endParaRPr lang="de-DE" sz="1800" dirty="0">
              <a:latin typeface="Calibri" pitchFamily="34" charset="0"/>
            </a:endParaRPr>
          </a:p>
        </p:txBody>
      </p:sp>
      <p:sp>
        <p:nvSpPr>
          <p:cNvPr id="3" name="Rectangle 2"/>
          <p:cNvSpPr/>
          <p:nvPr/>
        </p:nvSpPr>
        <p:spPr>
          <a:xfrm>
            <a:off x="2148506" y="4438562"/>
            <a:ext cx="7400647" cy="618631"/>
          </a:xfrm>
          <a:prstGeom prst="rect">
            <a:avLst/>
          </a:prstGeom>
        </p:spPr>
        <p:txBody>
          <a:bodyPr wrap="square">
            <a:spAutoFit/>
          </a:bodyPr>
          <a:lstStyle/>
          <a:p>
            <a:pPr>
              <a:lnSpc>
                <a:spcPct val="95000"/>
              </a:lnSpc>
            </a:pPr>
            <a:endParaRPr lang="de-DE" sz="1800" dirty="0">
              <a:solidFill>
                <a:srgbClr val="646464"/>
              </a:solidFill>
              <a:latin typeface="Calibri" pitchFamily="34" charset="0"/>
            </a:endParaRPr>
          </a:p>
          <a:p>
            <a:pPr marL="742950" lvl="1" indent="-285750">
              <a:lnSpc>
                <a:spcPct val="95000"/>
              </a:lnSpc>
              <a:buFont typeface="Arial" panose="020B0604020202020204" pitchFamily="34" charset="0"/>
              <a:buChar char="•"/>
            </a:pPr>
            <a:endParaRPr lang="de-DE" sz="1800" dirty="0">
              <a:solidFill>
                <a:srgbClr val="646464"/>
              </a:solidFill>
              <a:latin typeface="Calibri" pitchFamily="34" charset="0"/>
            </a:endParaRPr>
          </a:p>
        </p:txBody>
      </p:sp>
      <p:pic>
        <p:nvPicPr>
          <p:cNvPr id="5" name="Picture 4" descr="A picture containing rain&#10;&#10;Description automatically generated">
            <a:extLst>
              <a:ext uri="{FF2B5EF4-FFF2-40B4-BE49-F238E27FC236}">
                <a16:creationId xmlns:a16="http://schemas.microsoft.com/office/drawing/2014/main" id="{AD88301E-C41C-434A-B1F1-48E9F62B05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6023205" cy="6858000"/>
          </a:xfrm>
          <a:prstGeom prst="rect">
            <a:avLst/>
          </a:prstGeom>
        </p:spPr>
      </p:pic>
    </p:spTree>
    <p:extLst>
      <p:ext uri="{BB962C8B-B14F-4D97-AF65-F5344CB8AC3E}">
        <p14:creationId xmlns:p14="http://schemas.microsoft.com/office/powerpoint/2010/main" val="173977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496492" y="626175"/>
            <a:ext cx="4777392" cy="1015663"/>
          </a:xfrm>
          <a:prstGeom prst="rect">
            <a:avLst/>
          </a:prstGeom>
        </p:spPr>
        <p:txBody>
          <a:bodyPr wrap="square">
            <a:spAutoFit/>
          </a:bodyPr>
          <a:lstStyle/>
          <a:p>
            <a:r>
              <a:rPr lang="de-DE" sz="3000" b="1" dirty="0">
                <a:solidFill>
                  <a:schemeClr val="accent1"/>
                </a:solidFill>
                <a:latin typeface="Calibri" pitchFamily="34" charset="0"/>
              </a:rPr>
              <a:t>…The Future</a:t>
            </a:r>
          </a:p>
          <a:p>
            <a:r>
              <a:rPr lang="de-DE" sz="3000" b="1">
                <a:solidFill>
                  <a:schemeClr val="accent1"/>
                </a:solidFill>
                <a:latin typeface="Calibri" pitchFamily="34" charset="0"/>
              </a:rPr>
              <a:t>Real Time Trend Monitoring</a:t>
            </a:r>
            <a:endParaRPr lang="de-DE" sz="3000" b="1" dirty="0">
              <a:solidFill>
                <a:schemeClr val="accent1"/>
              </a:solidFill>
              <a:latin typeface="Calibri" pitchFamily="34" charset="0"/>
            </a:endParaRPr>
          </a:p>
        </p:txBody>
      </p:sp>
      <p:sp>
        <p:nvSpPr>
          <p:cNvPr id="10" name="Rectangle 9"/>
          <p:cNvSpPr/>
          <p:nvPr/>
        </p:nvSpPr>
        <p:spPr>
          <a:xfrm>
            <a:off x="1869873" y="791458"/>
            <a:ext cx="7957910" cy="618631"/>
          </a:xfrm>
          <a:prstGeom prst="rect">
            <a:avLst/>
          </a:prstGeom>
        </p:spPr>
        <p:txBody>
          <a:bodyPr wrap="square">
            <a:spAutoFit/>
          </a:bodyPr>
          <a:lstStyle/>
          <a:p>
            <a:pPr marL="177800" indent="-177800">
              <a:lnSpc>
                <a:spcPct val="95000"/>
              </a:lnSpc>
            </a:pPr>
            <a:r>
              <a:rPr lang="de-DE" sz="1800" dirty="0">
                <a:solidFill>
                  <a:srgbClr val="646464"/>
                </a:solidFill>
                <a:latin typeface="Calibri" pitchFamily="34" charset="0"/>
              </a:rPr>
              <a:t> </a:t>
            </a:r>
          </a:p>
          <a:p>
            <a:pPr marL="177800" indent="-177800">
              <a:lnSpc>
                <a:spcPct val="95000"/>
              </a:lnSpc>
            </a:pPr>
            <a:endParaRPr lang="de-DE" sz="1800" dirty="0">
              <a:solidFill>
                <a:srgbClr val="646464"/>
              </a:solidFill>
              <a:latin typeface="Calibri" pitchFamily="34" charset="0"/>
            </a:endParaRPr>
          </a:p>
        </p:txBody>
      </p:sp>
      <p:sp>
        <p:nvSpPr>
          <p:cNvPr id="2" name="Rectangle 1"/>
          <p:cNvSpPr/>
          <p:nvPr/>
        </p:nvSpPr>
        <p:spPr>
          <a:xfrm>
            <a:off x="6531442" y="1807121"/>
            <a:ext cx="5623034" cy="4829014"/>
          </a:xfrm>
          <a:prstGeom prst="rect">
            <a:avLst/>
          </a:prstGeom>
        </p:spPr>
        <p:txBody>
          <a:bodyPr wrap="square">
            <a:spAutoFit/>
          </a:bodyPr>
          <a:lstStyle/>
          <a:p>
            <a:pPr>
              <a:lnSpc>
                <a:spcPct val="95000"/>
              </a:lnSpc>
            </a:pPr>
            <a:r>
              <a:rPr lang="en-US" sz="1800" b="1" dirty="0">
                <a:latin typeface="Calibri" pitchFamily="34" charset="0"/>
              </a:rPr>
              <a:t>Real time dust monitoring </a:t>
            </a:r>
          </a:p>
          <a:p>
            <a:pPr marL="742950" lvl="1" indent="-285750">
              <a:lnSpc>
                <a:spcPct val="95000"/>
              </a:lnSpc>
              <a:buFont typeface="Arial" panose="020B0604020202020204" pitchFamily="34" charset="0"/>
              <a:buChar char="•"/>
            </a:pPr>
            <a:r>
              <a:rPr lang="en-US" sz="1800" dirty="0">
                <a:latin typeface="Calibri" pitchFamily="34" charset="0"/>
              </a:rPr>
              <a:t>Controllers know the dust level in real time</a:t>
            </a:r>
          </a:p>
          <a:p>
            <a:pPr marL="742950" lvl="1" indent="-285750">
              <a:lnSpc>
                <a:spcPct val="95000"/>
              </a:lnSpc>
              <a:buFont typeface="Arial" panose="020B0604020202020204" pitchFamily="34" charset="0"/>
              <a:buChar char="•"/>
            </a:pPr>
            <a:r>
              <a:rPr lang="en-US" sz="1800" dirty="0">
                <a:latin typeface="Calibri" pitchFamily="34" charset="0"/>
              </a:rPr>
              <a:t>Allows the possibility to respond to dust events quickly</a:t>
            </a:r>
          </a:p>
          <a:p>
            <a:pPr marL="742950" lvl="1" indent="-285750">
              <a:lnSpc>
                <a:spcPct val="95000"/>
              </a:lnSpc>
              <a:buFont typeface="Arial" panose="020B0604020202020204" pitchFamily="34" charset="0"/>
              <a:buChar char="•"/>
            </a:pPr>
            <a:r>
              <a:rPr lang="en-US" sz="1800" dirty="0">
                <a:latin typeface="Calibri" pitchFamily="34" charset="0"/>
              </a:rPr>
              <a:t>Supports the mandatory compliance monitoring to pinpoint source</a:t>
            </a:r>
          </a:p>
          <a:p>
            <a:pPr marL="742950" lvl="1" indent="-285750">
              <a:lnSpc>
                <a:spcPct val="95000"/>
              </a:lnSpc>
              <a:buFont typeface="Arial" panose="020B0604020202020204" pitchFamily="34" charset="0"/>
              <a:buChar char="•"/>
            </a:pPr>
            <a:r>
              <a:rPr lang="en-US" sz="1800" dirty="0">
                <a:latin typeface="Calibri" pitchFamily="34" charset="0"/>
              </a:rPr>
              <a:t>Trigger dust control measures quickly and efficiently</a:t>
            </a:r>
          </a:p>
          <a:p>
            <a:pPr marL="742950" lvl="1" indent="-285750">
              <a:lnSpc>
                <a:spcPct val="95000"/>
              </a:lnSpc>
              <a:buFont typeface="Arial" panose="020B0604020202020204" pitchFamily="34" charset="0"/>
              <a:buChar char="•"/>
            </a:pPr>
            <a:r>
              <a:rPr lang="en-US" sz="1800" dirty="0">
                <a:latin typeface="Calibri" pitchFamily="34" charset="0"/>
              </a:rPr>
              <a:t>Trigger local sound or siren if dust levels increase above a </a:t>
            </a:r>
            <a:r>
              <a:rPr lang="en-US" sz="1800">
                <a:latin typeface="Calibri" pitchFamily="34" charset="0"/>
              </a:rPr>
              <a:t>predetermined level</a:t>
            </a:r>
            <a:endParaRPr lang="en-US" sz="1800" dirty="0">
              <a:latin typeface="Calibri" pitchFamily="34" charset="0"/>
            </a:endParaRPr>
          </a:p>
          <a:p>
            <a:pPr marL="742950" lvl="1" indent="-285750">
              <a:lnSpc>
                <a:spcPct val="95000"/>
              </a:lnSpc>
              <a:buFont typeface="Arial" panose="020B0604020202020204" pitchFamily="34" charset="0"/>
              <a:buChar char="•"/>
            </a:pPr>
            <a:endParaRPr lang="en-US" sz="1800" dirty="0">
              <a:latin typeface="Calibri" pitchFamily="34" charset="0"/>
            </a:endParaRPr>
          </a:p>
          <a:p>
            <a:pPr>
              <a:lnSpc>
                <a:spcPct val="95000"/>
              </a:lnSpc>
            </a:pPr>
            <a:r>
              <a:rPr lang="en-US" sz="1800" b="1" dirty="0">
                <a:latin typeface="Calibri" pitchFamily="34" charset="0"/>
              </a:rPr>
              <a:t>Drawbacks</a:t>
            </a:r>
          </a:p>
          <a:p>
            <a:pPr marL="742950" lvl="1" indent="-285750">
              <a:lnSpc>
                <a:spcPct val="95000"/>
              </a:lnSpc>
              <a:buFont typeface="Arial" panose="020B0604020202020204" pitchFamily="34" charset="0"/>
              <a:buChar char="•"/>
            </a:pPr>
            <a:r>
              <a:rPr lang="en-US" sz="1800" dirty="0">
                <a:latin typeface="Calibri" pitchFamily="34" charset="0"/>
              </a:rPr>
              <a:t>Real time dust monitors not highly accurate</a:t>
            </a:r>
          </a:p>
          <a:p>
            <a:pPr marL="742950" lvl="1" indent="-285750">
              <a:lnSpc>
                <a:spcPct val="95000"/>
              </a:lnSpc>
              <a:buFont typeface="Arial" panose="020B0604020202020204" pitchFamily="34" charset="0"/>
              <a:buChar char="•"/>
            </a:pPr>
            <a:r>
              <a:rPr lang="en-US" sz="1800" dirty="0">
                <a:latin typeface="Calibri" pitchFamily="34" charset="0"/>
              </a:rPr>
              <a:t>Calibration</a:t>
            </a:r>
          </a:p>
          <a:p>
            <a:pPr marL="742950" lvl="1" indent="-285750">
              <a:lnSpc>
                <a:spcPct val="95000"/>
              </a:lnSpc>
              <a:buFont typeface="Arial" panose="020B0604020202020204" pitchFamily="34" charset="0"/>
              <a:buChar char="•"/>
            </a:pPr>
            <a:endParaRPr lang="de-DE" sz="1800" dirty="0">
              <a:solidFill>
                <a:srgbClr val="646464"/>
              </a:solidFill>
              <a:latin typeface="Calibri" pitchFamily="34" charset="0"/>
            </a:endParaRPr>
          </a:p>
          <a:p>
            <a:pPr marL="742950" lvl="1" indent="-285750">
              <a:lnSpc>
                <a:spcPct val="95000"/>
              </a:lnSpc>
              <a:buFont typeface="Arial" panose="020B0604020202020204" pitchFamily="34" charset="0"/>
              <a:buChar char="•"/>
            </a:pPr>
            <a:endParaRPr lang="de-DE" sz="1800" dirty="0">
              <a:solidFill>
                <a:srgbClr val="646464"/>
              </a:solidFill>
              <a:latin typeface="Calibri" pitchFamily="34" charset="0"/>
            </a:endParaRPr>
          </a:p>
          <a:p>
            <a:pPr lvl="1">
              <a:lnSpc>
                <a:spcPct val="95000"/>
              </a:lnSpc>
            </a:pPr>
            <a:endParaRPr lang="de-DE" sz="1800" dirty="0">
              <a:solidFill>
                <a:srgbClr val="646464"/>
              </a:solidFill>
              <a:latin typeface="Calibri" pitchFamily="34" charset="0"/>
            </a:endParaRPr>
          </a:p>
          <a:p>
            <a:pPr lvl="1">
              <a:lnSpc>
                <a:spcPct val="95000"/>
              </a:lnSpc>
            </a:pPr>
            <a:endParaRPr lang="de-DE" sz="1800" dirty="0">
              <a:solidFill>
                <a:srgbClr val="646464"/>
              </a:solidFill>
              <a:latin typeface="Calibri" pitchFamily="34" charset="0"/>
            </a:endParaRPr>
          </a:p>
        </p:txBody>
      </p:sp>
      <p:sp>
        <p:nvSpPr>
          <p:cNvPr id="3" name="Rectangle 2"/>
          <p:cNvSpPr/>
          <p:nvPr/>
        </p:nvSpPr>
        <p:spPr>
          <a:xfrm>
            <a:off x="2148506" y="4438562"/>
            <a:ext cx="7400647" cy="618631"/>
          </a:xfrm>
          <a:prstGeom prst="rect">
            <a:avLst/>
          </a:prstGeom>
        </p:spPr>
        <p:txBody>
          <a:bodyPr wrap="square">
            <a:spAutoFit/>
          </a:bodyPr>
          <a:lstStyle/>
          <a:p>
            <a:pPr>
              <a:lnSpc>
                <a:spcPct val="95000"/>
              </a:lnSpc>
            </a:pPr>
            <a:endParaRPr lang="de-DE" sz="1800" dirty="0">
              <a:solidFill>
                <a:srgbClr val="646464"/>
              </a:solidFill>
              <a:latin typeface="Calibri" pitchFamily="34" charset="0"/>
            </a:endParaRPr>
          </a:p>
          <a:p>
            <a:pPr marL="742950" lvl="1" indent="-285750">
              <a:lnSpc>
                <a:spcPct val="95000"/>
              </a:lnSpc>
              <a:buFont typeface="Arial" panose="020B0604020202020204" pitchFamily="34" charset="0"/>
              <a:buChar char="•"/>
            </a:pPr>
            <a:endParaRPr lang="de-DE" sz="1800" dirty="0">
              <a:solidFill>
                <a:srgbClr val="646464"/>
              </a:solidFill>
              <a:latin typeface="Calibri" pitchFamily="34" charset="0"/>
            </a:endParaRPr>
          </a:p>
        </p:txBody>
      </p:sp>
      <p:pic>
        <p:nvPicPr>
          <p:cNvPr id="5" name="Picture 4" descr="A close up of a device&#10;&#10;Description automatically generated">
            <a:extLst>
              <a:ext uri="{FF2B5EF4-FFF2-40B4-BE49-F238E27FC236}">
                <a16:creationId xmlns:a16="http://schemas.microsoft.com/office/drawing/2014/main" id="{A7A433A3-8AE6-4E83-90D6-4D1965DD70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109" y="4452652"/>
            <a:ext cx="1880080" cy="1880080"/>
          </a:xfrm>
          <a:prstGeom prst="rect">
            <a:avLst/>
          </a:prstGeom>
        </p:spPr>
      </p:pic>
      <p:pic>
        <p:nvPicPr>
          <p:cNvPr id="7" name="Picture 6" descr="A picture containing sitting, yellow&#10;&#10;Description automatically generated">
            <a:extLst>
              <a:ext uri="{FF2B5EF4-FFF2-40B4-BE49-F238E27FC236}">
                <a16:creationId xmlns:a16="http://schemas.microsoft.com/office/drawing/2014/main" id="{5AFE1FD8-554F-4C6E-ADA1-F173E998FE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87822" y="4606970"/>
            <a:ext cx="1495011" cy="1495011"/>
          </a:xfrm>
          <a:prstGeom prst="rect">
            <a:avLst/>
          </a:prstGeom>
        </p:spPr>
      </p:pic>
      <p:pic>
        <p:nvPicPr>
          <p:cNvPr id="13" name="Picture 12" descr="A picture containing outdoor, bicycle, water, sitting&#10;&#10;Description automatically generated">
            <a:extLst>
              <a:ext uri="{FF2B5EF4-FFF2-40B4-BE49-F238E27FC236}">
                <a16:creationId xmlns:a16="http://schemas.microsoft.com/office/drawing/2014/main" id="{B3F1E2D1-0527-40B3-BCCD-6C90473031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9187" y="4472406"/>
            <a:ext cx="1719942" cy="1719942"/>
          </a:xfrm>
          <a:prstGeom prst="rect">
            <a:avLst/>
          </a:prstGeom>
        </p:spPr>
      </p:pic>
      <p:pic>
        <p:nvPicPr>
          <p:cNvPr id="15" name="Picture 14" descr="An office building&#10;&#10;Description automatically generated">
            <a:extLst>
              <a:ext uri="{FF2B5EF4-FFF2-40B4-BE49-F238E27FC236}">
                <a16:creationId xmlns:a16="http://schemas.microsoft.com/office/drawing/2014/main" id="{84214F15-F9F1-4E62-A280-1446BCF56C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6120137" cy="4052626"/>
          </a:xfrm>
          <a:prstGeom prst="rect">
            <a:avLst/>
          </a:prstGeom>
        </p:spPr>
      </p:pic>
    </p:spTree>
    <p:extLst>
      <p:ext uri="{BB962C8B-B14F-4D97-AF65-F5344CB8AC3E}">
        <p14:creationId xmlns:p14="http://schemas.microsoft.com/office/powerpoint/2010/main" val="2032909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36000" t="-1000" r="-9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44D1C-CE7F-4262-95A5-E22D8EF060D6}"/>
              </a:ext>
            </a:extLst>
          </p:cNvPr>
          <p:cNvSpPr>
            <a:spLocks noGrp="1"/>
          </p:cNvSpPr>
          <p:nvPr>
            <p:ph type="ctrTitle"/>
          </p:nvPr>
        </p:nvSpPr>
        <p:spPr>
          <a:xfrm>
            <a:off x="271304" y="1260087"/>
            <a:ext cx="3872592" cy="852290"/>
          </a:xfrm>
        </p:spPr>
        <p:txBody>
          <a:bodyPr>
            <a:normAutofit/>
          </a:bodyPr>
          <a:lstStyle/>
          <a:p>
            <a:r>
              <a:rPr lang="en-US" sz="3000" dirty="0">
                <a:solidFill>
                  <a:schemeClr val="tx2"/>
                </a:solidFill>
                <a:latin typeface="+mn-lt"/>
              </a:rPr>
              <a:t>Primary Drivers</a:t>
            </a:r>
          </a:p>
        </p:txBody>
      </p:sp>
      <p:sp>
        <p:nvSpPr>
          <p:cNvPr id="3" name="Subtitle 2">
            <a:extLst>
              <a:ext uri="{FF2B5EF4-FFF2-40B4-BE49-F238E27FC236}">
                <a16:creationId xmlns:a16="http://schemas.microsoft.com/office/drawing/2014/main" id="{A0A5A63E-9213-4D16-85A4-A9B09E55C50D}"/>
              </a:ext>
            </a:extLst>
          </p:cNvPr>
          <p:cNvSpPr>
            <a:spLocks noGrp="1"/>
          </p:cNvSpPr>
          <p:nvPr>
            <p:ph type="subTitle" idx="1"/>
          </p:nvPr>
        </p:nvSpPr>
        <p:spPr>
          <a:xfrm>
            <a:off x="271304" y="2190968"/>
            <a:ext cx="3872592" cy="3970327"/>
          </a:xfrm>
        </p:spPr>
        <p:txBody>
          <a:bodyPr>
            <a:normAutofit/>
          </a:bodyPr>
          <a:lstStyle/>
          <a:p>
            <a:pPr marL="285750" indent="-285750">
              <a:buFont typeface="Arial" panose="020B0604020202020204" pitchFamily="34" charset="0"/>
              <a:buChar char="•"/>
            </a:pPr>
            <a:r>
              <a:rPr lang="en-US" dirty="0">
                <a:latin typeface="+mn-lt"/>
              </a:rPr>
              <a:t>Combustible Dust</a:t>
            </a:r>
          </a:p>
          <a:p>
            <a:pPr marL="285750" indent="-285750">
              <a:buFont typeface="Arial" panose="020B0604020202020204" pitchFamily="34" charset="0"/>
              <a:buChar char="•"/>
            </a:pPr>
            <a:r>
              <a:rPr lang="en-US" dirty="0">
                <a:latin typeface="+mn-lt"/>
              </a:rPr>
              <a:t>Nuisance Dust</a:t>
            </a:r>
          </a:p>
          <a:p>
            <a:pPr marL="285750" indent="-285750">
              <a:buFont typeface="Arial" panose="020B0604020202020204" pitchFamily="34" charset="0"/>
              <a:buChar char="•"/>
            </a:pPr>
            <a:r>
              <a:rPr lang="en-US" dirty="0">
                <a:latin typeface="+mn-lt"/>
              </a:rPr>
              <a:t>Health &amp; Hygiene</a:t>
            </a:r>
          </a:p>
          <a:p>
            <a:pPr marL="285750" indent="-285750">
              <a:buFont typeface="Arial" panose="020B0604020202020204" pitchFamily="34" charset="0"/>
              <a:buChar char="•"/>
            </a:pPr>
            <a:r>
              <a:rPr lang="en-US" dirty="0">
                <a:latin typeface="+mn-lt"/>
              </a:rPr>
              <a:t>Filtration Monitoring</a:t>
            </a:r>
          </a:p>
          <a:p>
            <a:pPr marL="285750" indent="-285750">
              <a:buFont typeface="Arial" panose="020B0604020202020204" pitchFamily="34" charset="0"/>
              <a:buChar char="•"/>
            </a:pPr>
            <a:r>
              <a:rPr lang="en-US" dirty="0">
                <a:latin typeface="+mn-lt"/>
              </a:rPr>
              <a:t>Process Improvement</a:t>
            </a:r>
          </a:p>
          <a:p>
            <a:pPr marL="285750" indent="-285750">
              <a:buFont typeface="Arial" panose="020B0604020202020204" pitchFamily="34" charset="0"/>
              <a:buChar char="•"/>
            </a:pPr>
            <a:r>
              <a:rPr lang="en-US" dirty="0">
                <a:latin typeface="+mn-lt"/>
              </a:rPr>
              <a:t>Compliance Monitoring</a:t>
            </a:r>
          </a:p>
          <a:p>
            <a:endParaRPr lang="fi-FI" dirty="0"/>
          </a:p>
        </p:txBody>
      </p:sp>
    </p:spTree>
    <p:extLst>
      <p:ext uri="{BB962C8B-B14F-4D97-AF65-F5344CB8AC3E}">
        <p14:creationId xmlns:p14="http://schemas.microsoft.com/office/powerpoint/2010/main" val="1298559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18000" t="-2000" r="-22000" b="-1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F0705-6335-4217-8302-C4DAF8B991F5}"/>
              </a:ext>
            </a:extLst>
          </p:cNvPr>
          <p:cNvSpPr>
            <a:spLocks noGrp="1"/>
          </p:cNvSpPr>
          <p:nvPr>
            <p:ph type="ctrTitle"/>
          </p:nvPr>
        </p:nvSpPr>
        <p:spPr>
          <a:xfrm>
            <a:off x="328773" y="1018965"/>
            <a:ext cx="4354121" cy="885678"/>
          </a:xfrm>
        </p:spPr>
        <p:txBody>
          <a:bodyPr/>
          <a:lstStyle/>
          <a:p>
            <a:r>
              <a:rPr lang="fi-FI" dirty="0" err="1">
                <a:solidFill>
                  <a:schemeClr val="accent5"/>
                </a:solidFill>
                <a:latin typeface="+mn-lt"/>
              </a:rPr>
              <a:t>Combustible</a:t>
            </a:r>
            <a:r>
              <a:rPr lang="fi-FI" baseline="0" dirty="0">
                <a:solidFill>
                  <a:schemeClr val="accent5"/>
                </a:solidFill>
                <a:latin typeface="+mn-lt"/>
              </a:rPr>
              <a:t> </a:t>
            </a:r>
            <a:r>
              <a:rPr lang="fi-FI" baseline="0" dirty="0" err="1">
                <a:solidFill>
                  <a:schemeClr val="accent5"/>
                </a:solidFill>
                <a:latin typeface="+mn-lt"/>
              </a:rPr>
              <a:t>Dust</a:t>
            </a:r>
            <a:endParaRPr lang="fi-FI" dirty="0">
              <a:solidFill>
                <a:schemeClr val="accent5"/>
              </a:solidFill>
              <a:latin typeface="+mn-lt"/>
            </a:endParaRPr>
          </a:p>
        </p:txBody>
      </p:sp>
      <p:sp>
        <p:nvSpPr>
          <p:cNvPr id="3" name="Subtitle 2">
            <a:extLst>
              <a:ext uri="{FF2B5EF4-FFF2-40B4-BE49-F238E27FC236}">
                <a16:creationId xmlns:a16="http://schemas.microsoft.com/office/drawing/2014/main" id="{1A1DFF89-3B7E-450A-8CE9-A49A2BE8CAF3}"/>
              </a:ext>
            </a:extLst>
          </p:cNvPr>
          <p:cNvSpPr>
            <a:spLocks noGrp="1"/>
          </p:cNvSpPr>
          <p:nvPr>
            <p:ph type="subTitle" idx="1"/>
          </p:nvPr>
        </p:nvSpPr>
        <p:spPr>
          <a:xfrm>
            <a:off x="328773" y="2062387"/>
            <a:ext cx="4643920" cy="4575720"/>
          </a:xfrm>
        </p:spPr>
        <p:txBody>
          <a:bodyPr>
            <a:normAutofit/>
          </a:bodyPr>
          <a:lstStyle/>
          <a:p>
            <a:r>
              <a:rPr lang="en-US" baseline="0" dirty="0">
                <a:latin typeface="+mn-lt"/>
              </a:rPr>
              <a:t>Given proper conditions done can become a serious risk</a:t>
            </a:r>
          </a:p>
          <a:p>
            <a:r>
              <a:rPr lang="en-US" baseline="0" dirty="0">
                <a:latin typeface="+mn-lt"/>
              </a:rPr>
              <a:t>Monitoring for dust can help mitigate the risk </a:t>
            </a:r>
            <a:r>
              <a:rPr lang="en-US" baseline="0">
                <a:latin typeface="+mn-lt"/>
              </a:rPr>
              <a:t>of:</a:t>
            </a:r>
            <a:endParaRPr lang="en-US" dirty="0">
              <a:latin typeface="+mn-lt"/>
            </a:endParaRPr>
          </a:p>
          <a:p>
            <a:pPr marL="285750" indent="-285750">
              <a:buFont typeface="Arial" panose="020B0604020202020204" pitchFamily="34" charset="0"/>
              <a:buChar char="•"/>
            </a:pPr>
            <a:r>
              <a:rPr lang="en-US" baseline="0" dirty="0">
                <a:latin typeface="+mn-lt"/>
              </a:rPr>
              <a:t>Employee death </a:t>
            </a:r>
            <a:r>
              <a:rPr lang="en-US" baseline="0">
                <a:latin typeface="+mn-lt"/>
              </a:rPr>
              <a:t>or injury</a:t>
            </a:r>
          </a:p>
          <a:p>
            <a:pPr marL="285750" indent="-285750">
              <a:buFont typeface="Arial" panose="020B0604020202020204" pitchFamily="34" charset="0"/>
              <a:buChar char="•"/>
            </a:pPr>
            <a:r>
              <a:rPr lang="en-US">
                <a:latin typeface="+mn-lt"/>
              </a:rPr>
              <a:t>Fires</a:t>
            </a:r>
          </a:p>
          <a:p>
            <a:pPr marL="285750" indent="-285750">
              <a:buFont typeface="Arial" panose="020B0604020202020204" pitchFamily="34" charset="0"/>
              <a:buChar char="•"/>
            </a:pPr>
            <a:r>
              <a:rPr lang="en-US" baseline="0">
                <a:latin typeface="+mn-lt"/>
              </a:rPr>
              <a:t>Destruction of entire facility</a:t>
            </a:r>
            <a:endParaRPr lang="en-US" baseline="0" dirty="0"/>
          </a:p>
        </p:txBody>
      </p:sp>
    </p:spTree>
    <p:extLst>
      <p:ext uri="{BB962C8B-B14F-4D97-AF65-F5344CB8AC3E}">
        <p14:creationId xmlns:p14="http://schemas.microsoft.com/office/powerpoint/2010/main" val="3438593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24000" t="-9000" r="6000" b="-9000"/>
          </a:stretch>
        </a:blip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4F6A047-A615-427C-ABD6-FB30671FB1A1}"/>
              </a:ext>
            </a:extLst>
          </p:cNvPr>
          <p:cNvSpPr>
            <a:spLocks noGrp="1"/>
          </p:cNvSpPr>
          <p:nvPr>
            <p:ph type="subTitle" idx="1"/>
          </p:nvPr>
        </p:nvSpPr>
        <p:spPr>
          <a:xfrm>
            <a:off x="7289205" y="2191108"/>
            <a:ext cx="4685016" cy="3493213"/>
          </a:xfrm>
        </p:spPr>
        <p:txBody>
          <a:bodyPr>
            <a:noAutofit/>
          </a:bodyPr>
          <a:lstStyle/>
          <a:p>
            <a:r>
              <a:rPr lang="en-US" dirty="0">
                <a:latin typeface="+mn-lt"/>
              </a:rPr>
              <a:t>Realtime dust monitoring can significantly mitigate the risk of explosions</a:t>
            </a:r>
          </a:p>
          <a:p>
            <a:pPr algn="ctr"/>
            <a:r>
              <a:rPr lang="en-US">
                <a:latin typeface="+mn-lt"/>
              </a:rPr>
              <a:t>  </a:t>
            </a:r>
            <a:endParaRPr lang="en-US" dirty="0">
              <a:latin typeface="+mn-lt"/>
            </a:endParaRPr>
          </a:p>
          <a:p>
            <a:r>
              <a:rPr lang="en-US" sz="2400" i="1" dirty="0">
                <a:solidFill>
                  <a:schemeClr val="accent5"/>
                </a:solidFill>
                <a:latin typeface="+mn-lt"/>
              </a:rPr>
              <a:t>Dust clouds </a:t>
            </a:r>
          </a:p>
          <a:p>
            <a:r>
              <a:rPr lang="en-US" sz="2400" i="1" dirty="0">
                <a:solidFill>
                  <a:schemeClr val="accent5"/>
                </a:solidFill>
                <a:latin typeface="+mn-lt"/>
              </a:rPr>
              <a:t>Dust accumulation </a:t>
            </a:r>
          </a:p>
        </p:txBody>
      </p:sp>
      <p:sp>
        <p:nvSpPr>
          <p:cNvPr id="2" name="Rectangle 1">
            <a:extLst>
              <a:ext uri="{FF2B5EF4-FFF2-40B4-BE49-F238E27FC236}">
                <a16:creationId xmlns:a16="http://schemas.microsoft.com/office/drawing/2014/main" id="{5ACB125E-CDA7-4B7B-BB06-C937B7E6EC97}"/>
              </a:ext>
            </a:extLst>
          </p:cNvPr>
          <p:cNvSpPr/>
          <p:nvPr/>
        </p:nvSpPr>
        <p:spPr>
          <a:xfrm>
            <a:off x="7289205" y="1173679"/>
            <a:ext cx="3911370" cy="646331"/>
          </a:xfrm>
          <a:prstGeom prst="rect">
            <a:avLst/>
          </a:prstGeom>
        </p:spPr>
        <p:txBody>
          <a:bodyPr wrap="square">
            <a:spAutoFit/>
          </a:bodyPr>
          <a:lstStyle/>
          <a:p>
            <a:r>
              <a:rPr lang="fi-FI" sz="3600" dirty="0" err="1">
                <a:solidFill>
                  <a:schemeClr val="accent5"/>
                </a:solidFill>
              </a:rPr>
              <a:t>Combustible</a:t>
            </a:r>
            <a:r>
              <a:rPr lang="fi-FI" sz="3600" dirty="0">
                <a:solidFill>
                  <a:schemeClr val="accent5"/>
                </a:solidFill>
              </a:rPr>
              <a:t> </a:t>
            </a:r>
            <a:r>
              <a:rPr lang="fi-FI" sz="3600" dirty="0" err="1">
                <a:solidFill>
                  <a:schemeClr val="accent5"/>
                </a:solidFill>
              </a:rPr>
              <a:t>Dust</a:t>
            </a:r>
            <a:endParaRPr lang="fi-FI" sz="3600" dirty="0">
              <a:solidFill>
                <a:schemeClr val="accent5"/>
              </a:solidFill>
            </a:endParaRPr>
          </a:p>
        </p:txBody>
      </p:sp>
    </p:spTree>
    <p:extLst>
      <p:ext uri="{BB962C8B-B14F-4D97-AF65-F5344CB8AC3E}">
        <p14:creationId xmlns:p14="http://schemas.microsoft.com/office/powerpoint/2010/main" val="1021773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FAC5F-C60D-45D7-AA83-24C7C349333D}"/>
              </a:ext>
            </a:extLst>
          </p:cNvPr>
          <p:cNvSpPr>
            <a:spLocks noGrp="1"/>
          </p:cNvSpPr>
          <p:nvPr>
            <p:ph type="ctrTitle"/>
          </p:nvPr>
        </p:nvSpPr>
        <p:spPr>
          <a:xfrm>
            <a:off x="376678" y="390293"/>
            <a:ext cx="3872592" cy="1355974"/>
          </a:xfrm>
        </p:spPr>
        <p:txBody>
          <a:bodyPr/>
          <a:lstStyle/>
          <a:p>
            <a:r>
              <a:rPr lang="fi-FI" dirty="0">
                <a:latin typeface="+mn-lt"/>
              </a:rPr>
              <a:t>Health And </a:t>
            </a:r>
            <a:r>
              <a:rPr lang="fi-FI" dirty="0" err="1">
                <a:latin typeface="+mn-lt"/>
              </a:rPr>
              <a:t>Hygiene</a:t>
            </a:r>
            <a:endParaRPr lang="fi-FI" dirty="0">
              <a:latin typeface="+mn-lt"/>
            </a:endParaRPr>
          </a:p>
        </p:txBody>
      </p:sp>
      <p:sp>
        <p:nvSpPr>
          <p:cNvPr id="3" name="Subtitle 2">
            <a:extLst>
              <a:ext uri="{FF2B5EF4-FFF2-40B4-BE49-F238E27FC236}">
                <a16:creationId xmlns:a16="http://schemas.microsoft.com/office/drawing/2014/main" id="{6D7B95D6-997A-406C-ABD2-5715D3CB3768}"/>
              </a:ext>
            </a:extLst>
          </p:cNvPr>
          <p:cNvSpPr>
            <a:spLocks noGrp="1"/>
          </p:cNvSpPr>
          <p:nvPr>
            <p:ph type="subTitle" idx="1"/>
          </p:nvPr>
        </p:nvSpPr>
        <p:spPr>
          <a:xfrm>
            <a:off x="376678" y="2020287"/>
            <a:ext cx="3864428" cy="885678"/>
          </a:xfrm>
        </p:spPr>
        <p:txBody>
          <a:bodyPr>
            <a:noAutofit/>
          </a:bodyPr>
          <a:lstStyle/>
          <a:p>
            <a:pPr rtl="0" eaLnBrk="1" latinLnBrk="0" hangingPunct="1"/>
            <a:r>
              <a:rPr lang="en-US" kern="1200" dirty="0">
                <a:solidFill>
                  <a:schemeClr val="tx1"/>
                </a:solidFill>
                <a:effectLst/>
                <a:latin typeface="+mn-lt"/>
                <a:ea typeface="+mn-ea"/>
                <a:cs typeface="+mn-cs"/>
              </a:rPr>
              <a:t>“Every year thousands of people die of lung disease or get asthma because of airborne contaminates they have breathed in at work</a:t>
            </a:r>
            <a:r>
              <a:rPr lang="fi-FI" kern="1200" dirty="0">
                <a:solidFill>
                  <a:schemeClr val="tx1"/>
                </a:solidFill>
                <a:effectLst/>
                <a:latin typeface="+mn-lt"/>
                <a:ea typeface="+mn-ea"/>
                <a:cs typeface="+mn-cs"/>
              </a:rPr>
              <a:t>. </a:t>
            </a:r>
            <a:r>
              <a:rPr lang="en-US" kern="1200" dirty="0">
                <a:solidFill>
                  <a:schemeClr val="tx1"/>
                </a:solidFill>
                <a:effectLst/>
                <a:latin typeface="+mn-lt"/>
                <a:ea typeface="+mn-ea"/>
                <a:cs typeface="+mn-cs"/>
              </a:rPr>
              <a:t>Many Employers install local exhaust ventilation to protect workers health, but it doesn’t work. This may  be because its the wrong type or because its not properly installed, used or maintained</a:t>
            </a:r>
            <a:r>
              <a:rPr lang="fi-FI" kern="1200" dirty="0">
                <a:solidFill>
                  <a:schemeClr val="tx1"/>
                </a:solidFill>
                <a:effectLst/>
                <a:latin typeface="+mn-lt"/>
                <a:ea typeface="+mn-ea"/>
                <a:cs typeface="+mn-cs"/>
              </a:rPr>
              <a:t>. ” 		</a:t>
            </a:r>
            <a:endParaRPr lang="fi-FI" dirty="0">
              <a:effectLst/>
            </a:endParaRPr>
          </a:p>
          <a:p>
            <a:pPr rtl="0" eaLnBrk="1" latinLnBrk="0" hangingPunct="1"/>
            <a:r>
              <a:rPr lang="en-US" kern="1200" dirty="0">
                <a:solidFill>
                  <a:schemeClr val="tx1"/>
                </a:solidFill>
                <a:effectLst/>
                <a:latin typeface="+mn-lt"/>
                <a:ea typeface="+mn-ea"/>
                <a:cs typeface="+mn-cs"/>
              </a:rPr>
              <a:t>Reference: Health and Safety Executive, UK</a:t>
            </a:r>
            <a:endParaRPr lang="fi-FI" dirty="0">
              <a:effectLst/>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i-FI" dirty="0">
              <a:effectLst/>
            </a:endParaRPr>
          </a:p>
          <a:p>
            <a:endParaRPr lang="fi-FI" dirty="0"/>
          </a:p>
        </p:txBody>
      </p:sp>
    </p:spTree>
    <p:extLst>
      <p:ext uri="{BB962C8B-B14F-4D97-AF65-F5344CB8AC3E}">
        <p14:creationId xmlns:p14="http://schemas.microsoft.com/office/powerpoint/2010/main" val="4036758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1F6BF1-412D-4C4D-A8DF-565DE698C124}"/>
              </a:ext>
            </a:extLst>
          </p:cNvPr>
          <p:cNvSpPr>
            <a:spLocks noGrp="1"/>
          </p:cNvSpPr>
          <p:nvPr>
            <p:ph type="title"/>
          </p:nvPr>
        </p:nvSpPr>
        <p:spPr>
          <a:xfrm>
            <a:off x="6096000" y="1020454"/>
            <a:ext cx="3238588" cy="1059366"/>
          </a:xfrm>
        </p:spPr>
        <p:txBody>
          <a:bodyPr>
            <a:normAutofit fontScale="90000"/>
          </a:bodyPr>
          <a:lstStyle/>
          <a:p>
            <a:r>
              <a:rPr lang="de-DE" sz="3300" dirty="0">
                <a:solidFill>
                  <a:schemeClr val="accent6"/>
                </a:solidFill>
                <a:latin typeface="Calibri" pitchFamily="34" charset="0"/>
              </a:rPr>
              <a:t>Health and Hygiene</a:t>
            </a:r>
            <a:br>
              <a:rPr lang="de-DE" b="1" dirty="0">
                <a:solidFill>
                  <a:schemeClr val="accent6"/>
                </a:solidFill>
                <a:latin typeface="Calibri" pitchFamily="34" charset="0"/>
              </a:rPr>
            </a:br>
            <a:endParaRPr lang="fi-FI" dirty="0">
              <a:solidFill>
                <a:schemeClr val="accent6"/>
              </a:solidFill>
            </a:endParaRPr>
          </a:p>
        </p:txBody>
      </p:sp>
      <p:sp>
        <p:nvSpPr>
          <p:cNvPr id="5" name="Content Placeholder 4">
            <a:extLst>
              <a:ext uri="{FF2B5EF4-FFF2-40B4-BE49-F238E27FC236}">
                <a16:creationId xmlns:a16="http://schemas.microsoft.com/office/drawing/2014/main" id="{C2A92807-E1DA-42B5-9533-96492B68EF2C}"/>
              </a:ext>
            </a:extLst>
          </p:cNvPr>
          <p:cNvSpPr>
            <a:spLocks noGrp="1"/>
          </p:cNvSpPr>
          <p:nvPr>
            <p:ph idx="1"/>
          </p:nvPr>
        </p:nvSpPr>
        <p:spPr>
          <a:xfrm>
            <a:off x="6150406" y="1793645"/>
            <a:ext cx="4823718" cy="2464670"/>
          </a:xfrm>
        </p:spPr>
        <p:txBody>
          <a:bodyPr>
            <a:normAutofit fontScale="92500" lnSpcReduction="10000"/>
          </a:bodyPr>
          <a:lstStyle/>
          <a:p>
            <a:pPr marL="0" indent="0">
              <a:lnSpc>
                <a:spcPct val="95000"/>
              </a:lnSpc>
              <a:buNone/>
            </a:pPr>
            <a:r>
              <a:rPr lang="en-US" b="1" dirty="0">
                <a:latin typeface="Calibri" pitchFamily="34" charset="0"/>
              </a:rPr>
              <a:t>Implementation of </a:t>
            </a:r>
            <a:r>
              <a:rPr lang="en-US" b="1">
                <a:latin typeface="Calibri" pitchFamily="34" charset="0"/>
              </a:rPr>
              <a:t>dust monitors</a:t>
            </a:r>
            <a:endParaRPr lang="en-US" dirty="0">
              <a:latin typeface="Calibri" pitchFamily="34" charset="0"/>
            </a:endParaRPr>
          </a:p>
          <a:p>
            <a:pPr marL="285750" indent="-285750">
              <a:lnSpc>
                <a:spcPct val="95000"/>
              </a:lnSpc>
            </a:pPr>
            <a:r>
              <a:rPr lang="en-US" dirty="0">
                <a:latin typeface="Calibri" pitchFamily="34" charset="0"/>
              </a:rPr>
              <a:t>Monitoring total suspended dust in chosen areas 24/7</a:t>
            </a:r>
          </a:p>
          <a:p>
            <a:pPr marL="285750" indent="-285750">
              <a:lnSpc>
                <a:spcPct val="95000"/>
              </a:lnSpc>
            </a:pPr>
            <a:r>
              <a:rPr lang="en-US" dirty="0">
                <a:latin typeface="Calibri" pitchFamily="34" charset="0"/>
              </a:rPr>
              <a:t>Immediately alert operations when abnormal dust levels are detected</a:t>
            </a:r>
          </a:p>
          <a:p>
            <a:pPr marL="285750" indent="-285750">
              <a:lnSpc>
                <a:spcPct val="95000"/>
              </a:lnSpc>
            </a:pPr>
            <a:r>
              <a:rPr lang="en-US" dirty="0">
                <a:latin typeface="Calibri" pitchFamily="34" charset="0"/>
              </a:rPr>
              <a:t>Define the source and areas quickly</a:t>
            </a:r>
          </a:p>
          <a:p>
            <a:pPr marL="285750" indent="-285750">
              <a:lnSpc>
                <a:spcPct val="95000"/>
              </a:lnSpc>
            </a:pPr>
            <a:r>
              <a:rPr lang="en-US" dirty="0">
                <a:latin typeface="Calibri" pitchFamily="34" charset="0"/>
              </a:rPr>
              <a:t>Trend and historically record dust levels throughout the plant</a:t>
            </a:r>
          </a:p>
          <a:p>
            <a:endParaRPr lang="fi-FI" dirty="0"/>
          </a:p>
        </p:txBody>
      </p:sp>
      <p:pic>
        <p:nvPicPr>
          <p:cNvPr id="12" name="Picture 11">
            <a:extLst>
              <a:ext uri="{FF2B5EF4-FFF2-40B4-BE49-F238E27FC236}">
                <a16:creationId xmlns:a16="http://schemas.microsoft.com/office/drawing/2014/main" id="{E6E9D9D9-7704-47B4-912D-906E7D7E0FD8}"/>
              </a:ext>
            </a:extLst>
          </p:cNvPr>
          <p:cNvPicPr>
            <a:picLocks noChangeAspect="1"/>
          </p:cNvPicPr>
          <p:nvPr/>
        </p:nvPicPr>
        <p:blipFill>
          <a:blip r:embed="rId3"/>
          <a:stretch>
            <a:fillRect/>
          </a:stretch>
        </p:blipFill>
        <p:spPr>
          <a:xfrm>
            <a:off x="638634" y="1550137"/>
            <a:ext cx="4437555" cy="3333375"/>
          </a:xfrm>
          <a:prstGeom prst="rect">
            <a:avLst/>
          </a:prstGeom>
        </p:spPr>
      </p:pic>
      <p:sp>
        <p:nvSpPr>
          <p:cNvPr id="13" name="Rectangle 12">
            <a:extLst>
              <a:ext uri="{FF2B5EF4-FFF2-40B4-BE49-F238E27FC236}">
                <a16:creationId xmlns:a16="http://schemas.microsoft.com/office/drawing/2014/main" id="{BE4061DB-2605-4182-BA4A-37DBF5650ADE}"/>
              </a:ext>
            </a:extLst>
          </p:cNvPr>
          <p:cNvSpPr/>
          <p:nvPr/>
        </p:nvSpPr>
        <p:spPr>
          <a:xfrm>
            <a:off x="6096000" y="4442622"/>
            <a:ext cx="5200185" cy="881780"/>
          </a:xfrm>
          <a:prstGeom prst="rect">
            <a:avLst/>
          </a:prstGeom>
        </p:spPr>
        <p:txBody>
          <a:bodyPr wrap="square">
            <a:spAutoFit/>
          </a:bodyPr>
          <a:lstStyle/>
          <a:p>
            <a:pPr marL="177800" indent="-177800">
              <a:lnSpc>
                <a:spcPct val="95000"/>
              </a:lnSpc>
            </a:pPr>
            <a:r>
              <a:rPr lang="en-US" i="1" dirty="0" err="1">
                <a:solidFill>
                  <a:schemeClr val="accent5"/>
                </a:solidFill>
                <a:latin typeface="Calibri" pitchFamily="34" charset="0"/>
              </a:rPr>
              <a:t>Continueous</a:t>
            </a:r>
            <a:r>
              <a:rPr lang="en-US" i="1" dirty="0">
                <a:solidFill>
                  <a:schemeClr val="accent5"/>
                </a:solidFill>
                <a:latin typeface="Calibri" pitchFamily="34" charset="0"/>
              </a:rPr>
              <a:t> trend monitoring will  help verify that the primary dust </a:t>
            </a:r>
            <a:r>
              <a:rPr lang="en-US" i="1">
                <a:solidFill>
                  <a:schemeClr val="accent5"/>
                </a:solidFill>
                <a:latin typeface="Calibri" pitchFamily="34" charset="0"/>
              </a:rPr>
              <a:t>control is operating </a:t>
            </a:r>
            <a:r>
              <a:rPr lang="en-US" i="1" dirty="0">
                <a:solidFill>
                  <a:schemeClr val="accent5"/>
                </a:solidFill>
                <a:latin typeface="Calibri" pitchFamily="34" charset="0"/>
              </a:rPr>
              <a:t>properly. If total airborne dust is rising –a problem is likely to </a:t>
            </a:r>
            <a:r>
              <a:rPr lang="en-US" i="1" dirty="0" err="1">
                <a:solidFill>
                  <a:schemeClr val="accent5"/>
                </a:solidFill>
                <a:latin typeface="Calibri" pitchFamily="34" charset="0"/>
              </a:rPr>
              <a:t>exsist</a:t>
            </a:r>
            <a:endParaRPr lang="en-US" i="1" dirty="0">
              <a:solidFill>
                <a:schemeClr val="accent5"/>
              </a:solidFill>
              <a:latin typeface="Calibri" pitchFamily="34" charset="0"/>
            </a:endParaRPr>
          </a:p>
        </p:txBody>
      </p:sp>
      <p:pic>
        <p:nvPicPr>
          <p:cNvPr id="7" name="Picture 6" descr="A picture containing device&#10;&#10;Description automatically generated">
            <a:extLst>
              <a:ext uri="{FF2B5EF4-FFF2-40B4-BE49-F238E27FC236}">
                <a16:creationId xmlns:a16="http://schemas.microsoft.com/office/drawing/2014/main" id="{6DD6B427-933F-48A4-ABE4-5066C43CE4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9065941" y="150020"/>
            <a:ext cx="3126059" cy="1571603"/>
          </a:xfrm>
          <a:prstGeom prst="rect">
            <a:avLst/>
          </a:prstGeom>
        </p:spPr>
      </p:pic>
    </p:spTree>
    <p:extLst>
      <p:ext uri="{BB962C8B-B14F-4D97-AF65-F5344CB8AC3E}">
        <p14:creationId xmlns:p14="http://schemas.microsoft.com/office/powerpoint/2010/main" val="853861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2000" t="-64000" r="9000" b="-64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3C1176-C4D8-49A3-A357-292FE3009E94}"/>
              </a:ext>
            </a:extLst>
          </p:cNvPr>
          <p:cNvSpPr>
            <a:spLocks noGrp="1"/>
          </p:cNvSpPr>
          <p:nvPr>
            <p:ph type="ctrTitle"/>
          </p:nvPr>
        </p:nvSpPr>
        <p:spPr>
          <a:xfrm>
            <a:off x="7417962" y="1015558"/>
            <a:ext cx="4500059" cy="917205"/>
          </a:xfrm>
        </p:spPr>
        <p:txBody>
          <a:bodyPr/>
          <a:lstStyle/>
          <a:p>
            <a:r>
              <a:rPr lang="fi-FI" dirty="0" err="1">
                <a:latin typeface="+mn-lt"/>
              </a:rPr>
              <a:t>Nuisance</a:t>
            </a:r>
            <a:r>
              <a:rPr lang="fi-FI" dirty="0">
                <a:latin typeface="+mn-lt"/>
              </a:rPr>
              <a:t> </a:t>
            </a:r>
            <a:r>
              <a:rPr lang="fi-FI" dirty="0" err="1">
                <a:latin typeface="+mn-lt"/>
              </a:rPr>
              <a:t>Dust</a:t>
            </a:r>
            <a:endParaRPr lang="fi-FI" dirty="0">
              <a:latin typeface="+mn-lt"/>
            </a:endParaRPr>
          </a:p>
        </p:txBody>
      </p:sp>
      <p:sp>
        <p:nvSpPr>
          <p:cNvPr id="6" name="Subtitle 5">
            <a:extLst>
              <a:ext uri="{FF2B5EF4-FFF2-40B4-BE49-F238E27FC236}">
                <a16:creationId xmlns:a16="http://schemas.microsoft.com/office/drawing/2014/main" id="{F02C89A2-34DF-4944-BABD-6149EEBE0DF1}"/>
              </a:ext>
            </a:extLst>
          </p:cNvPr>
          <p:cNvSpPr>
            <a:spLocks noGrp="1"/>
          </p:cNvSpPr>
          <p:nvPr>
            <p:ph type="subTitle" idx="1"/>
          </p:nvPr>
        </p:nvSpPr>
        <p:spPr>
          <a:xfrm>
            <a:off x="7417962" y="2394489"/>
            <a:ext cx="4335423" cy="2069022"/>
          </a:xfrm>
        </p:spPr>
        <p:txBody>
          <a:bodyPr>
            <a:normAutofit/>
          </a:bodyPr>
          <a:lstStyle/>
          <a:p>
            <a:r>
              <a:rPr lang="en-US" dirty="0">
                <a:latin typeface="Calibri" pitchFamily="34" charset="0"/>
              </a:rPr>
              <a:t>Fugitive dust is often considered harmless but frequently is the source to secondary problems. </a:t>
            </a:r>
            <a:endParaRPr lang="en-US" dirty="0"/>
          </a:p>
          <a:p>
            <a:endParaRPr lang="fi-FI" dirty="0"/>
          </a:p>
        </p:txBody>
      </p:sp>
    </p:spTree>
    <p:extLst>
      <p:ext uri="{BB962C8B-B14F-4D97-AF65-F5344CB8AC3E}">
        <p14:creationId xmlns:p14="http://schemas.microsoft.com/office/powerpoint/2010/main" val="3022082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16000" r="-15000" b="-16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C10E40-34AD-4C83-B3EF-EC99334F0938}"/>
              </a:ext>
            </a:extLst>
          </p:cNvPr>
          <p:cNvSpPr>
            <a:spLocks noGrp="1"/>
          </p:cNvSpPr>
          <p:nvPr>
            <p:ph type="ctrTitle"/>
          </p:nvPr>
        </p:nvSpPr>
        <p:spPr>
          <a:xfrm>
            <a:off x="495270" y="1330215"/>
            <a:ext cx="4064334" cy="858847"/>
          </a:xfrm>
        </p:spPr>
        <p:txBody>
          <a:bodyPr>
            <a:normAutofit/>
          </a:bodyPr>
          <a:lstStyle/>
          <a:p>
            <a:r>
              <a:rPr lang="fi-FI" sz="3000" dirty="0" err="1">
                <a:latin typeface="+mn-lt"/>
              </a:rPr>
              <a:t>Nuisance</a:t>
            </a:r>
            <a:r>
              <a:rPr lang="fi-FI" sz="3000" dirty="0">
                <a:latin typeface="+mn-lt"/>
              </a:rPr>
              <a:t> </a:t>
            </a:r>
            <a:r>
              <a:rPr lang="fi-FI" sz="3000" dirty="0" err="1">
                <a:latin typeface="+mn-lt"/>
              </a:rPr>
              <a:t>Dust</a:t>
            </a:r>
            <a:endParaRPr lang="fi-FI" sz="3000" dirty="0">
              <a:latin typeface="+mn-lt"/>
            </a:endParaRPr>
          </a:p>
        </p:txBody>
      </p:sp>
      <p:sp>
        <p:nvSpPr>
          <p:cNvPr id="6" name="Content Placeholder 5">
            <a:extLst>
              <a:ext uri="{FF2B5EF4-FFF2-40B4-BE49-F238E27FC236}">
                <a16:creationId xmlns:a16="http://schemas.microsoft.com/office/drawing/2014/main" id="{F3B5A808-F7C7-49BC-B0CF-EA1D1C1638C1}"/>
              </a:ext>
            </a:extLst>
          </p:cNvPr>
          <p:cNvSpPr>
            <a:spLocks noGrp="1"/>
          </p:cNvSpPr>
          <p:nvPr>
            <p:ph type="subTitle" idx="1"/>
          </p:nvPr>
        </p:nvSpPr>
        <p:spPr>
          <a:xfrm>
            <a:off x="495270" y="2404153"/>
            <a:ext cx="4138364" cy="3725798"/>
          </a:xfrm>
        </p:spPr>
        <p:txBody>
          <a:bodyPr>
            <a:normAutofit/>
          </a:bodyPr>
          <a:lstStyle/>
          <a:p>
            <a:r>
              <a:rPr lang="en-US">
                <a:latin typeface="+mn-lt"/>
              </a:rPr>
              <a:t>Fugitive/Nuisance </a:t>
            </a:r>
            <a:r>
              <a:rPr lang="en-US" dirty="0">
                <a:latin typeface="+mn-lt"/>
              </a:rPr>
              <a:t>dust or dust not coming from a combustion source, accounts for about 90% of all emissions. When airborne PM crosses the property lines the facility may be subject to local Nuisance laws</a:t>
            </a:r>
          </a:p>
          <a:p>
            <a:endParaRPr lang="fi-FI" dirty="0">
              <a:latin typeface="+mn-lt"/>
            </a:endParaRPr>
          </a:p>
        </p:txBody>
      </p:sp>
    </p:spTree>
    <p:extLst>
      <p:ext uri="{BB962C8B-B14F-4D97-AF65-F5344CB8AC3E}">
        <p14:creationId xmlns:p14="http://schemas.microsoft.com/office/powerpoint/2010/main" val="197232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0" t="-9000" b="-9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640E63-AF2E-46CA-B9A1-D27DA0759BD3}"/>
              </a:ext>
            </a:extLst>
          </p:cNvPr>
          <p:cNvSpPr>
            <a:spLocks noGrp="1"/>
          </p:cNvSpPr>
          <p:nvPr>
            <p:ph type="ctrTitle"/>
          </p:nvPr>
        </p:nvSpPr>
        <p:spPr>
          <a:xfrm>
            <a:off x="6976153" y="507168"/>
            <a:ext cx="4993241" cy="917205"/>
          </a:xfrm>
        </p:spPr>
        <p:txBody>
          <a:bodyPr/>
          <a:lstStyle/>
          <a:p>
            <a:r>
              <a:rPr lang="fi-FI" dirty="0" err="1">
                <a:latin typeface="+mn-lt"/>
              </a:rPr>
              <a:t>Filtration</a:t>
            </a:r>
            <a:r>
              <a:rPr lang="fi-FI" dirty="0">
                <a:latin typeface="+mn-lt"/>
              </a:rPr>
              <a:t> </a:t>
            </a:r>
            <a:r>
              <a:rPr lang="fi-FI" dirty="0" err="1">
                <a:latin typeface="+mn-lt"/>
              </a:rPr>
              <a:t>Monitoring</a:t>
            </a:r>
            <a:endParaRPr lang="fi-FI" dirty="0">
              <a:latin typeface="+mn-lt"/>
            </a:endParaRPr>
          </a:p>
        </p:txBody>
      </p:sp>
      <p:sp>
        <p:nvSpPr>
          <p:cNvPr id="7" name="Subtitle 6">
            <a:extLst>
              <a:ext uri="{FF2B5EF4-FFF2-40B4-BE49-F238E27FC236}">
                <a16:creationId xmlns:a16="http://schemas.microsoft.com/office/drawing/2014/main" id="{943536BE-2D2E-41F9-8CC1-ADA603A3CA38}"/>
              </a:ext>
            </a:extLst>
          </p:cNvPr>
          <p:cNvSpPr>
            <a:spLocks noGrp="1"/>
          </p:cNvSpPr>
          <p:nvPr>
            <p:ph type="subTitle" idx="1"/>
          </p:nvPr>
        </p:nvSpPr>
        <p:spPr>
          <a:xfrm>
            <a:off x="7332823" y="1860604"/>
            <a:ext cx="4279900" cy="3256917"/>
          </a:xfrm>
          <a:prstGeom prst="rect">
            <a:avLst/>
          </a:prstGeom>
        </p:spPr>
        <p:txBody>
          <a:bodyPr>
            <a:spAutoFit/>
          </a:bodyPr>
          <a:lstStyle/>
          <a:p>
            <a:r>
              <a:rPr lang="en-US" dirty="0">
                <a:latin typeface="+mn-lt"/>
              </a:rPr>
              <a:t>“Every year thousands of people die of lung disease or get asthma because of airborne contaminates they have breathed in at work</a:t>
            </a:r>
            <a:r>
              <a:rPr lang="fi-FI" dirty="0">
                <a:latin typeface="+mn-lt"/>
              </a:rPr>
              <a:t>. </a:t>
            </a:r>
            <a:r>
              <a:rPr lang="en-US" dirty="0">
                <a:latin typeface="+mn-lt"/>
              </a:rPr>
              <a:t>Many Employers install local exhaust ventilation to protect workers health, but it doesn’t work. </a:t>
            </a:r>
            <a:r>
              <a:rPr lang="en-US" i="1" u="sng" dirty="0">
                <a:latin typeface="+mn-lt"/>
              </a:rPr>
              <a:t>This may  be because its the wrong type or because its not properly installed, used or maintained</a:t>
            </a:r>
            <a:r>
              <a:rPr lang="fi-FI" dirty="0">
                <a:latin typeface="+mn-lt"/>
              </a:rPr>
              <a:t>. ” 		</a:t>
            </a:r>
          </a:p>
          <a:p>
            <a:r>
              <a:rPr lang="en-US" dirty="0">
                <a:latin typeface="+mn-lt"/>
              </a:rPr>
              <a:t>Reference: Health and Safety Executive, UK</a:t>
            </a:r>
          </a:p>
        </p:txBody>
      </p:sp>
    </p:spTree>
    <p:extLst>
      <p:ext uri="{BB962C8B-B14F-4D97-AF65-F5344CB8AC3E}">
        <p14:creationId xmlns:p14="http://schemas.microsoft.com/office/powerpoint/2010/main" val="1857683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26000" r="2000" b="-2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A71F-EC79-419F-85B2-4BF946CE7268}"/>
              </a:ext>
            </a:extLst>
          </p:cNvPr>
          <p:cNvSpPr>
            <a:spLocks noGrp="1"/>
          </p:cNvSpPr>
          <p:nvPr>
            <p:ph type="ctrTitle"/>
          </p:nvPr>
        </p:nvSpPr>
        <p:spPr>
          <a:xfrm>
            <a:off x="7243281" y="1394699"/>
            <a:ext cx="4561704" cy="844064"/>
          </a:xfrm>
        </p:spPr>
        <p:txBody>
          <a:bodyPr>
            <a:normAutofit/>
          </a:bodyPr>
          <a:lstStyle/>
          <a:p>
            <a:r>
              <a:rPr lang="fi-FI" sz="3000" dirty="0" err="1">
                <a:latin typeface="+mn-lt"/>
              </a:rPr>
              <a:t>Filtration</a:t>
            </a:r>
            <a:r>
              <a:rPr lang="fi-FI" sz="3000" dirty="0">
                <a:latin typeface="+mn-lt"/>
              </a:rPr>
              <a:t> </a:t>
            </a:r>
            <a:r>
              <a:rPr lang="fi-FI" sz="3000" dirty="0" err="1">
                <a:latin typeface="+mn-lt"/>
              </a:rPr>
              <a:t>Monitoring</a:t>
            </a:r>
            <a:endParaRPr lang="fi-FI" sz="3000" dirty="0">
              <a:latin typeface="+mn-lt"/>
            </a:endParaRPr>
          </a:p>
        </p:txBody>
      </p:sp>
      <p:sp>
        <p:nvSpPr>
          <p:cNvPr id="3" name="Subtitle 2">
            <a:extLst>
              <a:ext uri="{FF2B5EF4-FFF2-40B4-BE49-F238E27FC236}">
                <a16:creationId xmlns:a16="http://schemas.microsoft.com/office/drawing/2014/main" id="{57FC8216-76E2-4144-A32A-2E3E179364C4}"/>
              </a:ext>
            </a:extLst>
          </p:cNvPr>
          <p:cNvSpPr>
            <a:spLocks noGrp="1"/>
          </p:cNvSpPr>
          <p:nvPr>
            <p:ph type="subTitle" idx="1"/>
          </p:nvPr>
        </p:nvSpPr>
        <p:spPr>
          <a:xfrm>
            <a:off x="7243281" y="2352783"/>
            <a:ext cx="4398592" cy="2923755"/>
          </a:xfrm>
        </p:spPr>
        <p:txBody>
          <a:bodyPr>
            <a:normAutofit/>
          </a:bodyPr>
          <a:lstStyle/>
          <a:p>
            <a:r>
              <a:rPr lang="en-US" dirty="0">
                <a:latin typeface="Calibri" pitchFamily="34" charset="0"/>
              </a:rPr>
              <a:t>Dust monitoring to optimize dust collection systems could be the single most significant action companies can make to improve </a:t>
            </a:r>
            <a:r>
              <a:rPr lang="en-US">
                <a:latin typeface="Calibri" pitchFamily="34" charset="0"/>
              </a:rPr>
              <a:t>dust control.</a:t>
            </a:r>
            <a:endParaRPr lang="en-US" b="1" i="1" dirty="0">
              <a:latin typeface="Calibri" pitchFamily="34" charset="0"/>
            </a:endParaRPr>
          </a:p>
          <a:p>
            <a:endParaRPr lang="fi-FI" dirty="0"/>
          </a:p>
        </p:txBody>
      </p:sp>
    </p:spTree>
    <p:extLst>
      <p:ext uri="{BB962C8B-B14F-4D97-AF65-F5344CB8AC3E}">
        <p14:creationId xmlns:p14="http://schemas.microsoft.com/office/powerpoint/2010/main" val="4157378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6000" t="-7000" r="-2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10DC-94C3-427B-8CFE-53067BC2CED7}"/>
              </a:ext>
            </a:extLst>
          </p:cNvPr>
          <p:cNvSpPr>
            <a:spLocks noGrp="1"/>
          </p:cNvSpPr>
          <p:nvPr>
            <p:ph type="ctrTitle"/>
          </p:nvPr>
        </p:nvSpPr>
        <p:spPr>
          <a:xfrm>
            <a:off x="7417963" y="723371"/>
            <a:ext cx="4561704" cy="1378321"/>
          </a:xfrm>
        </p:spPr>
        <p:txBody>
          <a:bodyPr>
            <a:normAutofit/>
          </a:bodyPr>
          <a:lstStyle/>
          <a:p>
            <a:r>
              <a:rPr lang="fi-FI" dirty="0" err="1">
                <a:latin typeface="+mn-lt"/>
              </a:rPr>
              <a:t>Process</a:t>
            </a:r>
            <a:r>
              <a:rPr lang="fi-FI" dirty="0">
                <a:latin typeface="+mn-lt"/>
              </a:rPr>
              <a:t> </a:t>
            </a:r>
            <a:r>
              <a:rPr lang="fi-FI" dirty="0" err="1">
                <a:latin typeface="+mn-lt"/>
              </a:rPr>
              <a:t>Improvement</a:t>
            </a:r>
            <a:endParaRPr lang="fi-FI" dirty="0">
              <a:latin typeface="+mn-lt"/>
            </a:endParaRPr>
          </a:p>
        </p:txBody>
      </p:sp>
      <p:sp>
        <p:nvSpPr>
          <p:cNvPr id="4" name="Subtitle 3">
            <a:extLst>
              <a:ext uri="{FF2B5EF4-FFF2-40B4-BE49-F238E27FC236}">
                <a16:creationId xmlns:a16="http://schemas.microsoft.com/office/drawing/2014/main" id="{BEA5D585-BE2D-417D-814B-B608A56E2E5E}"/>
              </a:ext>
            </a:extLst>
          </p:cNvPr>
          <p:cNvSpPr>
            <a:spLocks noGrp="1"/>
          </p:cNvSpPr>
          <p:nvPr>
            <p:ph type="subTitle" idx="1"/>
          </p:nvPr>
        </p:nvSpPr>
        <p:spPr>
          <a:xfrm>
            <a:off x="7417964" y="2384768"/>
            <a:ext cx="4000886" cy="3269798"/>
          </a:xfrm>
        </p:spPr>
        <p:txBody>
          <a:bodyPr>
            <a:normAutofit/>
          </a:bodyPr>
          <a:lstStyle/>
          <a:p>
            <a:r>
              <a:rPr lang="en-US" dirty="0">
                <a:latin typeface="+mn-lt"/>
              </a:rPr>
              <a:t>Sintrol has a long history on providing real-time dust monitoring solutions to increase the profitability of our customers. </a:t>
            </a:r>
          </a:p>
          <a:p>
            <a:endParaRPr lang="en-US" dirty="0">
              <a:latin typeface="+mn-lt"/>
            </a:endParaRPr>
          </a:p>
          <a:p>
            <a:r>
              <a:rPr lang="en-US" dirty="0">
                <a:latin typeface="+mn-lt"/>
              </a:rPr>
              <a:t>We provide best practice solutions that give our customers a high ROI</a:t>
            </a:r>
          </a:p>
        </p:txBody>
      </p:sp>
    </p:spTree>
    <p:extLst>
      <p:ext uri="{BB962C8B-B14F-4D97-AF65-F5344CB8AC3E}">
        <p14:creationId xmlns:p14="http://schemas.microsoft.com/office/powerpoint/2010/main" val="485700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F5B8-2D47-4161-BA8A-57276843FE5F}"/>
              </a:ext>
            </a:extLst>
          </p:cNvPr>
          <p:cNvSpPr>
            <a:spLocks noGrp="1"/>
          </p:cNvSpPr>
          <p:nvPr>
            <p:ph type="ctrTitle"/>
          </p:nvPr>
        </p:nvSpPr>
        <p:spPr>
          <a:xfrm>
            <a:off x="7417963" y="1015558"/>
            <a:ext cx="4387044" cy="648855"/>
          </a:xfrm>
        </p:spPr>
        <p:txBody>
          <a:bodyPr>
            <a:normAutofit/>
          </a:bodyPr>
          <a:lstStyle/>
          <a:p>
            <a:r>
              <a:rPr lang="fi-FI" sz="3000" dirty="0" err="1">
                <a:latin typeface="+mn-lt"/>
              </a:rPr>
              <a:t>Process</a:t>
            </a:r>
            <a:r>
              <a:rPr lang="fi-FI" sz="3000" dirty="0">
                <a:latin typeface="+mn-lt"/>
              </a:rPr>
              <a:t> </a:t>
            </a:r>
            <a:r>
              <a:rPr lang="fi-FI" sz="3000" dirty="0" err="1">
                <a:latin typeface="+mn-lt"/>
              </a:rPr>
              <a:t>Improvement</a:t>
            </a:r>
            <a:r>
              <a:rPr lang="fi-FI" sz="3000" dirty="0">
                <a:latin typeface="+mn-lt"/>
              </a:rPr>
              <a:t> </a:t>
            </a:r>
          </a:p>
        </p:txBody>
      </p:sp>
      <p:sp>
        <p:nvSpPr>
          <p:cNvPr id="3" name="Subtitle 2">
            <a:extLst>
              <a:ext uri="{FF2B5EF4-FFF2-40B4-BE49-F238E27FC236}">
                <a16:creationId xmlns:a16="http://schemas.microsoft.com/office/drawing/2014/main" id="{B2CE95C2-5922-4EEF-A0C9-C7E323BD2E45}"/>
              </a:ext>
            </a:extLst>
          </p:cNvPr>
          <p:cNvSpPr>
            <a:spLocks noGrp="1"/>
          </p:cNvSpPr>
          <p:nvPr>
            <p:ph type="subTitle" idx="1"/>
          </p:nvPr>
        </p:nvSpPr>
        <p:spPr>
          <a:xfrm>
            <a:off x="7524029" y="2004624"/>
            <a:ext cx="4024124" cy="3837818"/>
          </a:xfrm>
        </p:spPr>
        <p:txBody>
          <a:bodyPr/>
          <a:lstStyle/>
          <a:p>
            <a:r>
              <a:rPr lang="en-US" b="1" dirty="0">
                <a:latin typeface="+mn-lt"/>
              </a:rPr>
              <a:t>Examples process improvements  </a:t>
            </a:r>
          </a:p>
          <a:p>
            <a:pPr marL="285750" indent="-285750">
              <a:buFont typeface="Arial" panose="020B0604020202020204" pitchFamily="34" charset="0"/>
              <a:buChar char="•"/>
            </a:pPr>
            <a:r>
              <a:rPr lang="en-US" dirty="0">
                <a:latin typeface="+mn-lt"/>
              </a:rPr>
              <a:t>Prevent </a:t>
            </a:r>
            <a:r>
              <a:rPr lang="en-US">
                <a:latin typeface="+mn-lt"/>
              </a:rPr>
              <a:t>product loss</a:t>
            </a:r>
          </a:p>
          <a:p>
            <a:pPr marL="285750" indent="-285750">
              <a:buFont typeface="Arial" panose="020B0604020202020204" pitchFamily="34" charset="0"/>
              <a:buChar char="•"/>
            </a:pPr>
            <a:r>
              <a:rPr lang="en-US">
                <a:latin typeface="+mn-lt"/>
              </a:rPr>
              <a:t>HazLoc supervision</a:t>
            </a:r>
          </a:p>
          <a:p>
            <a:pPr marL="285750" indent="-285750">
              <a:buFont typeface="Arial" panose="020B0604020202020204" pitchFamily="34" charset="0"/>
              <a:buChar char="•"/>
            </a:pPr>
            <a:r>
              <a:rPr lang="en-US">
                <a:latin typeface="+mn-lt"/>
              </a:rPr>
              <a:t>Increased filter life</a:t>
            </a:r>
          </a:p>
          <a:p>
            <a:pPr marL="285750" indent="-285750">
              <a:buFont typeface="Arial" panose="020B0604020202020204" pitchFamily="34" charset="0"/>
              <a:buChar char="•"/>
            </a:pPr>
            <a:r>
              <a:rPr lang="en-US">
                <a:latin typeface="+mn-lt"/>
              </a:rPr>
              <a:t>Avoid downtime</a:t>
            </a:r>
          </a:p>
          <a:p>
            <a:pPr marL="285750" indent="-285750">
              <a:buFont typeface="Arial" panose="020B0604020202020204" pitchFamily="34" charset="0"/>
              <a:buChar char="•"/>
            </a:pPr>
            <a:r>
              <a:rPr lang="en-US">
                <a:latin typeface="+mn-lt"/>
              </a:rPr>
              <a:t>Saving Utilities</a:t>
            </a:r>
          </a:p>
          <a:p>
            <a:pPr marL="285750" indent="-285750">
              <a:buFont typeface="Arial" panose="020B0604020202020204" pitchFamily="34" charset="0"/>
              <a:buChar char="•"/>
            </a:pPr>
            <a:r>
              <a:rPr lang="en-US">
                <a:latin typeface="+mn-lt"/>
              </a:rPr>
              <a:t>Improving </a:t>
            </a:r>
            <a:r>
              <a:rPr lang="en-US" dirty="0">
                <a:latin typeface="+mn-lt"/>
              </a:rPr>
              <a:t>sustainability </a:t>
            </a:r>
          </a:p>
          <a:p>
            <a:endParaRPr lang="en-US" dirty="0"/>
          </a:p>
          <a:p>
            <a:endParaRPr lang="en-US" dirty="0"/>
          </a:p>
          <a:p>
            <a:endParaRPr lang="en-US" dirty="0"/>
          </a:p>
        </p:txBody>
      </p:sp>
    </p:spTree>
    <p:extLst>
      <p:ext uri="{BB962C8B-B14F-4D97-AF65-F5344CB8AC3E}">
        <p14:creationId xmlns:p14="http://schemas.microsoft.com/office/powerpoint/2010/main" val="1144043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76270" y="616992"/>
            <a:ext cx="5059070" cy="576064"/>
          </a:xfrm>
        </p:spPr>
        <p:txBody>
          <a:bodyPr>
            <a:noAutofit/>
          </a:bodyPr>
          <a:lstStyle/>
          <a:p>
            <a:r>
              <a:rPr lang="en-US" dirty="0">
                <a:solidFill>
                  <a:schemeClr val="tx2"/>
                </a:solidFill>
                <a:latin typeface="+mn-lt"/>
              </a:rPr>
              <a:t>Monitoring for unexpected events</a:t>
            </a:r>
          </a:p>
        </p:txBody>
      </p:sp>
      <p:sp>
        <p:nvSpPr>
          <p:cNvPr id="7" name="Otsikko 9"/>
          <p:cNvSpPr txBox="1">
            <a:spLocks/>
          </p:cNvSpPr>
          <p:nvPr/>
        </p:nvSpPr>
        <p:spPr>
          <a:xfrm>
            <a:off x="7032105" y="905024"/>
            <a:ext cx="3835079" cy="939800"/>
          </a:xfrm>
          <a:prstGeom prst="rect">
            <a:avLst/>
          </a:prstGeom>
        </p:spPr>
        <p:txBody>
          <a:bodyPr vert="horz" lIns="91440" tIns="45720" rIns="91440" bIns="45720" rtlCol="0" anchor="t" anchorCtr="0">
            <a:normAutofit fontScale="45000" lnSpcReduction="20000"/>
          </a:bodyPr>
          <a:lstStyle>
            <a:lvl1pPr algn="l" defTabSz="914400" rtl="0" eaLnBrk="1" latinLnBrk="0" hangingPunct="1">
              <a:lnSpc>
                <a:spcPct val="95000"/>
              </a:lnSpc>
              <a:spcBef>
                <a:spcPct val="0"/>
              </a:spcBef>
              <a:buNone/>
              <a:defRPr sz="3000" b="1" kern="1200">
                <a:solidFill>
                  <a:schemeClr val="tx1"/>
                </a:solidFill>
                <a:latin typeface="+mj-lt"/>
                <a:ea typeface="+mj-ea"/>
                <a:cs typeface="+mj-cs"/>
              </a:defRPr>
            </a:lvl1pPr>
          </a:lstStyle>
          <a:p>
            <a:br>
              <a:rPr lang="fi-FI" sz="2600" dirty="0"/>
            </a:br>
            <a:br>
              <a:rPr lang="fi-FI" sz="2600" dirty="0"/>
            </a:br>
            <a:br>
              <a:rPr lang="fi-FI" sz="2600" dirty="0"/>
            </a:br>
            <a:endParaRPr lang="en-US" sz="8000" dirty="0">
              <a:solidFill>
                <a:srgbClr val="C00000"/>
              </a:solidFill>
            </a:endParaRPr>
          </a:p>
        </p:txBody>
      </p:sp>
      <p:sp>
        <p:nvSpPr>
          <p:cNvPr id="15" name="Rectangle 14">
            <a:hlinkClick r:id="rId3" action="ppaction://hlinksldjump"/>
          </p:cNvPr>
          <p:cNvSpPr/>
          <p:nvPr/>
        </p:nvSpPr>
        <p:spPr>
          <a:xfrm>
            <a:off x="8616280" y="5538936"/>
            <a:ext cx="2016224" cy="1130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5745" y="2005131"/>
            <a:ext cx="6066255" cy="3410604"/>
          </a:xfrm>
          <a:prstGeom prst="rect">
            <a:avLst/>
          </a:prstGeom>
        </p:spPr>
      </p:pic>
      <p:sp>
        <p:nvSpPr>
          <p:cNvPr id="9" name="Subtitle 2">
            <a:extLst>
              <a:ext uri="{FF2B5EF4-FFF2-40B4-BE49-F238E27FC236}">
                <a16:creationId xmlns:a16="http://schemas.microsoft.com/office/drawing/2014/main" id="{D09B9235-C8A4-465E-9C28-D34379EA0F01}"/>
              </a:ext>
            </a:extLst>
          </p:cNvPr>
          <p:cNvSpPr txBox="1">
            <a:spLocks/>
          </p:cNvSpPr>
          <p:nvPr/>
        </p:nvSpPr>
        <p:spPr>
          <a:xfrm>
            <a:off x="460153" y="1602573"/>
            <a:ext cx="4024124" cy="5255427"/>
          </a:xfrm>
          <a:prstGeom prst="rect">
            <a:avLst/>
          </a:prstGeom>
        </p:spPr>
        <p:txBody>
          <a:bodyPr vert="horz" lIns="91440" tIns="45720" rIns="91440" bIns="45720" rtlCol="0">
            <a:normAutofit/>
          </a:bodyPr>
          <a:lstStyle>
            <a:lvl1pPr marL="228600" indent="-228600" algn="l" defTabSz="914400" rtl="0" eaLnBrk="1" latinLnBrk="0" hangingPunct="1">
              <a:lnSpc>
                <a:spcPts val="24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ts val="24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ts val="24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ts val="24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ts val="24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Calibri" pitchFamily="34" charset="0"/>
              </a:rPr>
              <a:t>Examples of unwanted events</a:t>
            </a:r>
          </a:p>
          <a:p>
            <a:r>
              <a:rPr lang="en-US">
                <a:latin typeface="Calibri" pitchFamily="34" charset="0"/>
              </a:rPr>
              <a:t>Change in process conditions</a:t>
            </a:r>
          </a:p>
          <a:p>
            <a:r>
              <a:rPr lang="en-US">
                <a:latin typeface="Calibri" pitchFamily="34" charset="0"/>
              </a:rPr>
              <a:t>Fresh air intake is contaminated</a:t>
            </a:r>
          </a:p>
          <a:p>
            <a:r>
              <a:rPr lang="en-US">
                <a:latin typeface="Calibri" pitchFamily="34" charset="0"/>
              </a:rPr>
              <a:t>Dust control not optimized or undersized</a:t>
            </a:r>
          </a:p>
          <a:p>
            <a:r>
              <a:rPr lang="fi-FI">
                <a:latin typeface="Calibri" pitchFamily="34" charset="0"/>
              </a:rPr>
              <a:t>Dust collection system failure</a:t>
            </a:r>
            <a:endParaRPr lang="en-US">
              <a:latin typeface="Calibri" pitchFamily="34" charset="0"/>
            </a:endParaRPr>
          </a:p>
          <a:p>
            <a:r>
              <a:rPr lang="en-US">
                <a:latin typeface="Calibri" pitchFamily="34" charset="0"/>
              </a:rPr>
              <a:t>Poorly fitted filter or leaking filter </a:t>
            </a:r>
          </a:p>
          <a:p>
            <a:r>
              <a:rPr lang="fi-FI">
                <a:latin typeface="Calibri" pitchFamily="34" charset="0"/>
              </a:rPr>
              <a:t>Inadequate water supply</a:t>
            </a:r>
            <a:endParaRPr lang="en-US">
              <a:latin typeface="Calibri" pitchFamily="34" charset="0"/>
            </a:endParaRPr>
          </a:p>
          <a:p>
            <a:r>
              <a:rPr lang="en-US">
                <a:latin typeface="Calibri" pitchFamily="34" charset="0"/>
              </a:rPr>
              <a:t>Interruption of clean cycle</a:t>
            </a:r>
          </a:p>
          <a:p>
            <a:r>
              <a:rPr lang="en-US">
                <a:latin typeface="Calibri" pitchFamily="34" charset="0"/>
              </a:rPr>
              <a:t>Disturbance in ventilation</a:t>
            </a:r>
          </a:p>
          <a:p>
            <a:r>
              <a:rPr lang="en-US">
                <a:latin typeface="Calibri" pitchFamily="34" charset="0"/>
              </a:rPr>
              <a:t>Leaking filter media</a:t>
            </a:r>
          </a:p>
          <a:p>
            <a:r>
              <a:rPr lang="fi-FI">
                <a:latin typeface="Calibri" pitchFamily="34" charset="0"/>
              </a:rPr>
              <a:t>Loss of material</a:t>
            </a:r>
            <a:endParaRPr lang="en-US"/>
          </a:p>
          <a:p>
            <a:endParaRPr lang="en-US"/>
          </a:p>
          <a:p>
            <a:endParaRPr lang="en-US" dirty="0"/>
          </a:p>
        </p:txBody>
      </p:sp>
      <p:pic>
        <p:nvPicPr>
          <p:cNvPr id="10" name="Picture 9" descr="A picture containing device&#10;&#10;Description automatically generated">
            <a:extLst>
              <a:ext uri="{FF2B5EF4-FFF2-40B4-BE49-F238E27FC236}">
                <a16:creationId xmlns:a16="http://schemas.microsoft.com/office/drawing/2014/main" id="{22C0DD2C-1974-4185-98C6-A1E2FF0D37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065941" y="150020"/>
            <a:ext cx="3126059" cy="1571603"/>
          </a:xfrm>
          <a:prstGeom prst="rect">
            <a:avLst/>
          </a:prstGeom>
        </p:spPr>
      </p:pic>
    </p:spTree>
    <p:extLst>
      <p:ext uri="{BB962C8B-B14F-4D97-AF65-F5344CB8AC3E}">
        <p14:creationId xmlns:p14="http://schemas.microsoft.com/office/powerpoint/2010/main" val="1819714169"/>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l="2000"/>
          </a:stretch>
        </a:blip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D418D252-6BD0-49BF-9541-0760C8EF23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450108"/>
            <a:ext cx="5193332" cy="3671455"/>
          </a:xfrm>
          <a:prstGeom prst="rect">
            <a:avLst/>
          </a:prstGeom>
        </p:spPr>
      </p:pic>
    </p:spTree>
    <p:extLst>
      <p:ext uri="{BB962C8B-B14F-4D97-AF65-F5344CB8AC3E}">
        <p14:creationId xmlns:p14="http://schemas.microsoft.com/office/powerpoint/2010/main" val="1062308413"/>
      </p:ext>
    </p:extLst>
  </p:cSld>
  <p:clrMapOvr>
    <a:masterClrMapping/>
  </p:clrMapOvr>
</p:sld>
</file>

<file path=ppt/theme/theme1.xml><?xml version="1.0" encoding="utf-8"?>
<a:theme xmlns:a="http://schemas.openxmlformats.org/drawingml/2006/main" name="John 2020">
  <a:themeElements>
    <a:clrScheme name="Sintrol">
      <a:dk1>
        <a:srgbClr val="000000"/>
      </a:dk1>
      <a:lt1>
        <a:srgbClr val="FFFFFF"/>
      </a:lt1>
      <a:dk2>
        <a:srgbClr val="005EA3"/>
      </a:dk2>
      <a:lt2>
        <a:srgbClr val="FFFFFF"/>
      </a:lt2>
      <a:accent1>
        <a:srgbClr val="005EA3"/>
      </a:accent1>
      <a:accent2>
        <a:srgbClr val="009CDD"/>
      </a:accent2>
      <a:accent3>
        <a:srgbClr val="49A391"/>
      </a:accent3>
      <a:accent4>
        <a:srgbClr val="ADC22C"/>
      </a:accent4>
      <a:accent5>
        <a:srgbClr val="FFA100"/>
      </a:accent5>
      <a:accent6>
        <a:srgbClr val="16873E"/>
      </a:accent6>
      <a:hlink>
        <a:srgbClr val="FF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ohn 2020" id="{9D5BD151-01AB-4E66-833D-8027485487C2}" vid="{5259F220-482A-4F87-B1F9-2E64B16929CF}"/>
    </a:ext>
  </a:extLst>
</a:theme>
</file>

<file path=ppt/theme/theme2.xml><?xml version="1.0" encoding="utf-8"?>
<a:theme xmlns:a="http://schemas.openxmlformats.org/drawingml/2006/main" name="Office-teema">
  <a:themeElements>
    <a:clrScheme name="Sintrol">
      <a:dk1>
        <a:srgbClr val="000000"/>
      </a:dk1>
      <a:lt1>
        <a:srgbClr val="FFFFFF"/>
      </a:lt1>
      <a:dk2>
        <a:srgbClr val="005EA3"/>
      </a:dk2>
      <a:lt2>
        <a:srgbClr val="FFFFFF"/>
      </a:lt2>
      <a:accent1>
        <a:srgbClr val="005EA3"/>
      </a:accent1>
      <a:accent2>
        <a:srgbClr val="009CDD"/>
      </a:accent2>
      <a:accent3>
        <a:srgbClr val="49A391"/>
      </a:accent3>
      <a:accent4>
        <a:srgbClr val="ADC22C"/>
      </a:accent4>
      <a:accent5>
        <a:srgbClr val="FFA100"/>
      </a:accent5>
      <a:accent6>
        <a:srgbClr val="16873E"/>
      </a:accent6>
      <a:hlink>
        <a:srgbClr val="FF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trol-pohja_061119" id="{C38DAC76-D1A9-2B49-9DB1-CCE2CF1118E7}" vid="{B66DB9FF-951A-2441-BD40-655F9C9A5E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54C68DB4F3214F96F246A14BD401B2" ma:contentTypeVersion="19" ma:contentTypeDescription="Create a new document." ma:contentTypeScope="" ma:versionID="2cbb90452a1769b1452875bc5c1f4748">
  <xsd:schema xmlns:xsd="http://www.w3.org/2001/XMLSchema" xmlns:xs="http://www.w3.org/2001/XMLSchema" xmlns:p="http://schemas.microsoft.com/office/2006/metadata/properties" xmlns:ns2="21d8bbde-bae0-4e85-8a9e-98a54fc3e0e2" xmlns:ns3="e51b7684-4b85-421f-b29e-ccd85dd56674" targetNamespace="http://schemas.microsoft.com/office/2006/metadata/properties" ma:root="true" ma:fieldsID="9d698e488694d73ebdc6a9bc403eeb98" ns2:_="" ns3:_="">
    <xsd:import namespace="21d8bbde-bae0-4e85-8a9e-98a54fc3e0e2"/>
    <xsd:import namespace="e51b7684-4b85-421f-b29e-ccd85dd5667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d8bbde-bae0-4e85-8a9e-98a54fc3e0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1381c58-3ee0-48da-8d81-1043c081fe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1b7684-4b85-421f-b29e-ccd85dd56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a2224db-964e-4886-862e-e4ec12bdd887}" ma:internalName="TaxCatchAll" ma:showField="CatchAllData" ma:web="e51b7684-4b85-421f-b29e-ccd85dd56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51b7684-4b85-421f-b29e-ccd85dd56674" xsi:nil="true"/>
    <_Flow_SignoffStatus xmlns="21d8bbde-bae0-4e85-8a9e-98a54fc3e0e2" xsi:nil="true"/>
    <lcf76f155ced4ddcb4097134ff3c332f xmlns="21d8bbde-bae0-4e85-8a9e-98a54fc3e0e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1E4E36-2714-41DF-82FD-D5D02D274EC5}">
  <ds:schemaRefs>
    <ds:schemaRef ds:uri="http://schemas.microsoft.com/sharepoint/v3/contenttype/forms"/>
  </ds:schemaRefs>
</ds:datastoreItem>
</file>

<file path=customXml/itemProps2.xml><?xml version="1.0" encoding="utf-8"?>
<ds:datastoreItem xmlns:ds="http://schemas.openxmlformats.org/officeDocument/2006/customXml" ds:itemID="{90E8CF22-2433-40D2-BAC8-2BBD058E43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d8bbde-bae0-4e85-8a9e-98a54fc3e0e2"/>
    <ds:schemaRef ds:uri="e51b7684-4b85-421f-b29e-ccd85dd566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7F3765-8AEC-48C1-BE84-23A4AD0D5B4D}">
  <ds:schemaRefs>
    <ds:schemaRef ds:uri="http://schemas.microsoft.com/office/2006/metadata/properties"/>
    <ds:schemaRef ds:uri="http://schemas.microsoft.com/office/infopath/2007/PartnerControls"/>
    <ds:schemaRef ds:uri="e51b7684-4b85-421f-b29e-ccd85dd56674"/>
    <ds:schemaRef ds:uri="21d8bbde-bae0-4e85-8a9e-98a54fc3e0e2"/>
  </ds:schemaRefs>
</ds:datastoreItem>
</file>

<file path=docProps/app.xml><?xml version="1.0" encoding="utf-8"?>
<Properties xmlns="http://schemas.openxmlformats.org/officeDocument/2006/extended-properties" xmlns:vt="http://schemas.openxmlformats.org/officeDocument/2006/docPropsVTypes">
  <Template>John 2020</Template>
  <TotalTime>703</TotalTime>
  <Words>1377</Words>
  <Application>Microsoft Office PowerPoint</Application>
  <PresentationFormat>Widescreen</PresentationFormat>
  <Paragraphs>190</Paragraphs>
  <Slides>20</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Calibri Light</vt:lpstr>
      <vt:lpstr>Encode Sans</vt:lpstr>
      <vt:lpstr>Verdana</vt:lpstr>
      <vt:lpstr>John 2020</vt:lpstr>
      <vt:lpstr>Office-teema</vt:lpstr>
      <vt:lpstr>Introduction to Industrial Dust Monitoring</vt:lpstr>
      <vt:lpstr>PowerPoint Presentation</vt:lpstr>
      <vt:lpstr>PowerPoint Presentation</vt:lpstr>
      <vt:lpstr>PowerPoint Presentation</vt:lpstr>
      <vt:lpstr>PowerPoint Presentation</vt:lpstr>
      <vt:lpstr>PowerPoint Presentation</vt:lpstr>
      <vt:lpstr>PowerPoint Presentation</vt:lpstr>
      <vt:lpstr>Primary Drivers</vt:lpstr>
      <vt:lpstr>Combustible Dust</vt:lpstr>
      <vt:lpstr>PowerPoint Presentation</vt:lpstr>
      <vt:lpstr>Health And Hygiene</vt:lpstr>
      <vt:lpstr>Health and Hygiene </vt:lpstr>
      <vt:lpstr>Nuisance Dust</vt:lpstr>
      <vt:lpstr>Nuisance Dust</vt:lpstr>
      <vt:lpstr>Filtration Monitoring</vt:lpstr>
      <vt:lpstr>Filtration Monitoring</vt:lpstr>
      <vt:lpstr>Process Improvement</vt:lpstr>
      <vt:lpstr>Process Improvement </vt:lpstr>
      <vt:lpstr>Monitoring for unexpected events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Dust Monitoring</dc:title>
  <dc:creator>John Korpi</dc:creator>
  <cp:lastModifiedBy>Dave Noble</cp:lastModifiedBy>
  <cp:revision>56</cp:revision>
  <dcterms:created xsi:type="dcterms:W3CDTF">2020-01-16T11:13:49Z</dcterms:created>
  <dcterms:modified xsi:type="dcterms:W3CDTF">2024-07-25T20:52:00Z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0x0101002554C68DB4F3214F96F246A14BD401B2</vt:lpwstr>
  </property>
  <property fmtid="{D5CDD505-2E9C-101B-9397-08002B2CF9AE}" pid="3" name="MediaServiceImageTags">
    <vt:lpwstr/>
  </property>
</Properties>
</file>