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4"/>
  </p:notesMasterIdLst>
  <p:sldIdLst>
    <p:sldId id="266" r:id="rId2"/>
    <p:sldId id="263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E34"/>
    <a:srgbClr val="1D2733"/>
    <a:srgbClr val="ACB9BF"/>
    <a:srgbClr val="7A8A77"/>
    <a:srgbClr val="35475D"/>
    <a:srgbClr val="FFB72D"/>
    <a:srgbClr val="F2F2F2"/>
    <a:srgbClr val="FFF3CD"/>
    <a:srgbClr val="F5F5F5"/>
    <a:srgbClr val="D9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5023E5-68CC-4DBE-985A-FA696461B64D}" v="9" dt="2026-02-03T15:01:51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30" autoAdjust="0"/>
    <p:restoredTop sz="94660"/>
  </p:normalViewPr>
  <p:slideViewPr>
    <p:cSldViewPr snapToGrid="0">
      <p:cViewPr>
        <p:scale>
          <a:sx n="100" d="100"/>
          <a:sy n="100" d="100"/>
        </p:scale>
        <p:origin x="960" y="-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Chiu" userId="80725449-5bc7-4f79-9776-a0dc4bf0ddb7" providerId="ADAL" clId="{8AD3E4E5-BB89-48D2-B493-F5E4AAC9993B}"/>
    <pc:docChg chg="undo custSel modSld">
      <pc:chgData name="Eric Chiu" userId="80725449-5bc7-4f79-9776-a0dc4bf0ddb7" providerId="ADAL" clId="{8AD3E4E5-BB89-48D2-B493-F5E4AAC9993B}" dt="2026-02-03T15:02:06.591" v="24" actId="14100"/>
      <pc:docMkLst>
        <pc:docMk/>
      </pc:docMkLst>
      <pc:sldChg chg="addSp delSp modSp mod">
        <pc:chgData name="Eric Chiu" userId="80725449-5bc7-4f79-9776-a0dc4bf0ddb7" providerId="ADAL" clId="{8AD3E4E5-BB89-48D2-B493-F5E4AAC9993B}" dt="2026-02-03T15:02:06.591" v="24" actId="14100"/>
        <pc:sldMkLst>
          <pc:docMk/>
          <pc:sldMk cId="285279650" sldId="266"/>
        </pc:sldMkLst>
        <pc:spChg chg="ord">
          <ac:chgData name="Eric Chiu" userId="80725449-5bc7-4f79-9776-a0dc4bf0ddb7" providerId="ADAL" clId="{8AD3E4E5-BB89-48D2-B493-F5E4AAC9993B}" dt="2026-02-03T15:01:16.365" v="11" actId="166"/>
          <ac:spMkLst>
            <pc:docMk/>
            <pc:sldMk cId="285279650" sldId="266"/>
            <ac:spMk id="3" creationId="{B5C05C8C-037E-C823-9C39-95D2857EF3F4}"/>
          </ac:spMkLst>
        </pc:spChg>
        <pc:spChg chg="del">
          <ac:chgData name="Eric Chiu" userId="80725449-5bc7-4f79-9776-a0dc4bf0ddb7" providerId="ADAL" clId="{8AD3E4E5-BB89-48D2-B493-F5E4AAC9993B}" dt="2026-02-03T15:01:24.697" v="14" actId="478"/>
          <ac:spMkLst>
            <pc:docMk/>
            <pc:sldMk cId="285279650" sldId="266"/>
            <ac:spMk id="6" creationId="{F6E5B3CA-DE68-FFFF-365A-73A47F0B0CAC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19" creationId="{16BC9E9F-E139-C704-289B-493D44C21D04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28" creationId="{DC18406A-4A4E-CB63-5201-1CCF8E7B7F5E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29" creationId="{3B3E2301-9A1E-D113-B211-AD3F02FE786D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31" creationId="{92EE88AA-440B-BA1A-E005-2612584E6AE2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32" creationId="{6594B7F6-F1E3-739A-FA42-4A36110EB036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34" creationId="{755D0CC0-EA31-2CC0-C103-B255DDD7848D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39" creationId="{0C330AC4-678B-363F-4954-36FB92C0E3DC}"/>
          </ac:spMkLst>
        </pc:spChg>
        <pc:spChg chg="del">
          <ac:chgData name="Eric Chiu" userId="80725449-5bc7-4f79-9776-a0dc4bf0ddb7" providerId="ADAL" clId="{8AD3E4E5-BB89-48D2-B493-F5E4AAC9993B}" dt="2026-02-03T15:01:24.697" v="14" actId="478"/>
          <ac:spMkLst>
            <pc:docMk/>
            <pc:sldMk cId="285279650" sldId="266"/>
            <ac:spMk id="48" creationId="{2DA7E9F7-679A-6875-7443-1846EB15900F}"/>
          </ac:spMkLst>
        </pc:spChg>
        <pc:spChg chg="mod">
          <ac:chgData name="Eric Chiu" userId="80725449-5bc7-4f79-9776-a0dc4bf0ddb7" providerId="ADAL" clId="{8AD3E4E5-BB89-48D2-B493-F5E4AAC9993B}" dt="2026-02-03T15:01:51.168" v="22" actId="1035"/>
          <ac:spMkLst>
            <pc:docMk/>
            <pc:sldMk cId="285279650" sldId="266"/>
            <ac:spMk id="50" creationId="{7B9D9D2F-8354-3C7E-8575-FEC42A93A0CA}"/>
          </ac:spMkLst>
        </pc:spChg>
        <pc:spChg chg="ord">
          <ac:chgData name="Eric Chiu" userId="80725449-5bc7-4f79-9776-a0dc4bf0ddb7" providerId="ADAL" clId="{8AD3E4E5-BB89-48D2-B493-F5E4AAC9993B}" dt="2026-02-03T15:01:19.271" v="12" actId="166"/>
          <ac:spMkLst>
            <pc:docMk/>
            <pc:sldMk cId="285279650" sldId="266"/>
            <ac:spMk id="71" creationId="{F944EF5D-5BBF-E288-4BDF-82E5245E415E}"/>
          </ac:spMkLst>
        </pc:spChg>
        <pc:spChg chg="ord">
          <ac:chgData name="Eric Chiu" userId="80725449-5bc7-4f79-9776-a0dc4bf0ddb7" providerId="ADAL" clId="{8AD3E4E5-BB89-48D2-B493-F5E4AAC9993B}" dt="2026-02-03T15:01:16.365" v="11" actId="166"/>
          <ac:spMkLst>
            <pc:docMk/>
            <pc:sldMk cId="285279650" sldId="266"/>
            <ac:spMk id="94" creationId="{C9C034F8-0799-49FF-7D31-C2042E1E8614}"/>
          </ac:spMkLst>
        </pc:spChg>
        <pc:spChg chg="mod">
          <ac:chgData name="Eric Chiu" userId="80725449-5bc7-4f79-9776-a0dc4bf0ddb7" providerId="ADAL" clId="{8AD3E4E5-BB89-48D2-B493-F5E4AAC9993B}" dt="2026-02-03T15:02:06.591" v="24" actId="14100"/>
          <ac:spMkLst>
            <pc:docMk/>
            <pc:sldMk cId="285279650" sldId="266"/>
            <ac:spMk id="103" creationId="{CA845C83-7244-5F87-6162-1E86CF57ACDC}"/>
          </ac:spMkLst>
        </pc:spChg>
        <pc:grpChg chg="del">
          <ac:chgData name="Eric Chiu" userId="80725449-5bc7-4f79-9776-a0dc4bf0ddb7" providerId="ADAL" clId="{8AD3E4E5-BB89-48D2-B493-F5E4AAC9993B}" dt="2026-02-03T15:00:38.917" v="0" actId="478"/>
          <ac:grpSpMkLst>
            <pc:docMk/>
            <pc:sldMk cId="285279650" sldId="266"/>
            <ac:grpSpMk id="47" creationId="{59BE7AF5-8097-7108-EF3C-A33171882767}"/>
          </ac:grpSpMkLst>
        </pc:grpChg>
        <pc:picChg chg="mod">
          <ac:chgData name="Eric Chiu" userId="80725449-5bc7-4f79-9776-a0dc4bf0ddb7" providerId="ADAL" clId="{8AD3E4E5-BB89-48D2-B493-F5E4AAC9993B}" dt="2026-02-03T15:01:51.168" v="22" actId="1035"/>
          <ac:picMkLst>
            <pc:docMk/>
            <pc:sldMk cId="285279650" sldId="266"/>
            <ac:picMk id="26" creationId="{2B90A077-6AB1-829C-A9BD-1A99781851FF}"/>
          </ac:picMkLst>
        </pc:picChg>
        <pc:picChg chg="mod">
          <ac:chgData name="Eric Chiu" userId="80725449-5bc7-4f79-9776-a0dc4bf0ddb7" providerId="ADAL" clId="{8AD3E4E5-BB89-48D2-B493-F5E4AAC9993B}" dt="2026-02-03T15:01:51.168" v="22" actId="1035"/>
          <ac:picMkLst>
            <pc:docMk/>
            <pc:sldMk cId="285279650" sldId="266"/>
            <ac:picMk id="30" creationId="{1225479D-DE8E-B991-860A-6F40D2BC86DF}"/>
          </ac:picMkLst>
        </pc:picChg>
        <pc:picChg chg="del">
          <ac:chgData name="Eric Chiu" userId="80725449-5bc7-4f79-9776-a0dc4bf0ddb7" providerId="ADAL" clId="{8AD3E4E5-BB89-48D2-B493-F5E4AAC9993B}" dt="2026-02-03T15:01:24.697" v="14" actId="478"/>
          <ac:picMkLst>
            <pc:docMk/>
            <pc:sldMk cId="285279650" sldId="266"/>
            <ac:picMk id="49" creationId="{0396521B-ADE2-2289-681E-651661F4340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D7C59-7C3D-4D8D-8694-03C0178F50A9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57C82-ECDB-4040-AC55-3D74670EA9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299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39014-1737-7936-89D6-3BAD25FB0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3B4EDA-C20A-AC3D-EA69-CF4F2AE83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427BF-B960-FD5D-DE8D-502A98CC4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8643B-3732-A7CB-8B80-BF649B32D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57C82-ECDB-4040-AC55-3D74670EA98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229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D5153-85E3-8AD5-41F9-881AB705E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CE659-E735-0F1D-41D8-B9F1C02C6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2C381F-7966-0119-F4DC-0A1908AB5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DEA4E-05D2-4CA6-15D1-B9AADA10E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57C82-ECDB-4040-AC55-3D74670EA98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1072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51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2DB05-26C3-446F-9143-2A4A92FBF48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764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455024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61870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6309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269870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3764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52419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21989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394006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04851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E70D3C-3AEA-4AAC-B003-E727E3CB3B5D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B6547-B8D2-1600-1B92-A7C129475E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2291186"/>
            <a:ext cx="3380015" cy="200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2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hyperlink" Target="http://www.ppxmining.com/" TargetMode="External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B1F6-4E5D-E185-3435-62E225947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CA845C83-7244-5F87-6162-1E86CF57ACDC}"/>
              </a:ext>
            </a:extLst>
          </p:cNvPr>
          <p:cNvSpPr/>
          <p:nvPr/>
        </p:nvSpPr>
        <p:spPr>
          <a:xfrm>
            <a:off x="-19049" y="5050199"/>
            <a:ext cx="6896100" cy="3333750"/>
          </a:xfrm>
          <a:prstGeom prst="roundRect">
            <a:avLst>
              <a:gd name="adj" fmla="val 13352"/>
            </a:avLst>
          </a:prstGeom>
          <a:solidFill>
            <a:srgbClr val="1D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7DD12DC-ED17-29F8-87A1-31B291326290}"/>
              </a:ext>
            </a:extLst>
          </p:cNvPr>
          <p:cNvSpPr/>
          <p:nvPr/>
        </p:nvSpPr>
        <p:spPr>
          <a:xfrm>
            <a:off x="-19050" y="5903878"/>
            <a:ext cx="6896101" cy="2887697"/>
          </a:xfrm>
          <a:prstGeom prst="rect">
            <a:avLst/>
          </a:prstGeom>
          <a:solidFill>
            <a:srgbClr val="1D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EA8E3-63C8-4926-B116-4D9450FFB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131877"/>
            <a:ext cx="5937949" cy="325740"/>
          </a:xfrm>
        </p:spPr>
        <p:txBody>
          <a:bodyPr anchor="t">
            <a:noAutofit/>
          </a:bodyPr>
          <a:lstStyle/>
          <a:p>
            <a:r>
              <a:rPr lang="en-US" sz="1800" b="1" dirty="0">
                <a:solidFill>
                  <a:srgbClr val="1D2733"/>
                </a:solidFill>
                <a:latin typeface="Satoshi" pitchFamily="50" charset="0"/>
              </a:rPr>
              <a:t>Emerging Gold &amp; Silver Producer in Northern Peru</a:t>
            </a:r>
            <a:endParaRPr lang="en-CA" sz="1800" b="1" dirty="0">
              <a:solidFill>
                <a:srgbClr val="1D2733"/>
              </a:solidFill>
              <a:latin typeface="Satoshi" pitchFamily="50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CFFE20-FCD7-2FDD-9B13-508A68954E47}"/>
              </a:ext>
            </a:extLst>
          </p:cNvPr>
          <p:cNvCxnSpPr>
            <a:cxnSpLocks/>
          </p:cNvCxnSpPr>
          <p:nvPr/>
        </p:nvCxnSpPr>
        <p:spPr>
          <a:xfrm>
            <a:off x="411480" y="486836"/>
            <a:ext cx="6035040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535A52-3D67-E2D6-9A84-9885079C4526}"/>
              </a:ext>
            </a:extLst>
          </p:cNvPr>
          <p:cNvSpPr txBox="1"/>
          <p:nvPr/>
        </p:nvSpPr>
        <p:spPr>
          <a:xfrm>
            <a:off x="411480" y="241824"/>
            <a:ext cx="44124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00" b="1" dirty="0"/>
              <a:t>PPX Mining </a:t>
            </a:r>
            <a:r>
              <a:rPr lang="en-CA" sz="1000" dirty="0"/>
              <a:t>/ Fact Sheet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51FD1C-B2FF-66AE-86DC-0755D4C8F114}"/>
              </a:ext>
            </a:extLst>
          </p:cNvPr>
          <p:cNvSpPr/>
          <p:nvPr/>
        </p:nvSpPr>
        <p:spPr>
          <a:xfrm>
            <a:off x="4902304" y="238539"/>
            <a:ext cx="1544216" cy="251582"/>
          </a:xfrm>
          <a:prstGeom prst="rect">
            <a:avLst/>
          </a:prstGeom>
          <a:solidFill>
            <a:srgbClr val="1D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Satoshi" pitchFamily="50" charset="0"/>
              </a:rPr>
              <a:t>TSXV: PPX </a:t>
            </a:r>
            <a:r>
              <a:rPr lang="en-US" sz="900" b="1" dirty="0">
                <a:solidFill>
                  <a:srgbClr val="FFB72D"/>
                </a:solidFill>
                <a:latin typeface="Satoshi" pitchFamily="50" charset="0"/>
              </a:rPr>
              <a:t>|</a:t>
            </a:r>
            <a:r>
              <a:rPr lang="en-US" sz="900" dirty="0">
                <a:latin typeface="Satoshi" pitchFamily="50" charset="0"/>
              </a:rPr>
              <a:t> BVL: PPX</a:t>
            </a:r>
            <a:endParaRPr lang="en-CA" sz="900" dirty="0">
              <a:latin typeface="Satoshi" pitchFamily="50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CF6E1D-3C58-A073-FC9B-8DCF222DD711}"/>
              </a:ext>
            </a:extLst>
          </p:cNvPr>
          <p:cNvSpPr txBox="1">
            <a:spLocks/>
          </p:cNvSpPr>
          <p:nvPr/>
        </p:nvSpPr>
        <p:spPr>
          <a:xfrm>
            <a:off x="411480" y="607723"/>
            <a:ext cx="5937949" cy="654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D2733"/>
                </a:solidFill>
                <a:latin typeface="Satoshi" pitchFamily="50" charset="0"/>
              </a:rPr>
              <a:t>PPX Mining Corp.</a:t>
            </a:r>
            <a:endParaRPr lang="en-CA" sz="3200" b="1" dirty="0">
              <a:solidFill>
                <a:srgbClr val="1D2733"/>
              </a:solidFill>
              <a:latin typeface="Satoshi" pitchFamily="50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C3C3284-400C-B5C4-61DB-ADB5E36D1622}"/>
              </a:ext>
            </a:extLst>
          </p:cNvPr>
          <p:cNvSpPr txBox="1"/>
          <p:nvPr/>
        </p:nvSpPr>
        <p:spPr>
          <a:xfrm>
            <a:off x="324338" y="7021672"/>
            <a:ext cx="2069356" cy="603242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Brian Imrie, Executive Chairman</a:t>
            </a:r>
            <a:endParaRPr lang="en-US" sz="700" dirty="0">
              <a:solidFill>
                <a:schemeClr val="bg1"/>
              </a:solidFill>
              <a:latin typeface="Satoshi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Seasoned mining finance executive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Led global mining M&amp;A at KPMG and previously co-headed M&amp;A at National Bank Financial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5DA1B4B-72C9-BE46-9BE4-28B4124B33F4}"/>
              </a:ext>
            </a:extLst>
          </p:cNvPr>
          <p:cNvSpPr txBox="1"/>
          <p:nvPr/>
        </p:nvSpPr>
        <p:spPr>
          <a:xfrm>
            <a:off x="2342571" y="5540744"/>
            <a:ext cx="2069356" cy="603242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John Thomas, COO,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44+ years of global mining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Worked on base and precious metals in Brazil, Costa Rica, Venezuela, Canada and more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6FADA79-D380-5DEA-2AEE-ABF0948BE4CF}"/>
              </a:ext>
            </a:extLst>
          </p:cNvPr>
          <p:cNvSpPr txBox="1"/>
          <p:nvPr/>
        </p:nvSpPr>
        <p:spPr>
          <a:xfrm>
            <a:off x="4413120" y="5540744"/>
            <a:ext cx="2243346" cy="495520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Pompeyo Gallardo, CFO, Corporate Secretary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30+ years corporate finance expert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Senior roles at Scotiabank, CIBC, Chieftain Metals and Redcloud Klondike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19A28AD-59AE-0B33-0E39-23A650C92633}"/>
              </a:ext>
            </a:extLst>
          </p:cNvPr>
          <p:cNvSpPr txBox="1"/>
          <p:nvPr/>
        </p:nvSpPr>
        <p:spPr>
          <a:xfrm>
            <a:off x="314043" y="6159567"/>
            <a:ext cx="2069356" cy="603242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Marcial Gutierrez, General Manager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20+ years of experience in large and small cap mining companies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Includes projects like Lagunas Norte and </a:t>
            </a:r>
            <a:r>
              <a:rPr lang="en-US" sz="700" dirty="0" err="1">
                <a:solidFill>
                  <a:schemeClr val="bg1"/>
                </a:solidFill>
                <a:latin typeface="Satoshi" pitchFamily="50" charset="0"/>
              </a:rPr>
              <a:t>Chucapaca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61ADE1F-F797-1F88-DEE4-EBA95F9341EB}"/>
              </a:ext>
            </a:extLst>
          </p:cNvPr>
          <p:cNvSpPr txBox="1"/>
          <p:nvPr/>
        </p:nvSpPr>
        <p:spPr>
          <a:xfrm>
            <a:off x="2339990" y="7021672"/>
            <a:ext cx="2069356" cy="710964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John Menzies, Director</a:t>
            </a:r>
            <a:endParaRPr lang="en-US" sz="700" dirty="0">
              <a:solidFill>
                <a:schemeClr val="bg1"/>
              </a:solidFill>
              <a:latin typeface="Satoshi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18+ years experience managing alternative investment strategies focused on macro and precious metals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Managing Member and Founding Partner of RIVI Capital LLC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F0BB2EC-464E-2E3E-168D-B86559966DDA}"/>
              </a:ext>
            </a:extLst>
          </p:cNvPr>
          <p:cNvSpPr txBox="1"/>
          <p:nvPr/>
        </p:nvSpPr>
        <p:spPr>
          <a:xfrm>
            <a:off x="4405391" y="7021672"/>
            <a:ext cx="2069356" cy="710964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Diego Bellido, Director</a:t>
            </a:r>
            <a:endParaRPr lang="en-US" sz="700" dirty="0">
              <a:solidFill>
                <a:schemeClr val="bg1"/>
              </a:solidFill>
              <a:latin typeface="Satoshi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15+ years of experience in trading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Glencore executive, he is a manager for Glencore Peru SAC and Glencore Lima Trading SAC.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On the Board of </a:t>
            </a:r>
            <a:r>
              <a:rPr lang="en-US" sz="700" dirty="0" err="1">
                <a:solidFill>
                  <a:schemeClr val="bg1"/>
                </a:solidFill>
                <a:latin typeface="Satoshi" pitchFamily="50" charset="0"/>
              </a:rPr>
              <a:t>Perubar</a:t>
            </a: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 S.A. 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EE135F4-2C9B-35CD-1EAF-CDF73DF4574F}"/>
              </a:ext>
            </a:extLst>
          </p:cNvPr>
          <p:cNvSpPr txBox="1"/>
          <p:nvPr/>
        </p:nvSpPr>
        <p:spPr>
          <a:xfrm>
            <a:off x="338448" y="7819694"/>
            <a:ext cx="2069356" cy="818686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Fernando </a:t>
            </a:r>
            <a:r>
              <a:rPr lang="en-US" sz="700" b="1" dirty="0" err="1">
                <a:solidFill>
                  <a:schemeClr val="bg1"/>
                </a:solidFill>
                <a:latin typeface="Satoshi" pitchFamily="50" charset="0"/>
              </a:rPr>
              <a:t>Pickmann</a:t>
            </a:r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,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20+ years experience in a corporate and mining law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Advised major Peruvian mining companies, internal legal advisor to the Peruvian Government on the Mining Privatization Committee of </a:t>
            </a:r>
            <a:r>
              <a:rPr lang="en-US" sz="700" dirty="0" err="1">
                <a:solidFill>
                  <a:schemeClr val="bg1"/>
                </a:solidFill>
                <a:latin typeface="Satoshi" pitchFamily="50" charset="0"/>
              </a:rPr>
              <a:t>Centromin</a:t>
            </a: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 Peru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A3C1D885-F4AA-1FC2-4903-D1FB295E9DF8}"/>
              </a:ext>
            </a:extLst>
          </p:cNvPr>
          <p:cNvSpPr/>
          <p:nvPr/>
        </p:nvSpPr>
        <p:spPr>
          <a:xfrm>
            <a:off x="3793653" y="265946"/>
            <a:ext cx="1030237" cy="201168"/>
          </a:xfrm>
          <a:prstGeom prst="roundRect">
            <a:avLst/>
          </a:prstGeom>
          <a:solidFill>
            <a:srgbClr val="7A8A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spc="200" dirty="0">
                <a:latin typeface="Satoshi" pitchFamily="50" charset="0"/>
              </a:rPr>
              <a:t>Q1 2026</a:t>
            </a:r>
            <a:endParaRPr lang="en-CA" sz="900" spc="200" dirty="0">
              <a:latin typeface="Satoshi" pitchFamily="50" charset="0"/>
            </a:endParaRPr>
          </a:p>
        </p:txBody>
      </p:sp>
      <p:pic>
        <p:nvPicPr>
          <p:cNvPr id="100" name="Picture 2">
            <a:extLst>
              <a:ext uri="{FF2B5EF4-FFF2-40B4-BE49-F238E27FC236}">
                <a16:creationId xmlns:a16="http://schemas.microsoft.com/office/drawing/2014/main" id="{93829558-456F-64DA-059D-385ED586F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733" y="760051"/>
            <a:ext cx="1069563" cy="2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BDB13208-6A52-E939-6184-50B1E3EA5A5A}"/>
              </a:ext>
            </a:extLst>
          </p:cNvPr>
          <p:cNvSpPr txBox="1"/>
          <p:nvPr/>
        </p:nvSpPr>
        <p:spPr>
          <a:xfrm>
            <a:off x="314043" y="5219253"/>
            <a:ext cx="23341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B72D"/>
                </a:solidFill>
                <a:latin typeface="Satoshi" pitchFamily="50" charset="0"/>
              </a:rPr>
              <a:t>Directors and Management</a:t>
            </a:r>
            <a:endParaRPr lang="en-CA" sz="1200" dirty="0">
              <a:solidFill>
                <a:srgbClr val="FFB72D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4BCE9AC-A0BC-2A6D-E563-752A0F6D12E8}"/>
              </a:ext>
            </a:extLst>
          </p:cNvPr>
          <p:cNvSpPr txBox="1"/>
          <p:nvPr/>
        </p:nvSpPr>
        <p:spPr>
          <a:xfrm>
            <a:off x="-2" y="8862107"/>
            <a:ext cx="68579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dirty="0">
                <a:latin typeface="Satoshi" pitchFamily="50" charset="0"/>
              </a:rPr>
              <a:t>Contact: Pompeyo Gallardo, CFO | e:pompeyo.gallardo@ppxmining.com | </a:t>
            </a:r>
            <a:r>
              <a:rPr lang="en-CA" sz="900" dirty="0">
                <a:latin typeface="Satoshi" pitchFamily="50" charset="0"/>
                <a:hlinkClick r:id="rId4"/>
              </a:rPr>
              <a:t>www.ppxmining.com</a:t>
            </a:r>
            <a:endParaRPr lang="en-CA" sz="900" dirty="0">
              <a:latin typeface="Satoshi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DBF65-BAA1-9BB6-1F31-2C7A253589F9}"/>
              </a:ext>
            </a:extLst>
          </p:cNvPr>
          <p:cNvSpPr txBox="1"/>
          <p:nvPr/>
        </p:nvSpPr>
        <p:spPr>
          <a:xfrm>
            <a:off x="314043" y="5540744"/>
            <a:ext cx="2069356" cy="495520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Ernest Mast, President &amp; CEO,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35+ years experience as a Mining Executive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CEO / MD of multiple mining companies and on multiple boards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80187-033C-A638-7364-E2E3C336D758}"/>
              </a:ext>
            </a:extLst>
          </p:cNvPr>
          <p:cNvSpPr txBox="1"/>
          <p:nvPr/>
        </p:nvSpPr>
        <p:spPr>
          <a:xfrm>
            <a:off x="2342571" y="6159567"/>
            <a:ext cx="2069356" cy="387798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Karina </a:t>
            </a:r>
            <a:r>
              <a:rPr lang="en-US" sz="700" b="1" dirty="0" err="1">
                <a:solidFill>
                  <a:schemeClr val="bg1"/>
                </a:solidFill>
                <a:latin typeface="Satoshi" pitchFamily="50" charset="0"/>
              </a:rPr>
              <a:t>Rivva</a:t>
            </a:r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, Administrative &amp; PR Manager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30+ years of experience in mining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Worked at SSR Mining and Barrick Gold</a:t>
            </a:r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E4306-8FD2-4CA9-C5B7-0DB4523124B7}"/>
              </a:ext>
            </a:extLst>
          </p:cNvPr>
          <p:cNvSpPr txBox="1"/>
          <p:nvPr/>
        </p:nvSpPr>
        <p:spPr>
          <a:xfrm>
            <a:off x="4413120" y="6159567"/>
            <a:ext cx="2069356" cy="603242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Warren Pratt, Technical Advisor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40+ years experience as a geologist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Led the team discovering </a:t>
            </a:r>
            <a:r>
              <a:rPr lang="en-US" sz="700" dirty="0" err="1">
                <a:solidFill>
                  <a:schemeClr val="bg1"/>
                </a:solidFill>
                <a:latin typeface="Satoshi" pitchFamily="50" charset="0"/>
              </a:rPr>
              <a:t>Callanquitas</a:t>
            </a: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 Au/Ag deposit</a:t>
            </a:r>
          </a:p>
          <a:p>
            <a:endParaRPr lang="en-CA" sz="700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9AA2A-36B6-6EB2-91AC-CB5FFBFE3D96}"/>
              </a:ext>
            </a:extLst>
          </p:cNvPr>
          <p:cNvSpPr txBox="1"/>
          <p:nvPr/>
        </p:nvSpPr>
        <p:spPr>
          <a:xfrm>
            <a:off x="2350909" y="7819694"/>
            <a:ext cx="2069356" cy="710964"/>
          </a:xfrm>
          <a:prstGeom prst="rect">
            <a:avLst/>
          </a:prstGeom>
          <a:noFill/>
        </p:spPr>
        <p:txBody>
          <a:bodyPr wrap="square" lIns="91440" tIns="18288" rIns="45720" bIns="45720" rtlCol="0">
            <a:spAutoFit/>
          </a:bodyPr>
          <a:lstStyle/>
          <a:p>
            <a:r>
              <a:rPr lang="en-US" sz="700" b="1" dirty="0">
                <a:solidFill>
                  <a:schemeClr val="bg1"/>
                </a:solidFill>
                <a:latin typeface="Satoshi" pitchFamily="50" charset="0"/>
              </a:rPr>
              <a:t>Bruno Kaiser, Advisor to the Board</a:t>
            </a:r>
            <a:endParaRPr lang="en-US" sz="700" dirty="0">
              <a:solidFill>
                <a:schemeClr val="bg1"/>
              </a:solidFill>
              <a:latin typeface="Satoshi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30+ years experience in mining finance,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Managing Member and Founding Partner of RIVI Capital LLC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chemeClr val="bg1"/>
                </a:solidFill>
                <a:latin typeface="Satoshi" pitchFamily="50" charset="0"/>
              </a:rPr>
              <a:t>Current CFO of global heath data tech company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195318-1F27-3187-5425-1164E20ACFD0}"/>
              </a:ext>
            </a:extLst>
          </p:cNvPr>
          <p:cNvCxnSpPr>
            <a:cxnSpLocks/>
          </p:cNvCxnSpPr>
          <p:nvPr/>
        </p:nvCxnSpPr>
        <p:spPr>
          <a:xfrm>
            <a:off x="2030034" y="6825558"/>
            <a:ext cx="2797931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9DCA1-26C4-A078-C16B-CBF349179374}"/>
              </a:ext>
            </a:extLst>
          </p:cNvPr>
          <p:cNvGrpSpPr/>
          <p:nvPr/>
        </p:nvGrpSpPr>
        <p:grpSpPr>
          <a:xfrm>
            <a:off x="2860198" y="1944268"/>
            <a:ext cx="3584789" cy="2413700"/>
            <a:chOff x="4078039" y="1700161"/>
            <a:chExt cx="4629081" cy="3116840"/>
          </a:xfrm>
        </p:grpSpPr>
        <p:pic>
          <p:nvPicPr>
            <p:cNvPr id="18" name="Picture 17" descr="A map of the south america&#10;&#10;AI-generated content may be incorrect.">
              <a:extLst>
                <a:ext uri="{FF2B5EF4-FFF2-40B4-BE49-F238E27FC236}">
                  <a16:creationId xmlns:a16="http://schemas.microsoft.com/office/drawing/2014/main" id="{252A9D61-B52B-1550-CA4F-D3C4E365D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04" t="24869" r="5167" b="24709"/>
            <a:stretch>
              <a:fillRect/>
            </a:stretch>
          </p:blipFill>
          <p:spPr>
            <a:xfrm>
              <a:off x="4078039" y="1700161"/>
              <a:ext cx="4629081" cy="3116840"/>
            </a:xfrm>
            <a:prstGeom prst="rect">
              <a:avLst/>
            </a:prstGeom>
          </p:spPr>
        </p:pic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6BC9E9F-E139-C704-289B-493D44C21D04}"/>
                </a:ext>
              </a:extLst>
            </p:cNvPr>
            <p:cNvSpPr/>
            <p:nvPr/>
          </p:nvSpPr>
          <p:spPr>
            <a:xfrm>
              <a:off x="4966218" y="2744513"/>
              <a:ext cx="1156286" cy="238875"/>
            </a:xfrm>
            <a:prstGeom prst="roundRect">
              <a:avLst/>
            </a:prstGeom>
            <a:solidFill>
              <a:srgbClr val="1D2733"/>
            </a:solidFill>
            <a:ln>
              <a:solidFill>
                <a:srgbClr val="FFB8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900" b="1" dirty="0">
                  <a:solidFill>
                    <a:schemeClr val="bg1"/>
                  </a:solidFill>
                  <a:latin typeface="Satoshi" pitchFamily="50" charset="0"/>
                </a:rPr>
                <a:t>Igor Project</a:t>
              </a:r>
              <a:endParaRPr lang="en-US" sz="900" b="1" dirty="0">
                <a:solidFill>
                  <a:schemeClr val="bg1"/>
                </a:solidFill>
                <a:latin typeface="Satoshi" pitchFamily="50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B1B52E8-7607-6D2E-60EC-C01CFFCAA69C}"/>
                </a:ext>
              </a:extLst>
            </p:cNvPr>
            <p:cNvGrpSpPr/>
            <p:nvPr/>
          </p:nvGrpSpPr>
          <p:grpSpPr>
            <a:xfrm>
              <a:off x="6746033" y="2324778"/>
              <a:ext cx="1404464" cy="290212"/>
              <a:chOff x="5611492" y="1470107"/>
              <a:chExt cx="1404464" cy="290212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7B9D9D2F-8354-3C7E-8575-FEC42A93A0CA}"/>
                  </a:ext>
                </a:extLst>
              </p:cNvPr>
              <p:cNvSpPr/>
              <p:nvPr/>
            </p:nvSpPr>
            <p:spPr>
              <a:xfrm>
                <a:off x="5611492" y="1470107"/>
                <a:ext cx="1404464" cy="290212"/>
              </a:xfrm>
              <a:prstGeom prst="roundRect">
                <a:avLst>
                  <a:gd name="adj" fmla="val 16901"/>
                </a:avLst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144" bIns="9144" rtlCol="0" anchor="t">
                <a:spAutoFit/>
              </a:bodyPr>
              <a:lstStyle/>
              <a:p>
                <a:pPr algn="r"/>
                <a:r>
                  <a:rPr lang="en-CA" sz="600" b="1" dirty="0">
                    <a:solidFill>
                      <a:schemeClr val="tx1"/>
                    </a:solidFill>
                    <a:latin typeface="Satoshi" pitchFamily="50" charset="0"/>
                  </a:rPr>
                  <a:t>Yanacocha</a:t>
                </a:r>
              </a:p>
              <a:p>
                <a:pPr algn="r"/>
                <a:r>
                  <a:rPr lang="en-CA" sz="600" dirty="0">
                    <a:solidFill>
                      <a:schemeClr val="tx1"/>
                    </a:solidFill>
                    <a:latin typeface="Satoshi" pitchFamily="50" charset="0"/>
                  </a:rPr>
                  <a:t>&gt;40 Moz Au</a:t>
                </a:r>
              </a:p>
            </p:txBody>
          </p:sp>
          <p:pic>
            <p:nvPicPr>
              <p:cNvPr id="51" name="Picture 2">
                <a:extLst>
                  <a:ext uri="{FF2B5EF4-FFF2-40B4-BE49-F238E27FC236}">
                    <a16:creationId xmlns:a16="http://schemas.microsoft.com/office/drawing/2014/main" id="{6E245FBD-BCB7-0539-3157-12B36C03BC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3551" y="1575219"/>
                <a:ext cx="508446" cy="826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277D97B-56A9-9F10-1798-D0B1EFBBEC99}"/>
                </a:ext>
              </a:extLst>
            </p:cNvPr>
            <p:cNvGrpSpPr/>
            <p:nvPr/>
          </p:nvGrpSpPr>
          <p:grpSpPr>
            <a:xfrm>
              <a:off x="6636846" y="2646951"/>
              <a:ext cx="1540575" cy="290212"/>
              <a:chOff x="5885558" y="2222235"/>
              <a:chExt cx="1540575" cy="290212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0C330AC4-678B-363F-4954-36FB92C0E3DC}"/>
                  </a:ext>
                </a:extLst>
              </p:cNvPr>
              <p:cNvSpPr/>
              <p:nvPr/>
            </p:nvSpPr>
            <p:spPr>
              <a:xfrm>
                <a:off x="5885558" y="2222235"/>
                <a:ext cx="1540575" cy="290212"/>
              </a:xfrm>
              <a:prstGeom prst="roundRect">
                <a:avLst>
                  <a:gd name="adj" fmla="val 16901"/>
                </a:avLst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144" bIns="9144" rtlCol="0" anchor="t">
                <a:spAutoFit/>
              </a:bodyPr>
              <a:lstStyle/>
              <a:p>
                <a:pPr algn="r"/>
                <a:r>
                  <a:rPr lang="en-CA" sz="600" b="1" dirty="0" err="1">
                    <a:solidFill>
                      <a:schemeClr val="tx1"/>
                    </a:solidFill>
                    <a:latin typeface="Satoshi" pitchFamily="50" charset="0"/>
                  </a:rPr>
                  <a:t>Shahuindo</a:t>
                </a:r>
                <a:endParaRPr lang="en-CA" sz="600" b="1" dirty="0">
                  <a:solidFill>
                    <a:schemeClr val="tx1"/>
                  </a:solidFill>
                  <a:latin typeface="Satoshi" pitchFamily="50" charset="0"/>
                </a:endParaRPr>
              </a:p>
              <a:p>
                <a:pPr algn="r"/>
                <a:r>
                  <a:rPr lang="en-CA" sz="600" dirty="0">
                    <a:solidFill>
                      <a:schemeClr val="tx1"/>
                    </a:solidFill>
                    <a:latin typeface="Satoshi" pitchFamily="50" charset="0"/>
                  </a:rPr>
                  <a:t>&gt;1 Moz Au</a:t>
                </a:r>
              </a:p>
            </p:txBody>
          </p:sp>
          <p:pic>
            <p:nvPicPr>
              <p:cNvPr id="46" name="Picture 4" descr="Home - Pan American Silver">
                <a:extLst>
                  <a:ext uri="{FF2B5EF4-FFF2-40B4-BE49-F238E27FC236}">
                    <a16:creationId xmlns:a16="http://schemas.microsoft.com/office/drawing/2014/main" id="{BEA70023-0866-9018-BC8A-E7E6A2ECAD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9164" y="2296546"/>
                <a:ext cx="713987" cy="1442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F790F5D-51A9-B80A-12AE-E4E3872B230F}"/>
                </a:ext>
              </a:extLst>
            </p:cNvPr>
            <p:cNvGrpSpPr/>
            <p:nvPr/>
          </p:nvGrpSpPr>
          <p:grpSpPr>
            <a:xfrm>
              <a:off x="6729975" y="2969016"/>
              <a:ext cx="1317047" cy="290212"/>
              <a:chOff x="6066031" y="2947153"/>
              <a:chExt cx="1317047" cy="29021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755D0CC0-EA31-2CC0-C103-B255DDD7848D}"/>
                  </a:ext>
                </a:extLst>
              </p:cNvPr>
              <p:cNvSpPr/>
              <p:nvPr/>
            </p:nvSpPr>
            <p:spPr>
              <a:xfrm>
                <a:off x="6066031" y="2947153"/>
                <a:ext cx="1317047" cy="290212"/>
              </a:xfrm>
              <a:prstGeom prst="roundRect">
                <a:avLst>
                  <a:gd name="adj" fmla="val 16901"/>
                </a:avLst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144" bIns="9144" rtlCol="0" anchor="t">
                <a:spAutoFit/>
              </a:bodyPr>
              <a:lstStyle/>
              <a:p>
                <a:pPr algn="r"/>
                <a:r>
                  <a:rPr lang="en-CA" sz="600" b="1" dirty="0">
                    <a:solidFill>
                      <a:schemeClr val="tx1"/>
                    </a:solidFill>
                    <a:latin typeface="Satoshi" pitchFamily="50" charset="0"/>
                  </a:rPr>
                  <a:t>La Arena</a:t>
                </a:r>
              </a:p>
              <a:p>
                <a:pPr algn="r"/>
                <a:r>
                  <a:rPr lang="en-CA" sz="600" dirty="0">
                    <a:solidFill>
                      <a:schemeClr val="tx1"/>
                    </a:solidFill>
                    <a:latin typeface="Satoshi" pitchFamily="50" charset="0"/>
                  </a:rPr>
                  <a:t>&gt;2 Moz Au</a:t>
                </a:r>
              </a:p>
            </p:txBody>
          </p:sp>
          <p:pic>
            <p:nvPicPr>
              <p:cNvPr id="35" name="Picture 6">
                <a:extLst>
                  <a:ext uri="{FF2B5EF4-FFF2-40B4-BE49-F238E27FC236}">
                    <a16:creationId xmlns:a16="http://schemas.microsoft.com/office/drawing/2014/main" id="{60CA354D-F2D2-7DD1-63C8-7AFE32C41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30570" y="3014056"/>
                <a:ext cx="583487" cy="159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5362C37-91B3-BD32-1B97-9E10E8532F80}"/>
                </a:ext>
              </a:extLst>
            </p:cNvPr>
            <p:cNvGrpSpPr/>
            <p:nvPr/>
          </p:nvGrpSpPr>
          <p:grpSpPr>
            <a:xfrm>
              <a:off x="4802048" y="3087783"/>
              <a:ext cx="1571546" cy="290212"/>
              <a:chOff x="4607387" y="2806298"/>
              <a:chExt cx="1270865" cy="29021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594B7F6-F1E3-739A-FA42-4A36110EB036}"/>
                  </a:ext>
                </a:extLst>
              </p:cNvPr>
              <p:cNvSpPr/>
              <p:nvPr/>
            </p:nvSpPr>
            <p:spPr>
              <a:xfrm>
                <a:off x="4607387" y="2806298"/>
                <a:ext cx="1270865" cy="290212"/>
              </a:xfrm>
              <a:prstGeom prst="roundRect">
                <a:avLst>
                  <a:gd name="adj" fmla="val 16901"/>
                </a:avLst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144" bIns="9144" rtlCol="0" anchor="t">
                <a:spAutoFit/>
              </a:bodyPr>
              <a:lstStyle/>
              <a:p>
                <a:pPr algn="r"/>
                <a:r>
                  <a:rPr lang="en-CA" sz="600" b="1" dirty="0">
                    <a:solidFill>
                      <a:schemeClr val="tx1"/>
                    </a:solidFill>
                    <a:latin typeface="Satoshi" pitchFamily="50" charset="0"/>
                  </a:rPr>
                  <a:t>Lagunas Norte</a:t>
                </a:r>
              </a:p>
              <a:p>
                <a:pPr algn="r"/>
                <a:r>
                  <a:rPr lang="en-CA" sz="600" dirty="0">
                    <a:solidFill>
                      <a:schemeClr val="tx1"/>
                    </a:solidFill>
                    <a:latin typeface="Satoshi" pitchFamily="50" charset="0"/>
                  </a:rPr>
                  <a:t>&gt;10 Moz Au</a:t>
                </a:r>
              </a:p>
            </p:txBody>
          </p:sp>
          <p:pic>
            <p:nvPicPr>
              <p:cNvPr id="33" name="Picture 8" descr="Boroo completes acquisition of Lagunas Norte mine">
                <a:extLst>
                  <a:ext uri="{FF2B5EF4-FFF2-40B4-BE49-F238E27FC236}">
                    <a16:creationId xmlns:a16="http://schemas.microsoft.com/office/drawing/2014/main" id="{CF9BCE12-F5C5-C835-FA1E-F5AB058E3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8930" y="2867031"/>
                <a:ext cx="373137" cy="2211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4" name="Graphic 23" descr="Mining tools with solid fill">
              <a:extLst>
                <a:ext uri="{FF2B5EF4-FFF2-40B4-BE49-F238E27FC236}">
                  <a16:creationId xmlns:a16="http://schemas.microsoft.com/office/drawing/2014/main" id="{9374BAD6-0447-B96B-F6A4-B8D0A4E5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79131" y="3144353"/>
              <a:ext cx="162332" cy="162332"/>
            </a:xfrm>
            <a:prstGeom prst="rect">
              <a:avLst/>
            </a:prstGeom>
          </p:spPr>
        </p:pic>
        <p:pic>
          <p:nvPicPr>
            <p:cNvPr id="25" name="Graphic 24" descr="Mining tools with solid fill">
              <a:extLst>
                <a:ext uri="{FF2B5EF4-FFF2-40B4-BE49-F238E27FC236}">
                  <a16:creationId xmlns:a16="http://schemas.microsoft.com/office/drawing/2014/main" id="{55E3C665-3846-E941-597D-F94A1EBA9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23498" y="3025106"/>
              <a:ext cx="162332" cy="162332"/>
            </a:xfrm>
            <a:prstGeom prst="rect">
              <a:avLst/>
            </a:prstGeom>
          </p:spPr>
        </p:pic>
        <p:pic>
          <p:nvPicPr>
            <p:cNvPr id="26" name="Graphic 25" descr="Mining tools with solid fill">
              <a:extLst>
                <a:ext uri="{FF2B5EF4-FFF2-40B4-BE49-F238E27FC236}">
                  <a16:creationId xmlns:a16="http://schemas.microsoft.com/office/drawing/2014/main" id="{2B90A077-6AB1-829C-A9BD-1A9978185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98994" y="2689553"/>
              <a:ext cx="162332" cy="162332"/>
            </a:xfrm>
            <a:prstGeom prst="rect">
              <a:avLst/>
            </a:prstGeom>
          </p:spPr>
        </p:pic>
        <p:pic>
          <p:nvPicPr>
            <p:cNvPr id="27" name="Graphic 26" descr="Mining tools with solid fill">
              <a:extLst>
                <a:ext uri="{FF2B5EF4-FFF2-40B4-BE49-F238E27FC236}">
                  <a16:creationId xmlns:a16="http://schemas.microsoft.com/office/drawing/2014/main" id="{3459A078-14DB-29FC-921E-499733B35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10471" y="2455292"/>
              <a:ext cx="162332" cy="162332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C18406A-4A4E-CB63-5201-1CCF8E7B7F5E}"/>
                </a:ext>
              </a:extLst>
            </p:cNvPr>
            <p:cNvSpPr/>
            <p:nvPr/>
          </p:nvSpPr>
          <p:spPr>
            <a:xfrm>
              <a:off x="5336676" y="2109590"/>
              <a:ext cx="1393299" cy="287495"/>
            </a:xfrm>
            <a:prstGeom prst="rect">
              <a:avLst/>
            </a:prstGeom>
            <a:solidFill>
              <a:srgbClr val="061E3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3E2301-9A1E-D113-B211-AD3F02FE786D}"/>
                </a:ext>
              </a:extLst>
            </p:cNvPr>
            <p:cNvSpPr txBox="1"/>
            <p:nvPr/>
          </p:nvSpPr>
          <p:spPr>
            <a:xfrm>
              <a:off x="5517949" y="3594920"/>
              <a:ext cx="1167882" cy="298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Satoshi"/>
                </a:rPr>
                <a:t>LA LIBERTAD</a:t>
              </a:r>
            </a:p>
          </p:txBody>
        </p:sp>
        <p:pic>
          <p:nvPicPr>
            <p:cNvPr id="30" name="Graphic 29" descr="Star with solid fill">
              <a:extLst>
                <a:ext uri="{FF2B5EF4-FFF2-40B4-BE49-F238E27FC236}">
                  <a16:creationId xmlns:a16="http://schemas.microsoft.com/office/drawing/2014/main" id="{1225479D-DE8E-B991-860A-6F40D2BC8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10913" y="2729238"/>
              <a:ext cx="278786" cy="27878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EE88AA-440B-BA1A-E005-2612584E6AE2}"/>
                </a:ext>
              </a:extLst>
            </p:cNvPr>
            <p:cNvSpPr txBox="1"/>
            <p:nvPr/>
          </p:nvSpPr>
          <p:spPr>
            <a:xfrm>
              <a:off x="5397407" y="1916717"/>
              <a:ext cx="9749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100" b="1" dirty="0">
                  <a:solidFill>
                    <a:schemeClr val="bg1"/>
                  </a:solidFill>
                  <a:latin typeface="Satoshi"/>
                </a:rPr>
                <a:t>CAJAMARA</a:t>
              </a:r>
            </a:p>
          </p:txBody>
        </p:sp>
      </p:grp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C9C034F8-0799-49FF-7D31-C2042E1E8614}"/>
              </a:ext>
            </a:extLst>
          </p:cNvPr>
          <p:cNvSpPr/>
          <p:nvPr/>
        </p:nvSpPr>
        <p:spPr>
          <a:xfrm>
            <a:off x="413013" y="1778590"/>
            <a:ext cx="2860352" cy="3011248"/>
          </a:xfrm>
          <a:prstGeom prst="roundRect">
            <a:avLst>
              <a:gd name="adj" fmla="val 41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spc="200" dirty="0">
              <a:latin typeface="Satoshi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05C8C-037E-C823-9C39-95D2857EF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2" y="2042587"/>
            <a:ext cx="2665778" cy="2581375"/>
          </a:xfrm>
        </p:spPr>
        <p:txBody>
          <a:bodyPr lIns="45720" tIns="45720" rIns="27432" bIns="45720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b="1" dirty="0">
                <a:latin typeface="Satoshi" pitchFamily="50" charset="0"/>
              </a:rPr>
              <a:t>Location: </a:t>
            </a:r>
            <a:r>
              <a:rPr lang="en-CA" sz="900" dirty="0">
                <a:latin typeface="Satoshi" pitchFamily="50" charset="0"/>
              </a:rPr>
              <a:t>Northern Peru, La Libertad Region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b="1" dirty="0">
                <a:latin typeface="Satoshi" pitchFamily="50" charset="0"/>
              </a:rPr>
              <a:t>Institutional Backing: </a:t>
            </a:r>
            <a:r>
              <a:rPr lang="en-CA" sz="900" dirty="0">
                <a:latin typeface="Satoshi" pitchFamily="50" charset="0"/>
              </a:rPr>
              <a:t>Glencore acquired 9.9% of PPX for ~C$20M on December 2025 and subscribed an offtake for precious metals concentrates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b="1" dirty="0" err="1">
                <a:latin typeface="Satoshi" pitchFamily="50" charset="0"/>
              </a:rPr>
              <a:t>Callanquitas</a:t>
            </a:r>
            <a:r>
              <a:rPr lang="en-CA" sz="900" b="1" dirty="0">
                <a:latin typeface="Satoshi" pitchFamily="50" charset="0"/>
              </a:rPr>
              <a:t> Operations: </a:t>
            </a:r>
            <a:r>
              <a:rPr lang="en-CA" sz="900" dirty="0">
                <a:latin typeface="Satoshi" pitchFamily="50" charset="0"/>
              </a:rPr>
              <a:t>Operating asset with ore provisionally processed at a 3</a:t>
            </a:r>
            <a:r>
              <a:rPr lang="en-CA" sz="900" baseline="30000" dirty="0">
                <a:latin typeface="Satoshi" pitchFamily="50" charset="0"/>
              </a:rPr>
              <a:t>rd</a:t>
            </a:r>
            <a:r>
              <a:rPr lang="en-CA" sz="900" dirty="0">
                <a:latin typeface="Satoshi" pitchFamily="50" charset="0"/>
              </a:rPr>
              <a:t> party facility</a:t>
            </a:r>
          </a:p>
          <a:p>
            <a:pPr marL="339725" lvl="2" indent="-1651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dirty="0">
                <a:latin typeface="Satoshi" pitchFamily="50" charset="0"/>
              </a:rPr>
              <a:t>Developing an on-site plant that can process higher volumes and lower grade ore</a:t>
            </a:r>
          </a:p>
          <a:p>
            <a:pPr marL="339725" lvl="2" indent="-1651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dirty="0">
                <a:latin typeface="Satoshi" pitchFamily="50" charset="0"/>
              </a:rPr>
              <a:t>Plant is financed and permitted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b="1" dirty="0" err="1">
                <a:latin typeface="Satoshi" pitchFamily="50" charset="0"/>
              </a:rPr>
              <a:t>Callanquitas</a:t>
            </a:r>
            <a:r>
              <a:rPr lang="en-CA" sz="900" b="1" dirty="0">
                <a:latin typeface="Satoshi" pitchFamily="50" charset="0"/>
              </a:rPr>
              <a:t> Exploration: </a:t>
            </a:r>
            <a:r>
              <a:rPr lang="en-CA" sz="900" dirty="0">
                <a:latin typeface="Satoshi" pitchFamily="50" charset="0"/>
              </a:rPr>
              <a:t>Oct 2025 drill results 1.10m grading 49.52g/t Au, 11,597.1g/t Ag, 11.13% Cu</a:t>
            </a:r>
            <a:endParaRPr lang="en-CA" sz="900" b="1" dirty="0">
              <a:latin typeface="Satoshi" pitchFamily="50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CA" sz="900" b="1" dirty="0" err="1">
                <a:latin typeface="Satoshi" pitchFamily="50" charset="0"/>
              </a:rPr>
              <a:t>Portachuelos</a:t>
            </a:r>
            <a:r>
              <a:rPr lang="en-CA" sz="900" b="1" dirty="0">
                <a:latin typeface="Satoshi" pitchFamily="50" charset="0"/>
              </a:rPr>
              <a:t> Exploration: </a:t>
            </a:r>
            <a:r>
              <a:rPr lang="en-CA" sz="900" dirty="0">
                <a:latin typeface="Satoshi" pitchFamily="50" charset="0"/>
              </a:rPr>
              <a:t>Under explored asset with potential to move PPX from small to medium miner </a:t>
            </a:r>
            <a:r>
              <a:rPr lang="de-DE" sz="900" dirty="0">
                <a:latin typeface="Satoshi" pitchFamily="50" charset="0"/>
              </a:rPr>
              <a:t>Mar 2, 2018 – 40.2m grading 1.18g/t Au, 115.4g/t Ag, there is:  7.0 m grading 4.9 g/t Au, 396 g/t Ag.</a:t>
            </a:r>
            <a:endParaRPr lang="en-CA" sz="900" dirty="0">
              <a:latin typeface="Satoshi" pitchFamily="50" charset="0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F944EF5D-5BBF-E288-4BDF-82E5245E415E}"/>
              </a:ext>
            </a:extLst>
          </p:cNvPr>
          <p:cNvSpPr/>
          <p:nvPr/>
        </p:nvSpPr>
        <p:spPr>
          <a:xfrm>
            <a:off x="568616" y="1673521"/>
            <a:ext cx="2549146" cy="219456"/>
          </a:xfrm>
          <a:prstGeom prst="roundRect">
            <a:avLst/>
          </a:prstGeom>
          <a:solidFill>
            <a:srgbClr val="3547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spc="200" dirty="0">
                <a:latin typeface="Satoshi" pitchFamily="50" charset="0"/>
              </a:rPr>
              <a:t>KEY HIGHLIGHTS</a:t>
            </a:r>
            <a:endParaRPr lang="en-CA" sz="900" spc="200" dirty="0"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76B24-0827-75ED-FCB0-2ADAE142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846F793B-3A11-F031-E025-2C28EB8B6D0B}"/>
              </a:ext>
            </a:extLst>
          </p:cNvPr>
          <p:cNvSpPr/>
          <p:nvPr/>
        </p:nvSpPr>
        <p:spPr>
          <a:xfrm>
            <a:off x="467241" y="1717915"/>
            <a:ext cx="5923517" cy="4580878"/>
          </a:xfrm>
          <a:prstGeom prst="roundRect">
            <a:avLst>
              <a:gd name="adj" fmla="val 41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spc="200" dirty="0">
              <a:latin typeface="Satoshi" pitchFamily="50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4599522-48AB-0B68-0E39-5EB9C615A1DB}"/>
              </a:ext>
            </a:extLst>
          </p:cNvPr>
          <p:cNvCxnSpPr>
            <a:cxnSpLocks/>
          </p:cNvCxnSpPr>
          <p:nvPr/>
        </p:nvCxnSpPr>
        <p:spPr>
          <a:xfrm>
            <a:off x="795640" y="1974406"/>
            <a:ext cx="0" cy="4064444"/>
          </a:xfrm>
          <a:prstGeom prst="straightConnector1">
            <a:avLst/>
          </a:prstGeom>
          <a:ln w="19050">
            <a:solidFill>
              <a:srgbClr val="1D27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CF774053-A7D6-1617-AE69-635CB848221B}"/>
              </a:ext>
            </a:extLst>
          </p:cNvPr>
          <p:cNvSpPr/>
          <p:nvPr/>
        </p:nvSpPr>
        <p:spPr>
          <a:xfrm>
            <a:off x="727060" y="5616162"/>
            <a:ext cx="137160" cy="137160"/>
          </a:xfrm>
          <a:prstGeom prst="ellipse">
            <a:avLst/>
          </a:prstGeom>
          <a:solidFill>
            <a:srgbClr val="516C8D"/>
          </a:solidFill>
          <a:ln>
            <a:solidFill>
              <a:srgbClr val="1D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EE9694-680C-2614-0C75-83563E387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92545"/>
              </p:ext>
            </p:extLst>
          </p:nvPr>
        </p:nvGraphicFramePr>
        <p:xfrm>
          <a:off x="467242" y="6791658"/>
          <a:ext cx="2432050" cy="1167116"/>
        </p:xfrm>
        <a:graphic>
          <a:graphicData uri="http://schemas.openxmlformats.org/drawingml/2006/table">
            <a:tbl>
              <a:tblPr/>
              <a:tblGrid>
                <a:gridCol w="1626958">
                  <a:extLst>
                    <a:ext uri="{9D8B030D-6E8A-4147-A177-3AD203B41FA5}">
                      <a16:colId xmlns:a16="http://schemas.microsoft.com/office/drawing/2014/main" val="1299910495"/>
                    </a:ext>
                  </a:extLst>
                </a:gridCol>
                <a:gridCol w="805092">
                  <a:extLst>
                    <a:ext uri="{9D8B030D-6E8A-4147-A177-3AD203B41FA5}">
                      <a16:colId xmlns:a16="http://schemas.microsoft.com/office/drawing/2014/main" val="3007834407"/>
                    </a:ext>
                  </a:extLst>
                </a:gridCol>
              </a:tblGrid>
              <a:tr h="2917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Shares Outstanding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846M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331909"/>
                  </a:ext>
                </a:extLst>
              </a:tr>
              <a:tr h="2917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Options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48M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141218"/>
                  </a:ext>
                </a:extLst>
              </a:tr>
              <a:tr h="2917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Warrants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149M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557724"/>
                  </a:ext>
                </a:extLst>
              </a:tr>
              <a:tr h="2917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Shares Fully Diluted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1043M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00924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56B80EF-A093-4197-2723-6F57628F0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37055"/>
              </p:ext>
            </p:extLst>
          </p:nvPr>
        </p:nvGraphicFramePr>
        <p:xfrm>
          <a:off x="3148861" y="6791661"/>
          <a:ext cx="3256330" cy="1167110"/>
        </p:xfrm>
        <a:graphic>
          <a:graphicData uri="http://schemas.openxmlformats.org/drawingml/2006/table">
            <a:tbl>
              <a:tblPr/>
              <a:tblGrid>
                <a:gridCol w="2493872">
                  <a:extLst>
                    <a:ext uri="{9D8B030D-6E8A-4147-A177-3AD203B41FA5}">
                      <a16:colId xmlns:a16="http://schemas.microsoft.com/office/drawing/2014/main" val="2688023541"/>
                    </a:ext>
                  </a:extLst>
                </a:gridCol>
                <a:gridCol w="762458">
                  <a:extLst>
                    <a:ext uri="{9D8B030D-6E8A-4147-A177-3AD203B41FA5}">
                      <a16:colId xmlns:a16="http://schemas.microsoft.com/office/drawing/2014/main" val="2901632049"/>
                    </a:ext>
                  </a:extLst>
                </a:gridCol>
              </a:tblGrid>
              <a:tr h="2334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Peruvian Private </a:t>
                      </a: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Investor (Control Person)</a:t>
                      </a:r>
                      <a:endParaRPr lang="en-CA" sz="900" b="0" i="0" u="none" strike="noStrike" dirty="0">
                        <a:solidFill>
                          <a:srgbClr val="000000"/>
                        </a:solidFill>
                        <a:effectLst/>
                        <a:latin typeface="Satoshi" pitchFamily="50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98266"/>
                  </a:ext>
                </a:extLst>
              </a:tr>
              <a:tr h="2334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Donald Smith Value Fund LP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213623"/>
                  </a:ext>
                </a:extLst>
              </a:tr>
              <a:tr h="2334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North American Retail Investors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658497"/>
                  </a:ext>
                </a:extLst>
              </a:tr>
              <a:tr h="2334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Other Retail Investors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543314"/>
                  </a:ext>
                </a:extLst>
              </a:tr>
              <a:tr h="2334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Glencore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4588727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B0C9D2C-3900-B5CA-2274-E3CF32B6311F}"/>
              </a:ext>
            </a:extLst>
          </p:cNvPr>
          <p:cNvSpPr/>
          <p:nvPr/>
        </p:nvSpPr>
        <p:spPr>
          <a:xfrm>
            <a:off x="467243" y="6536493"/>
            <a:ext cx="2432050" cy="219456"/>
          </a:xfrm>
          <a:prstGeom prst="roundRect">
            <a:avLst/>
          </a:prstGeom>
          <a:solidFill>
            <a:srgbClr val="3547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spc="200" dirty="0">
                <a:latin typeface="Satoshi" pitchFamily="50" charset="0"/>
              </a:rPr>
              <a:t>SHARE STRUCTURE</a:t>
            </a:r>
            <a:endParaRPr lang="en-CA" sz="900" spc="200" dirty="0">
              <a:latin typeface="Satoshi" pitchFamily="50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211E7C-56BC-9483-FEBC-04BF274C6261}"/>
              </a:ext>
            </a:extLst>
          </p:cNvPr>
          <p:cNvSpPr/>
          <p:nvPr/>
        </p:nvSpPr>
        <p:spPr>
          <a:xfrm>
            <a:off x="3148861" y="6536494"/>
            <a:ext cx="3256330" cy="219456"/>
          </a:xfrm>
          <a:prstGeom prst="roundRect">
            <a:avLst/>
          </a:prstGeom>
          <a:solidFill>
            <a:srgbClr val="3547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spc="200" dirty="0">
                <a:latin typeface="Satoshi" pitchFamily="50" charset="0"/>
              </a:rPr>
              <a:t>SHAREHOLDERS OWNERSHIP</a:t>
            </a:r>
            <a:endParaRPr lang="en-CA" sz="900" spc="200" dirty="0">
              <a:latin typeface="Satoshi" pitchFamily="50" charset="0"/>
            </a:endParaRPr>
          </a:p>
        </p:txBody>
      </p:sp>
      <p:sp>
        <p:nvSpPr>
          <p:cNvPr id="36" name="CuadroTexto 70">
            <a:extLst>
              <a:ext uri="{FF2B5EF4-FFF2-40B4-BE49-F238E27FC236}">
                <a16:creationId xmlns:a16="http://schemas.microsoft.com/office/drawing/2014/main" id="{93C24D13-2B52-53CC-C719-226CEBBC8EB1}"/>
              </a:ext>
            </a:extLst>
          </p:cNvPr>
          <p:cNvSpPr txBox="1"/>
          <p:nvPr/>
        </p:nvSpPr>
        <p:spPr>
          <a:xfrm>
            <a:off x="1068546" y="2226069"/>
            <a:ext cx="1119774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MX" sz="900" dirty="0">
                <a:latin typeface="Satoshi" pitchFamily="50" charset="0"/>
              </a:rPr>
              <a:t>(1) Publication of Resources 2024</a:t>
            </a:r>
            <a:endParaRPr lang="en-US" sz="900" dirty="0">
              <a:latin typeface="Satoshi" pitchFamily="50" charset="0"/>
            </a:endParaRPr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F9D7855E-3224-21F8-F194-0A285E10F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191457"/>
              </p:ext>
            </p:extLst>
          </p:nvPr>
        </p:nvGraphicFramePr>
        <p:xfrm>
          <a:off x="2234634" y="1974406"/>
          <a:ext cx="4020658" cy="873929"/>
        </p:xfrm>
        <a:graphic>
          <a:graphicData uri="http://schemas.openxmlformats.org/drawingml/2006/table">
            <a:tbl>
              <a:tblPr/>
              <a:tblGrid>
                <a:gridCol w="516392">
                  <a:extLst>
                    <a:ext uri="{9D8B030D-6E8A-4147-A177-3AD203B41FA5}">
                      <a16:colId xmlns:a16="http://schemas.microsoft.com/office/drawing/2014/main" val="434279040"/>
                    </a:ext>
                  </a:extLst>
                </a:gridCol>
                <a:gridCol w="990272">
                  <a:extLst>
                    <a:ext uri="{9D8B030D-6E8A-4147-A177-3AD203B41FA5}">
                      <a16:colId xmlns:a16="http://schemas.microsoft.com/office/drawing/2014/main" val="2628802287"/>
                    </a:ext>
                  </a:extLst>
                </a:gridCol>
                <a:gridCol w="537576">
                  <a:extLst>
                    <a:ext uri="{9D8B030D-6E8A-4147-A177-3AD203B41FA5}">
                      <a16:colId xmlns:a16="http://schemas.microsoft.com/office/drawing/2014/main" val="454652362"/>
                    </a:ext>
                  </a:extLst>
                </a:gridCol>
                <a:gridCol w="490420">
                  <a:extLst>
                    <a:ext uri="{9D8B030D-6E8A-4147-A177-3AD203B41FA5}">
                      <a16:colId xmlns:a16="http://schemas.microsoft.com/office/drawing/2014/main" val="248514825"/>
                    </a:ext>
                  </a:extLst>
                </a:gridCol>
                <a:gridCol w="490420">
                  <a:extLst>
                    <a:ext uri="{9D8B030D-6E8A-4147-A177-3AD203B41FA5}">
                      <a16:colId xmlns:a16="http://schemas.microsoft.com/office/drawing/2014/main" val="2074500822"/>
                    </a:ext>
                  </a:extLst>
                </a:gridCol>
                <a:gridCol w="467658">
                  <a:extLst>
                    <a:ext uri="{9D8B030D-6E8A-4147-A177-3AD203B41FA5}">
                      <a16:colId xmlns:a16="http://schemas.microsoft.com/office/drawing/2014/main" val="1021615435"/>
                    </a:ext>
                  </a:extLst>
                </a:gridCol>
                <a:gridCol w="527920">
                  <a:extLst>
                    <a:ext uri="{9D8B030D-6E8A-4147-A177-3AD203B41FA5}">
                      <a16:colId xmlns:a16="http://schemas.microsoft.com/office/drawing/2014/main" val="2193903091"/>
                    </a:ext>
                  </a:extLst>
                </a:gridCol>
              </a:tblGrid>
              <a:tr h="1248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Resource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Class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Tonnes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oz Au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oz Ag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g/t Au Eq.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oz Au Eq.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525730"/>
                  </a:ext>
                </a:extLst>
              </a:tr>
              <a:tr h="124847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Oxide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Measured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22,900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3,870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35,340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5.56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4,090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68015"/>
                  </a:ext>
                </a:extLst>
              </a:tr>
              <a:tr h="124847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Indicated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640,800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77,260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2,904,910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4.67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96,210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262464"/>
                  </a:ext>
                </a:extLst>
              </a:tr>
              <a:tr h="124847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Measured + Indicated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663,700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81,090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2,923,370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4.70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100,290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437533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Oxide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Inferred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528,500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63,210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1,750,140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4.40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74,760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741460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Sulfide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Inferred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231,400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20,760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2,068,230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4.63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34,450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538883"/>
                  </a:ext>
                </a:extLst>
              </a:tr>
              <a:tr h="1248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1" i="0" u="none" strike="noStrike">
                        <a:solidFill>
                          <a:srgbClr val="000000"/>
                        </a:solidFill>
                        <a:effectLst/>
                        <a:latin typeface="Satoshi" pitchFamily="50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1,423,600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165,060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atoshi" pitchFamily="50" charset="0"/>
                        </a:rPr>
                        <a:t>6,741,740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1" i="0" u="none" strike="noStrike" dirty="0">
                        <a:solidFill>
                          <a:srgbClr val="000000"/>
                        </a:solidFill>
                        <a:effectLst/>
                        <a:latin typeface="Satoshi" pitchFamily="50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Satoshi" pitchFamily="50" charset="0"/>
                        </a:rPr>
                        <a:t>209,500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4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90555"/>
                  </a:ext>
                </a:extLst>
              </a:tr>
            </a:tbl>
          </a:graphicData>
        </a:graphic>
      </p:graphicFrame>
      <p:sp>
        <p:nvSpPr>
          <p:cNvPr id="41" name="CuadroTexto 80">
            <a:extLst>
              <a:ext uri="{FF2B5EF4-FFF2-40B4-BE49-F238E27FC236}">
                <a16:creationId xmlns:a16="http://schemas.microsoft.com/office/drawing/2014/main" id="{87BCCD55-AD2D-505E-599F-13690F29E2AF}"/>
              </a:ext>
            </a:extLst>
          </p:cNvPr>
          <p:cNvSpPr txBox="1"/>
          <p:nvPr/>
        </p:nvSpPr>
        <p:spPr>
          <a:xfrm>
            <a:off x="1077209" y="3103555"/>
            <a:ext cx="1702082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MX" sz="900" dirty="0">
                <a:latin typeface="Satoshi" pitchFamily="50" charset="0"/>
              </a:rPr>
              <a:t>(2) </a:t>
            </a:r>
            <a:r>
              <a:rPr lang="en-US" sz="900" dirty="0">
                <a:latin typeface="Satoshi" pitchFamily="50" charset="0"/>
              </a:rPr>
              <a:t>Excellent metallurgical recovery of oxides and sulfides</a:t>
            </a:r>
          </a:p>
        </p:txBody>
      </p:sp>
      <p:sp>
        <p:nvSpPr>
          <p:cNvPr id="42" name="CuadroTexto 71">
            <a:extLst>
              <a:ext uri="{FF2B5EF4-FFF2-40B4-BE49-F238E27FC236}">
                <a16:creationId xmlns:a16="http://schemas.microsoft.com/office/drawing/2014/main" id="{D2168210-5581-054A-FB5C-2DCC6646ACFD}"/>
              </a:ext>
            </a:extLst>
          </p:cNvPr>
          <p:cNvSpPr txBox="1"/>
          <p:nvPr/>
        </p:nvSpPr>
        <p:spPr>
          <a:xfrm>
            <a:off x="1068546" y="3803549"/>
            <a:ext cx="1667507" cy="5078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MX" sz="900" dirty="0">
                <a:latin typeface="Satoshi" pitchFamily="50" charset="0"/>
              </a:rPr>
              <a:t>(3) </a:t>
            </a:r>
            <a:r>
              <a:rPr lang="en-US" sz="900" dirty="0">
                <a:latin typeface="Satoshi" pitchFamily="50" charset="0"/>
              </a:rPr>
              <a:t>Confirmation of high-grade gold mineralization and open to the north and at depth</a:t>
            </a:r>
          </a:p>
        </p:txBody>
      </p:sp>
      <p:sp>
        <p:nvSpPr>
          <p:cNvPr id="43" name="CuadroTexto 76">
            <a:extLst>
              <a:ext uri="{FF2B5EF4-FFF2-40B4-BE49-F238E27FC236}">
                <a16:creationId xmlns:a16="http://schemas.microsoft.com/office/drawing/2014/main" id="{B4741008-A6B0-056E-4011-F005853DD67A}"/>
              </a:ext>
            </a:extLst>
          </p:cNvPr>
          <p:cNvSpPr txBox="1"/>
          <p:nvPr/>
        </p:nvSpPr>
        <p:spPr>
          <a:xfrm>
            <a:off x="1070319" y="4621811"/>
            <a:ext cx="1667508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MX" sz="900" dirty="0">
                <a:latin typeface="Satoshi" pitchFamily="50" charset="0"/>
              </a:rPr>
              <a:t>(4) G</a:t>
            </a:r>
            <a:r>
              <a:rPr lang="en-US" sz="900" dirty="0">
                <a:latin typeface="Satoshi" pitchFamily="50" charset="0"/>
              </a:rPr>
              <a:t>old mineralization remains open deep within the East</a:t>
            </a:r>
          </a:p>
        </p:txBody>
      </p:sp>
      <p:sp>
        <p:nvSpPr>
          <p:cNvPr id="45" name="CuadroTexto 74">
            <a:extLst>
              <a:ext uri="{FF2B5EF4-FFF2-40B4-BE49-F238E27FC236}">
                <a16:creationId xmlns:a16="http://schemas.microsoft.com/office/drawing/2014/main" id="{BDF56765-E524-F6B2-6CE5-25863887C437}"/>
              </a:ext>
            </a:extLst>
          </p:cNvPr>
          <p:cNvSpPr txBox="1"/>
          <p:nvPr/>
        </p:nvSpPr>
        <p:spPr>
          <a:xfrm>
            <a:off x="1068546" y="5228843"/>
            <a:ext cx="1669281" cy="9233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MX" sz="900" dirty="0">
                <a:latin typeface="Satoshi" pitchFamily="50" charset="0"/>
              </a:rPr>
              <a:t>(5) </a:t>
            </a:r>
            <a:r>
              <a:rPr lang="en-US" sz="900" dirty="0">
                <a:latin typeface="Satoshi" pitchFamily="50" charset="0"/>
              </a:rPr>
              <a:t>Confirmation of the discovery (CA-24-07) of tension vein sulfide, high grades of Au, Ag and Cu, open to the north and south and at depth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9E6443D-3905-D154-0082-DAAA53D71579}"/>
              </a:ext>
            </a:extLst>
          </p:cNvPr>
          <p:cNvSpPr/>
          <p:nvPr/>
        </p:nvSpPr>
        <p:spPr>
          <a:xfrm>
            <a:off x="727060" y="4737897"/>
            <a:ext cx="137160" cy="137160"/>
          </a:xfrm>
          <a:prstGeom prst="ellipse">
            <a:avLst/>
          </a:prstGeom>
          <a:solidFill>
            <a:srgbClr val="516C8D"/>
          </a:solidFill>
          <a:ln>
            <a:solidFill>
              <a:srgbClr val="1D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B328791-FD30-301C-0DA4-B0DBD94D6872}"/>
              </a:ext>
            </a:extLst>
          </p:cNvPr>
          <p:cNvSpPr/>
          <p:nvPr/>
        </p:nvSpPr>
        <p:spPr>
          <a:xfrm>
            <a:off x="727060" y="3988884"/>
            <a:ext cx="137160" cy="137160"/>
          </a:xfrm>
          <a:prstGeom prst="ellipse">
            <a:avLst/>
          </a:prstGeom>
          <a:solidFill>
            <a:srgbClr val="516C8D"/>
          </a:solidFill>
          <a:ln>
            <a:solidFill>
              <a:srgbClr val="1D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922F6C7-CE50-0A75-DBC7-BF14F1ABEF71}"/>
              </a:ext>
            </a:extLst>
          </p:cNvPr>
          <p:cNvSpPr/>
          <p:nvPr/>
        </p:nvSpPr>
        <p:spPr>
          <a:xfrm>
            <a:off x="727060" y="3219641"/>
            <a:ext cx="137160" cy="137160"/>
          </a:xfrm>
          <a:prstGeom prst="ellipse">
            <a:avLst/>
          </a:prstGeom>
          <a:solidFill>
            <a:srgbClr val="516C8D"/>
          </a:solidFill>
          <a:ln>
            <a:solidFill>
              <a:srgbClr val="1D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26CD4FB-3B2D-305E-6EBC-62D2D3AA3FAC}"/>
              </a:ext>
            </a:extLst>
          </p:cNvPr>
          <p:cNvSpPr/>
          <p:nvPr/>
        </p:nvSpPr>
        <p:spPr>
          <a:xfrm>
            <a:off x="727060" y="2353018"/>
            <a:ext cx="137160" cy="137160"/>
          </a:xfrm>
          <a:prstGeom prst="ellipse">
            <a:avLst/>
          </a:prstGeom>
          <a:solidFill>
            <a:srgbClr val="516C8D"/>
          </a:solidFill>
          <a:ln>
            <a:solidFill>
              <a:srgbClr val="1D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Rectangle 26">
            <a:extLst>
              <a:ext uri="{FF2B5EF4-FFF2-40B4-BE49-F238E27FC236}">
                <a16:creationId xmlns:a16="http://schemas.microsoft.com/office/drawing/2014/main" id="{8F1D640E-0F6A-89DC-47AD-D315558D377C}"/>
              </a:ext>
            </a:extLst>
          </p:cNvPr>
          <p:cNvSpPr/>
          <p:nvPr/>
        </p:nvSpPr>
        <p:spPr>
          <a:xfrm>
            <a:off x="2808314" y="3009136"/>
            <a:ext cx="3446978" cy="559025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27432" rIns="27432" bIns="27432" rtlCol="0" anchor="ctr"/>
          <a:lstStyle/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Apr 4 2024 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– Metallurgical testing in Canada.</a:t>
            </a:r>
          </a:p>
          <a:p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Oxides leached for 48hrs, 92.2% Au and 87.5% Ag.</a:t>
            </a:r>
          </a:p>
          <a:p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Sulfide flotation for 97% Au and 94.8%.</a:t>
            </a:r>
          </a:p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Concentrate: 22.2 g/t Au, 3,558 g/t, 7.8 % Cu</a:t>
            </a:r>
            <a:endParaRPr lang="en-US" sz="900" dirty="0">
              <a:solidFill>
                <a:schemeClr val="tx1"/>
              </a:solidFill>
              <a:latin typeface="Satoshi" pitchFamily="50" charset="0"/>
            </a:endParaRPr>
          </a:p>
        </p:txBody>
      </p:sp>
      <p:sp>
        <p:nvSpPr>
          <p:cNvPr id="69" name="Rectangle 21">
            <a:extLst>
              <a:ext uri="{FF2B5EF4-FFF2-40B4-BE49-F238E27FC236}">
                <a16:creationId xmlns:a16="http://schemas.microsoft.com/office/drawing/2014/main" id="{FE02DA5D-DEA1-0581-1A92-163C1FB7FD1F}"/>
              </a:ext>
            </a:extLst>
          </p:cNvPr>
          <p:cNvSpPr/>
          <p:nvPr/>
        </p:nvSpPr>
        <p:spPr>
          <a:xfrm>
            <a:off x="2808314" y="3738136"/>
            <a:ext cx="3446981" cy="638656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27432" rIns="27432" bIns="27432" rtlCol="0" anchor="ctr"/>
          <a:lstStyle/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Apr 25 2024 – 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Drill results in Callanquitas West 18.93 g/t Au over 0.4m.</a:t>
            </a:r>
          </a:p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May 21 2025 –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12.98 g/t Au over 0.6m.</a:t>
            </a:r>
          </a:p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May 7 2025 –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14.3 g/t Au over 0.65m.</a:t>
            </a:r>
            <a:endParaRPr lang="en-CA" sz="900" b="1" dirty="0">
              <a:solidFill>
                <a:schemeClr val="tx1"/>
              </a:solidFill>
              <a:latin typeface="Satoshi" pitchFamily="50" charset="0"/>
            </a:endParaRPr>
          </a:p>
        </p:txBody>
      </p:sp>
      <p:sp>
        <p:nvSpPr>
          <p:cNvPr id="70" name="Rectangle 26">
            <a:extLst>
              <a:ext uri="{FF2B5EF4-FFF2-40B4-BE49-F238E27FC236}">
                <a16:creationId xmlns:a16="http://schemas.microsoft.com/office/drawing/2014/main" id="{FB870CAA-5118-71D7-9C00-6B1E40C7DE75}"/>
              </a:ext>
            </a:extLst>
          </p:cNvPr>
          <p:cNvSpPr/>
          <p:nvPr/>
        </p:nvSpPr>
        <p:spPr>
          <a:xfrm>
            <a:off x="2808314" y="4494437"/>
            <a:ext cx="3446982" cy="615302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27432" rIns="27432" bIns="27432" rtlCol="0" anchor="ctr"/>
          <a:lstStyle/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Aug 20 2025 – 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Drill results in Callanquitas East 8.30 g/t Au over 0.45m.</a:t>
            </a:r>
          </a:p>
          <a:p>
            <a:r>
              <a:rPr lang="en-US" sz="900" b="1" i="1" dirty="0">
                <a:solidFill>
                  <a:schemeClr val="tx1"/>
                </a:solidFill>
                <a:latin typeface="Satoshi" pitchFamily="50" charset="0"/>
              </a:rPr>
              <a:t>Aug 20 2025 – </a:t>
            </a:r>
            <a:r>
              <a:rPr lang="en-US" sz="900" i="1" dirty="0">
                <a:solidFill>
                  <a:schemeClr val="tx1"/>
                </a:solidFill>
                <a:latin typeface="Satoshi" pitchFamily="50" charset="0"/>
              </a:rPr>
              <a:t>Drill results in Tension vein sulfide 18.91 g/t Au, 217.0 g/t Ag over 0.7m.</a:t>
            </a:r>
            <a:endParaRPr lang="en-CA" sz="900" b="1" i="1" dirty="0">
              <a:solidFill>
                <a:schemeClr val="tx1"/>
              </a:solidFill>
              <a:latin typeface="Satoshi" pitchFamily="50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B749D09-6A8E-AF08-907F-C54546EE47A5}"/>
              </a:ext>
            </a:extLst>
          </p:cNvPr>
          <p:cNvSpPr/>
          <p:nvPr/>
        </p:nvSpPr>
        <p:spPr>
          <a:xfrm>
            <a:off x="2823112" y="5272389"/>
            <a:ext cx="3432184" cy="824705"/>
          </a:xfrm>
          <a:prstGeom prst="rect">
            <a:avLst/>
          </a:prstGeom>
          <a:solidFill>
            <a:schemeClr val="bg1"/>
          </a:solidFill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27432" rIns="27432" bIns="27432" rtlCol="0" anchor="ctr"/>
          <a:lstStyle/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Oct 21 2025 – 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Drill results in Callanquitas East 8.63 g/t Au, 3,756.2 g/t Ag over 0.9m.</a:t>
            </a:r>
          </a:p>
          <a:p>
            <a:r>
              <a:rPr lang="en-US" sz="900" b="1" dirty="0">
                <a:solidFill>
                  <a:schemeClr val="tx1"/>
                </a:solidFill>
                <a:latin typeface="Satoshi" pitchFamily="50" charset="0"/>
              </a:rPr>
              <a:t>Oct 21 2025 – </a:t>
            </a:r>
            <a:r>
              <a:rPr lang="en-US" sz="900" dirty="0">
                <a:solidFill>
                  <a:schemeClr val="tx1"/>
                </a:solidFill>
                <a:latin typeface="Satoshi" pitchFamily="50" charset="0"/>
              </a:rPr>
              <a:t>Drill results in Tension vein sulfide 49.52 g/t Au, 11,597.1 g/t Ag, 11.1% Cu over 1.1m. Dispersion 4.71 g/t Au, 921.2 g/t Ag, 0.9% Cu over 14.95m</a:t>
            </a:r>
            <a:r>
              <a:rPr lang="en-CA" sz="900" b="1" dirty="0">
                <a:solidFill>
                  <a:schemeClr val="tx1"/>
                </a:solidFill>
                <a:latin typeface="Satoshi" pitchFamily="50" charset="0"/>
              </a:rPr>
              <a:t>.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B67F41C-426E-7F2B-29A0-80C629F91F61}"/>
              </a:ext>
            </a:extLst>
          </p:cNvPr>
          <p:cNvSpPr/>
          <p:nvPr/>
        </p:nvSpPr>
        <p:spPr>
          <a:xfrm rot="5400000">
            <a:off x="3320701" y="-42769"/>
            <a:ext cx="216596" cy="3528763"/>
          </a:xfrm>
          <a:prstGeom prst="roundRect">
            <a:avLst/>
          </a:prstGeom>
          <a:solidFill>
            <a:srgbClr val="3547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900" spc="300" dirty="0">
                <a:latin typeface="Satoshi" pitchFamily="50" charset="0"/>
              </a:rPr>
              <a:t>DRILLING HIGHLIGHTS</a:t>
            </a:r>
            <a:endParaRPr lang="en-CA" sz="900" spc="300" dirty="0">
              <a:latin typeface="Satoshi" pitchFamily="50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CA35DC1-493F-C026-391F-27DAA599192D}"/>
              </a:ext>
            </a:extLst>
          </p:cNvPr>
          <p:cNvSpPr txBox="1"/>
          <p:nvPr/>
        </p:nvSpPr>
        <p:spPr>
          <a:xfrm>
            <a:off x="411480" y="8127884"/>
            <a:ext cx="603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Mineral Resources are not Mineral Reserves and have not demonstrated economic viability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The MRE has been categorized in accordance with the CIM Definition Standards (CIM, 2014)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All figures are rounded to reflect the relative accuracy of the estimates. Minor discrepancies may occur due to rounding  to appropriate significant figures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The  Mineral  Resource was  estimated by </a:t>
            </a:r>
            <a:r>
              <a:rPr lang="en-US" sz="600" i="1" dirty="0" err="1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MsMuñoz</a:t>
            </a: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 QP(Geo) of Mining  Plus,  Independent  Qualified Person under NI 43-101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The Mineral Resource is reported inside an underground shell with a cut-off grade of 2.00 g/t  gold equivalent, estimated using a gold price of 1,800 US$/oz and silver price of US$ 20 US$/oz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MRE is reported on a 100 percent basis within an underground shell. The gold equivalent is based in the following formula </a:t>
            </a:r>
            <a:r>
              <a:rPr lang="en-US" sz="600" i="1" dirty="0" err="1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AuEq</a:t>
            </a: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. = Au + Ag*0.0066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This report is dated the 7 November 2023 and has an effective date of 30 September 2023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600" i="1" dirty="0">
                <a:solidFill>
                  <a:schemeClr val="bg1">
                    <a:lumMod val="50000"/>
                  </a:schemeClr>
                </a:solidFill>
                <a:latin typeface="Satoshi" pitchFamily="50" charset="0"/>
              </a:rPr>
              <a:t>The cut-off date for mining depletion is 30 September 2023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38D7C1E-B7B2-A1E0-88BB-36EC1E5C97FF}"/>
              </a:ext>
            </a:extLst>
          </p:cNvPr>
          <p:cNvCxnSpPr>
            <a:cxnSpLocks/>
          </p:cNvCxnSpPr>
          <p:nvPr/>
        </p:nvCxnSpPr>
        <p:spPr>
          <a:xfrm>
            <a:off x="411480" y="8083718"/>
            <a:ext cx="6035040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itle 1">
            <a:extLst>
              <a:ext uri="{FF2B5EF4-FFF2-40B4-BE49-F238E27FC236}">
                <a16:creationId xmlns:a16="http://schemas.microsoft.com/office/drawing/2014/main" id="{F1F159FE-E93F-0187-62C6-AE28857FD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131877"/>
            <a:ext cx="5937949" cy="325740"/>
          </a:xfrm>
        </p:spPr>
        <p:txBody>
          <a:bodyPr anchor="t">
            <a:noAutofit/>
          </a:bodyPr>
          <a:lstStyle/>
          <a:p>
            <a:r>
              <a:rPr lang="en-US" sz="1800" b="1" dirty="0">
                <a:solidFill>
                  <a:srgbClr val="1D2733"/>
                </a:solidFill>
                <a:latin typeface="Satoshi" pitchFamily="50" charset="0"/>
              </a:rPr>
              <a:t>Emerging Gold &amp; Silver Producer in Northern Peru</a:t>
            </a:r>
            <a:endParaRPr lang="en-CA" sz="1800" b="1" dirty="0">
              <a:solidFill>
                <a:srgbClr val="1D2733"/>
              </a:solidFill>
              <a:latin typeface="Satoshi" pitchFamily="50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F02DDBC-AF4A-9405-DE72-08F1B74F04A5}"/>
              </a:ext>
            </a:extLst>
          </p:cNvPr>
          <p:cNvCxnSpPr>
            <a:cxnSpLocks/>
          </p:cNvCxnSpPr>
          <p:nvPr/>
        </p:nvCxnSpPr>
        <p:spPr>
          <a:xfrm>
            <a:off x="411480" y="486836"/>
            <a:ext cx="6035040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7A303B0D-51BB-E0FD-0936-A1D54D2611B6}"/>
              </a:ext>
            </a:extLst>
          </p:cNvPr>
          <p:cNvSpPr txBox="1"/>
          <p:nvPr/>
        </p:nvSpPr>
        <p:spPr>
          <a:xfrm>
            <a:off x="411480" y="241824"/>
            <a:ext cx="44124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00" b="1" dirty="0"/>
              <a:t>PPX Mining </a:t>
            </a:r>
            <a:r>
              <a:rPr lang="en-CA" sz="1000" dirty="0"/>
              <a:t>/ Fact Sheet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35C09CD-35CD-178D-5ED9-791AECBEB29C}"/>
              </a:ext>
            </a:extLst>
          </p:cNvPr>
          <p:cNvSpPr/>
          <p:nvPr/>
        </p:nvSpPr>
        <p:spPr>
          <a:xfrm>
            <a:off x="4902304" y="238539"/>
            <a:ext cx="1544216" cy="251582"/>
          </a:xfrm>
          <a:prstGeom prst="rect">
            <a:avLst/>
          </a:prstGeom>
          <a:solidFill>
            <a:srgbClr val="1D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latin typeface="Satoshi" pitchFamily="50" charset="0"/>
              </a:rPr>
              <a:t>TSXV: PPX </a:t>
            </a:r>
            <a:r>
              <a:rPr lang="en-US" sz="900" b="1" dirty="0">
                <a:solidFill>
                  <a:srgbClr val="FFB72D"/>
                </a:solidFill>
                <a:latin typeface="Satoshi" pitchFamily="50" charset="0"/>
              </a:rPr>
              <a:t>|</a:t>
            </a:r>
            <a:r>
              <a:rPr lang="en-US" sz="900" dirty="0">
                <a:latin typeface="Satoshi" pitchFamily="50" charset="0"/>
              </a:rPr>
              <a:t> BVL: PPX</a:t>
            </a:r>
            <a:endParaRPr lang="en-CA" sz="900" dirty="0">
              <a:latin typeface="Satoshi" pitchFamily="50" charset="0"/>
            </a:endParaRP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E5C1D321-C122-0340-E986-956930B23B87}"/>
              </a:ext>
            </a:extLst>
          </p:cNvPr>
          <p:cNvSpPr txBox="1">
            <a:spLocks/>
          </p:cNvSpPr>
          <p:nvPr/>
        </p:nvSpPr>
        <p:spPr>
          <a:xfrm>
            <a:off x="411480" y="607723"/>
            <a:ext cx="5937949" cy="654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D2733"/>
                </a:solidFill>
                <a:latin typeface="Satoshi" pitchFamily="50" charset="0"/>
              </a:rPr>
              <a:t>PPX Mining Corp.</a:t>
            </a:r>
            <a:endParaRPr lang="en-CA" sz="3200" b="1" dirty="0">
              <a:solidFill>
                <a:srgbClr val="1D2733"/>
              </a:solidFill>
              <a:latin typeface="Satoshi" pitchFamily="50" charset="0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A31FEB17-4DF0-CF73-1100-A5C9BA587AA9}"/>
              </a:ext>
            </a:extLst>
          </p:cNvPr>
          <p:cNvSpPr/>
          <p:nvPr/>
        </p:nvSpPr>
        <p:spPr>
          <a:xfrm>
            <a:off x="3793653" y="265946"/>
            <a:ext cx="1030237" cy="201168"/>
          </a:xfrm>
          <a:prstGeom prst="roundRect">
            <a:avLst/>
          </a:prstGeom>
          <a:solidFill>
            <a:srgbClr val="7A8A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spc="200" dirty="0">
                <a:latin typeface="Satoshi" pitchFamily="50" charset="0"/>
              </a:rPr>
              <a:t>Q1 2026</a:t>
            </a:r>
            <a:endParaRPr lang="en-CA" sz="900" spc="200" dirty="0">
              <a:latin typeface="Satoshi" pitchFamily="50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8BA0478-821E-B19D-1A16-B7DCE68CE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733" y="760051"/>
            <a:ext cx="1069563" cy="2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Merge 2">
            <a:extLst>
              <a:ext uri="{FF2B5EF4-FFF2-40B4-BE49-F238E27FC236}">
                <a16:creationId xmlns:a16="http://schemas.microsoft.com/office/drawing/2014/main" id="{387F3722-96DE-9A7F-601E-E9A0FF7D32AE}"/>
              </a:ext>
            </a:extLst>
          </p:cNvPr>
          <p:cNvSpPr/>
          <p:nvPr/>
        </p:nvSpPr>
        <p:spPr>
          <a:xfrm>
            <a:off x="761350" y="2771048"/>
            <a:ext cx="68579" cy="65685"/>
          </a:xfrm>
          <a:prstGeom prst="flowChartMerg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lowchart: Merge 3">
            <a:extLst>
              <a:ext uri="{FF2B5EF4-FFF2-40B4-BE49-F238E27FC236}">
                <a16:creationId xmlns:a16="http://schemas.microsoft.com/office/drawing/2014/main" id="{2AA9B5D5-1A91-F700-EF3B-7D10F1C882BB}"/>
              </a:ext>
            </a:extLst>
          </p:cNvPr>
          <p:cNvSpPr/>
          <p:nvPr/>
        </p:nvSpPr>
        <p:spPr>
          <a:xfrm>
            <a:off x="761350" y="3637671"/>
            <a:ext cx="68579" cy="65685"/>
          </a:xfrm>
          <a:prstGeom prst="flowChartMerg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lowchart: Merge 4">
            <a:extLst>
              <a:ext uri="{FF2B5EF4-FFF2-40B4-BE49-F238E27FC236}">
                <a16:creationId xmlns:a16="http://schemas.microsoft.com/office/drawing/2014/main" id="{1361A340-A730-6F5B-D644-15CF00B83A5E}"/>
              </a:ext>
            </a:extLst>
          </p:cNvPr>
          <p:cNvSpPr/>
          <p:nvPr/>
        </p:nvSpPr>
        <p:spPr>
          <a:xfrm>
            <a:off x="761350" y="4409702"/>
            <a:ext cx="68579" cy="65685"/>
          </a:xfrm>
          <a:prstGeom prst="flowChartMerg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72119C28-5C1C-6945-252D-AD3D9C3E1EB2}"/>
              </a:ext>
            </a:extLst>
          </p:cNvPr>
          <p:cNvSpPr/>
          <p:nvPr/>
        </p:nvSpPr>
        <p:spPr>
          <a:xfrm>
            <a:off x="761350" y="5183649"/>
            <a:ext cx="68579" cy="65685"/>
          </a:xfrm>
          <a:prstGeom prst="flowChartMerg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436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15593</TotalTime>
  <Words>1105</Words>
  <Application>Microsoft Office PowerPoint</Application>
  <PresentationFormat>Letter Paper (8.5x11 in)</PresentationFormat>
  <Paragraphs>158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Satoshi</vt:lpstr>
      <vt:lpstr>Office Theme</vt:lpstr>
      <vt:lpstr>Emerging Gold &amp; Silver Producer in Northern Peru</vt:lpstr>
      <vt:lpstr>Emerging Gold &amp; Silver Producer in Northern Peru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Chiu</dc:creator>
  <cp:lastModifiedBy>Eric Chiu</cp:lastModifiedBy>
  <cp:revision>75</cp:revision>
  <dcterms:created xsi:type="dcterms:W3CDTF">2025-10-22T01:35:43Z</dcterms:created>
  <dcterms:modified xsi:type="dcterms:W3CDTF">2026-02-03T15:02:10Z</dcterms:modified>
</cp:coreProperties>
</file>