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Montserrat" panose="00000500000000000000" pitchFamily="2" charset="0"/>
      <p:regular r:id="rId12"/>
    </p:embeddedFont>
    <p:embeddedFont>
      <p:font typeface="Montserrat Bold" panose="020B0604020202020204" charset="0"/>
      <p:regular r:id="rId13"/>
    </p:embeddedFont>
    <p:embeddedFont>
      <p:font typeface="Squada One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4.sv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947" t="-11829" r="-7870" b="-1143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3722397" y="1771650"/>
            <a:ext cx="10843207" cy="837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82"/>
              </a:lnSpc>
            </a:pPr>
            <a:endParaRPr/>
          </a:p>
          <a:p>
            <a:pPr algn="ctr">
              <a:lnSpc>
                <a:spcPts val="12782"/>
              </a:lnSpc>
            </a:pPr>
            <a:r>
              <a:rPr lang="en-US" sz="17273" spc="-777">
                <a:solidFill>
                  <a:srgbClr val="35DBFF"/>
                </a:solidFill>
                <a:latin typeface="Squada One"/>
                <a:ea typeface="Squada One"/>
                <a:cs typeface="Squada One"/>
                <a:sym typeface="Squada One"/>
              </a:rPr>
              <a:t>Can AI PREDICT ITSELF ?</a:t>
            </a:r>
          </a:p>
          <a:p>
            <a:pPr algn="ctr">
              <a:lnSpc>
                <a:spcPts val="12782"/>
              </a:lnSpc>
            </a:pPr>
            <a:endParaRPr lang="en-US" sz="17273" spc="-777">
              <a:solidFill>
                <a:srgbClr val="35DBFF"/>
              </a:solidFill>
              <a:latin typeface="Squada One"/>
              <a:ea typeface="Squada One"/>
              <a:cs typeface="Squada One"/>
              <a:sym typeface="Squada One"/>
            </a:endParaRPr>
          </a:p>
          <a:p>
            <a:pPr algn="ctr">
              <a:lnSpc>
                <a:spcPts val="12782"/>
              </a:lnSpc>
            </a:pPr>
            <a:endParaRPr lang="en-US" sz="17273" spc="-777">
              <a:solidFill>
                <a:srgbClr val="35DBFF"/>
              </a:solidFill>
              <a:latin typeface="Squada One"/>
              <a:ea typeface="Squada One"/>
              <a:cs typeface="Squada One"/>
              <a:sym typeface="Squada One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190304" y="6917448"/>
            <a:ext cx="7907392" cy="96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</a:pPr>
            <a:r>
              <a:rPr lang="en-US" sz="4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THE FUTURE, TOLD BY AI ITSELF</a:t>
            </a:r>
          </a:p>
          <a:p>
            <a:pPr algn="ctr">
              <a:lnSpc>
                <a:spcPts val="3640"/>
              </a:lnSpc>
            </a:pPr>
            <a:r>
              <a:rPr lang="en-US" sz="4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 HACKATHON 2025 — JESSICA SANCTIS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947" t="-11829" r="-7870" b="-1143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2958401" y="3694680"/>
            <a:ext cx="11325931" cy="239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59"/>
              </a:lnSpc>
            </a:pPr>
            <a:r>
              <a:rPr lang="en-US" sz="19186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THANK YOU</a:t>
            </a:r>
          </a:p>
        </p:txBody>
      </p:sp>
      <p:sp>
        <p:nvSpPr>
          <p:cNvPr id="4" name="Freeform 4"/>
          <p:cNvSpPr/>
          <p:nvPr/>
        </p:nvSpPr>
        <p:spPr>
          <a:xfrm rot="-2032069">
            <a:off x="13978245" y="7623328"/>
            <a:ext cx="3658235" cy="3452043"/>
          </a:xfrm>
          <a:custGeom>
            <a:avLst/>
            <a:gdLst/>
            <a:ahLst/>
            <a:cxnLst/>
            <a:rect l="l" t="t" r="r" b="b"/>
            <a:pathLst>
              <a:path w="3658235" h="3452043">
                <a:moveTo>
                  <a:pt x="0" y="0"/>
                </a:moveTo>
                <a:lnTo>
                  <a:pt x="3658234" y="0"/>
                </a:lnTo>
                <a:lnTo>
                  <a:pt x="3658234" y="3452043"/>
                </a:lnTo>
                <a:lnTo>
                  <a:pt x="0" y="34520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 rot="1950465">
            <a:off x="1934067" y="2941638"/>
            <a:ext cx="2048668" cy="1933198"/>
          </a:xfrm>
          <a:custGeom>
            <a:avLst/>
            <a:gdLst/>
            <a:ahLst/>
            <a:cxnLst/>
            <a:rect l="l" t="t" r="r" b="b"/>
            <a:pathLst>
              <a:path w="2048668" h="1933198">
                <a:moveTo>
                  <a:pt x="0" y="0"/>
                </a:moveTo>
                <a:lnTo>
                  <a:pt x="2048668" y="0"/>
                </a:lnTo>
                <a:lnTo>
                  <a:pt x="2048668" y="1933198"/>
                </a:lnTo>
                <a:lnTo>
                  <a:pt x="0" y="19331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AE"/>
          </a:p>
        </p:txBody>
      </p:sp>
      <p:sp>
        <p:nvSpPr>
          <p:cNvPr id="6" name="TextBox 6"/>
          <p:cNvSpPr txBox="1"/>
          <p:nvPr/>
        </p:nvSpPr>
        <p:spPr>
          <a:xfrm>
            <a:off x="4031423" y="5838520"/>
            <a:ext cx="11325931" cy="208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</a:pPr>
            <a:r>
              <a:rPr lang="en-US" sz="36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NAME: JESSICA SANCTIS</a:t>
            </a:r>
          </a:p>
          <a:p>
            <a:pPr algn="l">
              <a:lnSpc>
                <a:spcPts val="3276"/>
              </a:lnSpc>
            </a:pPr>
            <a:r>
              <a:rPr lang="en-US" sz="36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EMAIL: JESSICASANCTIS12@GMAIL.COM</a:t>
            </a:r>
          </a:p>
          <a:p>
            <a:pPr algn="l">
              <a:lnSpc>
                <a:spcPts val="3276"/>
              </a:lnSpc>
            </a:pPr>
            <a:r>
              <a:rPr lang="en-US" sz="36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PHONE NO: +9710522980329</a:t>
            </a:r>
          </a:p>
          <a:p>
            <a:pPr algn="l">
              <a:lnSpc>
                <a:spcPts val="3276"/>
              </a:lnSpc>
            </a:pPr>
            <a:r>
              <a:rPr lang="en-US" sz="36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GITHUB: HTTPS://GITHUB.COM/JESSICASANCTIS/AI-HACKATHON.GIT</a:t>
            </a:r>
          </a:p>
          <a:p>
            <a:pPr algn="l">
              <a:lnSpc>
                <a:spcPts val="3276"/>
              </a:lnSpc>
            </a:pPr>
            <a:endParaRPr lang="en-US" sz="3600">
              <a:solidFill>
                <a:srgbClr val="FFFFFF"/>
              </a:solidFill>
              <a:latin typeface="Squada One"/>
              <a:ea typeface="Squada One"/>
              <a:cs typeface="Squada One"/>
              <a:sym typeface="Squada On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947" t="-11829" r="-7870" b="-1143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1488829" y="2142974"/>
            <a:ext cx="6359496" cy="6001051"/>
          </a:xfrm>
          <a:custGeom>
            <a:avLst/>
            <a:gdLst/>
            <a:ahLst/>
            <a:cxnLst/>
            <a:rect l="l" t="t" r="r" b="b"/>
            <a:pathLst>
              <a:path w="6359496" h="6001051">
                <a:moveTo>
                  <a:pt x="0" y="0"/>
                </a:moveTo>
                <a:lnTo>
                  <a:pt x="6359496" y="0"/>
                </a:lnTo>
                <a:lnTo>
                  <a:pt x="6359496" y="6001052"/>
                </a:lnTo>
                <a:lnTo>
                  <a:pt x="0" y="60010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4" name="Group 4"/>
          <p:cNvGrpSpPr/>
          <p:nvPr/>
        </p:nvGrpSpPr>
        <p:grpSpPr>
          <a:xfrm>
            <a:off x="2133632" y="2608556"/>
            <a:ext cx="5069889" cy="506988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33333" r="-33333"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668777" y="2627757"/>
            <a:ext cx="9124216" cy="2397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9999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WHY FORECASTING AI MATTERS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668777" y="5262980"/>
            <a:ext cx="8130394" cy="236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7" lvl="1" indent="-291463" algn="just">
              <a:lnSpc>
                <a:spcPts val="3779"/>
              </a:lnSpc>
              <a:spcBef>
                <a:spcPct val="0"/>
              </a:spcBef>
              <a:buFont typeface="Arial"/>
              <a:buChar char="•"/>
            </a:pPr>
            <a:r>
              <a:rPr lang="en-US" sz="2699" u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 progress is accelerating.</a:t>
            </a:r>
          </a:p>
          <a:p>
            <a:pPr marL="582927" lvl="1" indent="-291463" algn="just">
              <a:lnSpc>
                <a:spcPts val="3779"/>
              </a:lnSpc>
              <a:spcBef>
                <a:spcPct val="0"/>
              </a:spcBef>
              <a:buFont typeface="Arial"/>
              <a:buChar char="•"/>
            </a:pPr>
            <a:r>
              <a:rPr lang="en-US" sz="2699" u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Forecasts guide safety, policy, and research.</a:t>
            </a:r>
          </a:p>
          <a:p>
            <a:pPr marL="582927" lvl="1" indent="-291463" algn="just">
              <a:lnSpc>
                <a:spcPts val="3779"/>
              </a:lnSpc>
              <a:spcBef>
                <a:spcPct val="0"/>
              </a:spcBef>
              <a:buFont typeface="Arial"/>
              <a:buChar char="•"/>
            </a:pPr>
            <a:r>
              <a:rPr lang="en-US" sz="2699" u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But experts disagree — some say 2027, others say 2050.</a:t>
            </a:r>
          </a:p>
          <a:p>
            <a:pPr marL="0" lvl="1" indent="0" algn="just">
              <a:lnSpc>
                <a:spcPts val="3779"/>
              </a:lnSpc>
              <a:spcBef>
                <a:spcPct val="0"/>
              </a:spcBef>
            </a:pPr>
            <a:endParaRPr lang="en-US" sz="2699" u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947" t="-11829" r="-7870" b="-1143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800370" y="4768119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3842788" y="4972353"/>
            <a:ext cx="2244257" cy="1999429"/>
          </a:xfrm>
          <a:custGeom>
            <a:avLst/>
            <a:gdLst/>
            <a:ahLst/>
            <a:cxnLst/>
            <a:rect l="l" t="t" r="r" b="b"/>
            <a:pathLst>
              <a:path w="2244257" h="1999429">
                <a:moveTo>
                  <a:pt x="0" y="0"/>
                </a:moveTo>
                <a:lnTo>
                  <a:pt x="2244257" y="0"/>
                </a:lnTo>
                <a:lnTo>
                  <a:pt x="2244257" y="1999429"/>
                </a:lnTo>
                <a:lnTo>
                  <a:pt x="0" y="19994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7697010" y="4853950"/>
            <a:ext cx="1980970" cy="1804484"/>
          </a:xfrm>
          <a:custGeom>
            <a:avLst/>
            <a:gdLst/>
            <a:ahLst/>
            <a:cxnLst/>
            <a:rect l="l" t="t" r="r" b="b"/>
            <a:pathLst>
              <a:path w="1980970" h="1804484">
                <a:moveTo>
                  <a:pt x="0" y="0"/>
                </a:moveTo>
                <a:lnTo>
                  <a:pt x="1980970" y="0"/>
                </a:lnTo>
                <a:lnTo>
                  <a:pt x="1980970" y="1804484"/>
                </a:lnTo>
                <a:lnTo>
                  <a:pt x="0" y="18044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11920672" y="4935205"/>
            <a:ext cx="2125058" cy="1723229"/>
          </a:xfrm>
          <a:custGeom>
            <a:avLst/>
            <a:gdLst/>
            <a:ahLst/>
            <a:cxnLst/>
            <a:rect l="l" t="t" r="r" b="b"/>
            <a:pathLst>
              <a:path w="2125058" h="1723229">
                <a:moveTo>
                  <a:pt x="0" y="0"/>
                </a:moveTo>
                <a:lnTo>
                  <a:pt x="2125058" y="0"/>
                </a:lnTo>
                <a:lnTo>
                  <a:pt x="2125058" y="1723229"/>
                </a:lnTo>
                <a:lnTo>
                  <a:pt x="0" y="17232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15333602" y="4853950"/>
            <a:ext cx="2189751" cy="1971569"/>
          </a:xfrm>
          <a:custGeom>
            <a:avLst/>
            <a:gdLst/>
            <a:ahLst/>
            <a:cxnLst/>
            <a:rect l="l" t="t" r="r" b="b"/>
            <a:pathLst>
              <a:path w="2189751" h="1971569">
                <a:moveTo>
                  <a:pt x="0" y="0"/>
                </a:moveTo>
                <a:lnTo>
                  <a:pt x="2189751" y="0"/>
                </a:lnTo>
                <a:lnTo>
                  <a:pt x="2189751" y="1971569"/>
                </a:lnTo>
                <a:lnTo>
                  <a:pt x="0" y="19715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TextBox 8"/>
          <p:cNvSpPr txBox="1"/>
          <p:nvPr/>
        </p:nvSpPr>
        <p:spPr>
          <a:xfrm>
            <a:off x="427894" y="7617051"/>
            <a:ext cx="17432211" cy="610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4944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AI MODELS → PROMPTS → JSON FORECASTS → VISUALIZATION → INSIGHTS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5651" y="1295400"/>
            <a:ext cx="7020883" cy="1254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4"/>
              </a:lnSpc>
            </a:pPr>
            <a:r>
              <a:rPr lang="en-US" sz="10004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FLOW DIAGRAM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947" t="-11829" r="-7870" b="-1143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1028700" y="4323472"/>
            <a:ext cx="1142425" cy="1078034"/>
          </a:xfrm>
          <a:custGeom>
            <a:avLst/>
            <a:gdLst/>
            <a:ahLst/>
            <a:cxnLst/>
            <a:rect l="l" t="t" r="r" b="b"/>
            <a:pathLst>
              <a:path w="1142425" h="1078034">
                <a:moveTo>
                  <a:pt x="0" y="0"/>
                </a:moveTo>
                <a:lnTo>
                  <a:pt x="1142425" y="0"/>
                </a:lnTo>
                <a:lnTo>
                  <a:pt x="1142425" y="1078034"/>
                </a:lnTo>
                <a:lnTo>
                  <a:pt x="0" y="10780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1028700" y="5945775"/>
            <a:ext cx="1142425" cy="1078034"/>
          </a:xfrm>
          <a:custGeom>
            <a:avLst/>
            <a:gdLst/>
            <a:ahLst/>
            <a:cxnLst/>
            <a:rect l="l" t="t" r="r" b="b"/>
            <a:pathLst>
              <a:path w="1142425" h="1078034">
                <a:moveTo>
                  <a:pt x="0" y="0"/>
                </a:moveTo>
                <a:lnTo>
                  <a:pt x="1142425" y="0"/>
                </a:lnTo>
                <a:lnTo>
                  <a:pt x="1142425" y="1078034"/>
                </a:lnTo>
                <a:lnTo>
                  <a:pt x="0" y="10780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1028700" y="7566734"/>
            <a:ext cx="1142425" cy="1078034"/>
          </a:xfrm>
          <a:custGeom>
            <a:avLst/>
            <a:gdLst/>
            <a:ahLst/>
            <a:cxnLst/>
            <a:rect l="l" t="t" r="r" b="b"/>
            <a:pathLst>
              <a:path w="1142425" h="1078034">
                <a:moveTo>
                  <a:pt x="0" y="0"/>
                </a:moveTo>
                <a:lnTo>
                  <a:pt x="1142425" y="0"/>
                </a:lnTo>
                <a:lnTo>
                  <a:pt x="1142425" y="1078034"/>
                </a:lnTo>
                <a:lnTo>
                  <a:pt x="0" y="10780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8746142" y="7721455"/>
            <a:ext cx="6359496" cy="6001051"/>
          </a:xfrm>
          <a:custGeom>
            <a:avLst/>
            <a:gdLst/>
            <a:ahLst/>
            <a:cxnLst/>
            <a:rect l="l" t="t" r="r" b="b"/>
            <a:pathLst>
              <a:path w="6359496" h="6001051">
                <a:moveTo>
                  <a:pt x="0" y="0"/>
                </a:moveTo>
                <a:lnTo>
                  <a:pt x="6359496" y="0"/>
                </a:lnTo>
                <a:lnTo>
                  <a:pt x="6359496" y="6001051"/>
                </a:lnTo>
                <a:lnTo>
                  <a:pt x="0" y="60010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 rot="-8941974">
            <a:off x="14079552" y="-1959434"/>
            <a:ext cx="6359496" cy="6001051"/>
          </a:xfrm>
          <a:custGeom>
            <a:avLst/>
            <a:gdLst/>
            <a:ahLst/>
            <a:cxnLst/>
            <a:rect l="l" t="t" r="r" b="b"/>
            <a:pathLst>
              <a:path w="6359496" h="6001051">
                <a:moveTo>
                  <a:pt x="0" y="0"/>
                </a:moveTo>
                <a:lnTo>
                  <a:pt x="6359496" y="0"/>
                </a:lnTo>
                <a:lnTo>
                  <a:pt x="6359496" y="6001051"/>
                </a:lnTo>
                <a:lnTo>
                  <a:pt x="0" y="60010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8" name="Group 8"/>
          <p:cNvGrpSpPr/>
          <p:nvPr/>
        </p:nvGrpSpPr>
        <p:grpSpPr>
          <a:xfrm>
            <a:off x="10426068" y="181588"/>
            <a:ext cx="6833232" cy="9076712"/>
            <a:chOff x="0" y="0"/>
            <a:chExt cx="959845" cy="12749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59845" cy="1274980"/>
            </a:xfrm>
            <a:custGeom>
              <a:avLst/>
              <a:gdLst/>
              <a:ahLst/>
              <a:cxnLst/>
              <a:rect l="l" t="t" r="r" b="b"/>
              <a:pathLst>
                <a:path w="959845" h="1274980">
                  <a:moveTo>
                    <a:pt x="0" y="0"/>
                  </a:moveTo>
                  <a:lnTo>
                    <a:pt x="959845" y="0"/>
                  </a:lnTo>
                  <a:lnTo>
                    <a:pt x="959845" y="1274980"/>
                  </a:lnTo>
                  <a:lnTo>
                    <a:pt x="0" y="1274980"/>
                  </a:lnTo>
                  <a:close/>
                </a:path>
              </a:pathLst>
            </a:custGeom>
            <a:blipFill>
              <a:blip r:embed="rId5"/>
              <a:stretch>
                <a:fillRect r="-83850"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2145423"/>
            <a:ext cx="6369605" cy="1244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9999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THE METHOD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24997" y="4608938"/>
            <a:ext cx="6999218" cy="102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11"/>
              </a:lnSpc>
              <a:spcBef>
                <a:spcPct val="0"/>
              </a:spcBef>
            </a:pPr>
            <a:r>
              <a:rPr lang="en-US" sz="3008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Same system prompt</a:t>
            </a:r>
          </a:p>
          <a:p>
            <a:pPr marL="0" lvl="1" indent="0" algn="just">
              <a:lnSpc>
                <a:spcPts val="4071"/>
              </a:lnSpc>
              <a:spcBef>
                <a:spcPct val="0"/>
              </a:spcBef>
            </a:pPr>
            <a:endParaRPr lang="en-US" sz="3008" b="1" u="none" strike="noStrike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10298" y="4673577"/>
            <a:ext cx="57922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10298" y="6295880"/>
            <a:ext cx="57922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10298" y="7919159"/>
            <a:ext cx="57922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24997" y="6276830"/>
            <a:ext cx="6999218" cy="1047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11"/>
              </a:lnSpc>
              <a:spcBef>
                <a:spcPct val="0"/>
              </a:spcBef>
            </a:pPr>
            <a:r>
              <a:rPr lang="en-US" sz="3008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JSON format output</a:t>
            </a:r>
          </a:p>
          <a:p>
            <a:pPr marL="0" lvl="1" indent="0" algn="just">
              <a:lnSpc>
                <a:spcPts val="4211"/>
              </a:lnSpc>
              <a:spcBef>
                <a:spcPct val="0"/>
              </a:spcBef>
            </a:pPr>
            <a:endParaRPr lang="en-US" sz="3008" b="1" u="none" strike="noStrike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717522" y="7900109"/>
            <a:ext cx="6999218" cy="1047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13"/>
              </a:lnSpc>
              <a:spcBef>
                <a:spcPct val="0"/>
              </a:spcBef>
            </a:pPr>
            <a:r>
              <a:rPr lang="en-US" sz="3009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Metadata saved</a:t>
            </a:r>
          </a:p>
          <a:p>
            <a:pPr marL="0" lvl="1" indent="0" algn="just">
              <a:lnSpc>
                <a:spcPts val="4213"/>
              </a:lnSpc>
              <a:spcBef>
                <a:spcPct val="0"/>
              </a:spcBef>
            </a:pPr>
            <a:endParaRPr lang="en-US" sz="3009" b="1" u="none" strike="noStrike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947" t="-11829" r="-7870" b="-1143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TextBox 3"/>
          <p:cNvSpPr txBox="1"/>
          <p:nvPr/>
        </p:nvSpPr>
        <p:spPr>
          <a:xfrm>
            <a:off x="1028700" y="4307965"/>
            <a:ext cx="7460720" cy="4286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5" lvl="1" indent="-323848" algn="just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Bar</a:t>
            </a:r>
            <a:r>
              <a:rPr lang="en-US" sz="2999" u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chart:</a:t>
            </a:r>
          </a:p>
          <a:p>
            <a:pPr marL="647695" lvl="1" indent="-323848" algn="just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999" u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X-axis: Model names</a:t>
            </a:r>
          </a:p>
          <a:p>
            <a:pPr marL="647695" lvl="1" indent="-323848" algn="just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999" u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Y-axis: “Most likely year for human-level AI”</a:t>
            </a:r>
          </a:p>
          <a:p>
            <a:pPr marL="647695" lvl="1" indent="-323848" algn="just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999" u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Add shaded confidence ranges (CIs).</a:t>
            </a:r>
          </a:p>
          <a:p>
            <a:pPr marL="647695" lvl="1" indent="-323848" algn="just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999" u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Highlight median </a:t>
            </a:r>
          </a:p>
          <a:p>
            <a:pPr algn="just">
              <a:lnSpc>
                <a:spcPts val="5179"/>
              </a:lnSpc>
              <a:spcBef>
                <a:spcPct val="0"/>
              </a:spcBef>
            </a:pPr>
            <a:endParaRPr lang="en-US" sz="2999" u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Freeform 4"/>
          <p:cNvSpPr/>
          <p:nvPr/>
        </p:nvSpPr>
        <p:spPr>
          <a:xfrm rot="2699999">
            <a:off x="6061660" y="7996077"/>
            <a:ext cx="4855520" cy="4581845"/>
          </a:xfrm>
          <a:custGeom>
            <a:avLst/>
            <a:gdLst/>
            <a:ahLst/>
            <a:cxnLst/>
            <a:rect l="l" t="t" r="r" b="b"/>
            <a:pathLst>
              <a:path w="4855520" h="4581845">
                <a:moveTo>
                  <a:pt x="0" y="0"/>
                </a:moveTo>
                <a:lnTo>
                  <a:pt x="4855520" y="0"/>
                </a:lnTo>
                <a:lnTo>
                  <a:pt x="4855520" y="4581846"/>
                </a:lnTo>
                <a:lnTo>
                  <a:pt x="0" y="45818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5" name="Freeform 5"/>
          <p:cNvSpPr/>
          <p:nvPr/>
        </p:nvSpPr>
        <p:spPr>
          <a:xfrm>
            <a:off x="9820794" y="3494102"/>
            <a:ext cx="8003003" cy="5962237"/>
          </a:xfrm>
          <a:custGeom>
            <a:avLst/>
            <a:gdLst/>
            <a:ahLst/>
            <a:cxnLst/>
            <a:rect l="l" t="t" r="r" b="b"/>
            <a:pathLst>
              <a:path w="8003003" h="5962237">
                <a:moveTo>
                  <a:pt x="0" y="0"/>
                </a:moveTo>
                <a:lnTo>
                  <a:pt x="8003003" y="0"/>
                </a:lnTo>
                <a:lnTo>
                  <a:pt x="8003003" y="5962237"/>
                </a:lnTo>
                <a:lnTo>
                  <a:pt x="0" y="59622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6" name="Freeform 6"/>
          <p:cNvSpPr/>
          <p:nvPr/>
        </p:nvSpPr>
        <p:spPr>
          <a:xfrm>
            <a:off x="9820794" y="137603"/>
            <a:ext cx="8003003" cy="3206732"/>
          </a:xfrm>
          <a:custGeom>
            <a:avLst/>
            <a:gdLst/>
            <a:ahLst/>
            <a:cxnLst/>
            <a:rect l="l" t="t" r="r" b="b"/>
            <a:pathLst>
              <a:path w="8003003" h="3206732">
                <a:moveTo>
                  <a:pt x="0" y="0"/>
                </a:moveTo>
                <a:lnTo>
                  <a:pt x="8003003" y="0"/>
                </a:lnTo>
                <a:lnTo>
                  <a:pt x="8003003" y="3206732"/>
                </a:lnTo>
                <a:lnTo>
                  <a:pt x="0" y="3206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574" r="-54131" b="-457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TextBox 7"/>
          <p:cNvSpPr txBox="1"/>
          <p:nvPr/>
        </p:nvSpPr>
        <p:spPr>
          <a:xfrm>
            <a:off x="1038225" y="568910"/>
            <a:ext cx="9228774" cy="3549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9999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THE FORECASTS: AI’S VIEW OF ITS OWN FUTURE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947" t="-11829" r="-7870" b="-1143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8746142" y="7721455"/>
            <a:ext cx="6359496" cy="6001051"/>
          </a:xfrm>
          <a:custGeom>
            <a:avLst/>
            <a:gdLst/>
            <a:ahLst/>
            <a:cxnLst/>
            <a:rect l="l" t="t" r="r" b="b"/>
            <a:pathLst>
              <a:path w="6359496" h="6001051">
                <a:moveTo>
                  <a:pt x="0" y="0"/>
                </a:moveTo>
                <a:lnTo>
                  <a:pt x="6359496" y="0"/>
                </a:lnTo>
                <a:lnTo>
                  <a:pt x="6359496" y="6001051"/>
                </a:lnTo>
                <a:lnTo>
                  <a:pt x="0" y="60010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 rot="-8941974">
            <a:off x="14079552" y="-1959434"/>
            <a:ext cx="6359496" cy="6001051"/>
          </a:xfrm>
          <a:custGeom>
            <a:avLst/>
            <a:gdLst/>
            <a:ahLst/>
            <a:cxnLst/>
            <a:rect l="l" t="t" r="r" b="b"/>
            <a:pathLst>
              <a:path w="6359496" h="6001051">
                <a:moveTo>
                  <a:pt x="0" y="0"/>
                </a:moveTo>
                <a:lnTo>
                  <a:pt x="6359496" y="0"/>
                </a:lnTo>
                <a:lnTo>
                  <a:pt x="6359496" y="6001051"/>
                </a:lnTo>
                <a:lnTo>
                  <a:pt x="0" y="60010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5" name="Group 5"/>
          <p:cNvGrpSpPr/>
          <p:nvPr/>
        </p:nvGrpSpPr>
        <p:grpSpPr>
          <a:xfrm>
            <a:off x="11177869" y="770890"/>
            <a:ext cx="6833232" cy="9076712"/>
            <a:chOff x="0" y="0"/>
            <a:chExt cx="959845" cy="12749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59845" cy="1274980"/>
            </a:xfrm>
            <a:custGeom>
              <a:avLst/>
              <a:gdLst/>
              <a:ahLst/>
              <a:cxnLst/>
              <a:rect l="l" t="t" r="r" b="b"/>
              <a:pathLst>
                <a:path w="959845" h="1274980">
                  <a:moveTo>
                    <a:pt x="0" y="0"/>
                  </a:moveTo>
                  <a:lnTo>
                    <a:pt x="959845" y="0"/>
                  </a:lnTo>
                  <a:lnTo>
                    <a:pt x="959845" y="1274980"/>
                  </a:lnTo>
                  <a:lnTo>
                    <a:pt x="0" y="1274980"/>
                  </a:lnTo>
                  <a:close/>
                </a:path>
              </a:pathLst>
            </a:custGeom>
            <a:blipFill>
              <a:blip r:embed="rId5"/>
              <a:stretch>
                <a:fillRect r="-83850"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7" name="Freeform 7"/>
          <p:cNvSpPr/>
          <p:nvPr/>
        </p:nvSpPr>
        <p:spPr>
          <a:xfrm>
            <a:off x="179574" y="2020135"/>
            <a:ext cx="10528997" cy="2741516"/>
          </a:xfrm>
          <a:custGeom>
            <a:avLst/>
            <a:gdLst/>
            <a:ahLst/>
            <a:cxnLst/>
            <a:rect l="l" t="t" r="r" b="b"/>
            <a:pathLst>
              <a:path w="10528997" h="2741516">
                <a:moveTo>
                  <a:pt x="0" y="0"/>
                </a:moveTo>
                <a:lnTo>
                  <a:pt x="10528998" y="0"/>
                </a:lnTo>
                <a:lnTo>
                  <a:pt x="10528998" y="2741516"/>
                </a:lnTo>
                <a:lnTo>
                  <a:pt x="0" y="27415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47" b="-647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>
            <a:off x="179574" y="7567864"/>
            <a:ext cx="3042115" cy="2279739"/>
          </a:xfrm>
          <a:custGeom>
            <a:avLst/>
            <a:gdLst/>
            <a:ahLst/>
            <a:cxnLst/>
            <a:rect l="l" t="t" r="r" b="b"/>
            <a:pathLst>
              <a:path w="3042115" h="2279739">
                <a:moveTo>
                  <a:pt x="0" y="0"/>
                </a:moveTo>
                <a:lnTo>
                  <a:pt x="3042116" y="0"/>
                </a:lnTo>
                <a:lnTo>
                  <a:pt x="3042116" y="2279738"/>
                </a:lnTo>
                <a:lnTo>
                  <a:pt x="0" y="22797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190" r="-7538" b="-19274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>
            <a:off x="3440765" y="5002318"/>
            <a:ext cx="7518030" cy="3579616"/>
          </a:xfrm>
          <a:custGeom>
            <a:avLst/>
            <a:gdLst/>
            <a:ahLst/>
            <a:cxnLst/>
            <a:rect l="l" t="t" r="r" b="b"/>
            <a:pathLst>
              <a:path w="7518030" h="3579616">
                <a:moveTo>
                  <a:pt x="0" y="0"/>
                </a:moveTo>
                <a:lnTo>
                  <a:pt x="7518029" y="0"/>
                </a:lnTo>
                <a:lnTo>
                  <a:pt x="7518029" y="3579616"/>
                </a:lnTo>
                <a:lnTo>
                  <a:pt x="0" y="35796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51756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0"/>
          <p:cNvSpPr/>
          <p:nvPr/>
        </p:nvSpPr>
        <p:spPr>
          <a:xfrm>
            <a:off x="179574" y="5143500"/>
            <a:ext cx="3042115" cy="2243502"/>
          </a:xfrm>
          <a:custGeom>
            <a:avLst/>
            <a:gdLst/>
            <a:ahLst/>
            <a:cxnLst/>
            <a:rect l="l" t="t" r="r" b="b"/>
            <a:pathLst>
              <a:path w="3042115" h="2243502">
                <a:moveTo>
                  <a:pt x="0" y="0"/>
                </a:moveTo>
                <a:lnTo>
                  <a:pt x="3042116" y="0"/>
                </a:lnTo>
                <a:lnTo>
                  <a:pt x="3042116" y="2243502"/>
                </a:lnTo>
                <a:lnTo>
                  <a:pt x="0" y="22435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TextBox 11"/>
          <p:cNvSpPr txBox="1"/>
          <p:nvPr/>
        </p:nvSpPr>
        <p:spPr>
          <a:xfrm>
            <a:off x="179574" y="594560"/>
            <a:ext cx="9135227" cy="1244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9999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PROJECT SNIPPETS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947" t="-11829" r="-7870" b="-11438"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3" name="Group 3"/>
          <p:cNvGrpSpPr/>
          <p:nvPr/>
        </p:nvGrpSpPr>
        <p:grpSpPr>
          <a:xfrm>
            <a:off x="10621415" y="2571750"/>
            <a:ext cx="8217670" cy="5143500"/>
            <a:chOff x="0" y="0"/>
            <a:chExt cx="1273132" cy="7968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3132" cy="796863"/>
            </a:xfrm>
            <a:custGeom>
              <a:avLst/>
              <a:gdLst/>
              <a:ahLst/>
              <a:cxnLst/>
              <a:rect l="l" t="t" r="r" b="b"/>
              <a:pathLst>
                <a:path w="1273132" h="796863">
                  <a:moveTo>
                    <a:pt x="0" y="0"/>
                  </a:moveTo>
                  <a:lnTo>
                    <a:pt x="1273132" y="0"/>
                  </a:lnTo>
                  <a:lnTo>
                    <a:pt x="1273132" y="796863"/>
                  </a:lnTo>
                  <a:lnTo>
                    <a:pt x="0" y="796863"/>
                  </a:lnTo>
                  <a:close/>
                </a:path>
              </a:pathLst>
            </a:custGeom>
            <a:blipFill>
              <a:blip r:embed="rId3"/>
              <a:stretch>
                <a:fillRect t="-3289" b="-3289"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57418"/>
            <a:ext cx="17259300" cy="3479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WHAT SIGNALS WOULD SHIFT THEIR FORECASTS?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955520"/>
            <a:ext cx="9592715" cy="3107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3"/>
              </a:lnSpc>
              <a:spcBef>
                <a:spcPct val="0"/>
              </a:spcBef>
            </a:pPr>
            <a:r>
              <a:rPr lang="en-US" sz="4395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•EARLIER: CHEAPER COMPUTE, BETTER REASONING, MULTI-AGENT BREAKTHROUGHS</a:t>
            </a:r>
          </a:p>
          <a:p>
            <a:pPr algn="l">
              <a:lnSpc>
                <a:spcPts val="6153"/>
              </a:lnSpc>
              <a:spcBef>
                <a:spcPct val="0"/>
              </a:spcBef>
            </a:pPr>
            <a:r>
              <a:rPr lang="en-US" sz="4395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•LATER: REGULATION, DATA LIMITS, SCALING SLOWDOWNS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947" t="-11829" r="-7870" b="-1143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10426759" y="506038"/>
            <a:ext cx="9828918" cy="9274924"/>
          </a:xfrm>
          <a:custGeom>
            <a:avLst/>
            <a:gdLst/>
            <a:ahLst/>
            <a:cxnLst/>
            <a:rect l="l" t="t" r="r" b="b"/>
            <a:pathLst>
              <a:path w="9828918" h="9274924">
                <a:moveTo>
                  <a:pt x="0" y="0"/>
                </a:moveTo>
                <a:lnTo>
                  <a:pt x="9828918" y="0"/>
                </a:lnTo>
                <a:lnTo>
                  <a:pt x="9828918" y="9274924"/>
                </a:lnTo>
                <a:lnTo>
                  <a:pt x="0" y="9274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AE"/>
          </a:p>
        </p:txBody>
      </p:sp>
      <p:grpSp>
        <p:nvGrpSpPr>
          <p:cNvPr id="4" name="Group 4"/>
          <p:cNvGrpSpPr/>
          <p:nvPr/>
        </p:nvGrpSpPr>
        <p:grpSpPr>
          <a:xfrm>
            <a:off x="11657666" y="1789112"/>
            <a:ext cx="7367103" cy="736710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A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16306" y="1304925"/>
            <a:ext cx="8271018" cy="1244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9999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WHY IT MATTERS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7256" y="2683763"/>
            <a:ext cx="9370719" cy="5757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22"/>
              </a:lnSpc>
              <a:spcBef>
                <a:spcPct val="0"/>
              </a:spcBef>
            </a:pPr>
            <a:r>
              <a:rPr lang="en-US" sz="5444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FOR RESEARCHERS, POLICYMAKERS, AND SOCIETY:</a:t>
            </a:r>
          </a:p>
          <a:p>
            <a:pPr algn="l">
              <a:lnSpc>
                <a:spcPts val="7622"/>
              </a:lnSpc>
              <a:spcBef>
                <a:spcPct val="0"/>
              </a:spcBef>
            </a:pPr>
            <a:r>
              <a:rPr lang="en-US" sz="5444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• OPEN DATASET</a:t>
            </a:r>
          </a:p>
          <a:p>
            <a:pPr algn="l">
              <a:lnSpc>
                <a:spcPts val="7622"/>
              </a:lnSpc>
              <a:spcBef>
                <a:spcPct val="0"/>
              </a:spcBef>
            </a:pPr>
            <a:r>
              <a:rPr lang="en-US" sz="5444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• TRANSPARENT PROTOCOL</a:t>
            </a:r>
          </a:p>
          <a:p>
            <a:pPr algn="l">
              <a:lnSpc>
                <a:spcPts val="7622"/>
              </a:lnSpc>
              <a:spcBef>
                <a:spcPct val="0"/>
              </a:spcBef>
            </a:pPr>
            <a:r>
              <a:rPr lang="en-US" sz="5444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• EARLY WARNING POTENTIAL</a:t>
            </a:r>
          </a:p>
          <a:p>
            <a:pPr algn="l">
              <a:lnSpc>
                <a:spcPts val="7622"/>
              </a:lnSpc>
              <a:spcBef>
                <a:spcPct val="0"/>
              </a:spcBef>
            </a:pPr>
            <a:r>
              <a:rPr lang="en-US" sz="5444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• GOVERNANCE INSIGHTS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947" t="-11829" r="-7870" b="-1143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 rot="-2929750">
            <a:off x="12365450" y="7912088"/>
            <a:ext cx="3468096" cy="3272622"/>
          </a:xfrm>
          <a:custGeom>
            <a:avLst/>
            <a:gdLst/>
            <a:ahLst/>
            <a:cxnLst/>
            <a:rect l="l" t="t" r="r" b="b"/>
            <a:pathLst>
              <a:path w="3468096" h="3272622">
                <a:moveTo>
                  <a:pt x="0" y="0"/>
                </a:moveTo>
                <a:lnTo>
                  <a:pt x="3468096" y="0"/>
                </a:lnTo>
                <a:lnTo>
                  <a:pt x="3468096" y="3272622"/>
                </a:lnTo>
                <a:lnTo>
                  <a:pt x="0" y="32726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AE"/>
          </a:p>
        </p:txBody>
      </p:sp>
      <p:sp>
        <p:nvSpPr>
          <p:cNvPr id="4" name="TextBox 4"/>
          <p:cNvSpPr txBox="1"/>
          <p:nvPr/>
        </p:nvSpPr>
        <p:spPr>
          <a:xfrm>
            <a:off x="687421" y="696171"/>
            <a:ext cx="6369605" cy="3549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99"/>
              </a:lnSpc>
            </a:pPr>
            <a:endParaRPr/>
          </a:p>
          <a:p>
            <a:pPr algn="l">
              <a:lnSpc>
                <a:spcPts val="9099"/>
              </a:lnSpc>
            </a:pPr>
            <a:r>
              <a:rPr lang="en-US" sz="9999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CONCLUSION</a:t>
            </a:r>
          </a:p>
          <a:p>
            <a:pPr algn="l">
              <a:lnSpc>
                <a:spcPts val="9099"/>
              </a:lnSpc>
            </a:pPr>
            <a:endParaRPr lang="en-US" sz="9999">
              <a:solidFill>
                <a:srgbClr val="FFFFFF"/>
              </a:solidFill>
              <a:latin typeface="Squada One"/>
              <a:ea typeface="Squada One"/>
              <a:cs typeface="Squada One"/>
              <a:sym typeface="Squada One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87421" y="3431427"/>
            <a:ext cx="15288457" cy="424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FORECASTING ISN’T ABOUT</a:t>
            </a:r>
            <a:r>
              <a:rPr lang="en-US" sz="6000">
                <a:solidFill>
                  <a:srgbClr val="F9E80A"/>
                </a:solidFill>
                <a:latin typeface="Squada One"/>
                <a:ea typeface="Squada One"/>
                <a:cs typeface="Squada One"/>
                <a:sym typeface="Squada One"/>
              </a:rPr>
              <a:t> PREDICTION </a:t>
            </a:r>
            <a:r>
              <a:rPr lang="en-US" sz="6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— IT’S ABOUT </a:t>
            </a:r>
            <a:r>
              <a:rPr lang="en-US" sz="6000">
                <a:solidFill>
                  <a:srgbClr val="F9E80A"/>
                </a:solidFill>
                <a:latin typeface="Squada One"/>
                <a:ea typeface="Squada One"/>
                <a:cs typeface="Squada One"/>
                <a:sym typeface="Squada One"/>
              </a:rPr>
              <a:t>PREPARATION</a:t>
            </a:r>
            <a:r>
              <a:rPr lang="en-US" sz="6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.</a:t>
            </a:r>
          </a:p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 </a:t>
            </a:r>
            <a:r>
              <a:rPr lang="en-US" sz="6000">
                <a:solidFill>
                  <a:srgbClr val="F9E80A"/>
                </a:solidFill>
                <a:latin typeface="Squada One"/>
                <a:ea typeface="Squada One"/>
                <a:cs typeface="Squada One"/>
                <a:sym typeface="Squada One"/>
              </a:rPr>
              <a:t>“WE LET AI TELL ITS OWN STORY — AND TURNED IT INTO A SIGNAL FOR HUMANITY.”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</Words>
  <Application>Microsoft Office PowerPoint</Application>
  <PresentationFormat>Custom</PresentationFormat>
  <Paragraphs>42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Montserrat</vt:lpstr>
      <vt:lpstr>Squada One</vt:lpstr>
      <vt:lpstr>Montserrat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HACKATHON PPT</dc:title>
  <dc:creator>Jessica Shalet Sanctis</dc:creator>
  <cp:lastModifiedBy>JESSICA SHALET SANCTIS</cp:lastModifiedBy>
  <cp:revision>1</cp:revision>
  <dcterms:created xsi:type="dcterms:W3CDTF">2006-08-16T00:00:00Z</dcterms:created>
  <dcterms:modified xsi:type="dcterms:W3CDTF">2025-11-01T19:28:57Z</dcterms:modified>
  <dc:identifier>DAG3eV9y1x0</dc:identifier>
</cp:coreProperties>
</file>