
<file path=[Content_Types].xml><?xml version="1.0" encoding="utf-8"?>
<Types xmlns="http://schemas.openxmlformats.org/package/2006/content-types">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6858000" cx="12192000"/>
  <p:notesSz cx="6858000" cy="12192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Cover. Replace with the company's own name and logo before presenting. This should look like an internal document, not a downloaded template. Delete the Symonds marks on this slide and the last one.</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GUIDANCE</a:t>
            </a:r>
            <a:br>
              <a:rPr lang="en-US"/>
            </a:br>
            <a:br>
              <a:rPr lang="en-US"/>
            </a:br>
            <a:r>
              <a:rPr lang="en-US"/>
              <a:t>Phasing is the single highest-leverage move in this deck. A £40k request is a debate; three £13k requests with checkpoints is a process, and processes get approved.</a:t>
            </a:r>
            <a:br>
              <a:rPr lang="en-US"/>
            </a:br>
            <a:br>
              <a:rPr lang="en-US"/>
            </a:br>
            <a:r>
              <a:rPr lang="en-US"/>
              <a:t>Make each gate a real decision with a real stop option, and say what evidence will be reviewed at it. A gate that cannot realistically be failed is theatre, and experienced investors will read it as such.</a:t>
            </a:r>
            <a:br>
              <a:rPr lang="en-US"/>
            </a:br>
            <a:br>
              <a:rPr lang="en-US"/>
            </a:br>
            <a:r>
              <a:rPr lang="en-US"/>
              <a:t>Phase 1 should be the cheapest and most reversible thing that still produces something you can show.</a:t>
            </a:r>
            <a:endParaRPr/>
          </a:p>
        </p:txBody>
      </p:sp>
      <p:sp>
        <p:nvSpPr>
          <p:cNvPr id="216" name="Google Shape;21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GUIDANCE</a:t>
            </a:r>
            <a:br>
              <a:rPr lang="en-US"/>
            </a:br>
            <a:br>
              <a:rPr lang="en-US"/>
            </a:br>
            <a:r>
              <a:rPr lang="en-US"/>
              <a:t>The grey box is the most important sentence in the deck. Everyone in the room already knows brand attribution is messy. The person who says it out loud is more credible than the person who produces a clean ROI figure nobody believes.</a:t>
            </a:r>
            <a:br>
              <a:rPr lang="en-US"/>
            </a:br>
            <a:br>
              <a:rPr lang="en-US"/>
            </a:br>
            <a:r>
              <a:rPr lang="en-US"/>
              <a:t>Pick two or three measures you will genuinely track and report. Six measures signals that none of them will be looked at again.</a:t>
            </a:r>
            <a:br>
              <a:rPr lang="en-US"/>
            </a:br>
            <a:br>
              <a:rPr lang="en-US"/>
            </a:br>
            <a:r>
              <a:rPr lang="en-US"/>
              <a:t>Set the review date here. It converts the approval from a one-off into something with a follow-up, which is how you get the next one.</a:t>
            </a:r>
            <a:endParaRPr/>
          </a:p>
        </p:txBody>
      </p:sp>
      <p:sp>
        <p:nvSpPr>
          <p:cNvPr id="247" name="Google Shape;24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slide is for the person filling in the deck, not for the board. Delete it before presenting.</a:t>
            </a:r>
            <a:br>
              <a:rPr lang="en-US"/>
            </a:br>
            <a:br>
              <a:rPr lang="en-US"/>
            </a:br>
            <a:r>
              <a:rPr lang="en-US"/>
              <a:t>It is here because a template that only ever argues for spending would not be worth trusting.</a:t>
            </a:r>
            <a:endParaRPr/>
          </a:p>
        </p:txBody>
      </p:sp>
      <p:sp>
        <p:nvSpPr>
          <p:cNvPr id="262" name="Google Shape;26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Symonds back cover. The reader deletes this before presenting internally, which is fine. The purpose is the moment they read it, not the moment they present it.</a:t>
            </a:r>
            <a:endParaRPr/>
          </a:p>
        </p:txBody>
      </p:sp>
      <p:sp>
        <p:nvSpPr>
          <p:cNvPr id="279" name="Google Shape;27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slide is for the person filling the deck in, not for the board. Delete it before presenting.</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 name="Google Shape;5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GUIDANCE</a:t>
            </a:r>
            <a:br>
              <a:rPr lang="en-US"/>
            </a:br>
            <a:br>
              <a:rPr lang="en-US"/>
            </a:br>
            <a:r>
              <a:rPr lang="en-US"/>
              <a:t>Lead with the number. A deck that builds to the ask reads as persuasion; a deck that opens with it reads as a request from someone who has already done the thinking.</a:t>
            </a:r>
            <a:br>
              <a:rPr lang="en-US"/>
            </a:br>
            <a:br>
              <a:rPr lang="en-US"/>
            </a:br>
            <a:r>
              <a:rPr lang="en-US"/>
              <a:t>The middle card matters more than the figure itself. Translate the ask into whatever unit your business already thinks in: weeks of ad spend, one trade show, a pallet of stock, a month of wages. An abstract number invites an abstract argument. A number in a familiar unit gets answered.</a:t>
            </a:r>
            <a:br>
              <a:rPr lang="en-US"/>
            </a:br>
            <a:br>
              <a:rPr lang="en-US"/>
            </a:br>
            <a:r>
              <a:rPr lang="en-US"/>
              <a:t>The 'what it does not include' line is not modesty. It pre-empts the scope questions that otherwise derail the conversation, and it makes the number credible.</a:t>
            </a:r>
            <a:endParaRPr/>
          </a:p>
        </p:txBody>
      </p:sp>
      <p:sp>
        <p:nvSpPr>
          <p:cNvPr id="51" name="Google Shape;5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GUIDANCE</a:t>
            </a:r>
            <a:br>
              <a:rPr lang="en-US"/>
            </a:br>
            <a:br>
              <a:rPr lang="en-US"/>
            </a:br>
            <a:r>
              <a:rPr lang="en-US"/>
              <a:t>The most common failure here is manufactured urgency. Boards and angels have seen every version of 'we need to move fast' and discount it automatically.</a:t>
            </a:r>
            <a:br>
              <a:rPr lang="en-US"/>
            </a:br>
            <a:br>
              <a:rPr lang="en-US"/>
            </a:br>
            <a:r>
              <a:rPr lang="en-US"/>
              <a:t>A real dependency is something already on the calendar that this work blocks or degrades: the Series A raise, a product launch, a hiring push, a conference, an enterprise pilot.</a:t>
            </a:r>
            <a:br>
              <a:rPr lang="en-US"/>
            </a:br>
            <a:br>
              <a:rPr lang="en-US"/>
            </a:br>
            <a:r>
              <a:rPr lang="en-US"/>
              <a:t>If you cannot name one, that is genuinely useful information. It means the right answer is to wait, and saying so will earn you the yes next quarter.</a:t>
            </a:r>
            <a:endParaRPr/>
          </a:p>
        </p:txBody>
      </p:sp>
      <p:sp>
        <p:nvSpPr>
          <p:cNvPr id="72" name="Google Shape;7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GUIDANCE</a:t>
            </a:r>
            <a:br>
              <a:rPr lang="en-US"/>
            </a:br>
            <a:br>
              <a:rPr lang="en-US"/>
            </a:br>
            <a:r>
              <a:rPr lang="en-US"/>
              <a:t>The test for every symptom on this slide: would someone outside the business recognise it and nod?</a:t>
            </a:r>
            <a:br>
              <a:rPr lang="en-US"/>
            </a:br>
            <a:br>
              <a:rPr lang="en-US"/>
            </a:br>
            <a:r>
              <a:rPr lang="en-US"/>
              <a:t>'Our brand feels dated' fails the test. 'Three of the four retailers we sent a trade pack to never replied' passes it. The first is taste and can be argued with; the second is an operational fact and cannot.</a:t>
            </a:r>
            <a:br>
              <a:rPr lang="en-US"/>
            </a:br>
            <a:br>
              <a:rPr lang="en-US"/>
            </a:br>
            <a:r>
              <a:rPr lang="en-US"/>
              <a:t>Three is the right number. One looks isolated, five looks like a list assembled to justify a decision already made.</a:t>
            </a:r>
            <a:endParaRPr/>
          </a:p>
        </p:txBody>
      </p:sp>
      <p:sp>
        <p:nvSpPr>
          <p:cNvPr id="94" name="Google Shape;9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GUIDANCE</a:t>
            </a:r>
            <a:br>
              <a:rPr lang="en-US"/>
            </a:br>
            <a:br>
              <a:rPr lang="en-US"/>
            </a:br>
            <a:r>
              <a:rPr lang="en-US"/>
              <a:t>This is the slide people skip because the data feels too thin. Don't. Thin real evidence is the most persuasive thing in the deck, because it is the only part nobody can dismiss as opinion.</a:t>
            </a:r>
            <a:br>
              <a:rPr lang="en-US"/>
            </a:br>
            <a:br>
              <a:rPr lang="en-US"/>
            </a:br>
            <a:r>
              <a:rPr lang="en-US"/>
              <a:t>A screenshot of three customers asking the same question is worth more than any argument you can write.</a:t>
            </a:r>
            <a:br>
              <a:rPr lang="en-US"/>
            </a:br>
            <a:br>
              <a:rPr lang="en-US"/>
            </a:br>
            <a:r>
              <a:rPr lang="en-US"/>
              <a:t>Where a number does not exist, write 'not currently tracked' and move on. Naming the gap is what separates this from a pitch, and it often becomes its own small argument for doing the work.</a:t>
            </a:r>
            <a:endParaRPr/>
          </a:p>
        </p:txBody>
      </p:sp>
      <p:sp>
        <p:nvSpPr>
          <p:cNvPr id="117" name="Google Shape;11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GUIDANCE</a:t>
            </a:r>
            <a:br>
              <a:rPr lang="en-US"/>
            </a:br>
            <a:br>
              <a:rPr lang="en-US"/>
            </a:br>
            <a:r>
              <a:rPr lang="en-US"/>
              <a:t>This is the slide people downloaded the pack for, and the one most likely to be challenged. Expect to be asked where the numbers came from, and have an answer.</a:t>
            </a:r>
            <a:br>
              <a:rPr lang="en-US"/>
            </a:br>
            <a:br>
              <a:rPr lang="en-US"/>
            </a:br>
            <a:r>
              <a:rPr lang="en-US"/>
              <a:t>Use a named source, a peer set you can point to, or quotes you have actually received. Three real quotes from three studios is a legitimate benchmark and takes a week to assemble.</a:t>
            </a:r>
            <a:br>
              <a:rPr lang="en-US"/>
            </a:br>
            <a:br>
              <a:rPr lang="en-US"/>
            </a:br>
            <a:r>
              <a:rPr lang="en-US"/>
              <a:t>Ranges are more honest than a single figure and harder to argue with. A number presented too precisely invites someone to test the precision.</a:t>
            </a:r>
            <a:endParaRPr/>
          </a:p>
        </p:txBody>
      </p:sp>
      <p:sp>
        <p:nvSpPr>
          <p:cNvPr id="142" name="Google Shape;14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GUIDANCE</a:t>
            </a:r>
            <a:br>
              <a:rPr lang="en-US"/>
            </a:br>
            <a:br>
              <a:rPr lang="en-US"/>
            </a:br>
            <a:r>
              <a:rPr lang="en-US"/>
              <a:t>Every pound is competing with something. Work out what, and put it on the slide. For a funded software company it is usually a hire. For a product business it is usually ad spend, stock, or a trade show. Whatever it is, if you do not run the comparison, someone else will, and they will run it less favourably.</a:t>
            </a:r>
            <a:br>
              <a:rPr lang="en-US"/>
            </a:br>
            <a:br>
              <a:rPr lang="en-US"/>
            </a:br>
            <a:r>
              <a:rPr lang="en-US"/>
              <a:t>Cost the alternative fully. A hire is salary plus employer NI, pension, tools, recruitment fee and three months of ramp, not the salary figure. Ad spend needs the customer acquisition cost you are seeing this quarter, not last year.</a:t>
            </a:r>
            <a:br>
              <a:rPr lang="en-US"/>
            </a:br>
            <a:br>
              <a:rPr lang="en-US"/>
            </a:br>
            <a:r>
              <a:rPr lang="en-US"/>
              <a:t>The last line is not a hedge. Naming the condition under which the alternative wins is what makes the rest of the slide believable, and if that condition is true for you, present it as the recommendation.</a:t>
            </a:r>
            <a:endParaRPr/>
          </a:p>
        </p:txBody>
      </p:sp>
      <p:sp>
        <p:nvSpPr>
          <p:cNvPr id="169" name="Google Shape;16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GUIDANCE</a:t>
            </a:r>
            <a:br>
              <a:rPr lang="en-US"/>
            </a:br>
            <a:br>
              <a:rPr lang="en-US"/>
            </a:br>
            <a:r>
              <a:rPr lang="en-US"/>
              <a:t>The temptation is to write two weak options and one strong one. Resist it. Anyone who has sat through a budget request recognises the pattern instantly, and it discredits the whole deck.</a:t>
            </a:r>
            <a:br>
              <a:rPr lang="en-US"/>
            </a:br>
            <a:br>
              <a:rPr lang="en-US"/>
            </a:br>
            <a:r>
              <a:rPr lang="en-US"/>
              <a:t>Option A should be genuinely viable, and sometimes it is the right answer. Option B should include the honest cost in founder and team attention, which is the part usually left out.</a:t>
            </a:r>
            <a:br>
              <a:rPr lang="en-US"/>
            </a:br>
            <a:br>
              <a:rPr lang="en-US"/>
            </a:br>
            <a:r>
              <a:rPr lang="en-US"/>
              <a:t>If your recommended option cannot win against two well-argued alternatives, you have learned something worth knowing before you spend the money.</a:t>
            </a:r>
            <a:endParaRPr/>
          </a:p>
        </p:txBody>
      </p:sp>
      <p:sp>
        <p:nvSpPr>
          <p:cNvPr id="190" name="Google Shape;19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61A"/>
        </a:solidFill>
      </p:bgPr>
    </p:bg>
    <p:spTree>
      <p:nvGrpSpPr>
        <p:cNvPr id="15" name="Shape 15"/>
        <p:cNvGrpSpPr/>
        <p:nvPr/>
      </p:nvGrpSpPr>
      <p:grpSpPr>
        <a:xfrm>
          <a:off x="0" y="0"/>
          <a:ext cx="0" cy="0"/>
          <a:chOff x="0" y="0"/>
          <a:chExt cx="0" cy="0"/>
        </a:xfrm>
      </p:grpSpPr>
      <p:sp>
        <p:nvSpPr>
          <p:cNvPr id="16" name="Google Shape;16;p3"/>
          <p:cNvSpPr/>
          <p:nvPr/>
        </p:nvSpPr>
        <p:spPr>
          <a:xfrm>
            <a:off x="777240" y="1965960"/>
            <a:ext cx="73152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9490"/>
              </a:buClr>
              <a:buSzPts val="1200"/>
              <a:buFont typeface="Calibri"/>
              <a:buNone/>
            </a:pPr>
            <a:r>
              <a:rPr b="1" i="0" lang="en-US" sz="1200" u="none" cap="none" strike="noStrike">
                <a:solidFill>
                  <a:srgbClr val="8A9490"/>
                </a:solidFill>
                <a:latin typeface="Calibri"/>
                <a:ea typeface="Calibri"/>
                <a:cs typeface="Calibri"/>
                <a:sym typeface="Calibri"/>
              </a:rPr>
              <a:t>A template</a:t>
            </a:r>
            <a:endParaRPr b="0" i="0" sz="1200" u="none" cap="none" strike="noStrike">
              <a:solidFill>
                <a:schemeClr val="dk1"/>
              </a:solidFill>
              <a:latin typeface="Calibri"/>
              <a:ea typeface="Calibri"/>
              <a:cs typeface="Calibri"/>
              <a:sym typeface="Calibri"/>
            </a:endParaRPr>
          </a:p>
        </p:txBody>
      </p:sp>
      <p:sp>
        <p:nvSpPr>
          <p:cNvPr id="17" name="Google Shape;17;p3"/>
          <p:cNvSpPr/>
          <p:nvPr/>
        </p:nvSpPr>
        <p:spPr>
          <a:xfrm>
            <a:off x="777240" y="2331720"/>
            <a:ext cx="8229600" cy="19202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6000"/>
              <a:buFont typeface="Cambria"/>
              <a:buNone/>
            </a:pPr>
            <a:r>
              <a:rPr b="1" i="0" lang="en-US" sz="6000" u="none" cap="none" strike="noStrike">
                <a:solidFill>
                  <a:srgbClr val="FFFFFF"/>
                </a:solidFill>
                <a:latin typeface="Cambria"/>
                <a:ea typeface="Cambria"/>
                <a:cs typeface="Cambria"/>
                <a:sym typeface="Cambria"/>
              </a:rPr>
              <a:t>Getting It</a:t>
            </a:r>
            <a:endParaRPr b="0" i="0" sz="6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6000"/>
              <a:buFont typeface="Cambria"/>
              <a:buNone/>
            </a:pPr>
            <a:r>
              <a:rPr b="1" i="0" lang="en-US" sz="6000" u="none" cap="none" strike="noStrike">
                <a:solidFill>
                  <a:srgbClr val="FFFFFF"/>
                </a:solidFill>
                <a:latin typeface="Cambria"/>
                <a:ea typeface="Cambria"/>
                <a:cs typeface="Cambria"/>
                <a:sym typeface="Cambria"/>
              </a:rPr>
              <a:t>Signed Off</a:t>
            </a:r>
            <a:endParaRPr b="0" i="0" sz="6000" u="none" cap="none" strike="noStrike">
              <a:solidFill>
                <a:schemeClr val="dk1"/>
              </a:solidFill>
              <a:latin typeface="Calibri"/>
              <a:ea typeface="Calibri"/>
              <a:cs typeface="Calibri"/>
              <a:sym typeface="Calibri"/>
            </a:endParaRPr>
          </a:p>
        </p:txBody>
      </p:sp>
      <p:sp>
        <p:nvSpPr>
          <p:cNvPr id="18" name="Google Shape;18;p3"/>
          <p:cNvSpPr/>
          <p:nvPr/>
        </p:nvSpPr>
        <p:spPr>
          <a:xfrm>
            <a:off x="777240" y="4434840"/>
            <a:ext cx="6949440" cy="822960"/>
          </a:xfrm>
          <a:prstGeom prst="rect">
            <a:avLst/>
          </a:prstGeom>
          <a:noFill/>
          <a:ln>
            <a:noFill/>
          </a:ln>
        </p:spPr>
        <p:txBody>
          <a:bodyPr anchorCtr="0" anchor="ctr" bIns="0" lIns="0" spcFirstLastPara="1" rIns="0" wrap="square" tIns="0">
            <a:noAutofit/>
          </a:bodyPr>
          <a:lstStyle/>
          <a:p>
            <a:pPr indent="0" lvl="0" marL="0" marR="0" rtl="0" algn="l">
              <a:lnSpc>
                <a:spcPct val="150000"/>
              </a:lnSpc>
              <a:spcBef>
                <a:spcPts val="0"/>
              </a:spcBef>
              <a:spcAft>
                <a:spcPts val="0"/>
              </a:spcAft>
              <a:buClr>
                <a:srgbClr val="B9C0BC"/>
              </a:buClr>
              <a:buSzPts val="1600"/>
              <a:buFont typeface="Calibri"/>
              <a:buNone/>
            </a:pPr>
            <a:r>
              <a:rPr b="0" i="0" lang="en-US" sz="1600" u="none" cap="none" strike="noStrike">
                <a:solidFill>
                  <a:srgbClr val="B9C0BC"/>
                </a:solidFill>
                <a:latin typeface="Calibri"/>
                <a:ea typeface="Calibri"/>
                <a:cs typeface="Calibri"/>
                <a:sym typeface="Calibri"/>
              </a:rPr>
              <a:t>How to make the case for brand investment</a:t>
            </a:r>
            <a:endParaRPr b="0" i="0" sz="160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rgbClr val="B9C0BC"/>
              </a:buClr>
              <a:buSzPts val="1600"/>
              <a:buFont typeface="Calibri"/>
              <a:buNone/>
            </a:pPr>
            <a:r>
              <a:rPr b="0" i="0" lang="en-US" sz="1600" u="none" cap="none" strike="noStrike">
                <a:solidFill>
                  <a:srgbClr val="B9C0BC"/>
                </a:solidFill>
                <a:latin typeface="Calibri"/>
                <a:ea typeface="Calibri"/>
                <a:cs typeface="Calibri"/>
                <a:sym typeface="Calibri"/>
              </a:rPr>
              <a:t>after a seed round, and get a yes.</a:t>
            </a:r>
            <a:endParaRPr b="0" i="0" sz="1600" u="none" cap="none" strike="noStrike">
              <a:solidFill>
                <a:schemeClr val="dk1"/>
              </a:solidFill>
              <a:latin typeface="Calibri"/>
              <a:ea typeface="Calibri"/>
              <a:cs typeface="Calibri"/>
              <a:sym typeface="Calibri"/>
            </a:endParaRPr>
          </a:p>
        </p:txBody>
      </p:sp>
      <p:sp>
        <p:nvSpPr>
          <p:cNvPr id="19" name="Google Shape;19;p3"/>
          <p:cNvSpPr/>
          <p:nvPr/>
        </p:nvSpPr>
        <p:spPr>
          <a:xfrm>
            <a:off x="777240" y="5577840"/>
            <a:ext cx="1005840" cy="18288"/>
          </a:xfrm>
          <a:prstGeom prst="rect">
            <a:avLst/>
          </a:prstGeom>
          <a:solidFill>
            <a:srgbClr val="2F6F4E"/>
          </a:solidFill>
          <a:ln cap="flat" cmpd="sng" w="12700">
            <a:solidFill>
              <a:srgbClr val="2F6F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a:off x="777240" y="5760720"/>
            <a:ext cx="3657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400"/>
              <a:buFont typeface="Cambria"/>
              <a:buNone/>
            </a:pPr>
            <a:r>
              <a:rPr b="1" i="0" lang="en-US" sz="1400" u="none" cap="none" strike="noStrike">
                <a:solidFill>
                  <a:srgbClr val="FFFFFF"/>
                </a:solidFill>
                <a:latin typeface="Cambria"/>
                <a:ea typeface="Cambria"/>
                <a:cs typeface="Cambria"/>
                <a:sym typeface="Cambria"/>
              </a:rPr>
              <a:t>Symonds</a:t>
            </a:r>
            <a:endParaRPr b="0" i="0" sz="1400" u="none" cap="none" strike="noStrike">
              <a:solidFill>
                <a:schemeClr val="dk1"/>
              </a:solidFill>
              <a:latin typeface="Calibri"/>
              <a:ea typeface="Calibri"/>
              <a:cs typeface="Calibri"/>
              <a:sym typeface="Calibri"/>
            </a:endParaRPr>
          </a:p>
        </p:txBody>
      </p:sp>
      <p:sp>
        <p:nvSpPr>
          <p:cNvPr id="21" name="Google Shape;21;p3"/>
          <p:cNvSpPr/>
          <p:nvPr/>
        </p:nvSpPr>
        <p:spPr>
          <a:xfrm>
            <a:off x="7756855" y="5760720"/>
            <a:ext cx="36576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8A9490"/>
              </a:buClr>
              <a:buSzPts val="1100"/>
              <a:buFont typeface="Calibri"/>
              <a:buNone/>
            </a:pPr>
            <a:r>
              <a:rPr b="0" i="0" lang="en-US" sz="1100" u="none" cap="none" strike="noStrike">
                <a:solidFill>
                  <a:srgbClr val="8A9490"/>
                </a:solidFill>
                <a:latin typeface="Calibri"/>
                <a:ea typeface="Calibri"/>
                <a:cs typeface="Calibri"/>
                <a:sym typeface="Calibri"/>
              </a:rPr>
              <a:t>symonds.co</a:t>
            </a:r>
            <a:endParaRPr b="0" i="0" sz="11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2"/>
          <p:cNvSpPr/>
          <p:nvPr/>
        </p:nvSpPr>
        <p:spPr>
          <a:xfrm>
            <a:off x="777240" y="566928"/>
            <a:ext cx="82296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100"/>
              <a:buFont typeface="Calibri"/>
              <a:buNone/>
            </a:pPr>
            <a:r>
              <a:rPr b="1" i="0" lang="en-US" sz="1100" u="none" cap="none" strike="noStrike">
                <a:solidFill>
                  <a:srgbClr val="2F6F4E"/>
                </a:solidFill>
                <a:latin typeface="Calibri"/>
                <a:ea typeface="Calibri"/>
                <a:cs typeface="Calibri"/>
                <a:sym typeface="Calibri"/>
              </a:rPr>
              <a:t>SLIDE 08</a:t>
            </a:r>
            <a:endParaRPr b="0" i="0" sz="1100" u="none" cap="none" strike="noStrike">
              <a:solidFill>
                <a:schemeClr val="dk1"/>
              </a:solidFill>
              <a:latin typeface="Calibri"/>
              <a:ea typeface="Calibri"/>
              <a:cs typeface="Calibri"/>
              <a:sym typeface="Calibri"/>
            </a:endParaRPr>
          </a:p>
        </p:txBody>
      </p:sp>
      <p:sp>
        <p:nvSpPr>
          <p:cNvPr id="219" name="Google Shape;219;p12"/>
          <p:cNvSpPr/>
          <p:nvPr/>
        </p:nvSpPr>
        <p:spPr>
          <a:xfrm>
            <a:off x="777240" y="914400"/>
            <a:ext cx="9692640" cy="7772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3400"/>
              <a:buFont typeface="Cambria"/>
              <a:buNone/>
            </a:pPr>
            <a:r>
              <a:rPr b="1" i="0" lang="en-US" sz="3400" u="none" cap="none" strike="noStrike">
                <a:solidFill>
                  <a:srgbClr val="14161A"/>
                </a:solidFill>
                <a:latin typeface="Cambria"/>
                <a:ea typeface="Cambria"/>
                <a:cs typeface="Cambria"/>
                <a:sym typeface="Cambria"/>
              </a:rPr>
              <a:t>Recommendation, cost and phasing</a:t>
            </a:r>
            <a:endParaRPr b="0" i="0" sz="3400" u="none" cap="none" strike="noStrike">
              <a:solidFill>
                <a:schemeClr val="dk1"/>
              </a:solidFill>
              <a:latin typeface="Calibri"/>
              <a:ea typeface="Calibri"/>
              <a:cs typeface="Calibri"/>
              <a:sym typeface="Calibri"/>
            </a:endParaRPr>
          </a:p>
        </p:txBody>
      </p:sp>
      <p:sp>
        <p:nvSpPr>
          <p:cNvPr id="220" name="Google Shape;220;p12"/>
          <p:cNvSpPr/>
          <p:nvPr/>
        </p:nvSpPr>
        <p:spPr>
          <a:xfrm>
            <a:off x="777240" y="1783080"/>
            <a:ext cx="1024128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400"/>
              <a:buFont typeface="Calibri"/>
              <a:buNone/>
            </a:pPr>
            <a:r>
              <a:rPr b="0" i="0" lang="en-US" sz="1400" u="none" cap="none" strike="noStrike">
                <a:solidFill>
                  <a:srgbClr val="6E7278"/>
                </a:solidFill>
                <a:latin typeface="Calibri"/>
                <a:ea typeface="Calibri"/>
                <a:cs typeface="Calibri"/>
                <a:sym typeface="Calibri"/>
              </a:rPr>
              <a:t>Staged spend with a gate between each phase. Easier to approve than a lump sum on faith.</a:t>
            </a:r>
            <a:endParaRPr b="0" i="0" sz="1400" u="none" cap="none" strike="noStrike">
              <a:solidFill>
                <a:schemeClr val="dk1"/>
              </a:solidFill>
              <a:latin typeface="Calibri"/>
              <a:ea typeface="Calibri"/>
              <a:cs typeface="Calibri"/>
              <a:sym typeface="Calibri"/>
            </a:endParaRPr>
          </a:p>
        </p:txBody>
      </p:sp>
      <p:sp>
        <p:nvSpPr>
          <p:cNvPr id="221" name="Google Shape;221;p12"/>
          <p:cNvSpPr/>
          <p:nvPr/>
        </p:nvSpPr>
        <p:spPr>
          <a:xfrm>
            <a:off x="777240" y="2468880"/>
            <a:ext cx="2926080" cy="1965960"/>
          </a:xfrm>
          <a:prstGeom prst="roundRect">
            <a:avLst>
              <a:gd fmla="val 2791" name="adj"/>
            </a:avLst>
          </a:prstGeom>
          <a:solidFill>
            <a:srgbClr val="FFFFFF"/>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2"/>
          <p:cNvSpPr/>
          <p:nvPr/>
        </p:nvSpPr>
        <p:spPr>
          <a:xfrm>
            <a:off x="1051560" y="2697480"/>
            <a:ext cx="256032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100"/>
              <a:buFont typeface="Calibri"/>
              <a:buNone/>
            </a:pPr>
            <a:r>
              <a:rPr b="1" i="0" lang="en-US" sz="1100" u="none" cap="none" strike="noStrike">
                <a:solidFill>
                  <a:srgbClr val="2F6F4E"/>
                </a:solidFill>
                <a:latin typeface="Calibri"/>
                <a:ea typeface="Calibri"/>
                <a:cs typeface="Calibri"/>
                <a:sym typeface="Calibri"/>
              </a:rPr>
              <a:t>Phase 1</a:t>
            </a:r>
            <a:endParaRPr b="0" i="0" sz="1100" u="none" cap="none" strike="noStrike">
              <a:solidFill>
                <a:schemeClr val="dk1"/>
              </a:solidFill>
              <a:latin typeface="Calibri"/>
              <a:ea typeface="Calibri"/>
              <a:cs typeface="Calibri"/>
              <a:sym typeface="Calibri"/>
            </a:endParaRPr>
          </a:p>
        </p:txBody>
      </p:sp>
      <p:sp>
        <p:nvSpPr>
          <p:cNvPr id="223" name="Google Shape;223;p12"/>
          <p:cNvSpPr/>
          <p:nvPr/>
        </p:nvSpPr>
        <p:spPr>
          <a:xfrm>
            <a:off x="1051560" y="2999232"/>
            <a:ext cx="2423160"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300"/>
              <a:buFont typeface="Calibri"/>
              <a:buNone/>
            </a:pPr>
            <a:r>
              <a:rPr b="0" i="0" lang="en-US" sz="1300" u="none" cap="none" strike="noStrike">
                <a:solidFill>
                  <a:srgbClr val="14161A"/>
                </a:solidFill>
                <a:latin typeface="Calibri"/>
                <a:ea typeface="Calibri"/>
                <a:cs typeface="Calibri"/>
                <a:sym typeface="Calibri"/>
              </a:rPr>
              <a:t>[Scope]</a:t>
            </a:r>
            <a:endParaRPr b="0" i="0" sz="1300" u="none" cap="none" strike="noStrike">
              <a:solidFill>
                <a:schemeClr val="dk1"/>
              </a:solidFill>
              <a:latin typeface="Calibri"/>
              <a:ea typeface="Calibri"/>
              <a:cs typeface="Calibri"/>
              <a:sym typeface="Calibri"/>
            </a:endParaRPr>
          </a:p>
        </p:txBody>
      </p:sp>
      <p:sp>
        <p:nvSpPr>
          <p:cNvPr id="224" name="Google Shape;224;p12"/>
          <p:cNvSpPr/>
          <p:nvPr/>
        </p:nvSpPr>
        <p:spPr>
          <a:xfrm>
            <a:off x="1051560" y="3611880"/>
            <a:ext cx="146304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2200"/>
              <a:buFont typeface="Cambria"/>
              <a:buNone/>
            </a:pPr>
            <a:r>
              <a:rPr b="1" i="0" lang="en-US" sz="2200" u="none" cap="none" strike="noStrike">
                <a:solidFill>
                  <a:srgbClr val="14161A"/>
                </a:solidFill>
                <a:latin typeface="Cambria"/>
                <a:ea typeface="Cambria"/>
                <a:cs typeface="Cambria"/>
                <a:sym typeface="Cambria"/>
              </a:rPr>
              <a:t>[£00k]</a:t>
            </a:r>
            <a:endParaRPr b="0" i="0" sz="2200" u="none" cap="none" strike="noStrike">
              <a:solidFill>
                <a:schemeClr val="dk1"/>
              </a:solidFill>
              <a:latin typeface="Calibri"/>
              <a:ea typeface="Calibri"/>
              <a:cs typeface="Calibri"/>
              <a:sym typeface="Calibri"/>
            </a:endParaRPr>
          </a:p>
        </p:txBody>
      </p:sp>
      <p:sp>
        <p:nvSpPr>
          <p:cNvPr id="225" name="Google Shape;225;p12"/>
          <p:cNvSpPr/>
          <p:nvPr/>
        </p:nvSpPr>
        <p:spPr>
          <a:xfrm>
            <a:off x="2377440" y="3730752"/>
            <a:ext cx="1051560" cy="32004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278"/>
              </a:buClr>
              <a:buSzPts val="1200"/>
              <a:buFont typeface="Calibri"/>
              <a:buNone/>
            </a:pPr>
            <a:r>
              <a:rPr b="0" i="0" lang="en-US" sz="1200" u="none" cap="none" strike="noStrike">
                <a:solidFill>
                  <a:srgbClr val="6E7278"/>
                </a:solidFill>
                <a:latin typeface="Calibri"/>
                <a:ea typeface="Calibri"/>
                <a:cs typeface="Calibri"/>
                <a:sym typeface="Calibri"/>
              </a:rPr>
              <a:t>[0 wks]</a:t>
            </a:r>
            <a:endParaRPr b="0" i="0" sz="1200" u="none" cap="none" strike="noStrike">
              <a:solidFill>
                <a:schemeClr val="dk1"/>
              </a:solidFill>
              <a:latin typeface="Calibri"/>
              <a:ea typeface="Calibri"/>
              <a:cs typeface="Calibri"/>
              <a:sym typeface="Calibri"/>
            </a:endParaRPr>
          </a:p>
        </p:txBody>
      </p:sp>
      <p:sp>
        <p:nvSpPr>
          <p:cNvPr id="226" name="Google Shape;226;p12"/>
          <p:cNvSpPr/>
          <p:nvPr/>
        </p:nvSpPr>
        <p:spPr>
          <a:xfrm>
            <a:off x="3785616" y="3291840"/>
            <a:ext cx="658368" cy="310896"/>
          </a:xfrm>
          <a:prstGeom prst="roundRect">
            <a:avLst>
              <a:gd fmla="val 50000" name="adj"/>
            </a:avLst>
          </a:prstGeom>
          <a:solidFill>
            <a:srgbClr val="E4EDE8"/>
          </a:solidFill>
          <a:ln cap="flat" cmpd="sng" w="12700">
            <a:solidFill>
              <a:srgbClr val="E4ED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2"/>
          <p:cNvSpPr/>
          <p:nvPr/>
        </p:nvSpPr>
        <p:spPr>
          <a:xfrm>
            <a:off x="3785616" y="3291840"/>
            <a:ext cx="658368" cy="31089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F6F4E"/>
              </a:buClr>
              <a:buSzPts val="1000"/>
              <a:buFont typeface="Calibri"/>
              <a:buNone/>
            </a:pPr>
            <a:r>
              <a:rPr b="1" i="0" lang="en-US" sz="1000" u="none" cap="none" strike="noStrike">
                <a:solidFill>
                  <a:srgbClr val="2F6F4E"/>
                </a:solidFill>
                <a:latin typeface="Calibri"/>
                <a:ea typeface="Calibri"/>
                <a:cs typeface="Calibri"/>
                <a:sym typeface="Calibri"/>
              </a:rPr>
              <a:t>Gate</a:t>
            </a:r>
            <a:endParaRPr b="0" i="0" sz="1000" u="none" cap="none" strike="noStrike">
              <a:solidFill>
                <a:schemeClr val="dk1"/>
              </a:solidFill>
              <a:latin typeface="Calibri"/>
              <a:ea typeface="Calibri"/>
              <a:cs typeface="Calibri"/>
              <a:sym typeface="Calibri"/>
            </a:endParaRPr>
          </a:p>
        </p:txBody>
      </p:sp>
      <p:sp>
        <p:nvSpPr>
          <p:cNvPr id="228" name="Google Shape;228;p12"/>
          <p:cNvSpPr/>
          <p:nvPr/>
        </p:nvSpPr>
        <p:spPr>
          <a:xfrm>
            <a:off x="4526280" y="2468880"/>
            <a:ext cx="2926080" cy="1965960"/>
          </a:xfrm>
          <a:prstGeom prst="roundRect">
            <a:avLst>
              <a:gd fmla="val 2791" name="adj"/>
            </a:avLst>
          </a:prstGeom>
          <a:solidFill>
            <a:srgbClr val="FFFFFF"/>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2"/>
          <p:cNvSpPr/>
          <p:nvPr/>
        </p:nvSpPr>
        <p:spPr>
          <a:xfrm>
            <a:off x="4800600" y="2697480"/>
            <a:ext cx="256032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100"/>
              <a:buFont typeface="Calibri"/>
              <a:buNone/>
            </a:pPr>
            <a:r>
              <a:rPr b="1" i="0" lang="en-US" sz="1100" u="none" cap="none" strike="noStrike">
                <a:solidFill>
                  <a:srgbClr val="2F6F4E"/>
                </a:solidFill>
                <a:latin typeface="Calibri"/>
                <a:ea typeface="Calibri"/>
                <a:cs typeface="Calibri"/>
                <a:sym typeface="Calibri"/>
              </a:rPr>
              <a:t>Phase 2</a:t>
            </a:r>
            <a:endParaRPr b="0" i="0" sz="1100" u="none" cap="none" strike="noStrike">
              <a:solidFill>
                <a:schemeClr val="dk1"/>
              </a:solidFill>
              <a:latin typeface="Calibri"/>
              <a:ea typeface="Calibri"/>
              <a:cs typeface="Calibri"/>
              <a:sym typeface="Calibri"/>
            </a:endParaRPr>
          </a:p>
        </p:txBody>
      </p:sp>
      <p:sp>
        <p:nvSpPr>
          <p:cNvPr id="230" name="Google Shape;230;p12"/>
          <p:cNvSpPr/>
          <p:nvPr/>
        </p:nvSpPr>
        <p:spPr>
          <a:xfrm>
            <a:off x="4800600" y="2999232"/>
            <a:ext cx="2423160"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300"/>
              <a:buFont typeface="Calibri"/>
              <a:buNone/>
            </a:pPr>
            <a:r>
              <a:rPr b="0" i="0" lang="en-US" sz="1300" u="none" cap="none" strike="noStrike">
                <a:solidFill>
                  <a:srgbClr val="14161A"/>
                </a:solidFill>
                <a:latin typeface="Calibri"/>
                <a:ea typeface="Calibri"/>
                <a:cs typeface="Calibri"/>
                <a:sym typeface="Calibri"/>
              </a:rPr>
              <a:t>[Scope]</a:t>
            </a:r>
            <a:endParaRPr b="0" i="0" sz="1300" u="none" cap="none" strike="noStrike">
              <a:solidFill>
                <a:schemeClr val="dk1"/>
              </a:solidFill>
              <a:latin typeface="Calibri"/>
              <a:ea typeface="Calibri"/>
              <a:cs typeface="Calibri"/>
              <a:sym typeface="Calibri"/>
            </a:endParaRPr>
          </a:p>
        </p:txBody>
      </p:sp>
      <p:sp>
        <p:nvSpPr>
          <p:cNvPr id="231" name="Google Shape;231;p12"/>
          <p:cNvSpPr/>
          <p:nvPr/>
        </p:nvSpPr>
        <p:spPr>
          <a:xfrm>
            <a:off x="4800600" y="3611880"/>
            <a:ext cx="146304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2200"/>
              <a:buFont typeface="Cambria"/>
              <a:buNone/>
            </a:pPr>
            <a:r>
              <a:rPr b="1" i="0" lang="en-US" sz="2200" u="none" cap="none" strike="noStrike">
                <a:solidFill>
                  <a:srgbClr val="14161A"/>
                </a:solidFill>
                <a:latin typeface="Cambria"/>
                <a:ea typeface="Cambria"/>
                <a:cs typeface="Cambria"/>
                <a:sym typeface="Cambria"/>
              </a:rPr>
              <a:t>[£00k]</a:t>
            </a:r>
            <a:endParaRPr b="0" i="0" sz="2200" u="none" cap="none" strike="noStrike">
              <a:solidFill>
                <a:schemeClr val="dk1"/>
              </a:solidFill>
              <a:latin typeface="Calibri"/>
              <a:ea typeface="Calibri"/>
              <a:cs typeface="Calibri"/>
              <a:sym typeface="Calibri"/>
            </a:endParaRPr>
          </a:p>
        </p:txBody>
      </p:sp>
      <p:sp>
        <p:nvSpPr>
          <p:cNvPr id="232" name="Google Shape;232;p12"/>
          <p:cNvSpPr/>
          <p:nvPr/>
        </p:nvSpPr>
        <p:spPr>
          <a:xfrm>
            <a:off x="6126480" y="3730752"/>
            <a:ext cx="1051560" cy="32004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278"/>
              </a:buClr>
              <a:buSzPts val="1200"/>
              <a:buFont typeface="Calibri"/>
              <a:buNone/>
            </a:pPr>
            <a:r>
              <a:rPr b="0" i="0" lang="en-US" sz="1200" u="none" cap="none" strike="noStrike">
                <a:solidFill>
                  <a:srgbClr val="6E7278"/>
                </a:solidFill>
                <a:latin typeface="Calibri"/>
                <a:ea typeface="Calibri"/>
                <a:cs typeface="Calibri"/>
                <a:sym typeface="Calibri"/>
              </a:rPr>
              <a:t>[0 wks]</a:t>
            </a:r>
            <a:endParaRPr b="0" i="0" sz="1200" u="none" cap="none" strike="noStrike">
              <a:solidFill>
                <a:schemeClr val="dk1"/>
              </a:solidFill>
              <a:latin typeface="Calibri"/>
              <a:ea typeface="Calibri"/>
              <a:cs typeface="Calibri"/>
              <a:sym typeface="Calibri"/>
            </a:endParaRPr>
          </a:p>
        </p:txBody>
      </p:sp>
      <p:sp>
        <p:nvSpPr>
          <p:cNvPr id="233" name="Google Shape;233;p12"/>
          <p:cNvSpPr/>
          <p:nvPr/>
        </p:nvSpPr>
        <p:spPr>
          <a:xfrm>
            <a:off x="7534656" y="3291840"/>
            <a:ext cx="658368" cy="310896"/>
          </a:xfrm>
          <a:prstGeom prst="roundRect">
            <a:avLst>
              <a:gd fmla="val 50000" name="adj"/>
            </a:avLst>
          </a:prstGeom>
          <a:solidFill>
            <a:srgbClr val="E4EDE8"/>
          </a:solidFill>
          <a:ln cap="flat" cmpd="sng" w="12700">
            <a:solidFill>
              <a:srgbClr val="E4ED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2"/>
          <p:cNvSpPr/>
          <p:nvPr/>
        </p:nvSpPr>
        <p:spPr>
          <a:xfrm>
            <a:off x="7534656" y="3291840"/>
            <a:ext cx="658368" cy="31089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F6F4E"/>
              </a:buClr>
              <a:buSzPts val="1000"/>
              <a:buFont typeface="Calibri"/>
              <a:buNone/>
            </a:pPr>
            <a:r>
              <a:rPr b="1" i="0" lang="en-US" sz="1000" u="none" cap="none" strike="noStrike">
                <a:solidFill>
                  <a:srgbClr val="2F6F4E"/>
                </a:solidFill>
                <a:latin typeface="Calibri"/>
                <a:ea typeface="Calibri"/>
                <a:cs typeface="Calibri"/>
                <a:sym typeface="Calibri"/>
              </a:rPr>
              <a:t>Gate</a:t>
            </a:r>
            <a:endParaRPr b="0" i="0" sz="1000" u="none" cap="none" strike="noStrike">
              <a:solidFill>
                <a:schemeClr val="dk1"/>
              </a:solidFill>
              <a:latin typeface="Calibri"/>
              <a:ea typeface="Calibri"/>
              <a:cs typeface="Calibri"/>
              <a:sym typeface="Calibri"/>
            </a:endParaRPr>
          </a:p>
        </p:txBody>
      </p:sp>
      <p:sp>
        <p:nvSpPr>
          <p:cNvPr id="235" name="Google Shape;235;p12"/>
          <p:cNvSpPr/>
          <p:nvPr/>
        </p:nvSpPr>
        <p:spPr>
          <a:xfrm>
            <a:off x="8275320" y="2468880"/>
            <a:ext cx="2926080" cy="1965960"/>
          </a:xfrm>
          <a:prstGeom prst="roundRect">
            <a:avLst>
              <a:gd fmla="val 2791" name="adj"/>
            </a:avLst>
          </a:prstGeom>
          <a:solidFill>
            <a:srgbClr val="FFFFFF"/>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2"/>
          <p:cNvSpPr/>
          <p:nvPr/>
        </p:nvSpPr>
        <p:spPr>
          <a:xfrm>
            <a:off x="8549640" y="2697480"/>
            <a:ext cx="256032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100"/>
              <a:buFont typeface="Calibri"/>
              <a:buNone/>
            </a:pPr>
            <a:r>
              <a:rPr b="1" i="0" lang="en-US" sz="1100" u="none" cap="none" strike="noStrike">
                <a:solidFill>
                  <a:srgbClr val="2F6F4E"/>
                </a:solidFill>
                <a:latin typeface="Calibri"/>
                <a:ea typeface="Calibri"/>
                <a:cs typeface="Calibri"/>
                <a:sym typeface="Calibri"/>
              </a:rPr>
              <a:t>Phase 3</a:t>
            </a:r>
            <a:endParaRPr b="0" i="0" sz="1100" u="none" cap="none" strike="noStrike">
              <a:solidFill>
                <a:schemeClr val="dk1"/>
              </a:solidFill>
              <a:latin typeface="Calibri"/>
              <a:ea typeface="Calibri"/>
              <a:cs typeface="Calibri"/>
              <a:sym typeface="Calibri"/>
            </a:endParaRPr>
          </a:p>
        </p:txBody>
      </p:sp>
      <p:sp>
        <p:nvSpPr>
          <p:cNvPr id="237" name="Google Shape;237;p12"/>
          <p:cNvSpPr/>
          <p:nvPr/>
        </p:nvSpPr>
        <p:spPr>
          <a:xfrm>
            <a:off x="8549640" y="2999232"/>
            <a:ext cx="2423160"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300"/>
              <a:buFont typeface="Calibri"/>
              <a:buNone/>
            </a:pPr>
            <a:r>
              <a:rPr b="0" i="0" lang="en-US" sz="1300" u="none" cap="none" strike="noStrike">
                <a:solidFill>
                  <a:srgbClr val="14161A"/>
                </a:solidFill>
                <a:latin typeface="Calibri"/>
                <a:ea typeface="Calibri"/>
                <a:cs typeface="Calibri"/>
                <a:sym typeface="Calibri"/>
              </a:rPr>
              <a:t>[Scope]</a:t>
            </a:r>
            <a:endParaRPr b="0" i="0" sz="1300" u="none" cap="none" strike="noStrike">
              <a:solidFill>
                <a:schemeClr val="dk1"/>
              </a:solidFill>
              <a:latin typeface="Calibri"/>
              <a:ea typeface="Calibri"/>
              <a:cs typeface="Calibri"/>
              <a:sym typeface="Calibri"/>
            </a:endParaRPr>
          </a:p>
        </p:txBody>
      </p:sp>
      <p:sp>
        <p:nvSpPr>
          <p:cNvPr id="238" name="Google Shape;238;p12"/>
          <p:cNvSpPr/>
          <p:nvPr/>
        </p:nvSpPr>
        <p:spPr>
          <a:xfrm>
            <a:off x="8549640" y="3611880"/>
            <a:ext cx="146304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2200"/>
              <a:buFont typeface="Cambria"/>
              <a:buNone/>
            </a:pPr>
            <a:r>
              <a:rPr b="1" i="0" lang="en-US" sz="2200" u="none" cap="none" strike="noStrike">
                <a:solidFill>
                  <a:srgbClr val="14161A"/>
                </a:solidFill>
                <a:latin typeface="Cambria"/>
                <a:ea typeface="Cambria"/>
                <a:cs typeface="Cambria"/>
                <a:sym typeface="Cambria"/>
              </a:rPr>
              <a:t>[£00k]</a:t>
            </a:r>
            <a:endParaRPr b="0" i="0" sz="2200" u="none" cap="none" strike="noStrike">
              <a:solidFill>
                <a:schemeClr val="dk1"/>
              </a:solidFill>
              <a:latin typeface="Calibri"/>
              <a:ea typeface="Calibri"/>
              <a:cs typeface="Calibri"/>
              <a:sym typeface="Calibri"/>
            </a:endParaRPr>
          </a:p>
        </p:txBody>
      </p:sp>
      <p:sp>
        <p:nvSpPr>
          <p:cNvPr id="239" name="Google Shape;239;p12"/>
          <p:cNvSpPr/>
          <p:nvPr/>
        </p:nvSpPr>
        <p:spPr>
          <a:xfrm>
            <a:off x="9875520" y="3730752"/>
            <a:ext cx="1051560" cy="32004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278"/>
              </a:buClr>
              <a:buSzPts val="1200"/>
              <a:buFont typeface="Calibri"/>
              <a:buNone/>
            </a:pPr>
            <a:r>
              <a:rPr b="0" i="0" lang="en-US" sz="1200" u="none" cap="none" strike="noStrike">
                <a:solidFill>
                  <a:srgbClr val="6E7278"/>
                </a:solidFill>
                <a:latin typeface="Calibri"/>
                <a:ea typeface="Calibri"/>
                <a:cs typeface="Calibri"/>
                <a:sym typeface="Calibri"/>
              </a:rPr>
              <a:t>[0 wks]</a:t>
            </a:r>
            <a:endParaRPr b="0" i="0" sz="1200" u="none" cap="none" strike="noStrike">
              <a:solidFill>
                <a:schemeClr val="dk1"/>
              </a:solidFill>
              <a:latin typeface="Calibri"/>
              <a:ea typeface="Calibri"/>
              <a:cs typeface="Calibri"/>
              <a:sym typeface="Calibri"/>
            </a:endParaRPr>
          </a:p>
        </p:txBody>
      </p:sp>
      <p:sp>
        <p:nvSpPr>
          <p:cNvPr id="240" name="Google Shape;240;p12"/>
          <p:cNvSpPr/>
          <p:nvPr/>
        </p:nvSpPr>
        <p:spPr>
          <a:xfrm>
            <a:off x="777240" y="4709160"/>
            <a:ext cx="1042416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400"/>
              <a:buFont typeface="Calibri"/>
              <a:buNone/>
            </a:pPr>
            <a:r>
              <a:rPr b="1" i="0" lang="en-US" sz="1400" u="none" cap="none" strike="noStrike">
                <a:solidFill>
                  <a:srgbClr val="14161A"/>
                </a:solidFill>
                <a:latin typeface="Calibri"/>
                <a:ea typeface="Calibri"/>
                <a:cs typeface="Calibri"/>
                <a:sym typeface="Calibri"/>
              </a:rPr>
              <a:t>Approval at each gate. Nothing is committed beyond the phase in front of you.</a:t>
            </a:r>
            <a:endParaRPr b="0" i="0" sz="1400" u="none" cap="none" strike="noStrike">
              <a:solidFill>
                <a:schemeClr val="dk1"/>
              </a:solidFill>
              <a:latin typeface="Calibri"/>
              <a:ea typeface="Calibri"/>
              <a:cs typeface="Calibri"/>
              <a:sym typeface="Calibri"/>
            </a:endParaRPr>
          </a:p>
        </p:txBody>
      </p:sp>
      <p:sp>
        <p:nvSpPr>
          <p:cNvPr id="241" name="Google Shape;241;p12"/>
          <p:cNvSpPr/>
          <p:nvPr/>
        </p:nvSpPr>
        <p:spPr>
          <a:xfrm>
            <a:off x="777240" y="5166360"/>
            <a:ext cx="10637215"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000"/>
              <a:buFont typeface="Calibri"/>
              <a:buNone/>
            </a:pPr>
            <a:r>
              <a:rPr b="0" i="1" lang="en-US" sz="1000" u="none" cap="none" strike="noStrike">
                <a:solidFill>
                  <a:srgbClr val="6E7278"/>
                </a:solidFill>
                <a:latin typeface="Calibri"/>
                <a:ea typeface="Calibri"/>
                <a:cs typeface="Calibri"/>
                <a:sym typeface="Calibri"/>
              </a:rPr>
              <a:t>Say what each gate is a decision about. A gate nobody can fail is not a gate.</a:t>
            </a:r>
            <a:endParaRPr b="0" i="0" sz="1000" u="none" cap="none" strike="noStrike">
              <a:solidFill>
                <a:schemeClr val="dk1"/>
              </a:solidFill>
              <a:latin typeface="Calibri"/>
              <a:ea typeface="Calibri"/>
              <a:cs typeface="Calibri"/>
              <a:sym typeface="Calibri"/>
            </a:endParaRPr>
          </a:p>
        </p:txBody>
      </p:sp>
      <p:sp>
        <p:nvSpPr>
          <p:cNvPr id="242" name="Google Shape;242;p12"/>
          <p:cNvSpPr/>
          <p:nvPr/>
        </p:nvSpPr>
        <p:spPr>
          <a:xfrm>
            <a:off x="777240" y="6355080"/>
            <a:ext cx="3657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Getting It Signed Off</a:t>
            </a:r>
            <a:endParaRPr b="0" i="0" sz="900" u="none" cap="none" strike="noStrike">
              <a:solidFill>
                <a:schemeClr val="dk1"/>
              </a:solidFill>
              <a:latin typeface="Calibri"/>
              <a:ea typeface="Calibri"/>
              <a:cs typeface="Calibri"/>
              <a:sym typeface="Calibri"/>
            </a:endParaRPr>
          </a:p>
        </p:txBody>
      </p:sp>
      <p:sp>
        <p:nvSpPr>
          <p:cNvPr id="243" name="Google Shape;243;p12"/>
          <p:cNvSpPr/>
          <p:nvPr/>
        </p:nvSpPr>
        <p:spPr>
          <a:xfrm>
            <a:off x="7756855" y="6355080"/>
            <a:ext cx="36576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symonds.co</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3"/>
          <p:cNvSpPr/>
          <p:nvPr/>
        </p:nvSpPr>
        <p:spPr>
          <a:xfrm>
            <a:off x="777240" y="566928"/>
            <a:ext cx="82296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100"/>
              <a:buFont typeface="Calibri"/>
              <a:buNone/>
            </a:pPr>
            <a:r>
              <a:rPr b="1" i="0" lang="en-US" sz="1100" u="none" cap="none" strike="noStrike">
                <a:solidFill>
                  <a:srgbClr val="2F6F4E"/>
                </a:solidFill>
                <a:latin typeface="Calibri"/>
                <a:ea typeface="Calibri"/>
                <a:cs typeface="Calibri"/>
                <a:sym typeface="Calibri"/>
              </a:rPr>
              <a:t>SLIDE 09</a:t>
            </a:r>
            <a:endParaRPr b="0" i="0" sz="1100" u="none" cap="none" strike="noStrike">
              <a:solidFill>
                <a:schemeClr val="dk1"/>
              </a:solidFill>
              <a:latin typeface="Calibri"/>
              <a:ea typeface="Calibri"/>
              <a:cs typeface="Calibri"/>
              <a:sym typeface="Calibri"/>
            </a:endParaRPr>
          </a:p>
        </p:txBody>
      </p:sp>
      <p:sp>
        <p:nvSpPr>
          <p:cNvPr id="250" name="Google Shape;250;p13"/>
          <p:cNvSpPr/>
          <p:nvPr/>
        </p:nvSpPr>
        <p:spPr>
          <a:xfrm>
            <a:off x="777240" y="914400"/>
            <a:ext cx="9692640" cy="7772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3400"/>
              <a:buFont typeface="Cambria"/>
              <a:buNone/>
            </a:pPr>
            <a:r>
              <a:rPr b="1" i="0" lang="en-US" sz="3400" u="none" cap="none" strike="noStrike">
                <a:solidFill>
                  <a:srgbClr val="14161A"/>
                </a:solidFill>
                <a:latin typeface="Cambria"/>
                <a:ea typeface="Cambria"/>
                <a:cs typeface="Cambria"/>
                <a:sym typeface="Cambria"/>
              </a:rPr>
              <a:t>What we'll watch</a:t>
            </a:r>
            <a:endParaRPr b="0" i="0" sz="3400" u="none" cap="none" strike="noStrike">
              <a:solidFill>
                <a:schemeClr val="dk1"/>
              </a:solidFill>
              <a:latin typeface="Calibri"/>
              <a:ea typeface="Calibri"/>
              <a:cs typeface="Calibri"/>
              <a:sym typeface="Calibri"/>
            </a:endParaRPr>
          </a:p>
        </p:txBody>
      </p:sp>
      <p:sp>
        <p:nvSpPr>
          <p:cNvPr id="251" name="Google Shape;251;p13"/>
          <p:cNvSpPr/>
          <p:nvPr/>
        </p:nvSpPr>
        <p:spPr>
          <a:xfrm>
            <a:off x="777240" y="2057400"/>
            <a:ext cx="457200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2000"/>
              <a:buFont typeface="Cambria"/>
              <a:buNone/>
            </a:pPr>
            <a:r>
              <a:rPr b="1" i="0" lang="en-US" sz="2000" u="none" cap="none" strike="noStrike">
                <a:solidFill>
                  <a:srgbClr val="14161A"/>
                </a:solidFill>
                <a:latin typeface="Cambria"/>
                <a:ea typeface="Cambria"/>
                <a:cs typeface="Cambria"/>
                <a:sym typeface="Cambria"/>
              </a:rPr>
              <a:t>Leading</a:t>
            </a:r>
            <a:endParaRPr b="0" i="0" sz="2000" u="none" cap="none" strike="noStrike">
              <a:solidFill>
                <a:schemeClr val="dk1"/>
              </a:solidFill>
              <a:latin typeface="Calibri"/>
              <a:ea typeface="Calibri"/>
              <a:cs typeface="Calibri"/>
              <a:sym typeface="Calibri"/>
            </a:endParaRPr>
          </a:p>
        </p:txBody>
      </p:sp>
      <p:sp>
        <p:nvSpPr>
          <p:cNvPr id="252" name="Google Shape;252;p13"/>
          <p:cNvSpPr/>
          <p:nvPr/>
        </p:nvSpPr>
        <p:spPr>
          <a:xfrm>
            <a:off x="777240" y="2468880"/>
            <a:ext cx="4754880" cy="1463040"/>
          </a:xfrm>
          <a:prstGeom prst="rect">
            <a:avLst/>
          </a:prstGeom>
          <a:noFill/>
          <a:ln>
            <a:noFill/>
          </a:ln>
        </p:spPr>
        <p:txBody>
          <a:bodyPr anchorCtr="0" anchor="ctr" bIns="0" lIns="0" spcFirstLastPara="1" rIns="0" wrap="square" tIns="0">
            <a:noAutofit/>
          </a:bodyPr>
          <a:lstStyle/>
          <a:p>
            <a:pPr indent="-342900" lvl="0" marL="342900" marR="0" rtl="0" algn="l">
              <a:spcBef>
                <a:spcPts val="0"/>
              </a:spcBef>
              <a:spcAft>
                <a:spcPts val="0"/>
              </a:spcAft>
              <a:buClr>
                <a:srgbClr val="6E7278"/>
              </a:buClr>
              <a:buSzPts val="1300"/>
              <a:buFont typeface="Calibri"/>
              <a:buChar char="•"/>
            </a:pPr>
            <a:r>
              <a:rPr b="0" i="0" lang="en-US" sz="1300" u="none" cap="none" strike="noStrike">
                <a:solidFill>
                  <a:srgbClr val="6E7278"/>
                </a:solidFill>
                <a:latin typeface="Calibri"/>
                <a:ea typeface="Calibri"/>
                <a:cs typeface="Calibri"/>
                <a:sym typeface="Calibri"/>
              </a:rPr>
              <a:t>[Trade pack reply rate]</a:t>
            </a:r>
            <a:endParaRPr b="0" i="0" sz="1300" u="none" cap="none" strike="noStrike">
              <a:solidFill>
                <a:schemeClr val="dk1"/>
              </a:solidFill>
              <a:latin typeface="Calibri"/>
              <a:ea typeface="Calibri"/>
              <a:cs typeface="Calibri"/>
              <a:sym typeface="Calibri"/>
            </a:endParaRPr>
          </a:p>
          <a:p>
            <a:pPr indent="-342900" lvl="0" marL="342900" marR="0" rtl="0" algn="l">
              <a:spcBef>
                <a:spcPts val="800"/>
              </a:spcBef>
              <a:spcAft>
                <a:spcPts val="0"/>
              </a:spcAft>
              <a:buClr>
                <a:srgbClr val="6E7278"/>
              </a:buClr>
              <a:buSzPts val="1300"/>
              <a:buFont typeface="Calibri"/>
              <a:buChar char="•"/>
            </a:pPr>
            <a:r>
              <a:rPr b="0" i="0" lang="en-US" sz="1300" u="none" cap="none" strike="noStrike">
                <a:solidFill>
                  <a:srgbClr val="6E7278"/>
                </a:solidFill>
                <a:latin typeface="Calibri"/>
                <a:ea typeface="Calibri"/>
                <a:cs typeface="Calibri"/>
                <a:sym typeface="Calibri"/>
              </a:rPr>
              <a:t>[Conversion rate on your own site]</a:t>
            </a:r>
            <a:endParaRPr b="0" i="0" sz="1300" u="none" cap="none" strike="noStrike">
              <a:solidFill>
                <a:schemeClr val="dk1"/>
              </a:solidFill>
              <a:latin typeface="Calibri"/>
              <a:ea typeface="Calibri"/>
              <a:cs typeface="Calibri"/>
              <a:sym typeface="Calibri"/>
            </a:endParaRPr>
          </a:p>
          <a:p>
            <a:pPr indent="-342900" lvl="0" marL="342900" marR="0" rtl="0" algn="l">
              <a:spcBef>
                <a:spcPts val="800"/>
              </a:spcBef>
              <a:spcAft>
                <a:spcPts val="0"/>
              </a:spcAft>
              <a:buClr>
                <a:srgbClr val="6E7278"/>
              </a:buClr>
              <a:buSzPts val="1300"/>
              <a:buFont typeface="Calibri"/>
              <a:buChar char="•"/>
            </a:pPr>
            <a:r>
              <a:rPr b="0" i="0" lang="en-US" sz="1300" u="none" cap="none" strike="noStrike">
                <a:solidFill>
                  <a:srgbClr val="6E7278"/>
                </a:solidFill>
                <a:latin typeface="Calibri"/>
                <a:ea typeface="Calibri"/>
                <a:cs typeface="Calibri"/>
                <a:sym typeface="Calibri"/>
              </a:rPr>
              <a:t>[Recurring customer questions per month]</a:t>
            </a:r>
            <a:endParaRPr b="0" i="0" sz="1300" u="none" cap="none" strike="noStrike">
              <a:solidFill>
                <a:schemeClr val="dk1"/>
              </a:solidFill>
              <a:latin typeface="Calibri"/>
              <a:ea typeface="Calibri"/>
              <a:cs typeface="Calibri"/>
              <a:sym typeface="Calibri"/>
            </a:endParaRPr>
          </a:p>
        </p:txBody>
      </p:sp>
      <p:sp>
        <p:nvSpPr>
          <p:cNvPr id="253" name="Google Shape;253;p13"/>
          <p:cNvSpPr/>
          <p:nvPr/>
        </p:nvSpPr>
        <p:spPr>
          <a:xfrm>
            <a:off x="6126480" y="2057400"/>
            <a:ext cx="457200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2000"/>
              <a:buFont typeface="Cambria"/>
              <a:buNone/>
            </a:pPr>
            <a:r>
              <a:rPr b="1" i="0" lang="en-US" sz="2000" u="none" cap="none" strike="noStrike">
                <a:solidFill>
                  <a:srgbClr val="14161A"/>
                </a:solidFill>
                <a:latin typeface="Cambria"/>
                <a:ea typeface="Cambria"/>
                <a:cs typeface="Cambria"/>
                <a:sym typeface="Cambria"/>
              </a:rPr>
              <a:t>Lagging</a:t>
            </a:r>
            <a:endParaRPr b="0" i="0" sz="2000" u="none" cap="none" strike="noStrike">
              <a:solidFill>
                <a:schemeClr val="dk1"/>
              </a:solidFill>
              <a:latin typeface="Calibri"/>
              <a:ea typeface="Calibri"/>
              <a:cs typeface="Calibri"/>
              <a:sym typeface="Calibri"/>
            </a:endParaRPr>
          </a:p>
        </p:txBody>
      </p:sp>
      <p:sp>
        <p:nvSpPr>
          <p:cNvPr id="254" name="Google Shape;254;p13"/>
          <p:cNvSpPr/>
          <p:nvPr/>
        </p:nvSpPr>
        <p:spPr>
          <a:xfrm>
            <a:off x="6126480" y="2468880"/>
            <a:ext cx="4754880" cy="1463040"/>
          </a:xfrm>
          <a:prstGeom prst="rect">
            <a:avLst/>
          </a:prstGeom>
          <a:noFill/>
          <a:ln>
            <a:noFill/>
          </a:ln>
        </p:spPr>
        <p:txBody>
          <a:bodyPr anchorCtr="0" anchor="ctr" bIns="0" lIns="0" spcFirstLastPara="1" rIns="0" wrap="square" tIns="0">
            <a:noAutofit/>
          </a:bodyPr>
          <a:lstStyle/>
          <a:p>
            <a:pPr indent="-342900" lvl="0" marL="342900" marR="0" rtl="0" algn="l">
              <a:spcBef>
                <a:spcPts val="0"/>
              </a:spcBef>
              <a:spcAft>
                <a:spcPts val="0"/>
              </a:spcAft>
              <a:buClr>
                <a:srgbClr val="6E7278"/>
              </a:buClr>
              <a:buSzPts val="1300"/>
              <a:buFont typeface="Calibri"/>
              <a:buChar char="•"/>
            </a:pPr>
            <a:r>
              <a:rPr b="0" i="0" lang="en-US" sz="1300" u="none" cap="none" strike="noStrike">
                <a:solidFill>
                  <a:srgbClr val="6E7278"/>
                </a:solidFill>
                <a:latin typeface="Calibri"/>
                <a:ea typeface="Calibri"/>
                <a:cs typeface="Calibri"/>
                <a:sym typeface="Calibri"/>
              </a:rPr>
              <a:t>[Stockists, or wholesale accounts]</a:t>
            </a:r>
            <a:endParaRPr b="0" i="0" sz="1300" u="none" cap="none" strike="noStrike">
              <a:solidFill>
                <a:schemeClr val="dk1"/>
              </a:solidFill>
              <a:latin typeface="Calibri"/>
              <a:ea typeface="Calibri"/>
              <a:cs typeface="Calibri"/>
              <a:sym typeface="Calibri"/>
            </a:endParaRPr>
          </a:p>
          <a:p>
            <a:pPr indent="-342900" lvl="0" marL="342900" marR="0" rtl="0" algn="l">
              <a:spcBef>
                <a:spcPts val="800"/>
              </a:spcBef>
              <a:spcAft>
                <a:spcPts val="0"/>
              </a:spcAft>
              <a:buClr>
                <a:srgbClr val="6E7278"/>
              </a:buClr>
              <a:buSzPts val="1300"/>
              <a:buFont typeface="Calibri"/>
              <a:buChar char="•"/>
            </a:pPr>
            <a:r>
              <a:rPr b="0" i="0" lang="en-US" sz="1300" u="none" cap="none" strike="noStrike">
                <a:solidFill>
                  <a:srgbClr val="6E7278"/>
                </a:solidFill>
                <a:latin typeface="Calibri"/>
                <a:ea typeface="Calibri"/>
                <a:cs typeface="Calibri"/>
                <a:sym typeface="Calibri"/>
              </a:rPr>
              <a:t>[Repeat purchase rate]</a:t>
            </a:r>
            <a:endParaRPr b="0" i="0" sz="1300" u="none" cap="none" strike="noStrike">
              <a:solidFill>
                <a:schemeClr val="dk1"/>
              </a:solidFill>
              <a:latin typeface="Calibri"/>
              <a:ea typeface="Calibri"/>
              <a:cs typeface="Calibri"/>
              <a:sym typeface="Calibri"/>
            </a:endParaRPr>
          </a:p>
          <a:p>
            <a:pPr indent="-342900" lvl="0" marL="342900" marR="0" rtl="0" algn="l">
              <a:spcBef>
                <a:spcPts val="800"/>
              </a:spcBef>
              <a:spcAft>
                <a:spcPts val="0"/>
              </a:spcAft>
              <a:buClr>
                <a:srgbClr val="6E7278"/>
              </a:buClr>
              <a:buSzPts val="1300"/>
              <a:buFont typeface="Calibri"/>
              <a:buChar char="•"/>
            </a:pPr>
            <a:r>
              <a:rPr b="0" i="0" lang="en-US" sz="1300" u="none" cap="none" strike="noStrike">
                <a:solidFill>
                  <a:srgbClr val="6E7278"/>
                </a:solidFill>
                <a:latin typeface="Calibri"/>
                <a:ea typeface="Calibri"/>
                <a:cs typeface="Calibri"/>
                <a:sym typeface="Calibri"/>
              </a:rPr>
              <a:t>[Average order value]</a:t>
            </a:r>
            <a:endParaRPr b="0" i="0" sz="1300" u="none" cap="none" strike="noStrike">
              <a:solidFill>
                <a:schemeClr val="dk1"/>
              </a:solidFill>
              <a:latin typeface="Calibri"/>
              <a:ea typeface="Calibri"/>
              <a:cs typeface="Calibri"/>
              <a:sym typeface="Calibri"/>
            </a:endParaRPr>
          </a:p>
        </p:txBody>
      </p:sp>
      <p:sp>
        <p:nvSpPr>
          <p:cNvPr id="255" name="Google Shape;255;p13"/>
          <p:cNvSpPr/>
          <p:nvPr/>
        </p:nvSpPr>
        <p:spPr>
          <a:xfrm>
            <a:off x="777240" y="4160520"/>
            <a:ext cx="10424160" cy="1051560"/>
          </a:xfrm>
          <a:prstGeom prst="roundRect">
            <a:avLst>
              <a:gd fmla="val 5217" name="adj"/>
            </a:avLst>
          </a:prstGeom>
          <a:solidFill>
            <a:srgbClr val="F4F5F6"/>
          </a:solidFill>
          <a:ln cap="flat" cmpd="sng" w="12700">
            <a:solidFill>
              <a:srgbClr val="F4F5F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3"/>
          <p:cNvSpPr/>
          <p:nvPr/>
        </p:nvSpPr>
        <p:spPr>
          <a:xfrm>
            <a:off x="1097280" y="4370832"/>
            <a:ext cx="9784080" cy="640080"/>
          </a:xfrm>
          <a:prstGeom prst="rect">
            <a:avLst/>
          </a:prstGeom>
          <a:noFill/>
          <a:ln>
            <a:noFill/>
          </a:ln>
        </p:spPr>
        <p:txBody>
          <a:bodyPr anchorCtr="0" anchor="ctr" bIns="0" lIns="0" spcFirstLastPara="1" rIns="0" wrap="square" tIns="0">
            <a:noAutofit/>
          </a:bodyPr>
          <a:lstStyle/>
          <a:p>
            <a:pPr indent="0" lvl="0" marL="0" marR="0" rtl="0" algn="l">
              <a:lnSpc>
                <a:spcPct val="150000"/>
              </a:lnSpc>
              <a:spcBef>
                <a:spcPts val="0"/>
              </a:spcBef>
              <a:spcAft>
                <a:spcPts val="0"/>
              </a:spcAft>
              <a:buClr>
                <a:srgbClr val="14161A"/>
              </a:buClr>
              <a:buSzPts val="1400"/>
              <a:buFont typeface="Calibri"/>
              <a:buNone/>
            </a:pPr>
            <a:r>
              <a:rPr b="1" i="0" lang="en-US" sz="1400" u="none" cap="none" strike="noStrike">
                <a:solidFill>
                  <a:srgbClr val="14161A"/>
                </a:solidFill>
                <a:latin typeface="Calibri"/>
                <a:ea typeface="Calibri"/>
                <a:cs typeface="Calibri"/>
                <a:sym typeface="Calibri"/>
              </a:rPr>
              <a:t>Brand attribution is imperfect. We will not be able to isolate this from everything else happening in the same period, and we are not going to pretend otherwise.</a:t>
            </a:r>
            <a:endParaRPr b="0" i="0" sz="1400" u="none" cap="none" strike="noStrike">
              <a:solidFill>
                <a:schemeClr val="dk1"/>
              </a:solidFill>
              <a:latin typeface="Calibri"/>
              <a:ea typeface="Calibri"/>
              <a:cs typeface="Calibri"/>
              <a:sym typeface="Calibri"/>
            </a:endParaRPr>
          </a:p>
        </p:txBody>
      </p:sp>
      <p:sp>
        <p:nvSpPr>
          <p:cNvPr id="257" name="Google Shape;257;p13"/>
          <p:cNvSpPr/>
          <p:nvPr/>
        </p:nvSpPr>
        <p:spPr>
          <a:xfrm>
            <a:off x="777240" y="6355080"/>
            <a:ext cx="3657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Getting It Signed Off</a:t>
            </a:r>
            <a:endParaRPr b="0" i="0" sz="900" u="none" cap="none" strike="noStrike">
              <a:solidFill>
                <a:schemeClr val="dk1"/>
              </a:solidFill>
              <a:latin typeface="Calibri"/>
              <a:ea typeface="Calibri"/>
              <a:cs typeface="Calibri"/>
              <a:sym typeface="Calibri"/>
            </a:endParaRPr>
          </a:p>
        </p:txBody>
      </p:sp>
      <p:sp>
        <p:nvSpPr>
          <p:cNvPr id="258" name="Google Shape;258;p13"/>
          <p:cNvSpPr/>
          <p:nvPr/>
        </p:nvSpPr>
        <p:spPr>
          <a:xfrm>
            <a:off x="7756855" y="6355080"/>
            <a:ext cx="36576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symonds.co</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61A"/>
        </a:solidFill>
      </p:bgPr>
    </p:bg>
    <p:spTree>
      <p:nvGrpSpPr>
        <p:cNvPr id="263" name="Shape 263"/>
        <p:cNvGrpSpPr/>
        <p:nvPr/>
      </p:nvGrpSpPr>
      <p:grpSpPr>
        <a:xfrm>
          <a:off x="0" y="0"/>
          <a:ext cx="0" cy="0"/>
          <a:chOff x="0" y="0"/>
          <a:chExt cx="0" cy="0"/>
        </a:xfrm>
      </p:grpSpPr>
      <p:sp>
        <p:nvSpPr>
          <p:cNvPr id="264" name="Google Shape;264;p14"/>
          <p:cNvSpPr/>
          <p:nvPr/>
        </p:nvSpPr>
        <p:spPr>
          <a:xfrm>
            <a:off x="777240" y="1188720"/>
            <a:ext cx="8229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9490"/>
              </a:buClr>
              <a:buSzPts val="1100"/>
              <a:buFont typeface="Calibri"/>
              <a:buNone/>
            </a:pPr>
            <a:r>
              <a:rPr b="1" i="0" lang="en-US" sz="1100" u="none" cap="none" strike="noStrike">
                <a:solidFill>
                  <a:srgbClr val="8A9490"/>
                </a:solidFill>
                <a:latin typeface="Calibri"/>
                <a:ea typeface="Calibri"/>
                <a:cs typeface="Calibri"/>
                <a:sym typeface="Calibri"/>
              </a:rPr>
              <a:t>BEFORE YOU SEND IT</a:t>
            </a:r>
            <a:endParaRPr b="0" i="0" sz="1100" u="none" cap="none" strike="noStrike">
              <a:solidFill>
                <a:schemeClr val="dk1"/>
              </a:solidFill>
              <a:latin typeface="Calibri"/>
              <a:ea typeface="Calibri"/>
              <a:cs typeface="Calibri"/>
              <a:sym typeface="Calibri"/>
            </a:endParaRPr>
          </a:p>
        </p:txBody>
      </p:sp>
      <p:sp>
        <p:nvSpPr>
          <p:cNvPr id="265" name="Google Shape;265;p14"/>
          <p:cNvSpPr/>
          <p:nvPr/>
        </p:nvSpPr>
        <p:spPr>
          <a:xfrm>
            <a:off x="777240" y="1554480"/>
            <a:ext cx="1005840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3400"/>
              <a:buFont typeface="Cambria"/>
              <a:buNone/>
            </a:pPr>
            <a:r>
              <a:rPr b="1" i="0" lang="en-US" sz="3400" u="none" cap="none" strike="noStrike">
                <a:solidFill>
                  <a:srgbClr val="FFFFFF"/>
                </a:solidFill>
                <a:latin typeface="Cambria"/>
                <a:ea typeface="Cambria"/>
                <a:cs typeface="Cambria"/>
                <a:sym typeface="Cambria"/>
              </a:rPr>
              <a:t>When not to spend this money</a:t>
            </a:r>
            <a:endParaRPr b="0" i="0" sz="3400" u="none" cap="none" strike="noStrike">
              <a:solidFill>
                <a:schemeClr val="dk1"/>
              </a:solidFill>
              <a:latin typeface="Calibri"/>
              <a:ea typeface="Calibri"/>
              <a:cs typeface="Calibri"/>
              <a:sym typeface="Calibri"/>
            </a:endParaRPr>
          </a:p>
        </p:txBody>
      </p:sp>
      <p:sp>
        <p:nvSpPr>
          <p:cNvPr id="266" name="Google Shape;266;p14"/>
          <p:cNvSpPr/>
          <p:nvPr/>
        </p:nvSpPr>
        <p:spPr>
          <a:xfrm>
            <a:off x="777240" y="2286000"/>
            <a:ext cx="1005840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9C0BC"/>
              </a:buClr>
              <a:buSzPts val="1500"/>
              <a:buFont typeface="Calibri"/>
              <a:buNone/>
            </a:pPr>
            <a:r>
              <a:rPr b="0" i="0" lang="en-US" sz="1500" u="none" cap="none" strike="noStrike">
                <a:solidFill>
                  <a:srgbClr val="B9C0BC"/>
                </a:solidFill>
                <a:latin typeface="Calibri"/>
                <a:ea typeface="Calibri"/>
                <a:cs typeface="Calibri"/>
                <a:sym typeface="Calibri"/>
              </a:rPr>
              <a:t>If any of these are true, the deck is not the problem. Wait a quarter.</a:t>
            </a:r>
            <a:endParaRPr b="0" i="0" sz="1500" u="none" cap="none" strike="noStrike">
              <a:solidFill>
                <a:schemeClr val="dk1"/>
              </a:solidFill>
              <a:latin typeface="Calibri"/>
              <a:ea typeface="Calibri"/>
              <a:cs typeface="Calibri"/>
              <a:sym typeface="Calibri"/>
            </a:endParaRPr>
          </a:p>
        </p:txBody>
      </p:sp>
      <p:sp>
        <p:nvSpPr>
          <p:cNvPr id="267" name="Google Shape;267;p14"/>
          <p:cNvSpPr/>
          <p:nvPr/>
        </p:nvSpPr>
        <p:spPr>
          <a:xfrm>
            <a:off x="777240" y="3172968"/>
            <a:ext cx="118872" cy="118872"/>
          </a:xfrm>
          <a:prstGeom prst="ellipse">
            <a:avLst/>
          </a:prstGeom>
          <a:solidFill>
            <a:srgbClr val="2F6F4E"/>
          </a:solidFill>
          <a:ln cap="flat" cmpd="sng" w="12700">
            <a:solidFill>
              <a:srgbClr val="2F6F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4"/>
          <p:cNvSpPr/>
          <p:nvPr/>
        </p:nvSpPr>
        <p:spPr>
          <a:xfrm>
            <a:off x="1188720" y="3063240"/>
            <a:ext cx="98755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500"/>
              <a:buFont typeface="Calibri"/>
              <a:buNone/>
            </a:pPr>
            <a:r>
              <a:rPr b="0" i="0" lang="en-US" sz="1500" u="none" cap="none" strike="noStrike">
                <a:solidFill>
                  <a:srgbClr val="FFFFFF"/>
                </a:solidFill>
                <a:latin typeface="Calibri"/>
                <a:ea typeface="Calibri"/>
                <a:cs typeface="Calibri"/>
                <a:sym typeface="Calibri"/>
              </a:rPr>
              <a:t>The product is still changing shape every few weeks.</a:t>
            </a:r>
            <a:endParaRPr b="0" i="0" sz="1500" u="none" cap="none" strike="noStrike">
              <a:solidFill>
                <a:schemeClr val="dk1"/>
              </a:solidFill>
              <a:latin typeface="Calibri"/>
              <a:ea typeface="Calibri"/>
              <a:cs typeface="Calibri"/>
              <a:sym typeface="Calibri"/>
            </a:endParaRPr>
          </a:p>
        </p:txBody>
      </p:sp>
      <p:sp>
        <p:nvSpPr>
          <p:cNvPr id="269" name="Google Shape;269;p14"/>
          <p:cNvSpPr/>
          <p:nvPr/>
        </p:nvSpPr>
        <p:spPr>
          <a:xfrm>
            <a:off x="777240" y="3739896"/>
            <a:ext cx="118872" cy="118872"/>
          </a:xfrm>
          <a:prstGeom prst="ellipse">
            <a:avLst/>
          </a:prstGeom>
          <a:solidFill>
            <a:srgbClr val="2F6F4E"/>
          </a:solidFill>
          <a:ln cap="flat" cmpd="sng" w="12700">
            <a:solidFill>
              <a:srgbClr val="2F6F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4"/>
          <p:cNvSpPr/>
          <p:nvPr/>
        </p:nvSpPr>
        <p:spPr>
          <a:xfrm>
            <a:off x="1188720" y="3630168"/>
            <a:ext cx="98755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500"/>
              <a:buFont typeface="Calibri"/>
              <a:buNone/>
            </a:pPr>
            <a:r>
              <a:rPr b="0" i="0" lang="en-US" sz="1500" u="none" cap="none" strike="noStrike">
                <a:solidFill>
                  <a:srgbClr val="FFFFFF"/>
                </a:solidFill>
                <a:latin typeface="Calibri"/>
                <a:ea typeface="Calibri"/>
                <a:cs typeface="Calibri"/>
                <a:sym typeface="Calibri"/>
              </a:rPr>
              <a:t>You have no dependency on the calendar this work blocks.</a:t>
            </a:r>
            <a:endParaRPr b="0" i="0" sz="1500" u="none" cap="none" strike="noStrike">
              <a:solidFill>
                <a:schemeClr val="dk1"/>
              </a:solidFill>
              <a:latin typeface="Calibri"/>
              <a:ea typeface="Calibri"/>
              <a:cs typeface="Calibri"/>
              <a:sym typeface="Calibri"/>
            </a:endParaRPr>
          </a:p>
        </p:txBody>
      </p:sp>
      <p:sp>
        <p:nvSpPr>
          <p:cNvPr id="271" name="Google Shape;271;p14"/>
          <p:cNvSpPr/>
          <p:nvPr/>
        </p:nvSpPr>
        <p:spPr>
          <a:xfrm>
            <a:off x="777240" y="4306824"/>
            <a:ext cx="118872" cy="118872"/>
          </a:xfrm>
          <a:prstGeom prst="ellipse">
            <a:avLst/>
          </a:prstGeom>
          <a:solidFill>
            <a:srgbClr val="2F6F4E"/>
          </a:solidFill>
          <a:ln cap="flat" cmpd="sng" w="12700">
            <a:solidFill>
              <a:srgbClr val="2F6F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4"/>
          <p:cNvSpPr/>
          <p:nvPr/>
        </p:nvSpPr>
        <p:spPr>
          <a:xfrm>
            <a:off x="1188720" y="4197096"/>
            <a:ext cx="98755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500"/>
              <a:buFont typeface="Calibri"/>
              <a:buNone/>
            </a:pPr>
            <a:r>
              <a:rPr b="0" i="0" lang="en-US" sz="1500" u="none" cap="none" strike="noStrike">
                <a:solidFill>
                  <a:srgbClr val="FFFFFF"/>
                </a:solidFill>
                <a:latin typeface="Calibri"/>
                <a:ea typeface="Calibri"/>
                <a:cs typeface="Calibri"/>
                <a:sym typeface="Calibri"/>
              </a:rPr>
              <a:t>You cannot name a single symptom anyone outside the business has noticed.</a:t>
            </a:r>
            <a:endParaRPr b="0" i="0" sz="1500" u="none" cap="none" strike="noStrike">
              <a:solidFill>
                <a:schemeClr val="dk1"/>
              </a:solidFill>
              <a:latin typeface="Calibri"/>
              <a:ea typeface="Calibri"/>
              <a:cs typeface="Calibri"/>
              <a:sym typeface="Calibri"/>
            </a:endParaRPr>
          </a:p>
        </p:txBody>
      </p:sp>
      <p:sp>
        <p:nvSpPr>
          <p:cNvPr id="273" name="Google Shape;273;p14"/>
          <p:cNvSpPr/>
          <p:nvPr/>
        </p:nvSpPr>
        <p:spPr>
          <a:xfrm>
            <a:off x="777240" y="4873752"/>
            <a:ext cx="118872" cy="118872"/>
          </a:xfrm>
          <a:prstGeom prst="ellipse">
            <a:avLst/>
          </a:prstGeom>
          <a:solidFill>
            <a:srgbClr val="2F6F4E"/>
          </a:solidFill>
          <a:ln cap="flat" cmpd="sng" w="12700">
            <a:solidFill>
              <a:srgbClr val="2F6F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4"/>
          <p:cNvSpPr/>
          <p:nvPr/>
        </p:nvSpPr>
        <p:spPr>
          <a:xfrm>
            <a:off x="1188720" y="4764024"/>
            <a:ext cx="98755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500"/>
              <a:buFont typeface="Calibri"/>
              <a:buNone/>
            </a:pPr>
            <a:r>
              <a:rPr b="0" i="0" lang="en-US" sz="1500" u="none" cap="none" strike="noStrike">
                <a:solidFill>
                  <a:srgbClr val="FFFFFF"/>
                </a:solidFill>
                <a:latin typeface="Calibri"/>
                <a:ea typeface="Calibri"/>
                <a:cs typeface="Calibri"/>
                <a:sym typeface="Calibri"/>
              </a:rPr>
              <a:t>Distribution or price, not perception, is what is actually stalling sales.</a:t>
            </a:r>
            <a:endParaRPr b="0" i="0" sz="1500" u="none" cap="none" strike="noStrike">
              <a:solidFill>
                <a:schemeClr val="dk1"/>
              </a:solidFill>
              <a:latin typeface="Calibri"/>
              <a:ea typeface="Calibri"/>
              <a:cs typeface="Calibri"/>
              <a:sym typeface="Calibri"/>
            </a:endParaRPr>
          </a:p>
        </p:txBody>
      </p:sp>
      <p:sp>
        <p:nvSpPr>
          <p:cNvPr id="275" name="Google Shape;275;p14"/>
          <p:cNvSpPr/>
          <p:nvPr/>
        </p:nvSpPr>
        <p:spPr>
          <a:xfrm>
            <a:off x="777240" y="5532120"/>
            <a:ext cx="10424160" cy="548640"/>
          </a:xfrm>
          <a:prstGeom prst="rect">
            <a:avLst/>
          </a:prstGeom>
          <a:noFill/>
          <a:ln>
            <a:noFill/>
          </a:ln>
        </p:spPr>
        <p:txBody>
          <a:bodyPr anchorCtr="0" anchor="ctr" bIns="0" lIns="0" spcFirstLastPara="1" rIns="0" wrap="square" tIns="0">
            <a:noAutofit/>
          </a:bodyPr>
          <a:lstStyle/>
          <a:p>
            <a:pPr indent="0" lvl="0" marL="0" marR="0" rtl="0" algn="l">
              <a:lnSpc>
                <a:spcPct val="153846"/>
              </a:lnSpc>
              <a:spcBef>
                <a:spcPts val="0"/>
              </a:spcBef>
              <a:spcAft>
                <a:spcPts val="0"/>
              </a:spcAft>
              <a:buClr>
                <a:srgbClr val="B9C0BC"/>
              </a:buClr>
              <a:buSzPts val="1300"/>
              <a:buFont typeface="Calibri"/>
              <a:buNone/>
            </a:pPr>
            <a:r>
              <a:rPr b="0" i="1" lang="en-US" sz="1300" u="none" cap="none" strike="noStrike">
                <a:solidFill>
                  <a:srgbClr val="B9C0BC"/>
                </a:solidFill>
                <a:latin typeface="Calibri"/>
                <a:ea typeface="Calibri"/>
                <a:cs typeface="Calibri"/>
                <a:sym typeface="Calibri"/>
              </a:rPr>
              <a:t>A request that is withdrawn honestly gets approved next quarter. One that is pushed through and underdelivers does not get a second hearing.</a:t>
            </a:r>
            <a:endParaRPr b="0" i="0" sz="13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61A"/>
        </a:solidFill>
      </p:bgPr>
    </p:bg>
    <p:spTree>
      <p:nvGrpSpPr>
        <p:cNvPr id="280" name="Shape 280"/>
        <p:cNvGrpSpPr/>
        <p:nvPr/>
      </p:nvGrpSpPr>
      <p:grpSpPr>
        <a:xfrm>
          <a:off x="0" y="0"/>
          <a:ext cx="0" cy="0"/>
          <a:chOff x="0" y="0"/>
          <a:chExt cx="0" cy="0"/>
        </a:xfrm>
      </p:grpSpPr>
      <p:sp>
        <p:nvSpPr>
          <p:cNvPr id="281" name="Google Shape;281;p15"/>
          <p:cNvSpPr/>
          <p:nvPr/>
        </p:nvSpPr>
        <p:spPr>
          <a:xfrm>
            <a:off x="777240" y="2377440"/>
            <a:ext cx="731520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3400"/>
              <a:buFont typeface="Cambria"/>
              <a:buNone/>
            </a:pPr>
            <a:r>
              <a:rPr b="1" i="0" lang="en-US" sz="3400" u="none" cap="none" strike="noStrike">
                <a:solidFill>
                  <a:srgbClr val="FFFFFF"/>
                </a:solidFill>
                <a:latin typeface="Cambria"/>
                <a:ea typeface="Cambria"/>
                <a:cs typeface="Cambria"/>
                <a:sym typeface="Cambria"/>
              </a:rPr>
              <a:t>Symonds</a:t>
            </a:r>
            <a:endParaRPr b="0" i="0" sz="3400" u="none" cap="none" strike="noStrike">
              <a:solidFill>
                <a:schemeClr val="dk1"/>
              </a:solidFill>
              <a:latin typeface="Calibri"/>
              <a:ea typeface="Calibri"/>
              <a:cs typeface="Calibri"/>
              <a:sym typeface="Calibri"/>
            </a:endParaRPr>
          </a:p>
        </p:txBody>
      </p:sp>
      <p:sp>
        <p:nvSpPr>
          <p:cNvPr id="282" name="Google Shape;282;p15"/>
          <p:cNvSpPr/>
          <p:nvPr/>
        </p:nvSpPr>
        <p:spPr>
          <a:xfrm>
            <a:off x="777240" y="3063240"/>
            <a:ext cx="7772400" cy="822960"/>
          </a:xfrm>
          <a:prstGeom prst="rect">
            <a:avLst/>
          </a:prstGeom>
          <a:noFill/>
          <a:ln>
            <a:noFill/>
          </a:ln>
        </p:spPr>
        <p:txBody>
          <a:bodyPr anchorCtr="0" anchor="ctr" bIns="0" lIns="0" spcFirstLastPara="1" rIns="0" wrap="square" tIns="0">
            <a:noAutofit/>
          </a:bodyPr>
          <a:lstStyle/>
          <a:p>
            <a:pPr indent="0" lvl="0" marL="0" marR="0" rtl="0" algn="l">
              <a:lnSpc>
                <a:spcPct val="152941"/>
              </a:lnSpc>
              <a:spcBef>
                <a:spcPts val="0"/>
              </a:spcBef>
              <a:spcAft>
                <a:spcPts val="0"/>
              </a:spcAft>
              <a:buClr>
                <a:srgbClr val="B9C0BC"/>
              </a:buClr>
              <a:buSzPts val="1700"/>
              <a:buFont typeface="Calibri"/>
              <a:buNone/>
            </a:pPr>
            <a:r>
              <a:rPr b="0" i="0" lang="en-US" sz="1700" u="none" cap="none" strike="noStrike">
                <a:solidFill>
                  <a:srgbClr val="B9C0BC"/>
                </a:solidFill>
                <a:latin typeface="Calibri"/>
                <a:ea typeface="Calibri"/>
                <a:cs typeface="Calibri"/>
                <a:sym typeface="Calibri"/>
              </a:rPr>
              <a:t>We are the design partner for funded startups,</a:t>
            </a:r>
            <a:endParaRPr b="0" i="0" sz="1700" u="none" cap="none" strike="noStrike">
              <a:solidFill>
                <a:schemeClr val="dk1"/>
              </a:solidFill>
              <a:latin typeface="Calibri"/>
              <a:ea typeface="Calibri"/>
              <a:cs typeface="Calibri"/>
              <a:sym typeface="Calibri"/>
            </a:endParaRPr>
          </a:p>
          <a:p>
            <a:pPr indent="0" lvl="0" marL="0" marR="0" rtl="0" algn="l">
              <a:lnSpc>
                <a:spcPct val="152941"/>
              </a:lnSpc>
              <a:spcBef>
                <a:spcPts val="0"/>
              </a:spcBef>
              <a:spcAft>
                <a:spcPts val="0"/>
              </a:spcAft>
              <a:buClr>
                <a:srgbClr val="B9C0BC"/>
              </a:buClr>
              <a:buSzPts val="1700"/>
              <a:buFont typeface="Calibri"/>
              <a:buNone/>
            </a:pPr>
            <a:r>
              <a:rPr b="0" i="0" lang="en-US" sz="1700" u="none" cap="none" strike="noStrike">
                <a:solidFill>
                  <a:srgbClr val="B9C0BC"/>
                </a:solidFill>
                <a:latin typeface="Calibri"/>
                <a:ea typeface="Calibri"/>
                <a:cs typeface="Calibri"/>
                <a:sym typeface="Calibri"/>
              </a:rPr>
              <a:t>before they build in-house.</a:t>
            </a:r>
            <a:endParaRPr b="0" i="0" sz="1700" u="none" cap="none" strike="noStrike">
              <a:solidFill>
                <a:schemeClr val="dk1"/>
              </a:solidFill>
              <a:latin typeface="Calibri"/>
              <a:ea typeface="Calibri"/>
              <a:cs typeface="Calibri"/>
              <a:sym typeface="Calibri"/>
            </a:endParaRPr>
          </a:p>
        </p:txBody>
      </p:sp>
      <p:sp>
        <p:nvSpPr>
          <p:cNvPr id="283" name="Google Shape;283;p15"/>
          <p:cNvSpPr/>
          <p:nvPr/>
        </p:nvSpPr>
        <p:spPr>
          <a:xfrm>
            <a:off x="777240" y="4114800"/>
            <a:ext cx="1005840" cy="18288"/>
          </a:xfrm>
          <a:prstGeom prst="rect">
            <a:avLst/>
          </a:prstGeom>
          <a:solidFill>
            <a:srgbClr val="2F6F4E"/>
          </a:solidFill>
          <a:ln cap="flat" cmpd="sng" w="12700">
            <a:solidFill>
              <a:srgbClr val="2F6F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5"/>
          <p:cNvSpPr/>
          <p:nvPr/>
        </p:nvSpPr>
        <p:spPr>
          <a:xfrm>
            <a:off x="777240" y="4343400"/>
            <a:ext cx="7772400" cy="822960"/>
          </a:xfrm>
          <a:prstGeom prst="rect">
            <a:avLst/>
          </a:prstGeom>
          <a:noFill/>
          <a:ln>
            <a:noFill/>
          </a:ln>
        </p:spPr>
        <p:txBody>
          <a:bodyPr anchorCtr="0" anchor="ctr" bIns="0" lIns="0" spcFirstLastPara="1" rIns="0" wrap="square" tIns="0">
            <a:noAutofit/>
          </a:bodyPr>
          <a:lstStyle/>
          <a:p>
            <a:pPr indent="0" lvl="0" marL="0" marR="0" rtl="0" algn="l">
              <a:lnSpc>
                <a:spcPct val="157142"/>
              </a:lnSpc>
              <a:spcBef>
                <a:spcPts val="0"/>
              </a:spcBef>
              <a:spcAft>
                <a:spcPts val="0"/>
              </a:spcAft>
              <a:buClr>
                <a:srgbClr val="8A9490"/>
              </a:buClr>
              <a:buSzPts val="1400"/>
              <a:buFont typeface="Calibri"/>
              <a:buNone/>
            </a:pPr>
            <a:r>
              <a:rPr b="0" i="0" lang="en-US" sz="1400" u="none" cap="none" strike="noStrike">
                <a:solidFill>
                  <a:srgbClr val="8A9490"/>
                </a:solidFill>
                <a:latin typeface="Calibri"/>
                <a:ea typeface="Calibri"/>
                <a:cs typeface="Calibri"/>
                <a:sym typeface="Calibri"/>
              </a:rPr>
              <a:t>If you want a second opinion on the numbers before you send it,</a:t>
            </a:r>
            <a:endParaRPr b="0" i="0" sz="1400" u="none" cap="none" strike="noStrike">
              <a:solidFill>
                <a:schemeClr val="dk1"/>
              </a:solidFill>
              <a:latin typeface="Calibri"/>
              <a:ea typeface="Calibri"/>
              <a:cs typeface="Calibri"/>
              <a:sym typeface="Calibri"/>
            </a:endParaRPr>
          </a:p>
          <a:p>
            <a:pPr indent="0" lvl="0" marL="0" marR="0" rtl="0" algn="l">
              <a:lnSpc>
                <a:spcPct val="157142"/>
              </a:lnSpc>
              <a:spcBef>
                <a:spcPts val="0"/>
              </a:spcBef>
              <a:spcAft>
                <a:spcPts val="0"/>
              </a:spcAft>
              <a:buClr>
                <a:srgbClr val="8A9490"/>
              </a:buClr>
              <a:buSzPts val="1400"/>
              <a:buFont typeface="Calibri"/>
              <a:buNone/>
            </a:pPr>
            <a:r>
              <a:rPr b="0" i="0" lang="en-US" sz="1400" u="none" cap="none" strike="noStrike">
                <a:solidFill>
                  <a:srgbClr val="8A9490"/>
                </a:solidFill>
                <a:latin typeface="Calibri"/>
                <a:ea typeface="Calibri"/>
                <a:cs typeface="Calibri"/>
                <a:sym typeface="Calibri"/>
              </a:rPr>
              <a:t>we will read it and tell you what a board will push back on.</a:t>
            </a:r>
            <a:endParaRPr b="0" i="0" sz="1400" u="none" cap="none" strike="noStrike">
              <a:solidFill>
                <a:schemeClr val="dk1"/>
              </a:solidFill>
              <a:latin typeface="Calibri"/>
              <a:ea typeface="Calibri"/>
              <a:cs typeface="Calibri"/>
              <a:sym typeface="Calibri"/>
            </a:endParaRPr>
          </a:p>
        </p:txBody>
      </p:sp>
      <p:sp>
        <p:nvSpPr>
          <p:cNvPr id="285" name="Google Shape;285;p15"/>
          <p:cNvSpPr/>
          <p:nvPr/>
        </p:nvSpPr>
        <p:spPr>
          <a:xfrm>
            <a:off x="777240" y="5440680"/>
            <a:ext cx="548640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400"/>
              <a:buFont typeface="Calibri"/>
              <a:buNone/>
            </a:pPr>
            <a:r>
              <a:rPr b="1" i="0" lang="en-US" sz="1400" u="none" cap="none" strike="noStrike">
                <a:solidFill>
                  <a:srgbClr val="FFFFFF"/>
                </a:solidFill>
                <a:latin typeface="Calibri"/>
                <a:ea typeface="Calibri"/>
                <a:cs typeface="Calibri"/>
                <a:sym typeface="Calibri"/>
              </a:rPr>
              <a:t>symonds.co</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 name="Shape 26"/>
        <p:cNvGrpSpPr/>
        <p:nvPr/>
      </p:nvGrpSpPr>
      <p:grpSpPr>
        <a:xfrm>
          <a:off x="0" y="0"/>
          <a:ext cx="0" cy="0"/>
          <a:chOff x="0" y="0"/>
          <a:chExt cx="0" cy="0"/>
        </a:xfrm>
      </p:grpSpPr>
      <p:sp>
        <p:nvSpPr>
          <p:cNvPr id="27" name="Google Shape;27;p4"/>
          <p:cNvSpPr/>
          <p:nvPr/>
        </p:nvSpPr>
        <p:spPr>
          <a:xfrm>
            <a:off x="777240" y="566928"/>
            <a:ext cx="82296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100"/>
              <a:buFont typeface="Calibri"/>
              <a:buNone/>
            </a:pPr>
            <a:r>
              <a:rPr b="1" i="0" lang="en-US" sz="1100" u="none" cap="none" strike="noStrike">
                <a:solidFill>
                  <a:srgbClr val="2F6F4E"/>
                </a:solidFill>
                <a:latin typeface="Calibri"/>
                <a:ea typeface="Calibri"/>
                <a:cs typeface="Calibri"/>
                <a:sym typeface="Calibri"/>
              </a:rPr>
              <a:t>READ THIS FIRST</a:t>
            </a:r>
            <a:endParaRPr b="0" i="0" sz="1100" u="none" cap="none" strike="noStrike">
              <a:solidFill>
                <a:schemeClr val="dk1"/>
              </a:solidFill>
              <a:latin typeface="Calibri"/>
              <a:ea typeface="Calibri"/>
              <a:cs typeface="Calibri"/>
              <a:sym typeface="Calibri"/>
            </a:endParaRPr>
          </a:p>
        </p:txBody>
      </p:sp>
      <p:sp>
        <p:nvSpPr>
          <p:cNvPr id="28" name="Google Shape;28;p4"/>
          <p:cNvSpPr/>
          <p:nvPr/>
        </p:nvSpPr>
        <p:spPr>
          <a:xfrm>
            <a:off x="777240" y="914400"/>
            <a:ext cx="9692640" cy="7772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3400"/>
              <a:buFont typeface="Cambria"/>
              <a:buNone/>
            </a:pPr>
            <a:r>
              <a:rPr b="1" i="0" lang="en-US" sz="3400" u="none" cap="none" strike="noStrike">
                <a:solidFill>
                  <a:srgbClr val="14161A"/>
                </a:solidFill>
                <a:latin typeface="Cambria"/>
                <a:ea typeface="Cambria"/>
                <a:cs typeface="Cambria"/>
                <a:sym typeface="Cambria"/>
              </a:rPr>
              <a:t>How to use this deck</a:t>
            </a:r>
            <a:endParaRPr b="0" i="0" sz="3400" u="none" cap="none" strike="noStrike">
              <a:solidFill>
                <a:schemeClr val="dk1"/>
              </a:solidFill>
              <a:latin typeface="Calibri"/>
              <a:ea typeface="Calibri"/>
              <a:cs typeface="Calibri"/>
              <a:sym typeface="Calibri"/>
            </a:endParaRPr>
          </a:p>
        </p:txBody>
      </p:sp>
      <p:sp>
        <p:nvSpPr>
          <p:cNvPr id="29" name="Google Shape;29;p4"/>
          <p:cNvSpPr/>
          <p:nvPr/>
        </p:nvSpPr>
        <p:spPr>
          <a:xfrm>
            <a:off x="777240" y="1783080"/>
            <a:ext cx="987552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400"/>
              <a:buFont typeface="Calibri"/>
              <a:buNone/>
            </a:pPr>
            <a:r>
              <a:rPr b="0" i="0" lang="en-US" sz="1400" u="none" cap="none" strike="noStrike">
                <a:solidFill>
                  <a:srgbClr val="6E7278"/>
                </a:solidFill>
                <a:latin typeface="Calibri"/>
                <a:ea typeface="Calibri"/>
                <a:cs typeface="Calibri"/>
                <a:sym typeface="Calibri"/>
              </a:rPr>
              <a:t>Guidance for every slide sits in the speaker notes. Delete this slide before you present.</a:t>
            </a:r>
            <a:endParaRPr b="0" i="0" sz="1400" u="none" cap="none" strike="noStrike">
              <a:solidFill>
                <a:schemeClr val="dk1"/>
              </a:solidFill>
              <a:latin typeface="Calibri"/>
              <a:ea typeface="Calibri"/>
              <a:cs typeface="Calibri"/>
              <a:sym typeface="Calibri"/>
            </a:endParaRPr>
          </a:p>
        </p:txBody>
      </p:sp>
      <p:sp>
        <p:nvSpPr>
          <p:cNvPr id="30" name="Google Shape;30;p4"/>
          <p:cNvSpPr/>
          <p:nvPr/>
        </p:nvSpPr>
        <p:spPr>
          <a:xfrm>
            <a:off x="777240" y="2212848"/>
            <a:ext cx="457200" cy="457200"/>
          </a:xfrm>
          <a:prstGeom prst="ellipse">
            <a:avLst/>
          </a:prstGeom>
          <a:solidFill>
            <a:srgbClr val="E4EDE8"/>
          </a:solidFill>
          <a:ln cap="flat" cmpd="sng" w="12700">
            <a:solidFill>
              <a:srgbClr val="E4ED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4"/>
          <p:cNvSpPr/>
          <p:nvPr/>
        </p:nvSpPr>
        <p:spPr>
          <a:xfrm>
            <a:off x="777240" y="2212848"/>
            <a:ext cx="45720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F6F4E"/>
              </a:buClr>
              <a:buSzPts val="1200"/>
              <a:buFont typeface="Calibri"/>
              <a:buNone/>
            </a:pPr>
            <a:r>
              <a:rPr b="1" i="0" lang="en-US" sz="1200" u="none" cap="none" strike="noStrike">
                <a:solidFill>
                  <a:srgbClr val="2F6F4E"/>
                </a:solidFill>
                <a:latin typeface="Calibri"/>
                <a:ea typeface="Calibri"/>
                <a:cs typeface="Calibri"/>
                <a:sym typeface="Calibri"/>
              </a:rPr>
              <a:t>01</a:t>
            </a:r>
            <a:endParaRPr b="0" i="0" sz="1200" u="none" cap="none" strike="noStrike">
              <a:solidFill>
                <a:schemeClr val="dk1"/>
              </a:solidFill>
              <a:latin typeface="Calibri"/>
              <a:ea typeface="Calibri"/>
              <a:cs typeface="Calibri"/>
              <a:sym typeface="Calibri"/>
            </a:endParaRPr>
          </a:p>
        </p:txBody>
      </p:sp>
      <p:sp>
        <p:nvSpPr>
          <p:cNvPr id="32" name="Google Shape;32;p4"/>
          <p:cNvSpPr/>
          <p:nvPr/>
        </p:nvSpPr>
        <p:spPr>
          <a:xfrm>
            <a:off x="1508760" y="2267712"/>
            <a:ext cx="914400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500"/>
              <a:buFont typeface="Calibri"/>
              <a:buNone/>
            </a:pPr>
            <a:r>
              <a:rPr b="1" i="0" lang="en-US" sz="1500" u="none" cap="none" strike="noStrike">
                <a:solidFill>
                  <a:srgbClr val="14161A"/>
                </a:solidFill>
                <a:latin typeface="Calibri"/>
                <a:ea typeface="Calibri"/>
                <a:cs typeface="Calibri"/>
                <a:sym typeface="Calibri"/>
              </a:rPr>
              <a:t>It is nine slides, not thirty</a:t>
            </a:r>
            <a:endParaRPr b="0" i="0" sz="1500" u="none" cap="none" strike="noStrike">
              <a:solidFill>
                <a:schemeClr val="dk1"/>
              </a:solidFill>
              <a:latin typeface="Calibri"/>
              <a:ea typeface="Calibri"/>
              <a:cs typeface="Calibri"/>
              <a:sym typeface="Calibri"/>
            </a:endParaRPr>
          </a:p>
        </p:txBody>
      </p:sp>
      <p:sp>
        <p:nvSpPr>
          <p:cNvPr id="33" name="Google Shape;33;p4"/>
          <p:cNvSpPr/>
          <p:nvPr/>
        </p:nvSpPr>
        <p:spPr>
          <a:xfrm>
            <a:off x="1508760" y="2560320"/>
            <a:ext cx="9509760" cy="40233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200"/>
              <a:buFont typeface="Calibri"/>
              <a:buNone/>
            </a:pPr>
            <a:r>
              <a:rPr b="0" i="0" lang="en-US" sz="1200" u="none" cap="none" strike="noStrike">
                <a:solidFill>
                  <a:srgbClr val="6E7278"/>
                </a:solidFill>
                <a:latin typeface="Calibri"/>
                <a:ea typeface="Calibri"/>
                <a:cs typeface="Calibri"/>
                <a:sym typeface="Calibri"/>
              </a:rPr>
              <a:t>Whoever is deciding does not want thirty slides. If a slide is not doing work, cut it. Six good slides beat nine padded ones.</a:t>
            </a:r>
            <a:endParaRPr b="0" i="0" sz="1200" u="none" cap="none" strike="noStrike">
              <a:solidFill>
                <a:schemeClr val="dk1"/>
              </a:solidFill>
              <a:latin typeface="Calibri"/>
              <a:ea typeface="Calibri"/>
              <a:cs typeface="Calibri"/>
              <a:sym typeface="Calibri"/>
            </a:endParaRPr>
          </a:p>
        </p:txBody>
      </p:sp>
      <p:sp>
        <p:nvSpPr>
          <p:cNvPr id="34" name="Google Shape;34;p4"/>
          <p:cNvSpPr/>
          <p:nvPr/>
        </p:nvSpPr>
        <p:spPr>
          <a:xfrm>
            <a:off x="777240" y="3145536"/>
            <a:ext cx="457200" cy="457200"/>
          </a:xfrm>
          <a:prstGeom prst="ellipse">
            <a:avLst/>
          </a:prstGeom>
          <a:solidFill>
            <a:srgbClr val="E4EDE8"/>
          </a:solidFill>
          <a:ln cap="flat" cmpd="sng" w="12700">
            <a:solidFill>
              <a:srgbClr val="E4ED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4"/>
          <p:cNvSpPr/>
          <p:nvPr/>
        </p:nvSpPr>
        <p:spPr>
          <a:xfrm>
            <a:off x="777240" y="3145536"/>
            <a:ext cx="45720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F6F4E"/>
              </a:buClr>
              <a:buSzPts val="1200"/>
              <a:buFont typeface="Calibri"/>
              <a:buNone/>
            </a:pPr>
            <a:r>
              <a:rPr b="1" i="0" lang="en-US" sz="1200" u="none" cap="none" strike="noStrike">
                <a:solidFill>
                  <a:srgbClr val="2F6F4E"/>
                </a:solidFill>
                <a:latin typeface="Calibri"/>
                <a:ea typeface="Calibri"/>
                <a:cs typeface="Calibri"/>
                <a:sym typeface="Calibri"/>
              </a:rPr>
              <a:t>02</a:t>
            </a:r>
            <a:endParaRPr b="0" i="0" sz="1200" u="none" cap="none" strike="noStrike">
              <a:solidFill>
                <a:schemeClr val="dk1"/>
              </a:solidFill>
              <a:latin typeface="Calibri"/>
              <a:ea typeface="Calibri"/>
              <a:cs typeface="Calibri"/>
              <a:sym typeface="Calibri"/>
            </a:endParaRPr>
          </a:p>
        </p:txBody>
      </p:sp>
      <p:sp>
        <p:nvSpPr>
          <p:cNvPr id="36" name="Google Shape;36;p4"/>
          <p:cNvSpPr/>
          <p:nvPr/>
        </p:nvSpPr>
        <p:spPr>
          <a:xfrm>
            <a:off x="1508760" y="3200400"/>
            <a:ext cx="914400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500"/>
              <a:buFont typeface="Calibri"/>
              <a:buNone/>
            </a:pPr>
            <a:r>
              <a:rPr b="1" i="0" lang="en-US" sz="1500" u="none" cap="none" strike="noStrike">
                <a:solidFill>
                  <a:srgbClr val="14161A"/>
                </a:solidFill>
                <a:latin typeface="Calibri"/>
                <a:ea typeface="Calibri"/>
                <a:cs typeface="Calibri"/>
                <a:sym typeface="Calibri"/>
              </a:rPr>
              <a:t>Write it in operational language</a:t>
            </a:r>
            <a:endParaRPr b="0" i="0" sz="1500" u="none" cap="none" strike="noStrike">
              <a:solidFill>
                <a:schemeClr val="dk1"/>
              </a:solidFill>
              <a:latin typeface="Calibri"/>
              <a:ea typeface="Calibri"/>
              <a:cs typeface="Calibri"/>
              <a:sym typeface="Calibri"/>
            </a:endParaRPr>
          </a:p>
        </p:txBody>
      </p:sp>
      <p:sp>
        <p:nvSpPr>
          <p:cNvPr id="37" name="Google Shape;37;p4"/>
          <p:cNvSpPr/>
          <p:nvPr/>
        </p:nvSpPr>
        <p:spPr>
          <a:xfrm>
            <a:off x="1508760" y="3493008"/>
            <a:ext cx="9509760" cy="40233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200"/>
              <a:buFont typeface="Calibri"/>
              <a:buNone/>
            </a:pPr>
            <a:r>
              <a:rPr b="0" i="0" lang="en-US" sz="1200" u="none" cap="none" strike="noStrike">
                <a:solidFill>
                  <a:srgbClr val="6E7278"/>
                </a:solidFill>
                <a:latin typeface="Calibri"/>
                <a:ea typeface="Calibri"/>
                <a:cs typeface="Calibri"/>
                <a:sym typeface="Calibri"/>
              </a:rPr>
              <a:t>Enquiries, orders, questions you keep being asked. Not "our brand feels dated." The moment it reads as taste, it loses.</a:t>
            </a:r>
            <a:endParaRPr b="0" i="0" sz="1200" u="none" cap="none" strike="noStrike">
              <a:solidFill>
                <a:schemeClr val="dk1"/>
              </a:solidFill>
              <a:latin typeface="Calibri"/>
              <a:ea typeface="Calibri"/>
              <a:cs typeface="Calibri"/>
              <a:sym typeface="Calibri"/>
            </a:endParaRPr>
          </a:p>
        </p:txBody>
      </p:sp>
      <p:sp>
        <p:nvSpPr>
          <p:cNvPr id="38" name="Google Shape;38;p4"/>
          <p:cNvSpPr/>
          <p:nvPr/>
        </p:nvSpPr>
        <p:spPr>
          <a:xfrm>
            <a:off x="777240" y="4078224"/>
            <a:ext cx="457200" cy="457200"/>
          </a:xfrm>
          <a:prstGeom prst="ellipse">
            <a:avLst/>
          </a:prstGeom>
          <a:solidFill>
            <a:srgbClr val="E4EDE8"/>
          </a:solidFill>
          <a:ln cap="flat" cmpd="sng" w="12700">
            <a:solidFill>
              <a:srgbClr val="E4ED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4"/>
          <p:cNvSpPr/>
          <p:nvPr/>
        </p:nvSpPr>
        <p:spPr>
          <a:xfrm>
            <a:off x="777240" y="4078224"/>
            <a:ext cx="45720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F6F4E"/>
              </a:buClr>
              <a:buSzPts val="1200"/>
              <a:buFont typeface="Calibri"/>
              <a:buNone/>
            </a:pPr>
            <a:r>
              <a:rPr b="1" i="0" lang="en-US" sz="1200" u="none" cap="none" strike="noStrike">
                <a:solidFill>
                  <a:srgbClr val="2F6F4E"/>
                </a:solidFill>
                <a:latin typeface="Calibri"/>
                <a:ea typeface="Calibri"/>
                <a:cs typeface="Calibri"/>
                <a:sym typeface="Calibri"/>
              </a:rPr>
              <a:t>03</a:t>
            </a:r>
            <a:endParaRPr b="0" i="0" sz="1200" u="none" cap="none" strike="noStrike">
              <a:solidFill>
                <a:schemeClr val="dk1"/>
              </a:solidFill>
              <a:latin typeface="Calibri"/>
              <a:ea typeface="Calibri"/>
              <a:cs typeface="Calibri"/>
              <a:sym typeface="Calibri"/>
            </a:endParaRPr>
          </a:p>
        </p:txBody>
      </p:sp>
      <p:sp>
        <p:nvSpPr>
          <p:cNvPr id="40" name="Google Shape;40;p4"/>
          <p:cNvSpPr/>
          <p:nvPr/>
        </p:nvSpPr>
        <p:spPr>
          <a:xfrm>
            <a:off x="1508760" y="4133088"/>
            <a:ext cx="914400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500"/>
              <a:buFont typeface="Calibri"/>
              <a:buNone/>
            </a:pPr>
            <a:r>
              <a:rPr b="1" i="0" lang="en-US" sz="1500" u="none" cap="none" strike="noStrike">
                <a:solidFill>
                  <a:srgbClr val="14161A"/>
                </a:solidFill>
                <a:latin typeface="Calibri"/>
                <a:ea typeface="Calibri"/>
                <a:cs typeface="Calibri"/>
                <a:sym typeface="Calibri"/>
              </a:rPr>
              <a:t>Thin real evidence beats confident assertion</a:t>
            </a:r>
            <a:endParaRPr b="0" i="0" sz="1500" u="none" cap="none" strike="noStrike">
              <a:solidFill>
                <a:schemeClr val="dk1"/>
              </a:solidFill>
              <a:latin typeface="Calibri"/>
              <a:ea typeface="Calibri"/>
              <a:cs typeface="Calibri"/>
              <a:sym typeface="Calibri"/>
            </a:endParaRPr>
          </a:p>
        </p:txBody>
      </p:sp>
      <p:sp>
        <p:nvSpPr>
          <p:cNvPr id="41" name="Google Shape;41;p4"/>
          <p:cNvSpPr/>
          <p:nvPr/>
        </p:nvSpPr>
        <p:spPr>
          <a:xfrm>
            <a:off x="1508760" y="4425696"/>
            <a:ext cx="9509760" cy="40233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200"/>
              <a:buFont typeface="Calibri"/>
              <a:buNone/>
            </a:pPr>
            <a:r>
              <a:rPr b="0" i="0" lang="en-US" sz="1200" u="none" cap="none" strike="noStrike">
                <a:solidFill>
                  <a:srgbClr val="6E7278"/>
                </a:solidFill>
                <a:latin typeface="Calibri"/>
                <a:ea typeface="Calibri"/>
                <a:cs typeface="Calibri"/>
                <a:sym typeface="Calibri"/>
              </a:rPr>
              <a:t>Two lines from a customer email are worth more than a paragraph of conviction. Use what you actually have.</a:t>
            </a:r>
            <a:endParaRPr b="0" i="0" sz="1200" u="none" cap="none" strike="noStrike">
              <a:solidFill>
                <a:schemeClr val="dk1"/>
              </a:solidFill>
              <a:latin typeface="Calibri"/>
              <a:ea typeface="Calibri"/>
              <a:cs typeface="Calibri"/>
              <a:sym typeface="Calibri"/>
            </a:endParaRPr>
          </a:p>
        </p:txBody>
      </p:sp>
      <p:sp>
        <p:nvSpPr>
          <p:cNvPr id="42" name="Google Shape;42;p4"/>
          <p:cNvSpPr/>
          <p:nvPr/>
        </p:nvSpPr>
        <p:spPr>
          <a:xfrm>
            <a:off x="777240" y="5010912"/>
            <a:ext cx="457200" cy="457200"/>
          </a:xfrm>
          <a:prstGeom prst="ellipse">
            <a:avLst/>
          </a:prstGeom>
          <a:solidFill>
            <a:srgbClr val="E4EDE8"/>
          </a:solidFill>
          <a:ln cap="flat" cmpd="sng" w="12700">
            <a:solidFill>
              <a:srgbClr val="E4ED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4"/>
          <p:cNvSpPr/>
          <p:nvPr/>
        </p:nvSpPr>
        <p:spPr>
          <a:xfrm>
            <a:off x="777240" y="5010912"/>
            <a:ext cx="45720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F6F4E"/>
              </a:buClr>
              <a:buSzPts val="1200"/>
              <a:buFont typeface="Calibri"/>
              <a:buNone/>
            </a:pPr>
            <a:r>
              <a:rPr b="1" i="0" lang="en-US" sz="1200" u="none" cap="none" strike="noStrike">
                <a:solidFill>
                  <a:srgbClr val="2F6F4E"/>
                </a:solidFill>
                <a:latin typeface="Calibri"/>
                <a:ea typeface="Calibri"/>
                <a:cs typeface="Calibri"/>
                <a:sym typeface="Calibri"/>
              </a:rPr>
              <a:t>04</a:t>
            </a:r>
            <a:endParaRPr b="0" i="0" sz="1200" u="none" cap="none" strike="noStrike">
              <a:solidFill>
                <a:schemeClr val="dk1"/>
              </a:solidFill>
              <a:latin typeface="Calibri"/>
              <a:ea typeface="Calibri"/>
              <a:cs typeface="Calibri"/>
              <a:sym typeface="Calibri"/>
            </a:endParaRPr>
          </a:p>
        </p:txBody>
      </p:sp>
      <p:sp>
        <p:nvSpPr>
          <p:cNvPr id="44" name="Google Shape;44;p4"/>
          <p:cNvSpPr/>
          <p:nvPr/>
        </p:nvSpPr>
        <p:spPr>
          <a:xfrm>
            <a:off x="1508760" y="5065776"/>
            <a:ext cx="914400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500"/>
              <a:buFont typeface="Calibri"/>
              <a:buNone/>
            </a:pPr>
            <a:r>
              <a:rPr b="1" i="0" lang="en-US" sz="1500" u="none" cap="none" strike="noStrike">
                <a:solidFill>
                  <a:srgbClr val="14161A"/>
                </a:solidFill>
                <a:latin typeface="Calibri"/>
                <a:ea typeface="Calibri"/>
                <a:cs typeface="Calibri"/>
                <a:sym typeface="Calibri"/>
              </a:rPr>
              <a:t>Send it before you discuss it</a:t>
            </a:r>
            <a:endParaRPr b="0" i="0" sz="1500" u="none" cap="none" strike="noStrike">
              <a:solidFill>
                <a:schemeClr val="dk1"/>
              </a:solidFill>
              <a:latin typeface="Calibri"/>
              <a:ea typeface="Calibri"/>
              <a:cs typeface="Calibri"/>
              <a:sym typeface="Calibri"/>
            </a:endParaRPr>
          </a:p>
        </p:txBody>
      </p:sp>
      <p:sp>
        <p:nvSpPr>
          <p:cNvPr id="45" name="Google Shape;45;p4"/>
          <p:cNvSpPr/>
          <p:nvPr/>
        </p:nvSpPr>
        <p:spPr>
          <a:xfrm>
            <a:off x="1508760" y="5358384"/>
            <a:ext cx="9509760" cy="40233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200"/>
              <a:buFont typeface="Calibri"/>
              <a:buNone/>
            </a:pPr>
            <a:r>
              <a:rPr b="0" i="0" lang="en-US" sz="1200" u="none" cap="none" strike="noStrike">
                <a:solidFill>
                  <a:srgbClr val="6E7278"/>
                </a:solidFill>
                <a:latin typeface="Calibri"/>
                <a:ea typeface="Calibri"/>
                <a:cs typeface="Calibri"/>
                <a:sym typeface="Calibri"/>
              </a:rPr>
              <a:t>Most of these decisions are made before any meeting, in a thread or a phone call. The one-page version in this pack is for that.</a:t>
            </a:r>
            <a:endParaRPr b="0" i="0" sz="1200" u="none" cap="none" strike="noStrike">
              <a:solidFill>
                <a:schemeClr val="dk1"/>
              </a:solidFill>
              <a:latin typeface="Calibri"/>
              <a:ea typeface="Calibri"/>
              <a:cs typeface="Calibri"/>
              <a:sym typeface="Calibri"/>
            </a:endParaRPr>
          </a:p>
        </p:txBody>
      </p:sp>
      <p:sp>
        <p:nvSpPr>
          <p:cNvPr id="46" name="Google Shape;46;p4"/>
          <p:cNvSpPr/>
          <p:nvPr/>
        </p:nvSpPr>
        <p:spPr>
          <a:xfrm>
            <a:off x="777240" y="6355080"/>
            <a:ext cx="3657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Getting It Signed Off</a:t>
            </a:r>
            <a:endParaRPr b="0" i="0" sz="900" u="none" cap="none" strike="noStrike">
              <a:solidFill>
                <a:schemeClr val="dk1"/>
              </a:solidFill>
              <a:latin typeface="Calibri"/>
              <a:ea typeface="Calibri"/>
              <a:cs typeface="Calibri"/>
              <a:sym typeface="Calibri"/>
            </a:endParaRPr>
          </a:p>
        </p:txBody>
      </p:sp>
      <p:sp>
        <p:nvSpPr>
          <p:cNvPr id="47" name="Google Shape;47;p4"/>
          <p:cNvSpPr/>
          <p:nvPr/>
        </p:nvSpPr>
        <p:spPr>
          <a:xfrm>
            <a:off x="7756855" y="6355080"/>
            <a:ext cx="36576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symonds.co</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 name="Shape 52"/>
        <p:cNvGrpSpPr/>
        <p:nvPr/>
      </p:nvGrpSpPr>
      <p:grpSpPr>
        <a:xfrm>
          <a:off x="0" y="0"/>
          <a:ext cx="0" cy="0"/>
          <a:chOff x="0" y="0"/>
          <a:chExt cx="0" cy="0"/>
        </a:xfrm>
      </p:grpSpPr>
      <p:sp>
        <p:nvSpPr>
          <p:cNvPr id="53" name="Google Shape;53;p5"/>
          <p:cNvSpPr/>
          <p:nvPr/>
        </p:nvSpPr>
        <p:spPr>
          <a:xfrm>
            <a:off x="777240" y="566928"/>
            <a:ext cx="82296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100"/>
              <a:buFont typeface="Calibri"/>
              <a:buNone/>
            </a:pPr>
            <a:r>
              <a:rPr b="1" i="0" lang="en-US" sz="1100" u="none" cap="none" strike="noStrike">
                <a:solidFill>
                  <a:srgbClr val="2F6F4E"/>
                </a:solidFill>
                <a:latin typeface="Calibri"/>
                <a:ea typeface="Calibri"/>
                <a:cs typeface="Calibri"/>
                <a:sym typeface="Calibri"/>
              </a:rPr>
              <a:t>SLIDE 01</a:t>
            </a:r>
            <a:endParaRPr b="0" i="0" sz="1100" u="none" cap="none" strike="noStrike">
              <a:solidFill>
                <a:schemeClr val="dk1"/>
              </a:solidFill>
              <a:latin typeface="Calibri"/>
              <a:ea typeface="Calibri"/>
              <a:cs typeface="Calibri"/>
              <a:sym typeface="Calibri"/>
            </a:endParaRPr>
          </a:p>
        </p:txBody>
      </p:sp>
      <p:sp>
        <p:nvSpPr>
          <p:cNvPr id="54" name="Google Shape;54;p5"/>
          <p:cNvSpPr/>
          <p:nvPr/>
        </p:nvSpPr>
        <p:spPr>
          <a:xfrm>
            <a:off x="777240" y="914400"/>
            <a:ext cx="9692640" cy="7772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3400"/>
              <a:buFont typeface="Cambria"/>
              <a:buNone/>
            </a:pPr>
            <a:r>
              <a:rPr b="1" i="0" lang="en-US" sz="3400" u="none" cap="none" strike="noStrike">
                <a:solidFill>
                  <a:srgbClr val="14161A"/>
                </a:solidFill>
                <a:latin typeface="Cambria"/>
                <a:ea typeface="Cambria"/>
                <a:cs typeface="Cambria"/>
                <a:sym typeface="Cambria"/>
              </a:rPr>
              <a:t>The ask</a:t>
            </a:r>
            <a:endParaRPr b="0" i="0" sz="3400" u="none" cap="none" strike="noStrike">
              <a:solidFill>
                <a:schemeClr val="dk1"/>
              </a:solidFill>
              <a:latin typeface="Calibri"/>
              <a:ea typeface="Calibri"/>
              <a:cs typeface="Calibri"/>
              <a:sym typeface="Calibri"/>
            </a:endParaRPr>
          </a:p>
        </p:txBody>
      </p:sp>
      <p:sp>
        <p:nvSpPr>
          <p:cNvPr id="55" name="Google Shape;55;p5"/>
          <p:cNvSpPr/>
          <p:nvPr/>
        </p:nvSpPr>
        <p:spPr>
          <a:xfrm>
            <a:off x="777240" y="2011680"/>
            <a:ext cx="3200400" cy="1691640"/>
          </a:xfrm>
          <a:prstGeom prst="roundRect">
            <a:avLst>
              <a:gd fmla="val 3243" name="adj"/>
            </a:avLst>
          </a:prstGeom>
          <a:solidFill>
            <a:srgbClr val="FFFFFF"/>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5"/>
          <p:cNvSpPr/>
          <p:nvPr/>
        </p:nvSpPr>
        <p:spPr>
          <a:xfrm>
            <a:off x="1051560" y="2331720"/>
            <a:ext cx="265176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3800"/>
              <a:buFont typeface="Cambria"/>
              <a:buNone/>
            </a:pPr>
            <a:r>
              <a:rPr b="1" i="0" lang="en-US" sz="3800" u="none" cap="none" strike="noStrike">
                <a:solidFill>
                  <a:srgbClr val="14161A"/>
                </a:solidFill>
                <a:latin typeface="Cambria"/>
                <a:ea typeface="Cambria"/>
                <a:cs typeface="Cambria"/>
                <a:sym typeface="Cambria"/>
              </a:rPr>
              <a:t>[£00,000]</a:t>
            </a:r>
            <a:endParaRPr b="0" i="0" sz="3800" u="none" cap="none" strike="noStrike">
              <a:solidFill>
                <a:schemeClr val="dk1"/>
              </a:solidFill>
              <a:latin typeface="Calibri"/>
              <a:ea typeface="Calibri"/>
              <a:cs typeface="Calibri"/>
              <a:sym typeface="Calibri"/>
            </a:endParaRPr>
          </a:p>
        </p:txBody>
      </p:sp>
      <p:sp>
        <p:nvSpPr>
          <p:cNvPr id="57" name="Google Shape;57;p5"/>
          <p:cNvSpPr/>
          <p:nvPr/>
        </p:nvSpPr>
        <p:spPr>
          <a:xfrm>
            <a:off x="1051560" y="3063240"/>
            <a:ext cx="265176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200"/>
              <a:buFont typeface="Calibri"/>
              <a:buNone/>
            </a:pPr>
            <a:r>
              <a:rPr b="0" i="0" lang="en-US" sz="1200" u="none" cap="none" strike="noStrike">
                <a:solidFill>
                  <a:srgbClr val="6E7278"/>
                </a:solidFill>
                <a:latin typeface="Calibri"/>
                <a:ea typeface="Calibri"/>
                <a:cs typeface="Calibri"/>
                <a:sym typeface="Calibri"/>
              </a:rPr>
              <a:t>Total investment</a:t>
            </a:r>
            <a:endParaRPr b="0" i="0" sz="1200" u="none" cap="none" strike="noStrike">
              <a:solidFill>
                <a:schemeClr val="dk1"/>
              </a:solidFill>
              <a:latin typeface="Calibri"/>
              <a:ea typeface="Calibri"/>
              <a:cs typeface="Calibri"/>
              <a:sym typeface="Calibri"/>
            </a:endParaRPr>
          </a:p>
        </p:txBody>
      </p:sp>
      <p:sp>
        <p:nvSpPr>
          <p:cNvPr id="58" name="Google Shape;58;p5"/>
          <p:cNvSpPr/>
          <p:nvPr/>
        </p:nvSpPr>
        <p:spPr>
          <a:xfrm>
            <a:off x="4251960" y="2011680"/>
            <a:ext cx="3200400" cy="1691640"/>
          </a:xfrm>
          <a:prstGeom prst="roundRect">
            <a:avLst>
              <a:gd fmla="val 3243" name="adj"/>
            </a:avLst>
          </a:prstGeom>
          <a:solidFill>
            <a:srgbClr val="FFFFFF"/>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4526280" y="2331720"/>
            <a:ext cx="265176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3000"/>
              <a:buFont typeface="Cambria"/>
              <a:buNone/>
            </a:pPr>
            <a:r>
              <a:rPr b="1" i="0" lang="en-US" sz="3000" u="none" cap="none" strike="noStrike">
                <a:solidFill>
                  <a:srgbClr val="14161A"/>
                </a:solidFill>
                <a:latin typeface="Cambria"/>
                <a:ea typeface="Cambria"/>
                <a:cs typeface="Cambria"/>
                <a:sym typeface="Cambria"/>
              </a:rPr>
              <a:t>[Equivalent]</a:t>
            </a:r>
            <a:endParaRPr b="0" i="0" sz="3000" u="none" cap="none" strike="noStrike">
              <a:solidFill>
                <a:schemeClr val="dk1"/>
              </a:solidFill>
              <a:latin typeface="Calibri"/>
              <a:ea typeface="Calibri"/>
              <a:cs typeface="Calibri"/>
              <a:sym typeface="Calibri"/>
            </a:endParaRPr>
          </a:p>
        </p:txBody>
      </p:sp>
      <p:sp>
        <p:nvSpPr>
          <p:cNvPr id="60" name="Google Shape;60;p5"/>
          <p:cNvSpPr/>
          <p:nvPr/>
        </p:nvSpPr>
        <p:spPr>
          <a:xfrm>
            <a:off x="4526280" y="3063240"/>
            <a:ext cx="265176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200"/>
              <a:buFont typeface="Calibri"/>
              <a:buNone/>
            </a:pPr>
            <a:r>
              <a:rPr b="0" i="0" lang="en-US" sz="1200" u="none" cap="none" strike="noStrike">
                <a:solidFill>
                  <a:srgbClr val="6E7278"/>
                </a:solidFill>
                <a:latin typeface="Calibri"/>
                <a:ea typeface="Calibri"/>
                <a:cs typeface="Calibri"/>
                <a:sym typeface="Calibri"/>
              </a:rPr>
              <a:t>What that is equal to</a:t>
            </a:r>
            <a:endParaRPr b="0" i="0" sz="1200" u="none" cap="none" strike="noStrike">
              <a:solidFill>
                <a:schemeClr val="dk1"/>
              </a:solidFill>
              <a:latin typeface="Calibri"/>
              <a:ea typeface="Calibri"/>
              <a:cs typeface="Calibri"/>
              <a:sym typeface="Calibri"/>
            </a:endParaRPr>
          </a:p>
        </p:txBody>
      </p:sp>
      <p:sp>
        <p:nvSpPr>
          <p:cNvPr id="61" name="Google Shape;61;p5"/>
          <p:cNvSpPr/>
          <p:nvPr/>
        </p:nvSpPr>
        <p:spPr>
          <a:xfrm>
            <a:off x="7726680" y="2011680"/>
            <a:ext cx="3200400" cy="1691640"/>
          </a:xfrm>
          <a:prstGeom prst="roundRect">
            <a:avLst>
              <a:gd fmla="val 3243" name="adj"/>
            </a:avLst>
          </a:prstGeom>
          <a:solidFill>
            <a:srgbClr val="FFFFFF"/>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5"/>
          <p:cNvSpPr/>
          <p:nvPr/>
        </p:nvSpPr>
        <p:spPr>
          <a:xfrm>
            <a:off x="8001000" y="2331720"/>
            <a:ext cx="265176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3800"/>
              <a:buFont typeface="Cambria"/>
              <a:buNone/>
            </a:pPr>
            <a:r>
              <a:rPr b="1" i="0" lang="en-US" sz="3800" u="none" cap="none" strike="noStrike">
                <a:solidFill>
                  <a:srgbClr val="2F6F4E"/>
                </a:solidFill>
                <a:latin typeface="Cambria"/>
                <a:ea typeface="Cambria"/>
                <a:cs typeface="Cambria"/>
                <a:sym typeface="Cambria"/>
              </a:rPr>
              <a:t>[Date]</a:t>
            </a:r>
            <a:endParaRPr b="0" i="0" sz="3800" u="none" cap="none" strike="noStrike">
              <a:solidFill>
                <a:schemeClr val="dk1"/>
              </a:solidFill>
              <a:latin typeface="Calibri"/>
              <a:ea typeface="Calibri"/>
              <a:cs typeface="Calibri"/>
              <a:sym typeface="Calibri"/>
            </a:endParaRPr>
          </a:p>
        </p:txBody>
      </p:sp>
      <p:sp>
        <p:nvSpPr>
          <p:cNvPr id="63" name="Google Shape;63;p5"/>
          <p:cNvSpPr/>
          <p:nvPr/>
        </p:nvSpPr>
        <p:spPr>
          <a:xfrm>
            <a:off x="8001000" y="3063240"/>
            <a:ext cx="265176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200"/>
              <a:buFont typeface="Calibri"/>
              <a:buNone/>
            </a:pPr>
            <a:r>
              <a:rPr b="0" i="0" lang="en-US" sz="1200" u="none" cap="none" strike="noStrike">
                <a:solidFill>
                  <a:srgbClr val="6E7278"/>
                </a:solidFill>
                <a:latin typeface="Calibri"/>
                <a:ea typeface="Calibri"/>
                <a:cs typeface="Calibri"/>
                <a:sym typeface="Calibri"/>
              </a:rPr>
              <a:t>Decision needed by</a:t>
            </a:r>
            <a:endParaRPr b="0" i="0" sz="1200" u="none" cap="none" strike="noStrike">
              <a:solidFill>
                <a:schemeClr val="dk1"/>
              </a:solidFill>
              <a:latin typeface="Calibri"/>
              <a:ea typeface="Calibri"/>
              <a:cs typeface="Calibri"/>
              <a:sym typeface="Calibri"/>
            </a:endParaRPr>
          </a:p>
        </p:txBody>
      </p:sp>
      <p:sp>
        <p:nvSpPr>
          <p:cNvPr id="64" name="Google Shape;64;p5"/>
          <p:cNvSpPr/>
          <p:nvPr/>
        </p:nvSpPr>
        <p:spPr>
          <a:xfrm>
            <a:off x="777240" y="4069080"/>
            <a:ext cx="45720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300"/>
              <a:buFont typeface="Calibri"/>
              <a:buNone/>
            </a:pPr>
            <a:r>
              <a:rPr b="1" i="0" lang="en-US" sz="1300" u="none" cap="none" strike="noStrike">
                <a:solidFill>
                  <a:srgbClr val="14161A"/>
                </a:solidFill>
                <a:latin typeface="Calibri"/>
                <a:ea typeface="Calibri"/>
                <a:cs typeface="Calibri"/>
                <a:sym typeface="Calibri"/>
              </a:rPr>
              <a:t>What it buys</a:t>
            </a:r>
            <a:endParaRPr b="0" i="0" sz="1300" u="none" cap="none" strike="noStrike">
              <a:solidFill>
                <a:schemeClr val="dk1"/>
              </a:solidFill>
              <a:latin typeface="Calibri"/>
              <a:ea typeface="Calibri"/>
              <a:cs typeface="Calibri"/>
              <a:sym typeface="Calibri"/>
            </a:endParaRPr>
          </a:p>
        </p:txBody>
      </p:sp>
      <p:sp>
        <p:nvSpPr>
          <p:cNvPr id="65" name="Google Shape;65;p5"/>
          <p:cNvSpPr/>
          <p:nvPr/>
        </p:nvSpPr>
        <p:spPr>
          <a:xfrm>
            <a:off x="777240" y="4389120"/>
            <a:ext cx="10424160" cy="822960"/>
          </a:xfrm>
          <a:prstGeom prst="rect">
            <a:avLst/>
          </a:prstGeom>
          <a:noFill/>
          <a:ln>
            <a:noFill/>
          </a:ln>
        </p:spPr>
        <p:txBody>
          <a:bodyPr anchorCtr="0" anchor="ctr" bIns="0" lIns="0" spcFirstLastPara="1" rIns="0" wrap="square" tIns="0">
            <a:noAutofit/>
          </a:bodyPr>
          <a:lstStyle/>
          <a:p>
            <a:pPr indent="-342900" lvl="0" marL="342900" marR="0" rtl="0" algn="l">
              <a:spcBef>
                <a:spcPts val="0"/>
              </a:spcBef>
              <a:spcAft>
                <a:spcPts val="0"/>
              </a:spcAft>
              <a:buClr>
                <a:srgbClr val="6E7278"/>
              </a:buClr>
              <a:buSzPts val="1300"/>
              <a:buFont typeface="Calibri"/>
              <a:buChar char="•"/>
            </a:pPr>
            <a:r>
              <a:rPr b="0" i="0" lang="en-US" sz="1300" u="none" cap="none" strike="noStrike">
                <a:solidFill>
                  <a:srgbClr val="6E7278"/>
                </a:solidFill>
                <a:latin typeface="Calibri"/>
                <a:ea typeface="Calibri"/>
                <a:cs typeface="Calibri"/>
                <a:sym typeface="Calibri"/>
              </a:rPr>
              <a:t>[The one-line version of the scope. A new identity, website and sales collateral.]</a:t>
            </a:r>
            <a:endParaRPr b="0" i="0" sz="1300" u="none" cap="none" strike="noStrike">
              <a:solidFill>
                <a:schemeClr val="dk1"/>
              </a:solidFill>
              <a:latin typeface="Calibri"/>
              <a:ea typeface="Calibri"/>
              <a:cs typeface="Calibri"/>
              <a:sym typeface="Calibri"/>
            </a:endParaRPr>
          </a:p>
          <a:p>
            <a:pPr indent="-342900" lvl="0" marL="342900" marR="0" rtl="0" algn="l">
              <a:spcBef>
                <a:spcPts val="600"/>
              </a:spcBef>
              <a:spcAft>
                <a:spcPts val="0"/>
              </a:spcAft>
              <a:buClr>
                <a:srgbClr val="6E7278"/>
              </a:buClr>
              <a:buSzPts val="1300"/>
              <a:buFont typeface="Calibri"/>
              <a:buChar char="•"/>
            </a:pPr>
            <a:r>
              <a:rPr b="0" i="0" lang="en-US" sz="1300" u="none" cap="none" strike="noStrike">
                <a:solidFill>
                  <a:srgbClr val="6E7278"/>
                </a:solidFill>
                <a:latin typeface="Calibri"/>
                <a:ea typeface="Calibri"/>
                <a:cs typeface="Calibri"/>
                <a:sym typeface="Calibri"/>
              </a:rPr>
              <a:t>[What it does not include, said plainly.]</a:t>
            </a:r>
            <a:endParaRPr b="0" i="0" sz="1300" u="none" cap="none" strike="noStrike">
              <a:solidFill>
                <a:schemeClr val="dk1"/>
              </a:solidFill>
              <a:latin typeface="Calibri"/>
              <a:ea typeface="Calibri"/>
              <a:cs typeface="Calibri"/>
              <a:sym typeface="Calibri"/>
            </a:endParaRPr>
          </a:p>
        </p:txBody>
      </p:sp>
      <p:sp>
        <p:nvSpPr>
          <p:cNvPr id="66" name="Google Shape;66;p5"/>
          <p:cNvSpPr/>
          <p:nvPr/>
        </p:nvSpPr>
        <p:spPr>
          <a:xfrm>
            <a:off x="777240" y="5349240"/>
            <a:ext cx="10637215"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000"/>
              <a:buFont typeface="Calibri"/>
              <a:buNone/>
            </a:pPr>
            <a:r>
              <a:rPr b="0" i="1" lang="en-US" sz="1000" u="none" cap="none" strike="noStrike">
                <a:solidFill>
                  <a:srgbClr val="6E7278"/>
                </a:solidFill>
                <a:latin typeface="Calibri"/>
                <a:ea typeface="Calibri"/>
                <a:cs typeface="Calibri"/>
                <a:sym typeface="Calibri"/>
              </a:rPr>
              <a:t>Put the number first. Burying it signals you expect resistance. Then translate it into a unit you already use.</a:t>
            </a:r>
            <a:endParaRPr b="0" i="0" sz="1000" u="none" cap="none" strike="noStrike">
              <a:solidFill>
                <a:schemeClr val="dk1"/>
              </a:solidFill>
              <a:latin typeface="Calibri"/>
              <a:ea typeface="Calibri"/>
              <a:cs typeface="Calibri"/>
              <a:sym typeface="Calibri"/>
            </a:endParaRPr>
          </a:p>
        </p:txBody>
      </p:sp>
      <p:sp>
        <p:nvSpPr>
          <p:cNvPr id="67" name="Google Shape;67;p5"/>
          <p:cNvSpPr/>
          <p:nvPr/>
        </p:nvSpPr>
        <p:spPr>
          <a:xfrm>
            <a:off x="777240" y="6355080"/>
            <a:ext cx="3657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Getting It Signed Off</a:t>
            </a:r>
            <a:endParaRPr b="0" i="0" sz="900" u="none" cap="none" strike="noStrike">
              <a:solidFill>
                <a:schemeClr val="dk1"/>
              </a:solidFill>
              <a:latin typeface="Calibri"/>
              <a:ea typeface="Calibri"/>
              <a:cs typeface="Calibri"/>
              <a:sym typeface="Calibri"/>
            </a:endParaRPr>
          </a:p>
        </p:txBody>
      </p:sp>
      <p:sp>
        <p:nvSpPr>
          <p:cNvPr id="68" name="Google Shape;68;p5"/>
          <p:cNvSpPr/>
          <p:nvPr/>
        </p:nvSpPr>
        <p:spPr>
          <a:xfrm>
            <a:off x="7756855" y="6355080"/>
            <a:ext cx="36576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symonds.co</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6"/>
          <p:cNvSpPr/>
          <p:nvPr/>
        </p:nvSpPr>
        <p:spPr>
          <a:xfrm>
            <a:off x="777240" y="566928"/>
            <a:ext cx="82296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100"/>
              <a:buFont typeface="Calibri"/>
              <a:buNone/>
            </a:pPr>
            <a:r>
              <a:rPr b="1" i="0" lang="en-US" sz="1100" u="none" cap="none" strike="noStrike">
                <a:solidFill>
                  <a:srgbClr val="2F6F4E"/>
                </a:solidFill>
                <a:latin typeface="Calibri"/>
                <a:ea typeface="Calibri"/>
                <a:cs typeface="Calibri"/>
                <a:sym typeface="Calibri"/>
              </a:rPr>
              <a:t>SLIDE 02</a:t>
            </a:r>
            <a:endParaRPr b="0" i="0" sz="1100" u="none" cap="none" strike="noStrike">
              <a:solidFill>
                <a:schemeClr val="dk1"/>
              </a:solidFill>
              <a:latin typeface="Calibri"/>
              <a:ea typeface="Calibri"/>
              <a:cs typeface="Calibri"/>
              <a:sym typeface="Calibri"/>
            </a:endParaRPr>
          </a:p>
        </p:txBody>
      </p:sp>
      <p:sp>
        <p:nvSpPr>
          <p:cNvPr id="75" name="Google Shape;75;p6"/>
          <p:cNvSpPr/>
          <p:nvPr/>
        </p:nvSpPr>
        <p:spPr>
          <a:xfrm>
            <a:off x="777240" y="914400"/>
            <a:ext cx="9692640" cy="7772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3400"/>
              <a:buFont typeface="Cambria"/>
              <a:buNone/>
            </a:pPr>
            <a:r>
              <a:rPr b="1" i="0" lang="en-US" sz="3400" u="none" cap="none" strike="noStrike">
                <a:solidFill>
                  <a:srgbClr val="14161A"/>
                </a:solidFill>
                <a:latin typeface="Cambria"/>
                <a:ea typeface="Cambria"/>
                <a:cs typeface="Cambria"/>
                <a:sym typeface="Cambria"/>
              </a:rPr>
              <a:t>Why now, not later</a:t>
            </a:r>
            <a:endParaRPr b="0" i="0" sz="3400" u="none" cap="none" strike="noStrike">
              <a:solidFill>
                <a:schemeClr val="dk1"/>
              </a:solidFill>
              <a:latin typeface="Calibri"/>
              <a:ea typeface="Calibri"/>
              <a:cs typeface="Calibri"/>
              <a:sym typeface="Calibri"/>
            </a:endParaRPr>
          </a:p>
        </p:txBody>
      </p:sp>
      <p:sp>
        <p:nvSpPr>
          <p:cNvPr id="76" name="Google Shape;76;p6"/>
          <p:cNvSpPr/>
          <p:nvPr/>
        </p:nvSpPr>
        <p:spPr>
          <a:xfrm>
            <a:off x="777240" y="1783080"/>
            <a:ext cx="1005840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400"/>
              <a:buFont typeface="Calibri"/>
              <a:buNone/>
            </a:pPr>
            <a:r>
              <a:rPr b="0" i="0" lang="en-US" sz="1400" u="none" cap="none" strike="noStrike">
                <a:solidFill>
                  <a:srgbClr val="6E7278"/>
                </a:solidFill>
                <a:latin typeface="Calibri"/>
                <a:ea typeface="Calibri"/>
                <a:cs typeface="Calibri"/>
                <a:sym typeface="Calibri"/>
              </a:rPr>
              <a:t>Urgency has to come from a real dependency. If there isn't one, the honest answer is wait.</a:t>
            </a:r>
            <a:endParaRPr b="0" i="0" sz="1400" u="none" cap="none" strike="noStrike">
              <a:solidFill>
                <a:schemeClr val="dk1"/>
              </a:solidFill>
              <a:latin typeface="Calibri"/>
              <a:ea typeface="Calibri"/>
              <a:cs typeface="Calibri"/>
              <a:sym typeface="Calibri"/>
            </a:endParaRPr>
          </a:p>
        </p:txBody>
      </p:sp>
      <p:sp>
        <p:nvSpPr>
          <p:cNvPr id="77" name="Google Shape;77;p6"/>
          <p:cNvSpPr/>
          <p:nvPr/>
        </p:nvSpPr>
        <p:spPr>
          <a:xfrm>
            <a:off x="960120" y="3383280"/>
            <a:ext cx="9144000" cy="18288"/>
          </a:xfrm>
          <a:prstGeom prst="rect">
            <a:avLst/>
          </a:prstGeom>
          <a:solidFill>
            <a:srgbClr val="DCDEE1"/>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6"/>
          <p:cNvSpPr/>
          <p:nvPr/>
        </p:nvSpPr>
        <p:spPr>
          <a:xfrm>
            <a:off x="877824" y="3300984"/>
            <a:ext cx="182880" cy="182880"/>
          </a:xfrm>
          <a:prstGeom prst="ellipse">
            <a:avLst/>
          </a:prstGeom>
          <a:solidFill>
            <a:srgbClr val="6E7278"/>
          </a:solidFill>
          <a:ln cap="flat" cmpd="sng" w="12700">
            <a:solidFill>
              <a:srgbClr val="6E727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6"/>
          <p:cNvSpPr/>
          <p:nvPr/>
        </p:nvSpPr>
        <p:spPr>
          <a:xfrm>
            <a:off x="868680" y="2606040"/>
            <a:ext cx="402336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700"/>
              <a:buFont typeface="Cambria"/>
              <a:buNone/>
            </a:pPr>
            <a:r>
              <a:rPr b="1" i="0" lang="en-US" sz="1700" u="none" cap="none" strike="noStrike">
                <a:solidFill>
                  <a:srgbClr val="14161A"/>
                </a:solidFill>
                <a:latin typeface="Cambria"/>
                <a:ea typeface="Cambria"/>
                <a:cs typeface="Cambria"/>
                <a:sym typeface="Cambria"/>
              </a:rPr>
              <a:t>Now</a:t>
            </a:r>
            <a:endParaRPr b="0" i="0" sz="1700" u="none" cap="none" strike="noStrike">
              <a:solidFill>
                <a:schemeClr val="dk1"/>
              </a:solidFill>
              <a:latin typeface="Calibri"/>
              <a:ea typeface="Calibri"/>
              <a:cs typeface="Calibri"/>
              <a:sym typeface="Calibri"/>
            </a:endParaRPr>
          </a:p>
        </p:txBody>
      </p:sp>
      <p:sp>
        <p:nvSpPr>
          <p:cNvPr id="80" name="Google Shape;80;p6"/>
          <p:cNvSpPr/>
          <p:nvPr/>
        </p:nvSpPr>
        <p:spPr>
          <a:xfrm>
            <a:off x="868680" y="3657600"/>
            <a:ext cx="4023360" cy="7315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200"/>
              <a:buFont typeface="Calibri"/>
              <a:buNone/>
            </a:pPr>
            <a:r>
              <a:rPr b="0" i="0" lang="en-US" sz="1200" u="none" cap="none" strike="noStrike">
                <a:solidFill>
                  <a:srgbClr val="6E7278"/>
                </a:solidFill>
                <a:latin typeface="Calibri"/>
                <a:ea typeface="Calibri"/>
                <a:cs typeface="Calibri"/>
                <a:sym typeface="Calibri"/>
              </a:rPr>
              <a:t>[Where the company is today]</a:t>
            </a:r>
            <a:endParaRPr b="0" i="0" sz="1200" u="none" cap="none" strike="noStrike">
              <a:solidFill>
                <a:schemeClr val="dk1"/>
              </a:solidFill>
              <a:latin typeface="Calibri"/>
              <a:ea typeface="Calibri"/>
              <a:cs typeface="Calibri"/>
              <a:sym typeface="Calibri"/>
            </a:endParaRPr>
          </a:p>
        </p:txBody>
      </p:sp>
      <p:sp>
        <p:nvSpPr>
          <p:cNvPr id="81" name="Google Shape;81;p6"/>
          <p:cNvSpPr/>
          <p:nvPr/>
        </p:nvSpPr>
        <p:spPr>
          <a:xfrm>
            <a:off x="5449824" y="3300984"/>
            <a:ext cx="182880" cy="182880"/>
          </a:xfrm>
          <a:prstGeom prst="ellipse">
            <a:avLst/>
          </a:prstGeom>
          <a:solidFill>
            <a:srgbClr val="2F6F4E"/>
          </a:solidFill>
          <a:ln cap="flat" cmpd="sng" w="12700">
            <a:solidFill>
              <a:srgbClr val="2F6F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6"/>
          <p:cNvSpPr/>
          <p:nvPr/>
        </p:nvSpPr>
        <p:spPr>
          <a:xfrm>
            <a:off x="5440680" y="2606040"/>
            <a:ext cx="402336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700"/>
              <a:buFont typeface="Cambria"/>
              <a:buNone/>
            </a:pPr>
            <a:r>
              <a:rPr b="1" i="0" lang="en-US" sz="1700" u="none" cap="none" strike="noStrike">
                <a:solidFill>
                  <a:srgbClr val="14161A"/>
                </a:solidFill>
                <a:latin typeface="Cambria"/>
                <a:ea typeface="Cambria"/>
                <a:cs typeface="Cambria"/>
                <a:sym typeface="Cambria"/>
              </a:rPr>
              <a:t>[Month]</a:t>
            </a:r>
            <a:endParaRPr b="0" i="0" sz="1700" u="none" cap="none" strike="noStrike">
              <a:solidFill>
                <a:schemeClr val="dk1"/>
              </a:solidFill>
              <a:latin typeface="Calibri"/>
              <a:ea typeface="Calibri"/>
              <a:cs typeface="Calibri"/>
              <a:sym typeface="Calibri"/>
            </a:endParaRPr>
          </a:p>
        </p:txBody>
      </p:sp>
      <p:sp>
        <p:nvSpPr>
          <p:cNvPr id="83" name="Google Shape;83;p6"/>
          <p:cNvSpPr/>
          <p:nvPr/>
        </p:nvSpPr>
        <p:spPr>
          <a:xfrm>
            <a:off x="5440680" y="3657600"/>
            <a:ext cx="4023360" cy="7315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200"/>
              <a:buFont typeface="Calibri"/>
              <a:buNone/>
            </a:pPr>
            <a:r>
              <a:rPr b="0" i="0" lang="en-US" sz="1200" u="none" cap="none" strike="noStrike">
                <a:solidFill>
                  <a:srgbClr val="6E7278"/>
                </a:solidFill>
                <a:latin typeface="Calibri"/>
                <a:ea typeface="Calibri"/>
                <a:cs typeface="Calibri"/>
                <a:sym typeface="Calibri"/>
              </a:rPr>
              <a:t>[The dependency. Raise, launch, hiring push]</a:t>
            </a:r>
            <a:endParaRPr b="0" i="0" sz="1200" u="none" cap="none" strike="noStrike">
              <a:solidFill>
                <a:schemeClr val="dk1"/>
              </a:solidFill>
              <a:latin typeface="Calibri"/>
              <a:ea typeface="Calibri"/>
              <a:cs typeface="Calibri"/>
              <a:sym typeface="Calibri"/>
            </a:endParaRPr>
          </a:p>
        </p:txBody>
      </p:sp>
      <p:sp>
        <p:nvSpPr>
          <p:cNvPr id="84" name="Google Shape;84;p6"/>
          <p:cNvSpPr/>
          <p:nvPr/>
        </p:nvSpPr>
        <p:spPr>
          <a:xfrm>
            <a:off x="10021824" y="3300984"/>
            <a:ext cx="182880" cy="182880"/>
          </a:xfrm>
          <a:prstGeom prst="ellipse">
            <a:avLst/>
          </a:prstGeom>
          <a:solidFill>
            <a:srgbClr val="6E7278"/>
          </a:solidFill>
          <a:ln cap="flat" cmpd="sng" w="12700">
            <a:solidFill>
              <a:srgbClr val="6E727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6"/>
          <p:cNvSpPr/>
          <p:nvPr/>
        </p:nvSpPr>
        <p:spPr>
          <a:xfrm>
            <a:off x="10012680" y="2606040"/>
            <a:ext cx="402336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700"/>
              <a:buFont typeface="Cambria"/>
              <a:buNone/>
            </a:pPr>
            <a:r>
              <a:rPr b="1" i="0" lang="en-US" sz="1700" u="none" cap="none" strike="noStrike">
                <a:solidFill>
                  <a:srgbClr val="14161A"/>
                </a:solidFill>
                <a:latin typeface="Cambria"/>
                <a:ea typeface="Cambria"/>
                <a:cs typeface="Cambria"/>
                <a:sym typeface="Cambria"/>
              </a:rPr>
              <a:t>[Month]</a:t>
            </a:r>
            <a:endParaRPr b="0" i="0" sz="1700" u="none" cap="none" strike="noStrike">
              <a:solidFill>
                <a:schemeClr val="dk1"/>
              </a:solidFill>
              <a:latin typeface="Calibri"/>
              <a:ea typeface="Calibri"/>
              <a:cs typeface="Calibri"/>
              <a:sym typeface="Calibri"/>
            </a:endParaRPr>
          </a:p>
        </p:txBody>
      </p:sp>
      <p:sp>
        <p:nvSpPr>
          <p:cNvPr id="86" name="Google Shape;86;p6"/>
          <p:cNvSpPr/>
          <p:nvPr/>
        </p:nvSpPr>
        <p:spPr>
          <a:xfrm>
            <a:off x="10012680" y="3657600"/>
            <a:ext cx="4023360" cy="7315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200"/>
              <a:buFont typeface="Calibri"/>
              <a:buNone/>
            </a:pPr>
            <a:r>
              <a:rPr b="0" i="0" lang="en-US" sz="1200" u="none" cap="none" strike="noStrike">
                <a:solidFill>
                  <a:srgbClr val="6E7278"/>
                </a:solidFill>
                <a:latin typeface="Calibri"/>
                <a:ea typeface="Calibri"/>
                <a:cs typeface="Calibri"/>
                <a:sym typeface="Calibri"/>
              </a:rPr>
              <a:t>[What it blocks if we are late]</a:t>
            </a:r>
            <a:endParaRPr b="0" i="0" sz="1200" u="none" cap="none" strike="noStrike">
              <a:solidFill>
                <a:schemeClr val="dk1"/>
              </a:solidFill>
              <a:latin typeface="Calibri"/>
              <a:ea typeface="Calibri"/>
              <a:cs typeface="Calibri"/>
              <a:sym typeface="Calibri"/>
            </a:endParaRPr>
          </a:p>
        </p:txBody>
      </p:sp>
      <p:sp>
        <p:nvSpPr>
          <p:cNvPr id="87" name="Google Shape;87;p6"/>
          <p:cNvSpPr/>
          <p:nvPr/>
        </p:nvSpPr>
        <p:spPr>
          <a:xfrm>
            <a:off x="777240" y="4892040"/>
            <a:ext cx="1042416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400"/>
              <a:buFont typeface="Calibri"/>
              <a:buNone/>
            </a:pPr>
            <a:r>
              <a:rPr b="1" i="0" lang="en-US" sz="1400" u="none" cap="none" strike="noStrike">
                <a:solidFill>
                  <a:srgbClr val="14161A"/>
                </a:solidFill>
                <a:latin typeface="Calibri"/>
                <a:ea typeface="Calibri"/>
                <a:cs typeface="Calibri"/>
                <a:sym typeface="Calibri"/>
              </a:rPr>
              <a:t>Doing this after [the dependency] costs more and lands later, because [reason].</a:t>
            </a:r>
            <a:endParaRPr b="0" i="0" sz="1400" u="none" cap="none" strike="noStrike">
              <a:solidFill>
                <a:schemeClr val="dk1"/>
              </a:solidFill>
              <a:latin typeface="Calibri"/>
              <a:ea typeface="Calibri"/>
              <a:cs typeface="Calibri"/>
              <a:sym typeface="Calibri"/>
            </a:endParaRPr>
          </a:p>
        </p:txBody>
      </p:sp>
      <p:sp>
        <p:nvSpPr>
          <p:cNvPr id="88" name="Google Shape;88;p6"/>
          <p:cNvSpPr/>
          <p:nvPr/>
        </p:nvSpPr>
        <p:spPr>
          <a:xfrm>
            <a:off x="777240" y="5349240"/>
            <a:ext cx="10637215"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000"/>
              <a:buFont typeface="Calibri"/>
              <a:buNone/>
            </a:pPr>
            <a:r>
              <a:rPr b="0" i="1" lang="en-US" sz="1000" u="none" cap="none" strike="noStrike">
                <a:solidFill>
                  <a:srgbClr val="6E7278"/>
                </a:solidFill>
                <a:latin typeface="Calibri"/>
                <a:ea typeface="Calibri"/>
                <a:cs typeface="Calibri"/>
                <a:sym typeface="Calibri"/>
              </a:rPr>
              <a:t>One dependency, not three. A list of reasons reads as a search for a reason.</a:t>
            </a:r>
            <a:endParaRPr b="0" i="0" sz="1000" u="none" cap="none" strike="noStrike">
              <a:solidFill>
                <a:schemeClr val="dk1"/>
              </a:solidFill>
              <a:latin typeface="Calibri"/>
              <a:ea typeface="Calibri"/>
              <a:cs typeface="Calibri"/>
              <a:sym typeface="Calibri"/>
            </a:endParaRPr>
          </a:p>
        </p:txBody>
      </p:sp>
      <p:sp>
        <p:nvSpPr>
          <p:cNvPr id="89" name="Google Shape;89;p6"/>
          <p:cNvSpPr/>
          <p:nvPr/>
        </p:nvSpPr>
        <p:spPr>
          <a:xfrm>
            <a:off x="777240" y="6355080"/>
            <a:ext cx="3657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Getting It Signed Off</a:t>
            </a:r>
            <a:endParaRPr b="0" i="0" sz="900" u="none" cap="none" strike="noStrike">
              <a:solidFill>
                <a:schemeClr val="dk1"/>
              </a:solidFill>
              <a:latin typeface="Calibri"/>
              <a:ea typeface="Calibri"/>
              <a:cs typeface="Calibri"/>
              <a:sym typeface="Calibri"/>
            </a:endParaRPr>
          </a:p>
        </p:txBody>
      </p:sp>
      <p:sp>
        <p:nvSpPr>
          <p:cNvPr id="90" name="Google Shape;90;p6"/>
          <p:cNvSpPr/>
          <p:nvPr/>
        </p:nvSpPr>
        <p:spPr>
          <a:xfrm>
            <a:off x="7756855" y="6355080"/>
            <a:ext cx="36576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symonds.co</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7"/>
          <p:cNvSpPr/>
          <p:nvPr/>
        </p:nvSpPr>
        <p:spPr>
          <a:xfrm>
            <a:off x="777240" y="566928"/>
            <a:ext cx="82296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100"/>
              <a:buFont typeface="Calibri"/>
              <a:buNone/>
            </a:pPr>
            <a:r>
              <a:rPr b="1" i="0" lang="en-US" sz="1100" u="none" cap="none" strike="noStrike">
                <a:solidFill>
                  <a:srgbClr val="2F6F4E"/>
                </a:solidFill>
                <a:latin typeface="Calibri"/>
                <a:ea typeface="Calibri"/>
                <a:cs typeface="Calibri"/>
                <a:sym typeface="Calibri"/>
              </a:rPr>
              <a:t>SLIDE 03</a:t>
            </a:r>
            <a:endParaRPr b="0" i="0" sz="1100" u="none" cap="none" strike="noStrike">
              <a:solidFill>
                <a:schemeClr val="dk1"/>
              </a:solidFill>
              <a:latin typeface="Calibri"/>
              <a:ea typeface="Calibri"/>
              <a:cs typeface="Calibri"/>
              <a:sym typeface="Calibri"/>
            </a:endParaRPr>
          </a:p>
        </p:txBody>
      </p:sp>
      <p:sp>
        <p:nvSpPr>
          <p:cNvPr id="97" name="Google Shape;97;p7"/>
          <p:cNvSpPr/>
          <p:nvPr/>
        </p:nvSpPr>
        <p:spPr>
          <a:xfrm>
            <a:off x="777240" y="914400"/>
            <a:ext cx="9692640" cy="7772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3400"/>
              <a:buFont typeface="Cambria"/>
              <a:buNone/>
            </a:pPr>
            <a:r>
              <a:rPr b="1" i="0" lang="en-US" sz="3400" u="none" cap="none" strike="noStrike">
                <a:solidFill>
                  <a:srgbClr val="14161A"/>
                </a:solidFill>
                <a:latin typeface="Cambria"/>
                <a:ea typeface="Cambria"/>
                <a:cs typeface="Cambria"/>
                <a:sym typeface="Cambria"/>
              </a:rPr>
              <a:t>What's breaking</a:t>
            </a:r>
            <a:endParaRPr b="0" i="0" sz="3400" u="none" cap="none" strike="noStrike">
              <a:solidFill>
                <a:schemeClr val="dk1"/>
              </a:solidFill>
              <a:latin typeface="Calibri"/>
              <a:ea typeface="Calibri"/>
              <a:cs typeface="Calibri"/>
              <a:sym typeface="Calibri"/>
            </a:endParaRPr>
          </a:p>
        </p:txBody>
      </p:sp>
      <p:sp>
        <p:nvSpPr>
          <p:cNvPr id="98" name="Google Shape;98;p7"/>
          <p:cNvSpPr/>
          <p:nvPr/>
        </p:nvSpPr>
        <p:spPr>
          <a:xfrm>
            <a:off x="777240" y="1783080"/>
            <a:ext cx="1005840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400"/>
              <a:buFont typeface="Calibri"/>
              <a:buNone/>
            </a:pPr>
            <a:r>
              <a:rPr b="0" i="0" lang="en-US" sz="1400" u="none" cap="none" strike="noStrike">
                <a:solidFill>
                  <a:srgbClr val="6E7278"/>
                </a:solidFill>
                <a:latin typeface="Calibri"/>
                <a:ea typeface="Calibri"/>
                <a:cs typeface="Calibri"/>
                <a:sym typeface="Calibri"/>
              </a:rPr>
              <a:t>Three symptoms. Operational, specific, felt by someone other than you.</a:t>
            </a:r>
            <a:endParaRPr b="0" i="0" sz="1400" u="none" cap="none" strike="noStrike">
              <a:solidFill>
                <a:schemeClr val="dk1"/>
              </a:solidFill>
              <a:latin typeface="Calibri"/>
              <a:ea typeface="Calibri"/>
              <a:cs typeface="Calibri"/>
              <a:sym typeface="Calibri"/>
            </a:endParaRPr>
          </a:p>
        </p:txBody>
      </p:sp>
      <p:sp>
        <p:nvSpPr>
          <p:cNvPr id="99" name="Google Shape;99;p7"/>
          <p:cNvSpPr/>
          <p:nvPr/>
        </p:nvSpPr>
        <p:spPr>
          <a:xfrm>
            <a:off x="777240" y="2423160"/>
            <a:ext cx="3246120" cy="2011680"/>
          </a:xfrm>
          <a:prstGeom prst="roundRect">
            <a:avLst>
              <a:gd fmla="val 2727" name="adj"/>
            </a:avLst>
          </a:prstGeom>
          <a:solidFill>
            <a:srgbClr val="FFFFFF"/>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7"/>
          <p:cNvSpPr/>
          <p:nvPr/>
        </p:nvSpPr>
        <p:spPr>
          <a:xfrm>
            <a:off x="1051560" y="2697480"/>
            <a:ext cx="1234440" cy="310896"/>
          </a:xfrm>
          <a:prstGeom prst="roundRect">
            <a:avLst>
              <a:gd fmla="val 50000" name="adj"/>
            </a:avLst>
          </a:prstGeom>
          <a:solidFill>
            <a:srgbClr val="E4EDE8"/>
          </a:solidFill>
          <a:ln cap="flat" cmpd="sng" w="12700">
            <a:solidFill>
              <a:srgbClr val="E4ED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7"/>
          <p:cNvSpPr/>
          <p:nvPr/>
        </p:nvSpPr>
        <p:spPr>
          <a:xfrm>
            <a:off x="1051560" y="2697480"/>
            <a:ext cx="1234440" cy="31089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F6F4E"/>
              </a:buClr>
              <a:buSzPts val="1000"/>
              <a:buFont typeface="Calibri"/>
              <a:buNone/>
            </a:pPr>
            <a:r>
              <a:rPr b="1" i="0" lang="en-US" sz="1000" u="none" cap="none" strike="noStrike">
                <a:solidFill>
                  <a:srgbClr val="2F6F4E"/>
                </a:solidFill>
                <a:latin typeface="Calibri"/>
                <a:ea typeface="Calibri"/>
                <a:cs typeface="Calibri"/>
                <a:sym typeface="Calibri"/>
              </a:rPr>
              <a:t>Trade</a:t>
            </a:r>
            <a:endParaRPr b="0" i="0" sz="1000" u="none" cap="none" strike="noStrike">
              <a:solidFill>
                <a:schemeClr val="dk1"/>
              </a:solidFill>
              <a:latin typeface="Calibri"/>
              <a:ea typeface="Calibri"/>
              <a:cs typeface="Calibri"/>
              <a:sym typeface="Calibri"/>
            </a:endParaRPr>
          </a:p>
        </p:txBody>
      </p:sp>
      <p:sp>
        <p:nvSpPr>
          <p:cNvPr id="102" name="Google Shape;102;p7"/>
          <p:cNvSpPr/>
          <p:nvPr/>
        </p:nvSpPr>
        <p:spPr>
          <a:xfrm>
            <a:off x="1051560" y="3145536"/>
            <a:ext cx="2697480" cy="1188720"/>
          </a:xfrm>
          <a:prstGeom prst="rect">
            <a:avLst/>
          </a:prstGeom>
          <a:noFill/>
          <a:ln>
            <a:noFill/>
          </a:ln>
        </p:spPr>
        <p:txBody>
          <a:bodyPr anchorCtr="0" anchor="ctr" bIns="0" lIns="0" spcFirstLastPara="1" rIns="0" wrap="square" tIns="0">
            <a:noAutofit/>
          </a:bodyPr>
          <a:lstStyle/>
          <a:p>
            <a:pPr indent="0" lvl="0" marL="0" marR="0" rtl="0" algn="l">
              <a:lnSpc>
                <a:spcPct val="146153"/>
              </a:lnSpc>
              <a:spcBef>
                <a:spcPts val="0"/>
              </a:spcBef>
              <a:spcAft>
                <a:spcPts val="0"/>
              </a:spcAft>
              <a:buClr>
                <a:srgbClr val="14161A"/>
              </a:buClr>
              <a:buSzPts val="1300"/>
              <a:buFont typeface="Calibri"/>
              <a:buNone/>
            </a:pPr>
            <a:r>
              <a:rPr b="0" i="0" lang="en-US" sz="1300" u="none" cap="none" strike="noStrike">
                <a:solidFill>
                  <a:srgbClr val="14161A"/>
                </a:solidFill>
                <a:latin typeface="Calibri"/>
                <a:ea typeface="Calibri"/>
                <a:cs typeface="Calibri"/>
                <a:sym typeface="Calibri"/>
              </a:rPr>
              <a:t>[e.g. Three of four retailers who asked for a trade pack never came back.]</a:t>
            </a:r>
            <a:endParaRPr b="0" i="0" sz="1300" u="none" cap="none" strike="noStrike">
              <a:solidFill>
                <a:schemeClr val="dk1"/>
              </a:solidFill>
              <a:latin typeface="Calibri"/>
              <a:ea typeface="Calibri"/>
              <a:cs typeface="Calibri"/>
              <a:sym typeface="Calibri"/>
            </a:endParaRPr>
          </a:p>
        </p:txBody>
      </p:sp>
      <p:sp>
        <p:nvSpPr>
          <p:cNvPr id="103" name="Google Shape;103;p7"/>
          <p:cNvSpPr/>
          <p:nvPr/>
        </p:nvSpPr>
        <p:spPr>
          <a:xfrm>
            <a:off x="4315968" y="2423160"/>
            <a:ext cx="3246120" cy="2011680"/>
          </a:xfrm>
          <a:prstGeom prst="roundRect">
            <a:avLst>
              <a:gd fmla="val 2727" name="adj"/>
            </a:avLst>
          </a:prstGeom>
          <a:solidFill>
            <a:srgbClr val="FFFFFF"/>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7"/>
          <p:cNvSpPr/>
          <p:nvPr/>
        </p:nvSpPr>
        <p:spPr>
          <a:xfrm>
            <a:off x="4590288" y="2697480"/>
            <a:ext cx="1234440" cy="310896"/>
          </a:xfrm>
          <a:prstGeom prst="roundRect">
            <a:avLst>
              <a:gd fmla="val 50000" name="adj"/>
            </a:avLst>
          </a:prstGeom>
          <a:solidFill>
            <a:srgbClr val="E4EDE8"/>
          </a:solidFill>
          <a:ln cap="flat" cmpd="sng" w="12700">
            <a:solidFill>
              <a:srgbClr val="E4ED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7"/>
          <p:cNvSpPr/>
          <p:nvPr/>
        </p:nvSpPr>
        <p:spPr>
          <a:xfrm>
            <a:off x="4590288" y="2697480"/>
            <a:ext cx="1234440" cy="31089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F6F4E"/>
              </a:buClr>
              <a:buSzPts val="1000"/>
              <a:buFont typeface="Calibri"/>
              <a:buNone/>
            </a:pPr>
            <a:r>
              <a:rPr b="1" i="0" lang="en-US" sz="1000" u="none" cap="none" strike="noStrike">
                <a:solidFill>
                  <a:srgbClr val="2F6F4E"/>
                </a:solidFill>
                <a:latin typeface="Calibri"/>
                <a:ea typeface="Calibri"/>
                <a:cs typeface="Calibri"/>
                <a:sym typeface="Calibri"/>
              </a:rPr>
              <a:t>Customers</a:t>
            </a:r>
            <a:endParaRPr b="0" i="0" sz="1000" u="none" cap="none" strike="noStrike">
              <a:solidFill>
                <a:schemeClr val="dk1"/>
              </a:solidFill>
              <a:latin typeface="Calibri"/>
              <a:ea typeface="Calibri"/>
              <a:cs typeface="Calibri"/>
              <a:sym typeface="Calibri"/>
            </a:endParaRPr>
          </a:p>
        </p:txBody>
      </p:sp>
      <p:sp>
        <p:nvSpPr>
          <p:cNvPr id="106" name="Google Shape;106;p7"/>
          <p:cNvSpPr/>
          <p:nvPr/>
        </p:nvSpPr>
        <p:spPr>
          <a:xfrm>
            <a:off x="4590288" y="3145536"/>
            <a:ext cx="2697480" cy="1188720"/>
          </a:xfrm>
          <a:prstGeom prst="rect">
            <a:avLst/>
          </a:prstGeom>
          <a:noFill/>
          <a:ln>
            <a:noFill/>
          </a:ln>
        </p:spPr>
        <p:txBody>
          <a:bodyPr anchorCtr="0" anchor="ctr" bIns="0" lIns="0" spcFirstLastPara="1" rIns="0" wrap="square" tIns="0">
            <a:noAutofit/>
          </a:bodyPr>
          <a:lstStyle/>
          <a:p>
            <a:pPr indent="0" lvl="0" marL="0" marR="0" rtl="0" algn="l">
              <a:lnSpc>
                <a:spcPct val="146153"/>
              </a:lnSpc>
              <a:spcBef>
                <a:spcPts val="0"/>
              </a:spcBef>
              <a:spcAft>
                <a:spcPts val="0"/>
              </a:spcAft>
              <a:buClr>
                <a:srgbClr val="14161A"/>
              </a:buClr>
              <a:buSzPts val="1300"/>
              <a:buFont typeface="Calibri"/>
              <a:buNone/>
            </a:pPr>
            <a:r>
              <a:rPr b="0" i="0" lang="en-US" sz="1300" u="none" cap="none" strike="noStrike">
                <a:solidFill>
                  <a:srgbClr val="14161A"/>
                </a:solidFill>
                <a:latin typeface="Calibri"/>
                <a:ea typeface="Calibri"/>
                <a:cs typeface="Calibri"/>
                <a:sym typeface="Calibri"/>
              </a:rPr>
              <a:t>[e.g. People email to ask whether the product is properly tested.]</a:t>
            </a:r>
            <a:endParaRPr b="0" i="0" sz="1300" u="none" cap="none" strike="noStrike">
              <a:solidFill>
                <a:schemeClr val="dk1"/>
              </a:solidFill>
              <a:latin typeface="Calibri"/>
              <a:ea typeface="Calibri"/>
              <a:cs typeface="Calibri"/>
              <a:sym typeface="Calibri"/>
            </a:endParaRPr>
          </a:p>
        </p:txBody>
      </p:sp>
      <p:sp>
        <p:nvSpPr>
          <p:cNvPr id="107" name="Google Shape;107;p7"/>
          <p:cNvSpPr/>
          <p:nvPr/>
        </p:nvSpPr>
        <p:spPr>
          <a:xfrm>
            <a:off x="7854696" y="2423160"/>
            <a:ext cx="3246120" cy="2011680"/>
          </a:xfrm>
          <a:prstGeom prst="roundRect">
            <a:avLst>
              <a:gd fmla="val 2727" name="adj"/>
            </a:avLst>
          </a:prstGeom>
          <a:solidFill>
            <a:srgbClr val="FFFFFF"/>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7"/>
          <p:cNvSpPr/>
          <p:nvPr/>
        </p:nvSpPr>
        <p:spPr>
          <a:xfrm>
            <a:off x="8129016" y="2697480"/>
            <a:ext cx="1234440" cy="310896"/>
          </a:xfrm>
          <a:prstGeom prst="roundRect">
            <a:avLst>
              <a:gd fmla="val 50000" name="adj"/>
            </a:avLst>
          </a:prstGeom>
          <a:solidFill>
            <a:srgbClr val="E4EDE8"/>
          </a:solidFill>
          <a:ln cap="flat" cmpd="sng" w="12700">
            <a:solidFill>
              <a:srgbClr val="E4ED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7"/>
          <p:cNvSpPr/>
          <p:nvPr/>
        </p:nvSpPr>
        <p:spPr>
          <a:xfrm>
            <a:off x="8129016" y="2697480"/>
            <a:ext cx="1234440" cy="31089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F6F4E"/>
              </a:buClr>
              <a:buSzPts val="1000"/>
              <a:buFont typeface="Calibri"/>
              <a:buNone/>
            </a:pPr>
            <a:r>
              <a:rPr b="1" i="0" lang="en-US" sz="1000" u="none" cap="none" strike="noStrike">
                <a:solidFill>
                  <a:srgbClr val="2F6F4E"/>
                </a:solidFill>
                <a:latin typeface="Calibri"/>
                <a:ea typeface="Calibri"/>
                <a:cs typeface="Calibri"/>
                <a:sym typeface="Calibri"/>
              </a:rPr>
              <a:t>Demand</a:t>
            </a:r>
            <a:endParaRPr b="0" i="0" sz="1000" u="none" cap="none" strike="noStrike">
              <a:solidFill>
                <a:schemeClr val="dk1"/>
              </a:solidFill>
              <a:latin typeface="Calibri"/>
              <a:ea typeface="Calibri"/>
              <a:cs typeface="Calibri"/>
              <a:sym typeface="Calibri"/>
            </a:endParaRPr>
          </a:p>
        </p:txBody>
      </p:sp>
      <p:sp>
        <p:nvSpPr>
          <p:cNvPr id="110" name="Google Shape;110;p7"/>
          <p:cNvSpPr/>
          <p:nvPr/>
        </p:nvSpPr>
        <p:spPr>
          <a:xfrm>
            <a:off x="8129016" y="3145536"/>
            <a:ext cx="2697480" cy="1188720"/>
          </a:xfrm>
          <a:prstGeom prst="rect">
            <a:avLst/>
          </a:prstGeom>
          <a:noFill/>
          <a:ln>
            <a:noFill/>
          </a:ln>
        </p:spPr>
        <p:txBody>
          <a:bodyPr anchorCtr="0" anchor="ctr" bIns="0" lIns="0" spcFirstLastPara="1" rIns="0" wrap="square" tIns="0">
            <a:noAutofit/>
          </a:bodyPr>
          <a:lstStyle/>
          <a:p>
            <a:pPr indent="0" lvl="0" marL="0" marR="0" rtl="0" algn="l">
              <a:lnSpc>
                <a:spcPct val="146153"/>
              </a:lnSpc>
              <a:spcBef>
                <a:spcPts val="0"/>
              </a:spcBef>
              <a:spcAft>
                <a:spcPts val="0"/>
              </a:spcAft>
              <a:buClr>
                <a:srgbClr val="14161A"/>
              </a:buClr>
              <a:buSzPts val="1300"/>
              <a:buFont typeface="Calibri"/>
              <a:buNone/>
            </a:pPr>
            <a:r>
              <a:rPr b="0" i="0" lang="en-US" sz="1300" u="none" cap="none" strike="noStrike">
                <a:solidFill>
                  <a:srgbClr val="14161A"/>
                </a:solidFill>
                <a:latin typeface="Calibri"/>
                <a:ea typeface="Calibri"/>
                <a:cs typeface="Calibri"/>
                <a:sym typeface="Calibri"/>
              </a:rPr>
              <a:t>[e.g. Enquiries arrive expecting something cheaper than we sell.]</a:t>
            </a:r>
            <a:endParaRPr b="0" i="0" sz="1300" u="none" cap="none" strike="noStrike">
              <a:solidFill>
                <a:schemeClr val="dk1"/>
              </a:solidFill>
              <a:latin typeface="Calibri"/>
              <a:ea typeface="Calibri"/>
              <a:cs typeface="Calibri"/>
              <a:sym typeface="Calibri"/>
            </a:endParaRPr>
          </a:p>
        </p:txBody>
      </p:sp>
      <p:sp>
        <p:nvSpPr>
          <p:cNvPr id="111" name="Google Shape;111;p7"/>
          <p:cNvSpPr/>
          <p:nvPr/>
        </p:nvSpPr>
        <p:spPr>
          <a:xfrm>
            <a:off x="777240" y="4846320"/>
            <a:ext cx="10637215"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000"/>
              <a:buFont typeface="Calibri"/>
              <a:buNone/>
            </a:pPr>
            <a:r>
              <a:rPr b="0" i="1" lang="en-US" sz="1000" u="none" cap="none" strike="noStrike">
                <a:solidFill>
                  <a:srgbClr val="6E7278"/>
                </a:solidFill>
                <a:latin typeface="Calibri"/>
                <a:ea typeface="Calibri"/>
                <a:cs typeface="Calibri"/>
                <a:sym typeface="Calibri"/>
              </a:rPr>
              <a:t>If a symptom only bothers you, it is a preference, not a problem. Cut it.</a:t>
            </a:r>
            <a:endParaRPr b="0" i="0" sz="1000" u="none" cap="none" strike="noStrike">
              <a:solidFill>
                <a:schemeClr val="dk1"/>
              </a:solidFill>
              <a:latin typeface="Calibri"/>
              <a:ea typeface="Calibri"/>
              <a:cs typeface="Calibri"/>
              <a:sym typeface="Calibri"/>
            </a:endParaRPr>
          </a:p>
        </p:txBody>
      </p:sp>
      <p:sp>
        <p:nvSpPr>
          <p:cNvPr id="112" name="Google Shape;112;p7"/>
          <p:cNvSpPr/>
          <p:nvPr/>
        </p:nvSpPr>
        <p:spPr>
          <a:xfrm>
            <a:off x="777240" y="6355080"/>
            <a:ext cx="3657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Getting It Signed Off</a:t>
            </a:r>
            <a:endParaRPr b="0" i="0" sz="900" u="none" cap="none" strike="noStrike">
              <a:solidFill>
                <a:schemeClr val="dk1"/>
              </a:solidFill>
              <a:latin typeface="Calibri"/>
              <a:ea typeface="Calibri"/>
              <a:cs typeface="Calibri"/>
              <a:sym typeface="Calibri"/>
            </a:endParaRPr>
          </a:p>
        </p:txBody>
      </p:sp>
      <p:sp>
        <p:nvSpPr>
          <p:cNvPr id="113" name="Google Shape;113;p7"/>
          <p:cNvSpPr/>
          <p:nvPr/>
        </p:nvSpPr>
        <p:spPr>
          <a:xfrm>
            <a:off x="7756855" y="6355080"/>
            <a:ext cx="36576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symonds.co</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8"/>
          <p:cNvSpPr/>
          <p:nvPr/>
        </p:nvSpPr>
        <p:spPr>
          <a:xfrm>
            <a:off x="777240" y="566928"/>
            <a:ext cx="82296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100"/>
              <a:buFont typeface="Calibri"/>
              <a:buNone/>
            </a:pPr>
            <a:r>
              <a:rPr b="1" i="0" lang="en-US" sz="1100" u="none" cap="none" strike="noStrike">
                <a:solidFill>
                  <a:srgbClr val="2F6F4E"/>
                </a:solidFill>
                <a:latin typeface="Calibri"/>
                <a:ea typeface="Calibri"/>
                <a:cs typeface="Calibri"/>
                <a:sym typeface="Calibri"/>
              </a:rPr>
              <a:t>SLIDE 04</a:t>
            </a:r>
            <a:endParaRPr b="0" i="0" sz="1100" u="none" cap="none" strike="noStrike">
              <a:solidFill>
                <a:schemeClr val="dk1"/>
              </a:solidFill>
              <a:latin typeface="Calibri"/>
              <a:ea typeface="Calibri"/>
              <a:cs typeface="Calibri"/>
              <a:sym typeface="Calibri"/>
            </a:endParaRPr>
          </a:p>
        </p:txBody>
      </p:sp>
      <p:sp>
        <p:nvSpPr>
          <p:cNvPr id="120" name="Google Shape;120;p8"/>
          <p:cNvSpPr/>
          <p:nvPr/>
        </p:nvSpPr>
        <p:spPr>
          <a:xfrm>
            <a:off x="777240" y="914400"/>
            <a:ext cx="9692640" cy="7772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3400"/>
              <a:buFont typeface="Cambria"/>
              <a:buNone/>
            </a:pPr>
            <a:r>
              <a:rPr b="1" i="0" lang="en-US" sz="3400" u="none" cap="none" strike="noStrike">
                <a:solidFill>
                  <a:srgbClr val="14161A"/>
                </a:solidFill>
                <a:latin typeface="Cambria"/>
                <a:ea typeface="Cambria"/>
                <a:cs typeface="Cambria"/>
                <a:sym typeface="Cambria"/>
              </a:rPr>
              <a:t>What it's costing us</a:t>
            </a:r>
            <a:endParaRPr b="0" i="0" sz="3400" u="none" cap="none" strike="noStrike">
              <a:solidFill>
                <a:schemeClr val="dk1"/>
              </a:solidFill>
              <a:latin typeface="Calibri"/>
              <a:ea typeface="Calibri"/>
              <a:cs typeface="Calibri"/>
              <a:sym typeface="Calibri"/>
            </a:endParaRPr>
          </a:p>
        </p:txBody>
      </p:sp>
      <p:sp>
        <p:nvSpPr>
          <p:cNvPr id="121" name="Google Shape;121;p8"/>
          <p:cNvSpPr/>
          <p:nvPr/>
        </p:nvSpPr>
        <p:spPr>
          <a:xfrm>
            <a:off x="777240" y="1783080"/>
            <a:ext cx="1024128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400"/>
              <a:buFont typeface="Calibri"/>
              <a:buNone/>
            </a:pPr>
            <a:r>
              <a:rPr b="0" i="0" lang="en-US" sz="1400" u="none" cap="none" strike="noStrike">
                <a:solidFill>
                  <a:srgbClr val="6E7278"/>
                </a:solidFill>
                <a:latin typeface="Calibri"/>
                <a:ea typeface="Calibri"/>
                <a:cs typeface="Calibri"/>
                <a:sym typeface="Calibri"/>
              </a:rPr>
              <a:t>Whatever internal evidence exists, however thin. Two real data points beat a page of conviction.</a:t>
            </a:r>
            <a:endParaRPr b="0" i="0" sz="1400" u="none" cap="none" strike="noStrike">
              <a:solidFill>
                <a:schemeClr val="dk1"/>
              </a:solidFill>
              <a:latin typeface="Calibri"/>
              <a:ea typeface="Calibri"/>
              <a:cs typeface="Calibri"/>
              <a:sym typeface="Calibri"/>
            </a:endParaRPr>
          </a:p>
        </p:txBody>
      </p:sp>
      <p:sp>
        <p:nvSpPr>
          <p:cNvPr id="122" name="Google Shape;122;p8"/>
          <p:cNvSpPr/>
          <p:nvPr/>
        </p:nvSpPr>
        <p:spPr>
          <a:xfrm>
            <a:off x="777240" y="2532888"/>
            <a:ext cx="274320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100"/>
              <a:buFont typeface="Calibri"/>
              <a:buNone/>
            </a:pPr>
            <a:r>
              <a:rPr b="1" i="0" lang="en-US" sz="1100" u="none" cap="none" strike="noStrike">
                <a:solidFill>
                  <a:srgbClr val="2F6F4E"/>
                </a:solidFill>
                <a:latin typeface="Calibri"/>
                <a:ea typeface="Calibri"/>
                <a:cs typeface="Calibri"/>
                <a:sym typeface="Calibri"/>
              </a:rPr>
              <a:t>Where to look</a:t>
            </a:r>
            <a:endParaRPr b="0" i="0" sz="1100" u="none" cap="none" strike="noStrike">
              <a:solidFill>
                <a:schemeClr val="dk1"/>
              </a:solidFill>
              <a:latin typeface="Calibri"/>
              <a:ea typeface="Calibri"/>
              <a:cs typeface="Calibri"/>
              <a:sym typeface="Calibri"/>
            </a:endParaRPr>
          </a:p>
        </p:txBody>
      </p:sp>
      <p:sp>
        <p:nvSpPr>
          <p:cNvPr id="123" name="Google Shape;123;p8"/>
          <p:cNvSpPr/>
          <p:nvPr/>
        </p:nvSpPr>
        <p:spPr>
          <a:xfrm>
            <a:off x="3703320" y="2532888"/>
            <a:ext cx="74980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100"/>
              <a:buFont typeface="Calibri"/>
              <a:buNone/>
            </a:pPr>
            <a:r>
              <a:rPr b="1" i="0" lang="en-US" sz="1100" u="none" cap="none" strike="noStrike">
                <a:solidFill>
                  <a:srgbClr val="2F6F4E"/>
                </a:solidFill>
                <a:latin typeface="Calibri"/>
                <a:ea typeface="Calibri"/>
                <a:cs typeface="Calibri"/>
                <a:sym typeface="Calibri"/>
              </a:rPr>
              <a:t>What to pull</a:t>
            </a:r>
            <a:endParaRPr b="0" i="0" sz="1100" u="none" cap="none" strike="noStrike">
              <a:solidFill>
                <a:schemeClr val="dk1"/>
              </a:solidFill>
              <a:latin typeface="Calibri"/>
              <a:ea typeface="Calibri"/>
              <a:cs typeface="Calibri"/>
              <a:sym typeface="Calibri"/>
            </a:endParaRPr>
          </a:p>
        </p:txBody>
      </p:sp>
      <p:sp>
        <p:nvSpPr>
          <p:cNvPr id="124" name="Google Shape;124;p8"/>
          <p:cNvSpPr/>
          <p:nvPr/>
        </p:nvSpPr>
        <p:spPr>
          <a:xfrm>
            <a:off x="777240" y="2880360"/>
            <a:ext cx="10424160" cy="18288"/>
          </a:xfrm>
          <a:prstGeom prst="rect">
            <a:avLst/>
          </a:prstGeom>
          <a:solidFill>
            <a:srgbClr val="DCDEE1"/>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8"/>
          <p:cNvSpPr/>
          <p:nvPr/>
        </p:nvSpPr>
        <p:spPr>
          <a:xfrm>
            <a:off x="777240" y="2990088"/>
            <a:ext cx="274320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300"/>
              <a:buFont typeface="Calibri"/>
              <a:buNone/>
            </a:pPr>
            <a:r>
              <a:rPr b="1" i="0" lang="en-US" sz="1300" u="none" cap="none" strike="noStrike">
                <a:solidFill>
                  <a:srgbClr val="14161A"/>
                </a:solidFill>
                <a:latin typeface="Calibri"/>
                <a:ea typeface="Calibri"/>
                <a:cs typeface="Calibri"/>
                <a:sym typeface="Calibri"/>
              </a:rPr>
              <a:t>Lost enquiries</a:t>
            </a:r>
            <a:endParaRPr b="0" i="0" sz="1300" u="none" cap="none" strike="noStrike">
              <a:solidFill>
                <a:schemeClr val="dk1"/>
              </a:solidFill>
              <a:latin typeface="Calibri"/>
              <a:ea typeface="Calibri"/>
              <a:cs typeface="Calibri"/>
              <a:sym typeface="Calibri"/>
            </a:endParaRPr>
          </a:p>
        </p:txBody>
      </p:sp>
      <p:sp>
        <p:nvSpPr>
          <p:cNvPr id="126" name="Google Shape;126;p8"/>
          <p:cNvSpPr/>
          <p:nvPr/>
        </p:nvSpPr>
        <p:spPr>
          <a:xfrm>
            <a:off x="3703320" y="2990088"/>
            <a:ext cx="74980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300"/>
              <a:buFont typeface="Calibri"/>
              <a:buNone/>
            </a:pPr>
            <a:r>
              <a:rPr b="0" i="0" lang="en-US" sz="1300" u="none" cap="none" strike="noStrike">
                <a:solidFill>
                  <a:srgbClr val="6E7278"/>
                </a:solidFill>
                <a:latin typeface="Calibri"/>
                <a:ea typeface="Calibri"/>
                <a:cs typeface="Calibri"/>
                <a:sym typeface="Calibri"/>
              </a:rPr>
              <a:t>[Any mention of credibility, size, or going with the safer option.]</a:t>
            </a:r>
            <a:endParaRPr b="0" i="0" sz="1300" u="none" cap="none" strike="noStrike">
              <a:solidFill>
                <a:schemeClr val="dk1"/>
              </a:solidFill>
              <a:latin typeface="Calibri"/>
              <a:ea typeface="Calibri"/>
              <a:cs typeface="Calibri"/>
              <a:sym typeface="Calibri"/>
            </a:endParaRPr>
          </a:p>
        </p:txBody>
      </p:sp>
      <p:sp>
        <p:nvSpPr>
          <p:cNvPr id="127" name="Google Shape;127;p8"/>
          <p:cNvSpPr/>
          <p:nvPr/>
        </p:nvSpPr>
        <p:spPr>
          <a:xfrm>
            <a:off x="777240" y="3483864"/>
            <a:ext cx="10424160" cy="18288"/>
          </a:xfrm>
          <a:prstGeom prst="rect">
            <a:avLst/>
          </a:prstGeom>
          <a:solidFill>
            <a:srgbClr val="DCDEE1"/>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8"/>
          <p:cNvSpPr/>
          <p:nvPr/>
        </p:nvSpPr>
        <p:spPr>
          <a:xfrm>
            <a:off x="777240" y="3593592"/>
            <a:ext cx="274320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300"/>
              <a:buFont typeface="Calibri"/>
              <a:buNone/>
            </a:pPr>
            <a:r>
              <a:rPr b="1" i="0" lang="en-US" sz="1300" u="none" cap="none" strike="noStrike">
                <a:solidFill>
                  <a:srgbClr val="14161A"/>
                </a:solidFill>
                <a:latin typeface="Calibri"/>
                <a:ea typeface="Calibri"/>
                <a:cs typeface="Calibri"/>
                <a:sym typeface="Calibri"/>
              </a:rPr>
              <a:t>Your own site</a:t>
            </a:r>
            <a:endParaRPr b="0" i="0" sz="1300" u="none" cap="none" strike="noStrike">
              <a:solidFill>
                <a:schemeClr val="dk1"/>
              </a:solidFill>
              <a:latin typeface="Calibri"/>
              <a:ea typeface="Calibri"/>
              <a:cs typeface="Calibri"/>
              <a:sym typeface="Calibri"/>
            </a:endParaRPr>
          </a:p>
        </p:txBody>
      </p:sp>
      <p:sp>
        <p:nvSpPr>
          <p:cNvPr id="129" name="Google Shape;129;p8"/>
          <p:cNvSpPr/>
          <p:nvPr/>
        </p:nvSpPr>
        <p:spPr>
          <a:xfrm>
            <a:off x="3703320" y="3593592"/>
            <a:ext cx="74980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300"/>
              <a:buFont typeface="Calibri"/>
              <a:buNone/>
            </a:pPr>
            <a:r>
              <a:rPr b="0" i="0" lang="en-US" sz="1300" u="none" cap="none" strike="noStrike">
                <a:solidFill>
                  <a:srgbClr val="6E7278"/>
                </a:solidFill>
                <a:latin typeface="Calibri"/>
                <a:ea typeface="Calibri"/>
                <a:cs typeface="Calibri"/>
                <a:sym typeface="Calibri"/>
              </a:rPr>
              <a:t>[Conversion rate. Compare it against any marketplace you sell on.]</a:t>
            </a:r>
            <a:endParaRPr b="0" i="0" sz="1300" u="none" cap="none" strike="noStrike">
              <a:solidFill>
                <a:schemeClr val="dk1"/>
              </a:solidFill>
              <a:latin typeface="Calibri"/>
              <a:ea typeface="Calibri"/>
              <a:cs typeface="Calibri"/>
              <a:sym typeface="Calibri"/>
            </a:endParaRPr>
          </a:p>
        </p:txBody>
      </p:sp>
      <p:sp>
        <p:nvSpPr>
          <p:cNvPr id="130" name="Google Shape;130;p8"/>
          <p:cNvSpPr/>
          <p:nvPr/>
        </p:nvSpPr>
        <p:spPr>
          <a:xfrm>
            <a:off x="777240" y="4087368"/>
            <a:ext cx="10424160" cy="18288"/>
          </a:xfrm>
          <a:prstGeom prst="rect">
            <a:avLst/>
          </a:prstGeom>
          <a:solidFill>
            <a:srgbClr val="DCDEE1"/>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8"/>
          <p:cNvSpPr/>
          <p:nvPr/>
        </p:nvSpPr>
        <p:spPr>
          <a:xfrm>
            <a:off x="777240" y="4197096"/>
            <a:ext cx="274320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300"/>
              <a:buFont typeface="Calibri"/>
              <a:buNone/>
            </a:pPr>
            <a:r>
              <a:rPr b="1" i="0" lang="en-US" sz="1300" u="none" cap="none" strike="noStrike">
                <a:solidFill>
                  <a:srgbClr val="14161A"/>
                </a:solidFill>
                <a:latin typeface="Calibri"/>
                <a:ea typeface="Calibri"/>
                <a:cs typeface="Calibri"/>
                <a:sym typeface="Calibri"/>
              </a:rPr>
              <a:t>Customer emails</a:t>
            </a:r>
            <a:endParaRPr b="0" i="0" sz="1300" u="none" cap="none" strike="noStrike">
              <a:solidFill>
                <a:schemeClr val="dk1"/>
              </a:solidFill>
              <a:latin typeface="Calibri"/>
              <a:ea typeface="Calibri"/>
              <a:cs typeface="Calibri"/>
              <a:sym typeface="Calibri"/>
            </a:endParaRPr>
          </a:p>
        </p:txBody>
      </p:sp>
      <p:sp>
        <p:nvSpPr>
          <p:cNvPr id="132" name="Google Shape;132;p8"/>
          <p:cNvSpPr/>
          <p:nvPr/>
        </p:nvSpPr>
        <p:spPr>
          <a:xfrm>
            <a:off x="3703320" y="4197096"/>
            <a:ext cx="74980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300"/>
              <a:buFont typeface="Calibri"/>
              <a:buNone/>
            </a:pPr>
            <a:r>
              <a:rPr b="0" i="0" lang="en-US" sz="1300" u="none" cap="none" strike="noStrike">
                <a:solidFill>
                  <a:srgbClr val="6E7278"/>
                </a:solidFill>
                <a:latin typeface="Calibri"/>
                <a:ea typeface="Calibri"/>
                <a:cs typeface="Calibri"/>
                <a:sym typeface="Calibri"/>
              </a:rPr>
              <a:t>[Recurring questions your packaging or site should already answer.]</a:t>
            </a:r>
            <a:endParaRPr b="0" i="0" sz="1300" u="none" cap="none" strike="noStrike">
              <a:solidFill>
                <a:schemeClr val="dk1"/>
              </a:solidFill>
              <a:latin typeface="Calibri"/>
              <a:ea typeface="Calibri"/>
              <a:cs typeface="Calibri"/>
              <a:sym typeface="Calibri"/>
            </a:endParaRPr>
          </a:p>
        </p:txBody>
      </p:sp>
      <p:sp>
        <p:nvSpPr>
          <p:cNvPr id="133" name="Google Shape;133;p8"/>
          <p:cNvSpPr/>
          <p:nvPr/>
        </p:nvSpPr>
        <p:spPr>
          <a:xfrm>
            <a:off x="777240" y="4690872"/>
            <a:ext cx="10424160" cy="18288"/>
          </a:xfrm>
          <a:prstGeom prst="rect">
            <a:avLst/>
          </a:prstGeom>
          <a:solidFill>
            <a:srgbClr val="DCDEE1"/>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8"/>
          <p:cNvSpPr/>
          <p:nvPr/>
        </p:nvSpPr>
        <p:spPr>
          <a:xfrm>
            <a:off x="777240" y="4800600"/>
            <a:ext cx="274320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300"/>
              <a:buFont typeface="Calibri"/>
              <a:buNone/>
            </a:pPr>
            <a:r>
              <a:rPr b="1" i="0" lang="en-US" sz="1300" u="none" cap="none" strike="noStrike">
                <a:solidFill>
                  <a:srgbClr val="14161A"/>
                </a:solidFill>
                <a:latin typeface="Calibri"/>
                <a:ea typeface="Calibri"/>
                <a:cs typeface="Calibri"/>
                <a:sym typeface="Calibri"/>
              </a:rPr>
              <a:t>Trade enquiries</a:t>
            </a:r>
            <a:endParaRPr b="0" i="0" sz="1300" u="none" cap="none" strike="noStrike">
              <a:solidFill>
                <a:schemeClr val="dk1"/>
              </a:solidFill>
              <a:latin typeface="Calibri"/>
              <a:ea typeface="Calibri"/>
              <a:cs typeface="Calibri"/>
              <a:sym typeface="Calibri"/>
            </a:endParaRPr>
          </a:p>
        </p:txBody>
      </p:sp>
      <p:sp>
        <p:nvSpPr>
          <p:cNvPr id="135" name="Google Shape;135;p8"/>
          <p:cNvSpPr/>
          <p:nvPr/>
        </p:nvSpPr>
        <p:spPr>
          <a:xfrm>
            <a:off x="3703320" y="4800600"/>
            <a:ext cx="749808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300"/>
              <a:buFont typeface="Calibri"/>
              <a:buNone/>
            </a:pPr>
            <a:r>
              <a:rPr b="0" i="0" lang="en-US" sz="1300" u="none" cap="none" strike="noStrike">
                <a:solidFill>
                  <a:srgbClr val="6E7278"/>
                </a:solidFill>
                <a:latin typeface="Calibri"/>
                <a:ea typeface="Calibri"/>
                <a:cs typeface="Calibri"/>
                <a:sym typeface="Calibri"/>
              </a:rPr>
              <a:t>[Sent, replied, ordered. Ask the ones who went quiet.]</a:t>
            </a:r>
            <a:endParaRPr b="0" i="0" sz="1300" u="none" cap="none" strike="noStrike">
              <a:solidFill>
                <a:schemeClr val="dk1"/>
              </a:solidFill>
              <a:latin typeface="Calibri"/>
              <a:ea typeface="Calibri"/>
              <a:cs typeface="Calibri"/>
              <a:sym typeface="Calibri"/>
            </a:endParaRPr>
          </a:p>
        </p:txBody>
      </p:sp>
      <p:sp>
        <p:nvSpPr>
          <p:cNvPr id="136" name="Google Shape;136;p8"/>
          <p:cNvSpPr/>
          <p:nvPr/>
        </p:nvSpPr>
        <p:spPr>
          <a:xfrm>
            <a:off x="777240" y="5349240"/>
            <a:ext cx="10637215"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000"/>
              <a:buFont typeface="Calibri"/>
              <a:buNone/>
            </a:pPr>
            <a:r>
              <a:rPr b="0" i="1" lang="en-US" sz="1000" u="none" cap="none" strike="noStrike">
                <a:solidFill>
                  <a:srgbClr val="6E7278"/>
                </a:solidFill>
                <a:latin typeface="Calibri"/>
                <a:ea typeface="Calibri"/>
                <a:cs typeface="Calibri"/>
                <a:sym typeface="Calibri"/>
              </a:rPr>
              <a:t>If a number is genuinely unavailable, say so on the slide. Admitting a gap is more credible than filling it.</a:t>
            </a:r>
            <a:endParaRPr b="0" i="0" sz="1000" u="none" cap="none" strike="noStrike">
              <a:solidFill>
                <a:schemeClr val="dk1"/>
              </a:solidFill>
              <a:latin typeface="Calibri"/>
              <a:ea typeface="Calibri"/>
              <a:cs typeface="Calibri"/>
              <a:sym typeface="Calibri"/>
            </a:endParaRPr>
          </a:p>
        </p:txBody>
      </p:sp>
      <p:sp>
        <p:nvSpPr>
          <p:cNvPr id="137" name="Google Shape;137;p8"/>
          <p:cNvSpPr/>
          <p:nvPr/>
        </p:nvSpPr>
        <p:spPr>
          <a:xfrm>
            <a:off x="777240" y="6355080"/>
            <a:ext cx="3657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Getting It Signed Off</a:t>
            </a:r>
            <a:endParaRPr b="0" i="0" sz="900" u="none" cap="none" strike="noStrike">
              <a:solidFill>
                <a:schemeClr val="dk1"/>
              </a:solidFill>
              <a:latin typeface="Calibri"/>
              <a:ea typeface="Calibri"/>
              <a:cs typeface="Calibri"/>
              <a:sym typeface="Calibri"/>
            </a:endParaRPr>
          </a:p>
        </p:txBody>
      </p:sp>
      <p:sp>
        <p:nvSpPr>
          <p:cNvPr id="138" name="Google Shape;138;p8"/>
          <p:cNvSpPr/>
          <p:nvPr/>
        </p:nvSpPr>
        <p:spPr>
          <a:xfrm>
            <a:off x="7756855" y="6355080"/>
            <a:ext cx="36576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symonds.co</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9"/>
          <p:cNvSpPr/>
          <p:nvPr/>
        </p:nvSpPr>
        <p:spPr>
          <a:xfrm>
            <a:off x="777240" y="566928"/>
            <a:ext cx="82296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100"/>
              <a:buFont typeface="Calibri"/>
              <a:buNone/>
            </a:pPr>
            <a:r>
              <a:rPr b="1" i="0" lang="en-US" sz="1100" u="none" cap="none" strike="noStrike">
                <a:solidFill>
                  <a:srgbClr val="2F6F4E"/>
                </a:solidFill>
                <a:latin typeface="Calibri"/>
                <a:ea typeface="Calibri"/>
                <a:cs typeface="Calibri"/>
                <a:sym typeface="Calibri"/>
              </a:rPr>
              <a:t>SLIDE 05</a:t>
            </a:r>
            <a:endParaRPr b="0" i="0" sz="1100" u="none" cap="none" strike="noStrike">
              <a:solidFill>
                <a:schemeClr val="dk1"/>
              </a:solidFill>
              <a:latin typeface="Calibri"/>
              <a:ea typeface="Calibri"/>
              <a:cs typeface="Calibri"/>
              <a:sym typeface="Calibri"/>
            </a:endParaRPr>
          </a:p>
        </p:txBody>
      </p:sp>
      <p:sp>
        <p:nvSpPr>
          <p:cNvPr id="145" name="Google Shape;145;p9"/>
          <p:cNvSpPr/>
          <p:nvPr/>
        </p:nvSpPr>
        <p:spPr>
          <a:xfrm>
            <a:off x="777240" y="914400"/>
            <a:ext cx="9692640" cy="7772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3400"/>
              <a:buFont typeface="Cambria"/>
              <a:buNone/>
            </a:pPr>
            <a:r>
              <a:rPr b="1" i="0" lang="en-US" sz="3400" u="none" cap="none" strike="noStrike">
                <a:solidFill>
                  <a:srgbClr val="14161A"/>
                </a:solidFill>
                <a:latin typeface="Cambria"/>
                <a:ea typeface="Cambria"/>
                <a:cs typeface="Cambria"/>
                <a:sym typeface="Cambria"/>
              </a:rPr>
              <a:t>What comparable companies spend</a:t>
            </a:r>
            <a:endParaRPr b="0" i="0" sz="3400" u="none" cap="none" strike="noStrike">
              <a:solidFill>
                <a:schemeClr val="dk1"/>
              </a:solidFill>
              <a:latin typeface="Calibri"/>
              <a:ea typeface="Calibri"/>
              <a:cs typeface="Calibri"/>
              <a:sym typeface="Calibri"/>
            </a:endParaRPr>
          </a:p>
        </p:txBody>
      </p:sp>
      <p:sp>
        <p:nvSpPr>
          <p:cNvPr id="146" name="Google Shape;146;p9"/>
          <p:cNvSpPr/>
          <p:nvPr/>
        </p:nvSpPr>
        <p:spPr>
          <a:xfrm>
            <a:off x="777240" y="1783080"/>
            <a:ext cx="1024128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400"/>
              <a:buFont typeface="Calibri"/>
              <a:buNone/>
            </a:pPr>
            <a:r>
              <a:rPr b="0" i="0" lang="en-US" sz="1400" u="none" cap="none" strike="noStrike">
                <a:solidFill>
                  <a:srgbClr val="6E7278"/>
                </a:solidFill>
                <a:latin typeface="Calibri"/>
                <a:ea typeface="Calibri"/>
                <a:cs typeface="Calibri"/>
                <a:sym typeface="Calibri"/>
              </a:rPr>
              <a:t>The outside reference point. This is the slide that stops the conversation being about taste.</a:t>
            </a:r>
            <a:endParaRPr b="0" i="0" sz="1400" u="none" cap="none" strike="noStrike">
              <a:solidFill>
                <a:schemeClr val="dk1"/>
              </a:solidFill>
              <a:latin typeface="Calibri"/>
              <a:ea typeface="Calibri"/>
              <a:cs typeface="Calibri"/>
              <a:sym typeface="Calibri"/>
            </a:endParaRPr>
          </a:p>
        </p:txBody>
      </p:sp>
      <p:sp>
        <p:nvSpPr>
          <p:cNvPr id="147" name="Google Shape;147;p9"/>
          <p:cNvSpPr/>
          <p:nvPr/>
        </p:nvSpPr>
        <p:spPr>
          <a:xfrm>
            <a:off x="777240" y="2468880"/>
            <a:ext cx="5120640" cy="1188720"/>
          </a:xfrm>
          <a:prstGeom prst="roundRect">
            <a:avLst>
              <a:gd fmla="val 4615" name="adj"/>
            </a:avLst>
          </a:prstGeom>
          <a:solidFill>
            <a:srgbClr val="FFFFFF"/>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9"/>
          <p:cNvSpPr/>
          <p:nvPr/>
        </p:nvSpPr>
        <p:spPr>
          <a:xfrm>
            <a:off x="1051560" y="2633472"/>
            <a:ext cx="45720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100"/>
              <a:buFont typeface="Calibri"/>
              <a:buNone/>
            </a:pPr>
            <a:r>
              <a:rPr b="1" i="0" lang="en-US" sz="1100" u="none" cap="none" strike="noStrike">
                <a:solidFill>
                  <a:srgbClr val="2F6F4E"/>
                </a:solidFill>
                <a:latin typeface="Calibri"/>
                <a:ea typeface="Calibri"/>
                <a:cs typeface="Calibri"/>
                <a:sym typeface="Calibri"/>
              </a:rPr>
              <a:t>Typical range</a:t>
            </a:r>
            <a:endParaRPr b="0" i="0" sz="1100" u="none" cap="none" strike="noStrike">
              <a:solidFill>
                <a:schemeClr val="dk1"/>
              </a:solidFill>
              <a:latin typeface="Calibri"/>
              <a:ea typeface="Calibri"/>
              <a:cs typeface="Calibri"/>
              <a:sym typeface="Calibri"/>
            </a:endParaRPr>
          </a:p>
        </p:txBody>
      </p:sp>
      <p:sp>
        <p:nvSpPr>
          <p:cNvPr id="149" name="Google Shape;149;p9"/>
          <p:cNvSpPr/>
          <p:nvPr/>
        </p:nvSpPr>
        <p:spPr>
          <a:xfrm>
            <a:off x="1051560" y="2907792"/>
            <a:ext cx="274320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2400"/>
              <a:buFont typeface="Cambria"/>
              <a:buNone/>
            </a:pPr>
            <a:r>
              <a:rPr b="1" i="0" lang="en-US" sz="2400" u="none" cap="none" strike="noStrike">
                <a:solidFill>
                  <a:srgbClr val="14161A"/>
                </a:solidFill>
                <a:latin typeface="Cambria"/>
                <a:ea typeface="Cambria"/>
                <a:cs typeface="Cambria"/>
                <a:sym typeface="Cambria"/>
              </a:rPr>
              <a:t>[£00k – £00k]</a:t>
            </a:r>
            <a:endParaRPr b="0" i="0" sz="2400" u="none" cap="none" strike="noStrike">
              <a:solidFill>
                <a:schemeClr val="dk1"/>
              </a:solidFill>
              <a:latin typeface="Calibri"/>
              <a:ea typeface="Calibri"/>
              <a:cs typeface="Calibri"/>
              <a:sym typeface="Calibri"/>
            </a:endParaRPr>
          </a:p>
        </p:txBody>
      </p:sp>
      <p:sp>
        <p:nvSpPr>
          <p:cNvPr id="150" name="Google Shape;150;p9"/>
          <p:cNvSpPr/>
          <p:nvPr/>
        </p:nvSpPr>
        <p:spPr>
          <a:xfrm>
            <a:off x="1051560" y="3328416"/>
            <a:ext cx="45720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100"/>
              <a:buFont typeface="Calibri"/>
              <a:buNone/>
            </a:pPr>
            <a:r>
              <a:rPr b="0" i="0" lang="en-US" sz="1100" u="none" cap="none" strike="noStrike">
                <a:solidFill>
                  <a:srgbClr val="6E7278"/>
                </a:solidFill>
                <a:latin typeface="Calibri"/>
                <a:ea typeface="Calibri"/>
                <a:cs typeface="Calibri"/>
                <a:sym typeface="Calibri"/>
              </a:rPr>
              <a:t>At seed, for a comparable scope</a:t>
            </a:r>
            <a:endParaRPr b="0" i="0" sz="1100" u="none" cap="none" strike="noStrike">
              <a:solidFill>
                <a:schemeClr val="dk1"/>
              </a:solidFill>
              <a:latin typeface="Calibri"/>
              <a:ea typeface="Calibri"/>
              <a:cs typeface="Calibri"/>
              <a:sym typeface="Calibri"/>
            </a:endParaRPr>
          </a:p>
        </p:txBody>
      </p:sp>
      <p:sp>
        <p:nvSpPr>
          <p:cNvPr id="151" name="Google Shape;151;p9"/>
          <p:cNvSpPr/>
          <p:nvPr/>
        </p:nvSpPr>
        <p:spPr>
          <a:xfrm>
            <a:off x="6080760" y="2468880"/>
            <a:ext cx="5120640" cy="1188720"/>
          </a:xfrm>
          <a:prstGeom prst="roundRect">
            <a:avLst>
              <a:gd fmla="val 4615" name="adj"/>
            </a:avLst>
          </a:prstGeom>
          <a:solidFill>
            <a:srgbClr val="FFFFFF"/>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9"/>
          <p:cNvSpPr/>
          <p:nvPr/>
        </p:nvSpPr>
        <p:spPr>
          <a:xfrm>
            <a:off x="6355080" y="2633472"/>
            <a:ext cx="45720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100"/>
              <a:buFont typeface="Calibri"/>
              <a:buNone/>
            </a:pPr>
            <a:r>
              <a:rPr b="1" i="0" lang="en-US" sz="1100" u="none" cap="none" strike="noStrike">
                <a:solidFill>
                  <a:srgbClr val="2F6F4E"/>
                </a:solidFill>
                <a:latin typeface="Calibri"/>
                <a:ea typeface="Calibri"/>
                <a:cs typeface="Calibri"/>
                <a:sym typeface="Calibri"/>
              </a:rPr>
              <a:t>As % of raise</a:t>
            </a:r>
            <a:endParaRPr b="0" i="0" sz="1100" u="none" cap="none" strike="noStrike">
              <a:solidFill>
                <a:schemeClr val="dk1"/>
              </a:solidFill>
              <a:latin typeface="Calibri"/>
              <a:ea typeface="Calibri"/>
              <a:cs typeface="Calibri"/>
              <a:sym typeface="Calibri"/>
            </a:endParaRPr>
          </a:p>
        </p:txBody>
      </p:sp>
      <p:sp>
        <p:nvSpPr>
          <p:cNvPr id="153" name="Google Shape;153;p9"/>
          <p:cNvSpPr/>
          <p:nvPr/>
        </p:nvSpPr>
        <p:spPr>
          <a:xfrm>
            <a:off x="6355080" y="2907792"/>
            <a:ext cx="274320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2400"/>
              <a:buFont typeface="Cambria"/>
              <a:buNone/>
            </a:pPr>
            <a:r>
              <a:rPr b="1" i="0" lang="en-US" sz="2400" u="none" cap="none" strike="noStrike">
                <a:solidFill>
                  <a:srgbClr val="14161A"/>
                </a:solidFill>
                <a:latin typeface="Cambria"/>
                <a:ea typeface="Cambria"/>
                <a:cs typeface="Cambria"/>
                <a:sym typeface="Cambria"/>
              </a:rPr>
              <a:t>[0 – 0%]</a:t>
            </a:r>
            <a:endParaRPr b="0" i="0" sz="2400" u="none" cap="none" strike="noStrike">
              <a:solidFill>
                <a:schemeClr val="dk1"/>
              </a:solidFill>
              <a:latin typeface="Calibri"/>
              <a:ea typeface="Calibri"/>
              <a:cs typeface="Calibri"/>
              <a:sym typeface="Calibri"/>
            </a:endParaRPr>
          </a:p>
        </p:txBody>
      </p:sp>
      <p:sp>
        <p:nvSpPr>
          <p:cNvPr id="154" name="Google Shape;154;p9"/>
          <p:cNvSpPr/>
          <p:nvPr/>
        </p:nvSpPr>
        <p:spPr>
          <a:xfrm>
            <a:off x="6355080" y="3328416"/>
            <a:ext cx="45720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100"/>
              <a:buFont typeface="Calibri"/>
              <a:buNone/>
            </a:pPr>
            <a:r>
              <a:rPr b="0" i="0" lang="en-US" sz="1100" u="none" cap="none" strike="noStrike">
                <a:solidFill>
                  <a:srgbClr val="6E7278"/>
                </a:solidFill>
                <a:latin typeface="Calibri"/>
                <a:ea typeface="Calibri"/>
                <a:cs typeface="Calibri"/>
                <a:sym typeface="Calibri"/>
              </a:rPr>
              <a:t>The figure a board will recognise</a:t>
            </a:r>
            <a:endParaRPr b="0" i="0" sz="1100" u="none" cap="none" strike="noStrike">
              <a:solidFill>
                <a:schemeClr val="dk1"/>
              </a:solidFill>
              <a:latin typeface="Calibri"/>
              <a:ea typeface="Calibri"/>
              <a:cs typeface="Calibri"/>
              <a:sym typeface="Calibri"/>
            </a:endParaRPr>
          </a:p>
        </p:txBody>
      </p:sp>
      <p:sp>
        <p:nvSpPr>
          <p:cNvPr id="155" name="Google Shape;155;p9"/>
          <p:cNvSpPr/>
          <p:nvPr/>
        </p:nvSpPr>
        <p:spPr>
          <a:xfrm>
            <a:off x="777240" y="3886200"/>
            <a:ext cx="5120640" cy="1188720"/>
          </a:xfrm>
          <a:prstGeom prst="roundRect">
            <a:avLst>
              <a:gd fmla="val 4615" name="adj"/>
            </a:avLst>
          </a:prstGeom>
          <a:solidFill>
            <a:srgbClr val="FFFFFF"/>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9"/>
          <p:cNvSpPr/>
          <p:nvPr/>
        </p:nvSpPr>
        <p:spPr>
          <a:xfrm>
            <a:off x="1051560" y="4050792"/>
            <a:ext cx="45720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100"/>
              <a:buFont typeface="Calibri"/>
              <a:buNone/>
            </a:pPr>
            <a:r>
              <a:rPr b="1" i="0" lang="en-US" sz="1100" u="none" cap="none" strike="noStrike">
                <a:solidFill>
                  <a:srgbClr val="2F6F4E"/>
                </a:solidFill>
                <a:latin typeface="Calibri"/>
                <a:ea typeface="Calibri"/>
                <a:cs typeface="Calibri"/>
                <a:sym typeface="Calibri"/>
              </a:rPr>
              <a:t>Time to deliver</a:t>
            </a:r>
            <a:endParaRPr b="0" i="0" sz="1100" u="none" cap="none" strike="noStrike">
              <a:solidFill>
                <a:schemeClr val="dk1"/>
              </a:solidFill>
              <a:latin typeface="Calibri"/>
              <a:ea typeface="Calibri"/>
              <a:cs typeface="Calibri"/>
              <a:sym typeface="Calibri"/>
            </a:endParaRPr>
          </a:p>
        </p:txBody>
      </p:sp>
      <p:sp>
        <p:nvSpPr>
          <p:cNvPr id="157" name="Google Shape;157;p9"/>
          <p:cNvSpPr/>
          <p:nvPr/>
        </p:nvSpPr>
        <p:spPr>
          <a:xfrm>
            <a:off x="1051560" y="4325112"/>
            <a:ext cx="274320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2400"/>
              <a:buFont typeface="Cambria"/>
              <a:buNone/>
            </a:pPr>
            <a:r>
              <a:rPr b="1" i="0" lang="en-US" sz="2400" u="none" cap="none" strike="noStrike">
                <a:solidFill>
                  <a:srgbClr val="14161A"/>
                </a:solidFill>
                <a:latin typeface="Cambria"/>
                <a:ea typeface="Cambria"/>
                <a:cs typeface="Cambria"/>
                <a:sym typeface="Cambria"/>
              </a:rPr>
              <a:t>[0 weeks]</a:t>
            </a:r>
            <a:endParaRPr b="0" i="0" sz="2400" u="none" cap="none" strike="noStrike">
              <a:solidFill>
                <a:schemeClr val="dk1"/>
              </a:solidFill>
              <a:latin typeface="Calibri"/>
              <a:ea typeface="Calibri"/>
              <a:cs typeface="Calibri"/>
              <a:sym typeface="Calibri"/>
            </a:endParaRPr>
          </a:p>
        </p:txBody>
      </p:sp>
      <p:sp>
        <p:nvSpPr>
          <p:cNvPr id="158" name="Google Shape;158;p9"/>
          <p:cNvSpPr/>
          <p:nvPr/>
        </p:nvSpPr>
        <p:spPr>
          <a:xfrm>
            <a:off x="1051560" y="4745736"/>
            <a:ext cx="45720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100"/>
              <a:buFont typeface="Calibri"/>
              <a:buNone/>
            </a:pPr>
            <a:r>
              <a:rPr b="0" i="0" lang="en-US" sz="1100" u="none" cap="none" strike="noStrike">
                <a:solidFill>
                  <a:srgbClr val="6E7278"/>
                </a:solidFill>
                <a:latin typeface="Calibri"/>
                <a:ea typeface="Calibri"/>
                <a:cs typeface="Calibri"/>
                <a:sym typeface="Calibri"/>
              </a:rPr>
              <a:t>Start to launch, comparable projects</a:t>
            </a:r>
            <a:endParaRPr b="0" i="0" sz="1100" u="none" cap="none" strike="noStrike">
              <a:solidFill>
                <a:schemeClr val="dk1"/>
              </a:solidFill>
              <a:latin typeface="Calibri"/>
              <a:ea typeface="Calibri"/>
              <a:cs typeface="Calibri"/>
              <a:sym typeface="Calibri"/>
            </a:endParaRPr>
          </a:p>
        </p:txBody>
      </p:sp>
      <p:sp>
        <p:nvSpPr>
          <p:cNvPr id="159" name="Google Shape;159;p9"/>
          <p:cNvSpPr/>
          <p:nvPr/>
        </p:nvSpPr>
        <p:spPr>
          <a:xfrm>
            <a:off x="6080760" y="3886200"/>
            <a:ext cx="5120640" cy="1188720"/>
          </a:xfrm>
          <a:prstGeom prst="roundRect">
            <a:avLst>
              <a:gd fmla="val 4615" name="adj"/>
            </a:avLst>
          </a:prstGeom>
          <a:solidFill>
            <a:srgbClr val="FFFFFF"/>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9"/>
          <p:cNvSpPr/>
          <p:nvPr/>
        </p:nvSpPr>
        <p:spPr>
          <a:xfrm>
            <a:off x="6355080" y="4050792"/>
            <a:ext cx="45720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100"/>
              <a:buFont typeface="Calibri"/>
              <a:buNone/>
            </a:pPr>
            <a:r>
              <a:rPr b="1" i="0" lang="en-US" sz="1100" u="none" cap="none" strike="noStrike">
                <a:solidFill>
                  <a:srgbClr val="2F6F4E"/>
                </a:solidFill>
                <a:latin typeface="Calibri"/>
                <a:ea typeface="Calibri"/>
                <a:cs typeface="Calibri"/>
                <a:sym typeface="Calibri"/>
              </a:rPr>
              <a:t>What that buys</a:t>
            </a:r>
            <a:endParaRPr b="0" i="0" sz="1100" u="none" cap="none" strike="noStrike">
              <a:solidFill>
                <a:schemeClr val="dk1"/>
              </a:solidFill>
              <a:latin typeface="Calibri"/>
              <a:ea typeface="Calibri"/>
              <a:cs typeface="Calibri"/>
              <a:sym typeface="Calibri"/>
            </a:endParaRPr>
          </a:p>
        </p:txBody>
      </p:sp>
      <p:sp>
        <p:nvSpPr>
          <p:cNvPr id="161" name="Google Shape;161;p9"/>
          <p:cNvSpPr/>
          <p:nvPr/>
        </p:nvSpPr>
        <p:spPr>
          <a:xfrm>
            <a:off x="6355080" y="4325112"/>
            <a:ext cx="274320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2400"/>
              <a:buFont typeface="Cambria"/>
              <a:buNone/>
            </a:pPr>
            <a:r>
              <a:rPr b="1" i="0" lang="en-US" sz="2400" u="none" cap="none" strike="noStrike">
                <a:solidFill>
                  <a:srgbClr val="14161A"/>
                </a:solidFill>
                <a:latin typeface="Cambria"/>
                <a:ea typeface="Cambria"/>
                <a:cs typeface="Cambria"/>
                <a:sym typeface="Cambria"/>
              </a:rPr>
              <a:t>[Scope]</a:t>
            </a:r>
            <a:endParaRPr b="0" i="0" sz="2400" u="none" cap="none" strike="noStrike">
              <a:solidFill>
                <a:schemeClr val="dk1"/>
              </a:solidFill>
              <a:latin typeface="Calibri"/>
              <a:ea typeface="Calibri"/>
              <a:cs typeface="Calibri"/>
              <a:sym typeface="Calibri"/>
            </a:endParaRPr>
          </a:p>
        </p:txBody>
      </p:sp>
      <p:sp>
        <p:nvSpPr>
          <p:cNvPr id="162" name="Google Shape;162;p9"/>
          <p:cNvSpPr/>
          <p:nvPr/>
        </p:nvSpPr>
        <p:spPr>
          <a:xfrm>
            <a:off x="6355080" y="4745736"/>
            <a:ext cx="45720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100"/>
              <a:buFont typeface="Calibri"/>
              <a:buNone/>
            </a:pPr>
            <a:r>
              <a:rPr b="0" i="0" lang="en-US" sz="1100" u="none" cap="none" strike="noStrike">
                <a:solidFill>
                  <a:srgbClr val="6E7278"/>
                </a:solidFill>
                <a:latin typeface="Calibri"/>
                <a:ea typeface="Calibri"/>
                <a:cs typeface="Calibri"/>
                <a:sym typeface="Calibri"/>
              </a:rPr>
              <a:t>So the range means something</a:t>
            </a:r>
            <a:endParaRPr b="0" i="0" sz="1100" u="none" cap="none" strike="noStrike">
              <a:solidFill>
                <a:schemeClr val="dk1"/>
              </a:solidFill>
              <a:latin typeface="Calibri"/>
              <a:ea typeface="Calibri"/>
              <a:cs typeface="Calibri"/>
              <a:sym typeface="Calibri"/>
            </a:endParaRPr>
          </a:p>
        </p:txBody>
      </p:sp>
      <p:sp>
        <p:nvSpPr>
          <p:cNvPr id="163" name="Google Shape;163;p9"/>
          <p:cNvSpPr/>
          <p:nvPr/>
        </p:nvSpPr>
        <p:spPr>
          <a:xfrm>
            <a:off x="777240" y="5440680"/>
            <a:ext cx="10637215"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000"/>
              <a:buFont typeface="Calibri"/>
              <a:buNone/>
            </a:pPr>
            <a:r>
              <a:rPr b="0" i="1" lang="en-US" sz="1000" u="none" cap="none" strike="noStrike">
                <a:solidFill>
                  <a:srgbClr val="6E7278"/>
                </a:solidFill>
                <a:latin typeface="Calibri"/>
                <a:ea typeface="Calibri"/>
                <a:cs typeface="Calibri"/>
                <a:sym typeface="Calibri"/>
              </a:rPr>
              <a:t>Cite the source on the slide. An unsourced benchmark is worse than no benchmark.</a:t>
            </a:r>
            <a:endParaRPr b="0" i="0" sz="1000" u="none" cap="none" strike="noStrike">
              <a:solidFill>
                <a:schemeClr val="dk1"/>
              </a:solidFill>
              <a:latin typeface="Calibri"/>
              <a:ea typeface="Calibri"/>
              <a:cs typeface="Calibri"/>
              <a:sym typeface="Calibri"/>
            </a:endParaRPr>
          </a:p>
        </p:txBody>
      </p:sp>
      <p:sp>
        <p:nvSpPr>
          <p:cNvPr id="164" name="Google Shape;164;p9"/>
          <p:cNvSpPr/>
          <p:nvPr/>
        </p:nvSpPr>
        <p:spPr>
          <a:xfrm>
            <a:off x="777240" y="6355080"/>
            <a:ext cx="3657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Getting It Signed Off</a:t>
            </a:r>
            <a:endParaRPr b="0" i="0" sz="900" u="none" cap="none" strike="noStrike">
              <a:solidFill>
                <a:schemeClr val="dk1"/>
              </a:solidFill>
              <a:latin typeface="Calibri"/>
              <a:ea typeface="Calibri"/>
              <a:cs typeface="Calibri"/>
              <a:sym typeface="Calibri"/>
            </a:endParaRPr>
          </a:p>
        </p:txBody>
      </p:sp>
      <p:sp>
        <p:nvSpPr>
          <p:cNvPr id="165" name="Google Shape;165;p9"/>
          <p:cNvSpPr/>
          <p:nvPr/>
        </p:nvSpPr>
        <p:spPr>
          <a:xfrm>
            <a:off x="7756855" y="6355080"/>
            <a:ext cx="36576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symonds.co</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10"/>
          <p:cNvSpPr/>
          <p:nvPr/>
        </p:nvSpPr>
        <p:spPr>
          <a:xfrm>
            <a:off x="777240" y="566928"/>
            <a:ext cx="82296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100"/>
              <a:buFont typeface="Calibri"/>
              <a:buNone/>
            </a:pPr>
            <a:r>
              <a:rPr b="1" i="0" lang="en-US" sz="1100" u="none" cap="none" strike="noStrike">
                <a:solidFill>
                  <a:srgbClr val="2F6F4E"/>
                </a:solidFill>
                <a:latin typeface="Calibri"/>
                <a:ea typeface="Calibri"/>
                <a:cs typeface="Calibri"/>
                <a:sym typeface="Calibri"/>
              </a:rPr>
              <a:t>SLIDE 06</a:t>
            </a:r>
            <a:endParaRPr b="0" i="0" sz="1100" u="none" cap="none" strike="noStrike">
              <a:solidFill>
                <a:schemeClr val="dk1"/>
              </a:solidFill>
              <a:latin typeface="Calibri"/>
              <a:ea typeface="Calibri"/>
              <a:cs typeface="Calibri"/>
              <a:sym typeface="Calibri"/>
            </a:endParaRPr>
          </a:p>
        </p:txBody>
      </p:sp>
      <p:sp>
        <p:nvSpPr>
          <p:cNvPr id="172" name="Google Shape;172;p10"/>
          <p:cNvSpPr/>
          <p:nvPr/>
        </p:nvSpPr>
        <p:spPr>
          <a:xfrm>
            <a:off x="777240" y="914400"/>
            <a:ext cx="9692640" cy="7772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3400"/>
              <a:buFont typeface="Cambria"/>
              <a:buNone/>
            </a:pPr>
            <a:r>
              <a:rPr b="1" i="0" lang="en-US" sz="3400" u="none" cap="none" strike="noStrike">
                <a:solidFill>
                  <a:srgbClr val="14161A"/>
                </a:solidFill>
                <a:latin typeface="Cambria"/>
                <a:ea typeface="Cambria"/>
                <a:cs typeface="Cambria"/>
                <a:sym typeface="Cambria"/>
              </a:rPr>
              <a:t>Why this, and not the obvious alternative</a:t>
            </a:r>
            <a:endParaRPr b="0" i="0" sz="3400" u="none" cap="none" strike="noStrike">
              <a:solidFill>
                <a:schemeClr val="dk1"/>
              </a:solidFill>
              <a:latin typeface="Calibri"/>
              <a:ea typeface="Calibri"/>
              <a:cs typeface="Calibri"/>
              <a:sym typeface="Calibri"/>
            </a:endParaRPr>
          </a:p>
        </p:txBody>
      </p:sp>
      <p:sp>
        <p:nvSpPr>
          <p:cNvPr id="173" name="Google Shape;173;p10"/>
          <p:cNvSpPr/>
          <p:nvPr/>
        </p:nvSpPr>
        <p:spPr>
          <a:xfrm>
            <a:off x="777240" y="1783080"/>
            <a:ext cx="1024128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400"/>
              <a:buFont typeface="Calibri"/>
              <a:buNone/>
            </a:pPr>
            <a:r>
              <a:rPr b="0" i="0" lang="en-US" sz="1400" u="none" cap="none" strike="noStrike">
                <a:solidFill>
                  <a:srgbClr val="6E7278"/>
                </a:solidFill>
                <a:latin typeface="Calibri"/>
                <a:ea typeface="Calibri"/>
                <a:cs typeface="Calibri"/>
                <a:sym typeface="Calibri"/>
              </a:rPr>
              <a:t>Nobody argues that brand is worthless. They argue that the same money does something else.</a:t>
            </a:r>
            <a:endParaRPr b="0" i="0" sz="1400" u="none" cap="none" strike="noStrike">
              <a:solidFill>
                <a:schemeClr val="dk1"/>
              </a:solidFill>
              <a:latin typeface="Calibri"/>
              <a:ea typeface="Calibri"/>
              <a:cs typeface="Calibri"/>
              <a:sym typeface="Calibri"/>
            </a:endParaRPr>
          </a:p>
        </p:txBody>
      </p:sp>
      <p:sp>
        <p:nvSpPr>
          <p:cNvPr id="174" name="Google Shape;174;p10"/>
          <p:cNvSpPr/>
          <p:nvPr/>
        </p:nvSpPr>
        <p:spPr>
          <a:xfrm>
            <a:off x="777240" y="2423160"/>
            <a:ext cx="5074920" cy="2331720"/>
          </a:xfrm>
          <a:prstGeom prst="roundRect">
            <a:avLst>
              <a:gd fmla="val 2353" name="adj"/>
            </a:avLst>
          </a:prstGeom>
          <a:solidFill>
            <a:srgbClr val="E4EDE8"/>
          </a:solidFill>
          <a:ln cap="flat" cmpd="sng" w="12700">
            <a:solidFill>
              <a:srgbClr val="E4ED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0"/>
          <p:cNvSpPr/>
          <p:nvPr/>
        </p:nvSpPr>
        <p:spPr>
          <a:xfrm>
            <a:off x="1097280" y="2651760"/>
            <a:ext cx="448056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800"/>
              <a:buFont typeface="Cambria"/>
              <a:buNone/>
            </a:pPr>
            <a:r>
              <a:rPr b="1" i="0" lang="en-US" sz="1800" u="none" cap="none" strike="noStrike">
                <a:solidFill>
                  <a:srgbClr val="2F6F4E"/>
                </a:solidFill>
                <a:latin typeface="Cambria"/>
                <a:ea typeface="Cambria"/>
                <a:cs typeface="Cambria"/>
                <a:sym typeface="Cambria"/>
              </a:rPr>
              <a:t>This investment</a:t>
            </a:r>
            <a:endParaRPr b="0" i="0" sz="1800" u="none" cap="none" strike="noStrike">
              <a:solidFill>
                <a:schemeClr val="dk1"/>
              </a:solidFill>
              <a:latin typeface="Calibri"/>
              <a:ea typeface="Calibri"/>
              <a:cs typeface="Calibri"/>
              <a:sym typeface="Calibri"/>
            </a:endParaRPr>
          </a:p>
        </p:txBody>
      </p:sp>
      <p:sp>
        <p:nvSpPr>
          <p:cNvPr id="176" name="Google Shape;176;p10"/>
          <p:cNvSpPr/>
          <p:nvPr/>
        </p:nvSpPr>
        <p:spPr>
          <a:xfrm>
            <a:off x="1097280" y="3154680"/>
            <a:ext cx="443484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300"/>
              <a:buFont typeface="Calibri"/>
              <a:buNone/>
            </a:pPr>
            <a:r>
              <a:rPr b="0" i="0" lang="en-US" sz="1300" u="none" cap="none" strike="noStrike">
                <a:solidFill>
                  <a:srgbClr val="14161A"/>
                </a:solidFill>
                <a:latin typeface="Calibri"/>
                <a:ea typeface="Calibri"/>
                <a:cs typeface="Calibri"/>
                <a:sym typeface="Calibri"/>
              </a:rPr>
              <a:t>[Cost over the period]</a:t>
            </a:r>
            <a:endParaRPr b="0" i="0" sz="1300" u="none" cap="none" strike="noStrike">
              <a:solidFill>
                <a:schemeClr val="dk1"/>
              </a:solidFill>
              <a:latin typeface="Calibri"/>
              <a:ea typeface="Calibri"/>
              <a:cs typeface="Calibri"/>
              <a:sym typeface="Calibri"/>
            </a:endParaRPr>
          </a:p>
        </p:txBody>
      </p:sp>
      <p:sp>
        <p:nvSpPr>
          <p:cNvPr id="177" name="Google Shape;177;p10"/>
          <p:cNvSpPr/>
          <p:nvPr/>
        </p:nvSpPr>
        <p:spPr>
          <a:xfrm>
            <a:off x="1097280" y="3685032"/>
            <a:ext cx="443484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300"/>
              <a:buFont typeface="Calibri"/>
              <a:buNone/>
            </a:pPr>
            <a:r>
              <a:rPr b="0" i="0" lang="en-US" sz="1300" u="none" cap="none" strike="noStrike">
                <a:solidFill>
                  <a:srgbClr val="14161A"/>
                </a:solidFill>
                <a:latin typeface="Calibri"/>
                <a:ea typeface="Calibri"/>
                <a:cs typeface="Calibri"/>
                <a:sym typeface="Calibri"/>
              </a:rPr>
              <a:t>[What it produces, and by when]</a:t>
            </a:r>
            <a:endParaRPr b="0" i="0" sz="1300" u="none" cap="none" strike="noStrike">
              <a:solidFill>
                <a:schemeClr val="dk1"/>
              </a:solidFill>
              <a:latin typeface="Calibri"/>
              <a:ea typeface="Calibri"/>
              <a:cs typeface="Calibri"/>
              <a:sym typeface="Calibri"/>
            </a:endParaRPr>
          </a:p>
        </p:txBody>
      </p:sp>
      <p:sp>
        <p:nvSpPr>
          <p:cNvPr id="178" name="Google Shape;178;p10"/>
          <p:cNvSpPr/>
          <p:nvPr/>
        </p:nvSpPr>
        <p:spPr>
          <a:xfrm>
            <a:off x="1097280" y="4215384"/>
            <a:ext cx="443484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300"/>
              <a:buFont typeface="Calibri"/>
              <a:buNone/>
            </a:pPr>
            <a:r>
              <a:rPr b="0" i="0" lang="en-US" sz="1300" u="none" cap="none" strike="noStrike">
                <a:solidFill>
                  <a:srgbClr val="14161A"/>
                </a:solidFill>
                <a:latin typeface="Calibri"/>
                <a:ea typeface="Calibri"/>
                <a:cs typeface="Calibri"/>
                <a:sym typeface="Calibri"/>
              </a:rPr>
              <a:t>[Ends. No ongoing commitment.]</a:t>
            </a:r>
            <a:endParaRPr b="0" i="0" sz="1300" u="none" cap="none" strike="noStrike">
              <a:solidFill>
                <a:schemeClr val="dk1"/>
              </a:solidFill>
              <a:latin typeface="Calibri"/>
              <a:ea typeface="Calibri"/>
              <a:cs typeface="Calibri"/>
              <a:sym typeface="Calibri"/>
            </a:endParaRPr>
          </a:p>
        </p:txBody>
      </p:sp>
      <p:sp>
        <p:nvSpPr>
          <p:cNvPr id="179" name="Google Shape;179;p10"/>
          <p:cNvSpPr/>
          <p:nvPr/>
        </p:nvSpPr>
        <p:spPr>
          <a:xfrm>
            <a:off x="6126480" y="2423160"/>
            <a:ext cx="5074920" cy="2331720"/>
          </a:xfrm>
          <a:prstGeom prst="roundRect">
            <a:avLst>
              <a:gd fmla="val 2353" name="adj"/>
            </a:avLst>
          </a:prstGeom>
          <a:solidFill>
            <a:srgbClr val="F4F5F6"/>
          </a:solidFill>
          <a:ln cap="flat" cmpd="sng" w="12700">
            <a:solidFill>
              <a:srgbClr val="F4F5F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0"/>
          <p:cNvSpPr/>
          <p:nvPr/>
        </p:nvSpPr>
        <p:spPr>
          <a:xfrm>
            <a:off x="6446520" y="2651760"/>
            <a:ext cx="448056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800"/>
              <a:buFont typeface="Cambria"/>
              <a:buNone/>
            </a:pPr>
            <a:r>
              <a:rPr b="1" i="0" lang="en-US" sz="1800" u="none" cap="none" strike="noStrike">
                <a:solidFill>
                  <a:srgbClr val="14161A"/>
                </a:solidFill>
                <a:latin typeface="Cambria"/>
                <a:ea typeface="Cambria"/>
                <a:cs typeface="Cambria"/>
                <a:sym typeface="Cambria"/>
              </a:rPr>
              <a:t>[The alternative]</a:t>
            </a:r>
            <a:endParaRPr b="0" i="0" sz="1800" u="none" cap="none" strike="noStrike">
              <a:solidFill>
                <a:schemeClr val="dk1"/>
              </a:solidFill>
              <a:latin typeface="Calibri"/>
              <a:ea typeface="Calibri"/>
              <a:cs typeface="Calibri"/>
              <a:sym typeface="Calibri"/>
            </a:endParaRPr>
          </a:p>
        </p:txBody>
      </p:sp>
      <p:sp>
        <p:nvSpPr>
          <p:cNvPr id="181" name="Google Shape;181;p10"/>
          <p:cNvSpPr/>
          <p:nvPr/>
        </p:nvSpPr>
        <p:spPr>
          <a:xfrm>
            <a:off x="6446520" y="3154680"/>
            <a:ext cx="443484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300"/>
              <a:buFont typeface="Calibri"/>
              <a:buNone/>
            </a:pPr>
            <a:r>
              <a:rPr b="0" i="0" lang="en-US" sz="1300" u="none" cap="none" strike="noStrike">
                <a:solidFill>
                  <a:srgbClr val="6E7278"/>
                </a:solidFill>
                <a:latin typeface="Calibri"/>
                <a:ea typeface="Calibri"/>
                <a:cs typeface="Calibri"/>
                <a:sym typeface="Calibri"/>
              </a:rPr>
              <a:t>[Its full cost, including the parts usually left out]</a:t>
            </a:r>
            <a:endParaRPr b="0" i="0" sz="1300" u="none" cap="none" strike="noStrike">
              <a:solidFill>
                <a:schemeClr val="dk1"/>
              </a:solidFill>
              <a:latin typeface="Calibri"/>
              <a:ea typeface="Calibri"/>
              <a:cs typeface="Calibri"/>
              <a:sym typeface="Calibri"/>
            </a:endParaRPr>
          </a:p>
        </p:txBody>
      </p:sp>
      <p:sp>
        <p:nvSpPr>
          <p:cNvPr id="182" name="Google Shape;182;p10"/>
          <p:cNvSpPr/>
          <p:nvPr/>
        </p:nvSpPr>
        <p:spPr>
          <a:xfrm>
            <a:off x="6446520" y="3685032"/>
            <a:ext cx="443484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300"/>
              <a:buFont typeface="Calibri"/>
              <a:buNone/>
            </a:pPr>
            <a:r>
              <a:rPr b="0" i="0" lang="en-US" sz="1300" u="none" cap="none" strike="noStrike">
                <a:solidFill>
                  <a:srgbClr val="6E7278"/>
                </a:solidFill>
                <a:latin typeface="Calibri"/>
                <a:ea typeface="Calibri"/>
                <a:cs typeface="Calibri"/>
                <a:sym typeface="Calibri"/>
              </a:rPr>
              <a:t>[How long before it produces anything]</a:t>
            </a:r>
            <a:endParaRPr b="0" i="0" sz="1300" u="none" cap="none" strike="noStrike">
              <a:solidFill>
                <a:schemeClr val="dk1"/>
              </a:solidFill>
              <a:latin typeface="Calibri"/>
              <a:ea typeface="Calibri"/>
              <a:cs typeface="Calibri"/>
              <a:sym typeface="Calibri"/>
            </a:endParaRPr>
          </a:p>
        </p:txBody>
      </p:sp>
      <p:sp>
        <p:nvSpPr>
          <p:cNvPr id="183" name="Google Shape;183;p10"/>
          <p:cNvSpPr/>
          <p:nvPr/>
        </p:nvSpPr>
        <p:spPr>
          <a:xfrm>
            <a:off x="6446520" y="4215384"/>
            <a:ext cx="443484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300"/>
              <a:buFont typeface="Calibri"/>
              <a:buNone/>
            </a:pPr>
            <a:r>
              <a:rPr b="0" i="0" lang="en-US" sz="1300" u="none" cap="none" strike="noStrike">
                <a:solidFill>
                  <a:srgbClr val="6E7278"/>
                </a:solidFill>
                <a:latin typeface="Calibri"/>
                <a:ea typeface="Calibri"/>
                <a:cs typeface="Calibri"/>
                <a:sym typeface="Calibri"/>
              </a:rPr>
              <a:t>[What it commits you to afterwards]</a:t>
            </a:r>
            <a:endParaRPr b="0" i="0" sz="1300" u="none" cap="none" strike="noStrike">
              <a:solidFill>
                <a:schemeClr val="dk1"/>
              </a:solidFill>
              <a:latin typeface="Calibri"/>
              <a:ea typeface="Calibri"/>
              <a:cs typeface="Calibri"/>
              <a:sym typeface="Calibri"/>
            </a:endParaRPr>
          </a:p>
        </p:txBody>
      </p:sp>
      <p:sp>
        <p:nvSpPr>
          <p:cNvPr id="184" name="Google Shape;184;p10"/>
          <p:cNvSpPr/>
          <p:nvPr/>
        </p:nvSpPr>
        <p:spPr>
          <a:xfrm>
            <a:off x="777240" y="4983480"/>
            <a:ext cx="1042416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400"/>
              <a:buFont typeface="Calibri"/>
              <a:buNone/>
            </a:pPr>
            <a:r>
              <a:rPr b="1" i="0" lang="en-US" sz="1400" u="none" cap="none" strike="noStrike">
                <a:solidFill>
                  <a:srgbClr val="14161A"/>
                </a:solidFill>
                <a:latin typeface="Calibri"/>
                <a:ea typeface="Calibri"/>
                <a:cs typeface="Calibri"/>
                <a:sym typeface="Calibri"/>
              </a:rPr>
              <a:t>[The alternative] is the better call when [the honest condition under which it is].</a:t>
            </a:r>
            <a:endParaRPr b="0" i="0" sz="1400" u="none" cap="none" strike="noStrike">
              <a:solidFill>
                <a:schemeClr val="dk1"/>
              </a:solidFill>
              <a:latin typeface="Calibri"/>
              <a:ea typeface="Calibri"/>
              <a:cs typeface="Calibri"/>
              <a:sym typeface="Calibri"/>
            </a:endParaRPr>
          </a:p>
        </p:txBody>
      </p:sp>
      <p:sp>
        <p:nvSpPr>
          <p:cNvPr id="185" name="Google Shape;185;p10"/>
          <p:cNvSpPr/>
          <p:nvPr/>
        </p:nvSpPr>
        <p:spPr>
          <a:xfrm>
            <a:off x="777240" y="6355080"/>
            <a:ext cx="3657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Getting It Signed Off</a:t>
            </a:r>
            <a:endParaRPr b="0" i="0" sz="900" u="none" cap="none" strike="noStrike">
              <a:solidFill>
                <a:schemeClr val="dk1"/>
              </a:solidFill>
              <a:latin typeface="Calibri"/>
              <a:ea typeface="Calibri"/>
              <a:cs typeface="Calibri"/>
              <a:sym typeface="Calibri"/>
            </a:endParaRPr>
          </a:p>
        </p:txBody>
      </p:sp>
      <p:sp>
        <p:nvSpPr>
          <p:cNvPr id="186" name="Google Shape;186;p10"/>
          <p:cNvSpPr/>
          <p:nvPr/>
        </p:nvSpPr>
        <p:spPr>
          <a:xfrm>
            <a:off x="7756855" y="6355080"/>
            <a:ext cx="36576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symonds.co</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1"/>
          <p:cNvSpPr/>
          <p:nvPr/>
        </p:nvSpPr>
        <p:spPr>
          <a:xfrm>
            <a:off x="777240" y="566928"/>
            <a:ext cx="82296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6F4E"/>
              </a:buClr>
              <a:buSzPts val="1100"/>
              <a:buFont typeface="Calibri"/>
              <a:buNone/>
            </a:pPr>
            <a:r>
              <a:rPr b="1" i="0" lang="en-US" sz="1100" u="none" cap="none" strike="noStrike">
                <a:solidFill>
                  <a:srgbClr val="2F6F4E"/>
                </a:solidFill>
                <a:latin typeface="Calibri"/>
                <a:ea typeface="Calibri"/>
                <a:cs typeface="Calibri"/>
                <a:sym typeface="Calibri"/>
              </a:rPr>
              <a:t>SLIDE 07</a:t>
            </a:r>
            <a:endParaRPr b="0" i="0" sz="1100" u="none" cap="none" strike="noStrike">
              <a:solidFill>
                <a:schemeClr val="dk1"/>
              </a:solidFill>
              <a:latin typeface="Calibri"/>
              <a:ea typeface="Calibri"/>
              <a:cs typeface="Calibri"/>
              <a:sym typeface="Calibri"/>
            </a:endParaRPr>
          </a:p>
        </p:txBody>
      </p:sp>
      <p:sp>
        <p:nvSpPr>
          <p:cNvPr id="193" name="Google Shape;193;p11"/>
          <p:cNvSpPr/>
          <p:nvPr/>
        </p:nvSpPr>
        <p:spPr>
          <a:xfrm>
            <a:off x="777240" y="914400"/>
            <a:ext cx="9692640" cy="7772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3400"/>
              <a:buFont typeface="Cambria"/>
              <a:buNone/>
            </a:pPr>
            <a:r>
              <a:rPr b="1" i="0" lang="en-US" sz="3400" u="none" cap="none" strike="noStrike">
                <a:solidFill>
                  <a:srgbClr val="14161A"/>
                </a:solidFill>
                <a:latin typeface="Cambria"/>
                <a:ea typeface="Cambria"/>
                <a:cs typeface="Cambria"/>
                <a:sym typeface="Cambria"/>
              </a:rPr>
              <a:t>Three routes</a:t>
            </a:r>
            <a:endParaRPr b="0" i="0" sz="3400" u="none" cap="none" strike="noStrike">
              <a:solidFill>
                <a:schemeClr val="dk1"/>
              </a:solidFill>
              <a:latin typeface="Calibri"/>
              <a:ea typeface="Calibri"/>
              <a:cs typeface="Calibri"/>
              <a:sym typeface="Calibri"/>
            </a:endParaRPr>
          </a:p>
        </p:txBody>
      </p:sp>
      <p:sp>
        <p:nvSpPr>
          <p:cNvPr id="194" name="Google Shape;194;p11"/>
          <p:cNvSpPr/>
          <p:nvPr/>
        </p:nvSpPr>
        <p:spPr>
          <a:xfrm>
            <a:off x="777240" y="1783080"/>
            <a:ext cx="1024128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400"/>
              <a:buFont typeface="Calibri"/>
              <a:buNone/>
            </a:pPr>
            <a:r>
              <a:rPr b="0" i="0" lang="en-US" sz="1400" u="none" cap="none" strike="noStrike">
                <a:solidFill>
                  <a:srgbClr val="6E7278"/>
                </a:solidFill>
                <a:latin typeface="Calibri"/>
                <a:ea typeface="Calibri"/>
                <a:cs typeface="Calibri"/>
                <a:sym typeface="Calibri"/>
              </a:rPr>
              <a:t>Present a single option and it reads as a pitch. Present three and it reads as analysis.</a:t>
            </a:r>
            <a:endParaRPr b="0" i="0" sz="1400" u="none" cap="none" strike="noStrike">
              <a:solidFill>
                <a:schemeClr val="dk1"/>
              </a:solidFill>
              <a:latin typeface="Calibri"/>
              <a:ea typeface="Calibri"/>
              <a:cs typeface="Calibri"/>
              <a:sym typeface="Calibri"/>
            </a:endParaRPr>
          </a:p>
        </p:txBody>
      </p:sp>
      <p:sp>
        <p:nvSpPr>
          <p:cNvPr id="195" name="Google Shape;195;p11"/>
          <p:cNvSpPr/>
          <p:nvPr/>
        </p:nvSpPr>
        <p:spPr>
          <a:xfrm>
            <a:off x="777240" y="2423160"/>
            <a:ext cx="3246120" cy="2377440"/>
          </a:xfrm>
          <a:prstGeom prst="roundRect">
            <a:avLst>
              <a:gd fmla="val 2308" name="adj"/>
            </a:avLst>
          </a:prstGeom>
          <a:solidFill>
            <a:srgbClr val="FFFFFF"/>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1"/>
          <p:cNvSpPr/>
          <p:nvPr/>
        </p:nvSpPr>
        <p:spPr>
          <a:xfrm>
            <a:off x="1051560" y="2697480"/>
            <a:ext cx="411480" cy="411480"/>
          </a:xfrm>
          <a:prstGeom prst="ellipse">
            <a:avLst/>
          </a:prstGeom>
          <a:solidFill>
            <a:srgbClr val="14161A"/>
          </a:solidFill>
          <a:ln cap="flat" cmpd="sng" w="12700">
            <a:solidFill>
              <a:srgbClr val="14161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1"/>
          <p:cNvSpPr/>
          <p:nvPr/>
        </p:nvSpPr>
        <p:spPr>
          <a:xfrm>
            <a:off x="1051560" y="2697480"/>
            <a:ext cx="411480" cy="41148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400"/>
              <a:buFont typeface="Cambria"/>
              <a:buNone/>
            </a:pPr>
            <a:r>
              <a:rPr b="1" i="0" lang="en-US" sz="1400" u="none" cap="none" strike="noStrike">
                <a:solidFill>
                  <a:srgbClr val="FFFFFF"/>
                </a:solidFill>
                <a:latin typeface="Cambria"/>
                <a:ea typeface="Cambria"/>
                <a:cs typeface="Cambria"/>
                <a:sym typeface="Cambria"/>
              </a:rPr>
              <a:t>A</a:t>
            </a:r>
            <a:endParaRPr b="0" i="0" sz="1400" u="none" cap="none" strike="noStrike">
              <a:solidFill>
                <a:schemeClr val="dk1"/>
              </a:solidFill>
              <a:latin typeface="Calibri"/>
              <a:ea typeface="Calibri"/>
              <a:cs typeface="Calibri"/>
              <a:sym typeface="Calibri"/>
            </a:endParaRPr>
          </a:p>
        </p:txBody>
      </p:sp>
      <p:sp>
        <p:nvSpPr>
          <p:cNvPr id="198" name="Google Shape;198;p11"/>
          <p:cNvSpPr/>
          <p:nvPr/>
        </p:nvSpPr>
        <p:spPr>
          <a:xfrm>
            <a:off x="1051560" y="3246120"/>
            <a:ext cx="269748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800"/>
              <a:buFont typeface="Cambria"/>
              <a:buNone/>
            </a:pPr>
            <a:r>
              <a:rPr b="1" i="0" lang="en-US" sz="1800" u="none" cap="none" strike="noStrike">
                <a:solidFill>
                  <a:srgbClr val="14161A"/>
                </a:solidFill>
                <a:latin typeface="Cambria"/>
                <a:ea typeface="Cambria"/>
                <a:cs typeface="Cambria"/>
                <a:sym typeface="Cambria"/>
              </a:rPr>
              <a:t>Do the minimum</a:t>
            </a:r>
            <a:endParaRPr b="0" i="0" sz="1800" u="none" cap="none" strike="noStrike">
              <a:solidFill>
                <a:schemeClr val="dk1"/>
              </a:solidFill>
              <a:latin typeface="Calibri"/>
              <a:ea typeface="Calibri"/>
              <a:cs typeface="Calibri"/>
              <a:sym typeface="Calibri"/>
            </a:endParaRPr>
          </a:p>
        </p:txBody>
      </p:sp>
      <p:sp>
        <p:nvSpPr>
          <p:cNvPr id="199" name="Google Shape;199;p11"/>
          <p:cNvSpPr/>
          <p:nvPr/>
        </p:nvSpPr>
        <p:spPr>
          <a:xfrm>
            <a:off x="1051560" y="3639312"/>
            <a:ext cx="2697480" cy="1005840"/>
          </a:xfrm>
          <a:prstGeom prst="rect">
            <a:avLst/>
          </a:prstGeom>
          <a:noFill/>
          <a:ln>
            <a:noFill/>
          </a:ln>
        </p:spPr>
        <p:txBody>
          <a:bodyPr anchorCtr="0" anchor="ctr" bIns="0" lIns="0" spcFirstLastPara="1" rIns="0" wrap="square" tIns="0">
            <a:noAutofit/>
          </a:bodyPr>
          <a:lstStyle/>
          <a:p>
            <a:pPr indent="0" lvl="0" marL="0" marR="0" rtl="0" algn="l">
              <a:lnSpc>
                <a:spcPct val="141666"/>
              </a:lnSpc>
              <a:spcBef>
                <a:spcPts val="0"/>
              </a:spcBef>
              <a:spcAft>
                <a:spcPts val="0"/>
              </a:spcAft>
              <a:buClr>
                <a:srgbClr val="6E7278"/>
              </a:buClr>
              <a:buSzPts val="1200"/>
              <a:buFont typeface="Calibri"/>
              <a:buNone/>
            </a:pPr>
            <a:r>
              <a:rPr b="0" i="0" lang="en-US" sz="1200" u="none" cap="none" strike="noStrike">
                <a:solidFill>
                  <a:srgbClr val="6E7278"/>
                </a:solidFill>
                <a:latin typeface="Calibri"/>
                <a:ea typeface="Calibri"/>
                <a:cs typeface="Calibri"/>
                <a:sym typeface="Calibri"/>
              </a:rPr>
              <a:t>[Fix the worst of it. Cost, and what stays broken.]</a:t>
            </a:r>
            <a:endParaRPr b="0" i="0" sz="1200" u="none" cap="none" strike="noStrike">
              <a:solidFill>
                <a:schemeClr val="dk1"/>
              </a:solidFill>
              <a:latin typeface="Calibri"/>
              <a:ea typeface="Calibri"/>
              <a:cs typeface="Calibri"/>
              <a:sym typeface="Calibri"/>
            </a:endParaRPr>
          </a:p>
        </p:txBody>
      </p:sp>
      <p:sp>
        <p:nvSpPr>
          <p:cNvPr id="200" name="Google Shape;200;p11"/>
          <p:cNvSpPr/>
          <p:nvPr/>
        </p:nvSpPr>
        <p:spPr>
          <a:xfrm>
            <a:off x="4315968" y="2423160"/>
            <a:ext cx="3246120" cy="2377440"/>
          </a:xfrm>
          <a:prstGeom prst="roundRect">
            <a:avLst>
              <a:gd fmla="val 2308" name="adj"/>
            </a:avLst>
          </a:prstGeom>
          <a:solidFill>
            <a:srgbClr val="FFFFFF"/>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1"/>
          <p:cNvSpPr/>
          <p:nvPr/>
        </p:nvSpPr>
        <p:spPr>
          <a:xfrm>
            <a:off x="4590288" y="2697480"/>
            <a:ext cx="411480" cy="411480"/>
          </a:xfrm>
          <a:prstGeom prst="ellipse">
            <a:avLst/>
          </a:prstGeom>
          <a:solidFill>
            <a:srgbClr val="14161A"/>
          </a:solidFill>
          <a:ln cap="flat" cmpd="sng" w="12700">
            <a:solidFill>
              <a:srgbClr val="14161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1"/>
          <p:cNvSpPr/>
          <p:nvPr/>
        </p:nvSpPr>
        <p:spPr>
          <a:xfrm>
            <a:off x="4590288" y="2697480"/>
            <a:ext cx="411480" cy="41148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400"/>
              <a:buFont typeface="Cambria"/>
              <a:buNone/>
            </a:pPr>
            <a:r>
              <a:rPr b="1" i="0" lang="en-US" sz="1400" u="none" cap="none" strike="noStrike">
                <a:solidFill>
                  <a:srgbClr val="FFFFFF"/>
                </a:solidFill>
                <a:latin typeface="Cambria"/>
                <a:ea typeface="Cambria"/>
                <a:cs typeface="Cambria"/>
                <a:sym typeface="Cambria"/>
              </a:rPr>
              <a:t>B</a:t>
            </a:r>
            <a:endParaRPr b="0" i="0" sz="1400" u="none" cap="none" strike="noStrike">
              <a:solidFill>
                <a:schemeClr val="dk1"/>
              </a:solidFill>
              <a:latin typeface="Calibri"/>
              <a:ea typeface="Calibri"/>
              <a:cs typeface="Calibri"/>
              <a:sym typeface="Calibri"/>
            </a:endParaRPr>
          </a:p>
        </p:txBody>
      </p:sp>
      <p:sp>
        <p:nvSpPr>
          <p:cNvPr id="203" name="Google Shape;203;p11"/>
          <p:cNvSpPr/>
          <p:nvPr/>
        </p:nvSpPr>
        <p:spPr>
          <a:xfrm>
            <a:off x="4590288" y="3246120"/>
            <a:ext cx="269748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800"/>
              <a:buFont typeface="Cambria"/>
              <a:buNone/>
            </a:pPr>
            <a:r>
              <a:rPr b="1" i="0" lang="en-US" sz="1800" u="none" cap="none" strike="noStrike">
                <a:solidFill>
                  <a:srgbClr val="14161A"/>
                </a:solidFill>
                <a:latin typeface="Cambria"/>
                <a:ea typeface="Cambria"/>
                <a:cs typeface="Cambria"/>
                <a:sym typeface="Cambria"/>
              </a:rPr>
              <a:t>Do it in-house</a:t>
            </a:r>
            <a:endParaRPr b="0" i="0" sz="1800" u="none" cap="none" strike="noStrike">
              <a:solidFill>
                <a:schemeClr val="dk1"/>
              </a:solidFill>
              <a:latin typeface="Calibri"/>
              <a:ea typeface="Calibri"/>
              <a:cs typeface="Calibri"/>
              <a:sym typeface="Calibri"/>
            </a:endParaRPr>
          </a:p>
        </p:txBody>
      </p:sp>
      <p:sp>
        <p:nvSpPr>
          <p:cNvPr id="204" name="Google Shape;204;p11"/>
          <p:cNvSpPr/>
          <p:nvPr/>
        </p:nvSpPr>
        <p:spPr>
          <a:xfrm>
            <a:off x="4590288" y="3639312"/>
            <a:ext cx="2697480" cy="1005840"/>
          </a:xfrm>
          <a:prstGeom prst="rect">
            <a:avLst/>
          </a:prstGeom>
          <a:noFill/>
          <a:ln>
            <a:noFill/>
          </a:ln>
        </p:spPr>
        <p:txBody>
          <a:bodyPr anchorCtr="0" anchor="ctr" bIns="0" lIns="0" spcFirstLastPara="1" rIns="0" wrap="square" tIns="0">
            <a:noAutofit/>
          </a:bodyPr>
          <a:lstStyle/>
          <a:p>
            <a:pPr indent="0" lvl="0" marL="0" marR="0" rtl="0" algn="l">
              <a:lnSpc>
                <a:spcPct val="141666"/>
              </a:lnSpc>
              <a:spcBef>
                <a:spcPts val="0"/>
              </a:spcBef>
              <a:spcAft>
                <a:spcPts val="0"/>
              </a:spcAft>
              <a:buClr>
                <a:srgbClr val="6E7278"/>
              </a:buClr>
              <a:buSzPts val="1200"/>
              <a:buFont typeface="Calibri"/>
              <a:buNone/>
            </a:pPr>
            <a:r>
              <a:rPr b="0" i="0" lang="en-US" sz="1200" u="none" cap="none" strike="noStrike">
                <a:solidFill>
                  <a:srgbClr val="6E7278"/>
                </a:solidFill>
                <a:latin typeface="Calibri"/>
                <a:ea typeface="Calibri"/>
                <a:cs typeface="Calibri"/>
                <a:sym typeface="Calibri"/>
              </a:rPr>
              <a:t>[Existing team plus contractors. Cost in time and focus.]</a:t>
            </a:r>
            <a:endParaRPr b="0" i="0" sz="1200" u="none" cap="none" strike="noStrike">
              <a:solidFill>
                <a:schemeClr val="dk1"/>
              </a:solidFill>
              <a:latin typeface="Calibri"/>
              <a:ea typeface="Calibri"/>
              <a:cs typeface="Calibri"/>
              <a:sym typeface="Calibri"/>
            </a:endParaRPr>
          </a:p>
        </p:txBody>
      </p:sp>
      <p:sp>
        <p:nvSpPr>
          <p:cNvPr id="205" name="Google Shape;205;p11"/>
          <p:cNvSpPr/>
          <p:nvPr/>
        </p:nvSpPr>
        <p:spPr>
          <a:xfrm>
            <a:off x="7854696" y="2423160"/>
            <a:ext cx="3246120" cy="2377440"/>
          </a:xfrm>
          <a:prstGeom prst="roundRect">
            <a:avLst>
              <a:gd fmla="val 2308" name="adj"/>
            </a:avLst>
          </a:prstGeom>
          <a:solidFill>
            <a:srgbClr val="FFFFFF"/>
          </a:solidFill>
          <a:ln cap="flat" cmpd="sng" w="12700">
            <a:solidFill>
              <a:srgbClr val="DCDEE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1"/>
          <p:cNvSpPr/>
          <p:nvPr/>
        </p:nvSpPr>
        <p:spPr>
          <a:xfrm>
            <a:off x="8129016" y="2697480"/>
            <a:ext cx="411480" cy="411480"/>
          </a:xfrm>
          <a:prstGeom prst="ellipse">
            <a:avLst/>
          </a:prstGeom>
          <a:solidFill>
            <a:srgbClr val="14161A"/>
          </a:solidFill>
          <a:ln cap="flat" cmpd="sng" w="12700">
            <a:solidFill>
              <a:srgbClr val="14161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1"/>
          <p:cNvSpPr/>
          <p:nvPr/>
        </p:nvSpPr>
        <p:spPr>
          <a:xfrm>
            <a:off x="8129016" y="2697480"/>
            <a:ext cx="411480" cy="41148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400"/>
              <a:buFont typeface="Cambria"/>
              <a:buNone/>
            </a:pPr>
            <a:r>
              <a:rPr b="1" i="0" lang="en-US" sz="1400" u="none" cap="none" strike="noStrike">
                <a:solidFill>
                  <a:srgbClr val="FFFFFF"/>
                </a:solidFill>
                <a:latin typeface="Cambria"/>
                <a:ea typeface="Cambria"/>
                <a:cs typeface="Cambria"/>
                <a:sym typeface="Cambria"/>
              </a:rPr>
              <a:t>C</a:t>
            </a:r>
            <a:endParaRPr b="0" i="0" sz="1400" u="none" cap="none" strike="noStrike">
              <a:solidFill>
                <a:schemeClr val="dk1"/>
              </a:solidFill>
              <a:latin typeface="Calibri"/>
              <a:ea typeface="Calibri"/>
              <a:cs typeface="Calibri"/>
              <a:sym typeface="Calibri"/>
            </a:endParaRPr>
          </a:p>
        </p:txBody>
      </p:sp>
      <p:sp>
        <p:nvSpPr>
          <p:cNvPr id="208" name="Google Shape;208;p11"/>
          <p:cNvSpPr/>
          <p:nvPr/>
        </p:nvSpPr>
        <p:spPr>
          <a:xfrm>
            <a:off x="8129016" y="3246120"/>
            <a:ext cx="269748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161A"/>
              </a:buClr>
              <a:buSzPts val="1800"/>
              <a:buFont typeface="Cambria"/>
              <a:buNone/>
            </a:pPr>
            <a:r>
              <a:rPr b="1" i="0" lang="en-US" sz="1800" u="none" cap="none" strike="noStrike">
                <a:solidFill>
                  <a:srgbClr val="14161A"/>
                </a:solidFill>
                <a:latin typeface="Cambria"/>
                <a:ea typeface="Cambria"/>
                <a:cs typeface="Cambria"/>
                <a:sym typeface="Cambria"/>
              </a:rPr>
              <a:t>Do it properly</a:t>
            </a:r>
            <a:endParaRPr b="0" i="0" sz="1800" u="none" cap="none" strike="noStrike">
              <a:solidFill>
                <a:schemeClr val="dk1"/>
              </a:solidFill>
              <a:latin typeface="Calibri"/>
              <a:ea typeface="Calibri"/>
              <a:cs typeface="Calibri"/>
              <a:sym typeface="Calibri"/>
            </a:endParaRPr>
          </a:p>
        </p:txBody>
      </p:sp>
      <p:sp>
        <p:nvSpPr>
          <p:cNvPr id="209" name="Google Shape;209;p11"/>
          <p:cNvSpPr/>
          <p:nvPr/>
        </p:nvSpPr>
        <p:spPr>
          <a:xfrm>
            <a:off x="8129016" y="3639312"/>
            <a:ext cx="2697480" cy="1005840"/>
          </a:xfrm>
          <a:prstGeom prst="rect">
            <a:avLst/>
          </a:prstGeom>
          <a:noFill/>
          <a:ln>
            <a:noFill/>
          </a:ln>
        </p:spPr>
        <p:txBody>
          <a:bodyPr anchorCtr="0" anchor="ctr" bIns="0" lIns="0" spcFirstLastPara="1" rIns="0" wrap="square" tIns="0">
            <a:noAutofit/>
          </a:bodyPr>
          <a:lstStyle/>
          <a:p>
            <a:pPr indent="0" lvl="0" marL="0" marR="0" rtl="0" algn="l">
              <a:lnSpc>
                <a:spcPct val="141666"/>
              </a:lnSpc>
              <a:spcBef>
                <a:spcPts val="0"/>
              </a:spcBef>
              <a:spcAft>
                <a:spcPts val="0"/>
              </a:spcAft>
              <a:buClr>
                <a:srgbClr val="6E7278"/>
              </a:buClr>
              <a:buSzPts val="1200"/>
              <a:buFont typeface="Calibri"/>
              <a:buNone/>
            </a:pPr>
            <a:r>
              <a:rPr b="0" i="0" lang="en-US" sz="1200" u="none" cap="none" strike="noStrike">
                <a:solidFill>
                  <a:srgbClr val="6E7278"/>
                </a:solidFill>
                <a:latin typeface="Calibri"/>
                <a:ea typeface="Calibri"/>
                <a:cs typeface="Calibri"/>
                <a:sym typeface="Calibri"/>
              </a:rPr>
              <a:t>[Full scope, external. Cost, and what it removes from the team.]</a:t>
            </a:r>
            <a:endParaRPr b="0" i="0" sz="1200" u="none" cap="none" strike="noStrike">
              <a:solidFill>
                <a:schemeClr val="dk1"/>
              </a:solidFill>
              <a:latin typeface="Calibri"/>
              <a:ea typeface="Calibri"/>
              <a:cs typeface="Calibri"/>
              <a:sym typeface="Calibri"/>
            </a:endParaRPr>
          </a:p>
        </p:txBody>
      </p:sp>
      <p:sp>
        <p:nvSpPr>
          <p:cNvPr id="210" name="Google Shape;210;p11"/>
          <p:cNvSpPr/>
          <p:nvPr/>
        </p:nvSpPr>
        <p:spPr>
          <a:xfrm>
            <a:off x="777240" y="5074920"/>
            <a:ext cx="10637215"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1000"/>
              <a:buFont typeface="Calibri"/>
              <a:buNone/>
            </a:pPr>
            <a:r>
              <a:rPr b="0" i="1" lang="en-US" sz="1000" u="none" cap="none" strike="noStrike">
                <a:solidFill>
                  <a:srgbClr val="6E7278"/>
                </a:solidFill>
                <a:latin typeface="Calibri"/>
                <a:ea typeface="Calibri"/>
                <a:cs typeface="Calibri"/>
                <a:sym typeface="Calibri"/>
              </a:rPr>
              <a:t>Argue A and B properly. A straw man is obvious to everyone in the room and costs you the slide.</a:t>
            </a:r>
            <a:endParaRPr b="0" i="0" sz="1000" u="none" cap="none" strike="noStrike">
              <a:solidFill>
                <a:schemeClr val="dk1"/>
              </a:solidFill>
              <a:latin typeface="Calibri"/>
              <a:ea typeface="Calibri"/>
              <a:cs typeface="Calibri"/>
              <a:sym typeface="Calibri"/>
            </a:endParaRPr>
          </a:p>
        </p:txBody>
      </p:sp>
      <p:sp>
        <p:nvSpPr>
          <p:cNvPr id="211" name="Google Shape;211;p11"/>
          <p:cNvSpPr/>
          <p:nvPr/>
        </p:nvSpPr>
        <p:spPr>
          <a:xfrm>
            <a:off x="777240" y="6355080"/>
            <a:ext cx="3657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Getting It Signed Off</a:t>
            </a:r>
            <a:endParaRPr b="0" i="0" sz="900" u="none" cap="none" strike="noStrike">
              <a:solidFill>
                <a:schemeClr val="dk1"/>
              </a:solidFill>
              <a:latin typeface="Calibri"/>
              <a:ea typeface="Calibri"/>
              <a:cs typeface="Calibri"/>
              <a:sym typeface="Calibri"/>
            </a:endParaRPr>
          </a:p>
        </p:txBody>
      </p:sp>
      <p:sp>
        <p:nvSpPr>
          <p:cNvPr id="212" name="Google Shape;212;p11"/>
          <p:cNvSpPr/>
          <p:nvPr/>
        </p:nvSpPr>
        <p:spPr>
          <a:xfrm>
            <a:off x="7756855" y="6355080"/>
            <a:ext cx="36576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278"/>
              </a:buClr>
              <a:buSzPts val="900"/>
              <a:buFont typeface="Calibri"/>
              <a:buNone/>
            </a:pPr>
            <a:r>
              <a:rPr b="0" i="0" lang="en-US" sz="900" u="none" cap="none" strike="noStrike">
                <a:solidFill>
                  <a:srgbClr val="6E7278"/>
                </a:solidFill>
                <a:latin typeface="Calibri"/>
                <a:ea typeface="Calibri"/>
                <a:cs typeface="Calibri"/>
                <a:sym typeface="Calibri"/>
              </a:rPr>
              <a:t>symonds.co</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