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
  </p:notesMasterIdLst>
  <p:sldIdLst>
    <p:sldId id="742" r:id="rId2"/>
    <p:sldId id="826" r:id="rId3"/>
    <p:sldId id="827" r:id="rId4"/>
    <p:sldId id="828" r:id="rId5"/>
    <p:sldId id="829" r:id="rId6"/>
    <p:sldId id="830" r:id="rId7"/>
    <p:sldId id="831" r:id="rId8"/>
    <p:sldId id="832" r:id="rId9"/>
    <p:sldId id="835" r:id="rId10"/>
    <p:sldId id="833"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72125"/>
    <a:srgbClr val="153F64"/>
    <a:srgbClr val="000000"/>
    <a:srgbClr val="0E2841"/>
    <a:srgbClr val="FFFFFF"/>
    <a:srgbClr val="EF402A"/>
    <a:srgbClr val="7F7F7F"/>
    <a:srgbClr val="F2F2F2"/>
    <a:srgbClr val="C8C9C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4090"/>
    <p:restoredTop sz="94676"/>
  </p:normalViewPr>
  <p:slideViewPr>
    <p:cSldViewPr snapToGrid="0">
      <p:cViewPr varScale="1">
        <p:scale>
          <a:sx n="190" d="100"/>
          <a:sy n="190" d="100"/>
        </p:scale>
        <p:origin x="624"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27B8843-F5D0-5346-9E90-B691804CA12B}" type="datetimeFigureOut">
              <a:rPr lang="en-US" smtClean="0"/>
              <a:t>8/24/26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A20CF60-6327-2842-ADE9-316ABE7EEC60}" type="slidenum">
              <a:rPr lang="en-US" smtClean="0"/>
              <a:t>‹#›</a:t>
            </a:fld>
            <a:endParaRPr lang="en-US"/>
          </a:p>
        </p:txBody>
      </p:sp>
    </p:spTree>
    <p:extLst>
      <p:ext uri="{BB962C8B-B14F-4D97-AF65-F5344CB8AC3E}">
        <p14:creationId xmlns:p14="http://schemas.microsoft.com/office/powerpoint/2010/main" val="30772875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B2B927-E08C-48C8-6AF6-0BE329CF7E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AA26D7-4D71-FC99-296D-0387BB6AFF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9AE95D-ECC7-7B3A-5DFF-1357A4B301F9}"/>
              </a:ext>
            </a:extLst>
          </p:cNvPr>
          <p:cNvSpPr>
            <a:spLocks noGrp="1"/>
          </p:cNvSpPr>
          <p:nvPr>
            <p:ph type="body" idx="1"/>
          </p:nvPr>
        </p:nvSpPr>
        <p:spPr/>
        <p:txBody>
          <a:bodyPr/>
          <a:lstStyle/>
          <a:p>
            <a:r>
              <a:rPr lang="en-AU" dirty="0"/>
              <a:t>Hello everyone, I’m TY from </a:t>
            </a:r>
            <a:r>
              <a:rPr lang="en-AU" dirty="0" err="1"/>
              <a:t>Robustel</a:t>
            </a:r>
            <a:r>
              <a:rPr lang="en-AU" dirty="0"/>
              <a:t>. For those who do not know us, </a:t>
            </a:r>
            <a:r>
              <a:rPr lang="en-AU" dirty="0" err="1"/>
              <a:t>Robustel</a:t>
            </a:r>
            <a:r>
              <a:rPr lang="en-AU" dirty="0"/>
              <a:t> builds industrial IoT gateways and connectivity infrastructure, with a background in cellular, wireless backhaul, remote device management and industrial edge connectivity. </a:t>
            </a:r>
          </a:p>
          <a:p>
            <a:r>
              <a:rPr lang="en-AU" dirty="0"/>
              <a:t>I am not here to give a product presentation, but this slide helps explain our perspective. </a:t>
            </a:r>
            <a:r>
              <a:rPr lang="en-AU" dirty="0" err="1"/>
              <a:t>Robustel</a:t>
            </a:r>
            <a:r>
              <a:rPr lang="en-AU" dirty="0"/>
              <a:t> usually sits at the gateway and edge infrastructure layer: between </a:t>
            </a:r>
            <a:r>
              <a:rPr lang="en-AU" dirty="0" err="1"/>
              <a:t>LoRaWAN</a:t>
            </a:r>
            <a:r>
              <a:rPr lang="en-AU" dirty="0"/>
              <a:t> end devices in the field and the systems that need to use the data, such as an LNS, IoT platform, application server, BMS, SCADA system or cloud platform. </a:t>
            </a:r>
          </a:p>
          <a:p>
            <a:r>
              <a:rPr lang="en-AU" dirty="0"/>
              <a:t>The important point is flexibility. We are not trying to force one architecture. Some projects only need reliable LoRa Basics™ Station packet forwarding into an existing cloud or managed LNS. Other projects need local LNS capability, cellular backhaul, protocol bridging, edge processing or site-level visibility. Both models are valid. </a:t>
            </a:r>
          </a:p>
          <a:p>
            <a:r>
              <a:rPr lang="en-AU" dirty="0"/>
              <a:t>Our role is to fit into the customer’s ecosystem, whether that includes LORIOT, The Things Stack, </a:t>
            </a:r>
            <a:r>
              <a:rPr lang="en-AU" dirty="0" err="1"/>
              <a:t>ThingPark</a:t>
            </a:r>
            <a:r>
              <a:rPr lang="en-AU" dirty="0"/>
              <a:t>, </a:t>
            </a:r>
            <a:r>
              <a:rPr lang="en-AU" dirty="0" err="1"/>
              <a:t>ChirpStack</a:t>
            </a:r>
            <a:r>
              <a:rPr lang="en-AU" dirty="0"/>
              <a:t>, cloud platforms, BMS platforms or custom applications. </a:t>
            </a:r>
          </a:p>
          <a:p>
            <a:r>
              <a:rPr lang="en-AU" dirty="0"/>
              <a:t>So today I want to explore a practical question: when is packet forwarding enough, and when does a </a:t>
            </a:r>
            <a:r>
              <a:rPr lang="en-AU" dirty="0" err="1"/>
              <a:t>LoRaWAN</a:t>
            </a:r>
            <a:r>
              <a:rPr lang="en-AU" dirty="0"/>
              <a:t> gateway need to become part of the operational edge?</a:t>
            </a:r>
          </a:p>
          <a:p>
            <a:endParaRPr lang="en-US" dirty="0"/>
          </a:p>
        </p:txBody>
      </p:sp>
      <p:sp>
        <p:nvSpPr>
          <p:cNvPr id="4" name="Slide Number Placeholder 3">
            <a:extLst>
              <a:ext uri="{FF2B5EF4-FFF2-40B4-BE49-F238E27FC236}">
                <a16:creationId xmlns:a16="http://schemas.microsoft.com/office/drawing/2014/main" id="{E0BC2026-F6E0-7B67-929E-850C648D4DD6}"/>
              </a:ext>
            </a:extLst>
          </p:cNvPr>
          <p:cNvSpPr>
            <a:spLocks noGrp="1"/>
          </p:cNvSpPr>
          <p:nvPr>
            <p:ph type="sldNum" sz="quarter" idx="5"/>
          </p:nvPr>
        </p:nvSpPr>
        <p:spPr/>
        <p:txBody>
          <a:bodyPr/>
          <a:lstStyle/>
          <a:p>
            <a:fld id="{5A20CF60-6327-2842-ADE9-316ABE7EEC60}" type="slidenum">
              <a:rPr lang="en-US" smtClean="0"/>
              <a:t>2</a:t>
            </a:fld>
            <a:endParaRPr lang="en-US"/>
          </a:p>
        </p:txBody>
      </p:sp>
    </p:spTree>
    <p:extLst>
      <p:ext uri="{BB962C8B-B14F-4D97-AF65-F5344CB8AC3E}">
        <p14:creationId xmlns:p14="http://schemas.microsoft.com/office/powerpoint/2010/main" val="39973445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74438A-527D-26A5-E2A3-E57A21CC94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5C1424-EDB9-2EE9-2774-6C38461CD9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83AD0B-6087-1F9A-4EAC-EBCBDF1B2517}"/>
              </a:ext>
            </a:extLst>
          </p:cNvPr>
          <p:cNvSpPr>
            <a:spLocks noGrp="1"/>
          </p:cNvSpPr>
          <p:nvPr>
            <p:ph type="body" idx="1"/>
          </p:nvPr>
        </p:nvSpPr>
        <p:spPr/>
        <p:txBody>
          <a:bodyPr/>
          <a:lstStyle/>
          <a:p>
            <a:r>
              <a:rPr lang="en-AU" dirty="0"/>
              <a:t>When I use the phrase “third wave,” I do not mean </a:t>
            </a:r>
            <a:r>
              <a:rPr lang="en-AU" dirty="0" err="1"/>
              <a:t>LoRaWAN</a:t>
            </a:r>
            <a:r>
              <a:rPr lang="en-AU" dirty="0"/>
              <a:t>® is becoming a different technology. I mean the deployment questions are changing.</a:t>
            </a:r>
          </a:p>
          <a:p>
            <a:r>
              <a:rPr lang="en-AU" dirty="0"/>
              <a:t>In the first wave, the question was simple: can we connect low-power sensors over long range and get useful data from the field?</a:t>
            </a:r>
          </a:p>
          <a:p>
            <a:r>
              <a:rPr lang="en-AU" dirty="0"/>
              <a:t>In the second wave, the question became: can we scale this? Can we manage gateways, coverage, onboarding, device fleets and </a:t>
            </a:r>
            <a:r>
              <a:rPr lang="en-AU" dirty="0" err="1"/>
              <a:t>LoRaWAN</a:t>
            </a:r>
            <a:r>
              <a:rPr lang="en-AU" dirty="0"/>
              <a:t>® Network Server architecture reliably?</a:t>
            </a:r>
          </a:p>
          <a:p>
            <a:r>
              <a:rPr lang="en-AU" dirty="0"/>
              <a:t>Now, in more projects, the question is moving again. Once the packet arrives, what happens next? How is the payload decoded? Where does asset context live? Does the data need to trigger a local alarm? Does it need to reach a dashboard, a BMS, SCADA system, MQTT broker, OPC UA system or cloud platform? What happens when backhaul is unreliable? Who supports the deployment after installation?</a:t>
            </a:r>
          </a:p>
          <a:p>
            <a:r>
              <a:rPr lang="en-AU" dirty="0"/>
              <a:t>That is what I mean by the third wave: moving from connected sensors to operational edge.</a:t>
            </a:r>
          </a:p>
          <a:p>
            <a:r>
              <a:rPr lang="en-AU" dirty="0"/>
              <a:t>This does not make packet forwarding less important. In many </a:t>
            </a:r>
            <a:r>
              <a:rPr lang="en-AU" dirty="0" err="1"/>
              <a:t>LoRaWAN</a:t>
            </a:r>
            <a:r>
              <a:rPr lang="en-AU" dirty="0"/>
              <a:t>® projects, packet forwarding into a cloud or managed LNS is still the cleanest and best architecture. But for some deployments, especially in industrial, utility and building environments, the gateway starts to become part of the operational system.</a:t>
            </a:r>
          </a:p>
          <a:p>
            <a:endParaRPr lang="en-US" dirty="0"/>
          </a:p>
        </p:txBody>
      </p:sp>
      <p:sp>
        <p:nvSpPr>
          <p:cNvPr id="4" name="Slide Number Placeholder 3">
            <a:extLst>
              <a:ext uri="{FF2B5EF4-FFF2-40B4-BE49-F238E27FC236}">
                <a16:creationId xmlns:a16="http://schemas.microsoft.com/office/drawing/2014/main" id="{B8646390-CD8D-7FAB-8CDC-3D978808AB97}"/>
              </a:ext>
            </a:extLst>
          </p:cNvPr>
          <p:cNvSpPr>
            <a:spLocks noGrp="1"/>
          </p:cNvSpPr>
          <p:nvPr>
            <p:ph type="sldNum" sz="quarter" idx="5"/>
          </p:nvPr>
        </p:nvSpPr>
        <p:spPr/>
        <p:txBody>
          <a:bodyPr/>
          <a:lstStyle/>
          <a:p>
            <a:fld id="{5A20CF60-6327-2842-ADE9-316ABE7EEC60}" type="slidenum">
              <a:rPr lang="en-US" smtClean="0"/>
              <a:t>3</a:t>
            </a:fld>
            <a:endParaRPr lang="en-US"/>
          </a:p>
        </p:txBody>
      </p:sp>
    </p:spTree>
    <p:extLst>
      <p:ext uri="{BB962C8B-B14F-4D97-AF65-F5344CB8AC3E}">
        <p14:creationId xmlns:p14="http://schemas.microsoft.com/office/powerpoint/2010/main" val="33901387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77487C-CA25-BBEC-C44B-3F497EBFC4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6C2EC5-54F1-090F-9A3F-6902A1F5354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F65C3C7-5CE6-D2F5-08B6-BC0027D38E8C}"/>
              </a:ext>
            </a:extLst>
          </p:cNvPr>
          <p:cNvSpPr>
            <a:spLocks noGrp="1"/>
          </p:cNvSpPr>
          <p:nvPr>
            <p:ph type="body" idx="1"/>
          </p:nvPr>
        </p:nvSpPr>
        <p:spPr/>
        <p:txBody>
          <a:bodyPr/>
          <a:lstStyle/>
          <a:p>
            <a:r>
              <a:rPr lang="en-AU" dirty="0"/>
              <a:t>After a </a:t>
            </a:r>
            <a:r>
              <a:rPr lang="en-AU" dirty="0" err="1"/>
              <a:t>LoRaWAN</a:t>
            </a:r>
            <a:r>
              <a:rPr lang="en-AU" dirty="0"/>
              <a:t>® pilot, it is easy to focus on the successful part: sensors are connected, packets are arriving, and the data is visible somewhere. That is important, but it is not the full operational problem. </a:t>
            </a:r>
          </a:p>
          <a:p>
            <a:r>
              <a:rPr lang="en-AU" dirty="0"/>
              <a:t>In real deployments, the customer usually has many existing systems already in place. There may be PLCs, meters, controllers, SCADA systems, BMS platforms, cloud applications and maintenance workflows. </a:t>
            </a:r>
            <a:r>
              <a:rPr lang="en-AU" dirty="0" err="1"/>
              <a:t>LoRaWAN</a:t>
            </a:r>
            <a:r>
              <a:rPr lang="en-AU" dirty="0"/>
              <a:t>® data has to become useful inside that environment, not create another isolated data island. </a:t>
            </a:r>
          </a:p>
          <a:p>
            <a:r>
              <a:rPr lang="en-AU" dirty="0"/>
              <a:t>The first issue is data silos. Sensor data, equipment data, building data and utility data often live in different systems. </a:t>
            </a:r>
          </a:p>
          <a:p>
            <a:r>
              <a:rPr lang="en-AU" dirty="0"/>
              <a:t>The second issue is protocol complexity. </a:t>
            </a:r>
            <a:r>
              <a:rPr lang="en-AU" dirty="0" err="1"/>
              <a:t>LoRaWAN</a:t>
            </a:r>
            <a:r>
              <a:rPr lang="en-AU" dirty="0"/>
              <a:t>® data may need to work alongside Modbus, OPC UA, BACnet, KNX, MQTT or other systems the customer already uses. </a:t>
            </a:r>
          </a:p>
          <a:p>
            <a:r>
              <a:rPr lang="en-AU" dirty="0"/>
              <a:t>The third issue is operational risk. If we connect everything directly to cloud or enterprise systems without thinking carefully, we can create reliability, security and maintenance problems. </a:t>
            </a:r>
          </a:p>
          <a:p>
            <a:r>
              <a:rPr lang="en-AU" dirty="0"/>
              <a:t>And the fourth issue is lost value. Raw data is not enough. Before it can support alarms, dashboards, automation or AI, it needs to be decoded, contextualised, processed and integrated. </a:t>
            </a:r>
          </a:p>
          <a:p>
            <a:r>
              <a:rPr lang="en-AU" dirty="0"/>
              <a:t>This is why gateway architecture matters. Not every project needs local edge processing, but every operational project needs a clear answer for what happens after the packet arrives.</a:t>
            </a:r>
          </a:p>
          <a:p>
            <a:endParaRPr lang="en-US" dirty="0"/>
          </a:p>
        </p:txBody>
      </p:sp>
      <p:sp>
        <p:nvSpPr>
          <p:cNvPr id="4" name="Slide Number Placeholder 3">
            <a:extLst>
              <a:ext uri="{FF2B5EF4-FFF2-40B4-BE49-F238E27FC236}">
                <a16:creationId xmlns:a16="http://schemas.microsoft.com/office/drawing/2014/main" id="{9B6556F8-F53F-5988-D301-5B1A477F3196}"/>
              </a:ext>
            </a:extLst>
          </p:cNvPr>
          <p:cNvSpPr>
            <a:spLocks noGrp="1"/>
          </p:cNvSpPr>
          <p:nvPr>
            <p:ph type="sldNum" sz="quarter" idx="5"/>
          </p:nvPr>
        </p:nvSpPr>
        <p:spPr/>
        <p:txBody>
          <a:bodyPr/>
          <a:lstStyle/>
          <a:p>
            <a:fld id="{5A20CF60-6327-2842-ADE9-316ABE7EEC60}" type="slidenum">
              <a:rPr lang="en-US" smtClean="0"/>
              <a:t>4</a:t>
            </a:fld>
            <a:endParaRPr lang="en-US"/>
          </a:p>
        </p:txBody>
      </p:sp>
    </p:spTree>
    <p:extLst>
      <p:ext uri="{BB962C8B-B14F-4D97-AF65-F5344CB8AC3E}">
        <p14:creationId xmlns:p14="http://schemas.microsoft.com/office/powerpoint/2010/main" val="7351993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84893E-C53C-605C-E21F-D707A83BE4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C4EF27-F092-13CB-6E8C-98F3D321674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A7B73AA-B984-06C5-0294-9C36D0126411}"/>
              </a:ext>
            </a:extLst>
          </p:cNvPr>
          <p:cNvSpPr>
            <a:spLocks noGrp="1"/>
          </p:cNvSpPr>
          <p:nvPr>
            <p:ph type="body" idx="1"/>
          </p:nvPr>
        </p:nvSpPr>
        <p:spPr/>
        <p:txBody>
          <a:bodyPr/>
          <a:lstStyle/>
          <a:p>
            <a:r>
              <a:rPr lang="en-AU" dirty="0"/>
              <a:t>There is sometimes a temptation to think about gateway architecture as a maturity ladder, where simple packet forwarding is basic and edge integration is automatically better. I do not think that is the right way to look at it. </a:t>
            </a:r>
          </a:p>
          <a:p>
            <a:r>
              <a:rPr lang="en-AU" dirty="0"/>
              <a:t>In many </a:t>
            </a:r>
            <a:r>
              <a:rPr lang="en-AU" dirty="0" err="1"/>
              <a:t>LoRaWAN</a:t>
            </a:r>
            <a:r>
              <a:rPr lang="en-AU" dirty="0"/>
              <a:t>® deployments, a connectivity-focused model is the best architecture. The sensors connect through a gateway into an external or managed </a:t>
            </a:r>
            <a:r>
              <a:rPr lang="en-AU" dirty="0" err="1"/>
              <a:t>LoRaWAN</a:t>
            </a:r>
            <a:r>
              <a:rPr lang="en-AU" dirty="0"/>
              <a:t>® Network Server, and the application layer, dashboards and workflows live elsewhere. If the customer already has a preferred LNS, cloud platform or application environment, this can be simple, scalable and very effective. </a:t>
            </a:r>
          </a:p>
          <a:p>
            <a:r>
              <a:rPr lang="en-AU" dirty="0"/>
              <a:t>In other deployments, especially in industrial, utility, smart building or remote-site environments, the gateway may need to do more. It may need to support local buffering, protocol bridging, alarms, dashboards, payload decoding or integration with systems such as Modbus, OPC UA, BACnet, KNX, MQTT, SCADA or BMS. </a:t>
            </a:r>
          </a:p>
          <a:p>
            <a:r>
              <a:rPr lang="en-AU" dirty="0"/>
              <a:t>The point is not that one model is better than the other. The point is to match the architecture to the real deployment need. </a:t>
            </a:r>
          </a:p>
          <a:p>
            <a:r>
              <a:rPr lang="en-AU" dirty="0"/>
              <a:t>My simple rule is: start with the simplest architecture that solves the problem. Add local intelligence only when the deployment genuinely needs it.</a:t>
            </a:r>
          </a:p>
        </p:txBody>
      </p:sp>
      <p:sp>
        <p:nvSpPr>
          <p:cNvPr id="4" name="Slide Number Placeholder 3">
            <a:extLst>
              <a:ext uri="{FF2B5EF4-FFF2-40B4-BE49-F238E27FC236}">
                <a16:creationId xmlns:a16="http://schemas.microsoft.com/office/drawing/2014/main" id="{F91CE100-E4D2-C505-08B2-653CF16AE3BE}"/>
              </a:ext>
            </a:extLst>
          </p:cNvPr>
          <p:cNvSpPr>
            <a:spLocks noGrp="1"/>
          </p:cNvSpPr>
          <p:nvPr>
            <p:ph type="sldNum" sz="quarter" idx="5"/>
          </p:nvPr>
        </p:nvSpPr>
        <p:spPr/>
        <p:txBody>
          <a:bodyPr/>
          <a:lstStyle/>
          <a:p>
            <a:fld id="{5A20CF60-6327-2842-ADE9-316ABE7EEC60}" type="slidenum">
              <a:rPr lang="en-US" smtClean="0"/>
              <a:t>5</a:t>
            </a:fld>
            <a:endParaRPr lang="en-US"/>
          </a:p>
        </p:txBody>
      </p:sp>
    </p:spTree>
    <p:extLst>
      <p:ext uri="{BB962C8B-B14F-4D97-AF65-F5344CB8AC3E}">
        <p14:creationId xmlns:p14="http://schemas.microsoft.com/office/powerpoint/2010/main" val="1559222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B2F294-F681-7782-2E04-D24B3B7A4F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8E4740-4001-10E4-E48E-2846EF032BE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FBD3CB-B2A6-5528-2C10-2824EEE4F0A9}"/>
              </a:ext>
            </a:extLst>
          </p:cNvPr>
          <p:cNvSpPr>
            <a:spLocks noGrp="1"/>
          </p:cNvSpPr>
          <p:nvPr>
            <p:ph type="body" idx="1"/>
          </p:nvPr>
        </p:nvSpPr>
        <p:spPr/>
        <p:txBody>
          <a:bodyPr/>
          <a:lstStyle/>
          <a:p>
            <a:r>
              <a:rPr lang="en-AU" dirty="0"/>
              <a:t>After choosing the architecture, the next question is: when does edge capability actually matter? </a:t>
            </a:r>
          </a:p>
          <a:p>
            <a:r>
              <a:rPr lang="en-AU" dirty="0"/>
              <a:t>I do not think edge should be added just because it sounds advanced. It becomes useful when the deployment has operational requirements that cannot be solved by connectivity alone. </a:t>
            </a:r>
          </a:p>
          <a:p>
            <a:r>
              <a:rPr lang="en-AU" dirty="0"/>
              <a:t>These are some of the signals we hear in real projects. The customer may have assets spread across many locations. They may be combining </a:t>
            </a:r>
            <a:r>
              <a:rPr lang="en-AU" dirty="0" err="1"/>
              <a:t>LoRaWAN</a:t>
            </a:r>
            <a:r>
              <a:rPr lang="en-AU" dirty="0"/>
              <a:t>® sensors with wired industrial equipment, meters, PLCs or building systems. They may need the data inside an existing SCADA, BMS, cloud or application platform. </a:t>
            </a:r>
          </a:p>
          <a:p>
            <a:r>
              <a:rPr lang="en-AU" dirty="0"/>
              <a:t>They may also need to reduce site visits, support many gateways remotely, or keep some local visibility when backhaul is unreliable. </a:t>
            </a:r>
          </a:p>
          <a:p>
            <a:r>
              <a:rPr lang="en-AU" dirty="0"/>
              <a:t>In these situations, the gateway can become more than a radio bridge. It can help decode, buffer, contextualise, integrate and sometimes act on the data locally. </a:t>
            </a:r>
          </a:p>
          <a:p>
            <a:r>
              <a:rPr lang="en-AU" dirty="0"/>
              <a:t>The important point is still the same: not every </a:t>
            </a:r>
            <a:r>
              <a:rPr lang="en-AU" dirty="0" err="1"/>
              <a:t>LoRaWAN</a:t>
            </a:r>
            <a:r>
              <a:rPr lang="en-AU" dirty="0"/>
              <a:t>® project needs this. But when these operational requirements appear, edge capability can make the deployment easier to support and more valuable over time.</a:t>
            </a:r>
          </a:p>
          <a:p>
            <a:endParaRPr lang="en-AU" dirty="0"/>
          </a:p>
        </p:txBody>
      </p:sp>
      <p:sp>
        <p:nvSpPr>
          <p:cNvPr id="4" name="Slide Number Placeholder 3">
            <a:extLst>
              <a:ext uri="{FF2B5EF4-FFF2-40B4-BE49-F238E27FC236}">
                <a16:creationId xmlns:a16="http://schemas.microsoft.com/office/drawing/2014/main" id="{6ECBBF62-E446-4440-FFF8-A1CEFD4E9C30}"/>
              </a:ext>
            </a:extLst>
          </p:cNvPr>
          <p:cNvSpPr>
            <a:spLocks noGrp="1"/>
          </p:cNvSpPr>
          <p:nvPr>
            <p:ph type="sldNum" sz="quarter" idx="5"/>
          </p:nvPr>
        </p:nvSpPr>
        <p:spPr/>
        <p:txBody>
          <a:bodyPr/>
          <a:lstStyle/>
          <a:p>
            <a:fld id="{5A20CF60-6327-2842-ADE9-316ABE7EEC60}" type="slidenum">
              <a:rPr lang="en-US" smtClean="0"/>
              <a:t>6</a:t>
            </a:fld>
            <a:endParaRPr lang="en-US"/>
          </a:p>
        </p:txBody>
      </p:sp>
    </p:spTree>
    <p:extLst>
      <p:ext uri="{BB962C8B-B14F-4D97-AF65-F5344CB8AC3E}">
        <p14:creationId xmlns:p14="http://schemas.microsoft.com/office/powerpoint/2010/main" val="27022560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97303F-D419-1892-7E1B-4E2F7FAAEE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BE548E-5B2C-9240-55D8-29E49D06E5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2E5883-4F37-56AA-BCB4-C45D4B6A13C4}"/>
              </a:ext>
            </a:extLst>
          </p:cNvPr>
          <p:cNvSpPr>
            <a:spLocks noGrp="1"/>
          </p:cNvSpPr>
          <p:nvPr>
            <p:ph type="body" idx="1"/>
          </p:nvPr>
        </p:nvSpPr>
        <p:spPr/>
        <p:txBody>
          <a:bodyPr/>
          <a:lstStyle/>
          <a:p>
            <a:r>
              <a:rPr lang="en-AU" dirty="0"/>
              <a:t>On the previous slide, we looked at when edge capability starts to matter. Now let’s make that more practical: what does the operational edge actually do? </a:t>
            </a:r>
          </a:p>
          <a:p>
            <a:r>
              <a:rPr lang="en-AU" dirty="0"/>
              <a:t>I like to think about it in six simple functions. First, collect. The gateway brings together </a:t>
            </a:r>
            <a:r>
              <a:rPr lang="en-AU" dirty="0" err="1"/>
              <a:t>LoRaWAN</a:t>
            </a:r>
            <a:r>
              <a:rPr lang="en-AU" dirty="0"/>
              <a:t>® sensors and, in some projects, other field data sources like meters, PLCs, RTUs, Modbus devices, BACnet systems or local I/O. </a:t>
            </a:r>
          </a:p>
          <a:p>
            <a:r>
              <a:rPr lang="en-AU" dirty="0"/>
              <a:t>Second, compute. This does not have to mean heavy AI or complex analytics. Often it means decoding payloads, normalising values, filtering data, applying thresholds or preparing data so other systems can use it. </a:t>
            </a:r>
          </a:p>
          <a:p>
            <a:r>
              <a:rPr lang="en-AU" dirty="0"/>
              <a:t>Third, continuity. If backhaul is unreliable, the site may still need buffering, local alarms or store-and-forward behaviour so data is not lost and operations do not become blind. </a:t>
            </a:r>
          </a:p>
          <a:p>
            <a:r>
              <a:rPr lang="en-AU" dirty="0"/>
              <a:t>Fourth, canvas. People at the site or support centre may need dashboards, alarms or local visibility without waiting for every workflow to be built in the cloud. </a:t>
            </a:r>
          </a:p>
          <a:p>
            <a:r>
              <a:rPr lang="en-AU" dirty="0"/>
              <a:t>Fifth, connect. The data needs to reach the systems the customer already uses: MQTT, REST, SCADA, BMS, OPC UA, BACnet/IP, cloud platforms or application servers. </a:t>
            </a:r>
          </a:p>
          <a:p>
            <a:r>
              <a:rPr lang="en-AU" dirty="0"/>
              <a:t>Finally, control. In some deployments, local alarms, workflows or simple automation need to happen close to the equipment. </a:t>
            </a:r>
          </a:p>
          <a:p>
            <a:r>
              <a:rPr lang="en-AU" dirty="0"/>
              <a:t>The important point is that edge is not about adding complexity for its own sake. The goal is to turn </a:t>
            </a:r>
            <a:r>
              <a:rPr lang="en-AU" dirty="0" err="1"/>
              <a:t>LoRaWAN</a:t>
            </a:r>
            <a:r>
              <a:rPr lang="en-AU" dirty="0"/>
              <a:t>® packets into operational data that can be trusted, integrated and used.</a:t>
            </a:r>
          </a:p>
        </p:txBody>
      </p:sp>
      <p:sp>
        <p:nvSpPr>
          <p:cNvPr id="4" name="Slide Number Placeholder 3">
            <a:extLst>
              <a:ext uri="{FF2B5EF4-FFF2-40B4-BE49-F238E27FC236}">
                <a16:creationId xmlns:a16="http://schemas.microsoft.com/office/drawing/2014/main" id="{4F54D70A-1BF4-472F-58DA-22BA938BE6D7}"/>
              </a:ext>
            </a:extLst>
          </p:cNvPr>
          <p:cNvSpPr>
            <a:spLocks noGrp="1"/>
          </p:cNvSpPr>
          <p:nvPr>
            <p:ph type="sldNum" sz="quarter" idx="5"/>
          </p:nvPr>
        </p:nvSpPr>
        <p:spPr/>
        <p:txBody>
          <a:bodyPr/>
          <a:lstStyle/>
          <a:p>
            <a:fld id="{5A20CF60-6327-2842-ADE9-316ABE7EEC60}" type="slidenum">
              <a:rPr lang="en-US" smtClean="0"/>
              <a:t>7</a:t>
            </a:fld>
            <a:endParaRPr lang="en-US"/>
          </a:p>
        </p:txBody>
      </p:sp>
    </p:spTree>
    <p:extLst>
      <p:ext uri="{BB962C8B-B14F-4D97-AF65-F5344CB8AC3E}">
        <p14:creationId xmlns:p14="http://schemas.microsoft.com/office/powerpoint/2010/main" val="10426307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B5D277-4232-EBA7-D943-82CBDEE90D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2A3168-7D45-03AC-6D62-CF299C94F5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644D95-0385-250C-77F3-30855728E394}"/>
              </a:ext>
            </a:extLst>
          </p:cNvPr>
          <p:cNvSpPr>
            <a:spLocks noGrp="1"/>
          </p:cNvSpPr>
          <p:nvPr>
            <p:ph type="body" idx="1"/>
          </p:nvPr>
        </p:nvSpPr>
        <p:spPr/>
        <p:txBody>
          <a:bodyPr/>
          <a:lstStyle/>
          <a:p>
            <a:r>
              <a:rPr lang="en-AU" dirty="0"/>
              <a:t>So where does this operational edge model help? I would group the use cases into three patterns. </a:t>
            </a:r>
          </a:p>
          <a:p>
            <a:r>
              <a:rPr lang="en-AU" dirty="0"/>
              <a:t>The first is distributed infrastructure. This is common in utilities, water, renewable energy and transport. The assets are spread across many locations, and sending engineers to every site is expensive. In this case, edge capability can help with local data collection, buffering, alarms, remote diagnostics and visibility. </a:t>
            </a:r>
          </a:p>
          <a:p>
            <a:r>
              <a:rPr lang="en-AU" dirty="0"/>
              <a:t>The second pattern is mixed field systems. This is where </a:t>
            </a:r>
            <a:r>
              <a:rPr lang="en-AU" dirty="0" err="1"/>
              <a:t>LoRaWAN</a:t>
            </a:r>
            <a:r>
              <a:rPr lang="en-AU" dirty="0"/>
              <a:t>® sensors are only one part of the environment. The site may also have meters, PLCs, RTUs, Modbus equipment, BACnet controllers, KNX systems, BMS platforms or cloud applications. The value is not just connecting sensors. The value is making </a:t>
            </a:r>
            <a:r>
              <a:rPr lang="en-AU" dirty="0" err="1"/>
              <a:t>LoRaWAN</a:t>
            </a:r>
            <a:r>
              <a:rPr lang="en-AU" dirty="0"/>
              <a:t>® data work inside the operational systems already used by the customer. </a:t>
            </a:r>
          </a:p>
          <a:p>
            <a:r>
              <a:rPr lang="en-AU" dirty="0"/>
              <a:t>The third pattern is scale. Many IoT projects work at a small number of sites, but become difficult when they need to scale across hundreds or thousands of assets. At that point, repeatable architecture, consistent data handling, remote configuration and lifecycle support become very important. </a:t>
            </a:r>
          </a:p>
          <a:p>
            <a:r>
              <a:rPr lang="en-AU" dirty="0"/>
              <a:t>This is where edge capability can help, but again, only when the operational problem requires it. The goal is not to add another box. The goal is to make distributed operations easier to see, support and scale.</a:t>
            </a:r>
          </a:p>
          <a:p>
            <a:endParaRPr lang="en-AU" dirty="0"/>
          </a:p>
        </p:txBody>
      </p:sp>
      <p:sp>
        <p:nvSpPr>
          <p:cNvPr id="4" name="Slide Number Placeholder 3">
            <a:extLst>
              <a:ext uri="{FF2B5EF4-FFF2-40B4-BE49-F238E27FC236}">
                <a16:creationId xmlns:a16="http://schemas.microsoft.com/office/drawing/2014/main" id="{B9CF725E-F31F-2E50-8361-495498F2ED38}"/>
              </a:ext>
            </a:extLst>
          </p:cNvPr>
          <p:cNvSpPr>
            <a:spLocks noGrp="1"/>
          </p:cNvSpPr>
          <p:nvPr>
            <p:ph type="sldNum" sz="quarter" idx="5"/>
          </p:nvPr>
        </p:nvSpPr>
        <p:spPr/>
        <p:txBody>
          <a:bodyPr/>
          <a:lstStyle/>
          <a:p>
            <a:fld id="{5A20CF60-6327-2842-ADE9-316ABE7EEC60}" type="slidenum">
              <a:rPr lang="en-US" smtClean="0"/>
              <a:t>8</a:t>
            </a:fld>
            <a:endParaRPr lang="en-US"/>
          </a:p>
        </p:txBody>
      </p:sp>
    </p:spTree>
    <p:extLst>
      <p:ext uri="{BB962C8B-B14F-4D97-AF65-F5344CB8AC3E}">
        <p14:creationId xmlns:p14="http://schemas.microsoft.com/office/powerpoint/2010/main" val="24017345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56EDDC-D5CA-E306-BA7B-34B55E0900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0B7979-16FD-DD3C-9A9F-3CD51754F2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9AC68D-B52B-4A6E-8583-03F02B734325}"/>
              </a:ext>
            </a:extLst>
          </p:cNvPr>
          <p:cNvSpPr>
            <a:spLocks noGrp="1"/>
          </p:cNvSpPr>
          <p:nvPr>
            <p:ph type="body" idx="1"/>
          </p:nvPr>
        </p:nvSpPr>
        <p:spPr/>
        <p:txBody>
          <a:bodyPr/>
          <a:lstStyle/>
          <a:p>
            <a:r>
              <a:rPr lang="en-AU" dirty="0"/>
              <a:t>To finish, I want to leave you with three simple ideas. </a:t>
            </a:r>
          </a:p>
          <a:p>
            <a:r>
              <a:rPr lang="en-AU" dirty="0"/>
              <a:t>First, start with the simplest architecture that works. Packet forwarding, cloud LNS and managed ecosystem models are not outdated. In many projects, they are the cleanest and most scalable answer. </a:t>
            </a:r>
          </a:p>
          <a:p>
            <a:r>
              <a:rPr lang="en-AU" dirty="0"/>
              <a:t>Second, plan early for what happens after the packet arrives. A </a:t>
            </a:r>
            <a:r>
              <a:rPr lang="en-AU" dirty="0" err="1"/>
              <a:t>LoRaWAN</a:t>
            </a:r>
            <a:r>
              <a:rPr lang="en-AU" dirty="0"/>
              <a:t>® deployment is not successful just because data reaches a server. The data still needs to be decoded, mapped, contextualised and integrated into the systems and workflows people actually use. </a:t>
            </a:r>
          </a:p>
          <a:p>
            <a:r>
              <a:rPr lang="en-AU" dirty="0"/>
              <a:t>Third, use edge capability when the site needs local usefulness. That may mean buffering during backhaul outages, local dashboards, alarms, protocol bridging, integration with SCADA or BMS, or simple site-level automation. </a:t>
            </a:r>
          </a:p>
          <a:p>
            <a:r>
              <a:rPr lang="en-AU" dirty="0"/>
              <a:t>The third wave of </a:t>
            </a:r>
            <a:r>
              <a:rPr lang="en-AU" dirty="0" err="1"/>
              <a:t>LoRaWAN</a:t>
            </a:r>
            <a:r>
              <a:rPr lang="en-AU" dirty="0"/>
              <a:t>® is not about replacing the architecture that already works. It is about extending </a:t>
            </a:r>
            <a:r>
              <a:rPr lang="en-AU" dirty="0" err="1"/>
              <a:t>LoRaWAN</a:t>
            </a:r>
            <a:r>
              <a:rPr lang="en-AU" dirty="0"/>
              <a:t>® into real operational environments where data needs to become useful, reliable and supportable. </a:t>
            </a:r>
          </a:p>
          <a:p>
            <a:r>
              <a:rPr lang="en-AU" dirty="0"/>
              <a:t>Thank you.</a:t>
            </a:r>
          </a:p>
        </p:txBody>
      </p:sp>
      <p:sp>
        <p:nvSpPr>
          <p:cNvPr id="4" name="Slide Number Placeholder 3">
            <a:extLst>
              <a:ext uri="{FF2B5EF4-FFF2-40B4-BE49-F238E27FC236}">
                <a16:creationId xmlns:a16="http://schemas.microsoft.com/office/drawing/2014/main" id="{AD1AE427-ADDA-050F-3183-7C733D34AAC7}"/>
              </a:ext>
            </a:extLst>
          </p:cNvPr>
          <p:cNvSpPr>
            <a:spLocks noGrp="1"/>
          </p:cNvSpPr>
          <p:nvPr>
            <p:ph type="sldNum" sz="quarter" idx="5"/>
          </p:nvPr>
        </p:nvSpPr>
        <p:spPr/>
        <p:txBody>
          <a:bodyPr/>
          <a:lstStyle/>
          <a:p>
            <a:fld id="{5A20CF60-6327-2842-ADE9-316ABE7EEC60}" type="slidenum">
              <a:rPr lang="en-US" smtClean="0"/>
              <a:t>9</a:t>
            </a:fld>
            <a:endParaRPr lang="en-US"/>
          </a:p>
        </p:txBody>
      </p:sp>
    </p:spTree>
    <p:extLst>
      <p:ext uri="{BB962C8B-B14F-4D97-AF65-F5344CB8AC3E}">
        <p14:creationId xmlns:p14="http://schemas.microsoft.com/office/powerpoint/2010/main" val="17365213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6D822D-23CA-708B-32F5-092AE028D759}"/>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65E63753-06F1-923A-07D7-82FC411D69CC}"/>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9DE6FA3F-E7E8-D9BC-5D49-38CDEB868F4E}"/>
              </a:ext>
            </a:extLst>
          </p:cNvPr>
          <p:cNvSpPr>
            <a:spLocks noGrp="1"/>
          </p:cNvSpPr>
          <p:nvPr>
            <p:ph type="dt" sz="half" idx="10"/>
          </p:nvPr>
        </p:nvSpPr>
        <p:spPr>
          <a:xfrm>
            <a:off x="838200" y="6356350"/>
            <a:ext cx="2743200" cy="365125"/>
          </a:xfrm>
          <a:prstGeom prst="rect">
            <a:avLst/>
          </a:prstGeom>
        </p:spPr>
        <p:txBody>
          <a:bodyPr/>
          <a:lstStyle/>
          <a:p>
            <a:fld id="{A84A83F4-AE1C-2243-849D-A26EFCE3641E}" type="datetimeFigureOut">
              <a:rPr lang="en-US" smtClean="0"/>
              <a:t>8/24/26</a:t>
            </a:fld>
            <a:endParaRPr lang="en-US"/>
          </a:p>
        </p:txBody>
      </p:sp>
      <p:sp>
        <p:nvSpPr>
          <p:cNvPr id="5" name="Footer Placeholder 4">
            <a:extLst>
              <a:ext uri="{FF2B5EF4-FFF2-40B4-BE49-F238E27FC236}">
                <a16:creationId xmlns:a16="http://schemas.microsoft.com/office/drawing/2014/main" id="{DD44BB85-053F-36A1-EDD5-F0252847285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46BC1AC4-1BAA-E001-066E-C509663B33F1}"/>
              </a:ext>
            </a:extLst>
          </p:cNvPr>
          <p:cNvSpPr>
            <a:spLocks noGrp="1"/>
          </p:cNvSpPr>
          <p:nvPr>
            <p:ph type="sldNum" sz="quarter" idx="12"/>
          </p:nvPr>
        </p:nvSpPr>
        <p:spPr>
          <a:xfrm>
            <a:off x="8610600" y="6356350"/>
            <a:ext cx="2743200" cy="365125"/>
          </a:xfrm>
          <a:prstGeom prst="rect">
            <a:avLst/>
          </a:prstGeom>
        </p:spPr>
        <p:txBody>
          <a:bodyPr/>
          <a:lstStyle/>
          <a:p>
            <a:fld id="{B46A5A9A-CD6C-214F-841F-0041883C3C2B}" type="slidenum">
              <a:rPr lang="en-US" smtClean="0"/>
              <a:t>‹#›</a:t>
            </a:fld>
            <a:endParaRPr lang="en-US"/>
          </a:p>
        </p:txBody>
      </p:sp>
    </p:spTree>
    <p:extLst>
      <p:ext uri="{BB962C8B-B14F-4D97-AF65-F5344CB8AC3E}">
        <p14:creationId xmlns:p14="http://schemas.microsoft.com/office/powerpoint/2010/main" val="40481211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89E5B-DED6-A62C-2E04-54EC9551748C}"/>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6EA1E2F8-68EB-0497-92FF-EC1875CC2F81}"/>
              </a:ext>
            </a:extLst>
          </p:cNvPr>
          <p:cNvSpPr>
            <a:spLocks noGrp="1"/>
          </p:cNvSpPr>
          <p:nvPr>
            <p:ph idx="1"/>
          </p:nvPr>
        </p:nvSpPr>
        <p:spPr>
          <a:xfrm>
            <a:off x="838200" y="1825625"/>
            <a:ext cx="10515600" cy="4351338"/>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6A39EC1D-3D50-663F-D54C-592E8C8E4C2B}"/>
              </a:ext>
            </a:extLst>
          </p:cNvPr>
          <p:cNvSpPr>
            <a:spLocks noGrp="1"/>
          </p:cNvSpPr>
          <p:nvPr>
            <p:ph type="dt" sz="half" idx="10"/>
          </p:nvPr>
        </p:nvSpPr>
        <p:spPr>
          <a:xfrm>
            <a:off x="838200" y="6356350"/>
            <a:ext cx="2743200" cy="365125"/>
          </a:xfrm>
          <a:prstGeom prst="rect">
            <a:avLst/>
          </a:prstGeom>
        </p:spPr>
        <p:txBody>
          <a:bodyPr/>
          <a:lstStyle/>
          <a:p>
            <a:fld id="{A84A83F4-AE1C-2243-849D-A26EFCE3641E}" type="datetimeFigureOut">
              <a:rPr lang="en-US" smtClean="0"/>
              <a:t>8/24/26</a:t>
            </a:fld>
            <a:endParaRPr lang="en-US"/>
          </a:p>
        </p:txBody>
      </p:sp>
      <p:sp>
        <p:nvSpPr>
          <p:cNvPr id="5" name="Footer Placeholder 4">
            <a:extLst>
              <a:ext uri="{FF2B5EF4-FFF2-40B4-BE49-F238E27FC236}">
                <a16:creationId xmlns:a16="http://schemas.microsoft.com/office/drawing/2014/main" id="{A555B7EC-C58B-B89C-9060-C7AC6CD4A1C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402E6660-855F-442D-8436-510456C1A12D}"/>
              </a:ext>
            </a:extLst>
          </p:cNvPr>
          <p:cNvSpPr>
            <a:spLocks noGrp="1"/>
          </p:cNvSpPr>
          <p:nvPr>
            <p:ph type="sldNum" sz="quarter" idx="12"/>
          </p:nvPr>
        </p:nvSpPr>
        <p:spPr>
          <a:xfrm>
            <a:off x="8610600" y="6356350"/>
            <a:ext cx="2743200" cy="365125"/>
          </a:xfrm>
          <a:prstGeom prst="rect">
            <a:avLst/>
          </a:prstGeom>
        </p:spPr>
        <p:txBody>
          <a:bodyPr/>
          <a:lstStyle/>
          <a:p>
            <a:fld id="{B46A5A9A-CD6C-214F-841F-0041883C3C2B}" type="slidenum">
              <a:rPr lang="en-US" smtClean="0"/>
              <a:t>‹#›</a:t>
            </a:fld>
            <a:endParaRPr lang="en-US"/>
          </a:p>
        </p:txBody>
      </p:sp>
    </p:spTree>
    <p:extLst>
      <p:ext uri="{BB962C8B-B14F-4D97-AF65-F5344CB8AC3E}">
        <p14:creationId xmlns:p14="http://schemas.microsoft.com/office/powerpoint/2010/main" val="14793886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6" name="Picture 5" descr="A map of the world&#10;&#10;AI-generated content may be incorrect.">
            <a:extLst>
              <a:ext uri="{FF2B5EF4-FFF2-40B4-BE49-F238E27FC236}">
                <a16:creationId xmlns:a16="http://schemas.microsoft.com/office/drawing/2014/main" id="{005F34E1-B452-E33C-28D2-4DA15BCC2080}"/>
              </a:ext>
            </a:extLst>
          </p:cNvPr>
          <p:cNvPicPr>
            <a:picLocks noChangeAspect="1"/>
          </p:cNvPicPr>
          <p:nvPr userDrawn="1"/>
        </p:nvPicPr>
        <p:blipFill>
          <a:blip r:embed="rId2" cstate="screen">
            <a:alphaModFix amt="50000"/>
            <a:extLst>
              <a:ext uri="{28A0092B-C50C-407E-A947-70E740481C1C}">
                <a14:useLocalDpi xmlns:a14="http://schemas.microsoft.com/office/drawing/2010/main"/>
              </a:ext>
            </a:extLst>
          </a:blip>
          <a:srcRect/>
          <a:stretch>
            <a:fillRect/>
          </a:stretch>
        </p:blipFill>
        <p:spPr>
          <a:xfrm>
            <a:off x="-1" y="11291"/>
            <a:ext cx="12191999" cy="6846709"/>
          </a:xfrm>
          <a:prstGeom prst="rect">
            <a:avLst/>
          </a:prstGeom>
        </p:spPr>
      </p:pic>
      <p:sp>
        <p:nvSpPr>
          <p:cNvPr id="7" name="Rectangle 6">
            <a:extLst>
              <a:ext uri="{FF2B5EF4-FFF2-40B4-BE49-F238E27FC236}">
                <a16:creationId xmlns:a16="http://schemas.microsoft.com/office/drawing/2014/main" id="{F58A11D1-DBFC-B615-0A04-483EA35DC4FE}"/>
              </a:ext>
            </a:extLst>
          </p:cNvPr>
          <p:cNvSpPr/>
          <p:nvPr userDrawn="1"/>
        </p:nvSpPr>
        <p:spPr>
          <a:xfrm>
            <a:off x="0" y="6611778"/>
            <a:ext cx="12192000" cy="246221"/>
          </a:xfrm>
          <a:prstGeom prst="rect">
            <a:avLst/>
          </a:prstGeom>
          <a:solidFill>
            <a:schemeClr val="bg1">
              <a:lumMod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图形 11" descr="E:\Benny工作文件\设计素材\logo\公司logo\logo-3 small.pnglogo-3 small">
            <a:extLst>
              <a:ext uri="{FF2B5EF4-FFF2-40B4-BE49-F238E27FC236}">
                <a16:creationId xmlns:a16="http://schemas.microsoft.com/office/drawing/2014/main" id="{BF56DA7C-A98F-7FE9-2C0D-9278C5E15527}"/>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11248222" y="6637006"/>
            <a:ext cx="880193" cy="193314"/>
          </a:xfrm>
          <a:prstGeom prst="rect">
            <a:avLst/>
          </a:prstGeom>
        </p:spPr>
      </p:pic>
      <p:sp>
        <p:nvSpPr>
          <p:cNvPr id="9" name="TextBox 8">
            <a:extLst>
              <a:ext uri="{FF2B5EF4-FFF2-40B4-BE49-F238E27FC236}">
                <a16:creationId xmlns:a16="http://schemas.microsoft.com/office/drawing/2014/main" id="{2D958484-6AAA-C8AF-3304-3DF2D9CB6F4E}"/>
              </a:ext>
            </a:extLst>
          </p:cNvPr>
          <p:cNvSpPr txBox="1"/>
          <p:nvPr userDrawn="1"/>
        </p:nvSpPr>
        <p:spPr>
          <a:xfrm>
            <a:off x="0" y="6628324"/>
            <a:ext cx="5179375" cy="215444"/>
          </a:xfrm>
          <a:prstGeom prst="rect">
            <a:avLst/>
          </a:prstGeom>
          <a:noFill/>
        </p:spPr>
        <p:txBody>
          <a:bodyPr wrap="square" rtlCol="0">
            <a:spAutoFit/>
          </a:bodyPr>
          <a:lstStyle/>
          <a:p>
            <a:r>
              <a:rPr lang="en-US" sz="800" dirty="0">
                <a:solidFill>
                  <a:schemeClr val="bg1"/>
                </a:solidFill>
                <a:latin typeface="Inter Medium" panose="02000503000000020004" pitchFamily="2" charset="0"/>
                <a:ea typeface="Inter Medium" panose="02000503000000020004" pitchFamily="2" charset="0"/>
              </a:rPr>
              <a:t>© </a:t>
            </a:r>
            <a:r>
              <a:rPr lang="en-US" sz="800" dirty="0" err="1">
                <a:solidFill>
                  <a:schemeClr val="bg1"/>
                </a:solidFill>
                <a:latin typeface="Inter Medium" panose="02000503000000020004" pitchFamily="2" charset="0"/>
                <a:ea typeface="Inter Medium" panose="02000503000000020004" pitchFamily="2" charset="0"/>
              </a:rPr>
              <a:t>Robustel</a:t>
            </a:r>
            <a:r>
              <a:rPr lang="en-US" sz="800" dirty="0">
                <a:solidFill>
                  <a:schemeClr val="bg1"/>
                </a:solidFill>
                <a:latin typeface="Inter Medium" panose="02000503000000020004" pitchFamily="2" charset="0"/>
                <a:ea typeface="Inter Medium" panose="02000503000000020004" pitchFamily="2" charset="0"/>
              </a:rPr>
              <a:t> | 2026 - Commercial in Confidence. All Rights Reserved.</a:t>
            </a:r>
          </a:p>
        </p:txBody>
      </p:sp>
    </p:spTree>
    <p:extLst>
      <p:ext uri="{BB962C8B-B14F-4D97-AF65-F5344CB8AC3E}">
        <p14:creationId xmlns:p14="http://schemas.microsoft.com/office/powerpoint/2010/main" val="336374097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A map of the world&#10;&#10;AI-generated content may be incorrect.">
            <a:extLst>
              <a:ext uri="{FF2B5EF4-FFF2-40B4-BE49-F238E27FC236}">
                <a16:creationId xmlns:a16="http://schemas.microsoft.com/office/drawing/2014/main" id="{B54F4DE6-98DF-B8F2-049A-BB81FF3FB87E}"/>
              </a:ext>
            </a:extLst>
          </p:cNvPr>
          <p:cNvPicPr>
            <a:picLocks noChangeAspect="1"/>
          </p:cNvPicPr>
          <p:nvPr userDrawn="1"/>
        </p:nvPicPr>
        <p:blipFill>
          <a:blip r:embed="rId5" cstate="screen">
            <a:alphaModFix amt="50000"/>
            <a:extLst>
              <a:ext uri="{28A0092B-C50C-407E-A947-70E740481C1C}">
                <a14:useLocalDpi xmlns:a14="http://schemas.microsoft.com/office/drawing/2010/main"/>
              </a:ext>
            </a:extLst>
          </a:blip>
          <a:srcRect/>
          <a:stretch>
            <a:fillRect/>
          </a:stretch>
        </p:blipFill>
        <p:spPr>
          <a:xfrm>
            <a:off x="-1" y="11291"/>
            <a:ext cx="12191999" cy="6846709"/>
          </a:xfrm>
          <a:prstGeom prst="rect">
            <a:avLst/>
          </a:prstGeom>
        </p:spPr>
      </p:pic>
      <p:sp>
        <p:nvSpPr>
          <p:cNvPr id="8" name="Rectangle 7">
            <a:extLst>
              <a:ext uri="{FF2B5EF4-FFF2-40B4-BE49-F238E27FC236}">
                <a16:creationId xmlns:a16="http://schemas.microsoft.com/office/drawing/2014/main" id="{8DC3FC56-A981-11CB-8A7B-3A0D28984880}"/>
              </a:ext>
            </a:extLst>
          </p:cNvPr>
          <p:cNvSpPr/>
          <p:nvPr userDrawn="1"/>
        </p:nvSpPr>
        <p:spPr>
          <a:xfrm>
            <a:off x="0" y="6611778"/>
            <a:ext cx="12192000" cy="246221"/>
          </a:xfrm>
          <a:prstGeom prst="rect">
            <a:avLst/>
          </a:prstGeom>
          <a:solidFill>
            <a:schemeClr val="bg1">
              <a:lumMod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图形 11" descr="E:\Benny工作文件\设计素材\logo\公司logo\logo-3 small.pnglogo-3 small">
            <a:extLst>
              <a:ext uri="{FF2B5EF4-FFF2-40B4-BE49-F238E27FC236}">
                <a16:creationId xmlns:a16="http://schemas.microsoft.com/office/drawing/2014/main" id="{F329D65E-65A4-0E32-2303-D62FA85502A2}"/>
              </a:ext>
            </a:extLst>
          </p:cNvPr>
          <p:cNvPicPr>
            <a:picLocks noChangeAspect="1"/>
          </p:cNvPicPr>
          <p:nvPr userDrawn="1"/>
        </p:nvPicPr>
        <p:blipFill>
          <a:blip r:embed="rId6" cstate="screen">
            <a:extLst>
              <a:ext uri="{28A0092B-C50C-407E-A947-70E740481C1C}">
                <a14:useLocalDpi xmlns:a14="http://schemas.microsoft.com/office/drawing/2010/main"/>
              </a:ext>
            </a:extLst>
          </a:blip>
          <a:srcRect/>
          <a:stretch>
            <a:fillRect/>
          </a:stretch>
        </p:blipFill>
        <p:spPr>
          <a:xfrm>
            <a:off x="11248222" y="6637006"/>
            <a:ext cx="880193" cy="193314"/>
          </a:xfrm>
          <a:prstGeom prst="rect">
            <a:avLst/>
          </a:prstGeom>
        </p:spPr>
      </p:pic>
      <p:sp>
        <p:nvSpPr>
          <p:cNvPr id="10" name="TextBox 9">
            <a:extLst>
              <a:ext uri="{FF2B5EF4-FFF2-40B4-BE49-F238E27FC236}">
                <a16:creationId xmlns:a16="http://schemas.microsoft.com/office/drawing/2014/main" id="{4204CD94-64C2-8B34-D15B-CC9CB954C63A}"/>
              </a:ext>
            </a:extLst>
          </p:cNvPr>
          <p:cNvSpPr txBox="1"/>
          <p:nvPr userDrawn="1"/>
        </p:nvSpPr>
        <p:spPr>
          <a:xfrm>
            <a:off x="0" y="6628324"/>
            <a:ext cx="5179375" cy="215444"/>
          </a:xfrm>
          <a:prstGeom prst="rect">
            <a:avLst/>
          </a:prstGeom>
          <a:noFill/>
        </p:spPr>
        <p:txBody>
          <a:bodyPr wrap="square" rtlCol="0">
            <a:spAutoFit/>
          </a:bodyPr>
          <a:lstStyle/>
          <a:p>
            <a:r>
              <a:rPr lang="en-US" sz="800" dirty="0">
                <a:solidFill>
                  <a:schemeClr val="bg1"/>
                </a:solidFill>
                <a:latin typeface="Inter Medium" panose="02000503000000020004" pitchFamily="2" charset="0"/>
                <a:ea typeface="Inter Medium" panose="02000503000000020004" pitchFamily="2" charset="0"/>
              </a:rPr>
              <a:t>© </a:t>
            </a:r>
            <a:r>
              <a:rPr lang="en-US" sz="800" dirty="0" err="1">
                <a:solidFill>
                  <a:schemeClr val="bg1"/>
                </a:solidFill>
                <a:latin typeface="Inter Medium" panose="02000503000000020004" pitchFamily="2" charset="0"/>
                <a:ea typeface="Inter Medium" panose="02000503000000020004" pitchFamily="2" charset="0"/>
              </a:rPr>
              <a:t>Robustel</a:t>
            </a:r>
            <a:r>
              <a:rPr lang="en-US" sz="800" dirty="0">
                <a:solidFill>
                  <a:schemeClr val="bg1"/>
                </a:solidFill>
                <a:latin typeface="Inter Medium" panose="02000503000000020004" pitchFamily="2" charset="0"/>
                <a:ea typeface="Inter Medium" panose="02000503000000020004" pitchFamily="2" charset="0"/>
              </a:rPr>
              <a:t> | 2026. All Rights Reserved | </a:t>
            </a:r>
            <a:r>
              <a:rPr lang="en-US" sz="800" dirty="0" err="1">
                <a:solidFill>
                  <a:schemeClr val="bg1"/>
                </a:solidFill>
                <a:latin typeface="Inter Medium" panose="02000503000000020004" pitchFamily="2" charset="0"/>
                <a:ea typeface="Inter Medium" panose="02000503000000020004" pitchFamily="2" charset="0"/>
              </a:rPr>
              <a:t>www.robustel.com</a:t>
            </a:r>
            <a:endParaRPr lang="en-US" sz="800" dirty="0">
              <a:solidFill>
                <a:schemeClr val="bg1"/>
              </a:solidFill>
              <a:latin typeface="Inter Medium" panose="02000503000000020004" pitchFamily="2" charset="0"/>
              <a:ea typeface="Inter Medium" panose="02000503000000020004" pitchFamily="2" charset="0"/>
            </a:endParaRPr>
          </a:p>
        </p:txBody>
      </p:sp>
    </p:spTree>
    <p:extLst>
      <p:ext uri="{BB962C8B-B14F-4D97-AF65-F5344CB8AC3E}">
        <p14:creationId xmlns:p14="http://schemas.microsoft.com/office/powerpoint/2010/main" val="9752674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1"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18" Type="http://schemas.openxmlformats.org/officeDocument/2006/relationships/image" Target="../media/image18.png"/><Relationship Id="rId3" Type="http://schemas.openxmlformats.org/officeDocument/2006/relationships/tags" Target="../tags/tag3.xml"/><Relationship Id="rId21" Type="http://schemas.openxmlformats.org/officeDocument/2006/relationships/image" Target="../media/image21.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tags" Target="../tags/tag2.xml"/><Relationship Id="rId16" Type="http://schemas.openxmlformats.org/officeDocument/2006/relationships/image" Target="../media/image16.png"/><Relationship Id="rId20" Type="http://schemas.openxmlformats.org/officeDocument/2006/relationships/image" Target="../media/image20.png"/><Relationship Id="rId1" Type="http://schemas.openxmlformats.org/officeDocument/2006/relationships/tags" Target="../tags/tag1.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notesSlide" Target="../notesSlides/notesSlide1.xml"/><Relationship Id="rId15" Type="http://schemas.openxmlformats.org/officeDocument/2006/relationships/image" Target="../media/image15.png"/><Relationship Id="rId23" Type="http://schemas.openxmlformats.org/officeDocument/2006/relationships/image" Target="../media/image23.png"/><Relationship Id="rId10" Type="http://schemas.openxmlformats.org/officeDocument/2006/relationships/image" Target="../media/image10.png"/><Relationship Id="rId19" Type="http://schemas.openxmlformats.org/officeDocument/2006/relationships/image" Target="../media/image19.png"/><Relationship Id="rId4" Type="http://schemas.openxmlformats.org/officeDocument/2006/relationships/slideLayout" Target="../slideLayouts/slideLayout1.xml"/><Relationship Id="rId9" Type="http://schemas.openxmlformats.org/officeDocument/2006/relationships/image" Target="../media/image9.png"/><Relationship Id="rId14" Type="http://schemas.openxmlformats.org/officeDocument/2006/relationships/image" Target="../media/image14.png"/><Relationship Id="rId22" Type="http://schemas.openxmlformats.org/officeDocument/2006/relationships/image" Target="../media/image22.png"/></Relationships>
</file>

<file path=ppt/slides/_rels/slide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6.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7.xml.rels><?xml version="1.0" encoding="UTF-8" standalone="yes"?>
<Relationships xmlns="http://schemas.openxmlformats.org/package/2006/relationships"><Relationship Id="rId8" Type="http://schemas.openxmlformats.org/officeDocument/2006/relationships/image" Target="../media/image46.png"/><Relationship Id="rId13" Type="http://schemas.openxmlformats.org/officeDocument/2006/relationships/image" Target="../media/image51.png"/><Relationship Id="rId18" Type="http://schemas.openxmlformats.org/officeDocument/2006/relationships/image" Target="../media/image56.png"/><Relationship Id="rId3" Type="http://schemas.openxmlformats.org/officeDocument/2006/relationships/image" Target="../media/image41.png"/><Relationship Id="rId7" Type="http://schemas.openxmlformats.org/officeDocument/2006/relationships/image" Target="../media/image45.png"/><Relationship Id="rId12" Type="http://schemas.openxmlformats.org/officeDocument/2006/relationships/image" Target="../media/image50.png"/><Relationship Id="rId17" Type="http://schemas.openxmlformats.org/officeDocument/2006/relationships/image" Target="../media/image55.png"/><Relationship Id="rId2" Type="http://schemas.openxmlformats.org/officeDocument/2006/relationships/notesSlide" Target="../notesSlides/notesSlide6.xml"/><Relationship Id="rId16" Type="http://schemas.openxmlformats.org/officeDocument/2006/relationships/image" Target="../media/image54.png"/><Relationship Id="rId1" Type="http://schemas.openxmlformats.org/officeDocument/2006/relationships/slideLayout" Target="../slideLayouts/slideLayout1.xml"/><Relationship Id="rId6" Type="http://schemas.openxmlformats.org/officeDocument/2006/relationships/image" Target="../media/image44.png"/><Relationship Id="rId11" Type="http://schemas.openxmlformats.org/officeDocument/2006/relationships/image" Target="../media/image49.png"/><Relationship Id="rId5" Type="http://schemas.openxmlformats.org/officeDocument/2006/relationships/image" Target="../media/image43.png"/><Relationship Id="rId15" Type="http://schemas.openxmlformats.org/officeDocument/2006/relationships/image" Target="../media/image53.png"/><Relationship Id="rId10" Type="http://schemas.openxmlformats.org/officeDocument/2006/relationships/image" Target="../media/image48.png"/><Relationship Id="rId19" Type="http://schemas.openxmlformats.org/officeDocument/2006/relationships/image" Target="../media/image57.png"/><Relationship Id="rId4" Type="http://schemas.openxmlformats.org/officeDocument/2006/relationships/image" Target="../media/image42.png"/><Relationship Id="rId9" Type="http://schemas.openxmlformats.org/officeDocument/2006/relationships/image" Target="../media/image47.png"/><Relationship Id="rId14" Type="http://schemas.openxmlformats.org/officeDocument/2006/relationships/image" Target="../media/image52.png"/></Relationships>
</file>

<file path=ppt/slides/_rels/slide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60.png"/><Relationship Id="rId4" Type="http://schemas.openxmlformats.org/officeDocument/2006/relationships/image" Target="../media/image59.png"/></Relationships>
</file>

<file path=ppt/slides/_rels/slide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63.png"/><Relationship Id="rId4" Type="http://schemas.openxmlformats.org/officeDocument/2006/relationships/image" Target="../media/image62.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4A7F2B-9D11-7765-8EF2-3B30F74DD2F9}"/>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FFCAEC61-0F54-95E2-76B0-AD227B70ECDC}"/>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1864199" y="1"/>
            <a:ext cx="10327801" cy="6857999"/>
          </a:xfrm>
          <a:prstGeom prst="rect">
            <a:avLst/>
          </a:prstGeom>
        </p:spPr>
      </p:pic>
      <p:sp>
        <p:nvSpPr>
          <p:cNvPr id="3" name="Trapezium 5">
            <a:extLst>
              <a:ext uri="{FF2B5EF4-FFF2-40B4-BE49-F238E27FC236}">
                <a16:creationId xmlns:a16="http://schemas.microsoft.com/office/drawing/2014/main" id="{9F65A2C8-CB7F-5DE3-63DB-4C0A8D63E172}"/>
              </a:ext>
            </a:extLst>
          </p:cNvPr>
          <p:cNvSpPr/>
          <p:nvPr/>
        </p:nvSpPr>
        <p:spPr>
          <a:xfrm>
            <a:off x="0" y="-14631"/>
            <a:ext cx="5691226" cy="6872631"/>
          </a:xfrm>
          <a:custGeom>
            <a:avLst/>
            <a:gdLst>
              <a:gd name="connsiteX0" fmla="*/ 0 w 8594929"/>
              <a:gd name="connsiteY0" fmla="*/ 9593008 h 9593008"/>
              <a:gd name="connsiteX1" fmla="*/ 2148732 w 8594929"/>
              <a:gd name="connsiteY1" fmla="*/ 0 h 9593008"/>
              <a:gd name="connsiteX2" fmla="*/ 6446197 w 8594929"/>
              <a:gd name="connsiteY2" fmla="*/ 0 h 9593008"/>
              <a:gd name="connsiteX3" fmla="*/ 8594929 w 8594929"/>
              <a:gd name="connsiteY3" fmla="*/ 9593008 h 9593008"/>
              <a:gd name="connsiteX4" fmla="*/ 0 w 8594929"/>
              <a:gd name="connsiteY4" fmla="*/ 9593008 h 9593008"/>
              <a:gd name="connsiteX0-1" fmla="*/ 0 w 6583249"/>
              <a:gd name="connsiteY0-2" fmla="*/ 6059767 h 9593008"/>
              <a:gd name="connsiteX1-3" fmla="*/ 137052 w 6583249"/>
              <a:gd name="connsiteY1-4" fmla="*/ 0 h 9593008"/>
              <a:gd name="connsiteX2-5" fmla="*/ 4434517 w 6583249"/>
              <a:gd name="connsiteY2-6" fmla="*/ 0 h 9593008"/>
              <a:gd name="connsiteX3-7" fmla="*/ 6583249 w 6583249"/>
              <a:gd name="connsiteY3-8" fmla="*/ 9593008 h 9593008"/>
              <a:gd name="connsiteX4-9" fmla="*/ 0 w 6583249"/>
              <a:gd name="connsiteY4-10" fmla="*/ 6059767 h 9593008"/>
              <a:gd name="connsiteX0-11" fmla="*/ 53143 w 6446197"/>
              <a:gd name="connsiteY0-12" fmla="*/ 7003428 h 9593008"/>
              <a:gd name="connsiteX1-13" fmla="*/ 0 w 6446197"/>
              <a:gd name="connsiteY1-14" fmla="*/ 0 h 9593008"/>
              <a:gd name="connsiteX2-15" fmla="*/ 4297465 w 6446197"/>
              <a:gd name="connsiteY2-16" fmla="*/ 0 h 9593008"/>
              <a:gd name="connsiteX3-17" fmla="*/ 6446197 w 6446197"/>
              <a:gd name="connsiteY3-18" fmla="*/ 9593008 h 9593008"/>
              <a:gd name="connsiteX4-19" fmla="*/ 53143 w 6446197"/>
              <a:gd name="connsiteY4-20" fmla="*/ 7003428 h 9593008"/>
              <a:gd name="connsiteX0-21" fmla="*/ 53143 w 5736623"/>
              <a:gd name="connsiteY0-22" fmla="*/ 7003428 h 7003428"/>
              <a:gd name="connsiteX1-23" fmla="*/ 0 w 5736623"/>
              <a:gd name="connsiteY1-24" fmla="*/ 0 h 7003428"/>
              <a:gd name="connsiteX2-25" fmla="*/ 4297465 w 5736623"/>
              <a:gd name="connsiteY2-26" fmla="*/ 0 h 7003428"/>
              <a:gd name="connsiteX3-27" fmla="*/ 5736623 w 5736623"/>
              <a:gd name="connsiteY3-28" fmla="*/ 7003427 h 7003428"/>
              <a:gd name="connsiteX4-29" fmla="*/ 53143 w 5736623"/>
              <a:gd name="connsiteY4-30" fmla="*/ 7003428 h 7003428"/>
              <a:gd name="connsiteX0-31" fmla="*/ 53143 w 5736623"/>
              <a:gd name="connsiteY0-32" fmla="*/ 7003428 h 7003428"/>
              <a:gd name="connsiteX1-33" fmla="*/ 0 w 5736623"/>
              <a:gd name="connsiteY1-34" fmla="*/ 0 h 7003428"/>
              <a:gd name="connsiteX2-35" fmla="*/ 4297465 w 5736623"/>
              <a:gd name="connsiteY2-36" fmla="*/ 0 h 7003428"/>
              <a:gd name="connsiteX3-37" fmla="*/ 5736623 w 5736623"/>
              <a:gd name="connsiteY3-38" fmla="*/ 7003427 h 7003428"/>
              <a:gd name="connsiteX4-39" fmla="*/ 53143 w 5736623"/>
              <a:gd name="connsiteY4-40" fmla="*/ 7003428 h 7003428"/>
              <a:gd name="connsiteX0-41" fmla="*/ 45828 w 5729308"/>
              <a:gd name="connsiteY0-42" fmla="*/ 7003428 h 7003428"/>
              <a:gd name="connsiteX1-43" fmla="*/ 0 w 5729308"/>
              <a:gd name="connsiteY1-44" fmla="*/ 263347 h 7003428"/>
              <a:gd name="connsiteX2-45" fmla="*/ 4290150 w 5729308"/>
              <a:gd name="connsiteY2-46" fmla="*/ 0 h 7003428"/>
              <a:gd name="connsiteX3-47" fmla="*/ 5729308 w 5729308"/>
              <a:gd name="connsiteY3-48" fmla="*/ 7003427 h 7003428"/>
              <a:gd name="connsiteX4-49" fmla="*/ 45828 w 5729308"/>
              <a:gd name="connsiteY4-50" fmla="*/ 7003428 h 7003428"/>
              <a:gd name="connsiteX0-51" fmla="*/ 45828 w 5729308"/>
              <a:gd name="connsiteY0-52" fmla="*/ 6857124 h 6857124"/>
              <a:gd name="connsiteX1-53" fmla="*/ 0 w 5729308"/>
              <a:gd name="connsiteY1-54" fmla="*/ 117043 h 6857124"/>
              <a:gd name="connsiteX2-55" fmla="*/ 4304780 w 5729308"/>
              <a:gd name="connsiteY2-56" fmla="*/ 0 h 6857124"/>
              <a:gd name="connsiteX3-57" fmla="*/ 5729308 w 5729308"/>
              <a:gd name="connsiteY3-58" fmla="*/ 6857123 h 6857124"/>
              <a:gd name="connsiteX4-59" fmla="*/ 45828 w 5729308"/>
              <a:gd name="connsiteY4-60" fmla="*/ 6857124 h 6857124"/>
              <a:gd name="connsiteX0-61" fmla="*/ 0 w 5683480"/>
              <a:gd name="connsiteY0-62" fmla="*/ 6857124 h 6857124"/>
              <a:gd name="connsiteX1-63" fmla="*/ 12693 w 5683480"/>
              <a:gd name="connsiteY1-64" fmla="*/ 14630 h 6857124"/>
              <a:gd name="connsiteX2-65" fmla="*/ 4258952 w 5683480"/>
              <a:gd name="connsiteY2-66" fmla="*/ 0 h 6857124"/>
              <a:gd name="connsiteX3-67" fmla="*/ 5683480 w 5683480"/>
              <a:gd name="connsiteY3-68" fmla="*/ 6857123 h 6857124"/>
              <a:gd name="connsiteX4-69" fmla="*/ 0 w 5683480"/>
              <a:gd name="connsiteY4-70" fmla="*/ 6857124 h 685712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683480" h="6857124">
                <a:moveTo>
                  <a:pt x="0" y="6857124"/>
                </a:moveTo>
                <a:lnTo>
                  <a:pt x="12693" y="14630"/>
                </a:lnTo>
                <a:lnTo>
                  <a:pt x="4258952" y="0"/>
                </a:lnTo>
                <a:lnTo>
                  <a:pt x="5683480" y="6857123"/>
                </a:lnTo>
                <a:lnTo>
                  <a:pt x="0" y="6857124"/>
                </a:lnTo>
                <a:close/>
              </a:path>
            </a:pathLst>
          </a:custGeom>
          <a:solidFill>
            <a:srgbClr val="B7212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white text on a black background&#10;&#10;AI-generated content may be incorrect.">
            <a:extLst>
              <a:ext uri="{FF2B5EF4-FFF2-40B4-BE49-F238E27FC236}">
                <a16:creationId xmlns:a16="http://schemas.microsoft.com/office/drawing/2014/main" id="{168FDF5A-6619-5699-6EDE-F7375074304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12122" y="502149"/>
            <a:ext cx="3374228" cy="734980"/>
          </a:xfrm>
          <a:prstGeom prst="rect">
            <a:avLst/>
          </a:prstGeom>
        </p:spPr>
      </p:pic>
      <p:sp>
        <p:nvSpPr>
          <p:cNvPr id="7" name="TextBox 6">
            <a:extLst>
              <a:ext uri="{FF2B5EF4-FFF2-40B4-BE49-F238E27FC236}">
                <a16:creationId xmlns:a16="http://schemas.microsoft.com/office/drawing/2014/main" id="{59E67451-958D-1249-36AC-CFF606F144DC}"/>
              </a:ext>
            </a:extLst>
          </p:cNvPr>
          <p:cNvSpPr txBox="1"/>
          <p:nvPr/>
        </p:nvSpPr>
        <p:spPr>
          <a:xfrm>
            <a:off x="312122" y="1831536"/>
            <a:ext cx="3809403" cy="4524315"/>
          </a:xfrm>
          <a:prstGeom prst="rect">
            <a:avLst/>
          </a:prstGeom>
          <a:noFill/>
        </p:spPr>
        <p:txBody>
          <a:bodyPr wrap="square" rtlCol="0">
            <a:spAutoFit/>
          </a:bodyPr>
          <a:lstStyle/>
          <a:p>
            <a:r>
              <a:rPr lang="en-US" sz="3200" b="1" dirty="0">
                <a:solidFill>
                  <a:schemeClr val="bg1"/>
                </a:solidFill>
                <a:latin typeface="Inter SemiBold" panose="02000503000000020004" pitchFamily="2" charset="0"/>
                <a:ea typeface="Inter SemiBold" panose="02000503000000020004" pitchFamily="2" charset="0"/>
              </a:rPr>
              <a:t>The Third Wave of </a:t>
            </a:r>
            <a:r>
              <a:rPr lang="en-US" sz="3200" b="1" dirty="0" err="1">
                <a:solidFill>
                  <a:schemeClr val="bg1"/>
                </a:solidFill>
                <a:latin typeface="Inter SemiBold" panose="02000503000000020004" pitchFamily="2" charset="0"/>
                <a:ea typeface="Inter SemiBold" panose="02000503000000020004" pitchFamily="2" charset="0"/>
              </a:rPr>
              <a:t>LoRaWAN</a:t>
            </a:r>
            <a:r>
              <a:rPr lang="en-US" sz="3200" b="1" dirty="0">
                <a:solidFill>
                  <a:schemeClr val="bg1"/>
                </a:solidFill>
                <a:latin typeface="Inter SemiBold" panose="02000503000000020004" pitchFamily="2" charset="0"/>
                <a:ea typeface="Inter SemiBold" panose="02000503000000020004" pitchFamily="2" charset="0"/>
              </a:rPr>
              <a:t> ®: </a:t>
            </a:r>
            <a:br>
              <a:rPr lang="en-US" sz="3200" b="1" dirty="0">
                <a:solidFill>
                  <a:schemeClr val="bg1"/>
                </a:solidFill>
                <a:latin typeface="Inter SemiBold" panose="02000503000000020004" pitchFamily="2" charset="0"/>
                <a:ea typeface="Inter SemiBold" panose="02000503000000020004" pitchFamily="2" charset="0"/>
              </a:rPr>
            </a:br>
            <a:r>
              <a:rPr lang="en-US" sz="3200" b="1" dirty="0">
                <a:solidFill>
                  <a:schemeClr val="bg1"/>
                </a:solidFill>
                <a:latin typeface="Inter SemiBold" panose="02000503000000020004" pitchFamily="2" charset="0"/>
                <a:ea typeface="Inter SemiBold" panose="02000503000000020004" pitchFamily="2" charset="0"/>
              </a:rPr>
              <a:t>From Connected Sensors to Operational Edge</a:t>
            </a:r>
          </a:p>
          <a:p>
            <a:endParaRPr lang="en-US" sz="3200" b="1" dirty="0">
              <a:solidFill>
                <a:schemeClr val="bg1"/>
              </a:solidFill>
              <a:latin typeface="Inter SemiBold" panose="02000503000000020004" pitchFamily="2" charset="0"/>
              <a:ea typeface="Inter SemiBold" panose="02000503000000020004" pitchFamily="2" charset="0"/>
            </a:endParaRPr>
          </a:p>
          <a:p>
            <a:r>
              <a:rPr lang="en-US" sz="2400" i="1" dirty="0">
                <a:solidFill>
                  <a:schemeClr val="bg1"/>
                </a:solidFill>
                <a:latin typeface="Inter Light" panose="02000503000000020004" pitchFamily="2" charset="0"/>
                <a:ea typeface="Inter Light" panose="02000503000000020004" pitchFamily="2" charset="0"/>
              </a:rPr>
              <a:t>Choosing the right gateway architecture when </a:t>
            </a:r>
            <a:r>
              <a:rPr lang="en-US" sz="2400" i="1" dirty="0" err="1">
                <a:solidFill>
                  <a:schemeClr val="bg1"/>
                </a:solidFill>
                <a:latin typeface="Inter Light" panose="02000503000000020004" pitchFamily="2" charset="0"/>
                <a:ea typeface="Inter Light" panose="02000503000000020004" pitchFamily="2" charset="0"/>
              </a:rPr>
              <a:t>LoRaWAN</a:t>
            </a:r>
            <a:r>
              <a:rPr lang="en-US" sz="2400" i="1" dirty="0">
                <a:solidFill>
                  <a:schemeClr val="bg1"/>
                </a:solidFill>
                <a:latin typeface="Inter Light" panose="02000503000000020004" pitchFamily="2" charset="0"/>
                <a:ea typeface="Inter Light" panose="02000503000000020004" pitchFamily="2" charset="0"/>
              </a:rPr>
              <a:t> moves from pilot to operations</a:t>
            </a:r>
          </a:p>
        </p:txBody>
      </p:sp>
      <p:pic>
        <p:nvPicPr>
          <p:cNvPr id="2" name="Picture 2" descr="Minew LoRaWAN Technology: Overview, Benefits, Node &amp; IoT Applications">
            <a:extLst>
              <a:ext uri="{FF2B5EF4-FFF2-40B4-BE49-F238E27FC236}">
                <a16:creationId xmlns:a16="http://schemas.microsoft.com/office/drawing/2014/main" id="{752EACBB-0726-C936-2FE8-9DBE243661A1}"/>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8878779" y="313799"/>
            <a:ext cx="2898044" cy="9233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37591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C932D4-F919-C891-15FB-9B15F6FC62D6}"/>
            </a:ext>
          </a:extLst>
        </p:cNvPr>
        <p:cNvGrpSpPr/>
        <p:nvPr/>
      </p:nvGrpSpPr>
      <p:grpSpPr>
        <a:xfrm>
          <a:off x="0" y="0"/>
          <a:ext cx="0" cy="0"/>
          <a:chOff x="0" y="0"/>
          <a:chExt cx="0" cy="0"/>
        </a:xfrm>
      </p:grpSpPr>
      <p:sp>
        <p:nvSpPr>
          <p:cNvPr id="35" name="Rectangle 34">
            <a:extLst>
              <a:ext uri="{FF2B5EF4-FFF2-40B4-BE49-F238E27FC236}">
                <a16:creationId xmlns:a16="http://schemas.microsoft.com/office/drawing/2014/main" id="{171EBDF1-7CD7-D5AE-9A8C-F38B1F13BD25}"/>
              </a:ext>
            </a:extLst>
          </p:cNvPr>
          <p:cNvSpPr/>
          <p:nvPr/>
        </p:nvSpPr>
        <p:spPr>
          <a:xfrm>
            <a:off x="0" y="0"/>
            <a:ext cx="12192000" cy="528809"/>
          </a:xfrm>
          <a:prstGeom prst="rect">
            <a:avLst/>
          </a:prstGeom>
          <a:solidFill>
            <a:schemeClr val="tx2"/>
          </a:solidFill>
          <a:ln>
            <a:solidFill>
              <a:schemeClr val="tx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2" name="Group 41">
            <a:extLst>
              <a:ext uri="{FF2B5EF4-FFF2-40B4-BE49-F238E27FC236}">
                <a16:creationId xmlns:a16="http://schemas.microsoft.com/office/drawing/2014/main" id="{D231CFF1-7B7D-8B0C-56EE-C7D673107544}"/>
              </a:ext>
            </a:extLst>
          </p:cNvPr>
          <p:cNvGrpSpPr/>
          <p:nvPr/>
        </p:nvGrpSpPr>
        <p:grpSpPr>
          <a:xfrm flipV="1">
            <a:off x="-11017" y="-1"/>
            <a:ext cx="6096000" cy="675444"/>
            <a:chOff x="-304799" y="2652927"/>
            <a:chExt cx="6095999" cy="1454616"/>
          </a:xfrm>
          <a:solidFill>
            <a:srgbClr val="B72125"/>
          </a:solidFill>
          <a:effectLst>
            <a:outerShdw blurRad="50800" dist="38100" dir="5400000" algn="t" rotWithShape="0">
              <a:prstClr val="black">
                <a:alpha val="40000"/>
              </a:prstClr>
            </a:outerShdw>
          </a:effectLst>
        </p:grpSpPr>
        <p:sp>
          <p:nvSpPr>
            <p:cNvPr id="43" name="Parallelogram 42">
              <a:extLst>
                <a:ext uri="{FF2B5EF4-FFF2-40B4-BE49-F238E27FC236}">
                  <a16:creationId xmlns:a16="http://schemas.microsoft.com/office/drawing/2014/main" id="{EB793737-68C3-0E22-E88B-171F68F899D8}"/>
                </a:ext>
              </a:extLst>
            </p:cNvPr>
            <p:cNvSpPr/>
            <p:nvPr/>
          </p:nvSpPr>
          <p:spPr bwMode="auto">
            <a:xfrm flipV="1">
              <a:off x="2971800" y="2652927"/>
              <a:ext cx="2819400" cy="1454616"/>
            </a:xfrm>
            <a:prstGeom prst="parallelogram">
              <a:avLst>
                <a:gd name="adj" fmla="val 46312"/>
              </a:avLst>
            </a:prstGeom>
            <a:grpFill/>
            <a:ln w="9525">
              <a:noFill/>
              <a:round/>
              <a:headEnd/>
              <a:tailEnd/>
            </a:ln>
          </p:spPr>
          <p:txBody>
            <a:bodyPr vert="horz" wrap="square" lIns="121920" tIns="60960" rIns="121920" bIns="60960" numCol="1" rtlCol="0" anchor="t" anchorCtr="0" compatLnSpc="1">
              <a:prstTxWarp prst="textNoShape">
                <a:avLst/>
              </a:prstTxWarp>
              <a:noAutofit/>
            </a:bodyPr>
            <a:lstStyle/>
            <a:p>
              <a:pPr algn="ctr"/>
              <a:endParaRPr lang="en-US" sz="2400" dirty="0"/>
            </a:p>
          </p:txBody>
        </p:sp>
        <p:sp>
          <p:nvSpPr>
            <p:cNvPr id="44" name="Rectangle 43">
              <a:extLst>
                <a:ext uri="{FF2B5EF4-FFF2-40B4-BE49-F238E27FC236}">
                  <a16:creationId xmlns:a16="http://schemas.microsoft.com/office/drawing/2014/main" id="{2132F54D-BC95-BC09-C158-E6C21FD6A3CC}"/>
                </a:ext>
              </a:extLst>
            </p:cNvPr>
            <p:cNvSpPr/>
            <p:nvPr/>
          </p:nvSpPr>
          <p:spPr bwMode="auto">
            <a:xfrm>
              <a:off x="-304799" y="2652927"/>
              <a:ext cx="4800600" cy="1454616"/>
            </a:xfrm>
            <a:prstGeom prst="rect">
              <a:avLst/>
            </a:prstGeom>
            <a:grpFill/>
            <a:ln w="9525">
              <a:noFill/>
              <a:round/>
              <a:headEnd/>
              <a:tailEnd/>
            </a:ln>
          </p:spPr>
          <p:txBody>
            <a:bodyPr vert="horz" wrap="square" lIns="121920" tIns="60960" rIns="121920" bIns="60960" numCol="1" rtlCol="0" anchor="t" anchorCtr="0" compatLnSpc="1">
              <a:prstTxWarp prst="textNoShape">
                <a:avLst/>
              </a:prstTxWarp>
              <a:noAutofit/>
            </a:bodyPr>
            <a:lstStyle/>
            <a:p>
              <a:pPr algn="ctr"/>
              <a:endParaRPr lang="en-US" sz="2400" dirty="0"/>
            </a:p>
          </p:txBody>
        </p:sp>
      </p:grpSp>
      <p:sp>
        <p:nvSpPr>
          <p:cNvPr id="37" name="Rectangle 36">
            <a:extLst>
              <a:ext uri="{FF2B5EF4-FFF2-40B4-BE49-F238E27FC236}">
                <a16:creationId xmlns:a16="http://schemas.microsoft.com/office/drawing/2014/main" id="{6BEE840E-C300-F364-EBE1-D8F09E94C4E5}"/>
              </a:ext>
            </a:extLst>
          </p:cNvPr>
          <p:cNvSpPr/>
          <p:nvPr/>
        </p:nvSpPr>
        <p:spPr>
          <a:xfrm>
            <a:off x="0" y="0"/>
            <a:ext cx="12192000" cy="154235"/>
          </a:xfrm>
          <a:prstGeom prst="rect">
            <a:avLst/>
          </a:prstGeom>
          <a:solidFill>
            <a:srgbClr val="B72125"/>
          </a:solidFill>
          <a:ln>
            <a:solidFill>
              <a:srgbClr val="B7212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TextBox 44">
            <a:extLst>
              <a:ext uri="{FF2B5EF4-FFF2-40B4-BE49-F238E27FC236}">
                <a16:creationId xmlns:a16="http://schemas.microsoft.com/office/drawing/2014/main" id="{18C2C880-4455-CD61-61DC-D354FA5CCCA1}"/>
              </a:ext>
            </a:extLst>
          </p:cNvPr>
          <p:cNvSpPr txBox="1"/>
          <p:nvPr/>
        </p:nvSpPr>
        <p:spPr>
          <a:xfrm>
            <a:off x="212074" y="149683"/>
            <a:ext cx="5610317" cy="584775"/>
          </a:xfrm>
          <a:prstGeom prst="rect">
            <a:avLst/>
          </a:prstGeom>
          <a:noFill/>
        </p:spPr>
        <p:txBody>
          <a:bodyPr wrap="square" rtlCol="0">
            <a:spAutoFit/>
          </a:bodyPr>
          <a:lstStyle/>
          <a:p>
            <a:r>
              <a:rPr lang="en-US" sz="1600" b="1" dirty="0" err="1">
                <a:solidFill>
                  <a:schemeClr val="bg1"/>
                </a:solidFill>
                <a:latin typeface="Inter SemiBold" panose="02000503000000020004" pitchFamily="2" charset="0"/>
                <a:ea typeface="Inter SemiBold" panose="02000503000000020004" pitchFamily="2" charset="0"/>
              </a:rPr>
              <a:t>Robustel’s</a:t>
            </a:r>
            <a:r>
              <a:rPr lang="en-US" sz="1600" b="1" dirty="0">
                <a:solidFill>
                  <a:schemeClr val="bg1"/>
                </a:solidFill>
                <a:latin typeface="Inter SemiBold" panose="02000503000000020004" pitchFamily="2" charset="0"/>
                <a:ea typeface="Inter SemiBold" panose="02000503000000020004" pitchFamily="2" charset="0"/>
              </a:rPr>
              <a:t> Role Across </a:t>
            </a:r>
            <a:r>
              <a:rPr lang="en-US" sz="1600" b="1" dirty="0" err="1">
                <a:solidFill>
                  <a:schemeClr val="bg1"/>
                </a:solidFill>
                <a:latin typeface="Inter SemiBold" panose="02000503000000020004" pitchFamily="2" charset="0"/>
                <a:ea typeface="Inter SemiBold" panose="02000503000000020004" pitchFamily="2" charset="0"/>
              </a:rPr>
              <a:t>LoRaWAN</a:t>
            </a:r>
            <a:r>
              <a:rPr lang="en-US" sz="1600" b="1" dirty="0">
                <a:solidFill>
                  <a:schemeClr val="bg1"/>
                </a:solidFill>
                <a:latin typeface="Inter SemiBold" panose="02000503000000020004" pitchFamily="2" charset="0"/>
                <a:ea typeface="Inter SemiBold" panose="02000503000000020004" pitchFamily="2" charset="0"/>
              </a:rPr>
              <a:t>® Deployment Models</a:t>
            </a:r>
          </a:p>
          <a:p>
            <a:endParaRPr lang="en-US" sz="1600" b="1" dirty="0">
              <a:solidFill>
                <a:schemeClr val="bg1"/>
              </a:solidFill>
              <a:latin typeface="Inter SemiBold" panose="02000503000000020004" pitchFamily="2" charset="0"/>
              <a:ea typeface="Inter SemiBold" panose="02000503000000020004" pitchFamily="2" charset="0"/>
            </a:endParaRPr>
          </a:p>
        </p:txBody>
      </p:sp>
      <p:sp>
        <p:nvSpPr>
          <p:cNvPr id="46" name="TextBox 45">
            <a:extLst>
              <a:ext uri="{FF2B5EF4-FFF2-40B4-BE49-F238E27FC236}">
                <a16:creationId xmlns:a16="http://schemas.microsoft.com/office/drawing/2014/main" id="{37E3838B-3405-0A2F-3876-2D824459CE57}"/>
              </a:ext>
            </a:extLst>
          </p:cNvPr>
          <p:cNvSpPr txBox="1"/>
          <p:nvPr/>
        </p:nvSpPr>
        <p:spPr>
          <a:xfrm>
            <a:off x="6266329" y="186230"/>
            <a:ext cx="5925671" cy="338554"/>
          </a:xfrm>
          <a:prstGeom prst="rect">
            <a:avLst/>
          </a:prstGeom>
          <a:noFill/>
        </p:spPr>
        <p:txBody>
          <a:bodyPr wrap="square" rtlCol="0">
            <a:spAutoFit/>
          </a:bodyPr>
          <a:lstStyle/>
          <a:p>
            <a:pPr algn="r"/>
            <a:r>
              <a:rPr lang="en-US" sz="1600" b="1" dirty="0">
                <a:solidFill>
                  <a:schemeClr val="bg1"/>
                </a:solidFill>
                <a:latin typeface="Inter SemiBold" panose="02000503000000020004" pitchFamily="2" charset="0"/>
                <a:ea typeface="Inter SemiBold" panose="02000503000000020004" pitchFamily="2" charset="0"/>
              </a:rPr>
              <a:t>The Things Conference - The Third Wave of </a:t>
            </a:r>
            <a:r>
              <a:rPr lang="en-US" sz="1600" b="1" dirty="0" err="1">
                <a:solidFill>
                  <a:schemeClr val="bg1"/>
                </a:solidFill>
                <a:latin typeface="Inter SemiBold" panose="02000503000000020004" pitchFamily="2" charset="0"/>
                <a:ea typeface="Inter SemiBold" panose="02000503000000020004" pitchFamily="2" charset="0"/>
              </a:rPr>
              <a:t>LoRaWAN</a:t>
            </a:r>
            <a:r>
              <a:rPr lang="en-US" sz="1600" b="1" dirty="0">
                <a:solidFill>
                  <a:schemeClr val="bg1"/>
                </a:solidFill>
                <a:latin typeface="Inter SemiBold" panose="02000503000000020004" pitchFamily="2" charset="0"/>
                <a:ea typeface="Inter SemiBold" panose="02000503000000020004" pitchFamily="2" charset="0"/>
              </a:rPr>
              <a:t> ® </a:t>
            </a:r>
          </a:p>
        </p:txBody>
      </p:sp>
      <p:sp>
        <p:nvSpPr>
          <p:cNvPr id="6" name="Rectangle 5">
            <a:extLst>
              <a:ext uri="{FF2B5EF4-FFF2-40B4-BE49-F238E27FC236}">
                <a16:creationId xmlns:a16="http://schemas.microsoft.com/office/drawing/2014/main" id="{073E41DF-05CA-3721-22FE-D814558052DB}"/>
              </a:ext>
            </a:extLst>
          </p:cNvPr>
          <p:cNvSpPr/>
          <p:nvPr/>
        </p:nvSpPr>
        <p:spPr>
          <a:xfrm>
            <a:off x="3798236" y="857829"/>
            <a:ext cx="2027269" cy="3330481"/>
          </a:xfrm>
          <a:prstGeom prst="rect">
            <a:avLst/>
          </a:prstGeom>
          <a:noFill/>
          <a:ln>
            <a:solidFill>
              <a:srgbClr val="EF402A"/>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F6103E88-8DA3-B7B6-BAF6-F3D77F171874}"/>
              </a:ext>
            </a:extLst>
          </p:cNvPr>
          <p:cNvPicPr>
            <a:picLocks noChangeAspect="1"/>
          </p:cNvPicPr>
          <p:nvPr/>
        </p:nvPicPr>
        <p:blipFill>
          <a:blip r:embed="rId6" cstate="screen"/>
          <a:srcRect/>
          <a:stretch>
            <a:fillRect/>
          </a:stretch>
        </p:blipFill>
        <p:spPr>
          <a:xfrm>
            <a:off x="690600" y="972675"/>
            <a:ext cx="555837" cy="555837"/>
          </a:xfrm>
          <a:prstGeom prst="rect">
            <a:avLst/>
          </a:prstGeom>
        </p:spPr>
      </p:pic>
      <p:pic>
        <p:nvPicPr>
          <p:cNvPr id="9" name="Picture 8">
            <a:extLst>
              <a:ext uri="{FF2B5EF4-FFF2-40B4-BE49-F238E27FC236}">
                <a16:creationId xmlns:a16="http://schemas.microsoft.com/office/drawing/2014/main" id="{326DCA81-ABA1-9E49-D093-5991B0E70ADC}"/>
              </a:ext>
            </a:extLst>
          </p:cNvPr>
          <p:cNvPicPr>
            <a:picLocks noChangeAspect="1"/>
          </p:cNvPicPr>
          <p:nvPr/>
        </p:nvPicPr>
        <p:blipFill>
          <a:blip r:embed="rId7" cstate="screen"/>
          <a:srcRect/>
          <a:stretch>
            <a:fillRect/>
          </a:stretch>
        </p:blipFill>
        <p:spPr>
          <a:xfrm>
            <a:off x="732197" y="1731301"/>
            <a:ext cx="581025" cy="581025"/>
          </a:xfrm>
          <a:prstGeom prst="rect">
            <a:avLst/>
          </a:prstGeom>
        </p:spPr>
      </p:pic>
      <p:pic>
        <p:nvPicPr>
          <p:cNvPr id="10" name="Picture 9">
            <a:extLst>
              <a:ext uri="{FF2B5EF4-FFF2-40B4-BE49-F238E27FC236}">
                <a16:creationId xmlns:a16="http://schemas.microsoft.com/office/drawing/2014/main" id="{86E139E4-36E1-8422-713A-E24DCCB1C7FB}"/>
              </a:ext>
            </a:extLst>
          </p:cNvPr>
          <p:cNvPicPr>
            <a:picLocks noChangeAspect="1"/>
          </p:cNvPicPr>
          <p:nvPr/>
        </p:nvPicPr>
        <p:blipFill>
          <a:blip r:embed="rId8" cstate="screen"/>
          <a:stretch>
            <a:fillRect/>
          </a:stretch>
        </p:blipFill>
        <p:spPr>
          <a:xfrm>
            <a:off x="690600" y="2477630"/>
            <a:ext cx="623000" cy="623000"/>
          </a:xfrm>
          <a:prstGeom prst="rect">
            <a:avLst/>
          </a:prstGeom>
        </p:spPr>
      </p:pic>
      <p:sp>
        <p:nvSpPr>
          <p:cNvPr id="12" name="Rectangle 11">
            <a:extLst>
              <a:ext uri="{FF2B5EF4-FFF2-40B4-BE49-F238E27FC236}">
                <a16:creationId xmlns:a16="http://schemas.microsoft.com/office/drawing/2014/main" id="{F515E7AB-516D-129D-68C8-0860181243BA}"/>
              </a:ext>
            </a:extLst>
          </p:cNvPr>
          <p:cNvSpPr/>
          <p:nvPr/>
        </p:nvSpPr>
        <p:spPr>
          <a:xfrm>
            <a:off x="299922" y="857829"/>
            <a:ext cx="2128318" cy="3330491"/>
          </a:xfrm>
          <a:prstGeom prst="rect">
            <a:avLst/>
          </a:prstGeom>
          <a:noFill/>
          <a:ln>
            <a:solidFill>
              <a:srgbClr val="EF402A"/>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047953EE-C54B-3A1F-CBB7-2AFB5796420F}"/>
              </a:ext>
            </a:extLst>
          </p:cNvPr>
          <p:cNvSpPr txBox="1"/>
          <p:nvPr/>
        </p:nvSpPr>
        <p:spPr>
          <a:xfrm>
            <a:off x="249441" y="4327886"/>
            <a:ext cx="2128318" cy="430887"/>
          </a:xfrm>
          <a:prstGeom prst="rect">
            <a:avLst/>
          </a:prstGeom>
          <a:noFill/>
        </p:spPr>
        <p:txBody>
          <a:bodyPr wrap="square" rtlCol="0">
            <a:spAutoFit/>
          </a:bodyPr>
          <a:lstStyle/>
          <a:p>
            <a:pPr algn="ctr"/>
            <a:r>
              <a:rPr lang="en-US" sz="1100" b="1" i="1" dirty="0" err="1">
                <a:solidFill>
                  <a:srgbClr val="B72125"/>
                </a:solidFill>
                <a:latin typeface="Inter SemiBold" panose="02000503000000020004" pitchFamily="2" charset="0"/>
                <a:ea typeface="Inter SemiBold" panose="02000503000000020004" pitchFamily="2" charset="0"/>
              </a:rPr>
              <a:t>LoRaWAN</a:t>
            </a:r>
            <a:r>
              <a:rPr lang="en-US" sz="1100" b="1" i="1" dirty="0">
                <a:solidFill>
                  <a:srgbClr val="B72125"/>
                </a:solidFill>
                <a:latin typeface="Inter SemiBold" panose="02000503000000020004" pitchFamily="2" charset="0"/>
                <a:ea typeface="Inter SemiBold" panose="02000503000000020004" pitchFamily="2" charset="0"/>
              </a:rPr>
              <a:t>® Enabled </a:t>
            </a:r>
            <a:br>
              <a:rPr lang="en-US" sz="1100" b="1" i="1" dirty="0">
                <a:solidFill>
                  <a:srgbClr val="B72125"/>
                </a:solidFill>
                <a:latin typeface="Inter SemiBold" panose="02000503000000020004" pitchFamily="2" charset="0"/>
                <a:ea typeface="Inter SemiBold" panose="02000503000000020004" pitchFamily="2" charset="0"/>
              </a:rPr>
            </a:br>
            <a:r>
              <a:rPr lang="en-US" sz="1100" b="1" i="1" dirty="0">
                <a:solidFill>
                  <a:srgbClr val="B72125"/>
                </a:solidFill>
                <a:latin typeface="Inter SemiBold" panose="02000503000000020004" pitchFamily="2" charset="0"/>
                <a:ea typeface="Inter SemiBold" panose="02000503000000020004" pitchFamily="2" charset="0"/>
              </a:rPr>
              <a:t>End-Points</a:t>
            </a:r>
          </a:p>
        </p:txBody>
      </p:sp>
      <p:sp>
        <p:nvSpPr>
          <p:cNvPr id="14" name="TextBox 13">
            <a:extLst>
              <a:ext uri="{FF2B5EF4-FFF2-40B4-BE49-F238E27FC236}">
                <a16:creationId xmlns:a16="http://schemas.microsoft.com/office/drawing/2014/main" id="{CEE9E9B5-9710-096A-FE53-AF48F44EBEB1}"/>
              </a:ext>
            </a:extLst>
          </p:cNvPr>
          <p:cNvSpPr txBox="1"/>
          <p:nvPr/>
        </p:nvSpPr>
        <p:spPr>
          <a:xfrm>
            <a:off x="1428881" y="1090033"/>
            <a:ext cx="742270" cy="276999"/>
          </a:xfrm>
          <a:prstGeom prst="rect">
            <a:avLst/>
          </a:prstGeom>
          <a:noFill/>
        </p:spPr>
        <p:txBody>
          <a:bodyPr wrap="square" rtlCol="0">
            <a:spAutoFit/>
          </a:bodyPr>
          <a:lstStyle/>
          <a:p>
            <a:r>
              <a:rPr lang="en-US" sz="1200" b="1" dirty="0">
                <a:latin typeface="Inter SemiBold" panose="02000503000000020004" pitchFamily="2" charset="0"/>
                <a:ea typeface="Inter SemiBold" panose="02000503000000020004" pitchFamily="2" charset="0"/>
              </a:rPr>
              <a:t>Meters</a:t>
            </a:r>
          </a:p>
        </p:txBody>
      </p:sp>
      <p:sp>
        <p:nvSpPr>
          <p:cNvPr id="15" name="TextBox 14">
            <a:extLst>
              <a:ext uri="{FF2B5EF4-FFF2-40B4-BE49-F238E27FC236}">
                <a16:creationId xmlns:a16="http://schemas.microsoft.com/office/drawing/2014/main" id="{037450E4-D87C-7A31-DFC9-2EC9EB20942E}"/>
              </a:ext>
            </a:extLst>
          </p:cNvPr>
          <p:cNvSpPr txBox="1"/>
          <p:nvPr/>
        </p:nvSpPr>
        <p:spPr>
          <a:xfrm>
            <a:off x="1428881" y="1876234"/>
            <a:ext cx="1131480" cy="461665"/>
          </a:xfrm>
          <a:prstGeom prst="rect">
            <a:avLst/>
          </a:prstGeom>
          <a:noFill/>
        </p:spPr>
        <p:txBody>
          <a:bodyPr wrap="square" rtlCol="0">
            <a:spAutoFit/>
          </a:bodyPr>
          <a:lstStyle/>
          <a:p>
            <a:r>
              <a:rPr lang="en-US" sz="1200" b="1" dirty="0">
                <a:latin typeface="Inter SemiBold" panose="02000503000000020004" pitchFamily="2" charset="0"/>
                <a:ea typeface="Inter SemiBold" panose="02000503000000020004" pitchFamily="2" charset="0"/>
              </a:rPr>
              <a:t>Leak Detection</a:t>
            </a:r>
          </a:p>
        </p:txBody>
      </p:sp>
      <p:sp>
        <p:nvSpPr>
          <p:cNvPr id="16" name="TextBox 15">
            <a:extLst>
              <a:ext uri="{FF2B5EF4-FFF2-40B4-BE49-F238E27FC236}">
                <a16:creationId xmlns:a16="http://schemas.microsoft.com/office/drawing/2014/main" id="{AB9B62BA-D140-EC6B-0681-6AAD2EC0CA42}"/>
              </a:ext>
            </a:extLst>
          </p:cNvPr>
          <p:cNvSpPr txBox="1"/>
          <p:nvPr/>
        </p:nvSpPr>
        <p:spPr>
          <a:xfrm>
            <a:off x="1428881" y="2623812"/>
            <a:ext cx="889298" cy="461665"/>
          </a:xfrm>
          <a:prstGeom prst="rect">
            <a:avLst/>
          </a:prstGeom>
          <a:noFill/>
        </p:spPr>
        <p:txBody>
          <a:bodyPr wrap="square" rtlCol="0">
            <a:spAutoFit/>
          </a:bodyPr>
          <a:lstStyle/>
          <a:p>
            <a:r>
              <a:rPr lang="en-US" sz="1200" b="1" dirty="0">
                <a:latin typeface="Inter SemiBold" panose="02000503000000020004" pitchFamily="2" charset="0"/>
                <a:ea typeface="Inter SemiBold" panose="02000503000000020004" pitchFamily="2" charset="0"/>
              </a:rPr>
              <a:t>Temp Sensors</a:t>
            </a:r>
          </a:p>
        </p:txBody>
      </p:sp>
      <p:sp>
        <p:nvSpPr>
          <p:cNvPr id="17" name="TextBox 16">
            <a:extLst>
              <a:ext uri="{FF2B5EF4-FFF2-40B4-BE49-F238E27FC236}">
                <a16:creationId xmlns:a16="http://schemas.microsoft.com/office/drawing/2014/main" id="{CCBCBFDF-3A19-EE37-7C6A-7A0A36B697C2}"/>
              </a:ext>
            </a:extLst>
          </p:cNvPr>
          <p:cNvSpPr txBox="1"/>
          <p:nvPr/>
        </p:nvSpPr>
        <p:spPr>
          <a:xfrm>
            <a:off x="2529061" y="2408369"/>
            <a:ext cx="1260237" cy="430887"/>
          </a:xfrm>
          <a:prstGeom prst="rect">
            <a:avLst/>
          </a:prstGeom>
          <a:noFill/>
        </p:spPr>
        <p:txBody>
          <a:bodyPr wrap="square" rtlCol="0">
            <a:spAutoFit/>
          </a:bodyPr>
          <a:lstStyle/>
          <a:p>
            <a:pPr algn="ctr"/>
            <a:r>
              <a:rPr lang="en-US" sz="1100" b="1" i="1" dirty="0">
                <a:solidFill>
                  <a:srgbClr val="B72125"/>
                </a:solidFill>
                <a:latin typeface="Inter SemiBold" panose="02000503000000020004" pitchFamily="2" charset="0"/>
                <a:ea typeface="Inter SemiBold" panose="02000503000000020004" pitchFamily="2" charset="0"/>
              </a:rPr>
              <a:t>LoRaWAN Communication</a:t>
            </a:r>
          </a:p>
        </p:txBody>
      </p:sp>
      <p:cxnSp>
        <p:nvCxnSpPr>
          <p:cNvPr id="18" name="Straight Arrow Connector 17">
            <a:extLst>
              <a:ext uri="{FF2B5EF4-FFF2-40B4-BE49-F238E27FC236}">
                <a16:creationId xmlns:a16="http://schemas.microsoft.com/office/drawing/2014/main" id="{0383B838-A61B-48F0-8DA8-ACB73206AB0D}"/>
              </a:ext>
            </a:extLst>
          </p:cNvPr>
          <p:cNvCxnSpPr/>
          <p:nvPr/>
        </p:nvCxnSpPr>
        <p:spPr>
          <a:xfrm>
            <a:off x="2663687" y="2270417"/>
            <a:ext cx="985962" cy="0"/>
          </a:xfrm>
          <a:prstGeom prst="straightConnector1">
            <a:avLst/>
          </a:prstGeom>
          <a:ln>
            <a:solidFill>
              <a:srgbClr val="EF402A"/>
            </a:solidFill>
            <a:tailEnd type="triangle"/>
          </a:ln>
        </p:spPr>
        <p:style>
          <a:lnRef idx="2">
            <a:schemeClr val="accent1"/>
          </a:lnRef>
          <a:fillRef idx="0">
            <a:schemeClr val="accent1"/>
          </a:fillRef>
          <a:effectRef idx="1">
            <a:schemeClr val="accent1"/>
          </a:effectRef>
          <a:fontRef idx="minor">
            <a:schemeClr val="tx1"/>
          </a:fontRef>
        </p:style>
      </p:cxnSp>
      <p:cxnSp>
        <p:nvCxnSpPr>
          <p:cNvPr id="19" name="Straight Arrow Connector 18">
            <a:extLst>
              <a:ext uri="{FF2B5EF4-FFF2-40B4-BE49-F238E27FC236}">
                <a16:creationId xmlns:a16="http://schemas.microsoft.com/office/drawing/2014/main" id="{B50B2D79-E213-7677-1940-560B5ED53EBB}"/>
              </a:ext>
            </a:extLst>
          </p:cNvPr>
          <p:cNvCxnSpPr/>
          <p:nvPr/>
        </p:nvCxnSpPr>
        <p:spPr>
          <a:xfrm flipH="1">
            <a:off x="2663687" y="2945107"/>
            <a:ext cx="984993" cy="0"/>
          </a:xfrm>
          <a:prstGeom prst="straightConnector1">
            <a:avLst/>
          </a:prstGeom>
          <a:ln>
            <a:solidFill>
              <a:srgbClr val="EF402A"/>
            </a:solidFill>
            <a:tailEnd type="triangle"/>
          </a:ln>
        </p:spPr>
        <p:style>
          <a:lnRef idx="2">
            <a:schemeClr val="accent1"/>
          </a:lnRef>
          <a:fillRef idx="0">
            <a:schemeClr val="accent1"/>
          </a:fillRef>
          <a:effectRef idx="1">
            <a:schemeClr val="accent1"/>
          </a:effectRef>
          <a:fontRef idx="minor">
            <a:schemeClr val="tx1"/>
          </a:fontRef>
        </p:style>
      </p:cxnSp>
      <p:sp>
        <p:nvSpPr>
          <p:cNvPr id="20" name="TextBox 19">
            <a:extLst>
              <a:ext uri="{FF2B5EF4-FFF2-40B4-BE49-F238E27FC236}">
                <a16:creationId xmlns:a16="http://schemas.microsoft.com/office/drawing/2014/main" id="{2F4721AF-50C7-70BB-850C-2092E4085E0D}"/>
              </a:ext>
            </a:extLst>
          </p:cNvPr>
          <p:cNvSpPr txBox="1"/>
          <p:nvPr/>
        </p:nvSpPr>
        <p:spPr>
          <a:xfrm>
            <a:off x="1428881" y="3510842"/>
            <a:ext cx="889298" cy="461665"/>
          </a:xfrm>
          <a:prstGeom prst="rect">
            <a:avLst/>
          </a:prstGeom>
          <a:noFill/>
        </p:spPr>
        <p:txBody>
          <a:bodyPr wrap="square" rtlCol="0">
            <a:spAutoFit/>
          </a:bodyPr>
          <a:lstStyle/>
          <a:p>
            <a:r>
              <a:rPr lang="en-US" sz="1200" b="1" dirty="0">
                <a:latin typeface="Inter SemiBold" panose="02000503000000020004" pitchFamily="2" charset="0"/>
                <a:ea typeface="Inter SemiBold" panose="02000503000000020004" pitchFamily="2" charset="0"/>
              </a:rPr>
              <a:t>Pulse Counters</a:t>
            </a:r>
          </a:p>
        </p:txBody>
      </p:sp>
      <p:sp>
        <p:nvSpPr>
          <p:cNvPr id="21" name="TextBox 20">
            <a:extLst>
              <a:ext uri="{FF2B5EF4-FFF2-40B4-BE49-F238E27FC236}">
                <a16:creationId xmlns:a16="http://schemas.microsoft.com/office/drawing/2014/main" id="{7ED1A205-7F25-978A-67D7-2452E3B75D09}"/>
              </a:ext>
            </a:extLst>
          </p:cNvPr>
          <p:cNvSpPr txBox="1"/>
          <p:nvPr/>
        </p:nvSpPr>
        <p:spPr>
          <a:xfrm>
            <a:off x="3774245" y="4327886"/>
            <a:ext cx="2128318" cy="430887"/>
          </a:xfrm>
          <a:prstGeom prst="rect">
            <a:avLst/>
          </a:prstGeom>
          <a:noFill/>
        </p:spPr>
        <p:txBody>
          <a:bodyPr wrap="square" rtlCol="0">
            <a:spAutoFit/>
          </a:bodyPr>
          <a:lstStyle/>
          <a:p>
            <a:pPr algn="ctr"/>
            <a:r>
              <a:rPr lang="en-US" sz="1100" b="1" i="1" dirty="0" err="1">
                <a:solidFill>
                  <a:srgbClr val="B72125"/>
                </a:solidFill>
                <a:latin typeface="Inter SemiBold" panose="02000503000000020004" pitchFamily="2" charset="0"/>
                <a:ea typeface="Inter SemiBold" panose="02000503000000020004" pitchFamily="2" charset="0"/>
              </a:rPr>
              <a:t>Robustel</a:t>
            </a:r>
            <a:r>
              <a:rPr lang="en-US" sz="1100" b="1" i="1" dirty="0">
                <a:solidFill>
                  <a:srgbClr val="B72125"/>
                </a:solidFill>
                <a:latin typeface="Inter SemiBold" panose="02000503000000020004" pitchFamily="2" charset="0"/>
                <a:ea typeface="Inter SemiBold" panose="02000503000000020004" pitchFamily="2" charset="0"/>
              </a:rPr>
              <a:t> </a:t>
            </a:r>
            <a:r>
              <a:rPr lang="en-US" sz="1100" b="1" i="1" dirty="0" err="1">
                <a:solidFill>
                  <a:srgbClr val="B72125"/>
                </a:solidFill>
                <a:latin typeface="Inter SemiBold" panose="02000503000000020004" pitchFamily="2" charset="0"/>
                <a:ea typeface="Inter SemiBold" panose="02000503000000020004" pitchFamily="2" charset="0"/>
              </a:rPr>
              <a:t>LoRaWAN</a:t>
            </a:r>
            <a:r>
              <a:rPr lang="en-US" sz="1100" b="1" i="1" dirty="0">
                <a:solidFill>
                  <a:srgbClr val="B72125"/>
                </a:solidFill>
                <a:latin typeface="Inter SemiBold" panose="02000503000000020004" pitchFamily="2" charset="0"/>
                <a:ea typeface="Inter SemiBold" panose="02000503000000020004" pitchFamily="2" charset="0"/>
              </a:rPr>
              <a:t>® </a:t>
            </a:r>
            <a:br>
              <a:rPr lang="en-US" sz="1100" b="1" i="1" dirty="0">
                <a:solidFill>
                  <a:srgbClr val="B72125"/>
                </a:solidFill>
                <a:latin typeface="Inter SemiBold" panose="02000503000000020004" pitchFamily="2" charset="0"/>
                <a:ea typeface="Inter SemiBold" panose="02000503000000020004" pitchFamily="2" charset="0"/>
              </a:rPr>
            </a:br>
            <a:r>
              <a:rPr lang="en-US" sz="1100" b="1" i="1" dirty="0">
                <a:solidFill>
                  <a:srgbClr val="B72125"/>
                </a:solidFill>
                <a:latin typeface="Inter SemiBold" panose="02000503000000020004" pitchFamily="2" charset="0"/>
                <a:ea typeface="Inter SemiBold" panose="02000503000000020004" pitchFamily="2" charset="0"/>
              </a:rPr>
              <a:t>Enabled Gateways</a:t>
            </a:r>
          </a:p>
        </p:txBody>
      </p:sp>
      <p:pic>
        <p:nvPicPr>
          <p:cNvPr id="22" name="Picture 21">
            <a:extLst>
              <a:ext uri="{FF2B5EF4-FFF2-40B4-BE49-F238E27FC236}">
                <a16:creationId xmlns:a16="http://schemas.microsoft.com/office/drawing/2014/main" id="{96BD4689-ACB1-4C43-0520-D095791160D0}"/>
              </a:ext>
            </a:extLst>
          </p:cNvPr>
          <p:cNvPicPr>
            <a:picLocks noChangeAspect="1"/>
          </p:cNvPicPr>
          <p:nvPr/>
        </p:nvPicPr>
        <p:blipFill>
          <a:blip r:embed="rId9" cstate="screen"/>
          <a:srcRect/>
          <a:stretch>
            <a:fillRect/>
          </a:stretch>
        </p:blipFill>
        <p:spPr>
          <a:xfrm>
            <a:off x="656553" y="3345907"/>
            <a:ext cx="677109" cy="677109"/>
          </a:xfrm>
          <a:prstGeom prst="rect">
            <a:avLst/>
          </a:prstGeom>
        </p:spPr>
      </p:pic>
      <p:cxnSp>
        <p:nvCxnSpPr>
          <p:cNvPr id="23" name="Straight Connector 22">
            <a:extLst>
              <a:ext uri="{FF2B5EF4-FFF2-40B4-BE49-F238E27FC236}">
                <a16:creationId xmlns:a16="http://schemas.microsoft.com/office/drawing/2014/main" id="{80D59DF1-5E9E-85F7-2743-0D5116A4820C}"/>
              </a:ext>
            </a:extLst>
          </p:cNvPr>
          <p:cNvCxnSpPr/>
          <p:nvPr/>
        </p:nvCxnSpPr>
        <p:spPr>
          <a:xfrm>
            <a:off x="842838" y="5097921"/>
            <a:ext cx="10691652" cy="0"/>
          </a:xfrm>
          <a:prstGeom prst="line">
            <a:avLst/>
          </a:prstGeom>
          <a:ln>
            <a:solidFill>
              <a:srgbClr val="7F7F7F"/>
            </a:solidFill>
          </a:ln>
        </p:spPr>
        <p:style>
          <a:lnRef idx="2">
            <a:schemeClr val="accent1"/>
          </a:lnRef>
          <a:fillRef idx="0">
            <a:schemeClr val="accent1"/>
          </a:fillRef>
          <a:effectRef idx="1">
            <a:schemeClr val="accent1"/>
          </a:effectRef>
          <a:fontRef idx="minor">
            <a:schemeClr val="tx1"/>
          </a:fontRef>
        </p:style>
      </p:cxnSp>
      <p:sp>
        <p:nvSpPr>
          <p:cNvPr id="24" name="Rectangle 23">
            <a:extLst>
              <a:ext uri="{FF2B5EF4-FFF2-40B4-BE49-F238E27FC236}">
                <a16:creationId xmlns:a16="http://schemas.microsoft.com/office/drawing/2014/main" id="{78FDB829-5E6B-BAA8-3E9A-C19297183C4C}"/>
              </a:ext>
            </a:extLst>
          </p:cNvPr>
          <p:cNvSpPr/>
          <p:nvPr/>
        </p:nvSpPr>
        <p:spPr>
          <a:xfrm>
            <a:off x="6804732" y="857828"/>
            <a:ext cx="2027269" cy="3330481"/>
          </a:xfrm>
          <a:prstGeom prst="rect">
            <a:avLst/>
          </a:prstGeom>
          <a:noFill/>
          <a:ln>
            <a:solidFill>
              <a:srgbClr val="EF402A"/>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70B81714-6462-F22A-01F5-C18DB8176242}"/>
              </a:ext>
            </a:extLst>
          </p:cNvPr>
          <p:cNvSpPr txBox="1"/>
          <p:nvPr/>
        </p:nvSpPr>
        <p:spPr>
          <a:xfrm>
            <a:off x="2529061" y="1590321"/>
            <a:ext cx="1260237" cy="430887"/>
          </a:xfrm>
          <a:prstGeom prst="rect">
            <a:avLst/>
          </a:prstGeom>
          <a:noFill/>
        </p:spPr>
        <p:txBody>
          <a:bodyPr wrap="square" rtlCol="0">
            <a:spAutoFit/>
          </a:bodyPr>
          <a:lstStyle/>
          <a:p>
            <a:pPr algn="ctr"/>
            <a:r>
              <a:rPr lang="en-US" sz="1100" b="1" i="1" dirty="0">
                <a:solidFill>
                  <a:srgbClr val="B72125"/>
                </a:solidFill>
                <a:latin typeface="Inter SemiBold" panose="02000503000000020004" pitchFamily="2" charset="0"/>
                <a:ea typeface="Inter SemiBold" panose="02000503000000020004" pitchFamily="2" charset="0"/>
              </a:rPr>
              <a:t>Uplink</a:t>
            </a:r>
          </a:p>
          <a:p>
            <a:pPr algn="ctr"/>
            <a:r>
              <a:rPr lang="en-US" sz="1100" b="1" i="1" dirty="0">
                <a:solidFill>
                  <a:srgbClr val="B72125"/>
                </a:solidFill>
                <a:latin typeface="Inter SemiBold" panose="02000503000000020004" pitchFamily="2" charset="0"/>
                <a:ea typeface="Inter SemiBold" panose="02000503000000020004" pitchFamily="2" charset="0"/>
              </a:rPr>
              <a:t>(Data)</a:t>
            </a:r>
          </a:p>
        </p:txBody>
      </p:sp>
      <p:sp>
        <p:nvSpPr>
          <p:cNvPr id="26" name="TextBox 25">
            <a:extLst>
              <a:ext uri="{FF2B5EF4-FFF2-40B4-BE49-F238E27FC236}">
                <a16:creationId xmlns:a16="http://schemas.microsoft.com/office/drawing/2014/main" id="{E9586DF0-636D-52E0-4003-7A579A67D48F}"/>
              </a:ext>
            </a:extLst>
          </p:cNvPr>
          <p:cNvSpPr txBox="1"/>
          <p:nvPr/>
        </p:nvSpPr>
        <p:spPr>
          <a:xfrm>
            <a:off x="2529061" y="3319963"/>
            <a:ext cx="1260237" cy="430887"/>
          </a:xfrm>
          <a:prstGeom prst="rect">
            <a:avLst/>
          </a:prstGeom>
          <a:noFill/>
        </p:spPr>
        <p:txBody>
          <a:bodyPr wrap="square" rtlCol="0">
            <a:spAutoFit/>
          </a:bodyPr>
          <a:lstStyle/>
          <a:p>
            <a:pPr algn="ctr"/>
            <a:r>
              <a:rPr lang="en-US" sz="1100" b="1" i="1" dirty="0">
                <a:solidFill>
                  <a:srgbClr val="B72125"/>
                </a:solidFill>
                <a:latin typeface="Inter SemiBold" panose="02000503000000020004" pitchFamily="2" charset="0"/>
                <a:ea typeface="Inter SemiBold" panose="02000503000000020004" pitchFamily="2" charset="0"/>
              </a:rPr>
              <a:t>Downlink</a:t>
            </a:r>
          </a:p>
          <a:p>
            <a:pPr algn="ctr"/>
            <a:r>
              <a:rPr lang="en-US" sz="1100" b="1" i="1" dirty="0">
                <a:solidFill>
                  <a:srgbClr val="B72125"/>
                </a:solidFill>
                <a:latin typeface="Inter SemiBold" panose="02000503000000020004" pitchFamily="2" charset="0"/>
                <a:ea typeface="Inter SemiBold" panose="02000503000000020004" pitchFamily="2" charset="0"/>
              </a:rPr>
              <a:t>(OTA Config)</a:t>
            </a:r>
          </a:p>
        </p:txBody>
      </p:sp>
      <p:sp>
        <p:nvSpPr>
          <p:cNvPr id="27" name="Rectangle 26">
            <a:extLst>
              <a:ext uri="{FF2B5EF4-FFF2-40B4-BE49-F238E27FC236}">
                <a16:creationId xmlns:a16="http://schemas.microsoft.com/office/drawing/2014/main" id="{9CF4B8B1-ECE8-048B-2D3C-6878077E1096}"/>
              </a:ext>
            </a:extLst>
          </p:cNvPr>
          <p:cNvSpPr/>
          <p:nvPr/>
        </p:nvSpPr>
        <p:spPr>
          <a:xfrm>
            <a:off x="9864809" y="857828"/>
            <a:ext cx="2027269" cy="3330481"/>
          </a:xfrm>
          <a:prstGeom prst="rect">
            <a:avLst/>
          </a:prstGeom>
          <a:noFill/>
          <a:ln>
            <a:solidFill>
              <a:srgbClr val="EF402A"/>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id="{D7B9AFFD-EA2A-0109-0703-0D7AD98C4119}"/>
              </a:ext>
            </a:extLst>
          </p:cNvPr>
          <p:cNvSpPr txBox="1"/>
          <p:nvPr/>
        </p:nvSpPr>
        <p:spPr>
          <a:xfrm>
            <a:off x="5711791" y="2408369"/>
            <a:ext cx="1260237" cy="430887"/>
          </a:xfrm>
          <a:prstGeom prst="rect">
            <a:avLst/>
          </a:prstGeom>
          <a:noFill/>
        </p:spPr>
        <p:txBody>
          <a:bodyPr wrap="square" rtlCol="0">
            <a:spAutoFit/>
          </a:bodyPr>
          <a:lstStyle/>
          <a:p>
            <a:pPr algn="ctr"/>
            <a:r>
              <a:rPr lang="en-US" sz="1100" b="1" i="1" dirty="0">
                <a:solidFill>
                  <a:srgbClr val="B72125"/>
                </a:solidFill>
                <a:latin typeface="Inter SemiBold" panose="02000503000000020004" pitchFamily="2" charset="0"/>
                <a:ea typeface="Inter SemiBold" panose="02000503000000020004" pitchFamily="2" charset="0"/>
              </a:rPr>
              <a:t>TCP/</a:t>
            </a:r>
            <a:br>
              <a:rPr lang="en-US" sz="1100" b="1" i="1" dirty="0">
                <a:solidFill>
                  <a:srgbClr val="B72125"/>
                </a:solidFill>
                <a:latin typeface="Inter SemiBold" panose="02000503000000020004" pitchFamily="2" charset="0"/>
                <a:ea typeface="Inter SemiBold" panose="02000503000000020004" pitchFamily="2" charset="0"/>
              </a:rPr>
            </a:br>
            <a:r>
              <a:rPr lang="en-US" sz="1100" b="1" i="1" dirty="0">
                <a:solidFill>
                  <a:srgbClr val="B72125"/>
                </a:solidFill>
                <a:latin typeface="Inter SemiBold" panose="02000503000000020004" pitchFamily="2" charset="0"/>
                <a:ea typeface="Inter SemiBold" panose="02000503000000020004" pitchFamily="2" charset="0"/>
              </a:rPr>
              <a:t>UDP</a:t>
            </a:r>
          </a:p>
        </p:txBody>
      </p:sp>
      <p:cxnSp>
        <p:nvCxnSpPr>
          <p:cNvPr id="29" name="Straight Arrow Connector 28">
            <a:extLst>
              <a:ext uri="{FF2B5EF4-FFF2-40B4-BE49-F238E27FC236}">
                <a16:creationId xmlns:a16="http://schemas.microsoft.com/office/drawing/2014/main" id="{C7F6A8CD-DC6C-0339-8615-75636C565837}"/>
              </a:ext>
            </a:extLst>
          </p:cNvPr>
          <p:cNvCxnSpPr/>
          <p:nvPr/>
        </p:nvCxnSpPr>
        <p:spPr>
          <a:xfrm>
            <a:off x="5860031" y="2270417"/>
            <a:ext cx="929816" cy="0"/>
          </a:xfrm>
          <a:prstGeom prst="straightConnector1">
            <a:avLst/>
          </a:prstGeom>
          <a:ln>
            <a:solidFill>
              <a:srgbClr val="EF402A"/>
            </a:solidFill>
            <a:tailEnd type="triangle"/>
          </a:ln>
        </p:spPr>
        <p:style>
          <a:lnRef idx="2">
            <a:schemeClr val="accent1"/>
          </a:lnRef>
          <a:fillRef idx="0">
            <a:schemeClr val="accent1"/>
          </a:fillRef>
          <a:effectRef idx="1">
            <a:schemeClr val="accent1"/>
          </a:effectRef>
          <a:fontRef idx="minor">
            <a:schemeClr val="tx1"/>
          </a:fontRef>
        </p:style>
      </p:cxnSp>
      <p:cxnSp>
        <p:nvCxnSpPr>
          <p:cNvPr id="30" name="Straight Arrow Connector 29">
            <a:extLst>
              <a:ext uri="{FF2B5EF4-FFF2-40B4-BE49-F238E27FC236}">
                <a16:creationId xmlns:a16="http://schemas.microsoft.com/office/drawing/2014/main" id="{97EDA918-14AA-9834-AB5B-E2CD2D9AA51B}"/>
              </a:ext>
            </a:extLst>
          </p:cNvPr>
          <p:cNvCxnSpPr/>
          <p:nvPr/>
        </p:nvCxnSpPr>
        <p:spPr>
          <a:xfrm flipH="1">
            <a:off x="5860031" y="2945107"/>
            <a:ext cx="928847" cy="0"/>
          </a:xfrm>
          <a:prstGeom prst="straightConnector1">
            <a:avLst/>
          </a:prstGeom>
          <a:ln>
            <a:solidFill>
              <a:srgbClr val="EF402A"/>
            </a:solidFill>
            <a:tailEnd type="triangle"/>
          </a:ln>
        </p:spPr>
        <p:style>
          <a:lnRef idx="2">
            <a:schemeClr val="accent1"/>
          </a:lnRef>
          <a:fillRef idx="0">
            <a:schemeClr val="accent1"/>
          </a:fillRef>
          <a:effectRef idx="1">
            <a:schemeClr val="accent1"/>
          </a:effectRef>
          <a:fontRef idx="minor">
            <a:schemeClr val="tx1"/>
          </a:fontRef>
        </p:style>
      </p:cxnSp>
      <p:sp>
        <p:nvSpPr>
          <p:cNvPr id="31" name="TextBox 30">
            <a:extLst>
              <a:ext uri="{FF2B5EF4-FFF2-40B4-BE49-F238E27FC236}">
                <a16:creationId xmlns:a16="http://schemas.microsoft.com/office/drawing/2014/main" id="{FCAA0718-C607-6946-A4A8-FD2FD6C8B8E4}"/>
              </a:ext>
            </a:extLst>
          </p:cNvPr>
          <p:cNvSpPr txBox="1"/>
          <p:nvPr/>
        </p:nvSpPr>
        <p:spPr>
          <a:xfrm>
            <a:off x="6754207" y="4327886"/>
            <a:ext cx="2128318" cy="430887"/>
          </a:xfrm>
          <a:prstGeom prst="rect">
            <a:avLst/>
          </a:prstGeom>
          <a:noFill/>
        </p:spPr>
        <p:txBody>
          <a:bodyPr wrap="square" rtlCol="0">
            <a:spAutoFit/>
          </a:bodyPr>
          <a:lstStyle/>
          <a:p>
            <a:pPr algn="ctr"/>
            <a:r>
              <a:rPr lang="en-US" sz="1100" b="1" i="1" dirty="0">
                <a:solidFill>
                  <a:srgbClr val="B72125"/>
                </a:solidFill>
                <a:latin typeface="Inter SemiBold" panose="02000503000000020004" pitchFamily="2" charset="0"/>
                <a:ea typeface="Inter SemiBold" panose="02000503000000020004" pitchFamily="2" charset="0"/>
              </a:rPr>
              <a:t>LNS </a:t>
            </a:r>
            <a:br>
              <a:rPr lang="en-US" sz="1100" b="1" i="1" dirty="0">
                <a:solidFill>
                  <a:srgbClr val="B72125"/>
                </a:solidFill>
                <a:latin typeface="Inter SemiBold" panose="02000503000000020004" pitchFamily="2" charset="0"/>
                <a:ea typeface="Inter SemiBold" panose="02000503000000020004" pitchFamily="2" charset="0"/>
              </a:rPr>
            </a:br>
            <a:r>
              <a:rPr lang="en-US" sz="1100" b="1" i="1" dirty="0">
                <a:solidFill>
                  <a:srgbClr val="B72125"/>
                </a:solidFill>
                <a:latin typeface="Inter SemiBold" panose="02000503000000020004" pitchFamily="2" charset="0"/>
                <a:ea typeface="Inter SemiBold" panose="02000503000000020004" pitchFamily="2" charset="0"/>
              </a:rPr>
              <a:t>(LoRa Network Server)</a:t>
            </a:r>
          </a:p>
        </p:txBody>
      </p:sp>
      <p:pic>
        <p:nvPicPr>
          <p:cNvPr id="32" name="Picture 31">
            <a:extLst>
              <a:ext uri="{FF2B5EF4-FFF2-40B4-BE49-F238E27FC236}">
                <a16:creationId xmlns:a16="http://schemas.microsoft.com/office/drawing/2014/main" id="{DEC14939-8B1C-76C1-F55A-4BDA07D2B1A2}"/>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4004110" y="3237189"/>
            <a:ext cx="667442" cy="667442"/>
          </a:xfrm>
          <a:prstGeom prst="rect">
            <a:avLst/>
          </a:prstGeom>
        </p:spPr>
      </p:pic>
      <p:pic>
        <p:nvPicPr>
          <p:cNvPr id="33" name="Picture 32">
            <a:extLst>
              <a:ext uri="{FF2B5EF4-FFF2-40B4-BE49-F238E27FC236}">
                <a16:creationId xmlns:a16="http://schemas.microsoft.com/office/drawing/2014/main" id="{10E89E36-581F-34CE-5B7F-CDC49DA01514}"/>
              </a:ext>
            </a:extLst>
          </p:cNvPr>
          <p:cNvPicPr>
            <a:picLocks noChangeAspect="1"/>
          </p:cNvPicPr>
          <p:nvPr/>
        </p:nvPicPr>
        <p:blipFill>
          <a:blip r:embed="rId11" cstate="screen"/>
          <a:stretch>
            <a:fillRect/>
          </a:stretch>
        </p:blipFill>
        <p:spPr>
          <a:xfrm>
            <a:off x="3999465" y="2287110"/>
            <a:ext cx="679518" cy="679518"/>
          </a:xfrm>
          <a:prstGeom prst="rect">
            <a:avLst/>
          </a:prstGeom>
        </p:spPr>
      </p:pic>
      <p:sp>
        <p:nvSpPr>
          <p:cNvPr id="34" name="TextBox 33">
            <a:extLst>
              <a:ext uri="{FF2B5EF4-FFF2-40B4-BE49-F238E27FC236}">
                <a16:creationId xmlns:a16="http://schemas.microsoft.com/office/drawing/2014/main" id="{ED2BC033-AB26-0FDA-F273-6B60AC129244}"/>
              </a:ext>
            </a:extLst>
          </p:cNvPr>
          <p:cNvSpPr txBox="1"/>
          <p:nvPr/>
        </p:nvSpPr>
        <p:spPr>
          <a:xfrm>
            <a:off x="4779919" y="2377812"/>
            <a:ext cx="742270" cy="461665"/>
          </a:xfrm>
          <a:prstGeom prst="rect">
            <a:avLst/>
          </a:prstGeom>
          <a:noFill/>
        </p:spPr>
        <p:txBody>
          <a:bodyPr wrap="square" rtlCol="0">
            <a:spAutoFit/>
          </a:bodyPr>
          <a:lstStyle/>
          <a:p>
            <a:r>
              <a:rPr lang="en-US" sz="1200" b="1" dirty="0">
                <a:latin typeface="Inter SemiBold" panose="02000503000000020004" pitchFamily="2" charset="0"/>
                <a:ea typeface="Inter SemiBold" panose="02000503000000020004" pitchFamily="2" charset="0"/>
              </a:rPr>
              <a:t>Built in LNS</a:t>
            </a:r>
          </a:p>
        </p:txBody>
      </p:sp>
      <p:sp>
        <p:nvSpPr>
          <p:cNvPr id="36" name="TextBox 35">
            <a:extLst>
              <a:ext uri="{FF2B5EF4-FFF2-40B4-BE49-F238E27FC236}">
                <a16:creationId xmlns:a16="http://schemas.microsoft.com/office/drawing/2014/main" id="{FB536C6E-142D-8D8B-7D67-3F47B328D58A}"/>
              </a:ext>
            </a:extLst>
          </p:cNvPr>
          <p:cNvSpPr txBox="1"/>
          <p:nvPr/>
        </p:nvSpPr>
        <p:spPr>
          <a:xfrm>
            <a:off x="4789331" y="3093478"/>
            <a:ext cx="972881" cy="1015663"/>
          </a:xfrm>
          <a:prstGeom prst="rect">
            <a:avLst/>
          </a:prstGeom>
          <a:noFill/>
        </p:spPr>
        <p:txBody>
          <a:bodyPr wrap="square" rtlCol="0">
            <a:spAutoFit/>
          </a:bodyPr>
          <a:lstStyle/>
          <a:p>
            <a:r>
              <a:rPr lang="en-US" sz="1200" b="1" dirty="0">
                <a:latin typeface="Inter SemiBold" panose="02000503000000020004" pitchFamily="2" charset="0"/>
                <a:ea typeface="Inter SemiBold" panose="02000503000000020004" pitchFamily="2" charset="0"/>
              </a:rPr>
              <a:t>LoRa Basics™</a:t>
            </a:r>
            <a:br>
              <a:rPr lang="en-US" sz="1200" b="1" dirty="0">
                <a:latin typeface="Inter SemiBold" panose="02000503000000020004" pitchFamily="2" charset="0"/>
                <a:ea typeface="Inter SemiBold" panose="02000503000000020004" pitchFamily="2" charset="0"/>
              </a:rPr>
            </a:br>
            <a:r>
              <a:rPr lang="en-US" sz="1200" b="1" dirty="0">
                <a:latin typeface="Inter SemiBold" panose="02000503000000020004" pitchFamily="2" charset="0"/>
                <a:ea typeface="Inter SemiBold" panose="02000503000000020004" pitchFamily="2" charset="0"/>
              </a:rPr>
              <a:t>Station Packet Forwarder</a:t>
            </a:r>
          </a:p>
        </p:txBody>
      </p:sp>
      <p:sp>
        <p:nvSpPr>
          <p:cNvPr id="38" name="TextBox 37">
            <a:extLst>
              <a:ext uri="{FF2B5EF4-FFF2-40B4-BE49-F238E27FC236}">
                <a16:creationId xmlns:a16="http://schemas.microsoft.com/office/drawing/2014/main" id="{A813DDA0-3A17-C664-755A-60F046ED5FF0}"/>
              </a:ext>
            </a:extLst>
          </p:cNvPr>
          <p:cNvSpPr txBox="1"/>
          <p:nvPr/>
        </p:nvSpPr>
        <p:spPr>
          <a:xfrm>
            <a:off x="8734285" y="2381068"/>
            <a:ext cx="1260237" cy="430887"/>
          </a:xfrm>
          <a:prstGeom prst="rect">
            <a:avLst/>
          </a:prstGeom>
          <a:noFill/>
        </p:spPr>
        <p:txBody>
          <a:bodyPr wrap="square" rtlCol="0">
            <a:spAutoFit/>
          </a:bodyPr>
          <a:lstStyle/>
          <a:p>
            <a:pPr algn="ctr"/>
            <a:r>
              <a:rPr lang="en-US" sz="1100" b="1" i="1" dirty="0">
                <a:solidFill>
                  <a:srgbClr val="B72125"/>
                </a:solidFill>
                <a:latin typeface="Inter SemiBold" panose="02000503000000020004" pitchFamily="2" charset="0"/>
                <a:ea typeface="Inter SemiBold" panose="02000503000000020004" pitchFamily="2" charset="0"/>
              </a:rPr>
              <a:t>MQTT/</a:t>
            </a:r>
            <a:br>
              <a:rPr lang="en-US" sz="1100" b="1" i="1" dirty="0">
                <a:solidFill>
                  <a:srgbClr val="B72125"/>
                </a:solidFill>
                <a:latin typeface="Inter SemiBold" panose="02000503000000020004" pitchFamily="2" charset="0"/>
                <a:ea typeface="Inter SemiBold" panose="02000503000000020004" pitchFamily="2" charset="0"/>
              </a:rPr>
            </a:br>
            <a:r>
              <a:rPr lang="en-US" sz="1100" b="1" i="1" dirty="0">
                <a:solidFill>
                  <a:srgbClr val="B72125"/>
                </a:solidFill>
                <a:latin typeface="Inter SemiBold" panose="02000503000000020004" pitchFamily="2" charset="0"/>
                <a:ea typeface="Inter SemiBold" panose="02000503000000020004" pitchFamily="2" charset="0"/>
              </a:rPr>
              <a:t>HTTPS</a:t>
            </a:r>
          </a:p>
        </p:txBody>
      </p:sp>
      <p:cxnSp>
        <p:nvCxnSpPr>
          <p:cNvPr id="39" name="Straight Arrow Connector 38">
            <a:extLst>
              <a:ext uri="{FF2B5EF4-FFF2-40B4-BE49-F238E27FC236}">
                <a16:creationId xmlns:a16="http://schemas.microsoft.com/office/drawing/2014/main" id="{D642F8D0-CD29-BA10-D254-205F7192E3B1}"/>
              </a:ext>
            </a:extLst>
          </p:cNvPr>
          <p:cNvCxnSpPr/>
          <p:nvPr/>
        </p:nvCxnSpPr>
        <p:spPr>
          <a:xfrm>
            <a:off x="8882525" y="2243116"/>
            <a:ext cx="929816" cy="0"/>
          </a:xfrm>
          <a:prstGeom prst="straightConnector1">
            <a:avLst/>
          </a:prstGeom>
          <a:ln>
            <a:solidFill>
              <a:srgbClr val="EF402A"/>
            </a:solidFill>
            <a:tailEnd type="triangle"/>
          </a:ln>
        </p:spPr>
        <p:style>
          <a:lnRef idx="2">
            <a:schemeClr val="accent1"/>
          </a:lnRef>
          <a:fillRef idx="0">
            <a:schemeClr val="accent1"/>
          </a:fillRef>
          <a:effectRef idx="1">
            <a:schemeClr val="accent1"/>
          </a:effectRef>
          <a:fontRef idx="minor">
            <a:schemeClr val="tx1"/>
          </a:fontRef>
        </p:style>
      </p:cxnSp>
      <p:cxnSp>
        <p:nvCxnSpPr>
          <p:cNvPr id="59" name="Straight Arrow Connector 58">
            <a:extLst>
              <a:ext uri="{FF2B5EF4-FFF2-40B4-BE49-F238E27FC236}">
                <a16:creationId xmlns:a16="http://schemas.microsoft.com/office/drawing/2014/main" id="{EE152DC7-329C-48B9-000D-1D2D68D46F5C}"/>
              </a:ext>
            </a:extLst>
          </p:cNvPr>
          <p:cNvCxnSpPr/>
          <p:nvPr/>
        </p:nvCxnSpPr>
        <p:spPr>
          <a:xfrm flipH="1">
            <a:off x="8882525" y="2917806"/>
            <a:ext cx="928847" cy="0"/>
          </a:xfrm>
          <a:prstGeom prst="straightConnector1">
            <a:avLst/>
          </a:prstGeom>
          <a:ln>
            <a:solidFill>
              <a:srgbClr val="EF402A"/>
            </a:solidFill>
            <a:tailEnd type="triangle"/>
          </a:ln>
        </p:spPr>
        <p:style>
          <a:lnRef idx="2">
            <a:schemeClr val="accent1"/>
          </a:lnRef>
          <a:fillRef idx="0">
            <a:schemeClr val="accent1"/>
          </a:fillRef>
          <a:effectRef idx="1">
            <a:schemeClr val="accent1"/>
          </a:effectRef>
          <a:fontRef idx="minor">
            <a:schemeClr val="tx1"/>
          </a:fontRef>
        </p:style>
      </p:cxnSp>
      <p:pic>
        <p:nvPicPr>
          <p:cNvPr id="61" name="Picture 60">
            <a:extLst>
              <a:ext uri="{FF2B5EF4-FFF2-40B4-BE49-F238E27FC236}">
                <a16:creationId xmlns:a16="http://schemas.microsoft.com/office/drawing/2014/main" id="{E8491939-C35B-EC51-48F8-C6D3E1906A3C}"/>
              </a:ext>
            </a:extLst>
          </p:cNvPr>
          <p:cNvPicPr>
            <a:picLocks noChangeAspect="1"/>
          </p:cNvPicPr>
          <p:nvPr/>
        </p:nvPicPr>
        <p:blipFill>
          <a:blip r:embed="rId12" cstate="screen"/>
          <a:stretch>
            <a:fillRect/>
          </a:stretch>
        </p:blipFill>
        <p:spPr>
          <a:xfrm>
            <a:off x="9994522" y="1039323"/>
            <a:ext cx="618435" cy="618435"/>
          </a:xfrm>
          <a:prstGeom prst="rect">
            <a:avLst/>
          </a:prstGeom>
        </p:spPr>
      </p:pic>
      <p:sp>
        <p:nvSpPr>
          <p:cNvPr id="62" name="TextBox 61">
            <a:extLst>
              <a:ext uri="{FF2B5EF4-FFF2-40B4-BE49-F238E27FC236}">
                <a16:creationId xmlns:a16="http://schemas.microsoft.com/office/drawing/2014/main" id="{2071D917-D957-49F3-F33B-D3C2DD176CAF}"/>
              </a:ext>
            </a:extLst>
          </p:cNvPr>
          <p:cNvSpPr txBox="1"/>
          <p:nvPr/>
        </p:nvSpPr>
        <p:spPr>
          <a:xfrm>
            <a:off x="10742670" y="1090033"/>
            <a:ext cx="1370982" cy="461665"/>
          </a:xfrm>
          <a:prstGeom prst="rect">
            <a:avLst/>
          </a:prstGeom>
          <a:noFill/>
        </p:spPr>
        <p:txBody>
          <a:bodyPr wrap="square" rtlCol="0">
            <a:spAutoFit/>
          </a:bodyPr>
          <a:lstStyle/>
          <a:p>
            <a:r>
              <a:rPr lang="en-US" sz="1200" b="1" dirty="0">
                <a:latin typeface="Inter SemiBold" panose="02000503000000020004" pitchFamily="2" charset="0"/>
                <a:ea typeface="Inter SemiBold" panose="02000503000000020004" pitchFamily="2" charset="0"/>
              </a:rPr>
              <a:t>IoT </a:t>
            </a:r>
            <a:br>
              <a:rPr lang="en-US" sz="1200" b="1" dirty="0">
                <a:latin typeface="Inter SemiBold" panose="02000503000000020004" pitchFamily="2" charset="0"/>
                <a:ea typeface="Inter SemiBold" panose="02000503000000020004" pitchFamily="2" charset="0"/>
              </a:rPr>
            </a:br>
            <a:r>
              <a:rPr lang="en-US" sz="1200" b="1" dirty="0">
                <a:latin typeface="Inter SemiBold" panose="02000503000000020004" pitchFamily="2" charset="0"/>
                <a:ea typeface="Inter SemiBold" panose="02000503000000020004" pitchFamily="2" charset="0"/>
              </a:rPr>
              <a:t>Platform</a:t>
            </a:r>
          </a:p>
        </p:txBody>
      </p:sp>
      <p:sp>
        <p:nvSpPr>
          <p:cNvPr id="63" name="TextBox 62">
            <a:extLst>
              <a:ext uri="{FF2B5EF4-FFF2-40B4-BE49-F238E27FC236}">
                <a16:creationId xmlns:a16="http://schemas.microsoft.com/office/drawing/2014/main" id="{EF49EB98-91D8-5682-B1EA-25DA8F441E74}"/>
              </a:ext>
            </a:extLst>
          </p:cNvPr>
          <p:cNvSpPr txBox="1"/>
          <p:nvPr/>
        </p:nvSpPr>
        <p:spPr>
          <a:xfrm>
            <a:off x="10782616" y="2275861"/>
            <a:ext cx="1370982" cy="461665"/>
          </a:xfrm>
          <a:prstGeom prst="rect">
            <a:avLst/>
          </a:prstGeom>
          <a:noFill/>
        </p:spPr>
        <p:txBody>
          <a:bodyPr wrap="square" rtlCol="0">
            <a:spAutoFit/>
          </a:bodyPr>
          <a:lstStyle/>
          <a:p>
            <a:r>
              <a:rPr lang="en-US" sz="1200" b="1" dirty="0">
                <a:latin typeface="Inter SemiBold" panose="02000503000000020004" pitchFamily="2" charset="0"/>
                <a:ea typeface="Inter SemiBold" panose="02000503000000020004" pitchFamily="2" charset="0"/>
              </a:rPr>
              <a:t>Application Server</a:t>
            </a:r>
          </a:p>
        </p:txBody>
      </p:sp>
      <p:pic>
        <p:nvPicPr>
          <p:cNvPr id="64" name="Picture 63">
            <a:extLst>
              <a:ext uri="{FF2B5EF4-FFF2-40B4-BE49-F238E27FC236}">
                <a16:creationId xmlns:a16="http://schemas.microsoft.com/office/drawing/2014/main" id="{86EC783E-B207-B604-C0D0-F666201485DF}"/>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0034086" y="2140369"/>
            <a:ext cx="667442" cy="667442"/>
          </a:xfrm>
          <a:prstGeom prst="rect">
            <a:avLst/>
          </a:prstGeom>
        </p:spPr>
      </p:pic>
      <p:pic>
        <p:nvPicPr>
          <p:cNvPr id="65" name="Picture 64">
            <a:extLst>
              <a:ext uri="{FF2B5EF4-FFF2-40B4-BE49-F238E27FC236}">
                <a16:creationId xmlns:a16="http://schemas.microsoft.com/office/drawing/2014/main" id="{59542C81-43CF-3A7E-6B8A-FAF0FC67A60C}"/>
              </a:ext>
            </a:extLst>
          </p:cNvPr>
          <p:cNvPicPr>
            <a:picLocks noChangeAspect="1"/>
          </p:cNvPicPr>
          <p:nvPr/>
        </p:nvPicPr>
        <p:blipFill>
          <a:blip r:embed="rId14" cstate="screen"/>
          <a:stretch>
            <a:fillRect/>
          </a:stretch>
        </p:blipFill>
        <p:spPr>
          <a:xfrm>
            <a:off x="9994522" y="3187620"/>
            <a:ext cx="748148" cy="748148"/>
          </a:xfrm>
          <a:prstGeom prst="rect">
            <a:avLst/>
          </a:prstGeom>
        </p:spPr>
      </p:pic>
      <p:sp>
        <p:nvSpPr>
          <p:cNvPr id="66" name="TextBox 65">
            <a:extLst>
              <a:ext uri="{FF2B5EF4-FFF2-40B4-BE49-F238E27FC236}">
                <a16:creationId xmlns:a16="http://schemas.microsoft.com/office/drawing/2014/main" id="{E37B1724-B8D0-23A7-D670-CDDB660F03C8}"/>
              </a:ext>
            </a:extLst>
          </p:cNvPr>
          <p:cNvSpPr txBox="1"/>
          <p:nvPr/>
        </p:nvSpPr>
        <p:spPr>
          <a:xfrm>
            <a:off x="10782616" y="3319963"/>
            <a:ext cx="1370982" cy="646331"/>
          </a:xfrm>
          <a:prstGeom prst="rect">
            <a:avLst/>
          </a:prstGeom>
          <a:noFill/>
        </p:spPr>
        <p:txBody>
          <a:bodyPr wrap="square" rtlCol="0">
            <a:spAutoFit/>
          </a:bodyPr>
          <a:lstStyle/>
          <a:p>
            <a:r>
              <a:rPr lang="en-US" sz="1200" b="1" dirty="0">
                <a:latin typeface="Inter SemiBold" panose="02000503000000020004" pitchFamily="2" charset="0"/>
                <a:ea typeface="Inter SemiBold" panose="02000503000000020004" pitchFamily="2" charset="0"/>
              </a:rPr>
              <a:t>Network Monitoring </a:t>
            </a:r>
            <a:br>
              <a:rPr lang="en-US" sz="1200" b="1" dirty="0">
                <a:latin typeface="Inter SemiBold" panose="02000503000000020004" pitchFamily="2" charset="0"/>
                <a:ea typeface="Inter SemiBold" panose="02000503000000020004" pitchFamily="2" charset="0"/>
              </a:rPr>
            </a:br>
            <a:r>
              <a:rPr lang="en-US" sz="1200" b="1" dirty="0">
                <a:latin typeface="Inter SemiBold" panose="02000503000000020004" pitchFamily="2" charset="0"/>
                <a:ea typeface="Inter SemiBold" panose="02000503000000020004" pitchFamily="2" charset="0"/>
              </a:rPr>
              <a:t>Tool</a:t>
            </a:r>
          </a:p>
        </p:txBody>
      </p:sp>
      <p:sp>
        <p:nvSpPr>
          <p:cNvPr id="67" name="TextBox 66">
            <a:extLst>
              <a:ext uri="{FF2B5EF4-FFF2-40B4-BE49-F238E27FC236}">
                <a16:creationId xmlns:a16="http://schemas.microsoft.com/office/drawing/2014/main" id="{B5B39B5E-E347-A6D0-A7C6-79D860B68D8F}"/>
              </a:ext>
            </a:extLst>
          </p:cNvPr>
          <p:cNvSpPr txBox="1"/>
          <p:nvPr/>
        </p:nvSpPr>
        <p:spPr>
          <a:xfrm>
            <a:off x="9831083" y="4327886"/>
            <a:ext cx="2128318" cy="430887"/>
          </a:xfrm>
          <a:prstGeom prst="rect">
            <a:avLst/>
          </a:prstGeom>
          <a:noFill/>
        </p:spPr>
        <p:txBody>
          <a:bodyPr wrap="square" rtlCol="0">
            <a:spAutoFit/>
          </a:bodyPr>
          <a:lstStyle/>
          <a:p>
            <a:pPr algn="ctr"/>
            <a:r>
              <a:rPr lang="en-US" sz="1100" b="1" i="1" dirty="0">
                <a:solidFill>
                  <a:srgbClr val="B72125"/>
                </a:solidFill>
                <a:latin typeface="Inter SemiBold" panose="02000503000000020004" pitchFamily="2" charset="0"/>
                <a:ea typeface="Inter SemiBold" panose="02000503000000020004" pitchFamily="2" charset="0"/>
              </a:rPr>
              <a:t>Processing or Monitoring Layer</a:t>
            </a:r>
          </a:p>
        </p:txBody>
      </p:sp>
      <p:pic>
        <p:nvPicPr>
          <p:cNvPr id="68" name="图片 15">
            <a:extLst>
              <a:ext uri="{FF2B5EF4-FFF2-40B4-BE49-F238E27FC236}">
                <a16:creationId xmlns:a16="http://schemas.microsoft.com/office/drawing/2014/main" id="{DEF1911F-2EE7-DDB3-EFF3-97A877973476}"/>
              </a:ext>
            </a:extLst>
          </p:cNvPr>
          <p:cNvPicPr>
            <a:picLocks noChangeAspect="1"/>
          </p:cNvPicPr>
          <p:nvPr>
            <p:custDataLst>
              <p:tags r:id="rId1"/>
            </p:custDataLst>
          </p:nvPr>
        </p:nvPicPr>
        <p:blipFill>
          <a:blip r:embed="rId15" cstate="screen"/>
          <a:stretch>
            <a:fillRect/>
          </a:stretch>
        </p:blipFill>
        <p:spPr>
          <a:xfrm>
            <a:off x="4054463" y="999485"/>
            <a:ext cx="707647" cy="506790"/>
          </a:xfrm>
          <a:prstGeom prst="rect">
            <a:avLst/>
          </a:prstGeom>
        </p:spPr>
      </p:pic>
      <p:pic>
        <p:nvPicPr>
          <p:cNvPr id="69" name="图片 27" descr="R1520LG-B013700002-产品效果图(右立体)-2025-7-17">
            <a:extLst>
              <a:ext uri="{FF2B5EF4-FFF2-40B4-BE49-F238E27FC236}">
                <a16:creationId xmlns:a16="http://schemas.microsoft.com/office/drawing/2014/main" id="{5BAB8254-A2C6-8D33-11B6-3B21E81D6CAF}"/>
              </a:ext>
            </a:extLst>
          </p:cNvPr>
          <p:cNvPicPr>
            <a:picLocks noChangeAspect="1"/>
          </p:cNvPicPr>
          <p:nvPr/>
        </p:nvPicPr>
        <p:blipFill>
          <a:blip r:embed="rId16" cstate="screen"/>
          <a:srcRect/>
          <a:stretch>
            <a:fillRect/>
          </a:stretch>
        </p:blipFill>
        <p:spPr>
          <a:xfrm>
            <a:off x="4037196" y="1529474"/>
            <a:ext cx="678068" cy="505945"/>
          </a:xfrm>
          <a:prstGeom prst="rect">
            <a:avLst/>
          </a:prstGeom>
        </p:spPr>
      </p:pic>
      <p:pic>
        <p:nvPicPr>
          <p:cNvPr id="70" name="图片 8" descr="EG3120-产品效果图（左立体）-2025-12-24">
            <a:extLst>
              <a:ext uri="{FF2B5EF4-FFF2-40B4-BE49-F238E27FC236}">
                <a16:creationId xmlns:a16="http://schemas.microsoft.com/office/drawing/2014/main" id="{12645150-2004-AC9F-876F-B8D5EEE95E7D}"/>
              </a:ext>
            </a:extLst>
          </p:cNvPr>
          <p:cNvPicPr>
            <a:picLocks noChangeAspect="1"/>
          </p:cNvPicPr>
          <p:nvPr>
            <p:custDataLst>
              <p:tags r:id="rId2"/>
            </p:custDataLst>
          </p:nvPr>
        </p:nvPicPr>
        <p:blipFill>
          <a:blip r:embed="rId17" cstate="screen">
            <a:extLst>
              <a:ext uri="{28A0092B-C50C-407E-A947-70E740481C1C}">
                <a14:useLocalDpi xmlns:a14="http://schemas.microsoft.com/office/drawing/2010/main"/>
              </a:ext>
            </a:extLst>
          </a:blip>
          <a:srcRect/>
          <a:stretch>
            <a:fillRect/>
          </a:stretch>
        </p:blipFill>
        <p:spPr>
          <a:xfrm>
            <a:off x="5222926" y="1157550"/>
            <a:ext cx="466788" cy="718684"/>
          </a:xfrm>
          <a:prstGeom prst="rect">
            <a:avLst/>
          </a:prstGeom>
        </p:spPr>
      </p:pic>
      <p:pic>
        <p:nvPicPr>
          <p:cNvPr id="71" name="图片 9">
            <a:extLst>
              <a:ext uri="{FF2B5EF4-FFF2-40B4-BE49-F238E27FC236}">
                <a16:creationId xmlns:a16="http://schemas.microsoft.com/office/drawing/2014/main" id="{E0BB41A0-E865-EA35-19D6-7FFB9E4EB22A}"/>
              </a:ext>
            </a:extLst>
          </p:cNvPr>
          <p:cNvPicPr>
            <a:picLocks noChangeAspect="1"/>
          </p:cNvPicPr>
          <p:nvPr>
            <p:custDataLst>
              <p:tags r:id="rId3"/>
            </p:custDataLst>
          </p:nvPr>
        </p:nvPicPr>
        <p:blipFill>
          <a:blip r:embed="rId18" cstate="screen"/>
          <a:srcRect/>
          <a:stretch>
            <a:fillRect/>
          </a:stretch>
        </p:blipFill>
        <p:spPr>
          <a:xfrm>
            <a:off x="4780767" y="1154129"/>
            <a:ext cx="452421" cy="718684"/>
          </a:xfrm>
          <a:prstGeom prst="rect">
            <a:avLst/>
          </a:prstGeom>
        </p:spPr>
      </p:pic>
      <p:pic>
        <p:nvPicPr>
          <p:cNvPr id="72" name="Picture 71">
            <a:extLst>
              <a:ext uri="{FF2B5EF4-FFF2-40B4-BE49-F238E27FC236}">
                <a16:creationId xmlns:a16="http://schemas.microsoft.com/office/drawing/2014/main" id="{4F0D22E2-6678-8A3F-4A02-D8647D1CC36C}"/>
              </a:ext>
            </a:extLst>
          </p:cNvPr>
          <p:cNvPicPr>
            <a:picLocks noChangeAspect="1"/>
          </p:cNvPicPr>
          <p:nvPr/>
        </p:nvPicPr>
        <p:blipFill>
          <a:blip r:embed="rId19" cstate="screen"/>
          <a:srcRect/>
          <a:stretch>
            <a:fillRect/>
          </a:stretch>
        </p:blipFill>
        <p:spPr>
          <a:xfrm>
            <a:off x="6960435" y="1039323"/>
            <a:ext cx="618435" cy="618435"/>
          </a:xfrm>
          <a:prstGeom prst="rect">
            <a:avLst/>
          </a:prstGeom>
        </p:spPr>
      </p:pic>
      <p:sp>
        <p:nvSpPr>
          <p:cNvPr id="73" name="TextBox 72">
            <a:extLst>
              <a:ext uri="{FF2B5EF4-FFF2-40B4-BE49-F238E27FC236}">
                <a16:creationId xmlns:a16="http://schemas.microsoft.com/office/drawing/2014/main" id="{34E47E74-8C0D-3AE8-96C0-01E63EF4F303}"/>
              </a:ext>
            </a:extLst>
          </p:cNvPr>
          <p:cNvSpPr txBox="1"/>
          <p:nvPr/>
        </p:nvSpPr>
        <p:spPr>
          <a:xfrm>
            <a:off x="7667393" y="1090033"/>
            <a:ext cx="1123418" cy="461665"/>
          </a:xfrm>
          <a:prstGeom prst="rect">
            <a:avLst/>
          </a:prstGeom>
          <a:noFill/>
        </p:spPr>
        <p:txBody>
          <a:bodyPr wrap="square" rtlCol="0">
            <a:spAutoFit/>
          </a:bodyPr>
          <a:lstStyle/>
          <a:p>
            <a:r>
              <a:rPr lang="en-US" sz="1200" b="1" dirty="0">
                <a:latin typeface="Inter SemiBold" panose="02000503000000020004" pitchFamily="2" charset="0"/>
                <a:ea typeface="Inter SemiBold" panose="02000503000000020004" pitchFamily="2" charset="0"/>
              </a:rPr>
              <a:t>Locally Hosted LNS</a:t>
            </a:r>
          </a:p>
        </p:txBody>
      </p:sp>
      <p:sp>
        <p:nvSpPr>
          <p:cNvPr id="74" name="TextBox 73">
            <a:extLst>
              <a:ext uri="{FF2B5EF4-FFF2-40B4-BE49-F238E27FC236}">
                <a16:creationId xmlns:a16="http://schemas.microsoft.com/office/drawing/2014/main" id="{DE5AD545-530D-BEF5-7889-A49BB2D3217C}"/>
              </a:ext>
            </a:extLst>
          </p:cNvPr>
          <p:cNvSpPr txBox="1"/>
          <p:nvPr/>
        </p:nvSpPr>
        <p:spPr>
          <a:xfrm>
            <a:off x="7707339" y="2275861"/>
            <a:ext cx="1083472" cy="461665"/>
          </a:xfrm>
          <a:prstGeom prst="rect">
            <a:avLst/>
          </a:prstGeom>
          <a:noFill/>
        </p:spPr>
        <p:txBody>
          <a:bodyPr wrap="square" rtlCol="0">
            <a:spAutoFit/>
          </a:bodyPr>
          <a:lstStyle/>
          <a:p>
            <a:r>
              <a:rPr lang="en-US" sz="1200" b="1" dirty="0">
                <a:latin typeface="Inter SemiBold" panose="02000503000000020004" pitchFamily="2" charset="0"/>
                <a:ea typeface="Inter SemiBold" panose="02000503000000020004" pitchFamily="2" charset="0"/>
              </a:rPr>
              <a:t>Cloud Hosted LNS</a:t>
            </a:r>
          </a:p>
        </p:txBody>
      </p:sp>
      <p:pic>
        <p:nvPicPr>
          <p:cNvPr id="75" name="Picture 74">
            <a:extLst>
              <a:ext uri="{FF2B5EF4-FFF2-40B4-BE49-F238E27FC236}">
                <a16:creationId xmlns:a16="http://schemas.microsoft.com/office/drawing/2014/main" id="{EFF579FA-BCAC-67C1-7B8E-45BC3F1D52AF}"/>
              </a:ext>
            </a:extLst>
          </p:cNvPr>
          <p:cNvPicPr>
            <a:picLocks noChangeAspect="1"/>
          </p:cNvPicPr>
          <p:nvPr/>
        </p:nvPicPr>
        <p:blipFill>
          <a:blip r:embed="rId20" cstate="screen">
            <a:extLst>
              <a:ext uri="{28A0092B-C50C-407E-A947-70E740481C1C}">
                <a14:useLocalDpi xmlns:a14="http://schemas.microsoft.com/office/drawing/2010/main"/>
              </a:ext>
            </a:extLst>
          </a:blip>
          <a:srcRect/>
          <a:stretch>
            <a:fillRect/>
          </a:stretch>
        </p:blipFill>
        <p:spPr>
          <a:xfrm>
            <a:off x="6999999" y="2140369"/>
            <a:ext cx="667442" cy="667442"/>
          </a:xfrm>
          <a:prstGeom prst="rect">
            <a:avLst/>
          </a:prstGeom>
        </p:spPr>
      </p:pic>
      <p:sp>
        <p:nvSpPr>
          <p:cNvPr id="76" name="TextBox 75">
            <a:extLst>
              <a:ext uri="{FF2B5EF4-FFF2-40B4-BE49-F238E27FC236}">
                <a16:creationId xmlns:a16="http://schemas.microsoft.com/office/drawing/2014/main" id="{73A087E8-D580-5266-A2EB-D09395EFF56B}"/>
              </a:ext>
            </a:extLst>
          </p:cNvPr>
          <p:cNvSpPr txBox="1"/>
          <p:nvPr/>
        </p:nvSpPr>
        <p:spPr>
          <a:xfrm>
            <a:off x="7727934" y="3319963"/>
            <a:ext cx="1042282" cy="646331"/>
          </a:xfrm>
          <a:prstGeom prst="rect">
            <a:avLst/>
          </a:prstGeom>
          <a:noFill/>
        </p:spPr>
        <p:txBody>
          <a:bodyPr wrap="square" rtlCol="0">
            <a:spAutoFit/>
          </a:bodyPr>
          <a:lstStyle/>
          <a:p>
            <a:r>
              <a:rPr lang="en-US" sz="1200" b="1" dirty="0">
                <a:latin typeface="Inter SemiBold" panose="02000503000000020004" pitchFamily="2" charset="0"/>
                <a:ea typeface="Inter SemiBold" panose="02000503000000020004" pitchFamily="2" charset="0"/>
              </a:rPr>
              <a:t>Third-Party Managed LNS</a:t>
            </a:r>
          </a:p>
        </p:txBody>
      </p:sp>
      <p:pic>
        <p:nvPicPr>
          <p:cNvPr id="77" name="Picture 2" descr="LORIOT">
            <a:extLst>
              <a:ext uri="{FF2B5EF4-FFF2-40B4-BE49-F238E27FC236}">
                <a16:creationId xmlns:a16="http://schemas.microsoft.com/office/drawing/2014/main" id="{2C1C7748-B490-8BC4-FC5D-64BC5A0D7B5D}"/>
              </a:ext>
            </a:extLst>
          </p:cNvPr>
          <p:cNvPicPr>
            <a:picLocks noChangeAspect="1" noChangeArrowheads="1"/>
          </p:cNvPicPr>
          <p:nvPr/>
        </p:nvPicPr>
        <p:blipFill>
          <a:blip r:embed="rId21" cstate="screen"/>
          <a:srcRect/>
          <a:stretch>
            <a:fillRect/>
          </a:stretch>
        </p:blipFill>
        <p:spPr bwMode="auto">
          <a:xfrm>
            <a:off x="6879650" y="3256765"/>
            <a:ext cx="826947" cy="165174"/>
          </a:xfrm>
          <a:prstGeom prst="rect">
            <a:avLst/>
          </a:prstGeom>
          <a:noFill/>
          <a:extLst>
            <a:ext uri="{909E8E84-426E-40DD-AFC4-6F175D3DCCD1}">
              <a14:hiddenFill xmlns:a14="http://schemas.microsoft.com/office/drawing/2010/main">
                <a:solidFill>
                  <a:srgbClr val="FFFFFF"/>
                </a:solidFill>
              </a14:hiddenFill>
            </a:ext>
          </a:extLst>
        </p:spPr>
      </p:pic>
      <p:pic>
        <p:nvPicPr>
          <p:cNvPr id="78" name="Picture 4" descr="ThingPark X IoT-Flow | ThingParkX">
            <a:extLst>
              <a:ext uri="{FF2B5EF4-FFF2-40B4-BE49-F238E27FC236}">
                <a16:creationId xmlns:a16="http://schemas.microsoft.com/office/drawing/2014/main" id="{913D9C3C-81B7-9DC0-7F73-F89A1FA9862A}"/>
              </a:ext>
            </a:extLst>
          </p:cNvPr>
          <p:cNvPicPr>
            <a:picLocks noChangeAspect="1" noChangeArrowheads="1"/>
          </p:cNvPicPr>
          <p:nvPr/>
        </p:nvPicPr>
        <p:blipFill>
          <a:blip r:embed="rId22" cstate="screen"/>
          <a:srcRect/>
          <a:stretch>
            <a:fillRect/>
          </a:stretch>
        </p:blipFill>
        <p:spPr bwMode="auto">
          <a:xfrm>
            <a:off x="6858313" y="3445457"/>
            <a:ext cx="891254" cy="311707"/>
          </a:xfrm>
          <a:prstGeom prst="rect">
            <a:avLst/>
          </a:prstGeom>
          <a:noFill/>
          <a:extLst>
            <a:ext uri="{909E8E84-426E-40DD-AFC4-6F175D3DCCD1}">
              <a14:hiddenFill xmlns:a14="http://schemas.microsoft.com/office/drawing/2010/main">
                <a:solidFill>
                  <a:srgbClr val="FFFFFF"/>
                </a:solidFill>
              </a14:hiddenFill>
            </a:ext>
          </a:extLst>
        </p:spPr>
      </p:pic>
      <p:pic>
        <p:nvPicPr>
          <p:cNvPr id="79" name="Picture 8" descr="The Things Industries – Arm®">
            <a:extLst>
              <a:ext uri="{FF2B5EF4-FFF2-40B4-BE49-F238E27FC236}">
                <a16:creationId xmlns:a16="http://schemas.microsoft.com/office/drawing/2014/main" id="{C8530DE8-39E5-C86B-08F7-5DCE4C15ACF4}"/>
              </a:ext>
            </a:extLst>
          </p:cNvPr>
          <p:cNvPicPr>
            <a:picLocks noChangeAspect="1" noChangeArrowheads="1"/>
          </p:cNvPicPr>
          <p:nvPr/>
        </p:nvPicPr>
        <p:blipFill>
          <a:blip r:embed="rId23" cstate="screen">
            <a:extLst>
              <a:ext uri="{28A0092B-C50C-407E-A947-70E740481C1C}">
                <a14:useLocalDpi xmlns:a14="http://schemas.microsoft.com/office/drawing/2010/main"/>
              </a:ext>
            </a:extLst>
          </a:blip>
          <a:srcRect/>
          <a:stretch>
            <a:fillRect/>
          </a:stretch>
        </p:blipFill>
        <p:spPr bwMode="auto">
          <a:xfrm>
            <a:off x="7098434" y="3766950"/>
            <a:ext cx="389380" cy="375977"/>
          </a:xfrm>
          <a:prstGeom prst="rect">
            <a:avLst/>
          </a:prstGeom>
          <a:noFill/>
          <a:extLst>
            <a:ext uri="{909E8E84-426E-40DD-AFC4-6F175D3DCCD1}">
              <a14:hiddenFill xmlns:a14="http://schemas.microsoft.com/office/drawing/2010/main">
                <a:solidFill>
                  <a:srgbClr val="FFFFFF"/>
                </a:solidFill>
              </a14:hiddenFill>
            </a:ext>
          </a:extLst>
        </p:spPr>
      </p:pic>
      <p:sp>
        <p:nvSpPr>
          <p:cNvPr id="80" name="TextBox 79">
            <a:extLst>
              <a:ext uri="{FF2B5EF4-FFF2-40B4-BE49-F238E27FC236}">
                <a16:creationId xmlns:a16="http://schemas.microsoft.com/office/drawing/2014/main" id="{65D4C717-AF31-8BA9-C6C8-9C7F81777C49}"/>
              </a:ext>
            </a:extLst>
          </p:cNvPr>
          <p:cNvSpPr txBox="1"/>
          <p:nvPr/>
        </p:nvSpPr>
        <p:spPr>
          <a:xfrm>
            <a:off x="299922" y="5160929"/>
            <a:ext cx="10623451" cy="1415772"/>
          </a:xfrm>
          <a:prstGeom prst="rect">
            <a:avLst/>
          </a:prstGeom>
          <a:noFill/>
        </p:spPr>
        <p:txBody>
          <a:bodyPr wrap="square">
            <a:spAutoFit/>
          </a:bodyPr>
          <a:lstStyle/>
          <a:p>
            <a:pPr>
              <a:buNone/>
            </a:pPr>
            <a:r>
              <a:rPr lang="en-AU" sz="1400" b="1" dirty="0">
                <a:solidFill>
                  <a:srgbClr val="153F64"/>
                </a:solidFill>
                <a:latin typeface="Inter" panose="02000503000000020004" pitchFamily="2" charset="0"/>
                <a:ea typeface="Inter" panose="02000503000000020004" pitchFamily="2" charset="0"/>
              </a:rPr>
              <a:t>Deployment models </a:t>
            </a:r>
            <a:r>
              <a:rPr lang="en-AU" sz="1400" b="1" dirty="0" err="1">
                <a:solidFill>
                  <a:srgbClr val="153F64"/>
                </a:solidFill>
                <a:latin typeface="Inter" panose="02000503000000020004" pitchFamily="2" charset="0"/>
                <a:ea typeface="Inter" panose="02000503000000020004" pitchFamily="2" charset="0"/>
              </a:rPr>
              <a:t>Robustel</a:t>
            </a:r>
            <a:r>
              <a:rPr lang="en-AU" sz="1400" b="1" dirty="0">
                <a:solidFill>
                  <a:srgbClr val="153F64"/>
                </a:solidFill>
                <a:latin typeface="Inter" panose="02000503000000020004" pitchFamily="2" charset="0"/>
                <a:ea typeface="Inter" panose="02000503000000020004" pitchFamily="2" charset="0"/>
              </a:rPr>
              <a:t> support</a:t>
            </a:r>
          </a:p>
          <a:p>
            <a:pPr>
              <a:buNone/>
            </a:pPr>
            <a:endParaRPr lang="en-AU" sz="1200" b="1" dirty="0">
              <a:latin typeface="Inter" panose="02000503000000020004" pitchFamily="2" charset="0"/>
              <a:ea typeface="Inter" panose="02000503000000020004" pitchFamily="2" charset="0"/>
            </a:endParaRPr>
          </a:p>
          <a:p>
            <a:r>
              <a:rPr lang="en-AU" sz="1200" b="1" dirty="0">
                <a:solidFill>
                  <a:srgbClr val="B72125"/>
                </a:solidFill>
                <a:latin typeface="Inter" panose="02000503000000020004" pitchFamily="2" charset="0"/>
                <a:ea typeface="Inter" panose="02000503000000020004" pitchFamily="2" charset="0"/>
              </a:rPr>
              <a:t>Wireless Backhaul to Existing Network: </a:t>
            </a:r>
            <a:r>
              <a:rPr lang="en-AU" sz="1200" dirty="0">
                <a:solidFill>
                  <a:schemeClr val="tx1">
                    <a:lumMod val="75000"/>
                    <a:lumOff val="25000"/>
                  </a:schemeClr>
                </a:solidFill>
                <a:latin typeface="Inter" panose="02000503000000020004" pitchFamily="2" charset="0"/>
                <a:ea typeface="Inter" panose="02000503000000020004" pitchFamily="2" charset="0"/>
              </a:rPr>
              <a:t>Add industrial 4G or 5G redundancy to an existing </a:t>
            </a:r>
            <a:r>
              <a:rPr lang="en-AU" sz="1200" dirty="0" err="1">
                <a:solidFill>
                  <a:schemeClr val="tx1">
                    <a:lumMod val="75000"/>
                    <a:lumOff val="25000"/>
                  </a:schemeClr>
                </a:solidFill>
                <a:latin typeface="Inter" panose="02000503000000020004" pitchFamily="2" charset="0"/>
                <a:ea typeface="Inter" panose="02000503000000020004" pitchFamily="2" charset="0"/>
              </a:rPr>
              <a:t>LoRaWAN</a:t>
            </a:r>
            <a:r>
              <a:rPr lang="en-AU" sz="1200" dirty="0">
                <a:solidFill>
                  <a:schemeClr val="tx1">
                    <a:lumMod val="75000"/>
                    <a:lumOff val="25000"/>
                  </a:schemeClr>
                </a:solidFill>
                <a:latin typeface="Inter" panose="02000503000000020004" pitchFamily="2" charset="0"/>
                <a:ea typeface="Inter" panose="02000503000000020004" pitchFamily="2" charset="0"/>
              </a:rPr>
              <a:t>® network without ’rip and replace’</a:t>
            </a:r>
          </a:p>
          <a:p>
            <a:r>
              <a:rPr lang="en-AU" sz="1200" b="1" dirty="0">
                <a:solidFill>
                  <a:srgbClr val="B72125"/>
                </a:solidFill>
                <a:latin typeface="Inter" panose="02000503000000020004" pitchFamily="2" charset="0"/>
                <a:ea typeface="Inter" panose="02000503000000020004" pitchFamily="2" charset="0"/>
              </a:rPr>
              <a:t>Industrial Packet Forwarder:</a:t>
            </a:r>
            <a:r>
              <a:rPr lang="en-AU" sz="1200" dirty="0">
                <a:solidFill>
                  <a:srgbClr val="B72125"/>
                </a:solidFill>
                <a:latin typeface="Inter" panose="02000503000000020004" pitchFamily="2" charset="0"/>
                <a:ea typeface="Inter" panose="02000503000000020004" pitchFamily="2" charset="0"/>
              </a:rPr>
              <a:t> </a:t>
            </a:r>
            <a:r>
              <a:rPr lang="en-AU" sz="1200" dirty="0">
                <a:latin typeface="Inter" panose="02000503000000020004" pitchFamily="2" charset="0"/>
                <a:ea typeface="Inter" panose="02000503000000020004" pitchFamily="2" charset="0"/>
              </a:rPr>
              <a:t>Reliable gateway hardware for straightforward </a:t>
            </a:r>
            <a:r>
              <a:rPr lang="en-AU" sz="1200" dirty="0" err="1">
                <a:latin typeface="Inter" panose="02000503000000020004" pitchFamily="2" charset="0"/>
                <a:ea typeface="Inter" panose="02000503000000020004" pitchFamily="2" charset="0"/>
              </a:rPr>
              <a:t>LoRaWAN</a:t>
            </a:r>
            <a:r>
              <a:rPr lang="en-AU" sz="1200" dirty="0">
                <a:latin typeface="Inter" panose="02000503000000020004" pitchFamily="2" charset="0"/>
                <a:ea typeface="Inter" panose="02000503000000020004" pitchFamily="2" charset="0"/>
              </a:rPr>
              <a:t>® deployments.</a:t>
            </a:r>
          </a:p>
          <a:p>
            <a:r>
              <a:rPr lang="en-AU" sz="1200" b="1" dirty="0">
                <a:solidFill>
                  <a:srgbClr val="B72125"/>
                </a:solidFill>
                <a:latin typeface="Inter" panose="02000503000000020004" pitchFamily="2" charset="0"/>
                <a:ea typeface="Inter" panose="02000503000000020004" pitchFamily="2" charset="0"/>
              </a:rPr>
              <a:t>Integrated Gateway + LNS:</a:t>
            </a:r>
            <a:r>
              <a:rPr lang="en-AU" sz="1200" dirty="0">
                <a:solidFill>
                  <a:srgbClr val="B72125"/>
                </a:solidFill>
                <a:latin typeface="Inter" panose="02000503000000020004" pitchFamily="2" charset="0"/>
                <a:ea typeface="Inter" panose="02000503000000020004" pitchFamily="2" charset="0"/>
              </a:rPr>
              <a:t> </a:t>
            </a:r>
            <a:r>
              <a:rPr lang="en-AU" sz="1200" dirty="0">
                <a:latin typeface="Inter" panose="02000503000000020004" pitchFamily="2" charset="0"/>
                <a:ea typeface="Inter" panose="02000503000000020004" pitchFamily="2" charset="0"/>
              </a:rPr>
              <a:t>A simpler all-in-one approach for contained or fast-moving projects.</a:t>
            </a:r>
          </a:p>
          <a:p>
            <a:r>
              <a:rPr lang="en-AU" sz="1200" b="1" dirty="0">
                <a:solidFill>
                  <a:srgbClr val="B72125"/>
                </a:solidFill>
                <a:latin typeface="Inter" panose="02000503000000020004" pitchFamily="2" charset="0"/>
                <a:ea typeface="Inter" panose="02000503000000020004" pitchFamily="2" charset="0"/>
              </a:rPr>
              <a:t>Open Ecosystem Partner:</a:t>
            </a:r>
            <a:r>
              <a:rPr lang="en-AU" sz="1200" dirty="0">
                <a:solidFill>
                  <a:srgbClr val="B72125"/>
                </a:solidFill>
                <a:latin typeface="Inter" panose="02000503000000020004" pitchFamily="2" charset="0"/>
                <a:ea typeface="Inter" panose="02000503000000020004" pitchFamily="2" charset="0"/>
              </a:rPr>
              <a:t> </a:t>
            </a:r>
            <a:r>
              <a:rPr lang="en-AU" sz="1200" dirty="0">
                <a:latin typeface="Inter" panose="02000503000000020004" pitchFamily="2" charset="0"/>
                <a:ea typeface="Inter" panose="02000503000000020004" pitchFamily="2" charset="0"/>
              </a:rPr>
              <a:t>Fits alongside preferred LNS, sensors, cloud, and application platforms.</a:t>
            </a:r>
          </a:p>
          <a:p>
            <a:r>
              <a:rPr lang="en-AU" sz="1200" b="1" dirty="0">
                <a:solidFill>
                  <a:srgbClr val="B72125"/>
                </a:solidFill>
                <a:latin typeface="Inter" panose="02000503000000020004" pitchFamily="2" charset="0"/>
                <a:ea typeface="Inter" panose="02000503000000020004" pitchFamily="2" charset="0"/>
              </a:rPr>
              <a:t>Gateway + LNS + Edge Intelligence:</a:t>
            </a:r>
            <a:r>
              <a:rPr lang="en-AU" sz="1200" dirty="0">
                <a:solidFill>
                  <a:srgbClr val="B72125"/>
                </a:solidFill>
                <a:latin typeface="Inter" panose="02000503000000020004" pitchFamily="2" charset="0"/>
                <a:ea typeface="Inter" panose="02000503000000020004" pitchFamily="2" charset="0"/>
              </a:rPr>
              <a:t> </a:t>
            </a:r>
            <a:r>
              <a:rPr lang="en-AU" sz="1200" dirty="0">
                <a:latin typeface="Inter" panose="02000503000000020004" pitchFamily="2" charset="0"/>
                <a:ea typeface="Inter" panose="02000503000000020004" pitchFamily="2" charset="0"/>
              </a:rPr>
              <a:t>Adds local integration, protocol bridging, and edge capability where deeper value is needed.</a:t>
            </a:r>
          </a:p>
        </p:txBody>
      </p:sp>
    </p:spTree>
    <p:extLst>
      <p:ext uri="{BB962C8B-B14F-4D97-AF65-F5344CB8AC3E}">
        <p14:creationId xmlns:p14="http://schemas.microsoft.com/office/powerpoint/2010/main" val="7610812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369EDC-5D3B-B388-4C2B-C26401077AEF}"/>
            </a:ext>
          </a:extLst>
        </p:cNvPr>
        <p:cNvGrpSpPr/>
        <p:nvPr/>
      </p:nvGrpSpPr>
      <p:grpSpPr>
        <a:xfrm>
          <a:off x="0" y="0"/>
          <a:ext cx="0" cy="0"/>
          <a:chOff x="0" y="0"/>
          <a:chExt cx="0" cy="0"/>
        </a:xfrm>
      </p:grpSpPr>
      <p:sp>
        <p:nvSpPr>
          <p:cNvPr id="35" name="Rectangle 34">
            <a:extLst>
              <a:ext uri="{FF2B5EF4-FFF2-40B4-BE49-F238E27FC236}">
                <a16:creationId xmlns:a16="http://schemas.microsoft.com/office/drawing/2014/main" id="{7227BC70-23E6-9DE4-55BD-2052F7EB3C14}"/>
              </a:ext>
            </a:extLst>
          </p:cNvPr>
          <p:cNvSpPr/>
          <p:nvPr/>
        </p:nvSpPr>
        <p:spPr>
          <a:xfrm>
            <a:off x="0" y="0"/>
            <a:ext cx="12192000" cy="528809"/>
          </a:xfrm>
          <a:prstGeom prst="rect">
            <a:avLst/>
          </a:prstGeom>
          <a:solidFill>
            <a:schemeClr val="tx2"/>
          </a:solidFill>
          <a:ln>
            <a:solidFill>
              <a:schemeClr val="tx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2" name="Group 41">
            <a:extLst>
              <a:ext uri="{FF2B5EF4-FFF2-40B4-BE49-F238E27FC236}">
                <a16:creationId xmlns:a16="http://schemas.microsoft.com/office/drawing/2014/main" id="{6EA50E3A-8245-8A57-BF38-1F790CBF4BF0}"/>
              </a:ext>
            </a:extLst>
          </p:cNvPr>
          <p:cNvGrpSpPr/>
          <p:nvPr/>
        </p:nvGrpSpPr>
        <p:grpSpPr>
          <a:xfrm flipV="1">
            <a:off x="-11017" y="-1"/>
            <a:ext cx="6096000" cy="675444"/>
            <a:chOff x="-304799" y="2652927"/>
            <a:chExt cx="6095999" cy="1454616"/>
          </a:xfrm>
          <a:solidFill>
            <a:srgbClr val="B72125"/>
          </a:solidFill>
          <a:effectLst>
            <a:outerShdw blurRad="50800" dist="38100" dir="5400000" algn="t" rotWithShape="0">
              <a:prstClr val="black">
                <a:alpha val="40000"/>
              </a:prstClr>
            </a:outerShdw>
          </a:effectLst>
        </p:grpSpPr>
        <p:sp>
          <p:nvSpPr>
            <p:cNvPr id="43" name="Parallelogram 42">
              <a:extLst>
                <a:ext uri="{FF2B5EF4-FFF2-40B4-BE49-F238E27FC236}">
                  <a16:creationId xmlns:a16="http://schemas.microsoft.com/office/drawing/2014/main" id="{F3985025-A1F2-3B34-AC22-631036D8E9E7}"/>
                </a:ext>
              </a:extLst>
            </p:cNvPr>
            <p:cNvSpPr/>
            <p:nvPr/>
          </p:nvSpPr>
          <p:spPr bwMode="auto">
            <a:xfrm flipV="1">
              <a:off x="2971800" y="2652927"/>
              <a:ext cx="2819400" cy="1454616"/>
            </a:xfrm>
            <a:prstGeom prst="parallelogram">
              <a:avLst>
                <a:gd name="adj" fmla="val 46312"/>
              </a:avLst>
            </a:prstGeom>
            <a:grpFill/>
            <a:ln w="9525">
              <a:noFill/>
              <a:round/>
              <a:headEnd/>
              <a:tailEnd/>
            </a:ln>
          </p:spPr>
          <p:txBody>
            <a:bodyPr vert="horz" wrap="square" lIns="121920" tIns="60960" rIns="121920" bIns="60960" numCol="1" rtlCol="0" anchor="t" anchorCtr="0" compatLnSpc="1">
              <a:prstTxWarp prst="textNoShape">
                <a:avLst/>
              </a:prstTxWarp>
              <a:noAutofit/>
            </a:bodyPr>
            <a:lstStyle/>
            <a:p>
              <a:pPr algn="ctr"/>
              <a:endParaRPr lang="en-US" sz="2400" dirty="0"/>
            </a:p>
          </p:txBody>
        </p:sp>
        <p:sp>
          <p:nvSpPr>
            <p:cNvPr id="44" name="Rectangle 43">
              <a:extLst>
                <a:ext uri="{FF2B5EF4-FFF2-40B4-BE49-F238E27FC236}">
                  <a16:creationId xmlns:a16="http://schemas.microsoft.com/office/drawing/2014/main" id="{C8781363-FB98-F946-EAC9-EEC3934D561C}"/>
                </a:ext>
              </a:extLst>
            </p:cNvPr>
            <p:cNvSpPr/>
            <p:nvPr/>
          </p:nvSpPr>
          <p:spPr bwMode="auto">
            <a:xfrm>
              <a:off x="-304799" y="2652927"/>
              <a:ext cx="4800600" cy="1454616"/>
            </a:xfrm>
            <a:prstGeom prst="rect">
              <a:avLst/>
            </a:prstGeom>
            <a:grpFill/>
            <a:ln w="9525">
              <a:noFill/>
              <a:round/>
              <a:headEnd/>
              <a:tailEnd/>
            </a:ln>
          </p:spPr>
          <p:txBody>
            <a:bodyPr vert="horz" wrap="square" lIns="121920" tIns="60960" rIns="121920" bIns="60960" numCol="1" rtlCol="0" anchor="t" anchorCtr="0" compatLnSpc="1">
              <a:prstTxWarp prst="textNoShape">
                <a:avLst/>
              </a:prstTxWarp>
              <a:noAutofit/>
            </a:bodyPr>
            <a:lstStyle/>
            <a:p>
              <a:pPr algn="ctr"/>
              <a:endParaRPr lang="en-US" sz="2400" dirty="0"/>
            </a:p>
          </p:txBody>
        </p:sp>
      </p:grpSp>
      <p:sp>
        <p:nvSpPr>
          <p:cNvPr id="37" name="Rectangle 36">
            <a:extLst>
              <a:ext uri="{FF2B5EF4-FFF2-40B4-BE49-F238E27FC236}">
                <a16:creationId xmlns:a16="http://schemas.microsoft.com/office/drawing/2014/main" id="{57367C7B-DC1A-5691-F514-F3CF5A2F4A08}"/>
              </a:ext>
            </a:extLst>
          </p:cNvPr>
          <p:cNvSpPr/>
          <p:nvPr/>
        </p:nvSpPr>
        <p:spPr>
          <a:xfrm>
            <a:off x="0" y="0"/>
            <a:ext cx="12192000" cy="154235"/>
          </a:xfrm>
          <a:prstGeom prst="rect">
            <a:avLst/>
          </a:prstGeom>
          <a:solidFill>
            <a:srgbClr val="B72125"/>
          </a:solidFill>
          <a:ln>
            <a:solidFill>
              <a:srgbClr val="B7212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TextBox 44">
            <a:extLst>
              <a:ext uri="{FF2B5EF4-FFF2-40B4-BE49-F238E27FC236}">
                <a16:creationId xmlns:a16="http://schemas.microsoft.com/office/drawing/2014/main" id="{B25E8AD0-06A0-E188-C43F-B92983D1E66F}"/>
              </a:ext>
            </a:extLst>
          </p:cNvPr>
          <p:cNvSpPr txBox="1"/>
          <p:nvPr/>
        </p:nvSpPr>
        <p:spPr>
          <a:xfrm>
            <a:off x="212074" y="149683"/>
            <a:ext cx="5610317" cy="338554"/>
          </a:xfrm>
          <a:prstGeom prst="rect">
            <a:avLst/>
          </a:prstGeom>
          <a:noFill/>
        </p:spPr>
        <p:txBody>
          <a:bodyPr wrap="square" rtlCol="0">
            <a:spAutoFit/>
          </a:bodyPr>
          <a:lstStyle/>
          <a:p>
            <a:r>
              <a:rPr lang="en-US" sz="1600" b="1" dirty="0">
                <a:solidFill>
                  <a:schemeClr val="bg1"/>
                </a:solidFill>
                <a:latin typeface="Inter SemiBold" panose="02000503000000020004" pitchFamily="2" charset="0"/>
                <a:ea typeface="Inter SemiBold" panose="02000503000000020004" pitchFamily="2" charset="0"/>
              </a:rPr>
              <a:t>What Do We Mean by the “Third Wave” of </a:t>
            </a:r>
            <a:r>
              <a:rPr lang="en-US" sz="1600" b="1" dirty="0" err="1">
                <a:solidFill>
                  <a:schemeClr val="bg1"/>
                </a:solidFill>
                <a:latin typeface="Inter SemiBold" panose="02000503000000020004" pitchFamily="2" charset="0"/>
                <a:ea typeface="Inter SemiBold" panose="02000503000000020004" pitchFamily="2" charset="0"/>
              </a:rPr>
              <a:t>LoRaWAN</a:t>
            </a:r>
            <a:r>
              <a:rPr lang="en-US" sz="1600" b="1" dirty="0">
                <a:solidFill>
                  <a:schemeClr val="bg1"/>
                </a:solidFill>
                <a:latin typeface="Inter SemiBold" panose="02000503000000020004" pitchFamily="2" charset="0"/>
                <a:ea typeface="Inter SemiBold" panose="02000503000000020004" pitchFamily="2" charset="0"/>
              </a:rPr>
              <a:t>®?</a:t>
            </a:r>
          </a:p>
        </p:txBody>
      </p:sp>
      <p:sp>
        <p:nvSpPr>
          <p:cNvPr id="46" name="TextBox 45">
            <a:extLst>
              <a:ext uri="{FF2B5EF4-FFF2-40B4-BE49-F238E27FC236}">
                <a16:creationId xmlns:a16="http://schemas.microsoft.com/office/drawing/2014/main" id="{280F51C9-BCEF-A4A4-C510-E795FD0B4434}"/>
              </a:ext>
            </a:extLst>
          </p:cNvPr>
          <p:cNvSpPr txBox="1"/>
          <p:nvPr/>
        </p:nvSpPr>
        <p:spPr>
          <a:xfrm>
            <a:off x="6266329" y="186230"/>
            <a:ext cx="5925671" cy="338554"/>
          </a:xfrm>
          <a:prstGeom prst="rect">
            <a:avLst/>
          </a:prstGeom>
          <a:noFill/>
        </p:spPr>
        <p:txBody>
          <a:bodyPr wrap="square" rtlCol="0">
            <a:spAutoFit/>
          </a:bodyPr>
          <a:lstStyle/>
          <a:p>
            <a:pPr algn="r"/>
            <a:r>
              <a:rPr lang="en-US" sz="1600" b="1" dirty="0">
                <a:solidFill>
                  <a:schemeClr val="bg1"/>
                </a:solidFill>
                <a:latin typeface="Inter SemiBold" panose="02000503000000020004" pitchFamily="2" charset="0"/>
                <a:ea typeface="Inter SemiBold" panose="02000503000000020004" pitchFamily="2" charset="0"/>
              </a:rPr>
              <a:t>The Things Conference - The Third Wave of </a:t>
            </a:r>
            <a:r>
              <a:rPr lang="en-US" sz="1600" b="1" dirty="0" err="1">
                <a:solidFill>
                  <a:schemeClr val="bg1"/>
                </a:solidFill>
                <a:latin typeface="Inter SemiBold" panose="02000503000000020004" pitchFamily="2" charset="0"/>
                <a:ea typeface="Inter SemiBold" panose="02000503000000020004" pitchFamily="2" charset="0"/>
              </a:rPr>
              <a:t>LoRaWAN</a:t>
            </a:r>
            <a:r>
              <a:rPr lang="en-US" sz="1600" b="1" dirty="0">
                <a:solidFill>
                  <a:schemeClr val="bg1"/>
                </a:solidFill>
                <a:latin typeface="Inter SemiBold" panose="02000503000000020004" pitchFamily="2" charset="0"/>
                <a:ea typeface="Inter SemiBold" panose="02000503000000020004" pitchFamily="2" charset="0"/>
              </a:rPr>
              <a:t> ® </a:t>
            </a:r>
          </a:p>
        </p:txBody>
      </p:sp>
      <p:sp>
        <p:nvSpPr>
          <p:cNvPr id="3" name="TextBox 2">
            <a:extLst>
              <a:ext uri="{FF2B5EF4-FFF2-40B4-BE49-F238E27FC236}">
                <a16:creationId xmlns:a16="http://schemas.microsoft.com/office/drawing/2014/main" id="{58664979-A34A-4A46-ADE4-E43919C965CB}"/>
              </a:ext>
            </a:extLst>
          </p:cNvPr>
          <p:cNvSpPr txBox="1"/>
          <p:nvPr/>
        </p:nvSpPr>
        <p:spPr>
          <a:xfrm>
            <a:off x="678521" y="3585397"/>
            <a:ext cx="3032867" cy="954107"/>
          </a:xfrm>
          <a:prstGeom prst="rect">
            <a:avLst/>
          </a:prstGeom>
          <a:noFill/>
        </p:spPr>
        <p:txBody>
          <a:bodyPr wrap="square">
            <a:spAutoFit/>
          </a:bodyPr>
          <a:lstStyle/>
          <a:p>
            <a:r>
              <a:rPr lang="en-AU" sz="1400" b="1" dirty="0">
                <a:solidFill>
                  <a:srgbClr val="B72125"/>
                </a:solidFill>
                <a:latin typeface="Inter" panose="02000503000000020004" pitchFamily="2" charset="0"/>
                <a:ea typeface="Inter" panose="02000503000000020004" pitchFamily="2" charset="0"/>
              </a:rPr>
              <a:t>Wave 1: Connect the Sensor</a:t>
            </a:r>
            <a:br>
              <a:rPr lang="en-AU" sz="1400" b="1" dirty="0">
                <a:latin typeface="Inter" panose="02000503000000020004" pitchFamily="2" charset="0"/>
                <a:ea typeface="Inter" panose="02000503000000020004" pitchFamily="2" charset="0"/>
              </a:rPr>
            </a:br>
            <a:br>
              <a:rPr lang="en-AU" sz="1400" dirty="0">
                <a:latin typeface="Inter" panose="02000503000000020004" pitchFamily="2" charset="0"/>
                <a:ea typeface="Inter" panose="02000503000000020004" pitchFamily="2" charset="0"/>
              </a:rPr>
            </a:br>
            <a:r>
              <a:rPr lang="en-AU" sz="1400" dirty="0">
                <a:latin typeface="Inter" panose="02000503000000020004" pitchFamily="2" charset="0"/>
                <a:ea typeface="Inter" panose="02000503000000020004" pitchFamily="2" charset="0"/>
              </a:rPr>
              <a:t>Prove long-range, low-power field data collection.</a:t>
            </a:r>
            <a:endParaRPr lang="en-US" sz="1400" dirty="0">
              <a:latin typeface="Inter" panose="02000503000000020004" pitchFamily="2" charset="0"/>
              <a:ea typeface="Inter" panose="02000503000000020004" pitchFamily="2" charset="0"/>
            </a:endParaRPr>
          </a:p>
        </p:txBody>
      </p:sp>
      <p:sp>
        <p:nvSpPr>
          <p:cNvPr id="5" name="TextBox 4">
            <a:extLst>
              <a:ext uri="{FF2B5EF4-FFF2-40B4-BE49-F238E27FC236}">
                <a16:creationId xmlns:a16="http://schemas.microsoft.com/office/drawing/2014/main" id="{92BDCF80-6E2B-0077-AA19-410343CF2A3A}"/>
              </a:ext>
            </a:extLst>
          </p:cNvPr>
          <p:cNvSpPr txBox="1"/>
          <p:nvPr/>
        </p:nvSpPr>
        <p:spPr>
          <a:xfrm>
            <a:off x="4491598" y="3591833"/>
            <a:ext cx="3208803" cy="954107"/>
          </a:xfrm>
          <a:prstGeom prst="rect">
            <a:avLst/>
          </a:prstGeom>
          <a:noFill/>
        </p:spPr>
        <p:txBody>
          <a:bodyPr wrap="square">
            <a:spAutoFit/>
          </a:bodyPr>
          <a:lstStyle/>
          <a:p>
            <a:r>
              <a:rPr lang="en-AU" sz="1400" b="1" dirty="0">
                <a:solidFill>
                  <a:srgbClr val="B72125"/>
                </a:solidFill>
                <a:latin typeface="Inter" panose="02000503000000020004" pitchFamily="2" charset="0"/>
                <a:ea typeface="Inter" panose="02000503000000020004" pitchFamily="2" charset="0"/>
              </a:rPr>
              <a:t>Wave 2: Scale the Network</a:t>
            </a:r>
            <a:br>
              <a:rPr lang="en-AU" sz="1400" b="1" dirty="0">
                <a:latin typeface="Inter" panose="02000503000000020004" pitchFamily="2" charset="0"/>
                <a:ea typeface="Inter" panose="02000503000000020004" pitchFamily="2" charset="0"/>
              </a:rPr>
            </a:br>
            <a:br>
              <a:rPr lang="en-AU" sz="1400" dirty="0">
                <a:latin typeface="Inter" panose="02000503000000020004" pitchFamily="2" charset="0"/>
                <a:ea typeface="Inter" panose="02000503000000020004" pitchFamily="2" charset="0"/>
              </a:rPr>
            </a:br>
            <a:r>
              <a:rPr lang="en-AU" sz="1400" dirty="0">
                <a:latin typeface="Inter" panose="02000503000000020004" pitchFamily="2" charset="0"/>
                <a:ea typeface="Inter" panose="02000503000000020004" pitchFamily="2" charset="0"/>
              </a:rPr>
              <a:t>Manage gateways, coverage, onboarding and LNS architecture.</a:t>
            </a:r>
            <a:endParaRPr lang="en-US" sz="1400" dirty="0">
              <a:latin typeface="Inter" panose="02000503000000020004" pitchFamily="2" charset="0"/>
              <a:ea typeface="Inter" panose="02000503000000020004" pitchFamily="2" charset="0"/>
            </a:endParaRPr>
          </a:p>
        </p:txBody>
      </p:sp>
      <p:sp>
        <p:nvSpPr>
          <p:cNvPr id="11" name="TextBox 10">
            <a:extLst>
              <a:ext uri="{FF2B5EF4-FFF2-40B4-BE49-F238E27FC236}">
                <a16:creationId xmlns:a16="http://schemas.microsoft.com/office/drawing/2014/main" id="{A4966B6E-1AD1-7EB3-55FF-38A2CC8BEC49}"/>
              </a:ext>
            </a:extLst>
          </p:cNvPr>
          <p:cNvSpPr txBox="1"/>
          <p:nvPr/>
        </p:nvSpPr>
        <p:spPr>
          <a:xfrm>
            <a:off x="8567458" y="3591833"/>
            <a:ext cx="3332440" cy="954107"/>
          </a:xfrm>
          <a:prstGeom prst="rect">
            <a:avLst/>
          </a:prstGeom>
          <a:noFill/>
        </p:spPr>
        <p:txBody>
          <a:bodyPr wrap="square">
            <a:spAutoFit/>
          </a:bodyPr>
          <a:lstStyle/>
          <a:p>
            <a:r>
              <a:rPr lang="en-AU" sz="1400" b="1" dirty="0">
                <a:solidFill>
                  <a:srgbClr val="B72125"/>
                </a:solidFill>
                <a:latin typeface="Inter" panose="02000503000000020004" pitchFamily="2" charset="0"/>
                <a:ea typeface="Inter" panose="02000503000000020004" pitchFamily="2" charset="0"/>
              </a:rPr>
              <a:t>Wave 3: Operationalise the Data</a:t>
            </a:r>
            <a:br>
              <a:rPr lang="en-AU" sz="1400" b="1" dirty="0">
                <a:latin typeface="Inter" panose="02000503000000020004" pitchFamily="2" charset="0"/>
                <a:ea typeface="Inter" panose="02000503000000020004" pitchFamily="2" charset="0"/>
              </a:rPr>
            </a:br>
            <a:br>
              <a:rPr lang="en-AU" sz="1400" dirty="0">
                <a:latin typeface="Inter" panose="02000503000000020004" pitchFamily="2" charset="0"/>
                <a:ea typeface="Inter" panose="02000503000000020004" pitchFamily="2" charset="0"/>
              </a:rPr>
            </a:br>
            <a:r>
              <a:rPr lang="en-AU" sz="1400" dirty="0">
                <a:latin typeface="Inter" panose="02000503000000020004" pitchFamily="2" charset="0"/>
                <a:ea typeface="Inter" panose="02000503000000020004" pitchFamily="2" charset="0"/>
              </a:rPr>
              <a:t>Turn sensor data into usable insight, local action and system integration.</a:t>
            </a:r>
            <a:endParaRPr lang="en-US" sz="1400" dirty="0">
              <a:latin typeface="Inter" panose="02000503000000020004" pitchFamily="2" charset="0"/>
              <a:ea typeface="Inter" panose="02000503000000020004" pitchFamily="2" charset="0"/>
            </a:endParaRPr>
          </a:p>
        </p:txBody>
      </p:sp>
      <p:sp>
        <p:nvSpPr>
          <p:cNvPr id="41" name="TextBox 40">
            <a:extLst>
              <a:ext uri="{FF2B5EF4-FFF2-40B4-BE49-F238E27FC236}">
                <a16:creationId xmlns:a16="http://schemas.microsoft.com/office/drawing/2014/main" id="{41BB326B-DE9D-5146-B001-CB755B747231}"/>
              </a:ext>
            </a:extLst>
          </p:cNvPr>
          <p:cNvSpPr txBox="1"/>
          <p:nvPr/>
        </p:nvSpPr>
        <p:spPr>
          <a:xfrm>
            <a:off x="374745" y="907354"/>
            <a:ext cx="10060173" cy="523220"/>
          </a:xfrm>
          <a:prstGeom prst="rect">
            <a:avLst/>
          </a:prstGeom>
          <a:noFill/>
        </p:spPr>
        <p:txBody>
          <a:bodyPr wrap="square">
            <a:spAutoFit/>
          </a:bodyPr>
          <a:lstStyle/>
          <a:p>
            <a:r>
              <a:rPr lang="en-AU" sz="1400" b="1" i="1" dirty="0" err="1">
                <a:solidFill>
                  <a:srgbClr val="153F64"/>
                </a:solidFill>
                <a:latin typeface="Inter" panose="02000503000000020004" pitchFamily="2" charset="0"/>
                <a:ea typeface="Inter" panose="02000503000000020004" pitchFamily="2" charset="0"/>
              </a:rPr>
              <a:t>LoRaWAN</a:t>
            </a:r>
            <a:r>
              <a:rPr lang="en-AU" sz="1400" b="1" i="1" dirty="0">
                <a:solidFill>
                  <a:srgbClr val="153F64"/>
                </a:solidFill>
                <a:latin typeface="Inter" panose="02000503000000020004" pitchFamily="2" charset="0"/>
                <a:ea typeface="Inter" panose="02000503000000020004" pitchFamily="2" charset="0"/>
              </a:rPr>
              <a:t>® has already proven its value for connecting low-power sensors and scaling wide-area IoT networks. The next challenge is operational: making that data usable inside real systems, workflows and decisions</a:t>
            </a:r>
            <a:r>
              <a:rPr lang="en-AU" sz="1400" i="1" dirty="0">
                <a:solidFill>
                  <a:srgbClr val="153F64"/>
                </a:solidFill>
                <a:latin typeface="Inter" panose="02000503000000020004" pitchFamily="2" charset="0"/>
                <a:ea typeface="Inter" panose="02000503000000020004" pitchFamily="2" charset="0"/>
              </a:rPr>
              <a:t>.</a:t>
            </a:r>
            <a:endParaRPr lang="en-US" sz="1400" i="1" dirty="0">
              <a:solidFill>
                <a:srgbClr val="153F64"/>
              </a:solidFill>
              <a:latin typeface="Inter" panose="02000503000000020004" pitchFamily="2" charset="0"/>
              <a:ea typeface="Inter" panose="02000503000000020004" pitchFamily="2" charset="0"/>
            </a:endParaRPr>
          </a:p>
        </p:txBody>
      </p:sp>
      <p:sp>
        <p:nvSpPr>
          <p:cNvPr id="48" name="TextBox 47">
            <a:extLst>
              <a:ext uri="{FF2B5EF4-FFF2-40B4-BE49-F238E27FC236}">
                <a16:creationId xmlns:a16="http://schemas.microsoft.com/office/drawing/2014/main" id="{C5C93C66-D980-1640-D0BD-2A0EB81BA7D7}"/>
              </a:ext>
            </a:extLst>
          </p:cNvPr>
          <p:cNvSpPr txBox="1"/>
          <p:nvPr/>
        </p:nvSpPr>
        <p:spPr>
          <a:xfrm>
            <a:off x="678521" y="5321781"/>
            <a:ext cx="9915525" cy="984885"/>
          </a:xfrm>
          <a:prstGeom prst="rect">
            <a:avLst/>
          </a:prstGeom>
          <a:noFill/>
        </p:spPr>
        <p:txBody>
          <a:bodyPr wrap="square">
            <a:spAutoFit/>
          </a:bodyPr>
          <a:lstStyle/>
          <a:p>
            <a:r>
              <a:rPr lang="en-AU" sz="1400" dirty="0">
                <a:latin typeface="Inter" panose="02000503000000020004" pitchFamily="2" charset="0"/>
                <a:ea typeface="Inter" panose="02000503000000020004" pitchFamily="2" charset="0"/>
              </a:rPr>
              <a:t>The third wave does not replace packet forwarding or cloud LNS models.</a:t>
            </a:r>
          </a:p>
          <a:p>
            <a:r>
              <a:rPr lang="en-AU" sz="1400" dirty="0">
                <a:latin typeface="Inter" panose="02000503000000020004" pitchFamily="2" charset="0"/>
                <a:ea typeface="Inter" panose="02000503000000020004" pitchFamily="2" charset="0"/>
              </a:rPr>
              <a:t>It asks a new question: </a:t>
            </a:r>
          </a:p>
          <a:p>
            <a:endParaRPr lang="en-AU" sz="1400" dirty="0">
              <a:latin typeface="Inter" panose="02000503000000020004" pitchFamily="2" charset="0"/>
              <a:ea typeface="Inter" panose="02000503000000020004" pitchFamily="2" charset="0"/>
            </a:endParaRPr>
          </a:p>
          <a:p>
            <a:pPr algn="ctr"/>
            <a:r>
              <a:rPr lang="en-AU" sz="1600" dirty="0">
                <a:solidFill>
                  <a:srgbClr val="153F64"/>
                </a:solidFill>
                <a:latin typeface="Inter" panose="02000503000000020004" pitchFamily="2" charset="0"/>
                <a:ea typeface="Inter" panose="02000503000000020004" pitchFamily="2" charset="0"/>
              </a:rPr>
              <a:t>“</a:t>
            </a:r>
            <a:r>
              <a:rPr lang="en-AU" sz="1600" b="1" i="1" dirty="0">
                <a:solidFill>
                  <a:srgbClr val="153F64"/>
                </a:solidFill>
                <a:latin typeface="Inter" panose="02000503000000020004" pitchFamily="2" charset="0"/>
                <a:ea typeface="Inter" panose="02000503000000020004" pitchFamily="2" charset="0"/>
              </a:rPr>
              <a:t>what needs to happen after the packet arrives?”</a:t>
            </a:r>
            <a:endParaRPr lang="en-US" sz="1600" b="1" i="1" dirty="0">
              <a:solidFill>
                <a:srgbClr val="153F64"/>
              </a:solidFill>
              <a:latin typeface="Inter" panose="02000503000000020004" pitchFamily="2" charset="0"/>
              <a:ea typeface="Inter" panose="02000503000000020004" pitchFamily="2" charset="0"/>
            </a:endParaRPr>
          </a:p>
        </p:txBody>
      </p:sp>
      <p:pic>
        <p:nvPicPr>
          <p:cNvPr id="49" name="Picture 48">
            <a:extLst>
              <a:ext uri="{FF2B5EF4-FFF2-40B4-BE49-F238E27FC236}">
                <a16:creationId xmlns:a16="http://schemas.microsoft.com/office/drawing/2014/main" id="{F219C24D-1838-3D39-5E1E-D187DE9F096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90065" y="1891145"/>
            <a:ext cx="1503829" cy="1503829"/>
          </a:xfrm>
          <a:prstGeom prst="rect">
            <a:avLst/>
          </a:prstGeom>
        </p:spPr>
      </p:pic>
      <p:pic>
        <p:nvPicPr>
          <p:cNvPr id="50" name="Picture 49">
            <a:extLst>
              <a:ext uri="{FF2B5EF4-FFF2-40B4-BE49-F238E27FC236}">
                <a16:creationId xmlns:a16="http://schemas.microsoft.com/office/drawing/2014/main" id="{31BE6487-2643-8618-3DC5-FA06D56C9A0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070476" y="1925171"/>
            <a:ext cx="1503829" cy="1503829"/>
          </a:xfrm>
          <a:prstGeom prst="rect">
            <a:avLst/>
          </a:prstGeom>
        </p:spPr>
      </p:pic>
      <p:pic>
        <p:nvPicPr>
          <p:cNvPr id="51" name="Picture 50">
            <a:extLst>
              <a:ext uri="{FF2B5EF4-FFF2-40B4-BE49-F238E27FC236}">
                <a16:creationId xmlns:a16="http://schemas.microsoft.com/office/drawing/2014/main" id="{C1AC0E4D-6CF1-2445-730C-F52B4519F4C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394250" y="1966233"/>
            <a:ext cx="1462767" cy="1462767"/>
          </a:xfrm>
          <a:prstGeom prst="rect">
            <a:avLst/>
          </a:prstGeom>
        </p:spPr>
      </p:pic>
      <p:cxnSp>
        <p:nvCxnSpPr>
          <p:cNvPr id="52" name="Straight Connector 51">
            <a:extLst>
              <a:ext uri="{FF2B5EF4-FFF2-40B4-BE49-F238E27FC236}">
                <a16:creationId xmlns:a16="http://schemas.microsoft.com/office/drawing/2014/main" id="{FA191507-A6FF-8A71-00BA-74F3ACADD379}"/>
              </a:ext>
            </a:extLst>
          </p:cNvPr>
          <p:cNvCxnSpPr/>
          <p:nvPr/>
        </p:nvCxnSpPr>
        <p:spPr>
          <a:xfrm>
            <a:off x="842838" y="5097921"/>
            <a:ext cx="10691652" cy="0"/>
          </a:xfrm>
          <a:prstGeom prst="line">
            <a:avLst/>
          </a:prstGeom>
          <a:ln>
            <a:solidFill>
              <a:srgbClr val="7F7F7F"/>
            </a:solidFill>
          </a:ln>
        </p:spPr>
        <p:style>
          <a:lnRef idx="2">
            <a:schemeClr val="accent1"/>
          </a:lnRef>
          <a:fillRef idx="0">
            <a:schemeClr val="accent1"/>
          </a:fillRef>
          <a:effectRef idx="1">
            <a:schemeClr val="accent1"/>
          </a:effectRef>
          <a:fontRef idx="minor">
            <a:schemeClr val="tx1"/>
          </a:fontRef>
        </p:style>
      </p:cxnSp>
      <p:pic>
        <p:nvPicPr>
          <p:cNvPr id="53" name="Picture 52">
            <a:extLst>
              <a:ext uri="{FF2B5EF4-FFF2-40B4-BE49-F238E27FC236}">
                <a16:creationId xmlns:a16="http://schemas.microsoft.com/office/drawing/2014/main" id="{7ACE420D-7BD0-F851-2909-EB3DDD4E45F7}"/>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229164" y="5321781"/>
            <a:ext cx="1208097" cy="1208097"/>
          </a:xfrm>
          <a:prstGeom prst="rect">
            <a:avLst/>
          </a:prstGeom>
        </p:spPr>
      </p:pic>
    </p:spTree>
    <p:extLst>
      <p:ext uri="{BB962C8B-B14F-4D97-AF65-F5344CB8AC3E}">
        <p14:creationId xmlns:p14="http://schemas.microsoft.com/office/powerpoint/2010/main" val="867987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6F4E63-1837-C1D7-18F6-2115A707326E}"/>
            </a:ext>
          </a:extLst>
        </p:cNvPr>
        <p:cNvGrpSpPr/>
        <p:nvPr/>
      </p:nvGrpSpPr>
      <p:grpSpPr>
        <a:xfrm>
          <a:off x="0" y="0"/>
          <a:ext cx="0" cy="0"/>
          <a:chOff x="0" y="0"/>
          <a:chExt cx="0" cy="0"/>
        </a:xfrm>
      </p:grpSpPr>
      <p:sp>
        <p:nvSpPr>
          <p:cNvPr id="35" name="Rectangle 34">
            <a:extLst>
              <a:ext uri="{FF2B5EF4-FFF2-40B4-BE49-F238E27FC236}">
                <a16:creationId xmlns:a16="http://schemas.microsoft.com/office/drawing/2014/main" id="{EDF92EE1-9AA2-A6F9-366B-3F0168A67270}"/>
              </a:ext>
            </a:extLst>
          </p:cNvPr>
          <p:cNvSpPr/>
          <p:nvPr/>
        </p:nvSpPr>
        <p:spPr>
          <a:xfrm>
            <a:off x="0" y="0"/>
            <a:ext cx="12192000" cy="528809"/>
          </a:xfrm>
          <a:prstGeom prst="rect">
            <a:avLst/>
          </a:prstGeom>
          <a:solidFill>
            <a:schemeClr val="tx2"/>
          </a:solidFill>
          <a:ln>
            <a:solidFill>
              <a:schemeClr val="tx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2" name="Group 41">
            <a:extLst>
              <a:ext uri="{FF2B5EF4-FFF2-40B4-BE49-F238E27FC236}">
                <a16:creationId xmlns:a16="http://schemas.microsoft.com/office/drawing/2014/main" id="{5A95E35C-933A-7F5A-49A9-1DAD3E388394}"/>
              </a:ext>
            </a:extLst>
          </p:cNvPr>
          <p:cNvGrpSpPr/>
          <p:nvPr/>
        </p:nvGrpSpPr>
        <p:grpSpPr>
          <a:xfrm flipV="1">
            <a:off x="-11017" y="-1"/>
            <a:ext cx="6096000" cy="675444"/>
            <a:chOff x="-304799" y="2652927"/>
            <a:chExt cx="6095999" cy="1454616"/>
          </a:xfrm>
          <a:solidFill>
            <a:srgbClr val="B72125"/>
          </a:solidFill>
          <a:effectLst>
            <a:outerShdw blurRad="50800" dist="38100" dir="5400000" algn="t" rotWithShape="0">
              <a:prstClr val="black">
                <a:alpha val="40000"/>
              </a:prstClr>
            </a:outerShdw>
          </a:effectLst>
        </p:grpSpPr>
        <p:sp>
          <p:nvSpPr>
            <p:cNvPr id="43" name="Parallelogram 42">
              <a:extLst>
                <a:ext uri="{FF2B5EF4-FFF2-40B4-BE49-F238E27FC236}">
                  <a16:creationId xmlns:a16="http://schemas.microsoft.com/office/drawing/2014/main" id="{441DCF35-4D56-FCF4-C86D-779CBD3947A2}"/>
                </a:ext>
              </a:extLst>
            </p:cNvPr>
            <p:cNvSpPr/>
            <p:nvPr/>
          </p:nvSpPr>
          <p:spPr bwMode="auto">
            <a:xfrm flipV="1">
              <a:off x="2971800" y="2652927"/>
              <a:ext cx="2819400" cy="1454616"/>
            </a:xfrm>
            <a:prstGeom prst="parallelogram">
              <a:avLst>
                <a:gd name="adj" fmla="val 46312"/>
              </a:avLst>
            </a:prstGeom>
            <a:grpFill/>
            <a:ln w="9525">
              <a:noFill/>
              <a:round/>
              <a:headEnd/>
              <a:tailEnd/>
            </a:ln>
          </p:spPr>
          <p:txBody>
            <a:bodyPr vert="horz" wrap="square" lIns="121920" tIns="60960" rIns="121920" bIns="60960" numCol="1" rtlCol="0" anchor="t" anchorCtr="0" compatLnSpc="1">
              <a:prstTxWarp prst="textNoShape">
                <a:avLst/>
              </a:prstTxWarp>
              <a:noAutofit/>
            </a:bodyPr>
            <a:lstStyle/>
            <a:p>
              <a:pPr algn="ctr"/>
              <a:endParaRPr lang="en-US" sz="2400" dirty="0"/>
            </a:p>
          </p:txBody>
        </p:sp>
        <p:sp>
          <p:nvSpPr>
            <p:cNvPr id="44" name="Rectangle 43">
              <a:extLst>
                <a:ext uri="{FF2B5EF4-FFF2-40B4-BE49-F238E27FC236}">
                  <a16:creationId xmlns:a16="http://schemas.microsoft.com/office/drawing/2014/main" id="{67CA13FE-3C84-44B2-430F-7BFD84F34230}"/>
                </a:ext>
              </a:extLst>
            </p:cNvPr>
            <p:cNvSpPr/>
            <p:nvPr/>
          </p:nvSpPr>
          <p:spPr bwMode="auto">
            <a:xfrm>
              <a:off x="-304799" y="2652927"/>
              <a:ext cx="4800600" cy="1454616"/>
            </a:xfrm>
            <a:prstGeom prst="rect">
              <a:avLst/>
            </a:prstGeom>
            <a:grpFill/>
            <a:ln w="9525">
              <a:noFill/>
              <a:round/>
              <a:headEnd/>
              <a:tailEnd/>
            </a:ln>
          </p:spPr>
          <p:txBody>
            <a:bodyPr vert="horz" wrap="square" lIns="121920" tIns="60960" rIns="121920" bIns="60960" numCol="1" rtlCol="0" anchor="t" anchorCtr="0" compatLnSpc="1">
              <a:prstTxWarp prst="textNoShape">
                <a:avLst/>
              </a:prstTxWarp>
              <a:noAutofit/>
            </a:bodyPr>
            <a:lstStyle/>
            <a:p>
              <a:pPr algn="ctr"/>
              <a:endParaRPr lang="en-US" sz="2400" dirty="0"/>
            </a:p>
          </p:txBody>
        </p:sp>
      </p:grpSp>
      <p:sp>
        <p:nvSpPr>
          <p:cNvPr id="37" name="Rectangle 36">
            <a:extLst>
              <a:ext uri="{FF2B5EF4-FFF2-40B4-BE49-F238E27FC236}">
                <a16:creationId xmlns:a16="http://schemas.microsoft.com/office/drawing/2014/main" id="{CBD21BA3-829B-0D14-083D-EDE6BC2625CB}"/>
              </a:ext>
            </a:extLst>
          </p:cNvPr>
          <p:cNvSpPr/>
          <p:nvPr/>
        </p:nvSpPr>
        <p:spPr>
          <a:xfrm>
            <a:off x="0" y="0"/>
            <a:ext cx="12192000" cy="154235"/>
          </a:xfrm>
          <a:prstGeom prst="rect">
            <a:avLst/>
          </a:prstGeom>
          <a:solidFill>
            <a:srgbClr val="B72125"/>
          </a:solidFill>
          <a:ln>
            <a:solidFill>
              <a:srgbClr val="B7212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TextBox 44">
            <a:extLst>
              <a:ext uri="{FF2B5EF4-FFF2-40B4-BE49-F238E27FC236}">
                <a16:creationId xmlns:a16="http://schemas.microsoft.com/office/drawing/2014/main" id="{14CEEA4B-BCE3-8549-2C32-1A93E753930A}"/>
              </a:ext>
            </a:extLst>
          </p:cNvPr>
          <p:cNvSpPr txBox="1"/>
          <p:nvPr/>
        </p:nvSpPr>
        <p:spPr>
          <a:xfrm>
            <a:off x="212075" y="49135"/>
            <a:ext cx="5610317" cy="584775"/>
          </a:xfrm>
          <a:prstGeom prst="rect">
            <a:avLst/>
          </a:prstGeom>
          <a:noFill/>
        </p:spPr>
        <p:txBody>
          <a:bodyPr wrap="square" rtlCol="0">
            <a:spAutoFit/>
          </a:bodyPr>
          <a:lstStyle/>
          <a:p>
            <a:r>
              <a:rPr lang="en-US" sz="1600" b="1" dirty="0">
                <a:solidFill>
                  <a:schemeClr val="bg1"/>
                </a:solidFill>
                <a:latin typeface="Inter SemiBold" panose="02000503000000020004" pitchFamily="2" charset="0"/>
                <a:ea typeface="Inter SemiBold" panose="02000503000000020004" pitchFamily="2" charset="0"/>
              </a:rPr>
              <a:t>The Industrial Data Problem</a:t>
            </a:r>
          </a:p>
          <a:p>
            <a:r>
              <a:rPr lang="en-US" sz="1600" i="1" dirty="0">
                <a:solidFill>
                  <a:schemeClr val="bg1"/>
                </a:solidFill>
                <a:latin typeface="Inter SemiBold" panose="02000503000000020004" pitchFamily="2" charset="0"/>
                <a:ea typeface="Inter SemiBold" panose="02000503000000020004" pitchFamily="2" charset="0"/>
              </a:rPr>
              <a:t>What Gets Hard After the Packet Arrives?</a:t>
            </a:r>
          </a:p>
        </p:txBody>
      </p:sp>
      <p:sp>
        <p:nvSpPr>
          <p:cNvPr id="46" name="TextBox 45">
            <a:extLst>
              <a:ext uri="{FF2B5EF4-FFF2-40B4-BE49-F238E27FC236}">
                <a16:creationId xmlns:a16="http://schemas.microsoft.com/office/drawing/2014/main" id="{1633DAB8-EFF5-62CA-7731-FA9AA9F28C1E}"/>
              </a:ext>
            </a:extLst>
          </p:cNvPr>
          <p:cNvSpPr txBox="1"/>
          <p:nvPr/>
        </p:nvSpPr>
        <p:spPr>
          <a:xfrm>
            <a:off x="6266329" y="186230"/>
            <a:ext cx="5925671" cy="338554"/>
          </a:xfrm>
          <a:prstGeom prst="rect">
            <a:avLst/>
          </a:prstGeom>
          <a:noFill/>
        </p:spPr>
        <p:txBody>
          <a:bodyPr wrap="square" rtlCol="0">
            <a:spAutoFit/>
          </a:bodyPr>
          <a:lstStyle/>
          <a:p>
            <a:pPr algn="r"/>
            <a:r>
              <a:rPr lang="en-US" sz="1600" b="1" dirty="0">
                <a:solidFill>
                  <a:schemeClr val="bg1"/>
                </a:solidFill>
                <a:latin typeface="Inter SemiBold" panose="02000503000000020004" pitchFamily="2" charset="0"/>
                <a:ea typeface="Inter SemiBold" panose="02000503000000020004" pitchFamily="2" charset="0"/>
              </a:rPr>
              <a:t>The Things Conference - The Third Wave of </a:t>
            </a:r>
            <a:r>
              <a:rPr lang="en-US" sz="1600" b="1" dirty="0" err="1">
                <a:solidFill>
                  <a:schemeClr val="bg1"/>
                </a:solidFill>
                <a:latin typeface="Inter SemiBold" panose="02000503000000020004" pitchFamily="2" charset="0"/>
                <a:ea typeface="Inter SemiBold" panose="02000503000000020004" pitchFamily="2" charset="0"/>
              </a:rPr>
              <a:t>LoRaWAN</a:t>
            </a:r>
            <a:r>
              <a:rPr lang="en-US" sz="1600" b="1" dirty="0">
                <a:solidFill>
                  <a:schemeClr val="bg1"/>
                </a:solidFill>
                <a:latin typeface="Inter SemiBold" panose="02000503000000020004" pitchFamily="2" charset="0"/>
                <a:ea typeface="Inter SemiBold" panose="02000503000000020004" pitchFamily="2" charset="0"/>
              </a:rPr>
              <a:t> ® </a:t>
            </a:r>
          </a:p>
        </p:txBody>
      </p:sp>
      <p:pic>
        <p:nvPicPr>
          <p:cNvPr id="2" name="Picture 1">
            <a:extLst>
              <a:ext uri="{FF2B5EF4-FFF2-40B4-BE49-F238E27FC236}">
                <a16:creationId xmlns:a16="http://schemas.microsoft.com/office/drawing/2014/main" id="{672AF445-205C-9AFA-B7E9-C69C44F2905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12075" y="1688710"/>
            <a:ext cx="6576064" cy="4389758"/>
          </a:xfrm>
          <a:prstGeom prst="rect">
            <a:avLst/>
          </a:prstGeom>
          <a:ln w="12700">
            <a:solidFill>
              <a:srgbClr val="B72125"/>
            </a:solidFill>
          </a:ln>
        </p:spPr>
      </p:pic>
      <p:sp>
        <p:nvSpPr>
          <p:cNvPr id="6" name="TextBox 5">
            <a:extLst>
              <a:ext uri="{FF2B5EF4-FFF2-40B4-BE49-F238E27FC236}">
                <a16:creationId xmlns:a16="http://schemas.microsoft.com/office/drawing/2014/main" id="{5A4EE9E3-8038-E6C8-09DD-8A5859AF6611}"/>
              </a:ext>
            </a:extLst>
          </p:cNvPr>
          <p:cNvSpPr txBox="1"/>
          <p:nvPr/>
        </p:nvSpPr>
        <p:spPr>
          <a:xfrm>
            <a:off x="167659" y="779532"/>
            <a:ext cx="6973452" cy="738664"/>
          </a:xfrm>
          <a:prstGeom prst="rect">
            <a:avLst/>
          </a:prstGeom>
          <a:noFill/>
        </p:spPr>
        <p:txBody>
          <a:bodyPr wrap="square">
            <a:spAutoFit/>
          </a:bodyPr>
          <a:lstStyle/>
          <a:p>
            <a:r>
              <a:rPr lang="en-AU" sz="1400" b="1" i="1" dirty="0">
                <a:solidFill>
                  <a:srgbClr val="153F64"/>
                </a:solidFill>
                <a:latin typeface="Inter" panose="02000503000000020004" pitchFamily="2" charset="0"/>
                <a:ea typeface="Inter" panose="02000503000000020004" pitchFamily="2" charset="0"/>
              </a:rPr>
              <a:t>A </a:t>
            </a:r>
            <a:r>
              <a:rPr lang="en-AU" sz="1400" b="1" i="1" dirty="0" err="1">
                <a:solidFill>
                  <a:srgbClr val="153F64"/>
                </a:solidFill>
                <a:latin typeface="Inter" panose="02000503000000020004" pitchFamily="2" charset="0"/>
                <a:ea typeface="Inter" panose="02000503000000020004" pitchFamily="2" charset="0"/>
              </a:rPr>
              <a:t>LoRaWAN</a:t>
            </a:r>
            <a:r>
              <a:rPr lang="en-AU" sz="1400" b="1" i="1" dirty="0">
                <a:solidFill>
                  <a:srgbClr val="153F64"/>
                </a:solidFill>
                <a:latin typeface="Inter" panose="02000503000000020004" pitchFamily="2" charset="0"/>
                <a:ea typeface="Inter" panose="02000503000000020004" pitchFamily="2" charset="0"/>
              </a:rPr>
              <a:t>® pilot proves that data can be collected. An operational deployment needs that data to be decoded, trusted, integrated and maintained across real systems.</a:t>
            </a:r>
            <a:endParaRPr lang="en-US" sz="1400" b="1" i="1" dirty="0">
              <a:solidFill>
                <a:srgbClr val="153F64"/>
              </a:solidFill>
              <a:latin typeface="Inter" panose="02000503000000020004" pitchFamily="2" charset="0"/>
              <a:ea typeface="Inter" panose="02000503000000020004" pitchFamily="2" charset="0"/>
            </a:endParaRPr>
          </a:p>
        </p:txBody>
      </p:sp>
      <p:sp>
        <p:nvSpPr>
          <p:cNvPr id="8" name="TextBox 7">
            <a:extLst>
              <a:ext uri="{FF2B5EF4-FFF2-40B4-BE49-F238E27FC236}">
                <a16:creationId xmlns:a16="http://schemas.microsoft.com/office/drawing/2014/main" id="{47CC3A49-17B1-D698-8AA1-EA0BA30D5B14}"/>
              </a:ext>
            </a:extLst>
          </p:cNvPr>
          <p:cNvSpPr txBox="1"/>
          <p:nvPr/>
        </p:nvSpPr>
        <p:spPr>
          <a:xfrm>
            <a:off x="7281105" y="1467543"/>
            <a:ext cx="4698820" cy="4616648"/>
          </a:xfrm>
          <a:prstGeom prst="rect">
            <a:avLst/>
          </a:prstGeom>
          <a:noFill/>
        </p:spPr>
        <p:txBody>
          <a:bodyPr wrap="square">
            <a:spAutoFit/>
          </a:bodyPr>
          <a:lstStyle/>
          <a:p>
            <a:pPr>
              <a:buNone/>
            </a:pPr>
            <a:r>
              <a:rPr lang="en-AU" sz="1400" b="1" dirty="0">
                <a:solidFill>
                  <a:srgbClr val="B72125"/>
                </a:solidFill>
                <a:latin typeface="Inter" panose="02000503000000020004" pitchFamily="2" charset="0"/>
                <a:ea typeface="Inter" panose="02000503000000020004" pitchFamily="2" charset="0"/>
              </a:rPr>
              <a:t>1. Data Silos</a:t>
            </a:r>
          </a:p>
          <a:p>
            <a:pPr>
              <a:buNone/>
            </a:pPr>
            <a:r>
              <a:rPr lang="en-AU" sz="1400" dirty="0" err="1">
                <a:latin typeface="Inter" panose="02000503000000020004" pitchFamily="2" charset="0"/>
                <a:ea typeface="Inter" panose="02000503000000020004" pitchFamily="2" charset="0"/>
              </a:rPr>
              <a:t>LoRaWAN</a:t>
            </a:r>
            <a:r>
              <a:rPr lang="en-AU" sz="1400" dirty="0">
                <a:latin typeface="Inter" panose="02000503000000020004" pitchFamily="2" charset="0"/>
                <a:ea typeface="Inter" panose="02000503000000020004" pitchFamily="2" charset="0"/>
              </a:rPr>
              <a:t>® sensors, PLCs, meters, controllers and building systems often sit in separate networks and platforms.</a:t>
            </a:r>
          </a:p>
          <a:p>
            <a:pPr>
              <a:buNone/>
            </a:pPr>
            <a:endParaRPr lang="en-AU" sz="1400" dirty="0">
              <a:latin typeface="Inter" panose="02000503000000020004" pitchFamily="2" charset="0"/>
              <a:ea typeface="Inter" panose="02000503000000020004" pitchFamily="2" charset="0"/>
            </a:endParaRPr>
          </a:p>
          <a:p>
            <a:pPr>
              <a:buNone/>
            </a:pPr>
            <a:r>
              <a:rPr lang="en-AU" sz="1400" b="1" dirty="0">
                <a:solidFill>
                  <a:srgbClr val="B72125"/>
                </a:solidFill>
                <a:latin typeface="Inter" panose="02000503000000020004" pitchFamily="2" charset="0"/>
                <a:ea typeface="Inter" panose="02000503000000020004" pitchFamily="2" charset="0"/>
              </a:rPr>
              <a:t>2. Protocol Complexity</a:t>
            </a:r>
          </a:p>
          <a:p>
            <a:pPr>
              <a:buNone/>
            </a:pPr>
            <a:r>
              <a:rPr lang="en-AU" sz="1400" dirty="0" err="1">
                <a:latin typeface="Inter" panose="02000503000000020004" pitchFamily="2" charset="0"/>
                <a:ea typeface="Inter" panose="02000503000000020004" pitchFamily="2" charset="0"/>
              </a:rPr>
              <a:t>LoRaWAN</a:t>
            </a:r>
            <a:r>
              <a:rPr lang="en-AU" sz="1400" dirty="0">
                <a:latin typeface="Inter" panose="02000503000000020004" pitchFamily="2" charset="0"/>
                <a:ea typeface="Inter" panose="02000503000000020004" pitchFamily="2" charset="0"/>
              </a:rPr>
              <a:t>® data often needs to work alongside Modbus, OPC UA, BACnet, KNX, MQTT, SCADA, BMS or cloud systems.</a:t>
            </a:r>
          </a:p>
          <a:p>
            <a:pPr>
              <a:buNone/>
            </a:pPr>
            <a:endParaRPr lang="en-AU" sz="1400" dirty="0">
              <a:latin typeface="Inter" panose="02000503000000020004" pitchFamily="2" charset="0"/>
              <a:ea typeface="Inter" panose="02000503000000020004" pitchFamily="2" charset="0"/>
            </a:endParaRPr>
          </a:p>
          <a:p>
            <a:pPr>
              <a:buNone/>
            </a:pPr>
            <a:r>
              <a:rPr lang="en-AU" sz="1400" b="1" dirty="0">
                <a:solidFill>
                  <a:srgbClr val="B72125"/>
                </a:solidFill>
                <a:latin typeface="Inter" panose="02000503000000020004" pitchFamily="2" charset="0"/>
                <a:ea typeface="Inter" panose="02000503000000020004" pitchFamily="2" charset="0"/>
              </a:rPr>
              <a:t>3. Operational Risk</a:t>
            </a:r>
          </a:p>
          <a:p>
            <a:pPr>
              <a:buNone/>
            </a:pPr>
            <a:r>
              <a:rPr lang="en-AU" sz="1400" dirty="0">
                <a:latin typeface="Inter" panose="02000503000000020004" pitchFamily="2" charset="0"/>
                <a:ea typeface="Inter" panose="02000503000000020004" pitchFamily="2" charset="0"/>
              </a:rPr>
              <a:t>Direct cloud or enterprise integration can create reliability, security and maintenance challenges.</a:t>
            </a:r>
          </a:p>
          <a:p>
            <a:pPr>
              <a:buNone/>
            </a:pPr>
            <a:endParaRPr lang="en-AU" sz="1400" dirty="0">
              <a:latin typeface="Inter" panose="02000503000000020004" pitchFamily="2" charset="0"/>
              <a:ea typeface="Inter" panose="02000503000000020004" pitchFamily="2" charset="0"/>
            </a:endParaRPr>
          </a:p>
          <a:p>
            <a:pPr>
              <a:buNone/>
            </a:pPr>
            <a:r>
              <a:rPr lang="en-AU" sz="1400" b="1" dirty="0">
                <a:solidFill>
                  <a:srgbClr val="B72125"/>
                </a:solidFill>
                <a:latin typeface="Inter" panose="02000503000000020004" pitchFamily="2" charset="0"/>
                <a:ea typeface="Inter" panose="02000503000000020004" pitchFamily="2" charset="0"/>
              </a:rPr>
              <a:t>4. Lost Business Value</a:t>
            </a:r>
          </a:p>
          <a:p>
            <a:pPr>
              <a:buNone/>
            </a:pPr>
            <a:r>
              <a:rPr lang="en-AU" sz="1400" dirty="0">
                <a:latin typeface="Inter" panose="02000503000000020004" pitchFamily="2" charset="0"/>
                <a:ea typeface="Inter" panose="02000503000000020004" pitchFamily="2" charset="0"/>
              </a:rPr>
              <a:t>Raw data has limited value until it is decoded, contextualised, processed and integrated into workflows or decisions.</a:t>
            </a:r>
          </a:p>
          <a:p>
            <a:pPr>
              <a:buNone/>
            </a:pPr>
            <a:endParaRPr lang="en-AU" sz="1400" dirty="0">
              <a:latin typeface="Inter" panose="02000503000000020004" pitchFamily="2" charset="0"/>
              <a:ea typeface="Inter" panose="02000503000000020004" pitchFamily="2" charset="0"/>
            </a:endParaRPr>
          </a:p>
          <a:p>
            <a:pPr>
              <a:buNone/>
            </a:pPr>
            <a:r>
              <a:rPr lang="en-AU" sz="1400" b="1" i="1" dirty="0">
                <a:solidFill>
                  <a:srgbClr val="B72125"/>
                </a:solidFill>
                <a:latin typeface="Inter" panose="02000503000000020004" pitchFamily="2" charset="0"/>
                <a:ea typeface="Inter" panose="02000503000000020004" pitchFamily="2" charset="0"/>
              </a:rPr>
              <a:t>Connectivity is the start. </a:t>
            </a:r>
            <a:br>
              <a:rPr lang="en-AU" sz="1400" b="1" i="1" dirty="0">
                <a:solidFill>
                  <a:srgbClr val="B72125"/>
                </a:solidFill>
                <a:latin typeface="Inter" panose="02000503000000020004" pitchFamily="2" charset="0"/>
                <a:ea typeface="Inter" panose="02000503000000020004" pitchFamily="2" charset="0"/>
              </a:rPr>
            </a:br>
            <a:r>
              <a:rPr lang="en-AU" sz="1400" b="1" i="1" dirty="0">
                <a:solidFill>
                  <a:srgbClr val="B72125"/>
                </a:solidFill>
                <a:latin typeface="Inter" panose="02000503000000020004" pitchFamily="2" charset="0"/>
                <a:ea typeface="Inter" panose="02000503000000020004" pitchFamily="2" charset="0"/>
              </a:rPr>
              <a:t>Operational value comes from what happens next.</a:t>
            </a:r>
            <a:endParaRPr lang="en-AU" sz="1400" i="1" dirty="0">
              <a:solidFill>
                <a:srgbClr val="B72125"/>
              </a:solidFill>
              <a:latin typeface="Inter" panose="02000503000000020004" pitchFamily="2" charset="0"/>
              <a:ea typeface="Inter" panose="02000503000000020004" pitchFamily="2" charset="0"/>
            </a:endParaRPr>
          </a:p>
        </p:txBody>
      </p:sp>
    </p:spTree>
    <p:extLst>
      <p:ext uri="{BB962C8B-B14F-4D97-AF65-F5344CB8AC3E}">
        <p14:creationId xmlns:p14="http://schemas.microsoft.com/office/powerpoint/2010/main" val="42481033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FB5D33-CED9-0F93-DBF1-84ECE39CBA45}"/>
            </a:ext>
          </a:extLst>
        </p:cNvPr>
        <p:cNvGrpSpPr/>
        <p:nvPr/>
      </p:nvGrpSpPr>
      <p:grpSpPr>
        <a:xfrm>
          <a:off x="0" y="0"/>
          <a:ext cx="0" cy="0"/>
          <a:chOff x="0" y="0"/>
          <a:chExt cx="0" cy="0"/>
        </a:xfrm>
      </p:grpSpPr>
      <p:sp>
        <p:nvSpPr>
          <p:cNvPr id="35" name="Rectangle 34">
            <a:extLst>
              <a:ext uri="{FF2B5EF4-FFF2-40B4-BE49-F238E27FC236}">
                <a16:creationId xmlns:a16="http://schemas.microsoft.com/office/drawing/2014/main" id="{E80A8ECC-B3FC-46EC-DE86-E101A9834C68}"/>
              </a:ext>
            </a:extLst>
          </p:cNvPr>
          <p:cNvSpPr/>
          <p:nvPr/>
        </p:nvSpPr>
        <p:spPr>
          <a:xfrm>
            <a:off x="0" y="0"/>
            <a:ext cx="12192000" cy="528809"/>
          </a:xfrm>
          <a:prstGeom prst="rect">
            <a:avLst/>
          </a:prstGeom>
          <a:solidFill>
            <a:schemeClr val="tx2"/>
          </a:solidFill>
          <a:ln>
            <a:solidFill>
              <a:schemeClr val="tx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2" name="Group 41">
            <a:extLst>
              <a:ext uri="{FF2B5EF4-FFF2-40B4-BE49-F238E27FC236}">
                <a16:creationId xmlns:a16="http://schemas.microsoft.com/office/drawing/2014/main" id="{DD6BBBE1-95F7-9415-6C67-6E2C646E5EEC}"/>
              </a:ext>
            </a:extLst>
          </p:cNvPr>
          <p:cNvGrpSpPr/>
          <p:nvPr/>
        </p:nvGrpSpPr>
        <p:grpSpPr>
          <a:xfrm flipV="1">
            <a:off x="-11017" y="-1"/>
            <a:ext cx="6096000" cy="675444"/>
            <a:chOff x="-304799" y="2652927"/>
            <a:chExt cx="6095999" cy="1454616"/>
          </a:xfrm>
          <a:solidFill>
            <a:srgbClr val="B72125"/>
          </a:solidFill>
          <a:effectLst>
            <a:outerShdw blurRad="50800" dist="38100" dir="5400000" algn="t" rotWithShape="0">
              <a:prstClr val="black">
                <a:alpha val="40000"/>
              </a:prstClr>
            </a:outerShdw>
          </a:effectLst>
        </p:grpSpPr>
        <p:sp>
          <p:nvSpPr>
            <p:cNvPr id="43" name="Parallelogram 42">
              <a:extLst>
                <a:ext uri="{FF2B5EF4-FFF2-40B4-BE49-F238E27FC236}">
                  <a16:creationId xmlns:a16="http://schemas.microsoft.com/office/drawing/2014/main" id="{4D0373DC-7A1D-3B59-BA01-70F9BB006761}"/>
                </a:ext>
              </a:extLst>
            </p:cNvPr>
            <p:cNvSpPr/>
            <p:nvPr/>
          </p:nvSpPr>
          <p:spPr bwMode="auto">
            <a:xfrm flipV="1">
              <a:off x="2971800" y="2652927"/>
              <a:ext cx="2819400" cy="1454616"/>
            </a:xfrm>
            <a:prstGeom prst="parallelogram">
              <a:avLst>
                <a:gd name="adj" fmla="val 46312"/>
              </a:avLst>
            </a:prstGeom>
            <a:grpFill/>
            <a:ln w="9525">
              <a:noFill/>
              <a:round/>
              <a:headEnd/>
              <a:tailEnd/>
            </a:ln>
          </p:spPr>
          <p:txBody>
            <a:bodyPr vert="horz" wrap="square" lIns="121920" tIns="60960" rIns="121920" bIns="60960" numCol="1" rtlCol="0" anchor="t" anchorCtr="0" compatLnSpc="1">
              <a:prstTxWarp prst="textNoShape">
                <a:avLst/>
              </a:prstTxWarp>
              <a:noAutofit/>
            </a:bodyPr>
            <a:lstStyle/>
            <a:p>
              <a:pPr algn="ctr"/>
              <a:endParaRPr lang="en-US" sz="2400" dirty="0"/>
            </a:p>
          </p:txBody>
        </p:sp>
        <p:sp>
          <p:nvSpPr>
            <p:cNvPr id="44" name="Rectangle 43">
              <a:extLst>
                <a:ext uri="{FF2B5EF4-FFF2-40B4-BE49-F238E27FC236}">
                  <a16:creationId xmlns:a16="http://schemas.microsoft.com/office/drawing/2014/main" id="{7D424606-EF0D-B29E-42C7-40D4730900B2}"/>
                </a:ext>
              </a:extLst>
            </p:cNvPr>
            <p:cNvSpPr/>
            <p:nvPr/>
          </p:nvSpPr>
          <p:spPr bwMode="auto">
            <a:xfrm>
              <a:off x="-304799" y="2652927"/>
              <a:ext cx="4800600" cy="1454616"/>
            </a:xfrm>
            <a:prstGeom prst="rect">
              <a:avLst/>
            </a:prstGeom>
            <a:grpFill/>
            <a:ln w="9525">
              <a:noFill/>
              <a:round/>
              <a:headEnd/>
              <a:tailEnd/>
            </a:ln>
          </p:spPr>
          <p:txBody>
            <a:bodyPr vert="horz" wrap="square" lIns="121920" tIns="60960" rIns="121920" bIns="60960" numCol="1" rtlCol="0" anchor="t" anchorCtr="0" compatLnSpc="1">
              <a:prstTxWarp prst="textNoShape">
                <a:avLst/>
              </a:prstTxWarp>
              <a:noAutofit/>
            </a:bodyPr>
            <a:lstStyle/>
            <a:p>
              <a:pPr algn="ctr"/>
              <a:endParaRPr lang="en-US" sz="2400" dirty="0"/>
            </a:p>
          </p:txBody>
        </p:sp>
      </p:grpSp>
      <p:sp>
        <p:nvSpPr>
          <p:cNvPr id="37" name="Rectangle 36">
            <a:extLst>
              <a:ext uri="{FF2B5EF4-FFF2-40B4-BE49-F238E27FC236}">
                <a16:creationId xmlns:a16="http://schemas.microsoft.com/office/drawing/2014/main" id="{9DB81937-E715-34A8-A9E2-4A2234084A58}"/>
              </a:ext>
            </a:extLst>
          </p:cNvPr>
          <p:cNvSpPr/>
          <p:nvPr/>
        </p:nvSpPr>
        <p:spPr>
          <a:xfrm>
            <a:off x="0" y="0"/>
            <a:ext cx="12192000" cy="154235"/>
          </a:xfrm>
          <a:prstGeom prst="rect">
            <a:avLst/>
          </a:prstGeom>
          <a:solidFill>
            <a:srgbClr val="B72125"/>
          </a:solidFill>
          <a:ln>
            <a:solidFill>
              <a:srgbClr val="B7212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TextBox 44">
            <a:extLst>
              <a:ext uri="{FF2B5EF4-FFF2-40B4-BE49-F238E27FC236}">
                <a16:creationId xmlns:a16="http://schemas.microsoft.com/office/drawing/2014/main" id="{970AD8D9-F543-7572-C197-62D153306F79}"/>
              </a:ext>
            </a:extLst>
          </p:cNvPr>
          <p:cNvSpPr txBox="1"/>
          <p:nvPr/>
        </p:nvSpPr>
        <p:spPr>
          <a:xfrm>
            <a:off x="185181" y="149992"/>
            <a:ext cx="5610317" cy="338554"/>
          </a:xfrm>
          <a:prstGeom prst="rect">
            <a:avLst/>
          </a:prstGeom>
          <a:noFill/>
        </p:spPr>
        <p:txBody>
          <a:bodyPr wrap="square" rtlCol="0">
            <a:spAutoFit/>
          </a:bodyPr>
          <a:lstStyle/>
          <a:p>
            <a:r>
              <a:rPr lang="en-US" sz="1600" b="1" dirty="0">
                <a:solidFill>
                  <a:schemeClr val="bg1"/>
                </a:solidFill>
                <a:latin typeface="Inter SemiBold" panose="02000503000000020004" pitchFamily="2" charset="0"/>
                <a:ea typeface="Inter SemiBold" panose="02000503000000020004" pitchFamily="2" charset="0"/>
              </a:rPr>
              <a:t>Choose the Architecture That Matches the Job</a:t>
            </a:r>
          </a:p>
        </p:txBody>
      </p:sp>
      <p:sp>
        <p:nvSpPr>
          <p:cNvPr id="46" name="TextBox 45">
            <a:extLst>
              <a:ext uri="{FF2B5EF4-FFF2-40B4-BE49-F238E27FC236}">
                <a16:creationId xmlns:a16="http://schemas.microsoft.com/office/drawing/2014/main" id="{3D98829E-60C0-0ABA-0AB7-F692D5E8B2CB}"/>
              </a:ext>
            </a:extLst>
          </p:cNvPr>
          <p:cNvSpPr txBox="1"/>
          <p:nvPr/>
        </p:nvSpPr>
        <p:spPr>
          <a:xfrm>
            <a:off x="6266329" y="186230"/>
            <a:ext cx="5925671" cy="338554"/>
          </a:xfrm>
          <a:prstGeom prst="rect">
            <a:avLst/>
          </a:prstGeom>
          <a:noFill/>
        </p:spPr>
        <p:txBody>
          <a:bodyPr wrap="square" rtlCol="0">
            <a:spAutoFit/>
          </a:bodyPr>
          <a:lstStyle/>
          <a:p>
            <a:pPr algn="r"/>
            <a:r>
              <a:rPr lang="en-US" sz="1600" b="1" dirty="0">
                <a:solidFill>
                  <a:schemeClr val="bg1"/>
                </a:solidFill>
                <a:latin typeface="Inter SemiBold" panose="02000503000000020004" pitchFamily="2" charset="0"/>
                <a:ea typeface="Inter SemiBold" panose="02000503000000020004" pitchFamily="2" charset="0"/>
              </a:rPr>
              <a:t>The Things Conference - The Third Wave of </a:t>
            </a:r>
            <a:r>
              <a:rPr lang="en-US" sz="1600" b="1" dirty="0" err="1">
                <a:solidFill>
                  <a:schemeClr val="bg1"/>
                </a:solidFill>
                <a:latin typeface="Inter SemiBold" panose="02000503000000020004" pitchFamily="2" charset="0"/>
                <a:ea typeface="Inter SemiBold" panose="02000503000000020004" pitchFamily="2" charset="0"/>
              </a:rPr>
              <a:t>LoRaWAN</a:t>
            </a:r>
            <a:r>
              <a:rPr lang="en-US" sz="1600" b="1" dirty="0">
                <a:solidFill>
                  <a:schemeClr val="bg1"/>
                </a:solidFill>
                <a:latin typeface="Inter SemiBold" panose="02000503000000020004" pitchFamily="2" charset="0"/>
                <a:ea typeface="Inter SemiBold" panose="02000503000000020004" pitchFamily="2" charset="0"/>
              </a:rPr>
              <a:t> ® </a:t>
            </a:r>
          </a:p>
        </p:txBody>
      </p:sp>
      <p:sp>
        <p:nvSpPr>
          <p:cNvPr id="3" name="TextBox 2">
            <a:extLst>
              <a:ext uri="{FF2B5EF4-FFF2-40B4-BE49-F238E27FC236}">
                <a16:creationId xmlns:a16="http://schemas.microsoft.com/office/drawing/2014/main" id="{3C142763-694E-4239-353F-C48108FD21D1}"/>
              </a:ext>
            </a:extLst>
          </p:cNvPr>
          <p:cNvSpPr txBox="1"/>
          <p:nvPr/>
        </p:nvSpPr>
        <p:spPr>
          <a:xfrm>
            <a:off x="149310" y="859986"/>
            <a:ext cx="10784970" cy="523220"/>
          </a:xfrm>
          <a:prstGeom prst="rect">
            <a:avLst/>
          </a:prstGeom>
          <a:noFill/>
        </p:spPr>
        <p:txBody>
          <a:bodyPr wrap="square">
            <a:spAutoFit/>
          </a:bodyPr>
          <a:lstStyle/>
          <a:p>
            <a:r>
              <a:rPr lang="en-AU" sz="1400" b="1" i="1" dirty="0">
                <a:solidFill>
                  <a:srgbClr val="153F64"/>
                </a:solidFill>
                <a:latin typeface="Inter" panose="02000503000000020004" pitchFamily="2" charset="0"/>
                <a:ea typeface="Inter" panose="02000503000000020004" pitchFamily="2" charset="0"/>
              </a:rPr>
              <a:t>Packet forwarding, cloud LNS and edge integration are all valid </a:t>
            </a:r>
            <a:r>
              <a:rPr lang="en-AU" sz="1400" b="1" i="1" dirty="0" err="1">
                <a:solidFill>
                  <a:srgbClr val="153F64"/>
                </a:solidFill>
                <a:latin typeface="Inter" panose="02000503000000020004" pitchFamily="2" charset="0"/>
                <a:ea typeface="Inter" panose="02000503000000020004" pitchFamily="2" charset="0"/>
              </a:rPr>
              <a:t>LoRaWAN</a:t>
            </a:r>
            <a:r>
              <a:rPr lang="en-AU" sz="1400" b="1" i="1" dirty="0">
                <a:solidFill>
                  <a:srgbClr val="153F64"/>
                </a:solidFill>
                <a:latin typeface="Inter" panose="02000503000000020004" pitchFamily="2" charset="0"/>
                <a:ea typeface="Inter" panose="02000503000000020004" pitchFamily="2" charset="0"/>
              </a:rPr>
              <a:t>® models.</a:t>
            </a:r>
          </a:p>
          <a:p>
            <a:r>
              <a:rPr lang="en-AU" sz="1400" b="1" i="1" dirty="0">
                <a:solidFill>
                  <a:srgbClr val="153F64"/>
                </a:solidFill>
                <a:latin typeface="Inter" panose="02000503000000020004" pitchFamily="2" charset="0"/>
                <a:ea typeface="Inter" panose="02000503000000020004" pitchFamily="2" charset="0"/>
              </a:rPr>
              <a:t>The right choice depends on what the deployment needs after data is collected.</a:t>
            </a:r>
            <a:endParaRPr lang="en-US" sz="1400" b="1" i="1" dirty="0">
              <a:solidFill>
                <a:srgbClr val="153F64"/>
              </a:solidFill>
              <a:latin typeface="Inter" panose="02000503000000020004" pitchFamily="2" charset="0"/>
              <a:ea typeface="Inter" panose="02000503000000020004" pitchFamily="2" charset="0"/>
            </a:endParaRPr>
          </a:p>
        </p:txBody>
      </p:sp>
      <p:graphicFrame>
        <p:nvGraphicFramePr>
          <p:cNvPr id="4" name="Table 3">
            <a:extLst>
              <a:ext uri="{FF2B5EF4-FFF2-40B4-BE49-F238E27FC236}">
                <a16:creationId xmlns:a16="http://schemas.microsoft.com/office/drawing/2014/main" id="{900CF53C-1D2A-CBF0-75F8-DAFB4F2ECE40}"/>
              </a:ext>
            </a:extLst>
          </p:cNvPr>
          <p:cNvGraphicFramePr>
            <a:graphicFrameLocks noGrp="1"/>
          </p:cNvGraphicFramePr>
          <p:nvPr>
            <p:extLst>
              <p:ext uri="{D42A27DB-BD31-4B8C-83A1-F6EECF244321}">
                <p14:modId xmlns:p14="http://schemas.microsoft.com/office/powerpoint/2010/main" val="3637725947"/>
              </p:ext>
            </p:extLst>
          </p:nvPr>
        </p:nvGraphicFramePr>
        <p:xfrm>
          <a:off x="377638" y="2768992"/>
          <a:ext cx="11436723" cy="2700425"/>
        </p:xfrm>
        <a:graphic>
          <a:graphicData uri="http://schemas.openxmlformats.org/drawingml/2006/table">
            <a:tbl>
              <a:tblPr/>
              <a:tblGrid>
                <a:gridCol w="1888191">
                  <a:extLst>
                    <a:ext uri="{9D8B030D-6E8A-4147-A177-3AD203B41FA5}">
                      <a16:colId xmlns:a16="http://schemas.microsoft.com/office/drawing/2014/main" val="20000"/>
                    </a:ext>
                  </a:extLst>
                </a:gridCol>
                <a:gridCol w="4484595">
                  <a:extLst>
                    <a:ext uri="{9D8B030D-6E8A-4147-A177-3AD203B41FA5}">
                      <a16:colId xmlns:a16="http://schemas.microsoft.com/office/drawing/2014/main" val="20001"/>
                    </a:ext>
                  </a:extLst>
                </a:gridCol>
                <a:gridCol w="5063937">
                  <a:extLst>
                    <a:ext uri="{9D8B030D-6E8A-4147-A177-3AD203B41FA5}">
                      <a16:colId xmlns:a16="http://schemas.microsoft.com/office/drawing/2014/main" val="20002"/>
                    </a:ext>
                  </a:extLst>
                </a:gridCol>
              </a:tblGrid>
              <a:tr h="219132">
                <a:tc>
                  <a:txBody>
                    <a:bodyPr/>
                    <a:lstStyle/>
                    <a:p>
                      <a:pPr>
                        <a:buNone/>
                      </a:pPr>
                      <a:endParaRPr lang="en-AU" sz="1200" dirty="0">
                        <a:effectLst/>
                        <a:latin typeface="Inter" panose="02000503000000020004" pitchFamily="2" charset="0"/>
                        <a:ea typeface="Inter" panose="02000503000000020004" pitchFamily="2"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buNone/>
                      </a:pPr>
                      <a:r>
                        <a:rPr lang="en-AU" sz="1200" b="1" dirty="0">
                          <a:solidFill>
                            <a:srgbClr val="FFFFFF"/>
                          </a:solidFill>
                          <a:effectLst/>
                          <a:latin typeface="Inter" panose="02000503000000020004" pitchFamily="2" charset="0"/>
                          <a:ea typeface="Inter" panose="02000503000000020004" pitchFamily="2" charset="0"/>
                        </a:rPr>
                        <a:t>Connectivity-Focused Model</a:t>
                      </a:r>
                      <a:endParaRPr lang="en-AU" sz="1200" dirty="0">
                        <a:solidFill>
                          <a:srgbClr val="FFFFFF"/>
                        </a:solidFill>
                        <a:effectLst/>
                        <a:latin typeface="Inter" panose="02000503000000020004" pitchFamily="2" charset="0"/>
                        <a:ea typeface="Inter" panose="02000503000000020004"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53F64"/>
                    </a:solidFill>
                  </a:tcPr>
                </a:tc>
                <a:tc>
                  <a:txBody>
                    <a:bodyPr/>
                    <a:lstStyle/>
                    <a:p>
                      <a:pPr algn="ctr">
                        <a:buNone/>
                      </a:pPr>
                      <a:r>
                        <a:rPr lang="en-AU" sz="1200" b="1" dirty="0">
                          <a:solidFill>
                            <a:srgbClr val="FFFFFF"/>
                          </a:solidFill>
                          <a:effectLst/>
                          <a:latin typeface="Inter" panose="02000503000000020004" pitchFamily="2" charset="0"/>
                          <a:ea typeface="Inter" panose="02000503000000020004" pitchFamily="2" charset="0"/>
                        </a:rPr>
                        <a:t>Integrated Edge Model</a:t>
                      </a:r>
                      <a:endParaRPr lang="en-AU" sz="1200" dirty="0">
                        <a:solidFill>
                          <a:srgbClr val="FFFFFF"/>
                        </a:solidFill>
                        <a:effectLst/>
                        <a:latin typeface="Inter" panose="02000503000000020004" pitchFamily="2" charset="0"/>
                        <a:ea typeface="Inter" panose="02000503000000020004"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72125"/>
                    </a:solidFill>
                  </a:tcPr>
                </a:tc>
                <a:extLst>
                  <a:ext uri="{0D108BD9-81ED-4DB2-BD59-A6C34878D82A}">
                    <a16:rowId xmlns:a16="http://schemas.microsoft.com/office/drawing/2014/main" val="10000"/>
                  </a:ext>
                </a:extLst>
              </a:tr>
              <a:tr h="782615">
                <a:tc>
                  <a:txBody>
                    <a:bodyPr/>
                    <a:lstStyle/>
                    <a:p>
                      <a:pPr>
                        <a:buNone/>
                      </a:pPr>
                      <a:r>
                        <a:rPr lang="en-AU" sz="1200" b="1" dirty="0">
                          <a:solidFill>
                            <a:srgbClr val="FFFFFF"/>
                          </a:solidFill>
                          <a:effectLst/>
                          <a:latin typeface="Inter" panose="02000503000000020004" pitchFamily="2" charset="0"/>
                          <a:ea typeface="Inter" panose="02000503000000020004" pitchFamily="2" charset="0"/>
                        </a:rPr>
                        <a:t>Architecture</a:t>
                      </a:r>
                      <a:endParaRPr lang="en-AU" sz="1200" dirty="0">
                        <a:solidFill>
                          <a:srgbClr val="FFFFFF"/>
                        </a:solidFill>
                        <a:effectLst/>
                        <a:latin typeface="Inter" panose="02000503000000020004" pitchFamily="2" charset="0"/>
                        <a:ea typeface="Inter" panose="02000503000000020004"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50000"/>
                        <a:lumOff val="50000"/>
                      </a:schemeClr>
                    </a:solidFill>
                  </a:tcPr>
                </a:tc>
                <a:tc>
                  <a:txBody>
                    <a:bodyPr/>
                    <a:lstStyle/>
                    <a:p>
                      <a:pPr>
                        <a:buNone/>
                      </a:pPr>
                      <a:r>
                        <a:rPr lang="en-AU" sz="1200" dirty="0">
                          <a:effectLst/>
                          <a:latin typeface="Inter" panose="02000503000000020004" pitchFamily="2" charset="0"/>
                          <a:ea typeface="Inter" panose="02000503000000020004" pitchFamily="2" charset="0"/>
                        </a:rPr>
                        <a:t>Sensors connect through a gateway into an external or managed LNS and application environment.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AU" sz="1200" dirty="0">
                          <a:effectLst/>
                          <a:latin typeface="Inter" panose="02000503000000020004" pitchFamily="2" charset="0"/>
                          <a:ea typeface="Inter" panose="02000503000000020004" pitchFamily="2" charset="0"/>
                        </a:rPr>
                        <a:t>Sensors connect into a gateway that can combine </a:t>
                      </a:r>
                      <a:r>
                        <a:rPr lang="en-AU" sz="1200" dirty="0" err="1">
                          <a:effectLst/>
                          <a:latin typeface="Inter" panose="02000503000000020004" pitchFamily="2" charset="0"/>
                          <a:ea typeface="Inter" panose="02000503000000020004" pitchFamily="2" charset="0"/>
                        </a:rPr>
                        <a:t>LoRaWAN</a:t>
                      </a:r>
                      <a:r>
                        <a:rPr lang="en-AU" sz="1200" dirty="0">
                          <a:effectLst/>
                          <a:latin typeface="Inter" panose="02000503000000020004" pitchFamily="2" charset="0"/>
                          <a:ea typeface="Inter" panose="02000503000000020004" pitchFamily="2" charset="0"/>
                        </a:rPr>
                        <a:t>® connectivity, embedded services and local integration.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641744">
                <a:tc>
                  <a:txBody>
                    <a:bodyPr/>
                    <a:lstStyle/>
                    <a:p>
                      <a:pPr>
                        <a:buNone/>
                      </a:pPr>
                      <a:r>
                        <a:rPr lang="en-AU" sz="1200" b="1" dirty="0">
                          <a:solidFill>
                            <a:srgbClr val="FFFFFF"/>
                          </a:solidFill>
                          <a:effectLst/>
                          <a:latin typeface="Inter" panose="02000503000000020004" pitchFamily="2" charset="0"/>
                          <a:ea typeface="Inter" panose="02000503000000020004" pitchFamily="2" charset="0"/>
                        </a:rPr>
                        <a:t>Best When</a:t>
                      </a:r>
                      <a:endParaRPr lang="en-AU" sz="1200" dirty="0">
                        <a:solidFill>
                          <a:srgbClr val="FFFFFF"/>
                        </a:solidFill>
                        <a:effectLst/>
                        <a:latin typeface="Inter" panose="02000503000000020004" pitchFamily="2" charset="0"/>
                        <a:ea typeface="Inter" panose="02000503000000020004"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50000"/>
                        <a:lumOff val="50000"/>
                      </a:schemeClr>
                    </a:solidFill>
                  </a:tcPr>
                </a:tc>
                <a:tc>
                  <a:txBody>
                    <a:bodyPr/>
                    <a:lstStyle/>
                    <a:p>
                      <a:pPr>
                        <a:buNone/>
                      </a:pPr>
                      <a:r>
                        <a:rPr lang="en-AU" sz="1200" dirty="0">
                          <a:effectLst/>
                          <a:latin typeface="Inter" panose="02000503000000020004" pitchFamily="2" charset="0"/>
                          <a:ea typeface="Inter" panose="02000503000000020004" pitchFamily="2" charset="0"/>
                        </a:rPr>
                        <a:t>The project already has a preferred LNS, cloud platform, dashboard or application layer.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AU" sz="1200" dirty="0">
                          <a:effectLst/>
                          <a:latin typeface="Inter" panose="02000503000000020004" pitchFamily="2" charset="0"/>
                          <a:ea typeface="Inter" panose="02000503000000020004" pitchFamily="2" charset="0"/>
                        </a:rPr>
                        <a:t>The project needs local visibility, buffering, protocol bridging, alarms or site-level workflows.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500873">
                <a:tc>
                  <a:txBody>
                    <a:bodyPr/>
                    <a:lstStyle/>
                    <a:p>
                      <a:pPr>
                        <a:buNone/>
                      </a:pPr>
                      <a:r>
                        <a:rPr lang="en-AU" sz="1200" b="1" dirty="0">
                          <a:solidFill>
                            <a:srgbClr val="FFFFFF"/>
                          </a:solidFill>
                          <a:effectLst/>
                          <a:latin typeface="Inter" panose="02000503000000020004" pitchFamily="2" charset="0"/>
                          <a:ea typeface="Inter" panose="02000503000000020004" pitchFamily="2" charset="0"/>
                        </a:rPr>
                        <a:t>Data Handling</a:t>
                      </a:r>
                      <a:endParaRPr lang="en-AU" sz="1200" dirty="0">
                        <a:solidFill>
                          <a:srgbClr val="FFFFFF"/>
                        </a:solidFill>
                        <a:effectLst/>
                        <a:latin typeface="Inter" panose="02000503000000020004" pitchFamily="2" charset="0"/>
                        <a:ea typeface="Inter" panose="02000503000000020004"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50000"/>
                        <a:lumOff val="50000"/>
                      </a:schemeClr>
                    </a:solidFill>
                  </a:tcPr>
                </a:tc>
                <a:tc>
                  <a:txBody>
                    <a:bodyPr/>
                    <a:lstStyle/>
                    <a:p>
                      <a:pPr>
                        <a:buNone/>
                      </a:pPr>
                      <a:r>
                        <a:rPr lang="en-AU" sz="1200" dirty="0">
                          <a:effectLst/>
                          <a:latin typeface="Inter" panose="02000503000000020004" pitchFamily="2" charset="0"/>
                          <a:ea typeface="Inter" panose="02000503000000020004" pitchFamily="2" charset="0"/>
                        </a:rPr>
                        <a:t>Data is mainly transported northbound for processing elsewhere in the stack.</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AU" sz="1200" dirty="0">
                          <a:effectLst/>
                          <a:latin typeface="Inter" panose="02000503000000020004" pitchFamily="2" charset="0"/>
                          <a:ea typeface="Inter" panose="02000503000000020004" pitchFamily="2" charset="0"/>
                        </a:rPr>
                        <a:t>Data can be decoded, filtered, contextualised or acted on closer to the site.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r h="500873">
                <a:tc>
                  <a:txBody>
                    <a:bodyPr/>
                    <a:lstStyle/>
                    <a:p>
                      <a:pPr>
                        <a:buNone/>
                      </a:pPr>
                      <a:r>
                        <a:rPr lang="en-AU" sz="1200" b="1" dirty="0">
                          <a:solidFill>
                            <a:srgbClr val="FFFFFF"/>
                          </a:solidFill>
                          <a:effectLst/>
                          <a:latin typeface="Inter" panose="02000503000000020004" pitchFamily="2" charset="0"/>
                          <a:ea typeface="Inter" panose="02000503000000020004" pitchFamily="2" charset="0"/>
                        </a:rPr>
                        <a:t>Good Fit For</a:t>
                      </a:r>
                      <a:endParaRPr lang="en-AU" sz="1200" dirty="0">
                        <a:solidFill>
                          <a:srgbClr val="FFFFFF"/>
                        </a:solidFill>
                        <a:effectLst/>
                        <a:latin typeface="Inter" panose="02000503000000020004" pitchFamily="2" charset="0"/>
                        <a:ea typeface="Inter" panose="02000503000000020004"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50000"/>
                        <a:lumOff val="50000"/>
                      </a:schemeClr>
                    </a:solidFill>
                  </a:tcPr>
                </a:tc>
                <a:tc>
                  <a:txBody>
                    <a:bodyPr/>
                    <a:lstStyle/>
                    <a:p>
                      <a:pPr>
                        <a:buNone/>
                      </a:pPr>
                      <a:r>
                        <a:rPr lang="en-AU" sz="1200" dirty="0">
                          <a:effectLst/>
                          <a:latin typeface="Inter" panose="02000503000000020004" pitchFamily="2" charset="0"/>
                          <a:ea typeface="Inter" panose="02000503000000020004" pitchFamily="2" charset="0"/>
                        </a:rPr>
                        <a:t>Simple telemetry, cloud-first deployments, established ecosystem preferences and cost-sensitive rollouts.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AU" sz="1200" dirty="0">
                          <a:effectLst/>
                          <a:latin typeface="Inter" panose="02000503000000020004" pitchFamily="2" charset="0"/>
                          <a:ea typeface="Inter" panose="02000503000000020004" pitchFamily="2" charset="0"/>
                        </a:rPr>
                        <a:t>Industrial, utility, smart building and remote-site deployments where data must integrate with OT systems.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4"/>
                  </a:ext>
                </a:extLst>
              </a:tr>
            </a:tbl>
          </a:graphicData>
        </a:graphic>
      </p:graphicFrame>
      <p:pic>
        <p:nvPicPr>
          <p:cNvPr id="5" name="Picture 4">
            <a:extLst>
              <a:ext uri="{FF2B5EF4-FFF2-40B4-BE49-F238E27FC236}">
                <a16:creationId xmlns:a16="http://schemas.microsoft.com/office/drawing/2014/main" id="{53413746-EFF5-5C28-A418-344927B01BB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576478" y="1756310"/>
            <a:ext cx="540000" cy="540000"/>
          </a:xfrm>
          <a:prstGeom prst="rect">
            <a:avLst/>
          </a:prstGeom>
        </p:spPr>
      </p:pic>
      <p:pic>
        <p:nvPicPr>
          <p:cNvPr id="7" name="Picture 6">
            <a:extLst>
              <a:ext uri="{FF2B5EF4-FFF2-40B4-BE49-F238E27FC236}">
                <a16:creationId xmlns:a16="http://schemas.microsoft.com/office/drawing/2014/main" id="{235234B0-07BA-1CFF-F5C0-C059D03DC1D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737910" y="1680740"/>
            <a:ext cx="540000" cy="540000"/>
          </a:xfrm>
          <a:prstGeom prst="rect">
            <a:avLst/>
          </a:prstGeom>
        </p:spPr>
      </p:pic>
      <p:pic>
        <p:nvPicPr>
          <p:cNvPr id="9" name="Picture 8">
            <a:extLst>
              <a:ext uri="{FF2B5EF4-FFF2-40B4-BE49-F238E27FC236}">
                <a16:creationId xmlns:a16="http://schemas.microsoft.com/office/drawing/2014/main" id="{47942C09-D24D-B715-5EB8-F443C273BE58}"/>
              </a:ext>
            </a:extLst>
          </p:cNvPr>
          <p:cNvPicPr>
            <a:picLocks noChangeAspect="1"/>
          </p:cNvPicPr>
          <p:nvPr/>
        </p:nvPicPr>
        <p:blipFill>
          <a:blip r:embed="rId5" cstate="screen"/>
          <a:srcRect/>
          <a:stretch>
            <a:fillRect/>
          </a:stretch>
        </p:blipFill>
        <p:spPr>
          <a:xfrm>
            <a:off x="4756939" y="1733298"/>
            <a:ext cx="540000" cy="540000"/>
          </a:xfrm>
          <a:prstGeom prst="rect">
            <a:avLst/>
          </a:prstGeom>
        </p:spPr>
      </p:pic>
      <p:pic>
        <p:nvPicPr>
          <p:cNvPr id="10" name="Picture 9">
            <a:extLst>
              <a:ext uri="{FF2B5EF4-FFF2-40B4-BE49-F238E27FC236}">
                <a16:creationId xmlns:a16="http://schemas.microsoft.com/office/drawing/2014/main" id="{F76BD4DE-9C55-2A99-CB3A-FF3D9BD3CA6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825999" y="1733298"/>
            <a:ext cx="540000" cy="540000"/>
          </a:xfrm>
          <a:prstGeom prst="rect">
            <a:avLst/>
          </a:prstGeom>
        </p:spPr>
      </p:pic>
      <p:pic>
        <p:nvPicPr>
          <p:cNvPr id="11" name="Picture 10">
            <a:extLst>
              <a:ext uri="{FF2B5EF4-FFF2-40B4-BE49-F238E27FC236}">
                <a16:creationId xmlns:a16="http://schemas.microsoft.com/office/drawing/2014/main" id="{D1436F17-86ED-9F46-6113-5F702EE1AA6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429347" y="1839437"/>
            <a:ext cx="540000" cy="540000"/>
          </a:xfrm>
          <a:prstGeom prst="rect">
            <a:avLst/>
          </a:prstGeom>
        </p:spPr>
      </p:pic>
      <p:pic>
        <p:nvPicPr>
          <p:cNvPr id="12" name="Picture 11">
            <a:extLst>
              <a:ext uri="{FF2B5EF4-FFF2-40B4-BE49-F238E27FC236}">
                <a16:creationId xmlns:a16="http://schemas.microsoft.com/office/drawing/2014/main" id="{FBCB464C-FE73-CFAA-E712-0185FE4659E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678868" y="1816425"/>
            <a:ext cx="540000" cy="540000"/>
          </a:xfrm>
          <a:prstGeom prst="rect">
            <a:avLst/>
          </a:prstGeom>
        </p:spPr>
      </p:pic>
      <p:pic>
        <p:nvPicPr>
          <p:cNvPr id="13" name="Picture 12">
            <a:extLst>
              <a:ext uri="{FF2B5EF4-FFF2-40B4-BE49-F238E27FC236}">
                <a16:creationId xmlns:a16="http://schemas.microsoft.com/office/drawing/2014/main" id="{89EEC14D-20F3-729A-E5A2-66062A0DDE93}"/>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075520" y="1575769"/>
            <a:ext cx="387770" cy="387770"/>
          </a:xfrm>
          <a:prstGeom prst="rect">
            <a:avLst/>
          </a:prstGeom>
        </p:spPr>
      </p:pic>
      <p:pic>
        <p:nvPicPr>
          <p:cNvPr id="14" name="Picture 13">
            <a:extLst>
              <a:ext uri="{FF2B5EF4-FFF2-40B4-BE49-F238E27FC236}">
                <a16:creationId xmlns:a16="http://schemas.microsoft.com/office/drawing/2014/main" id="{693C8E91-90B1-1A36-0009-3129D0ADC1AF}"/>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986261" y="1841778"/>
            <a:ext cx="540000" cy="540000"/>
          </a:xfrm>
          <a:prstGeom prst="rect">
            <a:avLst/>
          </a:prstGeom>
        </p:spPr>
      </p:pic>
      <p:sp>
        <p:nvSpPr>
          <p:cNvPr id="15" name="TextBox 14">
            <a:extLst>
              <a:ext uri="{FF2B5EF4-FFF2-40B4-BE49-F238E27FC236}">
                <a16:creationId xmlns:a16="http://schemas.microsoft.com/office/drawing/2014/main" id="{C08E864A-C90B-86D3-533A-699CEA2DC307}"/>
              </a:ext>
            </a:extLst>
          </p:cNvPr>
          <p:cNvSpPr txBox="1"/>
          <p:nvPr/>
        </p:nvSpPr>
        <p:spPr>
          <a:xfrm>
            <a:off x="2389579" y="2273298"/>
            <a:ext cx="913797" cy="246221"/>
          </a:xfrm>
          <a:prstGeom prst="rect">
            <a:avLst/>
          </a:prstGeom>
          <a:noFill/>
        </p:spPr>
        <p:txBody>
          <a:bodyPr wrap="square" rtlCol="0">
            <a:spAutoFit/>
          </a:bodyPr>
          <a:lstStyle/>
          <a:p>
            <a:pPr algn="ctr"/>
            <a:r>
              <a:rPr lang="en-US" sz="1000" b="1" dirty="0">
                <a:latin typeface="Inter SemiBold" panose="02000503000000020004" pitchFamily="2" charset="0"/>
                <a:ea typeface="Inter SemiBold" panose="02000503000000020004" pitchFamily="2" charset="0"/>
              </a:rPr>
              <a:t>Sensor(s)</a:t>
            </a:r>
          </a:p>
        </p:txBody>
      </p:sp>
      <p:sp>
        <p:nvSpPr>
          <p:cNvPr id="16" name="TextBox 15">
            <a:extLst>
              <a:ext uri="{FF2B5EF4-FFF2-40B4-BE49-F238E27FC236}">
                <a16:creationId xmlns:a16="http://schemas.microsoft.com/office/drawing/2014/main" id="{C80F6075-D016-E4D8-0DC2-8077A93586B8}"/>
              </a:ext>
            </a:extLst>
          </p:cNvPr>
          <p:cNvSpPr txBox="1"/>
          <p:nvPr/>
        </p:nvSpPr>
        <p:spPr>
          <a:xfrm>
            <a:off x="3551011" y="2273298"/>
            <a:ext cx="913797" cy="246221"/>
          </a:xfrm>
          <a:prstGeom prst="rect">
            <a:avLst/>
          </a:prstGeom>
          <a:noFill/>
        </p:spPr>
        <p:txBody>
          <a:bodyPr wrap="square" rtlCol="0">
            <a:spAutoFit/>
          </a:bodyPr>
          <a:lstStyle/>
          <a:p>
            <a:pPr algn="ctr"/>
            <a:r>
              <a:rPr lang="en-US" sz="1000" b="1" dirty="0">
                <a:latin typeface="Inter SemiBold" panose="02000503000000020004" pitchFamily="2" charset="0"/>
                <a:ea typeface="Inter SemiBold" panose="02000503000000020004" pitchFamily="2" charset="0"/>
              </a:rPr>
              <a:t>Gateway</a:t>
            </a:r>
          </a:p>
        </p:txBody>
      </p:sp>
      <p:sp>
        <p:nvSpPr>
          <p:cNvPr id="17" name="TextBox 16">
            <a:extLst>
              <a:ext uri="{FF2B5EF4-FFF2-40B4-BE49-F238E27FC236}">
                <a16:creationId xmlns:a16="http://schemas.microsoft.com/office/drawing/2014/main" id="{97F4875C-780E-5DEE-99E9-6FEC04241FEE}"/>
              </a:ext>
            </a:extLst>
          </p:cNvPr>
          <p:cNvSpPr txBox="1"/>
          <p:nvPr/>
        </p:nvSpPr>
        <p:spPr>
          <a:xfrm>
            <a:off x="4512081" y="2273298"/>
            <a:ext cx="1029715" cy="400110"/>
          </a:xfrm>
          <a:prstGeom prst="rect">
            <a:avLst/>
          </a:prstGeom>
          <a:noFill/>
        </p:spPr>
        <p:txBody>
          <a:bodyPr wrap="square" rtlCol="0">
            <a:spAutoFit/>
          </a:bodyPr>
          <a:lstStyle/>
          <a:p>
            <a:pPr algn="ctr"/>
            <a:r>
              <a:rPr lang="en-US" sz="1000" b="1" dirty="0">
                <a:latin typeface="Inter SemiBold" panose="02000503000000020004" pitchFamily="2" charset="0"/>
                <a:ea typeface="Inter SemiBold" panose="02000503000000020004" pitchFamily="2" charset="0"/>
              </a:rPr>
              <a:t>Cloud </a:t>
            </a:r>
            <a:br>
              <a:rPr lang="en-US" sz="1000" b="1" dirty="0">
                <a:latin typeface="Inter SemiBold" panose="02000503000000020004" pitchFamily="2" charset="0"/>
                <a:ea typeface="Inter SemiBold" panose="02000503000000020004" pitchFamily="2" charset="0"/>
              </a:rPr>
            </a:br>
            <a:r>
              <a:rPr lang="en-US" sz="1000" b="1" dirty="0">
                <a:latin typeface="Inter SemiBold" panose="02000503000000020004" pitchFamily="2" charset="0"/>
                <a:ea typeface="Inter SemiBold" panose="02000503000000020004" pitchFamily="2" charset="0"/>
              </a:rPr>
              <a:t>LNS</a:t>
            </a:r>
          </a:p>
        </p:txBody>
      </p:sp>
      <p:sp>
        <p:nvSpPr>
          <p:cNvPr id="18" name="TextBox 17">
            <a:extLst>
              <a:ext uri="{FF2B5EF4-FFF2-40B4-BE49-F238E27FC236}">
                <a16:creationId xmlns:a16="http://schemas.microsoft.com/office/drawing/2014/main" id="{9E3B7977-10F8-E70E-719C-E634F437F548}"/>
              </a:ext>
            </a:extLst>
          </p:cNvPr>
          <p:cNvSpPr txBox="1"/>
          <p:nvPr/>
        </p:nvSpPr>
        <p:spPr>
          <a:xfrm>
            <a:off x="5581141" y="2273298"/>
            <a:ext cx="1029715" cy="400110"/>
          </a:xfrm>
          <a:prstGeom prst="rect">
            <a:avLst/>
          </a:prstGeom>
          <a:noFill/>
        </p:spPr>
        <p:txBody>
          <a:bodyPr wrap="square" rtlCol="0">
            <a:spAutoFit/>
          </a:bodyPr>
          <a:lstStyle/>
          <a:p>
            <a:pPr algn="ctr"/>
            <a:r>
              <a:rPr lang="en-US" sz="1000" b="1" dirty="0">
                <a:latin typeface="Inter SemiBold" panose="02000503000000020004" pitchFamily="2" charset="0"/>
                <a:ea typeface="Inter SemiBold" panose="02000503000000020004" pitchFamily="2" charset="0"/>
              </a:rPr>
              <a:t>Application Server</a:t>
            </a:r>
          </a:p>
        </p:txBody>
      </p:sp>
      <p:cxnSp>
        <p:nvCxnSpPr>
          <p:cNvPr id="19" name="Straight Arrow Connector 18">
            <a:extLst>
              <a:ext uri="{FF2B5EF4-FFF2-40B4-BE49-F238E27FC236}">
                <a16:creationId xmlns:a16="http://schemas.microsoft.com/office/drawing/2014/main" id="{0E91A768-396B-E0D6-9E44-9AD12E6EFC5E}"/>
              </a:ext>
            </a:extLst>
          </p:cNvPr>
          <p:cNvCxnSpPr/>
          <p:nvPr/>
        </p:nvCxnSpPr>
        <p:spPr>
          <a:xfrm>
            <a:off x="3207162" y="2080944"/>
            <a:ext cx="434533" cy="0"/>
          </a:xfrm>
          <a:prstGeom prst="straightConnector1">
            <a:avLst/>
          </a:prstGeom>
          <a:ln>
            <a:solidFill>
              <a:srgbClr val="EF402A"/>
            </a:solidFill>
            <a:tailEnd type="triangle"/>
          </a:ln>
        </p:spPr>
        <p:style>
          <a:lnRef idx="2">
            <a:schemeClr val="accent1"/>
          </a:lnRef>
          <a:fillRef idx="0">
            <a:schemeClr val="accent1"/>
          </a:fillRef>
          <a:effectRef idx="1">
            <a:schemeClr val="accent1"/>
          </a:effectRef>
          <a:fontRef idx="minor">
            <a:schemeClr val="tx1"/>
          </a:fontRef>
        </p:style>
      </p:cxnSp>
      <p:cxnSp>
        <p:nvCxnSpPr>
          <p:cNvPr id="20" name="Straight Arrow Connector 19">
            <a:extLst>
              <a:ext uri="{FF2B5EF4-FFF2-40B4-BE49-F238E27FC236}">
                <a16:creationId xmlns:a16="http://schemas.microsoft.com/office/drawing/2014/main" id="{7C89D759-F2CF-2B2B-2DCE-969550A6BF60}"/>
              </a:ext>
            </a:extLst>
          </p:cNvPr>
          <p:cNvCxnSpPr/>
          <p:nvPr/>
        </p:nvCxnSpPr>
        <p:spPr>
          <a:xfrm>
            <a:off x="4322406" y="2080944"/>
            <a:ext cx="434533" cy="0"/>
          </a:xfrm>
          <a:prstGeom prst="straightConnector1">
            <a:avLst/>
          </a:prstGeom>
          <a:ln>
            <a:solidFill>
              <a:srgbClr val="EF402A"/>
            </a:solidFill>
            <a:tailEnd type="triangle"/>
          </a:ln>
        </p:spPr>
        <p:style>
          <a:lnRef idx="2">
            <a:schemeClr val="accent1"/>
          </a:lnRef>
          <a:fillRef idx="0">
            <a:schemeClr val="accent1"/>
          </a:fillRef>
          <a:effectRef idx="1">
            <a:schemeClr val="accent1"/>
          </a:effectRef>
          <a:fontRef idx="minor">
            <a:schemeClr val="tx1"/>
          </a:fontRef>
        </p:style>
      </p:cxnSp>
      <p:cxnSp>
        <p:nvCxnSpPr>
          <p:cNvPr id="21" name="Straight Arrow Connector 20">
            <a:extLst>
              <a:ext uri="{FF2B5EF4-FFF2-40B4-BE49-F238E27FC236}">
                <a16:creationId xmlns:a16="http://schemas.microsoft.com/office/drawing/2014/main" id="{BA620C37-2F10-7C29-63FA-05375D8506A6}"/>
              </a:ext>
            </a:extLst>
          </p:cNvPr>
          <p:cNvCxnSpPr/>
          <p:nvPr/>
        </p:nvCxnSpPr>
        <p:spPr>
          <a:xfrm>
            <a:off x="5324529" y="2080944"/>
            <a:ext cx="434533" cy="0"/>
          </a:xfrm>
          <a:prstGeom prst="straightConnector1">
            <a:avLst/>
          </a:prstGeom>
          <a:ln>
            <a:solidFill>
              <a:srgbClr val="EF402A"/>
            </a:solidFill>
            <a:tailEnd type="triangle"/>
          </a:ln>
        </p:spPr>
        <p:style>
          <a:lnRef idx="2">
            <a:schemeClr val="accent1"/>
          </a:lnRef>
          <a:fillRef idx="0">
            <a:schemeClr val="accent1"/>
          </a:fillRef>
          <a:effectRef idx="1">
            <a:schemeClr val="accent1"/>
          </a:effectRef>
          <a:fontRef idx="minor">
            <a:schemeClr val="tx1"/>
          </a:fontRef>
        </p:style>
      </p:cxnSp>
      <p:sp>
        <p:nvSpPr>
          <p:cNvPr id="22" name="TextBox 21">
            <a:extLst>
              <a:ext uri="{FF2B5EF4-FFF2-40B4-BE49-F238E27FC236}">
                <a16:creationId xmlns:a16="http://schemas.microsoft.com/office/drawing/2014/main" id="{E491CA00-E34C-60FE-DB5C-2842294EABA9}"/>
              </a:ext>
            </a:extLst>
          </p:cNvPr>
          <p:cNvSpPr txBox="1"/>
          <p:nvPr/>
        </p:nvSpPr>
        <p:spPr>
          <a:xfrm>
            <a:off x="7270290" y="2336050"/>
            <a:ext cx="913797" cy="246221"/>
          </a:xfrm>
          <a:prstGeom prst="rect">
            <a:avLst/>
          </a:prstGeom>
          <a:noFill/>
        </p:spPr>
        <p:txBody>
          <a:bodyPr wrap="square" rtlCol="0">
            <a:spAutoFit/>
          </a:bodyPr>
          <a:lstStyle/>
          <a:p>
            <a:pPr algn="ctr"/>
            <a:r>
              <a:rPr lang="en-US" sz="1000" b="1" dirty="0">
                <a:latin typeface="Inter SemiBold" panose="02000503000000020004" pitchFamily="2" charset="0"/>
                <a:ea typeface="Inter SemiBold" panose="02000503000000020004" pitchFamily="2" charset="0"/>
              </a:rPr>
              <a:t>Sensor(s)</a:t>
            </a:r>
          </a:p>
        </p:txBody>
      </p:sp>
      <p:sp>
        <p:nvSpPr>
          <p:cNvPr id="23" name="TextBox 22">
            <a:extLst>
              <a:ext uri="{FF2B5EF4-FFF2-40B4-BE49-F238E27FC236}">
                <a16:creationId xmlns:a16="http://schemas.microsoft.com/office/drawing/2014/main" id="{10A75EF2-06D7-A536-51D3-47211C5CB49D}"/>
              </a:ext>
            </a:extLst>
          </p:cNvPr>
          <p:cNvSpPr txBox="1"/>
          <p:nvPr/>
        </p:nvSpPr>
        <p:spPr>
          <a:xfrm>
            <a:off x="8450727" y="2336050"/>
            <a:ext cx="1593415" cy="400110"/>
          </a:xfrm>
          <a:prstGeom prst="rect">
            <a:avLst/>
          </a:prstGeom>
          <a:noFill/>
        </p:spPr>
        <p:txBody>
          <a:bodyPr wrap="square" rtlCol="0">
            <a:spAutoFit/>
          </a:bodyPr>
          <a:lstStyle/>
          <a:p>
            <a:pPr algn="ctr"/>
            <a:r>
              <a:rPr lang="en-US" sz="1000" b="1" dirty="0">
                <a:latin typeface="Inter SemiBold" panose="02000503000000020004" pitchFamily="2" charset="0"/>
                <a:ea typeface="Inter SemiBold" panose="02000503000000020004" pitchFamily="2" charset="0"/>
              </a:rPr>
              <a:t>Edge Gateway</a:t>
            </a:r>
            <a:br>
              <a:rPr lang="en-US" sz="1000" b="1" dirty="0">
                <a:latin typeface="Inter SemiBold" panose="02000503000000020004" pitchFamily="2" charset="0"/>
                <a:ea typeface="Inter SemiBold" panose="02000503000000020004" pitchFamily="2" charset="0"/>
              </a:rPr>
            </a:br>
            <a:r>
              <a:rPr lang="en-US" sz="1000" b="1" dirty="0">
                <a:latin typeface="Inter SemiBold" panose="02000503000000020004" pitchFamily="2" charset="0"/>
                <a:ea typeface="Inter SemiBold" panose="02000503000000020004" pitchFamily="2" charset="0"/>
              </a:rPr>
              <a:t>Embedded LNS + E2C</a:t>
            </a:r>
          </a:p>
        </p:txBody>
      </p:sp>
      <p:sp>
        <p:nvSpPr>
          <p:cNvPr id="24" name="TextBox 23">
            <a:extLst>
              <a:ext uri="{FF2B5EF4-FFF2-40B4-BE49-F238E27FC236}">
                <a16:creationId xmlns:a16="http://schemas.microsoft.com/office/drawing/2014/main" id="{AACF678B-D44C-B31B-A186-026CB6F35ACA}"/>
              </a:ext>
            </a:extLst>
          </p:cNvPr>
          <p:cNvSpPr txBox="1"/>
          <p:nvPr/>
        </p:nvSpPr>
        <p:spPr>
          <a:xfrm>
            <a:off x="10434010" y="2336050"/>
            <a:ext cx="1029715" cy="400110"/>
          </a:xfrm>
          <a:prstGeom prst="rect">
            <a:avLst/>
          </a:prstGeom>
          <a:noFill/>
        </p:spPr>
        <p:txBody>
          <a:bodyPr wrap="square" rtlCol="0">
            <a:spAutoFit/>
          </a:bodyPr>
          <a:lstStyle/>
          <a:p>
            <a:pPr algn="ctr"/>
            <a:r>
              <a:rPr lang="en-US" sz="1000" b="1" dirty="0">
                <a:latin typeface="Inter SemiBold" panose="02000503000000020004" pitchFamily="2" charset="0"/>
                <a:ea typeface="Inter SemiBold" panose="02000503000000020004" pitchFamily="2" charset="0"/>
              </a:rPr>
              <a:t>Application Server</a:t>
            </a:r>
          </a:p>
        </p:txBody>
      </p:sp>
      <p:cxnSp>
        <p:nvCxnSpPr>
          <p:cNvPr id="25" name="Straight Arrow Connector 24">
            <a:extLst>
              <a:ext uri="{FF2B5EF4-FFF2-40B4-BE49-F238E27FC236}">
                <a16:creationId xmlns:a16="http://schemas.microsoft.com/office/drawing/2014/main" id="{53726D4C-5A18-87E7-7545-FF564AF7E94A}"/>
              </a:ext>
            </a:extLst>
          </p:cNvPr>
          <p:cNvCxnSpPr/>
          <p:nvPr/>
        </p:nvCxnSpPr>
        <p:spPr>
          <a:xfrm>
            <a:off x="8184087" y="2113061"/>
            <a:ext cx="718088" cy="0"/>
          </a:xfrm>
          <a:prstGeom prst="straightConnector1">
            <a:avLst/>
          </a:prstGeom>
          <a:ln>
            <a:solidFill>
              <a:srgbClr val="EF402A"/>
            </a:solidFill>
            <a:tailEnd type="triangle"/>
          </a:ln>
        </p:spPr>
        <p:style>
          <a:lnRef idx="2">
            <a:schemeClr val="accent1"/>
          </a:lnRef>
          <a:fillRef idx="0">
            <a:schemeClr val="accent1"/>
          </a:fillRef>
          <a:effectRef idx="1">
            <a:schemeClr val="accent1"/>
          </a:effectRef>
          <a:fontRef idx="minor">
            <a:schemeClr val="tx1"/>
          </a:fontRef>
        </p:style>
      </p:cxnSp>
      <p:cxnSp>
        <p:nvCxnSpPr>
          <p:cNvPr id="26" name="Straight Arrow Connector 25">
            <a:extLst>
              <a:ext uri="{FF2B5EF4-FFF2-40B4-BE49-F238E27FC236}">
                <a16:creationId xmlns:a16="http://schemas.microsoft.com/office/drawing/2014/main" id="{5450BC91-661F-CA04-F523-37E337FF1AFC}"/>
              </a:ext>
            </a:extLst>
          </p:cNvPr>
          <p:cNvCxnSpPr/>
          <p:nvPr/>
        </p:nvCxnSpPr>
        <p:spPr>
          <a:xfrm>
            <a:off x="9715922" y="2130064"/>
            <a:ext cx="718088" cy="0"/>
          </a:xfrm>
          <a:prstGeom prst="straightConnector1">
            <a:avLst/>
          </a:prstGeom>
          <a:ln>
            <a:solidFill>
              <a:srgbClr val="EF402A"/>
            </a:solidFill>
            <a:tailEnd type="triangle"/>
          </a:ln>
        </p:spPr>
        <p:style>
          <a:lnRef idx="2">
            <a:schemeClr val="accent1"/>
          </a:lnRef>
          <a:fillRef idx="0">
            <a:schemeClr val="accent1"/>
          </a:fillRef>
          <a:effectRef idx="1">
            <a:schemeClr val="accent1"/>
          </a:effectRef>
          <a:fontRef idx="minor">
            <a:schemeClr val="tx1"/>
          </a:fontRef>
        </p:style>
      </p:cxnSp>
      <p:sp>
        <p:nvSpPr>
          <p:cNvPr id="27" name="TextBox 26">
            <a:extLst>
              <a:ext uri="{FF2B5EF4-FFF2-40B4-BE49-F238E27FC236}">
                <a16:creationId xmlns:a16="http://schemas.microsoft.com/office/drawing/2014/main" id="{40343A04-5FD4-8EBF-D381-9C4022C264F5}"/>
              </a:ext>
            </a:extLst>
          </p:cNvPr>
          <p:cNvSpPr txBox="1"/>
          <p:nvPr/>
        </p:nvSpPr>
        <p:spPr>
          <a:xfrm>
            <a:off x="1286088" y="5821120"/>
            <a:ext cx="9619819" cy="646331"/>
          </a:xfrm>
          <a:prstGeom prst="rect">
            <a:avLst/>
          </a:prstGeom>
          <a:noFill/>
        </p:spPr>
        <p:txBody>
          <a:bodyPr wrap="square">
            <a:spAutoFit/>
          </a:bodyPr>
          <a:lstStyle/>
          <a:p>
            <a:pPr algn="ctr">
              <a:buNone/>
            </a:pPr>
            <a:r>
              <a:rPr lang="en-AU" sz="1200" b="1" dirty="0">
                <a:solidFill>
                  <a:srgbClr val="B72125"/>
                </a:solidFill>
                <a:latin typeface="Inter" panose="02000503000000020004" pitchFamily="2" charset="0"/>
                <a:ea typeface="Inter" panose="02000503000000020004" pitchFamily="2" charset="0"/>
              </a:rPr>
              <a:t>Start simple. </a:t>
            </a:r>
          </a:p>
          <a:p>
            <a:pPr algn="ctr">
              <a:buNone/>
            </a:pPr>
            <a:endParaRPr lang="en-AU" sz="1200" b="1" dirty="0">
              <a:solidFill>
                <a:srgbClr val="B72125"/>
              </a:solidFill>
              <a:latin typeface="Inter" panose="02000503000000020004" pitchFamily="2" charset="0"/>
              <a:ea typeface="Inter" panose="02000503000000020004" pitchFamily="2" charset="0"/>
            </a:endParaRPr>
          </a:p>
          <a:p>
            <a:pPr algn="ctr">
              <a:buNone/>
            </a:pPr>
            <a:r>
              <a:rPr lang="en-AU" sz="1200" b="1" dirty="0">
                <a:solidFill>
                  <a:srgbClr val="B72125"/>
                </a:solidFill>
                <a:latin typeface="Inter" panose="02000503000000020004" pitchFamily="2" charset="0"/>
                <a:ea typeface="Inter" panose="02000503000000020004" pitchFamily="2" charset="0"/>
              </a:rPr>
              <a:t>Add local intelligence only when the deployment problem requires it.</a:t>
            </a:r>
            <a:endParaRPr lang="en-AU" sz="1200" dirty="0">
              <a:solidFill>
                <a:srgbClr val="B72125"/>
              </a:solidFill>
              <a:latin typeface="Inter" panose="02000503000000020004" pitchFamily="2" charset="0"/>
              <a:ea typeface="Inter" panose="02000503000000020004" pitchFamily="2" charset="0"/>
            </a:endParaRPr>
          </a:p>
        </p:txBody>
      </p:sp>
    </p:spTree>
    <p:extLst>
      <p:ext uri="{BB962C8B-B14F-4D97-AF65-F5344CB8AC3E}">
        <p14:creationId xmlns:p14="http://schemas.microsoft.com/office/powerpoint/2010/main" val="2003428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437E87-AEB9-7CBB-672B-783A78BC5C10}"/>
            </a:ext>
          </a:extLst>
        </p:cNvPr>
        <p:cNvGrpSpPr/>
        <p:nvPr/>
      </p:nvGrpSpPr>
      <p:grpSpPr>
        <a:xfrm>
          <a:off x="0" y="0"/>
          <a:ext cx="0" cy="0"/>
          <a:chOff x="0" y="0"/>
          <a:chExt cx="0" cy="0"/>
        </a:xfrm>
      </p:grpSpPr>
      <p:sp>
        <p:nvSpPr>
          <p:cNvPr id="35" name="Rectangle 34">
            <a:extLst>
              <a:ext uri="{FF2B5EF4-FFF2-40B4-BE49-F238E27FC236}">
                <a16:creationId xmlns:a16="http://schemas.microsoft.com/office/drawing/2014/main" id="{CC7AAC24-E1E7-581F-5CE1-6E408414C300}"/>
              </a:ext>
            </a:extLst>
          </p:cNvPr>
          <p:cNvSpPr/>
          <p:nvPr/>
        </p:nvSpPr>
        <p:spPr>
          <a:xfrm>
            <a:off x="0" y="0"/>
            <a:ext cx="12192000" cy="528809"/>
          </a:xfrm>
          <a:prstGeom prst="rect">
            <a:avLst/>
          </a:prstGeom>
          <a:solidFill>
            <a:schemeClr val="tx2"/>
          </a:solidFill>
          <a:ln>
            <a:solidFill>
              <a:schemeClr val="tx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2" name="Group 41">
            <a:extLst>
              <a:ext uri="{FF2B5EF4-FFF2-40B4-BE49-F238E27FC236}">
                <a16:creationId xmlns:a16="http://schemas.microsoft.com/office/drawing/2014/main" id="{9AF42C00-F80E-0610-A609-37ADFCE0F84F}"/>
              </a:ext>
            </a:extLst>
          </p:cNvPr>
          <p:cNvGrpSpPr/>
          <p:nvPr/>
        </p:nvGrpSpPr>
        <p:grpSpPr>
          <a:xfrm flipV="1">
            <a:off x="-11017" y="-1"/>
            <a:ext cx="6096000" cy="675444"/>
            <a:chOff x="-304799" y="2652927"/>
            <a:chExt cx="6095999" cy="1454616"/>
          </a:xfrm>
          <a:solidFill>
            <a:srgbClr val="B72125"/>
          </a:solidFill>
          <a:effectLst>
            <a:outerShdw blurRad="50800" dist="38100" dir="5400000" algn="t" rotWithShape="0">
              <a:prstClr val="black">
                <a:alpha val="40000"/>
              </a:prstClr>
            </a:outerShdw>
          </a:effectLst>
        </p:grpSpPr>
        <p:sp>
          <p:nvSpPr>
            <p:cNvPr id="43" name="Parallelogram 42">
              <a:extLst>
                <a:ext uri="{FF2B5EF4-FFF2-40B4-BE49-F238E27FC236}">
                  <a16:creationId xmlns:a16="http://schemas.microsoft.com/office/drawing/2014/main" id="{902640BE-CA27-3C4C-9347-397E11A5CD02}"/>
                </a:ext>
              </a:extLst>
            </p:cNvPr>
            <p:cNvSpPr/>
            <p:nvPr/>
          </p:nvSpPr>
          <p:spPr bwMode="auto">
            <a:xfrm flipV="1">
              <a:off x="2971800" y="2652927"/>
              <a:ext cx="2819400" cy="1454616"/>
            </a:xfrm>
            <a:prstGeom prst="parallelogram">
              <a:avLst>
                <a:gd name="adj" fmla="val 46312"/>
              </a:avLst>
            </a:prstGeom>
            <a:grpFill/>
            <a:ln w="9525">
              <a:noFill/>
              <a:round/>
              <a:headEnd/>
              <a:tailEnd/>
            </a:ln>
          </p:spPr>
          <p:txBody>
            <a:bodyPr vert="horz" wrap="square" lIns="121920" tIns="60960" rIns="121920" bIns="60960" numCol="1" rtlCol="0" anchor="t" anchorCtr="0" compatLnSpc="1">
              <a:prstTxWarp prst="textNoShape">
                <a:avLst/>
              </a:prstTxWarp>
              <a:noAutofit/>
            </a:bodyPr>
            <a:lstStyle/>
            <a:p>
              <a:pPr algn="ctr"/>
              <a:endParaRPr lang="en-US" sz="2400" dirty="0"/>
            </a:p>
          </p:txBody>
        </p:sp>
        <p:sp>
          <p:nvSpPr>
            <p:cNvPr id="44" name="Rectangle 43">
              <a:extLst>
                <a:ext uri="{FF2B5EF4-FFF2-40B4-BE49-F238E27FC236}">
                  <a16:creationId xmlns:a16="http://schemas.microsoft.com/office/drawing/2014/main" id="{BFAC5D51-DDE3-F267-165D-83646BF6DE21}"/>
                </a:ext>
              </a:extLst>
            </p:cNvPr>
            <p:cNvSpPr/>
            <p:nvPr/>
          </p:nvSpPr>
          <p:spPr bwMode="auto">
            <a:xfrm>
              <a:off x="-304799" y="2652927"/>
              <a:ext cx="4800600" cy="1454616"/>
            </a:xfrm>
            <a:prstGeom prst="rect">
              <a:avLst/>
            </a:prstGeom>
            <a:grpFill/>
            <a:ln w="9525">
              <a:noFill/>
              <a:round/>
              <a:headEnd/>
              <a:tailEnd/>
            </a:ln>
          </p:spPr>
          <p:txBody>
            <a:bodyPr vert="horz" wrap="square" lIns="121920" tIns="60960" rIns="121920" bIns="60960" numCol="1" rtlCol="0" anchor="t" anchorCtr="0" compatLnSpc="1">
              <a:prstTxWarp prst="textNoShape">
                <a:avLst/>
              </a:prstTxWarp>
              <a:noAutofit/>
            </a:bodyPr>
            <a:lstStyle/>
            <a:p>
              <a:pPr algn="ctr"/>
              <a:endParaRPr lang="en-US" sz="2400" dirty="0"/>
            </a:p>
          </p:txBody>
        </p:sp>
      </p:grpSp>
      <p:sp>
        <p:nvSpPr>
          <p:cNvPr id="37" name="Rectangle 36">
            <a:extLst>
              <a:ext uri="{FF2B5EF4-FFF2-40B4-BE49-F238E27FC236}">
                <a16:creationId xmlns:a16="http://schemas.microsoft.com/office/drawing/2014/main" id="{D0747E44-9E2F-543D-84FA-6F23CC9C71CD}"/>
              </a:ext>
            </a:extLst>
          </p:cNvPr>
          <p:cNvSpPr/>
          <p:nvPr/>
        </p:nvSpPr>
        <p:spPr>
          <a:xfrm>
            <a:off x="0" y="0"/>
            <a:ext cx="12192000" cy="154235"/>
          </a:xfrm>
          <a:prstGeom prst="rect">
            <a:avLst/>
          </a:prstGeom>
          <a:solidFill>
            <a:srgbClr val="B72125"/>
          </a:solidFill>
          <a:ln>
            <a:solidFill>
              <a:srgbClr val="B7212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TextBox 44">
            <a:extLst>
              <a:ext uri="{FF2B5EF4-FFF2-40B4-BE49-F238E27FC236}">
                <a16:creationId xmlns:a16="http://schemas.microsoft.com/office/drawing/2014/main" id="{7AEB721E-273C-8E0A-930E-A218E63097A4}"/>
              </a:ext>
            </a:extLst>
          </p:cNvPr>
          <p:cNvSpPr txBox="1"/>
          <p:nvPr/>
        </p:nvSpPr>
        <p:spPr>
          <a:xfrm>
            <a:off x="185181" y="149992"/>
            <a:ext cx="5610317" cy="338554"/>
          </a:xfrm>
          <a:prstGeom prst="rect">
            <a:avLst/>
          </a:prstGeom>
          <a:noFill/>
        </p:spPr>
        <p:txBody>
          <a:bodyPr wrap="square" rtlCol="0">
            <a:spAutoFit/>
          </a:bodyPr>
          <a:lstStyle/>
          <a:p>
            <a:r>
              <a:rPr lang="en-US" sz="1600" b="1" dirty="0">
                <a:solidFill>
                  <a:schemeClr val="bg1"/>
                </a:solidFill>
                <a:latin typeface="Inter SemiBold" panose="02000503000000020004" pitchFamily="2" charset="0"/>
                <a:ea typeface="Inter SemiBold" panose="02000503000000020004" pitchFamily="2" charset="0"/>
              </a:rPr>
              <a:t>When Does the Edge Start to Matter?</a:t>
            </a:r>
          </a:p>
        </p:txBody>
      </p:sp>
      <p:sp>
        <p:nvSpPr>
          <p:cNvPr id="46" name="TextBox 45">
            <a:extLst>
              <a:ext uri="{FF2B5EF4-FFF2-40B4-BE49-F238E27FC236}">
                <a16:creationId xmlns:a16="http://schemas.microsoft.com/office/drawing/2014/main" id="{0B30C0EC-36CA-13C3-BD95-97E3AC8B6D7B}"/>
              </a:ext>
            </a:extLst>
          </p:cNvPr>
          <p:cNvSpPr txBox="1"/>
          <p:nvPr/>
        </p:nvSpPr>
        <p:spPr>
          <a:xfrm>
            <a:off x="6266329" y="186230"/>
            <a:ext cx="5925671" cy="338554"/>
          </a:xfrm>
          <a:prstGeom prst="rect">
            <a:avLst/>
          </a:prstGeom>
          <a:noFill/>
        </p:spPr>
        <p:txBody>
          <a:bodyPr wrap="square" rtlCol="0">
            <a:spAutoFit/>
          </a:bodyPr>
          <a:lstStyle/>
          <a:p>
            <a:pPr algn="r"/>
            <a:r>
              <a:rPr lang="en-US" sz="1600" b="1" dirty="0">
                <a:solidFill>
                  <a:schemeClr val="bg1"/>
                </a:solidFill>
                <a:latin typeface="Inter SemiBold" panose="02000503000000020004" pitchFamily="2" charset="0"/>
                <a:ea typeface="Inter SemiBold" panose="02000503000000020004" pitchFamily="2" charset="0"/>
              </a:rPr>
              <a:t>The Things Conference - The Third Wave of </a:t>
            </a:r>
            <a:r>
              <a:rPr lang="en-US" sz="1600" b="1" dirty="0" err="1">
                <a:solidFill>
                  <a:schemeClr val="bg1"/>
                </a:solidFill>
                <a:latin typeface="Inter SemiBold" panose="02000503000000020004" pitchFamily="2" charset="0"/>
                <a:ea typeface="Inter SemiBold" panose="02000503000000020004" pitchFamily="2" charset="0"/>
              </a:rPr>
              <a:t>LoRaWAN</a:t>
            </a:r>
            <a:r>
              <a:rPr lang="en-US" sz="1600" b="1" dirty="0">
                <a:solidFill>
                  <a:schemeClr val="bg1"/>
                </a:solidFill>
                <a:latin typeface="Inter SemiBold" panose="02000503000000020004" pitchFamily="2" charset="0"/>
                <a:ea typeface="Inter SemiBold" panose="02000503000000020004" pitchFamily="2" charset="0"/>
              </a:rPr>
              <a:t> ® </a:t>
            </a:r>
          </a:p>
        </p:txBody>
      </p:sp>
      <p:sp>
        <p:nvSpPr>
          <p:cNvPr id="2" name="TextBox 1">
            <a:extLst>
              <a:ext uri="{FF2B5EF4-FFF2-40B4-BE49-F238E27FC236}">
                <a16:creationId xmlns:a16="http://schemas.microsoft.com/office/drawing/2014/main" id="{111EC5F7-D4C6-85D6-9A15-F19819ED5771}"/>
              </a:ext>
            </a:extLst>
          </p:cNvPr>
          <p:cNvSpPr txBox="1"/>
          <p:nvPr/>
        </p:nvSpPr>
        <p:spPr>
          <a:xfrm>
            <a:off x="351924" y="780033"/>
            <a:ext cx="11279782" cy="707886"/>
          </a:xfrm>
          <a:prstGeom prst="rect">
            <a:avLst/>
          </a:prstGeom>
          <a:noFill/>
        </p:spPr>
        <p:txBody>
          <a:bodyPr wrap="square">
            <a:spAutoFit/>
          </a:bodyPr>
          <a:lstStyle/>
          <a:p>
            <a:pPr>
              <a:buNone/>
            </a:pPr>
            <a:r>
              <a:rPr lang="en-AU" sz="1600" b="1" dirty="0">
                <a:solidFill>
                  <a:srgbClr val="B72125"/>
                </a:solidFill>
                <a:latin typeface="Inter" panose="02000503000000020004" pitchFamily="2" charset="0"/>
                <a:ea typeface="Inter" panose="02000503000000020004" pitchFamily="2" charset="0"/>
              </a:rPr>
              <a:t>Look beyond “connected sensors” and listen for operational requirements.</a:t>
            </a:r>
          </a:p>
          <a:p>
            <a:pPr>
              <a:buNone/>
            </a:pPr>
            <a:endParaRPr lang="en-AU" sz="1200" dirty="0">
              <a:solidFill>
                <a:schemeClr val="tx1">
                  <a:lumMod val="75000"/>
                  <a:lumOff val="25000"/>
                </a:schemeClr>
              </a:solidFill>
              <a:latin typeface="Inter" panose="02000503000000020004" pitchFamily="2" charset="0"/>
              <a:ea typeface="Inter" panose="02000503000000020004" pitchFamily="2" charset="0"/>
            </a:endParaRPr>
          </a:p>
          <a:p>
            <a:pPr>
              <a:buNone/>
            </a:pPr>
            <a:r>
              <a:rPr lang="en-AU" sz="1200" dirty="0">
                <a:solidFill>
                  <a:schemeClr val="tx1">
                    <a:lumMod val="75000"/>
                    <a:lumOff val="25000"/>
                  </a:schemeClr>
                </a:solidFill>
                <a:latin typeface="Inter" panose="02000503000000020004" pitchFamily="2" charset="0"/>
                <a:ea typeface="Inter" panose="02000503000000020004" pitchFamily="2" charset="0"/>
              </a:rPr>
              <a:t>Edge capability becomes useful when </a:t>
            </a:r>
            <a:r>
              <a:rPr lang="en-AU" sz="1200" dirty="0" err="1">
                <a:solidFill>
                  <a:schemeClr val="tx1">
                    <a:lumMod val="75000"/>
                    <a:lumOff val="25000"/>
                  </a:schemeClr>
                </a:solidFill>
                <a:latin typeface="Inter" panose="02000503000000020004" pitchFamily="2" charset="0"/>
                <a:ea typeface="Inter" panose="02000503000000020004" pitchFamily="2" charset="0"/>
              </a:rPr>
              <a:t>LoRaWAN</a:t>
            </a:r>
            <a:r>
              <a:rPr lang="en-AU" sz="1200" dirty="0">
                <a:solidFill>
                  <a:schemeClr val="tx1">
                    <a:lumMod val="75000"/>
                    <a:lumOff val="25000"/>
                  </a:schemeClr>
                </a:solidFill>
                <a:latin typeface="Inter" panose="02000503000000020004" pitchFamily="2" charset="0"/>
                <a:ea typeface="Inter" panose="02000503000000020004" pitchFamily="2" charset="0"/>
              </a:rPr>
              <a:t>® data needs to stay valuable at the site, work with existing systems, or scale across many deployments.</a:t>
            </a:r>
          </a:p>
        </p:txBody>
      </p:sp>
      <p:pic>
        <p:nvPicPr>
          <p:cNvPr id="6" name="Picture 5">
            <a:extLst>
              <a:ext uri="{FF2B5EF4-FFF2-40B4-BE49-F238E27FC236}">
                <a16:creationId xmlns:a16="http://schemas.microsoft.com/office/drawing/2014/main" id="{C66CA54B-F177-96B4-0CF7-6B28638E56B2}"/>
              </a:ext>
            </a:extLst>
          </p:cNvPr>
          <p:cNvPicPr>
            <a:picLocks noChangeAspect="1"/>
          </p:cNvPicPr>
          <p:nvPr/>
        </p:nvPicPr>
        <p:blipFill>
          <a:blip r:embed="rId3" cstate="screen">
            <a:duotone>
              <a:prstClr val="black"/>
              <a:schemeClr val="tx2">
                <a:tint val="45000"/>
                <a:satMod val="400000"/>
              </a:schemeClr>
            </a:duotone>
            <a:extLst>
              <a:ext uri="{28A0092B-C50C-407E-A947-70E740481C1C}">
                <a14:useLocalDpi xmlns:a14="http://schemas.microsoft.com/office/drawing/2010/main"/>
              </a:ext>
            </a:extLst>
          </a:blip>
          <a:srcRect/>
          <a:stretch/>
        </p:blipFill>
        <p:spPr>
          <a:xfrm>
            <a:off x="405652" y="2036044"/>
            <a:ext cx="2552284" cy="1698133"/>
          </a:xfrm>
          <a:prstGeom prst="round2DiagRect">
            <a:avLst/>
          </a:prstGeom>
          <a:ln w="12700">
            <a:solidFill>
              <a:srgbClr val="B72125"/>
            </a:solidFill>
          </a:ln>
          <a:effectLst>
            <a:outerShdw blurRad="50800" dist="38100" dir="8100000" algn="tr" rotWithShape="0">
              <a:prstClr val="black">
                <a:alpha val="40000"/>
              </a:prstClr>
            </a:outerShdw>
          </a:effectLst>
        </p:spPr>
      </p:pic>
      <p:sp>
        <p:nvSpPr>
          <p:cNvPr id="8" name="TextBox 7">
            <a:extLst>
              <a:ext uri="{FF2B5EF4-FFF2-40B4-BE49-F238E27FC236}">
                <a16:creationId xmlns:a16="http://schemas.microsoft.com/office/drawing/2014/main" id="{4A006488-C116-9300-0F77-90887E258CA5}"/>
              </a:ext>
            </a:extLst>
          </p:cNvPr>
          <p:cNvSpPr txBox="1"/>
          <p:nvPr/>
        </p:nvSpPr>
        <p:spPr>
          <a:xfrm>
            <a:off x="405652" y="1508623"/>
            <a:ext cx="2748242" cy="461665"/>
          </a:xfrm>
          <a:prstGeom prst="rect">
            <a:avLst/>
          </a:prstGeom>
          <a:noFill/>
        </p:spPr>
        <p:txBody>
          <a:bodyPr wrap="square">
            <a:spAutoFit/>
          </a:bodyPr>
          <a:lstStyle/>
          <a:p>
            <a:r>
              <a:rPr lang="en-AU" sz="1200" b="1" i="1" dirty="0">
                <a:solidFill>
                  <a:srgbClr val="B72125"/>
                </a:solidFill>
                <a:latin typeface="Inter" panose="02000503000000020004" pitchFamily="2" charset="0"/>
                <a:ea typeface="Inter" panose="02000503000000020004" pitchFamily="2" charset="0"/>
              </a:rPr>
              <a:t>"Our assets are spread across hundreds of locations."</a:t>
            </a:r>
            <a:endParaRPr lang="en-US" sz="1200" b="1" i="1" dirty="0">
              <a:solidFill>
                <a:srgbClr val="B72125"/>
              </a:solidFill>
              <a:latin typeface="Inter" panose="02000503000000020004" pitchFamily="2" charset="0"/>
              <a:ea typeface="Inter" panose="02000503000000020004" pitchFamily="2" charset="0"/>
            </a:endParaRPr>
          </a:p>
        </p:txBody>
      </p:sp>
      <p:pic>
        <p:nvPicPr>
          <p:cNvPr id="28" name="Picture 27">
            <a:extLst>
              <a:ext uri="{FF2B5EF4-FFF2-40B4-BE49-F238E27FC236}">
                <a16:creationId xmlns:a16="http://schemas.microsoft.com/office/drawing/2014/main" id="{A8FD550C-13BE-4228-977E-EA7A00D9E1D6}"/>
              </a:ext>
            </a:extLst>
          </p:cNvPr>
          <p:cNvPicPr>
            <a:picLocks noChangeAspect="1"/>
          </p:cNvPicPr>
          <p:nvPr/>
        </p:nvPicPr>
        <p:blipFill>
          <a:blip r:embed="rId4" cstate="screen">
            <a:duotone>
              <a:prstClr val="black"/>
              <a:schemeClr val="tx2">
                <a:tint val="45000"/>
                <a:satMod val="400000"/>
              </a:schemeClr>
            </a:duotone>
            <a:extLst>
              <a:ext uri="{28A0092B-C50C-407E-A947-70E740481C1C}">
                <a14:useLocalDpi xmlns:a14="http://schemas.microsoft.com/office/drawing/2010/main"/>
              </a:ext>
            </a:extLst>
          </a:blip>
          <a:srcRect/>
          <a:stretch/>
        </p:blipFill>
        <p:spPr>
          <a:xfrm>
            <a:off x="405652" y="4491993"/>
            <a:ext cx="2552284" cy="1698133"/>
          </a:xfrm>
          <a:prstGeom prst="round2DiagRect">
            <a:avLst/>
          </a:prstGeom>
          <a:ln w="12700">
            <a:solidFill>
              <a:srgbClr val="B72125"/>
            </a:solidFill>
          </a:ln>
          <a:effectLst>
            <a:outerShdw blurRad="50800" dist="38100" dir="8100000" algn="tr" rotWithShape="0">
              <a:prstClr val="black">
                <a:alpha val="40000"/>
              </a:prstClr>
            </a:outerShdw>
          </a:effectLst>
        </p:spPr>
      </p:pic>
      <p:sp>
        <p:nvSpPr>
          <p:cNvPr id="29" name="TextBox 28">
            <a:extLst>
              <a:ext uri="{FF2B5EF4-FFF2-40B4-BE49-F238E27FC236}">
                <a16:creationId xmlns:a16="http://schemas.microsoft.com/office/drawing/2014/main" id="{CB15518A-F44C-7C40-546F-40F3FD583841}"/>
              </a:ext>
            </a:extLst>
          </p:cNvPr>
          <p:cNvSpPr txBox="1"/>
          <p:nvPr/>
        </p:nvSpPr>
        <p:spPr>
          <a:xfrm>
            <a:off x="405652" y="3964572"/>
            <a:ext cx="2748242" cy="461665"/>
          </a:xfrm>
          <a:prstGeom prst="rect">
            <a:avLst/>
          </a:prstGeom>
          <a:noFill/>
        </p:spPr>
        <p:txBody>
          <a:bodyPr wrap="square">
            <a:spAutoFit/>
          </a:bodyPr>
          <a:lstStyle/>
          <a:p>
            <a:r>
              <a:rPr lang="en-AU" sz="1200" b="1" i="1" dirty="0">
                <a:solidFill>
                  <a:srgbClr val="B72125"/>
                </a:solidFill>
                <a:latin typeface="Inter" panose="02000503000000020004" pitchFamily="2" charset="0"/>
                <a:ea typeface="Inter" panose="02000503000000020004" pitchFamily="2" charset="0"/>
              </a:rPr>
              <a:t>"We can't justify sending engineers to every site."</a:t>
            </a:r>
            <a:endParaRPr lang="en-US" sz="1200" b="1" i="1" dirty="0">
              <a:solidFill>
                <a:srgbClr val="B72125"/>
              </a:solidFill>
              <a:latin typeface="Inter" panose="02000503000000020004" pitchFamily="2" charset="0"/>
              <a:ea typeface="Inter" panose="02000503000000020004" pitchFamily="2" charset="0"/>
            </a:endParaRPr>
          </a:p>
        </p:txBody>
      </p:sp>
      <p:pic>
        <p:nvPicPr>
          <p:cNvPr id="30" name="Picture 29">
            <a:extLst>
              <a:ext uri="{FF2B5EF4-FFF2-40B4-BE49-F238E27FC236}">
                <a16:creationId xmlns:a16="http://schemas.microsoft.com/office/drawing/2014/main" id="{7ACA766B-3650-B159-B662-60D50BBFD195}"/>
              </a:ext>
            </a:extLst>
          </p:cNvPr>
          <p:cNvPicPr>
            <a:picLocks noChangeAspect="1"/>
          </p:cNvPicPr>
          <p:nvPr/>
        </p:nvPicPr>
        <p:blipFill>
          <a:blip r:embed="rId5" cstate="screen">
            <a:duotone>
              <a:prstClr val="black"/>
              <a:schemeClr val="tx2">
                <a:tint val="45000"/>
                <a:satMod val="400000"/>
              </a:schemeClr>
            </a:duotone>
            <a:extLst>
              <a:ext uri="{28A0092B-C50C-407E-A947-70E740481C1C}">
                <a14:useLocalDpi xmlns:a14="http://schemas.microsoft.com/office/drawing/2010/main"/>
              </a:ext>
            </a:extLst>
          </a:blip>
          <a:srcRect/>
          <a:stretch/>
        </p:blipFill>
        <p:spPr>
          <a:xfrm>
            <a:off x="4789584" y="2036043"/>
            <a:ext cx="2552284" cy="1698133"/>
          </a:xfrm>
          <a:prstGeom prst="round2DiagRect">
            <a:avLst/>
          </a:prstGeom>
          <a:ln w="12700">
            <a:solidFill>
              <a:srgbClr val="B72125"/>
            </a:solidFill>
          </a:ln>
          <a:effectLst>
            <a:outerShdw blurRad="50800" dist="38100" dir="8100000" algn="tr" rotWithShape="0">
              <a:prstClr val="black">
                <a:alpha val="40000"/>
              </a:prstClr>
            </a:outerShdw>
          </a:effectLst>
        </p:spPr>
      </p:pic>
      <p:sp>
        <p:nvSpPr>
          <p:cNvPr id="31" name="TextBox 30">
            <a:extLst>
              <a:ext uri="{FF2B5EF4-FFF2-40B4-BE49-F238E27FC236}">
                <a16:creationId xmlns:a16="http://schemas.microsoft.com/office/drawing/2014/main" id="{752D6748-91AD-519C-26CE-77F109014B71}"/>
              </a:ext>
            </a:extLst>
          </p:cNvPr>
          <p:cNvSpPr txBox="1"/>
          <p:nvPr/>
        </p:nvSpPr>
        <p:spPr>
          <a:xfrm>
            <a:off x="4789584" y="1508622"/>
            <a:ext cx="2748242" cy="461665"/>
          </a:xfrm>
          <a:prstGeom prst="rect">
            <a:avLst/>
          </a:prstGeom>
          <a:noFill/>
        </p:spPr>
        <p:txBody>
          <a:bodyPr wrap="square">
            <a:spAutoFit/>
          </a:bodyPr>
          <a:lstStyle/>
          <a:p>
            <a:r>
              <a:rPr lang="en-AU" sz="1200" b="1" i="1" dirty="0">
                <a:solidFill>
                  <a:srgbClr val="B72125"/>
                </a:solidFill>
                <a:latin typeface="Inter" panose="02000503000000020004" pitchFamily="2" charset="0"/>
                <a:ea typeface="Inter" panose="02000503000000020004" pitchFamily="2" charset="0"/>
              </a:rPr>
              <a:t>"We're using a mix of wired equipment and wireless sensors."</a:t>
            </a:r>
            <a:endParaRPr lang="en-US" sz="1200" b="1" i="1" dirty="0">
              <a:solidFill>
                <a:srgbClr val="B72125"/>
              </a:solidFill>
              <a:latin typeface="Inter" panose="02000503000000020004" pitchFamily="2" charset="0"/>
              <a:ea typeface="Inter" panose="02000503000000020004" pitchFamily="2" charset="0"/>
            </a:endParaRPr>
          </a:p>
        </p:txBody>
      </p:sp>
      <p:pic>
        <p:nvPicPr>
          <p:cNvPr id="32" name="Picture 31">
            <a:extLst>
              <a:ext uri="{FF2B5EF4-FFF2-40B4-BE49-F238E27FC236}">
                <a16:creationId xmlns:a16="http://schemas.microsoft.com/office/drawing/2014/main" id="{858F4A88-29FA-E0C0-92D1-FDF106DC636E}"/>
              </a:ext>
            </a:extLst>
          </p:cNvPr>
          <p:cNvPicPr>
            <a:picLocks noChangeAspect="1"/>
          </p:cNvPicPr>
          <p:nvPr/>
        </p:nvPicPr>
        <p:blipFill>
          <a:blip r:embed="rId6" cstate="screen">
            <a:duotone>
              <a:prstClr val="black"/>
              <a:schemeClr val="tx2">
                <a:tint val="45000"/>
                <a:satMod val="400000"/>
              </a:schemeClr>
            </a:duotone>
            <a:extLst>
              <a:ext uri="{28A0092B-C50C-407E-A947-70E740481C1C}">
                <a14:useLocalDpi xmlns:a14="http://schemas.microsoft.com/office/drawing/2010/main"/>
              </a:ext>
            </a:extLst>
          </a:blip>
          <a:srcRect/>
          <a:stretch/>
        </p:blipFill>
        <p:spPr>
          <a:xfrm>
            <a:off x="4789584" y="4491992"/>
            <a:ext cx="2552284" cy="1698133"/>
          </a:xfrm>
          <a:prstGeom prst="round2DiagRect">
            <a:avLst/>
          </a:prstGeom>
          <a:ln w="12700">
            <a:solidFill>
              <a:srgbClr val="B72125"/>
            </a:solidFill>
          </a:ln>
          <a:effectLst>
            <a:outerShdw blurRad="50800" dist="38100" dir="8100000" algn="tr" rotWithShape="0">
              <a:prstClr val="black">
                <a:alpha val="40000"/>
              </a:prstClr>
            </a:outerShdw>
          </a:effectLst>
        </p:spPr>
      </p:pic>
      <p:sp>
        <p:nvSpPr>
          <p:cNvPr id="33" name="TextBox 32">
            <a:extLst>
              <a:ext uri="{FF2B5EF4-FFF2-40B4-BE49-F238E27FC236}">
                <a16:creationId xmlns:a16="http://schemas.microsoft.com/office/drawing/2014/main" id="{E6CB09EF-198C-4809-1A47-7B3FE447C942}"/>
              </a:ext>
            </a:extLst>
          </p:cNvPr>
          <p:cNvSpPr txBox="1"/>
          <p:nvPr/>
        </p:nvSpPr>
        <p:spPr>
          <a:xfrm>
            <a:off x="4789584" y="3964571"/>
            <a:ext cx="2748242" cy="276999"/>
          </a:xfrm>
          <a:prstGeom prst="rect">
            <a:avLst/>
          </a:prstGeom>
          <a:noFill/>
        </p:spPr>
        <p:txBody>
          <a:bodyPr wrap="square">
            <a:spAutoFit/>
          </a:bodyPr>
          <a:lstStyle/>
          <a:p>
            <a:r>
              <a:rPr lang="en-AU" sz="1200" b="1" i="1" dirty="0">
                <a:solidFill>
                  <a:srgbClr val="B72125"/>
                </a:solidFill>
                <a:latin typeface="Inter" panose="02000503000000020004" pitchFamily="2" charset="0"/>
                <a:ea typeface="Inter" panose="02000503000000020004" pitchFamily="2" charset="0"/>
              </a:rPr>
              <a:t>“Backhaul is not always reliable.”</a:t>
            </a:r>
            <a:endParaRPr lang="en-US" sz="1200" b="1" i="1" dirty="0">
              <a:solidFill>
                <a:srgbClr val="B72125"/>
              </a:solidFill>
              <a:latin typeface="Inter" panose="02000503000000020004" pitchFamily="2" charset="0"/>
              <a:ea typeface="Inter" panose="02000503000000020004" pitchFamily="2" charset="0"/>
            </a:endParaRPr>
          </a:p>
        </p:txBody>
      </p:sp>
      <p:pic>
        <p:nvPicPr>
          <p:cNvPr id="34" name="Picture 33">
            <a:extLst>
              <a:ext uri="{FF2B5EF4-FFF2-40B4-BE49-F238E27FC236}">
                <a16:creationId xmlns:a16="http://schemas.microsoft.com/office/drawing/2014/main" id="{8744344D-EFF7-DB4C-F2F1-4DB6E0F48F0B}"/>
              </a:ext>
            </a:extLst>
          </p:cNvPr>
          <p:cNvPicPr>
            <a:picLocks noChangeAspect="1"/>
          </p:cNvPicPr>
          <p:nvPr/>
        </p:nvPicPr>
        <p:blipFill>
          <a:blip r:embed="rId7" cstate="screen">
            <a:duotone>
              <a:prstClr val="black"/>
              <a:schemeClr val="tx2">
                <a:tint val="45000"/>
                <a:satMod val="400000"/>
              </a:schemeClr>
            </a:duotone>
            <a:extLst>
              <a:ext uri="{28A0092B-C50C-407E-A947-70E740481C1C}">
                <a14:useLocalDpi xmlns:a14="http://schemas.microsoft.com/office/drawing/2010/main"/>
              </a:ext>
            </a:extLst>
          </a:blip>
          <a:srcRect/>
          <a:stretch/>
        </p:blipFill>
        <p:spPr>
          <a:xfrm>
            <a:off x="8977558" y="2036043"/>
            <a:ext cx="2552284" cy="1698133"/>
          </a:xfrm>
          <a:prstGeom prst="round2DiagRect">
            <a:avLst/>
          </a:prstGeom>
          <a:ln w="12700">
            <a:solidFill>
              <a:srgbClr val="B72125"/>
            </a:solidFill>
          </a:ln>
          <a:effectLst>
            <a:outerShdw blurRad="50800" dist="38100" dir="8100000" algn="tr" rotWithShape="0">
              <a:prstClr val="black">
                <a:alpha val="40000"/>
              </a:prstClr>
            </a:outerShdw>
          </a:effectLst>
        </p:spPr>
      </p:pic>
      <p:sp>
        <p:nvSpPr>
          <p:cNvPr id="36" name="TextBox 35">
            <a:extLst>
              <a:ext uri="{FF2B5EF4-FFF2-40B4-BE49-F238E27FC236}">
                <a16:creationId xmlns:a16="http://schemas.microsoft.com/office/drawing/2014/main" id="{3DAB9306-6D17-816A-644D-32C574805344}"/>
              </a:ext>
            </a:extLst>
          </p:cNvPr>
          <p:cNvSpPr txBox="1"/>
          <p:nvPr/>
        </p:nvSpPr>
        <p:spPr>
          <a:xfrm>
            <a:off x="8977558" y="1508622"/>
            <a:ext cx="2748242" cy="461665"/>
          </a:xfrm>
          <a:prstGeom prst="rect">
            <a:avLst/>
          </a:prstGeom>
          <a:noFill/>
        </p:spPr>
        <p:txBody>
          <a:bodyPr wrap="square">
            <a:spAutoFit/>
          </a:bodyPr>
          <a:lstStyle/>
          <a:p>
            <a:r>
              <a:rPr lang="en-AU" sz="1200" b="1" i="1" dirty="0">
                <a:solidFill>
                  <a:srgbClr val="B72125"/>
                </a:solidFill>
                <a:latin typeface="Inter" panose="02000503000000020004" pitchFamily="2" charset="0"/>
                <a:ea typeface="Inter" panose="02000503000000020004" pitchFamily="2" charset="0"/>
              </a:rPr>
              <a:t>"We need our field data in the cloud and our existing systems."</a:t>
            </a:r>
            <a:endParaRPr lang="en-US" sz="1200" b="1" i="1" dirty="0">
              <a:solidFill>
                <a:srgbClr val="B72125"/>
              </a:solidFill>
              <a:latin typeface="Inter" panose="02000503000000020004" pitchFamily="2" charset="0"/>
              <a:ea typeface="Inter" panose="02000503000000020004" pitchFamily="2" charset="0"/>
            </a:endParaRPr>
          </a:p>
        </p:txBody>
      </p:sp>
      <p:pic>
        <p:nvPicPr>
          <p:cNvPr id="38" name="Picture 37">
            <a:extLst>
              <a:ext uri="{FF2B5EF4-FFF2-40B4-BE49-F238E27FC236}">
                <a16:creationId xmlns:a16="http://schemas.microsoft.com/office/drawing/2014/main" id="{6947327D-E3D4-E84C-4E40-7961AEB5238B}"/>
              </a:ext>
            </a:extLst>
          </p:cNvPr>
          <p:cNvPicPr>
            <a:picLocks noChangeAspect="1"/>
          </p:cNvPicPr>
          <p:nvPr/>
        </p:nvPicPr>
        <p:blipFill>
          <a:blip r:embed="rId8" cstate="screen">
            <a:duotone>
              <a:prstClr val="black"/>
              <a:schemeClr val="tx2">
                <a:tint val="45000"/>
                <a:satMod val="400000"/>
              </a:schemeClr>
            </a:duotone>
            <a:extLst>
              <a:ext uri="{28A0092B-C50C-407E-A947-70E740481C1C}">
                <a14:useLocalDpi xmlns:a14="http://schemas.microsoft.com/office/drawing/2010/main"/>
              </a:ext>
            </a:extLst>
          </a:blip>
          <a:srcRect/>
          <a:stretch/>
        </p:blipFill>
        <p:spPr>
          <a:xfrm>
            <a:off x="8977558" y="4491992"/>
            <a:ext cx="2552284" cy="1698133"/>
          </a:xfrm>
          <a:prstGeom prst="round2DiagRect">
            <a:avLst/>
          </a:prstGeom>
          <a:ln w="12700">
            <a:solidFill>
              <a:srgbClr val="B72125"/>
            </a:solidFill>
          </a:ln>
          <a:effectLst>
            <a:outerShdw blurRad="50800" dist="38100" dir="8100000" algn="tr" rotWithShape="0">
              <a:prstClr val="black">
                <a:alpha val="40000"/>
              </a:prstClr>
            </a:outerShdw>
          </a:effectLst>
        </p:spPr>
      </p:pic>
      <p:sp>
        <p:nvSpPr>
          <p:cNvPr id="39" name="TextBox 38">
            <a:extLst>
              <a:ext uri="{FF2B5EF4-FFF2-40B4-BE49-F238E27FC236}">
                <a16:creationId xmlns:a16="http://schemas.microsoft.com/office/drawing/2014/main" id="{AD73692B-9CF5-F679-48B7-A86CB7481826}"/>
              </a:ext>
            </a:extLst>
          </p:cNvPr>
          <p:cNvSpPr txBox="1"/>
          <p:nvPr/>
        </p:nvSpPr>
        <p:spPr>
          <a:xfrm>
            <a:off x="8977558" y="3964571"/>
            <a:ext cx="2748242" cy="461665"/>
          </a:xfrm>
          <a:prstGeom prst="rect">
            <a:avLst/>
          </a:prstGeom>
          <a:noFill/>
        </p:spPr>
        <p:txBody>
          <a:bodyPr wrap="square">
            <a:spAutoFit/>
          </a:bodyPr>
          <a:lstStyle/>
          <a:p>
            <a:r>
              <a:rPr lang="en-AU" sz="1200" b="1" i="1" dirty="0">
                <a:solidFill>
                  <a:srgbClr val="B72125"/>
                </a:solidFill>
                <a:latin typeface="Inter" panose="02000503000000020004" pitchFamily="2" charset="0"/>
                <a:ea typeface="Inter" panose="02000503000000020004" pitchFamily="2" charset="0"/>
              </a:rPr>
              <a:t>“We need one model we can deploy everywhere.”</a:t>
            </a:r>
            <a:endParaRPr lang="en-US" sz="1200" b="1" i="1" dirty="0">
              <a:solidFill>
                <a:srgbClr val="B72125"/>
              </a:solidFill>
              <a:latin typeface="Inter" panose="02000503000000020004" pitchFamily="2" charset="0"/>
              <a:ea typeface="Inter" panose="02000503000000020004" pitchFamily="2" charset="0"/>
            </a:endParaRPr>
          </a:p>
        </p:txBody>
      </p:sp>
      <p:sp>
        <p:nvSpPr>
          <p:cNvPr id="48" name="TextBox 47">
            <a:extLst>
              <a:ext uri="{FF2B5EF4-FFF2-40B4-BE49-F238E27FC236}">
                <a16:creationId xmlns:a16="http://schemas.microsoft.com/office/drawing/2014/main" id="{A25BD209-9077-C977-B9F5-A7CAB136BC03}"/>
              </a:ext>
            </a:extLst>
          </p:cNvPr>
          <p:cNvSpPr txBox="1"/>
          <p:nvPr/>
        </p:nvSpPr>
        <p:spPr>
          <a:xfrm>
            <a:off x="583434" y="2200683"/>
            <a:ext cx="2193551" cy="1384995"/>
          </a:xfrm>
          <a:prstGeom prst="rect">
            <a:avLst/>
          </a:prstGeom>
          <a:solidFill>
            <a:srgbClr val="153F64">
              <a:alpha val="65098"/>
            </a:srgbClr>
          </a:solidFill>
        </p:spPr>
        <p:txBody>
          <a:bodyPr wrap="square">
            <a:spAutoFit/>
          </a:bodyPr>
          <a:lstStyle/>
          <a:p>
            <a:pPr algn="ctr"/>
            <a:r>
              <a:rPr lang="en-AU" sz="1400" b="1" dirty="0">
                <a:solidFill>
                  <a:schemeClr val="bg1"/>
                </a:solidFill>
              </a:rPr>
              <a:t>Distributed sites need repeatable gateway architecture, remote management and consistent data handling.</a:t>
            </a:r>
            <a:endParaRPr lang="en-US" sz="1400" b="1" dirty="0">
              <a:solidFill>
                <a:schemeClr val="bg1"/>
              </a:solidFill>
            </a:endParaRPr>
          </a:p>
        </p:txBody>
      </p:sp>
      <p:sp>
        <p:nvSpPr>
          <p:cNvPr id="49" name="TextBox 48">
            <a:extLst>
              <a:ext uri="{FF2B5EF4-FFF2-40B4-BE49-F238E27FC236}">
                <a16:creationId xmlns:a16="http://schemas.microsoft.com/office/drawing/2014/main" id="{95DF7F5A-5BD8-BBC8-3069-C197275FA628}"/>
              </a:ext>
            </a:extLst>
          </p:cNvPr>
          <p:cNvSpPr txBox="1"/>
          <p:nvPr/>
        </p:nvSpPr>
        <p:spPr>
          <a:xfrm>
            <a:off x="4968948" y="2418213"/>
            <a:ext cx="2193551" cy="954107"/>
          </a:xfrm>
          <a:prstGeom prst="rect">
            <a:avLst/>
          </a:prstGeom>
          <a:solidFill>
            <a:srgbClr val="153F64">
              <a:alpha val="65098"/>
            </a:srgbClr>
          </a:solidFill>
        </p:spPr>
        <p:txBody>
          <a:bodyPr wrap="square">
            <a:spAutoFit/>
          </a:bodyPr>
          <a:lstStyle/>
          <a:p>
            <a:pPr algn="ctr"/>
            <a:r>
              <a:rPr lang="en-AU" sz="1400" b="1" dirty="0" err="1">
                <a:solidFill>
                  <a:schemeClr val="bg1"/>
                </a:solidFill>
              </a:rPr>
              <a:t>LoRaWAN</a:t>
            </a:r>
            <a:r>
              <a:rPr lang="en-AU" sz="1400" b="1" dirty="0">
                <a:solidFill>
                  <a:schemeClr val="bg1"/>
                </a:solidFill>
              </a:rPr>
              <a:t>® data must work alongside Modbus, OPC UA, BACnet, KNX, I/O or serial devices.</a:t>
            </a:r>
            <a:endParaRPr lang="en-US" sz="1400" b="1" dirty="0">
              <a:solidFill>
                <a:schemeClr val="bg1"/>
              </a:solidFill>
            </a:endParaRPr>
          </a:p>
        </p:txBody>
      </p:sp>
      <p:sp>
        <p:nvSpPr>
          <p:cNvPr id="50" name="TextBox 49">
            <a:extLst>
              <a:ext uri="{FF2B5EF4-FFF2-40B4-BE49-F238E27FC236}">
                <a16:creationId xmlns:a16="http://schemas.microsoft.com/office/drawing/2014/main" id="{4E57D277-F7E6-59CC-0CDC-A86C5CD55176}"/>
              </a:ext>
            </a:extLst>
          </p:cNvPr>
          <p:cNvSpPr txBox="1"/>
          <p:nvPr/>
        </p:nvSpPr>
        <p:spPr>
          <a:xfrm>
            <a:off x="9229164" y="2308404"/>
            <a:ext cx="2193551" cy="1169551"/>
          </a:xfrm>
          <a:prstGeom prst="rect">
            <a:avLst/>
          </a:prstGeom>
          <a:solidFill>
            <a:srgbClr val="153F64">
              <a:alpha val="65098"/>
            </a:srgbClr>
          </a:solidFill>
        </p:spPr>
        <p:txBody>
          <a:bodyPr wrap="square">
            <a:spAutoFit/>
          </a:bodyPr>
          <a:lstStyle/>
          <a:p>
            <a:pPr algn="ctr"/>
            <a:r>
              <a:rPr lang="en-AU" sz="1400" b="1" dirty="0">
                <a:solidFill>
                  <a:schemeClr val="bg1"/>
                </a:solidFill>
              </a:rPr>
              <a:t>Data must be decoded, mapped and integrated into cloud, BMS, SCADA, MQTT or application platforms.</a:t>
            </a:r>
            <a:endParaRPr lang="en-US" sz="1400" b="1" dirty="0">
              <a:solidFill>
                <a:schemeClr val="bg1"/>
              </a:solidFill>
            </a:endParaRPr>
          </a:p>
        </p:txBody>
      </p:sp>
      <p:sp>
        <p:nvSpPr>
          <p:cNvPr id="51" name="TextBox 50">
            <a:extLst>
              <a:ext uri="{FF2B5EF4-FFF2-40B4-BE49-F238E27FC236}">
                <a16:creationId xmlns:a16="http://schemas.microsoft.com/office/drawing/2014/main" id="{1B58B35D-1094-4457-4AA0-6F338BCF01AC}"/>
              </a:ext>
            </a:extLst>
          </p:cNvPr>
          <p:cNvSpPr txBox="1"/>
          <p:nvPr/>
        </p:nvSpPr>
        <p:spPr>
          <a:xfrm>
            <a:off x="583433" y="4774354"/>
            <a:ext cx="2193551" cy="954107"/>
          </a:xfrm>
          <a:prstGeom prst="rect">
            <a:avLst/>
          </a:prstGeom>
          <a:solidFill>
            <a:srgbClr val="153F64">
              <a:alpha val="65098"/>
            </a:srgbClr>
          </a:solidFill>
        </p:spPr>
        <p:txBody>
          <a:bodyPr wrap="square">
            <a:spAutoFit/>
          </a:bodyPr>
          <a:lstStyle/>
          <a:p>
            <a:pPr algn="ctr"/>
            <a:r>
              <a:rPr lang="en-AU" sz="1400" b="1" dirty="0">
                <a:solidFill>
                  <a:schemeClr val="bg1"/>
                </a:solidFill>
              </a:rPr>
              <a:t>Remote diagnostics, configuration, updates and visibility become part of the architecture.</a:t>
            </a:r>
            <a:endParaRPr lang="en-US" sz="1400" b="1" dirty="0">
              <a:solidFill>
                <a:schemeClr val="bg1"/>
              </a:solidFill>
            </a:endParaRPr>
          </a:p>
        </p:txBody>
      </p:sp>
      <p:sp>
        <p:nvSpPr>
          <p:cNvPr id="52" name="TextBox 51">
            <a:extLst>
              <a:ext uri="{FF2B5EF4-FFF2-40B4-BE49-F238E27FC236}">
                <a16:creationId xmlns:a16="http://schemas.microsoft.com/office/drawing/2014/main" id="{0E58D85A-F9AA-EA09-D5F6-AC60FA1116C6}"/>
              </a:ext>
            </a:extLst>
          </p:cNvPr>
          <p:cNvSpPr txBox="1"/>
          <p:nvPr/>
        </p:nvSpPr>
        <p:spPr>
          <a:xfrm>
            <a:off x="4968949" y="4775006"/>
            <a:ext cx="2193551" cy="954107"/>
          </a:xfrm>
          <a:prstGeom prst="rect">
            <a:avLst/>
          </a:prstGeom>
          <a:solidFill>
            <a:srgbClr val="153F64">
              <a:alpha val="65098"/>
            </a:srgbClr>
          </a:solidFill>
        </p:spPr>
        <p:txBody>
          <a:bodyPr wrap="square">
            <a:spAutoFit/>
          </a:bodyPr>
          <a:lstStyle/>
          <a:p>
            <a:pPr algn="ctr"/>
            <a:r>
              <a:rPr lang="en-AU" sz="1400" b="1" dirty="0">
                <a:solidFill>
                  <a:schemeClr val="bg1"/>
                </a:solidFill>
              </a:rPr>
              <a:t>Local buffering, alarms and site-level continuity is needed when cloud connectivity drops.</a:t>
            </a:r>
            <a:endParaRPr lang="en-US" sz="1400" b="1" dirty="0">
              <a:solidFill>
                <a:schemeClr val="bg1"/>
              </a:solidFill>
            </a:endParaRPr>
          </a:p>
        </p:txBody>
      </p:sp>
      <p:sp>
        <p:nvSpPr>
          <p:cNvPr id="53" name="TextBox 52">
            <a:extLst>
              <a:ext uri="{FF2B5EF4-FFF2-40B4-BE49-F238E27FC236}">
                <a16:creationId xmlns:a16="http://schemas.microsoft.com/office/drawing/2014/main" id="{11EAB217-F94D-DCD2-CF10-896F59E523D0}"/>
              </a:ext>
            </a:extLst>
          </p:cNvPr>
          <p:cNvSpPr txBox="1"/>
          <p:nvPr/>
        </p:nvSpPr>
        <p:spPr>
          <a:xfrm>
            <a:off x="9156924" y="4774353"/>
            <a:ext cx="2193551" cy="1169551"/>
          </a:xfrm>
          <a:prstGeom prst="rect">
            <a:avLst/>
          </a:prstGeom>
          <a:solidFill>
            <a:srgbClr val="153F64">
              <a:alpha val="65098"/>
            </a:srgbClr>
          </a:solidFill>
        </p:spPr>
        <p:txBody>
          <a:bodyPr wrap="square">
            <a:spAutoFit/>
          </a:bodyPr>
          <a:lstStyle/>
          <a:p>
            <a:pPr algn="ctr"/>
            <a:r>
              <a:rPr lang="en-AU" sz="1400" b="1" dirty="0">
                <a:solidFill>
                  <a:schemeClr val="bg1"/>
                </a:solidFill>
              </a:rPr>
              <a:t>Reusable edge logic and standardised data handling make</a:t>
            </a:r>
            <a:br>
              <a:rPr lang="en-AU" sz="1400" b="1" dirty="0">
                <a:solidFill>
                  <a:schemeClr val="bg1"/>
                </a:solidFill>
              </a:rPr>
            </a:br>
            <a:r>
              <a:rPr lang="en-AU" sz="1400" b="1" dirty="0">
                <a:solidFill>
                  <a:schemeClr val="bg1"/>
                </a:solidFill>
              </a:rPr>
              <a:t> multi-site deployments easier to support.</a:t>
            </a:r>
            <a:endParaRPr lang="en-US" sz="1400" b="1" dirty="0">
              <a:solidFill>
                <a:schemeClr val="bg1"/>
              </a:solidFill>
            </a:endParaRPr>
          </a:p>
        </p:txBody>
      </p:sp>
      <p:sp>
        <p:nvSpPr>
          <p:cNvPr id="55" name="TextBox 54">
            <a:extLst>
              <a:ext uri="{FF2B5EF4-FFF2-40B4-BE49-F238E27FC236}">
                <a16:creationId xmlns:a16="http://schemas.microsoft.com/office/drawing/2014/main" id="{A61A0A2B-B8B3-4201-4AB2-491E0A34DBF5}"/>
              </a:ext>
            </a:extLst>
          </p:cNvPr>
          <p:cNvSpPr txBox="1"/>
          <p:nvPr/>
        </p:nvSpPr>
        <p:spPr>
          <a:xfrm>
            <a:off x="1349748" y="6293638"/>
            <a:ext cx="9161369" cy="307777"/>
          </a:xfrm>
          <a:prstGeom prst="rect">
            <a:avLst/>
          </a:prstGeom>
          <a:noFill/>
        </p:spPr>
        <p:txBody>
          <a:bodyPr wrap="square">
            <a:spAutoFit/>
          </a:bodyPr>
          <a:lstStyle/>
          <a:p>
            <a:pPr algn="ctr"/>
            <a:r>
              <a:rPr lang="en-AU" sz="1400" b="1" i="1" dirty="0">
                <a:solidFill>
                  <a:srgbClr val="B72125"/>
                </a:solidFill>
                <a:latin typeface="Inter" panose="02000503000000020004" pitchFamily="2" charset="0"/>
                <a:ea typeface="Inter" panose="02000503000000020004" pitchFamily="2" charset="0"/>
              </a:rPr>
              <a:t>Edge matters when </a:t>
            </a:r>
            <a:r>
              <a:rPr lang="en-AU" sz="1400" b="1" i="1" dirty="0" err="1">
                <a:solidFill>
                  <a:srgbClr val="B72125"/>
                </a:solidFill>
                <a:latin typeface="Inter" panose="02000503000000020004" pitchFamily="2" charset="0"/>
                <a:ea typeface="Inter" panose="02000503000000020004" pitchFamily="2" charset="0"/>
              </a:rPr>
              <a:t>LoRaWAN</a:t>
            </a:r>
            <a:r>
              <a:rPr lang="en-AU" sz="1400" b="1" i="1" dirty="0">
                <a:solidFill>
                  <a:srgbClr val="B72125"/>
                </a:solidFill>
                <a:latin typeface="Inter" panose="02000503000000020004" pitchFamily="2" charset="0"/>
                <a:ea typeface="Inter" panose="02000503000000020004" pitchFamily="2" charset="0"/>
              </a:rPr>
              <a:t>® data has to become useful before it leaves the site.</a:t>
            </a:r>
            <a:endParaRPr lang="en-US" sz="1400" b="1" i="1" dirty="0">
              <a:solidFill>
                <a:srgbClr val="B72125"/>
              </a:solidFill>
              <a:latin typeface="Inter" panose="02000503000000020004" pitchFamily="2" charset="0"/>
              <a:ea typeface="Inter" panose="02000503000000020004" pitchFamily="2" charset="0"/>
            </a:endParaRPr>
          </a:p>
        </p:txBody>
      </p:sp>
    </p:spTree>
    <p:extLst>
      <p:ext uri="{BB962C8B-B14F-4D97-AF65-F5344CB8AC3E}">
        <p14:creationId xmlns:p14="http://schemas.microsoft.com/office/powerpoint/2010/main" val="28444821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F46DC6-DB2F-6540-CE98-570E3F0E4FAB}"/>
            </a:ext>
          </a:extLst>
        </p:cNvPr>
        <p:cNvGrpSpPr/>
        <p:nvPr/>
      </p:nvGrpSpPr>
      <p:grpSpPr>
        <a:xfrm>
          <a:off x="0" y="0"/>
          <a:ext cx="0" cy="0"/>
          <a:chOff x="0" y="0"/>
          <a:chExt cx="0" cy="0"/>
        </a:xfrm>
      </p:grpSpPr>
      <p:sp>
        <p:nvSpPr>
          <p:cNvPr id="35" name="Rectangle 34">
            <a:extLst>
              <a:ext uri="{FF2B5EF4-FFF2-40B4-BE49-F238E27FC236}">
                <a16:creationId xmlns:a16="http://schemas.microsoft.com/office/drawing/2014/main" id="{05EF5DCE-9B21-5E18-574E-6653A4E2A9CE}"/>
              </a:ext>
            </a:extLst>
          </p:cNvPr>
          <p:cNvSpPr/>
          <p:nvPr/>
        </p:nvSpPr>
        <p:spPr>
          <a:xfrm>
            <a:off x="0" y="0"/>
            <a:ext cx="12192000" cy="528809"/>
          </a:xfrm>
          <a:prstGeom prst="rect">
            <a:avLst/>
          </a:prstGeom>
          <a:solidFill>
            <a:schemeClr val="tx2"/>
          </a:solidFill>
          <a:ln>
            <a:solidFill>
              <a:schemeClr val="tx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2" name="Group 41">
            <a:extLst>
              <a:ext uri="{FF2B5EF4-FFF2-40B4-BE49-F238E27FC236}">
                <a16:creationId xmlns:a16="http://schemas.microsoft.com/office/drawing/2014/main" id="{2740BB3E-ED29-D431-FD2F-B4992F4864F2}"/>
              </a:ext>
            </a:extLst>
          </p:cNvPr>
          <p:cNvGrpSpPr/>
          <p:nvPr/>
        </p:nvGrpSpPr>
        <p:grpSpPr>
          <a:xfrm flipV="1">
            <a:off x="-11017" y="-1"/>
            <a:ext cx="6096000" cy="675444"/>
            <a:chOff x="-304799" y="2652927"/>
            <a:chExt cx="6095999" cy="1454616"/>
          </a:xfrm>
          <a:solidFill>
            <a:srgbClr val="B72125"/>
          </a:solidFill>
          <a:effectLst>
            <a:outerShdw blurRad="50800" dist="38100" dir="5400000" algn="t" rotWithShape="0">
              <a:prstClr val="black">
                <a:alpha val="40000"/>
              </a:prstClr>
            </a:outerShdw>
          </a:effectLst>
        </p:grpSpPr>
        <p:sp>
          <p:nvSpPr>
            <p:cNvPr id="43" name="Parallelogram 42">
              <a:extLst>
                <a:ext uri="{FF2B5EF4-FFF2-40B4-BE49-F238E27FC236}">
                  <a16:creationId xmlns:a16="http://schemas.microsoft.com/office/drawing/2014/main" id="{62F05D42-8DCB-CC55-C97A-5E21D65BE862}"/>
                </a:ext>
              </a:extLst>
            </p:cNvPr>
            <p:cNvSpPr/>
            <p:nvPr/>
          </p:nvSpPr>
          <p:spPr bwMode="auto">
            <a:xfrm flipV="1">
              <a:off x="2971800" y="2652927"/>
              <a:ext cx="2819400" cy="1454616"/>
            </a:xfrm>
            <a:prstGeom prst="parallelogram">
              <a:avLst>
                <a:gd name="adj" fmla="val 46312"/>
              </a:avLst>
            </a:prstGeom>
            <a:grpFill/>
            <a:ln w="9525">
              <a:noFill/>
              <a:round/>
              <a:headEnd/>
              <a:tailEnd/>
            </a:ln>
          </p:spPr>
          <p:txBody>
            <a:bodyPr vert="horz" wrap="square" lIns="121920" tIns="60960" rIns="121920" bIns="60960" numCol="1" rtlCol="0" anchor="t" anchorCtr="0" compatLnSpc="1">
              <a:prstTxWarp prst="textNoShape">
                <a:avLst/>
              </a:prstTxWarp>
              <a:noAutofit/>
            </a:bodyPr>
            <a:lstStyle/>
            <a:p>
              <a:pPr algn="ctr"/>
              <a:endParaRPr lang="en-US" sz="2400" dirty="0"/>
            </a:p>
          </p:txBody>
        </p:sp>
        <p:sp>
          <p:nvSpPr>
            <p:cNvPr id="44" name="Rectangle 43">
              <a:extLst>
                <a:ext uri="{FF2B5EF4-FFF2-40B4-BE49-F238E27FC236}">
                  <a16:creationId xmlns:a16="http://schemas.microsoft.com/office/drawing/2014/main" id="{2BB0F694-96CA-DEC3-AEDF-E67D3F4E41C6}"/>
                </a:ext>
              </a:extLst>
            </p:cNvPr>
            <p:cNvSpPr/>
            <p:nvPr/>
          </p:nvSpPr>
          <p:spPr bwMode="auto">
            <a:xfrm>
              <a:off x="-304799" y="2652927"/>
              <a:ext cx="4800600" cy="1454616"/>
            </a:xfrm>
            <a:prstGeom prst="rect">
              <a:avLst/>
            </a:prstGeom>
            <a:grpFill/>
            <a:ln w="9525">
              <a:noFill/>
              <a:round/>
              <a:headEnd/>
              <a:tailEnd/>
            </a:ln>
          </p:spPr>
          <p:txBody>
            <a:bodyPr vert="horz" wrap="square" lIns="121920" tIns="60960" rIns="121920" bIns="60960" numCol="1" rtlCol="0" anchor="t" anchorCtr="0" compatLnSpc="1">
              <a:prstTxWarp prst="textNoShape">
                <a:avLst/>
              </a:prstTxWarp>
              <a:noAutofit/>
            </a:bodyPr>
            <a:lstStyle/>
            <a:p>
              <a:pPr algn="ctr"/>
              <a:endParaRPr lang="en-US" sz="2400" dirty="0"/>
            </a:p>
          </p:txBody>
        </p:sp>
      </p:grpSp>
      <p:sp>
        <p:nvSpPr>
          <p:cNvPr id="37" name="Rectangle 36">
            <a:extLst>
              <a:ext uri="{FF2B5EF4-FFF2-40B4-BE49-F238E27FC236}">
                <a16:creationId xmlns:a16="http://schemas.microsoft.com/office/drawing/2014/main" id="{C80AEAC9-3CC8-CE42-6285-14818F660BE6}"/>
              </a:ext>
            </a:extLst>
          </p:cNvPr>
          <p:cNvSpPr/>
          <p:nvPr/>
        </p:nvSpPr>
        <p:spPr>
          <a:xfrm>
            <a:off x="0" y="0"/>
            <a:ext cx="12192000" cy="154235"/>
          </a:xfrm>
          <a:prstGeom prst="rect">
            <a:avLst/>
          </a:prstGeom>
          <a:solidFill>
            <a:srgbClr val="B72125"/>
          </a:solidFill>
          <a:ln>
            <a:solidFill>
              <a:srgbClr val="B7212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TextBox 44">
            <a:extLst>
              <a:ext uri="{FF2B5EF4-FFF2-40B4-BE49-F238E27FC236}">
                <a16:creationId xmlns:a16="http://schemas.microsoft.com/office/drawing/2014/main" id="{962F5EB7-E8F5-709C-A46C-CBD83C230EED}"/>
              </a:ext>
            </a:extLst>
          </p:cNvPr>
          <p:cNvSpPr txBox="1"/>
          <p:nvPr/>
        </p:nvSpPr>
        <p:spPr>
          <a:xfrm>
            <a:off x="185181" y="149992"/>
            <a:ext cx="5610317" cy="338554"/>
          </a:xfrm>
          <a:prstGeom prst="rect">
            <a:avLst/>
          </a:prstGeom>
          <a:noFill/>
        </p:spPr>
        <p:txBody>
          <a:bodyPr wrap="square" rtlCol="0">
            <a:spAutoFit/>
          </a:bodyPr>
          <a:lstStyle/>
          <a:p>
            <a:r>
              <a:rPr lang="en-US" sz="1600" b="1" dirty="0">
                <a:solidFill>
                  <a:schemeClr val="bg1"/>
                </a:solidFill>
                <a:latin typeface="Inter SemiBold" panose="02000503000000020004" pitchFamily="2" charset="0"/>
                <a:ea typeface="Inter SemiBold" panose="02000503000000020004" pitchFamily="2" charset="0"/>
              </a:rPr>
              <a:t>From </a:t>
            </a:r>
            <a:r>
              <a:rPr lang="en-US" sz="1600" b="1" dirty="0" err="1">
                <a:solidFill>
                  <a:schemeClr val="bg1"/>
                </a:solidFill>
                <a:latin typeface="Inter SemiBold" panose="02000503000000020004" pitchFamily="2" charset="0"/>
                <a:ea typeface="Inter SemiBold" panose="02000503000000020004" pitchFamily="2" charset="0"/>
              </a:rPr>
              <a:t>LoRaWAN</a:t>
            </a:r>
            <a:r>
              <a:rPr lang="en-US" sz="1600" b="1" dirty="0">
                <a:solidFill>
                  <a:schemeClr val="bg1"/>
                </a:solidFill>
                <a:latin typeface="Inter SemiBold" panose="02000503000000020004" pitchFamily="2" charset="0"/>
                <a:ea typeface="Inter SemiBold" panose="02000503000000020004" pitchFamily="2" charset="0"/>
              </a:rPr>
              <a:t>® Packets to Operational Data</a:t>
            </a:r>
          </a:p>
        </p:txBody>
      </p:sp>
      <p:sp>
        <p:nvSpPr>
          <p:cNvPr id="46" name="TextBox 45">
            <a:extLst>
              <a:ext uri="{FF2B5EF4-FFF2-40B4-BE49-F238E27FC236}">
                <a16:creationId xmlns:a16="http://schemas.microsoft.com/office/drawing/2014/main" id="{E03EEE94-62D7-DF2B-2D61-4A470605C5F0}"/>
              </a:ext>
            </a:extLst>
          </p:cNvPr>
          <p:cNvSpPr txBox="1"/>
          <p:nvPr/>
        </p:nvSpPr>
        <p:spPr>
          <a:xfrm>
            <a:off x="6266329" y="186230"/>
            <a:ext cx="5925671" cy="338554"/>
          </a:xfrm>
          <a:prstGeom prst="rect">
            <a:avLst/>
          </a:prstGeom>
          <a:noFill/>
        </p:spPr>
        <p:txBody>
          <a:bodyPr wrap="square" rtlCol="0">
            <a:spAutoFit/>
          </a:bodyPr>
          <a:lstStyle/>
          <a:p>
            <a:pPr algn="r"/>
            <a:r>
              <a:rPr lang="en-US" sz="1600" b="1" dirty="0">
                <a:solidFill>
                  <a:schemeClr val="bg1"/>
                </a:solidFill>
                <a:latin typeface="Inter SemiBold" panose="02000503000000020004" pitchFamily="2" charset="0"/>
                <a:ea typeface="Inter SemiBold" panose="02000503000000020004" pitchFamily="2" charset="0"/>
              </a:rPr>
              <a:t>The Things Conference - The Third Wave of </a:t>
            </a:r>
            <a:r>
              <a:rPr lang="en-US" sz="1600" b="1" dirty="0" err="1">
                <a:solidFill>
                  <a:schemeClr val="bg1"/>
                </a:solidFill>
                <a:latin typeface="Inter SemiBold" panose="02000503000000020004" pitchFamily="2" charset="0"/>
                <a:ea typeface="Inter SemiBold" panose="02000503000000020004" pitchFamily="2" charset="0"/>
              </a:rPr>
              <a:t>LoRaWAN</a:t>
            </a:r>
            <a:r>
              <a:rPr lang="en-US" sz="1600" b="1" dirty="0">
                <a:solidFill>
                  <a:schemeClr val="bg1"/>
                </a:solidFill>
                <a:latin typeface="Inter SemiBold" panose="02000503000000020004" pitchFamily="2" charset="0"/>
                <a:ea typeface="Inter SemiBold" panose="02000503000000020004" pitchFamily="2" charset="0"/>
              </a:rPr>
              <a:t> ® </a:t>
            </a:r>
          </a:p>
        </p:txBody>
      </p:sp>
      <p:sp>
        <p:nvSpPr>
          <p:cNvPr id="3" name="left-trunk">
            <a:extLst>
              <a:ext uri="{FF2B5EF4-FFF2-40B4-BE49-F238E27FC236}">
                <a16:creationId xmlns:a16="http://schemas.microsoft.com/office/drawing/2014/main" id="{9D492C56-D0CA-1C01-97D4-1C3362F175E6}"/>
              </a:ext>
            </a:extLst>
          </p:cNvPr>
          <p:cNvSpPr>
            <a:spLocks noGrp="1"/>
          </p:cNvSpPr>
          <p:nvPr/>
        </p:nvSpPr>
        <p:spPr>
          <a:xfrm>
            <a:off x="3429000" y="2122229"/>
            <a:ext cx="0" cy="2200276"/>
          </a:xfrm>
          <a:prstGeom prst="line">
            <a:avLst/>
          </a:prstGeom>
          <a:ln w="13335">
            <a:solidFill>
              <a:srgbClr val="184C82"/>
            </a:solidFill>
            <a:prstDash val="solid"/>
          </a:ln>
        </p:spPr>
        <p:txBody>
          <a:bodyPr/>
          <a:lstStyle/>
          <a:p>
            <a:endParaRPr lang="en-US">
              <a:latin typeface="Inter" panose="02000503000000020004" pitchFamily="2" charset="0"/>
              <a:ea typeface="Inter" panose="02000503000000020004" pitchFamily="2" charset="0"/>
            </a:endParaRPr>
          </a:p>
        </p:txBody>
      </p:sp>
      <p:sp>
        <p:nvSpPr>
          <p:cNvPr id="4" name="left-in-1">
            <a:extLst>
              <a:ext uri="{FF2B5EF4-FFF2-40B4-BE49-F238E27FC236}">
                <a16:creationId xmlns:a16="http://schemas.microsoft.com/office/drawing/2014/main" id="{B3F98149-25CE-4FE1-C549-E89CAB52D1FA}"/>
              </a:ext>
            </a:extLst>
          </p:cNvPr>
          <p:cNvSpPr>
            <a:spLocks noGrp="1"/>
          </p:cNvSpPr>
          <p:nvPr/>
        </p:nvSpPr>
        <p:spPr>
          <a:xfrm>
            <a:off x="3143250" y="2122229"/>
            <a:ext cx="285750" cy="0"/>
          </a:xfrm>
          <a:prstGeom prst="line">
            <a:avLst/>
          </a:prstGeom>
          <a:ln w="13335">
            <a:solidFill>
              <a:srgbClr val="184C82"/>
            </a:solidFill>
            <a:prstDash val="solid"/>
          </a:ln>
        </p:spPr>
        <p:txBody>
          <a:bodyPr/>
          <a:lstStyle/>
          <a:p>
            <a:endParaRPr lang="en-US">
              <a:latin typeface="Inter" panose="02000503000000020004" pitchFamily="2" charset="0"/>
              <a:ea typeface="Inter" panose="02000503000000020004" pitchFamily="2" charset="0"/>
            </a:endParaRPr>
          </a:p>
        </p:txBody>
      </p:sp>
      <p:sp>
        <p:nvSpPr>
          <p:cNvPr id="5" name="left-in-2">
            <a:extLst>
              <a:ext uri="{FF2B5EF4-FFF2-40B4-BE49-F238E27FC236}">
                <a16:creationId xmlns:a16="http://schemas.microsoft.com/office/drawing/2014/main" id="{69F324F2-96B4-B04A-E245-9F5B532FFB75}"/>
              </a:ext>
            </a:extLst>
          </p:cNvPr>
          <p:cNvSpPr>
            <a:spLocks noGrp="1"/>
          </p:cNvSpPr>
          <p:nvPr/>
        </p:nvSpPr>
        <p:spPr>
          <a:xfrm>
            <a:off x="3143250" y="3268674"/>
            <a:ext cx="723900" cy="0"/>
          </a:xfrm>
          <a:prstGeom prst="line">
            <a:avLst/>
          </a:prstGeom>
          <a:ln w="13335">
            <a:solidFill>
              <a:srgbClr val="184C82"/>
            </a:solidFill>
            <a:prstDash val="solid"/>
          </a:ln>
        </p:spPr>
        <p:txBody>
          <a:bodyPr/>
          <a:lstStyle/>
          <a:p>
            <a:endParaRPr lang="en-US">
              <a:latin typeface="Inter" panose="02000503000000020004" pitchFamily="2" charset="0"/>
              <a:ea typeface="Inter" panose="02000503000000020004" pitchFamily="2" charset="0"/>
            </a:endParaRPr>
          </a:p>
        </p:txBody>
      </p:sp>
      <p:sp>
        <p:nvSpPr>
          <p:cNvPr id="11" name="right-trunk">
            <a:extLst>
              <a:ext uri="{FF2B5EF4-FFF2-40B4-BE49-F238E27FC236}">
                <a16:creationId xmlns:a16="http://schemas.microsoft.com/office/drawing/2014/main" id="{4616F01C-C101-B282-102A-DF754E57AD00}"/>
              </a:ext>
            </a:extLst>
          </p:cNvPr>
          <p:cNvSpPr>
            <a:spLocks noGrp="1"/>
          </p:cNvSpPr>
          <p:nvPr/>
        </p:nvSpPr>
        <p:spPr>
          <a:xfrm>
            <a:off x="8324850" y="2309540"/>
            <a:ext cx="0" cy="1994086"/>
          </a:xfrm>
          <a:prstGeom prst="line">
            <a:avLst/>
          </a:prstGeom>
          <a:ln w="13335">
            <a:solidFill>
              <a:srgbClr val="184C82"/>
            </a:solidFill>
            <a:prstDash val="solid"/>
          </a:ln>
        </p:spPr>
        <p:txBody>
          <a:bodyPr/>
          <a:lstStyle/>
          <a:p>
            <a:endParaRPr lang="en-US">
              <a:latin typeface="Inter" panose="02000503000000020004" pitchFamily="2" charset="0"/>
              <a:ea typeface="Inter" panose="02000503000000020004" pitchFamily="2" charset="0"/>
            </a:endParaRPr>
          </a:p>
        </p:txBody>
      </p:sp>
      <p:sp>
        <p:nvSpPr>
          <p:cNvPr id="12" name="right-branch-210">
            <a:extLst>
              <a:ext uri="{FF2B5EF4-FFF2-40B4-BE49-F238E27FC236}">
                <a16:creationId xmlns:a16="http://schemas.microsoft.com/office/drawing/2014/main" id="{BADD5C17-620E-5BCB-B1E7-52B3C2206E9E}"/>
              </a:ext>
            </a:extLst>
          </p:cNvPr>
          <p:cNvSpPr>
            <a:spLocks noGrp="1"/>
          </p:cNvSpPr>
          <p:nvPr/>
        </p:nvSpPr>
        <p:spPr>
          <a:xfrm>
            <a:off x="8324850" y="2309540"/>
            <a:ext cx="304800" cy="0"/>
          </a:xfrm>
          <a:prstGeom prst="line">
            <a:avLst/>
          </a:prstGeom>
          <a:ln w="13335">
            <a:solidFill>
              <a:srgbClr val="184C82"/>
            </a:solidFill>
            <a:prstDash val="solid"/>
          </a:ln>
        </p:spPr>
        <p:txBody>
          <a:bodyPr/>
          <a:lstStyle/>
          <a:p>
            <a:endParaRPr lang="en-US">
              <a:latin typeface="Inter" panose="02000503000000020004" pitchFamily="2" charset="0"/>
              <a:ea typeface="Inter" panose="02000503000000020004" pitchFamily="2" charset="0"/>
            </a:endParaRPr>
          </a:p>
        </p:txBody>
      </p:sp>
      <p:sp>
        <p:nvSpPr>
          <p:cNvPr id="13" name="right-branch-297">
            <a:extLst>
              <a:ext uri="{FF2B5EF4-FFF2-40B4-BE49-F238E27FC236}">
                <a16:creationId xmlns:a16="http://schemas.microsoft.com/office/drawing/2014/main" id="{3605727C-683C-9990-DF77-BDE1F0116B26}"/>
              </a:ext>
            </a:extLst>
          </p:cNvPr>
          <p:cNvSpPr>
            <a:spLocks noGrp="1"/>
          </p:cNvSpPr>
          <p:nvPr/>
        </p:nvSpPr>
        <p:spPr>
          <a:xfrm>
            <a:off x="7848600" y="3269882"/>
            <a:ext cx="781050" cy="0"/>
          </a:xfrm>
          <a:prstGeom prst="line">
            <a:avLst/>
          </a:prstGeom>
          <a:ln w="13335">
            <a:solidFill>
              <a:srgbClr val="184C82"/>
            </a:solidFill>
            <a:prstDash val="solid"/>
          </a:ln>
        </p:spPr>
        <p:txBody>
          <a:bodyPr/>
          <a:lstStyle/>
          <a:p>
            <a:endParaRPr lang="en-US">
              <a:latin typeface="Inter" panose="02000503000000020004" pitchFamily="2" charset="0"/>
              <a:ea typeface="Inter" panose="02000503000000020004" pitchFamily="2" charset="0"/>
            </a:endParaRPr>
          </a:p>
        </p:txBody>
      </p:sp>
      <p:sp>
        <p:nvSpPr>
          <p:cNvPr id="14" name="right-branch-384">
            <a:extLst>
              <a:ext uri="{FF2B5EF4-FFF2-40B4-BE49-F238E27FC236}">
                <a16:creationId xmlns:a16="http://schemas.microsoft.com/office/drawing/2014/main" id="{6CF82184-1E8B-6B8A-57E5-68F8EB1AB594}"/>
              </a:ext>
            </a:extLst>
          </p:cNvPr>
          <p:cNvSpPr>
            <a:spLocks noGrp="1"/>
          </p:cNvSpPr>
          <p:nvPr/>
        </p:nvSpPr>
        <p:spPr>
          <a:xfrm>
            <a:off x="8324850" y="4303626"/>
            <a:ext cx="304800" cy="0"/>
          </a:xfrm>
          <a:prstGeom prst="line">
            <a:avLst/>
          </a:prstGeom>
          <a:ln w="13335">
            <a:solidFill>
              <a:srgbClr val="184C82"/>
            </a:solidFill>
            <a:prstDash val="solid"/>
          </a:ln>
        </p:spPr>
        <p:txBody>
          <a:bodyPr/>
          <a:lstStyle/>
          <a:p>
            <a:endParaRPr lang="en-US">
              <a:latin typeface="Inter" panose="02000503000000020004" pitchFamily="2" charset="0"/>
              <a:ea typeface="Inter" panose="02000503000000020004" pitchFamily="2" charset="0"/>
            </a:endParaRPr>
          </a:p>
        </p:txBody>
      </p:sp>
      <p:sp>
        <p:nvSpPr>
          <p:cNvPr id="15" name="collect-data">
            <a:extLst>
              <a:ext uri="{FF2B5EF4-FFF2-40B4-BE49-F238E27FC236}">
                <a16:creationId xmlns:a16="http://schemas.microsoft.com/office/drawing/2014/main" id="{41387525-4AB9-0764-4EBA-E95159B78B31}"/>
              </a:ext>
            </a:extLst>
          </p:cNvPr>
          <p:cNvSpPr>
            <a:spLocks noGrp="1"/>
          </p:cNvSpPr>
          <p:nvPr/>
        </p:nvSpPr>
        <p:spPr>
          <a:xfrm>
            <a:off x="495300" y="1614412"/>
            <a:ext cx="2647950" cy="990600"/>
          </a:xfrm>
          <a:prstGeom prst="roundRect">
            <a:avLst>
              <a:gd name="adj" fmla="val 11538"/>
            </a:avLst>
          </a:prstGeom>
          <a:solidFill>
            <a:srgbClr val="FFF8F7"/>
          </a:solidFill>
          <a:ln w="10478">
            <a:solidFill>
              <a:srgbClr val="EF4C3E"/>
            </a:solidFill>
            <a:prstDash val="solid"/>
          </a:ln>
        </p:spPr>
        <p:txBody>
          <a:bodyPr/>
          <a:lstStyle/>
          <a:p>
            <a:endParaRPr lang="en-US">
              <a:latin typeface="Inter" panose="02000503000000020004" pitchFamily="2" charset="0"/>
              <a:ea typeface="Inter" panose="02000503000000020004" pitchFamily="2" charset="0"/>
            </a:endParaRPr>
          </a:p>
        </p:txBody>
      </p:sp>
      <p:sp>
        <p:nvSpPr>
          <p:cNvPr id="16" name="collect-data-tag">
            <a:extLst>
              <a:ext uri="{FF2B5EF4-FFF2-40B4-BE49-F238E27FC236}">
                <a16:creationId xmlns:a16="http://schemas.microsoft.com/office/drawing/2014/main" id="{DE128C29-5EA3-3BDC-4AAA-2DCDC45389FF}"/>
              </a:ext>
            </a:extLst>
          </p:cNvPr>
          <p:cNvSpPr>
            <a:spLocks noGrp="1"/>
          </p:cNvSpPr>
          <p:nvPr/>
        </p:nvSpPr>
        <p:spPr>
          <a:xfrm>
            <a:off x="495300" y="1614412"/>
            <a:ext cx="876300" cy="238125"/>
          </a:xfrm>
          <a:prstGeom prst="roundRect">
            <a:avLst>
              <a:gd name="adj" fmla="val 48000"/>
            </a:avLst>
          </a:prstGeom>
          <a:solidFill>
            <a:srgbClr val="17642B"/>
          </a:solidFill>
          <a:ln w="0">
            <a:solidFill>
              <a:srgbClr val="17642B"/>
            </a:solidFill>
            <a:prstDash val="solid"/>
          </a:ln>
        </p:spPr>
        <p:txBody>
          <a:bodyPr/>
          <a:lstStyle/>
          <a:p>
            <a:endParaRPr lang="en-US">
              <a:latin typeface="Inter" panose="02000503000000020004" pitchFamily="2" charset="0"/>
              <a:ea typeface="Inter" panose="02000503000000020004" pitchFamily="2" charset="0"/>
            </a:endParaRPr>
          </a:p>
        </p:txBody>
      </p:sp>
      <p:sp>
        <p:nvSpPr>
          <p:cNvPr id="17" name="collect-data-tag-text">
            <a:extLst>
              <a:ext uri="{FF2B5EF4-FFF2-40B4-BE49-F238E27FC236}">
                <a16:creationId xmlns:a16="http://schemas.microsoft.com/office/drawing/2014/main" id="{2DA23E01-06D3-59B1-EB45-969B948E4DC5}"/>
              </a:ext>
            </a:extLst>
          </p:cNvPr>
          <p:cNvSpPr>
            <a:spLocks noGrp="1"/>
          </p:cNvSpPr>
          <p:nvPr/>
        </p:nvSpPr>
        <p:spPr>
          <a:xfrm>
            <a:off x="533400" y="1614412"/>
            <a:ext cx="800100" cy="238125"/>
          </a:xfrm>
          <a:prstGeom prst="rect">
            <a:avLst/>
          </a:prstGeom>
          <a:noFill/>
          <a:ln w="0">
            <a:noFill/>
            <a:prstDash val="solid"/>
          </a:ln>
        </p:spPr>
        <p:txBody>
          <a:bodyPr wrap="square" lIns="19050" tIns="9525" rIns="19050" bIns="9525" anchor="ctr"/>
          <a:lstStyle/>
          <a:p>
            <a:pPr algn="ctr">
              <a:defRPr sz="863" b="1">
                <a:solidFill>
                  <a:srgbClr val="FFFFFF"/>
                </a:solidFill>
              </a:defRPr>
            </a:pPr>
            <a:r>
              <a:rPr sz="863" b="1">
                <a:solidFill>
                  <a:srgbClr val="FFFFFF"/>
                </a:solidFill>
                <a:latin typeface="Inter" panose="02000503000000020004" pitchFamily="2" charset="0"/>
                <a:ea typeface="Inter" panose="02000503000000020004" pitchFamily="2" charset="0"/>
              </a:rPr>
              <a:t>COLLECT</a:t>
            </a:r>
          </a:p>
        </p:txBody>
      </p:sp>
      <p:sp>
        <p:nvSpPr>
          <p:cNvPr id="18" name="collect-data-ring">
            <a:extLst>
              <a:ext uri="{FF2B5EF4-FFF2-40B4-BE49-F238E27FC236}">
                <a16:creationId xmlns:a16="http://schemas.microsoft.com/office/drawing/2014/main" id="{83DF7014-7E1A-A904-9553-3FF7B7027F3F}"/>
              </a:ext>
            </a:extLst>
          </p:cNvPr>
          <p:cNvSpPr>
            <a:spLocks noGrp="1"/>
          </p:cNvSpPr>
          <p:nvPr/>
        </p:nvSpPr>
        <p:spPr>
          <a:xfrm>
            <a:off x="733425" y="1985887"/>
            <a:ext cx="514350" cy="514350"/>
          </a:xfrm>
          <a:prstGeom prst="ellipse">
            <a:avLst/>
          </a:prstGeom>
          <a:noFill/>
          <a:ln w="15240">
            <a:solidFill>
              <a:srgbClr val="EF4C3E"/>
            </a:solidFill>
            <a:prstDash val="solid"/>
          </a:ln>
        </p:spPr>
        <p:txBody>
          <a:bodyPr/>
          <a:lstStyle/>
          <a:p>
            <a:endParaRPr lang="en-US">
              <a:latin typeface="Inter" panose="02000503000000020004" pitchFamily="2" charset="0"/>
              <a:ea typeface="Inter" panose="02000503000000020004" pitchFamily="2" charset="0"/>
            </a:endParaRPr>
          </a:p>
        </p:txBody>
      </p:sp>
      <p:sp>
        <p:nvSpPr>
          <p:cNvPr id="19" name="collect-data-title">
            <a:extLst>
              <a:ext uri="{FF2B5EF4-FFF2-40B4-BE49-F238E27FC236}">
                <a16:creationId xmlns:a16="http://schemas.microsoft.com/office/drawing/2014/main" id="{A450CB14-4FFC-45A5-BE92-C03A2F57879C}"/>
              </a:ext>
            </a:extLst>
          </p:cNvPr>
          <p:cNvSpPr>
            <a:spLocks noGrp="1"/>
          </p:cNvSpPr>
          <p:nvPr/>
        </p:nvSpPr>
        <p:spPr>
          <a:xfrm>
            <a:off x="1504950" y="1804349"/>
            <a:ext cx="1504950" cy="342900"/>
          </a:xfrm>
          <a:prstGeom prst="rect">
            <a:avLst/>
          </a:prstGeom>
          <a:noFill/>
          <a:ln w="0">
            <a:noFill/>
            <a:prstDash val="solid"/>
          </a:ln>
        </p:spPr>
        <p:txBody>
          <a:bodyPr wrap="square" lIns="19050" tIns="9525" rIns="19050" bIns="9525" anchor="ctr"/>
          <a:lstStyle/>
          <a:p>
            <a:pPr algn="l">
              <a:defRPr sz="1050" b="1">
                <a:solidFill>
                  <a:srgbClr val="171B20"/>
                </a:solidFill>
              </a:defRPr>
            </a:pPr>
            <a:r>
              <a:rPr sz="1050" b="1">
                <a:solidFill>
                  <a:srgbClr val="171B20"/>
                </a:solidFill>
                <a:latin typeface="Inter" panose="02000503000000020004" pitchFamily="2" charset="0"/>
                <a:ea typeface="Inter" panose="02000503000000020004" pitchFamily="2" charset="0"/>
              </a:rPr>
              <a:t>Data Collection</a:t>
            </a:r>
          </a:p>
        </p:txBody>
      </p:sp>
      <p:sp>
        <p:nvSpPr>
          <p:cNvPr id="20" name="collect-data-body">
            <a:extLst>
              <a:ext uri="{FF2B5EF4-FFF2-40B4-BE49-F238E27FC236}">
                <a16:creationId xmlns:a16="http://schemas.microsoft.com/office/drawing/2014/main" id="{79FAA2F2-75D8-E9A4-C041-B3868FE21497}"/>
              </a:ext>
            </a:extLst>
          </p:cNvPr>
          <p:cNvSpPr>
            <a:spLocks noGrp="1"/>
          </p:cNvSpPr>
          <p:nvPr/>
        </p:nvSpPr>
        <p:spPr>
          <a:xfrm>
            <a:off x="1504950" y="2128199"/>
            <a:ext cx="1581150" cy="333375"/>
          </a:xfrm>
          <a:prstGeom prst="rect">
            <a:avLst/>
          </a:prstGeom>
          <a:noFill/>
          <a:ln w="0">
            <a:noFill/>
            <a:prstDash val="solid"/>
          </a:ln>
        </p:spPr>
        <p:txBody>
          <a:bodyPr wrap="square" lIns="19050" tIns="9525" rIns="19050" bIns="9525" anchor="ctr"/>
          <a:lstStyle/>
          <a:p>
            <a:pPr algn="l">
              <a:defRPr sz="825" b="0">
                <a:solidFill>
                  <a:srgbClr val="171B20"/>
                </a:solidFill>
              </a:defRPr>
            </a:pPr>
            <a:r>
              <a:rPr lang="en-AU" sz="825" b="0" dirty="0">
                <a:solidFill>
                  <a:srgbClr val="171B20"/>
                </a:solidFill>
                <a:latin typeface="Inter" panose="02000503000000020004" pitchFamily="2" charset="0"/>
                <a:ea typeface="Inter" panose="02000503000000020004" pitchFamily="2" charset="0"/>
              </a:rPr>
              <a:t>Collect operational data from </a:t>
            </a:r>
            <a:r>
              <a:rPr lang="en-AU" sz="825" b="0" dirty="0" err="1">
                <a:solidFill>
                  <a:srgbClr val="171B20"/>
                </a:solidFill>
                <a:latin typeface="Inter" panose="02000503000000020004" pitchFamily="2" charset="0"/>
                <a:ea typeface="Inter" panose="02000503000000020004" pitchFamily="2" charset="0"/>
              </a:rPr>
              <a:t>LoRaWAN</a:t>
            </a:r>
            <a:r>
              <a:rPr lang="en-AU" sz="825" b="0" dirty="0">
                <a:solidFill>
                  <a:srgbClr val="171B20"/>
                </a:solidFill>
                <a:latin typeface="Inter" panose="02000503000000020004" pitchFamily="2" charset="0"/>
                <a:ea typeface="Inter" panose="02000503000000020004" pitchFamily="2" charset="0"/>
              </a:rPr>
              <a:t> sensors, PLCs, RTUs and smart meters</a:t>
            </a:r>
            <a:endParaRPr sz="825" b="0" dirty="0">
              <a:solidFill>
                <a:srgbClr val="171B20"/>
              </a:solidFill>
              <a:latin typeface="Inter" panose="02000503000000020004" pitchFamily="2" charset="0"/>
              <a:ea typeface="Inter" panose="02000503000000020004" pitchFamily="2" charset="0"/>
            </a:endParaRPr>
          </a:p>
        </p:txBody>
      </p:sp>
      <p:sp>
        <p:nvSpPr>
          <p:cNvPr id="21" name="collect-private">
            <a:extLst>
              <a:ext uri="{FF2B5EF4-FFF2-40B4-BE49-F238E27FC236}">
                <a16:creationId xmlns:a16="http://schemas.microsoft.com/office/drawing/2014/main" id="{D8EB48C9-CBE9-C6FE-8484-49ED42CCAFF4}"/>
              </a:ext>
            </a:extLst>
          </p:cNvPr>
          <p:cNvSpPr>
            <a:spLocks noGrp="1"/>
          </p:cNvSpPr>
          <p:nvPr/>
        </p:nvSpPr>
        <p:spPr>
          <a:xfrm>
            <a:off x="495300" y="2756007"/>
            <a:ext cx="2647950" cy="990600"/>
          </a:xfrm>
          <a:prstGeom prst="roundRect">
            <a:avLst>
              <a:gd name="adj" fmla="val 11538"/>
            </a:avLst>
          </a:prstGeom>
          <a:solidFill>
            <a:srgbClr val="FFF9F4"/>
          </a:solidFill>
          <a:ln w="10478">
            <a:solidFill>
              <a:srgbClr val="F27B24"/>
            </a:solidFill>
            <a:prstDash val="solid"/>
          </a:ln>
        </p:spPr>
        <p:txBody>
          <a:bodyPr/>
          <a:lstStyle/>
          <a:p>
            <a:endParaRPr lang="en-US">
              <a:latin typeface="Inter" panose="02000503000000020004" pitchFamily="2" charset="0"/>
              <a:ea typeface="Inter" panose="02000503000000020004" pitchFamily="2" charset="0"/>
            </a:endParaRPr>
          </a:p>
        </p:txBody>
      </p:sp>
      <p:sp>
        <p:nvSpPr>
          <p:cNvPr id="22" name="collect-private-tag">
            <a:extLst>
              <a:ext uri="{FF2B5EF4-FFF2-40B4-BE49-F238E27FC236}">
                <a16:creationId xmlns:a16="http://schemas.microsoft.com/office/drawing/2014/main" id="{C1BA45F2-62C4-4F93-7BF0-B46B5C84B166}"/>
              </a:ext>
            </a:extLst>
          </p:cNvPr>
          <p:cNvSpPr>
            <a:spLocks noGrp="1"/>
          </p:cNvSpPr>
          <p:nvPr/>
        </p:nvSpPr>
        <p:spPr>
          <a:xfrm>
            <a:off x="495300" y="2756007"/>
            <a:ext cx="876300" cy="238125"/>
          </a:xfrm>
          <a:prstGeom prst="roundRect">
            <a:avLst>
              <a:gd name="adj" fmla="val 48000"/>
            </a:avLst>
          </a:prstGeom>
          <a:solidFill>
            <a:srgbClr val="17642B"/>
          </a:solidFill>
          <a:ln w="0">
            <a:solidFill>
              <a:srgbClr val="17642B"/>
            </a:solidFill>
            <a:prstDash val="solid"/>
          </a:ln>
        </p:spPr>
        <p:txBody>
          <a:bodyPr/>
          <a:lstStyle/>
          <a:p>
            <a:endParaRPr lang="en-US">
              <a:latin typeface="Inter" panose="02000503000000020004" pitchFamily="2" charset="0"/>
              <a:ea typeface="Inter" panose="02000503000000020004" pitchFamily="2" charset="0"/>
            </a:endParaRPr>
          </a:p>
        </p:txBody>
      </p:sp>
      <p:sp>
        <p:nvSpPr>
          <p:cNvPr id="23" name="collect-private-tag-text">
            <a:extLst>
              <a:ext uri="{FF2B5EF4-FFF2-40B4-BE49-F238E27FC236}">
                <a16:creationId xmlns:a16="http://schemas.microsoft.com/office/drawing/2014/main" id="{2DA20449-F987-7FF9-B00C-17B33E221FEC}"/>
              </a:ext>
            </a:extLst>
          </p:cNvPr>
          <p:cNvSpPr>
            <a:spLocks noGrp="1"/>
          </p:cNvSpPr>
          <p:nvPr/>
        </p:nvSpPr>
        <p:spPr>
          <a:xfrm>
            <a:off x="533400" y="2756007"/>
            <a:ext cx="800100" cy="238125"/>
          </a:xfrm>
          <a:prstGeom prst="rect">
            <a:avLst/>
          </a:prstGeom>
          <a:noFill/>
          <a:ln w="0">
            <a:noFill/>
            <a:prstDash val="solid"/>
          </a:ln>
        </p:spPr>
        <p:txBody>
          <a:bodyPr wrap="square" lIns="19050" tIns="9525" rIns="19050" bIns="9525" anchor="ctr"/>
          <a:lstStyle/>
          <a:p>
            <a:pPr algn="ctr">
              <a:defRPr sz="863" b="1">
                <a:solidFill>
                  <a:srgbClr val="FFFFFF"/>
                </a:solidFill>
              </a:defRPr>
            </a:pPr>
            <a:r>
              <a:rPr sz="863" b="1">
                <a:solidFill>
                  <a:srgbClr val="FFFFFF"/>
                </a:solidFill>
                <a:latin typeface="Inter" panose="02000503000000020004" pitchFamily="2" charset="0"/>
                <a:ea typeface="Inter" panose="02000503000000020004" pitchFamily="2" charset="0"/>
              </a:rPr>
              <a:t>COLLECT</a:t>
            </a:r>
          </a:p>
        </p:txBody>
      </p:sp>
      <p:sp>
        <p:nvSpPr>
          <p:cNvPr id="24" name="collect-private-ring">
            <a:extLst>
              <a:ext uri="{FF2B5EF4-FFF2-40B4-BE49-F238E27FC236}">
                <a16:creationId xmlns:a16="http://schemas.microsoft.com/office/drawing/2014/main" id="{5887B632-4F0A-3D9C-DF57-00C39C95A7BE}"/>
              </a:ext>
            </a:extLst>
          </p:cNvPr>
          <p:cNvSpPr>
            <a:spLocks noGrp="1"/>
          </p:cNvSpPr>
          <p:nvPr/>
        </p:nvSpPr>
        <p:spPr>
          <a:xfrm>
            <a:off x="733425" y="3127482"/>
            <a:ext cx="514350" cy="514350"/>
          </a:xfrm>
          <a:prstGeom prst="ellipse">
            <a:avLst/>
          </a:prstGeom>
          <a:noFill/>
          <a:ln w="15240">
            <a:solidFill>
              <a:srgbClr val="F27B24"/>
            </a:solidFill>
            <a:prstDash val="solid"/>
          </a:ln>
        </p:spPr>
        <p:txBody>
          <a:bodyPr/>
          <a:lstStyle/>
          <a:p>
            <a:endParaRPr lang="en-US">
              <a:latin typeface="Inter" panose="02000503000000020004" pitchFamily="2" charset="0"/>
              <a:ea typeface="Inter" panose="02000503000000020004" pitchFamily="2" charset="0"/>
            </a:endParaRPr>
          </a:p>
        </p:txBody>
      </p:sp>
      <p:sp>
        <p:nvSpPr>
          <p:cNvPr id="25" name="collect-private-title">
            <a:extLst>
              <a:ext uri="{FF2B5EF4-FFF2-40B4-BE49-F238E27FC236}">
                <a16:creationId xmlns:a16="http://schemas.microsoft.com/office/drawing/2014/main" id="{A781DD8E-11B2-2254-FB58-BA643C735827}"/>
              </a:ext>
            </a:extLst>
          </p:cNvPr>
          <p:cNvSpPr>
            <a:spLocks noGrp="1"/>
          </p:cNvSpPr>
          <p:nvPr/>
        </p:nvSpPr>
        <p:spPr>
          <a:xfrm>
            <a:off x="1504950" y="2925774"/>
            <a:ext cx="1504950" cy="342900"/>
          </a:xfrm>
          <a:prstGeom prst="rect">
            <a:avLst/>
          </a:prstGeom>
          <a:noFill/>
          <a:ln w="0">
            <a:noFill/>
            <a:prstDash val="solid"/>
          </a:ln>
        </p:spPr>
        <p:txBody>
          <a:bodyPr wrap="square" lIns="19050" tIns="9525" rIns="19050" bIns="9525" anchor="ctr"/>
          <a:lstStyle/>
          <a:p>
            <a:pPr algn="l">
              <a:defRPr sz="1050" b="1">
                <a:solidFill>
                  <a:srgbClr val="171B20"/>
                </a:solidFill>
              </a:defRPr>
            </a:pPr>
            <a:r>
              <a:rPr lang="en-AU" sz="1050" b="1" dirty="0">
                <a:solidFill>
                  <a:srgbClr val="171B20"/>
                </a:solidFill>
                <a:latin typeface="Inter" panose="02000503000000020004" pitchFamily="2" charset="0"/>
                <a:ea typeface="Inter" panose="02000503000000020004" pitchFamily="2" charset="0"/>
              </a:rPr>
              <a:t>Sensor Onboarding &amp; Payload Decoding</a:t>
            </a:r>
            <a:endParaRPr sz="1050" b="1" dirty="0">
              <a:solidFill>
                <a:srgbClr val="171B20"/>
              </a:solidFill>
              <a:latin typeface="Inter" panose="02000503000000020004" pitchFamily="2" charset="0"/>
              <a:ea typeface="Inter" panose="02000503000000020004" pitchFamily="2" charset="0"/>
            </a:endParaRPr>
          </a:p>
        </p:txBody>
      </p:sp>
      <p:sp>
        <p:nvSpPr>
          <p:cNvPr id="26" name="collect-private-body">
            <a:extLst>
              <a:ext uri="{FF2B5EF4-FFF2-40B4-BE49-F238E27FC236}">
                <a16:creationId xmlns:a16="http://schemas.microsoft.com/office/drawing/2014/main" id="{1A667334-AE75-5F54-8568-BE506F279C72}"/>
              </a:ext>
            </a:extLst>
          </p:cNvPr>
          <p:cNvSpPr>
            <a:spLocks noGrp="1"/>
          </p:cNvSpPr>
          <p:nvPr/>
        </p:nvSpPr>
        <p:spPr>
          <a:xfrm>
            <a:off x="1504950" y="3308179"/>
            <a:ext cx="1581150" cy="333375"/>
          </a:xfrm>
          <a:prstGeom prst="rect">
            <a:avLst/>
          </a:prstGeom>
          <a:noFill/>
          <a:ln w="0">
            <a:noFill/>
            <a:prstDash val="solid"/>
          </a:ln>
        </p:spPr>
        <p:txBody>
          <a:bodyPr wrap="square" lIns="19050" tIns="9525" rIns="19050" bIns="9525" anchor="ctr"/>
          <a:lstStyle/>
          <a:p>
            <a:pPr algn="l">
              <a:defRPr sz="825" b="0">
                <a:solidFill>
                  <a:srgbClr val="171B20"/>
                </a:solidFill>
              </a:defRPr>
            </a:pPr>
            <a:r>
              <a:rPr lang="en-AU" sz="825" b="0" dirty="0">
                <a:solidFill>
                  <a:srgbClr val="171B20"/>
                </a:solidFill>
                <a:latin typeface="Inter" panose="02000503000000020004" pitchFamily="2" charset="0"/>
                <a:ea typeface="Inter" panose="02000503000000020004" pitchFamily="2" charset="0"/>
              </a:rPr>
              <a:t>Identify supported </a:t>
            </a:r>
            <a:r>
              <a:rPr lang="en-AU" sz="825" b="0" dirty="0" err="1">
                <a:solidFill>
                  <a:srgbClr val="171B20"/>
                </a:solidFill>
                <a:latin typeface="Inter" panose="02000503000000020004" pitchFamily="2" charset="0"/>
                <a:ea typeface="Inter" panose="02000503000000020004" pitchFamily="2" charset="0"/>
              </a:rPr>
              <a:t>LoRaWAN</a:t>
            </a:r>
            <a:r>
              <a:rPr lang="en-AU" sz="825" b="0" dirty="0">
                <a:solidFill>
                  <a:srgbClr val="171B20"/>
                </a:solidFill>
                <a:latin typeface="Inter" panose="02000503000000020004" pitchFamily="2" charset="0"/>
                <a:ea typeface="Inter" panose="02000503000000020004" pitchFamily="2" charset="0"/>
              </a:rPr>
              <a:t>® devices and convert payloads into usable datapoints.</a:t>
            </a:r>
            <a:endParaRPr sz="825" b="0" dirty="0">
              <a:solidFill>
                <a:srgbClr val="171B20"/>
              </a:solidFill>
              <a:latin typeface="Inter" panose="02000503000000020004" pitchFamily="2" charset="0"/>
              <a:ea typeface="Inter" panose="02000503000000020004" pitchFamily="2" charset="0"/>
            </a:endParaRPr>
          </a:p>
        </p:txBody>
      </p:sp>
      <p:sp>
        <p:nvSpPr>
          <p:cNvPr id="54" name="compute-core">
            <a:extLst>
              <a:ext uri="{FF2B5EF4-FFF2-40B4-BE49-F238E27FC236}">
                <a16:creationId xmlns:a16="http://schemas.microsoft.com/office/drawing/2014/main" id="{8289FEE1-1EDD-17B3-700F-84AA9B01C9E3}"/>
              </a:ext>
            </a:extLst>
          </p:cNvPr>
          <p:cNvSpPr>
            <a:spLocks noGrp="1"/>
          </p:cNvSpPr>
          <p:nvPr/>
        </p:nvSpPr>
        <p:spPr>
          <a:xfrm>
            <a:off x="3867150" y="1367681"/>
            <a:ext cx="3981450" cy="3648075"/>
          </a:xfrm>
          <a:prstGeom prst="roundRect">
            <a:avLst>
              <a:gd name="adj" fmla="val 3133"/>
            </a:avLst>
          </a:prstGeom>
          <a:solidFill>
            <a:srgbClr val="F6DEDE"/>
          </a:solidFill>
          <a:ln w="11430">
            <a:solidFill>
              <a:srgbClr val="B72125"/>
            </a:solidFill>
            <a:prstDash val="solid"/>
          </a:ln>
        </p:spPr>
        <p:txBody>
          <a:bodyPr/>
          <a:lstStyle/>
          <a:p>
            <a:endParaRPr lang="en-US">
              <a:latin typeface="Inter" panose="02000503000000020004" pitchFamily="2" charset="0"/>
              <a:ea typeface="Inter" panose="02000503000000020004" pitchFamily="2" charset="0"/>
            </a:endParaRPr>
          </a:p>
        </p:txBody>
      </p:sp>
      <p:sp>
        <p:nvSpPr>
          <p:cNvPr id="56" name="compute-head">
            <a:extLst>
              <a:ext uri="{FF2B5EF4-FFF2-40B4-BE49-F238E27FC236}">
                <a16:creationId xmlns:a16="http://schemas.microsoft.com/office/drawing/2014/main" id="{E8FF8A70-56EB-B6B6-A3BD-125553AE009C}"/>
              </a:ext>
            </a:extLst>
          </p:cNvPr>
          <p:cNvSpPr>
            <a:spLocks noGrp="1"/>
          </p:cNvSpPr>
          <p:nvPr/>
        </p:nvSpPr>
        <p:spPr>
          <a:xfrm>
            <a:off x="3867150" y="1367681"/>
            <a:ext cx="3981450" cy="490253"/>
          </a:xfrm>
          <a:prstGeom prst="roundRect">
            <a:avLst>
              <a:gd name="adj" fmla="val 17143"/>
            </a:avLst>
          </a:prstGeom>
          <a:solidFill>
            <a:srgbClr val="B72125"/>
          </a:solidFill>
          <a:ln w="0">
            <a:solidFill>
              <a:srgbClr val="B72125"/>
            </a:solidFill>
            <a:prstDash val="solid"/>
          </a:ln>
        </p:spPr>
        <p:txBody>
          <a:bodyPr/>
          <a:lstStyle/>
          <a:p>
            <a:endParaRPr lang="en-US">
              <a:latin typeface="Inter" panose="02000503000000020004" pitchFamily="2" charset="0"/>
              <a:ea typeface="Inter" panose="02000503000000020004" pitchFamily="2" charset="0"/>
            </a:endParaRPr>
          </a:p>
        </p:txBody>
      </p:sp>
      <p:sp>
        <p:nvSpPr>
          <p:cNvPr id="57" name="compute-title">
            <a:extLst>
              <a:ext uri="{FF2B5EF4-FFF2-40B4-BE49-F238E27FC236}">
                <a16:creationId xmlns:a16="http://schemas.microsoft.com/office/drawing/2014/main" id="{4AA4C50D-ABF5-CCD8-F47E-970FAFE72EC2}"/>
              </a:ext>
            </a:extLst>
          </p:cNvPr>
          <p:cNvSpPr>
            <a:spLocks noGrp="1"/>
          </p:cNvSpPr>
          <p:nvPr/>
        </p:nvSpPr>
        <p:spPr>
          <a:xfrm>
            <a:off x="4092388" y="1426790"/>
            <a:ext cx="3581400" cy="285750"/>
          </a:xfrm>
          <a:prstGeom prst="rect">
            <a:avLst/>
          </a:prstGeom>
          <a:noFill/>
          <a:ln w="0">
            <a:noFill/>
            <a:prstDash val="solid"/>
          </a:ln>
        </p:spPr>
        <p:txBody>
          <a:bodyPr wrap="square" lIns="19050" tIns="9525" rIns="19050" bIns="9525" anchor="ctr"/>
          <a:lstStyle/>
          <a:p>
            <a:pPr algn="ctr">
              <a:defRPr sz="1313" b="1">
                <a:solidFill>
                  <a:srgbClr val="FFFFFF"/>
                </a:solidFill>
              </a:defRPr>
            </a:pPr>
            <a:r>
              <a:rPr lang="en-AU" sz="1313" b="1" dirty="0">
                <a:solidFill>
                  <a:srgbClr val="FFFFFF"/>
                </a:solidFill>
                <a:latin typeface="Inter" panose="02000503000000020004" pitchFamily="2" charset="0"/>
                <a:ea typeface="Inter" panose="02000503000000020004" pitchFamily="2" charset="0"/>
              </a:rPr>
              <a:t>Operational</a:t>
            </a:r>
            <a:r>
              <a:rPr sz="1313" b="1" dirty="0">
                <a:solidFill>
                  <a:srgbClr val="FFFFFF"/>
                </a:solidFill>
                <a:latin typeface="Inter" panose="02000503000000020004" pitchFamily="2" charset="0"/>
                <a:ea typeface="Inter" panose="02000503000000020004" pitchFamily="2" charset="0"/>
              </a:rPr>
              <a:t> Edge </a:t>
            </a:r>
            <a:r>
              <a:rPr lang="en-AU" sz="1313" b="1" dirty="0">
                <a:solidFill>
                  <a:srgbClr val="FFFFFF"/>
                </a:solidFill>
                <a:latin typeface="Inter" panose="02000503000000020004" pitchFamily="2" charset="0"/>
                <a:ea typeface="Inter" panose="02000503000000020004" pitchFamily="2" charset="0"/>
              </a:rPr>
              <a:t>Computing Services</a:t>
            </a:r>
            <a:endParaRPr sz="1313" b="1" dirty="0">
              <a:solidFill>
                <a:srgbClr val="FFFFFF"/>
              </a:solidFill>
              <a:latin typeface="Inter" panose="02000503000000020004" pitchFamily="2" charset="0"/>
              <a:ea typeface="Inter" panose="02000503000000020004" pitchFamily="2" charset="0"/>
            </a:endParaRPr>
          </a:p>
        </p:txBody>
      </p:sp>
      <p:sp>
        <p:nvSpPr>
          <p:cNvPr id="58" name="logic">
            <a:extLst>
              <a:ext uri="{FF2B5EF4-FFF2-40B4-BE49-F238E27FC236}">
                <a16:creationId xmlns:a16="http://schemas.microsoft.com/office/drawing/2014/main" id="{473CF4B8-348B-C7CA-A836-2844E8A056D7}"/>
              </a:ext>
            </a:extLst>
          </p:cNvPr>
          <p:cNvSpPr>
            <a:spLocks noGrp="1"/>
          </p:cNvSpPr>
          <p:nvPr/>
        </p:nvSpPr>
        <p:spPr>
          <a:xfrm>
            <a:off x="4057650" y="2034991"/>
            <a:ext cx="1752600" cy="1076325"/>
          </a:xfrm>
          <a:prstGeom prst="roundRect">
            <a:avLst>
              <a:gd name="adj" fmla="val 10619"/>
            </a:avLst>
          </a:prstGeom>
          <a:solidFill>
            <a:srgbClr val="FFFFFF"/>
          </a:solidFill>
          <a:ln w="0">
            <a:solidFill>
              <a:srgbClr val="FFFFFF"/>
            </a:solidFill>
            <a:prstDash val="solid"/>
          </a:ln>
        </p:spPr>
        <p:txBody>
          <a:bodyPr/>
          <a:lstStyle/>
          <a:p>
            <a:endParaRPr lang="en-US">
              <a:latin typeface="Inter" panose="02000503000000020004" pitchFamily="2" charset="0"/>
              <a:ea typeface="Inter" panose="02000503000000020004" pitchFamily="2" charset="0"/>
            </a:endParaRPr>
          </a:p>
        </p:txBody>
      </p:sp>
      <p:sp>
        <p:nvSpPr>
          <p:cNvPr id="59" name="logic-title">
            <a:extLst>
              <a:ext uri="{FF2B5EF4-FFF2-40B4-BE49-F238E27FC236}">
                <a16:creationId xmlns:a16="http://schemas.microsoft.com/office/drawing/2014/main" id="{7CF43059-F381-BEE3-99A1-FD2BF60DD32A}"/>
              </a:ext>
            </a:extLst>
          </p:cNvPr>
          <p:cNvSpPr>
            <a:spLocks noGrp="1"/>
          </p:cNvSpPr>
          <p:nvPr/>
        </p:nvSpPr>
        <p:spPr>
          <a:xfrm>
            <a:off x="4171950" y="2577916"/>
            <a:ext cx="1524000" cy="323850"/>
          </a:xfrm>
          <a:prstGeom prst="rect">
            <a:avLst/>
          </a:prstGeom>
          <a:noFill/>
          <a:ln w="0">
            <a:noFill/>
            <a:prstDash val="solid"/>
          </a:ln>
        </p:spPr>
        <p:txBody>
          <a:bodyPr wrap="square" lIns="19050" tIns="9525" rIns="19050" bIns="9525" anchor="ctr"/>
          <a:lstStyle/>
          <a:p>
            <a:pPr algn="ctr">
              <a:defRPr sz="990" b="1">
                <a:solidFill>
                  <a:srgbClr val="171B20"/>
                </a:solidFill>
              </a:defRPr>
            </a:pPr>
            <a:r>
              <a:rPr sz="990" b="1" dirty="0">
                <a:solidFill>
                  <a:srgbClr val="171B20"/>
                </a:solidFill>
                <a:latin typeface="Inter" panose="02000503000000020004" pitchFamily="2" charset="0"/>
                <a:ea typeface="Inter" panose="02000503000000020004" pitchFamily="2" charset="0"/>
              </a:rPr>
              <a:t>Logic</a:t>
            </a:r>
            <a:r>
              <a:rPr lang="en-AU" sz="990" b="1" dirty="0">
                <a:solidFill>
                  <a:srgbClr val="171B20"/>
                </a:solidFill>
                <a:latin typeface="Inter" panose="02000503000000020004" pitchFamily="2" charset="0"/>
                <a:ea typeface="Inter" panose="02000503000000020004" pitchFamily="2" charset="0"/>
              </a:rPr>
              <a:t> </a:t>
            </a:r>
            <a:r>
              <a:rPr sz="990" b="1" dirty="0">
                <a:solidFill>
                  <a:srgbClr val="171B20"/>
                </a:solidFill>
                <a:latin typeface="Inter" panose="02000503000000020004" pitchFamily="2" charset="0"/>
                <a:ea typeface="Inter" panose="02000503000000020004" pitchFamily="2" charset="0"/>
              </a:rPr>
              <a:t>Orchestration</a:t>
            </a:r>
          </a:p>
        </p:txBody>
      </p:sp>
      <p:sp>
        <p:nvSpPr>
          <p:cNvPr id="60" name="logic-body">
            <a:extLst>
              <a:ext uri="{FF2B5EF4-FFF2-40B4-BE49-F238E27FC236}">
                <a16:creationId xmlns:a16="http://schemas.microsoft.com/office/drawing/2014/main" id="{4A495B20-0F58-3F00-E10C-A5C1CCC791FD}"/>
              </a:ext>
            </a:extLst>
          </p:cNvPr>
          <p:cNvSpPr>
            <a:spLocks noGrp="1"/>
          </p:cNvSpPr>
          <p:nvPr/>
        </p:nvSpPr>
        <p:spPr>
          <a:xfrm>
            <a:off x="4210050" y="2835091"/>
            <a:ext cx="1447800" cy="200025"/>
          </a:xfrm>
          <a:prstGeom prst="rect">
            <a:avLst/>
          </a:prstGeom>
          <a:noFill/>
          <a:ln w="0">
            <a:noFill/>
            <a:prstDash val="solid"/>
          </a:ln>
        </p:spPr>
        <p:txBody>
          <a:bodyPr wrap="square" lIns="19050" tIns="9525" rIns="19050" bIns="9525" anchor="ctr"/>
          <a:lstStyle/>
          <a:p>
            <a:pPr algn="ctr">
              <a:defRPr sz="803" b="0">
                <a:solidFill>
                  <a:srgbClr val="171B20"/>
                </a:solidFill>
              </a:defRPr>
            </a:pPr>
            <a:r>
              <a:rPr sz="803" b="0">
                <a:solidFill>
                  <a:srgbClr val="171B20"/>
                </a:solidFill>
                <a:latin typeface="Inter" panose="02000503000000020004" pitchFamily="2" charset="0"/>
                <a:ea typeface="Inter" panose="02000503000000020004" pitchFamily="2" charset="0"/>
              </a:rPr>
              <a:t>Node-RED workflows, rules and automation</a:t>
            </a:r>
          </a:p>
        </p:txBody>
      </p:sp>
      <p:sp>
        <p:nvSpPr>
          <p:cNvPr id="61" name="scenario">
            <a:extLst>
              <a:ext uri="{FF2B5EF4-FFF2-40B4-BE49-F238E27FC236}">
                <a16:creationId xmlns:a16="http://schemas.microsoft.com/office/drawing/2014/main" id="{A29C8C3A-BA41-98C2-7FA6-6F6BD088701B}"/>
              </a:ext>
            </a:extLst>
          </p:cNvPr>
          <p:cNvSpPr>
            <a:spLocks noGrp="1"/>
          </p:cNvSpPr>
          <p:nvPr/>
        </p:nvSpPr>
        <p:spPr>
          <a:xfrm>
            <a:off x="5905500" y="2034991"/>
            <a:ext cx="1752600" cy="1076325"/>
          </a:xfrm>
          <a:prstGeom prst="roundRect">
            <a:avLst>
              <a:gd name="adj" fmla="val 10619"/>
            </a:avLst>
          </a:prstGeom>
          <a:solidFill>
            <a:srgbClr val="FFFFFF"/>
          </a:solidFill>
          <a:ln w="0">
            <a:solidFill>
              <a:srgbClr val="FFFFFF"/>
            </a:solidFill>
            <a:prstDash val="solid"/>
          </a:ln>
        </p:spPr>
        <p:txBody>
          <a:bodyPr/>
          <a:lstStyle/>
          <a:p>
            <a:endParaRPr lang="en-US">
              <a:latin typeface="Inter" panose="02000503000000020004" pitchFamily="2" charset="0"/>
              <a:ea typeface="Inter" panose="02000503000000020004" pitchFamily="2" charset="0"/>
            </a:endParaRPr>
          </a:p>
        </p:txBody>
      </p:sp>
      <p:sp>
        <p:nvSpPr>
          <p:cNvPr id="62" name="scenario-title">
            <a:extLst>
              <a:ext uri="{FF2B5EF4-FFF2-40B4-BE49-F238E27FC236}">
                <a16:creationId xmlns:a16="http://schemas.microsoft.com/office/drawing/2014/main" id="{46FDC1D8-76D8-1859-7F5F-6EC83EF13D4B}"/>
              </a:ext>
            </a:extLst>
          </p:cNvPr>
          <p:cNvSpPr>
            <a:spLocks noGrp="1"/>
          </p:cNvSpPr>
          <p:nvPr/>
        </p:nvSpPr>
        <p:spPr>
          <a:xfrm>
            <a:off x="6019800" y="2577916"/>
            <a:ext cx="1524000" cy="323850"/>
          </a:xfrm>
          <a:prstGeom prst="rect">
            <a:avLst/>
          </a:prstGeom>
          <a:noFill/>
          <a:ln w="0">
            <a:noFill/>
            <a:prstDash val="solid"/>
          </a:ln>
        </p:spPr>
        <p:txBody>
          <a:bodyPr wrap="square" lIns="19050" tIns="9525" rIns="19050" bIns="9525" anchor="ctr"/>
          <a:lstStyle/>
          <a:p>
            <a:pPr algn="ctr">
              <a:defRPr sz="990" b="1">
                <a:solidFill>
                  <a:srgbClr val="171B20"/>
                </a:solidFill>
              </a:defRPr>
            </a:pPr>
            <a:r>
              <a:rPr sz="990" b="1" dirty="0">
                <a:solidFill>
                  <a:srgbClr val="171B20"/>
                </a:solidFill>
                <a:latin typeface="Inter" panose="02000503000000020004" pitchFamily="2" charset="0"/>
                <a:ea typeface="Inter" panose="02000503000000020004" pitchFamily="2" charset="0"/>
              </a:rPr>
              <a:t>Scenario</a:t>
            </a:r>
            <a:r>
              <a:rPr lang="en-AU" sz="990" b="1" dirty="0">
                <a:solidFill>
                  <a:srgbClr val="171B20"/>
                </a:solidFill>
                <a:latin typeface="Inter" panose="02000503000000020004" pitchFamily="2" charset="0"/>
                <a:ea typeface="Inter" panose="02000503000000020004" pitchFamily="2" charset="0"/>
              </a:rPr>
              <a:t> </a:t>
            </a:r>
            <a:r>
              <a:rPr sz="990" b="1" dirty="0">
                <a:solidFill>
                  <a:srgbClr val="171B20"/>
                </a:solidFill>
                <a:latin typeface="Inter" panose="02000503000000020004" pitchFamily="2" charset="0"/>
                <a:ea typeface="Inter" panose="02000503000000020004" pitchFamily="2" charset="0"/>
              </a:rPr>
              <a:t>Management</a:t>
            </a:r>
          </a:p>
        </p:txBody>
      </p:sp>
      <p:sp>
        <p:nvSpPr>
          <p:cNvPr id="63" name="scenario-body">
            <a:extLst>
              <a:ext uri="{FF2B5EF4-FFF2-40B4-BE49-F238E27FC236}">
                <a16:creationId xmlns:a16="http://schemas.microsoft.com/office/drawing/2014/main" id="{1E6517B7-CB75-348D-6D87-1CAC8F6ED8B4}"/>
              </a:ext>
            </a:extLst>
          </p:cNvPr>
          <p:cNvSpPr>
            <a:spLocks noGrp="1"/>
          </p:cNvSpPr>
          <p:nvPr/>
        </p:nvSpPr>
        <p:spPr>
          <a:xfrm>
            <a:off x="6057900" y="2835091"/>
            <a:ext cx="1447800" cy="200025"/>
          </a:xfrm>
          <a:prstGeom prst="rect">
            <a:avLst/>
          </a:prstGeom>
          <a:noFill/>
          <a:ln w="0">
            <a:noFill/>
            <a:prstDash val="solid"/>
          </a:ln>
        </p:spPr>
        <p:txBody>
          <a:bodyPr wrap="square" lIns="19050" tIns="9525" rIns="19050" bIns="9525" anchor="ctr"/>
          <a:lstStyle/>
          <a:p>
            <a:pPr algn="ctr">
              <a:defRPr sz="803" b="0">
                <a:solidFill>
                  <a:srgbClr val="171B20"/>
                </a:solidFill>
              </a:defRPr>
            </a:pPr>
            <a:r>
              <a:rPr sz="803" b="0">
                <a:solidFill>
                  <a:srgbClr val="171B20"/>
                </a:solidFill>
                <a:latin typeface="Inter" panose="02000503000000020004" pitchFamily="2" charset="0"/>
                <a:ea typeface="Inter" panose="02000503000000020004" pitchFamily="2" charset="0"/>
              </a:rPr>
              <a:t>Templates, deployment models and workflows</a:t>
            </a:r>
          </a:p>
        </p:txBody>
      </p:sp>
      <p:sp>
        <p:nvSpPr>
          <p:cNvPr id="64" name="data">
            <a:extLst>
              <a:ext uri="{FF2B5EF4-FFF2-40B4-BE49-F238E27FC236}">
                <a16:creationId xmlns:a16="http://schemas.microsoft.com/office/drawing/2014/main" id="{E1ACB649-2D21-258B-E1B7-4B2314E5C646}"/>
              </a:ext>
            </a:extLst>
          </p:cNvPr>
          <p:cNvSpPr>
            <a:spLocks noGrp="1"/>
          </p:cNvSpPr>
          <p:nvPr/>
        </p:nvSpPr>
        <p:spPr>
          <a:xfrm>
            <a:off x="4057650" y="3234581"/>
            <a:ext cx="1752600" cy="1076325"/>
          </a:xfrm>
          <a:prstGeom prst="roundRect">
            <a:avLst>
              <a:gd name="adj" fmla="val 10619"/>
            </a:avLst>
          </a:prstGeom>
          <a:solidFill>
            <a:srgbClr val="FFFFFF"/>
          </a:solidFill>
          <a:ln w="0">
            <a:solidFill>
              <a:srgbClr val="FFFFFF"/>
            </a:solidFill>
            <a:prstDash val="solid"/>
          </a:ln>
        </p:spPr>
        <p:txBody>
          <a:bodyPr/>
          <a:lstStyle/>
          <a:p>
            <a:endParaRPr lang="en-US">
              <a:latin typeface="Inter" panose="02000503000000020004" pitchFamily="2" charset="0"/>
              <a:ea typeface="Inter" panose="02000503000000020004" pitchFamily="2" charset="0"/>
            </a:endParaRPr>
          </a:p>
        </p:txBody>
      </p:sp>
      <p:sp>
        <p:nvSpPr>
          <p:cNvPr id="65" name="data-title">
            <a:extLst>
              <a:ext uri="{FF2B5EF4-FFF2-40B4-BE49-F238E27FC236}">
                <a16:creationId xmlns:a16="http://schemas.microsoft.com/office/drawing/2014/main" id="{BDB7AC29-67ED-2E14-D558-99AE68540DA0}"/>
              </a:ext>
            </a:extLst>
          </p:cNvPr>
          <p:cNvSpPr>
            <a:spLocks noGrp="1"/>
          </p:cNvSpPr>
          <p:nvPr/>
        </p:nvSpPr>
        <p:spPr>
          <a:xfrm>
            <a:off x="4171950" y="3773587"/>
            <a:ext cx="1524000" cy="323850"/>
          </a:xfrm>
          <a:prstGeom prst="rect">
            <a:avLst/>
          </a:prstGeom>
          <a:noFill/>
          <a:ln w="0">
            <a:noFill/>
            <a:prstDash val="solid"/>
          </a:ln>
        </p:spPr>
        <p:txBody>
          <a:bodyPr wrap="square" lIns="19050" tIns="9525" rIns="19050" bIns="9525" anchor="ctr"/>
          <a:lstStyle/>
          <a:p>
            <a:pPr algn="ctr">
              <a:defRPr sz="990" b="1">
                <a:solidFill>
                  <a:srgbClr val="171B20"/>
                </a:solidFill>
              </a:defRPr>
            </a:pPr>
            <a:r>
              <a:rPr sz="990" b="1" dirty="0">
                <a:solidFill>
                  <a:srgbClr val="171B20"/>
                </a:solidFill>
                <a:latin typeface="Inter" panose="02000503000000020004" pitchFamily="2" charset="0"/>
                <a:ea typeface="Inter" panose="02000503000000020004" pitchFamily="2" charset="0"/>
              </a:rPr>
              <a:t>Data</a:t>
            </a:r>
            <a:r>
              <a:rPr lang="en-AU" sz="990" b="1" dirty="0">
                <a:solidFill>
                  <a:srgbClr val="171B20"/>
                </a:solidFill>
                <a:latin typeface="Inter" panose="02000503000000020004" pitchFamily="2" charset="0"/>
                <a:ea typeface="Inter" panose="02000503000000020004" pitchFamily="2" charset="0"/>
              </a:rPr>
              <a:t> </a:t>
            </a:r>
            <a:r>
              <a:rPr sz="990" b="1" dirty="0">
                <a:solidFill>
                  <a:srgbClr val="171B20"/>
                </a:solidFill>
                <a:latin typeface="Inter" panose="02000503000000020004" pitchFamily="2" charset="0"/>
                <a:ea typeface="Inter" panose="02000503000000020004" pitchFamily="2" charset="0"/>
              </a:rPr>
              <a:t>Management</a:t>
            </a:r>
          </a:p>
        </p:txBody>
      </p:sp>
      <p:sp>
        <p:nvSpPr>
          <p:cNvPr id="66" name="data-body">
            <a:extLst>
              <a:ext uri="{FF2B5EF4-FFF2-40B4-BE49-F238E27FC236}">
                <a16:creationId xmlns:a16="http://schemas.microsoft.com/office/drawing/2014/main" id="{2F01E370-6D73-A1EE-B00E-B1690055F5BE}"/>
              </a:ext>
            </a:extLst>
          </p:cNvPr>
          <p:cNvSpPr>
            <a:spLocks noGrp="1"/>
          </p:cNvSpPr>
          <p:nvPr/>
        </p:nvSpPr>
        <p:spPr>
          <a:xfrm>
            <a:off x="4210050" y="4034681"/>
            <a:ext cx="1447800" cy="200025"/>
          </a:xfrm>
          <a:prstGeom prst="rect">
            <a:avLst/>
          </a:prstGeom>
          <a:noFill/>
          <a:ln w="0">
            <a:noFill/>
            <a:prstDash val="solid"/>
          </a:ln>
        </p:spPr>
        <p:txBody>
          <a:bodyPr wrap="square" lIns="19050" tIns="9525" rIns="19050" bIns="9525" anchor="ctr"/>
          <a:lstStyle/>
          <a:p>
            <a:pPr algn="ctr">
              <a:defRPr sz="803" b="0">
                <a:solidFill>
                  <a:srgbClr val="171B20"/>
                </a:solidFill>
              </a:defRPr>
            </a:pPr>
            <a:r>
              <a:rPr sz="803" b="0">
                <a:solidFill>
                  <a:srgbClr val="171B20"/>
                </a:solidFill>
                <a:latin typeface="Inter" panose="02000503000000020004" pitchFamily="2" charset="0"/>
                <a:ea typeface="Inter" panose="02000503000000020004" pitchFamily="2" charset="0"/>
              </a:rPr>
              <a:t>Local database, buffering and historical storage</a:t>
            </a:r>
          </a:p>
        </p:txBody>
      </p:sp>
      <p:sp>
        <p:nvSpPr>
          <p:cNvPr id="67" name="alarm">
            <a:extLst>
              <a:ext uri="{FF2B5EF4-FFF2-40B4-BE49-F238E27FC236}">
                <a16:creationId xmlns:a16="http://schemas.microsoft.com/office/drawing/2014/main" id="{300894DB-03D5-B264-621C-1CD3C242FD26}"/>
              </a:ext>
            </a:extLst>
          </p:cNvPr>
          <p:cNvSpPr>
            <a:spLocks noGrp="1"/>
          </p:cNvSpPr>
          <p:nvPr/>
        </p:nvSpPr>
        <p:spPr>
          <a:xfrm>
            <a:off x="5905500" y="3234581"/>
            <a:ext cx="1752600" cy="1076325"/>
          </a:xfrm>
          <a:prstGeom prst="roundRect">
            <a:avLst>
              <a:gd name="adj" fmla="val 10619"/>
            </a:avLst>
          </a:prstGeom>
          <a:solidFill>
            <a:srgbClr val="FFFFFF"/>
          </a:solidFill>
          <a:ln w="0">
            <a:solidFill>
              <a:srgbClr val="FFFFFF"/>
            </a:solidFill>
            <a:prstDash val="solid"/>
          </a:ln>
        </p:spPr>
        <p:txBody>
          <a:bodyPr/>
          <a:lstStyle/>
          <a:p>
            <a:endParaRPr lang="en-US">
              <a:latin typeface="Inter" panose="02000503000000020004" pitchFamily="2" charset="0"/>
              <a:ea typeface="Inter" panose="02000503000000020004" pitchFamily="2" charset="0"/>
            </a:endParaRPr>
          </a:p>
        </p:txBody>
      </p:sp>
      <p:sp>
        <p:nvSpPr>
          <p:cNvPr id="68" name="alarm-title">
            <a:extLst>
              <a:ext uri="{FF2B5EF4-FFF2-40B4-BE49-F238E27FC236}">
                <a16:creationId xmlns:a16="http://schemas.microsoft.com/office/drawing/2014/main" id="{95102FC5-E942-8EE6-4D6B-8AE8FC6FAB85}"/>
              </a:ext>
            </a:extLst>
          </p:cNvPr>
          <p:cNvSpPr>
            <a:spLocks noGrp="1"/>
          </p:cNvSpPr>
          <p:nvPr/>
        </p:nvSpPr>
        <p:spPr>
          <a:xfrm>
            <a:off x="6019800" y="3787031"/>
            <a:ext cx="1524000" cy="323850"/>
          </a:xfrm>
          <a:prstGeom prst="rect">
            <a:avLst/>
          </a:prstGeom>
          <a:noFill/>
          <a:ln w="0">
            <a:noFill/>
            <a:prstDash val="solid"/>
          </a:ln>
        </p:spPr>
        <p:txBody>
          <a:bodyPr wrap="square" lIns="19050" tIns="9525" rIns="19050" bIns="9525" anchor="ctr"/>
          <a:lstStyle/>
          <a:p>
            <a:pPr algn="ctr">
              <a:defRPr sz="990" b="1">
                <a:solidFill>
                  <a:srgbClr val="171B20"/>
                </a:solidFill>
              </a:defRPr>
            </a:pPr>
            <a:r>
              <a:rPr sz="990" b="1" dirty="0">
                <a:solidFill>
                  <a:srgbClr val="171B20"/>
                </a:solidFill>
                <a:latin typeface="Inter" panose="02000503000000020004" pitchFamily="2" charset="0"/>
                <a:ea typeface="Inter" panose="02000503000000020004" pitchFamily="2" charset="0"/>
              </a:rPr>
              <a:t>Alarm</a:t>
            </a:r>
            <a:r>
              <a:rPr lang="en-AU" sz="990" b="1" dirty="0">
                <a:solidFill>
                  <a:srgbClr val="171B20"/>
                </a:solidFill>
                <a:latin typeface="Inter" panose="02000503000000020004" pitchFamily="2" charset="0"/>
                <a:ea typeface="Inter" panose="02000503000000020004" pitchFamily="2" charset="0"/>
              </a:rPr>
              <a:t> </a:t>
            </a:r>
            <a:r>
              <a:rPr sz="990" b="1" dirty="0">
                <a:solidFill>
                  <a:srgbClr val="171B20"/>
                </a:solidFill>
                <a:latin typeface="Inter" panose="02000503000000020004" pitchFamily="2" charset="0"/>
                <a:ea typeface="Inter" panose="02000503000000020004" pitchFamily="2" charset="0"/>
              </a:rPr>
              <a:t>Management</a:t>
            </a:r>
          </a:p>
        </p:txBody>
      </p:sp>
      <p:sp>
        <p:nvSpPr>
          <p:cNvPr id="69" name="alarm-body">
            <a:extLst>
              <a:ext uri="{FF2B5EF4-FFF2-40B4-BE49-F238E27FC236}">
                <a16:creationId xmlns:a16="http://schemas.microsoft.com/office/drawing/2014/main" id="{E2831EAD-B6B7-21AB-657A-3FD8B7FFF33A}"/>
              </a:ext>
            </a:extLst>
          </p:cNvPr>
          <p:cNvSpPr>
            <a:spLocks noGrp="1"/>
          </p:cNvSpPr>
          <p:nvPr/>
        </p:nvSpPr>
        <p:spPr>
          <a:xfrm>
            <a:off x="6057900" y="4034681"/>
            <a:ext cx="1447800" cy="200025"/>
          </a:xfrm>
          <a:prstGeom prst="rect">
            <a:avLst/>
          </a:prstGeom>
          <a:noFill/>
          <a:ln w="0">
            <a:noFill/>
            <a:prstDash val="solid"/>
          </a:ln>
        </p:spPr>
        <p:txBody>
          <a:bodyPr wrap="square" lIns="19050" tIns="9525" rIns="19050" bIns="9525" anchor="ctr"/>
          <a:lstStyle/>
          <a:p>
            <a:pPr algn="ctr">
              <a:defRPr sz="803" b="0">
                <a:solidFill>
                  <a:srgbClr val="171B20"/>
                </a:solidFill>
              </a:defRPr>
            </a:pPr>
            <a:r>
              <a:rPr sz="803" b="0">
                <a:solidFill>
                  <a:srgbClr val="171B20"/>
                </a:solidFill>
                <a:latin typeface="Inter" panose="02000503000000020004" pitchFamily="2" charset="0"/>
                <a:ea typeface="Inter" panose="02000503000000020004" pitchFamily="2" charset="0"/>
              </a:rPr>
              <a:t>Events, notifications and threshold monitoring</a:t>
            </a:r>
          </a:p>
        </p:txBody>
      </p:sp>
      <p:sp>
        <p:nvSpPr>
          <p:cNvPr id="70" name="continuity">
            <a:extLst>
              <a:ext uri="{FF2B5EF4-FFF2-40B4-BE49-F238E27FC236}">
                <a16:creationId xmlns:a16="http://schemas.microsoft.com/office/drawing/2014/main" id="{2AC40B85-5C32-88C4-F338-5509D6CF2C35}"/>
              </a:ext>
            </a:extLst>
          </p:cNvPr>
          <p:cNvSpPr>
            <a:spLocks noGrp="1"/>
          </p:cNvSpPr>
          <p:nvPr/>
        </p:nvSpPr>
        <p:spPr>
          <a:xfrm>
            <a:off x="3867150" y="4535028"/>
            <a:ext cx="3981450" cy="628650"/>
          </a:xfrm>
          <a:prstGeom prst="roundRect">
            <a:avLst>
              <a:gd name="adj" fmla="val 18182"/>
            </a:avLst>
          </a:prstGeom>
          <a:solidFill>
            <a:srgbClr val="F5FAF5"/>
          </a:solidFill>
          <a:ln w="10478">
            <a:solidFill>
              <a:srgbClr val="17642B"/>
            </a:solidFill>
            <a:prstDash val="solid"/>
          </a:ln>
        </p:spPr>
        <p:txBody>
          <a:bodyPr/>
          <a:lstStyle/>
          <a:p>
            <a:endParaRPr lang="en-US">
              <a:latin typeface="Inter" panose="02000503000000020004" pitchFamily="2" charset="0"/>
              <a:ea typeface="Inter" panose="02000503000000020004" pitchFamily="2" charset="0"/>
            </a:endParaRPr>
          </a:p>
        </p:txBody>
      </p:sp>
      <p:sp>
        <p:nvSpPr>
          <p:cNvPr id="71" name="continuity-tag">
            <a:extLst>
              <a:ext uri="{FF2B5EF4-FFF2-40B4-BE49-F238E27FC236}">
                <a16:creationId xmlns:a16="http://schemas.microsoft.com/office/drawing/2014/main" id="{A3F3C17E-9F6C-7F6D-1260-5BC4CDD53140}"/>
              </a:ext>
            </a:extLst>
          </p:cNvPr>
          <p:cNvSpPr>
            <a:spLocks noGrp="1"/>
          </p:cNvSpPr>
          <p:nvPr/>
        </p:nvSpPr>
        <p:spPr>
          <a:xfrm>
            <a:off x="3810000" y="4366941"/>
            <a:ext cx="1066800" cy="238125"/>
          </a:xfrm>
          <a:prstGeom prst="roundRect">
            <a:avLst>
              <a:gd name="adj" fmla="val 48000"/>
            </a:avLst>
          </a:prstGeom>
          <a:solidFill>
            <a:srgbClr val="17642B"/>
          </a:solidFill>
          <a:ln w="0">
            <a:solidFill>
              <a:srgbClr val="17642B"/>
            </a:solidFill>
            <a:prstDash val="solid"/>
          </a:ln>
        </p:spPr>
        <p:txBody>
          <a:bodyPr/>
          <a:lstStyle/>
          <a:p>
            <a:endParaRPr lang="en-US">
              <a:latin typeface="Inter" panose="02000503000000020004" pitchFamily="2" charset="0"/>
              <a:ea typeface="Inter" panose="02000503000000020004" pitchFamily="2" charset="0"/>
            </a:endParaRPr>
          </a:p>
        </p:txBody>
      </p:sp>
      <p:sp>
        <p:nvSpPr>
          <p:cNvPr id="72" name="continuity-tag-text">
            <a:extLst>
              <a:ext uri="{FF2B5EF4-FFF2-40B4-BE49-F238E27FC236}">
                <a16:creationId xmlns:a16="http://schemas.microsoft.com/office/drawing/2014/main" id="{F09571EC-503B-967D-5818-3181F7719151}"/>
              </a:ext>
            </a:extLst>
          </p:cNvPr>
          <p:cNvSpPr>
            <a:spLocks noGrp="1"/>
          </p:cNvSpPr>
          <p:nvPr/>
        </p:nvSpPr>
        <p:spPr>
          <a:xfrm>
            <a:off x="3848100" y="4366941"/>
            <a:ext cx="990600" cy="238125"/>
          </a:xfrm>
          <a:prstGeom prst="rect">
            <a:avLst/>
          </a:prstGeom>
          <a:noFill/>
          <a:ln w="0">
            <a:noFill/>
            <a:prstDash val="solid"/>
          </a:ln>
        </p:spPr>
        <p:txBody>
          <a:bodyPr wrap="square" lIns="19050" tIns="9525" rIns="19050" bIns="9525" anchor="ctr"/>
          <a:lstStyle/>
          <a:p>
            <a:pPr algn="ctr">
              <a:defRPr sz="863" b="1">
                <a:solidFill>
                  <a:srgbClr val="FFFFFF"/>
                </a:solidFill>
              </a:defRPr>
            </a:pPr>
            <a:r>
              <a:rPr sz="863" b="1">
                <a:solidFill>
                  <a:srgbClr val="FFFFFF"/>
                </a:solidFill>
                <a:latin typeface="Inter" panose="02000503000000020004" pitchFamily="2" charset="0"/>
                <a:ea typeface="Inter" panose="02000503000000020004" pitchFamily="2" charset="0"/>
              </a:rPr>
              <a:t>CONTINUITY</a:t>
            </a:r>
          </a:p>
        </p:txBody>
      </p:sp>
      <p:sp>
        <p:nvSpPr>
          <p:cNvPr id="73" name="continuity-title">
            <a:extLst>
              <a:ext uri="{FF2B5EF4-FFF2-40B4-BE49-F238E27FC236}">
                <a16:creationId xmlns:a16="http://schemas.microsoft.com/office/drawing/2014/main" id="{B06F1F4A-D968-B256-7A02-CEA96B8E4886}"/>
              </a:ext>
            </a:extLst>
          </p:cNvPr>
          <p:cNvSpPr>
            <a:spLocks noGrp="1"/>
          </p:cNvSpPr>
          <p:nvPr/>
        </p:nvSpPr>
        <p:spPr>
          <a:xfrm>
            <a:off x="4495800" y="4635323"/>
            <a:ext cx="3105150" cy="190500"/>
          </a:xfrm>
          <a:prstGeom prst="rect">
            <a:avLst/>
          </a:prstGeom>
          <a:noFill/>
          <a:ln w="0">
            <a:noFill/>
            <a:prstDash val="solid"/>
          </a:ln>
        </p:spPr>
        <p:txBody>
          <a:bodyPr wrap="square" lIns="19050" tIns="9525" rIns="19050" bIns="9525" anchor="ctr"/>
          <a:lstStyle/>
          <a:p>
            <a:pPr algn="l">
              <a:defRPr sz="863" b="1">
                <a:solidFill>
                  <a:srgbClr val="171B20"/>
                </a:solidFill>
              </a:defRPr>
            </a:pPr>
            <a:r>
              <a:rPr sz="863" b="1">
                <a:solidFill>
                  <a:srgbClr val="171B20"/>
                </a:solidFill>
                <a:latin typeface="Inter" panose="02000503000000020004" pitchFamily="2" charset="0"/>
                <a:ea typeface="Inter" panose="02000503000000020004" pitchFamily="2" charset="0"/>
              </a:rPr>
              <a:t>Reliable Operations &amp; Data Continuity</a:t>
            </a:r>
          </a:p>
        </p:txBody>
      </p:sp>
      <p:sp>
        <p:nvSpPr>
          <p:cNvPr id="74" name="continuity-body">
            <a:extLst>
              <a:ext uri="{FF2B5EF4-FFF2-40B4-BE49-F238E27FC236}">
                <a16:creationId xmlns:a16="http://schemas.microsoft.com/office/drawing/2014/main" id="{984FBB06-59DF-0107-F15A-88435F8F4B43}"/>
              </a:ext>
            </a:extLst>
          </p:cNvPr>
          <p:cNvSpPr>
            <a:spLocks noGrp="1"/>
          </p:cNvSpPr>
          <p:nvPr/>
        </p:nvSpPr>
        <p:spPr>
          <a:xfrm>
            <a:off x="4495800" y="4825823"/>
            <a:ext cx="3105150" cy="295275"/>
          </a:xfrm>
          <a:prstGeom prst="rect">
            <a:avLst/>
          </a:prstGeom>
          <a:noFill/>
          <a:ln w="0">
            <a:noFill/>
            <a:prstDash val="solid"/>
          </a:ln>
        </p:spPr>
        <p:txBody>
          <a:bodyPr wrap="square" lIns="19050" tIns="9525" rIns="19050" bIns="9525" anchor="ctr"/>
          <a:lstStyle/>
          <a:p>
            <a:pPr algn="l">
              <a:defRPr sz="713" b="0">
                <a:solidFill>
                  <a:srgbClr val="171B20"/>
                </a:solidFill>
              </a:defRPr>
            </a:pPr>
            <a:r>
              <a:rPr sz="713" b="0" dirty="0">
                <a:solidFill>
                  <a:srgbClr val="171B20"/>
                </a:solidFill>
                <a:latin typeface="Inter" panose="02000503000000020004" pitchFamily="2" charset="0"/>
                <a:ea typeface="Inter" panose="02000503000000020004" pitchFamily="2" charset="0"/>
              </a:rPr>
              <a:t>Store-and-forward keeps operations running during outages and </a:t>
            </a:r>
            <a:r>
              <a:rPr sz="713" b="0" dirty="0" err="1">
                <a:solidFill>
                  <a:srgbClr val="171B20"/>
                </a:solidFill>
                <a:latin typeface="Inter" panose="02000503000000020004" pitchFamily="2" charset="0"/>
                <a:ea typeface="Inter" panose="02000503000000020004" pitchFamily="2" charset="0"/>
              </a:rPr>
              <a:t>synchronises</a:t>
            </a:r>
            <a:r>
              <a:rPr sz="713" b="0" dirty="0">
                <a:solidFill>
                  <a:srgbClr val="171B20"/>
                </a:solidFill>
                <a:latin typeface="Inter" panose="02000503000000020004" pitchFamily="2" charset="0"/>
                <a:ea typeface="Inter" panose="02000503000000020004" pitchFamily="2" charset="0"/>
              </a:rPr>
              <a:t> automatically when connectivity returns.</a:t>
            </a:r>
          </a:p>
        </p:txBody>
      </p:sp>
      <p:sp>
        <p:nvSpPr>
          <p:cNvPr id="75" name="connect">
            <a:extLst>
              <a:ext uri="{FF2B5EF4-FFF2-40B4-BE49-F238E27FC236}">
                <a16:creationId xmlns:a16="http://schemas.microsoft.com/office/drawing/2014/main" id="{E2D73529-9AD5-CEC6-05AD-A1E935E561EA}"/>
              </a:ext>
            </a:extLst>
          </p:cNvPr>
          <p:cNvSpPr>
            <a:spLocks noGrp="1"/>
          </p:cNvSpPr>
          <p:nvPr/>
        </p:nvSpPr>
        <p:spPr>
          <a:xfrm>
            <a:off x="8629650" y="1814240"/>
            <a:ext cx="3048000" cy="914400"/>
          </a:xfrm>
          <a:prstGeom prst="roundRect">
            <a:avLst>
              <a:gd name="adj" fmla="val 12500"/>
            </a:avLst>
          </a:prstGeom>
          <a:solidFill>
            <a:srgbClr val="FFF8F7"/>
          </a:solidFill>
          <a:ln w="10478">
            <a:solidFill>
              <a:srgbClr val="EF4C3E"/>
            </a:solidFill>
            <a:prstDash val="solid"/>
          </a:ln>
        </p:spPr>
        <p:txBody>
          <a:bodyPr/>
          <a:lstStyle/>
          <a:p>
            <a:endParaRPr lang="en-US">
              <a:latin typeface="Inter" panose="02000503000000020004" pitchFamily="2" charset="0"/>
              <a:ea typeface="Inter" panose="02000503000000020004" pitchFamily="2" charset="0"/>
            </a:endParaRPr>
          </a:p>
        </p:txBody>
      </p:sp>
      <p:sp>
        <p:nvSpPr>
          <p:cNvPr id="76" name="connect-tag">
            <a:extLst>
              <a:ext uri="{FF2B5EF4-FFF2-40B4-BE49-F238E27FC236}">
                <a16:creationId xmlns:a16="http://schemas.microsoft.com/office/drawing/2014/main" id="{6AB0CBF5-01F5-C02C-2542-84F171070347}"/>
              </a:ext>
            </a:extLst>
          </p:cNvPr>
          <p:cNvSpPr>
            <a:spLocks noGrp="1"/>
          </p:cNvSpPr>
          <p:nvPr/>
        </p:nvSpPr>
        <p:spPr>
          <a:xfrm>
            <a:off x="8629650" y="1814240"/>
            <a:ext cx="876300" cy="238125"/>
          </a:xfrm>
          <a:prstGeom prst="roundRect">
            <a:avLst>
              <a:gd name="adj" fmla="val 48000"/>
            </a:avLst>
          </a:prstGeom>
          <a:solidFill>
            <a:srgbClr val="17642B"/>
          </a:solidFill>
          <a:ln w="0">
            <a:solidFill>
              <a:srgbClr val="17642B"/>
            </a:solidFill>
            <a:prstDash val="solid"/>
          </a:ln>
        </p:spPr>
        <p:txBody>
          <a:bodyPr/>
          <a:lstStyle/>
          <a:p>
            <a:endParaRPr lang="en-US">
              <a:latin typeface="Inter" panose="02000503000000020004" pitchFamily="2" charset="0"/>
              <a:ea typeface="Inter" panose="02000503000000020004" pitchFamily="2" charset="0"/>
            </a:endParaRPr>
          </a:p>
        </p:txBody>
      </p:sp>
      <p:sp>
        <p:nvSpPr>
          <p:cNvPr id="77" name="connect-tag-text">
            <a:extLst>
              <a:ext uri="{FF2B5EF4-FFF2-40B4-BE49-F238E27FC236}">
                <a16:creationId xmlns:a16="http://schemas.microsoft.com/office/drawing/2014/main" id="{11EFB40B-5AFE-8CC2-FEF8-6C90CEDBA127}"/>
              </a:ext>
            </a:extLst>
          </p:cNvPr>
          <p:cNvSpPr>
            <a:spLocks noGrp="1"/>
          </p:cNvSpPr>
          <p:nvPr/>
        </p:nvSpPr>
        <p:spPr>
          <a:xfrm>
            <a:off x="8667750" y="1814240"/>
            <a:ext cx="800100" cy="238125"/>
          </a:xfrm>
          <a:prstGeom prst="rect">
            <a:avLst/>
          </a:prstGeom>
          <a:noFill/>
          <a:ln w="0">
            <a:noFill/>
            <a:prstDash val="solid"/>
          </a:ln>
        </p:spPr>
        <p:txBody>
          <a:bodyPr wrap="square" lIns="19050" tIns="9525" rIns="19050" bIns="9525" anchor="ctr"/>
          <a:lstStyle/>
          <a:p>
            <a:pPr algn="ctr">
              <a:defRPr sz="863" b="1">
                <a:solidFill>
                  <a:srgbClr val="FFFFFF"/>
                </a:solidFill>
              </a:defRPr>
            </a:pPr>
            <a:r>
              <a:rPr sz="863" b="1">
                <a:solidFill>
                  <a:srgbClr val="FFFFFF"/>
                </a:solidFill>
                <a:latin typeface="Inter" panose="02000503000000020004" pitchFamily="2" charset="0"/>
                <a:ea typeface="Inter" panose="02000503000000020004" pitchFamily="2" charset="0"/>
              </a:rPr>
              <a:t>CONNECT</a:t>
            </a:r>
          </a:p>
        </p:txBody>
      </p:sp>
      <p:sp>
        <p:nvSpPr>
          <p:cNvPr id="78" name="connect-ring">
            <a:extLst>
              <a:ext uri="{FF2B5EF4-FFF2-40B4-BE49-F238E27FC236}">
                <a16:creationId xmlns:a16="http://schemas.microsoft.com/office/drawing/2014/main" id="{4308E860-4615-8FBF-7CF0-78744999C2FB}"/>
              </a:ext>
            </a:extLst>
          </p:cNvPr>
          <p:cNvSpPr>
            <a:spLocks noGrp="1"/>
          </p:cNvSpPr>
          <p:nvPr/>
        </p:nvSpPr>
        <p:spPr>
          <a:xfrm>
            <a:off x="8867775" y="2118477"/>
            <a:ext cx="514350" cy="514350"/>
          </a:xfrm>
          <a:prstGeom prst="ellipse">
            <a:avLst/>
          </a:prstGeom>
          <a:noFill/>
          <a:ln w="15240">
            <a:solidFill>
              <a:srgbClr val="EF4C3E"/>
            </a:solidFill>
            <a:prstDash val="solid"/>
          </a:ln>
        </p:spPr>
        <p:txBody>
          <a:bodyPr/>
          <a:lstStyle/>
          <a:p>
            <a:endParaRPr lang="en-US">
              <a:latin typeface="Inter" panose="02000503000000020004" pitchFamily="2" charset="0"/>
              <a:ea typeface="Inter" panose="02000503000000020004" pitchFamily="2" charset="0"/>
            </a:endParaRPr>
          </a:p>
        </p:txBody>
      </p:sp>
      <p:sp>
        <p:nvSpPr>
          <p:cNvPr id="79" name="connect-title">
            <a:extLst>
              <a:ext uri="{FF2B5EF4-FFF2-40B4-BE49-F238E27FC236}">
                <a16:creationId xmlns:a16="http://schemas.microsoft.com/office/drawing/2014/main" id="{600D1DC8-1E68-BBD7-7FF5-3E541300C9FB}"/>
              </a:ext>
            </a:extLst>
          </p:cNvPr>
          <p:cNvSpPr>
            <a:spLocks noGrp="1"/>
          </p:cNvSpPr>
          <p:nvPr/>
        </p:nvSpPr>
        <p:spPr>
          <a:xfrm>
            <a:off x="9639300" y="2004177"/>
            <a:ext cx="1905000" cy="342900"/>
          </a:xfrm>
          <a:prstGeom prst="rect">
            <a:avLst/>
          </a:prstGeom>
          <a:noFill/>
          <a:ln w="0">
            <a:noFill/>
            <a:prstDash val="solid"/>
          </a:ln>
        </p:spPr>
        <p:txBody>
          <a:bodyPr wrap="square" lIns="19050" tIns="9525" rIns="19050" bIns="9525" anchor="ctr"/>
          <a:lstStyle/>
          <a:p>
            <a:pPr algn="l">
              <a:defRPr sz="1050" b="1">
                <a:solidFill>
                  <a:srgbClr val="171B20"/>
                </a:solidFill>
              </a:defRPr>
            </a:pPr>
            <a:r>
              <a:rPr sz="1050" b="1" dirty="0">
                <a:solidFill>
                  <a:srgbClr val="171B20"/>
                </a:solidFill>
                <a:latin typeface="Inter" panose="02000503000000020004" pitchFamily="2" charset="0"/>
                <a:ea typeface="Inter" panose="02000503000000020004" pitchFamily="2" charset="0"/>
              </a:rPr>
              <a:t>Enterprise &amp; Cloud Integration</a:t>
            </a:r>
          </a:p>
        </p:txBody>
      </p:sp>
      <p:sp>
        <p:nvSpPr>
          <p:cNvPr id="80" name="connect-body">
            <a:extLst>
              <a:ext uri="{FF2B5EF4-FFF2-40B4-BE49-F238E27FC236}">
                <a16:creationId xmlns:a16="http://schemas.microsoft.com/office/drawing/2014/main" id="{BE44C873-3472-418A-698D-477248D86176}"/>
              </a:ext>
            </a:extLst>
          </p:cNvPr>
          <p:cNvSpPr>
            <a:spLocks noGrp="1"/>
          </p:cNvSpPr>
          <p:nvPr/>
        </p:nvSpPr>
        <p:spPr>
          <a:xfrm>
            <a:off x="9639300" y="2356602"/>
            <a:ext cx="1905000" cy="257175"/>
          </a:xfrm>
          <a:prstGeom prst="rect">
            <a:avLst/>
          </a:prstGeom>
          <a:noFill/>
          <a:ln w="0">
            <a:noFill/>
            <a:prstDash val="solid"/>
          </a:ln>
        </p:spPr>
        <p:txBody>
          <a:bodyPr wrap="square" lIns="19050" tIns="9525" rIns="19050" bIns="9525" anchor="ctr"/>
          <a:lstStyle/>
          <a:p>
            <a:pPr algn="l">
              <a:defRPr sz="825" b="0">
                <a:solidFill>
                  <a:srgbClr val="171B20"/>
                </a:solidFill>
              </a:defRPr>
            </a:pPr>
            <a:r>
              <a:rPr sz="825" b="0">
                <a:solidFill>
                  <a:srgbClr val="171B20"/>
                </a:solidFill>
                <a:latin typeface="Inter" panose="02000503000000020004" pitchFamily="2" charset="0"/>
                <a:ea typeface="Inter" panose="02000503000000020004" pitchFamily="2" charset="0"/>
              </a:rPr>
              <a:t>MQTT • REST • Sparkplug B</a:t>
            </a:r>
          </a:p>
          <a:p>
            <a:pPr algn="l">
              <a:defRPr sz="825" b="0">
                <a:solidFill>
                  <a:srgbClr val="171B20"/>
                </a:solidFill>
              </a:defRPr>
            </a:pPr>
            <a:r>
              <a:rPr sz="825" b="0">
                <a:solidFill>
                  <a:srgbClr val="171B20"/>
                </a:solidFill>
                <a:latin typeface="Inter" panose="02000503000000020004" pitchFamily="2" charset="0"/>
                <a:ea typeface="Inter" panose="02000503000000020004" pitchFamily="2" charset="0"/>
              </a:rPr>
              <a:t>AWS • Azure • enterprise apps</a:t>
            </a:r>
          </a:p>
        </p:txBody>
      </p:sp>
      <p:sp>
        <p:nvSpPr>
          <p:cNvPr id="81" name="control">
            <a:extLst>
              <a:ext uri="{FF2B5EF4-FFF2-40B4-BE49-F238E27FC236}">
                <a16:creationId xmlns:a16="http://schemas.microsoft.com/office/drawing/2014/main" id="{720AA1E0-0AAF-C893-18BB-6E0A0292715A}"/>
              </a:ext>
            </a:extLst>
          </p:cNvPr>
          <p:cNvSpPr>
            <a:spLocks noGrp="1"/>
          </p:cNvSpPr>
          <p:nvPr/>
        </p:nvSpPr>
        <p:spPr>
          <a:xfrm>
            <a:off x="8629650" y="2842940"/>
            <a:ext cx="3048000" cy="914400"/>
          </a:xfrm>
          <a:prstGeom prst="roundRect">
            <a:avLst>
              <a:gd name="adj" fmla="val 12500"/>
            </a:avLst>
          </a:prstGeom>
          <a:solidFill>
            <a:srgbClr val="FFF9F4"/>
          </a:solidFill>
          <a:ln w="10478">
            <a:solidFill>
              <a:srgbClr val="F27B24"/>
            </a:solidFill>
            <a:prstDash val="solid"/>
          </a:ln>
        </p:spPr>
        <p:txBody>
          <a:bodyPr/>
          <a:lstStyle/>
          <a:p>
            <a:endParaRPr lang="en-US">
              <a:latin typeface="Inter" panose="02000503000000020004" pitchFamily="2" charset="0"/>
              <a:ea typeface="Inter" panose="02000503000000020004" pitchFamily="2" charset="0"/>
            </a:endParaRPr>
          </a:p>
        </p:txBody>
      </p:sp>
      <p:sp>
        <p:nvSpPr>
          <p:cNvPr id="82" name="control-tag">
            <a:extLst>
              <a:ext uri="{FF2B5EF4-FFF2-40B4-BE49-F238E27FC236}">
                <a16:creationId xmlns:a16="http://schemas.microsoft.com/office/drawing/2014/main" id="{3EA8D631-A03A-5E82-7746-56A06BF7C8CE}"/>
              </a:ext>
            </a:extLst>
          </p:cNvPr>
          <p:cNvSpPr>
            <a:spLocks noGrp="1"/>
          </p:cNvSpPr>
          <p:nvPr/>
        </p:nvSpPr>
        <p:spPr>
          <a:xfrm>
            <a:off x="8629650" y="2842940"/>
            <a:ext cx="876300" cy="238125"/>
          </a:xfrm>
          <a:prstGeom prst="roundRect">
            <a:avLst>
              <a:gd name="adj" fmla="val 48000"/>
            </a:avLst>
          </a:prstGeom>
          <a:solidFill>
            <a:srgbClr val="17642B"/>
          </a:solidFill>
          <a:ln w="0">
            <a:solidFill>
              <a:srgbClr val="17642B"/>
            </a:solidFill>
            <a:prstDash val="solid"/>
          </a:ln>
        </p:spPr>
        <p:txBody>
          <a:bodyPr/>
          <a:lstStyle/>
          <a:p>
            <a:endParaRPr lang="en-US">
              <a:latin typeface="Inter" panose="02000503000000020004" pitchFamily="2" charset="0"/>
              <a:ea typeface="Inter" panose="02000503000000020004" pitchFamily="2" charset="0"/>
            </a:endParaRPr>
          </a:p>
        </p:txBody>
      </p:sp>
      <p:sp>
        <p:nvSpPr>
          <p:cNvPr id="83" name="control-tag-text">
            <a:extLst>
              <a:ext uri="{FF2B5EF4-FFF2-40B4-BE49-F238E27FC236}">
                <a16:creationId xmlns:a16="http://schemas.microsoft.com/office/drawing/2014/main" id="{A67B9B4C-EC37-A0A2-79FD-CDC3B1E8DF3A}"/>
              </a:ext>
            </a:extLst>
          </p:cNvPr>
          <p:cNvSpPr>
            <a:spLocks noGrp="1"/>
          </p:cNvSpPr>
          <p:nvPr/>
        </p:nvSpPr>
        <p:spPr>
          <a:xfrm>
            <a:off x="8667750" y="2842940"/>
            <a:ext cx="800100" cy="238125"/>
          </a:xfrm>
          <a:prstGeom prst="rect">
            <a:avLst/>
          </a:prstGeom>
          <a:noFill/>
          <a:ln w="0">
            <a:noFill/>
            <a:prstDash val="solid"/>
          </a:ln>
        </p:spPr>
        <p:txBody>
          <a:bodyPr wrap="square" lIns="19050" tIns="9525" rIns="19050" bIns="9525" anchor="ctr"/>
          <a:lstStyle/>
          <a:p>
            <a:pPr algn="ctr">
              <a:defRPr sz="863" b="1">
                <a:solidFill>
                  <a:srgbClr val="FFFFFF"/>
                </a:solidFill>
              </a:defRPr>
            </a:pPr>
            <a:r>
              <a:rPr sz="863" b="1">
                <a:solidFill>
                  <a:srgbClr val="FFFFFF"/>
                </a:solidFill>
                <a:latin typeface="Inter" panose="02000503000000020004" pitchFamily="2" charset="0"/>
                <a:ea typeface="Inter" panose="02000503000000020004" pitchFamily="2" charset="0"/>
              </a:rPr>
              <a:t>CONTROL</a:t>
            </a:r>
          </a:p>
        </p:txBody>
      </p:sp>
      <p:sp>
        <p:nvSpPr>
          <p:cNvPr id="84" name="control-ring">
            <a:extLst>
              <a:ext uri="{FF2B5EF4-FFF2-40B4-BE49-F238E27FC236}">
                <a16:creationId xmlns:a16="http://schemas.microsoft.com/office/drawing/2014/main" id="{1BC93875-C05A-E8A5-1402-708D553B7188}"/>
              </a:ext>
            </a:extLst>
          </p:cNvPr>
          <p:cNvSpPr>
            <a:spLocks noGrp="1"/>
          </p:cNvSpPr>
          <p:nvPr/>
        </p:nvSpPr>
        <p:spPr>
          <a:xfrm>
            <a:off x="8867775" y="3153900"/>
            <a:ext cx="514350" cy="514350"/>
          </a:xfrm>
          <a:prstGeom prst="ellipse">
            <a:avLst/>
          </a:prstGeom>
          <a:noFill/>
          <a:ln w="15240">
            <a:solidFill>
              <a:srgbClr val="F27B24"/>
            </a:solidFill>
            <a:prstDash val="solid"/>
          </a:ln>
        </p:spPr>
        <p:txBody>
          <a:bodyPr/>
          <a:lstStyle/>
          <a:p>
            <a:endParaRPr lang="en-US">
              <a:latin typeface="Inter" panose="02000503000000020004" pitchFamily="2" charset="0"/>
              <a:ea typeface="Inter" panose="02000503000000020004" pitchFamily="2" charset="0"/>
            </a:endParaRPr>
          </a:p>
        </p:txBody>
      </p:sp>
      <p:sp>
        <p:nvSpPr>
          <p:cNvPr id="85" name="control-title">
            <a:extLst>
              <a:ext uri="{FF2B5EF4-FFF2-40B4-BE49-F238E27FC236}">
                <a16:creationId xmlns:a16="http://schemas.microsoft.com/office/drawing/2014/main" id="{B58047A6-4F24-8E41-E4F4-3106BF904EDF}"/>
              </a:ext>
            </a:extLst>
          </p:cNvPr>
          <p:cNvSpPr>
            <a:spLocks noGrp="1"/>
          </p:cNvSpPr>
          <p:nvPr/>
        </p:nvSpPr>
        <p:spPr>
          <a:xfrm>
            <a:off x="9639300" y="2970905"/>
            <a:ext cx="1905000" cy="342900"/>
          </a:xfrm>
          <a:prstGeom prst="rect">
            <a:avLst/>
          </a:prstGeom>
          <a:noFill/>
          <a:ln w="0">
            <a:noFill/>
            <a:prstDash val="solid"/>
          </a:ln>
        </p:spPr>
        <p:txBody>
          <a:bodyPr wrap="square" lIns="19050" tIns="9525" rIns="19050" bIns="9525" anchor="ctr"/>
          <a:lstStyle/>
          <a:p>
            <a:pPr algn="l">
              <a:defRPr sz="1050" b="1">
                <a:solidFill>
                  <a:srgbClr val="171B20"/>
                </a:solidFill>
              </a:defRPr>
            </a:pPr>
            <a:r>
              <a:rPr sz="1050" b="1" dirty="0">
                <a:solidFill>
                  <a:srgbClr val="171B20"/>
                </a:solidFill>
                <a:latin typeface="Inter" panose="02000503000000020004" pitchFamily="2" charset="0"/>
                <a:ea typeface="Inter" panose="02000503000000020004" pitchFamily="2" charset="0"/>
              </a:rPr>
              <a:t>Operational Data Forwarding</a:t>
            </a:r>
          </a:p>
        </p:txBody>
      </p:sp>
      <p:sp>
        <p:nvSpPr>
          <p:cNvPr id="86" name="control-body">
            <a:extLst>
              <a:ext uri="{FF2B5EF4-FFF2-40B4-BE49-F238E27FC236}">
                <a16:creationId xmlns:a16="http://schemas.microsoft.com/office/drawing/2014/main" id="{911B0068-F837-129B-96D6-74D3C819DE44}"/>
              </a:ext>
            </a:extLst>
          </p:cNvPr>
          <p:cNvSpPr>
            <a:spLocks noGrp="1"/>
          </p:cNvSpPr>
          <p:nvPr/>
        </p:nvSpPr>
        <p:spPr>
          <a:xfrm>
            <a:off x="9639300" y="3392025"/>
            <a:ext cx="1905000" cy="257175"/>
          </a:xfrm>
          <a:prstGeom prst="rect">
            <a:avLst/>
          </a:prstGeom>
          <a:noFill/>
          <a:ln w="0">
            <a:noFill/>
            <a:prstDash val="solid"/>
          </a:ln>
        </p:spPr>
        <p:txBody>
          <a:bodyPr wrap="square" lIns="19050" tIns="9525" rIns="19050" bIns="9525" anchor="ctr"/>
          <a:lstStyle/>
          <a:p>
            <a:pPr algn="l">
              <a:defRPr sz="825" b="0">
                <a:solidFill>
                  <a:srgbClr val="171B20"/>
                </a:solidFill>
              </a:defRPr>
            </a:pPr>
            <a:r>
              <a:rPr lang="en-AU" sz="825" b="0" dirty="0">
                <a:solidFill>
                  <a:srgbClr val="171B20"/>
                </a:solidFill>
                <a:latin typeface="Inter" panose="02000503000000020004" pitchFamily="2" charset="0"/>
                <a:ea typeface="Inter" panose="02000503000000020004" pitchFamily="2" charset="0"/>
              </a:rPr>
              <a:t>Bridge </a:t>
            </a:r>
            <a:r>
              <a:rPr lang="en-AU" sz="825" b="0" dirty="0" err="1">
                <a:solidFill>
                  <a:srgbClr val="171B20"/>
                </a:solidFill>
                <a:latin typeface="Inter" panose="02000503000000020004" pitchFamily="2" charset="0"/>
                <a:ea typeface="Inter" panose="02000503000000020004" pitchFamily="2" charset="0"/>
              </a:rPr>
              <a:t>LoRaWAN</a:t>
            </a:r>
            <a:r>
              <a:rPr lang="en-AU" sz="825" b="0" dirty="0">
                <a:solidFill>
                  <a:srgbClr val="171B20"/>
                </a:solidFill>
                <a:latin typeface="Inter" panose="02000503000000020004" pitchFamily="2" charset="0"/>
                <a:ea typeface="Inter" panose="02000503000000020004" pitchFamily="2" charset="0"/>
              </a:rPr>
              <a:t> and industrial data into existing SCADA, BMS and operational systems.</a:t>
            </a:r>
            <a:endParaRPr sz="825" b="0" dirty="0">
              <a:solidFill>
                <a:srgbClr val="171B20"/>
              </a:solidFill>
              <a:latin typeface="Inter" panose="02000503000000020004" pitchFamily="2" charset="0"/>
              <a:ea typeface="Inter" panose="02000503000000020004" pitchFamily="2" charset="0"/>
            </a:endParaRPr>
          </a:p>
        </p:txBody>
      </p:sp>
      <p:sp>
        <p:nvSpPr>
          <p:cNvPr id="87" name="canvas-scada">
            <a:extLst>
              <a:ext uri="{FF2B5EF4-FFF2-40B4-BE49-F238E27FC236}">
                <a16:creationId xmlns:a16="http://schemas.microsoft.com/office/drawing/2014/main" id="{7287CFD5-C53C-37B3-39A0-5398BCE5EEE7}"/>
              </a:ext>
            </a:extLst>
          </p:cNvPr>
          <p:cNvSpPr>
            <a:spLocks noGrp="1"/>
          </p:cNvSpPr>
          <p:nvPr/>
        </p:nvSpPr>
        <p:spPr>
          <a:xfrm>
            <a:off x="8629650" y="3871640"/>
            <a:ext cx="3048000" cy="914400"/>
          </a:xfrm>
          <a:prstGeom prst="roundRect">
            <a:avLst>
              <a:gd name="adj" fmla="val 12500"/>
            </a:avLst>
          </a:prstGeom>
          <a:solidFill>
            <a:srgbClr val="FFF8F7"/>
          </a:solidFill>
          <a:ln w="10478">
            <a:solidFill>
              <a:srgbClr val="EF4C3E"/>
            </a:solidFill>
            <a:prstDash val="solid"/>
          </a:ln>
        </p:spPr>
        <p:txBody>
          <a:bodyPr/>
          <a:lstStyle/>
          <a:p>
            <a:endParaRPr lang="en-US">
              <a:latin typeface="Inter" panose="02000503000000020004" pitchFamily="2" charset="0"/>
              <a:ea typeface="Inter" panose="02000503000000020004" pitchFamily="2" charset="0"/>
            </a:endParaRPr>
          </a:p>
        </p:txBody>
      </p:sp>
      <p:sp>
        <p:nvSpPr>
          <p:cNvPr id="88" name="canvas-scada-tag">
            <a:extLst>
              <a:ext uri="{FF2B5EF4-FFF2-40B4-BE49-F238E27FC236}">
                <a16:creationId xmlns:a16="http://schemas.microsoft.com/office/drawing/2014/main" id="{14AE0ECD-02AF-9E2A-DF4A-CF73A61112D1}"/>
              </a:ext>
            </a:extLst>
          </p:cNvPr>
          <p:cNvSpPr>
            <a:spLocks noGrp="1"/>
          </p:cNvSpPr>
          <p:nvPr/>
        </p:nvSpPr>
        <p:spPr>
          <a:xfrm>
            <a:off x="8629650" y="3871640"/>
            <a:ext cx="876300" cy="238125"/>
          </a:xfrm>
          <a:prstGeom prst="roundRect">
            <a:avLst>
              <a:gd name="adj" fmla="val 48000"/>
            </a:avLst>
          </a:prstGeom>
          <a:solidFill>
            <a:srgbClr val="17642B"/>
          </a:solidFill>
          <a:ln w="0">
            <a:solidFill>
              <a:srgbClr val="17642B"/>
            </a:solidFill>
            <a:prstDash val="solid"/>
          </a:ln>
        </p:spPr>
        <p:txBody>
          <a:bodyPr/>
          <a:lstStyle/>
          <a:p>
            <a:endParaRPr lang="en-US">
              <a:latin typeface="Inter" panose="02000503000000020004" pitchFamily="2" charset="0"/>
              <a:ea typeface="Inter" panose="02000503000000020004" pitchFamily="2" charset="0"/>
            </a:endParaRPr>
          </a:p>
        </p:txBody>
      </p:sp>
      <p:sp>
        <p:nvSpPr>
          <p:cNvPr id="89" name="canvas-scada-tag-text">
            <a:extLst>
              <a:ext uri="{FF2B5EF4-FFF2-40B4-BE49-F238E27FC236}">
                <a16:creationId xmlns:a16="http://schemas.microsoft.com/office/drawing/2014/main" id="{9AFDC3C3-9BA0-A31E-7200-953B0FD1A782}"/>
              </a:ext>
            </a:extLst>
          </p:cNvPr>
          <p:cNvSpPr>
            <a:spLocks noGrp="1"/>
          </p:cNvSpPr>
          <p:nvPr/>
        </p:nvSpPr>
        <p:spPr>
          <a:xfrm>
            <a:off x="8667750" y="3871640"/>
            <a:ext cx="800100" cy="238125"/>
          </a:xfrm>
          <a:prstGeom prst="rect">
            <a:avLst/>
          </a:prstGeom>
          <a:noFill/>
          <a:ln w="0">
            <a:noFill/>
            <a:prstDash val="solid"/>
          </a:ln>
        </p:spPr>
        <p:txBody>
          <a:bodyPr wrap="square" lIns="19050" tIns="9525" rIns="19050" bIns="9525" anchor="ctr"/>
          <a:lstStyle/>
          <a:p>
            <a:pPr algn="ctr">
              <a:defRPr sz="863" b="1">
                <a:solidFill>
                  <a:srgbClr val="FFFFFF"/>
                </a:solidFill>
              </a:defRPr>
            </a:pPr>
            <a:r>
              <a:rPr sz="863" b="1">
                <a:solidFill>
                  <a:srgbClr val="FFFFFF"/>
                </a:solidFill>
                <a:latin typeface="Inter" panose="02000503000000020004" pitchFamily="2" charset="0"/>
                <a:ea typeface="Inter" panose="02000503000000020004" pitchFamily="2" charset="0"/>
              </a:rPr>
              <a:t>CANVAS</a:t>
            </a:r>
          </a:p>
        </p:txBody>
      </p:sp>
      <p:sp>
        <p:nvSpPr>
          <p:cNvPr id="90" name="canvas-scada-ring">
            <a:extLst>
              <a:ext uri="{FF2B5EF4-FFF2-40B4-BE49-F238E27FC236}">
                <a16:creationId xmlns:a16="http://schemas.microsoft.com/office/drawing/2014/main" id="{6AA63453-7EBE-17BF-0D8E-746C865F9C1C}"/>
              </a:ext>
            </a:extLst>
          </p:cNvPr>
          <p:cNvSpPr>
            <a:spLocks noGrp="1"/>
          </p:cNvSpPr>
          <p:nvPr/>
        </p:nvSpPr>
        <p:spPr>
          <a:xfrm>
            <a:off x="8867775" y="4189326"/>
            <a:ext cx="514350" cy="514350"/>
          </a:xfrm>
          <a:prstGeom prst="ellipse">
            <a:avLst/>
          </a:prstGeom>
          <a:noFill/>
          <a:ln w="15240">
            <a:solidFill>
              <a:srgbClr val="EF4C3E"/>
            </a:solidFill>
            <a:prstDash val="solid"/>
          </a:ln>
        </p:spPr>
        <p:txBody>
          <a:bodyPr/>
          <a:lstStyle/>
          <a:p>
            <a:endParaRPr lang="en-US">
              <a:latin typeface="Inter" panose="02000503000000020004" pitchFamily="2" charset="0"/>
              <a:ea typeface="Inter" panose="02000503000000020004" pitchFamily="2" charset="0"/>
            </a:endParaRPr>
          </a:p>
        </p:txBody>
      </p:sp>
      <p:sp>
        <p:nvSpPr>
          <p:cNvPr id="91" name="canvas-scada-title">
            <a:extLst>
              <a:ext uri="{FF2B5EF4-FFF2-40B4-BE49-F238E27FC236}">
                <a16:creationId xmlns:a16="http://schemas.microsoft.com/office/drawing/2014/main" id="{48D11062-2FDF-EB16-C697-4DBCF099FDBE}"/>
              </a:ext>
            </a:extLst>
          </p:cNvPr>
          <p:cNvSpPr>
            <a:spLocks noGrp="1"/>
          </p:cNvSpPr>
          <p:nvPr/>
        </p:nvSpPr>
        <p:spPr>
          <a:xfrm>
            <a:off x="9639300" y="4075026"/>
            <a:ext cx="1905000" cy="342900"/>
          </a:xfrm>
          <a:prstGeom prst="rect">
            <a:avLst/>
          </a:prstGeom>
          <a:noFill/>
          <a:ln w="0">
            <a:noFill/>
            <a:prstDash val="solid"/>
          </a:ln>
        </p:spPr>
        <p:txBody>
          <a:bodyPr wrap="square" lIns="19050" tIns="9525" rIns="19050" bIns="9525" anchor="ctr"/>
          <a:lstStyle/>
          <a:p>
            <a:pPr algn="l">
              <a:defRPr sz="1050" b="1">
                <a:solidFill>
                  <a:srgbClr val="171B20"/>
                </a:solidFill>
              </a:defRPr>
            </a:pPr>
            <a:r>
              <a:rPr sz="1050" b="1">
                <a:solidFill>
                  <a:srgbClr val="171B20"/>
                </a:solidFill>
                <a:latin typeface="Inter" panose="02000503000000020004" pitchFamily="2" charset="0"/>
                <a:ea typeface="Inter" panose="02000503000000020004" pitchFamily="2" charset="0"/>
              </a:rPr>
              <a:t>Edge SCADA &amp; Dashboards</a:t>
            </a:r>
          </a:p>
        </p:txBody>
      </p:sp>
      <p:sp>
        <p:nvSpPr>
          <p:cNvPr id="92" name="canvas-scada-body">
            <a:extLst>
              <a:ext uri="{FF2B5EF4-FFF2-40B4-BE49-F238E27FC236}">
                <a16:creationId xmlns:a16="http://schemas.microsoft.com/office/drawing/2014/main" id="{501444C2-57E7-5369-61F2-2D4A3325DE34}"/>
              </a:ext>
            </a:extLst>
          </p:cNvPr>
          <p:cNvSpPr>
            <a:spLocks noGrp="1"/>
          </p:cNvSpPr>
          <p:nvPr/>
        </p:nvSpPr>
        <p:spPr>
          <a:xfrm>
            <a:off x="9639300" y="4427451"/>
            <a:ext cx="1905000" cy="257175"/>
          </a:xfrm>
          <a:prstGeom prst="rect">
            <a:avLst/>
          </a:prstGeom>
          <a:noFill/>
          <a:ln w="0">
            <a:noFill/>
            <a:prstDash val="solid"/>
          </a:ln>
        </p:spPr>
        <p:txBody>
          <a:bodyPr wrap="square" lIns="19050" tIns="9525" rIns="19050" bIns="9525" anchor="ctr"/>
          <a:lstStyle/>
          <a:p>
            <a:pPr algn="l">
              <a:defRPr sz="825" b="0">
                <a:solidFill>
                  <a:srgbClr val="171B20"/>
                </a:solidFill>
              </a:defRPr>
            </a:pPr>
            <a:r>
              <a:rPr lang="en-AU" sz="825" b="0" dirty="0">
                <a:solidFill>
                  <a:srgbClr val="171B20"/>
                </a:solidFill>
                <a:latin typeface="Inter" panose="02000503000000020004" pitchFamily="2" charset="0"/>
                <a:ea typeface="Inter" panose="02000503000000020004" pitchFamily="2" charset="0"/>
              </a:rPr>
              <a:t>Provide local operational visibility, alarms and web dashboards for remote sites.</a:t>
            </a:r>
            <a:endParaRPr sz="825" b="0" dirty="0">
              <a:solidFill>
                <a:srgbClr val="171B20"/>
              </a:solidFill>
              <a:latin typeface="Inter" panose="02000503000000020004" pitchFamily="2" charset="0"/>
              <a:ea typeface="Inter" panose="02000503000000020004" pitchFamily="2" charset="0"/>
            </a:endParaRPr>
          </a:p>
        </p:txBody>
      </p:sp>
      <p:sp>
        <p:nvSpPr>
          <p:cNvPr id="93" name="lifecycle-ribbon">
            <a:extLst>
              <a:ext uri="{FF2B5EF4-FFF2-40B4-BE49-F238E27FC236}">
                <a16:creationId xmlns:a16="http://schemas.microsoft.com/office/drawing/2014/main" id="{3BE27790-CEE6-2772-D055-A06D2CDF7A25}"/>
              </a:ext>
            </a:extLst>
          </p:cNvPr>
          <p:cNvSpPr>
            <a:spLocks noGrp="1"/>
          </p:cNvSpPr>
          <p:nvPr/>
        </p:nvSpPr>
        <p:spPr>
          <a:xfrm>
            <a:off x="295275" y="5587815"/>
            <a:ext cx="11601450" cy="790575"/>
          </a:xfrm>
          <a:prstGeom prst="roundRect">
            <a:avLst>
              <a:gd name="adj" fmla="val 14458"/>
            </a:avLst>
          </a:prstGeom>
          <a:solidFill>
            <a:srgbClr val="FFFFFF"/>
          </a:solidFill>
          <a:ln w="7620">
            <a:solidFill>
              <a:srgbClr val="E1E5E8"/>
            </a:solidFill>
            <a:prstDash val="solid"/>
          </a:ln>
          <a:effectLst>
            <a:outerShdw blurRad="50800" dist="38100" dir="8100000" algn="tr" rotWithShape="0">
              <a:prstClr val="black">
                <a:alpha val="40000"/>
              </a:prstClr>
            </a:outerShdw>
          </a:effectLst>
        </p:spPr>
        <p:txBody>
          <a:bodyPr/>
          <a:lstStyle/>
          <a:p>
            <a:endParaRPr lang="en-US">
              <a:latin typeface="Inter" panose="02000503000000020004" pitchFamily="2" charset="0"/>
              <a:ea typeface="Inter" panose="02000503000000020004" pitchFamily="2" charset="0"/>
            </a:endParaRPr>
          </a:p>
        </p:txBody>
      </p:sp>
      <p:sp>
        <p:nvSpPr>
          <p:cNvPr id="94" name="life-title-0">
            <a:extLst>
              <a:ext uri="{FF2B5EF4-FFF2-40B4-BE49-F238E27FC236}">
                <a16:creationId xmlns:a16="http://schemas.microsoft.com/office/drawing/2014/main" id="{A894009F-0938-5627-80E1-5A998720A47D}"/>
              </a:ext>
            </a:extLst>
          </p:cNvPr>
          <p:cNvSpPr>
            <a:spLocks noGrp="1"/>
          </p:cNvSpPr>
          <p:nvPr/>
        </p:nvSpPr>
        <p:spPr>
          <a:xfrm>
            <a:off x="847725" y="5692590"/>
            <a:ext cx="1362075" cy="219075"/>
          </a:xfrm>
          <a:prstGeom prst="rect">
            <a:avLst/>
          </a:prstGeom>
          <a:noFill/>
          <a:ln w="0">
            <a:noFill/>
            <a:prstDash val="solid"/>
          </a:ln>
        </p:spPr>
        <p:txBody>
          <a:bodyPr wrap="square" lIns="19050" tIns="9525" rIns="19050" bIns="9525" anchor="ctr"/>
          <a:lstStyle/>
          <a:p>
            <a:pPr algn="l">
              <a:defRPr sz="863" b="1">
                <a:solidFill>
                  <a:srgbClr val="171B20"/>
                </a:solidFill>
              </a:defRPr>
            </a:pPr>
            <a:r>
              <a:rPr sz="863" b="1" dirty="0">
                <a:solidFill>
                  <a:srgbClr val="171B20"/>
                </a:solidFill>
                <a:latin typeface="Inter" panose="02000503000000020004" pitchFamily="2" charset="0"/>
                <a:ea typeface="Inter" panose="02000503000000020004" pitchFamily="2" charset="0"/>
              </a:rPr>
              <a:t>Collect</a:t>
            </a:r>
          </a:p>
        </p:txBody>
      </p:sp>
      <p:sp>
        <p:nvSpPr>
          <p:cNvPr id="95" name="life-body-0">
            <a:extLst>
              <a:ext uri="{FF2B5EF4-FFF2-40B4-BE49-F238E27FC236}">
                <a16:creationId xmlns:a16="http://schemas.microsoft.com/office/drawing/2014/main" id="{B0E9094B-6A32-8E61-7066-67618CD2C403}"/>
              </a:ext>
            </a:extLst>
          </p:cNvPr>
          <p:cNvSpPr>
            <a:spLocks noGrp="1"/>
          </p:cNvSpPr>
          <p:nvPr/>
        </p:nvSpPr>
        <p:spPr>
          <a:xfrm>
            <a:off x="847725" y="5911665"/>
            <a:ext cx="1362075" cy="333375"/>
          </a:xfrm>
          <a:prstGeom prst="rect">
            <a:avLst/>
          </a:prstGeom>
          <a:noFill/>
          <a:ln w="0">
            <a:noFill/>
            <a:prstDash val="solid"/>
          </a:ln>
        </p:spPr>
        <p:txBody>
          <a:bodyPr wrap="square" lIns="19050" tIns="9525" rIns="19050" bIns="9525" anchor="ctr"/>
          <a:lstStyle/>
          <a:p>
            <a:pPr algn="l">
              <a:defRPr sz="713" b="0">
                <a:solidFill>
                  <a:srgbClr val="171B20"/>
                </a:solidFill>
              </a:defRPr>
            </a:pPr>
            <a:r>
              <a:rPr lang="en-AU" sz="713" b="0" dirty="0">
                <a:solidFill>
                  <a:srgbClr val="171B20"/>
                </a:solidFill>
                <a:latin typeface="Inter" panose="02000503000000020004" pitchFamily="2" charset="0"/>
                <a:ea typeface="Inter" panose="02000503000000020004" pitchFamily="2" charset="0"/>
              </a:rPr>
              <a:t>Acquire data from </a:t>
            </a:r>
            <a:r>
              <a:rPr lang="en-AU" sz="713" b="0" dirty="0" err="1">
                <a:solidFill>
                  <a:srgbClr val="171B20"/>
                </a:solidFill>
                <a:latin typeface="Inter" panose="02000503000000020004" pitchFamily="2" charset="0"/>
                <a:ea typeface="Inter" panose="02000503000000020004" pitchFamily="2" charset="0"/>
              </a:rPr>
              <a:t>LoRaWAN</a:t>
            </a:r>
            <a:r>
              <a:rPr lang="en-AU" sz="713" b="0" dirty="0">
                <a:solidFill>
                  <a:srgbClr val="171B20"/>
                </a:solidFill>
                <a:latin typeface="Inter" panose="02000503000000020004" pitchFamily="2" charset="0"/>
                <a:ea typeface="Inter" panose="02000503000000020004" pitchFamily="2" charset="0"/>
              </a:rPr>
              <a:t>® sensors, meters, PLCs, RTUs, I/O and field equipment.</a:t>
            </a:r>
            <a:endParaRPr sz="713" b="0" dirty="0">
              <a:solidFill>
                <a:srgbClr val="171B20"/>
              </a:solidFill>
              <a:latin typeface="Inter" panose="02000503000000020004" pitchFamily="2" charset="0"/>
              <a:ea typeface="Inter" panose="02000503000000020004" pitchFamily="2" charset="0"/>
            </a:endParaRPr>
          </a:p>
        </p:txBody>
      </p:sp>
      <p:sp>
        <p:nvSpPr>
          <p:cNvPr id="96" name="life-sep-1">
            <a:extLst>
              <a:ext uri="{FF2B5EF4-FFF2-40B4-BE49-F238E27FC236}">
                <a16:creationId xmlns:a16="http://schemas.microsoft.com/office/drawing/2014/main" id="{53DABC34-4F8B-6BF0-D444-118D98564DA7}"/>
              </a:ext>
            </a:extLst>
          </p:cNvPr>
          <p:cNvSpPr>
            <a:spLocks noGrp="1"/>
          </p:cNvSpPr>
          <p:nvPr/>
        </p:nvSpPr>
        <p:spPr>
          <a:xfrm>
            <a:off x="2238375" y="5730690"/>
            <a:ext cx="0" cy="504825"/>
          </a:xfrm>
          <a:prstGeom prst="line">
            <a:avLst/>
          </a:prstGeom>
          <a:ln w="7620">
            <a:solidFill>
              <a:srgbClr val="CBD1D5"/>
            </a:solidFill>
            <a:prstDash val="solid"/>
          </a:ln>
        </p:spPr>
        <p:txBody>
          <a:bodyPr/>
          <a:lstStyle/>
          <a:p>
            <a:endParaRPr lang="en-US">
              <a:latin typeface="Inter" panose="02000503000000020004" pitchFamily="2" charset="0"/>
              <a:ea typeface="Inter" panose="02000503000000020004" pitchFamily="2" charset="0"/>
            </a:endParaRPr>
          </a:p>
        </p:txBody>
      </p:sp>
      <p:sp>
        <p:nvSpPr>
          <p:cNvPr id="97" name="life-title-1">
            <a:extLst>
              <a:ext uri="{FF2B5EF4-FFF2-40B4-BE49-F238E27FC236}">
                <a16:creationId xmlns:a16="http://schemas.microsoft.com/office/drawing/2014/main" id="{5891F322-1F23-2DFB-46DA-0284BBF8E043}"/>
              </a:ext>
            </a:extLst>
          </p:cNvPr>
          <p:cNvSpPr>
            <a:spLocks noGrp="1"/>
          </p:cNvSpPr>
          <p:nvPr/>
        </p:nvSpPr>
        <p:spPr>
          <a:xfrm>
            <a:off x="2743200" y="5692590"/>
            <a:ext cx="1362075" cy="219075"/>
          </a:xfrm>
          <a:prstGeom prst="rect">
            <a:avLst/>
          </a:prstGeom>
          <a:noFill/>
          <a:ln w="0">
            <a:noFill/>
            <a:prstDash val="solid"/>
          </a:ln>
        </p:spPr>
        <p:txBody>
          <a:bodyPr wrap="square" lIns="19050" tIns="9525" rIns="19050" bIns="9525" anchor="ctr"/>
          <a:lstStyle/>
          <a:p>
            <a:pPr algn="l">
              <a:defRPr sz="863" b="1">
                <a:solidFill>
                  <a:srgbClr val="171B20"/>
                </a:solidFill>
              </a:defRPr>
            </a:pPr>
            <a:r>
              <a:rPr sz="863" b="1">
                <a:solidFill>
                  <a:srgbClr val="171B20"/>
                </a:solidFill>
                <a:latin typeface="Inter" panose="02000503000000020004" pitchFamily="2" charset="0"/>
                <a:ea typeface="Inter" panose="02000503000000020004" pitchFamily="2" charset="0"/>
              </a:rPr>
              <a:t>Compute</a:t>
            </a:r>
          </a:p>
        </p:txBody>
      </p:sp>
      <p:sp>
        <p:nvSpPr>
          <p:cNvPr id="98" name="life-body-1">
            <a:extLst>
              <a:ext uri="{FF2B5EF4-FFF2-40B4-BE49-F238E27FC236}">
                <a16:creationId xmlns:a16="http://schemas.microsoft.com/office/drawing/2014/main" id="{99E3CB34-716E-C42A-B206-F169EB6F8669}"/>
              </a:ext>
            </a:extLst>
          </p:cNvPr>
          <p:cNvSpPr>
            <a:spLocks noGrp="1"/>
          </p:cNvSpPr>
          <p:nvPr/>
        </p:nvSpPr>
        <p:spPr>
          <a:xfrm>
            <a:off x="2743200" y="5911665"/>
            <a:ext cx="1362075" cy="333375"/>
          </a:xfrm>
          <a:prstGeom prst="rect">
            <a:avLst/>
          </a:prstGeom>
          <a:noFill/>
          <a:ln w="0">
            <a:noFill/>
            <a:prstDash val="solid"/>
          </a:ln>
        </p:spPr>
        <p:txBody>
          <a:bodyPr wrap="square" lIns="19050" tIns="9525" rIns="19050" bIns="9525" anchor="ctr"/>
          <a:lstStyle/>
          <a:p>
            <a:pPr algn="l">
              <a:defRPr sz="713" b="0">
                <a:solidFill>
                  <a:srgbClr val="171B20"/>
                </a:solidFill>
              </a:defRPr>
            </a:pPr>
            <a:r>
              <a:rPr lang="en-AU" sz="713" b="0" dirty="0">
                <a:solidFill>
                  <a:srgbClr val="171B20"/>
                </a:solidFill>
                <a:latin typeface="Inter" panose="02000503000000020004" pitchFamily="2" charset="0"/>
                <a:ea typeface="Inter" panose="02000503000000020004" pitchFamily="2" charset="0"/>
              </a:rPr>
              <a:t>Decode payloads, normalise values, apply rules, filter noise and prepare data for use.</a:t>
            </a:r>
            <a:endParaRPr sz="713" b="0" dirty="0">
              <a:solidFill>
                <a:srgbClr val="171B20"/>
              </a:solidFill>
              <a:latin typeface="Inter" panose="02000503000000020004" pitchFamily="2" charset="0"/>
              <a:ea typeface="Inter" panose="02000503000000020004" pitchFamily="2" charset="0"/>
            </a:endParaRPr>
          </a:p>
        </p:txBody>
      </p:sp>
      <p:sp>
        <p:nvSpPr>
          <p:cNvPr id="99" name="life-sep-2">
            <a:extLst>
              <a:ext uri="{FF2B5EF4-FFF2-40B4-BE49-F238E27FC236}">
                <a16:creationId xmlns:a16="http://schemas.microsoft.com/office/drawing/2014/main" id="{6EACFD36-E8FE-545B-2B6E-60DBE84B1DE0}"/>
              </a:ext>
            </a:extLst>
          </p:cNvPr>
          <p:cNvSpPr>
            <a:spLocks noGrp="1"/>
          </p:cNvSpPr>
          <p:nvPr/>
        </p:nvSpPr>
        <p:spPr>
          <a:xfrm>
            <a:off x="4133850" y="5730690"/>
            <a:ext cx="0" cy="504825"/>
          </a:xfrm>
          <a:prstGeom prst="line">
            <a:avLst/>
          </a:prstGeom>
          <a:ln w="7620">
            <a:solidFill>
              <a:srgbClr val="CBD1D5"/>
            </a:solidFill>
            <a:prstDash val="solid"/>
          </a:ln>
        </p:spPr>
        <p:txBody>
          <a:bodyPr/>
          <a:lstStyle/>
          <a:p>
            <a:endParaRPr lang="en-US">
              <a:latin typeface="Inter" panose="02000503000000020004" pitchFamily="2" charset="0"/>
              <a:ea typeface="Inter" panose="02000503000000020004" pitchFamily="2" charset="0"/>
            </a:endParaRPr>
          </a:p>
        </p:txBody>
      </p:sp>
      <p:sp>
        <p:nvSpPr>
          <p:cNvPr id="100" name="life-title-2">
            <a:extLst>
              <a:ext uri="{FF2B5EF4-FFF2-40B4-BE49-F238E27FC236}">
                <a16:creationId xmlns:a16="http://schemas.microsoft.com/office/drawing/2014/main" id="{F27EE1BC-5381-FFFB-409D-D42EE25CAAF6}"/>
              </a:ext>
            </a:extLst>
          </p:cNvPr>
          <p:cNvSpPr>
            <a:spLocks noGrp="1"/>
          </p:cNvSpPr>
          <p:nvPr/>
        </p:nvSpPr>
        <p:spPr>
          <a:xfrm>
            <a:off x="4638675" y="5692590"/>
            <a:ext cx="1362075" cy="219075"/>
          </a:xfrm>
          <a:prstGeom prst="rect">
            <a:avLst/>
          </a:prstGeom>
          <a:noFill/>
          <a:ln w="0">
            <a:noFill/>
            <a:prstDash val="solid"/>
          </a:ln>
        </p:spPr>
        <p:txBody>
          <a:bodyPr wrap="square" lIns="19050" tIns="9525" rIns="19050" bIns="9525" anchor="ctr"/>
          <a:lstStyle/>
          <a:p>
            <a:pPr algn="l">
              <a:defRPr sz="863" b="1">
                <a:solidFill>
                  <a:srgbClr val="171B20"/>
                </a:solidFill>
              </a:defRPr>
            </a:pPr>
            <a:r>
              <a:rPr sz="863" b="1">
                <a:solidFill>
                  <a:srgbClr val="171B20"/>
                </a:solidFill>
                <a:latin typeface="Inter" panose="02000503000000020004" pitchFamily="2" charset="0"/>
                <a:ea typeface="Inter" panose="02000503000000020004" pitchFamily="2" charset="0"/>
              </a:rPr>
              <a:t>Continuity</a:t>
            </a:r>
          </a:p>
        </p:txBody>
      </p:sp>
      <p:sp>
        <p:nvSpPr>
          <p:cNvPr id="101" name="life-body-2">
            <a:extLst>
              <a:ext uri="{FF2B5EF4-FFF2-40B4-BE49-F238E27FC236}">
                <a16:creationId xmlns:a16="http://schemas.microsoft.com/office/drawing/2014/main" id="{0154096A-5928-CA17-305E-2DE0DE1F674A}"/>
              </a:ext>
            </a:extLst>
          </p:cNvPr>
          <p:cNvSpPr>
            <a:spLocks noGrp="1"/>
          </p:cNvSpPr>
          <p:nvPr/>
        </p:nvSpPr>
        <p:spPr>
          <a:xfrm>
            <a:off x="4638675" y="5911665"/>
            <a:ext cx="1362075" cy="333375"/>
          </a:xfrm>
          <a:prstGeom prst="rect">
            <a:avLst/>
          </a:prstGeom>
          <a:noFill/>
          <a:ln w="0">
            <a:noFill/>
            <a:prstDash val="solid"/>
          </a:ln>
        </p:spPr>
        <p:txBody>
          <a:bodyPr wrap="square" lIns="19050" tIns="9525" rIns="19050" bIns="9525" anchor="ctr"/>
          <a:lstStyle/>
          <a:p>
            <a:pPr algn="l">
              <a:defRPr sz="713" b="0">
                <a:solidFill>
                  <a:srgbClr val="171B20"/>
                </a:solidFill>
              </a:defRPr>
            </a:pPr>
            <a:r>
              <a:rPr lang="en-AU" sz="713" b="0" dirty="0">
                <a:solidFill>
                  <a:srgbClr val="171B20"/>
                </a:solidFill>
                <a:latin typeface="Inter" panose="02000503000000020004" pitchFamily="2" charset="0"/>
                <a:ea typeface="Inter" panose="02000503000000020004" pitchFamily="2" charset="0"/>
              </a:rPr>
              <a:t>Buffer data, maintain local visibility and keep operational uptime.</a:t>
            </a:r>
          </a:p>
        </p:txBody>
      </p:sp>
      <p:sp>
        <p:nvSpPr>
          <p:cNvPr id="102" name="life-sep-3">
            <a:extLst>
              <a:ext uri="{FF2B5EF4-FFF2-40B4-BE49-F238E27FC236}">
                <a16:creationId xmlns:a16="http://schemas.microsoft.com/office/drawing/2014/main" id="{41A0BB8C-5CBD-1222-F612-9A23F387A0B5}"/>
              </a:ext>
            </a:extLst>
          </p:cNvPr>
          <p:cNvSpPr>
            <a:spLocks noGrp="1"/>
          </p:cNvSpPr>
          <p:nvPr/>
        </p:nvSpPr>
        <p:spPr>
          <a:xfrm>
            <a:off x="6029325" y="5730690"/>
            <a:ext cx="0" cy="504825"/>
          </a:xfrm>
          <a:prstGeom prst="line">
            <a:avLst/>
          </a:prstGeom>
          <a:ln w="7620">
            <a:solidFill>
              <a:srgbClr val="CBD1D5"/>
            </a:solidFill>
            <a:prstDash val="solid"/>
          </a:ln>
        </p:spPr>
        <p:txBody>
          <a:bodyPr/>
          <a:lstStyle/>
          <a:p>
            <a:endParaRPr lang="en-US">
              <a:latin typeface="Inter" panose="02000503000000020004" pitchFamily="2" charset="0"/>
              <a:ea typeface="Inter" panose="02000503000000020004" pitchFamily="2" charset="0"/>
            </a:endParaRPr>
          </a:p>
        </p:txBody>
      </p:sp>
      <p:sp>
        <p:nvSpPr>
          <p:cNvPr id="103" name="life-title-3">
            <a:extLst>
              <a:ext uri="{FF2B5EF4-FFF2-40B4-BE49-F238E27FC236}">
                <a16:creationId xmlns:a16="http://schemas.microsoft.com/office/drawing/2014/main" id="{97FB2FD5-CA9F-F7D4-123D-6EAF77038715}"/>
              </a:ext>
            </a:extLst>
          </p:cNvPr>
          <p:cNvSpPr>
            <a:spLocks noGrp="1"/>
          </p:cNvSpPr>
          <p:nvPr/>
        </p:nvSpPr>
        <p:spPr>
          <a:xfrm>
            <a:off x="6534150" y="5692590"/>
            <a:ext cx="1362075" cy="219075"/>
          </a:xfrm>
          <a:prstGeom prst="rect">
            <a:avLst/>
          </a:prstGeom>
          <a:noFill/>
          <a:ln w="0">
            <a:noFill/>
            <a:prstDash val="solid"/>
          </a:ln>
        </p:spPr>
        <p:txBody>
          <a:bodyPr wrap="square" lIns="19050" tIns="9525" rIns="19050" bIns="9525" anchor="ctr"/>
          <a:lstStyle/>
          <a:p>
            <a:pPr algn="l">
              <a:defRPr sz="863" b="1">
                <a:solidFill>
                  <a:srgbClr val="171B20"/>
                </a:solidFill>
              </a:defRPr>
            </a:pPr>
            <a:r>
              <a:rPr sz="863" b="1">
                <a:solidFill>
                  <a:srgbClr val="171B20"/>
                </a:solidFill>
                <a:latin typeface="Inter" panose="02000503000000020004" pitchFamily="2" charset="0"/>
                <a:ea typeface="Inter" panose="02000503000000020004" pitchFamily="2" charset="0"/>
              </a:rPr>
              <a:t>Canvas</a:t>
            </a:r>
          </a:p>
        </p:txBody>
      </p:sp>
      <p:sp>
        <p:nvSpPr>
          <p:cNvPr id="104" name="life-body-3">
            <a:extLst>
              <a:ext uri="{FF2B5EF4-FFF2-40B4-BE49-F238E27FC236}">
                <a16:creationId xmlns:a16="http://schemas.microsoft.com/office/drawing/2014/main" id="{23A022C3-3AAB-5CFA-57AF-48874BA7901F}"/>
              </a:ext>
            </a:extLst>
          </p:cNvPr>
          <p:cNvSpPr>
            <a:spLocks noGrp="1"/>
          </p:cNvSpPr>
          <p:nvPr/>
        </p:nvSpPr>
        <p:spPr>
          <a:xfrm>
            <a:off x="6534150" y="5911665"/>
            <a:ext cx="1362075" cy="333375"/>
          </a:xfrm>
          <a:prstGeom prst="rect">
            <a:avLst/>
          </a:prstGeom>
          <a:noFill/>
          <a:ln w="0">
            <a:noFill/>
            <a:prstDash val="solid"/>
          </a:ln>
        </p:spPr>
        <p:txBody>
          <a:bodyPr wrap="square" lIns="19050" tIns="9525" rIns="19050" bIns="9525" anchor="ctr"/>
          <a:lstStyle/>
          <a:p>
            <a:pPr algn="l">
              <a:defRPr sz="713" b="0">
                <a:solidFill>
                  <a:srgbClr val="171B20"/>
                </a:solidFill>
              </a:defRPr>
            </a:pPr>
            <a:r>
              <a:rPr lang="en-AU" sz="713" b="0" dirty="0">
                <a:solidFill>
                  <a:srgbClr val="171B20"/>
                </a:solidFill>
                <a:latin typeface="Inter" panose="02000503000000020004" pitchFamily="2" charset="0"/>
                <a:ea typeface="Inter" panose="02000503000000020004" pitchFamily="2" charset="0"/>
              </a:rPr>
              <a:t>Provide local dashboards, alarms and site-level visibility for operators and teams.</a:t>
            </a:r>
            <a:endParaRPr sz="713" b="0" dirty="0">
              <a:solidFill>
                <a:srgbClr val="171B20"/>
              </a:solidFill>
              <a:latin typeface="Inter" panose="02000503000000020004" pitchFamily="2" charset="0"/>
              <a:ea typeface="Inter" panose="02000503000000020004" pitchFamily="2" charset="0"/>
            </a:endParaRPr>
          </a:p>
        </p:txBody>
      </p:sp>
      <p:sp>
        <p:nvSpPr>
          <p:cNvPr id="105" name="life-sep-4">
            <a:extLst>
              <a:ext uri="{FF2B5EF4-FFF2-40B4-BE49-F238E27FC236}">
                <a16:creationId xmlns:a16="http://schemas.microsoft.com/office/drawing/2014/main" id="{2109B829-3161-8719-4DC8-B1DB879A6F4B}"/>
              </a:ext>
            </a:extLst>
          </p:cNvPr>
          <p:cNvSpPr>
            <a:spLocks noGrp="1"/>
          </p:cNvSpPr>
          <p:nvPr/>
        </p:nvSpPr>
        <p:spPr>
          <a:xfrm>
            <a:off x="7924800" y="5730690"/>
            <a:ext cx="0" cy="504825"/>
          </a:xfrm>
          <a:prstGeom prst="line">
            <a:avLst/>
          </a:prstGeom>
          <a:ln w="7620">
            <a:solidFill>
              <a:srgbClr val="CBD1D5"/>
            </a:solidFill>
            <a:prstDash val="solid"/>
          </a:ln>
        </p:spPr>
        <p:txBody>
          <a:bodyPr/>
          <a:lstStyle/>
          <a:p>
            <a:endParaRPr lang="en-US">
              <a:latin typeface="Inter" panose="02000503000000020004" pitchFamily="2" charset="0"/>
              <a:ea typeface="Inter" panose="02000503000000020004" pitchFamily="2" charset="0"/>
            </a:endParaRPr>
          </a:p>
        </p:txBody>
      </p:sp>
      <p:sp>
        <p:nvSpPr>
          <p:cNvPr id="106" name="life-title-4">
            <a:extLst>
              <a:ext uri="{FF2B5EF4-FFF2-40B4-BE49-F238E27FC236}">
                <a16:creationId xmlns:a16="http://schemas.microsoft.com/office/drawing/2014/main" id="{85E04751-A0FA-61F7-CF20-4886B6A6CECF}"/>
              </a:ext>
            </a:extLst>
          </p:cNvPr>
          <p:cNvSpPr>
            <a:spLocks noGrp="1"/>
          </p:cNvSpPr>
          <p:nvPr/>
        </p:nvSpPr>
        <p:spPr>
          <a:xfrm>
            <a:off x="8429625" y="5692590"/>
            <a:ext cx="1362075" cy="219075"/>
          </a:xfrm>
          <a:prstGeom prst="rect">
            <a:avLst/>
          </a:prstGeom>
          <a:noFill/>
          <a:ln w="0">
            <a:noFill/>
            <a:prstDash val="solid"/>
          </a:ln>
        </p:spPr>
        <p:txBody>
          <a:bodyPr wrap="square" lIns="19050" tIns="9525" rIns="19050" bIns="9525" anchor="ctr"/>
          <a:lstStyle/>
          <a:p>
            <a:pPr algn="l">
              <a:defRPr sz="863" b="1">
                <a:solidFill>
                  <a:srgbClr val="171B20"/>
                </a:solidFill>
              </a:defRPr>
            </a:pPr>
            <a:r>
              <a:rPr sz="863" b="1">
                <a:solidFill>
                  <a:srgbClr val="171B20"/>
                </a:solidFill>
                <a:latin typeface="Inter" panose="02000503000000020004" pitchFamily="2" charset="0"/>
                <a:ea typeface="Inter" panose="02000503000000020004" pitchFamily="2" charset="0"/>
              </a:rPr>
              <a:t>Connect</a:t>
            </a:r>
          </a:p>
        </p:txBody>
      </p:sp>
      <p:sp>
        <p:nvSpPr>
          <p:cNvPr id="107" name="life-body-4">
            <a:extLst>
              <a:ext uri="{FF2B5EF4-FFF2-40B4-BE49-F238E27FC236}">
                <a16:creationId xmlns:a16="http://schemas.microsoft.com/office/drawing/2014/main" id="{3DC38837-2A04-C506-9347-BD9D9A5FCA28}"/>
              </a:ext>
            </a:extLst>
          </p:cNvPr>
          <p:cNvSpPr>
            <a:spLocks noGrp="1"/>
          </p:cNvSpPr>
          <p:nvPr/>
        </p:nvSpPr>
        <p:spPr>
          <a:xfrm>
            <a:off x="8429625" y="5911665"/>
            <a:ext cx="1362075" cy="333375"/>
          </a:xfrm>
          <a:prstGeom prst="rect">
            <a:avLst/>
          </a:prstGeom>
          <a:noFill/>
          <a:ln w="0">
            <a:noFill/>
            <a:prstDash val="solid"/>
          </a:ln>
        </p:spPr>
        <p:txBody>
          <a:bodyPr wrap="square" lIns="19050" tIns="9525" rIns="19050" bIns="9525" anchor="ctr"/>
          <a:lstStyle/>
          <a:p>
            <a:pPr algn="l">
              <a:defRPr sz="713" b="0">
                <a:solidFill>
                  <a:srgbClr val="171B20"/>
                </a:solidFill>
              </a:defRPr>
            </a:pPr>
            <a:r>
              <a:rPr lang="en-AU" sz="713" b="0" dirty="0">
                <a:solidFill>
                  <a:srgbClr val="171B20"/>
                </a:solidFill>
                <a:latin typeface="Inter" panose="02000503000000020004" pitchFamily="2" charset="0"/>
                <a:ea typeface="Inter" panose="02000503000000020004" pitchFamily="2" charset="0"/>
              </a:rPr>
              <a:t>Publish usable data into cloud, MQTT, REST, SCADA, BMS, OPC UA or BACnet/IP.</a:t>
            </a:r>
            <a:endParaRPr sz="713" b="0" dirty="0">
              <a:solidFill>
                <a:srgbClr val="171B20"/>
              </a:solidFill>
              <a:latin typeface="Inter" panose="02000503000000020004" pitchFamily="2" charset="0"/>
              <a:ea typeface="Inter" panose="02000503000000020004" pitchFamily="2" charset="0"/>
            </a:endParaRPr>
          </a:p>
        </p:txBody>
      </p:sp>
      <p:sp>
        <p:nvSpPr>
          <p:cNvPr id="108" name="life-sep-5">
            <a:extLst>
              <a:ext uri="{FF2B5EF4-FFF2-40B4-BE49-F238E27FC236}">
                <a16:creationId xmlns:a16="http://schemas.microsoft.com/office/drawing/2014/main" id="{CAD88B39-BAE1-2964-7499-B6056C3AABCC}"/>
              </a:ext>
            </a:extLst>
          </p:cNvPr>
          <p:cNvSpPr>
            <a:spLocks noGrp="1"/>
          </p:cNvSpPr>
          <p:nvPr/>
        </p:nvSpPr>
        <p:spPr>
          <a:xfrm>
            <a:off x="9820275" y="5730690"/>
            <a:ext cx="0" cy="504825"/>
          </a:xfrm>
          <a:prstGeom prst="line">
            <a:avLst/>
          </a:prstGeom>
          <a:ln w="7620">
            <a:solidFill>
              <a:srgbClr val="CBD1D5"/>
            </a:solidFill>
            <a:prstDash val="solid"/>
          </a:ln>
        </p:spPr>
        <p:txBody>
          <a:bodyPr/>
          <a:lstStyle/>
          <a:p>
            <a:endParaRPr lang="en-US">
              <a:latin typeface="Inter" panose="02000503000000020004" pitchFamily="2" charset="0"/>
              <a:ea typeface="Inter" panose="02000503000000020004" pitchFamily="2" charset="0"/>
            </a:endParaRPr>
          </a:p>
        </p:txBody>
      </p:sp>
      <p:sp>
        <p:nvSpPr>
          <p:cNvPr id="109" name="life-title-5">
            <a:extLst>
              <a:ext uri="{FF2B5EF4-FFF2-40B4-BE49-F238E27FC236}">
                <a16:creationId xmlns:a16="http://schemas.microsoft.com/office/drawing/2014/main" id="{55225BEB-93CE-6CF8-6086-9BAD4D0BCE34}"/>
              </a:ext>
            </a:extLst>
          </p:cNvPr>
          <p:cNvSpPr>
            <a:spLocks noGrp="1"/>
          </p:cNvSpPr>
          <p:nvPr/>
        </p:nvSpPr>
        <p:spPr>
          <a:xfrm>
            <a:off x="10325100" y="5692590"/>
            <a:ext cx="1362075" cy="219075"/>
          </a:xfrm>
          <a:prstGeom prst="rect">
            <a:avLst/>
          </a:prstGeom>
          <a:noFill/>
          <a:ln w="0">
            <a:noFill/>
            <a:prstDash val="solid"/>
          </a:ln>
        </p:spPr>
        <p:txBody>
          <a:bodyPr wrap="square" lIns="19050" tIns="9525" rIns="19050" bIns="9525" anchor="ctr"/>
          <a:lstStyle/>
          <a:p>
            <a:pPr algn="l">
              <a:defRPr sz="863" b="1">
                <a:solidFill>
                  <a:srgbClr val="171B20"/>
                </a:solidFill>
              </a:defRPr>
            </a:pPr>
            <a:r>
              <a:rPr sz="863" b="1">
                <a:solidFill>
                  <a:srgbClr val="171B20"/>
                </a:solidFill>
                <a:latin typeface="Inter" panose="02000503000000020004" pitchFamily="2" charset="0"/>
                <a:ea typeface="Inter" panose="02000503000000020004" pitchFamily="2" charset="0"/>
              </a:rPr>
              <a:t>Control</a:t>
            </a:r>
          </a:p>
        </p:txBody>
      </p:sp>
      <p:sp>
        <p:nvSpPr>
          <p:cNvPr id="110" name="life-body-5">
            <a:extLst>
              <a:ext uri="{FF2B5EF4-FFF2-40B4-BE49-F238E27FC236}">
                <a16:creationId xmlns:a16="http://schemas.microsoft.com/office/drawing/2014/main" id="{BF97164F-CBF8-BE9F-E564-AA2D1C2C9ED2}"/>
              </a:ext>
            </a:extLst>
          </p:cNvPr>
          <p:cNvSpPr>
            <a:spLocks noGrp="1"/>
          </p:cNvSpPr>
          <p:nvPr/>
        </p:nvSpPr>
        <p:spPr>
          <a:xfrm>
            <a:off x="10325100" y="5911665"/>
            <a:ext cx="1362075" cy="333375"/>
          </a:xfrm>
          <a:prstGeom prst="rect">
            <a:avLst/>
          </a:prstGeom>
          <a:noFill/>
          <a:ln w="0">
            <a:noFill/>
            <a:prstDash val="solid"/>
          </a:ln>
        </p:spPr>
        <p:txBody>
          <a:bodyPr wrap="square" lIns="19050" tIns="9525" rIns="19050" bIns="9525" anchor="ctr"/>
          <a:lstStyle/>
          <a:p>
            <a:pPr algn="l">
              <a:defRPr sz="713" b="0">
                <a:solidFill>
                  <a:srgbClr val="171B20"/>
                </a:solidFill>
              </a:defRPr>
            </a:pPr>
            <a:r>
              <a:rPr lang="en-AU" sz="713" b="0" dirty="0">
                <a:solidFill>
                  <a:srgbClr val="171B20"/>
                </a:solidFill>
                <a:latin typeface="Inter" panose="02000503000000020004" pitchFamily="2" charset="0"/>
                <a:ea typeface="Inter" panose="02000503000000020004" pitchFamily="2" charset="0"/>
              </a:rPr>
              <a:t>Trigger local workflows, alerts or automation where site-level action is required.</a:t>
            </a:r>
            <a:endParaRPr sz="713" b="0" dirty="0">
              <a:solidFill>
                <a:srgbClr val="171B20"/>
              </a:solidFill>
              <a:latin typeface="Inter" panose="02000503000000020004" pitchFamily="2" charset="0"/>
              <a:ea typeface="Inter" panose="02000503000000020004" pitchFamily="2" charset="0"/>
            </a:endParaRPr>
          </a:p>
        </p:txBody>
      </p:sp>
      <p:pic>
        <p:nvPicPr>
          <p:cNvPr id="111" name="Picture 110">
            <a:extLst>
              <a:ext uri="{FF2B5EF4-FFF2-40B4-BE49-F238E27FC236}">
                <a16:creationId xmlns:a16="http://schemas.microsoft.com/office/drawing/2014/main" id="{F5CB5AFE-2FC8-CBE7-A4D3-0E30458CC43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11026" y="2060967"/>
            <a:ext cx="366993" cy="366993"/>
          </a:xfrm>
          <a:prstGeom prst="rect">
            <a:avLst/>
          </a:prstGeom>
        </p:spPr>
      </p:pic>
      <p:pic>
        <p:nvPicPr>
          <p:cNvPr id="112" name="Picture 111">
            <a:extLst>
              <a:ext uri="{FF2B5EF4-FFF2-40B4-BE49-F238E27FC236}">
                <a16:creationId xmlns:a16="http://schemas.microsoft.com/office/drawing/2014/main" id="{E5512360-E86E-D818-9728-3C1636DAF5F3}"/>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788054" y="3190141"/>
            <a:ext cx="389031" cy="389031"/>
          </a:xfrm>
          <a:prstGeom prst="rect">
            <a:avLst/>
          </a:prstGeom>
        </p:spPr>
      </p:pic>
      <p:sp>
        <p:nvSpPr>
          <p:cNvPr id="114" name="continuity-tag">
            <a:extLst>
              <a:ext uri="{FF2B5EF4-FFF2-40B4-BE49-F238E27FC236}">
                <a16:creationId xmlns:a16="http://schemas.microsoft.com/office/drawing/2014/main" id="{6C32610F-2E44-ACED-3A59-9B7F9FA8576A}"/>
              </a:ext>
            </a:extLst>
          </p:cNvPr>
          <p:cNvSpPr>
            <a:spLocks noGrp="1"/>
          </p:cNvSpPr>
          <p:nvPr/>
        </p:nvSpPr>
        <p:spPr>
          <a:xfrm>
            <a:off x="4000500" y="3155581"/>
            <a:ext cx="1066800" cy="238125"/>
          </a:xfrm>
          <a:prstGeom prst="roundRect">
            <a:avLst>
              <a:gd name="adj" fmla="val 48000"/>
            </a:avLst>
          </a:prstGeom>
          <a:solidFill>
            <a:srgbClr val="17642B"/>
          </a:solidFill>
          <a:ln w="0">
            <a:solidFill>
              <a:srgbClr val="17642B"/>
            </a:solidFill>
            <a:prstDash val="solid"/>
          </a:ln>
        </p:spPr>
        <p:txBody>
          <a:bodyPr/>
          <a:lstStyle/>
          <a:p>
            <a:endParaRPr lang="en-US">
              <a:latin typeface="Inter" panose="02000503000000020004" pitchFamily="2" charset="0"/>
              <a:ea typeface="Inter" panose="02000503000000020004" pitchFamily="2" charset="0"/>
            </a:endParaRPr>
          </a:p>
        </p:txBody>
      </p:sp>
      <p:sp>
        <p:nvSpPr>
          <p:cNvPr id="115" name="continuity-tag-text">
            <a:extLst>
              <a:ext uri="{FF2B5EF4-FFF2-40B4-BE49-F238E27FC236}">
                <a16:creationId xmlns:a16="http://schemas.microsoft.com/office/drawing/2014/main" id="{D8A9AE4D-E46B-0A01-307D-AA83200290D3}"/>
              </a:ext>
            </a:extLst>
          </p:cNvPr>
          <p:cNvSpPr>
            <a:spLocks noGrp="1"/>
          </p:cNvSpPr>
          <p:nvPr/>
        </p:nvSpPr>
        <p:spPr>
          <a:xfrm>
            <a:off x="4038600" y="3155581"/>
            <a:ext cx="990600" cy="238125"/>
          </a:xfrm>
          <a:prstGeom prst="rect">
            <a:avLst/>
          </a:prstGeom>
          <a:noFill/>
          <a:ln w="0">
            <a:noFill/>
            <a:prstDash val="solid"/>
          </a:ln>
        </p:spPr>
        <p:txBody>
          <a:bodyPr wrap="square" lIns="19050" tIns="9525" rIns="19050" bIns="9525" anchor="ctr"/>
          <a:lstStyle/>
          <a:p>
            <a:pPr algn="ctr">
              <a:defRPr sz="863" b="1">
                <a:solidFill>
                  <a:srgbClr val="FFFFFF"/>
                </a:solidFill>
              </a:defRPr>
            </a:pPr>
            <a:r>
              <a:rPr sz="863" b="1">
                <a:solidFill>
                  <a:srgbClr val="FFFFFF"/>
                </a:solidFill>
                <a:latin typeface="Inter" panose="02000503000000020004" pitchFamily="2" charset="0"/>
                <a:ea typeface="Inter" panose="02000503000000020004" pitchFamily="2" charset="0"/>
              </a:rPr>
              <a:t>CONTINUITY</a:t>
            </a:r>
          </a:p>
        </p:txBody>
      </p:sp>
      <p:sp>
        <p:nvSpPr>
          <p:cNvPr id="116" name="collect-data-tag">
            <a:extLst>
              <a:ext uri="{FF2B5EF4-FFF2-40B4-BE49-F238E27FC236}">
                <a16:creationId xmlns:a16="http://schemas.microsoft.com/office/drawing/2014/main" id="{3FC2C66F-A430-708D-1E21-969E94F370F5}"/>
              </a:ext>
            </a:extLst>
          </p:cNvPr>
          <p:cNvSpPr>
            <a:spLocks noGrp="1"/>
          </p:cNvSpPr>
          <p:nvPr/>
        </p:nvSpPr>
        <p:spPr>
          <a:xfrm>
            <a:off x="4000500" y="1889597"/>
            <a:ext cx="876300" cy="238125"/>
          </a:xfrm>
          <a:prstGeom prst="roundRect">
            <a:avLst>
              <a:gd name="adj" fmla="val 48000"/>
            </a:avLst>
          </a:prstGeom>
          <a:solidFill>
            <a:srgbClr val="17642B"/>
          </a:solidFill>
          <a:ln w="0">
            <a:solidFill>
              <a:srgbClr val="17642B"/>
            </a:solidFill>
            <a:prstDash val="solid"/>
          </a:ln>
        </p:spPr>
        <p:txBody>
          <a:bodyPr/>
          <a:lstStyle/>
          <a:p>
            <a:endParaRPr lang="en-US">
              <a:latin typeface="Inter" panose="02000503000000020004" pitchFamily="2" charset="0"/>
              <a:ea typeface="Inter" panose="02000503000000020004" pitchFamily="2" charset="0"/>
            </a:endParaRPr>
          </a:p>
        </p:txBody>
      </p:sp>
      <p:sp>
        <p:nvSpPr>
          <p:cNvPr id="117" name="collect-data-tag-text">
            <a:extLst>
              <a:ext uri="{FF2B5EF4-FFF2-40B4-BE49-F238E27FC236}">
                <a16:creationId xmlns:a16="http://schemas.microsoft.com/office/drawing/2014/main" id="{C5FEDFAE-3804-8675-0465-CE1EFBD9B01B}"/>
              </a:ext>
            </a:extLst>
          </p:cNvPr>
          <p:cNvSpPr>
            <a:spLocks noGrp="1"/>
          </p:cNvSpPr>
          <p:nvPr/>
        </p:nvSpPr>
        <p:spPr>
          <a:xfrm>
            <a:off x="4038600" y="1889597"/>
            <a:ext cx="800100" cy="238125"/>
          </a:xfrm>
          <a:prstGeom prst="rect">
            <a:avLst/>
          </a:prstGeom>
          <a:noFill/>
          <a:ln w="0">
            <a:noFill/>
            <a:prstDash val="solid"/>
          </a:ln>
        </p:spPr>
        <p:txBody>
          <a:bodyPr wrap="square" lIns="19050" tIns="9525" rIns="19050" bIns="9525" anchor="ctr"/>
          <a:lstStyle/>
          <a:p>
            <a:pPr algn="ctr">
              <a:defRPr sz="863" b="1">
                <a:solidFill>
                  <a:srgbClr val="FFFFFF"/>
                </a:solidFill>
              </a:defRPr>
            </a:pPr>
            <a:r>
              <a:rPr lang="en-AU" sz="863" b="1" dirty="0">
                <a:solidFill>
                  <a:srgbClr val="FFFFFF"/>
                </a:solidFill>
                <a:latin typeface="Inter" panose="02000503000000020004" pitchFamily="2" charset="0"/>
                <a:ea typeface="Inter" panose="02000503000000020004" pitchFamily="2" charset="0"/>
              </a:rPr>
              <a:t>COMPUTE</a:t>
            </a:r>
            <a:endParaRPr sz="863" b="1" dirty="0">
              <a:solidFill>
                <a:srgbClr val="FFFFFF"/>
              </a:solidFill>
              <a:latin typeface="Inter" panose="02000503000000020004" pitchFamily="2" charset="0"/>
              <a:ea typeface="Inter" panose="02000503000000020004" pitchFamily="2" charset="0"/>
            </a:endParaRPr>
          </a:p>
        </p:txBody>
      </p:sp>
      <p:sp>
        <p:nvSpPr>
          <p:cNvPr id="118" name="collect-data-tag">
            <a:extLst>
              <a:ext uri="{FF2B5EF4-FFF2-40B4-BE49-F238E27FC236}">
                <a16:creationId xmlns:a16="http://schemas.microsoft.com/office/drawing/2014/main" id="{A66FA0FC-19D4-947F-32F3-B18465FA77E2}"/>
              </a:ext>
            </a:extLst>
          </p:cNvPr>
          <p:cNvSpPr>
            <a:spLocks noGrp="1"/>
          </p:cNvSpPr>
          <p:nvPr/>
        </p:nvSpPr>
        <p:spPr>
          <a:xfrm>
            <a:off x="5886450" y="1889597"/>
            <a:ext cx="876300" cy="238125"/>
          </a:xfrm>
          <a:prstGeom prst="roundRect">
            <a:avLst>
              <a:gd name="adj" fmla="val 48000"/>
            </a:avLst>
          </a:prstGeom>
          <a:solidFill>
            <a:srgbClr val="17642B"/>
          </a:solidFill>
          <a:ln w="0">
            <a:solidFill>
              <a:srgbClr val="17642B"/>
            </a:solidFill>
            <a:prstDash val="solid"/>
          </a:ln>
        </p:spPr>
        <p:txBody>
          <a:bodyPr/>
          <a:lstStyle/>
          <a:p>
            <a:endParaRPr lang="en-US">
              <a:latin typeface="Inter" panose="02000503000000020004" pitchFamily="2" charset="0"/>
              <a:ea typeface="Inter" panose="02000503000000020004" pitchFamily="2" charset="0"/>
            </a:endParaRPr>
          </a:p>
        </p:txBody>
      </p:sp>
      <p:sp>
        <p:nvSpPr>
          <p:cNvPr id="119" name="collect-data-tag-text">
            <a:extLst>
              <a:ext uri="{FF2B5EF4-FFF2-40B4-BE49-F238E27FC236}">
                <a16:creationId xmlns:a16="http://schemas.microsoft.com/office/drawing/2014/main" id="{4249776F-B243-FECD-DA7E-1AABE5B508FF}"/>
              </a:ext>
            </a:extLst>
          </p:cNvPr>
          <p:cNvSpPr>
            <a:spLocks noGrp="1"/>
          </p:cNvSpPr>
          <p:nvPr/>
        </p:nvSpPr>
        <p:spPr>
          <a:xfrm>
            <a:off x="5924550" y="1889597"/>
            <a:ext cx="800100" cy="238125"/>
          </a:xfrm>
          <a:prstGeom prst="rect">
            <a:avLst/>
          </a:prstGeom>
          <a:noFill/>
          <a:ln w="0">
            <a:noFill/>
            <a:prstDash val="solid"/>
          </a:ln>
        </p:spPr>
        <p:txBody>
          <a:bodyPr wrap="square" lIns="19050" tIns="9525" rIns="19050" bIns="9525" anchor="ctr"/>
          <a:lstStyle/>
          <a:p>
            <a:pPr algn="ctr">
              <a:defRPr sz="863" b="1">
                <a:solidFill>
                  <a:srgbClr val="FFFFFF"/>
                </a:solidFill>
              </a:defRPr>
            </a:pPr>
            <a:r>
              <a:rPr lang="en-AU" sz="863" b="1" dirty="0">
                <a:solidFill>
                  <a:srgbClr val="FFFFFF"/>
                </a:solidFill>
                <a:latin typeface="Inter" panose="02000503000000020004" pitchFamily="2" charset="0"/>
                <a:ea typeface="Inter" panose="02000503000000020004" pitchFamily="2" charset="0"/>
              </a:rPr>
              <a:t>COMPUTE</a:t>
            </a:r>
            <a:endParaRPr sz="863" b="1" dirty="0">
              <a:solidFill>
                <a:srgbClr val="FFFFFF"/>
              </a:solidFill>
              <a:latin typeface="Inter" panose="02000503000000020004" pitchFamily="2" charset="0"/>
              <a:ea typeface="Inter" panose="02000503000000020004" pitchFamily="2" charset="0"/>
            </a:endParaRPr>
          </a:p>
        </p:txBody>
      </p:sp>
      <p:sp>
        <p:nvSpPr>
          <p:cNvPr id="120" name="collect-data-tag">
            <a:extLst>
              <a:ext uri="{FF2B5EF4-FFF2-40B4-BE49-F238E27FC236}">
                <a16:creationId xmlns:a16="http://schemas.microsoft.com/office/drawing/2014/main" id="{32DA5BF3-2034-85B9-761B-773B59832353}"/>
              </a:ext>
            </a:extLst>
          </p:cNvPr>
          <p:cNvSpPr>
            <a:spLocks noGrp="1"/>
          </p:cNvSpPr>
          <p:nvPr/>
        </p:nvSpPr>
        <p:spPr>
          <a:xfrm>
            <a:off x="5883087" y="3127282"/>
            <a:ext cx="876300" cy="238125"/>
          </a:xfrm>
          <a:prstGeom prst="roundRect">
            <a:avLst>
              <a:gd name="adj" fmla="val 48000"/>
            </a:avLst>
          </a:prstGeom>
          <a:solidFill>
            <a:srgbClr val="17642B"/>
          </a:solidFill>
          <a:ln w="0">
            <a:solidFill>
              <a:srgbClr val="17642B"/>
            </a:solidFill>
            <a:prstDash val="solid"/>
          </a:ln>
        </p:spPr>
        <p:txBody>
          <a:bodyPr/>
          <a:lstStyle/>
          <a:p>
            <a:endParaRPr lang="en-US">
              <a:latin typeface="Inter" panose="02000503000000020004" pitchFamily="2" charset="0"/>
              <a:ea typeface="Inter" panose="02000503000000020004" pitchFamily="2" charset="0"/>
            </a:endParaRPr>
          </a:p>
        </p:txBody>
      </p:sp>
      <p:sp>
        <p:nvSpPr>
          <p:cNvPr id="121" name="collect-data-tag-text">
            <a:extLst>
              <a:ext uri="{FF2B5EF4-FFF2-40B4-BE49-F238E27FC236}">
                <a16:creationId xmlns:a16="http://schemas.microsoft.com/office/drawing/2014/main" id="{99228C24-3B58-4994-A4A5-D085F089AE0C}"/>
              </a:ext>
            </a:extLst>
          </p:cNvPr>
          <p:cNvSpPr>
            <a:spLocks noGrp="1"/>
          </p:cNvSpPr>
          <p:nvPr/>
        </p:nvSpPr>
        <p:spPr>
          <a:xfrm>
            <a:off x="5921187" y="3127282"/>
            <a:ext cx="800100" cy="238125"/>
          </a:xfrm>
          <a:prstGeom prst="rect">
            <a:avLst/>
          </a:prstGeom>
          <a:noFill/>
          <a:ln w="0">
            <a:noFill/>
            <a:prstDash val="solid"/>
          </a:ln>
        </p:spPr>
        <p:txBody>
          <a:bodyPr wrap="square" lIns="19050" tIns="9525" rIns="19050" bIns="9525" anchor="ctr"/>
          <a:lstStyle/>
          <a:p>
            <a:pPr algn="ctr">
              <a:defRPr sz="863" b="1">
                <a:solidFill>
                  <a:srgbClr val="FFFFFF"/>
                </a:solidFill>
              </a:defRPr>
            </a:pPr>
            <a:r>
              <a:rPr lang="en-AU" sz="863" b="1" dirty="0">
                <a:solidFill>
                  <a:srgbClr val="FFFFFF"/>
                </a:solidFill>
                <a:latin typeface="Inter" panose="02000503000000020004" pitchFamily="2" charset="0"/>
                <a:ea typeface="Inter" panose="02000503000000020004" pitchFamily="2" charset="0"/>
              </a:rPr>
              <a:t>COMPUTE</a:t>
            </a:r>
            <a:endParaRPr sz="863" b="1" dirty="0">
              <a:solidFill>
                <a:srgbClr val="FFFFFF"/>
              </a:solidFill>
              <a:latin typeface="Inter" panose="02000503000000020004" pitchFamily="2" charset="0"/>
              <a:ea typeface="Inter" panose="02000503000000020004" pitchFamily="2" charset="0"/>
            </a:endParaRPr>
          </a:p>
        </p:txBody>
      </p:sp>
      <p:pic>
        <p:nvPicPr>
          <p:cNvPr id="122" name="Picture 121">
            <a:extLst>
              <a:ext uri="{FF2B5EF4-FFF2-40B4-BE49-F238E27FC236}">
                <a16:creationId xmlns:a16="http://schemas.microsoft.com/office/drawing/2014/main" id="{30A2A9D7-9912-A155-81F5-BF968A0660B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756150" y="3479250"/>
            <a:ext cx="368300" cy="368300"/>
          </a:xfrm>
          <a:prstGeom prst="rect">
            <a:avLst/>
          </a:prstGeom>
        </p:spPr>
      </p:pic>
      <p:pic>
        <p:nvPicPr>
          <p:cNvPr id="123" name="Picture 122">
            <a:extLst>
              <a:ext uri="{FF2B5EF4-FFF2-40B4-BE49-F238E27FC236}">
                <a16:creationId xmlns:a16="http://schemas.microsoft.com/office/drawing/2014/main" id="{065AB55E-CEB3-38E2-79F2-85AC0C7F94D7}"/>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592047" y="3465242"/>
            <a:ext cx="379506" cy="379506"/>
          </a:xfrm>
          <a:prstGeom prst="rect">
            <a:avLst/>
          </a:prstGeom>
        </p:spPr>
      </p:pic>
      <p:pic>
        <p:nvPicPr>
          <p:cNvPr id="124" name="Picture 123">
            <a:extLst>
              <a:ext uri="{FF2B5EF4-FFF2-40B4-BE49-F238E27FC236}">
                <a16:creationId xmlns:a16="http://schemas.microsoft.com/office/drawing/2014/main" id="{A03E957C-F96D-0470-C4EC-60B8C6EFCAD6}"/>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725520" y="2178993"/>
            <a:ext cx="417980" cy="417980"/>
          </a:xfrm>
          <a:prstGeom prst="rect">
            <a:avLst/>
          </a:prstGeom>
        </p:spPr>
      </p:pic>
      <p:pic>
        <p:nvPicPr>
          <p:cNvPr id="125" name="Picture 124">
            <a:extLst>
              <a:ext uri="{FF2B5EF4-FFF2-40B4-BE49-F238E27FC236}">
                <a16:creationId xmlns:a16="http://schemas.microsoft.com/office/drawing/2014/main" id="{0DC47BA4-3AC1-FB9D-56F2-8E3A037BAEC1}"/>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534150" y="2179376"/>
            <a:ext cx="488572" cy="488572"/>
          </a:xfrm>
          <a:prstGeom prst="rect">
            <a:avLst/>
          </a:prstGeom>
        </p:spPr>
      </p:pic>
      <p:pic>
        <p:nvPicPr>
          <p:cNvPr id="126" name="Picture 125">
            <a:extLst>
              <a:ext uri="{FF2B5EF4-FFF2-40B4-BE49-F238E27FC236}">
                <a16:creationId xmlns:a16="http://schemas.microsoft.com/office/drawing/2014/main" id="{CDAB4404-5FF0-3057-7AFA-B0FA455578A7}"/>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3990138" y="4667261"/>
            <a:ext cx="401725" cy="401725"/>
          </a:xfrm>
          <a:prstGeom prst="rect">
            <a:avLst/>
          </a:prstGeom>
        </p:spPr>
      </p:pic>
      <p:pic>
        <p:nvPicPr>
          <p:cNvPr id="127" name="Picture 126">
            <a:extLst>
              <a:ext uri="{FF2B5EF4-FFF2-40B4-BE49-F238E27FC236}">
                <a16:creationId xmlns:a16="http://schemas.microsoft.com/office/drawing/2014/main" id="{586C27E6-58A8-DBBF-09A1-22BC53370410}"/>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8949021" y="2186282"/>
            <a:ext cx="370908" cy="370908"/>
          </a:xfrm>
          <a:prstGeom prst="rect">
            <a:avLst/>
          </a:prstGeom>
        </p:spPr>
      </p:pic>
      <p:pic>
        <p:nvPicPr>
          <p:cNvPr id="128" name="Picture 127">
            <a:extLst>
              <a:ext uri="{FF2B5EF4-FFF2-40B4-BE49-F238E27FC236}">
                <a16:creationId xmlns:a16="http://schemas.microsoft.com/office/drawing/2014/main" id="{42338B50-6706-C326-9675-3257984931DD}"/>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8907366" y="3195173"/>
            <a:ext cx="427134" cy="427134"/>
          </a:xfrm>
          <a:prstGeom prst="rect">
            <a:avLst/>
          </a:prstGeom>
        </p:spPr>
      </p:pic>
      <p:pic>
        <p:nvPicPr>
          <p:cNvPr id="129" name="Picture 128">
            <a:extLst>
              <a:ext uri="{FF2B5EF4-FFF2-40B4-BE49-F238E27FC236}">
                <a16:creationId xmlns:a16="http://schemas.microsoft.com/office/drawing/2014/main" id="{3A1B15C2-74B3-57BA-8A1A-275254576235}"/>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8934449" y="4286815"/>
            <a:ext cx="365210" cy="365210"/>
          </a:xfrm>
          <a:prstGeom prst="rect">
            <a:avLst/>
          </a:prstGeom>
        </p:spPr>
      </p:pic>
      <p:pic>
        <p:nvPicPr>
          <p:cNvPr id="130" name="Picture 129">
            <a:extLst>
              <a:ext uri="{FF2B5EF4-FFF2-40B4-BE49-F238E27FC236}">
                <a16:creationId xmlns:a16="http://schemas.microsoft.com/office/drawing/2014/main" id="{BBF5EBC2-8FEF-C14A-0F6C-C35FC80E0FB0}"/>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400608" y="5779430"/>
            <a:ext cx="341784" cy="341784"/>
          </a:xfrm>
          <a:prstGeom prst="rect">
            <a:avLst/>
          </a:prstGeom>
        </p:spPr>
      </p:pic>
      <p:pic>
        <p:nvPicPr>
          <p:cNvPr id="131" name="Picture 130">
            <a:extLst>
              <a:ext uri="{FF2B5EF4-FFF2-40B4-BE49-F238E27FC236}">
                <a16:creationId xmlns:a16="http://schemas.microsoft.com/office/drawing/2014/main" id="{A8AE8F0C-7001-45B1-F105-EBC1746172E9}"/>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2295526" y="5778316"/>
            <a:ext cx="361950" cy="361950"/>
          </a:xfrm>
          <a:prstGeom prst="rect">
            <a:avLst/>
          </a:prstGeom>
        </p:spPr>
      </p:pic>
      <p:pic>
        <p:nvPicPr>
          <p:cNvPr id="132" name="Picture 131">
            <a:extLst>
              <a:ext uri="{FF2B5EF4-FFF2-40B4-BE49-F238E27FC236}">
                <a16:creationId xmlns:a16="http://schemas.microsoft.com/office/drawing/2014/main" id="{B14D5617-9ECA-9AF2-9941-9FFACEB886DB}"/>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4184276" y="5751987"/>
            <a:ext cx="403966" cy="403966"/>
          </a:xfrm>
          <a:prstGeom prst="rect">
            <a:avLst/>
          </a:prstGeom>
        </p:spPr>
      </p:pic>
      <p:pic>
        <p:nvPicPr>
          <p:cNvPr id="133" name="Picture 132">
            <a:extLst>
              <a:ext uri="{FF2B5EF4-FFF2-40B4-BE49-F238E27FC236}">
                <a16:creationId xmlns:a16="http://schemas.microsoft.com/office/drawing/2014/main" id="{8D59BF8F-8312-0132-0DBB-F6E8AD35CCFF}"/>
              </a:ext>
            </a:extLst>
          </p:cNvPr>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6096000" y="5777760"/>
            <a:ext cx="362505" cy="362505"/>
          </a:xfrm>
          <a:prstGeom prst="rect">
            <a:avLst/>
          </a:prstGeom>
        </p:spPr>
      </p:pic>
      <p:pic>
        <p:nvPicPr>
          <p:cNvPr id="134" name="Picture 133">
            <a:extLst>
              <a:ext uri="{FF2B5EF4-FFF2-40B4-BE49-F238E27FC236}">
                <a16:creationId xmlns:a16="http://schemas.microsoft.com/office/drawing/2014/main" id="{3889B1E6-9538-BE5E-B60C-EA2C765B2915}"/>
              </a:ext>
            </a:extLst>
          </p:cNvPr>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a:off x="7986985" y="5766171"/>
            <a:ext cx="362887" cy="362887"/>
          </a:xfrm>
          <a:prstGeom prst="rect">
            <a:avLst/>
          </a:prstGeom>
        </p:spPr>
      </p:pic>
      <p:pic>
        <p:nvPicPr>
          <p:cNvPr id="135" name="Picture 134">
            <a:extLst>
              <a:ext uri="{FF2B5EF4-FFF2-40B4-BE49-F238E27FC236}">
                <a16:creationId xmlns:a16="http://schemas.microsoft.com/office/drawing/2014/main" id="{39ADA40A-E4F2-C27A-DA6D-0209BB47DC75}"/>
              </a:ext>
            </a:extLst>
          </p:cNvPr>
          <p:cNvPicPr>
            <a:picLocks noChangeAspect="1"/>
          </p:cNvPicPr>
          <p:nvPr/>
        </p:nvPicPr>
        <p:blipFill>
          <a:blip r:embed="rId18" cstate="screen">
            <a:extLst>
              <a:ext uri="{28A0092B-C50C-407E-A947-70E740481C1C}">
                <a14:useLocalDpi xmlns:a14="http://schemas.microsoft.com/office/drawing/2010/main"/>
              </a:ext>
            </a:extLst>
          </a:blip>
          <a:stretch>
            <a:fillRect/>
          </a:stretch>
        </p:blipFill>
        <p:spPr>
          <a:xfrm>
            <a:off x="9890311" y="5782416"/>
            <a:ext cx="352612" cy="352612"/>
          </a:xfrm>
          <a:prstGeom prst="rect">
            <a:avLst/>
          </a:prstGeom>
        </p:spPr>
      </p:pic>
      <p:sp>
        <p:nvSpPr>
          <p:cNvPr id="136" name="collect-private">
            <a:extLst>
              <a:ext uri="{FF2B5EF4-FFF2-40B4-BE49-F238E27FC236}">
                <a16:creationId xmlns:a16="http://schemas.microsoft.com/office/drawing/2014/main" id="{0A0831CD-51F6-9F4F-77F3-177E5D3EB4E6}"/>
              </a:ext>
            </a:extLst>
          </p:cNvPr>
          <p:cNvSpPr>
            <a:spLocks noGrp="1"/>
          </p:cNvSpPr>
          <p:nvPr/>
        </p:nvSpPr>
        <p:spPr>
          <a:xfrm>
            <a:off x="495300" y="3857549"/>
            <a:ext cx="2647950" cy="990600"/>
          </a:xfrm>
          <a:prstGeom prst="roundRect">
            <a:avLst>
              <a:gd name="adj" fmla="val 11538"/>
            </a:avLst>
          </a:prstGeom>
          <a:solidFill>
            <a:srgbClr val="FFF9F4"/>
          </a:solidFill>
          <a:ln w="10478">
            <a:solidFill>
              <a:srgbClr val="F27B24"/>
            </a:solidFill>
            <a:prstDash val="solid"/>
          </a:ln>
        </p:spPr>
        <p:txBody>
          <a:bodyPr/>
          <a:lstStyle/>
          <a:p>
            <a:endParaRPr lang="en-US">
              <a:latin typeface="Inter" panose="02000503000000020004" pitchFamily="2" charset="0"/>
              <a:ea typeface="Inter" panose="02000503000000020004" pitchFamily="2" charset="0"/>
            </a:endParaRPr>
          </a:p>
        </p:txBody>
      </p:sp>
      <p:sp>
        <p:nvSpPr>
          <p:cNvPr id="137" name="collect-private-tag">
            <a:extLst>
              <a:ext uri="{FF2B5EF4-FFF2-40B4-BE49-F238E27FC236}">
                <a16:creationId xmlns:a16="http://schemas.microsoft.com/office/drawing/2014/main" id="{24ACE401-5F07-0055-B69E-629822AC8857}"/>
              </a:ext>
            </a:extLst>
          </p:cNvPr>
          <p:cNvSpPr>
            <a:spLocks noGrp="1"/>
          </p:cNvSpPr>
          <p:nvPr/>
        </p:nvSpPr>
        <p:spPr>
          <a:xfrm>
            <a:off x="495300" y="3857549"/>
            <a:ext cx="876300" cy="238125"/>
          </a:xfrm>
          <a:prstGeom prst="roundRect">
            <a:avLst>
              <a:gd name="adj" fmla="val 48000"/>
            </a:avLst>
          </a:prstGeom>
          <a:solidFill>
            <a:srgbClr val="17642B"/>
          </a:solidFill>
          <a:ln w="0">
            <a:solidFill>
              <a:srgbClr val="17642B"/>
            </a:solidFill>
            <a:prstDash val="solid"/>
          </a:ln>
        </p:spPr>
        <p:txBody>
          <a:bodyPr/>
          <a:lstStyle/>
          <a:p>
            <a:endParaRPr lang="en-US">
              <a:latin typeface="Inter" panose="02000503000000020004" pitchFamily="2" charset="0"/>
              <a:ea typeface="Inter" panose="02000503000000020004" pitchFamily="2" charset="0"/>
            </a:endParaRPr>
          </a:p>
        </p:txBody>
      </p:sp>
      <p:sp>
        <p:nvSpPr>
          <p:cNvPr id="138" name="collect-private-tag-text">
            <a:extLst>
              <a:ext uri="{FF2B5EF4-FFF2-40B4-BE49-F238E27FC236}">
                <a16:creationId xmlns:a16="http://schemas.microsoft.com/office/drawing/2014/main" id="{622FCCDE-2C42-7122-A1E6-CB1B6E4342D7}"/>
              </a:ext>
            </a:extLst>
          </p:cNvPr>
          <p:cNvSpPr>
            <a:spLocks noGrp="1"/>
          </p:cNvSpPr>
          <p:nvPr/>
        </p:nvSpPr>
        <p:spPr>
          <a:xfrm>
            <a:off x="533400" y="3857549"/>
            <a:ext cx="800100" cy="238125"/>
          </a:xfrm>
          <a:prstGeom prst="rect">
            <a:avLst/>
          </a:prstGeom>
          <a:noFill/>
          <a:ln w="0">
            <a:noFill/>
            <a:prstDash val="solid"/>
          </a:ln>
        </p:spPr>
        <p:txBody>
          <a:bodyPr wrap="square" lIns="19050" tIns="9525" rIns="19050" bIns="9525" anchor="ctr"/>
          <a:lstStyle/>
          <a:p>
            <a:pPr algn="ctr">
              <a:defRPr sz="863" b="1">
                <a:solidFill>
                  <a:srgbClr val="FFFFFF"/>
                </a:solidFill>
              </a:defRPr>
            </a:pPr>
            <a:r>
              <a:rPr sz="863" b="1">
                <a:solidFill>
                  <a:srgbClr val="FFFFFF"/>
                </a:solidFill>
                <a:latin typeface="Inter" panose="02000503000000020004" pitchFamily="2" charset="0"/>
                <a:ea typeface="Inter" panose="02000503000000020004" pitchFamily="2" charset="0"/>
              </a:rPr>
              <a:t>COLLECT</a:t>
            </a:r>
          </a:p>
        </p:txBody>
      </p:sp>
      <p:sp>
        <p:nvSpPr>
          <p:cNvPr id="139" name="collect-private-ring">
            <a:extLst>
              <a:ext uri="{FF2B5EF4-FFF2-40B4-BE49-F238E27FC236}">
                <a16:creationId xmlns:a16="http://schemas.microsoft.com/office/drawing/2014/main" id="{78FFAD7C-9183-C5F2-6CC8-6DC80DA6A4FA}"/>
              </a:ext>
            </a:extLst>
          </p:cNvPr>
          <p:cNvSpPr>
            <a:spLocks noGrp="1"/>
          </p:cNvSpPr>
          <p:nvPr/>
        </p:nvSpPr>
        <p:spPr>
          <a:xfrm>
            <a:off x="733425" y="4229024"/>
            <a:ext cx="514350" cy="514350"/>
          </a:xfrm>
          <a:prstGeom prst="ellipse">
            <a:avLst/>
          </a:prstGeom>
          <a:noFill/>
          <a:ln w="15240">
            <a:solidFill>
              <a:srgbClr val="F27B24"/>
            </a:solidFill>
            <a:prstDash val="solid"/>
          </a:ln>
        </p:spPr>
        <p:txBody>
          <a:bodyPr/>
          <a:lstStyle/>
          <a:p>
            <a:endParaRPr lang="en-US">
              <a:latin typeface="Inter" panose="02000503000000020004" pitchFamily="2" charset="0"/>
              <a:ea typeface="Inter" panose="02000503000000020004" pitchFamily="2" charset="0"/>
            </a:endParaRPr>
          </a:p>
        </p:txBody>
      </p:sp>
      <p:sp>
        <p:nvSpPr>
          <p:cNvPr id="140" name="collect-private-title">
            <a:extLst>
              <a:ext uri="{FF2B5EF4-FFF2-40B4-BE49-F238E27FC236}">
                <a16:creationId xmlns:a16="http://schemas.microsoft.com/office/drawing/2014/main" id="{827D5154-E44F-0510-E456-EEA556DAA17C}"/>
              </a:ext>
            </a:extLst>
          </p:cNvPr>
          <p:cNvSpPr>
            <a:spLocks noGrp="1"/>
          </p:cNvSpPr>
          <p:nvPr/>
        </p:nvSpPr>
        <p:spPr>
          <a:xfrm>
            <a:off x="1504950" y="4027316"/>
            <a:ext cx="1504950" cy="342900"/>
          </a:xfrm>
          <a:prstGeom prst="rect">
            <a:avLst/>
          </a:prstGeom>
          <a:noFill/>
          <a:ln w="0">
            <a:noFill/>
            <a:prstDash val="solid"/>
          </a:ln>
        </p:spPr>
        <p:txBody>
          <a:bodyPr wrap="square" lIns="19050" tIns="9525" rIns="19050" bIns="9525" anchor="ctr"/>
          <a:lstStyle/>
          <a:p>
            <a:pPr algn="l">
              <a:defRPr sz="1050" b="1">
                <a:solidFill>
                  <a:srgbClr val="171B20"/>
                </a:solidFill>
              </a:defRPr>
            </a:pPr>
            <a:r>
              <a:rPr lang="en-AU" sz="1050" b="1" dirty="0">
                <a:solidFill>
                  <a:srgbClr val="171B20"/>
                </a:solidFill>
                <a:latin typeface="Inter" panose="02000503000000020004" pitchFamily="2" charset="0"/>
                <a:ea typeface="Inter" panose="02000503000000020004" pitchFamily="2" charset="0"/>
              </a:rPr>
              <a:t>Local LNS / </a:t>
            </a:r>
            <a:br>
              <a:rPr lang="en-AU" sz="1050" b="1" dirty="0">
                <a:solidFill>
                  <a:srgbClr val="171B20"/>
                </a:solidFill>
                <a:latin typeface="Inter" panose="02000503000000020004" pitchFamily="2" charset="0"/>
                <a:ea typeface="Inter" panose="02000503000000020004" pitchFamily="2" charset="0"/>
              </a:rPr>
            </a:br>
            <a:r>
              <a:rPr lang="en-AU" sz="1050" b="1" dirty="0">
                <a:solidFill>
                  <a:srgbClr val="171B20"/>
                </a:solidFill>
                <a:latin typeface="Inter" panose="02000503000000020004" pitchFamily="2" charset="0"/>
                <a:ea typeface="Inter" panose="02000503000000020004" pitchFamily="2" charset="0"/>
              </a:rPr>
              <a:t>Network Services</a:t>
            </a:r>
            <a:endParaRPr sz="1050" b="1" dirty="0">
              <a:solidFill>
                <a:srgbClr val="171B20"/>
              </a:solidFill>
              <a:latin typeface="Inter" panose="02000503000000020004" pitchFamily="2" charset="0"/>
              <a:ea typeface="Inter" panose="02000503000000020004" pitchFamily="2" charset="0"/>
            </a:endParaRPr>
          </a:p>
        </p:txBody>
      </p:sp>
      <p:sp>
        <p:nvSpPr>
          <p:cNvPr id="141" name="collect-private-body">
            <a:extLst>
              <a:ext uri="{FF2B5EF4-FFF2-40B4-BE49-F238E27FC236}">
                <a16:creationId xmlns:a16="http://schemas.microsoft.com/office/drawing/2014/main" id="{010974C1-65E0-33BE-9484-3F5D67D421AE}"/>
              </a:ext>
            </a:extLst>
          </p:cNvPr>
          <p:cNvSpPr>
            <a:spLocks noGrp="1"/>
          </p:cNvSpPr>
          <p:nvPr/>
        </p:nvSpPr>
        <p:spPr>
          <a:xfrm>
            <a:off x="1504950" y="4409721"/>
            <a:ext cx="1485900" cy="333375"/>
          </a:xfrm>
          <a:prstGeom prst="rect">
            <a:avLst/>
          </a:prstGeom>
          <a:noFill/>
          <a:ln w="0">
            <a:noFill/>
            <a:prstDash val="solid"/>
          </a:ln>
        </p:spPr>
        <p:txBody>
          <a:bodyPr wrap="square" lIns="19050" tIns="9525" rIns="19050" bIns="9525" anchor="ctr"/>
          <a:lstStyle/>
          <a:p>
            <a:pPr algn="l">
              <a:defRPr sz="825" b="0">
                <a:solidFill>
                  <a:srgbClr val="171B20"/>
                </a:solidFill>
              </a:defRPr>
            </a:pPr>
            <a:r>
              <a:rPr lang="en-AU" sz="825" b="0" dirty="0">
                <a:solidFill>
                  <a:srgbClr val="171B20"/>
                </a:solidFill>
                <a:latin typeface="Inter" panose="02000503000000020004" pitchFamily="2" charset="0"/>
                <a:ea typeface="Inter" panose="02000503000000020004" pitchFamily="2" charset="0"/>
              </a:rPr>
              <a:t>Support local </a:t>
            </a:r>
            <a:r>
              <a:rPr lang="en-AU" sz="825" b="0" dirty="0" err="1">
                <a:solidFill>
                  <a:srgbClr val="171B20"/>
                </a:solidFill>
                <a:latin typeface="Inter" panose="02000503000000020004" pitchFamily="2" charset="0"/>
                <a:ea typeface="Inter" panose="02000503000000020004" pitchFamily="2" charset="0"/>
              </a:rPr>
              <a:t>LoRaWAN</a:t>
            </a:r>
            <a:r>
              <a:rPr lang="en-AU" sz="825" b="0" dirty="0">
                <a:solidFill>
                  <a:srgbClr val="171B20"/>
                </a:solidFill>
                <a:latin typeface="Inter" panose="02000503000000020004" pitchFamily="2" charset="0"/>
                <a:ea typeface="Inter" panose="02000503000000020004" pitchFamily="2" charset="0"/>
              </a:rPr>
              <a:t>® network services where site-level control is needed.</a:t>
            </a:r>
            <a:endParaRPr sz="825" b="0" dirty="0">
              <a:solidFill>
                <a:srgbClr val="171B20"/>
              </a:solidFill>
              <a:latin typeface="Inter" panose="02000503000000020004" pitchFamily="2" charset="0"/>
              <a:ea typeface="Inter" panose="02000503000000020004" pitchFamily="2" charset="0"/>
            </a:endParaRPr>
          </a:p>
        </p:txBody>
      </p:sp>
      <p:pic>
        <p:nvPicPr>
          <p:cNvPr id="142" name="Picture 141">
            <a:extLst>
              <a:ext uri="{FF2B5EF4-FFF2-40B4-BE49-F238E27FC236}">
                <a16:creationId xmlns:a16="http://schemas.microsoft.com/office/drawing/2014/main" id="{BC3A4B75-4CDE-E7CB-699D-1D5C31024203}"/>
              </a:ext>
            </a:extLst>
          </p:cNvPr>
          <p:cNvPicPr>
            <a:picLocks noChangeAspect="1"/>
          </p:cNvPicPr>
          <p:nvPr/>
        </p:nvPicPr>
        <p:blipFill>
          <a:blip r:embed="rId19" cstate="screen">
            <a:extLst>
              <a:ext uri="{28A0092B-C50C-407E-A947-70E740481C1C}">
                <a14:useLocalDpi xmlns:a14="http://schemas.microsoft.com/office/drawing/2010/main"/>
              </a:ext>
            </a:extLst>
          </a:blip>
          <a:srcRect/>
          <a:stretch/>
        </p:blipFill>
        <p:spPr>
          <a:xfrm>
            <a:off x="815410" y="4319039"/>
            <a:ext cx="361675" cy="361675"/>
          </a:xfrm>
          <a:prstGeom prst="rect">
            <a:avLst/>
          </a:prstGeom>
        </p:spPr>
      </p:pic>
      <p:sp>
        <p:nvSpPr>
          <p:cNvPr id="143" name="left-in-2">
            <a:extLst>
              <a:ext uri="{FF2B5EF4-FFF2-40B4-BE49-F238E27FC236}">
                <a16:creationId xmlns:a16="http://schemas.microsoft.com/office/drawing/2014/main" id="{B857D9D0-9B60-99C8-C661-F60B8BD9DA27}"/>
              </a:ext>
            </a:extLst>
          </p:cNvPr>
          <p:cNvSpPr>
            <a:spLocks noGrp="1"/>
          </p:cNvSpPr>
          <p:nvPr/>
        </p:nvSpPr>
        <p:spPr>
          <a:xfrm>
            <a:off x="3143250" y="4330520"/>
            <a:ext cx="285750" cy="0"/>
          </a:xfrm>
          <a:prstGeom prst="line">
            <a:avLst/>
          </a:prstGeom>
          <a:ln w="13335">
            <a:solidFill>
              <a:srgbClr val="184C82"/>
            </a:solidFill>
            <a:prstDash val="solid"/>
          </a:ln>
        </p:spPr>
        <p:txBody>
          <a:bodyPr/>
          <a:lstStyle/>
          <a:p>
            <a:endParaRPr lang="en-US">
              <a:latin typeface="Inter" panose="02000503000000020004" pitchFamily="2" charset="0"/>
              <a:ea typeface="Inter" panose="02000503000000020004" pitchFamily="2" charset="0"/>
            </a:endParaRPr>
          </a:p>
        </p:txBody>
      </p:sp>
      <p:sp>
        <p:nvSpPr>
          <p:cNvPr id="144" name="TextBox 143">
            <a:extLst>
              <a:ext uri="{FF2B5EF4-FFF2-40B4-BE49-F238E27FC236}">
                <a16:creationId xmlns:a16="http://schemas.microsoft.com/office/drawing/2014/main" id="{EF50D22E-4FFB-BBBE-16DA-515369B6C7C4}"/>
              </a:ext>
            </a:extLst>
          </p:cNvPr>
          <p:cNvSpPr txBox="1"/>
          <p:nvPr/>
        </p:nvSpPr>
        <p:spPr>
          <a:xfrm>
            <a:off x="353265" y="5239775"/>
            <a:ext cx="10424547" cy="307777"/>
          </a:xfrm>
          <a:prstGeom prst="rect">
            <a:avLst/>
          </a:prstGeom>
          <a:noFill/>
        </p:spPr>
        <p:txBody>
          <a:bodyPr wrap="square">
            <a:spAutoFit/>
          </a:bodyPr>
          <a:lstStyle/>
          <a:p>
            <a:r>
              <a:rPr lang="en-AU" sz="1400" b="1" i="1" dirty="0">
                <a:solidFill>
                  <a:srgbClr val="B72125"/>
                </a:solidFill>
                <a:latin typeface="Inter" panose="02000503000000020004" pitchFamily="2" charset="0"/>
                <a:ea typeface="Inter" panose="02000503000000020004" pitchFamily="2" charset="0"/>
              </a:rPr>
              <a:t>The ’6C’ Mental Model for Edge Adoption - The goal is not more data. The goal is data operations teams can use.</a:t>
            </a:r>
            <a:endParaRPr lang="en-US" sz="1400" b="1" i="1" dirty="0">
              <a:solidFill>
                <a:srgbClr val="B72125"/>
              </a:solidFill>
              <a:latin typeface="Inter" panose="02000503000000020004" pitchFamily="2" charset="0"/>
              <a:ea typeface="Inter" panose="02000503000000020004" pitchFamily="2" charset="0"/>
            </a:endParaRPr>
          </a:p>
        </p:txBody>
      </p:sp>
      <p:sp>
        <p:nvSpPr>
          <p:cNvPr id="147" name="TextBox 146">
            <a:extLst>
              <a:ext uri="{FF2B5EF4-FFF2-40B4-BE49-F238E27FC236}">
                <a16:creationId xmlns:a16="http://schemas.microsoft.com/office/drawing/2014/main" id="{A4C417EF-1927-6F55-3C23-554B652F499F}"/>
              </a:ext>
            </a:extLst>
          </p:cNvPr>
          <p:cNvSpPr txBox="1"/>
          <p:nvPr/>
        </p:nvSpPr>
        <p:spPr>
          <a:xfrm>
            <a:off x="185181" y="718670"/>
            <a:ext cx="10784970" cy="523220"/>
          </a:xfrm>
          <a:prstGeom prst="rect">
            <a:avLst/>
          </a:prstGeom>
          <a:noFill/>
        </p:spPr>
        <p:txBody>
          <a:bodyPr wrap="square">
            <a:spAutoFit/>
          </a:bodyPr>
          <a:lstStyle/>
          <a:p>
            <a:r>
              <a:rPr lang="en-AU" sz="1400" b="1" i="1" dirty="0">
                <a:solidFill>
                  <a:srgbClr val="153F64"/>
                </a:solidFill>
                <a:latin typeface="Inter" panose="02000503000000020004" pitchFamily="2" charset="0"/>
                <a:ea typeface="Inter" panose="02000503000000020004" pitchFamily="2" charset="0"/>
              </a:rPr>
              <a:t>When </a:t>
            </a:r>
            <a:r>
              <a:rPr lang="en-AU" sz="1400" b="1" i="1" dirty="0" err="1">
                <a:solidFill>
                  <a:srgbClr val="153F64"/>
                </a:solidFill>
                <a:latin typeface="Inter" panose="02000503000000020004" pitchFamily="2" charset="0"/>
                <a:ea typeface="Inter" panose="02000503000000020004" pitchFamily="2" charset="0"/>
              </a:rPr>
              <a:t>LoRaWAN</a:t>
            </a:r>
            <a:r>
              <a:rPr lang="en-AU" sz="1400" b="1" i="1" dirty="0">
                <a:solidFill>
                  <a:srgbClr val="153F64"/>
                </a:solidFill>
                <a:latin typeface="Inter" panose="02000503000000020004" pitchFamily="2" charset="0"/>
                <a:ea typeface="Inter" panose="02000503000000020004" pitchFamily="2" charset="0"/>
              </a:rPr>
              <a:t>® data needs to be used locally or integrated with existing systems, the gateway can become a practical edge layer between field devices and operational platforms.</a:t>
            </a:r>
            <a:endParaRPr lang="en-US" sz="1400" b="1" i="1" dirty="0">
              <a:solidFill>
                <a:srgbClr val="153F64"/>
              </a:solidFill>
              <a:latin typeface="Inter" panose="02000503000000020004" pitchFamily="2" charset="0"/>
              <a:ea typeface="Inter" panose="02000503000000020004" pitchFamily="2" charset="0"/>
            </a:endParaRPr>
          </a:p>
        </p:txBody>
      </p:sp>
    </p:spTree>
    <p:extLst>
      <p:ext uri="{BB962C8B-B14F-4D97-AF65-F5344CB8AC3E}">
        <p14:creationId xmlns:p14="http://schemas.microsoft.com/office/powerpoint/2010/main" val="40374651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1959D1-45B0-CC71-7F30-A3E665597373}"/>
            </a:ext>
          </a:extLst>
        </p:cNvPr>
        <p:cNvGrpSpPr/>
        <p:nvPr/>
      </p:nvGrpSpPr>
      <p:grpSpPr>
        <a:xfrm>
          <a:off x="0" y="0"/>
          <a:ext cx="0" cy="0"/>
          <a:chOff x="0" y="0"/>
          <a:chExt cx="0" cy="0"/>
        </a:xfrm>
      </p:grpSpPr>
      <p:sp>
        <p:nvSpPr>
          <p:cNvPr id="35" name="Rectangle 34">
            <a:extLst>
              <a:ext uri="{FF2B5EF4-FFF2-40B4-BE49-F238E27FC236}">
                <a16:creationId xmlns:a16="http://schemas.microsoft.com/office/drawing/2014/main" id="{BAB7EFBD-BE74-8209-E3AA-21AEF38C3BC8}"/>
              </a:ext>
            </a:extLst>
          </p:cNvPr>
          <p:cNvSpPr/>
          <p:nvPr/>
        </p:nvSpPr>
        <p:spPr>
          <a:xfrm>
            <a:off x="0" y="0"/>
            <a:ext cx="12192000" cy="528809"/>
          </a:xfrm>
          <a:prstGeom prst="rect">
            <a:avLst/>
          </a:prstGeom>
          <a:solidFill>
            <a:schemeClr val="tx2"/>
          </a:solidFill>
          <a:ln>
            <a:solidFill>
              <a:schemeClr val="tx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2" name="Group 41">
            <a:extLst>
              <a:ext uri="{FF2B5EF4-FFF2-40B4-BE49-F238E27FC236}">
                <a16:creationId xmlns:a16="http://schemas.microsoft.com/office/drawing/2014/main" id="{C76F4EB4-31AF-9602-C439-FCB8A1CB1A55}"/>
              </a:ext>
            </a:extLst>
          </p:cNvPr>
          <p:cNvGrpSpPr/>
          <p:nvPr/>
        </p:nvGrpSpPr>
        <p:grpSpPr>
          <a:xfrm flipV="1">
            <a:off x="-11017" y="-1"/>
            <a:ext cx="6096000" cy="675444"/>
            <a:chOff x="-304799" y="2652927"/>
            <a:chExt cx="6095999" cy="1454616"/>
          </a:xfrm>
          <a:solidFill>
            <a:srgbClr val="B72125"/>
          </a:solidFill>
          <a:effectLst>
            <a:outerShdw blurRad="50800" dist="38100" dir="5400000" algn="t" rotWithShape="0">
              <a:prstClr val="black">
                <a:alpha val="40000"/>
              </a:prstClr>
            </a:outerShdw>
          </a:effectLst>
        </p:grpSpPr>
        <p:sp>
          <p:nvSpPr>
            <p:cNvPr id="43" name="Parallelogram 42">
              <a:extLst>
                <a:ext uri="{FF2B5EF4-FFF2-40B4-BE49-F238E27FC236}">
                  <a16:creationId xmlns:a16="http://schemas.microsoft.com/office/drawing/2014/main" id="{FED6F953-D62C-D614-CE02-AFBFD0733161}"/>
                </a:ext>
              </a:extLst>
            </p:cNvPr>
            <p:cNvSpPr/>
            <p:nvPr/>
          </p:nvSpPr>
          <p:spPr bwMode="auto">
            <a:xfrm flipV="1">
              <a:off x="2971800" y="2652927"/>
              <a:ext cx="2819400" cy="1454616"/>
            </a:xfrm>
            <a:prstGeom prst="parallelogram">
              <a:avLst>
                <a:gd name="adj" fmla="val 46312"/>
              </a:avLst>
            </a:prstGeom>
            <a:grpFill/>
            <a:ln w="9525">
              <a:noFill/>
              <a:round/>
              <a:headEnd/>
              <a:tailEnd/>
            </a:ln>
          </p:spPr>
          <p:txBody>
            <a:bodyPr vert="horz" wrap="square" lIns="121920" tIns="60960" rIns="121920" bIns="60960" numCol="1" rtlCol="0" anchor="t" anchorCtr="0" compatLnSpc="1">
              <a:prstTxWarp prst="textNoShape">
                <a:avLst/>
              </a:prstTxWarp>
              <a:noAutofit/>
            </a:bodyPr>
            <a:lstStyle/>
            <a:p>
              <a:pPr algn="ctr"/>
              <a:endParaRPr lang="en-US" sz="2400" dirty="0"/>
            </a:p>
          </p:txBody>
        </p:sp>
        <p:sp>
          <p:nvSpPr>
            <p:cNvPr id="44" name="Rectangle 43">
              <a:extLst>
                <a:ext uri="{FF2B5EF4-FFF2-40B4-BE49-F238E27FC236}">
                  <a16:creationId xmlns:a16="http://schemas.microsoft.com/office/drawing/2014/main" id="{74578B88-18C4-1B66-C4CE-A10D6DD456F7}"/>
                </a:ext>
              </a:extLst>
            </p:cNvPr>
            <p:cNvSpPr/>
            <p:nvPr/>
          </p:nvSpPr>
          <p:spPr bwMode="auto">
            <a:xfrm>
              <a:off x="-304799" y="2652927"/>
              <a:ext cx="4800600" cy="1454616"/>
            </a:xfrm>
            <a:prstGeom prst="rect">
              <a:avLst/>
            </a:prstGeom>
            <a:grpFill/>
            <a:ln w="9525">
              <a:noFill/>
              <a:round/>
              <a:headEnd/>
              <a:tailEnd/>
            </a:ln>
          </p:spPr>
          <p:txBody>
            <a:bodyPr vert="horz" wrap="square" lIns="121920" tIns="60960" rIns="121920" bIns="60960" numCol="1" rtlCol="0" anchor="t" anchorCtr="0" compatLnSpc="1">
              <a:prstTxWarp prst="textNoShape">
                <a:avLst/>
              </a:prstTxWarp>
              <a:noAutofit/>
            </a:bodyPr>
            <a:lstStyle/>
            <a:p>
              <a:pPr algn="ctr"/>
              <a:endParaRPr lang="en-US" sz="2400" dirty="0"/>
            </a:p>
          </p:txBody>
        </p:sp>
      </p:grpSp>
      <p:sp>
        <p:nvSpPr>
          <p:cNvPr id="37" name="Rectangle 36">
            <a:extLst>
              <a:ext uri="{FF2B5EF4-FFF2-40B4-BE49-F238E27FC236}">
                <a16:creationId xmlns:a16="http://schemas.microsoft.com/office/drawing/2014/main" id="{E7780F42-5A9C-8186-3AB6-FE8572F73B65}"/>
              </a:ext>
            </a:extLst>
          </p:cNvPr>
          <p:cNvSpPr/>
          <p:nvPr/>
        </p:nvSpPr>
        <p:spPr>
          <a:xfrm>
            <a:off x="0" y="0"/>
            <a:ext cx="12192000" cy="154235"/>
          </a:xfrm>
          <a:prstGeom prst="rect">
            <a:avLst/>
          </a:prstGeom>
          <a:solidFill>
            <a:srgbClr val="B72125"/>
          </a:solidFill>
          <a:ln>
            <a:solidFill>
              <a:srgbClr val="B7212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extBox 45">
            <a:extLst>
              <a:ext uri="{FF2B5EF4-FFF2-40B4-BE49-F238E27FC236}">
                <a16:creationId xmlns:a16="http://schemas.microsoft.com/office/drawing/2014/main" id="{146D5921-82DB-7E32-154F-613695D4BFD3}"/>
              </a:ext>
            </a:extLst>
          </p:cNvPr>
          <p:cNvSpPr txBox="1"/>
          <p:nvPr/>
        </p:nvSpPr>
        <p:spPr>
          <a:xfrm>
            <a:off x="6266329" y="186230"/>
            <a:ext cx="5925671" cy="338554"/>
          </a:xfrm>
          <a:prstGeom prst="rect">
            <a:avLst/>
          </a:prstGeom>
          <a:noFill/>
        </p:spPr>
        <p:txBody>
          <a:bodyPr wrap="square" rtlCol="0">
            <a:spAutoFit/>
          </a:bodyPr>
          <a:lstStyle/>
          <a:p>
            <a:pPr algn="r"/>
            <a:r>
              <a:rPr lang="en-US" sz="1600" b="1" dirty="0">
                <a:solidFill>
                  <a:schemeClr val="bg1"/>
                </a:solidFill>
                <a:latin typeface="Inter SemiBold" panose="02000503000000020004" pitchFamily="2" charset="0"/>
                <a:ea typeface="Inter SemiBold" panose="02000503000000020004" pitchFamily="2" charset="0"/>
              </a:rPr>
              <a:t>The Things Conference - The Third Wave of </a:t>
            </a:r>
            <a:r>
              <a:rPr lang="en-US" sz="1600" b="1" dirty="0" err="1">
                <a:solidFill>
                  <a:schemeClr val="bg1"/>
                </a:solidFill>
                <a:latin typeface="Inter SemiBold" panose="02000503000000020004" pitchFamily="2" charset="0"/>
                <a:ea typeface="Inter SemiBold" panose="02000503000000020004" pitchFamily="2" charset="0"/>
              </a:rPr>
              <a:t>LoRaWAN</a:t>
            </a:r>
            <a:r>
              <a:rPr lang="en-US" sz="1600" b="1" dirty="0">
                <a:solidFill>
                  <a:schemeClr val="bg1"/>
                </a:solidFill>
                <a:latin typeface="Inter SemiBold" panose="02000503000000020004" pitchFamily="2" charset="0"/>
                <a:ea typeface="Inter SemiBold" panose="02000503000000020004" pitchFamily="2" charset="0"/>
              </a:rPr>
              <a:t> ® </a:t>
            </a:r>
          </a:p>
        </p:txBody>
      </p:sp>
      <p:sp>
        <p:nvSpPr>
          <p:cNvPr id="2" name="Rounded Rectangle 1">
            <a:extLst>
              <a:ext uri="{FF2B5EF4-FFF2-40B4-BE49-F238E27FC236}">
                <a16:creationId xmlns:a16="http://schemas.microsoft.com/office/drawing/2014/main" id="{BBA677F0-BF76-D2F9-E8F9-D39839BAC018}"/>
              </a:ext>
            </a:extLst>
          </p:cNvPr>
          <p:cNvSpPr/>
          <p:nvPr/>
        </p:nvSpPr>
        <p:spPr>
          <a:xfrm>
            <a:off x="653254" y="2094432"/>
            <a:ext cx="3265281" cy="3730366"/>
          </a:xfrm>
          <a:prstGeom prst="roundRect">
            <a:avLst/>
          </a:prstGeom>
          <a:solidFill>
            <a:schemeClr val="bg1"/>
          </a:solidFill>
          <a:ln w="12700">
            <a:solidFill>
              <a:srgbClr val="B72125"/>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CB265376-9248-EBEF-46B0-6940B862C4A8}"/>
              </a:ext>
            </a:extLst>
          </p:cNvPr>
          <p:cNvSpPr txBox="1"/>
          <p:nvPr/>
        </p:nvSpPr>
        <p:spPr>
          <a:xfrm>
            <a:off x="792012" y="2246235"/>
            <a:ext cx="3041173" cy="3077766"/>
          </a:xfrm>
          <a:prstGeom prst="rect">
            <a:avLst/>
          </a:prstGeom>
          <a:noFill/>
        </p:spPr>
        <p:txBody>
          <a:bodyPr wrap="square">
            <a:spAutoFit/>
          </a:bodyPr>
          <a:lstStyle/>
          <a:p>
            <a:pPr>
              <a:buNone/>
            </a:pPr>
            <a:r>
              <a:rPr lang="en-AU" sz="1200" b="1" dirty="0">
                <a:solidFill>
                  <a:srgbClr val="B72125"/>
                </a:solidFill>
                <a:latin typeface="Inter" panose="02000503000000020004" pitchFamily="2" charset="0"/>
                <a:ea typeface="Inter" panose="02000503000000020004" pitchFamily="2" charset="0"/>
              </a:rPr>
              <a:t>Monitor Distributed Infrastructure</a:t>
            </a:r>
          </a:p>
          <a:p>
            <a:pPr>
              <a:buNone/>
            </a:pPr>
            <a:endParaRPr lang="en-AU" sz="1200" b="1" dirty="0">
              <a:latin typeface="Inter" panose="02000503000000020004" pitchFamily="2" charset="0"/>
              <a:ea typeface="Inter" panose="02000503000000020004" pitchFamily="2" charset="0"/>
            </a:endParaRPr>
          </a:p>
          <a:p>
            <a:pPr>
              <a:buNone/>
            </a:pPr>
            <a:r>
              <a:rPr lang="en-AU" sz="1000" i="1" dirty="0">
                <a:latin typeface="Inter" panose="02000503000000020004" pitchFamily="2" charset="0"/>
                <a:ea typeface="Inter" panose="02000503000000020004" pitchFamily="2" charset="0"/>
              </a:rPr>
              <a:t>Create operational visibility across remote assets without increasing engineering resources.</a:t>
            </a:r>
            <a:endParaRPr lang="en-AU" sz="1000" b="1" dirty="0">
              <a:latin typeface="Inter" panose="02000503000000020004" pitchFamily="2" charset="0"/>
              <a:ea typeface="Inter" panose="02000503000000020004" pitchFamily="2" charset="0"/>
            </a:endParaRPr>
          </a:p>
          <a:p>
            <a:pPr>
              <a:buNone/>
            </a:pPr>
            <a:endParaRPr lang="en-AU" sz="1000" b="1" dirty="0">
              <a:solidFill>
                <a:srgbClr val="B72125"/>
              </a:solidFill>
              <a:latin typeface="Inter" panose="02000503000000020004" pitchFamily="2" charset="0"/>
              <a:ea typeface="Inter" panose="02000503000000020004" pitchFamily="2" charset="0"/>
            </a:endParaRPr>
          </a:p>
          <a:p>
            <a:pPr>
              <a:buNone/>
            </a:pPr>
            <a:r>
              <a:rPr lang="en-AU" sz="1000" b="1" dirty="0">
                <a:solidFill>
                  <a:srgbClr val="B72125"/>
                </a:solidFill>
                <a:latin typeface="Inter" panose="02000503000000020004" pitchFamily="2" charset="0"/>
                <a:ea typeface="Inter" panose="02000503000000020004" pitchFamily="2" charset="0"/>
              </a:rPr>
              <a:t>Edge Capability enables:</a:t>
            </a:r>
            <a:br>
              <a:rPr lang="en-AU" sz="1000" b="1" dirty="0">
                <a:solidFill>
                  <a:srgbClr val="B72125"/>
                </a:solidFill>
                <a:latin typeface="Inter" panose="02000503000000020004" pitchFamily="2" charset="0"/>
                <a:ea typeface="Inter" panose="02000503000000020004" pitchFamily="2" charset="0"/>
              </a:rPr>
            </a:br>
            <a:endParaRPr lang="en-AU" sz="1000" dirty="0">
              <a:solidFill>
                <a:srgbClr val="B72125"/>
              </a:solidFill>
              <a:latin typeface="Inter" panose="02000503000000020004" pitchFamily="2" charset="0"/>
              <a:ea typeface="Inter" panose="02000503000000020004" pitchFamily="2" charset="0"/>
            </a:endParaRPr>
          </a:p>
          <a:p>
            <a:pPr marL="342900" lvl="0" indent="-342900">
              <a:buFont typeface="Arial" panose="020B0604020202020204" pitchFamily="34" charset="0"/>
              <a:buChar char="•"/>
            </a:pPr>
            <a:r>
              <a:rPr lang="en-AU" sz="1000" dirty="0">
                <a:latin typeface="Inter" panose="02000503000000020004" pitchFamily="2" charset="0"/>
                <a:ea typeface="Inter" panose="02000503000000020004" pitchFamily="2" charset="0"/>
              </a:rPr>
              <a:t>Local data collection and buffering</a:t>
            </a:r>
          </a:p>
          <a:p>
            <a:pPr marL="342900" lvl="0" indent="-342900">
              <a:buFont typeface="Arial" panose="020B0604020202020204" pitchFamily="34" charset="0"/>
              <a:buChar char="•"/>
            </a:pPr>
            <a:r>
              <a:rPr lang="en-AU" sz="1000" dirty="0">
                <a:latin typeface="Inter" panose="02000503000000020004" pitchFamily="2" charset="0"/>
                <a:ea typeface="Inter" panose="02000503000000020004" pitchFamily="2" charset="0"/>
              </a:rPr>
              <a:t>Remote monitoring and diagnostics</a:t>
            </a:r>
          </a:p>
          <a:p>
            <a:pPr marL="342900" lvl="0" indent="-342900">
              <a:buFont typeface="Arial" panose="020B0604020202020204" pitchFamily="34" charset="0"/>
              <a:buChar char="•"/>
            </a:pPr>
            <a:r>
              <a:rPr lang="en-AU" sz="1000" dirty="0">
                <a:latin typeface="Inter" panose="02000503000000020004" pitchFamily="2" charset="0"/>
                <a:ea typeface="Inter" panose="02000503000000020004" pitchFamily="2" charset="0"/>
              </a:rPr>
              <a:t>Alarm handling</a:t>
            </a:r>
          </a:p>
          <a:p>
            <a:pPr marL="342900" lvl="0" indent="-342900">
              <a:buFont typeface="Arial" panose="020B0604020202020204" pitchFamily="34" charset="0"/>
              <a:buChar char="•"/>
            </a:pPr>
            <a:r>
              <a:rPr lang="en-AU" sz="1000" dirty="0">
                <a:latin typeface="Inter" panose="02000503000000020004" pitchFamily="2" charset="0"/>
                <a:ea typeface="Inter" panose="02000503000000020004" pitchFamily="2" charset="0"/>
              </a:rPr>
              <a:t>Reduced site visits</a:t>
            </a:r>
          </a:p>
          <a:p>
            <a:pPr>
              <a:buNone/>
            </a:pPr>
            <a:endParaRPr lang="en-AU" sz="1000" b="1" dirty="0">
              <a:solidFill>
                <a:srgbClr val="B72125"/>
              </a:solidFill>
              <a:latin typeface="Inter" panose="02000503000000020004" pitchFamily="2" charset="0"/>
              <a:ea typeface="Inter" panose="02000503000000020004" pitchFamily="2" charset="0"/>
            </a:endParaRPr>
          </a:p>
          <a:p>
            <a:pPr>
              <a:buNone/>
            </a:pPr>
            <a:r>
              <a:rPr lang="en-AU" sz="1000" b="1" dirty="0">
                <a:solidFill>
                  <a:srgbClr val="B72125"/>
                </a:solidFill>
                <a:latin typeface="Inter" panose="02000503000000020004" pitchFamily="2" charset="0"/>
                <a:ea typeface="Inter" panose="02000503000000020004" pitchFamily="2" charset="0"/>
              </a:rPr>
              <a:t>Good fit for:</a:t>
            </a:r>
            <a:br>
              <a:rPr lang="en-AU" sz="1000" b="1" dirty="0">
                <a:solidFill>
                  <a:srgbClr val="B72125"/>
                </a:solidFill>
                <a:latin typeface="Inter" panose="02000503000000020004" pitchFamily="2" charset="0"/>
                <a:ea typeface="Inter" panose="02000503000000020004" pitchFamily="2" charset="0"/>
              </a:rPr>
            </a:br>
            <a:endParaRPr lang="en-AU" sz="1000" dirty="0">
              <a:solidFill>
                <a:srgbClr val="B72125"/>
              </a:solidFill>
              <a:latin typeface="Inter" panose="02000503000000020004" pitchFamily="2" charset="0"/>
              <a:ea typeface="Inter" panose="02000503000000020004" pitchFamily="2" charset="0"/>
            </a:endParaRPr>
          </a:p>
          <a:p>
            <a:pPr marL="171450" indent="-171450">
              <a:buFont typeface="Arial" panose="020B0604020202020204" pitchFamily="34" charset="0"/>
              <a:buChar char="•"/>
            </a:pPr>
            <a:r>
              <a:rPr lang="en-AU" sz="1000" dirty="0">
                <a:latin typeface="Inter" panose="02000503000000020004" pitchFamily="2" charset="0"/>
                <a:ea typeface="Inter" panose="02000503000000020004" pitchFamily="2" charset="0"/>
              </a:rPr>
              <a:t>Utilities</a:t>
            </a:r>
          </a:p>
          <a:p>
            <a:pPr marL="171450" indent="-171450">
              <a:buFont typeface="Arial" panose="020B0604020202020204" pitchFamily="34" charset="0"/>
              <a:buChar char="•"/>
            </a:pPr>
            <a:r>
              <a:rPr lang="en-AU" sz="1000" dirty="0">
                <a:latin typeface="Inter" panose="02000503000000020004" pitchFamily="2" charset="0"/>
                <a:ea typeface="Inter" panose="02000503000000020004" pitchFamily="2" charset="0"/>
              </a:rPr>
              <a:t>Water &amp; wastewater</a:t>
            </a:r>
          </a:p>
          <a:p>
            <a:pPr marL="171450" indent="-171450">
              <a:buFont typeface="Arial" panose="020B0604020202020204" pitchFamily="34" charset="0"/>
              <a:buChar char="•"/>
            </a:pPr>
            <a:r>
              <a:rPr lang="en-AU" sz="1000" dirty="0">
                <a:latin typeface="Inter" panose="02000503000000020004" pitchFamily="2" charset="0"/>
                <a:ea typeface="Inter" panose="02000503000000020004" pitchFamily="2" charset="0"/>
              </a:rPr>
              <a:t>Renewable energy</a:t>
            </a:r>
          </a:p>
          <a:p>
            <a:pPr marL="171450" indent="-171450">
              <a:buFont typeface="Arial" panose="020B0604020202020204" pitchFamily="34" charset="0"/>
              <a:buChar char="•"/>
            </a:pPr>
            <a:r>
              <a:rPr lang="en-AU" sz="1000" dirty="0">
                <a:latin typeface="Inter" panose="02000503000000020004" pitchFamily="2" charset="0"/>
                <a:ea typeface="Inter" panose="02000503000000020004" pitchFamily="2" charset="0"/>
              </a:rPr>
              <a:t>Transport infrastructure</a:t>
            </a:r>
          </a:p>
        </p:txBody>
      </p:sp>
      <p:pic>
        <p:nvPicPr>
          <p:cNvPr id="7" name="Picture 6">
            <a:extLst>
              <a:ext uri="{FF2B5EF4-FFF2-40B4-BE49-F238E27FC236}">
                <a16:creationId xmlns:a16="http://schemas.microsoft.com/office/drawing/2014/main" id="{F8D69FAB-1AF3-1C5F-0CE4-7BB542980173}"/>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319573" y="965954"/>
            <a:ext cx="1806569" cy="1204379"/>
          </a:xfrm>
          <a:prstGeom prst="snip2DiagRect">
            <a:avLst/>
          </a:prstGeom>
          <a:ln>
            <a:solidFill>
              <a:srgbClr val="B72125"/>
            </a:solidFill>
          </a:ln>
          <a:effectLst>
            <a:outerShdw blurRad="50800" dist="38100" dir="8100000" algn="tr" rotWithShape="0">
              <a:prstClr val="black">
                <a:alpha val="40000"/>
              </a:prstClr>
            </a:outerShdw>
          </a:effectLst>
        </p:spPr>
      </p:pic>
      <p:sp>
        <p:nvSpPr>
          <p:cNvPr id="8" name="Rounded Rectangle 7">
            <a:extLst>
              <a:ext uri="{FF2B5EF4-FFF2-40B4-BE49-F238E27FC236}">
                <a16:creationId xmlns:a16="http://schemas.microsoft.com/office/drawing/2014/main" id="{A5BB5496-4C24-E3B7-8F83-370DE8A2A36D}"/>
              </a:ext>
            </a:extLst>
          </p:cNvPr>
          <p:cNvSpPr/>
          <p:nvPr/>
        </p:nvSpPr>
        <p:spPr>
          <a:xfrm>
            <a:off x="4499504" y="2094432"/>
            <a:ext cx="3179930" cy="3730366"/>
          </a:xfrm>
          <a:prstGeom prst="roundRect">
            <a:avLst/>
          </a:prstGeom>
          <a:solidFill>
            <a:schemeClr val="bg1"/>
          </a:solidFill>
          <a:ln w="12700">
            <a:solidFill>
              <a:srgbClr val="B72125"/>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0561BE19-A7D6-25EC-D041-47DDB19774E5}"/>
              </a:ext>
            </a:extLst>
          </p:cNvPr>
          <p:cNvSpPr txBox="1"/>
          <p:nvPr/>
        </p:nvSpPr>
        <p:spPr>
          <a:xfrm>
            <a:off x="4597918" y="2246235"/>
            <a:ext cx="2959330" cy="3385542"/>
          </a:xfrm>
          <a:prstGeom prst="rect">
            <a:avLst/>
          </a:prstGeom>
          <a:noFill/>
        </p:spPr>
        <p:txBody>
          <a:bodyPr wrap="square">
            <a:spAutoFit/>
          </a:bodyPr>
          <a:lstStyle/>
          <a:p>
            <a:pPr>
              <a:buNone/>
            </a:pPr>
            <a:r>
              <a:rPr lang="en-AU" sz="1200" b="1" dirty="0">
                <a:solidFill>
                  <a:srgbClr val="B72125"/>
                </a:solidFill>
                <a:latin typeface="Inter" panose="02000503000000020004" pitchFamily="2" charset="0"/>
                <a:ea typeface="Inter" panose="02000503000000020004" pitchFamily="2" charset="0"/>
              </a:rPr>
              <a:t>Connect Mixed Field Systems</a:t>
            </a:r>
          </a:p>
          <a:p>
            <a:pPr>
              <a:buNone/>
            </a:pPr>
            <a:endParaRPr lang="en-AU" sz="1200" b="1" i="1" dirty="0">
              <a:solidFill>
                <a:srgbClr val="B72125"/>
              </a:solidFill>
              <a:latin typeface="Inter" panose="02000503000000020004" pitchFamily="2" charset="0"/>
              <a:ea typeface="Inter" panose="02000503000000020004" pitchFamily="2" charset="0"/>
            </a:endParaRPr>
          </a:p>
          <a:p>
            <a:pPr>
              <a:buNone/>
            </a:pPr>
            <a:r>
              <a:rPr lang="en-AU" sz="1000" i="1" dirty="0">
                <a:latin typeface="Inter" panose="02000503000000020004" pitchFamily="2" charset="0"/>
                <a:ea typeface="Inter" panose="02000503000000020004" pitchFamily="2" charset="0"/>
              </a:rPr>
              <a:t>Bring </a:t>
            </a:r>
            <a:r>
              <a:rPr lang="en-AU" sz="1000" i="1" dirty="0" err="1">
                <a:latin typeface="Inter" panose="02000503000000020004" pitchFamily="2" charset="0"/>
                <a:ea typeface="Inter" panose="02000503000000020004" pitchFamily="2" charset="0"/>
              </a:rPr>
              <a:t>LoRaWAN</a:t>
            </a:r>
            <a:r>
              <a:rPr lang="en-AU" sz="1000" i="1" dirty="0">
                <a:latin typeface="Inter" panose="02000503000000020004" pitchFamily="2" charset="0"/>
                <a:ea typeface="Inter" panose="02000503000000020004" pitchFamily="2" charset="0"/>
              </a:rPr>
              <a:t>® sensors, wired equipment and legacy systems into one operational data flow.</a:t>
            </a:r>
          </a:p>
          <a:p>
            <a:pPr>
              <a:buNone/>
            </a:pPr>
            <a:endParaRPr lang="en-AU" sz="1000" dirty="0">
              <a:latin typeface="Inter" panose="02000503000000020004" pitchFamily="2" charset="0"/>
              <a:ea typeface="Inter" panose="02000503000000020004" pitchFamily="2" charset="0"/>
            </a:endParaRPr>
          </a:p>
          <a:p>
            <a:pPr>
              <a:buNone/>
            </a:pPr>
            <a:r>
              <a:rPr lang="en-AU" sz="1000" b="1" dirty="0">
                <a:solidFill>
                  <a:srgbClr val="B72125"/>
                </a:solidFill>
                <a:latin typeface="Inter" panose="02000503000000020004" pitchFamily="2" charset="0"/>
                <a:ea typeface="Inter" panose="02000503000000020004" pitchFamily="2" charset="0"/>
              </a:rPr>
              <a:t>Edge Capability enables:</a:t>
            </a:r>
            <a:br>
              <a:rPr lang="en-AU" sz="1000" b="1" dirty="0">
                <a:solidFill>
                  <a:srgbClr val="B72125"/>
                </a:solidFill>
                <a:latin typeface="Inter" panose="02000503000000020004" pitchFamily="2" charset="0"/>
                <a:ea typeface="Inter" panose="02000503000000020004" pitchFamily="2" charset="0"/>
              </a:rPr>
            </a:br>
            <a:endParaRPr lang="en-AU" sz="1000" dirty="0">
              <a:solidFill>
                <a:srgbClr val="B72125"/>
              </a:solidFill>
              <a:latin typeface="Inter" panose="02000503000000020004" pitchFamily="2" charset="0"/>
              <a:ea typeface="Inter" panose="02000503000000020004" pitchFamily="2" charset="0"/>
            </a:endParaRPr>
          </a:p>
          <a:p>
            <a:pPr marL="342900" lvl="0" indent="-342900">
              <a:buFont typeface="Arial" panose="020B0604020202020204" pitchFamily="34" charset="0"/>
              <a:buChar char="•"/>
            </a:pPr>
            <a:r>
              <a:rPr lang="en-AU" sz="1000" dirty="0" err="1">
                <a:latin typeface="Inter" panose="02000503000000020004" pitchFamily="2" charset="0"/>
                <a:ea typeface="Inter" panose="02000503000000020004" pitchFamily="2" charset="0"/>
              </a:rPr>
              <a:t>LoRaWAN</a:t>
            </a:r>
            <a:r>
              <a:rPr lang="en-AU" sz="1000" dirty="0">
                <a:latin typeface="Inter" panose="02000503000000020004" pitchFamily="2" charset="0"/>
                <a:ea typeface="Inter" panose="02000503000000020004" pitchFamily="2" charset="0"/>
              </a:rPr>
              <a:t>® and industrial protocol integration</a:t>
            </a:r>
          </a:p>
          <a:p>
            <a:pPr marL="342900" lvl="0" indent="-342900">
              <a:buFont typeface="Arial" panose="020B0604020202020204" pitchFamily="34" charset="0"/>
              <a:buChar char="•"/>
            </a:pPr>
            <a:r>
              <a:rPr lang="en-AU" sz="1000" dirty="0">
                <a:latin typeface="Inter" panose="02000503000000020004" pitchFamily="2" charset="0"/>
                <a:ea typeface="Inter" panose="02000503000000020004" pitchFamily="2" charset="0"/>
              </a:rPr>
              <a:t>Payload decoding and data mapping</a:t>
            </a:r>
          </a:p>
          <a:p>
            <a:pPr marL="342900" lvl="0" indent="-342900">
              <a:buFont typeface="Arial" panose="020B0604020202020204" pitchFamily="34" charset="0"/>
              <a:buChar char="•"/>
            </a:pPr>
            <a:r>
              <a:rPr lang="en-AU" sz="1000" dirty="0">
                <a:latin typeface="Inter" panose="02000503000000020004" pitchFamily="2" charset="0"/>
                <a:ea typeface="Inter" panose="02000503000000020004" pitchFamily="2" charset="0"/>
              </a:rPr>
              <a:t>Modbus, OPC UA, BACnet, KNX, MQTT or I/O bridging</a:t>
            </a:r>
          </a:p>
          <a:p>
            <a:pPr marL="342900" lvl="0" indent="-342900">
              <a:buFont typeface="Arial" panose="020B0604020202020204" pitchFamily="34" charset="0"/>
              <a:buChar char="•"/>
            </a:pPr>
            <a:r>
              <a:rPr lang="en-AU" sz="1000" dirty="0">
                <a:latin typeface="Inter" panose="02000503000000020004" pitchFamily="2" charset="0"/>
                <a:ea typeface="Inter" panose="02000503000000020004" pitchFamily="2" charset="0"/>
              </a:rPr>
              <a:t>Secure OT-to-IT integration</a:t>
            </a:r>
          </a:p>
          <a:p>
            <a:pPr>
              <a:buNone/>
            </a:pPr>
            <a:endParaRPr lang="en-AU" sz="1000" b="1" dirty="0">
              <a:solidFill>
                <a:srgbClr val="B72125"/>
              </a:solidFill>
              <a:latin typeface="Inter" panose="02000503000000020004" pitchFamily="2" charset="0"/>
              <a:ea typeface="Inter" panose="02000503000000020004" pitchFamily="2" charset="0"/>
            </a:endParaRPr>
          </a:p>
          <a:p>
            <a:pPr>
              <a:buNone/>
            </a:pPr>
            <a:r>
              <a:rPr lang="en-AU" sz="1000" b="1" dirty="0">
                <a:solidFill>
                  <a:srgbClr val="B72125"/>
                </a:solidFill>
                <a:latin typeface="Inter" panose="02000503000000020004" pitchFamily="2" charset="0"/>
                <a:ea typeface="Inter" panose="02000503000000020004" pitchFamily="2" charset="0"/>
              </a:rPr>
              <a:t>Good fit for:</a:t>
            </a:r>
            <a:br>
              <a:rPr lang="en-AU" sz="1000" b="1" dirty="0">
                <a:solidFill>
                  <a:srgbClr val="B72125"/>
                </a:solidFill>
                <a:latin typeface="Inter" panose="02000503000000020004" pitchFamily="2" charset="0"/>
                <a:ea typeface="Inter" panose="02000503000000020004" pitchFamily="2" charset="0"/>
              </a:rPr>
            </a:br>
            <a:endParaRPr lang="en-AU" sz="1000" dirty="0">
              <a:solidFill>
                <a:srgbClr val="B72125"/>
              </a:solidFill>
              <a:latin typeface="Inter" panose="02000503000000020004" pitchFamily="2" charset="0"/>
              <a:ea typeface="Inter" panose="02000503000000020004" pitchFamily="2" charset="0"/>
            </a:endParaRPr>
          </a:p>
          <a:p>
            <a:pPr marL="171450" indent="-171450">
              <a:buFont typeface="Arial" panose="020B0604020202020204" pitchFamily="34" charset="0"/>
              <a:buChar char="•"/>
            </a:pPr>
            <a:r>
              <a:rPr lang="en-AU" sz="1000" dirty="0">
                <a:latin typeface="Inter" panose="02000503000000020004" pitchFamily="2" charset="0"/>
                <a:ea typeface="Inter" panose="02000503000000020004" pitchFamily="2" charset="0"/>
              </a:rPr>
              <a:t>Smart buildings</a:t>
            </a:r>
          </a:p>
          <a:p>
            <a:pPr marL="171450" indent="-171450">
              <a:buFont typeface="Arial" panose="020B0604020202020204" pitchFamily="34" charset="0"/>
              <a:buChar char="•"/>
            </a:pPr>
            <a:r>
              <a:rPr lang="en-AU" sz="1000" dirty="0">
                <a:latin typeface="Inter" panose="02000503000000020004" pitchFamily="2" charset="0"/>
                <a:ea typeface="Inter" panose="02000503000000020004" pitchFamily="2" charset="0"/>
              </a:rPr>
              <a:t>Environmental monitoring</a:t>
            </a:r>
          </a:p>
          <a:p>
            <a:pPr marL="171450" indent="-171450">
              <a:buFont typeface="Arial" panose="020B0604020202020204" pitchFamily="34" charset="0"/>
              <a:buChar char="•"/>
            </a:pPr>
            <a:r>
              <a:rPr lang="en-AU" sz="1000" dirty="0">
                <a:latin typeface="Inter" panose="02000503000000020004" pitchFamily="2" charset="0"/>
                <a:ea typeface="Inter" panose="02000503000000020004" pitchFamily="2" charset="0"/>
              </a:rPr>
              <a:t>Agriculture</a:t>
            </a:r>
          </a:p>
          <a:p>
            <a:pPr marL="171450" indent="-171450">
              <a:buFont typeface="Arial" panose="020B0604020202020204" pitchFamily="34" charset="0"/>
              <a:buChar char="•"/>
            </a:pPr>
            <a:r>
              <a:rPr lang="en-AU" sz="1000" dirty="0">
                <a:latin typeface="Inter" panose="02000503000000020004" pitchFamily="2" charset="0"/>
                <a:ea typeface="Inter" panose="02000503000000020004" pitchFamily="2" charset="0"/>
              </a:rPr>
              <a:t>Industrial sites</a:t>
            </a:r>
          </a:p>
        </p:txBody>
      </p:sp>
      <p:pic>
        <p:nvPicPr>
          <p:cNvPr id="10" name="Picture 9">
            <a:extLst>
              <a:ext uri="{FF2B5EF4-FFF2-40B4-BE49-F238E27FC236}">
                <a16:creationId xmlns:a16="http://schemas.microsoft.com/office/drawing/2014/main" id="{85A6CBD4-88FD-EE4E-8C57-57FA60E65B5C}"/>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5165822" y="965954"/>
            <a:ext cx="1806569" cy="1204379"/>
          </a:xfrm>
          <a:prstGeom prst="snip2DiagRect">
            <a:avLst/>
          </a:prstGeom>
          <a:ln>
            <a:solidFill>
              <a:srgbClr val="B72125"/>
            </a:solidFill>
          </a:ln>
          <a:effectLst>
            <a:outerShdw blurRad="50800" dist="38100" dir="8100000" algn="tr" rotWithShape="0">
              <a:prstClr val="black">
                <a:alpha val="40000"/>
              </a:prstClr>
            </a:outerShdw>
          </a:effectLst>
        </p:spPr>
      </p:pic>
      <p:sp>
        <p:nvSpPr>
          <p:cNvPr id="27" name="Rounded Rectangle 26">
            <a:extLst>
              <a:ext uri="{FF2B5EF4-FFF2-40B4-BE49-F238E27FC236}">
                <a16:creationId xmlns:a16="http://schemas.microsoft.com/office/drawing/2014/main" id="{C4306407-A187-8E2D-8888-116AE4BB6767}"/>
              </a:ext>
            </a:extLst>
          </p:cNvPr>
          <p:cNvSpPr/>
          <p:nvPr/>
        </p:nvSpPr>
        <p:spPr>
          <a:xfrm>
            <a:off x="8345753" y="2094432"/>
            <a:ext cx="3192992" cy="3730366"/>
          </a:xfrm>
          <a:prstGeom prst="roundRect">
            <a:avLst/>
          </a:prstGeom>
          <a:solidFill>
            <a:schemeClr val="bg1"/>
          </a:solidFill>
          <a:ln w="12700">
            <a:solidFill>
              <a:srgbClr val="B72125"/>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id="{B7EEB0F0-6BAF-2434-D670-9DFBA0DA1E9C}"/>
              </a:ext>
            </a:extLst>
          </p:cNvPr>
          <p:cNvSpPr txBox="1"/>
          <p:nvPr/>
        </p:nvSpPr>
        <p:spPr>
          <a:xfrm>
            <a:off x="8484511" y="2246235"/>
            <a:ext cx="3139206" cy="3077766"/>
          </a:xfrm>
          <a:prstGeom prst="rect">
            <a:avLst/>
          </a:prstGeom>
          <a:noFill/>
        </p:spPr>
        <p:txBody>
          <a:bodyPr wrap="square">
            <a:spAutoFit/>
          </a:bodyPr>
          <a:lstStyle/>
          <a:p>
            <a:pPr>
              <a:buNone/>
            </a:pPr>
            <a:r>
              <a:rPr lang="en-AU" sz="1200" b="1" dirty="0">
                <a:solidFill>
                  <a:srgbClr val="B72125"/>
                </a:solidFill>
                <a:latin typeface="Inter" panose="02000503000000020004" pitchFamily="2" charset="0"/>
                <a:ea typeface="Inter" panose="02000503000000020004" pitchFamily="2" charset="0"/>
              </a:rPr>
              <a:t>Scale Remote Operations</a:t>
            </a:r>
          </a:p>
          <a:p>
            <a:pPr>
              <a:buNone/>
            </a:pPr>
            <a:endParaRPr lang="en-AU" sz="1200" b="1" dirty="0">
              <a:latin typeface="Inter" panose="02000503000000020004" pitchFamily="2" charset="0"/>
              <a:ea typeface="Inter" panose="02000503000000020004" pitchFamily="2" charset="0"/>
            </a:endParaRPr>
          </a:p>
          <a:p>
            <a:pPr>
              <a:buNone/>
            </a:pPr>
            <a:r>
              <a:rPr lang="en-AU" sz="1000" i="1" dirty="0">
                <a:latin typeface="Inter" panose="02000503000000020004" pitchFamily="2" charset="0"/>
                <a:ea typeface="Inter" panose="02000503000000020004" pitchFamily="2" charset="0"/>
              </a:rPr>
              <a:t>Use a repeatable architecture that can grow from a few sites to thousands of assets.</a:t>
            </a:r>
          </a:p>
          <a:p>
            <a:pPr>
              <a:buNone/>
            </a:pPr>
            <a:endParaRPr lang="en-AU" sz="1000" b="1" dirty="0">
              <a:solidFill>
                <a:srgbClr val="B72125"/>
              </a:solidFill>
              <a:latin typeface="Inter" panose="02000503000000020004" pitchFamily="2" charset="0"/>
              <a:ea typeface="Inter" panose="02000503000000020004" pitchFamily="2" charset="0"/>
            </a:endParaRPr>
          </a:p>
          <a:p>
            <a:pPr>
              <a:buNone/>
            </a:pPr>
            <a:r>
              <a:rPr lang="en-AU" sz="1000" b="1" dirty="0">
                <a:solidFill>
                  <a:srgbClr val="B72125"/>
                </a:solidFill>
                <a:latin typeface="Inter" panose="02000503000000020004" pitchFamily="2" charset="0"/>
                <a:ea typeface="Inter" panose="02000503000000020004" pitchFamily="2" charset="0"/>
              </a:rPr>
              <a:t>Edge Capability enables:</a:t>
            </a:r>
            <a:br>
              <a:rPr lang="en-AU" sz="1000" b="1" dirty="0">
                <a:solidFill>
                  <a:srgbClr val="B72125"/>
                </a:solidFill>
                <a:latin typeface="Inter" panose="02000503000000020004" pitchFamily="2" charset="0"/>
                <a:ea typeface="Inter" panose="02000503000000020004" pitchFamily="2" charset="0"/>
              </a:rPr>
            </a:br>
            <a:endParaRPr lang="en-AU" sz="1000" dirty="0">
              <a:solidFill>
                <a:srgbClr val="B72125"/>
              </a:solidFill>
              <a:latin typeface="Inter" panose="02000503000000020004" pitchFamily="2" charset="0"/>
              <a:ea typeface="Inter" panose="02000503000000020004" pitchFamily="2" charset="0"/>
            </a:endParaRPr>
          </a:p>
          <a:p>
            <a:pPr marL="342900" lvl="0" indent="-342900">
              <a:buFont typeface="Arial" panose="020B0604020202020204" pitchFamily="34" charset="0"/>
              <a:buChar char="•"/>
            </a:pPr>
            <a:r>
              <a:rPr lang="en-AU" sz="1000" dirty="0">
                <a:latin typeface="Inter" panose="02000503000000020004" pitchFamily="2" charset="0"/>
                <a:ea typeface="Inter" panose="02000503000000020004" pitchFamily="2" charset="0"/>
              </a:rPr>
              <a:t>Standardised commissioning</a:t>
            </a:r>
          </a:p>
          <a:p>
            <a:pPr marL="342900" lvl="0" indent="-342900">
              <a:buFont typeface="Arial" panose="020B0604020202020204" pitchFamily="34" charset="0"/>
              <a:buChar char="•"/>
            </a:pPr>
            <a:r>
              <a:rPr lang="en-AU" sz="1000" dirty="0">
                <a:latin typeface="Inter" panose="02000503000000020004" pitchFamily="2" charset="0"/>
                <a:ea typeface="Inter" panose="02000503000000020004" pitchFamily="2" charset="0"/>
              </a:rPr>
              <a:t>Consistent data handling</a:t>
            </a:r>
          </a:p>
          <a:p>
            <a:pPr marL="342900" lvl="0" indent="-342900">
              <a:buFont typeface="Arial" panose="020B0604020202020204" pitchFamily="34" charset="0"/>
              <a:buChar char="•"/>
            </a:pPr>
            <a:r>
              <a:rPr lang="en-AU" sz="1000" dirty="0">
                <a:latin typeface="Inter" panose="02000503000000020004" pitchFamily="2" charset="0"/>
                <a:ea typeface="Inter" panose="02000503000000020004" pitchFamily="2" charset="0"/>
              </a:rPr>
              <a:t>Centralised fleet management</a:t>
            </a:r>
          </a:p>
          <a:p>
            <a:pPr marL="342900" lvl="0" indent="-342900">
              <a:buFont typeface="Arial" panose="020B0604020202020204" pitchFamily="34" charset="0"/>
              <a:buChar char="•"/>
            </a:pPr>
            <a:r>
              <a:rPr lang="en-AU" sz="1000" dirty="0">
                <a:latin typeface="Inter" panose="02000503000000020004" pitchFamily="2" charset="0"/>
                <a:ea typeface="Inter" panose="02000503000000020004" pitchFamily="2" charset="0"/>
              </a:rPr>
              <a:t>Lifecycle support across large deployments</a:t>
            </a:r>
          </a:p>
          <a:p>
            <a:pPr>
              <a:buNone/>
            </a:pPr>
            <a:endParaRPr lang="en-AU" sz="1000" b="1" dirty="0">
              <a:solidFill>
                <a:srgbClr val="B72125"/>
              </a:solidFill>
              <a:latin typeface="Inter" panose="02000503000000020004" pitchFamily="2" charset="0"/>
              <a:ea typeface="Inter" panose="02000503000000020004" pitchFamily="2" charset="0"/>
            </a:endParaRPr>
          </a:p>
          <a:p>
            <a:pPr>
              <a:buNone/>
            </a:pPr>
            <a:r>
              <a:rPr lang="en-AU" sz="1000" b="1" dirty="0">
                <a:solidFill>
                  <a:srgbClr val="B72125"/>
                </a:solidFill>
                <a:latin typeface="Inter" panose="02000503000000020004" pitchFamily="2" charset="0"/>
                <a:ea typeface="Inter" panose="02000503000000020004" pitchFamily="2" charset="0"/>
              </a:rPr>
              <a:t>Good fit for:</a:t>
            </a:r>
            <a:br>
              <a:rPr lang="en-AU" sz="1000" b="1" dirty="0">
                <a:solidFill>
                  <a:srgbClr val="B72125"/>
                </a:solidFill>
                <a:latin typeface="Inter" panose="02000503000000020004" pitchFamily="2" charset="0"/>
                <a:ea typeface="Inter" panose="02000503000000020004" pitchFamily="2" charset="0"/>
              </a:rPr>
            </a:br>
            <a:endParaRPr lang="en-AU" sz="1000" dirty="0">
              <a:solidFill>
                <a:srgbClr val="B72125"/>
              </a:solidFill>
              <a:latin typeface="Inter" panose="02000503000000020004" pitchFamily="2" charset="0"/>
              <a:ea typeface="Inter" panose="02000503000000020004" pitchFamily="2" charset="0"/>
            </a:endParaRPr>
          </a:p>
          <a:p>
            <a:pPr marL="171450" indent="-171450">
              <a:buFont typeface="Arial" panose="020B0604020202020204" pitchFamily="34" charset="0"/>
              <a:buChar char="•"/>
            </a:pPr>
            <a:r>
              <a:rPr lang="en-AU" sz="1000" dirty="0">
                <a:latin typeface="Inter" panose="02000503000000020004" pitchFamily="2" charset="0"/>
                <a:ea typeface="Inter" panose="02000503000000020004" pitchFamily="2" charset="0"/>
              </a:rPr>
              <a:t>National utilities</a:t>
            </a:r>
          </a:p>
          <a:p>
            <a:pPr marL="171450" indent="-171450">
              <a:buFont typeface="Arial" panose="020B0604020202020204" pitchFamily="34" charset="0"/>
              <a:buChar char="•"/>
            </a:pPr>
            <a:r>
              <a:rPr lang="en-AU" sz="1000" dirty="0">
                <a:latin typeface="Inter" panose="02000503000000020004" pitchFamily="2" charset="0"/>
                <a:ea typeface="Inter" panose="02000503000000020004" pitchFamily="2" charset="0"/>
              </a:rPr>
              <a:t>Telecom providers</a:t>
            </a:r>
          </a:p>
          <a:p>
            <a:pPr marL="171450" indent="-171450">
              <a:buFont typeface="Arial" panose="020B0604020202020204" pitchFamily="34" charset="0"/>
              <a:buChar char="•"/>
            </a:pPr>
            <a:r>
              <a:rPr lang="en-AU" sz="1000" dirty="0">
                <a:latin typeface="Inter" panose="02000503000000020004" pitchFamily="2" charset="0"/>
                <a:ea typeface="Inter" panose="02000503000000020004" pitchFamily="2" charset="0"/>
              </a:rPr>
              <a:t>System integrators</a:t>
            </a:r>
          </a:p>
          <a:p>
            <a:pPr marL="171450" indent="-171450">
              <a:buFont typeface="Arial" panose="020B0604020202020204" pitchFamily="34" charset="0"/>
              <a:buChar char="•"/>
            </a:pPr>
            <a:r>
              <a:rPr lang="en-AU" sz="1000" dirty="0">
                <a:latin typeface="Inter" panose="02000503000000020004" pitchFamily="2" charset="0"/>
                <a:ea typeface="Inter" panose="02000503000000020004" pitchFamily="2" charset="0"/>
              </a:rPr>
              <a:t>Large infrastructure operators</a:t>
            </a:r>
          </a:p>
        </p:txBody>
      </p:sp>
      <p:pic>
        <p:nvPicPr>
          <p:cNvPr id="29" name="Picture 28">
            <a:extLst>
              <a:ext uri="{FF2B5EF4-FFF2-40B4-BE49-F238E27FC236}">
                <a16:creationId xmlns:a16="http://schemas.microsoft.com/office/drawing/2014/main" id="{055F80B1-65F9-829A-89A4-D58FF9D7D4C1}"/>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9052795" y="965954"/>
            <a:ext cx="1806569" cy="1204379"/>
          </a:xfrm>
          <a:prstGeom prst="snip2DiagRect">
            <a:avLst/>
          </a:prstGeom>
          <a:ln>
            <a:solidFill>
              <a:srgbClr val="B72125"/>
            </a:solidFill>
          </a:ln>
          <a:effectLst>
            <a:outerShdw blurRad="50800" dist="38100" dir="8100000" algn="tr" rotWithShape="0">
              <a:prstClr val="black">
                <a:alpha val="40000"/>
              </a:prstClr>
            </a:outerShdw>
          </a:effectLst>
        </p:spPr>
      </p:pic>
      <p:sp>
        <p:nvSpPr>
          <p:cNvPr id="30" name="TextBox 29">
            <a:extLst>
              <a:ext uri="{FF2B5EF4-FFF2-40B4-BE49-F238E27FC236}">
                <a16:creationId xmlns:a16="http://schemas.microsoft.com/office/drawing/2014/main" id="{5DDE6E70-39B9-FC61-3A06-4483BD6E43F3}"/>
              </a:ext>
            </a:extLst>
          </p:cNvPr>
          <p:cNvSpPr txBox="1"/>
          <p:nvPr/>
        </p:nvSpPr>
        <p:spPr>
          <a:xfrm>
            <a:off x="212075" y="49135"/>
            <a:ext cx="5610317" cy="584775"/>
          </a:xfrm>
          <a:prstGeom prst="rect">
            <a:avLst/>
          </a:prstGeom>
          <a:noFill/>
        </p:spPr>
        <p:txBody>
          <a:bodyPr wrap="square" rtlCol="0">
            <a:spAutoFit/>
          </a:bodyPr>
          <a:lstStyle/>
          <a:p>
            <a:r>
              <a:rPr lang="en-US" sz="1600" b="1" dirty="0">
                <a:solidFill>
                  <a:schemeClr val="bg1"/>
                </a:solidFill>
                <a:latin typeface="Inter SemiBold" panose="02000503000000020004" pitchFamily="2" charset="0"/>
                <a:ea typeface="Inter SemiBold" panose="02000503000000020004" pitchFamily="2" charset="0"/>
              </a:rPr>
              <a:t>Where Does an Operational Edge Model Help?</a:t>
            </a:r>
          </a:p>
          <a:p>
            <a:r>
              <a:rPr lang="en-US" sz="1600" i="1" dirty="0">
                <a:solidFill>
                  <a:schemeClr val="bg1"/>
                </a:solidFill>
                <a:latin typeface="Inter SemiBold" panose="02000503000000020004" pitchFamily="2" charset="0"/>
                <a:ea typeface="Inter SemiBold" panose="02000503000000020004" pitchFamily="2" charset="0"/>
              </a:rPr>
              <a:t>Where </a:t>
            </a:r>
            <a:r>
              <a:rPr lang="en-US" sz="1600" i="1" dirty="0" err="1">
                <a:solidFill>
                  <a:schemeClr val="bg1"/>
                </a:solidFill>
                <a:latin typeface="Inter SemiBold" panose="02000503000000020004" pitchFamily="2" charset="0"/>
                <a:ea typeface="Inter SemiBold" panose="02000503000000020004" pitchFamily="2" charset="0"/>
              </a:rPr>
              <a:t>LoRaWAN</a:t>
            </a:r>
            <a:r>
              <a:rPr lang="en-US" sz="1600" i="1" dirty="0">
                <a:solidFill>
                  <a:schemeClr val="bg1"/>
                </a:solidFill>
                <a:latin typeface="Inter SemiBold" panose="02000503000000020004" pitchFamily="2" charset="0"/>
                <a:ea typeface="Inter SemiBold" panose="02000503000000020004" pitchFamily="2" charset="0"/>
              </a:rPr>
              <a:t>® Meets Operational Complexity</a:t>
            </a:r>
          </a:p>
        </p:txBody>
      </p:sp>
      <p:sp>
        <p:nvSpPr>
          <p:cNvPr id="33" name="TextBox 32">
            <a:extLst>
              <a:ext uri="{FF2B5EF4-FFF2-40B4-BE49-F238E27FC236}">
                <a16:creationId xmlns:a16="http://schemas.microsoft.com/office/drawing/2014/main" id="{44207A14-15B2-3FBC-8375-13D64951B38B}"/>
              </a:ext>
            </a:extLst>
          </p:cNvPr>
          <p:cNvSpPr txBox="1"/>
          <p:nvPr/>
        </p:nvSpPr>
        <p:spPr>
          <a:xfrm>
            <a:off x="1376643" y="6010225"/>
            <a:ext cx="9161369" cy="523220"/>
          </a:xfrm>
          <a:prstGeom prst="rect">
            <a:avLst/>
          </a:prstGeom>
          <a:noFill/>
        </p:spPr>
        <p:txBody>
          <a:bodyPr wrap="square">
            <a:spAutoFit/>
          </a:bodyPr>
          <a:lstStyle/>
          <a:p>
            <a:pPr algn="ctr"/>
            <a:r>
              <a:rPr lang="en-AU" sz="1400" b="1" i="1" dirty="0">
                <a:solidFill>
                  <a:srgbClr val="B72125"/>
                </a:solidFill>
                <a:latin typeface="Inter" panose="02000503000000020004" pitchFamily="2" charset="0"/>
                <a:ea typeface="Inter" panose="02000503000000020004" pitchFamily="2" charset="0"/>
              </a:rPr>
              <a:t>The value is not the edge gateway itself. </a:t>
            </a:r>
          </a:p>
          <a:p>
            <a:pPr algn="ctr"/>
            <a:r>
              <a:rPr lang="en-AU" sz="1400" b="1" i="1" dirty="0">
                <a:solidFill>
                  <a:srgbClr val="B72125"/>
                </a:solidFill>
                <a:latin typeface="Inter" panose="02000503000000020004" pitchFamily="2" charset="0"/>
                <a:ea typeface="Inter" panose="02000503000000020004" pitchFamily="2" charset="0"/>
              </a:rPr>
              <a:t>The value is making distributed operations easier to see, support and scale.</a:t>
            </a:r>
            <a:endParaRPr lang="en-US" sz="1400" b="1" i="1" dirty="0">
              <a:solidFill>
                <a:srgbClr val="B72125"/>
              </a:solidFill>
              <a:latin typeface="Inter" panose="02000503000000020004" pitchFamily="2" charset="0"/>
              <a:ea typeface="Inter" panose="02000503000000020004" pitchFamily="2" charset="0"/>
            </a:endParaRPr>
          </a:p>
        </p:txBody>
      </p:sp>
    </p:spTree>
    <p:extLst>
      <p:ext uri="{BB962C8B-B14F-4D97-AF65-F5344CB8AC3E}">
        <p14:creationId xmlns:p14="http://schemas.microsoft.com/office/powerpoint/2010/main" val="12703913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226C1B-B618-4FFC-F6AD-55D192DA9B28}"/>
            </a:ext>
          </a:extLst>
        </p:cNvPr>
        <p:cNvGrpSpPr/>
        <p:nvPr/>
      </p:nvGrpSpPr>
      <p:grpSpPr>
        <a:xfrm>
          <a:off x="0" y="0"/>
          <a:ext cx="0" cy="0"/>
          <a:chOff x="0" y="0"/>
          <a:chExt cx="0" cy="0"/>
        </a:xfrm>
      </p:grpSpPr>
      <p:sp>
        <p:nvSpPr>
          <p:cNvPr id="35" name="Rectangle 34">
            <a:extLst>
              <a:ext uri="{FF2B5EF4-FFF2-40B4-BE49-F238E27FC236}">
                <a16:creationId xmlns:a16="http://schemas.microsoft.com/office/drawing/2014/main" id="{F5DAB667-4D12-8D94-EC9D-489AB6F05BF0}"/>
              </a:ext>
            </a:extLst>
          </p:cNvPr>
          <p:cNvSpPr/>
          <p:nvPr/>
        </p:nvSpPr>
        <p:spPr>
          <a:xfrm>
            <a:off x="0" y="0"/>
            <a:ext cx="12192000" cy="528809"/>
          </a:xfrm>
          <a:prstGeom prst="rect">
            <a:avLst/>
          </a:prstGeom>
          <a:solidFill>
            <a:schemeClr val="tx2"/>
          </a:solidFill>
          <a:ln>
            <a:solidFill>
              <a:schemeClr val="tx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2" name="Group 41">
            <a:extLst>
              <a:ext uri="{FF2B5EF4-FFF2-40B4-BE49-F238E27FC236}">
                <a16:creationId xmlns:a16="http://schemas.microsoft.com/office/drawing/2014/main" id="{981204AD-6BFE-601A-07C8-33462C71DF39}"/>
              </a:ext>
            </a:extLst>
          </p:cNvPr>
          <p:cNvGrpSpPr/>
          <p:nvPr/>
        </p:nvGrpSpPr>
        <p:grpSpPr>
          <a:xfrm flipV="1">
            <a:off x="-11017" y="-1"/>
            <a:ext cx="6096000" cy="675444"/>
            <a:chOff x="-304799" y="2652927"/>
            <a:chExt cx="6095999" cy="1454616"/>
          </a:xfrm>
          <a:solidFill>
            <a:srgbClr val="B72125"/>
          </a:solidFill>
          <a:effectLst>
            <a:outerShdw blurRad="50800" dist="38100" dir="5400000" algn="t" rotWithShape="0">
              <a:prstClr val="black">
                <a:alpha val="40000"/>
              </a:prstClr>
            </a:outerShdw>
          </a:effectLst>
        </p:grpSpPr>
        <p:sp>
          <p:nvSpPr>
            <p:cNvPr id="43" name="Parallelogram 42">
              <a:extLst>
                <a:ext uri="{FF2B5EF4-FFF2-40B4-BE49-F238E27FC236}">
                  <a16:creationId xmlns:a16="http://schemas.microsoft.com/office/drawing/2014/main" id="{8C4DCB43-2894-72DF-E099-B1D2CF76F31A}"/>
                </a:ext>
              </a:extLst>
            </p:cNvPr>
            <p:cNvSpPr/>
            <p:nvPr/>
          </p:nvSpPr>
          <p:spPr bwMode="auto">
            <a:xfrm flipV="1">
              <a:off x="2971800" y="2652927"/>
              <a:ext cx="2819400" cy="1454616"/>
            </a:xfrm>
            <a:prstGeom prst="parallelogram">
              <a:avLst>
                <a:gd name="adj" fmla="val 46312"/>
              </a:avLst>
            </a:prstGeom>
            <a:grpFill/>
            <a:ln w="9525">
              <a:noFill/>
              <a:round/>
              <a:headEnd/>
              <a:tailEnd/>
            </a:ln>
          </p:spPr>
          <p:txBody>
            <a:bodyPr vert="horz" wrap="square" lIns="121920" tIns="60960" rIns="121920" bIns="60960" numCol="1" rtlCol="0" anchor="t" anchorCtr="0" compatLnSpc="1">
              <a:prstTxWarp prst="textNoShape">
                <a:avLst/>
              </a:prstTxWarp>
              <a:noAutofit/>
            </a:bodyPr>
            <a:lstStyle/>
            <a:p>
              <a:pPr algn="ctr"/>
              <a:endParaRPr lang="en-US" sz="2400" dirty="0"/>
            </a:p>
          </p:txBody>
        </p:sp>
        <p:sp>
          <p:nvSpPr>
            <p:cNvPr id="44" name="Rectangle 43">
              <a:extLst>
                <a:ext uri="{FF2B5EF4-FFF2-40B4-BE49-F238E27FC236}">
                  <a16:creationId xmlns:a16="http://schemas.microsoft.com/office/drawing/2014/main" id="{8FA0CB29-2AE8-37E7-96CC-2741D0A52553}"/>
                </a:ext>
              </a:extLst>
            </p:cNvPr>
            <p:cNvSpPr/>
            <p:nvPr/>
          </p:nvSpPr>
          <p:spPr bwMode="auto">
            <a:xfrm>
              <a:off x="-304799" y="2652927"/>
              <a:ext cx="4800600" cy="1454616"/>
            </a:xfrm>
            <a:prstGeom prst="rect">
              <a:avLst/>
            </a:prstGeom>
            <a:grpFill/>
            <a:ln w="9525">
              <a:noFill/>
              <a:round/>
              <a:headEnd/>
              <a:tailEnd/>
            </a:ln>
          </p:spPr>
          <p:txBody>
            <a:bodyPr vert="horz" wrap="square" lIns="121920" tIns="60960" rIns="121920" bIns="60960" numCol="1" rtlCol="0" anchor="t" anchorCtr="0" compatLnSpc="1">
              <a:prstTxWarp prst="textNoShape">
                <a:avLst/>
              </a:prstTxWarp>
              <a:noAutofit/>
            </a:bodyPr>
            <a:lstStyle/>
            <a:p>
              <a:pPr algn="ctr"/>
              <a:endParaRPr lang="en-US" sz="2400" dirty="0"/>
            </a:p>
          </p:txBody>
        </p:sp>
      </p:grpSp>
      <p:sp>
        <p:nvSpPr>
          <p:cNvPr id="37" name="Rectangle 36">
            <a:extLst>
              <a:ext uri="{FF2B5EF4-FFF2-40B4-BE49-F238E27FC236}">
                <a16:creationId xmlns:a16="http://schemas.microsoft.com/office/drawing/2014/main" id="{B32AB0E0-C0C9-F71F-397A-65DA9642D042}"/>
              </a:ext>
            </a:extLst>
          </p:cNvPr>
          <p:cNvSpPr/>
          <p:nvPr/>
        </p:nvSpPr>
        <p:spPr>
          <a:xfrm>
            <a:off x="0" y="0"/>
            <a:ext cx="12192000" cy="154235"/>
          </a:xfrm>
          <a:prstGeom prst="rect">
            <a:avLst/>
          </a:prstGeom>
          <a:solidFill>
            <a:srgbClr val="B72125"/>
          </a:solidFill>
          <a:ln>
            <a:solidFill>
              <a:srgbClr val="B7212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TextBox 44">
            <a:extLst>
              <a:ext uri="{FF2B5EF4-FFF2-40B4-BE49-F238E27FC236}">
                <a16:creationId xmlns:a16="http://schemas.microsoft.com/office/drawing/2014/main" id="{0AA0F250-920E-B8E7-F6BB-4BAD2CC3E8A1}"/>
              </a:ext>
            </a:extLst>
          </p:cNvPr>
          <p:cNvSpPr txBox="1"/>
          <p:nvPr/>
        </p:nvSpPr>
        <p:spPr>
          <a:xfrm>
            <a:off x="212074" y="149683"/>
            <a:ext cx="5610317" cy="338554"/>
          </a:xfrm>
          <a:prstGeom prst="rect">
            <a:avLst/>
          </a:prstGeom>
          <a:noFill/>
        </p:spPr>
        <p:txBody>
          <a:bodyPr wrap="square" rtlCol="0">
            <a:spAutoFit/>
          </a:bodyPr>
          <a:lstStyle/>
          <a:p>
            <a:r>
              <a:rPr lang="en-US" sz="1600" b="1" dirty="0">
                <a:solidFill>
                  <a:schemeClr val="bg1"/>
                </a:solidFill>
                <a:latin typeface="Inter SemiBold" panose="02000503000000020004" pitchFamily="2" charset="0"/>
                <a:ea typeface="Inter SemiBold" panose="02000503000000020004" pitchFamily="2" charset="0"/>
              </a:rPr>
              <a:t>Three Takeaways for the Third Wave of </a:t>
            </a:r>
            <a:r>
              <a:rPr lang="en-US" sz="1600" b="1" dirty="0" err="1">
                <a:solidFill>
                  <a:schemeClr val="bg1"/>
                </a:solidFill>
                <a:latin typeface="Inter SemiBold" panose="02000503000000020004" pitchFamily="2" charset="0"/>
                <a:ea typeface="Inter SemiBold" panose="02000503000000020004" pitchFamily="2" charset="0"/>
              </a:rPr>
              <a:t>LoRaWAN</a:t>
            </a:r>
            <a:r>
              <a:rPr lang="en-US" sz="1600" b="1" dirty="0">
                <a:solidFill>
                  <a:schemeClr val="bg1"/>
                </a:solidFill>
                <a:latin typeface="Inter SemiBold" panose="02000503000000020004" pitchFamily="2" charset="0"/>
                <a:ea typeface="Inter SemiBold" panose="02000503000000020004" pitchFamily="2" charset="0"/>
              </a:rPr>
              <a:t>®</a:t>
            </a:r>
          </a:p>
        </p:txBody>
      </p:sp>
      <p:sp>
        <p:nvSpPr>
          <p:cNvPr id="46" name="TextBox 45">
            <a:extLst>
              <a:ext uri="{FF2B5EF4-FFF2-40B4-BE49-F238E27FC236}">
                <a16:creationId xmlns:a16="http://schemas.microsoft.com/office/drawing/2014/main" id="{0C1999F8-A478-71D5-33E0-DDA255F38DEF}"/>
              </a:ext>
            </a:extLst>
          </p:cNvPr>
          <p:cNvSpPr txBox="1"/>
          <p:nvPr/>
        </p:nvSpPr>
        <p:spPr>
          <a:xfrm>
            <a:off x="6266329" y="186230"/>
            <a:ext cx="5925671" cy="338554"/>
          </a:xfrm>
          <a:prstGeom prst="rect">
            <a:avLst/>
          </a:prstGeom>
          <a:noFill/>
        </p:spPr>
        <p:txBody>
          <a:bodyPr wrap="square" rtlCol="0">
            <a:spAutoFit/>
          </a:bodyPr>
          <a:lstStyle/>
          <a:p>
            <a:pPr algn="r"/>
            <a:r>
              <a:rPr lang="en-US" sz="1600" b="1" dirty="0">
                <a:solidFill>
                  <a:schemeClr val="bg1"/>
                </a:solidFill>
                <a:latin typeface="Inter SemiBold" panose="02000503000000020004" pitchFamily="2" charset="0"/>
                <a:ea typeface="Inter SemiBold" panose="02000503000000020004" pitchFamily="2" charset="0"/>
              </a:rPr>
              <a:t>The Things Conference - The Third Wave of </a:t>
            </a:r>
            <a:r>
              <a:rPr lang="en-US" sz="1600" b="1" dirty="0" err="1">
                <a:solidFill>
                  <a:schemeClr val="bg1"/>
                </a:solidFill>
                <a:latin typeface="Inter SemiBold" panose="02000503000000020004" pitchFamily="2" charset="0"/>
                <a:ea typeface="Inter SemiBold" panose="02000503000000020004" pitchFamily="2" charset="0"/>
              </a:rPr>
              <a:t>LoRaWAN</a:t>
            </a:r>
            <a:r>
              <a:rPr lang="en-US" sz="1600" b="1" dirty="0">
                <a:solidFill>
                  <a:schemeClr val="bg1"/>
                </a:solidFill>
                <a:latin typeface="Inter SemiBold" panose="02000503000000020004" pitchFamily="2" charset="0"/>
                <a:ea typeface="Inter SemiBold" panose="02000503000000020004" pitchFamily="2" charset="0"/>
              </a:rPr>
              <a:t> ® </a:t>
            </a:r>
          </a:p>
        </p:txBody>
      </p:sp>
      <p:sp>
        <p:nvSpPr>
          <p:cNvPr id="3" name="TextBox 2">
            <a:extLst>
              <a:ext uri="{FF2B5EF4-FFF2-40B4-BE49-F238E27FC236}">
                <a16:creationId xmlns:a16="http://schemas.microsoft.com/office/drawing/2014/main" id="{52243CBD-F79F-49E7-6C1A-646D1F0D399E}"/>
              </a:ext>
            </a:extLst>
          </p:cNvPr>
          <p:cNvSpPr txBox="1"/>
          <p:nvPr/>
        </p:nvSpPr>
        <p:spPr>
          <a:xfrm>
            <a:off x="678521" y="3672803"/>
            <a:ext cx="3032867" cy="1600438"/>
          </a:xfrm>
          <a:prstGeom prst="rect">
            <a:avLst/>
          </a:prstGeom>
          <a:noFill/>
        </p:spPr>
        <p:txBody>
          <a:bodyPr wrap="square">
            <a:spAutoFit/>
          </a:bodyPr>
          <a:lstStyle/>
          <a:p>
            <a:r>
              <a:rPr lang="en-AU" sz="1400" b="1" dirty="0">
                <a:solidFill>
                  <a:srgbClr val="B72125"/>
                </a:solidFill>
                <a:latin typeface="Inter" panose="02000503000000020004" pitchFamily="2" charset="0"/>
                <a:ea typeface="Inter" panose="02000503000000020004" pitchFamily="2" charset="0"/>
              </a:rPr>
              <a:t>Start with the simplest architecture that works</a:t>
            </a:r>
            <a:br>
              <a:rPr lang="en-AU" sz="1400" b="1" dirty="0">
                <a:latin typeface="Inter" panose="02000503000000020004" pitchFamily="2" charset="0"/>
                <a:ea typeface="Inter" panose="02000503000000020004" pitchFamily="2" charset="0"/>
              </a:rPr>
            </a:br>
            <a:br>
              <a:rPr lang="en-AU" sz="1400" dirty="0">
                <a:latin typeface="Inter" panose="02000503000000020004" pitchFamily="2" charset="0"/>
                <a:ea typeface="Inter" panose="02000503000000020004" pitchFamily="2" charset="0"/>
              </a:rPr>
            </a:br>
            <a:r>
              <a:rPr lang="en-AU" sz="1400" dirty="0">
                <a:latin typeface="Inter" panose="02000503000000020004" pitchFamily="2" charset="0"/>
                <a:ea typeface="Inter" panose="02000503000000020004" pitchFamily="2" charset="0"/>
              </a:rPr>
              <a:t>Packet forwarding, cloud LNS and managed ecosystem models remain valid when the data path is clear.</a:t>
            </a:r>
            <a:endParaRPr lang="en-US" sz="1400" dirty="0">
              <a:latin typeface="Inter" panose="02000503000000020004" pitchFamily="2" charset="0"/>
              <a:ea typeface="Inter" panose="02000503000000020004" pitchFamily="2" charset="0"/>
            </a:endParaRPr>
          </a:p>
        </p:txBody>
      </p:sp>
      <p:sp>
        <p:nvSpPr>
          <p:cNvPr id="5" name="TextBox 4">
            <a:extLst>
              <a:ext uri="{FF2B5EF4-FFF2-40B4-BE49-F238E27FC236}">
                <a16:creationId xmlns:a16="http://schemas.microsoft.com/office/drawing/2014/main" id="{D75B0C6C-2AB0-CAB7-8649-D50E59F17545}"/>
              </a:ext>
            </a:extLst>
          </p:cNvPr>
          <p:cNvSpPr txBox="1"/>
          <p:nvPr/>
        </p:nvSpPr>
        <p:spPr>
          <a:xfrm>
            <a:off x="4491598" y="3679239"/>
            <a:ext cx="3208803" cy="1815882"/>
          </a:xfrm>
          <a:prstGeom prst="rect">
            <a:avLst/>
          </a:prstGeom>
          <a:noFill/>
        </p:spPr>
        <p:txBody>
          <a:bodyPr wrap="square">
            <a:spAutoFit/>
          </a:bodyPr>
          <a:lstStyle/>
          <a:p>
            <a:r>
              <a:rPr lang="en-AU" sz="1400" b="1" dirty="0">
                <a:solidFill>
                  <a:srgbClr val="B72125"/>
                </a:solidFill>
                <a:latin typeface="Inter" panose="02000503000000020004" pitchFamily="2" charset="0"/>
                <a:ea typeface="Inter" panose="02000503000000020004" pitchFamily="2" charset="0"/>
              </a:rPr>
              <a:t>Plan for what happens after the packet arrives</a:t>
            </a:r>
            <a:br>
              <a:rPr lang="en-AU" sz="1400" b="1" dirty="0">
                <a:latin typeface="Inter" panose="02000503000000020004" pitchFamily="2" charset="0"/>
                <a:ea typeface="Inter" panose="02000503000000020004" pitchFamily="2" charset="0"/>
              </a:rPr>
            </a:br>
            <a:br>
              <a:rPr lang="en-AU" sz="1400" dirty="0">
                <a:latin typeface="Inter" panose="02000503000000020004" pitchFamily="2" charset="0"/>
                <a:ea typeface="Inter" panose="02000503000000020004" pitchFamily="2" charset="0"/>
              </a:rPr>
            </a:br>
            <a:r>
              <a:rPr lang="en-AU" sz="1400" dirty="0">
                <a:latin typeface="Inter" panose="02000503000000020004" pitchFamily="2" charset="0"/>
                <a:ea typeface="Inter" panose="02000503000000020004" pitchFamily="2" charset="0"/>
              </a:rPr>
              <a:t>Payload decoding, data mapping, asset context, alarms, dashboards and integration often determine whether a deployment becomes useful.</a:t>
            </a:r>
            <a:endParaRPr lang="en-US" sz="1400" dirty="0">
              <a:latin typeface="Inter" panose="02000503000000020004" pitchFamily="2" charset="0"/>
              <a:ea typeface="Inter" panose="02000503000000020004" pitchFamily="2" charset="0"/>
            </a:endParaRPr>
          </a:p>
        </p:txBody>
      </p:sp>
      <p:sp>
        <p:nvSpPr>
          <p:cNvPr id="11" name="TextBox 10">
            <a:extLst>
              <a:ext uri="{FF2B5EF4-FFF2-40B4-BE49-F238E27FC236}">
                <a16:creationId xmlns:a16="http://schemas.microsoft.com/office/drawing/2014/main" id="{8920041D-FF50-B0DA-198E-F403F9AD5DE1}"/>
              </a:ext>
            </a:extLst>
          </p:cNvPr>
          <p:cNvSpPr txBox="1"/>
          <p:nvPr/>
        </p:nvSpPr>
        <p:spPr>
          <a:xfrm>
            <a:off x="8567458" y="3679239"/>
            <a:ext cx="3332440" cy="1600438"/>
          </a:xfrm>
          <a:prstGeom prst="rect">
            <a:avLst/>
          </a:prstGeom>
          <a:noFill/>
        </p:spPr>
        <p:txBody>
          <a:bodyPr wrap="square">
            <a:spAutoFit/>
          </a:bodyPr>
          <a:lstStyle/>
          <a:p>
            <a:r>
              <a:rPr lang="en-AU" sz="1400" b="1" dirty="0">
                <a:solidFill>
                  <a:srgbClr val="B72125"/>
                </a:solidFill>
                <a:latin typeface="Inter" panose="02000503000000020004" pitchFamily="2" charset="0"/>
                <a:ea typeface="Inter" panose="02000503000000020004" pitchFamily="2" charset="0"/>
              </a:rPr>
              <a:t>Use edge capability when the site needs local usefulness</a:t>
            </a:r>
            <a:br>
              <a:rPr lang="en-AU" sz="1400" b="1" dirty="0">
                <a:latin typeface="Inter" panose="02000503000000020004" pitchFamily="2" charset="0"/>
                <a:ea typeface="Inter" panose="02000503000000020004" pitchFamily="2" charset="0"/>
              </a:rPr>
            </a:br>
            <a:br>
              <a:rPr lang="en-AU" sz="1400" dirty="0">
                <a:latin typeface="Inter" panose="02000503000000020004" pitchFamily="2" charset="0"/>
                <a:ea typeface="Inter" panose="02000503000000020004" pitchFamily="2" charset="0"/>
              </a:rPr>
            </a:br>
            <a:r>
              <a:rPr lang="en-AU" sz="1400" dirty="0">
                <a:latin typeface="Inter" panose="02000503000000020004" pitchFamily="2" charset="0"/>
                <a:ea typeface="Inter" panose="02000503000000020004" pitchFamily="2" charset="0"/>
              </a:rPr>
              <a:t>Edge matters when </a:t>
            </a:r>
            <a:r>
              <a:rPr lang="en-AU" sz="1400" dirty="0" err="1">
                <a:latin typeface="Inter" panose="02000503000000020004" pitchFamily="2" charset="0"/>
                <a:ea typeface="Inter" panose="02000503000000020004" pitchFamily="2" charset="0"/>
              </a:rPr>
              <a:t>LoRaWAN</a:t>
            </a:r>
            <a:r>
              <a:rPr lang="en-AU" sz="1400" dirty="0">
                <a:latin typeface="Inter" panose="02000503000000020004" pitchFamily="2" charset="0"/>
                <a:ea typeface="Inter" panose="02000503000000020004" pitchFamily="2" charset="0"/>
              </a:rPr>
              <a:t>® data must be buffered, processed, visualised, integrated or acted on locally before it leaves the site.</a:t>
            </a:r>
            <a:endParaRPr lang="en-US" sz="1400" dirty="0">
              <a:latin typeface="Inter" panose="02000503000000020004" pitchFamily="2" charset="0"/>
              <a:ea typeface="Inter" panose="02000503000000020004" pitchFamily="2" charset="0"/>
            </a:endParaRPr>
          </a:p>
        </p:txBody>
      </p:sp>
      <p:sp>
        <p:nvSpPr>
          <p:cNvPr id="41" name="TextBox 40">
            <a:extLst>
              <a:ext uri="{FF2B5EF4-FFF2-40B4-BE49-F238E27FC236}">
                <a16:creationId xmlns:a16="http://schemas.microsoft.com/office/drawing/2014/main" id="{149E26D0-016C-4DD7-2B0A-FBCEC59572F6}"/>
              </a:ext>
            </a:extLst>
          </p:cNvPr>
          <p:cNvSpPr txBox="1"/>
          <p:nvPr/>
        </p:nvSpPr>
        <p:spPr>
          <a:xfrm>
            <a:off x="374745" y="907354"/>
            <a:ext cx="10060173" cy="523220"/>
          </a:xfrm>
          <a:prstGeom prst="rect">
            <a:avLst/>
          </a:prstGeom>
          <a:noFill/>
        </p:spPr>
        <p:txBody>
          <a:bodyPr wrap="square">
            <a:spAutoFit/>
          </a:bodyPr>
          <a:lstStyle/>
          <a:p>
            <a:r>
              <a:rPr lang="en-AU" sz="1400" b="1" i="1" dirty="0">
                <a:solidFill>
                  <a:srgbClr val="153F64"/>
                </a:solidFill>
                <a:latin typeface="Inter" panose="02000503000000020004" pitchFamily="2" charset="0"/>
                <a:ea typeface="Inter" panose="02000503000000020004" pitchFamily="2" charset="0"/>
              </a:rPr>
              <a:t>As </a:t>
            </a:r>
            <a:r>
              <a:rPr lang="en-AU" sz="1400" b="1" i="1" dirty="0" err="1">
                <a:solidFill>
                  <a:srgbClr val="153F64"/>
                </a:solidFill>
                <a:latin typeface="Inter" panose="02000503000000020004" pitchFamily="2" charset="0"/>
                <a:ea typeface="Inter" panose="02000503000000020004" pitchFamily="2" charset="0"/>
              </a:rPr>
              <a:t>LoRaWAN</a:t>
            </a:r>
            <a:r>
              <a:rPr lang="en-AU" sz="1400" b="1" i="1" dirty="0">
                <a:solidFill>
                  <a:srgbClr val="153F64"/>
                </a:solidFill>
                <a:latin typeface="Inter" panose="02000503000000020004" pitchFamily="2" charset="0"/>
                <a:ea typeface="Inter" panose="02000503000000020004" pitchFamily="2" charset="0"/>
              </a:rPr>
              <a:t>® deployments move deeper into operational environments, gateway architecture should be chosen by the problem it needs to solve, not by hype, habit or feature count.</a:t>
            </a:r>
            <a:endParaRPr lang="en-US" sz="1400" i="1" dirty="0">
              <a:solidFill>
                <a:srgbClr val="153F64"/>
              </a:solidFill>
              <a:latin typeface="Inter" panose="02000503000000020004" pitchFamily="2" charset="0"/>
              <a:ea typeface="Inter" panose="02000503000000020004" pitchFamily="2" charset="0"/>
            </a:endParaRPr>
          </a:p>
        </p:txBody>
      </p:sp>
      <p:pic>
        <p:nvPicPr>
          <p:cNvPr id="49" name="Picture 48">
            <a:extLst>
              <a:ext uri="{FF2B5EF4-FFF2-40B4-BE49-F238E27FC236}">
                <a16:creationId xmlns:a16="http://schemas.microsoft.com/office/drawing/2014/main" id="{FA99CB85-16E1-FB74-BFCE-23F899433C86}"/>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190065" y="1978551"/>
            <a:ext cx="1503829" cy="1503829"/>
          </a:xfrm>
          <a:prstGeom prst="rect">
            <a:avLst/>
          </a:prstGeom>
        </p:spPr>
      </p:pic>
      <p:pic>
        <p:nvPicPr>
          <p:cNvPr id="50" name="Picture 49">
            <a:extLst>
              <a:ext uri="{FF2B5EF4-FFF2-40B4-BE49-F238E27FC236}">
                <a16:creationId xmlns:a16="http://schemas.microsoft.com/office/drawing/2014/main" id="{5BAD078E-635A-5201-5679-C8661689B064}"/>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5070476" y="2012577"/>
            <a:ext cx="1503829" cy="1503829"/>
          </a:xfrm>
          <a:prstGeom prst="rect">
            <a:avLst/>
          </a:prstGeom>
        </p:spPr>
      </p:pic>
      <p:pic>
        <p:nvPicPr>
          <p:cNvPr id="51" name="Picture 50">
            <a:extLst>
              <a:ext uri="{FF2B5EF4-FFF2-40B4-BE49-F238E27FC236}">
                <a16:creationId xmlns:a16="http://schemas.microsoft.com/office/drawing/2014/main" id="{B2EE744F-C82C-8C4B-7CA1-D103CD285432}"/>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9394250" y="2053639"/>
            <a:ext cx="1462767" cy="1462767"/>
          </a:xfrm>
          <a:prstGeom prst="rect">
            <a:avLst/>
          </a:prstGeom>
        </p:spPr>
      </p:pic>
      <p:sp>
        <p:nvSpPr>
          <p:cNvPr id="2" name="TextBox 1">
            <a:extLst>
              <a:ext uri="{FF2B5EF4-FFF2-40B4-BE49-F238E27FC236}">
                <a16:creationId xmlns:a16="http://schemas.microsoft.com/office/drawing/2014/main" id="{F725923C-0C41-229B-5521-5DF41CC8E519}"/>
              </a:ext>
            </a:extLst>
          </p:cNvPr>
          <p:cNvSpPr txBox="1"/>
          <p:nvPr/>
        </p:nvSpPr>
        <p:spPr>
          <a:xfrm>
            <a:off x="1504298" y="5895925"/>
            <a:ext cx="9161369" cy="523220"/>
          </a:xfrm>
          <a:prstGeom prst="rect">
            <a:avLst/>
          </a:prstGeom>
          <a:noFill/>
        </p:spPr>
        <p:txBody>
          <a:bodyPr wrap="square">
            <a:spAutoFit/>
          </a:bodyPr>
          <a:lstStyle/>
          <a:p>
            <a:pPr algn="ctr"/>
            <a:r>
              <a:rPr lang="en-AU" sz="1400" b="1" i="1" dirty="0">
                <a:solidFill>
                  <a:srgbClr val="B72125"/>
                </a:solidFill>
                <a:latin typeface="Inter" panose="02000503000000020004" pitchFamily="2" charset="0"/>
                <a:ea typeface="Inter" panose="02000503000000020004" pitchFamily="2" charset="0"/>
              </a:rPr>
              <a:t>The next opportunity for </a:t>
            </a:r>
            <a:r>
              <a:rPr lang="en-AU" sz="1400" b="1" i="1" dirty="0" err="1">
                <a:solidFill>
                  <a:srgbClr val="B72125"/>
                </a:solidFill>
                <a:latin typeface="Inter" panose="02000503000000020004" pitchFamily="2" charset="0"/>
                <a:ea typeface="Inter" panose="02000503000000020004" pitchFamily="2" charset="0"/>
              </a:rPr>
              <a:t>LoRaWAN</a:t>
            </a:r>
            <a:r>
              <a:rPr lang="en-AU" sz="1400" b="1" i="1" dirty="0">
                <a:solidFill>
                  <a:srgbClr val="B72125"/>
                </a:solidFill>
                <a:latin typeface="Inter" panose="02000503000000020004" pitchFamily="2" charset="0"/>
                <a:ea typeface="Inter" panose="02000503000000020004" pitchFamily="2" charset="0"/>
              </a:rPr>
              <a:t>® is not just connecting more sensors.</a:t>
            </a:r>
          </a:p>
          <a:p>
            <a:pPr algn="ctr"/>
            <a:r>
              <a:rPr lang="en-AU" sz="1400" b="1" i="1" dirty="0">
                <a:solidFill>
                  <a:srgbClr val="B72125"/>
                </a:solidFill>
                <a:latin typeface="Inter" panose="02000503000000020004" pitchFamily="2" charset="0"/>
                <a:ea typeface="Inter" panose="02000503000000020004" pitchFamily="2" charset="0"/>
              </a:rPr>
              <a:t>It is making field data easier to use in real operations.</a:t>
            </a:r>
            <a:endParaRPr lang="en-US" sz="1400" b="1" i="1" dirty="0">
              <a:solidFill>
                <a:srgbClr val="B72125"/>
              </a:solidFill>
              <a:latin typeface="Inter" panose="02000503000000020004" pitchFamily="2" charset="0"/>
              <a:ea typeface="Inter" panose="02000503000000020004" pitchFamily="2" charset="0"/>
            </a:endParaRPr>
          </a:p>
        </p:txBody>
      </p:sp>
    </p:spTree>
    <p:extLst>
      <p:ext uri="{BB962C8B-B14F-4D97-AF65-F5344CB8AC3E}">
        <p14:creationId xmlns:p14="http://schemas.microsoft.com/office/powerpoint/2010/main" val="35072756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11AB33-AC5F-C6FD-D6FE-9AB6B828CADF}"/>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8C5D6A77-7825-B971-C848-42A5695D1E50}"/>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1864199" y="1"/>
            <a:ext cx="10327801" cy="6857999"/>
          </a:xfrm>
          <a:prstGeom prst="rect">
            <a:avLst/>
          </a:prstGeom>
        </p:spPr>
      </p:pic>
      <p:sp>
        <p:nvSpPr>
          <p:cNvPr id="3" name="Trapezium 5">
            <a:extLst>
              <a:ext uri="{FF2B5EF4-FFF2-40B4-BE49-F238E27FC236}">
                <a16:creationId xmlns:a16="http://schemas.microsoft.com/office/drawing/2014/main" id="{C159DFD8-EE5E-B6FE-354A-81FC04F84CD0}"/>
              </a:ext>
            </a:extLst>
          </p:cNvPr>
          <p:cNvSpPr/>
          <p:nvPr/>
        </p:nvSpPr>
        <p:spPr>
          <a:xfrm>
            <a:off x="0" y="-14631"/>
            <a:ext cx="5691226" cy="6872631"/>
          </a:xfrm>
          <a:custGeom>
            <a:avLst/>
            <a:gdLst>
              <a:gd name="connsiteX0" fmla="*/ 0 w 8594929"/>
              <a:gd name="connsiteY0" fmla="*/ 9593008 h 9593008"/>
              <a:gd name="connsiteX1" fmla="*/ 2148732 w 8594929"/>
              <a:gd name="connsiteY1" fmla="*/ 0 h 9593008"/>
              <a:gd name="connsiteX2" fmla="*/ 6446197 w 8594929"/>
              <a:gd name="connsiteY2" fmla="*/ 0 h 9593008"/>
              <a:gd name="connsiteX3" fmla="*/ 8594929 w 8594929"/>
              <a:gd name="connsiteY3" fmla="*/ 9593008 h 9593008"/>
              <a:gd name="connsiteX4" fmla="*/ 0 w 8594929"/>
              <a:gd name="connsiteY4" fmla="*/ 9593008 h 9593008"/>
              <a:gd name="connsiteX0-1" fmla="*/ 0 w 6583249"/>
              <a:gd name="connsiteY0-2" fmla="*/ 6059767 h 9593008"/>
              <a:gd name="connsiteX1-3" fmla="*/ 137052 w 6583249"/>
              <a:gd name="connsiteY1-4" fmla="*/ 0 h 9593008"/>
              <a:gd name="connsiteX2-5" fmla="*/ 4434517 w 6583249"/>
              <a:gd name="connsiteY2-6" fmla="*/ 0 h 9593008"/>
              <a:gd name="connsiteX3-7" fmla="*/ 6583249 w 6583249"/>
              <a:gd name="connsiteY3-8" fmla="*/ 9593008 h 9593008"/>
              <a:gd name="connsiteX4-9" fmla="*/ 0 w 6583249"/>
              <a:gd name="connsiteY4-10" fmla="*/ 6059767 h 9593008"/>
              <a:gd name="connsiteX0-11" fmla="*/ 53143 w 6446197"/>
              <a:gd name="connsiteY0-12" fmla="*/ 7003428 h 9593008"/>
              <a:gd name="connsiteX1-13" fmla="*/ 0 w 6446197"/>
              <a:gd name="connsiteY1-14" fmla="*/ 0 h 9593008"/>
              <a:gd name="connsiteX2-15" fmla="*/ 4297465 w 6446197"/>
              <a:gd name="connsiteY2-16" fmla="*/ 0 h 9593008"/>
              <a:gd name="connsiteX3-17" fmla="*/ 6446197 w 6446197"/>
              <a:gd name="connsiteY3-18" fmla="*/ 9593008 h 9593008"/>
              <a:gd name="connsiteX4-19" fmla="*/ 53143 w 6446197"/>
              <a:gd name="connsiteY4-20" fmla="*/ 7003428 h 9593008"/>
              <a:gd name="connsiteX0-21" fmla="*/ 53143 w 5736623"/>
              <a:gd name="connsiteY0-22" fmla="*/ 7003428 h 7003428"/>
              <a:gd name="connsiteX1-23" fmla="*/ 0 w 5736623"/>
              <a:gd name="connsiteY1-24" fmla="*/ 0 h 7003428"/>
              <a:gd name="connsiteX2-25" fmla="*/ 4297465 w 5736623"/>
              <a:gd name="connsiteY2-26" fmla="*/ 0 h 7003428"/>
              <a:gd name="connsiteX3-27" fmla="*/ 5736623 w 5736623"/>
              <a:gd name="connsiteY3-28" fmla="*/ 7003427 h 7003428"/>
              <a:gd name="connsiteX4-29" fmla="*/ 53143 w 5736623"/>
              <a:gd name="connsiteY4-30" fmla="*/ 7003428 h 7003428"/>
              <a:gd name="connsiteX0-31" fmla="*/ 53143 w 5736623"/>
              <a:gd name="connsiteY0-32" fmla="*/ 7003428 h 7003428"/>
              <a:gd name="connsiteX1-33" fmla="*/ 0 w 5736623"/>
              <a:gd name="connsiteY1-34" fmla="*/ 0 h 7003428"/>
              <a:gd name="connsiteX2-35" fmla="*/ 4297465 w 5736623"/>
              <a:gd name="connsiteY2-36" fmla="*/ 0 h 7003428"/>
              <a:gd name="connsiteX3-37" fmla="*/ 5736623 w 5736623"/>
              <a:gd name="connsiteY3-38" fmla="*/ 7003427 h 7003428"/>
              <a:gd name="connsiteX4-39" fmla="*/ 53143 w 5736623"/>
              <a:gd name="connsiteY4-40" fmla="*/ 7003428 h 7003428"/>
              <a:gd name="connsiteX0-41" fmla="*/ 45828 w 5729308"/>
              <a:gd name="connsiteY0-42" fmla="*/ 7003428 h 7003428"/>
              <a:gd name="connsiteX1-43" fmla="*/ 0 w 5729308"/>
              <a:gd name="connsiteY1-44" fmla="*/ 263347 h 7003428"/>
              <a:gd name="connsiteX2-45" fmla="*/ 4290150 w 5729308"/>
              <a:gd name="connsiteY2-46" fmla="*/ 0 h 7003428"/>
              <a:gd name="connsiteX3-47" fmla="*/ 5729308 w 5729308"/>
              <a:gd name="connsiteY3-48" fmla="*/ 7003427 h 7003428"/>
              <a:gd name="connsiteX4-49" fmla="*/ 45828 w 5729308"/>
              <a:gd name="connsiteY4-50" fmla="*/ 7003428 h 7003428"/>
              <a:gd name="connsiteX0-51" fmla="*/ 45828 w 5729308"/>
              <a:gd name="connsiteY0-52" fmla="*/ 6857124 h 6857124"/>
              <a:gd name="connsiteX1-53" fmla="*/ 0 w 5729308"/>
              <a:gd name="connsiteY1-54" fmla="*/ 117043 h 6857124"/>
              <a:gd name="connsiteX2-55" fmla="*/ 4304780 w 5729308"/>
              <a:gd name="connsiteY2-56" fmla="*/ 0 h 6857124"/>
              <a:gd name="connsiteX3-57" fmla="*/ 5729308 w 5729308"/>
              <a:gd name="connsiteY3-58" fmla="*/ 6857123 h 6857124"/>
              <a:gd name="connsiteX4-59" fmla="*/ 45828 w 5729308"/>
              <a:gd name="connsiteY4-60" fmla="*/ 6857124 h 6857124"/>
              <a:gd name="connsiteX0-61" fmla="*/ 0 w 5683480"/>
              <a:gd name="connsiteY0-62" fmla="*/ 6857124 h 6857124"/>
              <a:gd name="connsiteX1-63" fmla="*/ 12693 w 5683480"/>
              <a:gd name="connsiteY1-64" fmla="*/ 14630 h 6857124"/>
              <a:gd name="connsiteX2-65" fmla="*/ 4258952 w 5683480"/>
              <a:gd name="connsiteY2-66" fmla="*/ 0 h 6857124"/>
              <a:gd name="connsiteX3-67" fmla="*/ 5683480 w 5683480"/>
              <a:gd name="connsiteY3-68" fmla="*/ 6857123 h 6857124"/>
              <a:gd name="connsiteX4-69" fmla="*/ 0 w 5683480"/>
              <a:gd name="connsiteY4-70" fmla="*/ 6857124 h 685712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683480" h="6857124">
                <a:moveTo>
                  <a:pt x="0" y="6857124"/>
                </a:moveTo>
                <a:lnTo>
                  <a:pt x="12693" y="14630"/>
                </a:lnTo>
                <a:lnTo>
                  <a:pt x="4258952" y="0"/>
                </a:lnTo>
                <a:lnTo>
                  <a:pt x="5683480" y="6857123"/>
                </a:lnTo>
                <a:lnTo>
                  <a:pt x="0" y="6857124"/>
                </a:lnTo>
                <a:close/>
              </a:path>
            </a:pathLst>
          </a:custGeom>
          <a:solidFill>
            <a:srgbClr val="B7212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white text on a black background&#10;&#10;AI-generated content may be incorrect.">
            <a:extLst>
              <a:ext uri="{FF2B5EF4-FFF2-40B4-BE49-F238E27FC236}">
                <a16:creationId xmlns:a16="http://schemas.microsoft.com/office/drawing/2014/main" id="{6E9E357E-3DA3-3D19-8A9C-72C3B2C72AD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12122" y="502149"/>
            <a:ext cx="3374228" cy="734980"/>
          </a:xfrm>
          <a:prstGeom prst="rect">
            <a:avLst/>
          </a:prstGeom>
        </p:spPr>
      </p:pic>
      <p:sp>
        <p:nvSpPr>
          <p:cNvPr id="7" name="TextBox 6">
            <a:extLst>
              <a:ext uri="{FF2B5EF4-FFF2-40B4-BE49-F238E27FC236}">
                <a16:creationId xmlns:a16="http://schemas.microsoft.com/office/drawing/2014/main" id="{E8C7F2A2-1934-82DC-1DB4-614FE79727BE}"/>
              </a:ext>
            </a:extLst>
          </p:cNvPr>
          <p:cNvSpPr txBox="1"/>
          <p:nvPr/>
        </p:nvSpPr>
        <p:spPr>
          <a:xfrm>
            <a:off x="312122" y="1831536"/>
            <a:ext cx="3809403" cy="3139321"/>
          </a:xfrm>
          <a:prstGeom prst="rect">
            <a:avLst/>
          </a:prstGeom>
          <a:noFill/>
        </p:spPr>
        <p:txBody>
          <a:bodyPr wrap="square" rtlCol="0">
            <a:spAutoFit/>
          </a:bodyPr>
          <a:lstStyle/>
          <a:p>
            <a:r>
              <a:rPr lang="en-US" sz="3200" b="1" dirty="0">
                <a:solidFill>
                  <a:schemeClr val="bg1"/>
                </a:solidFill>
                <a:latin typeface="Inter SemiBold" panose="02000503000000020004" pitchFamily="2" charset="0"/>
                <a:ea typeface="Inter SemiBold" panose="02000503000000020004" pitchFamily="2" charset="0"/>
              </a:rPr>
              <a:t>Thank you for your time</a:t>
            </a:r>
          </a:p>
          <a:p>
            <a:endParaRPr lang="en-US" sz="3200" b="1" dirty="0">
              <a:solidFill>
                <a:schemeClr val="bg1"/>
              </a:solidFill>
              <a:latin typeface="Inter SemiBold" panose="02000503000000020004" pitchFamily="2" charset="0"/>
              <a:ea typeface="Inter SemiBold" panose="02000503000000020004" pitchFamily="2" charset="0"/>
            </a:endParaRPr>
          </a:p>
          <a:p>
            <a:r>
              <a:rPr lang="en-US" sz="2400" i="1" dirty="0">
                <a:solidFill>
                  <a:schemeClr val="bg1"/>
                </a:solidFill>
                <a:latin typeface="Inter Light" panose="02000503000000020004" pitchFamily="2" charset="0"/>
                <a:ea typeface="Inter Light" panose="02000503000000020004" pitchFamily="2" charset="0"/>
              </a:rPr>
              <a:t>Any Questions?</a:t>
            </a:r>
          </a:p>
          <a:p>
            <a:endParaRPr lang="en-US" sz="2400" i="1" dirty="0">
              <a:solidFill>
                <a:schemeClr val="bg1"/>
              </a:solidFill>
              <a:latin typeface="Inter Light" panose="02000503000000020004" pitchFamily="2" charset="0"/>
              <a:ea typeface="Inter Light" panose="02000503000000020004" pitchFamily="2" charset="0"/>
            </a:endParaRPr>
          </a:p>
          <a:p>
            <a:r>
              <a:rPr lang="en-US" dirty="0">
                <a:solidFill>
                  <a:schemeClr val="bg1"/>
                </a:solidFill>
                <a:latin typeface="Inter Light" panose="02000503000000020004" pitchFamily="2" charset="0"/>
                <a:ea typeface="Inter Light" panose="02000503000000020004" pitchFamily="2" charset="0"/>
              </a:rPr>
              <a:t>Continue the conversation with </a:t>
            </a:r>
            <a:r>
              <a:rPr lang="en-US" dirty="0" err="1">
                <a:solidFill>
                  <a:schemeClr val="bg1"/>
                </a:solidFill>
                <a:latin typeface="Inter Light" panose="02000503000000020004" pitchFamily="2" charset="0"/>
                <a:ea typeface="Inter Light" panose="02000503000000020004" pitchFamily="2" charset="0"/>
              </a:rPr>
              <a:t>Robustel</a:t>
            </a:r>
            <a:r>
              <a:rPr lang="en-US" dirty="0">
                <a:solidFill>
                  <a:schemeClr val="bg1"/>
                </a:solidFill>
                <a:latin typeface="Inter Light" panose="02000503000000020004" pitchFamily="2" charset="0"/>
                <a:ea typeface="Inter Light" panose="02000503000000020004" pitchFamily="2" charset="0"/>
              </a:rPr>
              <a:t> at the Conference </a:t>
            </a:r>
          </a:p>
          <a:p>
            <a:r>
              <a:rPr lang="en-US" dirty="0">
                <a:solidFill>
                  <a:schemeClr val="bg1"/>
                </a:solidFill>
                <a:latin typeface="Inter Light" panose="02000503000000020004" pitchFamily="2" charset="0"/>
                <a:ea typeface="Inter Light" panose="02000503000000020004" pitchFamily="2" charset="0"/>
              </a:rPr>
              <a:t>or at </a:t>
            </a:r>
            <a:r>
              <a:rPr lang="en-US" dirty="0" err="1">
                <a:solidFill>
                  <a:schemeClr val="bg1"/>
                </a:solidFill>
                <a:latin typeface="Inter Light" panose="02000503000000020004" pitchFamily="2" charset="0"/>
                <a:ea typeface="Inter Light" panose="02000503000000020004" pitchFamily="2" charset="0"/>
              </a:rPr>
              <a:t>robustel.com</a:t>
            </a:r>
            <a:endParaRPr lang="en-US" dirty="0">
              <a:solidFill>
                <a:schemeClr val="bg1"/>
              </a:solidFill>
              <a:latin typeface="Inter Light" panose="02000503000000020004" pitchFamily="2" charset="0"/>
              <a:ea typeface="Inter Light" panose="02000503000000020004" pitchFamily="2" charset="0"/>
            </a:endParaRPr>
          </a:p>
        </p:txBody>
      </p:sp>
      <p:pic>
        <p:nvPicPr>
          <p:cNvPr id="2" name="Picture 2" descr="Minew LoRaWAN Technology: Overview, Benefits, Node &amp; IoT Applications">
            <a:extLst>
              <a:ext uri="{FF2B5EF4-FFF2-40B4-BE49-F238E27FC236}">
                <a16:creationId xmlns:a16="http://schemas.microsoft.com/office/drawing/2014/main" id="{9EFB6743-66A9-C93A-8624-8B944470FA52}"/>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8878779" y="313799"/>
            <a:ext cx="2898044" cy="9233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096520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M_DIAGRAM_VIRTUALLY_FRAME" val="{&quot;height&quot;:322.3,&quot;left&quot;:0,&quot;top&quot;:108.75,&quot;width&quot;:960}"/>
</p:tagLst>
</file>

<file path=ppt/tags/tag2.xml><?xml version="1.0" encoding="utf-8"?>
<p:tagLst xmlns:a="http://schemas.openxmlformats.org/drawingml/2006/main" xmlns:r="http://schemas.openxmlformats.org/officeDocument/2006/relationships" xmlns:p="http://schemas.openxmlformats.org/presentationml/2006/main">
  <p:tag name="KSO_WM_DIAGRAM_VIRTUALLY_FRAME" val="{&quot;height&quot;:322.3,&quot;left&quot;:0,&quot;top&quot;:108.75,&quot;width&quot;:960}"/>
</p:tagLst>
</file>

<file path=ppt/tags/tag3.xml><?xml version="1.0" encoding="utf-8"?>
<p:tagLst xmlns:a="http://schemas.openxmlformats.org/drawingml/2006/main" xmlns:r="http://schemas.openxmlformats.org/officeDocument/2006/relationships" xmlns:p="http://schemas.openxmlformats.org/presentationml/2006/main">
  <p:tag name="KSO_WM_DIAGRAM_VIRTUALLY_FRAME" val="{&quot;height&quot;:322.3,&quot;left&quot;:0,&quot;top&quot;:108.75,&quot;width&quot;:96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9028</TotalTime>
  <Words>3572</Words>
  <Application>Microsoft Macintosh PowerPoint</Application>
  <PresentationFormat>Widescreen</PresentationFormat>
  <Paragraphs>279</Paragraphs>
  <Slides>10</Slides>
  <Notes>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Aptos</vt:lpstr>
      <vt:lpstr>Arial</vt:lpstr>
      <vt:lpstr>Inter</vt:lpstr>
      <vt:lpstr>Inter Light</vt:lpstr>
      <vt:lpstr>Inter Medium</vt:lpstr>
      <vt:lpstr>Inter SemiBold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James Mack</dc:creator>
  <cp:lastModifiedBy>James Mack</cp:lastModifiedBy>
  <cp:revision>99</cp:revision>
  <dcterms:created xsi:type="dcterms:W3CDTF">2025-10-20T04:08:53Z</dcterms:created>
  <dcterms:modified xsi:type="dcterms:W3CDTF">2026-08-24T01:14:42Z</dcterms:modified>
</cp:coreProperties>
</file>