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1" r:id="rId4"/>
    <p:sldId id="272" r:id="rId5"/>
    <p:sldId id="273" r:id="rId6"/>
    <p:sldId id="260" r:id="rId7"/>
    <p:sldId id="261" r:id="rId8"/>
    <p:sldId id="276" r:id="rId9"/>
    <p:sldId id="263" r:id="rId10"/>
    <p:sldId id="274" r:id="rId11"/>
    <p:sldId id="259" r:id="rId12"/>
    <p:sldId id="275" r:id="rId13"/>
    <p:sldId id="264" r:id="rId14"/>
    <p:sldId id="279" r:id="rId15"/>
    <p:sldId id="270" r:id="rId16"/>
    <p:sldId id="269" r:id="rId17"/>
    <p:sldId id="265" r:id="rId18"/>
    <p:sldId id="280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173393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8"/>
    <p:restoredTop sz="96070" autoAdjust="0"/>
  </p:normalViewPr>
  <p:slideViewPr>
    <p:cSldViewPr snapToGrid="0">
      <p:cViewPr varScale="1">
        <p:scale>
          <a:sx n="67" d="100"/>
          <a:sy n="67" d="100"/>
        </p:scale>
        <p:origin x="632" y="4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657487"/>
            <a:ext cx="11607801" cy="461061"/>
          </a:xfrm>
          <a:prstGeom prst="rect">
            <a:avLst/>
          </a:prstGeom>
        </p:spPr>
        <p:txBody>
          <a:bodyPr anchor="b"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673100" indent="-292100" defTabSz="563540">
              <a:lnSpc>
                <a:spcPct val="100000"/>
              </a:lnSpc>
              <a:spcBef>
                <a:spcPts val="0"/>
              </a:spcBef>
              <a:defRPr sz="2300" b="1"/>
            </a:lvl2pPr>
            <a:lvl3pPr marL="1054100" indent="-292100" defTabSz="563540">
              <a:lnSpc>
                <a:spcPct val="100000"/>
              </a:lnSpc>
              <a:spcBef>
                <a:spcPts val="0"/>
              </a:spcBef>
              <a:defRPr sz="2300" b="1"/>
            </a:lvl3pPr>
            <a:lvl4pPr marL="1435100" indent="-292100" defTabSz="563540">
              <a:lnSpc>
                <a:spcPct val="100000"/>
              </a:lnSpc>
              <a:spcBef>
                <a:spcPts val="0"/>
              </a:spcBef>
              <a:defRPr sz="2300" b="1"/>
            </a:lvl4pPr>
            <a:lvl5pPr marL="1816100" indent="-292100" defTabSz="563540">
              <a:lnSpc>
                <a:spcPct val="100000"/>
              </a:lnSpc>
              <a:spcBef>
                <a:spcPts val="0"/>
              </a:spcBef>
              <a:defRPr sz="23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8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201"/>
            <a:ext cx="297892" cy="2874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6209979"/>
            <a:ext cx="11607800" cy="67180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algn="ctr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algn="ctr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algn="ctr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algn="ctr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Fact information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698500" y="999065"/>
            <a:ext cx="11607800" cy="5210915"/>
          </a:xfrm>
          <a:prstGeom prst="rect">
            <a:avLst/>
          </a:prstGeom>
        </p:spPr>
        <p:txBody>
          <a:bodyPr anchor="b"/>
          <a:lstStyle/>
          <a:p>
            <a:pPr marL="0" lvl="4" indent="1207008" algn="ctr" defTabSz="762929">
              <a:lnSpc>
                <a:spcPct val="80000"/>
              </a:lnSpc>
              <a:spcBef>
                <a:spcPts val="0"/>
              </a:spcBef>
              <a:buSzTx/>
              <a:buNone/>
              <a:defRPr sz="7744" b="1" spc="-77"/>
            </a:pPr>
            <a:r>
              <a:t>100%
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342900" indent="-2286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429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60"/>
          </a:xfrm>
          <a:prstGeom prst="rect">
            <a:avLst/>
          </a:prstGeom>
        </p:spPr>
        <p:txBody>
          <a:bodyPr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Attribution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idx="21"/>
          </p:nvPr>
        </p:nvSpPr>
        <p:spPr>
          <a:xfrm>
            <a:off x="-2082800" y="687557"/>
            <a:ext cx="11165190" cy="83738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201"/>
            <a:ext cx="297892" cy="28747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3" cy="1068219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499" y="571500"/>
            <a:ext cx="11607803" cy="461060"/>
          </a:xfrm>
          <a:prstGeom prst="rect">
            <a:avLst/>
          </a:prstGeom>
        </p:spPr>
        <p:txBody>
          <a:bodyPr/>
          <a:lstStyle>
            <a:lvl1pPr marL="0" indent="0" defTabSz="56354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201"/>
            <a:ext cx="297892" cy="28747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8" y="495298"/>
            <a:ext cx="7543802" cy="87800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3"/>
            <a:ext cx="5105400" cy="438746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499" y="1412977"/>
            <a:ext cx="11607803" cy="671804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12977"/>
            <a:ext cx="5105400" cy="671804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698500" y="3480196"/>
            <a:ext cx="5105400" cy="559316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12977"/>
            <a:ext cx="11607801" cy="671804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1409700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863600" indent="-482600" defTabSz="587022">
              <a:lnSpc>
                <a:spcPct val="100000"/>
              </a:lnSpc>
              <a:spcBef>
                <a:spcPts val="0"/>
              </a:spcBef>
              <a:defRPr sz="3800" b="1"/>
            </a:lvl2pPr>
            <a:lvl3pPr marL="1244600" indent="-482600" defTabSz="587022">
              <a:lnSpc>
                <a:spcPct val="100000"/>
              </a:lnSpc>
              <a:spcBef>
                <a:spcPts val="0"/>
              </a:spcBef>
              <a:defRPr sz="3800" b="1"/>
            </a:lvl3pPr>
            <a:lvl4pPr marL="1625600" indent="-482600" defTabSz="587022">
              <a:lnSpc>
                <a:spcPct val="100000"/>
              </a:lnSpc>
              <a:spcBef>
                <a:spcPts val="0"/>
              </a:spcBef>
              <a:defRPr sz="3800" b="1"/>
            </a:lvl4pPr>
            <a:lvl5pPr marL="2006600" indent="-482600" defTabSz="587022">
              <a:lnSpc>
                <a:spcPct val="100000"/>
              </a:lnSpc>
              <a:spcBef>
                <a:spcPts val="0"/>
              </a:spcBef>
              <a:defRPr sz="38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100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201"/>
            <a:ext cx="297892" cy="28747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9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hyperlink" Target="http://www.aromha.com/" TargetMode="Externa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hyperlink" Target="http://www.aromha.com/" TargetMode="Externa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t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1.png"/><Relationship Id="rId10" Type="http://schemas.openxmlformats.org/officeDocument/2006/relationships/image" Target="../media/image28.jpeg"/><Relationship Id="rId4" Type="http://schemas.openxmlformats.org/officeDocument/2006/relationships/image" Target="../media/image9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DEGRADÉ 2.png" descr="DEGRADÉ 2.png"/>
          <p:cNvPicPr>
            <a:picLocks noChangeAspect="1"/>
          </p:cNvPicPr>
          <p:nvPr/>
        </p:nvPicPr>
        <p:blipFill>
          <a:blip r:embed="rId2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AROMHA BHS.png" descr="AROMHA BH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15" y="261826"/>
            <a:ext cx="3644668" cy="123743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Earliest non-invasive screening for neurodegenerative diseases"/>
          <p:cNvSpPr txBox="1"/>
          <p:nvPr/>
        </p:nvSpPr>
        <p:spPr>
          <a:xfrm>
            <a:off x="554702" y="8612157"/>
            <a:ext cx="10260137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An easy at-home screen for early cognitive change</a:t>
            </a:r>
            <a:endParaRPr dirty="0"/>
          </a:p>
        </p:txBody>
      </p:sp>
      <p:pic>
        <p:nvPicPr>
          <p:cNvPr id="166" name="Recurso AROMHA 3@2x.png" descr="Recurso AROMHA 3@2x.png"/>
          <p:cNvPicPr>
            <a:picLocks noChangeAspect="1"/>
          </p:cNvPicPr>
          <p:nvPr/>
        </p:nvPicPr>
        <p:blipFill>
          <a:blip r:embed="rId6">
            <a:alphaModFix amt="12116"/>
          </a:blip>
          <a:stretch>
            <a:fillRect/>
          </a:stretch>
        </p:blipFill>
        <p:spPr>
          <a:xfrm rot="60000">
            <a:off x="913115" y="2157598"/>
            <a:ext cx="2355022" cy="5438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" name="AdobeStock_952204149.jpeg"/>
          <p:cNvGrpSpPr/>
          <p:nvPr/>
        </p:nvGrpSpPr>
        <p:grpSpPr>
          <a:xfrm>
            <a:off x="3869193" y="1869532"/>
            <a:ext cx="8009615" cy="5500610"/>
            <a:chOff x="0" y="0"/>
            <a:chExt cx="8009614" cy="5500609"/>
          </a:xfrm>
        </p:grpSpPr>
        <p:pic>
          <p:nvPicPr>
            <p:cNvPr id="167" name="AdobeStock_952204149.jpeg" descr="AdobeStock_952204149.jpe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000" y="88900"/>
              <a:ext cx="7755616" cy="5170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AdobeStock_952204149.jpeg" descr="AdobeStock_952204149.jpe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8009616" cy="55006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Earliest non-invasive screening for neurodegenerative diseases">
            <a:extLst>
              <a:ext uri="{FF2B5EF4-FFF2-40B4-BE49-F238E27FC236}">
                <a16:creationId xmlns:a16="http://schemas.microsoft.com/office/drawing/2014/main" id="{224327F4-02C8-3FAD-2F8D-A0AC3B042A30}"/>
              </a:ext>
            </a:extLst>
          </p:cNvPr>
          <p:cNvSpPr txBox="1"/>
          <p:nvPr/>
        </p:nvSpPr>
        <p:spPr>
          <a:xfrm>
            <a:off x="0" y="7688465"/>
            <a:ext cx="1300479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6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800" i="1" dirty="0"/>
              <a:t>Your Brain Health Matters: Discover the Aromha Brain Health Test</a:t>
            </a:r>
            <a:endParaRPr sz="2800" i="1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2D0C6-3CB6-DB34-9E1D-D32B1E758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>
            <a:extLst>
              <a:ext uri="{FF2B5EF4-FFF2-40B4-BE49-F238E27FC236}">
                <a16:creationId xmlns:a16="http://schemas.microsoft.com/office/drawing/2014/main" id="{AD0633E9-C6F4-E5BD-A650-F8B854C3B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>
            <a:extLst>
              <a:ext uri="{FF2B5EF4-FFF2-40B4-BE49-F238E27FC236}">
                <a16:creationId xmlns:a16="http://schemas.microsoft.com/office/drawing/2014/main" id="{5A831EFB-0F2B-3069-0756-81216650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AROMHA COLOR@2x.png" descr="AROMHA COLOR@2x.png">
            <a:extLst>
              <a:ext uri="{FF2B5EF4-FFF2-40B4-BE49-F238E27FC236}">
                <a16:creationId xmlns:a16="http://schemas.microsoft.com/office/drawing/2014/main" id="{B4E401FC-3D82-359B-E0B3-0D56CD5DC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">
            <a:extLst>
              <a:ext uri="{FF2B5EF4-FFF2-40B4-BE49-F238E27FC236}">
                <a16:creationId xmlns:a16="http://schemas.microsoft.com/office/drawing/2014/main" id="{C7089B14-C64B-6D89-E907-D62546C8ECC6}"/>
              </a:ext>
            </a:extLst>
          </p:cNvPr>
          <p:cNvSpPr txBox="1"/>
          <p:nvPr/>
        </p:nvSpPr>
        <p:spPr>
          <a:xfrm>
            <a:off x="921513" y="2410792"/>
            <a:ext cx="11551851" cy="82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Lucida Grande"/>
              <a:ea typeface="Lucida Grande"/>
              <a:cs typeface="Lucida Grande"/>
              <a:sym typeface="Lucida Grande"/>
            </a:endParaRPr>
          </a:p>
          <a:p>
            <a:pPr algn="l" defTabSz="457200">
              <a:lnSpc>
                <a:spcPct val="80000"/>
              </a:lnSpc>
              <a:defRPr sz="18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endParaRPr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197" name="The Aromha Brain Health Test is recommended for ages 55 and older and can screen for neurodegenerative diseases and conditions such as:…">
            <a:extLst>
              <a:ext uri="{FF2B5EF4-FFF2-40B4-BE49-F238E27FC236}">
                <a16:creationId xmlns:a16="http://schemas.microsoft.com/office/drawing/2014/main" id="{8BA63529-EF38-DC6C-9ABA-358AB0224503}"/>
              </a:ext>
            </a:extLst>
          </p:cNvPr>
          <p:cNvSpPr txBox="1"/>
          <p:nvPr/>
        </p:nvSpPr>
        <p:spPr>
          <a:xfrm>
            <a:off x="0" y="5169135"/>
            <a:ext cx="13004800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Adults aged 55+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Anyone concerned about the Brain Health of themselves or a loved one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Anyone with a family history of dementia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Those with:</a:t>
            </a:r>
          </a:p>
          <a:p>
            <a:pPr algn="l"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										- Memory Concerns</a:t>
            </a:r>
          </a:p>
          <a:p>
            <a:pPr algn="l"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										- History of concussion, depression, or COVID </a:t>
            </a:r>
          </a:p>
          <a:p>
            <a:pPr algn="l"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										- Smell loss or changes in appetite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/>
          </a:p>
        </p:txBody>
      </p:sp>
      <p:sp>
        <p:nvSpPr>
          <p:cNvPr id="2" name="The Problem: Neurodegenerative diseases go unnoticed until it’s too late">
            <a:extLst>
              <a:ext uri="{FF2B5EF4-FFF2-40B4-BE49-F238E27FC236}">
                <a16:creationId xmlns:a16="http://schemas.microsoft.com/office/drawing/2014/main" id="{C5D2E45B-21F8-F287-C266-E0EBE759D6FB}"/>
              </a:ext>
            </a:extLst>
          </p:cNvPr>
          <p:cNvSpPr txBox="1"/>
          <p:nvPr/>
        </p:nvSpPr>
        <p:spPr>
          <a:xfrm>
            <a:off x="1152024" y="638177"/>
            <a:ext cx="4392228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Who Should Take the Test?</a:t>
            </a:r>
            <a:endParaRPr dirty="0"/>
          </a:p>
        </p:txBody>
      </p:sp>
      <p:pic>
        <p:nvPicPr>
          <p:cNvPr id="3" name="DEGRADÉ 2.png" descr="DEGRADÉ 2.png">
            <a:extLst>
              <a:ext uri="{FF2B5EF4-FFF2-40B4-BE49-F238E27FC236}">
                <a16:creationId xmlns:a16="http://schemas.microsoft.com/office/drawing/2014/main" id="{C51AFB7F-DA29-0FAE-F42A-E752224660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4120" y="-174486"/>
            <a:ext cx="14903116" cy="1068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group of women putting their hands together&#10;&#10;AI-generated content may be incorrect.">
            <a:extLst>
              <a:ext uri="{FF2B5EF4-FFF2-40B4-BE49-F238E27FC236}">
                <a16:creationId xmlns:a16="http://schemas.microsoft.com/office/drawing/2014/main" id="{413A33F5-EDD2-230F-280B-4AB5293FA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530" y="1481950"/>
            <a:ext cx="4879334" cy="3254529"/>
          </a:xfrm>
          <a:prstGeom prst="rect">
            <a:avLst/>
          </a:prstGeom>
        </p:spPr>
      </p:pic>
      <p:pic>
        <p:nvPicPr>
          <p:cNvPr id="7" name="Picture 6" descr="A person hugging a person&#10;&#10;AI-generated content may be incorrect.">
            <a:extLst>
              <a:ext uri="{FF2B5EF4-FFF2-40B4-BE49-F238E27FC236}">
                <a16:creationId xmlns:a16="http://schemas.microsoft.com/office/drawing/2014/main" id="{7B1FB86D-0CA1-783C-6894-A70365EE3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38" y="1494389"/>
            <a:ext cx="4879334" cy="32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577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AROMHA COLOR@2x.png" descr="AROMHA COLOR@2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"/>
          <p:cNvSpPr txBox="1"/>
          <p:nvPr/>
        </p:nvSpPr>
        <p:spPr>
          <a:xfrm>
            <a:off x="921513" y="2410792"/>
            <a:ext cx="11551851" cy="82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Lucida Grande"/>
              <a:ea typeface="Lucida Grande"/>
              <a:cs typeface="Lucida Grande"/>
              <a:sym typeface="Lucida Grande"/>
            </a:endParaRPr>
          </a:p>
          <a:p>
            <a:pPr algn="l" defTabSz="457200">
              <a:lnSpc>
                <a:spcPct val="80000"/>
              </a:lnSpc>
              <a:defRPr sz="18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endParaRPr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pic>
        <p:nvPicPr>
          <p:cNvPr id="194" name="alzheimers-disease-stages-development-pathology-600nw-2175744849.jpg.webp" descr="alzheimers-disease-stages-development-pathology-600nw-2175744849.jpg.web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43" y="4264442"/>
            <a:ext cx="2943226" cy="2943225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24894"/>
              </a:srgbClr>
            </a:outerShdw>
          </a:effectLst>
        </p:spPr>
      </p:pic>
      <p:pic>
        <p:nvPicPr>
          <p:cNvPr id="195" name="Untitled 3.jpg" descr="Untitled 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683" y="4264442"/>
            <a:ext cx="3547841" cy="2943225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23558"/>
              </a:srgbClr>
            </a:outerShdw>
          </a:effectLst>
        </p:spPr>
      </p:pic>
      <p:pic>
        <p:nvPicPr>
          <p:cNvPr id="196" name="AdobeStock_757815983.jpeg" descr="AdobeStock_757815983.jpeg"/>
          <p:cNvPicPr>
            <a:picLocks noChangeAspect="1"/>
          </p:cNvPicPr>
          <p:nvPr/>
        </p:nvPicPr>
        <p:blipFill>
          <a:blip r:embed="rId7"/>
          <a:srcRect l="26360" t="11131" r="25689" b="10455"/>
          <a:stretch>
            <a:fillRect/>
          </a:stretch>
        </p:blipFill>
        <p:spPr>
          <a:xfrm>
            <a:off x="4976697" y="4470712"/>
            <a:ext cx="2699657" cy="29432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extrusionOk="0">
                <a:moveTo>
                  <a:pt x="12216" y="0"/>
                </a:moveTo>
                <a:cubicBezTo>
                  <a:pt x="12104" y="0"/>
                  <a:pt x="12017" y="0"/>
                  <a:pt x="11946" y="3"/>
                </a:cubicBezTo>
                <a:cubicBezTo>
                  <a:pt x="11846" y="19"/>
                  <a:pt x="11749" y="41"/>
                  <a:pt x="11651" y="70"/>
                </a:cubicBezTo>
                <a:cubicBezTo>
                  <a:pt x="11630" y="76"/>
                  <a:pt x="11608" y="83"/>
                  <a:pt x="11587" y="90"/>
                </a:cubicBezTo>
                <a:cubicBezTo>
                  <a:pt x="11436" y="145"/>
                  <a:pt x="11298" y="219"/>
                  <a:pt x="11178" y="309"/>
                </a:cubicBezTo>
                <a:cubicBezTo>
                  <a:pt x="11064" y="394"/>
                  <a:pt x="11017" y="469"/>
                  <a:pt x="10952" y="679"/>
                </a:cubicBezTo>
                <a:cubicBezTo>
                  <a:pt x="10907" y="824"/>
                  <a:pt x="10851" y="945"/>
                  <a:pt x="10828" y="944"/>
                </a:cubicBezTo>
                <a:cubicBezTo>
                  <a:pt x="10806" y="943"/>
                  <a:pt x="10778" y="841"/>
                  <a:pt x="10765" y="719"/>
                </a:cubicBezTo>
                <a:cubicBezTo>
                  <a:pt x="10760" y="678"/>
                  <a:pt x="10754" y="641"/>
                  <a:pt x="10746" y="606"/>
                </a:cubicBezTo>
                <a:cubicBezTo>
                  <a:pt x="10740" y="596"/>
                  <a:pt x="10735" y="588"/>
                  <a:pt x="10730" y="577"/>
                </a:cubicBezTo>
                <a:cubicBezTo>
                  <a:pt x="10652" y="402"/>
                  <a:pt x="10606" y="328"/>
                  <a:pt x="10511" y="262"/>
                </a:cubicBezTo>
                <a:cubicBezTo>
                  <a:pt x="10504" y="257"/>
                  <a:pt x="10496" y="250"/>
                  <a:pt x="10489" y="245"/>
                </a:cubicBezTo>
                <a:cubicBezTo>
                  <a:pt x="10488" y="244"/>
                  <a:pt x="10486" y="245"/>
                  <a:pt x="10486" y="245"/>
                </a:cubicBezTo>
                <a:cubicBezTo>
                  <a:pt x="10453" y="224"/>
                  <a:pt x="10418" y="204"/>
                  <a:pt x="10371" y="181"/>
                </a:cubicBezTo>
                <a:cubicBezTo>
                  <a:pt x="10371" y="180"/>
                  <a:pt x="10369" y="178"/>
                  <a:pt x="10368" y="178"/>
                </a:cubicBezTo>
                <a:cubicBezTo>
                  <a:pt x="10367" y="177"/>
                  <a:pt x="10366" y="178"/>
                  <a:pt x="10365" y="178"/>
                </a:cubicBezTo>
                <a:cubicBezTo>
                  <a:pt x="10203" y="98"/>
                  <a:pt x="9986" y="41"/>
                  <a:pt x="9746" y="9"/>
                </a:cubicBezTo>
                <a:lnTo>
                  <a:pt x="9403" y="17"/>
                </a:lnTo>
                <a:cubicBezTo>
                  <a:pt x="8967" y="28"/>
                  <a:pt x="8766" y="49"/>
                  <a:pt x="8565" y="108"/>
                </a:cubicBezTo>
                <a:cubicBezTo>
                  <a:pt x="8419" y="150"/>
                  <a:pt x="8226" y="194"/>
                  <a:pt x="8136" y="204"/>
                </a:cubicBezTo>
                <a:cubicBezTo>
                  <a:pt x="8068" y="211"/>
                  <a:pt x="8017" y="221"/>
                  <a:pt x="7965" y="233"/>
                </a:cubicBezTo>
                <a:cubicBezTo>
                  <a:pt x="7913" y="248"/>
                  <a:pt x="7873" y="260"/>
                  <a:pt x="7825" y="274"/>
                </a:cubicBezTo>
                <a:cubicBezTo>
                  <a:pt x="7767" y="295"/>
                  <a:pt x="7700" y="322"/>
                  <a:pt x="7606" y="361"/>
                </a:cubicBezTo>
                <a:cubicBezTo>
                  <a:pt x="7494" y="408"/>
                  <a:pt x="7278" y="492"/>
                  <a:pt x="7127" y="548"/>
                </a:cubicBezTo>
                <a:cubicBezTo>
                  <a:pt x="6975" y="603"/>
                  <a:pt x="6851" y="662"/>
                  <a:pt x="6851" y="679"/>
                </a:cubicBezTo>
                <a:cubicBezTo>
                  <a:pt x="6851" y="696"/>
                  <a:pt x="6800" y="731"/>
                  <a:pt x="6736" y="760"/>
                </a:cubicBezTo>
                <a:cubicBezTo>
                  <a:pt x="6496" y="870"/>
                  <a:pt x="5822" y="1363"/>
                  <a:pt x="5743" y="1485"/>
                </a:cubicBezTo>
                <a:cubicBezTo>
                  <a:pt x="5677" y="1587"/>
                  <a:pt x="5647" y="1607"/>
                  <a:pt x="5603" y="1573"/>
                </a:cubicBezTo>
                <a:cubicBezTo>
                  <a:pt x="5598" y="1569"/>
                  <a:pt x="5598" y="1563"/>
                  <a:pt x="5593" y="1558"/>
                </a:cubicBezTo>
                <a:cubicBezTo>
                  <a:pt x="5550" y="1585"/>
                  <a:pt x="5498" y="1606"/>
                  <a:pt x="5416" y="1628"/>
                </a:cubicBezTo>
                <a:cubicBezTo>
                  <a:pt x="5386" y="1636"/>
                  <a:pt x="5350" y="1649"/>
                  <a:pt x="5317" y="1660"/>
                </a:cubicBezTo>
                <a:cubicBezTo>
                  <a:pt x="5253" y="1716"/>
                  <a:pt x="5154" y="1777"/>
                  <a:pt x="5012" y="1844"/>
                </a:cubicBezTo>
                <a:cubicBezTo>
                  <a:pt x="4599" y="2037"/>
                  <a:pt x="4047" y="2441"/>
                  <a:pt x="3971" y="2607"/>
                </a:cubicBezTo>
                <a:cubicBezTo>
                  <a:pt x="3939" y="2678"/>
                  <a:pt x="3895" y="2727"/>
                  <a:pt x="3873" y="2715"/>
                </a:cubicBezTo>
                <a:cubicBezTo>
                  <a:pt x="3859" y="2707"/>
                  <a:pt x="3851" y="2695"/>
                  <a:pt x="3844" y="2682"/>
                </a:cubicBezTo>
                <a:cubicBezTo>
                  <a:pt x="3800" y="2721"/>
                  <a:pt x="3743" y="2756"/>
                  <a:pt x="3670" y="2790"/>
                </a:cubicBezTo>
                <a:cubicBezTo>
                  <a:pt x="3533" y="2854"/>
                  <a:pt x="3384" y="2979"/>
                  <a:pt x="3200" y="3181"/>
                </a:cubicBezTo>
                <a:cubicBezTo>
                  <a:pt x="3051" y="3344"/>
                  <a:pt x="2878" y="3497"/>
                  <a:pt x="2816" y="3521"/>
                </a:cubicBezTo>
                <a:cubicBezTo>
                  <a:pt x="2777" y="3536"/>
                  <a:pt x="2740" y="3554"/>
                  <a:pt x="2705" y="3577"/>
                </a:cubicBezTo>
                <a:cubicBezTo>
                  <a:pt x="2701" y="3613"/>
                  <a:pt x="2671" y="3669"/>
                  <a:pt x="2609" y="3734"/>
                </a:cubicBezTo>
                <a:cubicBezTo>
                  <a:pt x="2535" y="3812"/>
                  <a:pt x="2421" y="3982"/>
                  <a:pt x="2355" y="4115"/>
                </a:cubicBezTo>
                <a:cubicBezTo>
                  <a:pt x="2290" y="4248"/>
                  <a:pt x="2154" y="4487"/>
                  <a:pt x="2057" y="4643"/>
                </a:cubicBezTo>
                <a:cubicBezTo>
                  <a:pt x="1864" y="4951"/>
                  <a:pt x="1655" y="5480"/>
                  <a:pt x="1597" y="5805"/>
                </a:cubicBezTo>
                <a:cubicBezTo>
                  <a:pt x="1576" y="5918"/>
                  <a:pt x="1494" y="6208"/>
                  <a:pt x="1412" y="6451"/>
                </a:cubicBezTo>
                <a:cubicBezTo>
                  <a:pt x="1331" y="6694"/>
                  <a:pt x="1261" y="6965"/>
                  <a:pt x="1260" y="7051"/>
                </a:cubicBezTo>
                <a:cubicBezTo>
                  <a:pt x="1258" y="7267"/>
                  <a:pt x="1127" y="7773"/>
                  <a:pt x="1079" y="7750"/>
                </a:cubicBezTo>
                <a:cubicBezTo>
                  <a:pt x="1058" y="7740"/>
                  <a:pt x="1041" y="7644"/>
                  <a:pt x="1041" y="7538"/>
                </a:cubicBezTo>
                <a:lnTo>
                  <a:pt x="1041" y="7345"/>
                </a:lnTo>
                <a:lnTo>
                  <a:pt x="958" y="7482"/>
                </a:lnTo>
                <a:cubicBezTo>
                  <a:pt x="638" y="8016"/>
                  <a:pt x="568" y="8190"/>
                  <a:pt x="489" y="8624"/>
                </a:cubicBezTo>
                <a:cubicBezTo>
                  <a:pt x="395" y="9137"/>
                  <a:pt x="385" y="9505"/>
                  <a:pt x="463" y="9839"/>
                </a:cubicBezTo>
                <a:cubicBezTo>
                  <a:pt x="510" y="10040"/>
                  <a:pt x="512" y="10078"/>
                  <a:pt x="463" y="10095"/>
                </a:cubicBezTo>
                <a:cubicBezTo>
                  <a:pt x="392" y="10120"/>
                  <a:pt x="384" y="10594"/>
                  <a:pt x="451" y="10838"/>
                </a:cubicBezTo>
                <a:cubicBezTo>
                  <a:pt x="495" y="10999"/>
                  <a:pt x="499" y="11002"/>
                  <a:pt x="593" y="10945"/>
                </a:cubicBezTo>
                <a:cubicBezTo>
                  <a:pt x="733" y="10861"/>
                  <a:pt x="794" y="10914"/>
                  <a:pt x="705" y="11042"/>
                </a:cubicBezTo>
                <a:cubicBezTo>
                  <a:pt x="574" y="11226"/>
                  <a:pt x="301" y="11487"/>
                  <a:pt x="190" y="11534"/>
                </a:cubicBezTo>
                <a:cubicBezTo>
                  <a:pt x="176" y="11540"/>
                  <a:pt x="165" y="11546"/>
                  <a:pt x="152" y="11554"/>
                </a:cubicBezTo>
                <a:cubicBezTo>
                  <a:pt x="150" y="11667"/>
                  <a:pt x="85" y="11908"/>
                  <a:pt x="35" y="11959"/>
                </a:cubicBezTo>
                <a:cubicBezTo>
                  <a:pt x="15" y="11980"/>
                  <a:pt x="2" y="12122"/>
                  <a:pt x="0" y="12285"/>
                </a:cubicBezTo>
                <a:cubicBezTo>
                  <a:pt x="-2" y="12449"/>
                  <a:pt x="6" y="12633"/>
                  <a:pt x="25" y="12737"/>
                </a:cubicBezTo>
                <a:cubicBezTo>
                  <a:pt x="45" y="12845"/>
                  <a:pt x="61" y="12869"/>
                  <a:pt x="101" y="12839"/>
                </a:cubicBezTo>
                <a:cubicBezTo>
                  <a:pt x="181" y="12778"/>
                  <a:pt x="208" y="12848"/>
                  <a:pt x="228" y="13171"/>
                </a:cubicBezTo>
                <a:cubicBezTo>
                  <a:pt x="238" y="13328"/>
                  <a:pt x="268" y="13503"/>
                  <a:pt x="292" y="13561"/>
                </a:cubicBezTo>
                <a:cubicBezTo>
                  <a:pt x="316" y="13619"/>
                  <a:pt x="327" y="13762"/>
                  <a:pt x="314" y="13881"/>
                </a:cubicBezTo>
                <a:cubicBezTo>
                  <a:pt x="313" y="13892"/>
                  <a:pt x="312" y="13900"/>
                  <a:pt x="311" y="13910"/>
                </a:cubicBezTo>
                <a:cubicBezTo>
                  <a:pt x="340" y="14021"/>
                  <a:pt x="373" y="14115"/>
                  <a:pt x="422" y="14225"/>
                </a:cubicBezTo>
                <a:cubicBezTo>
                  <a:pt x="457" y="14303"/>
                  <a:pt x="496" y="14402"/>
                  <a:pt x="533" y="14507"/>
                </a:cubicBezTo>
                <a:cubicBezTo>
                  <a:pt x="658" y="14525"/>
                  <a:pt x="741" y="14794"/>
                  <a:pt x="736" y="15180"/>
                </a:cubicBezTo>
                <a:cubicBezTo>
                  <a:pt x="735" y="15321"/>
                  <a:pt x="867" y="15629"/>
                  <a:pt x="1098" y="16022"/>
                </a:cubicBezTo>
                <a:cubicBezTo>
                  <a:pt x="1225" y="16238"/>
                  <a:pt x="1369" y="16489"/>
                  <a:pt x="1419" y="16581"/>
                </a:cubicBezTo>
                <a:cubicBezTo>
                  <a:pt x="1469" y="16674"/>
                  <a:pt x="1564" y="16834"/>
                  <a:pt x="1628" y="16937"/>
                </a:cubicBezTo>
                <a:cubicBezTo>
                  <a:pt x="1693" y="17039"/>
                  <a:pt x="1739" y="17135"/>
                  <a:pt x="1730" y="17149"/>
                </a:cubicBezTo>
                <a:cubicBezTo>
                  <a:pt x="1720" y="17163"/>
                  <a:pt x="1727" y="17180"/>
                  <a:pt x="1746" y="17187"/>
                </a:cubicBezTo>
                <a:cubicBezTo>
                  <a:pt x="1765" y="17194"/>
                  <a:pt x="1893" y="17318"/>
                  <a:pt x="2032" y="17461"/>
                </a:cubicBezTo>
                <a:cubicBezTo>
                  <a:pt x="2204" y="17639"/>
                  <a:pt x="2282" y="17751"/>
                  <a:pt x="2282" y="17819"/>
                </a:cubicBezTo>
                <a:cubicBezTo>
                  <a:pt x="2282" y="17873"/>
                  <a:pt x="2318" y="17949"/>
                  <a:pt x="2362" y="17985"/>
                </a:cubicBezTo>
                <a:cubicBezTo>
                  <a:pt x="2406" y="18022"/>
                  <a:pt x="2442" y="18062"/>
                  <a:pt x="2438" y="18075"/>
                </a:cubicBezTo>
                <a:cubicBezTo>
                  <a:pt x="2429" y="18106"/>
                  <a:pt x="2437" y="18158"/>
                  <a:pt x="2454" y="18212"/>
                </a:cubicBezTo>
                <a:cubicBezTo>
                  <a:pt x="2476" y="18212"/>
                  <a:pt x="2516" y="18247"/>
                  <a:pt x="2546" y="18300"/>
                </a:cubicBezTo>
                <a:cubicBezTo>
                  <a:pt x="2580" y="18360"/>
                  <a:pt x="2667" y="18453"/>
                  <a:pt x="2739" y="18509"/>
                </a:cubicBezTo>
                <a:cubicBezTo>
                  <a:pt x="2890" y="18626"/>
                  <a:pt x="2978" y="18763"/>
                  <a:pt x="2978" y="18882"/>
                </a:cubicBezTo>
                <a:cubicBezTo>
                  <a:pt x="2978" y="18927"/>
                  <a:pt x="3040" y="19059"/>
                  <a:pt x="3117" y="19176"/>
                </a:cubicBezTo>
                <a:cubicBezTo>
                  <a:pt x="3194" y="19293"/>
                  <a:pt x="3244" y="19391"/>
                  <a:pt x="3228" y="19392"/>
                </a:cubicBezTo>
                <a:cubicBezTo>
                  <a:pt x="3213" y="19392"/>
                  <a:pt x="3231" y="19409"/>
                  <a:pt x="3270" y="19430"/>
                </a:cubicBezTo>
                <a:cubicBezTo>
                  <a:pt x="3308" y="19450"/>
                  <a:pt x="3332" y="19490"/>
                  <a:pt x="3320" y="19517"/>
                </a:cubicBezTo>
                <a:cubicBezTo>
                  <a:pt x="3286" y="19598"/>
                  <a:pt x="3650" y="19931"/>
                  <a:pt x="3987" y="20129"/>
                </a:cubicBezTo>
                <a:cubicBezTo>
                  <a:pt x="4601" y="20490"/>
                  <a:pt x="5290" y="20769"/>
                  <a:pt x="5638" y="20796"/>
                </a:cubicBezTo>
                <a:cubicBezTo>
                  <a:pt x="5745" y="20804"/>
                  <a:pt x="5886" y="20836"/>
                  <a:pt x="5949" y="20866"/>
                </a:cubicBezTo>
                <a:cubicBezTo>
                  <a:pt x="6012" y="20895"/>
                  <a:pt x="6206" y="20928"/>
                  <a:pt x="6384" y="20938"/>
                </a:cubicBezTo>
                <a:cubicBezTo>
                  <a:pt x="6562" y="20948"/>
                  <a:pt x="6743" y="20967"/>
                  <a:pt x="6784" y="20982"/>
                </a:cubicBezTo>
                <a:cubicBezTo>
                  <a:pt x="6958" y="21045"/>
                  <a:pt x="7678" y="20895"/>
                  <a:pt x="7873" y="20755"/>
                </a:cubicBezTo>
                <a:cubicBezTo>
                  <a:pt x="7906" y="20731"/>
                  <a:pt x="7962" y="20702"/>
                  <a:pt x="7997" y="20691"/>
                </a:cubicBezTo>
                <a:cubicBezTo>
                  <a:pt x="8136" y="20646"/>
                  <a:pt x="8713" y="20185"/>
                  <a:pt x="8889" y="19977"/>
                </a:cubicBezTo>
                <a:cubicBezTo>
                  <a:pt x="9220" y="19586"/>
                  <a:pt x="9425" y="19173"/>
                  <a:pt x="9482" y="18783"/>
                </a:cubicBezTo>
                <a:cubicBezTo>
                  <a:pt x="9520" y="18527"/>
                  <a:pt x="9692" y="18474"/>
                  <a:pt x="9876" y="18664"/>
                </a:cubicBezTo>
                <a:cubicBezTo>
                  <a:pt x="10020" y="18813"/>
                  <a:pt x="10086" y="19343"/>
                  <a:pt x="10136" y="20772"/>
                </a:cubicBezTo>
                <a:cubicBezTo>
                  <a:pt x="10158" y="21392"/>
                  <a:pt x="10173" y="21506"/>
                  <a:pt x="10232" y="21547"/>
                </a:cubicBezTo>
                <a:cubicBezTo>
                  <a:pt x="10281" y="21581"/>
                  <a:pt x="10586" y="21600"/>
                  <a:pt x="10892" y="21600"/>
                </a:cubicBezTo>
                <a:cubicBezTo>
                  <a:pt x="11198" y="21599"/>
                  <a:pt x="11503" y="21579"/>
                  <a:pt x="11552" y="21544"/>
                </a:cubicBezTo>
                <a:cubicBezTo>
                  <a:pt x="11615" y="21500"/>
                  <a:pt x="11625" y="21421"/>
                  <a:pt x="11625" y="20863"/>
                </a:cubicBezTo>
                <a:cubicBezTo>
                  <a:pt x="11625" y="20103"/>
                  <a:pt x="11695" y="19076"/>
                  <a:pt x="11765" y="18792"/>
                </a:cubicBezTo>
                <a:cubicBezTo>
                  <a:pt x="11802" y="18641"/>
                  <a:pt x="11835" y="18581"/>
                  <a:pt x="11892" y="18570"/>
                </a:cubicBezTo>
                <a:cubicBezTo>
                  <a:pt x="11934" y="18563"/>
                  <a:pt x="11994" y="18531"/>
                  <a:pt x="12022" y="18498"/>
                </a:cubicBezTo>
                <a:cubicBezTo>
                  <a:pt x="12069" y="18442"/>
                  <a:pt x="12079" y="18445"/>
                  <a:pt x="12152" y="18530"/>
                </a:cubicBezTo>
                <a:cubicBezTo>
                  <a:pt x="12197" y="18581"/>
                  <a:pt x="12234" y="18650"/>
                  <a:pt x="12235" y="18684"/>
                </a:cubicBezTo>
                <a:cubicBezTo>
                  <a:pt x="12235" y="18718"/>
                  <a:pt x="12285" y="18895"/>
                  <a:pt x="12343" y="19077"/>
                </a:cubicBezTo>
                <a:cubicBezTo>
                  <a:pt x="12452" y="19425"/>
                  <a:pt x="12660" y="19792"/>
                  <a:pt x="12911" y="20068"/>
                </a:cubicBezTo>
                <a:cubicBezTo>
                  <a:pt x="13102" y="20278"/>
                  <a:pt x="13584" y="20629"/>
                  <a:pt x="13847" y="20752"/>
                </a:cubicBezTo>
                <a:cubicBezTo>
                  <a:pt x="14246" y="20938"/>
                  <a:pt x="14739" y="21049"/>
                  <a:pt x="14822" y="20973"/>
                </a:cubicBezTo>
                <a:cubicBezTo>
                  <a:pt x="14837" y="20959"/>
                  <a:pt x="14955" y="20954"/>
                  <a:pt x="15086" y="20959"/>
                </a:cubicBezTo>
                <a:cubicBezTo>
                  <a:pt x="15356" y="20969"/>
                  <a:pt x="15798" y="20883"/>
                  <a:pt x="16022" y="20778"/>
                </a:cubicBezTo>
                <a:cubicBezTo>
                  <a:pt x="16106" y="20739"/>
                  <a:pt x="16249" y="20706"/>
                  <a:pt x="16343" y="20705"/>
                </a:cubicBezTo>
                <a:cubicBezTo>
                  <a:pt x="16547" y="20703"/>
                  <a:pt x="17140" y="20467"/>
                  <a:pt x="17124" y="20394"/>
                </a:cubicBezTo>
                <a:cubicBezTo>
                  <a:pt x="17117" y="20362"/>
                  <a:pt x="17147" y="20347"/>
                  <a:pt x="17209" y="20353"/>
                </a:cubicBezTo>
                <a:cubicBezTo>
                  <a:pt x="17327" y="20365"/>
                  <a:pt x="17693" y="20183"/>
                  <a:pt x="17955" y="19983"/>
                </a:cubicBezTo>
                <a:cubicBezTo>
                  <a:pt x="18021" y="19933"/>
                  <a:pt x="18080" y="19901"/>
                  <a:pt x="18120" y="19884"/>
                </a:cubicBezTo>
                <a:cubicBezTo>
                  <a:pt x="18160" y="19838"/>
                  <a:pt x="18197" y="19789"/>
                  <a:pt x="18238" y="19744"/>
                </a:cubicBezTo>
                <a:cubicBezTo>
                  <a:pt x="18461" y="19503"/>
                  <a:pt x="18667" y="19152"/>
                  <a:pt x="18708" y="18940"/>
                </a:cubicBezTo>
                <a:cubicBezTo>
                  <a:pt x="18722" y="18868"/>
                  <a:pt x="18772" y="18772"/>
                  <a:pt x="18819" y="18725"/>
                </a:cubicBezTo>
                <a:cubicBezTo>
                  <a:pt x="18866" y="18678"/>
                  <a:pt x="18904" y="18594"/>
                  <a:pt x="18905" y="18538"/>
                </a:cubicBezTo>
                <a:cubicBezTo>
                  <a:pt x="18906" y="18450"/>
                  <a:pt x="18921" y="18438"/>
                  <a:pt x="19016" y="18448"/>
                </a:cubicBezTo>
                <a:cubicBezTo>
                  <a:pt x="19070" y="18454"/>
                  <a:pt x="19124" y="18439"/>
                  <a:pt x="19171" y="18410"/>
                </a:cubicBezTo>
                <a:cubicBezTo>
                  <a:pt x="19179" y="18399"/>
                  <a:pt x="19185" y="18387"/>
                  <a:pt x="19193" y="18378"/>
                </a:cubicBezTo>
                <a:cubicBezTo>
                  <a:pt x="19225" y="18346"/>
                  <a:pt x="19244" y="18282"/>
                  <a:pt x="19235" y="18238"/>
                </a:cubicBezTo>
                <a:cubicBezTo>
                  <a:pt x="19200" y="18233"/>
                  <a:pt x="19150" y="18231"/>
                  <a:pt x="19079" y="18236"/>
                </a:cubicBezTo>
                <a:cubicBezTo>
                  <a:pt x="18961" y="18243"/>
                  <a:pt x="18859" y="18237"/>
                  <a:pt x="18854" y="18221"/>
                </a:cubicBezTo>
                <a:cubicBezTo>
                  <a:pt x="18848" y="18205"/>
                  <a:pt x="18909" y="18132"/>
                  <a:pt x="18987" y="18061"/>
                </a:cubicBezTo>
                <a:cubicBezTo>
                  <a:pt x="19103" y="17954"/>
                  <a:pt x="19134" y="17942"/>
                  <a:pt x="19162" y="17988"/>
                </a:cubicBezTo>
                <a:cubicBezTo>
                  <a:pt x="19218" y="18080"/>
                  <a:pt x="19342" y="17940"/>
                  <a:pt x="19600" y="17499"/>
                </a:cubicBezTo>
                <a:cubicBezTo>
                  <a:pt x="19781" y="17188"/>
                  <a:pt x="19844" y="17111"/>
                  <a:pt x="19886" y="17143"/>
                </a:cubicBezTo>
                <a:cubicBezTo>
                  <a:pt x="19939" y="17184"/>
                  <a:pt x="20005" y="17064"/>
                  <a:pt x="20152" y="16639"/>
                </a:cubicBezTo>
                <a:cubicBezTo>
                  <a:pt x="20181" y="16557"/>
                  <a:pt x="20256" y="16387"/>
                  <a:pt x="20324" y="16264"/>
                </a:cubicBezTo>
                <a:cubicBezTo>
                  <a:pt x="20391" y="16140"/>
                  <a:pt x="20467" y="15963"/>
                  <a:pt x="20492" y="15871"/>
                </a:cubicBezTo>
                <a:cubicBezTo>
                  <a:pt x="20540" y="15690"/>
                  <a:pt x="20610" y="15651"/>
                  <a:pt x="20632" y="15789"/>
                </a:cubicBezTo>
                <a:cubicBezTo>
                  <a:pt x="20639" y="15835"/>
                  <a:pt x="20662" y="15871"/>
                  <a:pt x="20682" y="15871"/>
                </a:cubicBezTo>
                <a:cubicBezTo>
                  <a:pt x="20703" y="15871"/>
                  <a:pt x="20724" y="15867"/>
                  <a:pt x="20724" y="15862"/>
                </a:cubicBezTo>
                <a:cubicBezTo>
                  <a:pt x="20724" y="15857"/>
                  <a:pt x="20759" y="15766"/>
                  <a:pt x="20803" y="15661"/>
                </a:cubicBezTo>
                <a:cubicBezTo>
                  <a:pt x="20876" y="15484"/>
                  <a:pt x="20876" y="15470"/>
                  <a:pt x="20813" y="15474"/>
                </a:cubicBezTo>
                <a:cubicBezTo>
                  <a:pt x="20730" y="15480"/>
                  <a:pt x="20733" y="15426"/>
                  <a:pt x="20828" y="15198"/>
                </a:cubicBezTo>
                <a:cubicBezTo>
                  <a:pt x="20867" y="15105"/>
                  <a:pt x="20904" y="14911"/>
                  <a:pt x="20911" y="14767"/>
                </a:cubicBezTo>
                <a:cubicBezTo>
                  <a:pt x="20923" y="14516"/>
                  <a:pt x="20928" y="14507"/>
                  <a:pt x="21022" y="14510"/>
                </a:cubicBezTo>
                <a:cubicBezTo>
                  <a:pt x="21109" y="14514"/>
                  <a:pt x="21125" y="14489"/>
                  <a:pt x="21171" y="14304"/>
                </a:cubicBezTo>
                <a:cubicBezTo>
                  <a:pt x="21200" y="14188"/>
                  <a:pt x="21261" y="14029"/>
                  <a:pt x="21305" y="13948"/>
                </a:cubicBezTo>
                <a:cubicBezTo>
                  <a:pt x="21371" y="13825"/>
                  <a:pt x="21381" y="13743"/>
                  <a:pt x="21365" y="13459"/>
                </a:cubicBezTo>
                <a:cubicBezTo>
                  <a:pt x="21355" y="13272"/>
                  <a:pt x="21339" y="13097"/>
                  <a:pt x="21330" y="13069"/>
                </a:cubicBezTo>
                <a:cubicBezTo>
                  <a:pt x="21310" y="13006"/>
                  <a:pt x="21358" y="12990"/>
                  <a:pt x="21406" y="13016"/>
                </a:cubicBezTo>
                <a:cubicBezTo>
                  <a:pt x="21406" y="13013"/>
                  <a:pt x="21403" y="13010"/>
                  <a:pt x="21403" y="13007"/>
                </a:cubicBezTo>
                <a:cubicBezTo>
                  <a:pt x="21397" y="12955"/>
                  <a:pt x="21420" y="12935"/>
                  <a:pt x="21476" y="12935"/>
                </a:cubicBezTo>
                <a:cubicBezTo>
                  <a:pt x="21487" y="12935"/>
                  <a:pt x="21496" y="12935"/>
                  <a:pt x="21505" y="12938"/>
                </a:cubicBezTo>
                <a:cubicBezTo>
                  <a:pt x="21509" y="12925"/>
                  <a:pt x="21511" y="12912"/>
                  <a:pt x="21517" y="12900"/>
                </a:cubicBezTo>
                <a:cubicBezTo>
                  <a:pt x="21562" y="12802"/>
                  <a:pt x="21589" y="12585"/>
                  <a:pt x="21594" y="12361"/>
                </a:cubicBezTo>
                <a:cubicBezTo>
                  <a:pt x="21598" y="12136"/>
                  <a:pt x="21580" y="11903"/>
                  <a:pt x="21540" y="11775"/>
                </a:cubicBezTo>
                <a:cubicBezTo>
                  <a:pt x="21497" y="11643"/>
                  <a:pt x="21414" y="11529"/>
                  <a:pt x="21232" y="11350"/>
                </a:cubicBezTo>
                <a:cubicBezTo>
                  <a:pt x="21205" y="11337"/>
                  <a:pt x="21181" y="11327"/>
                  <a:pt x="21149" y="11307"/>
                </a:cubicBezTo>
                <a:cubicBezTo>
                  <a:pt x="20965" y="11190"/>
                  <a:pt x="20930" y="11134"/>
                  <a:pt x="21016" y="11100"/>
                </a:cubicBezTo>
                <a:cubicBezTo>
                  <a:pt x="21006" y="11080"/>
                  <a:pt x="21002" y="11063"/>
                  <a:pt x="21009" y="11056"/>
                </a:cubicBezTo>
                <a:cubicBezTo>
                  <a:pt x="21031" y="11036"/>
                  <a:pt x="21071" y="10884"/>
                  <a:pt x="21098" y="10715"/>
                </a:cubicBezTo>
                <a:cubicBezTo>
                  <a:pt x="21136" y="10479"/>
                  <a:pt x="21135" y="10348"/>
                  <a:pt x="21098" y="10150"/>
                </a:cubicBezTo>
                <a:cubicBezTo>
                  <a:pt x="21072" y="10009"/>
                  <a:pt x="21060" y="9786"/>
                  <a:pt x="21073" y="9655"/>
                </a:cubicBezTo>
                <a:cubicBezTo>
                  <a:pt x="21089" y="9497"/>
                  <a:pt x="21076" y="9341"/>
                  <a:pt x="21035" y="9192"/>
                </a:cubicBezTo>
                <a:cubicBezTo>
                  <a:pt x="21000" y="9069"/>
                  <a:pt x="20972" y="8871"/>
                  <a:pt x="20971" y="8755"/>
                </a:cubicBezTo>
                <a:cubicBezTo>
                  <a:pt x="20970" y="8631"/>
                  <a:pt x="20934" y="8463"/>
                  <a:pt x="20882" y="8344"/>
                </a:cubicBezTo>
                <a:cubicBezTo>
                  <a:pt x="20835" y="8234"/>
                  <a:pt x="20754" y="8040"/>
                  <a:pt x="20701" y="7913"/>
                </a:cubicBezTo>
                <a:cubicBezTo>
                  <a:pt x="20687" y="7879"/>
                  <a:pt x="20676" y="7854"/>
                  <a:pt x="20663" y="7823"/>
                </a:cubicBezTo>
                <a:cubicBezTo>
                  <a:pt x="20598" y="7705"/>
                  <a:pt x="20459" y="7504"/>
                  <a:pt x="20286" y="7281"/>
                </a:cubicBezTo>
                <a:cubicBezTo>
                  <a:pt x="20242" y="7225"/>
                  <a:pt x="20197" y="7123"/>
                  <a:pt x="20181" y="7043"/>
                </a:cubicBezTo>
                <a:cubicBezTo>
                  <a:pt x="20087" y="6852"/>
                  <a:pt x="19983" y="6531"/>
                  <a:pt x="19841" y="5991"/>
                </a:cubicBezTo>
                <a:cubicBezTo>
                  <a:pt x="19727" y="5558"/>
                  <a:pt x="19576" y="5156"/>
                  <a:pt x="19425" y="4879"/>
                </a:cubicBezTo>
                <a:cubicBezTo>
                  <a:pt x="19399" y="4831"/>
                  <a:pt x="19388" y="4799"/>
                  <a:pt x="19371" y="4762"/>
                </a:cubicBezTo>
                <a:cubicBezTo>
                  <a:pt x="19327" y="4683"/>
                  <a:pt x="19281" y="4605"/>
                  <a:pt x="19235" y="4532"/>
                </a:cubicBezTo>
                <a:cubicBezTo>
                  <a:pt x="19071" y="4275"/>
                  <a:pt x="18900" y="3996"/>
                  <a:pt x="18854" y="3912"/>
                </a:cubicBezTo>
                <a:cubicBezTo>
                  <a:pt x="18771" y="3761"/>
                  <a:pt x="18514" y="3521"/>
                  <a:pt x="18435" y="3521"/>
                </a:cubicBezTo>
                <a:cubicBezTo>
                  <a:pt x="18413" y="3521"/>
                  <a:pt x="18087" y="3240"/>
                  <a:pt x="17711" y="2895"/>
                </a:cubicBezTo>
                <a:cubicBezTo>
                  <a:pt x="16775" y="2038"/>
                  <a:pt x="16538" y="1871"/>
                  <a:pt x="16054" y="1742"/>
                </a:cubicBezTo>
                <a:cubicBezTo>
                  <a:pt x="15832" y="1683"/>
                  <a:pt x="15775" y="1643"/>
                  <a:pt x="15400" y="1284"/>
                </a:cubicBezTo>
                <a:cubicBezTo>
                  <a:pt x="14792" y="703"/>
                  <a:pt x="14549" y="569"/>
                  <a:pt x="13501" y="233"/>
                </a:cubicBezTo>
                <a:cubicBezTo>
                  <a:pt x="12829" y="17"/>
                  <a:pt x="12739" y="0"/>
                  <a:pt x="1221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97" name="The Aromha Brain Health Test is recommended for ages 55 and older and can screen for neurodegenerative diseases and conditions such as:…"/>
          <p:cNvSpPr txBox="1"/>
          <p:nvPr/>
        </p:nvSpPr>
        <p:spPr>
          <a:xfrm>
            <a:off x="0" y="1418549"/>
            <a:ext cx="13004800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The Aromha Brain Health Test is recommended for ages 55 and older and can screen for neurodegenerative diseases and conditions such as: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br>
              <a:rPr sz="2000" dirty="0"/>
            </a:br>
            <a:r>
              <a:rPr sz="2000" dirty="0"/>
              <a:t>- Alzheimer’s Disease (AD)</a:t>
            </a:r>
            <a:br>
              <a:rPr sz="2000" dirty="0"/>
            </a:br>
            <a:r>
              <a:rPr sz="2000" dirty="0"/>
              <a:t>- Lewy Body Dementia (LBD)</a:t>
            </a:r>
            <a:br>
              <a:rPr sz="2000" dirty="0"/>
            </a:br>
            <a:r>
              <a:rPr sz="2000" dirty="0"/>
              <a:t>- Parkinson’s Disease (PD)</a:t>
            </a:r>
            <a:br>
              <a:rPr sz="2000" dirty="0"/>
            </a:br>
            <a:r>
              <a:rPr sz="2000" dirty="0"/>
              <a:t>- Traumatic Brain Injury (TBI)</a:t>
            </a:r>
          </a:p>
        </p:txBody>
      </p:sp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716E70F7-D692-8F87-9F35-CA8DE73BE6F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9D6A5-35ED-5381-9463-2ACA94429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>
            <a:extLst>
              <a:ext uri="{FF2B5EF4-FFF2-40B4-BE49-F238E27FC236}">
                <a16:creationId xmlns:a16="http://schemas.microsoft.com/office/drawing/2014/main" id="{9AB3C088-88E4-6337-82FB-ADD8AAA1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>
            <a:extLst>
              <a:ext uri="{FF2B5EF4-FFF2-40B4-BE49-F238E27FC236}">
                <a16:creationId xmlns:a16="http://schemas.microsoft.com/office/drawing/2014/main" id="{32D3E287-E63B-1B78-62F2-42794CFDB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AROMHA COLOR@2x.png" descr="AROMHA COLOR@2x.png">
            <a:extLst>
              <a:ext uri="{FF2B5EF4-FFF2-40B4-BE49-F238E27FC236}">
                <a16:creationId xmlns:a16="http://schemas.microsoft.com/office/drawing/2014/main" id="{D2120B73-8F89-752F-6C2C-7CD44D92B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">
            <a:extLst>
              <a:ext uri="{FF2B5EF4-FFF2-40B4-BE49-F238E27FC236}">
                <a16:creationId xmlns:a16="http://schemas.microsoft.com/office/drawing/2014/main" id="{ECFF5E58-C51A-FAD8-ADA2-AF5FDBF7AAEF}"/>
              </a:ext>
            </a:extLst>
          </p:cNvPr>
          <p:cNvSpPr txBox="1"/>
          <p:nvPr/>
        </p:nvSpPr>
        <p:spPr>
          <a:xfrm>
            <a:off x="921513" y="2410792"/>
            <a:ext cx="11551851" cy="82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80000"/>
              </a:lnSpc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Lucida Grande"/>
              <a:ea typeface="Lucida Grande"/>
              <a:cs typeface="Lucida Grande"/>
              <a:sym typeface="Lucida Grande"/>
            </a:endParaRPr>
          </a:p>
          <a:p>
            <a:pPr algn="l" defTabSz="457200">
              <a:lnSpc>
                <a:spcPct val="80000"/>
              </a:lnSpc>
              <a:defRPr sz="180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endParaRPr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197" name="The Aromha Brain Health Test is recommended for ages 55 and older and can screen for neurodegenerative diseases and conditions such as:…">
            <a:extLst>
              <a:ext uri="{FF2B5EF4-FFF2-40B4-BE49-F238E27FC236}">
                <a16:creationId xmlns:a16="http://schemas.microsoft.com/office/drawing/2014/main" id="{3F99CBB9-00B7-91A3-317B-8A770A17A3E4}"/>
              </a:ext>
            </a:extLst>
          </p:cNvPr>
          <p:cNvSpPr txBox="1"/>
          <p:nvPr/>
        </p:nvSpPr>
        <p:spPr>
          <a:xfrm>
            <a:off x="0" y="4809887"/>
            <a:ext cx="13004800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/>
              <a:t>Done from the comfort of your home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4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/>
              <a:t>No doctor appointment needed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4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/>
              <a:t>Scientifically validated insights in under an hour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4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/>
              <a:t>Detects early signs long before traditional tests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4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/>
              <a:t>Helps you and your family stay proactive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 dirty="0"/>
          </a:p>
        </p:txBody>
      </p:sp>
      <p:sp>
        <p:nvSpPr>
          <p:cNvPr id="3" name="Why you should act now">
            <a:extLst>
              <a:ext uri="{FF2B5EF4-FFF2-40B4-BE49-F238E27FC236}">
                <a16:creationId xmlns:a16="http://schemas.microsoft.com/office/drawing/2014/main" id="{E1FF33C1-D65D-2A56-CDDB-58C6B84F96E5}"/>
              </a:ext>
            </a:extLst>
          </p:cNvPr>
          <p:cNvSpPr txBox="1"/>
          <p:nvPr/>
        </p:nvSpPr>
        <p:spPr>
          <a:xfrm>
            <a:off x="0" y="1223667"/>
            <a:ext cx="13004800" cy="5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Benefits for You</a:t>
            </a:r>
            <a:endParaRPr dirty="0"/>
          </a:p>
        </p:txBody>
      </p:sp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125FF336-9AFC-B517-21B6-FBA744FFC9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9158" y="-466821"/>
            <a:ext cx="14903116" cy="10687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person smiling at a computer&#10;&#10;AI-generated content may be incorrect.">
            <a:extLst>
              <a:ext uri="{FF2B5EF4-FFF2-40B4-BE49-F238E27FC236}">
                <a16:creationId xmlns:a16="http://schemas.microsoft.com/office/drawing/2014/main" id="{CD13AE2E-0B57-36A2-F438-E4C97C1A2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00" y="1915570"/>
            <a:ext cx="4465997" cy="2551998"/>
          </a:xfrm>
          <a:prstGeom prst="rect">
            <a:avLst/>
          </a:prstGeom>
        </p:spPr>
      </p:pic>
      <p:pic>
        <p:nvPicPr>
          <p:cNvPr id="7" name="Picture 6" descr="A person holding a paper&#10;&#10;AI-generated content may be incorrect.">
            <a:extLst>
              <a:ext uri="{FF2B5EF4-FFF2-40B4-BE49-F238E27FC236}">
                <a16:creationId xmlns:a16="http://schemas.microsoft.com/office/drawing/2014/main" id="{B3C92F11-9379-F4D6-3F09-EA415EACF7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4438" y="1921017"/>
            <a:ext cx="2369858" cy="255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519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AROMHA COLOR@2x.png" descr="AROMHA COLOR@2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Why you should act now"/>
          <p:cNvSpPr txBox="1"/>
          <p:nvPr/>
        </p:nvSpPr>
        <p:spPr>
          <a:xfrm>
            <a:off x="0" y="1223667"/>
            <a:ext cx="13004800" cy="5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Why you should act now</a:t>
            </a:r>
          </a:p>
        </p:txBody>
      </p:sp>
      <p:sp>
        <p:nvSpPr>
          <p:cNvPr id="267" name="Benefits of early detection"/>
          <p:cNvSpPr txBox="1"/>
          <p:nvPr/>
        </p:nvSpPr>
        <p:spPr>
          <a:xfrm>
            <a:off x="0" y="1698438"/>
            <a:ext cx="13094208" cy="426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b="1" dirty="0"/>
              <a:t>Benefits of early detection</a:t>
            </a:r>
          </a:p>
        </p:txBody>
      </p:sp>
      <p:pic>
        <p:nvPicPr>
          <p:cNvPr id="268" name="AdobeStock_542860215.jpeg" descr="AdobeStock_54286021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772" y="2403970"/>
            <a:ext cx="3037037" cy="202571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24977"/>
              </a:srgbClr>
            </a:outerShdw>
          </a:effectLst>
        </p:spPr>
      </p:pic>
      <p:pic>
        <p:nvPicPr>
          <p:cNvPr id="269" name="AdobeStock_973601656.jpeg" descr="AdobeStock_973601656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792" y="2404335"/>
            <a:ext cx="3037038" cy="202498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25295"/>
              </a:srgbClr>
            </a:outerShdw>
          </a:effectLst>
        </p:spPr>
      </p:pic>
      <p:pic>
        <p:nvPicPr>
          <p:cNvPr id="270" name="Screen Shot 2025-02-28 at 5.19.53 PM.png" descr="Screen Shot 2025-02-28 at 5.19.53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812" y="2388880"/>
            <a:ext cx="3037038" cy="205589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24944"/>
              </a:srgbClr>
            </a:outerShdw>
          </a:effectLst>
        </p:spPr>
      </p:pic>
      <p:pic>
        <p:nvPicPr>
          <p:cNvPr id="271" name="AdobeStock_910145032.jpeg" descr="AdobeStock_910145032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6833" y="2388880"/>
            <a:ext cx="3083838" cy="205589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25346"/>
              </a:srgbClr>
            </a:outerShdw>
          </a:effectLst>
        </p:spPr>
      </p:pic>
      <p:sp>
        <p:nvSpPr>
          <p:cNvPr id="272" name="Psychosocial Benefits"/>
          <p:cNvSpPr txBox="1"/>
          <p:nvPr/>
        </p:nvSpPr>
        <p:spPr>
          <a:xfrm>
            <a:off x="484736" y="4636236"/>
            <a:ext cx="352837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Psychosocial Benefits</a:t>
            </a:r>
            <a:endParaRPr sz="2700"/>
          </a:p>
        </p:txBody>
      </p:sp>
      <p:sp>
        <p:nvSpPr>
          <p:cNvPr id="273" name="Early Intervention"/>
          <p:cNvSpPr txBox="1"/>
          <p:nvPr/>
        </p:nvSpPr>
        <p:spPr>
          <a:xfrm>
            <a:off x="3884694" y="4636236"/>
            <a:ext cx="204523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Early Intervention</a:t>
            </a:r>
            <a:endParaRPr sz="2700"/>
          </a:p>
        </p:txBody>
      </p:sp>
      <p:sp>
        <p:nvSpPr>
          <p:cNvPr id="274" name="Enable Early-Stage…"/>
          <p:cNvSpPr txBox="1"/>
          <p:nvPr/>
        </p:nvSpPr>
        <p:spPr>
          <a:xfrm>
            <a:off x="6829574" y="4701641"/>
            <a:ext cx="225702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Enable Early-Stage </a:t>
            </a:r>
          </a:p>
          <a:p>
            <a:pPr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Clinical Trails</a:t>
            </a:r>
          </a:p>
        </p:txBody>
      </p:sp>
      <p:sp>
        <p:nvSpPr>
          <p:cNvPr id="275" name="Advanced Planning"/>
          <p:cNvSpPr txBox="1"/>
          <p:nvPr/>
        </p:nvSpPr>
        <p:spPr>
          <a:xfrm>
            <a:off x="10080978" y="4636236"/>
            <a:ext cx="223554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Advanced Planning</a:t>
            </a:r>
            <a:endParaRPr sz="27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F07DC-BC10-D232-47D1-269FED1878F7}"/>
              </a:ext>
            </a:extLst>
          </p:cNvPr>
          <p:cNvSpPr txBox="1"/>
          <p:nvPr/>
        </p:nvSpPr>
        <p:spPr>
          <a:xfrm>
            <a:off x="0" y="5853046"/>
            <a:ext cx="13004800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Inter"/>
              </a:rPr>
              <a:t>Start your Brain Health Journey Today!</a:t>
            </a:r>
          </a:p>
          <a:p>
            <a:pPr algn="ctr">
              <a:buNone/>
            </a:pPr>
            <a:endParaRPr lang="en-US" sz="2800" b="1" dirty="0">
              <a:solidFill>
                <a:srgbClr val="7030A0"/>
              </a:solidFill>
              <a:latin typeface="Inter"/>
            </a:endParaRPr>
          </a:p>
          <a:p>
            <a:pPr algn="ctr">
              <a:buNone/>
            </a:pP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Inter"/>
              </a:rPr>
              <a:t>Limited availability – The majority of tests are allocated to Florida!</a:t>
            </a:r>
          </a:p>
          <a:p>
            <a:pPr algn="ctr"/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Inter"/>
              </a:rPr>
              <a:t>All orders placed now will be shipped in June</a:t>
            </a:r>
            <a:endParaRPr lang="en-US" sz="2000" b="1" i="0" u="none" strike="noStrike" dirty="0">
              <a:solidFill>
                <a:srgbClr val="7030A0"/>
              </a:solidFill>
              <a:effectLst/>
              <a:latin typeface="Inter"/>
            </a:endParaRPr>
          </a:p>
        </p:txBody>
      </p:sp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6F2E4A90-99ED-1F39-B34D-E7D4F2A656B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0022" y="-313685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7B170-86C1-3B94-0133-44E792F6A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>
            <a:extLst>
              <a:ext uri="{FF2B5EF4-FFF2-40B4-BE49-F238E27FC236}">
                <a16:creationId xmlns:a16="http://schemas.microsoft.com/office/drawing/2014/main" id="{645B7397-7600-3AED-6553-CCB6BFD70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>
            <a:extLst>
              <a:ext uri="{FF2B5EF4-FFF2-40B4-BE49-F238E27FC236}">
                <a16:creationId xmlns:a16="http://schemas.microsoft.com/office/drawing/2014/main" id="{225D5568-65F2-8886-3E38-27D5A921C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AROMHA COLOR@2x.png" descr="AROMHA COLOR@2x.png">
            <a:extLst>
              <a:ext uri="{FF2B5EF4-FFF2-40B4-BE49-F238E27FC236}">
                <a16:creationId xmlns:a16="http://schemas.microsoft.com/office/drawing/2014/main" id="{B88621F7-93B1-2F17-25C5-4807485F5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extBox 2">
            <a:extLst>
              <a:ext uri="{FF2B5EF4-FFF2-40B4-BE49-F238E27FC236}">
                <a16:creationId xmlns:a16="http://schemas.microsoft.com/office/drawing/2014/main" id="{0B09F5D9-8E07-BACD-395B-4A5E98DB7B61}"/>
              </a:ext>
            </a:extLst>
          </p:cNvPr>
          <p:cNvSpPr txBox="1"/>
          <p:nvPr/>
        </p:nvSpPr>
        <p:spPr>
          <a:xfrm>
            <a:off x="1694786" y="566674"/>
            <a:ext cx="8479537" cy="15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defRPr sz="25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Choose Your Brain Health Program Now</a:t>
            </a:r>
          </a:p>
          <a:p>
            <a:pPr>
              <a:lnSpc>
                <a:spcPct val="115000"/>
              </a:lnSpc>
              <a:spcBef>
                <a:spcPts val="800"/>
              </a:spcBef>
              <a:defRPr>
                <a:latin typeface="Segoe UI Emoji"/>
                <a:ea typeface="Segoe UI Emoji"/>
                <a:cs typeface="Segoe UI Emoji"/>
                <a:sym typeface="Segoe UI Emoji"/>
              </a:defRPr>
            </a:pPr>
            <a:br>
              <a:rPr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282" name="All packages include personalized results &amp; recommendations.">
            <a:extLst>
              <a:ext uri="{FF2B5EF4-FFF2-40B4-BE49-F238E27FC236}">
                <a16:creationId xmlns:a16="http://schemas.microsoft.com/office/drawing/2014/main" id="{3E766535-A066-089D-41F1-865855EBB2E1}"/>
              </a:ext>
            </a:extLst>
          </p:cNvPr>
          <p:cNvSpPr txBox="1"/>
          <p:nvPr/>
        </p:nvSpPr>
        <p:spPr>
          <a:xfrm>
            <a:off x="1141354" y="7834815"/>
            <a:ext cx="599096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 b="0"/>
            </a:pPr>
            <a:r>
              <a:rPr sz="2400" b="1" dirty="0"/>
              <a:t>All packages include </a:t>
            </a:r>
            <a:r>
              <a:rPr lang="en-US" sz="2400" b="1" dirty="0"/>
              <a:t>olfactory testing, plus digital cognitive testing!</a:t>
            </a:r>
          </a:p>
        </p:txBody>
      </p:sp>
      <p:pic>
        <p:nvPicPr>
          <p:cNvPr id="283" name="Screen Shot 2025-02-28 at 4.49.13 PM.png" descr="Screen Shot 2025-02-28 at 4.49.13 PM.png">
            <a:extLst>
              <a:ext uri="{FF2B5EF4-FFF2-40B4-BE49-F238E27FC236}">
                <a16:creationId xmlns:a16="http://schemas.microsoft.com/office/drawing/2014/main" id="{50F7637C-785B-B1FF-525A-3C8CA6AB1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354" y="1495221"/>
            <a:ext cx="2857314" cy="409004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7030A0">
                <a:alpha val="24028"/>
              </a:srgbClr>
            </a:outerShdw>
          </a:effectLst>
        </p:spPr>
      </p:pic>
      <p:pic>
        <p:nvPicPr>
          <p:cNvPr id="284" name="Screen Shot 2025-02-28 at 4.49.40 PM.png" descr="Screen Shot 2025-02-28 at 4.49.40 PM.png">
            <a:extLst>
              <a:ext uri="{FF2B5EF4-FFF2-40B4-BE49-F238E27FC236}">
                <a16:creationId xmlns:a16="http://schemas.microsoft.com/office/drawing/2014/main" id="{32634F36-801C-EB32-5D22-9B30BA2AB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785" y="1483787"/>
            <a:ext cx="2975539" cy="5557619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7030A0">
                <a:alpha val="23542"/>
              </a:srgbClr>
            </a:outerShdw>
          </a:effectLst>
        </p:spPr>
      </p:pic>
      <p:pic>
        <p:nvPicPr>
          <p:cNvPr id="285" name="Screen Shot 2025-02-28 at 4.50.36 PM.png" descr="Screen Shot 2025-02-28 at 4.50.36 PM.png">
            <a:extLst>
              <a:ext uri="{FF2B5EF4-FFF2-40B4-BE49-F238E27FC236}">
                <a16:creationId xmlns:a16="http://schemas.microsoft.com/office/drawing/2014/main" id="{758B7BC8-7E02-473D-604B-C50F30AFF0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424" y="1476114"/>
            <a:ext cx="2975540" cy="7373810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7030A0">
                <a:alpha val="23462"/>
              </a:srgbClr>
            </a:outerShdw>
          </a:effectLst>
        </p:spPr>
      </p:pic>
      <p:pic>
        <p:nvPicPr>
          <p:cNvPr id="3" name="DEGRADÉ 2.png" descr="DEGRADÉ 2.png">
            <a:extLst>
              <a:ext uri="{FF2B5EF4-FFF2-40B4-BE49-F238E27FC236}">
                <a16:creationId xmlns:a16="http://schemas.microsoft.com/office/drawing/2014/main" id="{DE9FA1A9-BDEB-2468-A506-6272C3160E9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5047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2DFD9-BDFF-BDA2-6201-31F6D4BF4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>
            <a:extLst>
              <a:ext uri="{FF2B5EF4-FFF2-40B4-BE49-F238E27FC236}">
                <a16:creationId xmlns:a16="http://schemas.microsoft.com/office/drawing/2014/main" id="{1C76A527-D621-3D03-F88A-94C537CD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>
            <a:extLst>
              <a:ext uri="{FF2B5EF4-FFF2-40B4-BE49-F238E27FC236}">
                <a16:creationId xmlns:a16="http://schemas.microsoft.com/office/drawing/2014/main" id="{3956F400-C605-CACB-20FD-05F2DEADE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AROMHA COLOR@2x.png" descr="AROMHA COLOR@2x.png">
            <a:extLst>
              <a:ext uri="{FF2B5EF4-FFF2-40B4-BE49-F238E27FC236}">
                <a16:creationId xmlns:a16="http://schemas.microsoft.com/office/drawing/2014/main" id="{AA3FD7C1-0B74-A0E1-7084-64CBE19B2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2">
            <a:extLst>
              <a:ext uri="{FF2B5EF4-FFF2-40B4-BE49-F238E27FC236}">
                <a16:creationId xmlns:a16="http://schemas.microsoft.com/office/drawing/2014/main" id="{B17E7AF1-C082-1FDE-D113-E0362DA4F6F6}"/>
              </a:ext>
            </a:extLst>
          </p:cNvPr>
          <p:cNvSpPr txBox="1"/>
          <p:nvPr/>
        </p:nvSpPr>
        <p:spPr>
          <a:xfrm>
            <a:off x="0" y="2219402"/>
            <a:ext cx="13004800" cy="136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Order your Aromha Brain Health Test</a:t>
            </a:r>
            <a:r>
              <a:rPr lang="en-US" sz="2000" dirty="0"/>
              <a:t> now</a:t>
            </a:r>
            <a:r>
              <a:rPr sz="2000" dirty="0"/>
              <a:t>.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>
                <a:hlinkClick r:id="rId5"/>
              </a:rPr>
              <a:t>www.</a:t>
            </a:r>
            <a:r>
              <a:rPr sz="2400" dirty="0">
                <a:solidFill>
                  <a:srgbClr val="7030A0"/>
                </a:solidFill>
                <a:hlinkClick r:id="rId5"/>
              </a:rPr>
              <a:t>aromha</a:t>
            </a:r>
            <a:r>
              <a:rPr sz="2400" dirty="0">
                <a:hlinkClick r:id="rId5"/>
              </a:rPr>
              <a:t>.com</a:t>
            </a:r>
            <a:endParaRPr lang="en-US" sz="2400" dirty="0"/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800" b="0" dirty="0"/>
          </a:p>
        </p:txBody>
      </p:sp>
      <p:sp>
        <p:nvSpPr>
          <p:cNvPr id="216" name="How It Works">
            <a:extLst>
              <a:ext uri="{FF2B5EF4-FFF2-40B4-BE49-F238E27FC236}">
                <a16:creationId xmlns:a16="http://schemas.microsoft.com/office/drawing/2014/main" id="{E5EE865A-CF1A-F958-30D9-0F93F88187CA}"/>
              </a:ext>
            </a:extLst>
          </p:cNvPr>
          <p:cNvSpPr txBox="1"/>
          <p:nvPr/>
        </p:nvSpPr>
        <p:spPr>
          <a:xfrm>
            <a:off x="0" y="1437837"/>
            <a:ext cx="13004800" cy="54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Join the Aromha Brain Health Program Today!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DA4F64-71C8-3111-EF47-3A9E147E62DA}"/>
              </a:ext>
            </a:extLst>
          </p:cNvPr>
          <p:cNvSpPr txBox="1"/>
          <p:nvPr/>
        </p:nvSpPr>
        <p:spPr>
          <a:xfrm>
            <a:off x="0" y="6789635"/>
            <a:ext cx="13004800" cy="1535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buSzPts val="1600"/>
              <a:buFont typeface="Symbol"/>
              <a:buChar char="·"/>
              <a:tabLst>
                <a:tab pos="457200" algn="l"/>
              </a:tabLst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Secure your spot</a:t>
            </a:r>
            <a:r>
              <a:rPr lang="en-US" sz="2400" b="0" dirty="0">
                <a:solidFill>
                  <a:srgbClr val="002060"/>
                </a:solidFill>
                <a:latin typeface="+mj-lt"/>
              </a:rPr>
              <a:t> in the next screening cohort.</a:t>
            </a:r>
            <a:endParaRPr lang="en-US" sz="2400" dirty="0">
              <a:solidFill>
                <a:srgbClr val="002060"/>
              </a:solidFill>
              <a:latin typeface="+mj-lt"/>
              <a:ea typeface="Aptos"/>
              <a:cs typeface="Aptos"/>
              <a:sym typeface="Aptos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SzPts val="1600"/>
              <a:buFont typeface="Symbol"/>
              <a:buChar char="·"/>
              <a:tabLst>
                <a:tab pos="457200" algn="l"/>
              </a:tabLst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Invest in your brain health now</a:t>
            </a:r>
            <a:r>
              <a:rPr lang="en-US" sz="2400" b="0" dirty="0">
                <a:solidFill>
                  <a:srgbClr val="002060"/>
                </a:solidFill>
                <a:latin typeface="+mj-lt"/>
              </a:rPr>
              <a:t> for a brighter future.</a:t>
            </a:r>
            <a:endParaRPr lang="en-US" sz="2400" dirty="0">
              <a:solidFill>
                <a:srgbClr val="002060"/>
              </a:solidFill>
              <a:latin typeface="+mj-lt"/>
              <a:ea typeface="Aptos"/>
              <a:cs typeface="Aptos"/>
              <a:sym typeface="Aptos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SzPts val="1600"/>
              <a:buFont typeface="Symbol"/>
              <a:buChar char="·"/>
              <a:tabLst>
                <a:tab pos="457200" algn="l"/>
              </a:tabLst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Buy today – Limited availability!</a:t>
            </a:r>
          </a:p>
        </p:txBody>
      </p:sp>
      <p:pic>
        <p:nvPicPr>
          <p:cNvPr id="4" name="aromhapic.002.jpeg" descr="aromhapic.002.jpeg">
            <a:extLst>
              <a:ext uri="{FF2B5EF4-FFF2-40B4-BE49-F238E27FC236}">
                <a16:creationId xmlns:a16="http://schemas.microsoft.com/office/drawing/2014/main" id="{1F8BCADD-2118-08B0-1DB0-DBEE09CA43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391" y="3777897"/>
            <a:ext cx="3264009" cy="2574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72" extrusionOk="0">
                <a:moveTo>
                  <a:pt x="6888" y="0"/>
                </a:moveTo>
                <a:lnTo>
                  <a:pt x="5279" y="960"/>
                </a:lnTo>
                <a:cubicBezTo>
                  <a:pt x="4394" y="1488"/>
                  <a:pt x="3632" y="1903"/>
                  <a:pt x="3586" y="1880"/>
                </a:cubicBezTo>
                <a:cubicBezTo>
                  <a:pt x="3540" y="1858"/>
                  <a:pt x="3490" y="1889"/>
                  <a:pt x="3472" y="1949"/>
                </a:cubicBezTo>
                <a:cubicBezTo>
                  <a:pt x="3454" y="2009"/>
                  <a:pt x="2647" y="2525"/>
                  <a:pt x="1678" y="3099"/>
                </a:cubicBezTo>
                <a:cubicBezTo>
                  <a:pt x="343" y="3889"/>
                  <a:pt x="-63" y="4168"/>
                  <a:pt x="8" y="4242"/>
                </a:cubicBezTo>
                <a:cubicBezTo>
                  <a:pt x="97" y="4337"/>
                  <a:pt x="2201" y="10039"/>
                  <a:pt x="2229" y="10262"/>
                </a:cubicBezTo>
                <a:cubicBezTo>
                  <a:pt x="2237" y="10321"/>
                  <a:pt x="2297" y="10475"/>
                  <a:pt x="2362" y="10600"/>
                </a:cubicBezTo>
                <a:cubicBezTo>
                  <a:pt x="2427" y="10726"/>
                  <a:pt x="2532" y="10984"/>
                  <a:pt x="2594" y="11174"/>
                </a:cubicBezTo>
                <a:lnTo>
                  <a:pt x="2706" y="11518"/>
                </a:lnTo>
                <a:lnTo>
                  <a:pt x="2400" y="11684"/>
                </a:lnTo>
                <a:cubicBezTo>
                  <a:pt x="2232" y="11776"/>
                  <a:pt x="1974" y="11900"/>
                  <a:pt x="1826" y="11962"/>
                </a:cubicBezTo>
                <a:cubicBezTo>
                  <a:pt x="1678" y="12024"/>
                  <a:pt x="1558" y="12092"/>
                  <a:pt x="1558" y="12111"/>
                </a:cubicBezTo>
                <a:cubicBezTo>
                  <a:pt x="1558" y="12164"/>
                  <a:pt x="1844" y="13176"/>
                  <a:pt x="1919" y="13387"/>
                </a:cubicBezTo>
                <a:cubicBezTo>
                  <a:pt x="2079" y="13839"/>
                  <a:pt x="3010" y="16965"/>
                  <a:pt x="3021" y="17087"/>
                </a:cubicBezTo>
                <a:cubicBezTo>
                  <a:pt x="3028" y="17163"/>
                  <a:pt x="3071" y="17305"/>
                  <a:pt x="3114" y="17406"/>
                </a:cubicBezTo>
                <a:cubicBezTo>
                  <a:pt x="3157" y="17506"/>
                  <a:pt x="3457" y="18475"/>
                  <a:pt x="3782" y="19556"/>
                </a:cubicBezTo>
                <a:cubicBezTo>
                  <a:pt x="4108" y="20636"/>
                  <a:pt x="4384" y="21534"/>
                  <a:pt x="4397" y="21554"/>
                </a:cubicBezTo>
                <a:cubicBezTo>
                  <a:pt x="4409" y="21573"/>
                  <a:pt x="4663" y="21477"/>
                  <a:pt x="4962" y="21339"/>
                </a:cubicBezTo>
                <a:cubicBezTo>
                  <a:pt x="5260" y="21200"/>
                  <a:pt x="5525" y="21110"/>
                  <a:pt x="5549" y="21141"/>
                </a:cubicBezTo>
                <a:cubicBezTo>
                  <a:pt x="5573" y="21171"/>
                  <a:pt x="5627" y="21138"/>
                  <a:pt x="5671" y="21069"/>
                </a:cubicBezTo>
                <a:cubicBezTo>
                  <a:pt x="5714" y="21000"/>
                  <a:pt x="6937" y="20366"/>
                  <a:pt x="8388" y="19659"/>
                </a:cubicBezTo>
                <a:lnTo>
                  <a:pt x="11023" y="18372"/>
                </a:lnTo>
                <a:lnTo>
                  <a:pt x="14726" y="20000"/>
                </a:lnTo>
                <a:cubicBezTo>
                  <a:pt x="16763" y="20894"/>
                  <a:pt x="18450" y="21600"/>
                  <a:pt x="18474" y="21571"/>
                </a:cubicBezTo>
                <a:cubicBezTo>
                  <a:pt x="18523" y="21511"/>
                  <a:pt x="21116" y="11931"/>
                  <a:pt x="21116" y="11810"/>
                </a:cubicBezTo>
                <a:cubicBezTo>
                  <a:pt x="21116" y="11767"/>
                  <a:pt x="20776" y="11592"/>
                  <a:pt x="20360" y="11420"/>
                </a:cubicBezTo>
                <a:cubicBezTo>
                  <a:pt x="19944" y="11249"/>
                  <a:pt x="19574" y="11060"/>
                  <a:pt x="19536" y="11002"/>
                </a:cubicBezTo>
                <a:cubicBezTo>
                  <a:pt x="19490" y="10930"/>
                  <a:pt x="19805" y="9642"/>
                  <a:pt x="20506" y="7049"/>
                </a:cubicBezTo>
                <a:cubicBezTo>
                  <a:pt x="21413" y="3696"/>
                  <a:pt x="21537" y="3176"/>
                  <a:pt x="21458" y="3013"/>
                </a:cubicBezTo>
                <a:cubicBezTo>
                  <a:pt x="21404" y="2900"/>
                  <a:pt x="21317" y="2841"/>
                  <a:pt x="21240" y="2867"/>
                </a:cubicBezTo>
                <a:cubicBezTo>
                  <a:pt x="21170" y="2890"/>
                  <a:pt x="20314" y="2558"/>
                  <a:pt x="19340" y="2130"/>
                </a:cubicBezTo>
                <a:cubicBezTo>
                  <a:pt x="18366" y="1702"/>
                  <a:pt x="16869" y="1048"/>
                  <a:pt x="16011" y="677"/>
                </a:cubicBezTo>
                <a:lnTo>
                  <a:pt x="14451" y="0"/>
                </a:lnTo>
                <a:lnTo>
                  <a:pt x="10670" y="0"/>
                </a:lnTo>
                <a:lnTo>
                  <a:pt x="6888" y="0"/>
                </a:lnTo>
                <a:close/>
              </a:path>
            </a:pathLst>
          </a:custGeom>
          <a:ln w="12700">
            <a:miter lim="400000"/>
          </a:ln>
          <a:effectLst>
            <a:outerShdw blurRad="254000" dist="127000" dir="5400000" rotWithShape="0">
              <a:srgbClr val="000000">
                <a:alpha val="19914"/>
              </a:srgbClr>
            </a:outerShdw>
          </a:effectLst>
        </p:spPr>
      </p:pic>
      <p:pic>
        <p:nvPicPr>
          <p:cNvPr id="5" name="DEGRADÉ 2.png" descr="DEGRADÉ 2.png">
            <a:extLst>
              <a:ext uri="{FF2B5EF4-FFF2-40B4-BE49-F238E27FC236}">
                <a16:creationId xmlns:a16="http://schemas.microsoft.com/office/drawing/2014/main" id="{AD9BF678-5CCC-AC9D-E6AF-B0FD7E6DF61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9158" y="-466821"/>
            <a:ext cx="14903116" cy="1068724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4081A3D7-33DF-00C8-0C56-D8B94B5F8A6A}"/>
              </a:ext>
            </a:extLst>
          </p:cNvPr>
          <p:cNvSpPr txBox="1"/>
          <p:nvPr/>
        </p:nvSpPr>
        <p:spPr>
          <a:xfrm>
            <a:off x="5807242" y="4537487"/>
            <a:ext cx="7197558" cy="1008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/>
              <a:t>Use Discount Code: 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RepName10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b="1" dirty="0"/>
              <a:t>For 10% savings!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11179732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AdobeStock_159243335.jpeg" descr="AdobeStock_159243335.jpeg"/>
          <p:cNvPicPr>
            <a:picLocks noChangeAspect="1"/>
          </p:cNvPicPr>
          <p:nvPr/>
        </p:nvPicPr>
        <p:blipFill>
          <a:blip r:embed="rId2">
            <a:alphaModFix amt="43561"/>
          </a:blip>
          <a:stretch>
            <a:fillRect/>
          </a:stretch>
        </p:blipFill>
        <p:spPr>
          <a:xfrm>
            <a:off x="-9750602" y="0"/>
            <a:ext cx="30870747" cy="11478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AROMHA COLOR@2x.png" descr="AROMHA COLOR@2x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892" y="360828"/>
            <a:ext cx="2525593" cy="86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AROMHA BHS.png" descr="AROMHA BH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15" y="5951427"/>
            <a:ext cx="3644668" cy="123743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ean Reineke, CEO…"/>
          <p:cNvSpPr txBox="1"/>
          <p:nvPr/>
        </p:nvSpPr>
        <p:spPr>
          <a:xfrm>
            <a:off x="605484" y="7663802"/>
            <a:ext cx="3379467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0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Sean Reineke, CEO</a:t>
            </a:r>
          </a:p>
          <a:p>
            <a:pPr algn="l" defTabSz="457200"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301-466-2328</a:t>
            </a:r>
          </a:p>
          <a:p>
            <a:pPr algn="l" defTabSz="457200"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Sean.Reineke@aromha.com</a:t>
            </a:r>
          </a:p>
        </p:txBody>
      </p:sp>
      <p:pic>
        <p:nvPicPr>
          <p:cNvPr id="31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52378E0E-9CC1-461B-3B14-782AC534F8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AROMHA COLOR@2x.png" descr="AROMHA COLOR@2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TextBox 2"/>
          <p:cNvSpPr txBox="1"/>
          <p:nvPr/>
        </p:nvSpPr>
        <p:spPr>
          <a:xfrm>
            <a:off x="1694786" y="566674"/>
            <a:ext cx="8479537" cy="15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defRPr sz="25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Choose Your Brain Health Program Now</a:t>
            </a:r>
          </a:p>
          <a:p>
            <a:pPr>
              <a:lnSpc>
                <a:spcPct val="115000"/>
              </a:lnSpc>
              <a:spcBef>
                <a:spcPts val="800"/>
              </a:spcBef>
              <a:defRPr>
                <a:latin typeface="Segoe UI Emoji"/>
                <a:ea typeface="Segoe UI Emoji"/>
                <a:cs typeface="Segoe UI Emoji"/>
                <a:sym typeface="Segoe UI Emoji"/>
              </a:defRPr>
            </a:pPr>
            <a:br>
              <a:rPr b="1">
                <a:latin typeface="Times New Roman"/>
                <a:ea typeface="Times New Roman"/>
                <a:cs typeface="Times New Roman"/>
                <a:sym typeface="Times New Roman"/>
              </a:rPr>
            </a:br>
            <a:endParaRPr>
              <a:latin typeface="Aptos"/>
              <a:ea typeface="Aptos"/>
              <a:cs typeface="Aptos"/>
              <a:sym typeface="Aptos"/>
            </a:endParaRPr>
          </a:p>
        </p:txBody>
      </p:sp>
      <p:sp>
        <p:nvSpPr>
          <p:cNvPr id="282" name="All packages include personalized results &amp; recommendations."/>
          <p:cNvSpPr txBox="1"/>
          <p:nvPr/>
        </p:nvSpPr>
        <p:spPr>
          <a:xfrm>
            <a:off x="1141354" y="7834815"/>
            <a:ext cx="5990966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 b="0"/>
            </a:pPr>
            <a:r>
              <a:rPr sz="2400" b="1" dirty="0"/>
              <a:t>All packages include </a:t>
            </a:r>
            <a:r>
              <a:rPr lang="en-US" sz="2400" b="1" dirty="0"/>
              <a:t>olfactory testing, plus digital cognitive testing!</a:t>
            </a:r>
          </a:p>
        </p:txBody>
      </p:sp>
      <p:pic>
        <p:nvPicPr>
          <p:cNvPr id="283" name="Screen Shot 2025-02-28 at 4.49.13 PM.png" descr="Screen Shot 2025-02-28 at 4.49.1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354" y="1495221"/>
            <a:ext cx="2857314" cy="409004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7030A0">
                <a:alpha val="24028"/>
              </a:srgbClr>
            </a:outerShdw>
          </a:effectLst>
        </p:spPr>
      </p:pic>
      <p:pic>
        <p:nvPicPr>
          <p:cNvPr id="284" name="Screen Shot 2025-02-28 at 4.49.40 PM.png" descr="Screen Shot 2025-02-28 at 4.49.4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785" y="1483787"/>
            <a:ext cx="2975539" cy="5557619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7030A0">
                <a:alpha val="23542"/>
              </a:srgbClr>
            </a:outerShdw>
          </a:effectLst>
        </p:spPr>
      </p:pic>
      <p:pic>
        <p:nvPicPr>
          <p:cNvPr id="285" name="Screen Shot 2025-02-28 at 4.50.36 PM.png" descr="Screen Shot 2025-02-28 at 4.50.36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424" y="1476114"/>
            <a:ext cx="2975540" cy="7373810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7030A0">
                <a:alpha val="23462"/>
              </a:srgbClr>
            </a:outerShdw>
          </a:effectLst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AB27953E-D938-6F84-B6FA-F5474139A186}"/>
              </a:ext>
            </a:extLst>
          </p:cNvPr>
          <p:cNvSpPr/>
          <p:nvPr/>
        </p:nvSpPr>
        <p:spPr>
          <a:xfrm>
            <a:off x="1141354" y="5377453"/>
            <a:ext cx="2857314" cy="2444194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Special Group Discount</a:t>
            </a:r>
          </a:p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20%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3" name="DEGRADÉ 2.png" descr="DEGRADÉ 2.png">
            <a:extLst>
              <a:ext uri="{FF2B5EF4-FFF2-40B4-BE49-F238E27FC236}">
                <a16:creationId xmlns:a16="http://schemas.microsoft.com/office/drawing/2014/main" id="{A585E5C3-886C-BC3F-FB62-D01E4D1AC63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9158" y="-466821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CE5A7-643A-2CE0-AB12-F17F20950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>
            <a:extLst>
              <a:ext uri="{FF2B5EF4-FFF2-40B4-BE49-F238E27FC236}">
                <a16:creationId xmlns:a16="http://schemas.microsoft.com/office/drawing/2014/main" id="{1C5DD0DA-2B70-F4F6-256A-2DFC5C167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>
            <a:extLst>
              <a:ext uri="{FF2B5EF4-FFF2-40B4-BE49-F238E27FC236}">
                <a16:creationId xmlns:a16="http://schemas.microsoft.com/office/drawing/2014/main" id="{0A1F4826-A00E-1704-B221-F7E0C21B3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AROMHA COLOR@2x.png" descr="AROMHA COLOR@2x.png">
            <a:extLst>
              <a:ext uri="{FF2B5EF4-FFF2-40B4-BE49-F238E27FC236}">
                <a16:creationId xmlns:a16="http://schemas.microsoft.com/office/drawing/2014/main" id="{5FF22C35-F617-7190-A987-F78C46ED8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2">
            <a:extLst>
              <a:ext uri="{FF2B5EF4-FFF2-40B4-BE49-F238E27FC236}">
                <a16:creationId xmlns:a16="http://schemas.microsoft.com/office/drawing/2014/main" id="{B8934D30-3214-7DAA-8912-64CF17896F00}"/>
              </a:ext>
            </a:extLst>
          </p:cNvPr>
          <p:cNvSpPr txBox="1"/>
          <p:nvPr/>
        </p:nvSpPr>
        <p:spPr>
          <a:xfrm>
            <a:off x="0" y="2219402"/>
            <a:ext cx="13004800" cy="1464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Order your Aromha Brain Health Test</a:t>
            </a:r>
            <a:r>
              <a:rPr lang="en-US" sz="2000" dirty="0"/>
              <a:t> now</a:t>
            </a:r>
            <a:r>
              <a:rPr sz="2000" dirty="0"/>
              <a:t>.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>
                <a:hlinkClick r:id="rId5"/>
              </a:rPr>
              <a:t>www.</a:t>
            </a:r>
            <a:r>
              <a:rPr sz="2400" dirty="0">
                <a:solidFill>
                  <a:srgbClr val="7030A0"/>
                </a:solidFill>
                <a:hlinkClick r:id="rId5"/>
              </a:rPr>
              <a:t>aromha</a:t>
            </a:r>
            <a:r>
              <a:rPr sz="2400" dirty="0">
                <a:hlinkClick r:id="rId5"/>
              </a:rPr>
              <a:t>.com</a:t>
            </a:r>
            <a:endParaRPr lang="en-US" sz="2400" dirty="0"/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400" dirty="0"/>
              <a:t>Use Discount Code: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RepName10</a:t>
            </a:r>
            <a:endParaRPr sz="1800" b="0" dirty="0"/>
          </a:p>
        </p:txBody>
      </p:sp>
      <p:sp>
        <p:nvSpPr>
          <p:cNvPr id="216" name="How It Works">
            <a:extLst>
              <a:ext uri="{FF2B5EF4-FFF2-40B4-BE49-F238E27FC236}">
                <a16:creationId xmlns:a16="http://schemas.microsoft.com/office/drawing/2014/main" id="{FB6E4704-89CC-B11C-5E09-19F9D018D225}"/>
              </a:ext>
            </a:extLst>
          </p:cNvPr>
          <p:cNvSpPr txBox="1"/>
          <p:nvPr/>
        </p:nvSpPr>
        <p:spPr>
          <a:xfrm>
            <a:off x="0" y="1437837"/>
            <a:ext cx="13004800" cy="54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b="1" dirty="0">
                <a:latin typeface="Times New Roman"/>
                <a:ea typeface="Times New Roman"/>
                <a:cs typeface="Times New Roman"/>
                <a:sym typeface="Times New Roman"/>
              </a:rPr>
              <a:t>Join the Aromha Brain Health Program Today!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316259-112C-83F3-586E-0034D2E7150D}"/>
              </a:ext>
            </a:extLst>
          </p:cNvPr>
          <p:cNvSpPr txBox="1"/>
          <p:nvPr/>
        </p:nvSpPr>
        <p:spPr>
          <a:xfrm>
            <a:off x="0" y="6789635"/>
            <a:ext cx="13004800" cy="1535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800"/>
              </a:spcBef>
              <a:buSzPts val="1600"/>
              <a:buFont typeface="Symbol"/>
              <a:buChar char="·"/>
              <a:tabLst>
                <a:tab pos="457200" algn="l"/>
              </a:tabLst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Secure your spot</a:t>
            </a:r>
            <a:r>
              <a:rPr lang="en-US" sz="2400" b="0" dirty="0">
                <a:solidFill>
                  <a:srgbClr val="002060"/>
                </a:solidFill>
                <a:latin typeface="+mj-lt"/>
              </a:rPr>
              <a:t> in the next screening cohort.</a:t>
            </a:r>
            <a:endParaRPr lang="en-US" sz="2400" dirty="0">
              <a:solidFill>
                <a:srgbClr val="002060"/>
              </a:solidFill>
              <a:latin typeface="+mj-lt"/>
              <a:ea typeface="Aptos"/>
              <a:cs typeface="Aptos"/>
              <a:sym typeface="Aptos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SzPts val="1600"/>
              <a:buFont typeface="Symbol"/>
              <a:buChar char="·"/>
              <a:tabLst>
                <a:tab pos="457200" algn="l"/>
              </a:tabLst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Invest in your brain health now</a:t>
            </a:r>
            <a:r>
              <a:rPr lang="en-US" sz="2400" b="0" dirty="0">
                <a:solidFill>
                  <a:srgbClr val="002060"/>
                </a:solidFill>
                <a:latin typeface="+mj-lt"/>
              </a:rPr>
              <a:t> for a brighter future.</a:t>
            </a:r>
            <a:endParaRPr lang="en-US" sz="2400" dirty="0">
              <a:solidFill>
                <a:srgbClr val="002060"/>
              </a:solidFill>
              <a:latin typeface="+mj-lt"/>
              <a:ea typeface="Aptos"/>
              <a:cs typeface="Aptos"/>
              <a:sym typeface="Aptos"/>
            </a:endParaRP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SzPts val="1600"/>
              <a:buFont typeface="Symbol"/>
              <a:buChar char="·"/>
              <a:tabLst>
                <a:tab pos="457200" algn="l"/>
              </a:tabLst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>
                <a:solidFill>
                  <a:srgbClr val="002060"/>
                </a:solidFill>
                <a:latin typeface="+mj-lt"/>
              </a:rPr>
              <a:t>Buy today – Limited availability!</a:t>
            </a:r>
          </a:p>
        </p:txBody>
      </p:sp>
      <p:pic>
        <p:nvPicPr>
          <p:cNvPr id="4" name="aromhapic.002.jpeg" descr="aromhapic.002.jpeg">
            <a:extLst>
              <a:ext uri="{FF2B5EF4-FFF2-40B4-BE49-F238E27FC236}">
                <a16:creationId xmlns:a16="http://schemas.microsoft.com/office/drawing/2014/main" id="{97178146-9F2D-5639-6F42-D1ED2697D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54038" y="3962091"/>
            <a:ext cx="3264009" cy="25741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72" extrusionOk="0">
                <a:moveTo>
                  <a:pt x="6888" y="0"/>
                </a:moveTo>
                <a:lnTo>
                  <a:pt x="5279" y="960"/>
                </a:lnTo>
                <a:cubicBezTo>
                  <a:pt x="4394" y="1488"/>
                  <a:pt x="3632" y="1903"/>
                  <a:pt x="3586" y="1880"/>
                </a:cubicBezTo>
                <a:cubicBezTo>
                  <a:pt x="3540" y="1858"/>
                  <a:pt x="3490" y="1889"/>
                  <a:pt x="3472" y="1949"/>
                </a:cubicBezTo>
                <a:cubicBezTo>
                  <a:pt x="3454" y="2009"/>
                  <a:pt x="2647" y="2525"/>
                  <a:pt x="1678" y="3099"/>
                </a:cubicBezTo>
                <a:cubicBezTo>
                  <a:pt x="343" y="3889"/>
                  <a:pt x="-63" y="4168"/>
                  <a:pt x="8" y="4242"/>
                </a:cubicBezTo>
                <a:cubicBezTo>
                  <a:pt x="97" y="4337"/>
                  <a:pt x="2201" y="10039"/>
                  <a:pt x="2229" y="10262"/>
                </a:cubicBezTo>
                <a:cubicBezTo>
                  <a:pt x="2237" y="10321"/>
                  <a:pt x="2297" y="10475"/>
                  <a:pt x="2362" y="10600"/>
                </a:cubicBezTo>
                <a:cubicBezTo>
                  <a:pt x="2427" y="10726"/>
                  <a:pt x="2532" y="10984"/>
                  <a:pt x="2594" y="11174"/>
                </a:cubicBezTo>
                <a:lnTo>
                  <a:pt x="2706" y="11518"/>
                </a:lnTo>
                <a:lnTo>
                  <a:pt x="2400" y="11684"/>
                </a:lnTo>
                <a:cubicBezTo>
                  <a:pt x="2232" y="11776"/>
                  <a:pt x="1974" y="11900"/>
                  <a:pt x="1826" y="11962"/>
                </a:cubicBezTo>
                <a:cubicBezTo>
                  <a:pt x="1678" y="12024"/>
                  <a:pt x="1558" y="12092"/>
                  <a:pt x="1558" y="12111"/>
                </a:cubicBezTo>
                <a:cubicBezTo>
                  <a:pt x="1558" y="12164"/>
                  <a:pt x="1844" y="13176"/>
                  <a:pt x="1919" y="13387"/>
                </a:cubicBezTo>
                <a:cubicBezTo>
                  <a:pt x="2079" y="13839"/>
                  <a:pt x="3010" y="16965"/>
                  <a:pt x="3021" y="17087"/>
                </a:cubicBezTo>
                <a:cubicBezTo>
                  <a:pt x="3028" y="17163"/>
                  <a:pt x="3071" y="17305"/>
                  <a:pt x="3114" y="17406"/>
                </a:cubicBezTo>
                <a:cubicBezTo>
                  <a:pt x="3157" y="17506"/>
                  <a:pt x="3457" y="18475"/>
                  <a:pt x="3782" y="19556"/>
                </a:cubicBezTo>
                <a:cubicBezTo>
                  <a:pt x="4108" y="20636"/>
                  <a:pt x="4384" y="21534"/>
                  <a:pt x="4397" y="21554"/>
                </a:cubicBezTo>
                <a:cubicBezTo>
                  <a:pt x="4409" y="21573"/>
                  <a:pt x="4663" y="21477"/>
                  <a:pt x="4962" y="21339"/>
                </a:cubicBezTo>
                <a:cubicBezTo>
                  <a:pt x="5260" y="21200"/>
                  <a:pt x="5525" y="21110"/>
                  <a:pt x="5549" y="21141"/>
                </a:cubicBezTo>
                <a:cubicBezTo>
                  <a:pt x="5573" y="21171"/>
                  <a:pt x="5627" y="21138"/>
                  <a:pt x="5671" y="21069"/>
                </a:cubicBezTo>
                <a:cubicBezTo>
                  <a:pt x="5714" y="21000"/>
                  <a:pt x="6937" y="20366"/>
                  <a:pt x="8388" y="19659"/>
                </a:cubicBezTo>
                <a:lnTo>
                  <a:pt x="11023" y="18372"/>
                </a:lnTo>
                <a:lnTo>
                  <a:pt x="14726" y="20000"/>
                </a:lnTo>
                <a:cubicBezTo>
                  <a:pt x="16763" y="20894"/>
                  <a:pt x="18450" y="21600"/>
                  <a:pt x="18474" y="21571"/>
                </a:cubicBezTo>
                <a:cubicBezTo>
                  <a:pt x="18523" y="21511"/>
                  <a:pt x="21116" y="11931"/>
                  <a:pt x="21116" y="11810"/>
                </a:cubicBezTo>
                <a:cubicBezTo>
                  <a:pt x="21116" y="11767"/>
                  <a:pt x="20776" y="11592"/>
                  <a:pt x="20360" y="11420"/>
                </a:cubicBezTo>
                <a:cubicBezTo>
                  <a:pt x="19944" y="11249"/>
                  <a:pt x="19574" y="11060"/>
                  <a:pt x="19536" y="11002"/>
                </a:cubicBezTo>
                <a:cubicBezTo>
                  <a:pt x="19490" y="10930"/>
                  <a:pt x="19805" y="9642"/>
                  <a:pt x="20506" y="7049"/>
                </a:cubicBezTo>
                <a:cubicBezTo>
                  <a:pt x="21413" y="3696"/>
                  <a:pt x="21537" y="3176"/>
                  <a:pt x="21458" y="3013"/>
                </a:cubicBezTo>
                <a:cubicBezTo>
                  <a:pt x="21404" y="2900"/>
                  <a:pt x="21317" y="2841"/>
                  <a:pt x="21240" y="2867"/>
                </a:cubicBezTo>
                <a:cubicBezTo>
                  <a:pt x="21170" y="2890"/>
                  <a:pt x="20314" y="2558"/>
                  <a:pt x="19340" y="2130"/>
                </a:cubicBezTo>
                <a:cubicBezTo>
                  <a:pt x="18366" y="1702"/>
                  <a:pt x="16869" y="1048"/>
                  <a:pt x="16011" y="677"/>
                </a:cubicBezTo>
                <a:lnTo>
                  <a:pt x="14451" y="0"/>
                </a:lnTo>
                <a:lnTo>
                  <a:pt x="10670" y="0"/>
                </a:lnTo>
                <a:lnTo>
                  <a:pt x="6888" y="0"/>
                </a:lnTo>
                <a:close/>
              </a:path>
            </a:pathLst>
          </a:custGeom>
          <a:ln w="12700">
            <a:miter lim="400000"/>
          </a:ln>
          <a:effectLst>
            <a:outerShdw blurRad="254000" dist="127000" dir="5400000" rotWithShape="0">
              <a:srgbClr val="000000">
                <a:alpha val="19914"/>
              </a:srgbClr>
            </a:outerShdw>
          </a:effectLst>
        </p:spPr>
      </p:pic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EF376775-7C31-C46F-A245-A3B2C317119A}"/>
              </a:ext>
            </a:extLst>
          </p:cNvPr>
          <p:cNvSpPr/>
          <p:nvPr/>
        </p:nvSpPr>
        <p:spPr>
          <a:xfrm>
            <a:off x="7611550" y="3996612"/>
            <a:ext cx="2857314" cy="2444194"/>
          </a:xfrm>
          <a:prstGeom prst="irregularSeal2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Special Group Discount</a:t>
            </a:r>
          </a:p>
          <a:p>
            <a:pPr marL="0" marR="0" indent="0" algn="ctr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20%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pic>
        <p:nvPicPr>
          <p:cNvPr id="5" name="DEGRADÉ 2.png" descr="DEGRADÉ 2.png">
            <a:extLst>
              <a:ext uri="{FF2B5EF4-FFF2-40B4-BE49-F238E27FC236}">
                <a16:creationId xmlns:a16="http://schemas.microsoft.com/office/drawing/2014/main" id="{B017B33B-8BB0-3921-7662-F26FE41ABEF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7553" y="-261352"/>
            <a:ext cx="14903116" cy="1068724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F7607-70EE-62C4-C25F-07B1CEE70B42}"/>
              </a:ext>
            </a:extLst>
          </p:cNvPr>
          <p:cNvSpPr txBox="1"/>
          <p:nvPr/>
        </p:nvSpPr>
        <p:spPr>
          <a:xfrm>
            <a:off x="1463829" y="953706"/>
            <a:ext cx="2743200" cy="3657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704133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218" y="3529925"/>
            <a:ext cx="9723651" cy="3702853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75" name="Aromha: Revolutionizing Brain Health Through Olfactory Screening"/>
          <p:cNvSpPr txBox="1"/>
          <p:nvPr/>
        </p:nvSpPr>
        <p:spPr>
          <a:xfrm>
            <a:off x="0" y="1642761"/>
            <a:ext cx="13004799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2700">
                <a:solidFill>
                  <a:srgbClr val="8246B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sz="2800" dirty="0"/>
              <a:t>Aromha: Revolutionizing Brain Health Through Olfactory Screening </a:t>
            </a:r>
          </a:p>
        </p:txBody>
      </p:sp>
      <p:pic>
        <p:nvPicPr>
          <p:cNvPr id="176" name="AROMHA COLOR@2x.png" descr="AROMHA COLOR@2x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Empowering early detection to secure brighter futures."/>
          <p:cNvSpPr txBox="1"/>
          <p:nvPr/>
        </p:nvSpPr>
        <p:spPr>
          <a:xfrm>
            <a:off x="0" y="2389822"/>
            <a:ext cx="13004800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2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sz="2800" dirty="0"/>
              <a:t>Empowering early detection to secure brighter futures. </a:t>
            </a:r>
          </a:p>
        </p:txBody>
      </p:sp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0227DC53-DE92-FC25-FD13-C2D809BC02C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67CCD-682A-FECD-5554-A41DFA1D1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4BF5D470-636C-08B9-8758-EF3D43486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B4A893C9-3CA4-5CCE-E21C-AE270DD97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ROMHA COLOR@2x.png" descr="AROMHA COLOR@2x.png">
            <a:extLst>
              <a:ext uri="{FF2B5EF4-FFF2-40B4-BE49-F238E27FC236}">
                <a16:creationId xmlns:a16="http://schemas.microsoft.com/office/drawing/2014/main" id="{E8FDDBDA-A00D-BA9D-4F00-6FC0CF70C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e Problem: Neurodegenerative diseases go unnoticed until it’s too late">
            <a:extLst>
              <a:ext uri="{FF2B5EF4-FFF2-40B4-BE49-F238E27FC236}">
                <a16:creationId xmlns:a16="http://schemas.microsoft.com/office/drawing/2014/main" id="{FDF278D2-EBBE-353E-6FC8-972A15BBC1E8}"/>
              </a:ext>
            </a:extLst>
          </p:cNvPr>
          <p:cNvSpPr txBox="1"/>
          <p:nvPr/>
        </p:nvSpPr>
        <p:spPr>
          <a:xfrm>
            <a:off x="1152024" y="1435702"/>
            <a:ext cx="1124013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EE220C"/>
                </a:solidFill>
              </a:rPr>
              <a:t>The Problem</a:t>
            </a:r>
            <a:r>
              <a:t>: Neurodegenerative diseases go unnoticed until it’s too late </a:t>
            </a:r>
          </a:p>
        </p:txBody>
      </p:sp>
      <p:pic>
        <p:nvPicPr>
          <p:cNvPr id="184" name="2.png" descr="2.png">
            <a:extLst>
              <a:ext uri="{FF2B5EF4-FFF2-40B4-BE49-F238E27FC236}">
                <a16:creationId xmlns:a16="http://schemas.microsoft.com/office/drawing/2014/main" id="{E7B584D9-2672-E34D-6E51-71F62D631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008" y="2725411"/>
            <a:ext cx="2262784" cy="2262784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33778"/>
              </a:srgbClr>
            </a:outerShdw>
          </a:effectLst>
        </p:spPr>
      </p:pic>
      <p:pic>
        <p:nvPicPr>
          <p:cNvPr id="185" name="1.png" descr="1.png">
            <a:extLst>
              <a:ext uri="{FF2B5EF4-FFF2-40B4-BE49-F238E27FC236}">
                <a16:creationId xmlns:a16="http://schemas.microsoft.com/office/drawing/2014/main" id="{79104465-13C8-3C41-8EC7-F7CE02F7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478" y="2725411"/>
            <a:ext cx="2262783" cy="2262784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34056"/>
              </a:srgbClr>
            </a:outerShdw>
          </a:effectLst>
        </p:spPr>
      </p:pic>
      <p:sp>
        <p:nvSpPr>
          <p:cNvPr id="186" name="Current detection methods (MRI, PET scans) are costly and invasive.…">
            <a:extLst>
              <a:ext uri="{FF2B5EF4-FFF2-40B4-BE49-F238E27FC236}">
                <a16:creationId xmlns:a16="http://schemas.microsoft.com/office/drawing/2014/main" id="{A32B9E2E-DB45-2B13-46A2-BB1B6C9D8D89}"/>
              </a:ext>
            </a:extLst>
          </p:cNvPr>
          <p:cNvSpPr txBox="1"/>
          <p:nvPr/>
        </p:nvSpPr>
        <p:spPr>
          <a:xfrm>
            <a:off x="0" y="5691294"/>
            <a:ext cx="13004800" cy="2108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Current detection methods (MRI, PET scans) are costly and invasive.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People only get diagnosed when symptoms become severe.</a:t>
            </a:r>
          </a:p>
          <a:p>
            <a:pPr defTabSz="457200"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Current methods are the equivalent of detecting cancer in Stages 3 and 4,</a:t>
            </a:r>
            <a:endParaRPr lang="en-US" sz="2000" dirty="0"/>
          </a:p>
          <a:p>
            <a:pPr defTabSz="457200"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 instead of Stages 1 and 2.</a:t>
            </a:r>
          </a:p>
          <a:p>
            <a:pPr defTabSz="457200">
              <a:lnSpc>
                <a:spcPct val="50000"/>
              </a:lnSpc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 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No convenient at-home screening exists—until now!</a:t>
            </a:r>
          </a:p>
        </p:txBody>
      </p:sp>
      <p:pic>
        <p:nvPicPr>
          <p:cNvPr id="187" name="3.png" descr="3.png">
            <a:extLst>
              <a:ext uri="{FF2B5EF4-FFF2-40B4-BE49-F238E27FC236}">
                <a16:creationId xmlns:a16="http://schemas.microsoft.com/office/drawing/2014/main" id="{80D0B448-AD2E-516E-7827-24F7F9678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7539" y="2725411"/>
            <a:ext cx="2262784" cy="2262784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34203"/>
              </a:srgbClr>
            </a:outerShdw>
          </a:effectLst>
        </p:spPr>
      </p:pic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9499185E-D6B3-9A74-1786-D0368EA30D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372499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47E9A-DD4B-B8F7-C54F-112E0173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00871C27-00CD-3AF4-94FF-E2BA75307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E8F4058B-1164-F441-7E6B-DE6DC51CE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ROMHA COLOR@2x.png" descr="AROMHA COLOR@2x.png">
            <a:extLst>
              <a:ext uri="{FF2B5EF4-FFF2-40B4-BE49-F238E27FC236}">
                <a16:creationId xmlns:a16="http://schemas.microsoft.com/office/drawing/2014/main" id="{D5C639CD-665D-ED14-3AC4-6D761DCEE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e Problem: Neurodegenerative diseases go unnoticed until it’s too late">
            <a:extLst>
              <a:ext uri="{FF2B5EF4-FFF2-40B4-BE49-F238E27FC236}">
                <a16:creationId xmlns:a16="http://schemas.microsoft.com/office/drawing/2014/main" id="{E26792A1-1E00-821A-BD43-8F7B5B307285}"/>
              </a:ext>
            </a:extLst>
          </p:cNvPr>
          <p:cNvSpPr txBox="1"/>
          <p:nvPr/>
        </p:nvSpPr>
        <p:spPr>
          <a:xfrm>
            <a:off x="1152024" y="1430657"/>
            <a:ext cx="4911601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The Importance of Brain Health</a:t>
            </a:r>
            <a:endParaRPr dirty="0"/>
          </a:p>
        </p:txBody>
      </p:sp>
      <p:sp>
        <p:nvSpPr>
          <p:cNvPr id="186" name="Current detection methods (MRI, PET scans) are costly and invasive.…">
            <a:extLst>
              <a:ext uri="{FF2B5EF4-FFF2-40B4-BE49-F238E27FC236}">
                <a16:creationId xmlns:a16="http://schemas.microsoft.com/office/drawing/2014/main" id="{E5C69A9D-BEDE-DCE2-A865-0CD3F555D58B}"/>
              </a:ext>
            </a:extLst>
          </p:cNvPr>
          <p:cNvSpPr txBox="1"/>
          <p:nvPr/>
        </p:nvSpPr>
        <p:spPr>
          <a:xfrm>
            <a:off x="225083" y="5548018"/>
            <a:ext cx="12618720" cy="239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>
                <a:solidFill>
                  <a:schemeClr val="bg2"/>
                </a:solidFill>
                <a:latin typeface="Helvetica (Headings)"/>
              </a:rPr>
              <a:t>.</a:t>
            </a:r>
          </a:p>
          <a:p>
            <a:pPr defTabSz="457200">
              <a:lnSpc>
                <a:spcPct val="50000"/>
              </a:lnSpc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>
                <a:solidFill>
                  <a:schemeClr val="bg2"/>
                </a:solidFill>
                <a:latin typeface="Helvetica (Headings)"/>
              </a:rPr>
              <a:t> 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chemeClr val="bg2"/>
              </a:solidFill>
              <a:latin typeface="Helvetica (Headings)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2"/>
                </a:solidFill>
                <a:latin typeface="Helvetica (Headings)"/>
              </a:rPr>
              <a:t>Cognitive decline often begins 10–20 years before symptoms.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chemeClr val="bg2"/>
              </a:solidFill>
              <a:latin typeface="Helvetica (Headings)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2"/>
                </a:solidFill>
                <a:latin typeface="Helvetica (Headings)"/>
              </a:rPr>
              <a:t>Early action offers the best chance to protect memory and independence.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bg2"/>
              </a:solidFill>
              <a:latin typeface="Helvetica (Headings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62BBDE-1A08-F90E-9DAA-A2E3B5C46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1567" y="2357092"/>
            <a:ext cx="10505209" cy="3324683"/>
          </a:xfrm>
          <a:prstGeom prst="rect">
            <a:avLst/>
          </a:prstGeom>
        </p:spPr>
      </p:pic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78967E52-6D53-672D-EDF1-75926DC7038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47790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25B3D-CE6E-1A8D-EDB6-0992F7901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>
            <a:extLst>
              <a:ext uri="{FF2B5EF4-FFF2-40B4-BE49-F238E27FC236}">
                <a16:creationId xmlns:a16="http://schemas.microsoft.com/office/drawing/2014/main" id="{2D4653CB-ABCF-58E5-52C7-9214935A8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>
            <a:extLst>
              <a:ext uri="{FF2B5EF4-FFF2-40B4-BE49-F238E27FC236}">
                <a16:creationId xmlns:a16="http://schemas.microsoft.com/office/drawing/2014/main" id="{10E42C40-EF6B-4907-7E0E-B30F1A78B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AROMHA COLOR@2x.png" descr="AROMHA COLOR@2x.png">
            <a:extLst>
              <a:ext uri="{FF2B5EF4-FFF2-40B4-BE49-F238E27FC236}">
                <a16:creationId xmlns:a16="http://schemas.microsoft.com/office/drawing/2014/main" id="{8C2D2E31-6FAC-D26E-AA30-2C49143AF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The Problem: Neurodegenerative diseases go unnoticed until it’s too late">
            <a:extLst>
              <a:ext uri="{FF2B5EF4-FFF2-40B4-BE49-F238E27FC236}">
                <a16:creationId xmlns:a16="http://schemas.microsoft.com/office/drawing/2014/main" id="{795E3DCB-797A-E871-FC2D-54B61EED96AB}"/>
              </a:ext>
            </a:extLst>
          </p:cNvPr>
          <p:cNvSpPr txBox="1"/>
          <p:nvPr/>
        </p:nvSpPr>
        <p:spPr>
          <a:xfrm>
            <a:off x="1152024" y="1430657"/>
            <a:ext cx="4526880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Olfaction:  Your Nose Knows</a:t>
            </a:r>
            <a:endParaRPr dirty="0"/>
          </a:p>
        </p:txBody>
      </p:sp>
      <p:sp>
        <p:nvSpPr>
          <p:cNvPr id="186" name="Current detection methods (MRI, PET scans) are costly and invasive.…">
            <a:extLst>
              <a:ext uri="{FF2B5EF4-FFF2-40B4-BE49-F238E27FC236}">
                <a16:creationId xmlns:a16="http://schemas.microsoft.com/office/drawing/2014/main" id="{60A73597-4E8F-2AE1-7827-5F9AA75FDBC3}"/>
              </a:ext>
            </a:extLst>
          </p:cNvPr>
          <p:cNvSpPr txBox="1"/>
          <p:nvPr/>
        </p:nvSpPr>
        <p:spPr>
          <a:xfrm>
            <a:off x="225083" y="4193804"/>
            <a:ext cx="12618720" cy="5103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>
                <a:solidFill>
                  <a:schemeClr val="bg2"/>
                </a:solidFill>
                <a:latin typeface="Helvetica (Headings)"/>
              </a:rPr>
              <a:t>.</a:t>
            </a:r>
          </a:p>
          <a:p>
            <a:pPr defTabSz="457200">
              <a:lnSpc>
                <a:spcPct val="50000"/>
              </a:lnSpc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>
                <a:solidFill>
                  <a:schemeClr val="bg2"/>
                </a:solidFill>
                <a:latin typeface="Helvetica (Headings)"/>
              </a:rPr>
              <a:t> 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Your sense of smell is closely tied to brain health.</a:t>
            </a: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chemeClr val="bg2"/>
              </a:solidFill>
              <a:latin typeface="Helvetica (Headings)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Smell loss is one of the </a:t>
            </a:r>
            <a:r>
              <a:rPr lang="en-US" sz="2800" b="1" dirty="0"/>
              <a:t>earliest signs</a:t>
            </a:r>
            <a:r>
              <a:rPr lang="en-US" sz="2800" dirty="0"/>
              <a:t> of Alzheimer’s and other diseases.</a:t>
            </a:r>
            <a:endParaRPr lang="en-US" altLang="en-US" sz="2400" b="1" dirty="0">
              <a:solidFill>
                <a:schemeClr val="bg2"/>
              </a:solidFill>
              <a:latin typeface="Helvetica (Headings)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chemeClr val="bg2"/>
              </a:solidFill>
              <a:latin typeface="Helvetica (Headings)"/>
            </a:endParaRPr>
          </a:p>
          <a:p>
            <a:pPr>
              <a:buNone/>
            </a:pPr>
            <a:r>
              <a:rPr lang="en-US" sz="2800" dirty="0"/>
              <a:t>Studies show smell dysfunction is associated with:</a:t>
            </a:r>
          </a:p>
          <a:p>
            <a:pPr algn="l">
              <a:buNone/>
            </a:pPr>
            <a:r>
              <a:rPr lang="en-US" sz="2800" dirty="0"/>
              <a:t>		- Increased mortality</a:t>
            </a:r>
          </a:p>
          <a:p>
            <a:pPr algn="l">
              <a:buNone/>
            </a:pPr>
            <a:r>
              <a:rPr lang="en-US" sz="2800" dirty="0"/>
              <a:t>		- Future cognitive decline</a:t>
            </a:r>
          </a:p>
          <a:p>
            <a:pPr algn="l">
              <a:buNone/>
            </a:pPr>
            <a:r>
              <a:rPr lang="en-US" sz="2800" dirty="0"/>
              <a:t>		- Over 139 medical conditions</a:t>
            </a:r>
          </a:p>
          <a:p>
            <a:pPr lvl="6" algn="l"/>
            <a:endParaRPr lang="en-US" sz="2800" dirty="0"/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chemeClr val="bg2"/>
              </a:solidFill>
              <a:latin typeface="Helvetica (Headings)"/>
            </a:endParaRPr>
          </a:p>
          <a:p>
            <a:pPr lvl="0" defTabSz="914400" eaLnBrk="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chemeClr val="bg2"/>
              </a:solidFill>
              <a:latin typeface="Helvetica (Headings)"/>
            </a:endParaRPr>
          </a:p>
        </p:txBody>
      </p:sp>
      <p:pic>
        <p:nvPicPr>
          <p:cNvPr id="3" name="Picture 2" descr="A circular blue background with white text&#10;&#10;AI-generated content may be incorrect.">
            <a:extLst>
              <a:ext uri="{FF2B5EF4-FFF2-40B4-BE49-F238E27FC236}">
                <a16:creationId xmlns:a16="http://schemas.microsoft.com/office/drawing/2014/main" id="{D1A14ADB-AE2B-C491-58D8-B81F10EDB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464" y="2190806"/>
            <a:ext cx="4059936" cy="2451085"/>
          </a:xfrm>
          <a:prstGeom prst="rect">
            <a:avLst/>
          </a:prstGeom>
        </p:spPr>
      </p:pic>
      <p:pic>
        <p:nvPicPr>
          <p:cNvPr id="5" name="Picture 4" descr="A person looking through a microscope&#10;&#10;AI-generated content may be incorrect.">
            <a:extLst>
              <a:ext uri="{FF2B5EF4-FFF2-40B4-BE49-F238E27FC236}">
                <a16:creationId xmlns:a16="http://schemas.microsoft.com/office/drawing/2014/main" id="{36126C3E-7771-1793-CED1-C5983E363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560" y="2190805"/>
            <a:ext cx="3671024" cy="2447349"/>
          </a:xfrm>
          <a:prstGeom prst="rect">
            <a:avLst/>
          </a:prstGeom>
        </p:spPr>
      </p:pic>
      <p:pic>
        <p:nvPicPr>
          <p:cNvPr id="6" name="DEGRADÉ 2.png" descr="DEGRADÉ 2.png">
            <a:extLst>
              <a:ext uri="{FF2B5EF4-FFF2-40B4-BE49-F238E27FC236}">
                <a16:creationId xmlns:a16="http://schemas.microsoft.com/office/drawing/2014/main" id="{0A9819EC-6792-9879-1980-1131DD9376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59497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7"/>
            <a:ext cx="822114" cy="86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7"/>
            <a:ext cx="10260137" cy="61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9.png" descr="image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3" y="310029"/>
            <a:ext cx="2525592" cy="86126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he solution: The Aromha Brain Health Test - Early screening made accessible."/>
          <p:cNvSpPr txBox="1"/>
          <p:nvPr/>
        </p:nvSpPr>
        <p:spPr>
          <a:xfrm>
            <a:off x="1" y="1174746"/>
            <a:ext cx="1300479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700">
                <a:solidFill>
                  <a:srgbClr val="8246B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dirty="0">
                <a:solidFill>
                  <a:srgbClr val="12C00E"/>
                </a:solidFill>
              </a:rPr>
              <a:t>The solution</a:t>
            </a:r>
            <a:r>
              <a:rPr lang="en-US" b="1" dirty="0">
                <a:solidFill>
                  <a:srgbClr val="12C00E"/>
                </a:solidFill>
              </a:rPr>
              <a:t>:</a:t>
            </a:r>
            <a:r>
              <a:rPr dirty="0"/>
              <a:t> </a:t>
            </a:r>
            <a:endParaRPr lang="en-US" dirty="0"/>
          </a:p>
          <a:p>
            <a:pPr defTabSz="457200">
              <a:defRPr sz="2700">
                <a:solidFill>
                  <a:srgbClr val="8246B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 dirty="0"/>
              <a:t>The Aromha Brain Health Test </a:t>
            </a:r>
            <a:r>
              <a:rPr dirty="0"/>
              <a:t>- Early screening made accessible. </a:t>
            </a:r>
          </a:p>
        </p:txBody>
      </p:sp>
      <p:sp>
        <p:nvSpPr>
          <p:cNvPr id="204" name="Non-invasive, affordable, and easy-to-use test designed for widespread adoption.…"/>
          <p:cNvSpPr txBox="1"/>
          <p:nvPr/>
        </p:nvSpPr>
        <p:spPr>
          <a:xfrm>
            <a:off x="486918" y="5664103"/>
            <a:ext cx="12030964" cy="2195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1800">
                <a:solidFill>
                  <a:srgbClr val="4F4F4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Non-invasive, affordable, and easy-to-use test designed for widespread adoption.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2000" dirty="0"/>
          </a:p>
          <a:p>
            <a:pPr>
              <a:tabLst>
                <a:tab pos="457200" algn="l"/>
              </a:tabLst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Provides early detection years before symptoms appear.</a:t>
            </a:r>
          </a:p>
          <a:p>
            <a:pPr defTabSz="457200"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2000" dirty="0"/>
          </a:p>
          <a:p>
            <a:pPr>
              <a:tabLst>
                <a:tab pos="457200" algn="l"/>
              </a:tabLst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Uses olfactory screening + digital cognitive testing.</a:t>
            </a:r>
          </a:p>
          <a:p>
            <a:pPr algn="l" defTabSz="457200">
              <a:defRPr sz="1800">
                <a:solidFill>
                  <a:srgbClr val="4F4F4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205" name="Backed by over 20 years of Harvard/MGH research"/>
          <p:cNvSpPr txBox="1"/>
          <p:nvPr/>
        </p:nvSpPr>
        <p:spPr>
          <a:xfrm>
            <a:off x="98474" y="8091108"/>
            <a:ext cx="1290632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/>
            <a:r>
              <a:rPr dirty="0"/>
              <a:t>Backed by over 20 years of Harvard</a:t>
            </a:r>
            <a:r>
              <a:rPr lang="en-US" dirty="0"/>
              <a:t> Medical</a:t>
            </a:r>
            <a:r>
              <a:rPr dirty="0"/>
              <a:t>/MGH research</a:t>
            </a:r>
          </a:p>
        </p:txBody>
      </p:sp>
      <p:pic>
        <p:nvPicPr>
          <p:cNvPr id="206" name="top.jpg" descr="t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4182" y="2533579"/>
            <a:ext cx="2958370" cy="2681934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34070"/>
              </a:srgbClr>
            </a:outerShdw>
          </a:effectLst>
        </p:spPr>
      </p:pic>
      <p:pic>
        <p:nvPicPr>
          <p:cNvPr id="207" name="aromhapic.002.jpeg" descr="aromhapic.00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78550" y="2444954"/>
            <a:ext cx="3787065" cy="2986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72" extrusionOk="0">
                <a:moveTo>
                  <a:pt x="6888" y="0"/>
                </a:moveTo>
                <a:lnTo>
                  <a:pt x="5279" y="960"/>
                </a:lnTo>
                <a:cubicBezTo>
                  <a:pt x="4394" y="1488"/>
                  <a:pt x="3632" y="1903"/>
                  <a:pt x="3586" y="1880"/>
                </a:cubicBezTo>
                <a:cubicBezTo>
                  <a:pt x="3540" y="1858"/>
                  <a:pt x="3490" y="1889"/>
                  <a:pt x="3472" y="1949"/>
                </a:cubicBezTo>
                <a:cubicBezTo>
                  <a:pt x="3454" y="2009"/>
                  <a:pt x="2647" y="2525"/>
                  <a:pt x="1678" y="3099"/>
                </a:cubicBezTo>
                <a:cubicBezTo>
                  <a:pt x="343" y="3889"/>
                  <a:pt x="-63" y="4168"/>
                  <a:pt x="8" y="4242"/>
                </a:cubicBezTo>
                <a:cubicBezTo>
                  <a:pt x="97" y="4337"/>
                  <a:pt x="2201" y="10039"/>
                  <a:pt x="2229" y="10262"/>
                </a:cubicBezTo>
                <a:cubicBezTo>
                  <a:pt x="2237" y="10321"/>
                  <a:pt x="2297" y="10475"/>
                  <a:pt x="2362" y="10600"/>
                </a:cubicBezTo>
                <a:cubicBezTo>
                  <a:pt x="2427" y="10726"/>
                  <a:pt x="2532" y="10984"/>
                  <a:pt x="2594" y="11174"/>
                </a:cubicBezTo>
                <a:lnTo>
                  <a:pt x="2706" y="11518"/>
                </a:lnTo>
                <a:lnTo>
                  <a:pt x="2400" y="11684"/>
                </a:lnTo>
                <a:cubicBezTo>
                  <a:pt x="2232" y="11776"/>
                  <a:pt x="1974" y="11900"/>
                  <a:pt x="1826" y="11962"/>
                </a:cubicBezTo>
                <a:cubicBezTo>
                  <a:pt x="1678" y="12024"/>
                  <a:pt x="1558" y="12092"/>
                  <a:pt x="1558" y="12111"/>
                </a:cubicBezTo>
                <a:cubicBezTo>
                  <a:pt x="1558" y="12164"/>
                  <a:pt x="1844" y="13176"/>
                  <a:pt x="1919" y="13387"/>
                </a:cubicBezTo>
                <a:cubicBezTo>
                  <a:pt x="2079" y="13839"/>
                  <a:pt x="3010" y="16965"/>
                  <a:pt x="3021" y="17087"/>
                </a:cubicBezTo>
                <a:cubicBezTo>
                  <a:pt x="3028" y="17163"/>
                  <a:pt x="3071" y="17305"/>
                  <a:pt x="3114" y="17406"/>
                </a:cubicBezTo>
                <a:cubicBezTo>
                  <a:pt x="3157" y="17506"/>
                  <a:pt x="3457" y="18475"/>
                  <a:pt x="3782" y="19556"/>
                </a:cubicBezTo>
                <a:cubicBezTo>
                  <a:pt x="4108" y="20636"/>
                  <a:pt x="4384" y="21534"/>
                  <a:pt x="4397" y="21554"/>
                </a:cubicBezTo>
                <a:cubicBezTo>
                  <a:pt x="4409" y="21573"/>
                  <a:pt x="4663" y="21477"/>
                  <a:pt x="4962" y="21339"/>
                </a:cubicBezTo>
                <a:cubicBezTo>
                  <a:pt x="5260" y="21200"/>
                  <a:pt x="5525" y="21110"/>
                  <a:pt x="5549" y="21141"/>
                </a:cubicBezTo>
                <a:cubicBezTo>
                  <a:pt x="5573" y="21171"/>
                  <a:pt x="5627" y="21138"/>
                  <a:pt x="5671" y="21069"/>
                </a:cubicBezTo>
                <a:cubicBezTo>
                  <a:pt x="5714" y="21000"/>
                  <a:pt x="6937" y="20366"/>
                  <a:pt x="8388" y="19659"/>
                </a:cubicBezTo>
                <a:lnTo>
                  <a:pt x="11023" y="18372"/>
                </a:lnTo>
                <a:lnTo>
                  <a:pt x="14726" y="20000"/>
                </a:lnTo>
                <a:cubicBezTo>
                  <a:pt x="16763" y="20894"/>
                  <a:pt x="18450" y="21600"/>
                  <a:pt x="18474" y="21571"/>
                </a:cubicBezTo>
                <a:cubicBezTo>
                  <a:pt x="18523" y="21511"/>
                  <a:pt x="21116" y="11931"/>
                  <a:pt x="21116" y="11810"/>
                </a:cubicBezTo>
                <a:cubicBezTo>
                  <a:pt x="21116" y="11767"/>
                  <a:pt x="20776" y="11592"/>
                  <a:pt x="20360" y="11420"/>
                </a:cubicBezTo>
                <a:cubicBezTo>
                  <a:pt x="19944" y="11249"/>
                  <a:pt x="19574" y="11060"/>
                  <a:pt x="19536" y="11002"/>
                </a:cubicBezTo>
                <a:cubicBezTo>
                  <a:pt x="19490" y="10930"/>
                  <a:pt x="19805" y="9642"/>
                  <a:pt x="20506" y="7049"/>
                </a:cubicBezTo>
                <a:cubicBezTo>
                  <a:pt x="21413" y="3696"/>
                  <a:pt x="21537" y="3176"/>
                  <a:pt x="21458" y="3013"/>
                </a:cubicBezTo>
                <a:cubicBezTo>
                  <a:pt x="21404" y="2900"/>
                  <a:pt x="21317" y="2841"/>
                  <a:pt x="21240" y="2867"/>
                </a:cubicBezTo>
                <a:cubicBezTo>
                  <a:pt x="21170" y="2890"/>
                  <a:pt x="20314" y="2558"/>
                  <a:pt x="19340" y="2130"/>
                </a:cubicBezTo>
                <a:cubicBezTo>
                  <a:pt x="18366" y="1702"/>
                  <a:pt x="16869" y="1048"/>
                  <a:pt x="16011" y="677"/>
                </a:cubicBezTo>
                <a:lnTo>
                  <a:pt x="14451" y="0"/>
                </a:lnTo>
                <a:lnTo>
                  <a:pt x="10670" y="0"/>
                </a:lnTo>
                <a:lnTo>
                  <a:pt x="6888" y="0"/>
                </a:lnTo>
                <a:close/>
              </a:path>
            </a:pathLst>
          </a:custGeom>
          <a:ln w="12700">
            <a:miter lim="400000"/>
          </a:ln>
          <a:effectLst>
            <a:outerShdw blurRad="254000" dist="127000" dir="5400000" rotWithShape="0">
              <a:srgbClr val="000000">
                <a:alpha val="19914"/>
              </a:srgbClr>
            </a:outerShdw>
          </a:effectLst>
        </p:spPr>
      </p:pic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09BAC867-9E6F-3335-BEEF-588B0F723F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AROMHA COLOR@2x.png" descr="AROMHA COLOR@2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2"/>
          <p:cNvSpPr txBox="1"/>
          <p:nvPr/>
        </p:nvSpPr>
        <p:spPr>
          <a:xfrm>
            <a:off x="680918" y="3414218"/>
            <a:ext cx="5682430" cy="419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defRPr sz="25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algn="l">
              <a:lnSpc>
                <a:spcPct val="115000"/>
              </a:lnSpc>
              <a:spcBef>
                <a:spcPts val="800"/>
              </a:spcBef>
              <a:defRPr>
                <a:latin typeface="Segoe UI Emoji"/>
                <a:ea typeface="Segoe UI Emoji"/>
                <a:cs typeface="Segoe UI Emoji"/>
                <a:sym typeface="Segoe UI Emoji"/>
              </a:defRPr>
            </a:pPr>
            <a:endParaRPr dirty="0">
              <a:latin typeface="Aptos"/>
              <a:ea typeface="Aptos"/>
              <a:cs typeface="Aptos"/>
              <a:sym typeface="Aptos"/>
            </a:endParaRP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dirty="0"/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 dirty="0"/>
              <a:t>Order your Aromha Brain Health Test.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www.</a:t>
            </a:r>
            <a:r>
              <a:rPr sz="2000" dirty="0">
                <a:solidFill>
                  <a:srgbClr val="7030A0"/>
                </a:solidFill>
              </a:rPr>
              <a:t>aromha</a:t>
            </a:r>
            <a:r>
              <a:rPr sz="2000" dirty="0"/>
              <a:t>.com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algn="l"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algn="l"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 dirty="0"/>
              <a:t>Receive the test in the mail</a:t>
            </a:r>
            <a:r>
              <a:rPr sz="1800" b="0" dirty="0"/>
              <a:t> and complete it at home.</a:t>
            </a:r>
          </a:p>
          <a:p>
            <a:pPr algn="l"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 dirty="0"/>
              <a:t>Use our web app</a:t>
            </a:r>
            <a:r>
              <a:rPr sz="1800" b="0" dirty="0"/>
              <a:t> to analyze your results instantly.</a:t>
            </a:r>
          </a:p>
          <a:p>
            <a:pPr algn="l"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800" dirty="0"/>
              <a:t>Get insights and recommendations</a:t>
            </a:r>
            <a:r>
              <a:rPr sz="1800" b="0" dirty="0"/>
              <a:t> for brain health.</a:t>
            </a:r>
            <a:endParaRPr b="0" dirty="0"/>
          </a:p>
        </p:txBody>
      </p:sp>
      <p:pic>
        <p:nvPicPr>
          <p:cNvPr id="214" name="aromhapic.002.jpeg" descr="aromhapic.00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97724" y="1461336"/>
            <a:ext cx="3462532" cy="2730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72" extrusionOk="0">
                <a:moveTo>
                  <a:pt x="6888" y="0"/>
                </a:moveTo>
                <a:lnTo>
                  <a:pt x="5280" y="960"/>
                </a:lnTo>
                <a:cubicBezTo>
                  <a:pt x="4395" y="1488"/>
                  <a:pt x="3634" y="1902"/>
                  <a:pt x="3588" y="1880"/>
                </a:cubicBezTo>
                <a:cubicBezTo>
                  <a:pt x="3542" y="1857"/>
                  <a:pt x="3490" y="1890"/>
                  <a:pt x="3472" y="1949"/>
                </a:cubicBezTo>
                <a:cubicBezTo>
                  <a:pt x="3454" y="2009"/>
                  <a:pt x="2646" y="2525"/>
                  <a:pt x="1677" y="3099"/>
                </a:cubicBezTo>
                <a:cubicBezTo>
                  <a:pt x="343" y="3888"/>
                  <a:pt x="-63" y="4165"/>
                  <a:pt x="8" y="4239"/>
                </a:cubicBezTo>
                <a:cubicBezTo>
                  <a:pt x="97" y="4334"/>
                  <a:pt x="2203" y="10041"/>
                  <a:pt x="2231" y="10264"/>
                </a:cubicBezTo>
                <a:cubicBezTo>
                  <a:pt x="2239" y="10323"/>
                  <a:pt x="2298" y="10471"/>
                  <a:pt x="2363" y="10597"/>
                </a:cubicBezTo>
                <a:cubicBezTo>
                  <a:pt x="2429" y="10722"/>
                  <a:pt x="2533" y="10981"/>
                  <a:pt x="2595" y="11171"/>
                </a:cubicBezTo>
                <a:lnTo>
                  <a:pt x="2708" y="11516"/>
                </a:lnTo>
                <a:lnTo>
                  <a:pt x="2402" y="11684"/>
                </a:lnTo>
                <a:cubicBezTo>
                  <a:pt x="2234" y="11776"/>
                  <a:pt x="1973" y="11901"/>
                  <a:pt x="1825" y="11963"/>
                </a:cubicBezTo>
                <a:cubicBezTo>
                  <a:pt x="1677" y="12025"/>
                  <a:pt x="1558" y="12092"/>
                  <a:pt x="1558" y="12111"/>
                </a:cubicBezTo>
                <a:cubicBezTo>
                  <a:pt x="1558" y="12164"/>
                  <a:pt x="1844" y="13173"/>
                  <a:pt x="1919" y="13383"/>
                </a:cubicBezTo>
                <a:cubicBezTo>
                  <a:pt x="2079" y="13835"/>
                  <a:pt x="3013" y="16962"/>
                  <a:pt x="3024" y="17085"/>
                </a:cubicBezTo>
                <a:cubicBezTo>
                  <a:pt x="3031" y="17160"/>
                  <a:pt x="3072" y="17305"/>
                  <a:pt x="3114" y="17405"/>
                </a:cubicBezTo>
                <a:cubicBezTo>
                  <a:pt x="3157" y="17506"/>
                  <a:pt x="3456" y="18471"/>
                  <a:pt x="3781" y="19552"/>
                </a:cubicBezTo>
                <a:cubicBezTo>
                  <a:pt x="4107" y="20632"/>
                  <a:pt x="4384" y="21530"/>
                  <a:pt x="4397" y="21550"/>
                </a:cubicBezTo>
                <a:cubicBezTo>
                  <a:pt x="4410" y="21570"/>
                  <a:pt x="4663" y="21476"/>
                  <a:pt x="4961" y="21337"/>
                </a:cubicBezTo>
                <a:cubicBezTo>
                  <a:pt x="5259" y="21198"/>
                  <a:pt x="5524" y="21109"/>
                  <a:pt x="5547" y="21140"/>
                </a:cubicBezTo>
                <a:cubicBezTo>
                  <a:pt x="5571" y="21170"/>
                  <a:pt x="5627" y="21135"/>
                  <a:pt x="5670" y="21066"/>
                </a:cubicBezTo>
                <a:cubicBezTo>
                  <a:pt x="5713" y="20997"/>
                  <a:pt x="6936" y="20365"/>
                  <a:pt x="8387" y="19658"/>
                </a:cubicBezTo>
                <a:lnTo>
                  <a:pt x="11023" y="18370"/>
                </a:lnTo>
                <a:lnTo>
                  <a:pt x="14726" y="19995"/>
                </a:lnTo>
                <a:cubicBezTo>
                  <a:pt x="16762" y="20889"/>
                  <a:pt x="18450" y="21600"/>
                  <a:pt x="18474" y="21571"/>
                </a:cubicBezTo>
                <a:cubicBezTo>
                  <a:pt x="18523" y="21511"/>
                  <a:pt x="21117" y="11928"/>
                  <a:pt x="21117" y="11807"/>
                </a:cubicBezTo>
                <a:cubicBezTo>
                  <a:pt x="21117" y="11764"/>
                  <a:pt x="20775" y="11589"/>
                  <a:pt x="20359" y="11417"/>
                </a:cubicBezTo>
                <a:cubicBezTo>
                  <a:pt x="19943" y="11246"/>
                  <a:pt x="19572" y="11061"/>
                  <a:pt x="19534" y="11003"/>
                </a:cubicBezTo>
                <a:cubicBezTo>
                  <a:pt x="19488" y="10931"/>
                  <a:pt x="19806" y="9639"/>
                  <a:pt x="20508" y="7047"/>
                </a:cubicBezTo>
                <a:cubicBezTo>
                  <a:pt x="21414" y="3694"/>
                  <a:pt x="21537" y="3175"/>
                  <a:pt x="21458" y="3012"/>
                </a:cubicBezTo>
                <a:cubicBezTo>
                  <a:pt x="21404" y="2900"/>
                  <a:pt x="21316" y="2839"/>
                  <a:pt x="21239" y="2865"/>
                </a:cubicBezTo>
                <a:cubicBezTo>
                  <a:pt x="21169" y="2888"/>
                  <a:pt x="20315" y="2558"/>
                  <a:pt x="19341" y="2130"/>
                </a:cubicBezTo>
                <a:cubicBezTo>
                  <a:pt x="18367" y="1702"/>
                  <a:pt x="16866" y="1049"/>
                  <a:pt x="16009" y="677"/>
                </a:cubicBezTo>
                <a:lnTo>
                  <a:pt x="14452" y="0"/>
                </a:lnTo>
                <a:lnTo>
                  <a:pt x="10668" y="0"/>
                </a:lnTo>
                <a:lnTo>
                  <a:pt x="6888" y="0"/>
                </a:lnTo>
                <a:close/>
              </a:path>
            </a:pathLst>
          </a:custGeom>
          <a:ln w="12700">
            <a:miter lim="400000"/>
          </a:ln>
          <a:effectLst>
            <a:outerShdw blurRad="254000" dist="127000" dir="5400000" rotWithShape="0">
              <a:srgbClr val="000000">
                <a:alpha val="37324"/>
              </a:srgbClr>
            </a:outerShdw>
          </a:effectLst>
        </p:spPr>
      </p:pic>
      <p:pic>
        <p:nvPicPr>
          <p:cNvPr id="215" name="TEST RESULT.pdf" descr="TEST RESULT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250" y="1332732"/>
            <a:ext cx="5095007" cy="693870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How It Works"/>
          <p:cNvSpPr txBox="1"/>
          <p:nvPr/>
        </p:nvSpPr>
        <p:spPr>
          <a:xfrm>
            <a:off x="665024" y="675135"/>
            <a:ext cx="214675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How It Works</a:t>
            </a:r>
          </a:p>
        </p:txBody>
      </p:sp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C017A3E1-5A0F-0328-1D9D-51EE9AF2629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209AB-2B34-A8D0-B76F-2BF3ADB7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age" descr="Image">
            <a:extLst>
              <a:ext uri="{FF2B5EF4-FFF2-40B4-BE49-F238E27FC236}">
                <a16:creationId xmlns:a16="http://schemas.microsoft.com/office/drawing/2014/main" id="{248155D6-1607-0E97-D940-387CDCC4E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6"/>
            <a:ext cx="822114" cy="861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age" descr="Image">
            <a:extLst>
              <a:ext uri="{FF2B5EF4-FFF2-40B4-BE49-F238E27FC236}">
                <a16:creationId xmlns:a16="http://schemas.microsoft.com/office/drawing/2014/main" id="{4A346A9F-DC69-E155-23C7-D44C5D5AE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6"/>
            <a:ext cx="10260138" cy="6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AROMHA COLOR@2x.png" descr="AROMHA COLOR@2x.png">
            <a:extLst>
              <a:ext uri="{FF2B5EF4-FFF2-40B4-BE49-F238E27FC236}">
                <a16:creationId xmlns:a16="http://schemas.microsoft.com/office/drawing/2014/main" id="{D9DBEC29-26FC-EAB5-D610-45D6B98BC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2" y="310028"/>
            <a:ext cx="2525593" cy="86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aromhapic.002.jpeg" descr="aromhapic.002.jpeg">
            <a:extLst>
              <a:ext uri="{FF2B5EF4-FFF2-40B4-BE49-F238E27FC236}">
                <a16:creationId xmlns:a16="http://schemas.microsoft.com/office/drawing/2014/main" id="{D46CD681-74D2-A452-0A91-5A343D9C3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8528" y="1685345"/>
            <a:ext cx="3679952" cy="29023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72" extrusionOk="0">
                <a:moveTo>
                  <a:pt x="6888" y="0"/>
                </a:moveTo>
                <a:lnTo>
                  <a:pt x="5280" y="960"/>
                </a:lnTo>
                <a:cubicBezTo>
                  <a:pt x="4395" y="1488"/>
                  <a:pt x="3634" y="1902"/>
                  <a:pt x="3588" y="1880"/>
                </a:cubicBezTo>
                <a:cubicBezTo>
                  <a:pt x="3542" y="1857"/>
                  <a:pt x="3490" y="1890"/>
                  <a:pt x="3472" y="1949"/>
                </a:cubicBezTo>
                <a:cubicBezTo>
                  <a:pt x="3454" y="2009"/>
                  <a:pt x="2646" y="2525"/>
                  <a:pt x="1677" y="3099"/>
                </a:cubicBezTo>
                <a:cubicBezTo>
                  <a:pt x="343" y="3888"/>
                  <a:pt x="-63" y="4165"/>
                  <a:pt x="8" y="4239"/>
                </a:cubicBezTo>
                <a:cubicBezTo>
                  <a:pt x="97" y="4334"/>
                  <a:pt x="2203" y="10041"/>
                  <a:pt x="2231" y="10264"/>
                </a:cubicBezTo>
                <a:cubicBezTo>
                  <a:pt x="2239" y="10323"/>
                  <a:pt x="2298" y="10471"/>
                  <a:pt x="2363" y="10597"/>
                </a:cubicBezTo>
                <a:cubicBezTo>
                  <a:pt x="2429" y="10722"/>
                  <a:pt x="2533" y="10981"/>
                  <a:pt x="2595" y="11171"/>
                </a:cubicBezTo>
                <a:lnTo>
                  <a:pt x="2708" y="11516"/>
                </a:lnTo>
                <a:lnTo>
                  <a:pt x="2402" y="11684"/>
                </a:lnTo>
                <a:cubicBezTo>
                  <a:pt x="2234" y="11776"/>
                  <a:pt x="1973" y="11901"/>
                  <a:pt x="1825" y="11963"/>
                </a:cubicBezTo>
                <a:cubicBezTo>
                  <a:pt x="1677" y="12025"/>
                  <a:pt x="1558" y="12092"/>
                  <a:pt x="1558" y="12111"/>
                </a:cubicBezTo>
                <a:cubicBezTo>
                  <a:pt x="1558" y="12164"/>
                  <a:pt x="1844" y="13173"/>
                  <a:pt x="1919" y="13383"/>
                </a:cubicBezTo>
                <a:cubicBezTo>
                  <a:pt x="2079" y="13835"/>
                  <a:pt x="3013" y="16962"/>
                  <a:pt x="3024" y="17085"/>
                </a:cubicBezTo>
                <a:cubicBezTo>
                  <a:pt x="3031" y="17160"/>
                  <a:pt x="3072" y="17305"/>
                  <a:pt x="3114" y="17405"/>
                </a:cubicBezTo>
                <a:cubicBezTo>
                  <a:pt x="3157" y="17506"/>
                  <a:pt x="3456" y="18471"/>
                  <a:pt x="3781" y="19552"/>
                </a:cubicBezTo>
                <a:cubicBezTo>
                  <a:pt x="4107" y="20632"/>
                  <a:pt x="4384" y="21530"/>
                  <a:pt x="4397" y="21550"/>
                </a:cubicBezTo>
                <a:cubicBezTo>
                  <a:pt x="4410" y="21570"/>
                  <a:pt x="4663" y="21476"/>
                  <a:pt x="4961" y="21337"/>
                </a:cubicBezTo>
                <a:cubicBezTo>
                  <a:pt x="5259" y="21198"/>
                  <a:pt x="5524" y="21109"/>
                  <a:pt x="5547" y="21140"/>
                </a:cubicBezTo>
                <a:cubicBezTo>
                  <a:pt x="5571" y="21170"/>
                  <a:pt x="5627" y="21135"/>
                  <a:pt x="5670" y="21066"/>
                </a:cubicBezTo>
                <a:cubicBezTo>
                  <a:pt x="5713" y="20997"/>
                  <a:pt x="6936" y="20365"/>
                  <a:pt x="8387" y="19658"/>
                </a:cubicBezTo>
                <a:lnTo>
                  <a:pt x="11023" y="18370"/>
                </a:lnTo>
                <a:lnTo>
                  <a:pt x="14726" y="19995"/>
                </a:lnTo>
                <a:cubicBezTo>
                  <a:pt x="16762" y="20889"/>
                  <a:pt x="18450" y="21600"/>
                  <a:pt x="18474" y="21571"/>
                </a:cubicBezTo>
                <a:cubicBezTo>
                  <a:pt x="18523" y="21511"/>
                  <a:pt x="21117" y="11928"/>
                  <a:pt x="21117" y="11807"/>
                </a:cubicBezTo>
                <a:cubicBezTo>
                  <a:pt x="21117" y="11764"/>
                  <a:pt x="20775" y="11589"/>
                  <a:pt x="20359" y="11417"/>
                </a:cubicBezTo>
                <a:cubicBezTo>
                  <a:pt x="19943" y="11246"/>
                  <a:pt x="19572" y="11061"/>
                  <a:pt x="19534" y="11003"/>
                </a:cubicBezTo>
                <a:cubicBezTo>
                  <a:pt x="19488" y="10931"/>
                  <a:pt x="19806" y="9639"/>
                  <a:pt x="20508" y="7047"/>
                </a:cubicBezTo>
                <a:cubicBezTo>
                  <a:pt x="21414" y="3694"/>
                  <a:pt x="21537" y="3175"/>
                  <a:pt x="21458" y="3012"/>
                </a:cubicBezTo>
                <a:cubicBezTo>
                  <a:pt x="21404" y="2900"/>
                  <a:pt x="21316" y="2839"/>
                  <a:pt x="21239" y="2865"/>
                </a:cubicBezTo>
                <a:cubicBezTo>
                  <a:pt x="21169" y="2888"/>
                  <a:pt x="20315" y="2558"/>
                  <a:pt x="19341" y="2130"/>
                </a:cubicBezTo>
                <a:cubicBezTo>
                  <a:pt x="18367" y="1702"/>
                  <a:pt x="16866" y="1049"/>
                  <a:pt x="16009" y="677"/>
                </a:cubicBezTo>
                <a:lnTo>
                  <a:pt x="14452" y="0"/>
                </a:lnTo>
                <a:lnTo>
                  <a:pt x="10668" y="0"/>
                </a:lnTo>
                <a:lnTo>
                  <a:pt x="6888" y="0"/>
                </a:lnTo>
                <a:close/>
              </a:path>
            </a:pathLst>
          </a:custGeom>
          <a:ln w="12700">
            <a:miter lim="400000"/>
          </a:ln>
          <a:effectLst>
            <a:outerShdw blurRad="254000" dist="127000" dir="5400000" rotWithShape="0">
              <a:srgbClr val="000000">
                <a:alpha val="37324"/>
              </a:srgbClr>
            </a:outerShdw>
          </a:effectLst>
        </p:spPr>
      </p:pic>
      <p:sp>
        <p:nvSpPr>
          <p:cNvPr id="216" name="How It Works">
            <a:extLst>
              <a:ext uri="{FF2B5EF4-FFF2-40B4-BE49-F238E27FC236}">
                <a16:creationId xmlns:a16="http://schemas.microsoft.com/office/drawing/2014/main" id="{CF1BCD32-D32B-13E3-23A9-31A21F50A0A9}"/>
              </a:ext>
            </a:extLst>
          </p:cNvPr>
          <p:cNvSpPr txBox="1"/>
          <p:nvPr/>
        </p:nvSpPr>
        <p:spPr>
          <a:xfrm>
            <a:off x="733068" y="659254"/>
            <a:ext cx="7277633" cy="539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defRPr sz="27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Olfactory Testing plus Digital Cognitive Testing</a:t>
            </a:r>
            <a:endParaRPr dirty="0"/>
          </a:p>
        </p:txBody>
      </p:sp>
      <p:pic>
        <p:nvPicPr>
          <p:cNvPr id="5122" name="Picture 2" descr="MoCA Cognition">
            <a:extLst>
              <a:ext uri="{FF2B5EF4-FFF2-40B4-BE49-F238E27FC236}">
                <a16:creationId xmlns:a16="http://schemas.microsoft.com/office/drawing/2014/main" id="{6A2D5EA9-4FEC-5A20-F949-06F3ED807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8528" y="4951830"/>
            <a:ext cx="3251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2448A7-AC6A-5657-E92B-DBA483BFD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642" y="6400307"/>
            <a:ext cx="3406001" cy="2339895"/>
          </a:xfrm>
          <a:prstGeom prst="rect">
            <a:avLst/>
          </a:prstGeom>
        </p:spPr>
      </p:pic>
      <p:sp>
        <p:nvSpPr>
          <p:cNvPr id="4" name="AutoShape 4" descr="BrainCheck">
            <a:extLst>
              <a:ext uri="{FF2B5EF4-FFF2-40B4-BE49-F238E27FC236}">
                <a16:creationId xmlns:a16="http://schemas.microsoft.com/office/drawing/2014/main" id="{C9E46768-1EE6-70BD-8A9F-B1362C947B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BrainCheck">
            <a:extLst>
              <a:ext uri="{FF2B5EF4-FFF2-40B4-BE49-F238E27FC236}">
                <a16:creationId xmlns:a16="http://schemas.microsoft.com/office/drawing/2014/main" id="{FE23AA31-2FB4-A38F-5B8A-13F247422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024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4AA974-EDF0-E5C6-912E-9CD93AE3A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5856" y="4942147"/>
            <a:ext cx="4244818" cy="764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1760A8-6BF5-5C9A-39B9-D5DC923EEE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7158" y="6449750"/>
            <a:ext cx="3982041" cy="2290452"/>
          </a:xfrm>
          <a:prstGeom prst="rect">
            <a:avLst/>
          </a:prstGeom>
        </p:spPr>
      </p:pic>
      <p:pic>
        <p:nvPicPr>
          <p:cNvPr id="7" name="DEGRADÉ 2.png" descr="DEGRADÉ 2.png">
            <a:extLst>
              <a:ext uri="{FF2B5EF4-FFF2-40B4-BE49-F238E27FC236}">
                <a16:creationId xmlns:a16="http://schemas.microsoft.com/office/drawing/2014/main" id="{9C407230-7C21-55F1-9D6B-00EDC6E985C1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6758" y="-466821"/>
            <a:ext cx="14903116" cy="1068724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23A0AC-8C65-1F80-F259-800327763002}"/>
              </a:ext>
            </a:extLst>
          </p:cNvPr>
          <p:cNvSpPr txBox="1"/>
          <p:nvPr/>
        </p:nvSpPr>
        <p:spPr>
          <a:xfrm>
            <a:off x="6045202" y="2115232"/>
            <a:ext cx="6654800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Inter"/>
              </a:rPr>
              <a:t>Start your Brain Health Journey Today!</a:t>
            </a:r>
          </a:p>
          <a:p>
            <a:pPr algn="ctr">
              <a:buNone/>
            </a:pPr>
            <a:endParaRPr lang="en-US" sz="2800" b="1" dirty="0">
              <a:solidFill>
                <a:srgbClr val="7030A0"/>
              </a:solidFill>
              <a:latin typeface="Inter"/>
            </a:endParaRPr>
          </a:p>
          <a:p>
            <a:pPr algn="ctr">
              <a:buNone/>
            </a:pPr>
            <a:r>
              <a:rPr lang="en-US" sz="2800" b="1" i="0" u="none" strike="noStrike" dirty="0">
                <a:solidFill>
                  <a:srgbClr val="7030A0"/>
                </a:solidFill>
                <a:effectLst/>
                <a:latin typeface="Inter"/>
              </a:rPr>
              <a:t>Establish your Brain Health Baseline</a:t>
            </a:r>
            <a:endParaRPr lang="en-US" sz="2000" b="1" i="0" u="none" strike="noStrike" dirty="0">
              <a:solidFill>
                <a:srgbClr val="7030A0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8093802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1100" y="8432877"/>
            <a:ext cx="822114" cy="86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3" y="9154747"/>
            <a:ext cx="10260137" cy="61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9.png" descr="image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1593" y="310029"/>
            <a:ext cx="2525592" cy="86126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Leaders in neuroscience, olfactory research, technology and business"/>
          <p:cNvSpPr txBox="1"/>
          <p:nvPr/>
        </p:nvSpPr>
        <p:spPr>
          <a:xfrm>
            <a:off x="1066576" y="1474864"/>
            <a:ext cx="10338248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914400">
              <a:defRPr sz="2600">
                <a:solidFill>
                  <a:srgbClr val="7030A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The co-founders are l</a:t>
            </a:r>
            <a:r>
              <a:rPr dirty="0"/>
              <a:t>eaders in neuroscience, olfactory research, technology</a:t>
            </a:r>
            <a:r>
              <a:rPr lang="en-US" dirty="0"/>
              <a:t>,</a:t>
            </a:r>
            <a:r>
              <a:rPr dirty="0"/>
              <a:t> and business</a:t>
            </a:r>
          </a:p>
        </p:txBody>
      </p:sp>
      <p:pic>
        <p:nvPicPr>
          <p:cNvPr id="232" name="Picture 84" descr="Picture 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2515" y="3104954"/>
            <a:ext cx="1093062" cy="109614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extBox 111"/>
          <p:cNvSpPr txBox="1"/>
          <p:nvPr/>
        </p:nvSpPr>
        <p:spPr>
          <a:xfrm>
            <a:off x="3169815" y="3451095"/>
            <a:ext cx="2386398" cy="76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l" defTabSz="914400">
              <a:lnSpc>
                <a:spcPct val="90000"/>
              </a:lnSpc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Mark Albers, MD, PhD</a:t>
            </a:r>
          </a:p>
          <a:p>
            <a:pPr algn="l" defTabSz="914400">
              <a:lnSpc>
                <a:spcPct val="90000"/>
              </a:lnSpc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Co-Founder</a:t>
            </a:r>
          </a:p>
          <a:p>
            <a:pPr algn="l" defTabSz="914400">
              <a:lnSpc>
                <a:spcPct val="90000"/>
              </a:lnSpc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Chief Scientific Officer</a:t>
            </a:r>
          </a:p>
        </p:txBody>
      </p:sp>
      <p:grpSp>
        <p:nvGrpSpPr>
          <p:cNvPr id="237" name="Group 83"/>
          <p:cNvGrpSpPr/>
          <p:nvPr/>
        </p:nvGrpSpPr>
        <p:grpSpPr>
          <a:xfrm>
            <a:off x="6257337" y="3322845"/>
            <a:ext cx="2535673" cy="824982"/>
            <a:chOff x="0" y="0"/>
            <a:chExt cx="2535671" cy="824981"/>
          </a:xfrm>
        </p:grpSpPr>
        <p:pic>
          <p:nvPicPr>
            <p:cNvPr id="234" name="Picture 85" descr="Picture 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773" y="113642"/>
              <a:ext cx="496921" cy="557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Picture 87" descr="Picture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71876" cy="824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6" name="Picture 91" descr="Picture 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6959" y="116617"/>
              <a:ext cx="508714" cy="567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8" name="Picture 13" descr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3374" y="4555358"/>
            <a:ext cx="1051344" cy="1053269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ean Reineke…"/>
          <p:cNvSpPr txBox="1"/>
          <p:nvPr/>
        </p:nvSpPr>
        <p:spPr>
          <a:xfrm>
            <a:off x="3185436" y="4719978"/>
            <a:ext cx="2177356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914400">
              <a:lnSpc>
                <a:spcPct val="90000"/>
              </a:lnSpc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Sean Reineke</a:t>
            </a:r>
          </a:p>
          <a:p>
            <a:pPr algn="l" defTabSz="914400">
              <a:lnSpc>
                <a:spcPct val="90000"/>
              </a:lnSpc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Co-Founder</a:t>
            </a:r>
          </a:p>
          <a:p>
            <a:pPr algn="l" defTabSz="914400">
              <a:lnSpc>
                <a:spcPct val="90000"/>
              </a:lnSpc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Chief Executive Officer</a:t>
            </a:r>
          </a:p>
        </p:txBody>
      </p:sp>
      <p:pic>
        <p:nvPicPr>
          <p:cNvPr id="240" name="Picture 35" descr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26995" y="4850262"/>
            <a:ext cx="516673" cy="516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37" descr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53430" y="4739178"/>
            <a:ext cx="701676" cy="70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32" descr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7580" y="4855777"/>
            <a:ext cx="523221" cy="52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26" descr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7288" y="4882242"/>
            <a:ext cx="484693" cy="48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30" descr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8344" y="4959801"/>
            <a:ext cx="635146" cy="315033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Rectangle"/>
          <p:cNvSpPr/>
          <p:nvPr/>
        </p:nvSpPr>
        <p:spPr>
          <a:xfrm>
            <a:off x="1854200" y="4368551"/>
            <a:ext cx="3720844" cy="1270001"/>
          </a:xfrm>
          <a:prstGeom prst="rect">
            <a:avLst/>
          </a:prstGeom>
          <a:ln w="25400">
            <a:solidFill>
              <a:srgbClr val="7030A0"/>
            </a:solidFill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6" name="Rectangle"/>
          <p:cNvSpPr/>
          <p:nvPr/>
        </p:nvSpPr>
        <p:spPr>
          <a:xfrm>
            <a:off x="1854200" y="3018025"/>
            <a:ext cx="3720844" cy="1270001"/>
          </a:xfrm>
          <a:prstGeom prst="rect">
            <a:avLst/>
          </a:prstGeom>
          <a:ln w="25400">
            <a:solidFill>
              <a:srgbClr val="7030A0"/>
            </a:solidFill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Rectangle"/>
          <p:cNvSpPr/>
          <p:nvPr/>
        </p:nvSpPr>
        <p:spPr>
          <a:xfrm>
            <a:off x="6108700" y="3018025"/>
            <a:ext cx="3720844" cy="1270001"/>
          </a:xfrm>
          <a:prstGeom prst="rect">
            <a:avLst/>
          </a:prstGeom>
          <a:solidFill>
            <a:srgbClr val="FFFFFF"/>
          </a:solidFill>
          <a:ln w="25400">
            <a:solidFill>
              <a:srgbClr val="7030A0"/>
            </a:solidFill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8" name="Rectangle"/>
          <p:cNvSpPr/>
          <p:nvPr/>
        </p:nvSpPr>
        <p:spPr>
          <a:xfrm>
            <a:off x="6108700" y="4368551"/>
            <a:ext cx="3720844" cy="1270001"/>
          </a:xfrm>
          <a:prstGeom prst="rect">
            <a:avLst/>
          </a:prstGeom>
          <a:solidFill>
            <a:srgbClr val="FFFFFF"/>
          </a:solidFill>
          <a:ln w="25400">
            <a:solidFill>
              <a:srgbClr val="7030A0"/>
            </a:solidFill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252" name="Group 83"/>
          <p:cNvGrpSpPr/>
          <p:nvPr/>
        </p:nvGrpSpPr>
        <p:grpSpPr>
          <a:xfrm>
            <a:off x="6384337" y="3313039"/>
            <a:ext cx="2535673" cy="824982"/>
            <a:chOff x="0" y="0"/>
            <a:chExt cx="2535671" cy="824981"/>
          </a:xfrm>
        </p:grpSpPr>
        <p:pic>
          <p:nvPicPr>
            <p:cNvPr id="249" name="Picture 85" descr="Picture 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0773" y="113642"/>
              <a:ext cx="496921" cy="557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Picture 87" descr="Picture 8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71876" cy="824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1" name="Picture 91" descr="Picture 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6959" y="116617"/>
              <a:ext cx="508714" cy="5679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3" name="Picture 37" descr="Picture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3856" y="4714697"/>
            <a:ext cx="701676" cy="70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Picture 35" descr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13434" y="4840046"/>
            <a:ext cx="516673" cy="516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Picture 32" descr="Picture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8007" y="4855777"/>
            <a:ext cx="523221" cy="52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26" descr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7288" y="4882242"/>
            <a:ext cx="484693" cy="484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30" descr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18344" y="4959801"/>
            <a:ext cx="635146" cy="315033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20+ years of Harvard/Mass General Hospital research.…"/>
          <p:cNvSpPr txBox="1"/>
          <p:nvPr/>
        </p:nvSpPr>
        <p:spPr>
          <a:xfrm>
            <a:off x="0" y="5877157"/>
            <a:ext cx="13004800" cy="179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Scientifically validated.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20+ years of Harvard</a:t>
            </a:r>
            <a:r>
              <a:rPr lang="en-US" sz="2000" dirty="0"/>
              <a:t> Medical </a:t>
            </a:r>
            <a:r>
              <a:rPr sz="2000" dirty="0"/>
              <a:t>/</a:t>
            </a:r>
            <a:r>
              <a:rPr lang="en-US" sz="2000" dirty="0"/>
              <a:t> </a:t>
            </a:r>
            <a:r>
              <a:rPr sz="2000" dirty="0"/>
              <a:t>Mass General Hospital research.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 dirty="0"/>
              <a:t>&gt;</a:t>
            </a:r>
            <a:r>
              <a:rPr sz="2000" dirty="0"/>
              <a:t>$8M in NIH grant funding.</a:t>
            </a:r>
          </a:p>
          <a:p>
            <a:pPr>
              <a:lnSpc>
                <a:spcPct val="115000"/>
              </a:lnSpc>
              <a:spcBef>
                <a:spcPts val="800"/>
              </a:spcBef>
              <a:tabLst>
                <a:tab pos="457200" algn="l"/>
              </a:tabLst>
              <a:defRPr sz="18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Multiple peer-reviewed publications validating the </a:t>
            </a:r>
            <a:r>
              <a:rPr lang="en-US" sz="2000" dirty="0"/>
              <a:t>science and the test</a:t>
            </a:r>
            <a:r>
              <a:rPr sz="2000" dirty="0"/>
              <a:t>.</a:t>
            </a:r>
          </a:p>
        </p:txBody>
      </p:sp>
      <p:pic>
        <p:nvPicPr>
          <p:cNvPr id="2" name="DEGRADÉ 2.png" descr="DEGRADÉ 2.png">
            <a:extLst>
              <a:ext uri="{FF2B5EF4-FFF2-40B4-BE49-F238E27FC236}">
                <a16:creationId xmlns:a16="http://schemas.microsoft.com/office/drawing/2014/main" id="{FAC391FC-151C-5546-1E1C-555C13254E90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19377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8358" y="-436336"/>
            <a:ext cx="14903116" cy="10687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1847</TotalTime>
  <Words>750</Words>
  <Application>Microsoft Macintosh PowerPoint</Application>
  <PresentationFormat>Custom</PresentationFormat>
  <Paragraphs>127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Helvetica (Headings)</vt:lpstr>
      <vt:lpstr>Helvetica Neue</vt:lpstr>
      <vt:lpstr>Helvetica Neue Medium</vt:lpstr>
      <vt:lpstr>Inter</vt:lpstr>
      <vt:lpstr>Lucida Grande</vt:lpstr>
      <vt:lpstr>Symbol</vt:lpstr>
      <vt:lpstr>Times New Roman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Sean Reineke</dc:creator>
  <cp:lastModifiedBy>Ajinkya Joglekar</cp:lastModifiedBy>
  <cp:revision>34</cp:revision>
  <dcterms:modified xsi:type="dcterms:W3CDTF">2025-05-28T19:45:20Z</dcterms:modified>
</cp:coreProperties>
</file>