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sldIdLst>
    <p:sldId id="257" r:id="rId5"/>
  </p:sldIdLst>
  <p:sldSz cx="7620000" cy="10772775"/>
  <p:notesSz cx="10772775" cy="7620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046"/>
    <p:restoredTop sz="94610"/>
  </p:normalViewPr>
  <p:slideViewPr>
    <p:cSldViewPr snapToGrid="0" snapToObjects="1">
      <p:cViewPr varScale="1">
        <p:scale>
          <a:sx n="71" d="100"/>
          <a:sy n="71" d="100"/>
        </p:scale>
        <p:origin x="292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mima Martin" userId="feae1993-dbcf-41c7-a5d7-959e931509de" providerId="ADAL" clId="{1A7BC1E0-8FFA-4D68-8058-FBEAEAD5E516}"/>
    <pc:docChg chg="custSel modSld">
      <pc:chgData name="Jemima Martin" userId="feae1993-dbcf-41c7-a5d7-959e931509de" providerId="ADAL" clId="{1A7BC1E0-8FFA-4D68-8058-FBEAEAD5E516}" dt="2026-05-14T08:47:31.958" v="9" actId="1076"/>
      <pc:docMkLst>
        <pc:docMk/>
      </pc:docMkLst>
      <pc:sldChg chg="delSp modSp mod">
        <pc:chgData name="Jemima Martin" userId="feae1993-dbcf-41c7-a5d7-959e931509de" providerId="ADAL" clId="{1A7BC1E0-8FFA-4D68-8058-FBEAEAD5E516}" dt="2026-05-14T08:47:31.958" v="9" actId="1076"/>
        <pc:sldMkLst>
          <pc:docMk/>
          <pc:sldMk cId="0" sldId="257"/>
        </pc:sldMkLst>
        <pc:spChg chg="del">
          <ac:chgData name="Jemima Martin" userId="feae1993-dbcf-41c7-a5d7-959e931509de" providerId="ADAL" clId="{1A7BC1E0-8FFA-4D68-8058-FBEAEAD5E516}" dt="2026-05-14T08:46:50.037" v="0" actId="478"/>
          <ac:spMkLst>
            <pc:docMk/>
            <pc:sldMk cId="0" sldId="257"/>
            <ac:spMk id="11" creationId="{00000000-0000-0000-0000-000000000000}"/>
          </ac:spMkLst>
        </pc:spChg>
        <pc:spChg chg="mod">
          <ac:chgData name="Jemima Martin" userId="feae1993-dbcf-41c7-a5d7-959e931509de" providerId="ADAL" clId="{1A7BC1E0-8FFA-4D68-8058-FBEAEAD5E516}" dt="2026-05-14T08:46:57.212" v="1" actId="1076"/>
          <ac:spMkLst>
            <pc:docMk/>
            <pc:sldMk cId="0" sldId="257"/>
            <ac:spMk id="12" creationId="{00000000-0000-0000-0000-000000000000}"/>
          </ac:spMkLst>
        </pc:spChg>
        <pc:spChg chg="del mod">
          <ac:chgData name="Jemima Martin" userId="feae1993-dbcf-41c7-a5d7-959e931509de" providerId="ADAL" clId="{1A7BC1E0-8FFA-4D68-8058-FBEAEAD5E516}" dt="2026-05-14T08:47:06.262" v="5" actId="478"/>
          <ac:spMkLst>
            <pc:docMk/>
            <pc:sldMk cId="0" sldId="257"/>
            <ac:spMk id="15" creationId="{00000000-0000-0000-0000-000000000000}"/>
          </ac:spMkLst>
        </pc:spChg>
        <pc:spChg chg="mod">
          <ac:chgData name="Jemima Martin" userId="feae1993-dbcf-41c7-a5d7-959e931509de" providerId="ADAL" clId="{1A7BC1E0-8FFA-4D68-8058-FBEAEAD5E516}" dt="2026-05-14T08:47:12.091" v="6" actId="1076"/>
          <ac:spMkLst>
            <pc:docMk/>
            <pc:sldMk cId="0" sldId="257"/>
            <ac:spMk id="16" creationId="{00000000-0000-0000-0000-000000000000}"/>
          </ac:spMkLst>
        </pc:spChg>
        <pc:spChg chg="del">
          <ac:chgData name="Jemima Martin" userId="feae1993-dbcf-41c7-a5d7-959e931509de" providerId="ADAL" clId="{1A7BC1E0-8FFA-4D68-8058-FBEAEAD5E516}" dt="2026-05-14T08:47:17.790" v="7" actId="478"/>
          <ac:spMkLst>
            <pc:docMk/>
            <pc:sldMk cId="0" sldId="257"/>
            <ac:spMk id="43" creationId="{00000000-0000-0000-0000-000000000000}"/>
          </ac:spMkLst>
        </pc:spChg>
        <pc:spChg chg="mod">
          <ac:chgData name="Jemima Martin" userId="feae1993-dbcf-41c7-a5d7-959e931509de" providerId="ADAL" clId="{1A7BC1E0-8FFA-4D68-8058-FBEAEAD5E516}" dt="2026-05-14T08:47:31.958" v="9" actId="1076"/>
          <ac:spMkLst>
            <pc:docMk/>
            <pc:sldMk cId="0" sldId="257"/>
            <ac:spMk id="44" creationId="{00000000-0000-0000-0000-000000000000}"/>
          </ac:spMkLst>
        </pc:spChg>
      </pc:sldChg>
    </pc:docChg>
  </pc:docChgLst>
  <pc:docChgLst>
    <pc:chgData name="Amy Smedley-Walker" userId="S::amy@colour-profiling.com::47f6933d-9ed0-42f9-afc1-7bb744d03eb4" providerId="AD" clId="Web-{2AA8C820-70BA-C896-CC6E-473EAE36C6A8}"/>
    <pc:docChg chg="delSld modSld">
      <pc:chgData name="Amy Smedley-Walker" userId="S::amy@colour-profiling.com::47f6933d-9ed0-42f9-afc1-7bb744d03eb4" providerId="AD" clId="Web-{2AA8C820-70BA-C896-CC6E-473EAE36C6A8}" dt="2026-05-11T14:13:53.777" v="1"/>
      <pc:docMkLst>
        <pc:docMk/>
      </pc:docMkLst>
      <pc:sldChg chg="delSp">
        <pc:chgData name="Amy Smedley-Walker" userId="S::amy@colour-profiling.com::47f6933d-9ed0-42f9-afc1-7bb744d03eb4" providerId="AD" clId="Web-{2AA8C820-70BA-C896-CC6E-473EAE36C6A8}" dt="2026-05-11T14:13:53.777" v="1"/>
        <pc:sldMkLst>
          <pc:docMk/>
          <pc:sldMk cId="0" sldId="25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4097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DF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533400"/>
            <a:ext cx="377651" cy="30480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5362501" y="604614"/>
            <a:ext cx="1724099" cy="20047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lnSpc>
                <a:spcPct val="155000"/>
              </a:lnSpc>
              <a:buNone/>
            </a:pPr>
            <a:r>
              <a:rPr lang="en-US" sz="825" b="1" kern="0" spc="116" dirty="0">
                <a:solidFill>
                  <a:srgbClr val="6B6588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FOUNDATION WORKSHOP</a:t>
            </a:r>
            <a:endParaRPr lang="en-US" sz="825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" name="Text 2"/>
          <p:cNvSpPr/>
          <p:nvPr/>
        </p:nvSpPr>
        <p:spPr>
          <a:xfrm>
            <a:off x="601436" y="1102178"/>
            <a:ext cx="1622152" cy="1619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20000"/>
          </a:bodyPr>
          <a:lstStyle/>
          <a:p>
            <a:pPr marL="0" indent="0" algn="l">
              <a:lnSpc>
                <a:spcPct val="155000"/>
              </a:lnSpc>
              <a:buNone/>
            </a:pPr>
            <a:r>
              <a:rPr lang="en-US" sz="825" b="1" kern="0" spc="149" dirty="0">
                <a:solidFill>
                  <a:srgbClr val="3D365C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WORKSHOP OVERVIEW</a:t>
            </a:r>
            <a:endParaRPr lang="en-US" sz="825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" name="Text 3"/>
          <p:cNvSpPr/>
          <p:nvPr/>
        </p:nvSpPr>
        <p:spPr>
          <a:xfrm>
            <a:off x="609600" y="1362521"/>
            <a:ext cx="6592824" cy="106218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4200" b="1" kern="0" spc="-147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C-me Foundation Workshop </a:t>
            </a:r>
            <a:r>
              <a:rPr lang="en-US" sz="4200" b="1" kern="0" spc="-147" dirty="0">
                <a:solidFill>
                  <a:srgbClr val="000000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Overview</a:t>
            </a:r>
            <a:endParaRPr lang="en-US" sz="42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" name="Shape 4"/>
          <p:cNvSpPr/>
          <p:nvPr/>
        </p:nvSpPr>
        <p:spPr>
          <a:xfrm>
            <a:off x="609600" y="2710458"/>
            <a:ext cx="6400800" cy="1092919"/>
          </a:xfrm>
          <a:prstGeom prst="roundRect">
            <a:avLst>
              <a:gd name="adj" fmla="val 17430"/>
            </a:avLst>
          </a:prstGeom>
          <a:solidFill>
            <a:srgbClr val="0F0B2E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" name="Text 5"/>
          <p:cNvSpPr/>
          <p:nvPr/>
        </p:nvSpPr>
        <p:spPr>
          <a:xfrm>
            <a:off x="819149" y="2921479"/>
            <a:ext cx="6068033" cy="5143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600" b="1" kern="0" spc="-30" dirty="0">
                <a:solidFill>
                  <a:schemeClr val="bg1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Unlock stronger performance by strengthening the way your team works together.</a:t>
            </a:r>
            <a:endParaRPr lang="en-US" sz="1600" dirty="0">
              <a:solidFill>
                <a:schemeClr val="bg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2" name="Text 7"/>
          <p:cNvSpPr/>
          <p:nvPr/>
        </p:nvSpPr>
        <p:spPr>
          <a:xfrm>
            <a:off x="601436" y="4023811"/>
            <a:ext cx="2672816" cy="28954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800" b="1" kern="0" spc="-45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Who is this </a:t>
            </a:r>
            <a:r>
              <a:rPr lang="en-US" sz="1800" b="1" kern="0" spc="-45" dirty="0">
                <a:solidFill>
                  <a:srgbClr val="000000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workshop </a:t>
            </a:r>
            <a:r>
              <a:rPr lang="en-US" sz="1800" b="1" kern="0" spc="-45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for?</a:t>
            </a:r>
            <a:endParaRPr lang="en-US" sz="18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3" name="Text 8"/>
          <p:cNvSpPr/>
          <p:nvPr/>
        </p:nvSpPr>
        <p:spPr>
          <a:xfrm>
            <a:off x="609600" y="4333875"/>
            <a:ext cx="6592824" cy="43666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155000"/>
              </a:lnSpc>
              <a:buNone/>
            </a:pPr>
            <a:r>
              <a:rPr lang="en-US" sz="1013" dirty="0">
                <a:solidFill>
                  <a:srgbClr val="3D365C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This workshop has been designed to help individuals and teams get the best from themselves and each other — boosting productivity, collaboration, and connection.</a:t>
            </a:r>
            <a:endParaRPr lang="en-US" sz="1013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4" name="Text 9"/>
          <p:cNvSpPr/>
          <p:nvPr/>
        </p:nvSpPr>
        <p:spPr>
          <a:xfrm>
            <a:off x="609600" y="4818162"/>
            <a:ext cx="6592824" cy="43666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155000"/>
              </a:lnSpc>
              <a:buNone/>
            </a:pPr>
            <a:r>
              <a:rPr lang="en-US" sz="1013" dirty="0">
                <a:solidFill>
                  <a:srgbClr val="3D365C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Our Foundation Workshop is hands-on, insightful, and enjoyable. By focusing on behaviours rather than personality, we give teams a simple, powerful language to communicate clearly and thrive together.</a:t>
            </a:r>
            <a:endParaRPr lang="en-US" sz="1013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6" name="Text 11"/>
          <p:cNvSpPr/>
          <p:nvPr/>
        </p:nvSpPr>
        <p:spPr>
          <a:xfrm>
            <a:off x="609600" y="5467201"/>
            <a:ext cx="4120975" cy="28954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800" b="1" kern="0" spc="-45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What are the </a:t>
            </a:r>
            <a:r>
              <a:rPr lang="en-US" sz="1800" b="1" kern="0" spc="-45" dirty="0">
                <a:solidFill>
                  <a:srgbClr val="000000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benefits </a:t>
            </a:r>
            <a:r>
              <a:rPr lang="en-US" sz="1800" b="1" kern="0" spc="-45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of this workshop?</a:t>
            </a:r>
            <a:endParaRPr lang="en-US" sz="18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7" name="Text 12"/>
          <p:cNvSpPr/>
          <p:nvPr/>
        </p:nvSpPr>
        <p:spPr>
          <a:xfrm>
            <a:off x="609600" y="5832946"/>
            <a:ext cx="5579557" cy="23738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10000"/>
          </a:bodyPr>
          <a:lstStyle/>
          <a:p>
            <a:pPr marL="0" indent="0" algn="l">
              <a:lnSpc>
                <a:spcPct val="155000"/>
              </a:lnSpc>
              <a:buNone/>
            </a:pPr>
            <a:r>
              <a:rPr lang="en-US" sz="1013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Taking part in this workshop, your team will:</a:t>
            </a:r>
            <a:endParaRPr lang="en-US" sz="1013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8" name="Shape 13"/>
          <p:cNvSpPr/>
          <p:nvPr/>
        </p:nvSpPr>
        <p:spPr>
          <a:xfrm>
            <a:off x="609600" y="6146527"/>
            <a:ext cx="3133725" cy="581025"/>
          </a:xfrm>
          <a:prstGeom prst="roundRect">
            <a:avLst>
              <a:gd name="adj" fmla="val 22951"/>
            </a:avLst>
          </a:prstGeom>
          <a:solidFill>
            <a:srgbClr val="F5F3EC"/>
          </a:solidFill>
          <a:ln w="9525">
            <a:solidFill>
              <a:srgbClr val="ECE9DF"/>
            </a:solidFill>
            <a:prstDash val="solid"/>
          </a:ln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0" name="Text 15"/>
          <p:cNvSpPr/>
          <p:nvPr/>
        </p:nvSpPr>
        <p:spPr>
          <a:xfrm>
            <a:off x="752475" y="6270352"/>
            <a:ext cx="304800" cy="1905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b="1" kern="0" spc="-24" dirty="0">
                <a:solidFill>
                  <a:srgbClr val="000000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01</a:t>
            </a:r>
            <a:endParaRPr lang="en-US" sz="12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1" name="Text 16"/>
          <p:cNvSpPr/>
          <p:nvPr/>
        </p:nvSpPr>
        <p:spPr>
          <a:xfrm>
            <a:off x="1095375" y="6213204"/>
            <a:ext cx="2581275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sz="900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Gain insight into individual strengths and working styles</a:t>
            </a:r>
            <a:endParaRPr lang="en-US" sz="9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2" name="Shape 17"/>
          <p:cNvSpPr/>
          <p:nvPr/>
        </p:nvSpPr>
        <p:spPr>
          <a:xfrm>
            <a:off x="3876675" y="6146527"/>
            <a:ext cx="3133725" cy="581025"/>
          </a:xfrm>
          <a:prstGeom prst="roundRect">
            <a:avLst>
              <a:gd name="adj" fmla="val 22951"/>
            </a:avLst>
          </a:prstGeom>
          <a:solidFill>
            <a:srgbClr val="F5F3EC"/>
          </a:solidFill>
          <a:ln w="9525">
            <a:solidFill>
              <a:srgbClr val="ECE9DF"/>
            </a:solidFill>
            <a:prstDash val="solid"/>
          </a:ln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4" name="Text 19"/>
          <p:cNvSpPr/>
          <p:nvPr/>
        </p:nvSpPr>
        <p:spPr>
          <a:xfrm>
            <a:off x="4019550" y="6270352"/>
            <a:ext cx="304800" cy="1905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b="1" kern="0" spc="-24" dirty="0">
                <a:solidFill>
                  <a:srgbClr val="000000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02</a:t>
            </a:r>
            <a:endParaRPr lang="en-US" sz="12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5" name="Text 20"/>
          <p:cNvSpPr/>
          <p:nvPr/>
        </p:nvSpPr>
        <p:spPr>
          <a:xfrm>
            <a:off x="4362450" y="6196876"/>
            <a:ext cx="2581275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/>
          <a:p>
            <a:pPr>
              <a:lnSpc>
                <a:spcPct val="140000"/>
              </a:lnSpc>
            </a:pPr>
            <a:r>
              <a:rPr lang="en-US" sz="900" dirty="0">
                <a:solidFill>
                  <a:srgbClr val="0F0B2E"/>
                </a:solidFill>
                <a:latin typeface="Poppins" pitchFamily="2" charset="77"/>
                <a:cs typeface="Poppins" pitchFamily="2" charset="77"/>
              </a:rPr>
              <a:t>Learn strategies to boost collaboration and improve performance</a:t>
            </a:r>
          </a:p>
        </p:txBody>
      </p:sp>
      <p:sp>
        <p:nvSpPr>
          <p:cNvPr id="26" name="Shape 21"/>
          <p:cNvSpPr/>
          <p:nvPr/>
        </p:nvSpPr>
        <p:spPr>
          <a:xfrm>
            <a:off x="609600" y="6822802"/>
            <a:ext cx="3133725" cy="747713"/>
          </a:xfrm>
          <a:prstGeom prst="roundRect">
            <a:avLst>
              <a:gd name="adj" fmla="val 17834"/>
            </a:avLst>
          </a:prstGeom>
          <a:solidFill>
            <a:srgbClr val="F5F3EC"/>
          </a:solidFill>
          <a:ln w="9525">
            <a:solidFill>
              <a:srgbClr val="ECE9DF"/>
            </a:solidFill>
            <a:prstDash val="solid"/>
          </a:ln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8" name="Text 23"/>
          <p:cNvSpPr/>
          <p:nvPr/>
        </p:nvSpPr>
        <p:spPr>
          <a:xfrm>
            <a:off x="752475" y="6946627"/>
            <a:ext cx="304800" cy="1905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b="1" kern="0" spc="-24" dirty="0">
                <a:solidFill>
                  <a:srgbClr val="000000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03</a:t>
            </a:r>
            <a:endParaRPr lang="en-US" sz="12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9" name="Text 24"/>
          <p:cNvSpPr/>
          <p:nvPr/>
        </p:nvSpPr>
        <p:spPr>
          <a:xfrm>
            <a:off x="1095375" y="6889479"/>
            <a:ext cx="2581275" cy="371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sz="900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Develop a shared language to communicate better</a:t>
            </a:r>
            <a:endParaRPr lang="en-US" sz="9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0" name="Shape 25"/>
          <p:cNvSpPr/>
          <p:nvPr/>
        </p:nvSpPr>
        <p:spPr>
          <a:xfrm>
            <a:off x="3876675" y="6822802"/>
            <a:ext cx="3133725" cy="747713"/>
          </a:xfrm>
          <a:prstGeom prst="roundRect">
            <a:avLst>
              <a:gd name="adj" fmla="val 17834"/>
            </a:avLst>
          </a:prstGeom>
          <a:solidFill>
            <a:srgbClr val="F5F3EC"/>
          </a:solidFill>
          <a:ln w="9525">
            <a:solidFill>
              <a:srgbClr val="ECE9DF"/>
            </a:solidFill>
            <a:prstDash val="solid"/>
          </a:ln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2" name="Text 27"/>
          <p:cNvSpPr/>
          <p:nvPr/>
        </p:nvSpPr>
        <p:spPr>
          <a:xfrm>
            <a:off x="4019550" y="6946627"/>
            <a:ext cx="304800" cy="1905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b="1" kern="0" spc="-24" dirty="0">
                <a:solidFill>
                  <a:srgbClr val="000000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04</a:t>
            </a:r>
            <a:endParaRPr lang="en-US" sz="12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3" name="Text 28"/>
          <p:cNvSpPr/>
          <p:nvPr/>
        </p:nvSpPr>
        <p:spPr>
          <a:xfrm>
            <a:off x="4362450" y="6913971"/>
            <a:ext cx="2581275" cy="5381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sz="938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Value each other's strengths and unique contribution, learning how to support each other better</a:t>
            </a:r>
            <a:endParaRPr lang="en-US" sz="938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4" name="Shape 29"/>
          <p:cNvSpPr/>
          <p:nvPr/>
        </p:nvSpPr>
        <p:spPr>
          <a:xfrm>
            <a:off x="609600" y="7665765"/>
            <a:ext cx="3133725" cy="747713"/>
          </a:xfrm>
          <a:prstGeom prst="roundRect">
            <a:avLst>
              <a:gd name="adj" fmla="val 17834"/>
            </a:avLst>
          </a:prstGeom>
          <a:solidFill>
            <a:srgbClr val="F5F3EC"/>
          </a:solidFill>
          <a:ln w="9525">
            <a:solidFill>
              <a:srgbClr val="ECE9DF"/>
            </a:solidFill>
            <a:prstDash val="solid"/>
          </a:ln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6" name="Text 31"/>
          <p:cNvSpPr/>
          <p:nvPr/>
        </p:nvSpPr>
        <p:spPr>
          <a:xfrm>
            <a:off x="752475" y="7789590"/>
            <a:ext cx="304800" cy="1905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b="1" kern="0" spc="-24" dirty="0">
                <a:solidFill>
                  <a:srgbClr val="000000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05</a:t>
            </a:r>
            <a:endParaRPr lang="en-US" sz="12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7" name="Text 32"/>
          <p:cNvSpPr/>
          <p:nvPr/>
        </p:nvSpPr>
        <p:spPr>
          <a:xfrm>
            <a:off x="1095375" y="7724278"/>
            <a:ext cx="2576364" cy="20478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sz="900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Enhance trust and strengthen team cohesion</a:t>
            </a:r>
            <a:endParaRPr lang="en-US" sz="9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8" name="Shape 33"/>
          <p:cNvSpPr/>
          <p:nvPr/>
        </p:nvSpPr>
        <p:spPr>
          <a:xfrm>
            <a:off x="3876675" y="7665765"/>
            <a:ext cx="3133725" cy="747713"/>
          </a:xfrm>
          <a:prstGeom prst="roundRect">
            <a:avLst>
              <a:gd name="adj" fmla="val 17834"/>
            </a:avLst>
          </a:prstGeom>
          <a:solidFill>
            <a:srgbClr val="F5F3EC"/>
          </a:solidFill>
          <a:ln w="9525">
            <a:solidFill>
              <a:srgbClr val="ECE9DF"/>
            </a:solidFill>
            <a:prstDash val="solid"/>
          </a:ln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0" name="Text 35"/>
          <p:cNvSpPr/>
          <p:nvPr/>
        </p:nvSpPr>
        <p:spPr>
          <a:xfrm>
            <a:off x="4019550" y="7789590"/>
            <a:ext cx="304800" cy="1905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20000"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b="1" kern="0" spc="-24" dirty="0">
                <a:solidFill>
                  <a:srgbClr val="000000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06</a:t>
            </a:r>
            <a:endParaRPr lang="en-US" sz="12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1" name="Text 36"/>
          <p:cNvSpPr/>
          <p:nvPr/>
        </p:nvSpPr>
        <p:spPr>
          <a:xfrm>
            <a:off x="4362450" y="7756934"/>
            <a:ext cx="2581275" cy="5381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sz="938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Create practical and realistic action plans to harness momentum and embed ongoing development</a:t>
            </a:r>
            <a:endParaRPr lang="en-US" sz="938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2" name="Shape 37"/>
          <p:cNvSpPr/>
          <p:nvPr/>
        </p:nvSpPr>
        <p:spPr>
          <a:xfrm>
            <a:off x="609600" y="8623027"/>
            <a:ext cx="6400800" cy="1616348"/>
          </a:xfrm>
          <a:prstGeom prst="roundRect">
            <a:avLst>
              <a:gd name="adj" fmla="val 10607"/>
            </a:avLst>
          </a:prstGeom>
          <a:solidFill>
            <a:srgbClr val="F5F3EC"/>
          </a:solidFill>
          <a:ln w="9525">
            <a:solidFill>
              <a:srgbClr val="ECE9DF"/>
            </a:solidFill>
            <a:prstDash val="solid"/>
          </a:ln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4" name="Text 39"/>
          <p:cNvSpPr/>
          <p:nvPr/>
        </p:nvSpPr>
        <p:spPr>
          <a:xfrm>
            <a:off x="627330" y="8836804"/>
            <a:ext cx="3392220" cy="28954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800" b="1" kern="0" spc="-45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Additional </a:t>
            </a:r>
            <a:r>
              <a:rPr lang="en-US" sz="1800" b="1" kern="0" spc="-45" dirty="0">
                <a:solidFill>
                  <a:srgbClr val="000000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workshops </a:t>
            </a:r>
            <a:r>
              <a:rPr lang="en-US" sz="1800" b="1" kern="0" spc="-45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available…</a:t>
            </a:r>
            <a:endParaRPr lang="en-US" sz="18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5" name="Shape 40"/>
          <p:cNvSpPr/>
          <p:nvPr/>
        </p:nvSpPr>
        <p:spPr>
          <a:xfrm>
            <a:off x="828675" y="9201150"/>
            <a:ext cx="1962150" cy="381000"/>
          </a:xfrm>
          <a:prstGeom prst="roundRect">
            <a:avLst>
              <a:gd name="adj" fmla="val 50000"/>
            </a:avLst>
          </a:prstGeom>
          <a:solidFill>
            <a:srgbClr val="FDFCF9"/>
          </a:solidFill>
          <a:ln w="9525">
            <a:solidFill>
              <a:srgbClr val="ECE9DF"/>
            </a:solidFill>
            <a:prstDash val="solid"/>
          </a:ln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6" name="Text 41"/>
          <p:cNvSpPr/>
          <p:nvPr/>
        </p:nvSpPr>
        <p:spPr>
          <a:xfrm>
            <a:off x="952500" y="9305925"/>
            <a:ext cx="1771650" cy="2095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900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Communication and conflict</a:t>
            </a:r>
            <a:endParaRPr lang="en-US" sz="9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7" name="Shape 42"/>
          <p:cNvSpPr/>
          <p:nvPr/>
        </p:nvSpPr>
        <p:spPr>
          <a:xfrm>
            <a:off x="2886075" y="9201150"/>
            <a:ext cx="1905000" cy="381000"/>
          </a:xfrm>
          <a:prstGeom prst="roundRect">
            <a:avLst>
              <a:gd name="adj" fmla="val 50000"/>
            </a:avLst>
          </a:prstGeom>
          <a:solidFill>
            <a:srgbClr val="FDFCF9"/>
          </a:solidFill>
          <a:ln w="9525">
            <a:solidFill>
              <a:srgbClr val="ECE9DF"/>
            </a:solidFill>
            <a:prstDash val="solid"/>
          </a:ln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8" name="Text 43"/>
          <p:cNvSpPr/>
          <p:nvPr/>
        </p:nvSpPr>
        <p:spPr>
          <a:xfrm>
            <a:off x="3009900" y="9305925"/>
            <a:ext cx="1714500" cy="2095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900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Stress and resilience</a:t>
            </a:r>
            <a:endParaRPr lang="en-US" sz="9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9" name="Shape 44"/>
          <p:cNvSpPr/>
          <p:nvPr/>
        </p:nvSpPr>
        <p:spPr>
          <a:xfrm>
            <a:off x="4886325" y="9201150"/>
            <a:ext cx="1905000" cy="381000"/>
          </a:xfrm>
          <a:prstGeom prst="roundRect">
            <a:avLst>
              <a:gd name="adj" fmla="val 50000"/>
            </a:avLst>
          </a:prstGeom>
          <a:solidFill>
            <a:srgbClr val="FDFCF9"/>
          </a:solidFill>
          <a:ln w="9525">
            <a:solidFill>
              <a:srgbClr val="ECE9DF"/>
            </a:solidFill>
            <a:prstDash val="solid"/>
          </a:ln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0" name="Text 45"/>
          <p:cNvSpPr/>
          <p:nvPr/>
        </p:nvSpPr>
        <p:spPr>
          <a:xfrm>
            <a:off x="5010150" y="9305925"/>
            <a:ext cx="1714500" cy="2095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900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Team cohesion</a:t>
            </a:r>
            <a:endParaRPr lang="en-US" sz="9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1" name="Shape 46"/>
          <p:cNvSpPr/>
          <p:nvPr/>
        </p:nvSpPr>
        <p:spPr>
          <a:xfrm>
            <a:off x="828675" y="9658350"/>
            <a:ext cx="1962150" cy="381000"/>
          </a:xfrm>
          <a:prstGeom prst="roundRect">
            <a:avLst>
              <a:gd name="adj" fmla="val 50000"/>
            </a:avLst>
          </a:prstGeom>
          <a:solidFill>
            <a:srgbClr val="FDFCF9"/>
          </a:solidFill>
          <a:ln w="9525">
            <a:solidFill>
              <a:srgbClr val="ECE9DF"/>
            </a:solidFill>
            <a:prstDash val="solid"/>
          </a:ln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2" name="Text 47"/>
          <p:cNvSpPr/>
          <p:nvPr/>
        </p:nvSpPr>
        <p:spPr>
          <a:xfrm>
            <a:off x="952500" y="9763125"/>
            <a:ext cx="1771650" cy="2095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900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Leadership development</a:t>
            </a:r>
            <a:endParaRPr lang="en-US" sz="9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3" name="Shape 48"/>
          <p:cNvSpPr/>
          <p:nvPr/>
        </p:nvSpPr>
        <p:spPr>
          <a:xfrm>
            <a:off x="2886075" y="9658350"/>
            <a:ext cx="1905000" cy="381000"/>
          </a:xfrm>
          <a:prstGeom prst="roundRect">
            <a:avLst>
              <a:gd name="adj" fmla="val 50000"/>
            </a:avLst>
          </a:prstGeom>
          <a:solidFill>
            <a:srgbClr val="FDFCF9"/>
          </a:solidFill>
          <a:ln w="9525">
            <a:solidFill>
              <a:srgbClr val="ECE9DF"/>
            </a:solidFill>
            <a:prstDash val="solid"/>
          </a:ln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4" name="Text 49"/>
          <p:cNvSpPr/>
          <p:nvPr/>
        </p:nvSpPr>
        <p:spPr>
          <a:xfrm>
            <a:off x="3009900" y="9763125"/>
            <a:ext cx="1714500" cy="2095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900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Influencing with impact</a:t>
            </a:r>
            <a:endParaRPr lang="en-US" sz="9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5" name="Shape 50"/>
          <p:cNvSpPr/>
          <p:nvPr/>
        </p:nvSpPr>
        <p:spPr>
          <a:xfrm>
            <a:off x="4886325" y="9658350"/>
            <a:ext cx="1905000" cy="381000"/>
          </a:xfrm>
          <a:prstGeom prst="roundRect">
            <a:avLst>
              <a:gd name="adj" fmla="val 50000"/>
            </a:avLst>
          </a:prstGeom>
          <a:solidFill>
            <a:srgbClr val="FDFCF9"/>
          </a:solidFill>
          <a:ln w="9525">
            <a:solidFill>
              <a:srgbClr val="ECE9DF"/>
            </a:solidFill>
            <a:prstDash val="solid"/>
          </a:ln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6" name="Text 51"/>
          <p:cNvSpPr/>
          <p:nvPr/>
        </p:nvSpPr>
        <p:spPr>
          <a:xfrm>
            <a:off x="5010150" y="9763125"/>
            <a:ext cx="1714500" cy="2095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900" dirty="0">
                <a:solidFill>
                  <a:srgbClr val="0F0B2E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Change management</a:t>
            </a:r>
            <a:endParaRPr lang="en-US" sz="9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7" name="Text 52"/>
          <p:cNvSpPr/>
          <p:nvPr/>
        </p:nvSpPr>
        <p:spPr>
          <a:xfrm>
            <a:off x="609600" y="10282238"/>
            <a:ext cx="1921892" cy="1857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55000"/>
              </a:lnSpc>
              <a:buNone/>
            </a:pPr>
            <a:r>
              <a:rPr lang="en-US" sz="750" kern="0" spc="105" dirty="0">
                <a:solidFill>
                  <a:srgbClr val="6B6588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C-ME FOUNDATION WORKSHOP</a:t>
            </a:r>
            <a:endParaRPr lang="en-US" sz="75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8" name="Shape 53"/>
          <p:cNvSpPr/>
          <p:nvPr/>
        </p:nvSpPr>
        <p:spPr>
          <a:xfrm>
            <a:off x="2626742" y="10351294"/>
            <a:ext cx="3595762" cy="9525"/>
          </a:xfrm>
          <a:prstGeom prst="rect">
            <a:avLst/>
          </a:prstGeom>
          <a:solidFill>
            <a:srgbClr val="ECE9DF"/>
          </a:solidFill>
          <a:ln/>
        </p:spPr>
        <p:txBody>
          <a:bodyPr/>
          <a:lstStyle/>
          <a:p>
            <a:endParaRPr lang="en-US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9" name="Text 54"/>
          <p:cNvSpPr/>
          <p:nvPr/>
        </p:nvSpPr>
        <p:spPr>
          <a:xfrm>
            <a:off x="6393954" y="10282238"/>
            <a:ext cx="692646" cy="18573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92500" lnSpcReduction="20000"/>
          </a:bodyPr>
          <a:lstStyle/>
          <a:p>
            <a:pPr marL="0" indent="0" algn="l">
              <a:lnSpc>
                <a:spcPct val="155000"/>
              </a:lnSpc>
              <a:buNone/>
            </a:pPr>
            <a:r>
              <a:rPr lang="en-US" sz="750" kern="0" spc="105" dirty="0">
                <a:solidFill>
                  <a:srgbClr val="6B6588"/>
                </a:solidFill>
                <a:latin typeface="Poppins" pitchFamily="2" charset="77"/>
                <a:ea typeface="Arial" pitchFamily="34" charset="-122"/>
                <a:cs typeface="Poppins" pitchFamily="2" charset="77"/>
              </a:rPr>
              <a:t>OVERVIEW</a:t>
            </a:r>
            <a:endParaRPr lang="en-US" sz="750" dirty="0">
              <a:latin typeface="Poppins" pitchFamily="2" charset="77"/>
              <a:cs typeface="Poppins" pitchFamily="2" charset="7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7df4daf-58d6-45cc-bacb-221c7e4144a6">
      <Terms xmlns="http://schemas.microsoft.com/office/infopath/2007/PartnerControls"/>
    </lcf76f155ced4ddcb4097134ff3c332f>
    <TaxCatchAll xmlns="e56a6910-d9b8-4bde-85e3-fc231a43f30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E4FBA451087214FACFD5ECD779766AF" ma:contentTypeVersion="17" ma:contentTypeDescription="Create a new document." ma:contentTypeScope="" ma:versionID="fdb76dfb946639003c8b4e779f5f7eac">
  <xsd:schema xmlns:xsd="http://www.w3.org/2001/XMLSchema" xmlns:xs="http://www.w3.org/2001/XMLSchema" xmlns:p="http://schemas.microsoft.com/office/2006/metadata/properties" xmlns:ns2="07df4daf-58d6-45cc-bacb-221c7e4144a6" xmlns:ns3="e56a6910-d9b8-4bde-85e3-fc231a43f308" targetNamespace="http://schemas.microsoft.com/office/2006/metadata/properties" ma:root="true" ma:fieldsID="8ade77ab843b23947cb4a35127ff9771" ns2:_="" ns3:_="">
    <xsd:import namespace="07df4daf-58d6-45cc-bacb-221c7e4144a6"/>
    <xsd:import namespace="e56a6910-d9b8-4bde-85e3-fc231a43f30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df4daf-58d6-45cc-bacb-221c7e4144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ec425c08-834a-45c1-9f0c-7e944c91adf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6a6910-d9b8-4bde-85e3-fc231a43f308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8b5c08af-1139-4212-90d4-53bbf510771c}" ma:internalName="TaxCatchAll" ma:showField="CatchAllData" ma:web="e56a6910-d9b8-4bde-85e3-fc231a43f30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09D121E-17EA-4E86-8B3D-E8182B9F706A}">
  <ds:schemaRefs>
    <ds:schemaRef ds:uri="http://schemas.microsoft.com/office/2006/metadata/properties"/>
    <ds:schemaRef ds:uri="http://schemas.microsoft.com/office/infopath/2007/PartnerControls"/>
    <ds:schemaRef ds:uri="07df4daf-58d6-45cc-bacb-221c7e4144a6"/>
    <ds:schemaRef ds:uri="e56a6910-d9b8-4bde-85e3-fc231a43f308"/>
  </ds:schemaRefs>
</ds:datastoreItem>
</file>

<file path=customXml/itemProps2.xml><?xml version="1.0" encoding="utf-8"?>
<ds:datastoreItem xmlns:ds="http://schemas.openxmlformats.org/officeDocument/2006/customXml" ds:itemID="{59A4A891-AC9E-451E-929C-E92F84CEE8A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CC258A0-DE50-4B2F-A603-EB62981AFC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7df4daf-58d6-45cc-bacb-221c7e4144a6"/>
    <ds:schemaRef ds:uri="e56a6910-d9b8-4bde-85e3-fc231a43f30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192</Words>
  <Application>Microsoft Office PowerPoint</Application>
  <PresentationFormat>Custom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Poppins</vt:lpstr>
      <vt:lpstr>Office Theme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Jemima Martin</cp:lastModifiedBy>
  <cp:revision>5</cp:revision>
  <cp:lastPrinted>2026-05-11T10:24:29Z</cp:lastPrinted>
  <dcterms:created xsi:type="dcterms:W3CDTF">2026-05-11T09:52:08Z</dcterms:created>
  <dcterms:modified xsi:type="dcterms:W3CDTF">2026-05-14T08:47:37Z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0x0101001E4FBA451087214FACFD5ECD779766AF</vt:lpwstr>
  </property>
  <property fmtid="{D5CDD505-2E9C-101B-9397-08002B2CF9AE}" pid="3" name="MediaServiceImageTags">
    <vt:lpwstr/>
  </property>
</Properties>
</file>