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6.webp"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18" r:id="rId3"/>
    <p:sldId id="258" r:id="rId4"/>
    <p:sldId id="275" r:id="rId5"/>
    <p:sldId id="259" r:id="rId6"/>
    <p:sldId id="314" r:id="rId7"/>
    <p:sldId id="320" r:id="rId8"/>
    <p:sldId id="274" r:id="rId9"/>
    <p:sldId id="339" r:id="rId10"/>
    <p:sldId id="323" r:id="rId11"/>
    <p:sldId id="321" r:id="rId12"/>
    <p:sldId id="325" r:id="rId13"/>
    <p:sldId id="337" r:id="rId14"/>
    <p:sldId id="289" r:id="rId15"/>
    <p:sldId id="324" r:id="rId16"/>
    <p:sldId id="285" r:id="rId17"/>
    <p:sldId id="332" r:id="rId18"/>
    <p:sldId id="333" r:id="rId19"/>
    <p:sldId id="334" r:id="rId20"/>
    <p:sldId id="300" r:id="rId21"/>
    <p:sldId id="326" r:id="rId22"/>
    <p:sldId id="322" r:id="rId23"/>
    <p:sldId id="338" r:id="rId24"/>
    <p:sldId id="329" r:id="rId25"/>
    <p:sldId id="330" r:id="rId26"/>
    <p:sldId id="296" r:id="rId27"/>
    <p:sldId id="316" r:id="rId28"/>
    <p:sldId id="319" r:id="rId29"/>
    <p:sldId id="278" r:id="rId30"/>
    <p:sldId id="279" r:id="rId31"/>
    <p:sldId id="277" r:id="rId32"/>
    <p:sldId id="266" r:id="rId33"/>
    <p:sldId id="328" r:id="rId34"/>
    <p:sldId id="272" r:id="rId35"/>
    <p:sldId id="283" r:id="rId36"/>
    <p:sldId id="307" r:id="rId37"/>
  </p:sldIdLst>
  <p:sldSz cx="12192000" cy="6858000"/>
  <p:notesSz cx="6858000" cy="9715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55" autoAdjust="0"/>
    <p:restoredTop sz="94434" autoAdjust="0"/>
  </p:normalViewPr>
  <p:slideViewPr>
    <p:cSldViewPr snapToGrid="0">
      <p:cViewPr>
        <p:scale>
          <a:sx n="75" d="100"/>
          <a:sy n="75" d="100"/>
        </p:scale>
        <p:origin x="580" y="36"/>
      </p:cViewPr>
      <p:guideLst/>
    </p:cSldViewPr>
  </p:slideViewPr>
  <p:notesTextViewPr>
    <p:cViewPr>
      <p:scale>
        <a:sx n="1" d="1"/>
        <a:sy n="1" d="1"/>
      </p:scale>
      <p:origin x="0" y="0"/>
    </p:cViewPr>
  </p:notesTextViewPr>
  <p:sorterViewPr>
    <p:cViewPr>
      <p:scale>
        <a:sx n="100" d="100"/>
        <a:sy n="100" d="100"/>
      </p:scale>
      <p:origin x="0" y="-104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4/28/2025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4/28/2025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4/28/2025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webp"/><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web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cbi.nlm.nih.gov/pmc/articles/PMC926646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web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003" y="-598516"/>
            <a:ext cx="11069352" cy="3250276"/>
          </a:xfrm>
        </p:spPr>
        <p:txBody>
          <a:bodyPr>
            <a:normAutofit/>
          </a:bodyPr>
          <a:lstStyle/>
          <a:p>
            <a:r>
              <a:rPr lang="en-GB" sz="4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       </a:t>
            </a:r>
            <a:br>
              <a:rPr lang="en-GB" sz="67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br>
            <a:r>
              <a:rPr lang="en-GB" sz="67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       Myopia Management</a:t>
            </a:r>
            <a:br>
              <a:rPr lang="en-GB" sz="4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br>
            <a:endParaRPr lang="en-GB" sz="4800" dirty="0"/>
          </a:p>
        </p:txBody>
      </p:sp>
      <p:sp>
        <p:nvSpPr>
          <p:cNvPr id="3" name="Subtitle 2"/>
          <p:cNvSpPr>
            <a:spLocks noGrp="1"/>
          </p:cNvSpPr>
          <p:nvPr>
            <p:ph type="subTitle" idx="1"/>
          </p:nvPr>
        </p:nvSpPr>
        <p:spPr>
          <a:xfrm>
            <a:off x="1524000" y="2926080"/>
            <a:ext cx="9144000" cy="3931920"/>
          </a:xfrm>
        </p:spPr>
        <p:txBody>
          <a:bodyPr>
            <a:normAutofit fontScale="92500"/>
          </a:bodyPr>
          <a:lstStyle/>
          <a:p>
            <a:r>
              <a:rPr lang="en-GB" sz="4800" b="1" dirty="0">
                <a:solidFill>
                  <a:srgbClr val="002060"/>
                </a:solidFill>
              </a:rPr>
              <a:t>SCIENCE, SOLUTIONS &amp; SUCCESS</a:t>
            </a:r>
          </a:p>
          <a:p>
            <a:endParaRPr lang="en-GB" sz="2400" b="1" dirty="0"/>
          </a:p>
          <a:p>
            <a:r>
              <a:rPr lang="en-GB" sz="3600" b="1" dirty="0"/>
              <a:t>Dr Ursula Vogt</a:t>
            </a:r>
          </a:p>
          <a:p>
            <a:pPr marL="36000"/>
            <a:r>
              <a:rPr lang="en-GB" sz="2400" dirty="0"/>
              <a:t>MBBS MD PHD DOEBO FBCLA </a:t>
            </a:r>
          </a:p>
          <a:p>
            <a:pPr marL="36000"/>
            <a:r>
              <a:rPr lang="en-GB" sz="2400" dirty="0"/>
              <a:t>Medical Ophthalmologist &amp; Contact Lens Specialist</a:t>
            </a:r>
          </a:p>
          <a:p>
            <a:pPr marL="36000"/>
            <a:r>
              <a:rPr lang="en-GB" sz="2400" dirty="0"/>
              <a:t>Hon. Treasurer European Society of Ophthalmologists</a:t>
            </a:r>
          </a:p>
          <a:p>
            <a:pPr marL="36000"/>
            <a:r>
              <a:rPr lang="en-GB" sz="2400" dirty="0"/>
              <a:t> IMCLC Board Member</a:t>
            </a:r>
          </a:p>
        </p:txBody>
      </p:sp>
      <p:pic>
        <p:nvPicPr>
          <p:cNvPr id="5" name="Picture 4" descr="ECLSO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5673" y="5318975"/>
            <a:ext cx="2172237" cy="165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9154F13-53A7-1D02-1094-B48C3AF94321}"/>
              </a:ext>
            </a:extLst>
          </p:cNvPr>
          <p:cNvPicPr>
            <a:picLocks noChangeAspect="1"/>
          </p:cNvPicPr>
          <p:nvPr/>
        </p:nvPicPr>
        <p:blipFill>
          <a:blip r:embed="rId3"/>
          <a:stretch>
            <a:fillRect/>
          </a:stretch>
        </p:blipFill>
        <p:spPr>
          <a:xfrm>
            <a:off x="-115910" y="5315462"/>
            <a:ext cx="2172237" cy="1551178"/>
          </a:xfrm>
          <a:prstGeom prst="rect">
            <a:avLst/>
          </a:prstGeom>
        </p:spPr>
      </p:pic>
    </p:spTree>
    <p:extLst>
      <p:ext uri="{BB962C8B-B14F-4D97-AF65-F5344CB8AC3E}">
        <p14:creationId xmlns:p14="http://schemas.microsoft.com/office/powerpoint/2010/main" val="704818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38A6-8140-39CD-AB1C-9BC72B1BD91F}"/>
              </a:ext>
            </a:extLst>
          </p:cNvPr>
          <p:cNvSpPr>
            <a:spLocks noGrp="1"/>
          </p:cNvSpPr>
          <p:nvPr>
            <p:ph type="title"/>
          </p:nvPr>
        </p:nvSpPr>
        <p:spPr>
          <a:xfrm>
            <a:off x="1203960" y="355894"/>
            <a:ext cx="9784080" cy="1508760"/>
          </a:xfrm>
        </p:spPr>
        <p:txBody>
          <a:bodyPr/>
          <a:lstStyle/>
          <a:p>
            <a:r>
              <a:rPr lang="en-GB"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4</a:t>
            </a:r>
            <a:r>
              <a:rPr lang="en-GB" sz="40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 myopia management soft lens designs</a:t>
            </a:r>
            <a:endParaRPr lang="en-GB" dirty="0"/>
          </a:p>
        </p:txBody>
      </p:sp>
      <p:pic>
        <p:nvPicPr>
          <p:cNvPr id="4" name="Picture 3">
            <a:extLst>
              <a:ext uri="{FF2B5EF4-FFF2-40B4-BE49-F238E27FC236}">
                <a16:creationId xmlns:a16="http://schemas.microsoft.com/office/drawing/2014/main" id="{48DD60FB-20B2-2A4E-4D19-B846CDFC0AB6}"/>
              </a:ext>
            </a:extLst>
          </p:cNvPr>
          <p:cNvPicPr>
            <a:picLocks noChangeAspect="1"/>
          </p:cNvPicPr>
          <p:nvPr/>
        </p:nvPicPr>
        <p:blipFill>
          <a:blip r:embed="rId2"/>
          <a:stretch>
            <a:fillRect/>
          </a:stretch>
        </p:blipFill>
        <p:spPr>
          <a:xfrm>
            <a:off x="0" y="1524000"/>
            <a:ext cx="12272790" cy="5896812"/>
          </a:xfrm>
          <a:prstGeom prst="rect">
            <a:avLst/>
          </a:prstGeom>
        </p:spPr>
      </p:pic>
    </p:spTree>
    <p:extLst>
      <p:ext uri="{BB962C8B-B14F-4D97-AF65-F5344CB8AC3E}">
        <p14:creationId xmlns:p14="http://schemas.microsoft.com/office/powerpoint/2010/main" val="269845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D8FA68-4C28-96EC-E716-7A8A55B2103B}"/>
              </a:ext>
            </a:extLst>
          </p:cNvPr>
          <p:cNvPicPr>
            <a:picLocks noChangeAspect="1"/>
          </p:cNvPicPr>
          <p:nvPr/>
        </p:nvPicPr>
        <p:blipFill>
          <a:blip r:embed="rId2"/>
          <a:stretch>
            <a:fillRect/>
          </a:stretch>
        </p:blipFill>
        <p:spPr>
          <a:xfrm>
            <a:off x="-96179" y="144725"/>
            <a:ext cx="12192000" cy="3977417"/>
          </a:xfrm>
          <a:prstGeom prst="rect">
            <a:avLst/>
          </a:prstGeom>
        </p:spPr>
      </p:pic>
      <p:sp>
        <p:nvSpPr>
          <p:cNvPr id="6" name="TextBox 5">
            <a:extLst>
              <a:ext uri="{FF2B5EF4-FFF2-40B4-BE49-F238E27FC236}">
                <a16:creationId xmlns:a16="http://schemas.microsoft.com/office/drawing/2014/main" id="{4D45831C-0BC6-4A27-C1A4-31B0C4921356}"/>
              </a:ext>
            </a:extLst>
          </p:cNvPr>
          <p:cNvSpPr txBox="1"/>
          <p:nvPr/>
        </p:nvSpPr>
        <p:spPr>
          <a:xfrm>
            <a:off x="1" y="2662479"/>
            <a:ext cx="12191999" cy="4185761"/>
          </a:xfrm>
          <a:prstGeom prst="rect">
            <a:avLst/>
          </a:prstGeom>
          <a:noFill/>
        </p:spPr>
        <p:txBody>
          <a:bodyPr wrap="square">
            <a:spAutoFit/>
          </a:bodyPr>
          <a:lstStyle/>
          <a:p>
            <a:endParaRPr lang="en-GB" dirty="0"/>
          </a:p>
          <a:p>
            <a:endParaRPr lang="en-GB" dirty="0"/>
          </a:p>
          <a:p>
            <a:endParaRPr lang="en-GB" dirty="0"/>
          </a:p>
          <a:p>
            <a:endParaRPr lang="en-GB" dirty="0"/>
          </a:p>
          <a:p>
            <a:endParaRPr lang="en-GB" dirty="0"/>
          </a:p>
          <a:p>
            <a:endParaRPr lang="en-GB" dirty="0"/>
          </a:p>
          <a:p>
            <a:endParaRPr lang="en-GB" dirty="0"/>
          </a:p>
          <a:p>
            <a:r>
              <a:rPr lang="en-GB" sz="2800" b="1" dirty="0"/>
              <a:t>Standard single vision correction cause peripheral light rays to focus behind the retina, which encourages eye growth and increased myopia. Myopia control spectacles and CL  are designed to focus peripheral light rays in front of the retina, to act as a stop signal to encourage slower eye growth and slow progression of myopia</a:t>
            </a:r>
            <a:endParaRPr lang="en-GB" sz="2800" dirty="0"/>
          </a:p>
        </p:txBody>
      </p:sp>
    </p:spTree>
    <p:extLst>
      <p:ext uri="{BB962C8B-B14F-4D97-AF65-F5344CB8AC3E}">
        <p14:creationId xmlns:p14="http://schemas.microsoft.com/office/powerpoint/2010/main" val="294379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BA9F-6C5E-9067-0B17-906B22F007C0}"/>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DC599847-E0D9-7982-1159-3C55A55FFC3C}"/>
              </a:ext>
            </a:extLst>
          </p:cNvPr>
          <p:cNvPicPr>
            <a:picLocks noChangeAspect="1"/>
          </p:cNvPicPr>
          <p:nvPr/>
        </p:nvPicPr>
        <p:blipFill>
          <a:blip r:embed="rId2"/>
          <a:stretch>
            <a:fillRect/>
          </a:stretch>
        </p:blipFill>
        <p:spPr>
          <a:xfrm>
            <a:off x="0" y="0"/>
            <a:ext cx="12192000" cy="4394071"/>
          </a:xfrm>
          <a:prstGeom prst="rect">
            <a:avLst/>
          </a:prstGeom>
        </p:spPr>
      </p:pic>
      <p:sp>
        <p:nvSpPr>
          <p:cNvPr id="6" name="TextBox 5">
            <a:extLst>
              <a:ext uri="{FF2B5EF4-FFF2-40B4-BE49-F238E27FC236}">
                <a16:creationId xmlns:a16="http://schemas.microsoft.com/office/drawing/2014/main" id="{18074508-B7E1-870E-37B6-86E961CF5AF9}"/>
              </a:ext>
            </a:extLst>
          </p:cNvPr>
          <p:cNvSpPr txBox="1"/>
          <p:nvPr/>
        </p:nvSpPr>
        <p:spPr>
          <a:xfrm>
            <a:off x="539015" y="4542499"/>
            <a:ext cx="11348185" cy="1938992"/>
          </a:xfrm>
          <a:prstGeom prst="rect">
            <a:avLst/>
          </a:prstGeom>
          <a:noFill/>
        </p:spPr>
        <p:txBody>
          <a:bodyPr wrap="square">
            <a:spAutoFit/>
          </a:bodyPr>
          <a:lstStyle/>
          <a:p>
            <a:r>
              <a:rPr lang="en-GB" sz="2400" b="1" dirty="0"/>
              <a:t>This image shows different myopia control soft contact lens designs. The different colours signify different zones of optical power within the contact lens, illustrating that each is a distinct design. </a:t>
            </a:r>
          </a:p>
          <a:p>
            <a:r>
              <a:rPr lang="en-GB" sz="2400" b="1" dirty="0"/>
              <a:t>All are designed to focus peripheral light rays in front of the retina to act as a stop signal for myopia progression and optimizing vision correction for children.</a:t>
            </a:r>
          </a:p>
        </p:txBody>
      </p:sp>
      <p:sp>
        <p:nvSpPr>
          <p:cNvPr id="3" name="TextBox 2">
            <a:extLst>
              <a:ext uri="{FF2B5EF4-FFF2-40B4-BE49-F238E27FC236}">
                <a16:creationId xmlns:a16="http://schemas.microsoft.com/office/drawing/2014/main" id="{ABA2D8AD-7A3A-F310-87B2-ADA14BF91044}"/>
              </a:ext>
            </a:extLst>
          </p:cNvPr>
          <p:cNvSpPr txBox="1"/>
          <p:nvPr/>
        </p:nvSpPr>
        <p:spPr>
          <a:xfrm>
            <a:off x="2312275" y="-136635"/>
            <a:ext cx="1019503" cy="369332"/>
          </a:xfrm>
          <a:prstGeom prst="rect">
            <a:avLst/>
          </a:prstGeom>
          <a:noFill/>
        </p:spPr>
        <p:txBody>
          <a:bodyPr wrap="square" rtlCol="0">
            <a:spAutoFit/>
          </a:bodyPr>
          <a:lstStyle/>
          <a:p>
            <a:r>
              <a:rPr lang="en-GB" dirty="0"/>
              <a:t>4</a:t>
            </a:r>
          </a:p>
        </p:txBody>
      </p:sp>
    </p:spTree>
    <p:extLst>
      <p:ext uri="{BB962C8B-B14F-4D97-AF65-F5344CB8AC3E}">
        <p14:creationId xmlns:p14="http://schemas.microsoft.com/office/powerpoint/2010/main" val="36884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EBA99-C7D8-2FF4-83FC-7588FC282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FD1E0-395D-318A-5C2B-646303105691}"/>
              </a:ext>
            </a:extLst>
          </p:cNvPr>
          <p:cNvSpPr>
            <a:spLocks noGrp="1"/>
          </p:cNvSpPr>
          <p:nvPr>
            <p:ph type="title"/>
          </p:nvPr>
        </p:nvSpPr>
        <p:spPr>
          <a:xfrm>
            <a:off x="524656" y="491209"/>
            <a:ext cx="10922755" cy="1173193"/>
          </a:xfrm>
        </p:spPr>
        <p:txBody>
          <a:bodyPr>
            <a:normAutofit/>
          </a:bodyPr>
          <a:lstStyle/>
          <a:p>
            <a:r>
              <a:rPr lang="en-GB"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3. Contact lenses  for myopia management:</a:t>
            </a:r>
            <a:br>
              <a:rPr lang="en-GB"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br>
            <a:endParaRPr lang="en-GB" b="1" dirty="0"/>
          </a:p>
        </p:txBody>
      </p:sp>
      <p:sp>
        <p:nvSpPr>
          <p:cNvPr id="8" name="TextBox 7">
            <a:extLst>
              <a:ext uri="{FF2B5EF4-FFF2-40B4-BE49-F238E27FC236}">
                <a16:creationId xmlns:a16="http://schemas.microsoft.com/office/drawing/2014/main" id="{539845FA-ED71-9489-1911-D0B9FA52B27C}"/>
              </a:ext>
            </a:extLst>
          </p:cNvPr>
          <p:cNvSpPr txBox="1"/>
          <p:nvPr/>
        </p:nvSpPr>
        <p:spPr>
          <a:xfrm>
            <a:off x="3048719" y="3917044"/>
            <a:ext cx="6094562" cy="369332"/>
          </a:xfrm>
          <a:prstGeom prst="rect">
            <a:avLst/>
          </a:prstGeom>
          <a:noFill/>
        </p:spPr>
        <p:txBody>
          <a:bodyPr wrap="square">
            <a:spAutoFit/>
          </a:bodyPr>
          <a:lstStyle/>
          <a:p>
            <a:r>
              <a:rPr lang="en-GB" sz="1800" dirty="0"/>
              <a:t> </a:t>
            </a:r>
            <a:endParaRPr lang="en-GB" dirty="0"/>
          </a:p>
        </p:txBody>
      </p:sp>
      <p:sp>
        <p:nvSpPr>
          <p:cNvPr id="5" name="TextBox 4">
            <a:extLst>
              <a:ext uri="{FF2B5EF4-FFF2-40B4-BE49-F238E27FC236}">
                <a16:creationId xmlns:a16="http://schemas.microsoft.com/office/drawing/2014/main" id="{694CE6E8-E48B-E7A9-E0F6-956D83F7B7F4}"/>
              </a:ext>
            </a:extLst>
          </p:cNvPr>
          <p:cNvSpPr txBox="1"/>
          <p:nvPr/>
        </p:nvSpPr>
        <p:spPr>
          <a:xfrm>
            <a:off x="101600" y="1913467"/>
            <a:ext cx="15061524" cy="4585871"/>
          </a:xfrm>
          <a:prstGeom prst="rect">
            <a:avLst/>
          </a:prstGeom>
          <a:noFill/>
        </p:spPr>
        <p:txBody>
          <a:bodyPr wrap="square" rtlCol="0">
            <a:spAutoFit/>
          </a:bodyPr>
          <a:lstStyle/>
          <a:p>
            <a:pPr marL="342900" indent="-342900">
              <a:buAutoNum type="arabicPeriod"/>
            </a:pPr>
            <a:r>
              <a:rPr lang="en-GB" sz="3200" b="1" dirty="0"/>
              <a:t>Orth0 K lenses</a:t>
            </a:r>
          </a:p>
          <a:p>
            <a:pPr marL="285750" indent="-285750">
              <a:buFont typeface="Arial" panose="020B0604020202020204" pitchFamily="34" charset="0"/>
              <a:buChar char="•"/>
            </a:pPr>
            <a:r>
              <a:rPr lang="en-GB" sz="2800" dirty="0"/>
              <a:t>RGP lenses to be worn overnight to reshape the cornea temporally</a:t>
            </a:r>
          </a:p>
          <a:p>
            <a:pPr marL="285750" indent="-285750">
              <a:buFont typeface="Arial" panose="020B0604020202020204" pitchFamily="34" charset="0"/>
              <a:buChar char="•"/>
            </a:pPr>
            <a:r>
              <a:rPr lang="en-GB" sz="2800" dirty="0"/>
              <a:t>Benefits: daytime freedom from CLs</a:t>
            </a:r>
          </a:p>
          <a:p>
            <a:pPr marL="285750" indent="-285750">
              <a:buFont typeface="Arial" panose="020B0604020202020204" pitchFamily="34" charset="0"/>
              <a:buChar char="•"/>
            </a:pPr>
            <a:r>
              <a:rPr lang="en-GB" sz="2800" dirty="0"/>
              <a:t>Challenges: requires consistent use and proper care</a:t>
            </a:r>
          </a:p>
          <a:p>
            <a:r>
              <a:rPr lang="en-GB" sz="2800" b="1" dirty="0"/>
              <a:t>2. </a:t>
            </a:r>
            <a:r>
              <a:rPr lang="en-GB" sz="3200" b="1" dirty="0"/>
              <a:t>Multifocal soft CLs</a:t>
            </a:r>
          </a:p>
          <a:p>
            <a:pPr marL="285750" indent="-285750">
              <a:buFont typeface="Arial" panose="020B0604020202020204" pitchFamily="34" charset="0"/>
              <a:buChar char="•"/>
            </a:pPr>
            <a:r>
              <a:rPr lang="en-GB" sz="2800" dirty="0"/>
              <a:t>Daily or monthly disposable CLs with various concentric ring designs</a:t>
            </a:r>
          </a:p>
          <a:p>
            <a:pPr marL="285750" indent="-285750">
              <a:buFont typeface="Arial" panose="020B0604020202020204" pitchFamily="34" charset="0"/>
              <a:buChar char="•"/>
            </a:pPr>
            <a:r>
              <a:rPr lang="en-GB" sz="2800" dirty="0"/>
              <a:t>Mechanism: simultaneous vision correction and peripheral defocus control</a:t>
            </a:r>
          </a:p>
          <a:p>
            <a:pPr marL="285750" indent="-285750">
              <a:buFont typeface="Arial" panose="020B0604020202020204" pitchFamily="34" charset="0"/>
              <a:buChar char="•"/>
            </a:pPr>
            <a:r>
              <a:rPr lang="en-GB" sz="2800" dirty="0"/>
              <a:t>Extended depth focus lenses use continuous defocus zones </a:t>
            </a:r>
          </a:p>
          <a:p>
            <a:r>
              <a:rPr lang="en-GB" sz="2400" b="1" dirty="0"/>
              <a:t>3</a:t>
            </a:r>
            <a:r>
              <a:rPr lang="en-GB" sz="3200" b="1" dirty="0"/>
              <a:t>. Custom made soft lenses </a:t>
            </a:r>
            <a:r>
              <a:rPr lang="en-GB" sz="2800" dirty="0"/>
              <a:t>offer tailored designs for specific refractions and </a:t>
            </a:r>
          </a:p>
          <a:p>
            <a:r>
              <a:rPr lang="en-GB" sz="2800" dirty="0"/>
              <a:t>       corneal shapes</a:t>
            </a:r>
          </a:p>
        </p:txBody>
      </p:sp>
    </p:spTree>
    <p:extLst>
      <p:ext uri="{BB962C8B-B14F-4D97-AF65-F5344CB8AC3E}">
        <p14:creationId xmlns:p14="http://schemas.microsoft.com/office/powerpoint/2010/main" val="836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25561"/>
            <a:ext cx="9784080" cy="1508760"/>
          </a:xfrm>
        </p:spPr>
        <p:txBody>
          <a:bodyPr/>
          <a:lstStyle/>
          <a:p>
            <a:br>
              <a:rPr lang="en-GB" dirty="0"/>
            </a:br>
            <a:r>
              <a:rPr lang="en-GB" sz="4800"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Menicon</a:t>
            </a:r>
            <a:r>
              <a:rPr lang="en-GB" sz="4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 Z </a:t>
            </a:r>
            <a:r>
              <a:rPr lang="en-GB" sz="4800"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NighT</a:t>
            </a:r>
            <a:endParaRPr lang="en-GB" sz="4800" dirty="0"/>
          </a:p>
        </p:txBody>
      </p:sp>
      <p:sp>
        <p:nvSpPr>
          <p:cNvPr id="4" name="Rectangle 1"/>
          <p:cNvSpPr>
            <a:spLocks noGrp="1" noChangeArrowheads="1"/>
          </p:cNvSpPr>
          <p:nvPr>
            <p:ph idx="1"/>
          </p:nvPr>
        </p:nvSpPr>
        <p:spPr bwMode="auto">
          <a:xfrm>
            <a:off x="1202919" y="1975754"/>
            <a:ext cx="10663497"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are worn at night to flatten the cornea into a more spherical shape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Myopia and/or astigmatism is corrected after the first night with stable vision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 achieved within a week.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Menicon</a:t>
            </a:r>
            <a:r>
              <a:rPr kumimoji="0" lang="en-US" altLang="en-US" sz="1800" b="0" i="0" u="none" strike="noStrike" cap="none" normalizeH="0" baseline="0" dirty="0">
                <a:ln>
                  <a:noFill/>
                </a:ln>
                <a:solidFill>
                  <a:schemeClr val="tx1"/>
                </a:solidFill>
                <a:effectLst/>
                <a:latin typeface="Arial" panose="020B0604020202020204" pitchFamily="34" charset="0"/>
              </a:rPr>
              <a:t> Z Night lenses are indicated in the following cases: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Menicon</a:t>
            </a:r>
            <a:r>
              <a:rPr kumimoji="0" lang="en-US" altLang="en-US" sz="1800" b="0" i="0" u="none" strike="noStrike" cap="none" normalizeH="0" baseline="0" dirty="0">
                <a:ln>
                  <a:noFill/>
                </a:ln>
                <a:solidFill>
                  <a:schemeClr val="tx1"/>
                </a:solidFill>
                <a:effectLst/>
                <a:latin typeface="Arial" panose="020B0604020202020204" pitchFamily="34" charset="0"/>
              </a:rPr>
              <a:t> Z Night</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Myopia ≤ -4.00 D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With-the-rule astigmatism ≤ 1.50 D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Against-the-rule astigmatism ≤ 0.75 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Menicon</a:t>
            </a:r>
            <a:r>
              <a:rPr kumimoji="0" lang="en-US" altLang="en-US" sz="1800" b="0" i="0" u="none" strike="noStrike" cap="none" normalizeH="0" baseline="0" dirty="0">
                <a:ln>
                  <a:noFill/>
                </a:ln>
                <a:solidFill>
                  <a:schemeClr val="tx1"/>
                </a:solidFill>
                <a:effectLst/>
                <a:latin typeface="Arial" panose="020B0604020202020204" pitchFamily="34" charset="0"/>
              </a:rPr>
              <a:t> Z Night </a:t>
            </a:r>
            <a:r>
              <a:rPr kumimoji="0" lang="en-US" altLang="en-US" sz="1800" b="0" i="0" u="none" strike="noStrike" cap="none" normalizeH="0" baseline="0" dirty="0" err="1">
                <a:ln>
                  <a:noFill/>
                </a:ln>
                <a:solidFill>
                  <a:schemeClr val="tx1"/>
                </a:solidFill>
                <a:effectLst/>
                <a:latin typeface="Arial" panose="020B0604020202020204" pitchFamily="34" charset="0"/>
              </a:rPr>
              <a:t>Toric</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Myopia ≤ -4.00 D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With-the-rule astigmatism ≤ 2.50 D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Against-the-rule astigmatism ≤ 1.50 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057" y="4238288"/>
            <a:ext cx="3333750" cy="22193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220081"/>
            <a:ext cx="4762500" cy="2016044"/>
          </a:xfrm>
          <a:prstGeom prst="rect">
            <a:avLst/>
          </a:prstGeom>
        </p:spPr>
      </p:pic>
    </p:spTree>
    <p:extLst>
      <p:ext uri="{BB962C8B-B14F-4D97-AF65-F5344CB8AC3E}">
        <p14:creationId xmlns:p14="http://schemas.microsoft.com/office/powerpoint/2010/main" val="195107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9A34-FAC1-08E1-9775-C22DA9162D0A}"/>
              </a:ext>
            </a:extLst>
          </p:cNvPr>
          <p:cNvSpPr>
            <a:spLocks noGrp="1"/>
          </p:cNvSpPr>
          <p:nvPr>
            <p:ph type="title"/>
          </p:nvPr>
        </p:nvSpPr>
        <p:spPr>
          <a:xfrm>
            <a:off x="1202919" y="284176"/>
            <a:ext cx="9784080" cy="1242699"/>
          </a:xfrm>
        </p:spPr>
        <p:txBody>
          <a:bodyPr/>
          <a:lstStyle/>
          <a:p>
            <a:r>
              <a:rPr lang="en-GB" dirty="0"/>
              <a:t> </a:t>
            </a:r>
          </a:p>
        </p:txBody>
      </p:sp>
      <p:sp>
        <p:nvSpPr>
          <p:cNvPr id="4" name="TextBox 3">
            <a:extLst>
              <a:ext uri="{FF2B5EF4-FFF2-40B4-BE49-F238E27FC236}">
                <a16:creationId xmlns:a16="http://schemas.microsoft.com/office/drawing/2014/main" id="{A7F4C22A-CB35-D38A-FD8D-CD0F71A80FFE}"/>
              </a:ext>
            </a:extLst>
          </p:cNvPr>
          <p:cNvSpPr txBox="1"/>
          <p:nvPr/>
        </p:nvSpPr>
        <p:spPr>
          <a:xfrm>
            <a:off x="379562" y="2008893"/>
            <a:ext cx="11812438" cy="4524315"/>
          </a:xfrm>
          <a:prstGeom prst="rect">
            <a:avLst/>
          </a:prstGeom>
          <a:noFill/>
        </p:spPr>
        <p:txBody>
          <a:bodyPr wrap="square">
            <a:spAutoFit/>
          </a:bodyPr>
          <a:lstStyle/>
          <a:p>
            <a:r>
              <a:rPr lang="en-GB" sz="2400" b="1" dirty="0"/>
              <a:t>As always CL manufacturers embarked on developing new types of multifocal CL to provide a myopia control effect to optimize vision correction in children and  enhance myopia control effect compared to standard centre distance multifocal CLs.</a:t>
            </a:r>
          </a:p>
          <a:p>
            <a:r>
              <a:rPr lang="en-GB" sz="2400" b="1" dirty="0"/>
              <a:t>Most myopia control lens designs have been shown to provide a better myopia control effect than traditional soft centre distance multifocal lenses.</a:t>
            </a:r>
          </a:p>
          <a:p>
            <a:r>
              <a:rPr lang="en-GB" sz="2400" b="1" dirty="0"/>
              <a:t>These myopia control soft CL designs, include the </a:t>
            </a:r>
            <a:r>
              <a:rPr lang="en-GB" sz="2400" b="1" dirty="0" err="1">
                <a:solidFill>
                  <a:schemeClr val="accent1"/>
                </a:solidFill>
              </a:rPr>
              <a:t>CooperVision</a:t>
            </a:r>
            <a:r>
              <a:rPr lang="en-GB" sz="2400" b="1" dirty="0">
                <a:solidFill>
                  <a:schemeClr val="accent1"/>
                </a:solidFill>
              </a:rPr>
              <a:t> </a:t>
            </a:r>
            <a:r>
              <a:rPr lang="en-GB" sz="2400" b="1" dirty="0" err="1">
                <a:solidFill>
                  <a:schemeClr val="accent1"/>
                </a:solidFill>
              </a:rPr>
              <a:t>MiSight</a:t>
            </a:r>
            <a:r>
              <a:rPr lang="en-GB" sz="2400" b="1" dirty="0">
                <a:solidFill>
                  <a:schemeClr val="accent1"/>
                </a:solidFill>
              </a:rPr>
              <a:t> 1 day,</a:t>
            </a:r>
            <a:r>
              <a:rPr lang="en-GB" sz="2400" b="1" baseline="30000" dirty="0">
                <a:solidFill>
                  <a:schemeClr val="accent1"/>
                </a:solidFill>
              </a:rPr>
              <a:t> </a:t>
            </a:r>
            <a:r>
              <a:rPr lang="en-GB" sz="2400" b="1" dirty="0">
                <a:solidFill>
                  <a:schemeClr val="accent1"/>
                </a:solidFill>
              </a:rPr>
              <a:t>Johnson &amp; Johnson </a:t>
            </a:r>
            <a:r>
              <a:rPr lang="en-GB" sz="2400" b="1" dirty="0" err="1">
                <a:solidFill>
                  <a:schemeClr val="accent1"/>
                </a:solidFill>
              </a:rPr>
              <a:t>Acuvue</a:t>
            </a:r>
            <a:r>
              <a:rPr lang="en-GB" sz="2400" b="1" dirty="0">
                <a:solidFill>
                  <a:schemeClr val="accent1"/>
                </a:solidFill>
              </a:rPr>
              <a:t> </a:t>
            </a:r>
            <a:r>
              <a:rPr lang="en-GB" sz="2400" b="1" dirty="0" err="1">
                <a:solidFill>
                  <a:schemeClr val="accent1"/>
                </a:solidFill>
              </a:rPr>
              <a:t>Abiliti</a:t>
            </a:r>
            <a:r>
              <a:rPr lang="en-GB" sz="2400" b="1" dirty="0">
                <a:solidFill>
                  <a:schemeClr val="accent1"/>
                </a:solidFill>
              </a:rPr>
              <a:t> 1-Day, Visioneering Technologies </a:t>
            </a:r>
            <a:r>
              <a:rPr lang="en-GB" sz="2400" b="1" dirty="0" err="1">
                <a:solidFill>
                  <a:schemeClr val="accent1"/>
                </a:solidFill>
              </a:rPr>
              <a:t>NaturalVue</a:t>
            </a:r>
            <a:r>
              <a:rPr lang="en-GB" sz="2400" b="1" dirty="0">
                <a:solidFill>
                  <a:schemeClr val="accent1"/>
                </a:solidFill>
              </a:rPr>
              <a:t> Multifocal 1 Day </a:t>
            </a:r>
            <a:r>
              <a:rPr lang="en-GB" sz="2400" b="1" dirty="0"/>
              <a:t>(which can also be used for presbyopia)</a:t>
            </a:r>
            <a:r>
              <a:rPr lang="en-GB" sz="2400" b="1" baseline="30000" dirty="0"/>
              <a:t> </a:t>
            </a:r>
            <a:r>
              <a:rPr lang="en-GB" sz="2400" b="1" dirty="0">
                <a:solidFill>
                  <a:schemeClr val="accent1"/>
                </a:solidFill>
              </a:rPr>
              <a:t>and </a:t>
            </a:r>
            <a:r>
              <a:rPr lang="en-GB" sz="2400" b="1" dirty="0" err="1">
                <a:solidFill>
                  <a:schemeClr val="accent1"/>
                </a:solidFill>
              </a:rPr>
              <a:t>Mark'ennovy</a:t>
            </a:r>
            <a:r>
              <a:rPr lang="en-GB" sz="2400" b="1" dirty="0">
                <a:solidFill>
                  <a:schemeClr val="accent1"/>
                </a:solidFill>
              </a:rPr>
              <a:t> Mylo </a:t>
            </a:r>
            <a:r>
              <a:rPr lang="en-GB" sz="2400" b="1" dirty="0"/>
              <a:t>monthly replacement lens.</a:t>
            </a:r>
          </a:p>
          <a:p>
            <a:r>
              <a:rPr lang="en-GB" sz="2400" b="1" dirty="0"/>
              <a:t>Each of these contact lenses have some research evidence for myopia control, although some have more evidence than others. The CL with the most supportive data is </a:t>
            </a:r>
            <a:r>
              <a:rPr lang="en-GB" sz="2400" b="1" dirty="0" err="1"/>
              <a:t>MiSight</a:t>
            </a:r>
            <a:r>
              <a:rPr lang="en-GB" sz="2400" b="1" dirty="0"/>
              <a:t> 1 day, which has reported outcomes of a 6 year study.</a:t>
            </a:r>
          </a:p>
        </p:txBody>
      </p:sp>
      <p:sp>
        <p:nvSpPr>
          <p:cNvPr id="3" name="Title 1">
            <a:extLst>
              <a:ext uri="{FF2B5EF4-FFF2-40B4-BE49-F238E27FC236}">
                <a16:creationId xmlns:a16="http://schemas.microsoft.com/office/drawing/2014/main" id="{B6071FA5-EC0D-3CD8-5AD7-5CDBA5E9C90D}"/>
              </a:ext>
            </a:extLst>
          </p:cNvPr>
          <p:cNvSpPr txBox="1">
            <a:spLocks/>
          </p:cNvSpPr>
          <p:nvPr/>
        </p:nvSpPr>
        <p:spPr>
          <a:xfrm>
            <a:off x="241540" y="284176"/>
            <a:ext cx="10558731"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GB"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4. Soft CLs popular products</a:t>
            </a:r>
            <a:endParaRPr lang="en-GB" dirty="0"/>
          </a:p>
        </p:txBody>
      </p:sp>
    </p:spTree>
    <p:extLst>
      <p:ext uri="{BB962C8B-B14F-4D97-AF65-F5344CB8AC3E}">
        <p14:creationId xmlns:p14="http://schemas.microsoft.com/office/powerpoint/2010/main" val="139683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cooper Vision</a:t>
            </a:r>
            <a:br>
              <a:rPr lang="en-GB"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br>
            <a:r>
              <a:rPr lang="en-GB"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Choice of Lens material</a:t>
            </a:r>
            <a:endParaRPr lang="en-GB" dirty="0"/>
          </a:p>
        </p:txBody>
      </p:sp>
      <p:sp>
        <p:nvSpPr>
          <p:cNvPr id="3" name="Text Placeholder 2"/>
          <p:cNvSpPr>
            <a:spLocks noGrp="1"/>
          </p:cNvSpPr>
          <p:nvPr>
            <p:ph type="body" idx="1"/>
          </p:nvPr>
        </p:nvSpPr>
        <p:spPr/>
        <p:txBody>
          <a:bodyPr/>
          <a:lstStyle/>
          <a:p>
            <a:endParaRPr lang="en-GB"/>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0782" y="267563"/>
            <a:ext cx="4756150" cy="1260379"/>
          </a:xfrm>
        </p:spPr>
      </p:pic>
      <p:sp>
        <p:nvSpPr>
          <p:cNvPr id="5" name="Text Placeholder 4"/>
          <p:cNvSpPr>
            <a:spLocks noGrp="1"/>
          </p:cNvSpPr>
          <p:nvPr>
            <p:ph type="body" sz="quarter" idx="3"/>
          </p:nvPr>
        </p:nvSpPr>
        <p:spPr/>
        <p:txBody>
          <a:bodyPr/>
          <a:lstStyle/>
          <a:p>
            <a:r>
              <a:rPr lang="en-GB" dirty="0" err="1"/>
              <a:t>Coopervision</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437438" y="4841883"/>
            <a:ext cx="4754562" cy="2016117"/>
          </a:xfrm>
        </p:spPr>
      </p:pic>
      <p:sp>
        <p:nvSpPr>
          <p:cNvPr id="9" name="Rectangle 8"/>
          <p:cNvSpPr/>
          <p:nvPr/>
        </p:nvSpPr>
        <p:spPr>
          <a:xfrm>
            <a:off x="-1" y="4841883"/>
            <a:ext cx="7365077" cy="2031325"/>
          </a:xfrm>
          <a:prstGeom prst="rect">
            <a:avLst/>
          </a:prstGeom>
        </p:spPr>
        <p:txBody>
          <a:bodyPr wrap="square">
            <a:spAutoFit/>
          </a:bodyPr>
          <a:lstStyle/>
          <a:p>
            <a:r>
              <a:rPr lang="en-GB" b="1" dirty="0">
                <a:solidFill>
                  <a:schemeClr val="tx2">
                    <a:lumMod val="10000"/>
                  </a:schemeClr>
                </a:solidFill>
              </a:rPr>
              <a:t>Innovative optical design</a:t>
            </a:r>
          </a:p>
          <a:p>
            <a:r>
              <a:rPr lang="en-GB" b="1" dirty="0" err="1">
                <a:solidFill>
                  <a:schemeClr val="tx2">
                    <a:lumMod val="10000"/>
                  </a:schemeClr>
                </a:solidFill>
              </a:rPr>
              <a:t>MiSight</a:t>
            </a:r>
            <a:r>
              <a:rPr lang="en-GB" b="1" baseline="30000" dirty="0">
                <a:solidFill>
                  <a:schemeClr val="tx2">
                    <a:lumMod val="10000"/>
                  </a:schemeClr>
                </a:solidFill>
              </a:rPr>
              <a:t>®</a:t>
            </a:r>
            <a:r>
              <a:rPr lang="en-GB" b="1" dirty="0">
                <a:solidFill>
                  <a:schemeClr val="tx2">
                    <a:lumMod val="10000"/>
                  </a:schemeClr>
                </a:solidFill>
              </a:rPr>
              <a:t> 1 day daily disposable contact lens with </a:t>
            </a:r>
            <a:r>
              <a:rPr lang="en-GB" b="1" dirty="0" err="1">
                <a:solidFill>
                  <a:schemeClr val="tx2">
                    <a:lumMod val="10000"/>
                  </a:schemeClr>
                </a:solidFill>
              </a:rPr>
              <a:t>ActivControl</a:t>
            </a:r>
            <a:r>
              <a:rPr lang="en-GB" b="1" baseline="30000" dirty="0">
                <a:solidFill>
                  <a:schemeClr val="tx2">
                    <a:lumMod val="10000"/>
                  </a:schemeClr>
                </a:solidFill>
              </a:rPr>
              <a:t>®</a:t>
            </a:r>
            <a:r>
              <a:rPr lang="en-GB" b="1" dirty="0">
                <a:solidFill>
                  <a:schemeClr val="tx2">
                    <a:lumMod val="10000"/>
                  </a:schemeClr>
                </a:solidFill>
              </a:rPr>
              <a:t> myopia management technology is as easy to ﬁt as a single-vision contact lens offering a simple convenient myopia management therapy compared with alternative treatment options.</a:t>
            </a:r>
          </a:p>
          <a:p>
            <a:r>
              <a:rPr lang="en-GB" b="1" dirty="0" err="1">
                <a:solidFill>
                  <a:schemeClr val="tx2">
                    <a:lumMod val="10000"/>
                  </a:schemeClr>
                </a:solidFill>
              </a:rPr>
              <a:t>MiSight</a:t>
            </a:r>
            <a:r>
              <a:rPr lang="en-GB" b="1" baseline="30000" dirty="0">
                <a:solidFill>
                  <a:schemeClr val="tx2">
                    <a:lumMod val="10000"/>
                  </a:schemeClr>
                </a:solidFill>
              </a:rPr>
              <a:t>®</a:t>
            </a:r>
            <a:r>
              <a:rPr lang="en-GB" b="1" dirty="0">
                <a:solidFill>
                  <a:schemeClr val="tx2">
                    <a:lumMod val="10000"/>
                  </a:schemeClr>
                </a:solidFill>
              </a:rPr>
              <a:t> 1 day contact lenses control both axial length increase and myopia progression while fully correcting refractive error</a:t>
            </a:r>
          </a:p>
        </p:txBody>
      </p:sp>
      <p:pic>
        <p:nvPicPr>
          <p:cNvPr id="4" name="Picture 3"/>
          <p:cNvPicPr>
            <a:picLocks noChangeAspect="1"/>
          </p:cNvPicPr>
          <p:nvPr/>
        </p:nvPicPr>
        <p:blipFill>
          <a:blip r:embed="rId4"/>
          <a:stretch>
            <a:fillRect/>
          </a:stretch>
        </p:blipFill>
        <p:spPr>
          <a:xfrm>
            <a:off x="1828196" y="1731497"/>
            <a:ext cx="8305800" cy="3171825"/>
          </a:xfrm>
          <a:prstGeom prst="rect">
            <a:avLst/>
          </a:prstGeom>
        </p:spPr>
      </p:pic>
    </p:spTree>
    <p:extLst>
      <p:ext uri="{BB962C8B-B14F-4D97-AF65-F5344CB8AC3E}">
        <p14:creationId xmlns:p14="http://schemas.microsoft.com/office/powerpoint/2010/main" val="3456500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7231C-9CF8-2A3B-8DA8-C5F9A8CB27A3}"/>
              </a:ext>
            </a:extLst>
          </p:cNvPr>
          <p:cNvSpPr>
            <a:spLocks noGrp="1"/>
          </p:cNvSpPr>
          <p:nvPr>
            <p:ph type="title"/>
          </p:nvPr>
        </p:nvSpPr>
        <p:spPr>
          <a:xfrm>
            <a:off x="2269375" y="284176"/>
            <a:ext cx="8717624" cy="1508760"/>
          </a:xfrm>
        </p:spPr>
        <p:txBody>
          <a:bodyPr/>
          <a:lstStyle/>
          <a:p>
            <a:r>
              <a:rPr lang="en-GB" b="1" dirty="0"/>
              <a:t>COOPER </a:t>
            </a:r>
            <a:r>
              <a:rPr lang="en-GB" b="1" dirty="0" err="1"/>
              <a:t>ViSion</a:t>
            </a:r>
            <a:br>
              <a:rPr lang="en-GB" b="1" dirty="0"/>
            </a:br>
            <a:r>
              <a:rPr lang="en-GB" b="1" dirty="0" err="1"/>
              <a:t>Mysight</a:t>
            </a:r>
            <a:r>
              <a:rPr lang="en-GB" b="1" dirty="0"/>
              <a:t> 1day</a:t>
            </a:r>
          </a:p>
        </p:txBody>
      </p:sp>
      <p:sp>
        <p:nvSpPr>
          <p:cNvPr id="4" name="TextBox 3">
            <a:extLst>
              <a:ext uri="{FF2B5EF4-FFF2-40B4-BE49-F238E27FC236}">
                <a16:creationId xmlns:a16="http://schemas.microsoft.com/office/drawing/2014/main" id="{430622F5-EC78-B51B-316E-1BC8123BEB51}"/>
              </a:ext>
            </a:extLst>
          </p:cNvPr>
          <p:cNvSpPr txBox="1"/>
          <p:nvPr/>
        </p:nvSpPr>
        <p:spPr>
          <a:xfrm>
            <a:off x="599607" y="1896255"/>
            <a:ext cx="4534524" cy="5262979"/>
          </a:xfrm>
          <a:prstGeom prst="rect">
            <a:avLst/>
          </a:prstGeom>
          <a:noFill/>
        </p:spPr>
        <p:txBody>
          <a:bodyPr wrap="square">
            <a:spAutoFit/>
          </a:bodyPr>
          <a:lstStyle/>
          <a:p>
            <a:r>
              <a:rPr lang="en-GB" sz="2800" b="1" dirty="0"/>
              <a:t>Material/H20 Content</a:t>
            </a:r>
          </a:p>
          <a:p>
            <a:r>
              <a:rPr lang="en-GB" sz="2800" dirty="0" err="1"/>
              <a:t>omafilcon</a:t>
            </a:r>
            <a:r>
              <a:rPr lang="en-GB" sz="2800" dirty="0"/>
              <a:t> A / 60%</a:t>
            </a:r>
          </a:p>
          <a:p>
            <a:r>
              <a:rPr lang="en-GB" sz="2800" dirty="0"/>
              <a:t>Base Curve (mm)</a:t>
            </a:r>
          </a:p>
          <a:p>
            <a:r>
              <a:rPr lang="en-GB" sz="2800" dirty="0"/>
              <a:t>8.7</a:t>
            </a:r>
          </a:p>
          <a:p>
            <a:r>
              <a:rPr lang="en-GB" sz="2800" b="1" dirty="0"/>
              <a:t>Dia (mm)</a:t>
            </a:r>
          </a:p>
          <a:p>
            <a:r>
              <a:rPr lang="en-GB" sz="2800" dirty="0"/>
              <a:t>14.2</a:t>
            </a:r>
          </a:p>
          <a:p>
            <a:r>
              <a:rPr lang="en-GB" sz="2800" b="1" dirty="0"/>
              <a:t>Sphere Power</a:t>
            </a:r>
          </a:p>
          <a:p>
            <a:r>
              <a:rPr lang="en-GB" sz="2800" dirty="0"/>
              <a:t>-0.50D to -7.00D (0.50D steps after -6.00D)</a:t>
            </a:r>
            <a:br>
              <a:rPr lang="en-GB" sz="2800" dirty="0"/>
            </a:br>
            <a:r>
              <a:rPr lang="en-GB" sz="2800" dirty="0"/>
              <a:t>No plano</a:t>
            </a:r>
          </a:p>
          <a:p>
            <a:r>
              <a:rPr lang="en-GB" sz="2800" dirty="0"/>
              <a:t>FDA Group 2</a:t>
            </a:r>
          </a:p>
          <a:p>
            <a:endParaRPr lang="en-GB" sz="2800" dirty="0"/>
          </a:p>
        </p:txBody>
      </p:sp>
      <p:pic>
        <p:nvPicPr>
          <p:cNvPr id="7" name="Content Placeholder 6">
            <a:extLst>
              <a:ext uri="{FF2B5EF4-FFF2-40B4-BE49-F238E27FC236}">
                <a16:creationId xmlns:a16="http://schemas.microsoft.com/office/drawing/2014/main" id="{BFF09EEE-230E-2895-8A27-44D3E83F27A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4858" y="185057"/>
            <a:ext cx="5682074" cy="1839686"/>
          </a:xfrm>
        </p:spPr>
      </p:pic>
      <p:pic>
        <p:nvPicPr>
          <p:cNvPr id="3" name="Content Placeholder 6">
            <a:extLst>
              <a:ext uri="{FF2B5EF4-FFF2-40B4-BE49-F238E27FC236}">
                <a16:creationId xmlns:a16="http://schemas.microsoft.com/office/drawing/2014/main" id="{5A8590F7-8DA2-0AB8-86AE-B35582088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098" y="2477193"/>
            <a:ext cx="5682074" cy="1968517"/>
          </a:xfrm>
          <a:prstGeom prst="rect">
            <a:avLst/>
          </a:prstGeom>
        </p:spPr>
      </p:pic>
    </p:spTree>
    <p:extLst>
      <p:ext uri="{BB962C8B-B14F-4D97-AF65-F5344CB8AC3E}">
        <p14:creationId xmlns:p14="http://schemas.microsoft.com/office/powerpoint/2010/main" val="241352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BB0C-7ECD-7C7B-2BCF-CB8B67C11CA9}"/>
              </a:ext>
            </a:extLst>
          </p:cNvPr>
          <p:cNvSpPr>
            <a:spLocks noGrp="1"/>
          </p:cNvSpPr>
          <p:nvPr>
            <p:ph type="title"/>
          </p:nvPr>
        </p:nvSpPr>
        <p:spPr/>
        <p:txBody>
          <a:bodyPr>
            <a:normAutofit fontScale="90000"/>
          </a:bodyPr>
          <a:lstStyle/>
          <a:p>
            <a:r>
              <a:rPr lang="en-GB" b="1" dirty="0" err="1"/>
              <a:t>Naturalvue</a:t>
            </a:r>
            <a:r>
              <a:rPr lang="en-GB" b="1" dirty="0"/>
              <a:t> mf 1day</a:t>
            </a:r>
            <a:br>
              <a:rPr lang="en-GB" b="1" dirty="0"/>
            </a:br>
            <a:r>
              <a:rPr lang="en-GB" b="1" dirty="0"/>
              <a:t>Vision technology</a:t>
            </a:r>
            <a:br>
              <a:rPr lang="en-GB" dirty="0"/>
            </a:br>
            <a:endParaRPr lang="en-GB" dirty="0"/>
          </a:p>
        </p:txBody>
      </p:sp>
      <p:sp>
        <p:nvSpPr>
          <p:cNvPr id="3" name="Rectangle 1">
            <a:extLst>
              <a:ext uri="{FF2B5EF4-FFF2-40B4-BE49-F238E27FC236}">
                <a16:creationId xmlns:a16="http://schemas.microsoft.com/office/drawing/2014/main" id="{A1512DAE-E990-A5A1-121A-9FD5DB2BAC45}"/>
              </a:ext>
            </a:extLst>
          </p:cNvPr>
          <p:cNvSpPr>
            <a:spLocks noChangeArrowheads="1"/>
          </p:cNvSpPr>
          <p:nvPr/>
        </p:nvSpPr>
        <p:spPr bwMode="auto">
          <a:xfrm rot="10800000" flipV="1">
            <a:off x="111509" y="2159482"/>
            <a:ext cx="1161629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Daily disposable multifocal soft CL with </a:t>
            </a:r>
            <a:r>
              <a:rPr kumimoji="0" lang="en-US" altLang="en-US" sz="2800" b="0" i="0" u="none" strike="noStrike" cap="none" normalizeH="0" baseline="0" dirty="0" err="1">
                <a:ln>
                  <a:noFill/>
                </a:ln>
                <a:solidFill>
                  <a:schemeClr val="tx1"/>
                </a:solidFill>
                <a:effectLst/>
                <a:latin typeface="Arial" panose="020B0604020202020204" pitchFamily="34" charset="0"/>
              </a:rPr>
              <a:t>Neurofocus</a:t>
            </a:r>
            <a:r>
              <a:rPr kumimoji="0" lang="en-US" altLang="en-US" sz="2800" b="0" i="0" u="none" strike="noStrike" cap="none" normalizeH="0" baseline="0" dirty="0">
                <a:ln>
                  <a:noFill/>
                </a:ln>
                <a:solidFill>
                  <a:schemeClr val="tx1"/>
                </a:solidFill>
                <a:effectLst/>
                <a:latin typeface="Arial" panose="020B0604020202020204" pitchFamily="34" charset="0"/>
              </a:rPr>
              <a:t> Optics® Technology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rPr>
              <a:t>Product Detail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Centre-distance, extended depth of focus multifocal soft contact lens, creating a 'virtual pinhole aperture' and peripheral defocus.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One single high add power.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rPr>
              <a:t>Power Range </a:t>
            </a:r>
            <a:r>
              <a:rPr kumimoji="0" lang="en-US" altLang="en-US" sz="2800" b="0" i="0" u="none" strike="noStrike" cap="none" normalizeH="0" baseline="0" dirty="0">
                <a:ln>
                  <a:noFill/>
                </a:ln>
                <a:solidFill>
                  <a:schemeClr val="tx1"/>
                </a:solidFill>
                <a:effectLst/>
                <a:latin typeface="Arial" panose="020B0604020202020204" pitchFamily="34" charset="0"/>
              </a:rPr>
              <a:t>+4.00D to -12.25D in 0.25 steps. Spherical powers only. Single, universal add power effective up to +3.00D.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rPr>
              <a:t>Material </a:t>
            </a:r>
            <a:r>
              <a:rPr kumimoji="0" lang="en-US" altLang="en-US" sz="2800" b="0" i="0" u="none" strike="noStrike" cap="none" normalizeH="0" baseline="0" dirty="0" err="1">
                <a:ln>
                  <a:noFill/>
                </a:ln>
                <a:solidFill>
                  <a:schemeClr val="tx1"/>
                </a:solidFill>
                <a:effectLst/>
                <a:latin typeface="Arial" panose="020B0604020202020204" pitchFamily="34" charset="0"/>
              </a:rPr>
              <a:t>Etafilcon</a:t>
            </a:r>
            <a:r>
              <a:rPr kumimoji="0" lang="en-US" altLang="en-US" sz="2800" b="0" i="0" u="none" strike="noStrike" cap="none" normalizeH="0" baseline="0" dirty="0">
                <a:ln>
                  <a:noFill/>
                </a:ln>
                <a:solidFill>
                  <a:schemeClr val="tx1"/>
                </a:solidFill>
                <a:effectLst/>
                <a:latin typeface="Arial" panose="020B0604020202020204" pitchFamily="34" charset="0"/>
              </a:rPr>
              <a:t> A; hydrogel (58% water)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rPr>
              <a:t>Diameter </a:t>
            </a:r>
            <a:r>
              <a:rPr kumimoji="0" lang="en-US" altLang="en-US" sz="2800" b="0" i="0" u="none" strike="noStrike" cap="none" normalizeH="0" baseline="0" dirty="0">
                <a:ln>
                  <a:noFill/>
                </a:ln>
                <a:solidFill>
                  <a:schemeClr val="tx1"/>
                </a:solidFill>
                <a:effectLst/>
                <a:latin typeface="Arial" panose="020B0604020202020204" pitchFamily="34" charset="0"/>
              </a:rPr>
              <a:t>14.5mm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rPr>
              <a:t>Base curve </a:t>
            </a:r>
            <a:r>
              <a:rPr kumimoji="0" lang="en-US" altLang="en-US" sz="2800" b="0" i="0" u="none" strike="noStrike" cap="none" normalizeH="0" baseline="0" dirty="0">
                <a:ln>
                  <a:noFill/>
                </a:ln>
                <a:solidFill>
                  <a:schemeClr val="tx1"/>
                </a:solidFill>
                <a:effectLst/>
                <a:latin typeface="Arial" panose="020B0604020202020204" pitchFamily="34" charset="0"/>
              </a:rPr>
              <a:t>8.3mm</a:t>
            </a:r>
          </a:p>
        </p:txBody>
      </p:sp>
      <p:pic>
        <p:nvPicPr>
          <p:cNvPr id="5" name="Picture 4">
            <a:extLst>
              <a:ext uri="{FF2B5EF4-FFF2-40B4-BE49-F238E27FC236}">
                <a16:creationId xmlns:a16="http://schemas.microsoft.com/office/drawing/2014/main" id="{172CFF3E-6AEE-7615-0107-5F84AF71AE2D}"/>
              </a:ext>
            </a:extLst>
          </p:cNvPr>
          <p:cNvPicPr>
            <a:picLocks noChangeAspect="1"/>
          </p:cNvPicPr>
          <p:nvPr/>
        </p:nvPicPr>
        <p:blipFill>
          <a:blip r:embed="rId2"/>
          <a:stretch>
            <a:fillRect/>
          </a:stretch>
        </p:blipFill>
        <p:spPr>
          <a:xfrm>
            <a:off x="9010185" y="-784272"/>
            <a:ext cx="3409990" cy="3572077"/>
          </a:xfrm>
          <a:prstGeom prst="rect">
            <a:avLst/>
          </a:prstGeom>
        </p:spPr>
      </p:pic>
    </p:spTree>
    <p:extLst>
      <p:ext uri="{BB962C8B-B14F-4D97-AF65-F5344CB8AC3E}">
        <p14:creationId xmlns:p14="http://schemas.microsoft.com/office/powerpoint/2010/main" val="400128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30CF-9389-9F64-68CA-A016DFC56547}"/>
              </a:ext>
            </a:extLst>
          </p:cNvPr>
          <p:cNvSpPr>
            <a:spLocks noGrp="1"/>
          </p:cNvSpPr>
          <p:nvPr>
            <p:ph type="title"/>
          </p:nvPr>
        </p:nvSpPr>
        <p:spPr/>
        <p:txBody>
          <a:bodyPr/>
          <a:lstStyle/>
          <a:p>
            <a:r>
              <a:rPr lang="en-GB" b="1" dirty="0"/>
              <a:t>J&amp;J Ability 1day</a:t>
            </a:r>
          </a:p>
        </p:txBody>
      </p:sp>
      <p:sp>
        <p:nvSpPr>
          <p:cNvPr id="3" name="Rectangle 1">
            <a:extLst>
              <a:ext uri="{FF2B5EF4-FFF2-40B4-BE49-F238E27FC236}">
                <a16:creationId xmlns:a16="http://schemas.microsoft.com/office/drawing/2014/main" id="{61BBBE21-4350-1E4A-D478-C881FA479565}"/>
              </a:ext>
            </a:extLst>
          </p:cNvPr>
          <p:cNvSpPr>
            <a:spLocks noChangeArrowheads="1"/>
          </p:cNvSpPr>
          <p:nvPr/>
        </p:nvSpPr>
        <p:spPr bwMode="auto">
          <a:xfrm rot="10800000" flipV="1">
            <a:off x="223023" y="1950046"/>
            <a:ext cx="1227127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Product Type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Daily disposable contact lens with novel ring focus technology for myopia control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Product Detail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Novel ring focus soft contact lens containing a myopia correction zone and annular treatment zones producing a +7.00D non-coaxial plus power and a +10.00D zone co-axially.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Power Range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-0.25D to -8.00D in 0.25 steps. Spherical powers only.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Material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Arial" panose="020B0604020202020204" pitchFamily="34" charset="0"/>
              </a:rPr>
              <a:t>Senofilcon</a:t>
            </a:r>
            <a:r>
              <a:rPr kumimoji="0" lang="en-US" altLang="en-US" sz="2400" b="0" i="0" u="none" strike="noStrike" cap="none" normalizeH="0" baseline="0" dirty="0">
                <a:ln>
                  <a:noFill/>
                </a:ln>
                <a:solidFill>
                  <a:schemeClr val="tx1"/>
                </a:solidFill>
                <a:effectLst/>
                <a:latin typeface="Arial" panose="020B0604020202020204" pitchFamily="34" charset="0"/>
              </a:rPr>
              <a:t> A: silicone-hydrogel (38% water), Class 1 UV blocker, Dk/t 121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Diameter </a:t>
            </a:r>
            <a:r>
              <a:rPr kumimoji="0" lang="en-US" altLang="en-US" sz="2400" b="0" i="0" u="none" strike="noStrike" cap="none" normalizeH="0" baseline="0" dirty="0">
                <a:ln>
                  <a:noFill/>
                </a:ln>
                <a:solidFill>
                  <a:schemeClr val="tx1"/>
                </a:solidFill>
                <a:effectLst/>
                <a:latin typeface="Arial" panose="020B0604020202020204" pitchFamily="34" charset="0"/>
              </a:rPr>
              <a:t>13.8</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err="1">
                <a:latin typeface="Arial" panose="020B0604020202020204" pitchFamily="34" charset="0"/>
              </a:rPr>
              <a:t>Basecurve</a:t>
            </a:r>
            <a:r>
              <a:rPr lang="en-US" altLang="en-US" sz="2400" dirty="0">
                <a:latin typeface="Arial" panose="020B0604020202020204" pitchFamily="34" charset="0"/>
              </a:rPr>
              <a:t> 7.9</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48FD9052-FC8A-CC9C-D386-CE95AA34E756}"/>
              </a:ext>
            </a:extLst>
          </p:cNvPr>
          <p:cNvPicPr>
            <a:picLocks noChangeAspect="1"/>
          </p:cNvPicPr>
          <p:nvPr/>
        </p:nvPicPr>
        <p:blipFill>
          <a:blip r:embed="rId2"/>
          <a:stretch>
            <a:fillRect/>
          </a:stretch>
        </p:blipFill>
        <p:spPr>
          <a:xfrm>
            <a:off x="6096000" y="-1371600"/>
            <a:ext cx="5660571" cy="4234543"/>
          </a:xfrm>
          <a:prstGeom prst="rect">
            <a:avLst/>
          </a:prstGeom>
        </p:spPr>
      </p:pic>
    </p:spTree>
    <p:extLst>
      <p:ext uri="{BB962C8B-B14F-4D97-AF65-F5344CB8AC3E}">
        <p14:creationId xmlns:p14="http://schemas.microsoft.com/office/powerpoint/2010/main" val="182693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80FD-E19A-EF34-FE85-91D53095A88C}"/>
              </a:ext>
            </a:extLst>
          </p:cNvPr>
          <p:cNvSpPr>
            <a:spLocks noGrp="1"/>
          </p:cNvSpPr>
          <p:nvPr>
            <p:ph type="title"/>
          </p:nvPr>
        </p:nvSpPr>
        <p:spPr>
          <a:xfrm>
            <a:off x="2524126" y="284176"/>
            <a:ext cx="8930812" cy="1508760"/>
          </a:xfrm>
        </p:spPr>
        <p:txBody>
          <a:bodyPr>
            <a:noAutofit/>
          </a:bodyPr>
          <a:lstStyle/>
          <a:p>
            <a:r>
              <a:rPr lang="en-GB" sz="60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1. Introduction to Myopia </a:t>
            </a:r>
            <a:endParaRPr lang="en-GB" sz="6000" dirty="0"/>
          </a:p>
        </p:txBody>
      </p:sp>
      <p:sp>
        <p:nvSpPr>
          <p:cNvPr id="3" name="Content Placeholder 2">
            <a:extLst>
              <a:ext uri="{FF2B5EF4-FFF2-40B4-BE49-F238E27FC236}">
                <a16:creationId xmlns:a16="http://schemas.microsoft.com/office/drawing/2014/main" id="{760D97B1-4067-247B-2489-6A1C0EE7C3A1}"/>
              </a:ext>
            </a:extLst>
          </p:cNvPr>
          <p:cNvSpPr>
            <a:spLocks noGrp="1"/>
          </p:cNvSpPr>
          <p:nvPr>
            <p:ph idx="1"/>
          </p:nvPr>
        </p:nvSpPr>
        <p:spPr>
          <a:xfrm>
            <a:off x="0" y="1975945"/>
            <a:ext cx="12076981" cy="5158099"/>
          </a:xfrm>
        </p:spPr>
        <p:txBody>
          <a:bodyPr>
            <a:normAutofit fontScale="92500" lnSpcReduction="20000"/>
          </a:bodyPr>
          <a:lstStyle/>
          <a:p>
            <a:r>
              <a:rPr lang="en-GB" sz="5800" b="1" dirty="0"/>
              <a:t>Myopia  often starts in childhood and  progressively worsens until early adulthood, when it stabilizes</a:t>
            </a:r>
            <a:endParaRPr lang="en-GB" sz="5800" b="1" baseline="30000" dirty="0"/>
          </a:p>
          <a:p>
            <a:r>
              <a:rPr lang="en-GB" sz="5800" b="1" dirty="0"/>
              <a:t>Myopia is a lifelong condition and increases the risk of  sight threatening conditions in later life, causing the World Health Organization to classify myopia as a global health concern.</a:t>
            </a:r>
          </a:p>
          <a:p>
            <a:endParaRPr lang="en-GB" dirty="0"/>
          </a:p>
        </p:txBody>
      </p:sp>
      <p:pic>
        <p:nvPicPr>
          <p:cNvPr id="5" name="Picture 4" descr="ECLSO logo">
            <a:extLst>
              <a:ext uri="{FF2B5EF4-FFF2-40B4-BE49-F238E27FC236}">
                <a16:creationId xmlns:a16="http://schemas.microsoft.com/office/drawing/2014/main" id="{5C7C7F5F-6504-67C4-4694-E423935FFB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4005"/>
            <a:ext cx="2172237" cy="128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091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82062"/>
            <a:ext cx="9784080" cy="1710874"/>
          </a:xfrm>
        </p:spPr>
        <p:txBody>
          <a:bodyPr/>
          <a:lstStyle/>
          <a:p>
            <a:endParaRPr lang="en-GB" dirty="0"/>
          </a:p>
        </p:txBody>
      </p:sp>
      <p:pic>
        <p:nvPicPr>
          <p:cNvPr id="4" name="Picture 3"/>
          <p:cNvPicPr>
            <a:picLocks noChangeAspect="1"/>
          </p:cNvPicPr>
          <p:nvPr/>
        </p:nvPicPr>
        <p:blipFill>
          <a:blip r:embed="rId2"/>
          <a:stretch>
            <a:fillRect/>
          </a:stretch>
        </p:blipFill>
        <p:spPr>
          <a:xfrm>
            <a:off x="0" y="0"/>
            <a:ext cx="12590585" cy="6553469"/>
          </a:xfrm>
          <a:prstGeom prst="rect">
            <a:avLst/>
          </a:prstGeom>
        </p:spPr>
      </p:pic>
      <p:sp>
        <p:nvSpPr>
          <p:cNvPr id="3" name="Rectangle 2"/>
          <p:cNvSpPr/>
          <p:nvPr/>
        </p:nvSpPr>
        <p:spPr>
          <a:xfrm>
            <a:off x="2916335" y="167425"/>
            <a:ext cx="9439788" cy="707886"/>
          </a:xfrm>
          <a:prstGeom prst="rect">
            <a:avLst/>
          </a:prstGeom>
        </p:spPr>
        <p:txBody>
          <a:bodyPr wrap="square">
            <a:spAutoFit/>
          </a:bodyPr>
          <a:lstStyle/>
          <a:p>
            <a:endParaRPr lang="en-GB" sz="4000" dirty="0"/>
          </a:p>
        </p:txBody>
      </p:sp>
      <p:sp>
        <p:nvSpPr>
          <p:cNvPr id="5" name="Rectangle 4"/>
          <p:cNvSpPr/>
          <p:nvPr/>
        </p:nvSpPr>
        <p:spPr>
          <a:xfrm>
            <a:off x="6307015" y="4660105"/>
            <a:ext cx="5357447" cy="707886"/>
          </a:xfrm>
          <a:prstGeom prst="rect">
            <a:avLst/>
          </a:prstGeom>
        </p:spPr>
        <p:txBody>
          <a:bodyPr wrap="square">
            <a:spAutoFit/>
          </a:bodyPr>
          <a:lstStyle/>
          <a:p>
            <a:r>
              <a:rPr lang="en-GB" sz="4000"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Ultravison</a:t>
            </a:r>
            <a:r>
              <a:rPr lang="en-GB" sz="40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 Vision</a:t>
            </a:r>
            <a:endParaRPr lang="en-GB" sz="4000" dirty="0"/>
          </a:p>
        </p:txBody>
      </p:sp>
    </p:spTree>
    <p:extLst>
      <p:ext uri="{BB962C8B-B14F-4D97-AF65-F5344CB8AC3E}">
        <p14:creationId xmlns:p14="http://schemas.microsoft.com/office/powerpoint/2010/main" val="169908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FBEC-E45C-9504-15F0-FE3317E31639}"/>
              </a:ext>
            </a:extLst>
          </p:cNvPr>
          <p:cNvSpPr>
            <a:spLocks noGrp="1"/>
          </p:cNvSpPr>
          <p:nvPr>
            <p:ph type="title"/>
          </p:nvPr>
        </p:nvSpPr>
        <p:spPr>
          <a:xfrm>
            <a:off x="138023" y="284176"/>
            <a:ext cx="11818188" cy="1508760"/>
          </a:xfrm>
        </p:spPr>
        <p:txBody>
          <a:bodyPr/>
          <a:lstStyle/>
          <a:p>
            <a:r>
              <a:rPr lang="en-GB"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 </a:t>
            </a:r>
            <a:r>
              <a:rPr lang="en-GB" sz="6600"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WhicH</a:t>
            </a:r>
            <a:r>
              <a:rPr lang="en-GB" sz="6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 CLs are the Best?</a:t>
            </a:r>
            <a:endParaRPr lang="en-GB" sz="6600" b="1" dirty="0">
              <a:solidFill>
                <a:schemeClr val="accent1"/>
              </a:solidFill>
            </a:endParaRPr>
          </a:p>
        </p:txBody>
      </p:sp>
      <p:sp>
        <p:nvSpPr>
          <p:cNvPr id="4" name="TextBox 3">
            <a:extLst>
              <a:ext uri="{FF2B5EF4-FFF2-40B4-BE49-F238E27FC236}">
                <a16:creationId xmlns:a16="http://schemas.microsoft.com/office/drawing/2014/main" id="{E48B76CA-A2D6-C98E-02E8-B5DAE97E36DB}"/>
              </a:ext>
            </a:extLst>
          </p:cNvPr>
          <p:cNvSpPr txBox="1"/>
          <p:nvPr/>
        </p:nvSpPr>
        <p:spPr>
          <a:xfrm>
            <a:off x="-1" y="1723246"/>
            <a:ext cx="11818187" cy="4770537"/>
          </a:xfrm>
          <a:prstGeom prst="rect">
            <a:avLst/>
          </a:prstGeom>
          <a:noFill/>
        </p:spPr>
        <p:txBody>
          <a:bodyPr wrap="square">
            <a:spAutoFit/>
          </a:bodyPr>
          <a:lstStyle/>
          <a:p>
            <a:endParaRPr lang="en-GB" sz="2400" dirty="0"/>
          </a:p>
          <a:p>
            <a:r>
              <a:rPr lang="en-GB" sz="3200" b="1" dirty="0"/>
              <a:t>CLs are medical devises and: </a:t>
            </a:r>
            <a:r>
              <a:rPr lang="en-GB" sz="4400" b="1" dirty="0">
                <a:solidFill>
                  <a:srgbClr val="92D050"/>
                </a:solidFill>
              </a:rPr>
              <a:t>For any medical device, professional advice and supervision is needed.</a:t>
            </a:r>
          </a:p>
          <a:p>
            <a:r>
              <a:rPr lang="en-GB" sz="3200" b="1" dirty="0"/>
              <a:t>Internet advertising </a:t>
            </a:r>
            <a:r>
              <a:rPr lang="en-GB" sz="3200" b="1" dirty="0">
                <a:solidFill>
                  <a:srgbClr val="FF0000"/>
                </a:solidFill>
              </a:rPr>
              <a:t>does not substitute</a:t>
            </a:r>
            <a:r>
              <a:rPr lang="en-GB" sz="3200" b="1" dirty="0"/>
              <a:t>  the advice of an eye care professional.</a:t>
            </a:r>
          </a:p>
          <a:p>
            <a:r>
              <a:rPr lang="en-GB" sz="3200" b="1" dirty="0"/>
              <a:t>The best lens is the one which is most suitable to the patient  and this will depend on a variety of individual factors such as refractive error, corneal curvature, eye health, patient’s wearing preferences, activities, time and financial situation.</a:t>
            </a:r>
          </a:p>
        </p:txBody>
      </p:sp>
    </p:spTree>
    <p:extLst>
      <p:ext uri="{BB962C8B-B14F-4D97-AF65-F5344CB8AC3E}">
        <p14:creationId xmlns:p14="http://schemas.microsoft.com/office/powerpoint/2010/main" val="2557767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696D-CCA1-0D85-508F-18C62170AC38}"/>
              </a:ext>
            </a:extLst>
          </p:cNvPr>
          <p:cNvSpPr>
            <a:spLocks noGrp="1"/>
          </p:cNvSpPr>
          <p:nvPr>
            <p:ph type="title"/>
          </p:nvPr>
        </p:nvSpPr>
        <p:spPr>
          <a:xfrm>
            <a:off x="524656" y="491209"/>
            <a:ext cx="10922755" cy="1173193"/>
          </a:xfrm>
        </p:spPr>
        <p:txBody>
          <a:bodyPr>
            <a:normAutofit/>
          </a:bodyPr>
          <a:lstStyle/>
          <a:p>
            <a:r>
              <a:rPr lang="en-GB"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5. Key milestones : </a:t>
            </a:r>
            <a:r>
              <a:rPr lang="en-GB" b="1" dirty="0"/>
              <a:t>Centre distance multifocal </a:t>
            </a:r>
            <a:r>
              <a:rPr lang="en-GB" b="1" dirty="0" err="1"/>
              <a:t>cLS</a:t>
            </a:r>
            <a:r>
              <a:rPr lang="en-GB" b="1" dirty="0"/>
              <a:t>  for myopia Management</a:t>
            </a:r>
          </a:p>
        </p:txBody>
      </p:sp>
      <p:sp>
        <p:nvSpPr>
          <p:cNvPr id="6" name="TextBox 5">
            <a:extLst>
              <a:ext uri="{FF2B5EF4-FFF2-40B4-BE49-F238E27FC236}">
                <a16:creationId xmlns:a16="http://schemas.microsoft.com/office/drawing/2014/main" id="{054237FC-6212-9EFD-2C5C-F77727FB529F}"/>
              </a:ext>
            </a:extLst>
          </p:cNvPr>
          <p:cNvSpPr txBox="1"/>
          <p:nvPr/>
        </p:nvSpPr>
        <p:spPr>
          <a:xfrm>
            <a:off x="724619" y="2024218"/>
            <a:ext cx="11197087" cy="4401205"/>
          </a:xfrm>
          <a:prstGeom prst="rect">
            <a:avLst/>
          </a:prstGeom>
          <a:noFill/>
        </p:spPr>
        <p:txBody>
          <a:bodyPr wrap="square">
            <a:spAutoFit/>
          </a:bodyPr>
          <a:lstStyle/>
          <a:p>
            <a:r>
              <a:rPr lang="en-GB" sz="2400" b="1" dirty="0"/>
              <a:t>The first type of soft CL that were shown to provide a myopia control effect weren't actually designed for children but for presbyopic adults.</a:t>
            </a:r>
          </a:p>
          <a:p>
            <a:r>
              <a:rPr lang="en-GB" sz="2400" b="1" dirty="0"/>
              <a:t>These centre distance multifocal soft CL offer distance vision correction at the centre of the CL and near vision correction in the outer peripheral areas of the CL. </a:t>
            </a:r>
          </a:p>
          <a:p>
            <a:endParaRPr lang="en-GB" sz="2400" b="1" dirty="0"/>
          </a:p>
          <a:p>
            <a:r>
              <a:rPr lang="en-GB" sz="3200" b="1" dirty="0"/>
              <a:t>It just happens that this  CL design also moves peripheral light rays in front of the retina - a desirable outcome for myopia management because the peripheral light rays focusing in front of the eye should slow myopia progression. </a:t>
            </a:r>
          </a:p>
          <a:p>
            <a:r>
              <a:rPr lang="en-GB" sz="3200" b="1" dirty="0"/>
              <a:t>Research indeed shows this to be the case.</a:t>
            </a:r>
          </a:p>
        </p:txBody>
      </p:sp>
      <p:sp>
        <p:nvSpPr>
          <p:cNvPr id="8" name="TextBox 7">
            <a:extLst>
              <a:ext uri="{FF2B5EF4-FFF2-40B4-BE49-F238E27FC236}">
                <a16:creationId xmlns:a16="http://schemas.microsoft.com/office/drawing/2014/main" id="{1450104C-17BB-37FB-7ADF-71D73D05D030}"/>
              </a:ext>
            </a:extLst>
          </p:cNvPr>
          <p:cNvSpPr txBox="1"/>
          <p:nvPr/>
        </p:nvSpPr>
        <p:spPr>
          <a:xfrm>
            <a:off x="3048719" y="3917044"/>
            <a:ext cx="6094562" cy="369332"/>
          </a:xfrm>
          <a:prstGeom prst="rect">
            <a:avLst/>
          </a:prstGeom>
          <a:noFill/>
        </p:spPr>
        <p:txBody>
          <a:bodyPr wrap="square">
            <a:spAutoFit/>
          </a:bodyPr>
          <a:lstStyle/>
          <a:p>
            <a:r>
              <a:rPr lang="en-GB" sz="1800" dirty="0"/>
              <a:t> </a:t>
            </a:r>
            <a:endParaRPr lang="en-GB" dirty="0"/>
          </a:p>
        </p:txBody>
      </p:sp>
    </p:spTree>
    <p:extLst>
      <p:ext uri="{BB962C8B-B14F-4D97-AF65-F5344CB8AC3E}">
        <p14:creationId xmlns:p14="http://schemas.microsoft.com/office/powerpoint/2010/main" val="1042431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08EAC-12E6-0E03-0A89-41209B5FB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DE543-F097-8B51-4036-42D5FD0ACD98}"/>
              </a:ext>
            </a:extLst>
          </p:cNvPr>
          <p:cNvSpPr>
            <a:spLocks noGrp="1"/>
          </p:cNvSpPr>
          <p:nvPr>
            <p:ph type="title"/>
          </p:nvPr>
        </p:nvSpPr>
        <p:spPr/>
        <p:txBody>
          <a:bodyPr/>
          <a:lstStyle/>
          <a:p>
            <a:r>
              <a:rPr lang="en-GB"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6. Effectiveness und research</a:t>
            </a:r>
            <a:endParaRPr lang="en-GB" dirty="0"/>
          </a:p>
        </p:txBody>
      </p:sp>
      <p:sp>
        <p:nvSpPr>
          <p:cNvPr id="3" name="Content Placeholder 2">
            <a:extLst>
              <a:ext uri="{FF2B5EF4-FFF2-40B4-BE49-F238E27FC236}">
                <a16:creationId xmlns:a16="http://schemas.microsoft.com/office/drawing/2014/main" id="{25A3606F-F935-8B84-2773-86D5ED334545}"/>
              </a:ext>
            </a:extLst>
          </p:cNvPr>
          <p:cNvSpPr>
            <a:spLocks noGrp="1"/>
          </p:cNvSpPr>
          <p:nvPr>
            <p:ph idx="1"/>
          </p:nvPr>
        </p:nvSpPr>
        <p:spPr>
          <a:xfrm>
            <a:off x="343949" y="2011680"/>
            <a:ext cx="10643050" cy="4846320"/>
          </a:xfrm>
        </p:spPr>
        <p:txBody>
          <a:bodyPr>
            <a:normAutofit lnSpcReduction="10000"/>
          </a:bodyPr>
          <a:lstStyle/>
          <a:p>
            <a:pPr marL="457200" indent="-457200">
              <a:buAutoNum type="arabicPeriod"/>
            </a:pPr>
            <a:r>
              <a:rPr lang="en-GB" sz="3200" b="1" dirty="0"/>
              <a:t>Ortho-K: </a:t>
            </a:r>
            <a:r>
              <a:rPr lang="en-GB" sz="3200" dirty="0"/>
              <a:t>CRAYON and LORIC studies</a:t>
            </a:r>
          </a:p>
          <a:p>
            <a:pPr marL="0" indent="0">
              <a:buNone/>
            </a:pPr>
            <a:r>
              <a:rPr lang="en-GB" sz="3200" dirty="0"/>
              <a:t>Reduction in axial elongation by 30-50% in children</a:t>
            </a:r>
          </a:p>
          <a:p>
            <a:pPr marL="0" indent="0">
              <a:buNone/>
            </a:pPr>
            <a:r>
              <a:rPr lang="en-GB" sz="3200" b="1" dirty="0"/>
              <a:t>2.  Soft Multifocal CL </a:t>
            </a:r>
            <a:r>
              <a:rPr lang="en-GB" sz="3200" dirty="0"/>
              <a:t>studies: </a:t>
            </a:r>
          </a:p>
          <a:p>
            <a:pPr marL="0" indent="0">
              <a:buNone/>
            </a:pPr>
            <a:r>
              <a:rPr lang="en-GB" sz="3200" dirty="0"/>
              <a:t>25-50% reduction in myopia progression</a:t>
            </a:r>
          </a:p>
          <a:p>
            <a:pPr marL="0" indent="0">
              <a:buNone/>
            </a:pPr>
            <a:r>
              <a:rPr lang="en-GB" sz="3200" dirty="0"/>
              <a:t>(BLINK study Mi Sight 1day trial)</a:t>
            </a:r>
          </a:p>
          <a:p>
            <a:pPr marL="457200" indent="-457200">
              <a:buAutoNum type="arabicPeriod" startAt="3"/>
            </a:pPr>
            <a:r>
              <a:rPr lang="en-GB" sz="3200" b="1" dirty="0"/>
              <a:t>Comparative Effectiveness:</a:t>
            </a:r>
          </a:p>
          <a:p>
            <a:pPr marL="0" indent="0">
              <a:buNone/>
            </a:pPr>
            <a:r>
              <a:rPr lang="en-GB" sz="3200" dirty="0"/>
              <a:t>Multifocal and Ortho K lenses are similarly effective,</a:t>
            </a:r>
          </a:p>
          <a:p>
            <a:pPr marL="0" indent="0">
              <a:buNone/>
            </a:pPr>
            <a:r>
              <a:rPr lang="en-GB" sz="3200" dirty="0"/>
              <a:t>Choice depends on lifestyle and preference</a:t>
            </a:r>
          </a:p>
          <a:p>
            <a:pPr marL="0" indent="0">
              <a:buNone/>
            </a:pP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346301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264B-161F-8887-84D0-8FEA39BB5B5E}"/>
              </a:ext>
            </a:extLst>
          </p:cNvPr>
          <p:cNvSpPr>
            <a:spLocks noGrp="1"/>
          </p:cNvSpPr>
          <p:nvPr>
            <p:ph type="title"/>
          </p:nvPr>
        </p:nvSpPr>
        <p:spPr/>
        <p:txBody>
          <a:bodyPr/>
          <a:lstStyle/>
          <a:p>
            <a:r>
              <a:rPr lang="en-GB"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 E</a:t>
            </a:r>
            <a:r>
              <a:rPr lang="en-GB" sz="40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ffectiveness  and research</a:t>
            </a:r>
            <a:endParaRPr lang="en-GB" dirty="0"/>
          </a:p>
        </p:txBody>
      </p:sp>
      <p:sp>
        <p:nvSpPr>
          <p:cNvPr id="3" name="Content Placeholder 2">
            <a:extLst>
              <a:ext uri="{FF2B5EF4-FFF2-40B4-BE49-F238E27FC236}">
                <a16:creationId xmlns:a16="http://schemas.microsoft.com/office/drawing/2014/main" id="{4A1727A9-5FDD-77B6-6A7F-AA511574526C}"/>
              </a:ext>
            </a:extLst>
          </p:cNvPr>
          <p:cNvSpPr>
            <a:spLocks noGrp="1"/>
          </p:cNvSpPr>
          <p:nvPr>
            <p:ph idx="1"/>
          </p:nvPr>
        </p:nvSpPr>
        <p:spPr/>
        <p:txBody>
          <a:bodyPr>
            <a:normAutofit lnSpcReduction="10000"/>
          </a:bodyPr>
          <a:lstStyle/>
          <a:p>
            <a:r>
              <a:rPr lang="en-GB" dirty="0"/>
              <a:t>Defocus Incorporated Soft Contact (DISC) lens </a:t>
            </a:r>
            <a:r>
              <a:rPr lang="en-GB" b="1" dirty="0"/>
              <a:t>slows myopia progression</a:t>
            </a:r>
            <a:r>
              <a:rPr lang="en-GB" dirty="0"/>
              <a:t> in Hong Kong Chinese schoolchildren: a 2-year randomised clinical trial. Myopia control with bifocal contact lenses: a randomized clinical trial. Soft contact lenses with </a:t>
            </a:r>
            <a:r>
              <a:rPr lang="en-GB" b="1" dirty="0"/>
              <a:t>Randomized Trial of Soft Contact Lenses with Novel Ring Focus </a:t>
            </a:r>
          </a:p>
          <a:p>
            <a:r>
              <a:rPr lang="en-GB" dirty="0"/>
              <a:t>www.ophthalmologyscience.org/article/S2666-9145(22)00121-X/fulltext</a:t>
            </a:r>
          </a:p>
          <a:p>
            <a:pPr>
              <a:buFont typeface="Arial" panose="020B0604020202020204" pitchFamily="34" charset="0"/>
              <a:buChar char="•"/>
            </a:pPr>
            <a:r>
              <a:rPr lang="en-GB" dirty="0"/>
              <a:t>positive spherical aberration for myopia control. We can deduce that the control of myopia progression in both treatment groups was purely due to the slowdown of the axial elongation. Multistage +1.50D and </a:t>
            </a:r>
            <a:r>
              <a:rPr lang="en-GB" dirty="0" err="1"/>
              <a:t>Proclear</a:t>
            </a:r>
            <a:r>
              <a:rPr lang="en-GB" dirty="0"/>
              <a:t> +3.00D soft MFCL with </a:t>
            </a:r>
            <a:r>
              <a:rPr lang="en-GB" dirty="0" err="1"/>
              <a:t>center</a:t>
            </a:r>
            <a:r>
              <a:rPr lang="en-GB" dirty="0"/>
              <a:t> distance design controlled the progression of myopia by </a:t>
            </a:r>
            <a:r>
              <a:rPr lang="en-GB" b="1" dirty="0"/>
              <a:t>38.6% and 66.6%</a:t>
            </a:r>
            <a:r>
              <a:rPr lang="en-GB" dirty="0"/>
              <a:t>, respectively, in comparison to the SVCL lens control group.</a:t>
            </a:r>
          </a:p>
          <a:p>
            <a:r>
              <a:rPr lang="en-GB" b="1" dirty="0">
                <a:hlinkClick r:id="rId2"/>
              </a:rPr>
              <a:t>Myopia control with soft multifocal contact lenses: 18-month follow-up</a:t>
            </a:r>
            <a:endParaRPr lang="en-GB" b="1" dirty="0"/>
          </a:p>
          <a:p>
            <a:r>
              <a:rPr lang="en-GB" dirty="0"/>
              <a:t>www.ncbi.nlm.nih.gov/pmc/articles/PMC9266467/</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181166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7A0C-4380-6AE2-648B-4B1D9595EA49}"/>
              </a:ext>
            </a:extLst>
          </p:cNvPr>
          <p:cNvSpPr>
            <a:spLocks noGrp="1"/>
          </p:cNvSpPr>
          <p:nvPr>
            <p:ph type="title"/>
          </p:nvPr>
        </p:nvSpPr>
        <p:spPr/>
        <p:txBody>
          <a:bodyPr/>
          <a:lstStyle/>
          <a:p>
            <a:r>
              <a:rPr lang="en-GB" dirty="0"/>
              <a:t>Effectiveness and research</a:t>
            </a:r>
          </a:p>
        </p:txBody>
      </p:sp>
      <p:sp>
        <p:nvSpPr>
          <p:cNvPr id="4" name="Rectangle 1">
            <a:extLst>
              <a:ext uri="{FF2B5EF4-FFF2-40B4-BE49-F238E27FC236}">
                <a16:creationId xmlns:a16="http://schemas.microsoft.com/office/drawing/2014/main" id="{B1362C04-0C7B-7D61-D209-FF9D04D5FAFD}"/>
              </a:ext>
            </a:extLst>
          </p:cNvPr>
          <p:cNvSpPr>
            <a:spLocks noGrp="1" noChangeArrowheads="1"/>
          </p:cNvSpPr>
          <p:nvPr>
            <p:ph idx="1"/>
          </p:nvPr>
        </p:nvSpPr>
        <p:spPr bwMode="auto">
          <a:xfrm>
            <a:off x="0" y="1375612"/>
            <a:ext cx="12192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err="1">
                <a:ln>
                  <a:noFill/>
                </a:ln>
                <a:solidFill>
                  <a:schemeClr val="tx1"/>
                </a:solidFill>
                <a:effectLst/>
                <a:latin typeface="Arial" panose="020B0604020202020204" pitchFamily="34" charset="0"/>
              </a:rPr>
              <a:t>Zeri</a:t>
            </a:r>
            <a:r>
              <a:rPr kumimoji="0" lang="en-US" altLang="en-US" sz="2400" b="0" i="0" u="none" strike="noStrike" cap="none" normalizeH="0" baseline="0" dirty="0">
                <a:ln>
                  <a:noFill/>
                </a:ln>
                <a:solidFill>
                  <a:schemeClr val="tx1"/>
                </a:solidFill>
                <a:effectLst/>
                <a:latin typeface="Arial" panose="020B0604020202020204" pitchFamily="34" charset="0"/>
              </a:rPr>
              <a:t> F, Durban JJ, Hidalgo F, </a:t>
            </a:r>
            <a:r>
              <a:rPr kumimoji="0" lang="en-US" altLang="en-US" sz="2400" b="0" i="0" u="none" strike="noStrike" cap="none" normalizeH="0" baseline="0" dirty="0" err="1">
                <a:ln>
                  <a:noFill/>
                </a:ln>
                <a:solidFill>
                  <a:schemeClr val="tx1"/>
                </a:solidFill>
                <a:effectLst/>
                <a:latin typeface="Arial" panose="020B0604020202020204" pitchFamily="34" charset="0"/>
              </a:rPr>
              <a:t>Gispets</a:t>
            </a:r>
            <a:r>
              <a:rPr kumimoji="0" lang="en-US" altLang="en-US" sz="2400" b="0" i="0" u="none" strike="noStrike" cap="none" normalizeH="0" baseline="0" dirty="0">
                <a:ln>
                  <a:noFill/>
                </a:ln>
                <a:solidFill>
                  <a:schemeClr val="tx1"/>
                </a:solidFill>
                <a:effectLst/>
                <a:latin typeface="Arial" panose="020B0604020202020204" pitchFamily="34" charset="0"/>
              </a:rPr>
              <a:t> J; Contact Lens Evolution Study Group (CLESG). Attitudes towards contact lenses: a comparative study of teenagers and their parents. </a:t>
            </a:r>
            <a:r>
              <a:rPr kumimoji="0" lang="en-US" altLang="en-US" sz="2400" b="0" i="0" u="none" strike="noStrike" cap="none" normalizeH="0" baseline="0" dirty="0" err="1">
                <a:ln>
                  <a:noFill/>
                </a:ln>
                <a:solidFill>
                  <a:schemeClr val="tx1"/>
                </a:solidFill>
                <a:effectLst/>
                <a:latin typeface="Arial" panose="020B0604020202020204" pitchFamily="34" charset="0"/>
              </a:rPr>
              <a:t>Cont</a:t>
            </a:r>
            <a:r>
              <a:rPr kumimoji="0" lang="en-US" altLang="en-US" sz="2400" b="0" i="0" u="none" strike="noStrike" cap="none" normalizeH="0" baseline="0" dirty="0">
                <a:ln>
                  <a:noFill/>
                </a:ln>
                <a:solidFill>
                  <a:schemeClr val="tx1"/>
                </a:solidFill>
                <a:effectLst/>
                <a:latin typeface="Arial" panose="020B0604020202020204" pitchFamily="34" charset="0"/>
              </a:rPr>
              <a:t> Lens Anterior Eye. 2010 Jun;33(3):119-23.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err="1">
                <a:ln>
                  <a:noFill/>
                </a:ln>
                <a:solidFill>
                  <a:schemeClr val="tx1"/>
                </a:solidFill>
                <a:effectLst/>
                <a:latin typeface="Arial" panose="020B0604020202020204" pitchFamily="34" charset="0"/>
              </a:rPr>
              <a:t>Bullimore</a:t>
            </a:r>
            <a:r>
              <a:rPr kumimoji="0" lang="en-US" altLang="en-US" sz="2400" b="0" i="0" u="none" strike="noStrike" cap="none" normalizeH="0" baseline="0" dirty="0">
                <a:ln>
                  <a:noFill/>
                </a:ln>
                <a:solidFill>
                  <a:schemeClr val="tx1"/>
                </a:solidFill>
                <a:effectLst/>
                <a:latin typeface="Arial" panose="020B0604020202020204" pitchFamily="34" charset="0"/>
              </a:rPr>
              <a:t> MA. The Safety of Soft Contact Lenses in Children. </a:t>
            </a:r>
            <a:r>
              <a:rPr kumimoji="0" lang="en-US" altLang="en-US" sz="2400" b="0" i="1" u="none" strike="noStrike" cap="none" normalizeH="0" baseline="0" dirty="0" err="1">
                <a:ln>
                  <a:noFill/>
                </a:ln>
                <a:solidFill>
                  <a:schemeClr val="tx1"/>
                </a:solidFill>
                <a:effectLst/>
                <a:latin typeface="Arial" panose="020B0604020202020204" pitchFamily="34" charset="0"/>
              </a:rPr>
              <a:t>Optom</a:t>
            </a:r>
            <a:r>
              <a:rPr kumimoji="0" lang="en-US" altLang="en-US" sz="2400" b="0" i="1" u="none" strike="noStrike" cap="none" normalizeH="0" baseline="0" dirty="0">
                <a:ln>
                  <a:noFill/>
                </a:ln>
                <a:solidFill>
                  <a:schemeClr val="tx1"/>
                </a:solidFill>
                <a:effectLst/>
                <a:latin typeface="Arial" panose="020B0604020202020204" pitchFamily="34" charset="0"/>
              </a:rPr>
              <a:t> Vis Sci. </a:t>
            </a:r>
            <a:r>
              <a:rPr kumimoji="0" lang="en-US" altLang="en-US" sz="2400" b="0" i="0" u="none" strike="noStrike" cap="none" normalizeH="0" baseline="0" dirty="0">
                <a:ln>
                  <a:noFill/>
                </a:ln>
                <a:solidFill>
                  <a:schemeClr val="tx1"/>
                </a:solidFill>
                <a:effectLst/>
                <a:latin typeface="Arial" panose="020B0604020202020204" pitchFamily="34" charset="0"/>
              </a:rPr>
              <a:t>2017;94(6):638-646.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Yam JC, Zhang XJ, Zhang Y, Wang YM, Tang SM, Li FF, Kam KW, Ko ST, Yip BHK, Young AL, </a:t>
            </a:r>
            <a:r>
              <a:rPr kumimoji="0" lang="en-US" altLang="en-US" sz="2400" b="0" i="0" u="none" strike="noStrike" cap="none" normalizeH="0" baseline="0" dirty="0" err="1">
                <a:ln>
                  <a:noFill/>
                </a:ln>
                <a:solidFill>
                  <a:schemeClr val="tx1"/>
                </a:solidFill>
                <a:effectLst/>
                <a:latin typeface="Arial" panose="020B0604020202020204" pitchFamily="34" charset="0"/>
              </a:rPr>
              <a:t>Tham</a:t>
            </a:r>
            <a:r>
              <a:rPr kumimoji="0" lang="en-US" altLang="en-US" sz="2400" b="0" i="0" u="none" strike="noStrike" cap="none" normalizeH="0" baseline="0" dirty="0">
                <a:ln>
                  <a:noFill/>
                </a:ln>
                <a:solidFill>
                  <a:schemeClr val="tx1"/>
                </a:solidFill>
                <a:effectLst/>
                <a:latin typeface="Arial" panose="020B0604020202020204" pitchFamily="34" charset="0"/>
              </a:rPr>
              <a:t> CC, Chen LJ, Pang CP. Three-Year Clinical Trial of Low-Concentration Atropine for Myopia Progression (LAMP) Study: Continued Versus Washout: Phase 3 Report. Ophthalmology. 2022 Mar;129(3):308-321.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Cho P, Cheung SW. Discontinuation of orthokeratology on eyeball elongation (DOEE). </a:t>
            </a:r>
            <a:r>
              <a:rPr kumimoji="0" lang="en-US" altLang="en-US" sz="2400" b="0" i="0" u="none" strike="noStrike" cap="none" normalizeH="0" baseline="0" dirty="0" err="1">
                <a:ln>
                  <a:noFill/>
                </a:ln>
                <a:solidFill>
                  <a:schemeClr val="tx1"/>
                </a:solidFill>
                <a:effectLst/>
                <a:latin typeface="Arial" panose="020B0604020202020204" pitchFamily="34" charset="0"/>
              </a:rPr>
              <a:t>Cont</a:t>
            </a:r>
            <a:r>
              <a:rPr kumimoji="0" lang="en-US" altLang="en-US" sz="2400" b="0" i="0" u="none" strike="noStrike" cap="none" normalizeH="0" baseline="0" dirty="0">
                <a:ln>
                  <a:noFill/>
                </a:ln>
                <a:solidFill>
                  <a:schemeClr val="tx1"/>
                </a:solidFill>
                <a:effectLst/>
                <a:latin typeface="Arial" panose="020B0604020202020204" pitchFamily="34" charset="0"/>
              </a:rPr>
              <a:t> Lens Anterior Eye. 2017 Apr;40(2):82-87.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Ruiz-</a:t>
            </a:r>
            <a:r>
              <a:rPr kumimoji="0" lang="en-US" altLang="en-US" sz="2400" b="0" i="0" u="none" strike="noStrike" cap="none" normalizeH="0" baseline="0" dirty="0" err="1">
                <a:ln>
                  <a:noFill/>
                </a:ln>
                <a:solidFill>
                  <a:schemeClr val="tx1"/>
                </a:solidFill>
                <a:effectLst/>
                <a:latin typeface="Arial" panose="020B0604020202020204" pitchFamily="34" charset="0"/>
              </a:rPr>
              <a:t>Pomeda</a:t>
            </a:r>
            <a:r>
              <a:rPr kumimoji="0" lang="en-US" altLang="en-US" sz="2400" b="0" i="0" u="none" strike="noStrike" cap="none" normalizeH="0" baseline="0" dirty="0">
                <a:ln>
                  <a:noFill/>
                </a:ln>
                <a:solidFill>
                  <a:schemeClr val="tx1"/>
                </a:solidFill>
                <a:effectLst/>
                <a:latin typeface="Arial" panose="020B0604020202020204" pitchFamily="34" charset="0"/>
              </a:rPr>
              <a:t> A, Prieto-Garrido FL, Hernández Verdejo JL, Villa-Collar C. Rebound Effect in the </a:t>
            </a:r>
            <a:r>
              <a:rPr kumimoji="0" lang="en-US" altLang="en-US" sz="2400" b="0" i="0" u="none" strike="noStrike" cap="none" normalizeH="0" baseline="0" dirty="0" err="1">
                <a:ln>
                  <a:noFill/>
                </a:ln>
                <a:solidFill>
                  <a:schemeClr val="tx1"/>
                </a:solidFill>
                <a:effectLst/>
                <a:latin typeface="Arial" panose="020B0604020202020204" pitchFamily="34" charset="0"/>
              </a:rPr>
              <a:t>Misight</a:t>
            </a:r>
            <a:r>
              <a:rPr kumimoji="0" lang="en-US" altLang="en-US" sz="2400" b="0" i="0" u="none" strike="noStrike" cap="none" normalizeH="0" baseline="0" dirty="0">
                <a:ln>
                  <a:noFill/>
                </a:ln>
                <a:solidFill>
                  <a:schemeClr val="tx1"/>
                </a:solidFill>
                <a:effectLst/>
                <a:latin typeface="Arial" panose="020B0604020202020204" pitchFamily="34" charset="0"/>
              </a:rPr>
              <a:t> Assessment Study Spain (Mass). Curr Eye Res. 2021 Aug;46(8):1223-1226.</a:t>
            </a:r>
          </a:p>
        </p:txBody>
      </p:sp>
    </p:spTree>
    <p:extLst>
      <p:ext uri="{BB962C8B-B14F-4D97-AF65-F5344CB8AC3E}">
        <p14:creationId xmlns:p14="http://schemas.microsoft.com/office/powerpoint/2010/main" val="33584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4312"/>
            <a:ext cx="11430000" cy="6429375"/>
          </a:xfrm>
          <a:prstGeom prst="rect">
            <a:avLst/>
          </a:prstGeom>
        </p:spPr>
      </p:pic>
    </p:spTree>
    <p:extLst>
      <p:ext uri="{BB962C8B-B14F-4D97-AF65-F5344CB8AC3E}">
        <p14:creationId xmlns:p14="http://schemas.microsoft.com/office/powerpoint/2010/main" val="92354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12192000" cy="1508760"/>
          </a:xfrm>
        </p:spPr>
        <p:txBody>
          <a:bodyPr>
            <a:normAutofit/>
          </a:bodyPr>
          <a:lstStyle/>
          <a:p>
            <a:pPr algn="ctr"/>
            <a:r>
              <a:rPr lang="en-GB" sz="4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 7. Challenges and considerations</a:t>
            </a:r>
            <a:endParaRPr lang="en-GB" sz="4800" dirty="0"/>
          </a:p>
        </p:txBody>
      </p:sp>
      <p:sp>
        <p:nvSpPr>
          <p:cNvPr id="3" name="Content Placeholder 2"/>
          <p:cNvSpPr>
            <a:spLocks noGrp="1"/>
          </p:cNvSpPr>
          <p:nvPr>
            <p:ph idx="1"/>
          </p:nvPr>
        </p:nvSpPr>
        <p:spPr>
          <a:xfrm>
            <a:off x="257576" y="2011680"/>
            <a:ext cx="11719775" cy="4846320"/>
          </a:xfrm>
        </p:spPr>
        <p:txBody>
          <a:bodyPr>
            <a:normAutofit/>
          </a:bodyPr>
          <a:lstStyle/>
          <a:p>
            <a:pPr algn="just"/>
            <a:r>
              <a:rPr lang="en-GB" sz="3200" b="1" dirty="0"/>
              <a:t>CL practices (in Europe) are at critical juncture with some potential opportunities like CL to control myopia progression, multifocal lenses for presbyopia, specialty lenses etc. and few looming threats such as increasing competition from online businesses </a:t>
            </a:r>
          </a:p>
          <a:p>
            <a:pPr algn="just"/>
            <a:r>
              <a:rPr lang="en-GB" sz="3200" b="1" dirty="0"/>
              <a:t>Anecdotal discussions with eye care professionals have revealed different level of optimism regarding the future of CL practice.</a:t>
            </a:r>
          </a:p>
          <a:p>
            <a:pPr algn="just"/>
            <a:r>
              <a:rPr lang="en-GB" sz="3200" b="1" dirty="0"/>
              <a:t>Consensus surrounding myopia management (in Europe) has not been achieved yet </a:t>
            </a:r>
          </a:p>
        </p:txBody>
      </p:sp>
      <p:pic>
        <p:nvPicPr>
          <p:cNvPr id="4" name="Picture 3" descr="ECLSO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6833" y="953037"/>
            <a:ext cx="1362136" cy="7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801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DF2F-8C88-3CA3-F278-4D8D6D99106A}"/>
              </a:ext>
            </a:extLst>
          </p:cNvPr>
          <p:cNvSpPr>
            <a:spLocks noGrp="1"/>
          </p:cNvSpPr>
          <p:nvPr>
            <p:ph type="title"/>
          </p:nvPr>
        </p:nvSpPr>
        <p:spPr/>
        <p:txBody>
          <a:bodyPr/>
          <a:lstStyle/>
          <a:p>
            <a:r>
              <a:rPr lang="en-GB" b="1" dirty="0"/>
              <a:t>Childhood myopia</a:t>
            </a:r>
          </a:p>
        </p:txBody>
      </p:sp>
      <p:sp>
        <p:nvSpPr>
          <p:cNvPr id="3" name="Content Placeholder 2">
            <a:extLst>
              <a:ext uri="{FF2B5EF4-FFF2-40B4-BE49-F238E27FC236}">
                <a16:creationId xmlns:a16="http://schemas.microsoft.com/office/drawing/2014/main" id="{01FA5701-9FE3-6520-7500-A5E2710C758F}"/>
              </a:ext>
            </a:extLst>
          </p:cNvPr>
          <p:cNvSpPr>
            <a:spLocks noGrp="1"/>
          </p:cNvSpPr>
          <p:nvPr>
            <p:ph idx="1"/>
          </p:nvPr>
        </p:nvSpPr>
        <p:spPr/>
        <p:txBody>
          <a:bodyPr>
            <a:normAutofit fontScale="92500" lnSpcReduction="10000"/>
          </a:bodyPr>
          <a:lstStyle/>
          <a:p>
            <a:r>
              <a:rPr lang="en-GB" sz="3600" b="1" dirty="0"/>
              <a:t> …is the most concerning, because it can progress quite rapidly as children grow, and the fast eye growth that causes it can stretch some of the eyes structures, which increases risk of eye disease in later life.</a:t>
            </a:r>
            <a:endParaRPr lang="en-GB" sz="3600" b="1" baseline="30000" dirty="0"/>
          </a:p>
          <a:p>
            <a:r>
              <a:rPr lang="en-GB" sz="3600" b="1" dirty="0"/>
              <a:t> The aim to control myopia progression in children is to slow eye growth, to reduce myopia progression and also to lower the risk for eye problems in later life.</a:t>
            </a:r>
          </a:p>
        </p:txBody>
      </p:sp>
    </p:spTree>
    <p:extLst>
      <p:ext uri="{BB962C8B-B14F-4D97-AF65-F5344CB8AC3E}">
        <p14:creationId xmlns:p14="http://schemas.microsoft.com/office/powerpoint/2010/main" val="2877182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57" y="0"/>
            <a:ext cx="10450286" cy="6858000"/>
          </a:xfrm>
          <a:prstGeom prst="rect">
            <a:avLst/>
          </a:prstGeom>
        </p:spPr>
      </p:pic>
    </p:spTree>
    <p:extLst>
      <p:ext uri="{BB962C8B-B14F-4D97-AF65-F5344CB8AC3E}">
        <p14:creationId xmlns:p14="http://schemas.microsoft.com/office/powerpoint/2010/main" val="82932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Myopia </a:t>
            </a:r>
            <a:r>
              <a:rPr lang="en-GB" sz="6000" b="1" dirty="0"/>
              <a:t>is an epidemic that                     affects us all </a:t>
            </a:r>
          </a:p>
        </p:txBody>
      </p:sp>
      <p:sp>
        <p:nvSpPr>
          <p:cNvPr id="3" name="Rectangle 2"/>
          <p:cNvSpPr/>
          <p:nvPr/>
        </p:nvSpPr>
        <p:spPr>
          <a:xfrm>
            <a:off x="115909" y="1714710"/>
            <a:ext cx="12076091" cy="5262979"/>
          </a:xfrm>
          <a:prstGeom prst="rect">
            <a:avLst/>
          </a:prstGeom>
        </p:spPr>
        <p:txBody>
          <a:bodyPr wrap="square">
            <a:spAutoFit/>
          </a:bodyPr>
          <a:lstStyle/>
          <a:p>
            <a:r>
              <a:rPr lang="en-GB" sz="4800" b="1" dirty="0"/>
              <a:t>Studies estimate that myopia will affect five billion people worldwide by 2050.</a:t>
            </a:r>
          </a:p>
          <a:p>
            <a:r>
              <a:rPr lang="en-GB" sz="4800" b="1" dirty="0"/>
              <a:t>In  Europe the myopic population will increase from 22% to 56% over the next 30yrs, i.e. one out of every two persons will have some level of myopia, which will pose a great challenge for the eye care sector &amp; us!</a:t>
            </a:r>
          </a:p>
        </p:txBody>
      </p:sp>
      <p:pic>
        <p:nvPicPr>
          <p:cNvPr id="4" name="Picture 3" descr="ECLSO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225" y="218941"/>
            <a:ext cx="1362136" cy="7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483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28" y="218940"/>
            <a:ext cx="12267028" cy="6924973"/>
          </a:xfrm>
          <a:prstGeom prst="rect">
            <a:avLst/>
          </a:prstGeom>
        </p:spPr>
        <p:txBody>
          <a:bodyPr wrap="square">
            <a:spAutoFit/>
          </a:bodyPr>
          <a:lstStyle/>
          <a:p>
            <a:r>
              <a:rPr lang="en-GB" sz="7200" b="1" dirty="0"/>
              <a:t>Why the Increase?</a:t>
            </a:r>
            <a:r>
              <a:rPr lang="en-GB" sz="7200" b="1" dirty="0">
                <a:solidFill>
                  <a:srgbClr val="0070C0"/>
                </a:solidFill>
              </a:rPr>
              <a:t> </a:t>
            </a:r>
            <a:br>
              <a:rPr lang="en-GB" sz="3600" dirty="0"/>
            </a:br>
            <a:r>
              <a:rPr lang="en-GB" sz="2800" b="1" dirty="0"/>
              <a:t>Other factors include: </a:t>
            </a:r>
            <a:r>
              <a:rPr lang="en-GB" sz="2800" b="1" dirty="0">
                <a:solidFill>
                  <a:srgbClr val="FF0000"/>
                </a:solidFill>
              </a:rPr>
              <a:t>light levels and specific wavelengths, time outdoors, Vitamin D and  peripheral defocus </a:t>
            </a:r>
            <a:r>
              <a:rPr lang="en-GB" sz="2800" dirty="0"/>
              <a:t>in the myopic eye, stimulating axial elongation.</a:t>
            </a:r>
            <a:endParaRPr lang="en-GB" sz="2800" baseline="30000" dirty="0"/>
          </a:p>
          <a:p>
            <a:r>
              <a:rPr lang="en-GB" sz="2800" dirty="0"/>
              <a:t>Different </a:t>
            </a:r>
            <a:r>
              <a:rPr lang="en-GB" sz="2800" b="1" dirty="0">
                <a:solidFill>
                  <a:schemeClr val="accent2">
                    <a:lumMod val="50000"/>
                  </a:schemeClr>
                </a:solidFill>
              </a:rPr>
              <a:t>light levels</a:t>
            </a:r>
            <a:r>
              <a:rPr lang="en-GB" sz="2800" dirty="0"/>
              <a:t>, different wavelengths and duration of light have been shown to affect axial elongation in animal studies.</a:t>
            </a:r>
          </a:p>
          <a:p>
            <a:r>
              <a:rPr lang="en-GB" sz="2800" dirty="0"/>
              <a:t>Trials conducted in Taiwan and China indicate </a:t>
            </a:r>
            <a:r>
              <a:rPr lang="en-GB" sz="2800" b="1" dirty="0">
                <a:solidFill>
                  <a:schemeClr val="accent3">
                    <a:lumMod val="50000"/>
                  </a:schemeClr>
                </a:solidFill>
              </a:rPr>
              <a:t>time outdoors reduces risk of developing myopia</a:t>
            </a:r>
            <a:r>
              <a:rPr lang="en-GB" sz="2800" dirty="0"/>
              <a:t>, with </a:t>
            </a:r>
            <a:r>
              <a:rPr lang="en-GB" sz="2800" b="1" dirty="0"/>
              <a:t>less myopia progression </a:t>
            </a:r>
            <a:r>
              <a:rPr lang="en-GB" sz="2800" dirty="0"/>
              <a:t>seen </a:t>
            </a:r>
            <a:r>
              <a:rPr lang="en-GB" sz="2800" b="1" dirty="0"/>
              <a:t>in summer</a:t>
            </a:r>
            <a:r>
              <a:rPr lang="en-GB" sz="2800" dirty="0"/>
              <a:t> vs winter months. </a:t>
            </a:r>
          </a:p>
          <a:p>
            <a:r>
              <a:rPr lang="en-GB" sz="2800" dirty="0"/>
              <a:t>The role of </a:t>
            </a:r>
            <a:r>
              <a:rPr lang="en-GB" sz="2800" b="1" dirty="0">
                <a:solidFill>
                  <a:srgbClr val="FF0000"/>
                </a:solidFill>
              </a:rPr>
              <a:t>Vitamin D </a:t>
            </a:r>
            <a:r>
              <a:rPr lang="en-GB" sz="2800" dirty="0"/>
              <a:t>in myopia is unclear; some reports suggest it is linked with myopia, while others have found no association.</a:t>
            </a:r>
            <a:endParaRPr lang="en-GB" sz="2800" baseline="30000" dirty="0"/>
          </a:p>
          <a:p>
            <a:r>
              <a:rPr lang="en-GB" sz="2800" dirty="0"/>
              <a:t>Investigators found </a:t>
            </a:r>
            <a:r>
              <a:rPr lang="en-GB" sz="2800" b="1" dirty="0">
                <a:solidFill>
                  <a:srgbClr val="FF0000"/>
                </a:solidFill>
              </a:rPr>
              <a:t>diet was not associated </a:t>
            </a:r>
            <a:r>
              <a:rPr lang="en-GB" sz="2800" dirty="0"/>
              <a:t>with myopia in a group of healthy children in Singapore.</a:t>
            </a:r>
            <a:br>
              <a:rPr lang="en-GB" sz="2800" dirty="0"/>
            </a:br>
            <a:br>
              <a:rPr lang="en-GB" dirty="0"/>
            </a:br>
            <a:endParaRPr lang="en-GB" dirty="0"/>
          </a:p>
        </p:txBody>
      </p:sp>
    </p:spTree>
    <p:extLst>
      <p:ext uri="{BB962C8B-B14F-4D97-AF65-F5344CB8AC3E}">
        <p14:creationId xmlns:p14="http://schemas.microsoft.com/office/powerpoint/2010/main" val="3240453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64732"/>
            <a:ext cx="7876989" cy="4955203"/>
          </a:xfrm>
          <a:prstGeom prst="rect">
            <a:avLst/>
          </a:prstGeom>
        </p:spPr>
        <p:txBody>
          <a:bodyPr wrap="square">
            <a:spAutoFit/>
          </a:bodyPr>
          <a:lstStyle/>
          <a:p>
            <a:r>
              <a:rPr lang="en-GB" sz="4000" dirty="0"/>
              <a:t>Research suggests that</a:t>
            </a:r>
          </a:p>
          <a:p>
            <a:r>
              <a:rPr lang="en-GB" sz="4000" dirty="0"/>
              <a:t>children are subjected to </a:t>
            </a:r>
          </a:p>
          <a:p>
            <a:r>
              <a:rPr lang="en-GB" sz="4000" b="1" dirty="0">
                <a:solidFill>
                  <a:srgbClr val="FF0000"/>
                </a:solidFill>
              </a:rPr>
              <a:t>high- pressure educational </a:t>
            </a:r>
            <a:r>
              <a:rPr lang="en-GB" sz="4000" dirty="0">
                <a:solidFill>
                  <a:srgbClr val="FF0000"/>
                </a:solidFill>
              </a:rPr>
              <a:t>systems</a:t>
            </a:r>
            <a:r>
              <a:rPr lang="en-GB" sz="4000" dirty="0"/>
              <a:t> from a young age.</a:t>
            </a:r>
          </a:p>
          <a:p>
            <a:endParaRPr lang="en-GB" sz="4000" dirty="0"/>
          </a:p>
          <a:p>
            <a:r>
              <a:rPr lang="en-GB" sz="4000" dirty="0">
                <a:solidFill>
                  <a:srgbClr val="FF0000"/>
                </a:solidFill>
              </a:rPr>
              <a:t>Excessive use of electronic devices </a:t>
            </a:r>
            <a:r>
              <a:rPr lang="en-GB" sz="4000" dirty="0"/>
              <a:t>could also play a role.</a:t>
            </a:r>
            <a:br>
              <a:rPr lang="en-GB" sz="3600" dirty="0"/>
            </a:br>
            <a:endParaRPr lang="en-GB" sz="3600" dirty="0"/>
          </a:p>
        </p:txBody>
      </p:sp>
      <p:sp>
        <p:nvSpPr>
          <p:cNvPr id="4" name="TextBox 3"/>
          <p:cNvSpPr txBox="1"/>
          <p:nvPr/>
        </p:nvSpPr>
        <p:spPr>
          <a:xfrm>
            <a:off x="231820" y="622300"/>
            <a:ext cx="10575504" cy="769441"/>
          </a:xfrm>
          <a:prstGeom prst="rect">
            <a:avLst/>
          </a:prstGeom>
          <a:noFill/>
        </p:spPr>
        <p:txBody>
          <a:bodyPr wrap="square" rtlCol="0">
            <a:spAutoFit/>
          </a:bodyPr>
          <a:lstStyle/>
          <a:p>
            <a:r>
              <a:rPr lang="en-GB" sz="4400" b="1" dirty="0"/>
              <a:t>Contributing lifestyle factors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358" y="0"/>
            <a:ext cx="4601219" cy="6858000"/>
          </a:xfrm>
          <a:prstGeom prst="rect">
            <a:avLst/>
          </a:prstGeom>
        </p:spPr>
      </p:pic>
      <p:pic>
        <p:nvPicPr>
          <p:cNvPr id="6" name="Picture 5" descr="ECLSO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9864" y="90152"/>
            <a:ext cx="1362136" cy="7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248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07" y="-123155"/>
            <a:ext cx="13226603" cy="7103503"/>
          </a:xfrm>
          <a:prstGeom prst="rect">
            <a:avLst/>
          </a:prstGeom>
        </p:spPr>
      </p:pic>
    </p:spTree>
    <p:extLst>
      <p:ext uri="{BB962C8B-B14F-4D97-AF65-F5344CB8AC3E}">
        <p14:creationId xmlns:p14="http://schemas.microsoft.com/office/powerpoint/2010/main" val="2480599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AC4C-54BC-0FEB-CF65-657BFFAA3E8C}"/>
              </a:ext>
            </a:extLst>
          </p:cNvPr>
          <p:cNvSpPr>
            <a:spLocks noGrp="1"/>
          </p:cNvSpPr>
          <p:nvPr>
            <p:ph type="title"/>
          </p:nvPr>
        </p:nvSpPr>
        <p:spPr>
          <a:xfrm>
            <a:off x="1202918" y="284176"/>
            <a:ext cx="11050041" cy="1508760"/>
          </a:xfrm>
        </p:spPr>
        <p:txBody>
          <a:bodyPr>
            <a:normAutofit/>
          </a:bodyPr>
          <a:lstStyle/>
          <a:p>
            <a:r>
              <a:rPr lang="en-GB" sz="54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 7. Conclusion – key take aways:</a:t>
            </a:r>
            <a:endParaRPr lang="en-GB" sz="5400" dirty="0"/>
          </a:p>
        </p:txBody>
      </p:sp>
      <p:sp>
        <p:nvSpPr>
          <p:cNvPr id="3" name="Content Placeholder 2">
            <a:extLst>
              <a:ext uri="{FF2B5EF4-FFF2-40B4-BE49-F238E27FC236}">
                <a16:creationId xmlns:a16="http://schemas.microsoft.com/office/drawing/2014/main" id="{5D710570-8CAC-32FD-B514-BD4A1E7C18EF}"/>
              </a:ext>
            </a:extLst>
          </p:cNvPr>
          <p:cNvSpPr>
            <a:spLocks noGrp="1"/>
          </p:cNvSpPr>
          <p:nvPr>
            <p:ph idx="1"/>
          </p:nvPr>
        </p:nvSpPr>
        <p:spPr>
          <a:xfrm>
            <a:off x="250166" y="2054942"/>
            <a:ext cx="12089318" cy="4803057"/>
          </a:xfrm>
        </p:spPr>
        <p:txBody>
          <a:bodyPr>
            <a:normAutofit/>
          </a:bodyPr>
          <a:lstStyle/>
          <a:p>
            <a:pPr>
              <a:buFont typeface="Arial" panose="020B0604020202020204" pitchFamily="34" charset="0"/>
              <a:buChar char="•"/>
            </a:pPr>
            <a:r>
              <a:rPr lang="en-GB" sz="3600" b="1" dirty="0"/>
              <a:t>Myopia is a growing global challenge, particularly among children- </a:t>
            </a:r>
            <a:r>
              <a:rPr lang="en-GB" sz="3600" b="1" dirty="0">
                <a:solidFill>
                  <a:schemeClr val="accent1">
                    <a:lumMod val="40000"/>
                    <a:lumOff val="60000"/>
                  </a:schemeClr>
                </a:solidFill>
              </a:rPr>
              <a:t>it is our responsibility to manage</a:t>
            </a:r>
          </a:p>
          <a:p>
            <a:pPr>
              <a:buFont typeface="Arial" panose="020B0604020202020204" pitchFamily="34" charset="0"/>
              <a:buChar char="•"/>
            </a:pPr>
            <a:r>
              <a:rPr lang="en-GB" sz="3600" b="1" dirty="0"/>
              <a:t>CLs offer an effective, evidence-based solution for managing myopia progression</a:t>
            </a:r>
          </a:p>
          <a:p>
            <a:pPr>
              <a:buFont typeface="Arial" panose="020B0604020202020204" pitchFamily="34" charset="0"/>
              <a:buChar char="•"/>
            </a:pPr>
            <a:r>
              <a:rPr lang="en-GB" sz="3600" b="1" dirty="0"/>
              <a:t> They work by directing a portion of incoming light rays to focus in front of the peripheral retina and act as a stop signal for eye growth</a:t>
            </a:r>
          </a:p>
          <a:p>
            <a:pPr>
              <a:buFont typeface="Arial" panose="020B0604020202020204" pitchFamily="34" charset="0"/>
              <a:buChar char="•"/>
            </a:pPr>
            <a:r>
              <a:rPr lang="en-GB" sz="3600" b="1" dirty="0"/>
              <a:t>Early intervention and education are critical for success</a:t>
            </a:r>
          </a:p>
          <a:p>
            <a:pPr marL="0" indent="0">
              <a:buNone/>
            </a:pPr>
            <a:endParaRPr lang="en-GB" b="1" dirty="0"/>
          </a:p>
          <a:p>
            <a:endParaRPr lang="en-GB" dirty="0"/>
          </a:p>
        </p:txBody>
      </p:sp>
    </p:spTree>
    <p:extLst>
      <p:ext uri="{BB962C8B-B14F-4D97-AF65-F5344CB8AC3E}">
        <p14:creationId xmlns:p14="http://schemas.microsoft.com/office/powerpoint/2010/main" val="3539845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Contact lenses are essential</a:t>
            </a:r>
            <a:endParaRPr lang="en-GB" sz="6000" dirty="0"/>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Rectangle 3"/>
          <p:cNvSpPr/>
          <p:nvPr/>
        </p:nvSpPr>
        <p:spPr>
          <a:xfrm>
            <a:off x="93785" y="2274838"/>
            <a:ext cx="12227169" cy="5170646"/>
          </a:xfrm>
          <a:prstGeom prst="rect">
            <a:avLst/>
          </a:prstGeom>
        </p:spPr>
        <p:txBody>
          <a:bodyPr wrap="square">
            <a:spAutoFit/>
          </a:bodyPr>
          <a:lstStyle/>
          <a:p>
            <a:pPr algn="ctr"/>
            <a:r>
              <a:rPr lang="en-US" sz="6600" b="1" dirty="0">
                <a:ln w="9525">
                  <a:solidFill>
                    <a:schemeClr val="bg1"/>
                  </a:solidFill>
                  <a:prstDash val="solid"/>
                </a:ln>
                <a:effectLst>
                  <a:outerShdw blurRad="12700" dist="38100" dir="2700000" algn="tl" rotWithShape="0">
                    <a:schemeClr val="bg1">
                      <a:lumMod val="50000"/>
                    </a:schemeClr>
                  </a:outerShdw>
                </a:effectLst>
              </a:rPr>
              <a:t>CLs are a valuable</a:t>
            </a:r>
          </a:p>
          <a:p>
            <a:pPr algn="ctr"/>
            <a:r>
              <a:rPr lang="en-US" sz="6600" b="1" dirty="0">
                <a:ln w="9525">
                  <a:solidFill>
                    <a:schemeClr val="bg1"/>
                  </a:solidFill>
                  <a:prstDash val="solid"/>
                </a:ln>
                <a:effectLst>
                  <a:outerShdw blurRad="12700" dist="38100" dir="2700000" algn="tl" rotWithShape="0">
                    <a:schemeClr val="bg1">
                      <a:lumMod val="50000"/>
                    </a:schemeClr>
                  </a:outerShdw>
                </a:effectLst>
              </a:rPr>
              <a:t>tool in Ophthalmology</a:t>
            </a:r>
          </a:p>
          <a:p>
            <a:pPr algn="ctr"/>
            <a:r>
              <a:rPr lang="en-US" sz="6600" b="1" dirty="0">
                <a:ln w="9525">
                  <a:solidFill>
                    <a:schemeClr val="bg1"/>
                  </a:solidFill>
                  <a:prstDash val="solid"/>
                </a:ln>
                <a:effectLst>
                  <a:outerShdw blurRad="12700" dist="38100" dir="2700000" algn="tl" rotWithShape="0">
                    <a:schemeClr val="bg1">
                      <a:lumMod val="50000"/>
                    </a:schemeClr>
                  </a:outerShdw>
                </a:effectLst>
              </a:rPr>
              <a:t>for the control of Myopia</a:t>
            </a:r>
          </a:p>
          <a:p>
            <a:pPr algn="ctr"/>
            <a:r>
              <a:rPr lang="en-US" sz="6600" b="1" dirty="0">
                <a:ln w="9525">
                  <a:solidFill>
                    <a:schemeClr val="bg1"/>
                  </a:solidFill>
                  <a:prstDash val="solid"/>
                </a:ln>
                <a:effectLst>
                  <a:outerShdw blurRad="12700" dist="38100" dir="2700000" algn="tl" rotWithShape="0">
                    <a:schemeClr val="bg1">
                      <a:lumMod val="50000"/>
                    </a:schemeClr>
                  </a:outerShdw>
                </a:effectLst>
              </a:rPr>
              <a:t>Progression</a:t>
            </a:r>
          </a:p>
          <a:p>
            <a:pPr algn="ctr"/>
            <a:endParaRPr lang="en-US" sz="66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5" name="Picture 4" descr="ECLSO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9864" y="180304"/>
            <a:ext cx="1362136" cy="7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380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854" y="0"/>
            <a:ext cx="9011233" cy="2279749"/>
          </a:xfrm>
        </p:spPr>
        <p:txBody>
          <a:bodyPr>
            <a:normAutofit/>
          </a:bodyPr>
          <a:lstStyle/>
          <a:p>
            <a:r>
              <a:rPr lang="en-GB" b="1" dirty="0"/>
              <a:t>Sensible MUMs and dads</a:t>
            </a:r>
            <a:br>
              <a:rPr lang="en-GB" b="1" dirty="0"/>
            </a:br>
            <a:r>
              <a:rPr lang="en-GB" b="1" dirty="0"/>
              <a:t>encourage Outdoor</a:t>
            </a:r>
            <a:br>
              <a:rPr lang="en-GB" b="1" dirty="0"/>
            </a:br>
            <a:r>
              <a:rPr lang="en-GB" b="1" dirty="0"/>
              <a:t>activities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5583" y="1881809"/>
            <a:ext cx="7116417" cy="5729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2" y="270017"/>
            <a:ext cx="5138669" cy="2930382"/>
          </a:xfrm>
          <a:prstGeom prst="rect">
            <a:avLst/>
          </a:prstGeom>
        </p:spPr>
      </p:pic>
      <p:sp>
        <p:nvSpPr>
          <p:cNvPr id="6" name="AutoShape 2" descr="Image result for children should play outside]"/>
          <p:cNvSpPr>
            <a:spLocks noChangeAspect="1" noChangeArrowheads="1"/>
          </p:cNvSpPr>
          <p:nvPr/>
        </p:nvSpPr>
        <p:spPr bwMode="auto">
          <a:xfrm>
            <a:off x="155575" y="-1836738"/>
            <a:ext cx="5734050" cy="3829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children should play outside]"/>
          <p:cNvSpPr>
            <a:spLocks noChangeAspect="1" noChangeArrowheads="1"/>
          </p:cNvSpPr>
          <p:nvPr/>
        </p:nvSpPr>
        <p:spPr bwMode="auto">
          <a:xfrm flipV="1">
            <a:off x="307975" y="2144713"/>
            <a:ext cx="5734050" cy="18356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90" y="3204633"/>
            <a:ext cx="5857875" cy="3895725"/>
          </a:xfrm>
          <a:prstGeom prst="rect">
            <a:avLst/>
          </a:prstGeom>
        </p:spPr>
      </p:pic>
      <p:pic>
        <p:nvPicPr>
          <p:cNvPr id="8" name="Picture 7" descr="ECLSO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9864" y="954156"/>
            <a:ext cx="1362136" cy="7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740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291754"/>
          </a:xfrm>
          <a:prstGeom prst="rect">
            <a:avLst/>
          </a:prstGeom>
        </p:spPr>
      </p:pic>
    </p:spTree>
    <p:extLst>
      <p:ext uri="{BB962C8B-B14F-4D97-AF65-F5344CB8AC3E}">
        <p14:creationId xmlns:p14="http://schemas.microsoft.com/office/powerpoint/2010/main" val="275043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epidemiology of ametropia"/>
          <p:cNvSpPr>
            <a:spLocks noChangeAspect="1" noChangeArrowheads="1"/>
          </p:cNvSpPr>
          <p:nvPr/>
        </p:nvSpPr>
        <p:spPr bwMode="auto">
          <a:xfrm>
            <a:off x="4040981" y="353244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2400"/>
          </a:p>
        </p:txBody>
      </p:sp>
      <p:sp>
        <p:nvSpPr>
          <p:cNvPr id="3" name="AutoShape 4" descr="Image result for epidemiology of ametropia"/>
          <p:cNvSpPr>
            <a:spLocks noChangeAspect="1" noChangeArrowheads="1"/>
          </p:cNvSpPr>
          <p:nvPr/>
        </p:nvSpPr>
        <p:spPr bwMode="auto">
          <a:xfrm>
            <a:off x="1754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2400"/>
          </a:p>
        </p:txBody>
      </p:sp>
      <p:sp>
        <p:nvSpPr>
          <p:cNvPr id="4" name="Rectangle 3"/>
          <p:cNvSpPr/>
          <p:nvPr/>
        </p:nvSpPr>
        <p:spPr>
          <a:xfrm>
            <a:off x="360938" y="854794"/>
            <a:ext cx="10925009" cy="5632311"/>
          </a:xfrm>
          <a:prstGeom prst="rect">
            <a:avLst/>
          </a:prstGeom>
        </p:spPr>
        <p:txBody>
          <a:bodyPr wrap="square">
            <a:spAutoFit/>
          </a:bodyPr>
          <a:lstStyle/>
          <a:p>
            <a:r>
              <a:rPr lang="en-GB" sz="4000" b="1" dirty="0"/>
              <a:t>is associated with</a:t>
            </a:r>
          </a:p>
          <a:p>
            <a:r>
              <a:rPr lang="en-GB" sz="4000" b="1" dirty="0"/>
              <a:t>a high risk of permanent </a:t>
            </a:r>
          </a:p>
          <a:p>
            <a:r>
              <a:rPr lang="en-GB" sz="4000" b="1" dirty="0"/>
              <a:t>vision loss</a:t>
            </a:r>
          </a:p>
          <a:p>
            <a:endParaRPr lang="en-GB" sz="4000" b="1" dirty="0"/>
          </a:p>
          <a:p>
            <a:r>
              <a:rPr lang="en-GB" sz="4000" b="1" dirty="0"/>
              <a:t>Myopic macular </a:t>
            </a:r>
          </a:p>
          <a:p>
            <a:r>
              <a:rPr lang="en-GB" sz="4000" b="1" dirty="0"/>
              <a:t>degeneration </a:t>
            </a:r>
          </a:p>
          <a:p>
            <a:r>
              <a:rPr lang="en-GB" sz="4000" b="1" dirty="0"/>
              <a:t>is a frequent cause of</a:t>
            </a:r>
            <a:r>
              <a:rPr lang="en-GB" sz="4000" b="1" dirty="0">
                <a:solidFill>
                  <a:srgbClr val="FF0000"/>
                </a:solidFill>
              </a:rPr>
              <a:t> </a:t>
            </a:r>
          </a:p>
          <a:p>
            <a:r>
              <a:rPr lang="en-GB" sz="4000" b="1" dirty="0"/>
              <a:t>vision impairment and </a:t>
            </a:r>
          </a:p>
          <a:p>
            <a:r>
              <a:rPr lang="en-GB" sz="4000" b="1" dirty="0"/>
              <a:t>blindness </a:t>
            </a:r>
          </a:p>
        </p:txBody>
      </p:sp>
      <p:sp>
        <p:nvSpPr>
          <p:cNvPr id="5" name="TextBox 4"/>
          <p:cNvSpPr txBox="1"/>
          <p:nvPr/>
        </p:nvSpPr>
        <p:spPr>
          <a:xfrm>
            <a:off x="914400" y="155268"/>
            <a:ext cx="12917509" cy="707886"/>
          </a:xfrm>
          <a:prstGeom prst="rect">
            <a:avLst/>
          </a:prstGeom>
          <a:noFill/>
        </p:spPr>
        <p:txBody>
          <a:bodyPr wrap="square" rtlCol="0">
            <a:spAutoFit/>
          </a:bodyPr>
          <a:lstStyle/>
          <a:p>
            <a:r>
              <a:rPr lang="en-GB" sz="4000" b="1" dirty="0"/>
              <a:t>HIGH MYOPIA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2554" y="-386862"/>
            <a:ext cx="6213232" cy="41339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647" y="3751383"/>
            <a:ext cx="7596461" cy="4009293"/>
          </a:xfrm>
          <a:prstGeom prst="rect">
            <a:avLst/>
          </a:prstGeom>
        </p:spPr>
      </p:pic>
      <p:sp>
        <p:nvSpPr>
          <p:cNvPr id="8" name="Rectangle 7"/>
          <p:cNvSpPr/>
          <p:nvPr/>
        </p:nvSpPr>
        <p:spPr>
          <a:xfrm>
            <a:off x="3048000" y="2690336"/>
            <a:ext cx="6096000" cy="369332"/>
          </a:xfrm>
          <a:prstGeom prst="rect">
            <a:avLst/>
          </a:prstGeom>
        </p:spPr>
        <p:txBody>
          <a:bodyPr>
            <a:spAutoFit/>
          </a:bodyPr>
          <a:lstStyle/>
          <a:p>
            <a:endParaRPr lang="en-GB" b="1" dirty="0"/>
          </a:p>
        </p:txBody>
      </p:sp>
    </p:spTree>
    <p:extLst>
      <p:ext uri="{BB962C8B-B14F-4D97-AF65-F5344CB8AC3E}">
        <p14:creationId xmlns:p14="http://schemas.microsoft.com/office/powerpoint/2010/main" val="348981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7356"/>
            <a:ext cx="12192000" cy="6854653"/>
          </a:xfrm>
          <a:prstGeom prst="rect">
            <a:avLst/>
          </a:prstGeom>
        </p:spPr>
      </p:pic>
      <p:sp>
        <p:nvSpPr>
          <p:cNvPr id="3" name="Rectangle 2"/>
          <p:cNvSpPr/>
          <p:nvPr/>
        </p:nvSpPr>
        <p:spPr>
          <a:xfrm>
            <a:off x="0" y="0"/>
            <a:ext cx="12505386" cy="1200329"/>
          </a:xfrm>
          <a:prstGeom prst="rect">
            <a:avLst/>
          </a:prstGeom>
        </p:spPr>
        <p:txBody>
          <a:bodyPr wrap="square">
            <a:spAutoFit/>
          </a:bodyPr>
          <a:lstStyle/>
          <a:p>
            <a:r>
              <a:rPr lang="en-GB" sz="3600" b="1" dirty="0"/>
              <a:t>Myopia higher than -6.00D has an increased risk of cataract, glaucoma, retinal detachment and myopic maculopathy</a:t>
            </a:r>
          </a:p>
        </p:txBody>
      </p:sp>
    </p:spTree>
    <p:extLst>
      <p:ext uri="{BB962C8B-B14F-4D97-AF65-F5344CB8AC3E}">
        <p14:creationId xmlns:p14="http://schemas.microsoft.com/office/powerpoint/2010/main" val="6500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256324" cy="3519182"/>
          </a:xfrm>
          <a:prstGeom prst="rect">
            <a:avLst/>
          </a:prstGeom>
        </p:spPr>
      </p:pic>
      <p:pic>
        <p:nvPicPr>
          <p:cNvPr id="3" name="Picture 2">
            <a:extLst>
              <a:ext uri="{FF2B5EF4-FFF2-40B4-BE49-F238E27FC236}">
                <a16:creationId xmlns:a16="http://schemas.microsoft.com/office/drawing/2014/main" id="{6C911F13-E885-224D-7589-D5DEF792E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324" y="0"/>
            <a:ext cx="5935676" cy="3519182"/>
          </a:xfrm>
          <a:prstGeom prst="rect">
            <a:avLst/>
          </a:prstGeom>
        </p:spPr>
      </p:pic>
      <p:sp>
        <p:nvSpPr>
          <p:cNvPr id="4" name="TextBox 3">
            <a:extLst>
              <a:ext uri="{FF2B5EF4-FFF2-40B4-BE49-F238E27FC236}">
                <a16:creationId xmlns:a16="http://schemas.microsoft.com/office/drawing/2014/main" id="{3B4AFEA7-3FCC-8B14-EAB5-E01B02E197C7}"/>
              </a:ext>
            </a:extLst>
          </p:cNvPr>
          <p:cNvSpPr txBox="1"/>
          <p:nvPr/>
        </p:nvSpPr>
        <p:spPr>
          <a:xfrm>
            <a:off x="251669" y="3674378"/>
            <a:ext cx="12407317" cy="3170099"/>
          </a:xfrm>
          <a:prstGeom prst="rect">
            <a:avLst/>
          </a:prstGeom>
          <a:noFill/>
        </p:spPr>
        <p:txBody>
          <a:bodyPr wrap="square" rtlCol="0">
            <a:spAutoFit/>
          </a:bodyPr>
          <a:lstStyle/>
          <a:p>
            <a:r>
              <a:rPr lang="en-GB" sz="3200" b="1" dirty="0"/>
              <a:t>                           Myopia progression in children</a:t>
            </a:r>
          </a:p>
          <a:p>
            <a:r>
              <a:rPr lang="en-GB" sz="2800" b="1" dirty="0"/>
              <a:t>Key Factors: </a:t>
            </a:r>
            <a:r>
              <a:rPr lang="en-GB" sz="2800" dirty="0"/>
              <a:t>genetic predisposition</a:t>
            </a:r>
          </a:p>
          <a:p>
            <a:r>
              <a:rPr lang="en-GB" sz="2800" dirty="0"/>
              <a:t>Environment influences e.g., prolonged near work reduced outdoor time</a:t>
            </a:r>
          </a:p>
          <a:p>
            <a:r>
              <a:rPr lang="en-GB" sz="2800" b="1" dirty="0"/>
              <a:t>Critical period:</a:t>
            </a:r>
          </a:p>
          <a:p>
            <a:r>
              <a:rPr lang="en-GB" sz="2800" dirty="0"/>
              <a:t>Progression is  most rapid during childhood and adolescence</a:t>
            </a:r>
          </a:p>
          <a:p>
            <a:r>
              <a:rPr lang="en-GB" sz="2800" b="1" dirty="0"/>
              <a:t>Need for intervention: </a:t>
            </a:r>
          </a:p>
          <a:p>
            <a:r>
              <a:rPr lang="en-GB" sz="2800" dirty="0"/>
              <a:t>slowing progression can reduce the risk of high myopia complication later </a:t>
            </a:r>
          </a:p>
        </p:txBody>
      </p:sp>
    </p:spTree>
    <p:extLst>
      <p:ext uri="{BB962C8B-B14F-4D97-AF65-F5344CB8AC3E}">
        <p14:creationId xmlns:p14="http://schemas.microsoft.com/office/powerpoint/2010/main" val="343173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DA9D-DFA4-C91B-3990-70D39E2A06CB}"/>
              </a:ext>
            </a:extLst>
          </p:cNvPr>
          <p:cNvSpPr>
            <a:spLocks noGrp="1"/>
          </p:cNvSpPr>
          <p:nvPr>
            <p:ph type="title"/>
          </p:nvPr>
        </p:nvSpPr>
        <p:spPr>
          <a:xfrm>
            <a:off x="367862" y="284176"/>
            <a:ext cx="12349655" cy="1508760"/>
          </a:xfrm>
        </p:spPr>
        <p:txBody>
          <a:bodyPr/>
          <a:lstStyle/>
          <a:p>
            <a:r>
              <a:rPr lang="en-GB"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2</a:t>
            </a:r>
            <a:r>
              <a:rPr lang="en-GB" sz="40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 Mechanism for myopia management</a:t>
            </a:r>
            <a:endParaRPr lang="en-GB" dirty="0"/>
          </a:p>
        </p:txBody>
      </p:sp>
      <p:sp>
        <p:nvSpPr>
          <p:cNvPr id="3" name="Content Placeholder 2">
            <a:extLst>
              <a:ext uri="{FF2B5EF4-FFF2-40B4-BE49-F238E27FC236}">
                <a16:creationId xmlns:a16="http://schemas.microsoft.com/office/drawing/2014/main" id="{143A098A-CFD1-42BA-01A5-3F170737C619}"/>
              </a:ext>
            </a:extLst>
          </p:cNvPr>
          <p:cNvSpPr>
            <a:spLocks noGrp="1"/>
          </p:cNvSpPr>
          <p:nvPr>
            <p:ph idx="1"/>
          </p:nvPr>
        </p:nvSpPr>
        <p:spPr>
          <a:xfrm>
            <a:off x="157655" y="1792936"/>
            <a:ext cx="12128938" cy="4424984"/>
          </a:xfrm>
        </p:spPr>
        <p:txBody>
          <a:bodyPr>
            <a:noAutofit/>
          </a:bodyPr>
          <a:lstStyle/>
          <a:p>
            <a:r>
              <a:rPr lang="en-GB" sz="2800" b="1" dirty="0"/>
              <a:t>Myopia management CLs are designed </a:t>
            </a:r>
            <a:r>
              <a:rPr lang="en-GB" sz="2800" b="1" dirty="0">
                <a:solidFill>
                  <a:srgbClr val="FFFF00"/>
                </a:solidFill>
              </a:rPr>
              <a:t>to slow the accelerated eye growth </a:t>
            </a:r>
            <a:r>
              <a:rPr lang="en-GB" sz="2800" b="1" dirty="0"/>
              <a:t>of childhood myopia based on how images are focused in the different parts of the retina</a:t>
            </a:r>
          </a:p>
          <a:p>
            <a:r>
              <a:rPr lang="en-GB" sz="2800" b="1" dirty="0"/>
              <a:t>With single vision glasses or CLs  the central part of the image is focused on the retina for clear vision, but the peripheral light rays focus behind the retina. Research indicates that this generates a </a:t>
            </a:r>
            <a:r>
              <a:rPr lang="en-GB" sz="2800" b="1" dirty="0">
                <a:solidFill>
                  <a:srgbClr val="FF0000"/>
                </a:solidFill>
              </a:rPr>
              <a:t>“grow faster” signal </a:t>
            </a:r>
            <a:r>
              <a:rPr lang="en-GB" sz="2800" b="1" dirty="0"/>
              <a:t>for the eye, but the myopic eye in childhood is already growing too quickly.</a:t>
            </a:r>
          </a:p>
          <a:p>
            <a:r>
              <a:rPr lang="en-GB" sz="2800" b="1" dirty="0"/>
              <a:t>The principle of myopia control spectacles and CLs is to create the opposite profile, by making the peripheral light rays focus in front of the retina. Vision is still clear centrally, but this type of peripheral optical profile generates a </a:t>
            </a:r>
            <a:r>
              <a:rPr lang="en-GB" sz="2800" b="1" dirty="0">
                <a:solidFill>
                  <a:srgbClr val="92D050"/>
                </a:solidFill>
              </a:rPr>
              <a:t>“slow down” signal </a:t>
            </a:r>
            <a:r>
              <a:rPr lang="en-GB" sz="2800" b="1" dirty="0"/>
              <a:t>for eye growth. This results in slowing of eye growth will  slow progression of myopia.</a:t>
            </a:r>
          </a:p>
        </p:txBody>
      </p:sp>
    </p:spTree>
    <p:extLst>
      <p:ext uri="{BB962C8B-B14F-4D97-AF65-F5344CB8AC3E}">
        <p14:creationId xmlns:p14="http://schemas.microsoft.com/office/powerpoint/2010/main" val="365882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ontact lens for myopia contr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contact lens for myopia contr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contact lens for myopia contro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26" y="3467193"/>
            <a:ext cx="7315200" cy="30022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26" y="182718"/>
            <a:ext cx="7053330" cy="3246282"/>
          </a:xfrm>
          <a:prstGeom prst="rect">
            <a:avLst/>
          </a:prstGeom>
        </p:spPr>
      </p:pic>
      <p:pic>
        <p:nvPicPr>
          <p:cNvPr id="7" name="Picture 6">
            <a:extLst>
              <a:ext uri="{FF2B5EF4-FFF2-40B4-BE49-F238E27FC236}">
                <a16:creationId xmlns:a16="http://schemas.microsoft.com/office/drawing/2014/main" id="{E25E644D-C49E-78E6-098C-4ABBF7A5143B}"/>
              </a:ext>
            </a:extLst>
          </p:cNvPr>
          <p:cNvPicPr>
            <a:picLocks noChangeAspect="1"/>
          </p:cNvPicPr>
          <p:nvPr/>
        </p:nvPicPr>
        <p:blipFill>
          <a:blip r:embed="rId4"/>
          <a:stretch>
            <a:fillRect/>
          </a:stretch>
        </p:blipFill>
        <p:spPr>
          <a:xfrm>
            <a:off x="8061820" y="-13683"/>
            <a:ext cx="4130180" cy="6885366"/>
          </a:xfrm>
          <a:prstGeom prst="rect">
            <a:avLst/>
          </a:prstGeom>
        </p:spPr>
      </p:pic>
      <p:sp>
        <p:nvSpPr>
          <p:cNvPr id="9" name="TextBox 8">
            <a:extLst>
              <a:ext uri="{FF2B5EF4-FFF2-40B4-BE49-F238E27FC236}">
                <a16:creationId xmlns:a16="http://schemas.microsoft.com/office/drawing/2014/main" id="{2CA0BD81-7C00-6112-2717-C848BBF6090C}"/>
              </a:ext>
            </a:extLst>
          </p:cNvPr>
          <p:cNvSpPr txBox="1"/>
          <p:nvPr/>
        </p:nvSpPr>
        <p:spPr>
          <a:xfrm>
            <a:off x="3048000" y="-13683"/>
            <a:ext cx="7142480" cy="369332"/>
          </a:xfrm>
          <a:prstGeom prst="rect">
            <a:avLst/>
          </a:prstGeom>
          <a:noFill/>
        </p:spPr>
        <p:txBody>
          <a:bodyPr wrap="square">
            <a:spAutoFit/>
          </a:bodyPr>
          <a:lstStyle/>
          <a:p>
            <a:r>
              <a:rPr lang="en-GB" sz="18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o</a:t>
            </a:r>
            <a:endParaRPr lang="en-GB" dirty="0"/>
          </a:p>
        </p:txBody>
      </p:sp>
    </p:spTree>
    <p:extLst>
      <p:ext uri="{BB962C8B-B14F-4D97-AF65-F5344CB8AC3E}">
        <p14:creationId xmlns:p14="http://schemas.microsoft.com/office/powerpoint/2010/main" val="243320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FD93F4-249F-3F94-E985-1B6B147EDC6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95018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1783</TotalTime>
  <Words>2168</Words>
  <Application>Microsoft Office PowerPoint</Application>
  <PresentationFormat>Widescreen</PresentationFormat>
  <Paragraphs>183</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Corbel</vt:lpstr>
      <vt:lpstr>Impact</vt:lpstr>
      <vt:lpstr>Wingdings</vt:lpstr>
      <vt:lpstr>Banded</vt:lpstr>
      <vt:lpstr>               Myopia Management </vt:lpstr>
      <vt:lpstr>1. Introduction to Myopia </vt:lpstr>
      <vt:lpstr>Myopia is an epidemic that                     affects us all </vt:lpstr>
      <vt:lpstr>PowerPoint Presentation</vt:lpstr>
      <vt:lpstr>PowerPoint Presentation</vt:lpstr>
      <vt:lpstr>PowerPoint Presentation</vt:lpstr>
      <vt:lpstr>2. Mechanism for myopia management</vt:lpstr>
      <vt:lpstr>PowerPoint Presentation</vt:lpstr>
      <vt:lpstr>PowerPoint Presentation</vt:lpstr>
      <vt:lpstr>4. myopia management soft lens designs</vt:lpstr>
      <vt:lpstr>PowerPoint Presentation</vt:lpstr>
      <vt:lpstr>PowerPoint Presentation</vt:lpstr>
      <vt:lpstr>3. Contact lenses  for myopia management: </vt:lpstr>
      <vt:lpstr> Menicon Z NighT</vt:lpstr>
      <vt:lpstr> </vt:lpstr>
      <vt:lpstr>cooper Vision Choice of Lens material</vt:lpstr>
      <vt:lpstr>COOPER ViSion Mysight 1day</vt:lpstr>
      <vt:lpstr>Naturalvue mf 1day Vision technology </vt:lpstr>
      <vt:lpstr>J&amp;J Ability 1day</vt:lpstr>
      <vt:lpstr>PowerPoint Presentation</vt:lpstr>
      <vt:lpstr> WhicH CLs are the Best?</vt:lpstr>
      <vt:lpstr>5. Key milestones : Centre distance multifocal cLS  for myopia Management</vt:lpstr>
      <vt:lpstr>6. Effectiveness und research</vt:lpstr>
      <vt:lpstr> Effectiveness  and research</vt:lpstr>
      <vt:lpstr>Effectiveness and research</vt:lpstr>
      <vt:lpstr>PowerPoint Presentation</vt:lpstr>
      <vt:lpstr> 7. Challenges and considerations</vt:lpstr>
      <vt:lpstr>Childhood myopia</vt:lpstr>
      <vt:lpstr>PowerPoint Presentation</vt:lpstr>
      <vt:lpstr>PowerPoint Presentation</vt:lpstr>
      <vt:lpstr>PowerPoint Presentation</vt:lpstr>
      <vt:lpstr>PowerPoint Presentation</vt:lpstr>
      <vt:lpstr> 7. Conclusion – key take aways:</vt:lpstr>
      <vt:lpstr>Contact lenses are essential</vt:lpstr>
      <vt:lpstr>Sensible MUMs and dads encourage Outdoor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Myopia Management in Europe  Contact lens options</dc:title>
  <dc:creator>Ursula Vogt</dc:creator>
  <cp:lastModifiedBy>Ursula</cp:lastModifiedBy>
  <cp:revision>91</cp:revision>
  <cp:lastPrinted>2020-02-24T19:14:18Z</cp:lastPrinted>
  <dcterms:created xsi:type="dcterms:W3CDTF">2019-09-15T11:25:50Z</dcterms:created>
  <dcterms:modified xsi:type="dcterms:W3CDTF">2025-04-28T18:32:49Z</dcterms:modified>
</cp:coreProperties>
</file>