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3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4" r:id="rId1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4A5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619"/>
    <p:restoredTop sz="65887"/>
  </p:normalViewPr>
  <p:slideViewPr>
    <p:cSldViewPr snapToGrid="0" snapToObjects="1">
      <p:cViewPr varScale="1">
        <p:scale>
          <a:sx n="191" d="100"/>
          <a:sy n="191" d="100"/>
        </p:scale>
        <p:origin x="748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4179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2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deck/assets/bluegrad.jpeg"/>
          <p:cNvPicPr>
            <a:picLocks noChangeAspect="1"/>
          </p:cNvPicPr>
          <p:nvPr/>
        </p:nvPicPr>
        <p:blipFill>
          <a:blip r:embed="rId3">
            <a:alphaModFix amt="75000"/>
          </a:blip>
          <a:srcRect/>
          <a:stretch/>
        </p:blipFill>
        <p:spPr>
          <a:xfrm>
            <a:off x="5577840" y="0"/>
            <a:ext cx="3566160" cy="5143500"/>
          </a:xfrm>
          <a:prstGeom prst="rect">
            <a:avLst/>
          </a:prstGeom>
        </p:spPr>
      </p:pic>
      <p:pic>
        <p:nvPicPr>
          <p:cNvPr id="3" name="Image 1" descr="/tmp/deck/assets/nordic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" y="365760"/>
            <a:ext cx="1188720" cy="32186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480" y="138988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kern="0" spc="140" dirty="0">
                <a:solidFill>
                  <a:srgbClr val="68D0E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Things Conference 2026   ·   Keynote</a:t>
            </a:r>
            <a:endParaRPr lang="en-US" sz="950" dirty="0"/>
          </a:p>
        </p:txBody>
      </p:sp>
      <p:sp>
        <p:nvSpPr>
          <p:cNvPr id="5" name="Text 1"/>
          <p:cNvSpPr txBox="1"/>
          <p:nvPr/>
        </p:nvSpPr>
        <p:spPr>
          <a:xfrm>
            <a:off x="411480" y="1627632"/>
            <a:ext cx="502920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Segoe UI Light" pitchFamily="34" charset="0"/>
                <a:ea typeface="Segoe UI Light" pitchFamily="34" charset="-122"/>
                <a:cs typeface="Segoe UI Light" pitchFamily="34" charset="-120"/>
              </a:rPr>
              <a:t>Cellular IoT didn't fail.</a:t>
            </a:r>
            <a:endParaRPr lang="en-US" sz="3200" b="1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Segoe UI Light" pitchFamily="34" charset="0"/>
                <a:ea typeface="Segoe UI Light" pitchFamily="34" charset="-122"/>
                <a:cs typeface="Segoe UI Light" pitchFamily="34" charset="-120"/>
              </a:rPr>
              <a:t>It just took a decade longer.</a:t>
            </a:r>
            <a:endParaRPr lang="en-US" sz="3200" b="1" dirty="0"/>
          </a:p>
        </p:txBody>
      </p:sp>
      <p:sp>
        <p:nvSpPr>
          <p:cNvPr id="6" name="Text 2"/>
          <p:cNvSpPr txBox="1"/>
          <p:nvPr/>
        </p:nvSpPr>
        <p:spPr>
          <a:xfrm>
            <a:off x="411480" y="2779776"/>
            <a:ext cx="4800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decade after the hype: what took so long, an honest look at today's challenges and solutions, and where the trend goes next.</a:t>
            </a:r>
            <a:endParaRPr lang="en-US" sz="1050" dirty="0"/>
          </a:p>
        </p:txBody>
      </p:sp>
      <p:sp>
        <p:nvSpPr>
          <p:cNvPr id="7" name="Shape 3"/>
          <p:cNvSpPr/>
          <p:nvPr/>
        </p:nvSpPr>
        <p:spPr>
          <a:xfrm>
            <a:off x="411480" y="3566160"/>
            <a:ext cx="3644226" cy="45719"/>
          </a:xfrm>
          <a:prstGeom prst="rect">
            <a:avLst/>
          </a:prstGeom>
          <a:solidFill>
            <a:srgbClr val="68D0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4"/>
          <p:cNvSpPr txBox="1"/>
          <p:nvPr/>
        </p:nvSpPr>
        <p:spPr>
          <a:xfrm>
            <a:off x="1514901" y="3950207"/>
            <a:ext cx="270665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950" dirty="0">
                <a:solidFill>
                  <a:srgbClr val="68D0E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Martin Lesund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68D0E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Technical Product Manager – Cellular IoT</a:t>
            </a:r>
            <a:endParaRPr lang="en-US" sz="9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950" dirty="0">
                <a:solidFill>
                  <a:srgbClr val="68D0E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Nordic Semiconductor</a:t>
            </a:r>
            <a:endParaRPr lang="en-US" sz="950" dirty="0"/>
          </a:p>
        </p:txBody>
      </p:sp>
      <p:sp>
        <p:nvSpPr>
          <p:cNvPr id="9" name="Text 5"/>
          <p:cNvSpPr txBox="1"/>
          <p:nvPr/>
        </p:nvSpPr>
        <p:spPr>
          <a:xfrm>
            <a:off x="411480" y="483717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600" dirty="0">
                <a:solidFill>
                  <a:srgbClr val="68D0E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Copyright © 2026 Nordic Semiconductor ASA. All rights reserved.</a:t>
            </a:r>
            <a:endParaRPr lang="en-US" sz="600" dirty="0"/>
          </a:p>
        </p:txBody>
      </p:sp>
      <p:pic>
        <p:nvPicPr>
          <p:cNvPr id="10" name="Picture 9" descr="Profile image">
            <a:extLst>
              <a:ext uri="{FF2B5EF4-FFF2-40B4-BE49-F238E27FC236}">
                <a16:creationId xmlns:a16="http://schemas.microsoft.com/office/drawing/2014/main" id="{BC48D5D4-D5AF-27BC-1699-A83F795E15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610" y="3724314"/>
            <a:ext cx="872411" cy="872411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32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11480" y="237744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FFFFFF"/>
                </a:solidFill>
                <a:latin typeface="Segoe UI Light" pitchFamily="34" charset="0"/>
                <a:ea typeface="Segoe UI Light" pitchFamily="34" charset="-122"/>
                <a:cs typeface="Segoe UI Light" pitchFamily="34" charset="-120"/>
              </a:rPr>
              <a:t>How it looked in 2018</a:t>
            </a:r>
            <a:endParaRPr lang="en-US" sz="2200" dirty="0"/>
          </a:p>
        </p:txBody>
      </p:sp>
      <p:sp>
        <p:nvSpPr>
          <p:cNvPr id="3" name="Text 1"/>
          <p:cNvSpPr txBox="1"/>
          <p:nvPr/>
        </p:nvSpPr>
        <p:spPr>
          <a:xfrm>
            <a:off x="411480" y="598932"/>
            <a:ext cx="4272137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8D0E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We shipped a cellular IoT module with LTE-M (missing NB-IoT and GPS)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411480" y="1024128"/>
            <a:ext cx="3977640" cy="13716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/tmp/deck/assets/nrf9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4488" y="1061933"/>
            <a:ext cx="429768" cy="409021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603504" y="1133856"/>
            <a:ext cx="303580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0032A0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nRF9160 available, December 2018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03504" y="1554480"/>
            <a:ext cx="35661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6000"/>
              </a:lnSpc>
              <a:buNone/>
            </a:pPr>
            <a:r>
              <a:rPr lang="en-US" sz="950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LTE-M only. GCF, FCC and CE in the box. </a:t>
            </a:r>
          </a:p>
          <a:p>
            <a:pPr marL="0" indent="0">
              <a:lnSpc>
                <a:spcPct val="116000"/>
              </a:lnSpc>
              <a:buNone/>
            </a:pPr>
            <a:r>
              <a:rPr lang="en-US" sz="950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NB-IoT and GPS in limited sampling 3 months later </a:t>
            </a:r>
          </a:p>
        </p:txBody>
      </p:sp>
      <p:sp>
        <p:nvSpPr>
          <p:cNvPr id="8" name="Shape 5"/>
          <p:cNvSpPr/>
          <p:nvPr/>
        </p:nvSpPr>
        <p:spPr>
          <a:xfrm>
            <a:off x="411480" y="2523744"/>
            <a:ext cx="3977640" cy="1243584"/>
          </a:xfrm>
          <a:prstGeom prst="roundRect">
            <a:avLst>
              <a:gd name="adj" fmla="val 2941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 txBox="1"/>
          <p:nvPr/>
        </p:nvSpPr>
        <p:spPr>
          <a:xfrm>
            <a:off x="603504" y="2633472"/>
            <a:ext cx="3566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0032A0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Roughly 77 commercial Mobile IoT networks worldwide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603504" y="3072384"/>
            <a:ext cx="35661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6000"/>
              </a:lnSpc>
              <a:buNone/>
            </a:pPr>
            <a:r>
              <a:rPr lang="en-US" sz="950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Nobody was ready. Not the silicon vendors, not the operators, not the SIM vendors, not the cloud vendors, not the certification labs.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4617720" y="1024128"/>
            <a:ext cx="4114800" cy="2743200"/>
          </a:xfrm>
          <a:prstGeom prst="roundRect">
            <a:avLst>
              <a:gd name="adj" fmla="val 1333"/>
            </a:avLst>
          </a:prstGeom>
          <a:solidFill>
            <a:srgbClr val="002478"/>
          </a:solidFill>
          <a:ln w="9525">
            <a:solidFill>
              <a:srgbClr val="68D0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 txBox="1"/>
          <p:nvPr/>
        </p:nvSpPr>
        <p:spPr>
          <a:xfrm>
            <a:off x="4882896" y="1143000"/>
            <a:ext cx="3566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60" dirty="0">
                <a:solidFill>
                  <a:srgbClr val="68D0E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SEVEN YEARS LATER</a:t>
            </a:r>
            <a:endParaRPr lang="en-US" sz="850" dirty="0"/>
          </a:p>
        </p:txBody>
      </p:sp>
      <p:sp>
        <p:nvSpPr>
          <p:cNvPr id="13" name="Text 10"/>
          <p:cNvSpPr txBox="1"/>
          <p:nvPr/>
        </p:nvSpPr>
        <p:spPr>
          <a:xfrm>
            <a:off x="4882896" y="1353312"/>
            <a:ext cx="35661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dirty="0">
                <a:solidFill>
                  <a:srgbClr val="FFFFFF"/>
                </a:solidFill>
                <a:latin typeface="Segoe UI Light" pitchFamily="34" charset="0"/>
                <a:ea typeface="Segoe UI Light" pitchFamily="34" charset="-122"/>
                <a:cs typeface="Segoe UI Light" pitchFamily="34" charset="-120"/>
              </a:rPr>
              <a:t>269 </a:t>
            </a:r>
            <a:r>
              <a:rPr lang="en-US" sz="1600" dirty="0">
                <a:solidFill>
                  <a:schemeClr val="accent6"/>
                </a:solidFill>
                <a:latin typeface="Segoe UI Light" pitchFamily="34" charset="0"/>
                <a:ea typeface="Segoe UI Light" pitchFamily="34" charset="-122"/>
                <a:cs typeface="Segoe UI Light" pitchFamily="34" charset="-120"/>
              </a:rPr>
              <a:t>(+250%)</a:t>
            </a:r>
            <a:endParaRPr lang="en-US" sz="4400" dirty="0">
              <a:solidFill>
                <a:schemeClr val="accent6"/>
              </a:solidFill>
            </a:endParaRPr>
          </a:p>
        </p:txBody>
      </p:sp>
      <p:sp>
        <p:nvSpPr>
          <p:cNvPr id="14" name="Text 11"/>
          <p:cNvSpPr txBox="1"/>
          <p:nvPr/>
        </p:nvSpPr>
        <p:spPr>
          <a:xfrm>
            <a:off x="4882896" y="2011680"/>
            <a:ext cx="3566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D9E1E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commercial NB-IoT and LTE-M networks</a:t>
            </a:r>
            <a:endParaRPr lang="en-US" sz="850" dirty="0"/>
          </a:p>
        </p:txBody>
      </p:sp>
      <p:sp>
        <p:nvSpPr>
          <p:cNvPr id="15" name="Text 12"/>
          <p:cNvSpPr txBox="1"/>
          <p:nvPr/>
        </p:nvSpPr>
        <p:spPr>
          <a:xfrm>
            <a:off x="4882896" y="2359152"/>
            <a:ext cx="35661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68D0E1"/>
                </a:solidFill>
                <a:latin typeface="Segoe UI Light" pitchFamily="34" charset="0"/>
                <a:ea typeface="Segoe UI Light" pitchFamily="34" charset="-122"/>
                <a:cs typeface="Segoe UI Light" pitchFamily="34" charset="-120"/>
              </a:rPr>
              <a:t>Billions</a:t>
            </a:r>
            <a:endParaRPr lang="en-US" sz="3200" dirty="0"/>
          </a:p>
        </p:txBody>
      </p:sp>
      <p:sp>
        <p:nvSpPr>
          <p:cNvPr id="16" name="Text 13"/>
          <p:cNvSpPr txBox="1"/>
          <p:nvPr/>
        </p:nvSpPr>
        <p:spPr>
          <a:xfrm>
            <a:off x="4882896" y="2926080"/>
            <a:ext cx="3566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D9E1E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active connections</a:t>
            </a:r>
            <a:endParaRPr lang="en-US" sz="850" dirty="0"/>
          </a:p>
        </p:txBody>
      </p:sp>
      <p:sp>
        <p:nvSpPr>
          <p:cNvPr id="17" name="Shape 14"/>
          <p:cNvSpPr/>
          <p:nvPr/>
        </p:nvSpPr>
        <p:spPr>
          <a:xfrm>
            <a:off x="4882896" y="3291840"/>
            <a:ext cx="502920" cy="18288"/>
          </a:xfrm>
          <a:prstGeom prst="rect">
            <a:avLst/>
          </a:prstGeom>
          <a:solidFill>
            <a:srgbClr val="68D0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 txBox="1"/>
          <p:nvPr/>
        </p:nvSpPr>
        <p:spPr>
          <a:xfrm>
            <a:off x="4882896" y="3383280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So the technology worked.</a:t>
            </a:r>
            <a:endParaRPr lang="en-US" sz="1000" dirty="0"/>
          </a:p>
        </p:txBody>
      </p:sp>
      <p:sp>
        <p:nvSpPr>
          <p:cNvPr id="19" name="Text 16"/>
          <p:cNvSpPr txBox="1"/>
          <p:nvPr/>
        </p:nvSpPr>
        <p:spPr>
          <a:xfrm>
            <a:off x="269822" y="3954779"/>
            <a:ext cx="8791731" cy="5272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6000"/>
              </a:lnSpc>
              <a:buNone/>
            </a:pPr>
            <a:r>
              <a:rPr lang="en-US" sz="1200" dirty="0">
                <a:solidFill>
                  <a:srgbClr val="68D0E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question worth this keynote is what filled those years, and why today is the best time in history to get started with cellular IoT</a:t>
            </a:r>
            <a:endParaRPr lang="en-US" sz="1200" dirty="0"/>
          </a:p>
        </p:txBody>
      </p:sp>
      <p:sp>
        <p:nvSpPr>
          <p:cNvPr id="20" name="Text 17"/>
          <p:cNvSpPr txBox="1"/>
          <p:nvPr/>
        </p:nvSpPr>
        <p:spPr>
          <a:xfrm>
            <a:off x="411480" y="483717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600" dirty="0">
                <a:solidFill>
                  <a:srgbClr val="68D0E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Copyright © 2026 Nordic Semiconductor ASA. All rights reserved.</a:t>
            </a:r>
            <a:endParaRPr lang="en-US" sz="600" dirty="0"/>
          </a:p>
        </p:txBody>
      </p:sp>
      <p:pic>
        <p:nvPicPr>
          <p:cNvPr id="21" name="Image 1" descr="/tmp/deck/assets/nordic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0688" y="4791456"/>
            <a:ext cx="731520" cy="198425"/>
          </a:xfrm>
          <a:prstGeom prst="rect">
            <a:avLst/>
          </a:prstGeom>
        </p:spPr>
      </p:pic>
      <p:sp>
        <p:nvSpPr>
          <p:cNvPr id="22" name="Text 18"/>
          <p:cNvSpPr txBox="1"/>
          <p:nvPr/>
        </p:nvSpPr>
        <p:spPr>
          <a:xfrm>
            <a:off x="8595360" y="4791456"/>
            <a:ext cx="182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8D0E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11480" y="237744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0032A0"/>
                </a:solidFill>
                <a:latin typeface="Segoe UI Light" pitchFamily="34" charset="0"/>
                <a:ea typeface="Segoe UI Light" pitchFamily="34" charset="-122"/>
                <a:cs typeface="Segoe UI Light" pitchFamily="34" charset="-120"/>
              </a:rPr>
              <a:t>Every promise came with conditions nobody printed </a:t>
            </a:r>
            <a:endParaRPr lang="en-US" sz="2200" dirty="0"/>
          </a:p>
        </p:txBody>
      </p:sp>
      <p:sp>
        <p:nvSpPr>
          <p:cNvPr id="3" name="Text 1"/>
          <p:cNvSpPr txBox="1"/>
          <p:nvPr/>
        </p:nvSpPr>
        <p:spPr>
          <a:xfrm>
            <a:off x="411480" y="598932"/>
            <a:ext cx="3269417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76869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What the industry marketed, and how it actually was</a:t>
            </a:r>
            <a:endParaRPr lang="en-US" sz="105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9489112"/>
              </p:ext>
            </p:extLst>
          </p:nvPr>
        </p:nvGraphicFramePr>
        <p:xfrm>
          <a:off x="765110" y="1042416"/>
          <a:ext cx="7967409" cy="2194560"/>
        </p:xfrm>
        <a:graphic>
          <a:graphicData uri="http://schemas.openxmlformats.org/drawingml/2006/table">
            <a:tbl>
              <a:tblPr/>
              <a:tblGrid>
                <a:gridCol w="31655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018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Promised</a:t>
                      </a:r>
                      <a:endParaRPr lang="en-US" sz="120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128016" marR="128016" marT="36576" marB="36576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2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The conditions nobody mentioned</a:t>
                      </a:r>
                      <a:endParaRPr lang="en-US" sz="120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128016" marR="128016" marT="36576" marB="36576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2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333F4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Ten-year battery life</a:t>
                      </a:r>
                      <a:endParaRPr lang="en-US" sz="11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28016" marR="128016" marT="36576" marB="36576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333F4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If the network grants you </a:t>
                      </a:r>
                      <a:r>
                        <a:rPr lang="en-US" sz="1100" dirty="0" err="1">
                          <a:solidFill>
                            <a:srgbClr val="333F4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eDRX</a:t>
                      </a:r>
                      <a:r>
                        <a:rPr lang="en-US" sz="1100" dirty="0">
                          <a:solidFill>
                            <a:srgbClr val="333F4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/PSM, optimized cloud transport, SIMs ++</a:t>
                      </a:r>
                      <a:endParaRPr lang="en-US" sz="11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28016" marR="128016" marT="36576" marB="36576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333F4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Global coverage</a:t>
                      </a:r>
                      <a:endParaRPr lang="en-US" sz="11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28016" marR="128016" marT="36576" marB="36576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333F4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If your operator had rolled out the technology in your target market</a:t>
                      </a:r>
                      <a:endParaRPr lang="en-US" sz="11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28016" marR="128016" marT="36576" marB="36576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333F4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Sub-five-dollar modules</a:t>
                      </a:r>
                      <a:endParaRPr lang="en-US" sz="11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28016" marR="128016" marT="36576" marB="36576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333F4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In China</a:t>
                      </a:r>
                      <a:endParaRPr lang="en-US" sz="11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28016" marR="128016" marT="36576" marB="36576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333F4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Plug and play</a:t>
                      </a:r>
                      <a:endParaRPr lang="en-US" sz="11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28016" marR="128016" marT="36576" marB="36576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333F4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Nope, you would learn which specification module, operator, SIM silently ignores</a:t>
                      </a:r>
                      <a:endParaRPr lang="en-US" sz="11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28016" marR="128016" marT="36576" marB="36576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411480" y="3529584"/>
            <a:ext cx="8321040" cy="914400"/>
          </a:xfrm>
          <a:prstGeom prst="roundRect">
            <a:avLst>
              <a:gd name="adj" fmla="val 4000"/>
            </a:avLst>
          </a:prstGeom>
          <a:solidFill>
            <a:srgbClr val="F2F6F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/tmp/deck/assets/net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3749040"/>
            <a:ext cx="475488" cy="47548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316736" y="3675888"/>
            <a:ext cx="686627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0032A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Major issues was not with the radio module. 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0032A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challenges were in the “seams” between the all radio, the network's power-saving policy, the roaming agreements, the SIM card and the cloud endpoints. </a:t>
            </a:r>
          </a:p>
        </p:txBody>
      </p:sp>
      <p:sp>
        <p:nvSpPr>
          <p:cNvPr id="8" name="Text 4"/>
          <p:cNvSpPr txBox="1"/>
          <p:nvPr/>
        </p:nvSpPr>
        <p:spPr>
          <a:xfrm>
            <a:off x="411480" y="483717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600" dirty="0">
                <a:solidFill>
                  <a:srgbClr val="76869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Copyright © 2026 Nordic Semiconductor ASA. All rights reserved.</a:t>
            </a:r>
            <a:endParaRPr lang="en-US" sz="600" dirty="0"/>
          </a:p>
        </p:txBody>
      </p:sp>
      <p:pic>
        <p:nvPicPr>
          <p:cNvPr id="9" name="Image 1" descr="/tmp/deck/assets/nordic_blu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0688" y="4791456"/>
            <a:ext cx="731520" cy="198425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8595360" y="4791456"/>
            <a:ext cx="182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76869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3</a:t>
            </a:r>
            <a:endParaRPr lang="en-US" sz="8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621C932-64E0-D3FA-EE60-7147900A96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590" y="2844089"/>
            <a:ext cx="465520" cy="29230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F7BDDC5-556B-69E8-1C94-8BBC856A59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590" y="2426890"/>
            <a:ext cx="465520" cy="28971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CDA4816-DAAB-FEFD-74C6-D91F4192FC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1797" y="1930320"/>
            <a:ext cx="561106" cy="35026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8D73807-CD7C-C959-1524-1A16431F7805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8267" r="31042"/>
          <a:stretch>
            <a:fillRect/>
          </a:stretch>
        </p:blipFill>
        <p:spPr>
          <a:xfrm>
            <a:off x="411480" y="1433349"/>
            <a:ext cx="241300" cy="36949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11480" y="237744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0032A0"/>
                </a:solidFill>
                <a:latin typeface="Segoe UI Light" pitchFamily="34" charset="0"/>
                <a:ea typeface="Segoe UI Light" pitchFamily="34" charset="-122"/>
                <a:cs typeface="Segoe UI Light" pitchFamily="34" charset="-120"/>
              </a:rPr>
              <a:t>Four challenges</a:t>
            </a:r>
            <a:endParaRPr lang="en-US" sz="2200" dirty="0"/>
          </a:p>
        </p:txBody>
      </p:sp>
      <p:sp>
        <p:nvSpPr>
          <p:cNvPr id="3" name="Text 1"/>
          <p:cNvSpPr txBox="1"/>
          <p:nvPr/>
        </p:nvSpPr>
        <p:spPr>
          <a:xfrm>
            <a:off x="411480" y="598932"/>
            <a:ext cx="8321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76869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Where the decade actually went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411480" y="1005840"/>
            <a:ext cx="4114800" cy="1444752"/>
          </a:xfrm>
          <a:prstGeom prst="roundRect">
            <a:avLst>
              <a:gd name="adj" fmla="val 2532"/>
            </a:avLst>
          </a:prstGeom>
          <a:solidFill>
            <a:srgbClr val="F2F6F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94360" y="1179576"/>
            <a:ext cx="292608" cy="292608"/>
          </a:xfrm>
          <a:prstGeom prst="ellipse">
            <a:avLst/>
          </a:prstGeom>
          <a:solidFill>
            <a:srgbClr val="68D0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594360" y="117957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333F48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1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978408" y="114300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0032A0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Two technologies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978408" y="1536192"/>
            <a:ext cx="33832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6000"/>
              </a:lnSpc>
              <a:buNone/>
            </a:pPr>
            <a:r>
              <a:rPr lang="en-US" sz="950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140 NB-IoT networks. 129 LTE-M. Barely overlapping where it mattered.</a:t>
            </a:r>
            <a:br>
              <a:rPr lang="en-US" sz="950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</a:br>
            <a:r>
              <a:rPr lang="en-US" sz="950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And technologies got switched off: </a:t>
            </a:r>
          </a:p>
          <a:p>
            <a:pPr marL="0" indent="0">
              <a:lnSpc>
                <a:spcPct val="116000"/>
              </a:lnSpc>
              <a:buNone/>
            </a:pPr>
            <a:r>
              <a:rPr lang="en-US" sz="950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AT&amp;T ran NB-IoT for about six years, then decommissioned it.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4617720" y="1005840"/>
            <a:ext cx="4114800" cy="1444752"/>
          </a:xfrm>
          <a:prstGeom prst="roundRect">
            <a:avLst>
              <a:gd name="adj" fmla="val 2532"/>
            </a:avLst>
          </a:prstGeom>
          <a:solidFill>
            <a:srgbClr val="F2F6F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800600" y="1179576"/>
            <a:ext cx="292608" cy="292608"/>
          </a:xfrm>
          <a:prstGeom prst="ellipse">
            <a:avLst/>
          </a:prstGeom>
          <a:solidFill>
            <a:srgbClr val="0076C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4800600" y="117957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2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5184648" y="114300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0032A0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Roaming is where the power budget dies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5184648" y="1536192"/>
            <a:ext cx="33832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6000"/>
              </a:lnSpc>
              <a:buNone/>
            </a:pPr>
            <a:r>
              <a:rPr lang="en-US" sz="950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12 of 34 reporting NB-IoT operators did not grant eDRX to roamers. GSMA states it plainly: the network decides to enable none, one, or both.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411480" y="2560320"/>
            <a:ext cx="4114800" cy="1444752"/>
          </a:xfrm>
          <a:prstGeom prst="roundRect">
            <a:avLst>
              <a:gd name="adj" fmla="val 2532"/>
            </a:avLst>
          </a:prstGeom>
          <a:solidFill>
            <a:srgbClr val="F2F6F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594360" y="2734056"/>
            <a:ext cx="292608" cy="292608"/>
          </a:xfrm>
          <a:prstGeom prst="ellipse">
            <a:avLst/>
          </a:prstGeom>
          <a:solidFill>
            <a:srgbClr val="F3CB4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594360" y="273405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333F48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3</a:t>
            </a:r>
            <a:endParaRPr lang="en-US" sz="1100" dirty="0"/>
          </a:p>
        </p:txBody>
      </p:sp>
      <p:sp>
        <p:nvSpPr>
          <p:cNvPr id="17" name="Text 15"/>
          <p:cNvSpPr txBox="1"/>
          <p:nvPr/>
        </p:nvSpPr>
        <p:spPr>
          <a:xfrm>
            <a:off x="978408" y="269748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0032A0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SIM cards were never designed for low power 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978408" y="3090672"/>
            <a:ext cx="33832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6000"/>
              </a:lnSpc>
              <a:buNone/>
            </a:pPr>
            <a:r>
              <a:rPr lang="en-US" sz="950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30 to 60 µA of idle current, on a device budgeted in 2 microamps. Suspend and resume is specified. Most cards ship with it switched off. Different form factors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617720" y="2560320"/>
            <a:ext cx="4114800" cy="1444752"/>
          </a:xfrm>
          <a:prstGeom prst="roundRect">
            <a:avLst>
              <a:gd name="adj" fmla="val 2532"/>
            </a:avLst>
          </a:prstGeom>
          <a:solidFill>
            <a:srgbClr val="F2F6F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4800600" y="2734056"/>
            <a:ext cx="292608" cy="292608"/>
          </a:xfrm>
          <a:prstGeom prst="ellipse">
            <a:avLst/>
          </a:prstGeom>
          <a:solidFill>
            <a:srgbClr val="9FCC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 txBox="1"/>
          <p:nvPr/>
        </p:nvSpPr>
        <p:spPr>
          <a:xfrm>
            <a:off x="4800600" y="273405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333F48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4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5184648" y="269748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0032A0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Missing the End-to-end support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5184648" y="3090672"/>
            <a:ext cx="3383280" cy="4970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6000"/>
              </a:lnSpc>
              <a:buNone/>
            </a:pPr>
            <a:r>
              <a:rPr lang="en-US" sz="950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Device -&gt; SIM -&gt; network -&gt; cloud (optimized transport layer) </a:t>
            </a:r>
            <a:endParaRPr lang="en-US" sz="950" dirty="0"/>
          </a:p>
        </p:txBody>
      </p:sp>
      <p:sp>
        <p:nvSpPr>
          <p:cNvPr id="29" name="Text 23"/>
          <p:cNvSpPr txBox="1"/>
          <p:nvPr/>
        </p:nvSpPr>
        <p:spPr>
          <a:xfrm>
            <a:off x="411480" y="483717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600" dirty="0">
                <a:solidFill>
                  <a:srgbClr val="76869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Copyright © 2026 Nordic Semiconductor ASA. All rights reserved.</a:t>
            </a:r>
            <a:endParaRPr lang="en-US" sz="600" dirty="0"/>
          </a:p>
        </p:txBody>
      </p:sp>
      <p:pic>
        <p:nvPicPr>
          <p:cNvPr id="30" name="Image 4" descr="/tmp/deck/assets/nordic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0688" y="4791456"/>
            <a:ext cx="731520" cy="198425"/>
          </a:xfrm>
          <a:prstGeom prst="rect">
            <a:avLst/>
          </a:prstGeom>
        </p:spPr>
      </p:pic>
      <p:sp>
        <p:nvSpPr>
          <p:cNvPr id="31" name="Text 24"/>
          <p:cNvSpPr txBox="1"/>
          <p:nvPr/>
        </p:nvSpPr>
        <p:spPr>
          <a:xfrm>
            <a:off x="8595360" y="4791456"/>
            <a:ext cx="182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76869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32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11480" y="237744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FFFFFF"/>
                </a:solidFill>
                <a:latin typeface="Segoe UI Light" pitchFamily="34" charset="0"/>
                <a:ea typeface="Segoe UI Light" pitchFamily="34" charset="-122"/>
                <a:cs typeface="Segoe UI Light" pitchFamily="34" charset="-120"/>
              </a:rPr>
              <a:t>Three things </a:t>
            </a:r>
            <a:r>
              <a:rPr lang="en-US" sz="2200" b="1" u="sng" dirty="0">
                <a:solidFill>
                  <a:srgbClr val="FFFFFF"/>
                </a:solidFill>
                <a:latin typeface="Segoe UI Light" pitchFamily="34" charset="0"/>
                <a:ea typeface="Segoe UI Light" pitchFamily="34" charset="-122"/>
                <a:cs typeface="Segoe UI Light" pitchFamily="34" charset="-120"/>
              </a:rPr>
              <a:t>we</a:t>
            </a:r>
            <a:r>
              <a:rPr lang="en-US" sz="2200" dirty="0">
                <a:solidFill>
                  <a:srgbClr val="FFFFFF"/>
                </a:solidFill>
                <a:latin typeface="Segoe UI Light" pitchFamily="34" charset="0"/>
                <a:ea typeface="Segoe UI Light" pitchFamily="34" charset="-122"/>
                <a:cs typeface="Segoe UI Light" pitchFamily="34" charset="-120"/>
              </a:rPr>
              <a:t> got wrong</a:t>
            </a:r>
            <a:endParaRPr lang="en-US" sz="2200" dirty="0"/>
          </a:p>
        </p:txBody>
      </p:sp>
      <p:sp>
        <p:nvSpPr>
          <p:cNvPr id="3" name="Text 1"/>
          <p:cNvSpPr txBox="1"/>
          <p:nvPr/>
        </p:nvSpPr>
        <p:spPr>
          <a:xfrm>
            <a:off x="411480" y="598932"/>
            <a:ext cx="307139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411480" y="1005840"/>
            <a:ext cx="2651760" cy="2103120"/>
          </a:xfrm>
          <a:prstGeom prst="roundRect">
            <a:avLst>
              <a:gd name="adj" fmla="val 1739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94360" y="1170432"/>
            <a:ext cx="292608" cy="292608"/>
          </a:xfrm>
          <a:prstGeom prst="ellipse">
            <a:avLst/>
          </a:prstGeom>
          <a:solidFill>
            <a:srgbClr val="0032A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594360" y="117043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1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594360" y="1536192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0032A0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We shipped before the networks were ready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594360" y="2029968"/>
            <a:ext cx="228600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6000"/>
              </a:lnSpc>
              <a:buNone/>
            </a:pPr>
            <a:r>
              <a:rPr lang="en-US" sz="900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Then spent years discovering different implementation of the 3GPP specifications and politics. </a:t>
            </a:r>
            <a:br>
              <a:rPr lang="en-US" sz="900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</a:br>
            <a:r>
              <a:rPr lang="en-US" sz="900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E.g. Smart PSM performs a PSM-like sleep when the network does not allow normal PSM usage.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3246120" y="1005840"/>
            <a:ext cx="2651760" cy="2103120"/>
          </a:xfrm>
          <a:prstGeom prst="roundRect">
            <a:avLst>
              <a:gd name="adj" fmla="val 1739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429000" y="1170432"/>
            <a:ext cx="292608" cy="292608"/>
          </a:xfrm>
          <a:prstGeom prst="ellipse">
            <a:avLst/>
          </a:prstGeom>
          <a:solidFill>
            <a:srgbClr val="0032A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3429000" y="117043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2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3429000" y="1536192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0032A0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We bet on one architecture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3429000" y="2029968"/>
            <a:ext cx="228600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6000"/>
              </a:lnSpc>
              <a:buNone/>
            </a:pPr>
            <a:r>
              <a:rPr lang="en-US" sz="900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Application MCU and modem in one package while the industry ran modem-only with an external host. </a:t>
            </a:r>
            <a:br>
              <a:rPr lang="en-US" sz="900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</a:br>
            <a:r>
              <a:rPr lang="en-US" sz="900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Right decision long term. Wrong on day one for customers who already had a host and a modem.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6080760" y="1005840"/>
            <a:ext cx="2651760" cy="2103120"/>
          </a:xfrm>
          <a:prstGeom prst="roundRect">
            <a:avLst>
              <a:gd name="adj" fmla="val 1739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6263640" y="1170432"/>
            <a:ext cx="292608" cy="292608"/>
          </a:xfrm>
          <a:prstGeom prst="ellipse">
            <a:avLst/>
          </a:prstGeom>
          <a:solidFill>
            <a:srgbClr val="0032A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6263640" y="117043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3</a:t>
            </a:r>
            <a:endParaRPr lang="en-US" sz="1100" dirty="0"/>
          </a:p>
        </p:txBody>
      </p:sp>
      <p:sp>
        <p:nvSpPr>
          <p:cNvPr id="17" name="Text 15"/>
          <p:cNvSpPr txBox="1"/>
          <p:nvPr/>
        </p:nvSpPr>
        <p:spPr>
          <a:xfrm>
            <a:off x="6263640" y="1536192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0032A0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We made developers learn Zephyr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6263640" y="2029968"/>
            <a:ext cx="228600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6000"/>
              </a:lnSpc>
              <a:buNone/>
            </a:pPr>
            <a:r>
              <a:rPr lang="en-US" sz="900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nRF Connect SDK curve was real and we underestimated it. The new RTOS approach where new for many, and had not fully matured.</a:t>
            </a:r>
            <a:br>
              <a:rPr lang="en-US" sz="900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</a:br>
            <a:r>
              <a:rPr lang="en-US" sz="900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Right decision long term, but challenging in the beginning.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411480" y="3310128"/>
            <a:ext cx="8321040" cy="1207008"/>
          </a:xfrm>
          <a:prstGeom prst="roundRect">
            <a:avLst>
              <a:gd name="adj" fmla="val 3030"/>
            </a:avLst>
          </a:prstGeom>
          <a:solidFill>
            <a:srgbClr val="002478"/>
          </a:solidFill>
          <a:ln w="9525">
            <a:solidFill>
              <a:srgbClr val="68D0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0" name="Image 0" descr="/tmp/deck/assets/quote_cy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" y="3511296"/>
            <a:ext cx="384048" cy="375818"/>
          </a:xfrm>
          <a:prstGeom prst="rect">
            <a:avLst/>
          </a:prstGeom>
        </p:spPr>
      </p:pic>
      <p:sp>
        <p:nvSpPr>
          <p:cNvPr id="21" name="Text 18"/>
          <p:cNvSpPr txBox="1"/>
          <p:nvPr/>
        </p:nvSpPr>
        <p:spPr>
          <a:xfrm>
            <a:off x="1243584" y="3456432"/>
            <a:ext cx="7223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Segoe UI Light" pitchFamily="34" charset="0"/>
                <a:ea typeface="Segoe UI Light" pitchFamily="34" charset="-122"/>
                <a:cs typeface="Segoe UI Light" pitchFamily="34" charset="-120"/>
              </a:rPr>
              <a:t>Some of the power-saving features in our modem exist because networks and SIM cards would not do deliver on their promises. </a:t>
            </a:r>
            <a:endParaRPr lang="en-US" sz="1300" dirty="0"/>
          </a:p>
        </p:txBody>
      </p:sp>
      <p:sp>
        <p:nvSpPr>
          <p:cNvPr id="22" name="Text 19"/>
          <p:cNvSpPr txBox="1"/>
          <p:nvPr/>
        </p:nvSpPr>
        <p:spPr>
          <a:xfrm>
            <a:off x="411480" y="483717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600" dirty="0">
                <a:solidFill>
                  <a:srgbClr val="68D0E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Copyright © 2026 Nordic Semiconductor ASA. All rights reserved.</a:t>
            </a:r>
            <a:endParaRPr lang="en-US" sz="600" dirty="0"/>
          </a:p>
        </p:txBody>
      </p:sp>
      <p:pic>
        <p:nvPicPr>
          <p:cNvPr id="23" name="Image 1" descr="/tmp/deck/assets/nordic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0688" y="4791456"/>
            <a:ext cx="731520" cy="198425"/>
          </a:xfrm>
          <a:prstGeom prst="rect">
            <a:avLst/>
          </a:prstGeom>
        </p:spPr>
      </p:pic>
      <p:sp>
        <p:nvSpPr>
          <p:cNvPr id="24" name="Text 20"/>
          <p:cNvSpPr txBox="1"/>
          <p:nvPr/>
        </p:nvSpPr>
        <p:spPr>
          <a:xfrm>
            <a:off x="8595360" y="4791456"/>
            <a:ext cx="182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8D0E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11480" y="237744"/>
            <a:ext cx="61756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0032A0"/>
                </a:solidFill>
                <a:latin typeface="Segoe UI Light" pitchFamily="34" charset="0"/>
                <a:ea typeface="Segoe UI Light" pitchFamily="34" charset="-122"/>
                <a:cs typeface="Segoe UI Light" pitchFamily="34" charset="-120"/>
              </a:rPr>
              <a:t>What the Cellular IoT landscape looks like today</a:t>
            </a:r>
            <a:endParaRPr lang="en-US" sz="2200" dirty="0"/>
          </a:p>
        </p:txBody>
      </p:sp>
      <p:sp>
        <p:nvSpPr>
          <p:cNvPr id="3" name="Text 1"/>
          <p:cNvSpPr txBox="1"/>
          <p:nvPr/>
        </p:nvSpPr>
        <p:spPr>
          <a:xfrm>
            <a:off x="411480" y="59893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76869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269 commercial networks. Billions of active connections.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393192" y="1005840"/>
            <a:ext cx="4700016" cy="2798064"/>
          </a:xfrm>
          <a:prstGeom prst="rect">
            <a:avLst/>
          </a:prstGeom>
          <a:solidFill>
            <a:srgbClr val="F2F6FB"/>
          </a:solidFill>
          <a:ln w="9525">
            <a:solidFill>
              <a:srgbClr val="D9E1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tmp/deck/assets/worldmap_nolegen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1024128"/>
            <a:ext cx="4663440" cy="2451506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30352" y="3543300"/>
            <a:ext cx="100584" cy="100584"/>
          </a:xfrm>
          <a:prstGeom prst="rect">
            <a:avLst/>
          </a:prstGeom>
          <a:solidFill>
            <a:srgbClr val="8BC44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 txBox="1"/>
          <p:nvPr/>
        </p:nvSpPr>
        <p:spPr>
          <a:xfrm>
            <a:off x="667512" y="3502152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NTN coverage</a:t>
            </a:r>
            <a:endParaRPr lang="en-US" sz="750" dirty="0"/>
          </a:p>
        </p:txBody>
      </p:sp>
      <p:sp>
        <p:nvSpPr>
          <p:cNvPr id="8" name="Shape 5"/>
          <p:cNvSpPr/>
          <p:nvPr/>
        </p:nvSpPr>
        <p:spPr>
          <a:xfrm>
            <a:off x="1572768" y="3543300"/>
            <a:ext cx="100584" cy="100584"/>
          </a:xfrm>
          <a:prstGeom prst="rect">
            <a:avLst/>
          </a:prstGeom>
          <a:solidFill>
            <a:srgbClr val="00A9C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 txBox="1"/>
          <p:nvPr/>
        </p:nvSpPr>
        <p:spPr>
          <a:xfrm>
            <a:off x="1709928" y="3502152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LTE-M and NB-IoT</a:t>
            </a:r>
            <a:endParaRPr lang="en-US" sz="750" dirty="0"/>
          </a:p>
        </p:txBody>
      </p:sp>
      <p:sp>
        <p:nvSpPr>
          <p:cNvPr id="10" name="Shape 7"/>
          <p:cNvSpPr/>
          <p:nvPr/>
        </p:nvSpPr>
        <p:spPr>
          <a:xfrm>
            <a:off x="2615184" y="3543300"/>
            <a:ext cx="100584" cy="100584"/>
          </a:xfrm>
          <a:prstGeom prst="rect">
            <a:avLst/>
          </a:prstGeom>
          <a:solidFill>
            <a:srgbClr val="243E9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2752344" y="3502152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LTE-M only</a:t>
            </a:r>
            <a:endParaRPr lang="en-US" sz="750" dirty="0"/>
          </a:p>
        </p:txBody>
      </p:sp>
      <p:sp>
        <p:nvSpPr>
          <p:cNvPr id="12" name="Shape 9"/>
          <p:cNvSpPr/>
          <p:nvPr/>
        </p:nvSpPr>
        <p:spPr>
          <a:xfrm>
            <a:off x="3657600" y="3543300"/>
            <a:ext cx="100584" cy="100584"/>
          </a:xfrm>
          <a:prstGeom prst="rect">
            <a:avLst/>
          </a:prstGeom>
          <a:solidFill>
            <a:srgbClr val="1E77B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3794760" y="3502152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NB-IoT only</a:t>
            </a:r>
            <a:endParaRPr lang="en-US" sz="750" dirty="0"/>
          </a:p>
        </p:txBody>
      </p:sp>
      <p:sp>
        <p:nvSpPr>
          <p:cNvPr id="14" name="Text 11"/>
          <p:cNvSpPr txBox="1"/>
          <p:nvPr/>
        </p:nvSpPr>
        <p:spPr>
          <a:xfrm>
            <a:off x="411480" y="3877056"/>
            <a:ext cx="4892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76869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Sources: Nordic Semiconductor; GSMA Mobile IoT launch tracker</a:t>
            </a:r>
            <a:endParaRPr lang="en-US" sz="700" dirty="0"/>
          </a:p>
        </p:txBody>
      </p:sp>
      <p:sp>
        <p:nvSpPr>
          <p:cNvPr id="15" name="Shape 12"/>
          <p:cNvSpPr/>
          <p:nvPr/>
        </p:nvSpPr>
        <p:spPr>
          <a:xfrm>
            <a:off x="5216577" y="1024128"/>
            <a:ext cx="3515943" cy="877824"/>
          </a:xfrm>
          <a:prstGeom prst="roundRect">
            <a:avLst>
              <a:gd name="adj" fmla="val 4167"/>
            </a:avLst>
          </a:prstGeom>
          <a:solidFill>
            <a:srgbClr val="A4A5A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 txBox="1"/>
          <p:nvPr/>
        </p:nvSpPr>
        <p:spPr>
          <a:xfrm>
            <a:off x="5989320" y="1133856"/>
            <a:ext cx="2697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32A0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Cat-1bis  </a:t>
            </a:r>
            <a:r>
              <a:rPr lang="en-US" sz="1050" b="1" i="1" dirty="0">
                <a:solidFill>
                  <a:srgbClr val="768692"/>
                </a:solidFill>
                <a:latin typeface="Segoe UI" pitchFamily="34" charset="0"/>
                <a:ea typeface="Segoe UI Semibold" pitchFamily="34" charset="-122"/>
                <a:cs typeface="Segoe UI" pitchFamily="34" charset="-120"/>
              </a:rPr>
              <a:t> </a:t>
            </a:r>
            <a:r>
              <a:rPr lang="en-US" sz="1050" i="1" dirty="0">
                <a:solidFill>
                  <a:schemeClr val="bg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for reach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8" name="Text 15"/>
          <p:cNvSpPr txBox="1"/>
          <p:nvPr/>
        </p:nvSpPr>
        <p:spPr>
          <a:xfrm>
            <a:off x="5989320" y="1443103"/>
            <a:ext cx="2697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4000"/>
              </a:lnSpc>
              <a:buNone/>
            </a:pPr>
            <a:r>
              <a:rPr lang="en-US" sz="1000" dirty="0">
                <a:solidFill>
                  <a:schemeClr val="bg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Works wherever there is plain 4G, and inherits the roaming agreements built for phones.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9" name="Shape 16"/>
          <p:cNvSpPr/>
          <p:nvPr/>
        </p:nvSpPr>
        <p:spPr>
          <a:xfrm>
            <a:off x="5216577" y="1975104"/>
            <a:ext cx="3515943" cy="877824"/>
          </a:xfrm>
          <a:prstGeom prst="roundRect">
            <a:avLst>
              <a:gd name="adj" fmla="val 4167"/>
            </a:avLst>
          </a:prstGeom>
          <a:solidFill>
            <a:srgbClr val="A4A5A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 txBox="1"/>
          <p:nvPr/>
        </p:nvSpPr>
        <p:spPr>
          <a:xfrm>
            <a:off x="5989320" y="2084832"/>
            <a:ext cx="2697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32A0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LTE-M and NB-IoT</a:t>
            </a:r>
            <a:r>
              <a:rPr lang="en-US" sz="1050" i="1" dirty="0">
                <a:solidFill>
                  <a:srgbClr val="76869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 </a:t>
            </a:r>
            <a:r>
              <a:rPr lang="en-US" sz="1050" i="1" dirty="0">
                <a:solidFill>
                  <a:schemeClr val="bg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for low power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2" name="Text 19"/>
          <p:cNvSpPr txBox="1"/>
          <p:nvPr/>
        </p:nvSpPr>
        <p:spPr>
          <a:xfrm>
            <a:off x="5998464" y="2377440"/>
            <a:ext cx="2697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4000"/>
              </a:lnSpc>
              <a:buNone/>
            </a:pPr>
            <a:r>
              <a:rPr lang="en-US" sz="1000" dirty="0">
                <a:solidFill>
                  <a:schemeClr val="bg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Where the operators deployed them. The best battery life in cellular for typical IoT use cases.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23" name="Shape 20"/>
          <p:cNvSpPr/>
          <p:nvPr/>
        </p:nvSpPr>
        <p:spPr>
          <a:xfrm>
            <a:off x="5230368" y="2926080"/>
            <a:ext cx="3502152" cy="877824"/>
          </a:xfrm>
          <a:prstGeom prst="roundRect">
            <a:avLst>
              <a:gd name="adj" fmla="val 4167"/>
            </a:avLst>
          </a:prstGeom>
          <a:solidFill>
            <a:srgbClr val="A4A5A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2"/>
          <p:cNvSpPr txBox="1"/>
          <p:nvPr/>
        </p:nvSpPr>
        <p:spPr>
          <a:xfrm>
            <a:off x="5989320" y="3035808"/>
            <a:ext cx="2697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b="1" dirty="0">
                <a:solidFill>
                  <a:srgbClr val="0032A0"/>
                </a:solidFill>
                <a:latin typeface="Segoe UI Semibold"/>
                <a:ea typeface="Segoe UI Semibold" pitchFamily="34" charset="-122"/>
                <a:cs typeface="Segoe UI Semibold"/>
              </a:rPr>
              <a:t>NB-NTN</a:t>
            </a:r>
            <a:r>
              <a:rPr lang="en-US" sz="1050" i="1" dirty="0">
                <a:solidFill>
                  <a:srgbClr val="768692"/>
                </a:solidFill>
                <a:latin typeface="Segoe UI"/>
                <a:ea typeface="Segoe UI" pitchFamily="34" charset="-122"/>
                <a:cs typeface="Segoe UI"/>
              </a:rPr>
              <a:t>   </a:t>
            </a:r>
            <a:r>
              <a:rPr lang="en-US" sz="1050" i="1" dirty="0">
                <a:solidFill>
                  <a:schemeClr val="bg1"/>
                </a:solidFill>
                <a:latin typeface="Segoe UI"/>
                <a:ea typeface="Segoe UI" pitchFamily="34" charset="-122"/>
                <a:cs typeface="Segoe UI"/>
              </a:rPr>
              <a:t>for satellite coverage</a:t>
            </a:r>
            <a:endParaRPr lang="en-US" sz="12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sp>
        <p:nvSpPr>
          <p:cNvPr id="26" name="Text 23"/>
          <p:cNvSpPr txBox="1"/>
          <p:nvPr/>
        </p:nvSpPr>
        <p:spPr>
          <a:xfrm>
            <a:off x="5998464" y="3328416"/>
            <a:ext cx="2697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4000"/>
              </a:lnSpc>
            </a:pPr>
            <a:r>
              <a:rPr lang="en-US" sz="1000" dirty="0">
                <a:solidFill>
                  <a:schemeClr val="bg1"/>
                </a:solidFill>
                <a:latin typeface="Segoe UI"/>
                <a:cs typeface="Segoe UI"/>
              </a:rPr>
              <a:t>Covering rest of the 85% of the globe where terrestrial cellular coverage does not reach</a:t>
            </a:r>
          </a:p>
        </p:txBody>
      </p:sp>
      <p:sp>
        <p:nvSpPr>
          <p:cNvPr id="27" name="Text 24"/>
          <p:cNvSpPr txBox="1"/>
          <p:nvPr/>
        </p:nvSpPr>
        <p:spPr>
          <a:xfrm>
            <a:off x="1143000" y="4241352"/>
            <a:ext cx="8321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6000"/>
              </a:lnSpc>
              <a:buNone/>
            </a:pPr>
            <a:r>
              <a:rPr lang="en-US" sz="1050" dirty="0">
                <a:solidFill>
                  <a:srgbClr val="0032A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There is still no </a:t>
            </a:r>
            <a:r>
              <a:rPr lang="en-US" sz="1050" u="sng" dirty="0">
                <a:solidFill>
                  <a:srgbClr val="0032A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single</a:t>
            </a:r>
            <a:r>
              <a:rPr lang="en-US" sz="1050" dirty="0">
                <a:solidFill>
                  <a:srgbClr val="0032A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cellular technology built for IoT with global reach. You need a combo, E.g. LTE-M + NB-NTN</a:t>
            </a:r>
          </a:p>
        </p:txBody>
      </p:sp>
      <p:sp>
        <p:nvSpPr>
          <p:cNvPr id="28" name="Text 25"/>
          <p:cNvSpPr txBox="1"/>
          <p:nvPr/>
        </p:nvSpPr>
        <p:spPr>
          <a:xfrm>
            <a:off x="411480" y="483717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600" dirty="0">
                <a:solidFill>
                  <a:srgbClr val="76869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Copyright © 2026 Nordic Semiconductor ASA. All rights reserved.</a:t>
            </a:r>
            <a:endParaRPr lang="en-US" sz="600" dirty="0"/>
          </a:p>
        </p:txBody>
      </p:sp>
      <p:pic>
        <p:nvPicPr>
          <p:cNvPr id="29" name="Image 1" descr="/tmp/deck/assets/nordic_blu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0688" y="4791456"/>
            <a:ext cx="731520" cy="198425"/>
          </a:xfrm>
          <a:prstGeom prst="rect">
            <a:avLst/>
          </a:prstGeom>
        </p:spPr>
      </p:pic>
      <p:sp>
        <p:nvSpPr>
          <p:cNvPr id="30" name="Text 26"/>
          <p:cNvSpPr txBox="1"/>
          <p:nvPr/>
        </p:nvSpPr>
        <p:spPr>
          <a:xfrm>
            <a:off x="8595360" y="4791456"/>
            <a:ext cx="182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76869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6</a:t>
            </a:r>
            <a:endParaRPr lang="en-US" sz="800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B14EDD79-011B-DD1F-34B5-2BC3A15AE1CA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4554" y="1243584"/>
            <a:ext cx="341436" cy="341436"/>
          </a:xfrm>
          <a:prstGeom prst="rect">
            <a:avLst/>
          </a:prstGeom>
        </p:spPr>
      </p:pic>
      <p:pic>
        <p:nvPicPr>
          <p:cNvPr id="32" name="Picture 31" descr="A blue globe and satellite&#10;&#10;AI-generated content may be incorrect.">
            <a:extLst>
              <a:ext uri="{FF2B5EF4-FFF2-40B4-BE49-F238E27FC236}">
                <a16:creationId xmlns:a16="http://schemas.microsoft.com/office/drawing/2014/main" id="{A78BE890-9D60-5216-EBD8-7AD24A4B701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7442" y="3125719"/>
            <a:ext cx="622000" cy="387105"/>
          </a:xfrm>
          <a:prstGeom prst="rect">
            <a:avLst/>
          </a:prstGeom>
        </p:spPr>
      </p:pic>
      <p:pic>
        <p:nvPicPr>
          <p:cNvPr id="33" name="Picture 32" descr="A white letter e and a black background&#10;&#10;Description automatically generated">
            <a:extLst>
              <a:ext uri="{FF2B5EF4-FFF2-40B4-BE49-F238E27FC236}">
                <a16:creationId xmlns:a16="http://schemas.microsoft.com/office/drawing/2014/main" id="{4696A5A5-C787-DA11-2743-3166C0FD4DA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7554" y="2209925"/>
            <a:ext cx="403416" cy="148225"/>
          </a:xfrm>
          <a:prstGeom prst="rect">
            <a:avLst/>
          </a:prstGeom>
        </p:spPr>
      </p:pic>
      <p:pic>
        <p:nvPicPr>
          <p:cNvPr id="34" name="Picture 33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DC960440-B950-7ABF-C5E3-F8509A82D4C8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7197" y="2420398"/>
            <a:ext cx="477638" cy="16619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11480" y="237744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0032A0"/>
                </a:solidFill>
                <a:latin typeface="Segoe UI Light" pitchFamily="34" charset="0"/>
                <a:ea typeface="Segoe UI Light" pitchFamily="34" charset="-122"/>
                <a:cs typeface="Segoe UI Light" pitchFamily="34" charset="-120"/>
              </a:rPr>
              <a:t>Which of today's technologies has a 5G successor</a:t>
            </a:r>
            <a:endParaRPr lang="en-US" sz="2200" dirty="0"/>
          </a:p>
        </p:txBody>
      </p:sp>
      <p:sp>
        <p:nvSpPr>
          <p:cNvPr id="3" name="Text 1"/>
          <p:cNvSpPr txBox="1"/>
          <p:nvPr/>
        </p:nvSpPr>
        <p:spPr>
          <a:xfrm>
            <a:off x="411480" y="598932"/>
            <a:ext cx="8321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76869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And how much runway you actually have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411480" y="1024128"/>
            <a:ext cx="5074920" cy="914400"/>
          </a:xfrm>
          <a:prstGeom prst="roundRect">
            <a:avLst>
              <a:gd name="adj" fmla="val 4000"/>
            </a:avLst>
          </a:prstGeom>
          <a:solidFill>
            <a:srgbClr val="F2F6F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603504" y="1207008"/>
            <a:ext cx="155448" cy="155448"/>
          </a:xfrm>
          <a:prstGeom prst="ellipse">
            <a:avLst/>
          </a:prstGeom>
          <a:solidFill>
            <a:srgbClr val="9FCC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859536" y="1143000"/>
            <a:ext cx="4069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32A0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LTE-M and NB-IoT (NB-NTN)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59536" y="1399032"/>
            <a:ext cx="4069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4000"/>
              </a:lnSpc>
              <a:buNone/>
            </a:pPr>
            <a:r>
              <a:rPr lang="en-US" sz="850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Part the 5G family. ITU affirmed them as a component of the 5G radio submission in November 2020. </a:t>
            </a:r>
            <a:endParaRPr lang="en-US" sz="850" dirty="0"/>
          </a:p>
        </p:txBody>
      </p:sp>
      <p:sp>
        <p:nvSpPr>
          <p:cNvPr id="8" name="Shape 6"/>
          <p:cNvSpPr/>
          <p:nvPr/>
        </p:nvSpPr>
        <p:spPr>
          <a:xfrm>
            <a:off x="411480" y="2011680"/>
            <a:ext cx="5074920" cy="914400"/>
          </a:xfrm>
          <a:prstGeom prst="roundRect">
            <a:avLst>
              <a:gd name="adj" fmla="val 4000"/>
            </a:avLst>
          </a:prstGeom>
          <a:solidFill>
            <a:srgbClr val="F2F6F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603504" y="2194560"/>
            <a:ext cx="155448" cy="155448"/>
          </a:xfrm>
          <a:prstGeom prst="ellipse">
            <a:avLst/>
          </a:prstGeom>
          <a:solidFill>
            <a:srgbClr val="FF585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859536" y="2130552"/>
            <a:ext cx="4069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32A0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LTE Cat-1bis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859536" y="2386584"/>
            <a:ext cx="4069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4000"/>
              </a:lnSpc>
              <a:buNone/>
            </a:pPr>
            <a:r>
              <a:rPr lang="en-US" sz="850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4G only. 5G NR has no UE category system, so there is structurally nowhere for a 5G Cat-1bis to exist. Great solution today, no life after 4G</a:t>
            </a:r>
            <a:endParaRPr lang="en-US" sz="850" dirty="0"/>
          </a:p>
        </p:txBody>
      </p:sp>
      <p:sp>
        <p:nvSpPr>
          <p:cNvPr id="12" name="Shape 10"/>
          <p:cNvSpPr/>
          <p:nvPr/>
        </p:nvSpPr>
        <p:spPr>
          <a:xfrm>
            <a:off x="411480" y="2999232"/>
            <a:ext cx="5074920" cy="914400"/>
          </a:xfrm>
          <a:prstGeom prst="roundRect">
            <a:avLst>
              <a:gd name="adj" fmla="val 4000"/>
            </a:avLst>
          </a:prstGeom>
          <a:solidFill>
            <a:srgbClr val="F2F6F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603504" y="3182112"/>
            <a:ext cx="155448" cy="155448"/>
          </a:xfrm>
          <a:prstGeom prst="ellipse">
            <a:avLst/>
          </a:prstGeom>
          <a:solidFill>
            <a:srgbClr val="F3CB4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 txBox="1"/>
          <p:nvPr/>
        </p:nvSpPr>
        <p:spPr>
          <a:xfrm>
            <a:off x="859536" y="3118104"/>
            <a:ext cx="4069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32A0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5G eRedCap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859536" y="3374136"/>
            <a:ext cx="4069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4000"/>
              </a:lnSpc>
              <a:buNone/>
            </a:pPr>
            <a:r>
              <a:rPr lang="en-US" sz="850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intended successor for Cat-1bis. 10 Mbps both directions, single antenna. No eRedCap module exists today.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5715000" y="1024128"/>
            <a:ext cx="3017520" cy="2889504"/>
          </a:xfrm>
          <a:prstGeom prst="roundRect">
            <a:avLst>
              <a:gd name="adj" fmla="val 1266"/>
            </a:avLst>
          </a:prstGeom>
          <a:solidFill>
            <a:srgbClr val="0032A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0" descr="/tmp/deck/assets/five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1888" y="1188720"/>
            <a:ext cx="868680" cy="523037"/>
          </a:xfrm>
          <a:prstGeom prst="rect">
            <a:avLst/>
          </a:prstGeom>
        </p:spPr>
      </p:pic>
      <p:sp>
        <p:nvSpPr>
          <p:cNvPr id="18" name="Text 15"/>
          <p:cNvSpPr txBox="1"/>
          <p:nvPr/>
        </p:nvSpPr>
        <p:spPr>
          <a:xfrm>
            <a:off x="5961888" y="1847088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No 4G switch-off date yet</a:t>
            </a:r>
            <a:endParaRPr lang="en-US" sz="1200" dirty="0"/>
          </a:p>
        </p:txBody>
      </p:sp>
      <p:sp>
        <p:nvSpPr>
          <p:cNvPr id="19" name="Text 16"/>
          <p:cNvSpPr txBox="1"/>
          <p:nvPr/>
        </p:nvSpPr>
        <p:spPr>
          <a:xfrm>
            <a:off x="5961888" y="2157984"/>
            <a:ext cx="2560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6000"/>
              </a:lnSpc>
            </a:pPr>
            <a:r>
              <a:rPr lang="en-US" sz="900" dirty="0">
                <a:solidFill>
                  <a:srgbClr val="68D0E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No operator has announced a date for switching off 4G on its own live, primary network.</a:t>
            </a:r>
            <a:endParaRPr lang="en-US" sz="900" dirty="0"/>
          </a:p>
        </p:txBody>
      </p:sp>
      <p:sp>
        <p:nvSpPr>
          <p:cNvPr id="20" name="Shape 17"/>
          <p:cNvSpPr/>
          <p:nvPr/>
        </p:nvSpPr>
        <p:spPr>
          <a:xfrm>
            <a:off x="5961888" y="2779776"/>
            <a:ext cx="457200" cy="18288"/>
          </a:xfrm>
          <a:prstGeom prst="rect">
            <a:avLst/>
          </a:prstGeom>
          <a:solidFill>
            <a:srgbClr val="68D0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 txBox="1"/>
          <p:nvPr/>
        </p:nvSpPr>
        <p:spPr>
          <a:xfrm>
            <a:off x="5961888" y="2889504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6000"/>
              </a:lnSpc>
            </a:pPr>
            <a:r>
              <a:rPr lang="en-US" sz="85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Meanwhile 174 operators in 67 markets have started </a:t>
            </a:r>
            <a:r>
              <a:rPr lang="en-US" sz="85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3G sunset</a:t>
            </a:r>
            <a:r>
              <a:rPr lang="en-US" sz="85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, 102 completed. </a:t>
            </a:r>
            <a:br>
              <a:rPr lang="en-US" sz="85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</a:br>
            <a:r>
              <a:rPr lang="en-US" sz="85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On </a:t>
            </a:r>
            <a:r>
              <a:rPr lang="en-US" sz="85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2G sunset</a:t>
            </a:r>
            <a:r>
              <a:rPr lang="en-US" sz="85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, 139 operators in 70 markets, 56 completed. </a:t>
            </a:r>
            <a:endParaRPr lang="en-US" sz="850" dirty="0"/>
          </a:p>
        </p:txBody>
      </p:sp>
      <p:sp>
        <p:nvSpPr>
          <p:cNvPr id="22" name="Text 19"/>
          <p:cNvSpPr txBox="1"/>
          <p:nvPr/>
        </p:nvSpPr>
        <p:spPr>
          <a:xfrm>
            <a:off x="1956945" y="4297680"/>
            <a:ext cx="8321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032A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Cat-1bis is safe for one product generation. It can be risky for a fifteen-year smart meter.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411480" y="483717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600" dirty="0">
                <a:solidFill>
                  <a:srgbClr val="76869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Copyright © 2026 Nordic Semiconductor ASA. All rights reserved.</a:t>
            </a:r>
            <a:endParaRPr lang="en-US" sz="600" dirty="0"/>
          </a:p>
        </p:txBody>
      </p:sp>
      <p:pic>
        <p:nvPicPr>
          <p:cNvPr id="24" name="Image 1" descr="/tmp/deck/assets/nordic_blu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0688" y="4791456"/>
            <a:ext cx="731520" cy="198425"/>
          </a:xfrm>
          <a:prstGeom prst="rect">
            <a:avLst/>
          </a:prstGeom>
        </p:spPr>
      </p:pic>
      <p:sp>
        <p:nvSpPr>
          <p:cNvPr id="25" name="Text 21"/>
          <p:cNvSpPr txBox="1"/>
          <p:nvPr/>
        </p:nvSpPr>
        <p:spPr>
          <a:xfrm>
            <a:off x="8595360" y="4791456"/>
            <a:ext cx="182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76869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7</a:t>
            </a:r>
            <a:endParaRPr lang="en-US" sz="800" dirty="0"/>
          </a:p>
        </p:txBody>
      </p:sp>
      <p:sp>
        <p:nvSpPr>
          <p:cNvPr id="26" name="Text 19">
            <a:extLst>
              <a:ext uri="{FF2B5EF4-FFF2-40B4-BE49-F238E27FC236}">
                <a16:creationId xmlns:a16="http://schemas.microsoft.com/office/drawing/2014/main" id="{EA2DE2A7-F958-F163-357F-01ABD7E784A4}"/>
              </a:ext>
            </a:extLst>
          </p:cNvPr>
          <p:cNvSpPr txBox="1"/>
          <p:nvPr/>
        </p:nvSpPr>
        <p:spPr>
          <a:xfrm>
            <a:off x="5961888" y="3621024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8D0E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GSA, 2G and 3G Switch-Off, August 2026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32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11479" y="237744"/>
            <a:ext cx="546557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FFFFFF"/>
                </a:solidFill>
                <a:latin typeface="Segoe UI Light" pitchFamily="34" charset="0"/>
                <a:ea typeface="Segoe UI Light" pitchFamily="34" charset="-122"/>
                <a:cs typeface="Segoe UI Light" pitchFamily="34" charset="-120"/>
              </a:rPr>
              <a:t>What has actually changed since we started</a:t>
            </a:r>
            <a:endParaRPr lang="en-US" sz="2200" dirty="0"/>
          </a:p>
        </p:txBody>
      </p:sp>
      <p:sp>
        <p:nvSpPr>
          <p:cNvPr id="3" name="Text 1"/>
          <p:cNvSpPr txBox="1"/>
          <p:nvPr/>
        </p:nvSpPr>
        <p:spPr>
          <a:xfrm>
            <a:off x="411480" y="598932"/>
            <a:ext cx="8321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8D0E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Every reason 2018 was painful is now solved or documented. There has never been a better time to start.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411480" y="1005840"/>
            <a:ext cx="1572768" cy="169164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57784" y="1152144"/>
            <a:ext cx="137160" cy="137160"/>
          </a:xfrm>
          <a:prstGeom prst="ellipse">
            <a:avLst/>
          </a:prstGeom>
          <a:solidFill>
            <a:srgbClr val="68D0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557784" y="1353312"/>
            <a:ext cx="13167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032A0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Networks</a:t>
            </a:r>
            <a:endParaRPr lang="en-US" sz="1050" dirty="0"/>
          </a:p>
        </p:txBody>
      </p:sp>
      <p:sp>
        <p:nvSpPr>
          <p:cNvPr id="7" name="Text 5"/>
          <p:cNvSpPr txBox="1"/>
          <p:nvPr/>
        </p:nvSpPr>
        <p:spPr>
          <a:xfrm>
            <a:off x="557784" y="1609344"/>
            <a:ext cx="1316736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6000"/>
              </a:lnSpc>
              <a:buNone/>
            </a:pPr>
            <a:r>
              <a:rPr lang="en-US" sz="850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269 commercial networks. Billions of active connections. Roaming behavior is improved.</a:t>
            </a:r>
            <a:endParaRPr lang="en-US" sz="850" dirty="0"/>
          </a:p>
        </p:txBody>
      </p:sp>
      <p:sp>
        <p:nvSpPr>
          <p:cNvPr id="8" name="Shape 6"/>
          <p:cNvSpPr/>
          <p:nvPr/>
        </p:nvSpPr>
        <p:spPr>
          <a:xfrm>
            <a:off x="2098548" y="1005840"/>
            <a:ext cx="1572768" cy="169164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2244852" y="1152144"/>
            <a:ext cx="137160" cy="137160"/>
          </a:xfrm>
          <a:prstGeom prst="ellipse">
            <a:avLst/>
          </a:prstGeom>
          <a:solidFill>
            <a:srgbClr val="68D0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2244852" y="1353312"/>
            <a:ext cx="13167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032A0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Technology Coverage</a:t>
            </a:r>
            <a:endParaRPr lang="en-US" sz="1050" dirty="0"/>
          </a:p>
        </p:txBody>
      </p:sp>
      <p:sp>
        <p:nvSpPr>
          <p:cNvPr id="11" name="Text 9"/>
          <p:cNvSpPr txBox="1"/>
          <p:nvPr/>
        </p:nvSpPr>
        <p:spPr>
          <a:xfrm>
            <a:off x="2244852" y="1609344"/>
            <a:ext cx="1316736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6000"/>
              </a:lnSpc>
              <a:buNone/>
            </a:pPr>
            <a:r>
              <a:rPr lang="en-US" sz="850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Cat-1bis, LTE-M and NB-IoT, and NB-NTN. 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3767328" y="1005840"/>
            <a:ext cx="1572768" cy="169164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3913632" y="1152144"/>
            <a:ext cx="137160" cy="137160"/>
          </a:xfrm>
          <a:prstGeom prst="ellipse">
            <a:avLst/>
          </a:prstGeom>
          <a:solidFill>
            <a:srgbClr val="68D0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3913632" y="1353312"/>
            <a:ext cx="13167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032A0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SIM</a:t>
            </a:r>
            <a:endParaRPr lang="en-US" sz="1050" dirty="0"/>
          </a:p>
        </p:txBody>
      </p:sp>
      <p:sp>
        <p:nvSpPr>
          <p:cNvPr id="19" name="Text 17"/>
          <p:cNvSpPr txBox="1"/>
          <p:nvPr/>
        </p:nvSpPr>
        <p:spPr>
          <a:xfrm>
            <a:off x="3913632" y="1609344"/>
            <a:ext cx="1316736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6000"/>
              </a:lnSpc>
              <a:buNone/>
            </a:pPr>
            <a:r>
              <a:rPr lang="en-US" sz="850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Integrated software SIM, or supporting “Suspend/resume" remove 30 to 60 µA of idle current from your budget.</a:t>
            </a:r>
            <a:endParaRPr lang="en-US" sz="850" dirty="0"/>
          </a:p>
        </p:txBody>
      </p:sp>
      <p:sp>
        <p:nvSpPr>
          <p:cNvPr id="20" name="Shape 18"/>
          <p:cNvSpPr/>
          <p:nvPr/>
        </p:nvSpPr>
        <p:spPr>
          <a:xfrm>
            <a:off x="5454396" y="1005840"/>
            <a:ext cx="1572768" cy="169164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5600700" y="1152144"/>
            <a:ext cx="137160" cy="137160"/>
          </a:xfrm>
          <a:prstGeom prst="ellipse">
            <a:avLst/>
          </a:prstGeom>
          <a:solidFill>
            <a:srgbClr val="68D0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5600700" y="1353312"/>
            <a:ext cx="13167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032A0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Modules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5600700" y="1609344"/>
            <a:ext cx="1316736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6000"/>
              </a:lnSpc>
              <a:buNone/>
            </a:pPr>
            <a:r>
              <a:rPr lang="en-US" sz="850" dirty="0">
                <a:solidFill>
                  <a:srgbClr val="333F4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Fully matured (Nordic) LTE stacks delivers a stable channel from the device to cloud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395494" y="3539303"/>
            <a:ext cx="8321040" cy="750384"/>
          </a:xfrm>
          <a:prstGeom prst="roundRect">
            <a:avLst>
              <a:gd name="adj" fmla="val 2759"/>
            </a:avLst>
          </a:prstGeom>
          <a:solidFill>
            <a:srgbClr val="002478"/>
          </a:solidFill>
          <a:ln w="9525">
            <a:solidFill>
              <a:srgbClr val="68D0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 txBox="1"/>
          <p:nvPr/>
        </p:nvSpPr>
        <p:spPr>
          <a:xfrm>
            <a:off x="642382" y="3694751"/>
            <a:ext cx="7863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dirty="0">
                <a:solidFill>
                  <a:srgbClr val="FFFFFF"/>
                </a:solidFill>
                <a:latin typeface="Segoe UI Light"/>
                <a:ea typeface="Segoe UI Light" pitchFamily="34" charset="-122"/>
                <a:cs typeface="Segoe UI Light"/>
              </a:rPr>
              <a:t>The decade went into building the road while </a:t>
            </a:r>
            <a:r>
              <a:rPr lang="en-US" b="1" dirty="0">
                <a:solidFill>
                  <a:srgbClr val="FFFFFF"/>
                </a:solidFill>
                <a:latin typeface="Segoe UI Light"/>
                <a:ea typeface="Segoe UI Light" pitchFamily="34" charset="-122"/>
                <a:cs typeface="Segoe UI Light"/>
              </a:rPr>
              <a:t>driving on it</a:t>
            </a:r>
            <a:r>
              <a:rPr lang="en-US" dirty="0">
                <a:solidFill>
                  <a:srgbClr val="FFFFFF"/>
                </a:solidFill>
                <a:latin typeface="Segoe UI Light"/>
                <a:ea typeface="Segoe UI Light" pitchFamily="34" charset="-122"/>
                <a:cs typeface="Segoe UI Light"/>
              </a:rPr>
              <a:t>. The road is now built. </a:t>
            </a:r>
            <a:endParaRPr lang="en-US">
              <a:latin typeface="Segoe UI Light"/>
              <a:ea typeface="Calibri"/>
              <a:cs typeface="Calibri"/>
            </a:endParaRPr>
          </a:p>
        </p:txBody>
      </p:sp>
      <p:sp>
        <p:nvSpPr>
          <p:cNvPr id="27" name="Text 25"/>
          <p:cNvSpPr txBox="1"/>
          <p:nvPr/>
        </p:nvSpPr>
        <p:spPr>
          <a:xfrm>
            <a:off x="411480" y="483717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600" dirty="0">
                <a:solidFill>
                  <a:srgbClr val="68D0E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Copyright © 2026 Nordic Semiconductor ASA. All rights reserved.</a:t>
            </a:r>
            <a:endParaRPr lang="en-US" sz="600" dirty="0"/>
          </a:p>
        </p:txBody>
      </p:sp>
      <p:pic>
        <p:nvPicPr>
          <p:cNvPr id="28" name="Image 0" descr="/tmp/deck/assets/nordic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0688" y="4791456"/>
            <a:ext cx="731520" cy="198425"/>
          </a:xfrm>
          <a:prstGeom prst="rect">
            <a:avLst/>
          </a:prstGeom>
        </p:spPr>
      </p:pic>
      <p:sp>
        <p:nvSpPr>
          <p:cNvPr id="29" name="Text 26"/>
          <p:cNvSpPr txBox="1"/>
          <p:nvPr/>
        </p:nvSpPr>
        <p:spPr>
          <a:xfrm>
            <a:off x="8595360" y="4791456"/>
            <a:ext cx="182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8D0E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9</a:t>
            </a:r>
            <a:endParaRPr lang="en-US" sz="800" dirty="0"/>
          </a:p>
        </p:txBody>
      </p:sp>
      <p:sp>
        <p:nvSpPr>
          <p:cNvPr id="32" name="Shape 18">
            <a:extLst>
              <a:ext uri="{FF2B5EF4-FFF2-40B4-BE49-F238E27FC236}">
                <a16:creationId xmlns:a16="http://schemas.microsoft.com/office/drawing/2014/main" id="{01F8771B-6DF8-7160-10D9-190F42380660}"/>
              </a:ext>
            </a:extLst>
          </p:cNvPr>
          <p:cNvSpPr/>
          <p:nvPr/>
        </p:nvSpPr>
        <p:spPr>
          <a:xfrm>
            <a:off x="7159752" y="1005840"/>
            <a:ext cx="1572768" cy="169164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Shape 19">
            <a:extLst>
              <a:ext uri="{FF2B5EF4-FFF2-40B4-BE49-F238E27FC236}">
                <a16:creationId xmlns:a16="http://schemas.microsoft.com/office/drawing/2014/main" id="{24F80430-5937-4502-6423-F945C8CB4615}"/>
              </a:ext>
            </a:extLst>
          </p:cNvPr>
          <p:cNvSpPr/>
          <p:nvPr/>
        </p:nvSpPr>
        <p:spPr>
          <a:xfrm>
            <a:off x="7306056" y="1152144"/>
            <a:ext cx="137160" cy="137160"/>
          </a:xfrm>
          <a:prstGeom prst="ellipse">
            <a:avLst/>
          </a:prstGeom>
          <a:solidFill>
            <a:srgbClr val="68D0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Text 20">
            <a:extLst>
              <a:ext uri="{FF2B5EF4-FFF2-40B4-BE49-F238E27FC236}">
                <a16:creationId xmlns:a16="http://schemas.microsoft.com/office/drawing/2014/main" id="{32522CC3-293D-CE46-0083-14D319628BD2}"/>
              </a:ext>
            </a:extLst>
          </p:cNvPr>
          <p:cNvSpPr txBox="1"/>
          <p:nvPr/>
        </p:nvSpPr>
        <p:spPr>
          <a:xfrm>
            <a:off x="7306056" y="1353312"/>
            <a:ext cx="13167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032A0"/>
                </a:solidFill>
                <a:latin typeface="Segoe UI Semibold" pitchFamily="34" charset="0"/>
                <a:cs typeface="Segoe UI Semibold" pitchFamily="34" charset="-120"/>
              </a:rPr>
              <a:t>Cloud</a:t>
            </a:r>
            <a:endParaRPr lang="en-US" sz="1050" dirty="0"/>
          </a:p>
        </p:txBody>
      </p:sp>
      <p:sp>
        <p:nvSpPr>
          <p:cNvPr id="35" name="Text 21">
            <a:extLst>
              <a:ext uri="{FF2B5EF4-FFF2-40B4-BE49-F238E27FC236}">
                <a16:creationId xmlns:a16="http://schemas.microsoft.com/office/drawing/2014/main" id="{81545C90-907E-4C9A-A05D-1AF2245D85B8}"/>
              </a:ext>
            </a:extLst>
          </p:cNvPr>
          <p:cNvSpPr txBox="1"/>
          <p:nvPr/>
        </p:nvSpPr>
        <p:spPr>
          <a:xfrm>
            <a:off x="7306056" y="1609344"/>
            <a:ext cx="1316736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6000"/>
              </a:lnSpc>
              <a:buNone/>
            </a:pPr>
            <a:r>
              <a:rPr lang="en-US" sz="850" dirty="0">
                <a:solidFill>
                  <a:srgbClr val="333F48"/>
                </a:solidFill>
                <a:latin typeface="Segoe UI" pitchFamily="34" charset="0"/>
                <a:cs typeface="Segoe UI" pitchFamily="34" charset="-120"/>
              </a:rPr>
              <a:t>Matured and optimized cloud solutions with device management/FOTA and </a:t>
            </a:r>
            <a:r>
              <a:rPr lang="en-US" sz="850" dirty="0" err="1">
                <a:solidFill>
                  <a:srgbClr val="333F48"/>
                </a:solidFill>
                <a:latin typeface="Segoe UI" pitchFamily="34" charset="0"/>
                <a:cs typeface="Segoe UI" pitchFamily="34" charset="-120"/>
              </a:rPr>
              <a:t>observerability</a:t>
            </a:r>
            <a:r>
              <a:rPr lang="en-US" sz="850" dirty="0">
                <a:solidFill>
                  <a:srgbClr val="333F48"/>
                </a:solidFill>
                <a:latin typeface="Segoe UI" pitchFamily="34" charset="0"/>
                <a:cs typeface="Segoe UI" pitchFamily="34" charset="-120"/>
              </a:rPr>
              <a:t> possibilities.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6f5ad53-858b-48d0-9019-ff8695397253">
      <Terms xmlns="http://schemas.microsoft.com/office/infopath/2007/PartnerControls"/>
    </lcf76f155ced4ddcb4097134ff3c332f>
    <TaxCatchAll xmlns="10c4699a-f4f8-4cf1-b0c2-40522152c082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15D6BCFA37CCE40A8BDCBF0A3349793" ma:contentTypeVersion="12" ma:contentTypeDescription="Create a new document." ma:contentTypeScope="" ma:versionID="04069dd0b45d763bdd9ba596ee66b9c6">
  <xsd:schema xmlns:xsd="http://www.w3.org/2001/XMLSchema" xmlns:xs="http://www.w3.org/2001/XMLSchema" xmlns:p="http://schemas.microsoft.com/office/2006/metadata/properties" xmlns:ns2="26f5ad53-858b-48d0-9019-ff8695397253" xmlns:ns3="10c4699a-f4f8-4cf1-b0c2-40522152c082" targetNamespace="http://schemas.microsoft.com/office/2006/metadata/properties" ma:root="true" ma:fieldsID="f8183190c04ea6be2a46476e74c5c114" ns2:_="" ns3:_="">
    <xsd:import namespace="26f5ad53-858b-48d0-9019-ff8695397253"/>
    <xsd:import namespace="10c4699a-f4f8-4cf1-b0c2-40522152c08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f5ad53-858b-48d0-9019-ff869539725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65df3335-7628-403a-a406-c284b3210f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c4699a-f4f8-4cf1-b0c2-40522152c082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4cfdbfd6-cd3e-4885-8976-4e8d8ffc8921}" ma:internalName="TaxCatchAll" ma:showField="CatchAllData" ma:web="10c4699a-f4f8-4cf1-b0c2-40522152c0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31ADD9E-B17B-4E3B-8786-0390B09A02A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05C3338-C939-401B-88B9-4FFA41F84CD7}">
  <ds:schemaRefs>
    <ds:schemaRef ds:uri="http://purl.org/dc/dcmitype/"/>
    <ds:schemaRef ds:uri="http://purl.org/dc/elements/1.1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purl.org/dc/terms/"/>
    <ds:schemaRef ds:uri="http://schemas.microsoft.com/office/2006/metadata/properties"/>
    <ds:schemaRef ds:uri="http://schemas.openxmlformats.org/package/2006/metadata/core-properties"/>
    <ds:schemaRef ds:uri="10c4699a-f4f8-4cf1-b0c2-40522152c082"/>
    <ds:schemaRef ds:uri="26f5ad53-858b-48d0-9019-ff8695397253"/>
  </ds:schemaRefs>
</ds:datastoreItem>
</file>

<file path=customXml/itemProps3.xml><?xml version="1.0" encoding="utf-8"?>
<ds:datastoreItem xmlns:ds="http://schemas.openxmlformats.org/officeDocument/2006/customXml" ds:itemID="{FEF91990-71CA-4973-B734-B46AB7A67B8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6f5ad53-858b-48d0-9019-ff8695397253"/>
    <ds:schemaRef ds:uri="10c4699a-f4f8-4cf1-b0c2-40522152c08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28e5afa2-bf6f-419a-8cf6-b31c6e9e5e8d}" enabled="0" method="" siteId="{28e5afa2-bf6f-419a-8cf6-b31c6e9e5e8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5931</TotalTime>
  <Words>1124</Words>
  <Application>Microsoft Macintosh PowerPoint</Application>
  <PresentationFormat>On-screen Show (16:9)</PresentationFormat>
  <Paragraphs>124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Aptos</vt:lpstr>
      <vt:lpstr>Arial</vt:lpstr>
      <vt:lpstr>Segoe UI</vt:lpstr>
      <vt:lpstr>Segoe UI Light</vt:lpstr>
      <vt:lpstr>Segoe UI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Nordic Semiconductor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Cellular IoT didn't fail. It just took a decade longer</dc:title>
  <dc:subject>PptxGenJS Presentation</dc:subject>
  <dc:creator>Nordic Semiconductor</dc:creator>
  <cp:lastModifiedBy>Lesund, Martin</cp:lastModifiedBy>
  <cp:revision>18</cp:revision>
  <dcterms:created xsi:type="dcterms:W3CDTF">2026-09-10T09:33:54Z</dcterms:created>
  <dcterms:modified xsi:type="dcterms:W3CDTF">2026-09-15T09:49:16Z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0x010100715D6BCFA37CCE40A8BDCBF0A3349793</vt:lpwstr>
  </property>
  <property fmtid="{D5CDD505-2E9C-101B-9397-08002B2CF9AE}" pid="3" name="MediaServiceImageTags">
    <vt:lpwstr/>
  </property>
</Properties>
</file>