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62ad84a5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62ad84a5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62ad84a55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62ad84a55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62ad84a55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62ad84a55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62ad84a55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62ad84a55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b62ad84a55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b62ad84a55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b62ad84a55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b62ad84a55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rxiv.org/abs/2305.01569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11" Type="http://schemas.openxmlformats.org/officeDocument/2006/relationships/image" Target="../media/image5.jpg"/><Relationship Id="rId10" Type="http://schemas.openxmlformats.org/officeDocument/2006/relationships/image" Target="../media/image8.jpg"/><Relationship Id="rId12" Type="http://schemas.openxmlformats.org/officeDocument/2006/relationships/image" Target="../media/image9.png"/><Relationship Id="rId9" Type="http://schemas.openxmlformats.org/officeDocument/2006/relationships/image" Target="../media/image7.jpg"/><Relationship Id="rId5" Type="http://schemas.openxmlformats.org/officeDocument/2006/relationships/image" Target="../media/image2.jpg"/><Relationship Id="rId6" Type="http://schemas.openxmlformats.org/officeDocument/2006/relationships/image" Target="../media/image6.jpg"/><Relationship Id="rId7" Type="http://schemas.openxmlformats.org/officeDocument/2006/relationships/image" Target="../media/image3.jpg"/><Relationship Id="rId8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11" Type="http://schemas.openxmlformats.org/officeDocument/2006/relationships/image" Target="../media/image5.jpg"/><Relationship Id="rId10" Type="http://schemas.openxmlformats.org/officeDocument/2006/relationships/image" Target="../media/image8.jpg"/><Relationship Id="rId9" Type="http://schemas.openxmlformats.org/officeDocument/2006/relationships/image" Target="../media/image7.jpg"/><Relationship Id="rId5" Type="http://schemas.openxmlformats.org/officeDocument/2006/relationships/image" Target="../media/image2.jpg"/><Relationship Id="rId6" Type="http://schemas.openxmlformats.org/officeDocument/2006/relationships/image" Target="../media/image6.jpg"/><Relationship Id="rId7" Type="http://schemas.openxmlformats.org/officeDocument/2006/relationships/image" Target="../media/image3.jpg"/><Relationship Id="rId8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.jpg"/><Relationship Id="rId11" Type="http://schemas.openxmlformats.org/officeDocument/2006/relationships/image" Target="../media/image8.jpg"/><Relationship Id="rId10" Type="http://schemas.openxmlformats.org/officeDocument/2006/relationships/image" Target="../media/image7.jpg"/><Relationship Id="rId12" Type="http://schemas.openxmlformats.org/officeDocument/2006/relationships/image" Target="../media/image5.jpg"/><Relationship Id="rId9" Type="http://schemas.openxmlformats.org/officeDocument/2006/relationships/image" Target="../media/image10.jpg"/><Relationship Id="rId5" Type="http://schemas.openxmlformats.org/officeDocument/2006/relationships/image" Target="../media/image4.jpg"/><Relationship Id="rId6" Type="http://schemas.openxmlformats.org/officeDocument/2006/relationships/image" Target="../media/image2.jpg"/><Relationship Id="rId7" Type="http://schemas.openxmlformats.org/officeDocument/2006/relationships/image" Target="../media/image6.jpg"/><Relationship Id="rId8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Manipulation Hackathon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2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RLHF has unintended </a:t>
            </a:r>
            <a:r>
              <a:rPr lang="en"/>
              <a:t>consequences</a:t>
            </a:r>
            <a:r>
              <a:rPr lang="en"/>
              <a:t> in LLMs (e.g. </a:t>
            </a:r>
            <a:r>
              <a:rPr lang="en"/>
              <a:t>sycophancy</a:t>
            </a:r>
            <a:r>
              <a:rPr lang="en"/>
              <a:t>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Could something similar be happening in vision models?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Recent work show that attractive faces are less likely to be judged as AI-generated.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Key question: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“Are image generators reward hacking for attractive faces due to RLHF?”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252375" y="1152475"/>
            <a:ext cx="4579800" cy="36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RLHF requires human preference data.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images, this data is gathered by presenting a user with two AI-Generated images, then asking them to pick which one they prefer.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model (e.g. PickScore) can then be used to predict human preference.</a:t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444700" y="3691200"/>
            <a:ext cx="354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Image from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https://arxiv.org/abs/2305.01569</a:t>
            </a:r>
            <a:r>
              <a:rPr lang="en" sz="1200"/>
              <a:t> </a:t>
            </a:r>
            <a:endParaRPr sz="12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475" y="1152475"/>
            <a:ext cx="3515828" cy="253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Dataset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FLUX.1 Kontext was used to generate attractive, and unattractive faces.</a:t>
            </a:r>
            <a:endParaRPr/>
          </a:p>
        </p:txBody>
      </p:sp>
      <p:pic>
        <p:nvPicPr>
          <p:cNvPr id="76" name="Google Shape;76;p16" title="4_attractiv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212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0_attractiv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662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 title="1_attractiv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437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 title="4_normal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212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 title="0_normal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662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 title="1_normal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4437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 title="4_unattractive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2212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 title="0_unattractiv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6662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 title="1_unattractiv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4437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3520230" y="1935525"/>
            <a:ext cx="1619100" cy="2260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FLUX.1 Kontext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68655" y="3202525"/>
            <a:ext cx="522250" cy="52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218275" y="2049025"/>
            <a:ext cx="2443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980000"/>
                </a:solidFill>
                <a:latin typeface="Courier New"/>
                <a:ea typeface="Courier New"/>
                <a:cs typeface="Courier New"/>
                <a:sym typeface="Courier New"/>
              </a:rPr>
              <a:t>"a portrait photo of a attractive face"</a:t>
            </a:r>
            <a:endParaRPr b="1" sz="1100"/>
          </a:p>
        </p:txBody>
      </p:sp>
      <p:sp>
        <p:nvSpPr>
          <p:cNvPr id="88" name="Google Shape;88;p16"/>
          <p:cNvSpPr txBox="1"/>
          <p:nvPr/>
        </p:nvSpPr>
        <p:spPr>
          <a:xfrm>
            <a:off x="218275" y="2783825"/>
            <a:ext cx="2382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980000"/>
                </a:solidFill>
                <a:latin typeface="Courier New"/>
                <a:ea typeface="Courier New"/>
                <a:cs typeface="Courier New"/>
                <a:sym typeface="Courier New"/>
              </a:rPr>
              <a:t>"a portrait photo of a face"</a:t>
            </a:r>
            <a:endParaRPr b="1" sz="1100">
              <a:solidFill>
                <a:srgbClr val="98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sp>
        <p:nvSpPr>
          <p:cNvPr id="89" name="Google Shape;89;p16"/>
          <p:cNvSpPr txBox="1"/>
          <p:nvPr/>
        </p:nvSpPr>
        <p:spPr>
          <a:xfrm>
            <a:off x="218275" y="3518625"/>
            <a:ext cx="2443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980000"/>
                </a:solidFill>
                <a:latin typeface="Courier New"/>
                <a:ea typeface="Courier New"/>
                <a:cs typeface="Courier New"/>
                <a:sym typeface="Courier New"/>
              </a:rPr>
              <a:t>"a portrait photo of a unattractive face"</a:t>
            </a:r>
            <a:endParaRPr b="1" sz="1100"/>
          </a:p>
        </p:txBody>
      </p:sp>
      <p:cxnSp>
        <p:nvCxnSpPr>
          <p:cNvPr id="90" name="Google Shape;90;p16"/>
          <p:cNvCxnSpPr/>
          <p:nvPr/>
        </p:nvCxnSpPr>
        <p:spPr>
          <a:xfrm flipH="1" rot="10800000">
            <a:off x="2662075" y="23089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" name="Google Shape;91;p16"/>
          <p:cNvCxnSpPr/>
          <p:nvPr/>
        </p:nvCxnSpPr>
        <p:spPr>
          <a:xfrm flipH="1" rot="10800000">
            <a:off x="2668457" y="30437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6"/>
          <p:cNvCxnSpPr/>
          <p:nvPr/>
        </p:nvCxnSpPr>
        <p:spPr>
          <a:xfrm flipH="1" rot="10800000">
            <a:off x="2668438" y="37785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6"/>
          <p:cNvCxnSpPr/>
          <p:nvPr/>
        </p:nvCxnSpPr>
        <p:spPr>
          <a:xfrm flipH="1" rot="10800000">
            <a:off x="5254025" y="23089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6"/>
          <p:cNvCxnSpPr/>
          <p:nvPr/>
        </p:nvCxnSpPr>
        <p:spPr>
          <a:xfrm flipH="1" rot="10800000">
            <a:off x="5260407" y="30437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" name="Google Shape;95;p16"/>
          <p:cNvCxnSpPr/>
          <p:nvPr/>
        </p:nvCxnSpPr>
        <p:spPr>
          <a:xfrm flipH="1" rot="10800000">
            <a:off x="5260388" y="37785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" name="Google Shape;96;p16"/>
          <p:cNvSpPr txBox="1"/>
          <p:nvPr/>
        </p:nvSpPr>
        <p:spPr>
          <a:xfrm>
            <a:off x="7688875" y="2255189"/>
            <a:ext cx="54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x100</a:t>
            </a:r>
            <a:endParaRPr b="1" sz="800">
              <a:solidFill>
                <a:schemeClr val="dk1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7688875" y="3011339"/>
            <a:ext cx="54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x100</a:t>
            </a:r>
            <a:endParaRPr b="1" sz="800">
              <a:solidFill>
                <a:schemeClr val="dk1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7688875" y="3730839"/>
            <a:ext cx="54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x100</a:t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Calculate Rewards</a:t>
            </a:r>
            <a:endParaRPr/>
          </a:p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311700" y="1152475"/>
            <a:ext cx="8520600" cy="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Reward models are then used to measure image quality.</a:t>
            </a:r>
            <a:endParaRPr/>
          </a:p>
        </p:txBody>
      </p:sp>
      <p:pic>
        <p:nvPicPr>
          <p:cNvPr id="105" name="Google Shape;105;p17" title="4_attractiv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88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 title="0_attractiv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038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title="1_attractiv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8131" y="20495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 title="4_normal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88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 title="0_normal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038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 title="1_normal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38131" y="27843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 title="4_unattractive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588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 title="0_unattractiv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6038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 title="1_unattractiv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38131" y="3519100"/>
            <a:ext cx="522250" cy="52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/>
          <p:nvPr/>
        </p:nvSpPr>
        <p:spPr>
          <a:xfrm>
            <a:off x="3520230" y="1935525"/>
            <a:ext cx="1619100" cy="22605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Reward 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Model</a:t>
            </a:r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6135268" y="2133625"/>
            <a:ext cx="2443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0.287, 0.192, 0.463, </a:t>
            </a:r>
            <a:r>
              <a:rPr b="1" lang="en" sz="11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 sz="1100">
              <a:solidFill>
                <a:schemeClr val="dk1"/>
              </a:solidFill>
            </a:endParaRPr>
          </a:p>
        </p:txBody>
      </p:sp>
      <p:cxnSp>
        <p:nvCxnSpPr>
          <p:cNvPr id="116" name="Google Shape;116;p17"/>
          <p:cNvCxnSpPr/>
          <p:nvPr/>
        </p:nvCxnSpPr>
        <p:spPr>
          <a:xfrm flipH="1" rot="10800000">
            <a:off x="2662075" y="23089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" name="Google Shape;117;p17"/>
          <p:cNvCxnSpPr/>
          <p:nvPr/>
        </p:nvCxnSpPr>
        <p:spPr>
          <a:xfrm flipH="1" rot="10800000">
            <a:off x="2668457" y="30437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17"/>
          <p:cNvCxnSpPr/>
          <p:nvPr/>
        </p:nvCxnSpPr>
        <p:spPr>
          <a:xfrm flipH="1" rot="10800000">
            <a:off x="2668438" y="37785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" name="Google Shape;119;p17"/>
          <p:cNvCxnSpPr/>
          <p:nvPr/>
        </p:nvCxnSpPr>
        <p:spPr>
          <a:xfrm flipH="1" rot="10800000">
            <a:off x="5254025" y="23089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" name="Google Shape;120;p17"/>
          <p:cNvCxnSpPr/>
          <p:nvPr/>
        </p:nvCxnSpPr>
        <p:spPr>
          <a:xfrm flipH="1" rot="10800000">
            <a:off x="5260407" y="30437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p17"/>
          <p:cNvCxnSpPr/>
          <p:nvPr/>
        </p:nvCxnSpPr>
        <p:spPr>
          <a:xfrm flipH="1" rot="10800000">
            <a:off x="5260388" y="3778575"/>
            <a:ext cx="6789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" name="Google Shape;122;p17"/>
          <p:cNvSpPr txBox="1"/>
          <p:nvPr/>
        </p:nvSpPr>
        <p:spPr>
          <a:xfrm>
            <a:off x="6135268" y="2888775"/>
            <a:ext cx="2443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0.352, 0.421, 0.023, ...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6135268" y="3603225"/>
            <a:ext cx="2443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0.195, 0.236, 0.083, ...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311700" y="1152475"/>
            <a:ext cx="3625800" cy="37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some models (e.g. PickScore), we find a strong correlations between facial </a:t>
            </a:r>
            <a:r>
              <a:rPr lang="en"/>
              <a:t>attractiveness and the human preference score.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preference for beautiful faces leave image generator vulnerable to reward hacking during RLHF.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8" title="attractiveness_pick_sco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7600" y="1152475"/>
            <a:ext cx="4543664" cy="358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 title="4_attractiv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3450" y="1270400"/>
            <a:ext cx="286349" cy="28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 title="0_attractiv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2901" y="1556750"/>
            <a:ext cx="286349" cy="28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 title="1_attractive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09800" y="1270400"/>
            <a:ext cx="286349" cy="28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 title="4_normal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4828" y="2624750"/>
            <a:ext cx="230149" cy="23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 title="0_normal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12095" y="2858341"/>
            <a:ext cx="230149" cy="23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title="1_normal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14987" y="2624750"/>
            <a:ext cx="230149" cy="23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title="4_unattractiv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54673" y="3871750"/>
            <a:ext cx="230149" cy="23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 title="0_unattractiv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197048" y="4101900"/>
            <a:ext cx="230149" cy="23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 title="1_unattractive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84823" y="3871750"/>
            <a:ext cx="230149" cy="23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311700" y="1152475"/>
            <a:ext cx="8520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present a benchmark used to measure </a:t>
            </a:r>
            <a:r>
              <a:rPr lang="en"/>
              <a:t>attractiveness</a:t>
            </a:r>
            <a:r>
              <a:rPr lang="en"/>
              <a:t> bias in image reward models.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find that human preference models used for RLHF often contain a bias towards attractive faces, labelling more </a:t>
            </a:r>
            <a:r>
              <a:rPr lang="en"/>
              <a:t>attractive</a:t>
            </a:r>
            <a:r>
              <a:rPr lang="en"/>
              <a:t> faces as more realistic.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Future  work should investigate whether this </a:t>
            </a:r>
            <a:r>
              <a:rPr lang="en"/>
              <a:t>bias</a:t>
            </a:r>
            <a:r>
              <a:rPr lang="en"/>
              <a:t> leads to reward hacking when training image generative models.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