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6" r:id="rId4"/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Lexend Light"/>
      <p:regular r:id="rId27"/>
      <p:bold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Poppins Light"/>
      <p:regular r:id="rId33"/>
      <p:bold r:id="rId34"/>
      <p:italic r:id="rId35"/>
      <p:boldItalic r:id="rId36"/>
    </p:embeddedFont>
    <p:embeddedFont>
      <p:font typeface="Lexend"/>
      <p:regular r:id="rId37"/>
      <p:bold r:id="rId38"/>
    </p:embeddedFont>
    <p:embeddedFont>
      <p:font typeface="Lexend ExtraLight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6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exendExtraLight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LexendLight-bold.fntdata"/><Relationship Id="rId27" Type="http://schemas.openxmlformats.org/officeDocument/2006/relationships/font" Target="fonts/LexendLight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oppins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4.xml"/><Relationship Id="rId33" Type="http://schemas.openxmlformats.org/officeDocument/2006/relationships/font" Target="fonts/PoppinsLight-regular.fntdata"/><Relationship Id="rId10" Type="http://schemas.openxmlformats.org/officeDocument/2006/relationships/slide" Target="slides/slide3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6.xml"/><Relationship Id="rId35" Type="http://schemas.openxmlformats.org/officeDocument/2006/relationships/font" Target="fonts/PoppinsLight-italic.fntdata"/><Relationship Id="rId12" Type="http://schemas.openxmlformats.org/officeDocument/2006/relationships/slide" Target="slides/slide5.xml"/><Relationship Id="rId34" Type="http://schemas.openxmlformats.org/officeDocument/2006/relationships/font" Target="fonts/PoppinsLight-bold.fntdata"/><Relationship Id="rId15" Type="http://schemas.openxmlformats.org/officeDocument/2006/relationships/slide" Target="slides/slide8.xml"/><Relationship Id="rId37" Type="http://schemas.openxmlformats.org/officeDocument/2006/relationships/font" Target="fonts/Lexend-regular.fntdata"/><Relationship Id="rId14" Type="http://schemas.openxmlformats.org/officeDocument/2006/relationships/slide" Target="slides/slide7.xml"/><Relationship Id="rId36" Type="http://schemas.openxmlformats.org/officeDocument/2006/relationships/font" Target="fonts/PoppinsLight-boldItalic.fntdata"/><Relationship Id="rId17" Type="http://schemas.openxmlformats.org/officeDocument/2006/relationships/slide" Target="slides/slide10.xml"/><Relationship Id="rId39" Type="http://schemas.openxmlformats.org/officeDocument/2006/relationships/font" Target="fonts/LexendExtraLight-regular.fntdata"/><Relationship Id="rId16" Type="http://schemas.openxmlformats.org/officeDocument/2006/relationships/slide" Target="slides/slide9.xml"/><Relationship Id="rId38" Type="http://schemas.openxmlformats.org/officeDocument/2006/relationships/font" Target="fonts/Lexend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2b007f91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2b007f91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doc: https://docs.google.com/document/d/1HrYbNnr6tqu_fa1p2JVDS0HtUaBJ4a5s4PFtA-eRSxw/edit#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78a881c4c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78a881c4c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8a881c4c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78a881c4c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0e80098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40e80098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0e800986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40e800986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40e800986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40e800986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40e800986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40e800986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0e800986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40e800986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0e800986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40e800986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40e800986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40e800986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0e800986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40e800986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09dffc26f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09dffc26f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09dffc26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09dffc26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8a881c4c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78a881c4c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8a881c4c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8a881c4c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8a881c4c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78a881c4c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8a881c4c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78a881c4c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8a881c4c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8a881c4c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8a881c4c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78a881c4c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hyperlink" Target="https://twitter.com/teketehono" TargetMode="External"/><Relationship Id="rId4" Type="http://schemas.openxmlformats.org/officeDocument/2006/relationships/hyperlink" Target="https://www.linkedin.com/company/te-kete-hono-schooltalk/about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1" type="ftr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Lexend"/>
              <a:buNone/>
              <a:defRPr sz="52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0" name="Google Shape;120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None/>
              <a:defRPr sz="28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KH Theme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chemeClr val="accent5"/>
                </a:solidFill>
              </a:defRPr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/>
          </a:blip>
          <a:srcRect b="15049" l="0" r="0" t="-8463"/>
          <a:stretch/>
        </p:blipFill>
        <p:spPr>
          <a:xfrm>
            <a:off x="8159271" y="3384584"/>
            <a:ext cx="393004" cy="167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95479">
            <a:off x="7835192" y="4224538"/>
            <a:ext cx="1135709" cy="104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5"/>
          <p:cNvPicPr preferRelativeResize="0"/>
          <p:nvPr/>
        </p:nvPicPr>
        <p:blipFill rotWithShape="1">
          <a:blip r:embed="rId4">
            <a:alphaModFix/>
          </a:blip>
          <a:srcRect b="0" l="34477" r="0" t="0"/>
          <a:stretch/>
        </p:blipFill>
        <p:spPr>
          <a:xfrm rot="-5400000">
            <a:off x="8243421" y="4241252"/>
            <a:ext cx="1175821" cy="39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95479">
            <a:off x="8062220" y="3814620"/>
            <a:ext cx="1135709" cy="104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5"/>
          <p:cNvPicPr preferRelativeResize="0"/>
          <p:nvPr/>
        </p:nvPicPr>
        <p:blipFill rotWithShape="1">
          <a:blip r:embed="rId2">
            <a:alphaModFix/>
          </a:blip>
          <a:srcRect b="17519" l="0" r="0" t="-124601"/>
          <a:stretch/>
        </p:blipFill>
        <p:spPr>
          <a:xfrm>
            <a:off x="8159271" y="2724150"/>
            <a:ext cx="393004" cy="17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5"/>
          <p:cNvPicPr preferRelativeResize="0"/>
          <p:nvPr/>
        </p:nvPicPr>
        <p:blipFill rotWithShape="1">
          <a:blip r:embed="rId2">
            <a:alphaModFix/>
          </a:blip>
          <a:srcRect b="15049" l="0" r="0" t="-8463"/>
          <a:stretch/>
        </p:blipFill>
        <p:spPr>
          <a:xfrm rot="5400000">
            <a:off x="1803279" y="1025387"/>
            <a:ext cx="1043183" cy="443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5457">
            <a:off x="-579999" y="1982816"/>
            <a:ext cx="3014596" cy="27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5"/>
          <p:cNvPicPr preferRelativeResize="0"/>
          <p:nvPr/>
        </p:nvPicPr>
        <p:blipFill rotWithShape="1">
          <a:blip r:embed="rId4">
            <a:alphaModFix/>
          </a:blip>
          <a:srcRect b="0" l="32755" r="0" t="0"/>
          <a:stretch/>
        </p:blipFill>
        <p:spPr>
          <a:xfrm>
            <a:off x="105817" y="3985193"/>
            <a:ext cx="3203146" cy="104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5457">
            <a:off x="625235" y="2585436"/>
            <a:ext cx="3014596" cy="27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5"/>
          <p:cNvPicPr preferRelativeResize="0"/>
          <p:nvPr/>
        </p:nvPicPr>
        <p:blipFill rotWithShape="1">
          <a:blip r:embed="rId2">
            <a:alphaModFix/>
          </a:blip>
          <a:srcRect b="17519" l="0" r="0" t="-124601"/>
          <a:stretch/>
        </p:blipFill>
        <p:spPr>
          <a:xfrm rot="5400000">
            <a:off x="3399944" y="869032"/>
            <a:ext cx="1043183" cy="475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5"/>
          <p:cNvSpPr/>
          <p:nvPr/>
        </p:nvSpPr>
        <p:spPr>
          <a:xfrm>
            <a:off x="-381000" y="1292775"/>
            <a:ext cx="4680300" cy="4411800"/>
          </a:xfrm>
          <a:prstGeom prst="rect">
            <a:avLst/>
          </a:prstGeom>
          <a:solidFill>
            <a:srgbClr val="FFFFFF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5"/>
          <p:cNvSpPr txBox="1"/>
          <p:nvPr>
            <p:ph type="title"/>
          </p:nvPr>
        </p:nvSpPr>
        <p:spPr>
          <a:xfrm>
            <a:off x="1608775" y="611550"/>
            <a:ext cx="6550500" cy="17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KH Theme Builder">
  <p:cSld name="SECTION_TITLE_AND_DESCRI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B9CE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8" name="Google Shape;158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9" name="Google Shape;159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>
            <p:ph idx="1" type="body"/>
          </p:nvPr>
        </p:nvSpPr>
        <p:spPr>
          <a:xfrm>
            <a:off x="4751375" y="4299225"/>
            <a:ext cx="4269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3" name="Google Shape;16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1375" y="97475"/>
            <a:ext cx="4269773" cy="39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1" name="Google Shape;171;p39"/>
          <p:cNvPicPr preferRelativeResize="0"/>
          <p:nvPr/>
        </p:nvPicPr>
        <p:blipFill rotWithShape="1">
          <a:blip r:embed="rId2">
            <a:alphaModFix/>
          </a:blip>
          <a:srcRect b="11079" l="0" r="0" t="0"/>
          <a:stretch/>
        </p:blipFill>
        <p:spPr>
          <a:xfrm>
            <a:off x="2464225" y="672249"/>
            <a:ext cx="4215551" cy="33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9"/>
          <p:cNvSpPr txBox="1"/>
          <p:nvPr/>
        </p:nvSpPr>
        <p:spPr>
          <a:xfrm>
            <a:off x="5238400" y="4156350"/>
            <a:ext cx="34863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tkh.nz </a:t>
            </a:r>
            <a:endParaRPr sz="1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@</a:t>
            </a:r>
            <a:r>
              <a:rPr lang="en" sz="1200" u="sng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teketehono</a:t>
            </a:r>
            <a:endParaRPr sz="1200">
              <a:solidFill>
                <a:srgbClr val="38761D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@</a:t>
            </a:r>
            <a:r>
              <a:rPr lang="en" sz="1200" u="sng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 Kete Hono - SchoolTalk</a:t>
            </a:r>
            <a:endParaRPr sz="1200">
              <a:solidFill>
                <a:srgbClr val="38761D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3" name="Google Shape;17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3699" y="4233925"/>
            <a:ext cx="223324" cy="2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6838" y="4562338"/>
            <a:ext cx="397036" cy="2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3700" y="4890750"/>
            <a:ext cx="223326" cy="22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41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1" name="Google Shape;181;p41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2" name="Google Shape;182;p41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3" name="Google Shape;183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mask">
  <p:cSld name="TITLE_AND_BODY_1">
    <p:bg>
      <p:bgPr>
        <a:solidFill>
          <a:schemeClr val="accen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illustration">
  <p:cSld name="TITLE_ONL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5B24"/>
              </a:buClr>
              <a:buSzPts val="2800"/>
              <a:buFont typeface="Lexend"/>
              <a:buNone/>
              <a:defRPr sz="2800">
                <a:solidFill>
                  <a:srgbClr val="3D5B24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exend"/>
              <a:buChar char="●"/>
              <a:defRPr sz="18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9B50"/>
              </a:buClr>
              <a:buSzPts val="1400"/>
              <a:buFont typeface="Lexend"/>
              <a:buChar char="○"/>
              <a:defRPr>
                <a:solidFill>
                  <a:srgbClr val="809B50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/>
          <p:nvPr/>
        </p:nvSpPr>
        <p:spPr>
          <a:xfrm>
            <a:off x="7300" y="1787450"/>
            <a:ext cx="9144000" cy="3356100"/>
          </a:xfrm>
          <a:prstGeom prst="rect">
            <a:avLst/>
          </a:prstGeom>
          <a:solidFill>
            <a:srgbClr val="0D365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9" name="Google Shape;189;p42"/>
          <p:cNvSpPr txBox="1"/>
          <p:nvPr/>
        </p:nvSpPr>
        <p:spPr>
          <a:xfrm>
            <a:off x="5169400" y="4640538"/>
            <a:ext cx="3624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schooltalk.co.nz</a:t>
            </a:r>
            <a:endParaRPr sz="12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0" name="Google Shape;1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3699" y="4715787"/>
            <a:ext cx="223324" cy="22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2"/>
          <p:cNvSpPr txBox="1"/>
          <p:nvPr/>
        </p:nvSpPr>
        <p:spPr>
          <a:xfrm>
            <a:off x="0" y="182975"/>
            <a:ext cx="9433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Inclusive Learning and </a:t>
            </a:r>
            <a:endParaRPr b="1" sz="36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Student Agency</a:t>
            </a:r>
            <a:endParaRPr b="1" sz="36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2" name="Google Shape;192;p42" title="Logo - Blu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750" y="2361238"/>
            <a:ext cx="6544479" cy="220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1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2 : Design for learning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01" name="Google Shape;301;p51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02" name="Google Shape;302;p51"/>
          <p:cNvSpPr txBox="1"/>
          <p:nvPr/>
        </p:nvSpPr>
        <p:spPr>
          <a:xfrm>
            <a:off x="670675" y="1863750"/>
            <a:ext cx="715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3" name="Google Shape;303;p51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0" y="1026950"/>
            <a:ext cx="51393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Attaching an Audio file to SchoolTalk</a:t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Select </a:t>
            </a: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Attach from Google Drive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Select your Google account if need be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Locate the audio file to attach to SchoolTalk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305" name="Google Shape;305;p51"/>
          <p:cNvPicPr preferRelativeResize="0"/>
          <p:nvPr/>
        </p:nvPicPr>
        <p:blipFill rotWithShape="1">
          <a:blip r:embed="rId3">
            <a:alphaModFix/>
          </a:blip>
          <a:srcRect b="72252" l="0" r="6629" t="0"/>
          <a:stretch/>
        </p:blipFill>
        <p:spPr>
          <a:xfrm>
            <a:off x="4329900" y="1036013"/>
            <a:ext cx="4692127" cy="7925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6" name="Google Shape;306;p51"/>
          <p:cNvPicPr preferRelativeResize="0"/>
          <p:nvPr/>
        </p:nvPicPr>
        <p:blipFill rotWithShape="1">
          <a:blip r:embed="rId4">
            <a:alphaModFix/>
          </a:blip>
          <a:srcRect b="28212" l="0" r="55769" t="0"/>
          <a:stretch/>
        </p:blipFill>
        <p:spPr>
          <a:xfrm>
            <a:off x="5397550" y="2060563"/>
            <a:ext cx="2017876" cy="202361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7" name="Google Shape;307;p51"/>
          <p:cNvSpPr txBox="1"/>
          <p:nvPr/>
        </p:nvSpPr>
        <p:spPr>
          <a:xfrm>
            <a:off x="121350" y="4316200"/>
            <a:ext cx="7159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Lexend Light"/>
                <a:ea typeface="Lexend Light"/>
                <a:cs typeface="Lexend Light"/>
                <a:sym typeface="Lexend Light"/>
              </a:rPr>
              <a:t>Tip: If you can not see  the file you may need to select the folder, use the drop down arrow to select folders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308" name="Google Shape;308;p51"/>
          <p:cNvSpPr/>
          <p:nvPr/>
        </p:nvSpPr>
        <p:spPr>
          <a:xfrm>
            <a:off x="4666275" y="1134388"/>
            <a:ext cx="977700" cy="792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1"/>
          <p:cNvSpPr/>
          <p:nvPr/>
        </p:nvSpPr>
        <p:spPr>
          <a:xfrm>
            <a:off x="7192175" y="2518999"/>
            <a:ext cx="378900" cy="279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1" title="Symbol - White B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3 : Include software reminders 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17" name="Google Shape;317;p52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18" name="Google Shape;318;p52"/>
          <p:cNvSpPr txBox="1"/>
          <p:nvPr/>
        </p:nvSpPr>
        <p:spPr>
          <a:xfrm>
            <a:off x="670675" y="1863750"/>
            <a:ext cx="715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19" name="Google Shape;319;p52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0" name="Google Shape;320;p52"/>
          <p:cNvSpPr txBox="1"/>
          <p:nvPr/>
        </p:nvSpPr>
        <p:spPr>
          <a:xfrm>
            <a:off x="126575" y="1026950"/>
            <a:ext cx="88797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Text to speech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Aid learner access to text to speech software by including direct links to software where possible </a:t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or </a:t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Include an image/icons to remind learners who need to, to make use of the software.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321" name="Google Shape;32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2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3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4: Images</a:t>
            </a: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28" name="Google Shape;328;p53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29" name="Google Shape;329;p53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0" name="Google Shape;330;p53"/>
          <p:cNvSpPr txBox="1"/>
          <p:nvPr/>
        </p:nvSpPr>
        <p:spPr>
          <a:xfrm>
            <a:off x="126575" y="1026950"/>
            <a:ext cx="48261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Images as visual prompts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Create tables with images that represent activities.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Assign images to specific tasks.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Reuse for consistency and understanding.</a:t>
            </a:r>
            <a:endParaRPr sz="20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331" name="Google Shape;3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651" y="1187365"/>
            <a:ext cx="4329898" cy="260288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2" name="Google Shape;33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3" title="Symbol - White 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4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5: Colour</a:t>
            </a: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39" name="Google Shape;339;p54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40" name="Google Shape;340;p54"/>
          <p:cNvSpPr txBox="1"/>
          <p:nvPr/>
        </p:nvSpPr>
        <p:spPr>
          <a:xfrm>
            <a:off x="670675" y="1863750"/>
            <a:ext cx="71592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1" name="Google Shape;341;p54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2" name="Google Shape;342;p54"/>
          <p:cNvSpPr txBox="1"/>
          <p:nvPr/>
        </p:nvSpPr>
        <p:spPr>
          <a:xfrm>
            <a:off x="126575" y="1026950"/>
            <a:ext cx="89844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Colours and background colours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Consider colours that support learners with Dyslexia.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D5156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Use </a:t>
            </a:r>
            <a:r>
              <a:rPr lang="en" sz="1600">
                <a:solidFill>
                  <a:srgbClr val="040C28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dark coloured text on a light (not white) background</a:t>
            </a:r>
            <a:r>
              <a:rPr lang="en" sz="1600">
                <a:solidFill>
                  <a:srgbClr val="4D5156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. </a:t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D5156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Avoid green and red/pink, as these colours are difficult for those who have colour vision deficiencies (colour blindness). </a:t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D5156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Consider alternatives to white backgrounds. White can appear too dazzling.</a:t>
            </a:r>
            <a:endParaRPr sz="20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343" name="Google Shape;3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4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6: Size of text </a:t>
            </a: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50" name="Google Shape;350;p55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51" name="Google Shape;351;p55"/>
          <p:cNvSpPr txBox="1"/>
          <p:nvPr/>
        </p:nvSpPr>
        <p:spPr>
          <a:xfrm>
            <a:off x="670675" y="1863750"/>
            <a:ext cx="71592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5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3" name="Google Shape;353;p55"/>
          <p:cNvSpPr txBox="1"/>
          <p:nvPr/>
        </p:nvSpPr>
        <p:spPr>
          <a:xfrm>
            <a:off x="126575" y="1026950"/>
            <a:ext cx="91932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Size of text and heading size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124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Consider the size of text to support learners with Dyslexia.</a:t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124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Text headings should be at least 20% larger than normal text to help make them more distinctive.</a:t>
            </a:r>
            <a:endParaRPr sz="20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354" name="Google Shape;354;p55"/>
          <p:cNvSpPr txBox="1"/>
          <p:nvPr/>
        </p:nvSpPr>
        <p:spPr>
          <a:xfrm>
            <a:off x="612050" y="3171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712" y="2783850"/>
            <a:ext cx="3158774" cy="20792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6" name="Google Shape;35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0924" y="4483725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5" title="Symbol - White 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 txBox="1"/>
          <p:nvPr/>
        </p:nvSpPr>
        <p:spPr>
          <a:xfrm>
            <a:off x="563600" y="214050"/>
            <a:ext cx="850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7: Text and </a:t>
            </a:r>
            <a:r>
              <a:rPr b="1" i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Google Read and Write</a:t>
            </a:r>
            <a:r>
              <a:rPr b="1" i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i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63" name="Google Shape;363;p56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64" name="Google Shape;364;p56"/>
          <p:cNvSpPr txBox="1"/>
          <p:nvPr/>
        </p:nvSpPr>
        <p:spPr>
          <a:xfrm>
            <a:off x="670675" y="1863750"/>
            <a:ext cx="71592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6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6" name="Google Shape;366;p56"/>
          <p:cNvSpPr txBox="1"/>
          <p:nvPr/>
        </p:nvSpPr>
        <p:spPr>
          <a:xfrm>
            <a:off x="126575" y="1026950"/>
            <a:ext cx="8819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Text</a:t>
            </a: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and Google Read and Write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Consider how you write text. </a:t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Favour language that avoids anagrams to support students who use </a:t>
            </a:r>
            <a:r>
              <a:rPr lang="en" sz="15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Google Read and Write.</a:t>
            </a:r>
            <a:endParaRPr sz="15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    						</a:t>
            </a:r>
            <a:endParaRPr sz="20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367" name="Google Shape;367;p56"/>
          <p:cNvSpPr txBox="1"/>
          <p:nvPr/>
        </p:nvSpPr>
        <p:spPr>
          <a:xfrm>
            <a:off x="1482025" y="1863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6"/>
          <p:cNvSpPr txBox="1"/>
          <p:nvPr/>
        </p:nvSpPr>
        <p:spPr>
          <a:xfrm>
            <a:off x="736850" y="2023075"/>
            <a:ext cx="79464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</a:t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i.e. when students highlight </a:t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highlight>
                  <a:schemeClr val="lt1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          </a:t>
            </a:r>
            <a:r>
              <a:rPr lang="en" sz="1600">
                <a:solidFill>
                  <a:srgbClr val="444746"/>
                </a:solidFill>
                <a:highlight>
                  <a:srgbClr val="FFFF00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 WALT</a:t>
            </a:r>
            <a:endParaRPr sz="1600">
              <a:solidFill>
                <a:srgbClr val="444746"/>
              </a:solidFill>
              <a:highlight>
                <a:srgbClr val="FFFF00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google read and write will read it as individual letters </a:t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 </a:t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        W  A L T</a:t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        Rather than</a:t>
            </a:r>
            <a:r>
              <a:rPr i="1" lang="en" sz="1600">
                <a:solidFill>
                  <a:srgbClr val="444746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We are learning to.</a:t>
            </a:r>
            <a:endParaRPr sz="20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369" name="Google Shape;36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6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/>
          <p:nvPr/>
        </p:nvSpPr>
        <p:spPr>
          <a:xfrm>
            <a:off x="563600" y="214050"/>
            <a:ext cx="850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8: Slide decks</a:t>
            </a:r>
            <a:r>
              <a:rPr b="1" i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i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77" name="Google Shape;377;p57"/>
          <p:cNvSpPr txBox="1"/>
          <p:nvPr/>
        </p:nvSpPr>
        <p:spPr>
          <a:xfrm>
            <a:off x="670675" y="1863750"/>
            <a:ext cx="71592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7"/>
          <p:cNvSpPr txBox="1"/>
          <p:nvPr/>
        </p:nvSpPr>
        <p:spPr>
          <a:xfrm>
            <a:off x="256350" y="3368150"/>
            <a:ext cx="43299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126575" y="1026950"/>
            <a:ext cx="80622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Differentiating slide decks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Follow the same rules for text, colour and images with slide decks.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Use audio or video to support.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Differentiate by having different versions of slides and using different leveled questions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Code appropriately, so that students know to look and what slide applies to them.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i.e. look for an image or word representing their group or level rather than spending time clicking in different links.</a:t>
            </a:r>
            <a:endParaRPr sz="21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380" name="Google Shape;380;p57"/>
          <p:cNvSpPr txBox="1"/>
          <p:nvPr/>
        </p:nvSpPr>
        <p:spPr>
          <a:xfrm>
            <a:off x="1482025" y="1863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7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8"/>
          <p:cNvSpPr txBox="1"/>
          <p:nvPr/>
        </p:nvSpPr>
        <p:spPr>
          <a:xfrm>
            <a:off x="563600" y="214050"/>
            <a:ext cx="850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9: </a:t>
            </a:r>
            <a:r>
              <a:rPr b="1" lang="en" sz="26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Include an example of a completed task</a:t>
            </a:r>
            <a:r>
              <a:rPr b="1" i="1" lang="en" sz="26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i="1" sz="26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388" name="Google Shape;388;p58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89" name="Google Shape;389;p58"/>
          <p:cNvSpPr txBox="1"/>
          <p:nvPr/>
        </p:nvSpPr>
        <p:spPr>
          <a:xfrm>
            <a:off x="670675" y="1863750"/>
            <a:ext cx="71592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8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1" name="Google Shape;391;p58"/>
          <p:cNvSpPr txBox="1"/>
          <p:nvPr/>
        </p:nvSpPr>
        <p:spPr>
          <a:xfrm>
            <a:off x="126575" y="1026950"/>
            <a:ext cx="8819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Exemplars/ completed tasks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124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Include an example of a completed task, this is particularly helpful for students who struggle with slow processing.</a:t>
            </a:r>
            <a:endParaRPr sz="20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392" name="Google Shape;392;p58"/>
          <p:cNvSpPr txBox="1"/>
          <p:nvPr/>
        </p:nvSpPr>
        <p:spPr>
          <a:xfrm>
            <a:off x="1482025" y="1863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8"/>
          <p:cNvSpPr txBox="1"/>
          <p:nvPr/>
        </p:nvSpPr>
        <p:spPr>
          <a:xfrm>
            <a:off x="822425" y="31801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8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9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10: Self Assessment</a:t>
            </a: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401" name="Google Shape;401;p59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02" name="Google Shape;402;p59"/>
          <p:cNvSpPr txBox="1"/>
          <p:nvPr/>
        </p:nvSpPr>
        <p:spPr>
          <a:xfrm>
            <a:off x="670675" y="1863750"/>
            <a:ext cx="71592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3" name="Google Shape;403;p59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4" name="Google Shape;404;p59"/>
          <p:cNvSpPr txBox="1"/>
          <p:nvPr/>
        </p:nvSpPr>
        <p:spPr>
          <a:xfrm>
            <a:off x="126575" y="1026950"/>
            <a:ext cx="7855500" cy="41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Goal setting/ Self assessment/ Progress update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Consider how students could use the goal setting function or the self assessment slider to indicate how they are progressing with work and if they need assistance.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Some examples could be: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Goals -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If students are struggling with something you have set them, they can indicate this by setting something as a goal.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Self Assessing 25%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Light"/>
                <a:ea typeface="Lexend Light"/>
                <a:cs typeface="Lexend Light"/>
                <a:sym typeface="Lexend Light"/>
              </a:rPr>
              <a:t> -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if it is a goal they are working on, they could self assess to 25%.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Use of codes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Light"/>
                <a:ea typeface="Lexend Light"/>
                <a:cs typeface="Lexend Light"/>
                <a:sym typeface="Lexend Light"/>
              </a:rPr>
              <a:t>- 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assign/ agree a code that students can use to indicate they are struggling. When choosing </a:t>
            </a:r>
            <a:r>
              <a:rPr b="1" i="1" lang="en">
                <a:solidFill>
                  <a:srgbClr val="22222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Progress Update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a student could add a code. This could be a simple word that students type in the comment box or an image such as a face expression that students attach. The use of this code would indicate that the student is struggling. The code appears in the teachers log and prompts the teacher to have a conversation with the student.</a:t>
            </a:r>
            <a:endParaRPr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405" name="Google Shape;40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9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0"/>
          <p:cNvSpPr txBox="1"/>
          <p:nvPr/>
        </p:nvSpPr>
        <p:spPr>
          <a:xfrm>
            <a:off x="563600" y="214050"/>
            <a:ext cx="850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11: </a:t>
            </a:r>
            <a:r>
              <a:rPr b="1" lang="en" sz="26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Create a culture of peer support</a:t>
            </a:r>
            <a:r>
              <a:rPr b="1" i="1" lang="en" sz="26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i="1" sz="26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412" name="Google Shape;412;p60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413" name="Google Shape;413;p60"/>
          <p:cNvSpPr txBox="1"/>
          <p:nvPr/>
        </p:nvSpPr>
        <p:spPr>
          <a:xfrm>
            <a:off x="670675" y="1863750"/>
            <a:ext cx="71592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60"/>
          <p:cNvSpPr txBox="1"/>
          <p:nvPr/>
        </p:nvSpPr>
        <p:spPr>
          <a:xfrm>
            <a:off x="126575" y="1026950"/>
            <a:ext cx="8819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Peer support/ Roles</a:t>
            </a:r>
            <a:endParaRPr b="1"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Encourage peer support.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Lexend ExtraLight"/>
                <a:ea typeface="Lexend ExtraLight"/>
                <a:cs typeface="Lexend ExtraLight"/>
                <a:sym typeface="Lexend ExtraLight"/>
              </a:rPr>
              <a:t>Add support systems like student experts whose role is to support students use SchoolTalk.</a:t>
            </a:r>
            <a:endParaRPr sz="2100">
              <a:solidFill>
                <a:srgbClr val="4D5156"/>
              </a:solidFill>
              <a:highlight>
                <a:srgbClr val="FFFFFF"/>
              </a:highlight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4746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415" name="Google Shape;415;p60"/>
          <p:cNvSpPr txBox="1"/>
          <p:nvPr/>
        </p:nvSpPr>
        <p:spPr>
          <a:xfrm>
            <a:off x="1482025" y="1863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0"/>
          <p:cNvSpPr txBox="1"/>
          <p:nvPr/>
        </p:nvSpPr>
        <p:spPr>
          <a:xfrm>
            <a:off x="822425" y="3180150"/>
            <a:ext cx="30000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22222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562" y="2871450"/>
            <a:ext cx="2901429" cy="190315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8" name="Google Shape;41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60" title="Symbol - White 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3"/>
          <p:cNvSpPr txBox="1"/>
          <p:nvPr/>
        </p:nvSpPr>
        <p:spPr>
          <a:xfrm>
            <a:off x="402875" y="1864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Overview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9" name="Google Shape;199;p43"/>
          <p:cNvSpPr txBox="1"/>
          <p:nvPr/>
        </p:nvSpPr>
        <p:spPr>
          <a:xfrm>
            <a:off x="531375" y="1381525"/>
            <a:ext cx="84144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This SchoolTalk module aims to build on the work that teachers do to differentiate and create an inclusive learning environment.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0" name="Google Shape;200;p43"/>
          <p:cNvSpPr txBox="1"/>
          <p:nvPr/>
        </p:nvSpPr>
        <p:spPr>
          <a:xfrm>
            <a:off x="531375" y="2605525"/>
            <a:ext cx="80718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xend ExtraLight"/>
                <a:ea typeface="Lexend ExtraLight"/>
                <a:cs typeface="Lexend ExtraLight"/>
                <a:sym typeface="Lexend ExtraLight"/>
              </a:rPr>
              <a:t>This module includes tips and tricks on h</a:t>
            </a: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ow to use the functionality of SchoolTalks </a:t>
            </a: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Calendar</a:t>
            </a: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and the </a:t>
            </a: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Design for Learning</a:t>
            </a: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space to promote agency and support learners who may find reading or following text instructions challenging.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201" name="Google Shape;2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4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1: Colour coding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09" name="Google Shape;209;p44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0" name="Google Shape;210;p44"/>
          <p:cNvSpPr txBox="1"/>
          <p:nvPr/>
        </p:nvSpPr>
        <p:spPr>
          <a:xfrm>
            <a:off x="670675" y="1863750"/>
            <a:ext cx="715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1" name="Google Shape;211;p44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12" name="Google Shape;212;p44"/>
          <p:cNvPicPr preferRelativeResize="0"/>
          <p:nvPr/>
        </p:nvPicPr>
        <p:blipFill rotWithShape="1">
          <a:blip r:embed="rId3">
            <a:alphaModFix/>
          </a:blip>
          <a:srcRect b="0" l="20426" r="0" t="0"/>
          <a:stretch/>
        </p:blipFill>
        <p:spPr>
          <a:xfrm>
            <a:off x="4968575" y="1110363"/>
            <a:ext cx="3977160" cy="32457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" name="Google Shape;213;p44"/>
          <p:cNvSpPr txBox="1"/>
          <p:nvPr/>
        </p:nvSpPr>
        <p:spPr>
          <a:xfrm>
            <a:off x="126575" y="1026950"/>
            <a:ext cx="46461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Calendar</a:t>
            </a:r>
            <a:endParaRPr b="1"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In the calendar view use colour coding to help students of all ages and abilities recogonise what is happening during the day. </a:t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For example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b="1" lang="en">
                <a:solidFill>
                  <a:srgbClr val="4A86E8"/>
                </a:solidFill>
                <a:latin typeface="Lexend"/>
                <a:ea typeface="Lexend"/>
                <a:cs typeface="Lexend"/>
                <a:sym typeface="Lexend"/>
              </a:rPr>
              <a:t>literacy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across the school could be represented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 </a:t>
            </a:r>
            <a:r>
              <a:rPr b="1" lang="en">
                <a:solidFill>
                  <a:srgbClr val="4A86E8"/>
                </a:solidFill>
                <a:latin typeface="Lexend"/>
                <a:ea typeface="Lexend"/>
                <a:cs typeface="Lexend"/>
                <a:sym typeface="Lexend"/>
              </a:rPr>
              <a:t>blue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, </a:t>
            </a:r>
            <a:r>
              <a:rPr b="1" lang="en">
                <a:solidFill>
                  <a:srgbClr val="E06666"/>
                </a:solidFill>
                <a:latin typeface="Lexend"/>
                <a:ea typeface="Lexend"/>
                <a:cs typeface="Lexend"/>
                <a:sym typeface="Lexend"/>
              </a:rPr>
              <a:t>maths pink</a:t>
            </a:r>
            <a:r>
              <a:rPr lang="en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etc.</a:t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Agreeing this at a school level (consistent through classrooms), can aid students as they move through the school. </a:t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We also recommend linking </a:t>
            </a:r>
            <a:r>
              <a:rPr lang="en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any colours used to wall displays for subjects.</a:t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14" name="Google Shape;21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099" y="45526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4" title="Symbol - White 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5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1: Colour coding 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22" name="Google Shape;222;p45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3" name="Google Shape;223;p45"/>
          <p:cNvSpPr txBox="1"/>
          <p:nvPr/>
        </p:nvSpPr>
        <p:spPr>
          <a:xfrm>
            <a:off x="171200" y="1518800"/>
            <a:ext cx="36513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When creating an event from scratch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click on the circle next to the event title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 colour pallet will appear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Select the agreed colour for that subject/ activity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24" name="Google Shape;224;p45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" name="Google Shape;225;p45"/>
          <p:cNvSpPr txBox="1"/>
          <p:nvPr/>
        </p:nvSpPr>
        <p:spPr>
          <a:xfrm>
            <a:off x="126575" y="1026950"/>
            <a:ext cx="4646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to colour code an event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3">
            <a:alphaModFix/>
          </a:blip>
          <a:srcRect b="9354" l="0" r="0" t="0"/>
          <a:stretch/>
        </p:blipFill>
        <p:spPr>
          <a:xfrm>
            <a:off x="3895878" y="1981450"/>
            <a:ext cx="2943599" cy="295672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7" name="Google Shape;227;p45"/>
          <p:cNvPicPr preferRelativeResize="0"/>
          <p:nvPr/>
        </p:nvPicPr>
        <p:blipFill rotWithShape="1">
          <a:blip r:embed="rId4">
            <a:alphaModFix/>
          </a:blip>
          <a:srcRect b="7076" l="44175" r="2167" t="45840"/>
          <a:stretch/>
        </p:blipFill>
        <p:spPr>
          <a:xfrm>
            <a:off x="6684454" y="1075250"/>
            <a:ext cx="2169278" cy="10008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" name="Google Shape;228;p45"/>
          <p:cNvSpPr/>
          <p:nvPr/>
        </p:nvSpPr>
        <p:spPr>
          <a:xfrm rot="-1713896">
            <a:off x="4325960" y="1890716"/>
            <a:ext cx="2771908" cy="24593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5" title="Symbol - White B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6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1: Colour coding 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37" name="Google Shape;237;p46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8" name="Google Shape;238;p46"/>
          <p:cNvSpPr txBox="1"/>
          <p:nvPr/>
        </p:nvSpPr>
        <p:spPr>
          <a:xfrm>
            <a:off x="164825" y="1444150"/>
            <a:ext cx="41010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If an event has already been created and you wish to edit the colour.</a:t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Select the three dot menu within the </a:t>
            </a: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event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Select edit event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ExtraLight"/>
              <a:buChar char="●"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Change colour as on previous slide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39" name="Google Shape;239;p46"/>
          <p:cNvSpPr txBox="1"/>
          <p:nvPr/>
        </p:nvSpPr>
        <p:spPr>
          <a:xfrm>
            <a:off x="126575" y="1026950"/>
            <a:ext cx="4646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to colour code an event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40" name="Google Shape;2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600" y="1213754"/>
            <a:ext cx="1855051" cy="134621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1" name="Google Shape;24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926" y="2424676"/>
            <a:ext cx="2633126" cy="24490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46"/>
          <p:cNvSpPr/>
          <p:nvPr/>
        </p:nvSpPr>
        <p:spPr>
          <a:xfrm rot="-2841701">
            <a:off x="6071637" y="2356358"/>
            <a:ext cx="2064313" cy="2458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6"/>
          <p:cNvSpPr/>
          <p:nvPr/>
        </p:nvSpPr>
        <p:spPr>
          <a:xfrm>
            <a:off x="6182225" y="3202550"/>
            <a:ext cx="378900" cy="400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6" title="Symbol - White B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7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2: Design for learning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52" name="Google Shape;252;p47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53" name="Google Shape;253;p47"/>
          <p:cNvSpPr txBox="1"/>
          <p:nvPr/>
        </p:nvSpPr>
        <p:spPr>
          <a:xfrm>
            <a:off x="670675" y="1863750"/>
            <a:ext cx="715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54" name="Google Shape;254;p47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5" name="Google Shape;255;p47"/>
          <p:cNvSpPr txBox="1"/>
          <p:nvPr/>
        </p:nvSpPr>
        <p:spPr>
          <a:xfrm>
            <a:off x="126575" y="1026950"/>
            <a:ext cx="90174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Suggested format in DFL</a:t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Use a set format to the DFL space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e.g. before, during, after / independent, teacher, followup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(consider agreeing this at syndicate/ school level for consistency).</a:t>
            </a:r>
            <a:endParaRPr sz="12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Repeat this in all events so it becomes familiar.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Break the tasks into steps, clear manageable chunks. This includes text, visual and audio prompts and instructions.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56" name="Google Shape;2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7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8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2 : Design for learning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64" name="Google Shape;264;p48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65" name="Google Shape;265;p48"/>
          <p:cNvSpPr txBox="1"/>
          <p:nvPr/>
        </p:nvSpPr>
        <p:spPr>
          <a:xfrm>
            <a:off x="670675" y="1863750"/>
            <a:ext cx="715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66" name="Google Shape;266;p48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7" name="Google Shape;267;p48"/>
          <p:cNvSpPr txBox="1"/>
          <p:nvPr/>
        </p:nvSpPr>
        <p:spPr>
          <a:xfrm>
            <a:off x="126575" y="1026950"/>
            <a:ext cx="88647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Audio files </a:t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Use an audio file to explain the content of a workshop.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Explain verbally the text or instructions shared in the event and any expectations you have.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Read the linked progressions out loud so students understand the focus of the lesson.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Encourage students to replay audio instructions when viewing an event to aid understanding.</a:t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68" name="Google Shape;2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050" y="1077900"/>
            <a:ext cx="2503626" cy="1088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9" name="Google Shape;26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8" title="Symbol - White B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9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2 : Design for learning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77" name="Google Shape;277;p49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8" name="Google Shape;278;p49"/>
          <p:cNvSpPr txBox="1"/>
          <p:nvPr/>
        </p:nvSpPr>
        <p:spPr>
          <a:xfrm>
            <a:off x="670675" y="1863750"/>
            <a:ext cx="715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79" name="Google Shape;279;p49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0" name="Google Shape;280;p49"/>
          <p:cNvSpPr txBox="1"/>
          <p:nvPr/>
        </p:nvSpPr>
        <p:spPr>
          <a:xfrm>
            <a:off x="126575" y="1026950"/>
            <a:ext cx="8890800" cy="43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to create an a</a:t>
            </a: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udio files and share via mobile</a:t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Make a recording on your mobile using the voice recorder/memo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(download from your device app store if need be).</a:t>
            </a:r>
            <a:endParaRPr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Have google drive available on your mobile.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From within the audio recording select Share, Google Drive and a folder to save the audio file.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A551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rgbClr val="52A551"/>
                </a:solidFill>
                <a:latin typeface="Lexend Light"/>
                <a:ea typeface="Lexend Light"/>
                <a:cs typeface="Lexend Light"/>
                <a:sym typeface="Lexend Light"/>
              </a:rPr>
              <a:t>See slide 11 for instructions for how to load to SchoolTalk</a:t>
            </a:r>
            <a:endParaRPr sz="1600">
              <a:solidFill>
                <a:srgbClr val="52A55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81" name="Google Shape;2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9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/>
        </p:nvSpPr>
        <p:spPr>
          <a:xfrm>
            <a:off x="429500" y="534275"/>
            <a:ext cx="60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0"/>
          <p:cNvSpPr txBox="1"/>
          <p:nvPr/>
        </p:nvSpPr>
        <p:spPr>
          <a:xfrm>
            <a:off x="563600" y="214050"/>
            <a:ext cx="760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F5071"/>
                </a:solidFill>
                <a:latin typeface="Lexend"/>
                <a:ea typeface="Lexend"/>
                <a:cs typeface="Lexend"/>
                <a:sym typeface="Lexend"/>
              </a:rPr>
              <a:t>Tip 2 : Design for learning</a:t>
            </a:r>
            <a:endParaRPr b="1" sz="3000">
              <a:solidFill>
                <a:srgbClr val="1F507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289" name="Google Shape;289;p50"/>
          <p:cNvSpPr txBox="1"/>
          <p:nvPr/>
        </p:nvSpPr>
        <p:spPr>
          <a:xfrm>
            <a:off x="402875" y="1658900"/>
            <a:ext cx="850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90" name="Google Shape;290;p50"/>
          <p:cNvSpPr txBox="1"/>
          <p:nvPr/>
        </p:nvSpPr>
        <p:spPr>
          <a:xfrm>
            <a:off x="670675" y="1863750"/>
            <a:ext cx="715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1" name="Google Shape;291;p50"/>
          <p:cNvSpPr txBox="1"/>
          <p:nvPr/>
        </p:nvSpPr>
        <p:spPr>
          <a:xfrm>
            <a:off x="256350" y="3368150"/>
            <a:ext cx="43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2" name="Google Shape;292;p50"/>
          <p:cNvSpPr txBox="1"/>
          <p:nvPr/>
        </p:nvSpPr>
        <p:spPr>
          <a:xfrm>
            <a:off x="126575" y="1026950"/>
            <a:ext cx="83442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to create an audio files and share via computer</a:t>
            </a:r>
            <a:endParaRPr b="1"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Make an audio recording on your teacher laptop 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e.g. Macs quicktime player, choose an app from Google Workplace </a:t>
            </a: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Marketplace</a:t>
            </a: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Save/ Share/Copy the audio file into Google Drive folder.</a:t>
            </a:r>
            <a:endParaRPr sz="16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93" name="Google Shape;2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099" y="447645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0" title="Symbol - White B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4718" y="4583600"/>
            <a:ext cx="43805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