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1pPr>
    <a:lvl2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2pPr>
    <a:lvl3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3pPr>
    <a:lvl4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4pPr>
    <a:lvl5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5pPr>
    <a:lvl6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6pPr>
    <a:lvl7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7pPr>
    <a:lvl8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8pPr>
    <a:lvl9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110725"/>
        </a:fontRef>
        <a:srgbClr val="11072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b="def" i="def"/>
      <a:tcStyle>
        <a:tcBdr/>
        <a:fill>
          <a:solidFill>
            <a:srgbClr val="E8EB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110725"/>
        </a:fontRef>
        <a:srgbClr val="11072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b="def" i="def"/>
      <a:tcStyle>
        <a:tcBdr/>
        <a:fill>
          <a:solidFill>
            <a:srgbClr val="E8F2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110725"/>
        </a:fontRef>
        <a:srgbClr val="11072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b="def" i="def"/>
      <a:tcStyle>
        <a:tcBdr/>
        <a:fill>
          <a:solidFill>
            <a:srgbClr val="ECEA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110725"/>
        </a:fontRef>
        <a:srgbClr val="11072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10725"/>
        </a:fontRef>
        <a:srgbClr val="110725"/>
      </a:tcTxStyle>
      <a:tcStyle>
        <a:tcBdr>
          <a:left>
            <a:ln w="12700" cap="flat">
              <a:noFill/>
              <a:miter lim="400000"/>
            </a:ln>
          </a:left>
          <a:right>
            <a:ln w="12700" cap="flat">
              <a:noFill/>
              <a:miter lim="400000"/>
            </a:ln>
          </a:right>
          <a:top>
            <a:ln w="50800" cap="flat">
              <a:solidFill>
                <a:srgbClr val="110725"/>
              </a:solidFill>
              <a:prstDash val="solid"/>
              <a:round/>
            </a:ln>
          </a:top>
          <a:bottom>
            <a:ln w="25400" cap="flat">
              <a:solidFill>
                <a:srgbClr val="11072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110725"/>
              </a:solidFill>
              <a:prstDash val="solid"/>
              <a:round/>
            </a:ln>
          </a:top>
          <a:bottom>
            <a:ln w="25400" cap="flat">
              <a:solidFill>
                <a:srgbClr val="11072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110725"/>
        </a:fontRef>
        <a:srgbClr val="11072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B"/>
          </a:solidFill>
        </a:fill>
      </a:tcStyle>
    </a:wholeTbl>
    <a:band2H>
      <a:tcTxStyle b="def" i="def"/>
      <a:tcStyle>
        <a:tcBdr/>
        <a:fill>
          <a:solidFill>
            <a:srgbClr val="E6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1072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1072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10725"/>
          </a:solidFill>
        </a:fill>
      </a:tcStyle>
    </a:firstRow>
  </a:tblStyle>
  <a:tblStyle styleId="{2708684C-4D16-4618-839F-0558EEFCDFE6}" styleName="">
    <a:tblBg/>
    <a:wholeTbl>
      <a:tcTxStyle b="off" i="off">
        <a:fontRef idx="minor">
          <a:srgbClr val="110725"/>
        </a:fontRef>
        <a:srgbClr val="110725"/>
      </a:tcTxStyle>
      <a:tcStyle>
        <a:tcBdr>
          <a:left>
            <a:ln w="12700" cap="flat">
              <a:solidFill>
                <a:srgbClr val="110725"/>
              </a:solidFill>
              <a:prstDash val="solid"/>
              <a:round/>
            </a:ln>
          </a:left>
          <a:right>
            <a:ln w="12700" cap="flat">
              <a:solidFill>
                <a:srgbClr val="110725"/>
              </a:solidFill>
              <a:prstDash val="solid"/>
              <a:round/>
            </a:ln>
          </a:right>
          <a:top>
            <a:ln w="12700" cap="flat">
              <a:solidFill>
                <a:srgbClr val="110725"/>
              </a:solidFill>
              <a:prstDash val="solid"/>
              <a:round/>
            </a:ln>
          </a:top>
          <a:bottom>
            <a:ln w="12700" cap="flat">
              <a:solidFill>
                <a:srgbClr val="110725"/>
              </a:solidFill>
              <a:prstDash val="solid"/>
              <a:round/>
            </a:ln>
          </a:bottom>
          <a:insideH>
            <a:ln w="12700" cap="flat">
              <a:solidFill>
                <a:srgbClr val="110725"/>
              </a:solidFill>
              <a:prstDash val="solid"/>
              <a:round/>
            </a:ln>
          </a:insideH>
          <a:insideV>
            <a:ln w="12700" cap="flat">
              <a:solidFill>
                <a:srgbClr val="110725"/>
              </a:solidFill>
              <a:prstDash val="solid"/>
              <a:round/>
            </a:ln>
          </a:insideV>
        </a:tcBdr>
        <a:fill>
          <a:solidFill>
            <a:srgbClr val="110725">
              <a:alpha val="20000"/>
            </a:srgbClr>
          </a:solidFill>
        </a:fill>
      </a:tcStyle>
    </a:wholeTbl>
    <a:band2H>
      <a:tcTxStyle b="def" i="def"/>
      <a:tcStyle>
        <a:tcBdr/>
        <a:fill>
          <a:solidFill>
            <a:srgbClr val="FFFFFF"/>
          </a:solidFill>
        </a:fill>
      </a:tcStyle>
    </a:band2H>
    <a:firstCol>
      <a:tcTxStyle b="on" i="off">
        <a:fontRef idx="minor">
          <a:srgbClr val="110725"/>
        </a:fontRef>
        <a:srgbClr val="110725"/>
      </a:tcTxStyle>
      <a:tcStyle>
        <a:tcBdr>
          <a:left>
            <a:ln w="12700" cap="flat">
              <a:solidFill>
                <a:srgbClr val="110725"/>
              </a:solidFill>
              <a:prstDash val="solid"/>
              <a:round/>
            </a:ln>
          </a:left>
          <a:right>
            <a:ln w="12700" cap="flat">
              <a:solidFill>
                <a:srgbClr val="110725"/>
              </a:solidFill>
              <a:prstDash val="solid"/>
              <a:round/>
            </a:ln>
          </a:right>
          <a:top>
            <a:ln w="12700" cap="flat">
              <a:solidFill>
                <a:srgbClr val="110725"/>
              </a:solidFill>
              <a:prstDash val="solid"/>
              <a:round/>
            </a:ln>
          </a:top>
          <a:bottom>
            <a:ln w="12700" cap="flat">
              <a:solidFill>
                <a:srgbClr val="110725"/>
              </a:solidFill>
              <a:prstDash val="solid"/>
              <a:round/>
            </a:ln>
          </a:bottom>
          <a:insideH>
            <a:ln w="12700" cap="flat">
              <a:solidFill>
                <a:srgbClr val="110725"/>
              </a:solidFill>
              <a:prstDash val="solid"/>
              <a:round/>
            </a:ln>
          </a:insideH>
          <a:insideV>
            <a:ln w="12700" cap="flat">
              <a:solidFill>
                <a:srgbClr val="110725"/>
              </a:solidFill>
              <a:prstDash val="solid"/>
              <a:round/>
            </a:ln>
          </a:insideV>
        </a:tcBdr>
        <a:fill>
          <a:solidFill>
            <a:srgbClr val="110725">
              <a:alpha val="20000"/>
            </a:srgbClr>
          </a:solidFill>
        </a:fill>
      </a:tcStyle>
    </a:firstCol>
    <a:lastRow>
      <a:tcTxStyle b="on" i="off">
        <a:fontRef idx="minor">
          <a:srgbClr val="110725"/>
        </a:fontRef>
        <a:srgbClr val="110725"/>
      </a:tcTxStyle>
      <a:tcStyle>
        <a:tcBdr>
          <a:left>
            <a:ln w="12700" cap="flat">
              <a:solidFill>
                <a:srgbClr val="110725"/>
              </a:solidFill>
              <a:prstDash val="solid"/>
              <a:round/>
            </a:ln>
          </a:left>
          <a:right>
            <a:ln w="12700" cap="flat">
              <a:solidFill>
                <a:srgbClr val="110725"/>
              </a:solidFill>
              <a:prstDash val="solid"/>
              <a:round/>
            </a:ln>
          </a:right>
          <a:top>
            <a:ln w="50800" cap="flat">
              <a:solidFill>
                <a:srgbClr val="110725"/>
              </a:solidFill>
              <a:prstDash val="solid"/>
              <a:round/>
            </a:ln>
          </a:top>
          <a:bottom>
            <a:ln w="12700" cap="flat">
              <a:solidFill>
                <a:srgbClr val="110725"/>
              </a:solidFill>
              <a:prstDash val="solid"/>
              <a:round/>
            </a:ln>
          </a:bottom>
          <a:insideH>
            <a:ln w="12700" cap="flat">
              <a:solidFill>
                <a:srgbClr val="110725"/>
              </a:solidFill>
              <a:prstDash val="solid"/>
              <a:round/>
            </a:ln>
          </a:insideH>
          <a:insideV>
            <a:ln w="12700" cap="flat">
              <a:solidFill>
                <a:srgbClr val="110725"/>
              </a:solidFill>
              <a:prstDash val="solid"/>
              <a:round/>
            </a:ln>
          </a:insideV>
        </a:tcBdr>
        <a:fill>
          <a:noFill/>
        </a:fill>
      </a:tcStyle>
    </a:lastRow>
    <a:firstRow>
      <a:tcTxStyle b="on" i="off">
        <a:fontRef idx="minor">
          <a:srgbClr val="110725"/>
        </a:fontRef>
        <a:srgbClr val="110725"/>
      </a:tcTxStyle>
      <a:tcStyle>
        <a:tcBdr>
          <a:left>
            <a:ln w="12700" cap="flat">
              <a:solidFill>
                <a:srgbClr val="110725"/>
              </a:solidFill>
              <a:prstDash val="solid"/>
              <a:round/>
            </a:ln>
          </a:left>
          <a:right>
            <a:ln w="12700" cap="flat">
              <a:solidFill>
                <a:srgbClr val="110725"/>
              </a:solidFill>
              <a:prstDash val="solid"/>
              <a:round/>
            </a:ln>
          </a:right>
          <a:top>
            <a:ln w="12700" cap="flat">
              <a:solidFill>
                <a:srgbClr val="110725"/>
              </a:solidFill>
              <a:prstDash val="solid"/>
              <a:round/>
            </a:ln>
          </a:top>
          <a:bottom>
            <a:ln w="25400" cap="flat">
              <a:solidFill>
                <a:srgbClr val="110725"/>
              </a:solidFill>
              <a:prstDash val="solid"/>
              <a:round/>
            </a:ln>
          </a:bottom>
          <a:insideH>
            <a:ln w="12700" cap="flat">
              <a:solidFill>
                <a:srgbClr val="110725"/>
              </a:solidFill>
              <a:prstDash val="solid"/>
              <a:round/>
            </a:ln>
          </a:insideH>
          <a:insideV>
            <a:ln w="12700" cap="flat">
              <a:solidFill>
                <a:srgbClr val="11072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19200" y="11986162"/>
            <a:ext cx="21945599" cy="605795"/>
          </a:xfrm>
          <a:prstGeom prst="rect">
            <a:avLst/>
          </a:prstGeom>
        </p:spPr>
        <p:txBody>
          <a:bodyPr/>
          <a:lstStyle>
            <a:lvl1pPr marL="0" indent="0" algn="ctr" defTabSz="825500">
              <a:lnSpc>
                <a:spcPct val="100000"/>
              </a:lnSpc>
              <a:spcBef>
                <a:spcPts val="0"/>
              </a:spcBef>
              <a:buSzTx/>
              <a:buNone/>
              <a:defRPr spc="-38" sz="4000">
                <a:solidFill>
                  <a:srgbClr val="FFFFFF"/>
                </a:solidFill>
                <a:latin typeface="+mn-lt"/>
                <a:ea typeface="+mn-ea"/>
                <a:cs typeface="+mn-cs"/>
                <a:sym typeface="Helvetica"/>
              </a:defRPr>
            </a:lvl1pPr>
            <a:lvl2pPr marL="1042550" indent="-496450" algn="ctr" defTabSz="825500">
              <a:lnSpc>
                <a:spcPct val="100000"/>
              </a:lnSpc>
              <a:spcBef>
                <a:spcPts val="0"/>
              </a:spcBef>
              <a:defRPr spc="-38" sz="4000">
                <a:solidFill>
                  <a:srgbClr val="FFFFFF"/>
                </a:solidFill>
                <a:latin typeface="+mn-lt"/>
                <a:ea typeface="+mn-ea"/>
                <a:cs typeface="+mn-cs"/>
                <a:sym typeface="Helvetica"/>
              </a:defRPr>
            </a:lvl2pPr>
            <a:lvl3pPr marL="1588650" indent="-496450" algn="ctr" defTabSz="825500">
              <a:lnSpc>
                <a:spcPct val="100000"/>
              </a:lnSpc>
              <a:spcBef>
                <a:spcPts val="0"/>
              </a:spcBef>
              <a:defRPr spc="-38" sz="4000">
                <a:solidFill>
                  <a:srgbClr val="FFFFFF"/>
                </a:solidFill>
                <a:latin typeface="+mn-lt"/>
                <a:ea typeface="+mn-ea"/>
                <a:cs typeface="+mn-cs"/>
                <a:sym typeface="Helvetica"/>
              </a:defRPr>
            </a:lvl3pPr>
            <a:lvl4pPr marL="2134753" indent="-496453" algn="ctr" defTabSz="825500">
              <a:lnSpc>
                <a:spcPct val="100000"/>
              </a:lnSpc>
              <a:spcBef>
                <a:spcPts val="0"/>
              </a:spcBef>
              <a:defRPr spc="-38" sz="4000">
                <a:solidFill>
                  <a:srgbClr val="FFFFFF"/>
                </a:solidFill>
                <a:latin typeface="+mn-lt"/>
                <a:ea typeface="+mn-ea"/>
                <a:cs typeface="+mn-cs"/>
                <a:sym typeface="Helvetica"/>
              </a:defRPr>
            </a:lvl4pPr>
            <a:lvl5pPr marL="2680853" indent="-496453" algn="ctr" defTabSz="825500">
              <a:lnSpc>
                <a:spcPct val="100000"/>
              </a:lnSpc>
              <a:spcBef>
                <a:spcPts val="0"/>
              </a:spcBef>
              <a:defRPr spc="-38" sz="4000">
                <a:solidFill>
                  <a:srgbClr val="FFFFFF"/>
                </a:solidFill>
                <a:latin typeface="+mn-lt"/>
                <a:ea typeface="+mn-ea"/>
                <a:cs typeface="+mn-cs"/>
                <a:sym typeface="Helvetica"/>
              </a:defRPr>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vl1pPr>
          </a:lstStyle>
          <a:p>
            <a:pPr/>
            <a:r>
              <a:t>Presentation Title</a:t>
            </a:r>
          </a:p>
        </p:txBody>
      </p:sp>
      <p:sp>
        <p:nvSpPr>
          <p:cNvPr id="13" name="Body Level One…"/>
          <p:cNvSpPr txBox="1"/>
          <p:nvPr>
            <p:ph type="body" sz="quarter" idx="21" hasCustomPrompt="1"/>
          </p:nvPr>
        </p:nvSpPr>
        <p:spPr>
          <a:xfrm>
            <a:off x="1219200" y="7567579"/>
            <a:ext cx="21945600" cy="2250597"/>
          </a:xfrm>
          <a:prstGeom prst="rect">
            <a:avLst/>
          </a:prstGeom>
        </p:spPr>
        <p:txBody>
          <a:bodyPr/>
          <a:lstStyle>
            <a:lvl1pPr marL="0" indent="0" algn="ctr" defTabSz="825500">
              <a:lnSpc>
                <a:spcPct val="100000"/>
              </a:lnSpc>
              <a:spcBef>
                <a:spcPts val="0"/>
              </a:spcBef>
              <a:buSzTx/>
              <a:buNone/>
              <a:defRPr spc="-100" sz="6000">
                <a:latin typeface="Graphik Semibold"/>
                <a:ea typeface="Graphik Semibold"/>
                <a:cs typeface="Graphik Semibold"/>
                <a:sym typeface="Graphik Semibold"/>
              </a:defRPr>
            </a:lvl1pPr>
          </a:lstStyle>
          <a:p>
            <a:pPr/>
            <a:r>
              <a:t>Presentation Subtitle</a:t>
            </a:r>
          </a:p>
        </p:txBody>
      </p:sp>
      <p:sp>
        <p:nvSpPr>
          <p:cNvPr id="14"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quarter" idx="1" hasCustomPrompt="1"/>
          </p:nvPr>
        </p:nvSpPr>
        <p:spPr>
          <a:xfrm>
            <a:off x="1219200" y="8462239"/>
            <a:ext cx="21945602" cy="832617"/>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pPr/>
            <a:r>
              <a:t>Fact information</a:t>
            </a:r>
          </a:p>
          <a:p>
            <a:pPr lvl="1"/>
            <a:r>
              <a:t/>
            </a:r>
          </a:p>
          <a:p>
            <a:pPr lvl="2"/>
            <a:r>
              <a:t/>
            </a:r>
          </a:p>
          <a:p>
            <a:pPr lvl="3"/>
            <a:r>
              <a:t/>
            </a:r>
          </a:p>
          <a:p>
            <a:pPr lvl="4"/>
            <a:r>
              <a:t/>
            </a:r>
          </a:p>
        </p:txBody>
      </p:sp>
      <p:sp>
        <p:nvSpPr>
          <p:cNvPr id="107" name="Body Level One…"/>
          <p:cNvSpPr txBox="1"/>
          <p:nvPr>
            <p:ph type="body" sz="half" idx="21" hasCustomPrompt="1"/>
          </p:nvPr>
        </p:nvSpPr>
        <p:spPr>
          <a:xfrm>
            <a:off x="1219200" y="4214483"/>
            <a:ext cx="21945600" cy="4269710"/>
          </a:xfrm>
          <a:prstGeom prst="rect">
            <a:avLst/>
          </a:prstGeom>
        </p:spPr>
        <p:txBody>
          <a:bodyPr anchor="b"/>
          <a:lstStyle/>
          <a:p>
            <a:pPr lvl="4" marL="0" indent="2995573" algn="ctr" defTabSz="565708">
              <a:lnSpc>
                <a:spcPct val="80000"/>
              </a:lnSpc>
              <a:spcBef>
                <a:spcPts val="0"/>
              </a:spcBef>
              <a:buSzTx/>
              <a:buNone/>
              <a:defRPr sz="5100">
                <a:latin typeface="Canela Bold"/>
                <a:ea typeface="Canela Bold"/>
                <a:cs typeface="Canela Bold"/>
                <a:sym typeface="Canela Bold"/>
              </a:defRPr>
            </a:pPr>
            <a:r>
              <a:t>100%
</a:t>
            </a:r>
          </a:p>
        </p:txBody>
      </p:sp>
      <p:sp>
        <p:nvSpPr>
          <p:cNvPr id="108" name="Slide Number"/>
          <p:cNvSpPr txBox="1"/>
          <p:nvPr>
            <p:ph type="sldNum" sz="quarter" idx="2"/>
          </p:nvPr>
        </p:nvSpPr>
        <p:spPr>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quarter" idx="1" hasCustomPrompt="1"/>
          </p:nvPr>
        </p:nvSpPr>
        <p:spPr>
          <a:xfrm>
            <a:off x="1219200" y="11100051"/>
            <a:ext cx="21945602" cy="832617"/>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pPr/>
            <a:r>
              <a:t>Attribution</a:t>
            </a:r>
          </a:p>
          <a:p>
            <a:pPr lvl="1"/>
            <a:r>
              <a:t/>
            </a:r>
          </a:p>
          <a:p>
            <a:pPr lvl="2"/>
            <a:r>
              <a:t/>
            </a:r>
          </a:p>
          <a:p>
            <a:pPr lvl="3"/>
            <a:r>
              <a:t/>
            </a:r>
          </a:p>
          <a:p>
            <a:pPr lvl="4"/>
            <a:r>
              <a:t/>
            </a:r>
          </a:p>
        </p:txBody>
      </p:sp>
      <p:sp>
        <p:nvSpPr>
          <p:cNvPr id="116" name="Body Level One…"/>
          <p:cNvSpPr txBox="1"/>
          <p:nvPr>
            <p:ph type="body" sz="half" idx="21" hasCustomPrompt="1"/>
          </p:nvPr>
        </p:nvSpPr>
        <p:spPr>
          <a:xfrm>
            <a:off x="1219200" y="4178300"/>
            <a:ext cx="21945600" cy="4416425"/>
          </a:xfrm>
          <a:prstGeom prst="rect">
            <a:avLst/>
          </a:prstGeom>
        </p:spPr>
        <p:txBody>
          <a:bodyPr anchor="ctr"/>
          <a:lstStyle/>
          <a:p>
            <a:pPr lvl="4" marL="0" indent="4443983" algn="ctr" defTabSz="1511808">
              <a:lnSpc>
                <a:spcPct val="80000"/>
              </a:lnSpc>
              <a:spcBef>
                <a:spcPts val="0"/>
              </a:spcBef>
              <a:buSzTx/>
              <a:buNone/>
              <a:defRPr sz="5200">
                <a:latin typeface="Canela Bold"/>
                <a:ea typeface="Canela Bold"/>
                <a:cs typeface="Canela Bold"/>
                <a:sym typeface="Canela Bold"/>
              </a:defRPr>
            </a:pPr>
            <a:r>
              <a:t>“Notable Quote”
</a:t>
            </a:r>
          </a:p>
        </p:txBody>
      </p:sp>
      <p:sp>
        <p:nvSpPr>
          <p:cNvPr id="117"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Sea against sky at sunset 2"/>
          <p:cNvSpPr/>
          <p:nvPr>
            <p:ph type="pic" sz="quarter" idx="21"/>
          </p:nvPr>
        </p:nvSpPr>
        <p:spPr>
          <a:xfrm>
            <a:off x="15744825" y="5581751"/>
            <a:ext cx="7365408" cy="8280405"/>
          </a:xfrm>
          <a:prstGeom prst="rect">
            <a:avLst/>
          </a:prstGeom>
        </p:spPr>
        <p:txBody>
          <a:bodyPr lIns="91439" tIns="45719" rIns="91439" bIns="45719">
            <a:noAutofit/>
          </a:bodyPr>
          <a:lstStyle/>
          <a:p>
            <a:pPr/>
          </a:p>
        </p:txBody>
      </p:sp>
      <p:sp>
        <p:nvSpPr>
          <p:cNvPr id="125" name="Sea against sky at sunset 1"/>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Beach and sea at sunset"/>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each and sea at sunset"/>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Beach and sea at sunset"/>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1pPr>
            <a:lvl2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2pPr>
            <a:lvl3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3pPr>
            <a:lvl4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4pPr>
            <a:lvl5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100"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4" y="4585101"/>
            <a:ext cx="9757341" cy="2540005"/>
          </a:xfrm>
          <a:prstGeom prst="rect">
            <a:avLst/>
          </a:prstGeom>
        </p:spPr>
        <p:txBody>
          <a:bodyPr anchor="b"/>
          <a:lstStyle/>
          <a:p>
            <a:pPr/>
            <a:r>
              <a:t>Slide Title</a:t>
            </a:r>
          </a:p>
        </p:txBody>
      </p:sp>
      <p:sp>
        <p:nvSpPr>
          <p:cNvPr id="33" name="Sea against sky at sunset"/>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0" algn="ctr" defTabSz="825500">
              <a:lnSpc>
                <a:spcPct val="100000"/>
              </a:lnSpc>
              <a:spcBef>
                <a:spcPts val="0"/>
              </a:spcBef>
              <a:buSzTx/>
              <a:buNone/>
              <a:defRPr spc="-44">
                <a:latin typeface="Graphik Semibold"/>
                <a:ea typeface="Graphik Semibold"/>
                <a:cs typeface="Graphik Semibold"/>
                <a:sym typeface="Graphik Semibold"/>
              </a:defRPr>
            </a:lvl2pPr>
            <a:lvl3pPr marL="0" indent="0" algn="ctr" defTabSz="825500">
              <a:lnSpc>
                <a:spcPct val="100000"/>
              </a:lnSpc>
              <a:spcBef>
                <a:spcPts val="0"/>
              </a:spcBef>
              <a:buSzTx/>
              <a:buNone/>
              <a:defRPr spc="-44">
                <a:latin typeface="Graphik Semibold"/>
                <a:ea typeface="Graphik Semibold"/>
                <a:cs typeface="Graphik Semibold"/>
                <a:sym typeface="Graphik Semibold"/>
              </a:defRPr>
            </a:lvl3pPr>
            <a:lvl4pPr marL="0" indent="0" algn="ctr" defTabSz="825500">
              <a:lnSpc>
                <a:spcPct val="100000"/>
              </a:lnSpc>
              <a:spcBef>
                <a:spcPts val="0"/>
              </a:spcBef>
              <a:buSzTx/>
              <a:buNone/>
              <a:defRPr spc="-44">
                <a:latin typeface="Graphik Semibold"/>
                <a:ea typeface="Graphik Semibold"/>
                <a:cs typeface="Graphik Semibold"/>
                <a:sym typeface="Graphik Semibold"/>
              </a:defRPr>
            </a:lvl4pPr>
            <a:lvl5pPr marL="0" indent="0" algn="ctr" defTabSz="825500">
              <a:lnSpc>
                <a:spcPct val="100000"/>
              </a:lnSpc>
              <a:spcBef>
                <a:spcPts val="0"/>
              </a:spcBef>
              <a:buSzTx/>
              <a:buNone/>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2"/>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Sea against sky at sunset"/>
          <p:cNvSpPr/>
          <p:nvPr>
            <p:ph type="pic" idx="21"/>
          </p:nvPr>
        </p:nvSpPr>
        <p:spPr>
          <a:xfrm>
            <a:off x="12192644" y="718588"/>
            <a:ext cx="10972801" cy="12329625"/>
          </a:xfrm>
          <a:prstGeom prst="rect">
            <a:avLst/>
          </a:prstGeom>
        </p:spPr>
        <p:txBody>
          <a:bodyPr lIns="91439" tIns="45719" rIns="91439" bIns="45719">
            <a:noAutofit/>
          </a:bodyPr>
          <a:lstStyle/>
          <a:p>
            <a:pPr/>
          </a:p>
        </p:txBody>
      </p:sp>
      <p:sp>
        <p:nvSpPr>
          <p:cNvPr id="62" name="Body Level One…"/>
          <p:cNvSpPr txBox="1"/>
          <p:nvPr>
            <p:ph type="body" sz="quarter" idx="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63" name="Body Level One…"/>
          <p:cNvSpPr txBox="1"/>
          <p:nvPr>
            <p:ph type="body" sz="half" idx="22" hasCustomPrompt="1"/>
          </p:nvPr>
        </p:nvSpPr>
        <p:spPr>
          <a:xfrm>
            <a:off x="1219199" y="4023221"/>
            <a:ext cx="9757572" cy="8384679"/>
          </a:xfrm>
          <a:prstGeom prst="rect">
            <a:avLst/>
          </a:prstGeom>
        </p:spPr>
        <p:txBody>
          <a:bodyPr/>
          <a:lstStyle/>
          <a:p>
            <a:pPr/>
            <a:r>
              <a:t>Slide bullet text</a:t>
            </a:r>
          </a:p>
        </p:txBody>
      </p:sp>
      <p:sp>
        <p:nvSpPr>
          <p:cNvPr id="64" name="Slide Number"/>
          <p:cNvSpPr txBox="1"/>
          <p:nvPr>
            <p:ph type="sldNum" sz="quarter" idx="2"/>
          </p:nvPr>
        </p:nvSpPr>
        <p:spPr>
          <a:xfrm>
            <a:off x="12004040"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67"/>
            <a:ext cx="21945600" cy="6604005"/>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Body Level One…"/>
          <p:cNvSpPr txBox="1"/>
          <p:nvPr>
            <p:ph type="body" sz="quarter" idx="1" hasCustomPrompt="1"/>
          </p:nvPr>
        </p:nvSpPr>
        <p:spPr>
          <a:xfrm>
            <a:off x="1219200" y="2384648"/>
            <a:ext cx="21945602" cy="832617"/>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81"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0" defTabSz="825500">
              <a:lnSpc>
                <a:spcPct val="100000"/>
              </a:lnSpc>
              <a:buSzTx/>
              <a:buNone/>
              <a:defRPr spc="-136" sz="6800">
                <a:latin typeface="Canela Deck Regular"/>
                <a:ea typeface="Canela Deck Regular"/>
                <a:cs typeface="Canela Deck Regular"/>
                <a:sym typeface="Canela Deck Regular"/>
              </a:defRPr>
            </a:lvl2pPr>
            <a:lvl3pPr marL="0" indent="0" defTabSz="825500">
              <a:lnSpc>
                <a:spcPct val="100000"/>
              </a:lnSpc>
              <a:buSzTx/>
              <a:buNone/>
              <a:defRPr spc="-136" sz="6800">
                <a:latin typeface="Canela Deck Regular"/>
                <a:ea typeface="Canela Deck Regular"/>
                <a:cs typeface="Canela Deck Regular"/>
                <a:sym typeface="Canela Deck Regular"/>
              </a:defRPr>
            </a:lvl3pPr>
            <a:lvl4pPr marL="0" indent="0" defTabSz="825500">
              <a:lnSpc>
                <a:spcPct val="100000"/>
              </a:lnSpc>
              <a:buSzTx/>
              <a:buNone/>
              <a:defRPr spc="-136" sz="6800">
                <a:latin typeface="Canela Deck Regular"/>
                <a:ea typeface="Canela Deck Regular"/>
                <a:cs typeface="Canela Deck Regular"/>
                <a:sym typeface="Canela Deck Regular"/>
              </a:defRPr>
            </a:lvl4pPr>
            <a:lvl5pPr marL="0" indent="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3"/>
            <a:ext cx="21945602" cy="832615"/>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defRPr>
                <a:ln>
                  <a:noFill/>
                </a:ln>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90"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defRPr>
                <a:ln>
                  <a:noFill/>
                </a:ln>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9pPr>
    </p:titleStyle>
    <p:bodyStyle>
      <a:lvl1pPr marL="5461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51"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152" name="Rectangle"/>
          <p:cNvSpPr/>
          <p:nvPr/>
        </p:nvSpPr>
        <p:spPr>
          <a:xfrm>
            <a:off x="114124" y="117636"/>
            <a:ext cx="24155752" cy="13480728"/>
          </a:xfrm>
          <a:prstGeom prst="rect">
            <a:avLst/>
          </a:prstGeom>
          <a:solidFill>
            <a:srgbClr val="110725">
              <a:alpha val="27374"/>
            </a:srgbClr>
          </a:solidFill>
          <a:ln w="101600">
            <a:solidFill>
              <a:srgbClr val="FFB2B2">
                <a:alpha val="27374"/>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pic>
        <p:nvPicPr>
          <p:cNvPr id="153" name="logoonlymsmooth.png" descr="logoonlymsmooth.png"/>
          <p:cNvPicPr>
            <a:picLocks noChangeAspect="1"/>
          </p:cNvPicPr>
          <p:nvPr/>
        </p:nvPicPr>
        <p:blipFill>
          <a:blip r:embed="rId3">
            <a:extLst/>
          </a:blip>
          <a:stretch>
            <a:fillRect/>
          </a:stretch>
        </p:blipFill>
        <p:spPr>
          <a:xfrm>
            <a:off x="322151" y="11133042"/>
            <a:ext cx="2768602" cy="2209805"/>
          </a:xfrm>
          <a:prstGeom prst="rect">
            <a:avLst/>
          </a:prstGeom>
          <a:ln w="12700">
            <a:miter lim="400000"/>
          </a:ln>
        </p:spPr>
      </p:pic>
      <p:sp>
        <p:nvSpPr>
          <p:cNvPr id="154" name="AIRLINEZ"/>
          <p:cNvSpPr txBox="1"/>
          <p:nvPr>
            <p:ph type="title"/>
          </p:nvPr>
        </p:nvSpPr>
        <p:spPr>
          <a:xfrm>
            <a:off x="172049" y="5587224"/>
            <a:ext cx="24039902" cy="2242008"/>
          </a:xfrm>
          <a:prstGeom prst="rect">
            <a:avLst/>
          </a:prstGeom>
          <a:solidFill>
            <a:srgbClr val="130642">
              <a:alpha val="74881"/>
            </a:srgbClr>
          </a:solidFill>
        </p:spPr>
        <p:txBody>
          <a:bodyPr/>
          <a:lstStyle>
            <a:lvl1pPr>
              <a:defRPr spc="-200">
                <a:ln w="38100" cap="flat">
                  <a:solidFill>
                    <a:srgbClr val="F5E0DF"/>
                  </a:solidFill>
                  <a:prstDash val="solid"/>
                  <a:miter lim="400000"/>
                </a:ln>
                <a:solidFill>
                  <a:srgbClr val="110725"/>
                </a:solidFill>
                <a:latin typeface="Futura"/>
                <a:ea typeface="Futura"/>
                <a:cs typeface="Futura"/>
                <a:sym typeface="Futura"/>
              </a:defRPr>
            </a:lvl1pPr>
          </a:lstStyle>
          <a:p>
            <a:pPr/>
            <a:r>
              <a:t>AIRLINEZ</a:t>
            </a:r>
          </a:p>
        </p:txBody>
      </p:sp>
      <p:sp>
        <p:nvSpPr>
          <p:cNvPr id="155" name="August 2024"/>
          <p:cNvSpPr txBox="1"/>
          <p:nvPr/>
        </p:nvSpPr>
        <p:spPr>
          <a:xfrm>
            <a:off x="19392073" y="11232228"/>
            <a:ext cx="4529953" cy="20114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n w="25400" cap="flat">
                  <a:solidFill>
                    <a:srgbClr val="FFFFFF"/>
                  </a:solidFill>
                  <a:prstDash val="solid"/>
                  <a:miter lim="400000"/>
                </a:ln>
                <a:latin typeface="Futura Bold"/>
                <a:ea typeface="Futura Bold"/>
                <a:cs typeface="Futura Bold"/>
                <a:sym typeface="Futura Bold"/>
              </a:defRPr>
            </a:pPr>
            <a:r>
              <a:t>August</a:t>
            </a:r>
          </a:p>
          <a:p>
            <a:pPr>
              <a:defRPr>
                <a:ln w="25400" cap="flat">
                  <a:solidFill>
                    <a:srgbClr val="FFFFFF"/>
                  </a:solidFill>
                  <a:prstDash val="solid"/>
                  <a:miter lim="400000"/>
                </a:ln>
                <a:latin typeface="Futura Bold"/>
                <a:ea typeface="Futura Bold"/>
                <a:cs typeface="Futura Bold"/>
                <a:sym typeface="Futura Bold"/>
              </a:defRPr>
            </a:pPr>
            <a:r>
              <a:t> 2025</a:t>
            </a:r>
          </a:p>
        </p:txBody>
      </p:sp>
      <p:grpSp>
        <p:nvGrpSpPr>
          <p:cNvPr id="158" name="flightdeck@airlinez.io"/>
          <p:cNvGrpSpPr/>
          <p:nvPr/>
        </p:nvGrpSpPr>
        <p:grpSpPr>
          <a:xfrm>
            <a:off x="6955964" y="12133562"/>
            <a:ext cx="10472076" cy="1425581"/>
            <a:chOff x="-1" y="-1"/>
            <a:chExt cx="10472075" cy="1425580"/>
          </a:xfrm>
        </p:grpSpPr>
        <p:sp>
          <p:nvSpPr>
            <p:cNvPr id="156" name="Rectangle"/>
            <p:cNvSpPr/>
            <p:nvPr/>
          </p:nvSpPr>
          <p:spPr>
            <a:xfrm>
              <a:off x="-2" y="-2"/>
              <a:ext cx="10472077" cy="1421194"/>
            </a:xfrm>
            <a:prstGeom prst="rect">
              <a:avLst/>
            </a:prstGeom>
            <a:gradFill flip="none" rotWithShape="1">
              <a:gsLst>
                <a:gs pos="0">
                  <a:srgbClr val="362168">
                    <a:alpha val="0"/>
                  </a:srgbClr>
                </a:gs>
                <a:gs pos="100000">
                  <a:srgbClr val="1A154D"/>
                </a:gs>
              </a:gsLst>
              <a:lin ang="5400000" scaled="0"/>
            </a:gradFill>
            <a:ln w="12700" cap="flat">
              <a:noFill/>
              <a:miter lim="400000"/>
            </a:ln>
            <a:effectLst>
              <a:reflection blurRad="0" stA="50000" stPos="0" endA="0" endPos="40000" dist="0" dir="5400000" fadeDir="5400000" sx="100000" sy="-100000" kx="0" ky="0" algn="bl" rotWithShape="0"/>
            </a:effectLst>
          </p:spPr>
          <p:txBody>
            <a:bodyPr wrap="square" lIns="50800" tIns="50800" rIns="50800" bIns="50800" numCol="1" anchor="t">
              <a:noAutofit/>
            </a:bodyPr>
            <a:lstStyle/>
            <a:p>
              <a:pPr defTabSz="808990">
                <a:lnSpc>
                  <a:spcPct val="100000"/>
                </a:lnSpc>
                <a:defRPr spc="-76" sz="7600">
                  <a:ln w="38100" cap="flat">
                    <a:solidFill>
                      <a:srgbClr val="000000"/>
                    </a:solidFill>
                    <a:prstDash val="solid"/>
                    <a:miter lim="400000"/>
                  </a:ln>
                  <a:solidFill>
                    <a:srgbClr val="FFFFFF"/>
                  </a:solidFill>
                  <a:latin typeface="Avenir Heavy"/>
                  <a:ea typeface="Avenir Heavy"/>
                  <a:cs typeface="Avenir Heavy"/>
                  <a:sym typeface="Avenir Heavy"/>
                </a:defRPr>
              </a:pPr>
            </a:p>
          </p:txBody>
        </p:sp>
        <p:sp>
          <p:nvSpPr>
            <p:cNvPr id="157" name="flightdeck@airlinez.io"/>
            <p:cNvSpPr txBox="1"/>
            <p:nvPr/>
          </p:nvSpPr>
          <p:spPr>
            <a:xfrm>
              <a:off x="-2" y="0"/>
              <a:ext cx="10472077" cy="14255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defTabSz="808990">
                <a:lnSpc>
                  <a:spcPct val="100000"/>
                </a:lnSpc>
                <a:defRPr spc="-100" sz="7600">
                  <a:ln w="38100" cap="flat">
                    <a:solidFill>
                      <a:srgbClr val="000000"/>
                    </a:solidFill>
                    <a:prstDash val="solid"/>
                    <a:miter lim="400000"/>
                  </a:ln>
                  <a:solidFill>
                    <a:srgbClr val="FFFFFF"/>
                  </a:solidFill>
                  <a:latin typeface="Avenir Heavy"/>
                  <a:ea typeface="Avenir Heavy"/>
                  <a:cs typeface="Avenir Heavy"/>
                  <a:sym typeface="Avenir Heavy"/>
                </a:defRPr>
              </a:lvl1pPr>
            </a:lstStyle>
            <a:p>
              <a:pPr/>
              <a:r>
                <a:t>flightdeck@airlinez.io</a:t>
              </a:r>
            </a:p>
          </p:txBody>
        </p:sp>
      </p:grpSp>
      <p:sp>
        <p:nvSpPr>
          <p:cNvPr id="159" name="Rectangle"/>
          <p:cNvSpPr/>
          <p:nvPr/>
        </p:nvSpPr>
        <p:spPr>
          <a:xfrm>
            <a:off x="114124" y="117636"/>
            <a:ext cx="24155752" cy="13480728"/>
          </a:xfrm>
          <a:prstGeom prst="rect">
            <a:avLst/>
          </a:prstGeom>
          <a:ln w="101600">
            <a:solidFill>
              <a:srgbClr val="FFB2B2">
                <a:alpha val="82248"/>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51"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252" name="Rectangle"/>
          <p:cNvSpPr/>
          <p:nvPr/>
        </p:nvSpPr>
        <p:spPr>
          <a:xfrm>
            <a:off x="114124" y="117636"/>
            <a:ext cx="24155752" cy="13480728"/>
          </a:xfrm>
          <a:prstGeom prst="rect">
            <a:avLst/>
          </a:prstGeom>
          <a:solidFill>
            <a:srgbClr val="110725">
              <a:alpha val="82248"/>
            </a:srgbClr>
          </a:solidFill>
          <a:ln w="101600">
            <a:solidFill>
              <a:srgbClr val="FFB2B2">
                <a:alpha val="82248"/>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pic>
        <p:nvPicPr>
          <p:cNvPr id="253" name="IMG_5503.jpg" descr="IMG_5503.jpg"/>
          <p:cNvPicPr>
            <a:picLocks noChangeAspect="1"/>
          </p:cNvPicPr>
          <p:nvPr/>
        </p:nvPicPr>
        <p:blipFill>
          <a:blip r:embed="rId3">
            <a:extLst/>
          </a:blip>
          <a:stretch>
            <a:fillRect/>
          </a:stretch>
        </p:blipFill>
        <p:spPr>
          <a:xfrm>
            <a:off x="1156660" y="3379935"/>
            <a:ext cx="5461001" cy="5702301"/>
          </a:xfrm>
          <a:prstGeom prst="rect">
            <a:avLst/>
          </a:prstGeom>
          <a:ln w="101600">
            <a:solidFill>
              <a:srgbClr val="FFB2B2">
                <a:alpha val="90751"/>
              </a:srgbClr>
            </a:solidFill>
            <a:miter lim="400000"/>
          </a:ln>
        </p:spPr>
      </p:pic>
      <p:sp>
        <p:nvSpPr>
          <p:cNvPr id="254" name="From the Founder:"/>
          <p:cNvSpPr txBox="1"/>
          <p:nvPr>
            <p:ph type="title"/>
          </p:nvPr>
        </p:nvSpPr>
        <p:spPr>
          <a:xfrm>
            <a:off x="563716" y="-333419"/>
            <a:ext cx="10417862" cy="2418166"/>
          </a:xfrm>
          <a:prstGeom prst="rect">
            <a:avLst/>
          </a:prstGeom>
        </p:spPr>
        <p:txBody>
          <a:bodyPr/>
          <a:lstStyle>
            <a:lvl1pPr defTabSz="1877566">
              <a:defRPr spc="-100" sz="9800">
                <a:ln w="12700" cap="flat">
                  <a:solidFill>
                    <a:srgbClr val="000000"/>
                  </a:solidFill>
                  <a:prstDash val="solid"/>
                  <a:miter lim="400000"/>
                </a:ln>
                <a:solidFill>
                  <a:srgbClr val="F9DFDF"/>
                </a:solidFill>
                <a:latin typeface="Futura"/>
                <a:ea typeface="Futura"/>
                <a:cs typeface="Futura"/>
                <a:sym typeface="Futura"/>
              </a:defRPr>
            </a:lvl1pPr>
          </a:lstStyle>
          <a:p>
            <a:pPr/>
            <a:r>
              <a:t>From the Founder:</a:t>
            </a:r>
          </a:p>
        </p:txBody>
      </p:sp>
      <p:sp>
        <p:nvSpPr>
          <p:cNvPr id="255" name="As a full-time crypto trader for the past seven years, I’ve looked on with disappointment as the retail experience has failed to keep up with the general rate of Web3 development.…"/>
          <p:cNvSpPr txBox="1"/>
          <p:nvPr>
            <p:ph type="body" idx="1"/>
          </p:nvPr>
        </p:nvSpPr>
        <p:spPr>
          <a:xfrm>
            <a:off x="7582551" y="2252306"/>
            <a:ext cx="15362231" cy="10629826"/>
          </a:xfrm>
          <a:prstGeom prst="rect">
            <a:avLst/>
          </a:prstGeom>
        </p:spPr>
        <p:txBody>
          <a:bodyPr/>
          <a:lstStyle/>
          <a:p>
            <a:pPr algn="l" defTabSz="562659">
              <a:defRPr spc="-96" sz="3648">
                <a:ln w="12700" cap="flat">
                  <a:solidFill>
                    <a:srgbClr val="000000"/>
                  </a:solidFill>
                  <a:prstDash val="solid"/>
                  <a:miter lim="400000"/>
                </a:ln>
                <a:latin typeface="Graphik Semibold"/>
                <a:ea typeface="Graphik Semibold"/>
                <a:cs typeface="Graphik Semibold"/>
                <a:sym typeface="Graphik Semibold"/>
              </a:defRPr>
            </a:pPr>
            <a:r>
              <a:t>As a full-time crypto native for the past eight years, I’ve been disappointed by the state of the retail app market, relative to the incredible technological advances that we have seen.</a:t>
            </a:r>
          </a:p>
          <a:p>
            <a:pPr algn="l" defTabSz="562659">
              <a:defRPr spc="-96" sz="3648">
                <a:ln w="12700" cap="flat">
                  <a:solidFill>
                    <a:srgbClr val="000000"/>
                  </a:solidFill>
                  <a:prstDash val="solid"/>
                  <a:miter lim="400000"/>
                </a:ln>
                <a:latin typeface="Graphik Semibold"/>
                <a:ea typeface="Graphik Semibold"/>
                <a:cs typeface="Graphik Semibold"/>
                <a:sym typeface="Graphik Semibold"/>
              </a:defRPr>
            </a:pPr>
          </a:p>
          <a:p>
            <a:pPr algn="l" defTabSz="562659">
              <a:defRPr spc="-96" sz="3648">
                <a:ln w="12700" cap="flat">
                  <a:solidFill>
                    <a:srgbClr val="000000"/>
                  </a:solidFill>
                  <a:prstDash val="solid"/>
                  <a:miter lim="400000"/>
                </a:ln>
                <a:latin typeface="Graphik Semibold"/>
                <a:ea typeface="Graphik Semibold"/>
                <a:cs typeface="Graphik Semibold"/>
                <a:sym typeface="Graphik Semibold"/>
              </a:defRPr>
            </a:pPr>
            <a:r>
              <a:t>2025 is a high water mark in tools, wallets, regulatory goodwill, and general tailwinds for app-layer crypto developers, but we are yet to see these conditions bear serious fruit.</a:t>
            </a:r>
            <a:endParaRPr spc="-36"/>
          </a:p>
          <a:p>
            <a:pPr algn="l" defTabSz="562659">
              <a:defRPr spc="-36" sz="3648">
                <a:ln w="12700" cap="flat">
                  <a:solidFill>
                    <a:srgbClr val="000000"/>
                  </a:solidFill>
                  <a:prstDash val="solid"/>
                  <a:miter lim="400000"/>
                </a:ln>
                <a:latin typeface="Graphik Semibold"/>
                <a:ea typeface="Graphik Semibold"/>
                <a:cs typeface="Graphik Semibold"/>
                <a:sym typeface="Graphik Semibold"/>
              </a:defRPr>
            </a:pPr>
          </a:p>
          <a:p>
            <a:pPr algn="l" defTabSz="562659">
              <a:defRPr spc="-36" sz="3648">
                <a:ln w="12700" cap="flat">
                  <a:solidFill>
                    <a:srgbClr val="000000"/>
                  </a:solidFill>
                  <a:prstDash val="solid"/>
                  <a:miter lim="400000"/>
                </a:ln>
                <a:latin typeface="Graphik Semibold"/>
                <a:ea typeface="Graphik Semibold"/>
                <a:cs typeface="Graphik Semibold"/>
                <a:sym typeface="Graphik Semibold"/>
              </a:defRPr>
            </a:pPr>
            <a:r>
              <a:t>Airlinez takes the most fundamental “game” of Web3, which is reading charts and making money, and turns it into a completely seamless, fun, replayable and social experience.</a:t>
            </a:r>
          </a:p>
          <a:p>
            <a:pPr algn="l" defTabSz="562659">
              <a:defRPr spc="-36" sz="3648">
                <a:ln w="12700" cap="flat">
                  <a:solidFill>
                    <a:srgbClr val="000000"/>
                  </a:solidFill>
                  <a:prstDash val="solid"/>
                  <a:miter lim="400000"/>
                </a:ln>
                <a:latin typeface="Graphik Semibold"/>
                <a:ea typeface="Graphik Semibold"/>
                <a:cs typeface="Graphik Semibold"/>
                <a:sym typeface="Graphik Semibold"/>
              </a:defRPr>
            </a:pPr>
          </a:p>
          <a:p>
            <a:pPr algn="l" defTabSz="562659">
              <a:defRPr spc="-36" sz="3648">
                <a:ln w="12700" cap="flat">
                  <a:solidFill>
                    <a:srgbClr val="000000"/>
                  </a:solidFill>
                  <a:prstDash val="solid"/>
                  <a:miter lim="400000"/>
                </a:ln>
                <a:latin typeface="Graphik Semibold"/>
                <a:ea typeface="Graphik Semibold"/>
                <a:cs typeface="Graphik Semibold"/>
                <a:sym typeface="Graphik Semibold"/>
              </a:defRPr>
            </a:pPr>
            <a:r>
              <a:t>I want every retail Web3 user to be logging on to Airlinez daily, to play in free satellite tournaments, watch their favorite TA influencers compete in elite games, and convert their chart intuition into gains.</a:t>
            </a:r>
          </a:p>
          <a:p>
            <a:pPr algn="l" defTabSz="562659">
              <a:defRPr spc="-36" sz="3648">
                <a:ln w="12700" cap="flat">
                  <a:solidFill>
                    <a:srgbClr val="000000"/>
                  </a:solidFill>
                  <a:prstDash val="solid"/>
                  <a:miter lim="400000"/>
                </a:ln>
                <a:latin typeface="Graphik Semibold"/>
                <a:ea typeface="Graphik Semibold"/>
                <a:cs typeface="Graphik Semibold"/>
                <a:sym typeface="Graphik Semibold"/>
              </a:defRPr>
            </a:pPr>
          </a:p>
          <a:p>
            <a:pPr algn="l" defTabSz="562659">
              <a:defRPr spc="-96" sz="3648">
                <a:ln w="12700" cap="flat">
                  <a:solidFill>
                    <a:srgbClr val="000000"/>
                  </a:solidFill>
                  <a:prstDash val="solid"/>
                  <a:miter lim="400000"/>
                </a:ln>
                <a:latin typeface="Graphik Semibold"/>
                <a:ea typeface="Graphik Semibold"/>
                <a:cs typeface="Graphik Semibold"/>
                <a:sym typeface="Graphik Semibold"/>
              </a:defRPr>
            </a:pPr>
            <a:r>
              <a:t>-Pete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57"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258" name="Rectangle"/>
          <p:cNvSpPr/>
          <p:nvPr/>
        </p:nvSpPr>
        <p:spPr>
          <a:xfrm>
            <a:off x="114124" y="117636"/>
            <a:ext cx="24155752" cy="13480728"/>
          </a:xfrm>
          <a:prstGeom prst="rect">
            <a:avLst/>
          </a:prstGeom>
          <a:solidFill>
            <a:srgbClr val="110725">
              <a:alpha val="90751"/>
            </a:srgbClr>
          </a:solidFill>
          <a:ln w="101600">
            <a:solidFill>
              <a:srgbClr val="FFB2B2">
                <a:alpha val="90751"/>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59" name="Interested?"/>
          <p:cNvSpPr txBox="1"/>
          <p:nvPr>
            <p:ph type="title"/>
          </p:nvPr>
        </p:nvSpPr>
        <p:spPr>
          <a:xfrm>
            <a:off x="-971991" y="396244"/>
            <a:ext cx="10646262" cy="1950698"/>
          </a:xfrm>
          <a:prstGeom prst="rect">
            <a:avLst/>
          </a:prstGeom>
        </p:spPr>
        <p:txBody>
          <a:bodyPr/>
          <a:lstStyle>
            <a:lvl1pPr defTabSz="2145788">
              <a:defRPr spc="-200" sz="11200">
                <a:ln w="12700" cap="flat">
                  <a:solidFill>
                    <a:srgbClr val="000000"/>
                  </a:solidFill>
                  <a:prstDash val="solid"/>
                  <a:miter lim="400000"/>
                </a:ln>
                <a:solidFill>
                  <a:srgbClr val="F9DFDF"/>
                </a:solidFill>
                <a:latin typeface="Futura"/>
                <a:ea typeface="Futura"/>
                <a:cs typeface="Futura"/>
                <a:sym typeface="Futura"/>
              </a:defRPr>
            </a:lvl1pPr>
          </a:lstStyle>
          <a:p>
            <a:pPr/>
            <a:r>
              <a:t>Interested?</a:t>
            </a:r>
          </a:p>
        </p:txBody>
      </p:sp>
      <p:sp>
        <p:nvSpPr>
          <p:cNvPr id="260" name="We are currently raising pre-Seed, to cover development costs up to and after MVP launch.…"/>
          <p:cNvSpPr txBox="1"/>
          <p:nvPr>
            <p:ph type="body" sz="half" idx="1"/>
          </p:nvPr>
        </p:nvSpPr>
        <p:spPr>
          <a:xfrm>
            <a:off x="2940063" y="3290911"/>
            <a:ext cx="18503874" cy="7134178"/>
          </a:xfrm>
          <a:prstGeom prst="rect">
            <a:avLst/>
          </a:prstGeom>
        </p:spPr>
        <p:txBody>
          <a:bodyPr/>
          <a:lstStyle/>
          <a:p>
            <a:pPr defTabSz="602615">
              <a:defRPr spc="-100" sz="5100">
                <a:ln w="12700" cap="flat">
                  <a:solidFill>
                    <a:srgbClr val="000000"/>
                  </a:solidFill>
                  <a:prstDash val="solid"/>
                  <a:miter lim="400000"/>
                </a:ln>
                <a:latin typeface="Graphik Semibold"/>
                <a:ea typeface="Graphik Semibold"/>
                <a:cs typeface="Graphik Semibold"/>
                <a:sym typeface="Graphik Semibold"/>
              </a:defRPr>
            </a:pPr>
            <a:r>
              <a:t>We are fully committed to developing the most fun, intuitive, user friendly retail trading experience in Web3.</a:t>
            </a:r>
          </a:p>
          <a:p>
            <a:pPr defTabSz="602615">
              <a:defRPr spc="-100" sz="5100">
                <a:ln w="12700" cap="flat">
                  <a:solidFill>
                    <a:srgbClr val="000000"/>
                  </a:solidFill>
                  <a:prstDash val="solid"/>
                  <a:miter lim="400000"/>
                </a:ln>
                <a:latin typeface="Graphik Semibold"/>
                <a:ea typeface="Graphik Semibold"/>
                <a:cs typeface="Graphik Semibold"/>
                <a:sym typeface="Graphik Semibold"/>
              </a:defRPr>
            </a:pPr>
          </a:p>
          <a:p>
            <a:pPr defTabSz="602615">
              <a:defRPr spc="-100" sz="5100">
                <a:ln w="12700" cap="flat">
                  <a:solidFill>
                    <a:srgbClr val="000000"/>
                  </a:solidFill>
                  <a:prstDash val="solid"/>
                  <a:miter lim="400000"/>
                </a:ln>
                <a:latin typeface="Graphik Semibold"/>
                <a:ea typeface="Graphik Semibold"/>
                <a:cs typeface="Graphik Semibold"/>
                <a:sym typeface="Graphik Semibold"/>
              </a:defRPr>
            </a:pPr>
            <a:r>
              <a:t>Our goal is to build something that people enjoy using daily, whether they are playing $1 games, $1000 games, or just free qualifiers for satellite tournaments.</a:t>
            </a:r>
          </a:p>
          <a:p>
            <a:pPr defTabSz="602615">
              <a:defRPr spc="-100" sz="5100">
                <a:ln w="12700" cap="flat">
                  <a:solidFill>
                    <a:srgbClr val="000000"/>
                  </a:solidFill>
                  <a:prstDash val="solid"/>
                  <a:miter lim="400000"/>
                </a:ln>
                <a:latin typeface="Graphik Semibold"/>
                <a:ea typeface="Graphik Semibold"/>
                <a:cs typeface="Graphik Semibold"/>
                <a:sym typeface="Graphik Semibold"/>
              </a:defRPr>
            </a:pPr>
          </a:p>
          <a:p>
            <a:pPr defTabSz="602615">
              <a:defRPr spc="-100" sz="5100">
                <a:ln w="12700" cap="flat">
                  <a:solidFill>
                    <a:srgbClr val="000000"/>
                  </a:solidFill>
                  <a:prstDash val="solid"/>
                  <a:miter lim="400000"/>
                </a:ln>
                <a:latin typeface="Graphik Semibold"/>
                <a:ea typeface="Graphik Semibold"/>
                <a:cs typeface="Graphik Semibold"/>
                <a:sym typeface="Graphik Semibold"/>
              </a:defRPr>
            </a:pPr>
            <a:r>
              <a:t>If our vision excites you as much as it does us, get in touch!</a:t>
            </a:r>
          </a:p>
        </p:txBody>
      </p:sp>
      <p:sp>
        <p:nvSpPr>
          <p:cNvPr id="261" name="Contact:"/>
          <p:cNvSpPr txBox="1"/>
          <p:nvPr/>
        </p:nvSpPr>
        <p:spPr>
          <a:xfrm>
            <a:off x="4022161" y="11931078"/>
            <a:ext cx="5417458" cy="1386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780032">
              <a:lnSpc>
                <a:spcPct val="80000"/>
              </a:lnSpc>
              <a:defRPr spc="-100" sz="7800">
                <a:ln w="12700" cap="flat">
                  <a:solidFill>
                    <a:srgbClr val="000000"/>
                  </a:solidFill>
                  <a:prstDash val="solid"/>
                  <a:miter lim="400000"/>
                </a:ln>
                <a:solidFill>
                  <a:srgbClr val="F9DFDF"/>
                </a:solidFill>
                <a:latin typeface="Futura"/>
                <a:ea typeface="Futura"/>
                <a:cs typeface="Futura"/>
                <a:sym typeface="Futura"/>
              </a:defRPr>
            </a:lvl1pPr>
          </a:lstStyle>
          <a:p>
            <a:pPr/>
            <a:r>
              <a:t>Contact:</a:t>
            </a:r>
          </a:p>
        </p:txBody>
      </p:sp>
      <p:sp>
        <p:nvSpPr>
          <p:cNvPr id="262" name="flightdeck@airlinez.io"/>
          <p:cNvSpPr txBox="1"/>
          <p:nvPr/>
        </p:nvSpPr>
        <p:spPr>
          <a:xfrm>
            <a:off x="8974504" y="11931078"/>
            <a:ext cx="9487673" cy="1386441"/>
          </a:xfrm>
          <a:prstGeom prst="rect">
            <a:avLst/>
          </a:prstGeom>
          <a:ln w="12700">
            <a:miter lim="400000"/>
          </a:ln>
          <a:effectLst>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825500">
              <a:lnSpc>
                <a:spcPct val="100000"/>
              </a:lnSpc>
              <a:defRPr spc="-100" sz="7000">
                <a:ln w="12700" cap="flat">
                  <a:solidFill>
                    <a:srgbClr val="000000"/>
                  </a:solidFill>
                  <a:prstDash val="solid"/>
                  <a:miter lim="400000"/>
                </a:ln>
                <a:solidFill>
                  <a:srgbClr val="FFFFFF"/>
                </a:solidFill>
                <a:latin typeface="Graphik Semibold"/>
                <a:ea typeface="Graphik Semibold"/>
                <a:cs typeface="Graphik Semibold"/>
                <a:sym typeface="Graphik Semibold"/>
              </a:defRPr>
            </a:lvl1pPr>
          </a:lstStyle>
          <a:p>
            <a:pPr/>
            <a:r>
              <a:t>flightdeck@airlinez.io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61"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162" name="Rectangle"/>
          <p:cNvSpPr/>
          <p:nvPr/>
        </p:nvSpPr>
        <p:spPr>
          <a:xfrm>
            <a:off x="114124" y="117636"/>
            <a:ext cx="24155752" cy="13480728"/>
          </a:xfrm>
          <a:prstGeom prst="rect">
            <a:avLst/>
          </a:prstGeom>
          <a:solidFill>
            <a:srgbClr val="110725">
              <a:alpha val="82248"/>
            </a:srgbClr>
          </a:solidFill>
          <a:ln w="101600">
            <a:solidFill>
              <a:srgbClr val="FFB2B2">
                <a:alpha val="82248"/>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163" name="AIRLINEZ turns chart trading into an eSport"/>
          <p:cNvSpPr txBox="1"/>
          <p:nvPr>
            <p:ph type="body" sz="quarter" idx="1"/>
          </p:nvPr>
        </p:nvSpPr>
        <p:spPr>
          <a:xfrm>
            <a:off x="1764400" y="6058136"/>
            <a:ext cx="20855200" cy="1599730"/>
          </a:xfrm>
          <a:prstGeom prst="rect">
            <a:avLst/>
          </a:prstGeom>
        </p:spPr>
        <p:txBody>
          <a:bodyPr/>
          <a:lstStyle>
            <a:lvl1pPr defTabSz="742950">
              <a:defRPr spc="-100" sz="7900">
                <a:ln w="12700" cap="flat">
                  <a:solidFill>
                    <a:srgbClr val="000000"/>
                  </a:solidFill>
                  <a:prstDash val="solid"/>
                  <a:miter lim="400000"/>
                </a:ln>
                <a:latin typeface="Graphik Semibold"/>
                <a:ea typeface="Graphik Semibold"/>
                <a:cs typeface="Graphik Semibold"/>
                <a:sym typeface="Graphik Semibold"/>
              </a:defRPr>
            </a:lvl1pPr>
          </a:lstStyle>
          <a:p>
            <a:pPr/>
            <a:r>
              <a:t>AIRLINEZ turns chart trading into an eSport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65"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166" name="Rectangle"/>
          <p:cNvSpPr/>
          <p:nvPr/>
        </p:nvSpPr>
        <p:spPr>
          <a:xfrm>
            <a:off x="114124" y="117636"/>
            <a:ext cx="24155752" cy="13480728"/>
          </a:xfrm>
          <a:prstGeom prst="rect">
            <a:avLst/>
          </a:prstGeom>
          <a:solidFill>
            <a:srgbClr val="110725">
              <a:alpha val="90751"/>
            </a:srgbClr>
          </a:solidFill>
          <a:ln w="101600">
            <a:solidFill>
              <a:srgbClr val="FFB2B2">
                <a:alpha val="90751"/>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167" name="AIRLINEZ is a game that makes trading competitive, easy and fun."/>
          <p:cNvSpPr txBox="1"/>
          <p:nvPr>
            <p:ph type="title"/>
          </p:nvPr>
        </p:nvSpPr>
        <p:spPr>
          <a:xfrm>
            <a:off x="663426" y="696624"/>
            <a:ext cx="23057148" cy="1578334"/>
          </a:xfrm>
          <a:prstGeom prst="rect">
            <a:avLst/>
          </a:prstGeom>
        </p:spPr>
        <p:txBody>
          <a:bodyPr/>
          <a:lstStyle>
            <a:lvl1pPr defTabSz="1699564">
              <a:defRPr spc="-200" sz="8800">
                <a:ln w="12700" cap="flat">
                  <a:solidFill>
                    <a:srgbClr val="000000"/>
                  </a:solidFill>
                  <a:prstDash val="solid"/>
                  <a:miter lim="400000"/>
                </a:ln>
                <a:solidFill>
                  <a:srgbClr val="F9DFDF"/>
                </a:solidFill>
                <a:latin typeface="Futura"/>
                <a:ea typeface="Futura"/>
                <a:cs typeface="Futura"/>
                <a:sym typeface="Futura"/>
              </a:defRPr>
            </a:lvl1pPr>
          </a:lstStyle>
          <a:p>
            <a:pPr/>
            <a:r>
              <a:t>It’s very simple</a:t>
            </a:r>
          </a:p>
        </p:txBody>
      </p:sp>
      <p:sp>
        <p:nvSpPr>
          <p:cNvPr id="168" name="Draw the charts with a swipe of your hand"/>
          <p:cNvSpPr txBox="1"/>
          <p:nvPr>
            <p:ph type="body" sz="quarter" idx="1"/>
          </p:nvPr>
        </p:nvSpPr>
        <p:spPr>
          <a:xfrm>
            <a:off x="690304" y="10109603"/>
            <a:ext cx="10030281" cy="2250597"/>
          </a:xfrm>
          <a:prstGeom prst="rect">
            <a:avLst/>
          </a:prstGeom>
        </p:spPr>
        <p:txBody>
          <a:bodyPr/>
          <a:lstStyle/>
          <a:p>
            <a:pPr>
              <a:defRPr spc="-100" sz="6000">
                <a:latin typeface="Graphik Semibold"/>
                <a:ea typeface="Graphik Semibold"/>
                <a:cs typeface="Graphik Semibold"/>
                <a:sym typeface="Graphik Semibold"/>
              </a:defRPr>
            </a:pPr>
            <a:r>
              <a:t>Draw the chart with a</a:t>
            </a:r>
          </a:p>
          <a:p>
            <a:pPr>
              <a:defRPr spc="-100" sz="6000">
                <a:latin typeface="Graphik Semibold"/>
                <a:ea typeface="Graphik Semibold"/>
                <a:cs typeface="Graphik Semibold"/>
                <a:sym typeface="Graphik Semibold"/>
              </a:defRPr>
            </a:pPr>
            <a:r>
              <a:t> swipe of your hand</a:t>
            </a:r>
          </a:p>
        </p:txBody>
      </p:sp>
      <p:sp>
        <p:nvSpPr>
          <p:cNvPr id="169" name="Compete against friends (and enemies)"/>
          <p:cNvSpPr txBox="1"/>
          <p:nvPr/>
        </p:nvSpPr>
        <p:spPr>
          <a:xfrm>
            <a:off x="13663415" y="10109603"/>
            <a:ext cx="10030283" cy="2250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825500">
              <a:lnSpc>
                <a:spcPct val="100000"/>
              </a:lnSpc>
              <a:defRPr spc="-100">
                <a:solidFill>
                  <a:srgbClr val="FFFFFF"/>
                </a:solidFill>
                <a:latin typeface="Graphik Semibold"/>
                <a:ea typeface="Graphik Semibold"/>
                <a:cs typeface="Graphik Semibold"/>
                <a:sym typeface="Graphik Semibold"/>
              </a:defRPr>
            </a:lvl1pPr>
          </a:lstStyle>
          <a:p>
            <a:pPr>
              <a:defRPr>
                <a:ln>
                  <a:noFill/>
                </a:ln>
              </a:defRPr>
            </a:pPr>
            <a:r>
              <a:t>Compete against friends (and enemies)</a:t>
            </a:r>
          </a:p>
        </p:txBody>
      </p:sp>
      <p:sp>
        <p:nvSpPr>
          <p:cNvPr id="170" name="then"/>
          <p:cNvSpPr txBox="1"/>
          <p:nvPr/>
        </p:nvSpPr>
        <p:spPr>
          <a:xfrm>
            <a:off x="11313668" y="10610307"/>
            <a:ext cx="1756665" cy="1109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lnSpc>
                <a:spcPct val="100000"/>
              </a:lnSpc>
              <a:defRPr spc="-58">
                <a:solidFill>
                  <a:srgbClr val="FFFFFF"/>
                </a:solidFill>
                <a:latin typeface="Graphik Semibold"/>
                <a:ea typeface="Graphik Semibold"/>
                <a:cs typeface="Graphik Semibold"/>
                <a:sym typeface="Graphik Semibold"/>
              </a:defRPr>
            </a:lvl1pPr>
          </a:lstStyle>
          <a:p>
            <a:pPr>
              <a:defRPr>
                <a:ln>
                  <a:noFill/>
                </a:ln>
              </a:defRPr>
            </a:pPr>
            <a:r>
              <a:t>then</a:t>
            </a:r>
          </a:p>
        </p:txBody>
      </p:sp>
      <p:pic>
        <p:nvPicPr>
          <p:cNvPr id="171" name="Screenshot 2025-08-05 at 14.28.43.png" descr="Screenshot 2025-08-05 at 14.28.43.png"/>
          <p:cNvPicPr>
            <a:picLocks noChangeAspect="1"/>
          </p:cNvPicPr>
          <p:nvPr/>
        </p:nvPicPr>
        <p:blipFill>
          <a:blip r:embed="rId3">
            <a:extLst/>
          </a:blip>
          <a:stretch>
            <a:fillRect/>
          </a:stretch>
        </p:blipFill>
        <p:spPr>
          <a:xfrm>
            <a:off x="222937" y="3479853"/>
            <a:ext cx="11976968" cy="5925558"/>
          </a:xfrm>
          <a:prstGeom prst="rect">
            <a:avLst/>
          </a:prstGeom>
          <a:ln w="12700">
            <a:miter lim="400000"/>
          </a:ln>
        </p:spPr>
      </p:pic>
      <p:pic>
        <p:nvPicPr>
          <p:cNvPr id="172" name="Screenshot 2025-08-05 at 14.35.20.png" descr="Screenshot 2025-08-05 at 14.35.20.png"/>
          <p:cNvPicPr>
            <a:picLocks noChangeAspect="1"/>
          </p:cNvPicPr>
          <p:nvPr/>
        </p:nvPicPr>
        <p:blipFill>
          <a:blip r:embed="rId4">
            <a:extLst/>
          </a:blip>
          <a:stretch>
            <a:fillRect/>
          </a:stretch>
        </p:blipFill>
        <p:spPr>
          <a:xfrm>
            <a:off x="13197904" y="3494947"/>
            <a:ext cx="10619278" cy="592555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74"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175" name="Rectangle"/>
          <p:cNvSpPr/>
          <p:nvPr/>
        </p:nvSpPr>
        <p:spPr>
          <a:xfrm>
            <a:off x="114124" y="117636"/>
            <a:ext cx="24155752" cy="13480728"/>
          </a:xfrm>
          <a:prstGeom prst="rect">
            <a:avLst/>
          </a:prstGeom>
          <a:solidFill>
            <a:srgbClr val="110725">
              <a:alpha val="82248"/>
            </a:srgbClr>
          </a:solidFill>
          <a:ln w="101600">
            <a:solidFill>
              <a:srgbClr val="FFB2B2">
                <a:alpha val="82248"/>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pic>
        <p:nvPicPr>
          <p:cNvPr id="176" name="profilescreensh.png" descr="profilescreensh.png"/>
          <p:cNvPicPr>
            <a:picLocks noChangeAspect="1"/>
          </p:cNvPicPr>
          <p:nvPr/>
        </p:nvPicPr>
        <p:blipFill>
          <a:blip r:embed="rId3">
            <a:extLst/>
          </a:blip>
          <a:stretch>
            <a:fillRect/>
          </a:stretch>
        </p:blipFill>
        <p:spPr>
          <a:xfrm>
            <a:off x="18244368" y="1950084"/>
            <a:ext cx="4805073" cy="10452587"/>
          </a:xfrm>
          <a:prstGeom prst="rect">
            <a:avLst/>
          </a:prstGeom>
          <a:ln w="12700">
            <a:miter lim="400000"/>
          </a:ln>
        </p:spPr>
      </p:pic>
      <p:sp>
        <p:nvSpPr>
          <p:cNvPr id="177" name="AIRLINEZ turns chart trading into an eSport"/>
          <p:cNvSpPr txBox="1"/>
          <p:nvPr>
            <p:ph type="body" sz="quarter" idx="1"/>
          </p:nvPr>
        </p:nvSpPr>
        <p:spPr>
          <a:xfrm>
            <a:off x="-988636" y="327332"/>
            <a:ext cx="20855208" cy="1599731"/>
          </a:xfrm>
          <a:prstGeom prst="rect">
            <a:avLst/>
          </a:prstGeom>
        </p:spPr>
        <p:txBody>
          <a:bodyPr/>
          <a:lstStyle>
            <a:lvl1pPr defTabSz="742950">
              <a:defRPr spc="-100" sz="7900">
                <a:ln w="12700" cap="flat">
                  <a:solidFill>
                    <a:srgbClr val="000000"/>
                  </a:solidFill>
                  <a:prstDash val="solid"/>
                  <a:miter lim="400000"/>
                </a:ln>
                <a:latin typeface="Graphik Semibold"/>
                <a:ea typeface="Graphik Semibold"/>
                <a:cs typeface="Graphik Semibold"/>
                <a:sym typeface="Graphik Semibold"/>
              </a:defRPr>
            </a:lvl1pPr>
          </a:lstStyle>
          <a:p>
            <a:pPr/>
            <a:r>
              <a:t>It’s TA, but gamified.  That means:</a:t>
            </a:r>
          </a:p>
        </p:txBody>
      </p:sp>
      <p:sp>
        <p:nvSpPr>
          <p:cNvPr id="178" name="Leaderboards…"/>
          <p:cNvSpPr txBox="1"/>
          <p:nvPr/>
        </p:nvSpPr>
        <p:spPr>
          <a:xfrm>
            <a:off x="1280808" y="1803580"/>
            <a:ext cx="16642964" cy="11269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1578" indent="-601578" algn="l" defTabSz="825500">
              <a:lnSpc>
                <a:spcPct val="100000"/>
              </a:lnSpc>
              <a:buSzPct val="100000"/>
              <a:buChar char="•"/>
              <a:defRPr spc="-58">
                <a:ln>
                  <a:noFill/>
                </a:ln>
                <a:solidFill>
                  <a:srgbClr val="FFFFFF"/>
                </a:solidFill>
                <a:latin typeface="Graphik Semibold"/>
                <a:ea typeface="Graphik Semibold"/>
                <a:cs typeface="Graphik Semibold"/>
                <a:sym typeface="Graphik Semibold"/>
              </a:defRPr>
            </a:pPr>
            <a:r>
              <a:t>Tournaments</a:t>
            </a:r>
          </a:p>
          <a:p>
            <a:pPr marL="601578" indent="-601578" algn="l" defTabSz="825500">
              <a:lnSpc>
                <a:spcPct val="100000"/>
              </a:lnSpc>
              <a:buSzPct val="100000"/>
              <a:buChar char="•"/>
              <a:defRPr spc="-58">
                <a:ln>
                  <a:noFill/>
                </a:ln>
                <a:solidFill>
                  <a:srgbClr val="FFFFFF"/>
                </a:solidFill>
                <a:latin typeface="Graphik Semibold"/>
                <a:ea typeface="Graphik Semibold"/>
                <a:cs typeface="Graphik Semibold"/>
                <a:sym typeface="Graphik Semibold"/>
              </a:defRPr>
            </a:pPr>
            <a:r>
              <a:t>In-game chat</a:t>
            </a:r>
          </a:p>
          <a:p>
            <a:pPr marL="601578" indent="-601578" algn="l" defTabSz="825500">
              <a:lnSpc>
                <a:spcPct val="100000"/>
              </a:lnSpc>
              <a:buSzPct val="100000"/>
              <a:buChar char="•"/>
              <a:defRPr spc="-58">
                <a:ln>
                  <a:noFill/>
                </a:ln>
                <a:solidFill>
                  <a:srgbClr val="FFFFFF"/>
                </a:solidFill>
                <a:latin typeface="Graphik Semibold"/>
                <a:ea typeface="Graphik Semibold"/>
                <a:cs typeface="Graphik Semibold"/>
                <a:sym typeface="Graphik Semibold"/>
              </a:defRPr>
            </a:pPr>
            <a:r>
              <a:t>Flagship games</a:t>
            </a:r>
          </a:p>
          <a:p>
            <a:pPr marL="601578" indent="-601578" algn="l" defTabSz="825500">
              <a:lnSpc>
                <a:spcPct val="100000"/>
              </a:lnSpc>
              <a:buSzPct val="100000"/>
              <a:buChar char="•"/>
              <a:defRPr spc="-58">
                <a:ln>
                  <a:noFill/>
                </a:ln>
                <a:solidFill>
                  <a:srgbClr val="FFFFFF"/>
                </a:solidFill>
                <a:latin typeface="Graphik Semibold"/>
                <a:ea typeface="Graphik Semibold"/>
                <a:cs typeface="Graphik Semibold"/>
                <a:sym typeface="Graphik Semibold"/>
              </a:defRPr>
            </a:pPr>
            <a:r>
              <a:t>Unlockable rare items (skins, aircraft, etc)</a:t>
            </a:r>
          </a:p>
          <a:p>
            <a:pPr marL="601578" indent="-601578" algn="l" defTabSz="825500">
              <a:lnSpc>
                <a:spcPct val="100000"/>
              </a:lnSpc>
              <a:buSzPct val="100000"/>
              <a:buChar char="•"/>
              <a:defRPr spc="-58">
                <a:ln>
                  <a:noFill/>
                </a:ln>
                <a:solidFill>
                  <a:srgbClr val="FFFFFF"/>
                </a:solidFill>
                <a:latin typeface="Graphik Semibold"/>
                <a:ea typeface="Graphik Semibold"/>
                <a:cs typeface="Graphik Semibold"/>
                <a:sym typeface="Graphik Semibold"/>
              </a:defRPr>
            </a:pPr>
            <a:r>
              <a:t>Ranks</a:t>
            </a:r>
          </a:p>
          <a:p>
            <a:pPr marL="601578" indent="-601578" algn="l" defTabSz="825500">
              <a:lnSpc>
                <a:spcPct val="100000"/>
              </a:lnSpc>
              <a:buSzPct val="100000"/>
              <a:buChar char="•"/>
              <a:defRPr spc="-58">
                <a:ln>
                  <a:noFill/>
                </a:ln>
                <a:solidFill>
                  <a:srgbClr val="FFFFFF"/>
                </a:solidFill>
                <a:latin typeface="Graphik Semibold"/>
                <a:ea typeface="Graphik Semibold"/>
                <a:cs typeface="Graphik Semibold"/>
                <a:sym typeface="Graphik Semibold"/>
              </a:defRPr>
            </a:pPr>
            <a:r>
              <a:t>Exclusive game access and content for higher ranks</a:t>
            </a:r>
          </a:p>
          <a:p>
            <a:pPr marL="601578" indent="-601578" algn="l" defTabSz="825500">
              <a:lnSpc>
                <a:spcPct val="100000"/>
              </a:lnSpc>
              <a:buSzPct val="100000"/>
              <a:buChar char="•"/>
              <a:defRPr spc="-58">
                <a:ln>
                  <a:noFill/>
                </a:ln>
                <a:solidFill>
                  <a:srgbClr val="FFFFFF"/>
                </a:solidFill>
                <a:latin typeface="Graphik Semibold"/>
                <a:ea typeface="Graphik Semibold"/>
                <a:cs typeface="Graphik Semibold"/>
                <a:sym typeface="Graphik Semibold"/>
              </a:defRPr>
            </a:pPr>
            <a:r>
              <a:t>and more</a:t>
            </a:r>
          </a:p>
          <a:p>
            <a:pPr algn="l" defTabSz="825500">
              <a:lnSpc>
                <a:spcPct val="100000"/>
              </a:lnSpc>
              <a:defRPr spc="-58">
                <a:ln>
                  <a:noFill/>
                </a:ln>
                <a:solidFill>
                  <a:srgbClr val="FFFFFF"/>
                </a:solidFill>
                <a:latin typeface="Graphik Semibold"/>
                <a:ea typeface="Graphik Semibold"/>
                <a:cs typeface="Graphik Semibold"/>
                <a:sym typeface="Graphik Semibold"/>
              </a:defRPr>
            </a:pPr>
          </a:p>
          <a:p>
            <a:pPr algn="l" defTabSz="825500">
              <a:lnSpc>
                <a:spcPct val="100000"/>
              </a:lnSpc>
              <a:defRPr spc="-58">
                <a:ln>
                  <a:noFill/>
                </a:ln>
                <a:solidFill>
                  <a:srgbClr val="FFFFFF"/>
                </a:solidFill>
                <a:latin typeface="Graphik Semibold"/>
                <a:ea typeface="Graphik Semibold"/>
                <a:cs typeface="Graphik Semibold"/>
                <a:sym typeface="Graphik Semibold"/>
              </a:defRPr>
            </a:pPr>
            <a:r>
              <a:t>… all of the juicy incentives you can build around a game loop, now applied to TA.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80"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181" name="Rectangle"/>
          <p:cNvSpPr/>
          <p:nvPr/>
        </p:nvSpPr>
        <p:spPr>
          <a:xfrm>
            <a:off x="114124" y="117636"/>
            <a:ext cx="24155752" cy="13480728"/>
          </a:xfrm>
          <a:prstGeom prst="rect">
            <a:avLst/>
          </a:prstGeom>
          <a:solidFill>
            <a:srgbClr val="110725">
              <a:alpha val="82248"/>
            </a:srgbClr>
          </a:solidFill>
          <a:ln w="101600">
            <a:solidFill>
              <a:srgbClr val="FFB2B2">
                <a:alpha val="82248"/>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pic>
        <p:nvPicPr>
          <p:cNvPr id="182" name="Screenshot 2025-04-07 at 10.23.43.png" descr="Screenshot 2025-04-07 at 10.23.43.png"/>
          <p:cNvPicPr>
            <a:picLocks noChangeAspect="1"/>
          </p:cNvPicPr>
          <p:nvPr/>
        </p:nvPicPr>
        <p:blipFill>
          <a:blip r:embed="rId3">
            <a:extLst/>
          </a:blip>
          <a:srcRect l="0" t="0" r="0" b="1220"/>
          <a:stretch>
            <a:fillRect/>
          </a:stretch>
        </p:blipFill>
        <p:spPr>
          <a:xfrm>
            <a:off x="3466913" y="2984441"/>
            <a:ext cx="17449801" cy="10801204"/>
          </a:xfrm>
          <a:prstGeom prst="rect">
            <a:avLst/>
          </a:prstGeom>
          <a:ln w="12700">
            <a:miter lim="400000"/>
          </a:ln>
        </p:spPr>
      </p:pic>
      <p:sp>
        <p:nvSpPr>
          <p:cNvPr id="183" name="The Target Market:"/>
          <p:cNvSpPr txBox="1"/>
          <p:nvPr>
            <p:ph type="title"/>
          </p:nvPr>
        </p:nvSpPr>
        <p:spPr>
          <a:xfrm>
            <a:off x="-428875" y="134050"/>
            <a:ext cx="14094791" cy="1950699"/>
          </a:xfrm>
          <a:prstGeom prst="rect">
            <a:avLst/>
          </a:prstGeom>
        </p:spPr>
        <p:txBody>
          <a:bodyPr/>
          <a:lstStyle>
            <a:lvl1pPr defTabSz="2145788">
              <a:defRPr spc="-200" sz="11200">
                <a:ln w="12700" cap="flat">
                  <a:solidFill>
                    <a:srgbClr val="000000"/>
                  </a:solidFill>
                  <a:prstDash val="solid"/>
                  <a:miter lim="400000"/>
                </a:ln>
                <a:solidFill>
                  <a:srgbClr val="F9DFDF"/>
                </a:solidFill>
                <a:latin typeface="Futura"/>
                <a:ea typeface="Futura"/>
                <a:cs typeface="Futura"/>
                <a:sym typeface="Futura"/>
              </a:defRPr>
            </a:lvl1pPr>
          </a:lstStyle>
          <a:p>
            <a:pPr/>
            <a:r>
              <a:t>The Target Market:</a:t>
            </a:r>
          </a:p>
        </p:txBody>
      </p:sp>
      <p:sp>
        <p:nvSpPr>
          <p:cNvPr id="184" name="“There’s nothing fun…"/>
          <p:cNvSpPr txBox="1"/>
          <p:nvPr/>
        </p:nvSpPr>
        <p:spPr>
          <a:xfrm>
            <a:off x="13004197" y="2601404"/>
            <a:ext cx="6878167" cy="18389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5E0E0"/>
                </a:solidFill>
              </a:defRPr>
            </a:pPr>
            <a:r>
              <a:t>“There’s nothing fun</a:t>
            </a:r>
          </a:p>
          <a:p>
            <a:pPr>
              <a:defRPr>
                <a:solidFill>
                  <a:srgbClr val="F5E0E0"/>
                </a:solidFill>
              </a:defRPr>
            </a:pPr>
            <a:r>
              <a:t>to do in crypto”</a:t>
            </a:r>
          </a:p>
        </p:txBody>
      </p:sp>
      <p:sp>
        <p:nvSpPr>
          <p:cNvPr id="185" name="MEV searchers…"/>
          <p:cNvSpPr txBox="1"/>
          <p:nvPr/>
        </p:nvSpPr>
        <p:spPr>
          <a:xfrm>
            <a:off x="19175565" y="8192521"/>
            <a:ext cx="4348958" cy="18084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4E0E0"/>
                </a:solidFill>
              </a:defRPr>
            </a:pPr>
            <a:r>
              <a:t>MEV searchers</a:t>
            </a:r>
          </a:p>
          <a:p>
            <a:pPr>
              <a:defRPr sz="4000">
                <a:solidFill>
                  <a:srgbClr val="F4E0E0"/>
                </a:solidFill>
              </a:defRPr>
            </a:pPr>
            <a:r>
              <a:t>Node operators</a:t>
            </a:r>
          </a:p>
          <a:p>
            <a:pPr>
              <a:defRPr sz="4000">
                <a:solidFill>
                  <a:srgbClr val="F4E0E0"/>
                </a:solidFill>
              </a:defRPr>
            </a:pPr>
            <a:r>
              <a:t>Algorithmic traders</a:t>
            </a:r>
          </a:p>
        </p:txBody>
      </p:sp>
      <p:sp>
        <p:nvSpPr>
          <p:cNvPr id="186" name="Memecoins…"/>
          <p:cNvSpPr txBox="1"/>
          <p:nvPr/>
        </p:nvSpPr>
        <p:spPr>
          <a:xfrm>
            <a:off x="817798" y="8192521"/>
            <a:ext cx="4095206" cy="18084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5E0E0"/>
                </a:solidFill>
              </a:defRPr>
            </a:pPr>
            <a:r>
              <a:t>Memecoins</a:t>
            </a:r>
          </a:p>
          <a:p>
            <a:pPr>
              <a:defRPr sz="4000">
                <a:solidFill>
                  <a:srgbClr val="F5E0E0"/>
                </a:solidFill>
              </a:defRPr>
            </a:pPr>
            <a:r>
              <a:t>PnDs</a:t>
            </a:r>
          </a:p>
          <a:p>
            <a:pPr>
              <a:defRPr sz="4000">
                <a:solidFill>
                  <a:srgbClr val="F5E0E0"/>
                </a:solidFill>
              </a:defRPr>
            </a:pPr>
            <a:r>
              <a:t>Getting scammed</a:t>
            </a:r>
          </a:p>
        </p:txBody>
      </p:sp>
      <p:sp>
        <p:nvSpPr>
          <p:cNvPr id="187" name="Line"/>
          <p:cNvSpPr/>
          <p:nvPr/>
        </p:nvSpPr>
        <p:spPr>
          <a:xfrm flipH="1" flipV="1">
            <a:off x="6781714" y="2429449"/>
            <a:ext cx="3551388" cy="1317242"/>
          </a:xfrm>
          <a:prstGeom prst="line">
            <a:avLst/>
          </a:prstGeom>
          <a:ln w="190500">
            <a:solidFill>
              <a:schemeClr val="accent3"/>
            </a:solidFill>
            <a:headEnd type="triangle"/>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89"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190" name="Rectangle"/>
          <p:cNvSpPr/>
          <p:nvPr/>
        </p:nvSpPr>
        <p:spPr>
          <a:xfrm>
            <a:off x="114124" y="117636"/>
            <a:ext cx="24155752" cy="13480728"/>
          </a:xfrm>
          <a:prstGeom prst="rect">
            <a:avLst/>
          </a:prstGeom>
          <a:solidFill>
            <a:srgbClr val="110725">
              <a:alpha val="90751"/>
            </a:srgbClr>
          </a:solidFill>
          <a:ln w="101600">
            <a:solidFill>
              <a:srgbClr val="FFB2B2">
                <a:alpha val="90751"/>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191" name="The Competition:"/>
          <p:cNvSpPr txBox="1"/>
          <p:nvPr/>
        </p:nvSpPr>
        <p:spPr>
          <a:xfrm>
            <a:off x="-1238281" y="-468614"/>
            <a:ext cx="14094792" cy="24181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nSpc>
                <a:spcPct val="80000"/>
              </a:lnSpc>
              <a:defRPr spc="-199" sz="10700">
                <a:ln w="12700" cap="flat">
                  <a:solidFill>
                    <a:srgbClr val="000000"/>
                  </a:solidFill>
                  <a:prstDash val="solid"/>
                  <a:miter lim="400000"/>
                </a:ln>
                <a:solidFill>
                  <a:srgbClr val="F9DFDF"/>
                </a:solidFill>
                <a:latin typeface="Futura"/>
                <a:ea typeface="Futura"/>
                <a:cs typeface="Futura"/>
                <a:sym typeface="Futura"/>
              </a:defRPr>
            </a:lvl1pPr>
          </a:lstStyle>
          <a:p>
            <a:pPr/>
            <a:r>
              <a:t>The Competition:</a:t>
            </a:r>
          </a:p>
        </p:txBody>
      </p:sp>
      <p:sp>
        <p:nvSpPr>
          <p:cNvPr id="192" name="None (so far).  This is the first of its kind.  There will be imitators."/>
          <p:cNvSpPr txBox="1"/>
          <p:nvPr/>
        </p:nvSpPr>
        <p:spPr>
          <a:xfrm>
            <a:off x="544621" y="1883369"/>
            <a:ext cx="23294758" cy="37417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619125">
              <a:lnSpc>
                <a:spcPct val="100000"/>
              </a:lnSpc>
              <a:defRPr spc="-100" sz="5200">
                <a:ln w="12700" cap="flat">
                  <a:solidFill>
                    <a:srgbClr val="000000"/>
                  </a:solidFill>
                  <a:prstDash val="solid"/>
                  <a:miter lim="400000"/>
                </a:ln>
                <a:solidFill>
                  <a:srgbClr val="FFFFFF"/>
                </a:solidFill>
                <a:latin typeface="Graphik Semibold"/>
                <a:ea typeface="Graphik Semibold"/>
                <a:cs typeface="Graphik Semibold"/>
                <a:sym typeface="Graphik Semibold"/>
              </a:defRPr>
            </a:lvl1pPr>
          </a:lstStyle>
          <a:p>
            <a:pPr/>
            <a:r>
              <a:t>While nothing like AIRLINEZ currently exists, we are competing in the Web3 “attention economy” against other retail-facing products. Here’s how we stack up against some current leaders:</a:t>
            </a:r>
          </a:p>
        </p:txBody>
      </p:sp>
      <p:graphicFrame>
        <p:nvGraphicFramePr>
          <p:cNvPr id="193" name="Table 1"/>
          <p:cNvGraphicFramePr/>
          <p:nvPr/>
        </p:nvGraphicFramePr>
        <p:xfrm>
          <a:off x="700599" y="5138993"/>
          <a:ext cx="22995502" cy="7924801"/>
        </p:xfrm>
        <a:graphic xmlns:a="http://schemas.openxmlformats.org/drawingml/2006/main">
          <a:graphicData uri="http://schemas.openxmlformats.org/drawingml/2006/table">
            <a:tbl>
              <a:tblPr firstCol="1" firstRow="1" lastCol="0" lastRow="0" bandCol="0" bandRow="1" rtl="0">
                <a:tableStyleId>{EEE7283C-3CF3-47DC-8721-378D4A62B228}</a:tableStyleId>
              </a:tblPr>
              <a:tblGrid>
                <a:gridCol w="3830467"/>
                <a:gridCol w="3830467"/>
                <a:gridCol w="3830467"/>
                <a:gridCol w="3830467"/>
                <a:gridCol w="3830467"/>
                <a:gridCol w="3830467"/>
              </a:tblGrid>
              <a:tr h="1582420">
                <a:tc>
                  <a:txBody>
                    <a:bodyPr/>
                    <a:lstStyle/>
                    <a:p>
                      <a:pPr algn="l">
                        <a:defRPr b="0" sz="1800">
                          <a:solidFill>
                            <a:srgbClr val="000000"/>
                          </a:solidFill>
                        </a:defRPr>
                      </a:pPr>
                      <a:r>
                        <a:rPr b="1" sz="4000">
                          <a:solidFill>
                            <a:srgbClr val="FFFFFF"/>
                          </a:solidFill>
                          <a:sym typeface="Helvetica"/>
                        </a:rPr>
                        <a:t>               Is it…
 Product</a:t>
                      </a:r>
                    </a:p>
                  </a:txBody>
                  <a:tcPr marL="0" marR="0" marT="0" marB="0" anchor="t" anchorCtr="0" horzOverflow="overflow"/>
                </a:tc>
                <a:tc>
                  <a:txBody>
                    <a:bodyPr/>
                    <a:lstStyle/>
                    <a:p>
                      <a:pPr defTabSz="825500">
                        <a:defRPr b="0" sz="1800">
                          <a:solidFill>
                            <a:srgbClr val="000000"/>
                          </a:solidFill>
                        </a:defRPr>
                      </a:pPr>
                      <a:r>
                        <a:rPr b="1" spc="-38" sz="4000">
                          <a:solidFill>
                            <a:srgbClr val="FFFFFF"/>
                          </a:solidFill>
                          <a:sym typeface="Helvetica"/>
                        </a:rPr>
                        <a:t>Fun</a:t>
                      </a:r>
                    </a:p>
                  </a:txBody>
                  <a:tcPr marL="0" marR="0" marT="0" marB="0" anchor="ctr" anchorCtr="0" horzOverflow="overflow"/>
                </a:tc>
                <a:tc>
                  <a:txBody>
                    <a:bodyPr/>
                    <a:lstStyle/>
                    <a:p>
                      <a:pPr>
                        <a:defRPr b="0" sz="1800">
                          <a:solidFill>
                            <a:srgbClr val="000000"/>
                          </a:solidFill>
                        </a:defRPr>
                      </a:pPr>
                      <a:r>
                        <a:rPr b="1" sz="4000">
                          <a:solidFill>
                            <a:srgbClr val="FFFFFF"/>
                          </a:solidFill>
                          <a:sym typeface="Helvetica"/>
                        </a:rPr>
                        <a:t>Fair</a:t>
                      </a:r>
                    </a:p>
                  </a:txBody>
                  <a:tcPr marL="0" marR="0" marT="0" marB="0" anchor="ctr" anchorCtr="0" horzOverflow="overflow"/>
                </a:tc>
                <a:tc>
                  <a:txBody>
                    <a:bodyPr/>
                    <a:lstStyle/>
                    <a:p>
                      <a:pPr>
                        <a:defRPr b="0" sz="1800">
                          <a:solidFill>
                            <a:srgbClr val="000000"/>
                          </a:solidFill>
                        </a:defRPr>
                      </a:pPr>
                      <a:r>
                        <a:rPr b="1" sz="4000">
                          <a:solidFill>
                            <a:srgbClr val="FFFFFF"/>
                          </a:solidFill>
                          <a:sym typeface="Helvetica"/>
                        </a:rPr>
                        <a:t>Easy to 
Learn</a:t>
                      </a:r>
                    </a:p>
                  </a:txBody>
                  <a:tcPr marL="0" marR="0" marT="0" marB="0" anchor="ctr" anchorCtr="0" horzOverflow="overflow"/>
                </a:tc>
                <a:tc>
                  <a:txBody>
                    <a:bodyPr/>
                    <a:lstStyle/>
                    <a:p>
                      <a:pPr>
                        <a:defRPr b="0" sz="1800">
                          <a:solidFill>
                            <a:srgbClr val="000000"/>
                          </a:solidFill>
                        </a:defRPr>
                      </a:pPr>
                      <a:r>
                        <a:rPr b="1" sz="4000">
                          <a:solidFill>
                            <a:srgbClr val="FFFFFF"/>
                          </a:solidFill>
                          <a:sym typeface="Helvetica"/>
                        </a:rPr>
                        <a:t>Replayable</a:t>
                      </a:r>
                    </a:p>
                  </a:txBody>
                  <a:tcPr marL="0" marR="0" marT="0" marB="0" anchor="ctr" anchorCtr="0" horzOverflow="overflow"/>
                </a:tc>
                <a:tc>
                  <a:txBody>
                    <a:bodyPr/>
                    <a:lstStyle/>
                    <a:p>
                      <a:pPr>
                        <a:defRPr b="0" sz="1800">
                          <a:solidFill>
                            <a:srgbClr val="000000"/>
                          </a:solidFill>
                        </a:defRPr>
                      </a:pPr>
                      <a:r>
                        <a:rPr b="1" sz="4000">
                          <a:solidFill>
                            <a:srgbClr val="FFFFFF"/>
                          </a:solidFill>
                          <a:sym typeface="Helvetica"/>
                        </a:rPr>
                        <a:t>Built to last</a:t>
                      </a:r>
                    </a:p>
                  </a:txBody>
                  <a:tcPr marL="0" marR="0" marT="0" marB="0" anchor="ctr" anchorCtr="0" horzOverflow="overflow"/>
                </a:tc>
              </a:tr>
              <a:tr h="1582420">
                <a:tc>
                  <a:txBody>
                    <a:bodyPr/>
                    <a:lstStyle/>
                    <a:p>
                      <a:pPr>
                        <a:defRPr>
                          <a:sym typeface="Helvetica"/>
                        </a:defRPr>
                      </a:pPr>
                    </a:p>
                  </a:txBody>
                  <a:tcPr marL="0" marR="0" marT="0" marB="0" anchor="t" anchorCtr="0" horzOverflow="overflow">
                    <a:blipFill rotWithShape="1">
                      <a:blip r:embed="rId3"/>
                      <a:srcRect l="0" t="0" r="0" b="0"/>
                      <a:stretch>
                        <a:fillRect/>
                      </a:stretch>
                    </a:blipFill>
                  </a:tcPr>
                </a:tc>
                <a:tc>
                  <a:txBody>
                    <a:bodyPr/>
                    <a:lstStyle/>
                    <a:p>
                      <a:pPr>
                        <a:defRPr sz="1800">
                          <a:solidFill>
                            <a:srgbClr val="000000"/>
                          </a:solidFill>
                        </a:defRPr>
                      </a:pPr>
                      <a:r>
                        <a:rPr sz="3600">
                          <a:solidFill>
                            <a:srgbClr val="FFFFFF"/>
                          </a:solidFill>
                          <a:sym typeface="Helvetica"/>
                        </a:rPr>
                        <a:t>Good</a:t>
                      </a:r>
                    </a:p>
                  </a:txBody>
                  <a:tcPr marL="0" marR="0" marT="0" marB="0" anchor="ctr" anchorCtr="0" horzOverflow="overflow">
                    <a:solidFill>
                      <a:schemeClr val="accent3">
                        <a:satOff val="-5226"/>
                        <a:lumOff val="26372"/>
                      </a:schemeClr>
                    </a:solid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c>
                  <a:txBody>
                    <a:bodyPr/>
                    <a:lstStyle/>
                    <a:p>
                      <a:pPr>
                        <a:defRPr sz="1800">
                          <a:solidFill>
                            <a:srgbClr val="000000"/>
                          </a:solidFill>
                        </a:defRPr>
                      </a:pPr>
                      <a:r>
                        <a:rPr sz="3600">
                          <a:solidFill>
                            <a:srgbClr val="FFFFFF"/>
                          </a:solidFill>
                          <a:sym typeface="Helvetica"/>
                        </a:rPr>
                        <a:t>Good</a:t>
                      </a:r>
                    </a:p>
                  </a:txBody>
                  <a:tcPr marL="0" marR="0" marT="0" marB="0" anchor="ctr" anchorCtr="0" horzOverflow="overflow">
                    <a:solidFill>
                      <a:schemeClr val="accent3">
                        <a:satOff val="-5226"/>
                        <a:lumOff val="26372"/>
                      </a:schemeClr>
                    </a:solid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c>
                  <a:txBody>
                    <a:bodyPr/>
                    <a:lstStyle/>
                    <a:p>
                      <a:pPr>
                        <a:defRPr sz="1800">
                          <a:solidFill>
                            <a:srgbClr val="000000"/>
                          </a:solidFill>
                        </a:defRPr>
                      </a:pPr>
                      <a:r>
                        <a:rPr sz="3600">
                          <a:solidFill>
                            <a:srgbClr val="FFFFFF"/>
                          </a:solidFill>
                          <a:sym typeface="Helvetica"/>
                        </a:rPr>
                        <a:t>Very Good</a:t>
                      </a:r>
                    </a:p>
                  </a:txBody>
                  <a:tcPr marL="0" marR="0" marT="0" marB="0" anchor="ctr" anchorCtr="0" horzOverflow="overflow">
                    <a:solidFill>
                      <a:schemeClr val="accent3">
                        <a:lumOff val="-9450"/>
                      </a:schemeClr>
                    </a:solidFill>
                  </a:tcPr>
                </a:tc>
              </a:tr>
              <a:tr h="1582420">
                <a:tc>
                  <a:txBody>
                    <a:bodyPr/>
                    <a:lstStyle/>
                    <a:p>
                      <a:pPr>
                        <a:defRPr>
                          <a:sym typeface="Helvetica"/>
                        </a:defRPr>
                      </a:pPr>
                    </a:p>
                  </a:txBody>
                  <a:tcPr marL="0" marR="0" marT="0" marB="0" anchor="t" anchorCtr="0" horzOverflow="overflow">
                    <a:blipFill rotWithShape="1">
                      <a:blip r:embed="rId4"/>
                      <a:srcRect l="0" t="0" r="0" b="0"/>
                      <a:stretch>
                        <a:fillRect/>
                      </a:stretch>
                    </a:blip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c>
                  <a:txBody>
                    <a:bodyPr/>
                    <a:lstStyle/>
                    <a:p>
                      <a:pPr>
                        <a:defRPr sz="1800">
                          <a:solidFill>
                            <a:srgbClr val="000000"/>
                          </a:solidFill>
                        </a:defRPr>
                      </a:pPr>
                      <a:r>
                        <a:rPr sz="3600">
                          <a:solidFill>
                            <a:srgbClr val="FFFFFF"/>
                          </a:solidFill>
                          <a:sym typeface="Helvetica"/>
                        </a:rPr>
                        <a:t>Poor</a:t>
                      </a:r>
                    </a:p>
                  </a:txBody>
                  <a:tcPr marL="0" marR="0" marT="0" marB="0" anchor="ctr" anchorCtr="0" horzOverflow="overflow">
                    <a:solidFill>
                      <a:schemeClr val="accent5">
                        <a:lumOff val="12303"/>
                      </a:schemeClr>
                    </a:solidFill>
                  </a:tcPr>
                </a:tc>
                <a:tc>
                  <a:txBody>
                    <a:bodyPr/>
                    <a:lstStyle/>
                    <a:p>
                      <a:pPr>
                        <a:defRPr sz="1800">
                          <a:solidFill>
                            <a:srgbClr val="000000"/>
                          </a:solidFill>
                        </a:defRPr>
                      </a:pPr>
                      <a:r>
                        <a:rPr sz="3600">
                          <a:solidFill>
                            <a:srgbClr val="FFFFFF"/>
                          </a:solidFill>
                          <a:sym typeface="Helvetica"/>
                        </a:rPr>
                        <a:t>Good</a:t>
                      </a:r>
                    </a:p>
                  </a:txBody>
                  <a:tcPr marL="0" marR="0" marT="0" marB="0" anchor="ctr" anchorCtr="0" horzOverflow="overflow">
                    <a:solidFill>
                      <a:schemeClr val="accent3">
                        <a:satOff val="-5226"/>
                        <a:lumOff val="26372"/>
                      </a:schemeClr>
                    </a:solid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r>
              <a:tr h="1582420">
                <a:tc>
                  <a:txBody>
                    <a:bodyPr/>
                    <a:lstStyle/>
                    <a:p>
                      <a:pPr>
                        <a:defRPr>
                          <a:sym typeface="Helvetica"/>
                        </a:defRPr>
                      </a:pPr>
                    </a:p>
                  </a:txBody>
                  <a:tcPr marL="0" marR="0" marT="0" marB="0" anchor="t" anchorCtr="0" horzOverflow="overflow">
                    <a:blipFill rotWithShape="1">
                      <a:blip r:embed="rId5"/>
                      <a:srcRect l="0" t="0" r="0" b="0"/>
                      <a:stretch>
                        <a:fillRect/>
                      </a:stretch>
                    </a:blipFill>
                  </a:tcPr>
                </a:tc>
                <a:tc>
                  <a:txBody>
                    <a:bodyPr/>
                    <a:lstStyle/>
                    <a:p>
                      <a:pPr>
                        <a:defRPr sz="1800">
                          <a:solidFill>
                            <a:srgbClr val="000000"/>
                          </a:solidFill>
                        </a:defRPr>
                      </a:pPr>
                      <a:r>
                        <a:rPr sz="3600">
                          <a:solidFill>
                            <a:srgbClr val="FFFFFF"/>
                          </a:solidFill>
                          <a:sym typeface="Helvetica"/>
                        </a:rPr>
                        <a:t>Very Good</a:t>
                      </a:r>
                    </a:p>
                  </a:txBody>
                  <a:tcPr marL="0" marR="0" marT="0" marB="0" anchor="ctr" anchorCtr="0" horzOverflow="overflow">
                    <a:solidFill>
                      <a:schemeClr val="accent3">
                        <a:lumOff val="-9450"/>
                      </a:schemeClr>
                    </a:solidFill>
                  </a:tcPr>
                </a:tc>
                <a:tc>
                  <a:txBody>
                    <a:bodyPr/>
                    <a:lstStyle/>
                    <a:p>
                      <a:pPr>
                        <a:defRPr sz="1800">
                          <a:solidFill>
                            <a:srgbClr val="000000"/>
                          </a:solidFill>
                        </a:defRPr>
                      </a:pPr>
                      <a:r>
                        <a:rPr sz="3600">
                          <a:solidFill>
                            <a:srgbClr val="FFFFFF"/>
                          </a:solidFill>
                          <a:sym typeface="Helvetica"/>
                        </a:rPr>
                        <a:t>Very Good</a:t>
                      </a:r>
                    </a:p>
                  </a:txBody>
                  <a:tcPr marL="0" marR="0" marT="0" marB="0" anchor="ctr" anchorCtr="0" horzOverflow="overflow">
                    <a:solidFill>
                      <a:schemeClr val="accent3">
                        <a:lumOff val="-9450"/>
                      </a:schemeClr>
                    </a:solidFill>
                  </a:tcPr>
                </a:tc>
                <a:tc>
                  <a:txBody>
                    <a:bodyPr/>
                    <a:lstStyle/>
                    <a:p>
                      <a:pPr>
                        <a:defRPr sz="1800">
                          <a:solidFill>
                            <a:srgbClr val="000000"/>
                          </a:solidFill>
                        </a:defRPr>
                      </a:pPr>
                      <a:r>
                        <a:rPr sz="3600">
                          <a:solidFill>
                            <a:srgbClr val="FFFFFF"/>
                          </a:solidFill>
                          <a:sym typeface="Helvetica"/>
                        </a:rPr>
                        <a:t>Very Good</a:t>
                      </a:r>
                    </a:p>
                  </a:txBody>
                  <a:tcPr marL="0" marR="0" marT="0" marB="0" anchor="ctr" anchorCtr="0" horzOverflow="overflow">
                    <a:solidFill>
                      <a:schemeClr val="accent3">
                        <a:lumOff val="-9450"/>
                      </a:schemeClr>
                    </a:solidFill>
                  </a:tcPr>
                </a:tc>
                <a:tc>
                  <a:txBody>
                    <a:bodyPr/>
                    <a:lstStyle/>
                    <a:p>
                      <a:pPr>
                        <a:defRPr sz="1800">
                          <a:solidFill>
                            <a:srgbClr val="000000"/>
                          </a:solidFill>
                        </a:defRPr>
                      </a:pPr>
                      <a:r>
                        <a:rPr sz="3600">
                          <a:solidFill>
                            <a:srgbClr val="FFFFFF"/>
                          </a:solidFill>
                          <a:sym typeface="Helvetica"/>
                        </a:rPr>
                        <a:t>Very Good</a:t>
                      </a:r>
                    </a:p>
                  </a:txBody>
                  <a:tcPr marL="0" marR="0" marT="0" marB="0" anchor="ctr" anchorCtr="0" horzOverflow="overflow">
                    <a:solidFill>
                      <a:schemeClr val="accent3">
                        <a:lumOff val="-9450"/>
                      </a:schemeClr>
                    </a:solidFill>
                  </a:tcPr>
                </a:tc>
                <a:tc>
                  <a:txBody>
                    <a:bodyPr/>
                    <a:lstStyle/>
                    <a:p>
                      <a:pPr>
                        <a:defRPr sz="1800">
                          <a:solidFill>
                            <a:srgbClr val="000000"/>
                          </a:solidFill>
                        </a:defRPr>
                      </a:pPr>
                      <a:r>
                        <a:rPr sz="3600">
                          <a:solidFill>
                            <a:srgbClr val="FFFFFF"/>
                          </a:solidFill>
                          <a:sym typeface="Helvetica"/>
                        </a:rPr>
                        <a:t>Very Good</a:t>
                      </a:r>
                    </a:p>
                  </a:txBody>
                  <a:tcPr marL="0" marR="0" marT="0" marB="0" anchor="ctr" anchorCtr="0" horzOverflow="overflow">
                    <a:solidFill>
                      <a:schemeClr val="accent3">
                        <a:lumOff val="-9450"/>
                      </a:schemeClr>
                    </a:solidFill>
                  </a:tcPr>
                </a:tc>
              </a:tr>
              <a:tr h="1582420">
                <a:tc>
                  <a:txBody>
                    <a:bodyPr/>
                    <a:lstStyle/>
                    <a:p>
                      <a:pPr>
                        <a:defRPr>
                          <a:sym typeface="Helvetica"/>
                        </a:defRPr>
                      </a:pPr>
                    </a:p>
                  </a:txBody>
                  <a:tcPr marL="0" marR="0" marT="0" marB="0" anchor="t" anchorCtr="0" horzOverflow="overflow">
                    <a:blipFill rotWithShape="1">
                      <a:blip r:embed="rId6"/>
                      <a:srcRect l="0" t="0" r="0" b="0"/>
                      <a:stretch>
                        <a:fillRect/>
                      </a:stretch>
                    </a:blip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c>
                  <a:txBody>
                    <a:bodyPr/>
                    <a:lstStyle/>
                    <a:p>
                      <a:pPr>
                        <a:defRPr sz="1800">
                          <a:solidFill>
                            <a:srgbClr val="000000"/>
                          </a:solidFill>
                        </a:defRPr>
                      </a:pPr>
                      <a:r>
                        <a:rPr sz="3600">
                          <a:solidFill>
                            <a:srgbClr val="FFFFFF"/>
                          </a:solidFill>
                          <a:sym typeface="Helvetica"/>
                        </a:rPr>
                        <a:t>Good</a:t>
                      </a:r>
                    </a:p>
                  </a:txBody>
                  <a:tcPr marL="0" marR="0" marT="0" marB="0" anchor="ctr" anchorCtr="0" horzOverflow="overflow">
                    <a:solidFill>
                      <a:schemeClr val="accent3">
                        <a:satOff val="-5226"/>
                        <a:lumOff val="26372"/>
                      </a:schemeClr>
                    </a:solid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c>
                  <a:txBody>
                    <a:bodyPr/>
                    <a:lstStyle/>
                    <a:p>
                      <a:pPr>
                        <a:defRPr sz="1800">
                          <a:solidFill>
                            <a:srgbClr val="000000"/>
                          </a:solidFill>
                        </a:defRPr>
                      </a:pPr>
                      <a:r>
                        <a:rPr sz="3600">
                          <a:solidFill>
                            <a:srgbClr val="FFFFFF"/>
                          </a:solidFill>
                          <a:sym typeface="Helvetica"/>
                        </a:rPr>
                        <a:t>OK</a:t>
                      </a:r>
                    </a:p>
                  </a:txBody>
                  <a:tcPr marL="0" marR="0" marT="0" marB="0" anchor="ctr" anchorCtr="0" horzOverflow="overflow">
                    <a:solidFill>
                      <a:schemeClr val="accent4">
                        <a:lumOff val="22843"/>
                      </a:schemeClr>
                    </a:solidFill>
                  </a:tcPr>
                </a:tc>
                <a:tc>
                  <a:txBody>
                    <a:bodyPr/>
                    <a:lstStyle/>
                    <a:p>
                      <a:pPr>
                        <a:defRPr sz="1800">
                          <a:solidFill>
                            <a:srgbClr val="000000"/>
                          </a:solidFill>
                        </a:defRPr>
                      </a:pPr>
                      <a:r>
                        <a:rPr sz="3600">
                          <a:solidFill>
                            <a:srgbClr val="FFFFFF"/>
                          </a:solidFill>
                          <a:sym typeface="Helvetica"/>
                        </a:rPr>
                        <a:t>Good</a:t>
                      </a:r>
                    </a:p>
                  </a:txBody>
                  <a:tcPr marL="0" marR="0" marT="0" marB="0" anchor="ctr" anchorCtr="0" horzOverflow="overflow">
                    <a:solidFill>
                      <a:schemeClr val="accent3">
                        <a:satOff val="-5226"/>
                        <a:lumOff val="26372"/>
                      </a:schemeClr>
                    </a:solidFill>
                  </a:tcPr>
                </a:tc>
              </a:tr>
            </a:tbl>
          </a:graphicData>
        </a:graphic>
      </p:graphicFrame>
      <p:sp>
        <p:nvSpPr>
          <p:cNvPr id="194" name="Line"/>
          <p:cNvSpPr/>
          <p:nvPr/>
        </p:nvSpPr>
        <p:spPr>
          <a:xfrm flipH="1" flipV="1">
            <a:off x="695793" y="5264793"/>
            <a:ext cx="3840361" cy="1559116"/>
          </a:xfrm>
          <a:prstGeom prst="line">
            <a:avLst/>
          </a:prstGeom>
          <a:ln w="38100">
            <a:solidFill>
              <a:srgbClr val="FFFFFF"/>
            </a:solidFill>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96"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197" name="Rectangle"/>
          <p:cNvSpPr/>
          <p:nvPr/>
        </p:nvSpPr>
        <p:spPr>
          <a:xfrm>
            <a:off x="114124" y="117636"/>
            <a:ext cx="24155752" cy="13480728"/>
          </a:xfrm>
          <a:prstGeom prst="rect">
            <a:avLst/>
          </a:prstGeom>
          <a:solidFill>
            <a:srgbClr val="110725">
              <a:alpha val="90751"/>
            </a:srgbClr>
          </a:solidFill>
          <a:ln w="101600">
            <a:solidFill>
              <a:srgbClr val="FFB2B2">
                <a:alpha val="90751"/>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198" name="The Technology:"/>
          <p:cNvSpPr txBox="1"/>
          <p:nvPr>
            <p:ph type="title"/>
          </p:nvPr>
        </p:nvSpPr>
        <p:spPr>
          <a:xfrm>
            <a:off x="-428874" y="134050"/>
            <a:ext cx="12655213" cy="1950699"/>
          </a:xfrm>
          <a:prstGeom prst="rect">
            <a:avLst/>
          </a:prstGeom>
        </p:spPr>
        <p:txBody>
          <a:bodyPr/>
          <a:lstStyle>
            <a:lvl1pPr defTabSz="2145788">
              <a:defRPr spc="-200" sz="11200">
                <a:ln w="12700" cap="flat">
                  <a:solidFill>
                    <a:srgbClr val="000000"/>
                  </a:solidFill>
                  <a:prstDash val="solid"/>
                  <a:miter lim="400000"/>
                </a:ln>
                <a:solidFill>
                  <a:srgbClr val="F9DFDF"/>
                </a:solidFill>
                <a:latin typeface="Futura"/>
                <a:ea typeface="Futura"/>
                <a:cs typeface="Futura"/>
                <a:sym typeface="Futura"/>
              </a:defRPr>
            </a:lvl1pPr>
          </a:lstStyle>
          <a:p>
            <a:pPr/>
            <a:r>
              <a:t>The Technology:</a:t>
            </a:r>
          </a:p>
        </p:txBody>
      </p:sp>
      <p:sp>
        <p:nvSpPr>
          <p:cNvPr id="199" name="We believe that Airlinez can be a flagship product for Chainlink Data Streams.  Low latency, tamperproof price feeds can provide our users with certainty that Airlinez is a completely neutral betting platform.…"/>
          <p:cNvSpPr txBox="1"/>
          <p:nvPr>
            <p:ph type="body" idx="1"/>
          </p:nvPr>
        </p:nvSpPr>
        <p:spPr>
          <a:xfrm>
            <a:off x="812851" y="2592421"/>
            <a:ext cx="22758298" cy="7216332"/>
          </a:xfrm>
          <a:prstGeom prst="rect">
            <a:avLst/>
          </a:prstGeom>
        </p:spPr>
        <p:txBody>
          <a:bodyPr/>
          <a:lstStyle/>
          <a:p>
            <a:pPr defTabSz="564641">
              <a:defRPr spc="-99" sz="4700">
                <a:ln w="12700" cap="flat">
                  <a:solidFill>
                    <a:srgbClr val="000000"/>
                  </a:solidFill>
                  <a:prstDash val="solid"/>
                  <a:miter lim="400000"/>
                </a:ln>
                <a:latin typeface="Graphik Semibold"/>
                <a:ea typeface="Graphik Semibold"/>
                <a:cs typeface="Graphik Semibold"/>
                <a:sym typeface="Graphik Semibold"/>
              </a:defRPr>
            </a:pPr>
            <a:r>
              <a:t>Airlinez is very proud to have early access to Chainlink Data Streams.  </a:t>
            </a:r>
          </a:p>
          <a:p>
            <a:pPr defTabSz="564641">
              <a:defRPr spc="-99" sz="4700">
                <a:ln w="12700" cap="flat">
                  <a:solidFill>
                    <a:srgbClr val="000000"/>
                  </a:solidFill>
                  <a:prstDash val="solid"/>
                  <a:miter lim="400000"/>
                </a:ln>
                <a:latin typeface="Graphik Semibold"/>
                <a:ea typeface="Graphik Semibold"/>
                <a:cs typeface="Graphik Semibold"/>
                <a:sym typeface="Graphik Semibold"/>
              </a:defRPr>
            </a:pPr>
            <a:r>
              <a:t>Low latency price feeds provide our users with certainty that Airlinez is running on fast, accurate and tamperproof price data.</a:t>
            </a:r>
            <a:endParaRPr spc="-47"/>
          </a:p>
          <a:p>
            <a:pPr defTabSz="564641">
              <a:defRPr spc="-47" sz="4700">
                <a:ln w="12700" cap="flat">
                  <a:solidFill>
                    <a:srgbClr val="000000"/>
                  </a:solidFill>
                  <a:prstDash val="solid"/>
                  <a:miter lim="400000"/>
                </a:ln>
                <a:latin typeface="Graphik Semibold"/>
                <a:ea typeface="Graphik Semibold"/>
                <a:cs typeface="Graphik Semibold"/>
                <a:sym typeface="Graphik Semibold"/>
              </a:defRPr>
            </a:pPr>
          </a:p>
          <a:p>
            <a:pPr defTabSz="564641">
              <a:defRPr spc="-99" sz="4700">
                <a:ln w="12700" cap="flat">
                  <a:solidFill>
                    <a:srgbClr val="000000"/>
                  </a:solidFill>
                  <a:prstDash val="solid"/>
                  <a:miter lim="400000"/>
                </a:ln>
                <a:latin typeface="Graphik Semibold"/>
                <a:ea typeface="Graphik Semibold"/>
                <a:cs typeface="Graphik Semibold"/>
                <a:sym typeface="Graphik Semibold"/>
              </a:defRPr>
            </a:pPr>
            <a:r>
              <a:t>The Airlinez token will also be built on the Chainlink Cross Chain Token standard.</a:t>
            </a:r>
            <a:br/>
            <a:br/>
            <a:r>
              <a:t>The Airlinez game contracts are being built on Arbitrum Anytrust, the high throughput, low cost blockchain from the most credible and innovative L2 team in the space.</a:t>
            </a:r>
          </a:p>
        </p:txBody>
      </p:sp>
      <p:pic>
        <p:nvPicPr>
          <p:cNvPr id="200" name="Chainlink_Logo_Blue.png" descr="Chainlink_Logo_Blue.png"/>
          <p:cNvPicPr>
            <a:picLocks noChangeAspect="1"/>
          </p:cNvPicPr>
          <p:nvPr/>
        </p:nvPicPr>
        <p:blipFill>
          <a:blip r:embed="rId3">
            <a:extLst/>
          </a:blip>
          <a:stretch>
            <a:fillRect/>
          </a:stretch>
        </p:blipFill>
        <p:spPr>
          <a:xfrm>
            <a:off x="5004077" y="10850481"/>
            <a:ext cx="5270064" cy="1621165"/>
          </a:xfrm>
          <a:prstGeom prst="rect">
            <a:avLst/>
          </a:prstGeom>
          <a:ln w="12700">
            <a:miter lim="400000"/>
          </a:ln>
        </p:spPr>
      </p:pic>
      <p:pic>
        <p:nvPicPr>
          <p:cNvPr id="201" name="Image" descr="Image"/>
          <p:cNvPicPr>
            <a:picLocks noChangeAspect="1"/>
          </p:cNvPicPr>
          <p:nvPr/>
        </p:nvPicPr>
        <p:blipFill>
          <a:blip r:embed="rId4">
            <a:extLst/>
          </a:blip>
          <a:stretch>
            <a:fillRect/>
          </a:stretch>
        </p:blipFill>
        <p:spPr>
          <a:xfrm>
            <a:off x="12680037" y="10960421"/>
            <a:ext cx="7261185" cy="140128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03"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158369" y="166738"/>
            <a:ext cx="24067263" cy="13385805"/>
          </a:xfrm>
          <a:prstGeom prst="rect">
            <a:avLst/>
          </a:prstGeom>
          <a:ln w="12700">
            <a:miter lim="400000"/>
          </a:ln>
        </p:spPr>
      </p:pic>
      <p:sp>
        <p:nvSpPr>
          <p:cNvPr id="204" name="Rectangle"/>
          <p:cNvSpPr/>
          <p:nvPr/>
        </p:nvSpPr>
        <p:spPr>
          <a:xfrm>
            <a:off x="114124" y="117636"/>
            <a:ext cx="24155752" cy="13480728"/>
          </a:xfrm>
          <a:prstGeom prst="rect">
            <a:avLst/>
          </a:prstGeom>
          <a:solidFill>
            <a:srgbClr val="110725">
              <a:alpha val="90751"/>
            </a:srgbClr>
          </a:solidFill>
          <a:ln w="101600">
            <a:solidFill>
              <a:srgbClr val="FFB2B2">
                <a:alpha val="90751"/>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pic>
        <p:nvPicPr>
          <p:cNvPr id="205" name="Screenshot 2024-07-12 at 3.27.58 PM.png" descr="Screenshot 2024-07-12 at 3.27.58 PM.png"/>
          <p:cNvPicPr>
            <a:picLocks noChangeAspect="1"/>
          </p:cNvPicPr>
          <p:nvPr/>
        </p:nvPicPr>
        <p:blipFill>
          <a:blip r:embed="rId3">
            <a:alphaModFix amt="90751"/>
            <a:extLst/>
          </a:blip>
          <a:stretch>
            <a:fillRect/>
          </a:stretch>
        </p:blipFill>
        <p:spPr>
          <a:xfrm>
            <a:off x="3807042" y="8807760"/>
            <a:ext cx="6769104" cy="2209805"/>
          </a:xfrm>
          <a:prstGeom prst="rect">
            <a:avLst/>
          </a:prstGeom>
          <a:ln w="12700">
            <a:miter lim="400000"/>
          </a:ln>
        </p:spPr>
      </p:pic>
      <p:sp>
        <p:nvSpPr>
          <p:cNvPr id="206" name="Aetheling, the creative minds behind AIRLINEZ, are collaborating with Pixelfield, a London-based design/development studio, to bring this concept to the MVP stage (expected January 2025)"/>
          <p:cNvSpPr txBox="1"/>
          <p:nvPr>
            <p:ph type="title"/>
          </p:nvPr>
        </p:nvSpPr>
        <p:spPr>
          <a:xfrm>
            <a:off x="398309" y="2036811"/>
            <a:ext cx="23587382" cy="4539420"/>
          </a:xfrm>
          <a:prstGeom prst="rect">
            <a:avLst/>
          </a:prstGeom>
        </p:spPr>
        <p:txBody>
          <a:bodyPr/>
          <a:lstStyle>
            <a:lvl1pPr defTabSz="1231147">
              <a:lnSpc>
                <a:spcPct val="100000"/>
              </a:lnSpc>
              <a:defRPr spc="-100" sz="6400">
                <a:ln w="12700" cap="flat">
                  <a:solidFill>
                    <a:srgbClr val="000000"/>
                  </a:solidFill>
                  <a:prstDash val="solid"/>
                  <a:miter lim="400000"/>
                </a:ln>
                <a:solidFill>
                  <a:srgbClr val="F9DFDF"/>
                </a:solidFill>
                <a:latin typeface="Futura"/>
                <a:ea typeface="Futura"/>
                <a:cs typeface="Futura"/>
                <a:sym typeface="Futura"/>
              </a:defRPr>
            </a:lvl1pPr>
          </a:lstStyle>
          <a:p>
            <a:pPr/>
            <a:r>
              <a:t>Aetheling, the creative minds behind AIRLINEZ, are working with EvaCodes, experienced blockchain developers with a raft of existing Web3 and gamefi titles.  Our alpha testnet MVP is now live, with main-net due later this year.</a:t>
            </a:r>
          </a:p>
        </p:txBody>
      </p:sp>
      <p:sp>
        <p:nvSpPr>
          <p:cNvPr id="207" name="Who are we?"/>
          <p:cNvSpPr txBox="1"/>
          <p:nvPr/>
        </p:nvSpPr>
        <p:spPr>
          <a:xfrm>
            <a:off x="487572" y="343374"/>
            <a:ext cx="6695187" cy="1109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lnSpc>
                <a:spcPct val="100000"/>
              </a:lnSpc>
              <a:defRPr spc="-58">
                <a:solidFill>
                  <a:srgbClr val="FFFFFF"/>
                </a:solidFill>
                <a:latin typeface="Graphik Semibold"/>
                <a:ea typeface="Graphik Semibold"/>
                <a:cs typeface="Graphik Semibold"/>
                <a:sym typeface="Graphik Semibold"/>
              </a:defRPr>
            </a:lvl1pPr>
          </a:lstStyle>
          <a:p>
            <a:pPr>
              <a:defRPr>
                <a:ln>
                  <a:noFill/>
                </a:ln>
              </a:defRPr>
            </a:pPr>
            <a:r>
              <a:t>Who is building it?</a:t>
            </a:r>
          </a:p>
        </p:txBody>
      </p:sp>
      <p:pic>
        <p:nvPicPr>
          <p:cNvPr id="208" name="Image" descr="Image"/>
          <p:cNvPicPr>
            <a:picLocks noChangeAspect="1"/>
          </p:cNvPicPr>
          <p:nvPr/>
        </p:nvPicPr>
        <p:blipFill>
          <a:blip r:embed="rId4">
            <a:extLst/>
          </a:blip>
          <a:stretch>
            <a:fillRect/>
          </a:stretch>
        </p:blipFill>
        <p:spPr>
          <a:xfrm>
            <a:off x="14629578" y="8960163"/>
            <a:ext cx="5080002" cy="190500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10" name="airlinez_a_pixelart_close_up_of_looming_clouds_purple_and_pink_c3188196-8f55-4a2d-9eb2-ebe419e3c64f.png" descr="airlinez_a_pixelart_close_up_of_looming_clouds_purple_and_pink_c3188196-8f55-4a2d-9eb2-ebe419e3c64f.png"/>
          <p:cNvPicPr>
            <a:picLocks noChangeAspect="1"/>
          </p:cNvPicPr>
          <p:nvPr/>
        </p:nvPicPr>
        <p:blipFill>
          <a:blip r:embed="rId2">
            <a:extLst/>
          </a:blip>
          <a:stretch>
            <a:fillRect/>
          </a:stretch>
        </p:blipFill>
        <p:spPr>
          <a:xfrm>
            <a:off x="271440" y="280596"/>
            <a:ext cx="24067264" cy="13385806"/>
          </a:xfrm>
          <a:prstGeom prst="rect">
            <a:avLst/>
          </a:prstGeom>
          <a:ln w="12700">
            <a:miter lim="400000"/>
          </a:ln>
        </p:spPr>
      </p:pic>
      <p:sp>
        <p:nvSpPr>
          <p:cNvPr id="211" name="Rectangle"/>
          <p:cNvSpPr/>
          <p:nvPr/>
        </p:nvSpPr>
        <p:spPr>
          <a:xfrm>
            <a:off x="96096" y="100398"/>
            <a:ext cx="24155759" cy="13480728"/>
          </a:xfrm>
          <a:prstGeom prst="rect">
            <a:avLst/>
          </a:prstGeom>
          <a:solidFill>
            <a:srgbClr val="110725">
              <a:alpha val="90751"/>
            </a:srgbClr>
          </a:solidFill>
          <a:ln w="101600">
            <a:solidFill>
              <a:srgbClr val="FFB2B2">
                <a:alpha val="90751"/>
              </a:srgbClr>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12" name="Roadmap:"/>
          <p:cNvSpPr txBox="1"/>
          <p:nvPr>
            <p:ph type="title"/>
          </p:nvPr>
        </p:nvSpPr>
        <p:spPr>
          <a:xfrm>
            <a:off x="-3106997" y="96596"/>
            <a:ext cx="14094794" cy="1950693"/>
          </a:xfrm>
          <a:prstGeom prst="rect">
            <a:avLst/>
          </a:prstGeom>
        </p:spPr>
        <p:txBody>
          <a:bodyPr/>
          <a:lstStyle>
            <a:lvl1pPr defTabSz="2145788">
              <a:defRPr spc="-200" sz="11200">
                <a:ln w="12700" cap="flat">
                  <a:solidFill>
                    <a:srgbClr val="000000"/>
                  </a:solidFill>
                  <a:prstDash val="solid"/>
                  <a:miter lim="400000"/>
                </a:ln>
                <a:solidFill>
                  <a:srgbClr val="F9DFDF"/>
                </a:solidFill>
                <a:latin typeface="Futura"/>
                <a:ea typeface="Futura"/>
                <a:cs typeface="Futura"/>
                <a:sym typeface="Futura"/>
              </a:defRPr>
            </a:lvl1pPr>
          </a:lstStyle>
          <a:p>
            <a:pPr/>
            <a:r>
              <a:t>Roadmap:</a:t>
            </a:r>
          </a:p>
        </p:txBody>
      </p:sp>
      <p:sp>
        <p:nvSpPr>
          <p:cNvPr id="213" name="Rectangle"/>
          <p:cNvSpPr/>
          <p:nvPr/>
        </p:nvSpPr>
        <p:spPr>
          <a:xfrm>
            <a:off x="1545911" y="4307904"/>
            <a:ext cx="21304878" cy="394612"/>
          </a:xfrm>
          <a:prstGeom prst="rect">
            <a:avLst/>
          </a:prstGeom>
          <a:gradFill>
            <a:gsLst>
              <a:gs pos="0">
                <a:srgbClr val="B8A0EC"/>
              </a:gs>
              <a:gs pos="100000">
                <a:srgbClr val="462D7D"/>
              </a:gs>
            </a:gsLst>
            <a:lin ang="8102748"/>
          </a:gradFill>
          <a:ln w="12700">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14" name="2024"/>
          <p:cNvSpPr txBox="1"/>
          <p:nvPr/>
        </p:nvSpPr>
        <p:spPr>
          <a:xfrm>
            <a:off x="1513938" y="2972835"/>
            <a:ext cx="2199895" cy="1094741"/>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Futura Bold"/>
                <a:ea typeface="Futura Bold"/>
                <a:cs typeface="Futura Bold"/>
                <a:sym typeface="Futura Bold"/>
              </a:defRPr>
            </a:lvl1pPr>
          </a:lstStyle>
          <a:p>
            <a:pPr/>
            <a:r>
              <a:t>2024</a:t>
            </a:r>
          </a:p>
        </p:txBody>
      </p:sp>
      <p:sp>
        <p:nvSpPr>
          <p:cNvPr id="215" name="Q1"/>
          <p:cNvSpPr txBox="1"/>
          <p:nvPr/>
        </p:nvSpPr>
        <p:spPr>
          <a:xfrm>
            <a:off x="1080641" y="4788699"/>
            <a:ext cx="970408" cy="796800"/>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Q1</a:t>
            </a:r>
          </a:p>
        </p:txBody>
      </p:sp>
      <p:sp>
        <p:nvSpPr>
          <p:cNvPr id="216" name="Q4"/>
          <p:cNvSpPr txBox="1"/>
          <p:nvPr/>
        </p:nvSpPr>
        <p:spPr>
          <a:xfrm>
            <a:off x="17558006" y="4788699"/>
            <a:ext cx="970408" cy="796800"/>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Q4</a:t>
            </a:r>
          </a:p>
        </p:txBody>
      </p:sp>
      <p:sp>
        <p:nvSpPr>
          <p:cNvPr id="217" name="Q2"/>
          <p:cNvSpPr txBox="1"/>
          <p:nvPr/>
        </p:nvSpPr>
        <p:spPr>
          <a:xfrm>
            <a:off x="6569094" y="4788699"/>
            <a:ext cx="970408" cy="796800"/>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Q2</a:t>
            </a:r>
          </a:p>
        </p:txBody>
      </p:sp>
      <p:sp>
        <p:nvSpPr>
          <p:cNvPr id="218" name="Q3"/>
          <p:cNvSpPr txBox="1"/>
          <p:nvPr/>
        </p:nvSpPr>
        <p:spPr>
          <a:xfrm>
            <a:off x="12063547" y="4788699"/>
            <a:ext cx="970408" cy="796800"/>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Q3</a:t>
            </a:r>
          </a:p>
        </p:txBody>
      </p:sp>
      <p:sp>
        <p:nvSpPr>
          <p:cNvPr id="219" name="Rectangle"/>
          <p:cNvSpPr/>
          <p:nvPr/>
        </p:nvSpPr>
        <p:spPr>
          <a:xfrm>
            <a:off x="1646387" y="7740662"/>
            <a:ext cx="21218410" cy="422477"/>
          </a:xfrm>
          <a:prstGeom prst="rect">
            <a:avLst/>
          </a:prstGeom>
          <a:gradFill>
            <a:gsLst>
              <a:gs pos="0">
                <a:srgbClr val="B8A0EC"/>
              </a:gs>
              <a:gs pos="100000">
                <a:srgbClr val="462D7D"/>
              </a:gs>
            </a:gsLst>
            <a:lin ang="8102748"/>
          </a:gradFill>
          <a:ln w="12700">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20" name="2025"/>
          <p:cNvSpPr txBox="1"/>
          <p:nvPr/>
        </p:nvSpPr>
        <p:spPr>
          <a:xfrm>
            <a:off x="1520415" y="6346743"/>
            <a:ext cx="2186941" cy="1094742"/>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Futura Bold"/>
                <a:ea typeface="Futura Bold"/>
                <a:cs typeface="Futura Bold"/>
                <a:sym typeface="Futura Bold"/>
              </a:defRPr>
            </a:lvl1pPr>
          </a:lstStyle>
          <a:p>
            <a:pPr/>
            <a:r>
              <a:t>2025</a:t>
            </a:r>
          </a:p>
        </p:txBody>
      </p:sp>
      <p:sp>
        <p:nvSpPr>
          <p:cNvPr id="221" name="Q1"/>
          <p:cNvSpPr txBox="1"/>
          <p:nvPr/>
        </p:nvSpPr>
        <p:spPr>
          <a:xfrm>
            <a:off x="1090501" y="8202729"/>
            <a:ext cx="970408" cy="796799"/>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Q1</a:t>
            </a:r>
          </a:p>
        </p:txBody>
      </p:sp>
      <p:sp>
        <p:nvSpPr>
          <p:cNvPr id="222" name="Q4"/>
          <p:cNvSpPr txBox="1"/>
          <p:nvPr/>
        </p:nvSpPr>
        <p:spPr>
          <a:xfrm>
            <a:off x="17567866" y="8202729"/>
            <a:ext cx="970408" cy="796799"/>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Q4</a:t>
            </a:r>
          </a:p>
        </p:txBody>
      </p:sp>
      <p:sp>
        <p:nvSpPr>
          <p:cNvPr id="223" name="Q2"/>
          <p:cNvSpPr txBox="1"/>
          <p:nvPr/>
        </p:nvSpPr>
        <p:spPr>
          <a:xfrm>
            <a:off x="6584959" y="8202729"/>
            <a:ext cx="970408" cy="796799"/>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Q2</a:t>
            </a:r>
          </a:p>
        </p:txBody>
      </p:sp>
      <p:sp>
        <p:nvSpPr>
          <p:cNvPr id="224" name="Q3"/>
          <p:cNvSpPr txBox="1"/>
          <p:nvPr/>
        </p:nvSpPr>
        <p:spPr>
          <a:xfrm>
            <a:off x="12079412" y="8202729"/>
            <a:ext cx="970408" cy="796799"/>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atin typeface="Futura Bold"/>
                <a:ea typeface="Futura Bold"/>
                <a:cs typeface="Futura Bold"/>
                <a:sym typeface="Futura Bold"/>
              </a:defRPr>
            </a:lvl1pPr>
          </a:lstStyle>
          <a:p>
            <a:pPr/>
            <a:r>
              <a:t>Q3</a:t>
            </a:r>
          </a:p>
        </p:txBody>
      </p:sp>
      <p:sp>
        <p:nvSpPr>
          <p:cNvPr id="225" name="Rectangle"/>
          <p:cNvSpPr/>
          <p:nvPr/>
        </p:nvSpPr>
        <p:spPr>
          <a:xfrm>
            <a:off x="13634310" y="11191064"/>
            <a:ext cx="186158" cy="394612"/>
          </a:xfrm>
          <a:prstGeom prst="rect">
            <a:avLst/>
          </a:prstGeom>
          <a:solidFill>
            <a:srgbClr val="B8A0EC"/>
          </a:solidFill>
          <a:ln w="12700">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26" name="Rectangle"/>
          <p:cNvSpPr/>
          <p:nvPr/>
        </p:nvSpPr>
        <p:spPr>
          <a:xfrm>
            <a:off x="13895655" y="11191064"/>
            <a:ext cx="134363" cy="394612"/>
          </a:xfrm>
          <a:prstGeom prst="rect">
            <a:avLst/>
          </a:prstGeom>
          <a:solidFill>
            <a:srgbClr val="B8A0EC"/>
          </a:solidFill>
          <a:ln w="12700">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27" name="Rectangle"/>
          <p:cNvSpPr/>
          <p:nvPr/>
        </p:nvSpPr>
        <p:spPr>
          <a:xfrm>
            <a:off x="14105207" y="11191064"/>
            <a:ext cx="83563" cy="394612"/>
          </a:xfrm>
          <a:prstGeom prst="rect">
            <a:avLst/>
          </a:prstGeom>
          <a:solidFill>
            <a:srgbClr val="B8A0EC"/>
          </a:solidFill>
          <a:ln w="12700">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28" name="Rectangle"/>
          <p:cNvSpPr/>
          <p:nvPr/>
        </p:nvSpPr>
        <p:spPr>
          <a:xfrm>
            <a:off x="14263957" y="11191064"/>
            <a:ext cx="45463" cy="394612"/>
          </a:xfrm>
          <a:prstGeom prst="rect">
            <a:avLst/>
          </a:prstGeom>
          <a:solidFill>
            <a:srgbClr val="B8A0EC"/>
          </a:solidFill>
          <a:ln w="12700">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29" name="Initial…"/>
          <p:cNvSpPr txBox="1"/>
          <p:nvPr/>
        </p:nvSpPr>
        <p:spPr>
          <a:xfrm>
            <a:off x="5238143" y="2972835"/>
            <a:ext cx="1961999" cy="1058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spc="-28" sz="2800">
                <a:ln>
                  <a:noFill/>
                </a:ln>
                <a:solidFill>
                  <a:srgbClr val="F9DFDF"/>
                </a:solidFill>
                <a:latin typeface="Canela Bold"/>
                <a:ea typeface="Canela Bold"/>
                <a:cs typeface="Canela Bold"/>
                <a:sym typeface="Canela Bold"/>
              </a:defRPr>
            </a:pPr>
            <a:r>
              <a:t>Initial</a:t>
            </a:r>
          </a:p>
          <a:p>
            <a:pPr>
              <a:lnSpc>
                <a:spcPct val="80000"/>
              </a:lnSpc>
              <a:defRPr spc="-28" sz="2800">
                <a:ln>
                  <a:noFill/>
                </a:ln>
                <a:solidFill>
                  <a:srgbClr val="F9DFDF"/>
                </a:solidFill>
                <a:latin typeface="Canela Bold"/>
                <a:ea typeface="Canela Bold"/>
                <a:cs typeface="Canela Bold"/>
                <a:sym typeface="Canela Bold"/>
              </a:defRPr>
            </a:pPr>
            <a:r>
              <a:t> conception</a:t>
            </a:r>
          </a:p>
        </p:txBody>
      </p:sp>
      <p:sp>
        <p:nvSpPr>
          <p:cNvPr id="230" name="MVP design and…"/>
          <p:cNvSpPr txBox="1"/>
          <p:nvPr/>
        </p:nvSpPr>
        <p:spPr>
          <a:xfrm>
            <a:off x="15628974" y="2972835"/>
            <a:ext cx="2673198" cy="1058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spc="-28" sz="2800">
                <a:ln>
                  <a:noFill/>
                </a:ln>
                <a:solidFill>
                  <a:srgbClr val="F9DFDF"/>
                </a:solidFill>
                <a:latin typeface="Canela Bold"/>
                <a:ea typeface="Canela Bold"/>
                <a:cs typeface="Canela Bold"/>
                <a:sym typeface="Canela Bold"/>
              </a:defRPr>
            </a:pPr>
            <a:r>
              <a:t>MVP design and</a:t>
            </a:r>
          </a:p>
          <a:p>
            <a:pPr>
              <a:lnSpc>
                <a:spcPct val="80000"/>
              </a:lnSpc>
              <a:defRPr spc="-28" sz="2800">
                <a:ln>
                  <a:noFill/>
                </a:ln>
                <a:solidFill>
                  <a:srgbClr val="F9DFDF"/>
                </a:solidFill>
                <a:latin typeface="Canela Bold"/>
                <a:ea typeface="Canela Bold"/>
                <a:cs typeface="Canela Bold"/>
                <a:sym typeface="Canela Bold"/>
              </a:defRPr>
            </a:pPr>
            <a:r>
              <a:t>Development</a:t>
            </a:r>
          </a:p>
        </p:txBody>
      </p:sp>
      <p:sp>
        <p:nvSpPr>
          <p:cNvPr id="231" name="MVP launch"/>
          <p:cNvSpPr txBox="1"/>
          <p:nvPr/>
        </p:nvSpPr>
        <p:spPr>
          <a:xfrm>
            <a:off x="9622863" y="6525039"/>
            <a:ext cx="2038453" cy="631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defRPr spc="-28" sz="2800">
                <a:solidFill>
                  <a:srgbClr val="F9DFDF"/>
                </a:solidFill>
                <a:latin typeface="Canela Bold"/>
                <a:ea typeface="Canela Bold"/>
                <a:cs typeface="Canela Bold"/>
                <a:sym typeface="Canela Bold"/>
              </a:defRPr>
            </a:lvl1pPr>
          </a:lstStyle>
          <a:p>
            <a:pPr>
              <a:defRPr>
                <a:ln>
                  <a:noFill/>
                </a:ln>
              </a:defRPr>
            </a:pPr>
            <a:r>
              <a:t>MVP launch</a:t>
            </a:r>
          </a:p>
        </p:txBody>
      </p:sp>
      <p:sp>
        <p:nvSpPr>
          <p:cNvPr id="232" name="Incremental…"/>
          <p:cNvSpPr txBox="1"/>
          <p:nvPr/>
        </p:nvSpPr>
        <p:spPr>
          <a:xfrm>
            <a:off x="13014985" y="6311324"/>
            <a:ext cx="2543405" cy="1058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spc="-28" sz="2800">
                <a:ln>
                  <a:noFill/>
                </a:ln>
                <a:solidFill>
                  <a:srgbClr val="F9DFDF"/>
                </a:solidFill>
                <a:latin typeface="Canela Bold"/>
                <a:ea typeface="Canela Bold"/>
                <a:cs typeface="Canela Bold"/>
                <a:sym typeface="Canela Bold"/>
              </a:defRPr>
            </a:pPr>
            <a:r>
              <a:t>“Pre-season”</a:t>
            </a:r>
          </a:p>
          <a:p>
            <a:pPr>
              <a:lnSpc>
                <a:spcPct val="80000"/>
              </a:lnSpc>
              <a:defRPr spc="-28" sz="2800">
                <a:ln>
                  <a:noFill/>
                </a:ln>
                <a:solidFill>
                  <a:srgbClr val="F9DFDF"/>
                </a:solidFill>
                <a:latin typeface="Canela Bold"/>
                <a:ea typeface="Canela Bold"/>
                <a:cs typeface="Canela Bold"/>
                <a:sym typeface="Canela Bold"/>
              </a:defRPr>
            </a:pPr>
            <a:r>
              <a:t>Non-monetised</a:t>
            </a:r>
          </a:p>
        </p:txBody>
      </p:sp>
      <p:sp>
        <p:nvSpPr>
          <p:cNvPr id="233" name="Token launch"/>
          <p:cNvSpPr txBox="1"/>
          <p:nvPr/>
        </p:nvSpPr>
        <p:spPr>
          <a:xfrm>
            <a:off x="16912059" y="6444061"/>
            <a:ext cx="2914296" cy="1058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spc="-28" sz="2800">
                <a:ln>
                  <a:noFill/>
                </a:ln>
                <a:solidFill>
                  <a:srgbClr val="F9DFDF"/>
                </a:solidFill>
                <a:latin typeface="Canela Bold"/>
                <a:ea typeface="Canela Bold"/>
                <a:cs typeface="Canela Bold"/>
                <a:sym typeface="Canela Bold"/>
              </a:defRPr>
            </a:pPr>
            <a:r>
              <a:t>“Season 1” </a:t>
            </a:r>
            <a:br/>
            <a:r>
              <a:t>Monetised launch</a:t>
            </a:r>
          </a:p>
        </p:txBody>
      </p:sp>
      <p:sp>
        <p:nvSpPr>
          <p:cNvPr id="234" name="Line"/>
          <p:cNvSpPr/>
          <p:nvPr/>
        </p:nvSpPr>
        <p:spPr>
          <a:xfrm flipV="1">
            <a:off x="10508474" y="4118154"/>
            <a:ext cx="5" cy="580649"/>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
        <p:nvSpPr>
          <p:cNvPr id="235" name="Early design and…"/>
          <p:cNvSpPr txBox="1"/>
          <p:nvPr/>
        </p:nvSpPr>
        <p:spPr>
          <a:xfrm>
            <a:off x="8674034" y="2972835"/>
            <a:ext cx="3668879" cy="1058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spc="-28" sz="2800">
                <a:ln>
                  <a:noFill/>
                </a:ln>
                <a:solidFill>
                  <a:srgbClr val="F9DFDF"/>
                </a:solidFill>
                <a:latin typeface="Canela Bold"/>
                <a:ea typeface="Canela Bold"/>
                <a:cs typeface="Canela Bold"/>
                <a:sym typeface="Canela Bold"/>
              </a:defRPr>
            </a:pPr>
            <a:r>
              <a:t>Early design and</a:t>
            </a:r>
          </a:p>
          <a:p>
            <a:pPr>
              <a:lnSpc>
                <a:spcPct val="80000"/>
              </a:lnSpc>
              <a:defRPr spc="-28" sz="2800">
                <a:ln>
                  <a:noFill/>
                </a:ln>
                <a:solidFill>
                  <a:srgbClr val="F9DFDF"/>
                </a:solidFill>
                <a:latin typeface="Canela Bold"/>
                <a:ea typeface="Canela Bold"/>
                <a:cs typeface="Canela Bold"/>
                <a:sym typeface="Canela Bold"/>
              </a:defRPr>
            </a:pPr>
            <a:r>
              <a:t>technical development</a:t>
            </a:r>
          </a:p>
        </p:txBody>
      </p:sp>
      <p:sp>
        <p:nvSpPr>
          <p:cNvPr id="236" name="Line"/>
          <p:cNvSpPr/>
          <p:nvPr/>
        </p:nvSpPr>
        <p:spPr>
          <a:xfrm flipV="1">
            <a:off x="7058724" y="7773178"/>
            <a:ext cx="1" cy="394612"/>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
        <p:nvSpPr>
          <p:cNvPr id="237" name="Line"/>
          <p:cNvSpPr/>
          <p:nvPr/>
        </p:nvSpPr>
        <p:spPr>
          <a:xfrm flipV="1">
            <a:off x="18241944" y="7476001"/>
            <a:ext cx="5" cy="656849"/>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
        <p:nvSpPr>
          <p:cNvPr id="238" name="Rectangle"/>
          <p:cNvSpPr/>
          <p:nvPr/>
        </p:nvSpPr>
        <p:spPr>
          <a:xfrm>
            <a:off x="16698771" y="4333304"/>
            <a:ext cx="6107563" cy="343812"/>
          </a:xfrm>
          <a:prstGeom prst="rect">
            <a:avLst/>
          </a:prstGeom>
          <a:ln w="50800">
            <a:solidFill>
              <a:srgbClr val="F9DFDF"/>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39" name="Line"/>
          <p:cNvSpPr/>
          <p:nvPr/>
        </p:nvSpPr>
        <p:spPr>
          <a:xfrm flipV="1">
            <a:off x="16965574" y="4092755"/>
            <a:ext cx="5" cy="242211"/>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
        <p:nvSpPr>
          <p:cNvPr id="240" name="Line"/>
          <p:cNvSpPr/>
          <p:nvPr/>
        </p:nvSpPr>
        <p:spPr>
          <a:xfrm flipV="1">
            <a:off x="6219143" y="4118154"/>
            <a:ext cx="5" cy="580649"/>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
        <p:nvSpPr>
          <p:cNvPr id="241" name="Rectangle"/>
          <p:cNvSpPr/>
          <p:nvPr/>
        </p:nvSpPr>
        <p:spPr>
          <a:xfrm>
            <a:off x="7067829" y="7779994"/>
            <a:ext cx="7246971" cy="343812"/>
          </a:xfrm>
          <a:prstGeom prst="rect">
            <a:avLst/>
          </a:prstGeom>
          <a:ln w="50800">
            <a:solidFill>
              <a:srgbClr val="F9DFDF"/>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42" name="Line"/>
          <p:cNvSpPr/>
          <p:nvPr/>
        </p:nvSpPr>
        <p:spPr>
          <a:xfrm flipV="1">
            <a:off x="10508476" y="7451643"/>
            <a:ext cx="1" cy="323295"/>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
        <p:nvSpPr>
          <p:cNvPr id="243" name="Rectangle"/>
          <p:cNvSpPr/>
          <p:nvPr/>
        </p:nvSpPr>
        <p:spPr>
          <a:xfrm>
            <a:off x="14336562" y="7779993"/>
            <a:ext cx="8496911" cy="343812"/>
          </a:xfrm>
          <a:prstGeom prst="rect">
            <a:avLst/>
          </a:prstGeom>
          <a:ln w="50800">
            <a:solidFill>
              <a:srgbClr val="F9DFDF"/>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44" name="Rectangle"/>
          <p:cNvSpPr/>
          <p:nvPr/>
        </p:nvSpPr>
        <p:spPr>
          <a:xfrm>
            <a:off x="1646387" y="11177133"/>
            <a:ext cx="11886177" cy="422477"/>
          </a:xfrm>
          <a:prstGeom prst="rect">
            <a:avLst/>
          </a:prstGeom>
          <a:gradFill>
            <a:gsLst>
              <a:gs pos="0">
                <a:srgbClr val="B8A0EC"/>
              </a:gs>
              <a:gs pos="100000">
                <a:srgbClr val="462D7D"/>
              </a:gs>
            </a:gsLst>
            <a:lin ang="8102748"/>
          </a:gradFill>
          <a:ln w="12700">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45" name="2025"/>
          <p:cNvSpPr txBox="1"/>
          <p:nvPr/>
        </p:nvSpPr>
        <p:spPr>
          <a:xfrm>
            <a:off x="1520415" y="9716340"/>
            <a:ext cx="2186941" cy="1094742"/>
          </a:xfrm>
          <a:prstGeom prst="rect">
            <a:avLst/>
          </a:prstGeom>
          <a:ln w="12700">
            <a:miter lim="400000"/>
          </a:ln>
          <a:effectLst>
            <a:outerShdw sx="100000" sy="100000" kx="0" ky="0" algn="b" rotWithShape="0" blurRad="0" dist="40649" dir="5400000">
              <a:srgbClr val="F9DFDF">
                <a:alpha val="7111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Futura Bold"/>
                <a:ea typeface="Futura Bold"/>
                <a:cs typeface="Futura Bold"/>
                <a:sym typeface="Futura Bold"/>
              </a:defRPr>
            </a:lvl1pPr>
          </a:lstStyle>
          <a:p>
            <a:pPr/>
            <a:r>
              <a:t>2026</a:t>
            </a:r>
          </a:p>
        </p:txBody>
      </p:sp>
      <p:sp>
        <p:nvSpPr>
          <p:cNvPr id="246" name="Rectangle"/>
          <p:cNvSpPr/>
          <p:nvPr/>
        </p:nvSpPr>
        <p:spPr>
          <a:xfrm>
            <a:off x="1670109" y="7779994"/>
            <a:ext cx="5376501" cy="343812"/>
          </a:xfrm>
          <a:prstGeom prst="rect">
            <a:avLst/>
          </a:prstGeom>
          <a:ln w="50800">
            <a:solidFill>
              <a:srgbClr val="F9DFDF"/>
            </a:solidFill>
            <a:miter lim="400000"/>
          </a:ln>
        </p:spPr>
        <p:txBody>
          <a:bodyPr lIns="50800" tIns="50800" rIns="50800" bIns="50800" anchor="ctr"/>
          <a:lstStyle/>
          <a:p>
            <a:pPr defTabSz="1130300">
              <a:lnSpc>
                <a:spcPct val="100000"/>
              </a:lnSpc>
              <a:defRPr sz="3200">
                <a:ln>
                  <a:noFill/>
                </a:ln>
                <a:solidFill>
                  <a:srgbClr val="FFFFFF"/>
                </a:solidFill>
                <a:latin typeface="Graphik"/>
                <a:ea typeface="Graphik"/>
                <a:cs typeface="Graphik"/>
                <a:sym typeface="Graphik"/>
              </a:defRPr>
            </a:pPr>
          </a:p>
        </p:txBody>
      </p:sp>
      <p:sp>
        <p:nvSpPr>
          <p:cNvPr id="247" name="Line"/>
          <p:cNvSpPr/>
          <p:nvPr/>
        </p:nvSpPr>
        <p:spPr>
          <a:xfrm flipV="1">
            <a:off x="14286688" y="7451643"/>
            <a:ext cx="1" cy="323295"/>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
        <p:nvSpPr>
          <p:cNvPr id="248" name="MVP launch"/>
          <p:cNvSpPr txBox="1"/>
          <p:nvPr/>
        </p:nvSpPr>
        <p:spPr>
          <a:xfrm>
            <a:off x="4211484" y="9345178"/>
            <a:ext cx="5312727" cy="14863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28" sz="2800">
                <a:solidFill>
                  <a:srgbClr val="F9DFDF"/>
                </a:solidFill>
                <a:latin typeface="Canela Bold"/>
                <a:ea typeface="Canela Bold"/>
                <a:cs typeface="Canela Bold"/>
                <a:sym typeface="Canela Bold"/>
              </a:defRPr>
            </a:lvl1pPr>
          </a:lstStyle>
          <a:p>
            <a:pPr>
              <a:defRPr>
                <a:ln>
                  <a:noFill/>
                </a:ln>
              </a:defRPr>
            </a:pPr>
            <a:r>
              <a:t>Token launch, dNFT avatars, advanced game modes, and more…</a:t>
            </a:r>
          </a:p>
        </p:txBody>
      </p:sp>
      <p:sp>
        <p:nvSpPr>
          <p:cNvPr id="249" name="Line"/>
          <p:cNvSpPr/>
          <p:nvPr/>
        </p:nvSpPr>
        <p:spPr>
          <a:xfrm flipV="1">
            <a:off x="6867847" y="10823493"/>
            <a:ext cx="1" cy="323296"/>
          </a:xfrm>
          <a:prstGeom prst="line">
            <a:avLst/>
          </a:prstGeom>
          <a:ln w="50800">
            <a:solidFill>
              <a:srgbClr val="F9DFDF"/>
            </a:solidFill>
            <a:miter lim="400000"/>
          </a:ln>
        </p:spPr>
        <p:txBody>
          <a:bodyPr lIns="45718" tIns="45718" rIns="45718" bIns="45718"/>
          <a:lstStyle/>
          <a:p>
            <a:pPr defTabSz="1130300">
              <a:lnSpc>
                <a:spcPct val="100000"/>
              </a:lnSpc>
              <a:defRPr sz="3200">
                <a:ln>
                  <a:noFill/>
                </a:ln>
                <a:solidFill>
                  <a:srgbClr val="FFFFFF"/>
                </a:solidFill>
                <a:latin typeface="Graphik"/>
                <a:ea typeface="Graphik"/>
                <a:cs typeface="Graphik"/>
                <a:sym typeface="Graphik"/>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110725"/>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6000" u="none" kumimoji="0" normalizeH="0">
            <a:ln w="25400" cap="flat">
              <a:solidFill>
                <a:srgbClr val="FFB2B2">
                  <a:alpha val="91351"/>
                </a:srgbClr>
              </a:solidFill>
              <a:prstDash val="solid"/>
              <a:miter lim="400000"/>
            </a:ln>
            <a:solidFill>
              <a:srgbClr val="11072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