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24"/>
  </p:notesMasterIdLst>
  <p:sldIdLst>
    <p:sldId id="718" r:id="rId2"/>
    <p:sldId id="719" r:id="rId3"/>
    <p:sldId id="720" r:id="rId4"/>
    <p:sldId id="721" r:id="rId5"/>
    <p:sldId id="722" r:id="rId6"/>
    <p:sldId id="723" r:id="rId7"/>
    <p:sldId id="724" r:id="rId8"/>
    <p:sldId id="725" r:id="rId9"/>
    <p:sldId id="726" r:id="rId10"/>
    <p:sldId id="727" r:id="rId11"/>
    <p:sldId id="728" r:id="rId12"/>
    <p:sldId id="729" r:id="rId13"/>
    <p:sldId id="730" r:id="rId14"/>
    <p:sldId id="731" r:id="rId15"/>
    <p:sldId id="732" r:id="rId16"/>
    <p:sldId id="733" r:id="rId17"/>
    <p:sldId id="734" r:id="rId18"/>
    <p:sldId id="735" r:id="rId19"/>
    <p:sldId id="736" r:id="rId20"/>
    <p:sldId id="737" r:id="rId21"/>
    <p:sldId id="738" r:id="rId22"/>
    <p:sldId id="739" r:id="rId23"/>
  </p:sldIdLst>
  <p:sldSz cx="12192000" cy="6858000"/>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677B1E17-FC52-4F1C-B8C5-B43D57336160}" name="Jeroen Klein Brinke" initials="JB" userId="S::jeroen@radiosense.tech::aa13967f-f851-492e-ac98-2917669227d2" providerId="AD"/>
  <p188:author id="{3286E286-6055-F14E-83B3-03FEC1671765}" name="Jos Maccabiani" initials="JM" userId="S::jos.maccabiani@innovationquarter.nl::3ec24f33-95c9-43a3-a525-fdc9a7a3c259"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6F6F9"/>
    <a:srgbClr val="A8B3C2"/>
    <a:srgbClr val="0B1220"/>
    <a:srgbClr val="0C121F"/>
    <a:srgbClr val="0B121F"/>
    <a:srgbClr val="68D2BF"/>
    <a:srgbClr val="0A0F18"/>
    <a:srgbClr val="182024"/>
    <a:srgbClr val="F4F6FA"/>
    <a:srgbClr val="4C797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DA55092-DD1E-6A4B-B805-03B351B4D0B8}" v="1" dt="2026-09-09T00:26:30.939"/>
  </p1510:revLst>
</p1510:revInfo>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147"/>
    <p:restoredTop sz="66575"/>
  </p:normalViewPr>
  <p:slideViewPr>
    <p:cSldViewPr snapToGrid="0">
      <p:cViewPr varScale="1">
        <p:scale>
          <a:sx n="82" d="100"/>
          <a:sy n="82" d="100"/>
        </p:scale>
        <p:origin x="2136"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 Id="rId30" Type="http://schemas.microsoft.com/office/2018/10/relationships/authors" Targe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NL"/>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F3445C3-457E-49EF-9862-31CCA42FFD29}" type="datetimeFigureOut">
              <a:rPr lang="nl-NL" smtClean="0"/>
              <a:t>13-09-2026</a:t>
            </a:fld>
            <a:endParaRPr lang="nl-NL"/>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nl-NL"/>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l-NL"/>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4C7DE2-8AEC-4BE8-A65D-8B71D8508D71}" type="slidenum">
              <a:rPr lang="nl-NL" smtClean="0"/>
              <a:t>‹nr.›</a:t>
            </a:fld>
            <a:endParaRPr lang="nl-NL"/>
          </a:p>
        </p:txBody>
      </p:sp>
    </p:spTree>
    <p:extLst>
      <p:ext uri="{BB962C8B-B14F-4D97-AF65-F5344CB8AC3E}">
        <p14:creationId xmlns:p14="http://schemas.microsoft.com/office/powerpoint/2010/main" val="38298057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a:extLst>
            <a:ext uri="{FF2B5EF4-FFF2-40B4-BE49-F238E27FC236}">
              <a16:creationId xmlns:a16="http://schemas.microsoft.com/office/drawing/2014/main" id="{2D3FCE88-9C5B-240C-16CB-E2F145743E50}"/>
            </a:ext>
          </a:extLst>
        </p:cNvPr>
        <p:cNvGrpSpPr/>
        <p:nvPr/>
      </p:nvGrpSpPr>
      <p:grpSpPr>
        <a:xfrm>
          <a:off x="0" y="0"/>
          <a:ext cx="0" cy="0"/>
          <a:chOff x="0" y="0"/>
          <a:chExt cx="0" cy="0"/>
        </a:xfrm>
      </p:grpSpPr>
      <p:sp>
        <p:nvSpPr>
          <p:cNvPr id="74" name="Google Shape;74;p1:notes">
            <a:extLst>
              <a:ext uri="{FF2B5EF4-FFF2-40B4-BE49-F238E27FC236}">
                <a16:creationId xmlns:a16="http://schemas.microsoft.com/office/drawing/2014/main" id="{32B8BC92-6E68-35BD-9D62-64B682436C46}"/>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indent="0">
              <a:buNone/>
            </a:pPr>
            <a:r>
              <a:rPr lang="en-GB" sz="1600" b="1" dirty="0">
                <a:solidFill>
                  <a:srgbClr val="E97132"/>
                </a:solidFill>
              </a:rPr>
              <a:t>⏱ 0:00 to 1:30</a:t>
            </a:r>
          </a:p>
          <a:p>
            <a:pPr marL="0" indent="0">
              <a:lnSpc>
                <a:spcPct val="115000"/>
              </a:lnSpc>
              <a:spcBef>
                <a:spcPts val="800"/>
              </a:spcBef>
              <a:buNone/>
            </a:pPr>
            <a:r>
              <a:rPr lang="en-GB" sz="1400" b="0" dirty="0"/>
              <a:t>Let me start on a campsite, a few summers ago. My wife was pregnant and slept most afternoons in the tent.</a:t>
            </a:r>
          </a:p>
          <a:p>
            <a:pPr marL="0" indent="0">
              <a:lnSpc>
                <a:spcPct val="115000"/>
              </a:lnSpc>
              <a:spcBef>
                <a:spcPts val="800"/>
              </a:spcBef>
              <a:buNone/>
            </a:pPr>
            <a:r>
              <a:rPr lang="en-GB" sz="1400" b="0" dirty="0"/>
              <a:t>I was testing a wireless network there, and I realised I could see exactly where the access point was, just from the signal.</a:t>
            </a:r>
          </a:p>
          <a:p>
            <a:pPr marL="0" indent="0">
              <a:lnSpc>
                <a:spcPct val="115000"/>
              </a:lnSpc>
              <a:spcBef>
                <a:spcPts val="800"/>
              </a:spcBef>
              <a:buNone/>
            </a:pPr>
            <a:r>
              <a:rPr lang="en-GB" sz="1400" b="0" dirty="0"/>
              <a:t>And then a question came up that would not leave me alone. If I can see the access point, can the access point see me? Could it see her breathing, so I would know she was fine without opening the tent and waking her?</a:t>
            </a:r>
          </a:p>
          <a:p>
            <a:pPr marL="0" indent="0">
              <a:lnSpc>
                <a:spcPct val="115000"/>
              </a:lnSpc>
              <a:spcBef>
                <a:spcPts val="800"/>
              </a:spcBef>
              <a:buNone/>
            </a:pPr>
            <a:r>
              <a:rPr lang="en-GB" sz="1400" b="0" dirty="0"/>
              <a:t>Then there is my grandfather. He is 97 and still lives on his own. Like many older people he wears an alarm button. But when he fell, and he fell more than once, he could not press it.</a:t>
            </a:r>
          </a:p>
          <a:p>
            <a:pPr marL="0" indent="0">
              <a:lnSpc>
                <a:spcPct val="115000"/>
              </a:lnSpc>
              <a:spcBef>
                <a:spcPts val="800"/>
              </a:spcBef>
              <a:buNone/>
            </a:pPr>
            <a:r>
              <a:rPr lang="en-GB" sz="1400" b="0" dirty="0"/>
              <a:t>That is the moment everything fell into place. The curiosity from the campsite suddenly had a purpose.</a:t>
            </a:r>
          </a:p>
          <a:p>
            <a:pPr marL="0" indent="0">
              <a:lnSpc>
                <a:spcPct val="115000"/>
              </a:lnSpc>
              <a:spcBef>
                <a:spcPts val="800"/>
              </a:spcBef>
              <a:buNone/>
            </a:pPr>
            <a:r>
              <a:rPr lang="en-GB" sz="1400" b="0" dirty="0"/>
              <a:t>We live surrounded by smart devices, smart homes and smart networks, and safety still depends on a button. If nobody presses it, nothing happens.</a:t>
            </a:r>
          </a:p>
          <a:p>
            <a:pPr marL="0" indent="0">
              <a:lnSpc>
                <a:spcPct val="115000"/>
              </a:lnSpc>
              <a:spcBef>
                <a:spcPts val="800"/>
              </a:spcBef>
              <a:buNone/>
            </a:pPr>
            <a:r>
              <a:rPr lang="en-GB" sz="1400" b="0" dirty="0"/>
              <a:t>So why can the network not ask for help by itself?</a:t>
            </a:r>
          </a:p>
          <a:p>
            <a:pPr marL="0" indent="0">
              <a:lnSpc>
                <a:spcPct val="115000"/>
              </a:lnSpc>
              <a:spcBef>
                <a:spcPts val="800"/>
              </a:spcBef>
              <a:buNone/>
            </a:pPr>
            <a:r>
              <a:rPr lang="en-GB" sz="1400" b="0" dirty="0"/>
              <a:t>RadioSense did not start from technology. It started from a question on a campsite and a person who could not reach a button.</a:t>
            </a:r>
          </a:p>
          <a:p>
            <a:pPr marL="0" indent="0">
              <a:lnSpc>
                <a:spcPct val="115000"/>
              </a:lnSpc>
              <a:spcBef>
                <a:spcPts val="800"/>
              </a:spcBef>
              <a:buNone/>
            </a:pPr>
            <a:r>
              <a:rPr lang="en-GB" sz="1400" b="1" dirty="0"/>
              <a:t>For years we built networks to move data. Today I want to show you they can also keep people safe, without watching them.</a:t>
            </a:r>
          </a:p>
        </p:txBody>
      </p:sp>
      <p:sp>
        <p:nvSpPr>
          <p:cNvPr id="75" name="Google Shape;75;p1:notes">
            <a:extLst>
              <a:ext uri="{FF2B5EF4-FFF2-40B4-BE49-F238E27FC236}">
                <a16:creationId xmlns:a16="http://schemas.microsoft.com/office/drawing/2014/main" id="{48D256A3-0C72-E322-2AF8-366DE14F0B69}"/>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536144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 name="Notes Placeholder"/>
          <p:cNvSpPr>
            <a:spLocks noGrp="1"/>
          </p:cNvSpPr>
          <p:nvPr>
            <p:ph type="body" idx="1"/>
          </p:nvPr>
        </p:nvSpPr>
        <p:spPr>
          <a:xfrm>
            <a:off x="685800" y="4343400"/>
            <a:ext cx="5486400" cy="4114800"/>
          </a:xfrm>
          <a:prstGeom prst="rect">
            <a:avLst/>
          </a:prstGeom>
        </p:spPr>
        <p:txBody>
          <a:bodyPr wrap="square" lIns="91425" tIns="91425" rIns="91425" bIns="91425" anchor="t">
            <a:noAutofit/>
          </a:bodyPr>
          <a:lstStyle/>
          <a:p>
            <a:pPr marL="0" indent="0">
              <a:buNone/>
            </a:pPr>
            <a:r>
              <a:rPr lang="en-GB" sz="1600" b="1" dirty="0">
                <a:solidFill>
                  <a:srgbClr val="E97132"/>
                </a:solidFill>
              </a:rPr>
              <a:t>⏱ 1:30 to 2:00</a:t>
            </a:r>
          </a:p>
          <a:p>
            <a:pPr marL="0" indent="0">
              <a:lnSpc>
                <a:spcPct val="115000"/>
              </a:lnSpc>
              <a:spcBef>
                <a:spcPts val="800"/>
              </a:spcBef>
              <a:buNone/>
            </a:pPr>
            <a:r>
              <a:rPr lang="en-GB" sz="1400" b="0" dirty="0"/>
              <a:t>So how do we get from a campsite to a network that asks for help? It comes down to a shift in what we think a wireless network is for.</a:t>
            </a:r>
          </a:p>
          <a:p>
            <a:pPr marL="0" indent="0">
              <a:lnSpc>
                <a:spcPct val="115000"/>
              </a:lnSpc>
              <a:spcBef>
                <a:spcPts val="800"/>
              </a:spcBef>
              <a:buNone/>
            </a:pPr>
            <a:r>
              <a:rPr lang="en-GB" sz="1400" b="0" dirty="0"/>
              <a:t>For thirty years radio engineering had one goal: move bits from A to B. Everything the signal picked up along the way was noise, and we worked hard to filter it out.</a:t>
            </a:r>
          </a:p>
          <a:p>
            <a:pPr marL="0" indent="0">
              <a:lnSpc>
                <a:spcPct val="115000"/>
              </a:lnSpc>
              <a:spcBef>
                <a:spcPts val="800"/>
              </a:spcBef>
              <a:buNone/>
            </a:pPr>
            <a:r>
              <a:rPr lang="en-GB" sz="1400" b="0" dirty="0"/>
              <a:t>Today we know that noise is information. It tells you about the room the signal passed through: who is there, whether they move, whether something has changed.</a:t>
            </a:r>
          </a:p>
          <a:p>
            <a:pPr marL="0" indent="0">
              <a:lnSpc>
                <a:spcPct val="115000"/>
              </a:lnSpc>
              <a:spcBef>
                <a:spcPts val="800"/>
              </a:spcBef>
              <a:buNone/>
            </a:pPr>
            <a:r>
              <a:rPr lang="en-GB" sz="1400" b="0" dirty="0"/>
              <a:t>And next, the standards bodies are building this into the radio itself. Sensing becomes a feature of the network, not an add-on.</a:t>
            </a:r>
          </a:p>
          <a:p>
            <a:pPr marL="0" indent="0">
              <a:lnSpc>
                <a:spcPct val="115000"/>
              </a:lnSpc>
              <a:spcBef>
                <a:spcPts val="800"/>
              </a:spcBef>
              <a:buNone/>
            </a:pPr>
            <a:r>
              <a:rPr lang="en-GB" sz="1400" b="1" dirty="0"/>
              <a:t>Same infrastructure, a second function, and nothing new in the walls. That is the whole talk in one sentence.</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indent="0">
              <a:buNone/>
            </a:pPr>
            <a:r>
              <a:rPr lang="en-GB" sz="1600" b="1" dirty="0">
                <a:solidFill>
                  <a:srgbClr val="E97132"/>
                </a:solidFill>
              </a:rPr>
              <a:t>⏱ 2:00 to 2:30</a:t>
            </a:r>
          </a:p>
          <a:p>
            <a:pPr marL="0" indent="0">
              <a:lnSpc>
                <a:spcPct val="115000"/>
              </a:lnSpc>
              <a:spcBef>
                <a:spcPts val="800"/>
              </a:spcBef>
              <a:buNone/>
            </a:pPr>
            <a:r>
              <a:rPr lang="en-GB" sz="1400" b="0" dirty="0"/>
              <a:t>My grandfather is not an exception.</a:t>
            </a:r>
          </a:p>
          <a:p>
            <a:pPr marL="0" indent="0">
              <a:lnSpc>
                <a:spcPct val="115000"/>
              </a:lnSpc>
              <a:spcBef>
                <a:spcPts val="800"/>
              </a:spcBef>
              <a:buNone/>
            </a:pPr>
            <a:r>
              <a:rPr lang="en-GB" sz="1400" b="0" dirty="0"/>
              <a:t>In the Netherlands alone, more than 100,000 older people end up in emergency care after a fall every year. Many of them are found only hours later.</a:t>
            </a:r>
          </a:p>
          <a:p>
            <a:pPr marL="0" indent="0">
              <a:lnSpc>
                <a:spcPct val="115000"/>
              </a:lnSpc>
              <a:spcBef>
                <a:spcPts val="800"/>
              </a:spcBef>
              <a:buNone/>
            </a:pPr>
            <a:r>
              <a:rPr lang="en-GB" sz="1400" b="0" dirty="0"/>
              <a:t>A single fall costs 10,000 euro or more per person. Nationally that adds up to over a billion euro a year, in a sector that is already short of people.</a:t>
            </a:r>
          </a:p>
          <a:p>
            <a:pPr marL="0" indent="0">
              <a:lnSpc>
                <a:spcPct val="115000"/>
              </a:lnSpc>
              <a:spcBef>
                <a:spcPts val="800"/>
              </a:spcBef>
              <a:buNone/>
            </a:pPr>
            <a:r>
              <a:rPr lang="en-GB" sz="1400" b="0" dirty="0"/>
              <a:t>So why is this still unsolved? Cameras can see, but nobody wants to be filmed in their own living room. Wearables and alarm buttons only work if you wear them and can press them. Room by room sensors are simply too expensive to scale.</a:t>
            </a:r>
          </a:p>
          <a:p>
            <a:pPr marL="0" indent="0">
              <a:lnSpc>
                <a:spcPct val="115000"/>
              </a:lnSpc>
              <a:spcBef>
                <a:spcPts val="800"/>
              </a:spcBef>
              <a:buNone/>
            </a:pPr>
            <a:r>
              <a:rPr lang="en-GB" sz="1400" b="1" dirty="0"/>
              <a:t>This is not a detection problem. It is a deployment problem. Everything that works technically fails on privacy, on cost, or on the willingness to wear something.</a:t>
            </a:r>
          </a:p>
          <a:p>
            <a:pPr marL="0" indent="0">
              <a:spcBef>
                <a:spcPts val="800"/>
              </a:spcBef>
              <a:buNone/>
            </a:pPr>
            <a:r>
              <a:rPr lang="en-GB" sz="1100" i="1" dirty="0">
                <a:solidFill>
                  <a:srgbClr val="5B6B82"/>
                </a:solidFill>
              </a:rPr>
              <a:t>Sources: VeiligheidNL, Zorginstituut Nederland, Eurostat.</a:t>
            </a:r>
          </a:p>
        </p:txBody>
      </p:sp>
      <p:sp>
        <p:nvSpPr>
          <p:cNvPr id="4" name="Tijdelijke aanduiding voor dianummer 3"/>
          <p:cNvSpPr>
            <a:spLocks noGrp="1"/>
          </p:cNvSpPr>
          <p:nvPr>
            <p:ph type="sldNum" sz="quarter" idx="5"/>
          </p:nvPr>
        </p:nvSpPr>
        <p:spPr/>
        <p:txBody>
          <a:bodyPr/>
          <a:lstStyle/>
          <a:p>
            <a:fld id="{FA4C7DE2-8AEC-4BE8-A65D-8B71D8508D71}" type="slidenum">
              <a:rPr lang="nl-NL" smtClean="0"/>
              <a:t>3</a:t>
            </a:fld>
            <a:endParaRPr lang="nl-NL"/>
          </a:p>
        </p:txBody>
      </p:sp>
    </p:spTree>
    <p:extLst>
      <p:ext uri="{BB962C8B-B14F-4D97-AF65-F5344CB8AC3E}">
        <p14:creationId xmlns:p14="http://schemas.microsoft.com/office/powerpoint/2010/main" val="31479939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 name="Notes Placeholder"/>
          <p:cNvSpPr>
            <a:spLocks noGrp="1"/>
          </p:cNvSpPr>
          <p:nvPr>
            <p:ph type="body" idx="1"/>
          </p:nvPr>
        </p:nvSpPr>
        <p:spPr>
          <a:xfrm>
            <a:off x="685800" y="4343400"/>
            <a:ext cx="5486400" cy="4114800"/>
          </a:xfrm>
          <a:prstGeom prst="rect">
            <a:avLst/>
          </a:prstGeom>
        </p:spPr>
        <p:txBody>
          <a:bodyPr wrap="square" lIns="91425" tIns="91425" rIns="91425" bIns="91425" anchor="t">
            <a:noAutofit/>
          </a:bodyPr>
          <a:lstStyle/>
          <a:p>
            <a:pPr marL="0" indent="0">
              <a:buNone/>
            </a:pPr>
            <a:r>
              <a:rPr lang="en-GB" sz="1600" b="1" dirty="0">
                <a:solidFill>
                  <a:srgbClr val="E97132"/>
                </a:solidFill>
              </a:rPr>
              <a:t>⏱ 2:30 to 3:10</a:t>
            </a:r>
          </a:p>
          <a:p>
            <a:pPr marL="0" indent="0">
              <a:lnSpc>
                <a:spcPct val="115000"/>
              </a:lnSpc>
              <a:spcBef>
                <a:spcPts val="800"/>
              </a:spcBef>
              <a:buNone/>
            </a:pPr>
            <a:r>
              <a:rPr lang="en-GB" sz="1400" b="0" dirty="0"/>
              <a:t>Let me show you what actually happens when a router talks to an access point.</a:t>
            </a:r>
          </a:p>
          <a:p>
            <a:pPr marL="0" indent="0">
              <a:lnSpc>
                <a:spcPct val="115000"/>
              </a:lnSpc>
              <a:spcBef>
                <a:spcPts val="800"/>
              </a:spcBef>
              <a:buNone/>
            </a:pPr>
            <a:r>
              <a:rPr lang="en-GB" sz="1400" b="0" dirty="0"/>
              <a:t>The router transmits, and the wave hits everything in the room. Part of it bounces off the ceiling, part of it bounces off the floor. Those are reflections.</a:t>
            </a:r>
          </a:p>
          <a:p>
            <a:pPr marL="0" indent="0">
              <a:lnSpc>
                <a:spcPct val="115000"/>
              </a:lnSpc>
              <a:spcBef>
                <a:spcPts val="800"/>
              </a:spcBef>
              <a:buNone/>
            </a:pPr>
            <a:r>
              <a:rPr lang="en-GB" sz="1400" b="0" dirty="0"/>
              <a:t>The direct path runs straight through the person in the middle. A human body is mostly water, and water absorbs this energy. So that path arrives weaker. That is attenuation.</a:t>
            </a:r>
          </a:p>
          <a:p>
            <a:pPr marL="0" indent="0">
              <a:lnSpc>
                <a:spcPct val="115000"/>
              </a:lnSpc>
              <a:spcBef>
                <a:spcPts val="800"/>
              </a:spcBef>
              <a:buNone/>
            </a:pPr>
            <a:r>
              <a:rPr lang="en-GB" sz="1400" b="0" dirty="0"/>
              <a:t>All these paths arrive together, and together they form a pattern that is unique to this room and to this moment. We call that multipath.</a:t>
            </a:r>
          </a:p>
          <a:p>
            <a:pPr marL="0" indent="0">
              <a:lnSpc>
                <a:spcPct val="115000"/>
              </a:lnSpc>
              <a:spcBef>
                <a:spcPts val="800"/>
              </a:spcBef>
              <a:buNone/>
            </a:pPr>
            <a:r>
              <a:rPr lang="en-GB" sz="1400" b="1" dirty="0"/>
              <a:t>Move one thing in the room and the pattern changes. To the radio, a person walking through the room is simply a moving change in the channel. No AI yet. Pure physics.</a:t>
            </a:r>
          </a:p>
          <a:p>
            <a:pPr marL="0" indent="0">
              <a:spcBef>
                <a:spcPts val="800"/>
              </a:spcBef>
              <a:buNone/>
            </a:pPr>
            <a:r>
              <a:rPr lang="en-GB" sz="1100" i="1" dirty="0">
                <a:solidFill>
                  <a:srgbClr val="5B6B82"/>
                </a:solidFill>
              </a:rPr>
              <a:t>Animation starts automatically. If not, press the arrow key once.</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 name="Notes Placeholder"/>
          <p:cNvSpPr>
            <a:spLocks noGrp="1"/>
          </p:cNvSpPr>
          <p:nvPr>
            <p:ph type="body" idx="1"/>
          </p:nvPr>
        </p:nvSpPr>
        <p:spPr>
          <a:xfrm>
            <a:off x="685800" y="4343400"/>
            <a:ext cx="5486400" cy="4114800"/>
          </a:xfrm>
          <a:prstGeom prst="rect">
            <a:avLst/>
          </a:prstGeom>
        </p:spPr>
        <p:txBody>
          <a:bodyPr wrap="square" lIns="91425" tIns="91425" rIns="91425" bIns="91425" anchor="t">
            <a:noAutofit/>
          </a:bodyPr>
          <a:lstStyle/>
          <a:p>
            <a:pPr marL="0" indent="0">
              <a:buNone/>
            </a:pPr>
            <a:r>
              <a:rPr lang="en-GB" sz="1600" b="1" dirty="0">
                <a:solidFill>
                  <a:srgbClr val="E97132"/>
                </a:solidFill>
              </a:rPr>
              <a:t>⏱ 3:10 to 3:45</a:t>
            </a:r>
          </a:p>
          <a:p>
            <a:pPr marL="0" indent="0">
              <a:lnSpc>
                <a:spcPct val="115000"/>
              </a:lnSpc>
              <a:spcBef>
                <a:spcPts val="800"/>
              </a:spcBef>
              <a:buNone/>
            </a:pPr>
            <a:r>
              <a:rPr lang="en-GB" sz="1400" b="0" dirty="0"/>
              <a:t>If there is one technical term I want you to take home today, it is this one: CSI, Channel State Information.</a:t>
            </a:r>
          </a:p>
          <a:p>
            <a:pPr marL="0" indent="0">
              <a:lnSpc>
                <a:spcPct val="115000"/>
              </a:lnSpc>
              <a:spcBef>
                <a:spcPts val="800"/>
              </a:spcBef>
              <a:buNone/>
            </a:pPr>
            <a:r>
              <a:rPr lang="en-GB" sz="1400" b="0" dirty="0"/>
              <a:t>Every WiFi chip computes it many times per second, purely to keep your connection stable. It describes, for every subcarrier, how much energy arrived and with what delay.</a:t>
            </a:r>
          </a:p>
          <a:p>
            <a:pPr marL="0" indent="0">
              <a:lnSpc>
                <a:spcPct val="115000"/>
              </a:lnSpc>
              <a:spcBef>
                <a:spcPts val="800"/>
              </a:spcBef>
              <a:buNone/>
            </a:pPr>
            <a:r>
              <a:rPr lang="en-GB" sz="1400" b="0" dirty="0"/>
              <a:t>So we do not add a sensor. We read a measurement that already exists in the hardware you own today.</a:t>
            </a:r>
          </a:p>
          <a:p>
            <a:pPr marL="0" indent="0">
              <a:lnSpc>
                <a:spcPct val="115000"/>
              </a:lnSpc>
              <a:spcBef>
                <a:spcPts val="800"/>
              </a:spcBef>
              <a:buNone/>
            </a:pPr>
            <a:r>
              <a:rPr lang="en-GB" sz="1400" b="0" dirty="0"/>
              <a:t>And because a moving body shifts the frequency slightly, the Doppler effect, motion has its own signature. Breathing is slow and regular. A sudden movement is sharp and short.</a:t>
            </a:r>
          </a:p>
          <a:p>
            <a:pPr marL="0" indent="0">
              <a:lnSpc>
                <a:spcPct val="115000"/>
              </a:lnSpc>
              <a:spcBef>
                <a:spcPts val="800"/>
              </a:spcBef>
              <a:buNone/>
            </a:pPr>
            <a:r>
              <a:rPr lang="en-GB" sz="1400" b="1" dirty="0"/>
              <a:t>Different events look different in the data. That is what makes this real, and it is already present in every access point.</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 name="Notes Placeholder"/>
          <p:cNvSpPr>
            <a:spLocks noGrp="1"/>
          </p:cNvSpPr>
          <p:nvPr>
            <p:ph type="body" idx="1"/>
          </p:nvPr>
        </p:nvSpPr>
        <p:spPr>
          <a:xfrm>
            <a:off x="685800" y="4343400"/>
            <a:ext cx="5486400" cy="4114800"/>
          </a:xfrm>
          <a:prstGeom prst="rect">
            <a:avLst/>
          </a:prstGeom>
        </p:spPr>
        <p:txBody>
          <a:bodyPr wrap="square" lIns="91425" tIns="91425" rIns="91425" bIns="91425" anchor="t">
            <a:noAutofit/>
          </a:bodyPr>
          <a:lstStyle/>
          <a:p>
            <a:pPr marL="0" indent="0">
              <a:buNone/>
            </a:pPr>
            <a:r>
              <a:rPr lang="en-GB" sz="1600" b="1" dirty="0">
                <a:solidFill>
                  <a:srgbClr val="E97132"/>
                </a:solidFill>
              </a:rPr>
              <a:t>⏱ 3:45 to 4:20</a:t>
            </a:r>
          </a:p>
          <a:p>
            <a:pPr marL="0" indent="0">
              <a:lnSpc>
                <a:spcPct val="115000"/>
              </a:lnSpc>
              <a:spcBef>
                <a:spcPts val="800"/>
              </a:spcBef>
              <a:buNone/>
            </a:pPr>
            <a:r>
              <a:rPr lang="en-GB" sz="1400" b="0" dirty="0"/>
              <a:t>So how does that become a product? Four steps.</a:t>
            </a:r>
          </a:p>
          <a:p>
            <a:pPr marL="0" indent="0">
              <a:lnSpc>
                <a:spcPct val="115000"/>
              </a:lnSpc>
              <a:spcBef>
                <a:spcPts val="800"/>
              </a:spcBef>
              <a:buNone/>
            </a:pPr>
            <a:r>
              <a:rPr lang="en-GB" sz="1400" b="0" dirty="0"/>
              <a:t>First, the radio. Every human body reflects and blocks radio waves, so anyone moving through a room changes the signal between two radios.</a:t>
            </a:r>
          </a:p>
          <a:p>
            <a:pPr marL="0" indent="0">
              <a:lnSpc>
                <a:spcPct val="115000"/>
              </a:lnSpc>
              <a:spcBef>
                <a:spcPts val="800"/>
              </a:spcBef>
              <a:buNone/>
            </a:pPr>
            <a:r>
              <a:rPr lang="en-GB" sz="1400" b="0" dirty="0"/>
              <a:t>Second, we read that change. We add no sensors; we take the channel information the network already produces.</a:t>
            </a:r>
          </a:p>
          <a:p>
            <a:pPr marL="0" indent="0">
              <a:lnSpc>
                <a:spcPct val="115000"/>
              </a:lnSpc>
              <a:spcBef>
                <a:spcPts val="800"/>
              </a:spcBef>
              <a:buNone/>
            </a:pPr>
            <a:r>
              <a:rPr lang="en-GB" sz="1400" b="0" dirty="0"/>
              <a:t>Third, AI turns that channel pattern into something meaningful: presence, movement and activity patterns.</a:t>
            </a:r>
          </a:p>
          <a:p>
            <a:pPr marL="0" indent="0">
              <a:lnSpc>
                <a:spcPct val="115000"/>
              </a:lnSpc>
              <a:spcBef>
                <a:spcPts val="800"/>
              </a:spcBef>
              <a:buNone/>
            </a:pPr>
            <a:r>
              <a:rPr lang="en-GB" sz="1400" b="0" dirty="0"/>
              <a:t>Fourth, everything runs at the edge, on the device itself. What leaves the device is a signal feature and an event. Never an image, never audio.</a:t>
            </a:r>
          </a:p>
          <a:p>
            <a:pPr marL="0" indent="0">
              <a:lnSpc>
                <a:spcPct val="115000"/>
              </a:lnSpc>
              <a:spcBef>
                <a:spcPts val="800"/>
              </a:spcBef>
              <a:buNone/>
            </a:pPr>
            <a:r>
              <a:rPr lang="en-GB" sz="1400" b="1" dirty="0"/>
              <a:t>Think of it this way: the room already has an echo. We learned to read the echo instead of taking a picture.</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 name="Notes Placeholder"/>
          <p:cNvSpPr>
            <a:spLocks noGrp="1"/>
          </p:cNvSpPr>
          <p:nvPr>
            <p:ph type="body" idx="1"/>
          </p:nvPr>
        </p:nvSpPr>
        <p:spPr>
          <a:xfrm>
            <a:off x="685800" y="4343400"/>
            <a:ext cx="5486400" cy="4114800"/>
          </a:xfrm>
          <a:prstGeom prst="rect">
            <a:avLst/>
          </a:prstGeom>
        </p:spPr>
        <p:txBody>
          <a:bodyPr wrap="square" lIns="91425" tIns="91425" rIns="91425" bIns="91425" anchor="t">
            <a:noAutofit/>
          </a:bodyPr>
          <a:lstStyle/>
          <a:p>
            <a:pPr marL="0" indent="0">
              <a:buNone/>
            </a:pPr>
            <a:r>
              <a:rPr lang="en-GB" sz="1600" b="1" dirty="0">
                <a:solidFill>
                  <a:srgbClr val="E97132"/>
                </a:solidFill>
              </a:rPr>
              <a:t>⏱ 4:20 to 4:50</a:t>
            </a:r>
          </a:p>
          <a:p>
            <a:pPr marL="0" indent="0">
              <a:lnSpc>
                <a:spcPct val="115000"/>
              </a:lnSpc>
              <a:spcBef>
                <a:spcPts val="800"/>
              </a:spcBef>
              <a:buNone/>
            </a:pPr>
            <a:r>
              <a:rPr lang="en-GB" sz="1400" b="0" dirty="0"/>
              <a:t>There is one word in all of this that matters more than the others: device-free.</a:t>
            </a:r>
          </a:p>
          <a:p>
            <a:pPr marL="0" indent="0">
              <a:lnSpc>
                <a:spcPct val="115000"/>
              </a:lnSpc>
              <a:spcBef>
                <a:spcPts val="800"/>
              </a:spcBef>
              <a:buNone/>
            </a:pPr>
            <a:r>
              <a:rPr lang="en-GB" sz="1400" b="0" dirty="0"/>
              <a:t>Most sensing today is device-based. The person is the transmitter: a phone, a tag, a pendant. It is accurate when worn and charged. It is useless when forgotten, refused or lost. My grandfather's alarm button was device-based.</a:t>
            </a:r>
          </a:p>
          <a:p>
            <a:pPr marL="0" indent="0">
              <a:lnSpc>
                <a:spcPct val="115000"/>
              </a:lnSpc>
              <a:spcBef>
                <a:spcPts val="800"/>
              </a:spcBef>
              <a:buNone/>
            </a:pPr>
            <a:r>
              <a:rPr lang="en-GB" sz="1400" b="0" dirty="0"/>
              <a:t>Device-free flips it around. The environment is the sensor, and the person carries nothing. Coverage no longer depends on compliance. It depends on the network, and the network is always there.</a:t>
            </a:r>
          </a:p>
          <a:p>
            <a:pPr marL="0" indent="0">
              <a:lnSpc>
                <a:spcPct val="115000"/>
              </a:lnSpc>
              <a:spcBef>
                <a:spcPts val="800"/>
              </a:spcBef>
              <a:buNone/>
            </a:pPr>
            <a:r>
              <a:rPr lang="en-GB" sz="1400" b="1" dirty="0"/>
              <a:t>Think about where a wearable is missing: someone with dementia, a fall at night on the way to the bathroom, a visitor, an intruder. The cases where a wearable is absent are exactly the cases with the highest value.</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 name="Notes Placeholder"/>
          <p:cNvSpPr>
            <a:spLocks noGrp="1"/>
          </p:cNvSpPr>
          <p:nvPr>
            <p:ph type="body" idx="1"/>
          </p:nvPr>
        </p:nvSpPr>
        <p:spPr>
          <a:xfrm>
            <a:off x="685800" y="4343400"/>
            <a:ext cx="5486400" cy="4114800"/>
          </a:xfrm>
          <a:prstGeom prst="rect">
            <a:avLst/>
          </a:prstGeom>
        </p:spPr>
        <p:txBody>
          <a:bodyPr wrap="square" lIns="91425" tIns="91425" rIns="91425" bIns="91425" anchor="t">
            <a:noAutofit/>
          </a:bodyPr>
          <a:lstStyle/>
          <a:p>
            <a:pPr marL="0" indent="0">
              <a:buNone/>
            </a:pPr>
            <a:r>
              <a:rPr lang="en-GB" sz="1600" b="1" dirty="0">
                <a:solidFill>
                  <a:srgbClr val="E97132"/>
                </a:solidFill>
              </a:rPr>
              <a:t>⏱ 4:50 to 5:20</a:t>
            </a:r>
          </a:p>
          <a:p>
            <a:pPr marL="0" indent="0">
              <a:lnSpc>
                <a:spcPct val="115000"/>
              </a:lnSpc>
              <a:spcBef>
                <a:spcPts val="800"/>
              </a:spcBef>
              <a:buNone/>
            </a:pPr>
            <a:r>
              <a:rPr lang="en-GB" sz="1400" b="0" dirty="0"/>
              <a:t>What I have just described has a formal name: JCAS, Joint Communication and Sensing. In the mobile world you will also hear ISAC, Integrated Sensing and Communication. Same idea.</a:t>
            </a:r>
          </a:p>
          <a:p>
            <a:pPr marL="0" indent="0">
              <a:lnSpc>
                <a:spcPct val="115000"/>
              </a:lnSpc>
              <a:spcBef>
                <a:spcPts val="800"/>
              </a:spcBef>
              <a:buNone/>
            </a:pPr>
            <a:r>
              <a:rPr lang="en-GB" sz="1400" b="0" dirty="0"/>
              <a:t>One waveform, two jobs. The same transmission that carries your data doubles as a radar-like probe of the room. No separate emitter, no extra spectrum, no dedicated sensor.</a:t>
            </a:r>
          </a:p>
          <a:p>
            <a:pPr marL="0" indent="0">
              <a:lnSpc>
                <a:spcPct val="115000"/>
              </a:lnSpc>
              <a:spcBef>
                <a:spcPts val="800"/>
              </a:spcBef>
              <a:buNone/>
            </a:pPr>
            <a:r>
              <a:rPr lang="en-GB" sz="1400" b="0" dirty="0"/>
              <a:t>And here is the important shift. In 5G Advanced and 6G this is not an add-on. It is a native function of the network. Every access point and every base station becomes a potential sensor.</a:t>
            </a:r>
          </a:p>
          <a:p>
            <a:pPr marL="0" indent="0">
              <a:lnSpc>
                <a:spcPct val="115000"/>
              </a:lnSpc>
              <a:spcBef>
                <a:spcPts val="800"/>
              </a:spcBef>
              <a:buNone/>
            </a:pPr>
            <a:r>
              <a:rPr lang="en-GB" sz="1400" b="1" dirty="0"/>
              <a:t>The difference with radar is simple: radar dedicates spectrum and hardware to sensing. JCAS reuses the communication signal. That reuse is what makes it cheap enough to be everywhere.</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 name="Notes Placeholder"/>
          <p:cNvSpPr>
            <a:spLocks noGrp="1"/>
          </p:cNvSpPr>
          <p:nvPr>
            <p:ph type="body" idx="1"/>
          </p:nvPr>
        </p:nvSpPr>
        <p:spPr>
          <a:xfrm>
            <a:off x="685800" y="4343400"/>
            <a:ext cx="5486400" cy="4114800"/>
          </a:xfrm>
          <a:prstGeom prst="rect">
            <a:avLst/>
          </a:prstGeom>
        </p:spPr>
        <p:txBody>
          <a:bodyPr wrap="square" lIns="91425" tIns="91425" rIns="91425" bIns="91425" anchor="t">
            <a:noAutofit/>
          </a:bodyPr>
          <a:lstStyle/>
          <a:p>
            <a:pPr marL="0" indent="0">
              <a:buNone/>
            </a:pPr>
            <a:r>
              <a:rPr lang="en-GB" sz="1600" b="1" dirty="0">
                <a:solidFill>
                  <a:srgbClr val="E97132"/>
                </a:solidFill>
              </a:rPr>
              <a:t>⏱ 5:20 to 5:50</a:t>
            </a:r>
          </a:p>
          <a:p>
            <a:pPr marL="0" indent="0">
              <a:lnSpc>
                <a:spcPct val="115000"/>
              </a:lnSpc>
              <a:spcBef>
                <a:spcPts val="800"/>
              </a:spcBef>
              <a:buNone/>
            </a:pPr>
            <a:r>
              <a:rPr lang="en-GB" sz="1400" b="0" dirty="0"/>
              <a:t>You may be thinking: this sounds like research. It is not. It is in the standards.</a:t>
            </a:r>
          </a:p>
          <a:p>
            <a:pPr marL="0" indent="0">
              <a:lnSpc>
                <a:spcPct val="115000"/>
              </a:lnSpc>
              <a:spcBef>
                <a:spcPts val="800"/>
              </a:spcBef>
              <a:buNone/>
            </a:pPr>
            <a:r>
              <a:rPr lang="en-GB" sz="1400" b="0" dirty="0"/>
              <a:t>IEEE 802.11bf, WiFi sensing, was approved in May 2025 and published in September 2025. WiFi sensing is a published international standard, not a lab project.</a:t>
            </a:r>
          </a:p>
          <a:p>
            <a:pPr marL="0" indent="0">
              <a:lnSpc>
                <a:spcPct val="115000"/>
              </a:lnSpc>
              <a:spcBef>
                <a:spcPts val="800"/>
              </a:spcBef>
              <a:buNone/>
            </a:pPr>
            <a:r>
              <a:rPr lang="en-GB" sz="1400" b="0" dirty="0"/>
              <a:t>On the mobile side, 3GPP Release 19 defined the service requirements and channel models for ISAC, and was frozen in December 2025. Release 20 is running right now: the architecture work for 5G Advanced, plus the first 6G studies. Release 21 will bring the first 6G specifications.</a:t>
            </a:r>
          </a:p>
          <a:p>
            <a:pPr marL="0" indent="0">
              <a:lnSpc>
                <a:spcPct val="115000"/>
              </a:lnSpc>
              <a:spcBef>
                <a:spcPts val="800"/>
              </a:spcBef>
              <a:buNone/>
            </a:pPr>
            <a:r>
              <a:rPr lang="en-GB" sz="1400" b="0" dirty="0"/>
              <a:t>What this means for you: when sensing ships inside the standard, it ships inside every access point. Vendors will build it whether or not we exist.</a:t>
            </a:r>
          </a:p>
          <a:p>
            <a:pPr marL="0" indent="0">
              <a:lnSpc>
                <a:spcPct val="115000"/>
              </a:lnSpc>
              <a:spcBef>
                <a:spcPts val="800"/>
              </a:spcBef>
              <a:buNone/>
            </a:pPr>
            <a:r>
              <a:rPr lang="en-GB" sz="1400" b="1" dirty="0"/>
              <a:t>The question is no longer whether networks will sense. The question is who owns the software and the service on top.</a:t>
            </a:r>
          </a:p>
          <a:p>
            <a:pPr marL="0" indent="0">
              <a:spcBef>
                <a:spcPts val="800"/>
              </a:spcBef>
              <a:buNone/>
            </a:pPr>
            <a:r>
              <a:rPr lang="en-GB" sz="1100" i="1" dirty="0">
                <a:solidFill>
                  <a:srgbClr val="5B6B82"/>
                </a:solidFill>
              </a:rPr>
              <a:t>Sources: IEEE 802.11bf-2025; 3GPP TS 22.137, TR 22.837, TR 23.700-14; 3GPP Release 20 and 21 planning.</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 name="Notes Placeholder"/>
          <p:cNvSpPr>
            <a:spLocks noGrp="1"/>
          </p:cNvSpPr>
          <p:nvPr>
            <p:ph type="body" idx="1"/>
          </p:nvPr>
        </p:nvSpPr>
        <p:spPr>
          <a:xfrm>
            <a:off x="685800" y="4343400"/>
            <a:ext cx="5486400" cy="4114800"/>
          </a:xfrm>
          <a:prstGeom prst="rect">
            <a:avLst/>
          </a:prstGeom>
        </p:spPr>
        <p:txBody>
          <a:bodyPr wrap="square" lIns="91425" tIns="91425" rIns="91425" bIns="91425" anchor="t">
            <a:noAutofit/>
          </a:bodyPr>
          <a:lstStyle/>
          <a:p>
            <a:pPr marL="0" indent="0">
              <a:buNone/>
            </a:pPr>
            <a:r>
              <a:rPr lang="en-GB" sz="1600" b="1" dirty="0">
                <a:solidFill>
                  <a:srgbClr val="E97132"/>
                </a:solidFill>
              </a:rPr>
              <a:t>⏱ 5:50 to 6:20</a:t>
            </a:r>
          </a:p>
          <a:p>
            <a:pPr marL="0" indent="0">
              <a:lnSpc>
                <a:spcPct val="115000"/>
              </a:lnSpc>
              <a:spcBef>
                <a:spcPts val="800"/>
              </a:spcBef>
              <a:buNone/>
            </a:pPr>
            <a:r>
              <a:rPr lang="en-GB" sz="1400" b="0" dirty="0"/>
              <a:t>Let me be very clear about what this technology can and cannot do, because that is what makes the rest of this talk believable.</a:t>
            </a:r>
          </a:p>
          <a:p>
            <a:pPr marL="0" indent="0">
              <a:lnSpc>
                <a:spcPct val="115000"/>
              </a:lnSpc>
              <a:spcBef>
                <a:spcPts val="800"/>
              </a:spcBef>
              <a:buNone/>
            </a:pPr>
            <a:r>
              <a:rPr lang="en-GB" sz="1400" b="0" dirty="0"/>
              <a:t>It can tell you whether a room, a bed or a zone is occupied. Whether someone moves, and how much. Whether the pattern is normal for this person at this hour. And whether an event was followed by silence.</a:t>
            </a:r>
          </a:p>
          <a:p>
            <a:pPr marL="0" indent="0">
              <a:lnSpc>
                <a:spcPct val="115000"/>
              </a:lnSpc>
              <a:spcBef>
                <a:spcPts val="800"/>
              </a:spcBef>
              <a:buNone/>
            </a:pPr>
            <a:r>
              <a:rPr lang="en-GB" sz="1400" b="0" dirty="0"/>
              <a:t>It cannot identify who is there. It cannot capture an image, a face or a voice. It cannot read a screen or a conversation. And it stores nothing a human being could recognise.</a:t>
            </a:r>
          </a:p>
          <a:p>
            <a:pPr marL="0" indent="0">
              <a:lnSpc>
                <a:spcPct val="115000"/>
              </a:lnSpc>
              <a:spcBef>
                <a:spcPts val="800"/>
              </a:spcBef>
              <a:buNone/>
            </a:pPr>
            <a:r>
              <a:rPr lang="en-GB" sz="1400" b="0" dirty="0"/>
              <a:t>The honest part: this is room level, not pixel level. Resolution depends on bandwidth, antennas and geometry. Every environment needs calibration, and managing false alarms is where the real engineering work goes.</a:t>
            </a:r>
          </a:p>
          <a:p>
            <a:pPr marL="0" indent="0">
              <a:lnSpc>
                <a:spcPct val="115000"/>
              </a:lnSpc>
              <a:spcBef>
                <a:spcPts val="800"/>
              </a:spcBef>
              <a:buNone/>
            </a:pPr>
            <a:r>
              <a:rPr lang="en-GB" sz="1400" b="1" dirty="0"/>
              <a:t>But the limit is also the feature. You cannot leak what you never measured.</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 name="Notes Placeholder"/>
          <p:cNvSpPr>
            <a:spLocks noGrp="1"/>
          </p:cNvSpPr>
          <p:nvPr>
            <p:ph type="body" idx="1"/>
          </p:nvPr>
        </p:nvSpPr>
        <p:spPr>
          <a:xfrm>
            <a:off x="685800" y="4343400"/>
            <a:ext cx="5486400" cy="4114800"/>
          </a:xfrm>
          <a:prstGeom prst="rect">
            <a:avLst/>
          </a:prstGeom>
        </p:spPr>
        <p:txBody>
          <a:bodyPr wrap="square" lIns="91425" tIns="91425" rIns="91425" bIns="91425" anchor="t">
            <a:noAutofit/>
          </a:bodyPr>
          <a:lstStyle/>
          <a:p>
            <a:pPr marL="0" indent="0">
              <a:buNone/>
            </a:pPr>
            <a:r>
              <a:rPr lang="en-GB" sz="1600" b="1" dirty="0">
                <a:solidFill>
                  <a:srgbClr val="E97132"/>
                </a:solidFill>
              </a:rPr>
              <a:t>⏱ 6:20 to 6:50</a:t>
            </a:r>
          </a:p>
          <a:p>
            <a:pPr marL="0" indent="0">
              <a:lnSpc>
                <a:spcPct val="115000"/>
              </a:lnSpc>
              <a:spcBef>
                <a:spcPts val="800"/>
              </a:spcBef>
              <a:buNone/>
            </a:pPr>
            <a:r>
              <a:rPr lang="en-GB" sz="1400" b="0" dirty="0"/>
              <a:t>Which brings me to the title of this keynote: safety without surveillance. Three reasons why this is not a softer camera, but a different category.</a:t>
            </a:r>
          </a:p>
          <a:p>
            <a:pPr marL="0" indent="0">
              <a:lnSpc>
                <a:spcPct val="115000"/>
              </a:lnSpc>
              <a:spcBef>
                <a:spcPts val="800"/>
              </a:spcBef>
              <a:buNone/>
            </a:pPr>
            <a:r>
              <a:rPr lang="en-GB" sz="1400" b="0" dirty="0"/>
              <a:t>One: there is nothing to expose. What leaves the sensor is signal features and events, not a recording. There is no footage to leak, to subpoena, to resell, or to publish by accident.</a:t>
            </a:r>
          </a:p>
          <a:p>
            <a:pPr marL="0" indent="0">
              <a:lnSpc>
                <a:spcPct val="115000"/>
              </a:lnSpc>
              <a:spcBef>
                <a:spcPts val="800"/>
              </a:spcBef>
              <a:buNone/>
            </a:pPr>
            <a:r>
              <a:rPr lang="en-GB" sz="1400" b="0" dirty="0"/>
              <a:t>Two: edge first. The analysis runs locally on embedded hardware. Only events cross the network. Low bandwidth, low latency and low data exposure, all in one design decision.</a:t>
            </a:r>
          </a:p>
          <a:p>
            <a:pPr marL="0" indent="0">
              <a:lnSpc>
                <a:spcPct val="115000"/>
              </a:lnSpc>
              <a:spcBef>
                <a:spcPts val="800"/>
              </a:spcBef>
              <a:buNone/>
            </a:pPr>
            <a:r>
              <a:rPr lang="en-GB" sz="1400" b="0" dirty="0"/>
              <a:t>Three: dignity by default. The rooms with the highest risk, the bedroom and the bathroom, are exactly the rooms a camera can never enter. This is what gets a yes from residents, from families and from works councils.</a:t>
            </a:r>
          </a:p>
          <a:p>
            <a:pPr marL="0" indent="0">
              <a:lnSpc>
                <a:spcPct val="115000"/>
              </a:lnSpc>
              <a:spcBef>
                <a:spcPts val="800"/>
              </a:spcBef>
              <a:buNone/>
            </a:pPr>
            <a:r>
              <a:rPr lang="en-GB" sz="1400" b="1" dirty="0"/>
              <a:t>Not a softer camera. A different category, with a different social licence. So why did this only become possible now?</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 name="Notes Placeholder"/>
          <p:cNvSpPr>
            <a:spLocks noGrp="1"/>
          </p:cNvSpPr>
          <p:nvPr>
            <p:ph type="body" idx="1"/>
          </p:nvPr>
        </p:nvSpPr>
        <p:spPr>
          <a:xfrm>
            <a:off x="685800" y="4343400"/>
            <a:ext cx="5486400" cy="4114800"/>
          </a:xfrm>
          <a:prstGeom prst="rect">
            <a:avLst/>
          </a:prstGeom>
        </p:spPr>
        <p:txBody>
          <a:bodyPr wrap="square" lIns="91425" tIns="91425" rIns="91425" bIns="91425" anchor="t">
            <a:noAutofit/>
          </a:bodyPr>
          <a:lstStyle/>
          <a:p>
            <a:pPr marL="0" indent="0">
              <a:buNone/>
            </a:pPr>
            <a:r>
              <a:rPr lang="en-GB" sz="1600" b="1" dirty="0">
                <a:solidFill>
                  <a:srgbClr val="E97132"/>
                </a:solidFill>
              </a:rPr>
              <a:t>⏱ 6:50 to 7:20</a:t>
            </a:r>
          </a:p>
          <a:p>
            <a:pPr marL="0" indent="0">
              <a:lnSpc>
                <a:spcPct val="115000"/>
              </a:lnSpc>
              <a:spcBef>
                <a:spcPts val="800"/>
              </a:spcBef>
              <a:buNone/>
            </a:pPr>
            <a:r>
              <a:rPr lang="en-GB" sz="1400" b="0" dirty="0"/>
              <a:t>The physics has been known for decades. Three things changed in the last five years.</a:t>
            </a:r>
          </a:p>
          <a:p>
            <a:pPr marL="0" indent="0">
              <a:lnSpc>
                <a:spcPct val="115000"/>
              </a:lnSpc>
              <a:spcBef>
                <a:spcPts val="800"/>
              </a:spcBef>
              <a:buNone/>
            </a:pPr>
            <a:r>
              <a:rPr lang="en-GB" sz="1400" b="0" dirty="0"/>
              <a:t>Edge AI. Models that needed a server five years ago now run on the chip inside an access point. The raw signal never has to leave the room to be understood.</a:t>
            </a:r>
          </a:p>
          <a:p>
            <a:pPr marL="0" indent="0">
              <a:lnSpc>
                <a:spcPct val="115000"/>
              </a:lnSpc>
              <a:spcBef>
                <a:spcPts val="800"/>
              </a:spcBef>
              <a:buNone/>
            </a:pPr>
            <a:r>
              <a:rPr lang="en-GB" sz="1400" b="0" dirty="0"/>
              <a:t>Embedded computing. Commodity WiFi chipsets now expose channel information to software. That turns sensing into a firmware and software question, not a hardware programme.</a:t>
            </a:r>
          </a:p>
          <a:p>
            <a:pPr marL="0" indent="0">
              <a:lnSpc>
                <a:spcPct val="115000"/>
              </a:lnSpc>
              <a:spcBef>
                <a:spcPts val="800"/>
              </a:spcBef>
              <a:buNone/>
            </a:pPr>
            <a:r>
              <a:rPr lang="en-GB" sz="1400" b="0" dirty="0"/>
              <a:t>Next generation connectivity. WiFi 6 and 7, 5G Advanced and 6G bring wider channels and more antennas. Wider and more means finer resolution, from the same radios.</a:t>
            </a:r>
          </a:p>
          <a:p>
            <a:pPr marL="0" indent="0">
              <a:lnSpc>
                <a:spcPct val="115000"/>
              </a:lnSpc>
              <a:spcBef>
                <a:spcPts val="800"/>
              </a:spcBef>
              <a:buNone/>
            </a:pPr>
            <a:r>
              <a:rPr lang="en-GB" sz="1400" b="1" dirty="0"/>
              <a:t>The demand side, ageing, staff shortages, privacy pressure, was always there. The supply side arrived in the last five years. So what does it deliver today?</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 name="Notes Placeholder"/>
          <p:cNvSpPr>
            <a:spLocks noGrp="1"/>
          </p:cNvSpPr>
          <p:nvPr>
            <p:ph type="body" idx="1"/>
          </p:nvPr>
        </p:nvSpPr>
        <p:spPr>
          <a:xfrm>
            <a:off x="685800" y="4343400"/>
            <a:ext cx="5486400" cy="4114800"/>
          </a:xfrm>
          <a:prstGeom prst="rect">
            <a:avLst/>
          </a:prstGeom>
        </p:spPr>
        <p:txBody>
          <a:bodyPr wrap="square" lIns="91425" tIns="91425" rIns="91425" bIns="91425" anchor="t">
            <a:noAutofit/>
          </a:bodyPr>
          <a:lstStyle/>
          <a:p>
            <a:pPr marL="0" indent="0">
              <a:buNone/>
            </a:pPr>
            <a:r>
              <a:rPr lang="en-GB" sz="1600" b="1" dirty="0">
                <a:solidFill>
                  <a:srgbClr val="E97132"/>
                </a:solidFill>
              </a:rPr>
              <a:t>⏱ 7:20 to 7:50</a:t>
            </a:r>
          </a:p>
          <a:p>
            <a:pPr marL="0" indent="0">
              <a:lnSpc>
                <a:spcPct val="115000"/>
              </a:lnSpc>
              <a:spcBef>
                <a:spcPts val="800"/>
              </a:spcBef>
              <a:buNone/>
            </a:pPr>
            <a:r>
              <a:rPr lang="en-GB" sz="1400" b="0" dirty="0"/>
              <a:t>This is what our system detects today, in real buildings, with real residents.</a:t>
            </a:r>
          </a:p>
          <a:p>
            <a:pPr marL="0" indent="0">
              <a:lnSpc>
                <a:spcPct val="115000"/>
              </a:lnSpc>
              <a:spcBef>
                <a:spcPts val="800"/>
              </a:spcBef>
              <a:buNone/>
            </a:pPr>
            <a:r>
              <a:rPr lang="en-GB" sz="1400" b="0" dirty="0"/>
              <a:t>Presence and occupancy: is someone in the room, in the bed, in the zone. Activity levels, and abnormality detection: deviations from the normal pattern, and unusual stillness after an event.</a:t>
            </a:r>
          </a:p>
          <a:p>
            <a:pPr marL="0" indent="0">
              <a:lnSpc>
                <a:spcPct val="115000"/>
              </a:lnSpc>
              <a:spcBef>
                <a:spcPts val="800"/>
              </a:spcBef>
              <a:buNone/>
            </a:pPr>
            <a:r>
              <a:rPr lang="en-GB" sz="1400" b="0" dirty="0"/>
              <a:t>Take the night-time case. Someone gets up at night and does not return to bed. The system sees a sharp change followed by stillness, in a place and at a time where stillness is not normal — an abnormal event. Within minutes a care worker gets an alert. Nobody had to press anything.</a:t>
            </a:r>
          </a:p>
          <a:p>
            <a:pPr marL="0" indent="0">
              <a:lnSpc>
                <a:spcPct val="115000"/>
              </a:lnSpc>
              <a:spcBef>
                <a:spcPts val="800"/>
              </a:spcBef>
              <a:buNone/>
            </a:pPr>
            <a:r>
              <a:rPr lang="en-GB" sz="1400" b="1" dirty="0"/>
              <a:t>And notice what is not on this list. It does not identify who you are. It sees that a person is there and how they move. Not a face, not a name.</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indent="0">
              <a:buNone/>
            </a:pPr>
            <a:r>
              <a:rPr lang="en-GB" sz="1600" b="1" dirty="0">
                <a:solidFill>
                  <a:srgbClr val="E97132"/>
                </a:solidFill>
              </a:rPr>
              <a:t>⏱ 7:50 to 8:35</a:t>
            </a:r>
          </a:p>
          <a:p>
            <a:pPr marL="0" indent="0">
              <a:lnSpc>
                <a:spcPct val="115000"/>
              </a:lnSpc>
              <a:spcBef>
                <a:spcPts val="800"/>
              </a:spcBef>
              <a:buNone/>
            </a:pPr>
            <a:r>
              <a:rPr lang="en-GB" sz="1400" b="0" dirty="0"/>
              <a:t>You have just heard what it detects. Now let me show you.</a:t>
            </a:r>
          </a:p>
          <a:p>
            <a:pPr marL="0" indent="0">
              <a:lnSpc>
                <a:spcPct val="115000"/>
              </a:lnSpc>
              <a:spcBef>
                <a:spcPts val="800"/>
              </a:spcBef>
              <a:buNone/>
            </a:pPr>
            <a:r>
              <a:rPr lang="en-GB" sz="1400" b="0" dirty="0"/>
              <a:t>What you see here is an empty room. Nothing on the screen but a flat signal. Now a person walks in, and presence flips. You can see the movement in the pattern.</a:t>
            </a:r>
          </a:p>
          <a:p>
            <a:pPr marL="0" indent="0">
              <a:lnSpc>
                <a:spcPct val="115000"/>
              </a:lnSpc>
              <a:spcBef>
                <a:spcPts val="800"/>
              </a:spcBef>
              <a:buNone/>
            </a:pPr>
            <a:r>
              <a:rPr lang="en-GB" sz="1400" b="0" dirty="0"/>
              <a:t>The person sits down. The movement settles, but the presence stays. This is what a quiet evening looks like.</a:t>
            </a:r>
          </a:p>
          <a:p>
            <a:pPr marL="0" indent="0">
              <a:lnSpc>
                <a:spcPct val="115000"/>
              </a:lnSpc>
              <a:spcBef>
                <a:spcPts val="800"/>
              </a:spcBef>
              <a:buNone/>
            </a:pPr>
            <a:r>
              <a:rPr lang="en-GB" sz="1400" b="0" dirty="0"/>
              <a:t>And now an abnormal event. A sharp change, followed by stillness, in a place where stillness is not normal. That combination is what triggers the alert.</a:t>
            </a:r>
          </a:p>
          <a:p>
            <a:pPr marL="0" indent="0">
              <a:lnSpc>
                <a:spcPct val="115000"/>
              </a:lnSpc>
              <a:spcBef>
                <a:spcPts val="800"/>
              </a:spcBef>
              <a:buNone/>
            </a:pPr>
            <a:r>
              <a:rPr lang="en-GB" sz="1400" b="0" dirty="0"/>
              <a:t>Look at the screen once more. There is nothing on it that could tell you who this person is. No image, no face, no voice. Only the fact that someone is there and what happened to them.</a:t>
            </a:r>
          </a:p>
          <a:p>
            <a:pPr marL="0" indent="0">
              <a:lnSpc>
                <a:spcPct val="115000"/>
              </a:lnSpc>
              <a:spcBef>
                <a:spcPts val="800"/>
              </a:spcBef>
              <a:buNone/>
            </a:pPr>
            <a:r>
              <a:rPr lang="en-GB" sz="1400" b="1" dirty="0"/>
              <a:t>Everything you just saw runs on an ordinary access point. The hard part is not detection. The hard part is what real environments demand of it.</a:t>
            </a:r>
          </a:p>
          <a:p>
            <a:pPr marL="0" indent="0">
              <a:spcBef>
                <a:spcPts val="800"/>
              </a:spcBef>
              <a:buNone/>
            </a:pPr>
            <a:r>
              <a:rPr lang="en-GB" sz="1100" i="1" dirty="0">
                <a:solidFill>
                  <a:srgbClr val="5B6B82"/>
                </a:solidFill>
              </a:rPr>
              <a:t>Walk the three panels left to right; end on the alert combination.</a:t>
            </a:r>
          </a:p>
        </p:txBody>
      </p:sp>
      <p:sp>
        <p:nvSpPr>
          <p:cNvPr id="4" name="Tijdelijke aanduiding voor dianummer 3"/>
          <p:cNvSpPr>
            <a:spLocks noGrp="1"/>
          </p:cNvSpPr>
          <p:nvPr>
            <p:ph type="sldNum" sz="quarter" idx="5"/>
          </p:nvPr>
        </p:nvSpPr>
        <p:spPr/>
        <p:txBody>
          <a:bodyPr/>
          <a:lstStyle/>
          <a:p>
            <a:fld id="{FA4C7DE2-8AEC-4BE8-A65D-8B71D8508D71}" type="slidenum">
              <a:rPr lang="nl-NL" smtClean="0"/>
              <a:t>14</a:t>
            </a:fld>
            <a:endParaRPr lang="nl-NL"/>
          </a:p>
        </p:txBody>
      </p:sp>
    </p:spTree>
    <p:extLst>
      <p:ext uri="{BB962C8B-B14F-4D97-AF65-F5344CB8AC3E}">
        <p14:creationId xmlns:p14="http://schemas.microsoft.com/office/powerpoint/2010/main" val="41441281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 name="Notes Placeholder"/>
          <p:cNvSpPr>
            <a:spLocks noGrp="1"/>
          </p:cNvSpPr>
          <p:nvPr>
            <p:ph type="body" idx="1"/>
          </p:nvPr>
        </p:nvSpPr>
        <p:spPr>
          <a:xfrm>
            <a:off x="685800" y="4343400"/>
            <a:ext cx="5486400" cy="4114800"/>
          </a:xfrm>
          <a:prstGeom prst="rect">
            <a:avLst/>
          </a:prstGeom>
        </p:spPr>
        <p:txBody>
          <a:bodyPr wrap="square" lIns="91425" tIns="91425" rIns="91425" bIns="91425" anchor="t">
            <a:noAutofit/>
          </a:bodyPr>
          <a:lstStyle/>
          <a:p>
            <a:pPr marL="0" indent="0">
              <a:buNone/>
            </a:pPr>
            <a:r>
              <a:rPr lang="en-GB" sz="1600" b="1" dirty="0">
                <a:solidFill>
                  <a:srgbClr val="E97132"/>
                </a:solidFill>
              </a:rPr>
              <a:t>⏱ 8:35 to 9:05</a:t>
            </a:r>
          </a:p>
          <a:p>
            <a:pPr marL="0" indent="0">
              <a:lnSpc>
                <a:spcPct val="115000"/>
              </a:lnSpc>
              <a:spcBef>
                <a:spcPts val="800"/>
              </a:spcBef>
              <a:buNone/>
            </a:pPr>
            <a:r>
              <a:rPr lang="en-GB" sz="1400" b="0" dirty="0"/>
              <a:t>This is the slide that separates a demo from a product. Three gates every deployment has to pass.</a:t>
            </a:r>
          </a:p>
          <a:p>
            <a:pPr marL="0" indent="0">
              <a:lnSpc>
                <a:spcPct val="115000"/>
              </a:lnSpc>
              <a:spcBef>
                <a:spcPts val="800"/>
              </a:spcBef>
              <a:buNone/>
            </a:pPr>
            <a:r>
              <a:rPr lang="en-GB" sz="1400" b="0" dirty="0"/>
              <a:t>Privacy by design. You have heard why. Here it is a checklist item: data minimisation built into the architecture, and a data protection impact assessment ready before the first pilot. Retrofitting this later is what stalls projects.</a:t>
            </a:r>
          </a:p>
          <a:p>
            <a:pPr marL="0" indent="0">
              <a:lnSpc>
                <a:spcPct val="115000"/>
              </a:lnSpc>
              <a:spcBef>
                <a:spcPts val="800"/>
              </a:spcBef>
              <a:buNone/>
            </a:pPr>
            <a:r>
              <a:rPr lang="en-GB" sz="1400" b="0" dirty="0"/>
              <a:t>Reliability. A lab number means nothing. Real rooms have furniture that moves, doors that open, pets, visitors. The metric that matters to an operator is false alarms per week, not accuracy in a paper.</a:t>
            </a:r>
          </a:p>
          <a:p>
            <a:pPr marL="0" indent="0">
              <a:lnSpc>
                <a:spcPct val="115000"/>
              </a:lnSpc>
              <a:spcBef>
                <a:spcPts val="800"/>
              </a:spcBef>
              <a:buNone/>
            </a:pPr>
            <a:r>
              <a:rPr lang="en-GB" sz="1400" b="0" dirty="0"/>
              <a:t>Interoperability. Nobody buys another dashboard. Events have to land in the care platform, the security operations centre or the building management system that is already in use.</a:t>
            </a:r>
          </a:p>
          <a:p>
            <a:pPr marL="0" indent="0">
              <a:lnSpc>
                <a:spcPct val="115000"/>
              </a:lnSpc>
              <a:spcBef>
                <a:spcPts val="800"/>
              </a:spcBef>
              <a:buNone/>
            </a:pPr>
            <a:r>
              <a:rPr lang="en-GB" sz="1400" b="1" dirty="0"/>
              <a:t>Privacy, reliability and integration decide adoption. Not detection demos.</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 name="Notes Placeholder"/>
          <p:cNvSpPr>
            <a:spLocks noGrp="1"/>
          </p:cNvSpPr>
          <p:nvPr>
            <p:ph type="body" idx="1"/>
          </p:nvPr>
        </p:nvSpPr>
        <p:spPr>
          <a:xfrm>
            <a:off x="685800" y="4343400"/>
            <a:ext cx="5486400" cy="4114800"/>
          </a:xfrm>
          <a:prstGeom prst="rect">
            <a:avLst/>
          </a:prstGeom>
        </p:spPr>
        <p:txBody>
          <a:bodyPr wrap="square" lIns="91425" tIns="91425" rIns="91425" bIns="91425" anchor="t">
            <a:noAutofit/>
          </a:bodyPr>
          <a:lstStyle/>
          <a:p>
            <a:pPr marL="0" indent="0">
              <a:buNone/>
            </a:pPr>
            <a:r>
              <a:rPr lang="en-GB" sz="1600" b="1" dirty="0">
                <a:solidFill>
                  <a:srgbClr val="E97132"/>
                </a:solidFill>
              </a:rPr>
              <a:t>⏱ 9:05 to 9:40</a:t>
            </a:r>
          </a:p>
          <a:p>
            <a:pPr marL="0" indent="0">
              <a:lnSpc>
                <a:spcPct val="115000"/>
              </a:lnSpc>
              <a:spcBef>
                <a:spcPts val="800"/>
              </a:spcBef>
              <a:buNone/>
            </a:pPr>
            <a:r>
              <a:rPr lang="en-GB" sz="1400" b="0" dirty="0"/>
              <a:t>Same platform, three very different buyers. The technology travels.</a:t>
            </a:r>
          </a:p>
          <a:p>
            <a:pPr marL="0" indent="0">
              <a:lnSpc>
                <a:spcPct val="115000"/>
              </a:lnSpc>
              <a:spcBef>
                <a:spcPts val="800"/>
              </a:spcBef>
              <a:buNone/>
            </a:pPr>
            <a:r>
              <a:rPr lang="en-GB" sz="1400" b="0" dirty="0"/>
              <a:t>Elderly care. Dignity is the selling point. Nothing worn, nothing filmed, and a family that hears about an abnormal situation in minutes instead of hours. This is where my grandfather would have been found the same evening, not the next morning.</a:t>
            </a:r>
          </a:p>
          <a:p>
            <a:pPr marL="0" indent="0">
              <a:lnSpc>
                <a:spcPct val="115000"/>
              </a:lnSpc>
              <a:spcBef>
                <a:spcPts val="800"/>
              </a:spcBef>
              <a:buNone/>
            </a:pPr>
            <a:r>
              <a:rPr lang="en-GB" sz="1400" b="0" dirty="0"/>
              <a:t>Smart buildings. Real occupancy instead of badge data. Cleaning, heating and space planning follow actual use, and the payback shows up in square metres and energy.</a:t>
            </a:r>
          </a:p>
          <a:p>
            <a:pPr marL="0" indent="0">
              <a:lnSpc>
                <a:spcPct val="115000"/>
              </a:lnSpc>
              <a:spcBef>
                <a:spcPts val="800"/>
              </a:spcBef>
              <a:buNone/>
            </a:pPr>
            <a:r>
              <a:rPr lang="en-GB" sz="1400" b="0" dirty="0"/>
              <a:t>Security. Presence detection where cameras are not allowed or not effective: in the dark, behind partitions, without blind spots. And for critical infrastructure and defence sites, perimeter and interior monitoring without optics is exactly what they ask for. Same signal, stricter rules.</a:t>
            </a:r>
          </a:p>
          <a:p>
            <a:pPr marL="0" indent="0">
              <a:lnSpc>
                <a:spcPct val="115000"/>
              </a:lnSpc>
              <a:spcBef>
                <a:spcPts val="800"/>
              </a:spcBef>
              <a:buNone/>
            </a:pPr>
            <a:r>
              <a:rPr lang="en-GB" sz="1400" b="1" dirty="0"/>
              <a:t>Three markets, one platform. That is why the business model matters more than the demo.</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 name="Notes Placeholder"/>
          <p:cNvSpPr>
            <a:spLocks noGrp="1"/>
          </p:cNvSpPr>
          <p:nvPr>
            <p:ph type="body" idx="1"/>
          </p:nvPr>
        </p:nvSpPr>
        <p:spPr>
          <a:xfrm>
            <a:off x="685800" y="4343400"/>
            <a:ext cx="5486400" cy="4114800"/>
          </a:xfrm>
          <a:prstGeom prst="rect">
            <a:avLst/>
          </a:prstGeom>
        </p:spPr>
        <p:txBody>
          <a:bodyPr wrap="square" lIns="91425" tIns="91425" rIns="91425" bIns="91425" anchor="t">
            <a:noAutofit/>
          </a:bodyPr>
          <a:lstStyle/>
          <a:p>
            <a:pPr marL="0" indent="0">
              <a:buNone/>
            </a:pPr>
            <a:r>
              <a:rPr lang="en-GB" sz="1600" b="1" dirty="0">
                <a:solidFill>
                  <a:srgbClr val="E97132"/>
                </a:solidFill>
              </a:rPr>
              <a:t>⏱ 9:40 to 10:10</a:t>
            </a:r>
          </a:p>
          <a:p>
            <a:pPr marL="0" indent="0">
              <a:lnSpc>
                <a:spcPct val="115000"/>
              </a:lnSpc>
              <a:spcBef>
                <a:spcPts val="800"/>
              </a:spcBef>
              <a:buNone/>
            </a:pPr>
            <a:r>
              <a:rPr lang="en-GB" sz="1400" b="0" dirty="0"/>
              <a:t>I want to address dual use openly, because the same capability that protects a resident also protects a substation.</a:t>
            </a:r>
          </a:p>
          <a:p>
            <a:pPr marL="0" indent="0">
              <a:lnSpc>
                <a:spcPct val="115000"/>
              </a:lnSpc>
              <a:spcBef>
                <a:spcPts val="800"/>
              </a:spcBef>
              <a:buNone/>
            </a:pPr>
            <a:r>
              <a:rPr lang="en-GB" sz="1400" b="0" dirty="0"/>
              <a:t>Critical infrastructure means presence where no one should be. At night, in unmanned locations, inside buildings where cameras are blind or banned. Perimeter tools stop at the fence. This works inside.</a:t>
            </a:r>
          </a:p>
          <a:p>
            <a:pPr marL="0" indent="0">
              <a:lnSpc>
                <a:spcPct val="115000"/>
              </a:lnSpc>
              <a:spcBef>
                <a:spcPts val="800"/>
              </a:spcBef>
              <a:buNone/>
            </a:pPr>
            <a:r>
              <a:rPr lang="en-GB" sz="1400" b="0" dirty="0"/>
              <a:t>And that is where dual use begins. The technology is neutral. The deployment is not. We choose our partners and use cases deliberately, and we say no when the purpose is monitoring people against their own interest.</a:t>
            </a:r>
          </a:p>
          <a:p>
            <a:pPr marL="0" indent="0">
              <a:lnSpc>
                <a:spcPct val="115000"/>
              </a:lnSpc>
              <a:spcBef>
                <a:spcPts val="800"/>
              </a:spcBef>
              <a:buNone/>
            </a:pPr>
            <a:r>
              <a:rPr lang="en-GB" sz="1400" b="1" dirty="0"/>
              <a:t>Dual use is an opportunity and a governance question. Both belong on the same slide.</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 name="Notes Placeholder"/>
          <p:cNvSpPr>
            <a:spLocks noGrp="1"/>
          </p:cNvSpPr>
          <p:nvPr>
            <p:ph type="body" idx="1"/>
          </p:nvPr>
        </p:nvSpPr>
        <p:spPr>
          <a:xfrm>
            <a:off x="685800" y="4343400"/>
            <a:ext cx="5486400" cy="4114800"/>
          </a:xfrm>
          <a:prstGeom prst="rect">
            <a:avLst/>
          </a:prstGeom>
        </p:spPr>
        <p:txBody>
          <a:bodyPr wrap="square" lIns="91425" tIns="91425" rIns="91425" bIns="91425" anchor="t">
            <a:noAutofit/>
          </a:bodyPr>
          <a:lstStyle/>
          <a:p>
            <a:pPr marL="0" indent="0">
              <a:buNone/>
            </a:pPr>
            <a:r>
              <a:rPr lang="en-GB" sz="1600" b="1" dirty="0">
                <a:solidFill>
                  <a:srgbClr val="E97132"/>
                </a:solidFill>
              </a:rPr>
              <a:t>⏱ 10:10 to 10:50</a:t>
            </a:r>
          </a:p>
          <a:p>
            <a:pPr marL="0" indent="0">
              <a:lnSpc>
                <a:spcPct val="115000"/>
              </a:lnSpc>
              <a:spcBef>
                <a:spcPts val="800"/>
              </a:spcBef>
              <a:buNone/>
            </a:pPr>
            <a:r>
              <a:rPr lang="en-GB" sz="1400" b="0" dirty="0"/>
              <a:t>So how does this become a business? In three steps.</a:t>
            </a:r>
          </a:p>
          <a:p>
            <a:pPr marL="0" indent="0">
              <a:lnSpc>
                <a:spcPct val="115000"/>
              </a:lnSpc>
              <a:spcBef>
                <a:spcPts val="800"/>
              </a:spcBef>
              <a:buNone/>
            </a:pPr>
            <a:r>
              <a:rPr lang="en-GB" sz="1400" b="0" dirty="0"/>
              <a:t>Today: sensing as a service. A dedicated device per zone, a subscription per site, live within days. It proves the use case and it pays for itself. But it does not scale to millions of rooms.</a:t>
            </a:r>
          </a:p>
          <a:p>
            <a:pPr marL="0" indent="0">
              <a:lnSpc>
                <a:spcPct val="115000"/>
              </a:lnSpc>
              <a:spcBef>
                <a:spcPts val="800"/>
              </a:spcBef>
              <a:buNone/>
            </a:pPr>
            <a:r>
              <a:rPr lang="en-GB" sz="1400" b="0" dirty="0"/>
              <a:t>Next: software licensing. The same software runs on enterprise access points that are already on the ceiling. Margin without hardware risk, coverage without installers.</a:t>
            </a:r>
          </a:p>
          <a:p>
            <a:pPr marL="0" indent="0">
              <a:lnSpc>
                <a:spcPct val="115000"/>
              </a:lnSpc>
              <a:spcBef>
                <a:spcPts val="800"/>
              </a:spcBef>
              <a:buNone/>
            </a:pPr>
            <a:r>
              <a:rPr lang="en-GB" sz="1400" b="0" dirty="0"/>
              <a:t>Then: embedded. Sensing ships inside routers, access points and base stations as a standard feature, the way WiFi once shipped inside laptops.</a:t>
            </a:r>
          </a:p>
          <a:p>
            <a:pPr marL="0" indent="0">
              <a:lnSpc>
                <a:spcPct val="115000"/>
              </a:lnSpc>
              <a:spcBef>
                <a:spcPts val="800"/>
              </a:spcBef>
              <a:buNone/>
            </a:pPr>
            <a:r>
              <a:rPr lang="en-GB" sz="1400" b="1" dirty="0"/>
              <a:t>Service, then licence, then built-in capability. Every step needs less hardware and reaches more sites. The investment compounds.</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 name="Notes Placeholder"/>
          <p:cNvSpPr>
            <a:spLocks noGrp="1"/>
          </p:cNvSpPr>
          <p:nvPr>
            <p:ph type="body" idx="1"/>
          </p:nvPr>
        </p:nvSpPr>
        <p:spPr>
          <a:xfrm>
            <a:off x="685800" y="4343400"/>
            <a:ext cx="5486400" cy="4114800"/>
          </a:xfrm>
          <a:prstGeom prst="rect">
            <a:avLst/>
          </a:prstGeom>
        </p:spPr>
        <p:txBody>
          <a:bodyPr wrap="square" lIns="91425" tIns="91425" rIns="91425" bIns="91425" anchor="t">
            <a:noAutofit/>
          </a:bodyPr>
          <a:lstStyle/>
          <a:p>
            <a:pPr marL="0" indent="0">
              <a:buNone/>
            </a:pPr>
            <a:r>
              <a:rPr lang="en-GB" sz="1600" b="1" dirty="0">
                <a:solidFill>
                  <a:srgbClr val="E97132"/>
                </a:solidFill>
              </a:rPr>
              <a:t>⏱ 10:50 to 11:20</a:t>
            </a:r>
          </a:p>
          <a:p>
            <a:pPr marL="0" indent="0">
              <a:lnSpc>
                <a:spcPct val="115000"/>
              </a:lnSpc>
              <a:spcBef>
                <a:spcPts val="800"/>
              </a:spcBef>
              <a:buNone/>
            </a:pPr>
            <a:r>
              <a:rPr lang="en-GB" sz="1400" b="0" dirty="0"/>
              <a:t>Who earns from this? Let me walk the chain.</a:t>
            </a:r>
          </a:p>
          <a:p>
            <a:pPr marL="0" indent="0">
              <a:lnSpc>
                <a:spcPct val="115000"/>
              </a:lnSpc>
              <a:spcBef>
                <a:spcPts val="800"/>
              </a:spcBef>
              <a:buNone/>
            </a:pPr>
            <a:r>
              <a:rPr lang="en-GB" sz="1400" b="0" dirty="0"/>
              <a:t>Network operators own the access points and the customer relationship. Sensing turns connectivity into a service they can charge for, and it lowers churn, because a network that keeps people safe is a network you do not switch away from.</a:t>
            </a:r>
          </a:p>
          <a:p>
            <a:pPr marL="0" indent="0">
              <a:lnSpc>
                <a:spcPct val="115000"/>
              </a:lnSpc>
              <a:spcBef>
                <a:spcPts val="800"/>
              </a:spcBef>
              <a:buNone/>
            </a:pPr>
            <a:r>
              <a:rPr lang="en-GB" sz="1400" b="0" dirty="0"/>
              <a:t>Hardware manufacturers get a new reason to refresh the estate. Sensing becomes a line on the data sheet and a differentiator against boxes that all look the same.</a:t>
            </a:r>
          </a:p>
          <a:p>
            <a:pPr marL="0" indent="0">
              <a:lnSpc>
                <a:spcPct val="115000"/>
              </a:lnSpc>
              <a:spcBef>
                <a:spcPts val="800"/>
              </a:spcBef>
              <a:buNone/>
            </a:pPr>
            <a:r>
              <a:rPr lang="en-GB" sz="1400" b="0" dirty="0"/>
              <a:t>Integrators and service providers turn events into outcomes: care response, security response, building operations. That is where the recurring margin lives.</a:t>
            </a:r>
          </a:p>
          <a:p>
            <a:pPr marL="0" indent="0">
              <a:lnSpc>
                <a:spcPct val="115000"/>
              </a:lnSpc>
              <a:spcBef>
                <a:spcPts val="800"/>
              </a:spcBef>
              <a:buNone/>
            </a:pPr>
            <a:r>
              <a:rPr lang="en-GB" sz="1400" b="1" dirty="0"/>
              <a:t>And nobody in this chain has to build new infrastructure. The sensors are already on the wall. We are unlocking them.</a:t>
            </a:r>
          </a:p>
          <a:p>
            <a:pPr marL="0" indent="0">
              <a:spcBef>
                <a:spcPts val="800"/>
              </a:spcBef>
              <a:buNone/>
            </a:pPr>
            <a:r>
              <a:rPr lang="en-GB" sz="1100" i="1" dirty="0">
                <a:solidFill>
                  <a:srgbClr val="5B6B82"/>
                </a:solidFill>
              </a:rPr>
              <a:t>This is RadioSense's own view of the value chain, not third-party market data. Standards references: see slide 9.</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sz="1600" b="1" dirty="0">
                <a:solidFill>
                  <a:srgbClr val="E97132"/>
                </a:solidFill>
              </a:rPr>
              <a:t>⏱ 11:20 to 11:40</a:t>
            </a:r>
          </a:p>
          <a:p>
            <a:pPr marL="0" indent="0">
              <a:lnSpc>
                <a:spcPct val="115000"/>
              </a:lnSpc>
              <a:spcBef>
                <a:spcPts val="800"/>
              </a:spcBef>
              <a:buNone/>
            </a:pPr>
            <a:r>
              <a:rPr lang="en-GB" sz="1400" b="0" dirty="0"/>
              <a:t>One more practical point. We do not replace the platform you already run.</a:t>
            </a:r>
          </a:p>
          <a:p>
            <a:pPr marL="0" indent="0">
              <a:lnSpc>
                <a:spcPct val="115000"/>
              </a:lnSpc>
              <a:spcBef>
                <a:spcPts val="800"/>
              </a:spcBef>
              <a:buNone/>
            </a:pPr>
            <a:r>
              <a:rPr lang="en-GB" sz="1400" b="0" dirty="0"/>
              <a:t>Events go out over standard interfaces into the nurse call system, the building management system or the security system that is already on the wall. Your people keep working in the tools they know.</a:t>
            </a:r>
          </a:p>
          <a:p>
            <a:pPr marL="0" indent="0">
              <a:lnSpc>
                <a:spcPct val="115000"/>
              </a:lnSpc>
              <a:spcBef>
                <a:spcPts val="800"/>
              </a:spcBef>
              <a:buNone/>
            </a:pPr>
            <a:r>
              <a:rPr lang="en-GB" sz="1400" b="1" dirty="0"/>
              <a:t>So what should you remember when you walk out of here?</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 name="Notes Placeholder"/>
          <p:cNvSpPr>
            <a:spLocks noGrp="1"/>
          </p:cNvSpPr>
          <p:nvPr>
            <p:ph type="body" idx="1"/>
          </p:nvPr>
        </p:nvSpPr>
        <p:spPr>
          <a:xfrm>
            <a:off x="685800" y="4343400"/>
            <a:ext cx="5486400" cy="4114800"/>
          </a:xfrm>
          <a:prstGeom prst="rect">
            <a:avLst/>
          </a:prstGeom>
        </p:spPr>
        <p:txBody>
          <a:bodyPr wrap="square" lIns="91425" tIns="91425" rIns="91425" bIns="91425" anchor="t">
            <a:noAutofit/>
          </a:bodyPr>
          <a:lstStyle/>
          <a:p>
            <a:pPr marL="0" indent="0">
              <a:buNone/>
            </a:pPr>
            <a:r>
              <a:rPr lang="en-GB" sz="1600" b="1" dirty="0">
                <a:solidFill>
                  <a:srgbClr val="E97132"/>
                </a:solidFill>
              </a:rPr>
              <a:t>⏱ 11:40 to 12:40</a:t>
            </a:r>
          </a:p>
          <a:p>
            <a:pPr marL="0" indent="0">
              <a:lnSpc>
                <a:spcPct val="115000"/>
              </a:lnSpc>
              <a:spcBef>
                <a:spcPts val="800"/>
              </a:spcBef>
              <a:buNone/>
            </a:pPr>
            <a:r>
              <a:rPr lang="en-GB" sz="1400" b="0" dirty="0"/>
              <a:t>Three things to take with you.</a:t>
            </a:r>
          </a:p>
          <a:p>
            <a:pPr marL="0" indent="0">
              <a:lnSpc>
                <a:spcPct val="115000"/>
              </a:lnSpc>
              <a:spcBef>
                <a:spcPts val="800"/>
              </a:spcBef>
              <a:buNone/>
            </a:pPr>
            <a:r>
              <a:rPr lang="en-GB" sz="1400" b="0" dirty="0"/>
              <a:t>One. The infrastructure is already there. Billions of access points, powered and connected. Sensing is software on hardware that someone else has already paid for.</a:t>
            </a:r>
          </a:p>
          <a:p>
            <a:pPr marL="0" indent="0">
              <a:lnSpc>
                <a:spcPct val="115000"/>
              </a:lnSpc>
              <a:spcBef>
                <a:spcPts val="800"/>
              </a:spcBef>
              <a:buNone/>
            </a:pPr>
            <a:r>
              <a:rPr lang="en-GB" sz="1400" b="0" dirty="0"/>
              <a:t>Two. The standards have landed. 802.11bf is published, ISAC is on the 3GPP roadmap. Sensing becomes a feature that vendors ship, not a project that researchers run.</a:t>
            </a:r>
          </a:p>
          <a:p>
            <a:pPr marL="0" indent="0">
              <a:lnSpc>
                <a:spcPct val="115000"/>
              </a:lnSpc>
              <a:spcBef>
                <a:spcPts val="800"/>
              </a:spcBef>
              <a:buNone/>
            </a:pPr>
            <a:r>
              <a:rPr lang="en-GB" sz="1400" b="0" dirty="0"/>
              <a:t>Three. Privacy is the wedge, not the obstacle. The winning products never collect what they do not need. That is a design decision you take now, not a policy you bolt on later.</a:t>
            </a:r>
          </a:p>
          <a:p>
            <a:pPr marL="0" indent="0">
              <a:lnSpc>
                <a:spcPct val="115000"/>
              </a:lnSpc>
              <a:spcBef>
                <a:spcPts val="800"/>
              </a:spcBef>
              <a:buNone/>
            </a:pPr>
            <a:r>
              <a:rPr lang="en-GB" sz="1400" b="1" dirty="0"/>
              <a:t>The network you already own is the sensing layer you have not switched on yet.</a:t>
            </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BD16BA-4E13-733F-E1FC-9D32BFB41F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391A718-B8F4-3F02-74A2-4B13F6C0202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9B5BBD9-49DE-D945-C7D3-1310E5588549}"/>
              </a:ext>
            </a:extLst>
          </p:cNvPr>
          <p:cNvSpPr>
            <a:spLocks noGrp="1"/>
          </p:cNvSpPr>
          <p:nvPr>
            <p:ph type="body" idx="1"/>
          </p:nvPr>
        </p:nvSpPr>
        <p:spPr/>
        <p:txBody>
          <a:bodyPr/>
          <a:lstStyle/>
          <a:p>
            <a:pPr marL="0" indent="0">
              <a:buNone/>
            </a:pPr>
            <a:r>
              <a:rPr lang="en-GB" sz="1600" b="1" dirty="0">
                <a:solidFill>
                  <a:srgbClr val="E97132"/>
                </a:solidFill>
              </a:rPr>
              <a:t>⏱ 12:40 to 13:30</a:t>
            </a:r>
          </a:p>
          <a:p>
            <a:pPr marL="0" indent="0">
              <a:lnSpc>
                <a:spcPct val="115000"/>
              </a:lnSpc>
              <a:spcBef>
                <a:spcPts val="800"/>
              </a:spcBef>
              <a:buNone/>
            </a:pPr>
            <a:r>
              <a:rPr lang="en-GB" sz="1400" b="0" dirty="0"/>
              <a:t>Let me come back to where I started.</a:t>
            </a:r>
          </a:p>
          <a:p>
            <a:pPr marL="0" indent="0">
              <a:lnSpc>
                <a:spcPct val="115000"/>
              </a:lnSpc>
              <a:spcBef>
                <a:spcPts val="800"/>
              </a:spcBef>
              <a:buNone/>
            </a:pPr>
            <a:r>
              <a:rPr lang="en-GB" sz="1400" b="0" dirty="0"/>
              <a:t>I began with a question on a campsite: could the network see my wife sleeping safely? And with my grandfather, 97 years old, still living on his own, who fell several times without being able to press a button.</a:t>
            </a:r>
          </a:p>
          <a:p>
            <a:pPr marL="0" indent="0">
              <a:lnSpc>
                <a:spcPct val="115000"/>
              </a:lnSpc>
              <a:spcBef>
                <a:spcPts val="800"/>
              </a:spcBef>
              <a:buNone/>
            </a:pPr>
            <a:r>
              <a:rPr lang="en-GB" sz="1400" b="0" dirty="0"/>
              <a:t>That is the company in one sentence: a curiosity that met a reason.</a:t>
            </a:r>
          </a:p>
          <a:p>
            <a:pPr marL="0" indent="0">
              <a:lnSpc>
                <a:spcPct val="115000"/>
              </a:lnSpc>
              <a:spcBef>
                <a:spcPts val="800"/>
              </a:spcBef>
              <a:buNone/>
            </a:pPr>
            <a:r>
              <a:rPr lang="en-GB" sz="1400" b="0" dirty="0"/>
              <a:t>For him, and for millions of people like him, we build RadioSense. Technology should protect people without taking away their dignity or their privacy.</a:t>
            </a:r>
          </a:p>
          <a:p>
            <a:pPr marL="0" indent="0">
              <a:lnSpc>
                <a:spcPct val="115000"/>
              </a:lnSpc>
              <a:spcBef>
                <a:spcPts val="800"/>
              </a:spcBef>
              <a:buNone/>
            </a:pPr>
            <a:r>
              <a:rPr lang="en-GB" sz="1400" b="0" dirty="0"/>
              <a:t>If you want to be part of that, there are three ways to start: a pilot site, an access point partnership, or an integration into the care or security platform you already run. My details are on the screen. And if you want to see it live in action, get in touch: we will show it running in your own environment.</a:t>
            </a:r>
          </a:p>
          <a:p>
            <a:pPr marL="0" indent="0">
              <a:lnSpc>
                <a:spcPct val="115000"/>
              </a:lnSpc>
              <a:spcBef>
                <a:spcPts val="800"/>
              </a:spcBef>
              <a:buNone/>
            </a:pPr>
            <a:r>
              <a:rPr lang="en-GB" sz="1400" b="1" dirty="0"/>
              <a:t>The networks around us are already there. It is time they start protecting us. Thank you.</a:t>
            </a:r>
          </a:p>
        </p:txBody>
      </p:sp>
      <p:sp>
        <p:nvSpPr>
          <p:cNvPr id="4" name="Slide Number Placeholder 3">
            <a:extLst>
              <a:ext uri="{FF2B5EF4-FFF2-40B4-BE49-F238E27FC236}">
                <a16:creationId xmlns:a16="http://schemas.microsoft.com/office/drawing/2014/main" id="{B2BC32CB-AD4F-78CD-0C6A-FF40C441BB57}"/>
              </a:ext>
            </a:extLst>
          </p:cNvPr>
          <p:cNvSpPr>
            <a:spLocks noGrp="1"/>
          </p:cNvSpPr>
          <p:nvPr>
            <p:ph type="sldNum" sz="quarter" idx="5"/>
          </p:nvPr>
        </p:nvSpPr>
        <p:spPr/>
        <p:txBody>
          <a:bodyPr/>
          <a:lstStyle/>
          <a:p>
            <a:fld id="{FA4C7DE2-8AEC-4BE8-A65D-8B71D8508D71}" type="slidenum">
              <a:rPr lang="nl-NL" smtClean="0"/>
              <a:t>22</a:t>
            </a:fld>
            <a:endParaRPr lang="nl-NL"/>
          </a:p>
        </p:txBody>
      </p:sp>
    </p:spTree>
    <p:extLst>
      <p:ext uri="{BB962C8B-B14F-4D97-AF65-F5344CB8AC3E}">
        <p14:creationId xmlns:p14="http://schemas.microsoft.com/office/powerpoint/2010/main" val="300209130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sv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7" name="Afbeelding 6" descr="Afbeelding met cirkel, Graphics, Kleurrijkheid, kunst&#10;&#10;Door AI gegenereerde inhoud is mogelijk onjuist.">
            <a:extLst>
              <a:ext uri="{FF2B5EF4-FFF2-40B4-BE49-F238E27FC236}">
                <a16:creationId xmlns:a16="http://schemas.microsoft.com/office/drawing/2014/main" id="{4190F171-90E1-8370-FD72-56D78312A76B}"/>
              </a:ext>
            </a:extLst>
          </p:cNvPr>
          <p:cNvPicPr>
            <a:picLocks noChangeAspect="1"/>
          </p:cNvPicPr>
          <p:nvPr userDrawn="1"/>
        </p:nvPicPr>
        <p:blipFill>
          <a:blip r:embed="rId2">
            <a:extLst>
              <a:ext uri="{28A0092B-C50C-407E-A947-70E740481C1C}">
                <a14:useLocalDpi xmlns:a14="http://schemas.microsoft.com/office/drawing/2010/main" val="0"/>
              </a:ext>
            </a:extLst>
          </a:blip>
          <a:srcRect l="50000" t="7452" r="1573" b="19995"/>
          <a:stretch>
            <a:fillRect/>
          </a:stretch>
        </p:blipFill>
        <p:spPr>
          <a:xfrm>
            <a:off x="0" y="0"/>
            <a:ext cx="4267200" cy="6858000"/>
          </a:xfrm>
          <a:prstGeom prst="rect">
            <a:avLst/>
          </a:prstGeom>
        </p:spPr>
      </p:pic>
      <p:sp>
        <p:nvSpPr>
          <p:cNvPr id="3" name="Subtitle 2">
            <a:extLst>
              <a:ext uri="{FF2B5EF4-FFF2-40B4-BE49-F238E27FC236}">
                <a16:creationId xmlns:a16="http://schemas.microsoft.com/office/drawing/2014/main" id="{2A46177E-C00C-8EFB-39C1-6F702E574382}"/>
              </a:ext>
            </a:extLst>
          </p:cNvPr>
          <p:cNvSpPr>
            <a:spLocks noGrp="1"/>
          </p:cNvSpPr>
          <p:nvPr>
            <p:ph type="subTitle" idx="1" hasCustomPrompt="1"/>
          </p:nvPr>
        </p:nvSpPr>
        <p:spPr>
          <a:xfrm>
            <a:off x="1523999" y="2365988"/>
            <a:ext cx="9144000" cy="1655762"/>
          </a:xfrm>
          <a:noFill/>
        </p:spPr>
        <p:txBody>
          <a:bodyPr>
            <a:normAutofit/>
          </a:bodyPr>
          <a:lstStyle>
            <a:lvl1pPr marL="0" indent="0" algn="ctr">
              <a:buNone/>
              <a:defRPr sz="3600">
                <a:solidFill>
                  <a:srgbClr val="A8B3C2"/>
                </a:solidFill>
                <a:latin typeface="Inter 18pt 18pt" panose="02000503000000020004" pitchFamily="2" charset="0"/>
                <a:ea typeface="Inter 18pt 18pt" panose="02000503000000020004"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a:t>Advanced Radio </a:t>
            </a:r>
            <a:r>
              <a:rPr lang="nl-NL" err="1"/>
              <a:t>Frequency</a:t>
            </a:r>
            <a:r>
              <a:rPr lang="nl-NL"/>
              <a:t> Monitoring</a:t>
            </a:r>
          </a:p>
        </p:txBody>
      </p:sp>
      <p:sp>
        <p:nvSpPr>
          <p:cNvPr id="4" name="Date Placeholder 3">
            <a:extLst>
              <a:ext uri="{FF2B5EF4-FFF2-40B4-BE49-F238E27FC236}">
                <a16:creationId xmlns:a16="http://schemas.microsoft.com/office/drawing/2014/main" id="{1897DEE7-DA17-0F14-E928-5CFD585843B3}"/>
              </a:ext>
            </a:extLst>
          </p:cNvPr>
          <p:cNvSpPr>
            <a:spLocks noGrp="1"/>
          </p:cNvSpPr>
          <p:nvPr>
            <p:ph type="dt" sz="half" idx="10"/>
          </p:nvPr>
        </p:nvSpPr>
        <p:spPr>
          <a:noFill/>
        </p:spPr>
        <p:txBody>
          <a:bodyPr/>
          <a:lstStyle>
            <a:lvl1pPr>
              <a:defRPr>
                <a:solidFill>
                  <a:srgbClr val="F6F6F9"/>
                </a:solidFill>
              </a:defRPr>
            </a:lvl1pPr>
          </a:lstStyle>
          <a:p>
            <a:endParaRPr lang="nl-NL">
              <a:solidFill>
                <a:srgbClr val="F6F6F9"/>
              </a:solidFill>
            </a:endParaRPr>
          </a:p>
        </p:txBody>
      </p:sp>
      <p:sp>
        <p:nvSpPr>
          <p:cNvPr id="13" name="TextBox 12">
            <a:extLst>
              <a:ext uri="{FF2B5EF4-FFF2-40B4-BE49-F238E27FC236}">
                <a16:creationId xmlns:a16="http://schemas.microsoft.com/office/drawing/2014/main" id="{72EF1712-65E2-7674-5465-23DE6F3AC84B}"/>
              </a:ext>
            </a:extLst>
          </p:cNvPr>
          <p:cNvSpPr txBox="1"/>
          <p:nvPr userDrawn="1"/>
        </p:nvSpPr>
        <p:spPr>
          <a:xfrm>
            <a:off x="838200" y="4903952"/>
            <a:ext cx="6097772" cy="1015663"/>
          </a:xfrm>
          <a:prstGeom prst="rect">
            <a:avLst/>
          </a:prstGeom>
          <a:noFill/>
        </p:spPr>
        <p:txBody>
          <a:bodyPr wrap="square">
            <a:spAutoFit/>
          </a:bodyPr>
          <a:lstStyle/>
          <a:p>
            <a:pPr marR="66230" algn="l"/>
            <a:r>
              <a:rPr lang="nl-NL" sz="2000">
                <a:solidFill>
                  <a:srgbClr val="F6F6F9"/>
                </a:solidFill>
              </a:rPr>
              <a:t>Fabian van Prooijen</a:t>
            </a:r>
          </a:p>
          <a:p>
            <a:pPr marR="66230" algn="l"/>
            <a:r>
              <a:rPr lang="nl-NL" sz="2000">
                <a:solidFill>
                  <a:srgbClr val="F6F6F9"/>
                </a:solidFill>
              </a:rPr>
              <a:t>CEO</a:t>
            </a:r>
          </a:p>
          <a:p>
            <a:r>
              <a:rPr lang="nl-NL" sz="2000" err="1">
                <a:solidFill>
                  <a:srgbClr val="F6F6F9"/>
                </a:solidFill>
              </a:rPr>
              <a:t>Fabian@radiosense.tech</a:t>
            </a:r>
            <a:endParaRPr lang="nl-NL" sz="2000">
              <a:solidFill>
                <a:srgbClr val="F6F6F9"/>
              </a:solidFill>
            </a:endParaRPr>
          </a:p>
        </p:txBody>
      </p:sp>
      <p:pic>
        <p:nvPicPr>
          <p:cNvPr id="9" name="Graphic 8">
            <a:extLst>
              <a:ext uri="{FF2B5EF4-FFF2-40B4-BE49-F238E27FC236}">
                <a16:creationId xmlns:a16="http://schemas.microsoft.com/office/drawing/2014/main" id="{9B3C17DA-DCD0-90A5-5816-37CC2AA5F0F9}"/>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1219200" y="676105"/>
            <a:ext cx="1329347" cy="1329347"/>
          </a:xfrm>
          <a:prstGeom prst="rect">
            <a:avLst/>
          </a:prstGeom>
        </p:spPr>
      </p:pic>
      <p:pic>
        <p:nvPicPr>
          <p:cNvPr id="12" name="Graphic 11">
            <a:extLst>
              <a:ext uri="{FF2B5EF4-FFF2-40B4-BE49-F238E27FC236}">
                <a16:creationId xmlns:a16="http://schemas.microsoft.com/office/drawing/2014/main" id="{DEFCAC54-2B76-7AD1-9DE5-DA167CDD4235}"/>
              </a:ext>
            </a:extLst>
          </p:cNvPr>
          <p:cNvPicPr>
            <a:picLocks noChangeAspect="1"/>
          </p:cNvPicPr>
          <p:nvPr userDrawn="1"/>
        </p:nvPicPr>
        <p:blipFill>
          <a:blip>
            <a:extLst>
              <a:ext uri="{96DAC541-7B7A-43D3-8B79-37D633B846F1}">
                <asvg:svgBlip xmlns:asvg="http://schemas.microsoft.com/office/drawing/2016/SVG/main" r:embed="rId4"/>
              </a:ext>
            </a:extLst>
          </a:blip>
          <a:stretch>
            <a:fillRect/>
          </a:stretch>
        </p:blipFill>
        <p:spPr>
          <a:xfrm>
            <a:off x="3048000" y="847823"/>
            <a:ext cx="7791450" cy="1031744"/>
          </a:xfrm>
          <a:prstGeom prst="rect">
            <a:avLst/>
          </a:prstGeom>
        </p:spPr>
      </p:pic>
    </p:spTree>
    <p:extLst>
      <p:ext uri="{BB962C8B-B14F-4D97-AF65-F5344CB8AC3E}">
        <p14:creationId xmlns:p14="http://schemas.microsoft.com/office/powerpoint/2010/main" val="13517018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5E828D-189C-454D-C1C4-6346BB1B3D8C}"/>
              </a:ext>
            </a:extLst>
          </p:cNvPr>
          <p:cNvSpPr>
            <a:spLocks noGrp="1"/>
          </p:cNvSpPr>
          <p:nvPr>
            <p:ph type="title"/>
          </p:nvPr>
        </p:nvSpPr>
        <p:spPr/>
        <p:txBody>
          <a:bodyPr/>
          <a:lstStyle/>
          <a:p>
            <a:r>
              <a:rPr lang="en-US"/>
              <a:t>Click to edit Master title style</a:t>
            </a:r>
            <a:endParaRPr lang="nl-NL"/>
          </a:p>
        </p:txBody>
      </p:sp>
      <p:sp>
        <p:nvSpPr>
          <p:cNvPr id="3" name="Content Placeholder 2">
            <a:extLst>
              <a:ext uri="{FF2B5EF4-FFF2-40B4-BE49-F238E27FC236}">
                <a16:creationId xmlns:a16="http://schemas.microsoft.com/office/drawing/2014/main" id="{66B91B4E-73B5-6E11-553D-E2EE56A1DAEE}"/>
              </a:ext>
            </a:extLst>
          </p:cNvPr>
          <p:cNvSpPr>
            <a:spLocks noGrp="1"/>
          </p:cNvSpPr>
          <p:nvPr>
            <p:ph idx="1"/>
          </p:nvPr>
        </p:nvSpPr>
        <p:spPr>
          <a:xfrm>
            <a:off x="838200" y="1875955"/>
            <a:ext cx="10515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pic>
        <p:nvPicPr>
          <p:cNvPr id="18" name="Graphic 17">
            <a:extLst>
              <a:ext uri="{FF2B5EF4-FFF2-40B4-BE49-F238E27FC236}">
                <a16:creationId xmlns:a16="http://schemas.microsoft.com/office/drawing/2014/main" id="{B7170BBC-DFCD-212E-75B6-54F782FD5019}"/>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838200" y="6356350"/>
            <a:ext cx="1629697" cy="365277"/>
          </a:xfrm>
          <a:prstGeom prst="rect">
            <a:avLst/>
          </a:prstGeom>
        </p:spPr>
      </p:pic>
      <p:sp>
        <p:nvSpPr>
          <p:cNvPr id="26" name="Tijdelijke aanduiding voor dianummer 25">
            <a:extLst>
              <a:ext uri="{FF2B5EF4-FFF2-40B4-BE49-F238E27FC236}">
                <a16:creationId xmlns:a16="http://schemas.microsoft.com/office/drawing/2014/main" id="{FCC5E511-FB0F-17C3-43F2-5762F757B91C}"/>
              </a:ext>
            </a:extLst>
          </p:cNvPr>
          <p:cNvSpPr>
            <a:spLocks noGrp="1"/>
          </p:cNvSpPr>
          <p:nvPr>
            <p:ph type="sldNum" sz="quarter" idx="12"/>
          </p:nvPr>
        </p:nvSpPr>
        <p:spPr/>
        <p:txBody>
          <a:bodyPr/>
          <a:lstStyle/>
          <a:p>
            <a:fld id="{0128C860-71EA-4D90-BD91-CC6A1EBFC33B}" type="slidenum">
              <a:rPr lang="nl-NL" smtClean="0"/>
              <a:pPr/>
              <a:t>‹nr.›</a:t>
            </a:fld>
            <a:endParaRPr lang="nl-NL"/>
          </a:p>
        </p:txBody>
      </p:sp>
      <p:sp>
        <p:nvSpPr>
          <p:cNvPr id="27" name="Tijdelijke aanduiding voor voettekst 13">
            <a:extLst>
              <a:ext uri="{FF2B5EF4-FFF2-40B4-BE49-F238E27FC236}">
                <a16:creationId xmlns:a16="http://schemas.microsoft.com/office/drawing/2014/main" id="{C60A5251-4588-220B-DD10-576AC3478186}"/>
              </a:ext>
            </a:extLst>
          </p:cNvPr>
          <p:cNvSpPr>
            <a:spLocks noGrp="1"/>
          </p:cNvSpPr>
          <p:nvPr>
            <p:ph type="ftr" sz="quarter" idx="11"/>
          </p:nvPr>
        </p:nvSpPr>
        <p:spPr>
          <a:xfrm>
            <a:off x="4038600" y="6356350"/>
            <a:ext cx="4114800" cy="365125"/>
          </a:xfrm>
        </p:spPr>
        <p:txBody>
          <a:bodyPr/>
          <a:lstStyle/>
          <a:p>
            <a:r>
              <a:rPr lang="nl-NL"/>
              <a:t>Confidential</a:t>
            </a:r>
          </a:p>
        </p:txBody>
      </p:sp>
      <p:pic>
        <p:nvPicPr>
          <p:cNvPr id="35" name="Afbeelding 34" descr="Afbeelding met cirkel, ruimte&#10;&#10;Door AI gegenereerde inhoud is mogelijk onjuist.">
            <a:extLst>
              <a:ext uri="{FF2B5EF4-FFF2-40B4-BE49-F238E27FC236}">
                <a16:creationId xmlns:a16="http://schemas.microsoft.com/office/drawing/2014/main" id="{A8E1A9A2-93B6-72B0-EB38-6807F0F1C2EC}"/>
              </a:ext>
            </a:extLst>
          </p:cNvPr>
          <p:cNvPicPr>
            <a:picLocks noChangeAspect="1"/>
          </p:cNvPicPr>
          <p:nvPr userDrawn="1"/>
        </p:nvPicPr>
        <p:blipFill>
          <a:blip r:embed="rId3">
            <a:extLst>
              <a:ext uri="{28A0092B-C50C-407E-A947-70E740481C1C}">
                <a14:useLocalDpi xmlns:a14="http://schemas.microsoft.com/office/drawing/2010/main" val="0"/>
              </a:ext>
            </a:extLst>
          </a:blip>
          <a:srcRect l="60005" t="4377" b="19037"/>
          <a:stretch>
            <a:fillRect/>
          </a:stretch>
        </p:blipFill>
        <p:spPr>
          <a:xfrm>
            <a:off x="0" y="0"/>
            <a:ext cx="3581400" cy="6858000"/>
          </a:xfrm>
          <a:prstGeom prst="rect">
            <a:avLst/>
          </a:prstGeom>
          <a:solidFill>
            <a:srgbClr val="0B1220">
              <a:alpha val="0"/>
            </a:srgbClr>
          </a:solidFill>
        </p:spPr>
      </p:pic>
    </p:spTree>
    <p:extLst>
      <p:ext uri="{BB962C8B-B14F-4D97-AF65-F5344CB8AC3E}">
        <p14:creationId xmlns:p14="http://schemas.microsoft.com/office/powerpoint/2010/main" val="29297599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2887A9-31B1-86D7-A726-20E9F05EF78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nl-NL"/>
          </a:p>
        </p:txBody>
      </p:sp>
      <p:sp>
        <p:nvSpPr>
          <p:cNvPr id="3" name="Text Placeholder 2">
            <a:extLst>
              <a:ext uri="{FF2B5EF4-FFF2-40B4-BE49-F238E27FC236}">
                <a16:creationId xmlns:a16="http://schemas.microsoft.com/office/drawing/2014/main" id="{B354D785-CE03-C9F5-0F5A-7F2DF0587696}"/>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14" name="Tijdelijke aanduiding voor voettekst 13">
            <a:extLst>
              <a:ext uri="{FF2B5EF4-FFF2-40B4-BE49-F238E27FC236}">
                <a16:creationId xmlns:a16="http://schemas.microsoft.com/office/drawing/2014/main" id="{2F7DBFAC-A7D5-4AF1-634E-7D1F68E8EF6B}"/>
              </a:ext>
            </a:extLst>
          </p:cNvPr>
          <p:cNvSpPr>
            <a:spLocks noGrp="1"/>
          </p:cNvSpPr>
          <p:nvPr>
            <p:ph type="ftr" sz="quarter" idx="11"/>
          </p:nvPr>
        </p:nvSpPr>
        <p:spPr/>
        <p:txBody>
          <a:bodyPr/>
          <a:lstStyle/>
          <a:p>
            <a:r>
              <a:rPr lang="nl-NL"/>
              <a:t>Confidential</a:t>
            </a:r>
          </a:p>
        </p:txBody>
      </p:sp>
      <p:sp>
        <p:nvSpPr>
          <p:cNvPr id="15" name="Tijdelijke aanduiding voor dianummer 14">
            <a:extLst>
              <a:ext uri="{FF2B5EF4-FFF2-40B4-BE49-F238E27FC236}">
                <a16:creationId xmlns:a16="http://schemas.microsoft.com/office/drawing/2014/main" id="{8DE42DE7-8170-2473-2717-02E5E2213CAC}"/>
              </a:ext>
            </a:extLst>
          </p:cNvPr>
          <p:cNvSpPr>
            <a:spLocks noGrp="1"/>
          </p:cNvSpPr>
          <p:nvPr>
            <p:ph type="sldNum" sz="quarter" idx="12"/>
          </p:nvPr>
        </p:nvSpPr>
        <p:spPr/>
        <p:txBody>
          <a:bodyPr/>
          <a:lstStyle/>
          <a:p>
            <a:fld id="{0128C860-71EA-4D90-BD91-CC6A1EBFC33B}" type="slidenum">
              <a:rPr lang="nl-NL" smtClean="0"/>
              <a:pPr/>
              <a:t>‹nr.›</a:t>
            </a:fld>
            <a:endParaRPr lang="nl-NL"/>
          </a:p>
        </p:txBody>
      </p:sp>
      <p:pic>
        <p:nvPicPr>
          <p:cNvPr id="16" name="Graphic 15">
            <a:extLst>
              <a:ext uri="{FF2B5EF4-FFF2-40B4-BE49-F238E27FC236}">
                <a16:creationId xmlns:a16="http://schemas.microsoft.com/office/drawing/2014/main" id="{DEE65F25-9522-34A5-D90B-9FC9CB615E24}"/>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838200" y="6356350"/>
            <a:ext cx="1629697" cy="365277"/>
          </a:xfrm>
          <a:prstGeom prst="rect">
            <a:avLst/>
          </a:prstGeom>
        </p:spPr>
      </p:pic>
      <p:pic>
        <p:nvPicPr>
          <p:cNvPr id="19" name="Afbeelding 18" descr="Afbeelding met cirkel, ruimte&#10;&#10;Door AI gegenereerde inhoud is mogelijk onjuist.">
            <a:extLst>
              <a:ext uri="{FF2B5EF4-FFF2-40B4-BE49-F238E27FC236}">
                <a16:creationId xmlns:a16="http://schemas.microsoft.com/office/drawing/2014/main" id="{E17FEFFF-41FA-3A2C-0ABE-88247C2EB7F9}"/>
              </a:ext>
            </a:extLst>
          </p:cNvPr>
          <p:cNvPicPr>
            <a:picLocks noChangeAspect="1"/>
          </p:cNvPicPr>
          <p:nvPr userDrawn="1"/>
        </p:nvPicPr>
        <p:blipFill>
          <a:blip r:embed="rId3">
            <a:extLst>
              <a:ext uri="{28A0092B-C50C-407E-A947-70E740481C1C}">
                <a14:useLocalDpi xmlns:a14="http://schemas.microsoft.com/office/drawing/2010/main" val="0"/>
              </a:ext>
            </a:extLst>
          </a:blip>
          <a:srcRect l="60005" t="4377" b="19037"/>
          <a:stretch>
            <a:fillRect/>
          </a:stretch>
        </p:blipFill>
        <p:spPr>
          <a:xfrm>
            <a:off x="0" y="0"/>
            <a:ext cx="3581400" cy="6858000"/>
          </a:xfrm>
          <a:prstGeom prst="rect">
            <a:avLst/>
          </a:prstGeom>
          <a:solidFill>
            <a:srgbClr val="0B1220">
              <a:alpha val="0"/>
            </a:srgbClr>
          </a:solidFill>
        </p:spPr>
      </p:pic>
    </p:spTree>
    <p:extLst>
      <p:ext uri="{BB962C8B-B14F-4D97-AF65-F5344CB8AC3E}">
        <p14:creationId xmlns:p14="http://schemas.microsoft.com/office/powerpoint/2010/main" val="31766847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5BC5D8-D1B7-53B7-A0EE-E609E0C65E69}"/>
              </a:ext>
            </a:extLst>
          </p:cNvPr>
          <p:cNvSpPr>
            <a:spLocks noGrp="1"/>
          </p:cNvSpPr>
          <p:nvPr>
            <p:ph type="title"/>
          </p:nvPr>
        </p:nvSpPr>
        <p:spPr/>
        <p:txBody>
          <a:bodyPr/>
          <a:lstStyle/>
          <a:p>
            <a:r>
              <a:rPr lang="en-US"/>
              <a:t>Click to edit Master title style</a:t>
            </a:r>
            <a:endParaRPr lang="nl-NL"/>
          </a:p>
        </p:txBody>
      </p:sp>
      <p:sp>
        <p:nvSpPr>
          <p:cNvPr id="3" name="Content Placeholder 2">
            <a:extLst>
              <a:ext uri="{FF2B5EF4-FFF2-40B4-BE49-F238E27FC236}">
                <a16:creationId xmlns:a16="http://schemas.microsoft.com/office/drawing/2014/main" id="{1045798B-B678-10F0-6011-88A0CAFDAC0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sp>
        <p:nvSpPr>
          <p:cNvPr id="4" name="Content Placeholder 3">
            <a:extLst>
              <a:ext uri="{FF2B5EF4-FFF2-40B4-BE49-F238E27FC236}">
                <a16:creationId xmlns:a16="http://schemas.microsoft.com/office/drawing/2014/main" id="{9DDE3281-6ACF-785C-1A97-19CA440AE5D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sp>
        <p:nvSpPr>
          <p:cNvPr id="12" name="Tijdelijke aanduiding voor voettekst 11">
            <a:extLst>
              <a:ext uri="{FF2B5EF4-FFF2-40B4-BE49-F238E27FC236}">
                <a16:creationId xmlns:a16="http://schemas.microsoft.com/office/drawing/2014/main" id="{60C2F800-7D4A-434B-40C6-9844756541DD}"/>
              </a:ext>
            </a:extLst>
          </p:cNvPr>
          <p:cNvSpPr>
            <a:spLocks noGrp="1"/>
          </p:cNvSpPr>
          <p:nvPr>
            <p:ph type="ftr" sz="quarter" idx="11"/>
          </p:nvPr>
        </p:nvSpPr>
        <p:spPr/>
        <p:txBody>
          <a:bodyPr/>
          <a:lstStyle/>
          <a:p>
            <a:r>
              <a:rPr lang="nl-NL"/>
              <a:t>Confidential</a:t>
            </a:r>
          </a:p>
        </p:txBody>
      </p:sp>
      <p:sp>
        <p:nvSpPr>
          <p:cNvPr id="13" name="Tijdelijke aanduiding voor dianummer 12">
            <a:extLst>
              <a:ext uri="{FF2B5EF4-FFF2-40B4-BE49-F238E27FC236}">
                <a16:creationId xmlns:a16="http://schemas.microsoft.com/office/drawing/2014/main" id="{3572FE0F-2315-3ACE-3960-CD05AE4121B7}"/>
              </a:ext>
            </a:extLst>
          </p:cNvPr>
          <p:cNvSpPr>
            <a:spLocks noGrp="1"/>
          </p:cNvSpPr>
          <p:nvPr>
            <p:ph type="sldNum" sz="quarter" idx="12"/>
          </p:nvPr>
        </p:nvSpPr>
        <p:spPr/>
        <p:txBody>
          <a:bodyPr/>
          <a:lstStyle/>
          <a:p>
            <a:fld id="{0128C860-71EA-4D90-BD91-CC6A1EBFC33B}" type="slidenum">
              <a:rPr lang="nl-NL" smtClean="0"/>
              <a:pPr/>
              <a:t>‹nr.›</a:t>
            </a:fld>
            <a:endParaRPr lang="nl-NL"/>
          </a:p>
        </p:txBody>
      </p:sp>
      <p:pic>
        <p:nvPicPr>
          <p:cNvPr id="14" name="Graphic 13">
            <a:extLst>
              <a:ext uri="{FF2B5EF4-FFF2-40B4-BE49-F238E27FC236}">
                <a16:creationId xmlns:a16="http://schemas.microsoft.com/office/drawing/2014/main" id="{BEA0CBBA-22B8-5F89-49BE-F115BBCA37B2}"/>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838200" y="6356350"/>
            <a:ext cx="1629697" cy="365277"/>
          </a:xfrm>
          <a:prstGeom prst="rect">
            <a:avLst/>
          </a:prstGeom>
        </p:spPr>
      </p:pic>
      <p:pic>
        <p:nvPicPr>
          <p:cNvPr id="16" name="Afbeelding 15" descr="Afbeelding met cirkel, ruimte&#10;&#10;Door AI gegenereerde inhoud is mogelijk onjuist.">
            <a:extLst>
              <a:ext uri="{FF2B5EF4-FFF2-40B4-BE49-F238E27FC236}">
                <a16:creationId xmlns:a16="http://schemas.microsoft.com/office/drawing/2014/main" id="{823E523F-F331-4D56-494F-624BA1B426CA}"/>
              </a:ext>
            </a:extLst>
          </p:cNvPr>
          <p:cNvPicPr>
            <a:picLocks noChangeAspect="1"/>
          </p:cNvPicPr>
          <p:nvPr userDrawn="1"/>
        </p:nvPicPr>
        <p:blipFill>
          <a:blip r:embed="rId3">
            <a:extLst>
              <a:ext uri="{28A0092B-C50C-407E-A947-70E740481C1C}">
                <a14:useLocalDpi xmlns:a14="http://schemas.microsoft.com/office/drawing/2010/main" val="0"/>
              </a:ext>
            </a:extLst>
          </a:blip>
          <a:srcRect l="60005" t="4377" b="19037"/>
          <a:stretch>
            <a:fillRect/>
          </a:stretch>
        </p:blipFill>
        <p:spPr>
          <a:xfrm>
            <a:off x="0" y="0"/>
            <a:ext cx="3581400" cy="6858000"/>
          </a:xfrm>
          <a:prstGeom prst="rect">
            <a:avLst/>
          </a:prstGeom>
          <a:solidFill>
            <a:srgbClr val="0B1220">
              <a:alpha val="0"/>
            </a:srgbClr>
          </a:solidFill>
        </p:spPr>
      </p:pic>
    </p:spTree>
    <p:extLst>
      <p:ext uri="{BB962C8B-B14F-4D97-AF65-F5344CB8AC3E}">
        <p14:creationId xmlns:p14="http://schemas.microsoft.com/office/powerpoint/2010/main" val="12105242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5BC5D8-D1B7-53B7-A0EE-E609E0C65E69}"/>
              </a:ext>
            </a:extLst>
          </p:cNvPr>
          <p:cNvSpPr>
            <a:spLocks noGrp="1"/>
          </p:cNvSpPr>
          <p:nvPr>
            <p:ph type="title"/>
          </p:nvPr>
        </p:nvSpPr>
        <p:spPr/>
        <p:txBody>
          <a:bodyPr/>
          <a:lstStyle/>
          <a:p>
            <a:r>
              <a:rPr lang="en-US"/>
              <a:t>Click to edit Master title style</a:t>
            </a:r>
            <a:endParaRPr lang="nl-NL"/>
          </a:p>
        </p:txBody>
      </p:sp>
      <p:sp>
        <p:nvSpPr>
          <p:cNvPr id="3" name="Content Placeholder 2">
            <a:extLst>
              <a:ext uri="{FF2B5EF4-FFF2-40B4-BE49-F238E27FC236}">
                <a16:creationId xmlns:a16="http://schemas.microsoft.com/office/drawing/2014/main" id="{1045798B-B678-10F0-6011-88A0CAFDAC0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sp>
        <p:nvSpPr>
          <p:cNvPr id="4" name="Content Placeholder 3">
            <a:extLst>
              <a:ext uri="{FF2B5EF4-FFF2-40B4-BE49-F238E27FC236}">
                <a16:creationId xmlns:a16="http://schemas.microsoft.com/office/drawing/2014/main" id="{9DDE3281-6ACF-785C-1A97-19CA440AE5D6}"/>
              </a:ext>
            </a:extLst>
          </p:cNvPr>
          <p:cNvSpPr>
            <a:spLocks noGrp="1"/>
          </p:cNvSpPr>
          <p:nvPr>
            <p:ph sz="half" idx="2" hasCustomPrompt="1"/>
          </p:nvPr>
        </p:nvSpPr>
        <p:spPr>
          <a:xfrm>
            <a:off x="6546275" y="1825624"/>
            <a:ext cx="1490868" cy="1325563"/>
          </a:xfrm>
        </p:spPr>
        <p:txBody>
          <a:bodyPr/>
          <a:lstStyle/>
          <a:p>
            <a:pPr lvl="1"/>
            <a:r>
              <a:rPr lang="en-US"/>
              <a:t>Second level</a:t>
            </a:r>
          </a:p>
        </p:txBody>
      </p:sp>
      <p:sp>
        <p:nvSpPr>
          <p:cNvPr id="10" name="Content Placeholder 3">
            <a:extLst>
              <a:ext uri="{FF2B5EF4-FFF2-40B4-BE49-F238E27FC236}">
                <a16:creationId xmlns:a16="http://schemas.microsoft.com/office/drawing/2014/main" id="{98DCF88A-9035-EDA4-E079-CB7722E6AE2C}"/>
              </a:ext>
            </a:extLst>
          </p:cNvPr>
          <p:cNvSpPr>
            <a:spLocks noGrp="1"/>
          </p:cNvSpPr>
          <p:nvPr>
            <p:ph sz="half" idx="13"/>
          </p:nvPr>
        </p:nvSpPr>
        <p:spPr>
          <a:xfrm>
            <a:off x="6546275" y="3330575"/>
            <a:ext cx="1490868" cy="1325563"/>
          </a:xfrm>
        </p:spPr>
        <p:txBody>
          <a:bodyPr/>
          <a:lstStyle/>
          <a:p>
            <a:pPr lvl="1"/>
            <a:endParaRPr lang="en-US"/>
          </a:p>
        </p:txBody>
      </p:sp>
      <p:sp>
        <p:nvSpPr>
          <p:cNvPr id="11" name="Content Placeholder 3">
            <a:extLst>
              <a:ext uri="{FF2B5EF4-FFF2-40B4-BE49-F238E27FC236}">
                <a16:creationId xmlns:a16="http://schemas.microsoft.com/office/drawing/2014/main" id="{4C7080DC-63A2-B008-E635-0721FE918B42}"/>
              </a:ext>
            </a:extLst>
          </p:cNvPr>
          <p:cNvSpPr>
            <a:spLocks noGrp="1"/>
          </p:cNvSpPr>
          <p:nvPr>
            <p:ph sz="half" idx="14"/>
          </p:nvPr>
        </p:nvSpPr>
        <p:spPr>
          <a:xfrm>
            <a:off x="6546275" y="4867562"/>
            <a:ext cx="1490868" cy="1325563"/>
          </a:xfrm>
        </p:spPr>
        <p:txBody>
          <a:bodyPr/>
          <a:lstStyle/>
          <a:p>
            <a:pPr lvl="1"/>
            <a:endParaRPr lang="nl-NL"/>
          </a:p>
        </p:txBody>
      </p:sp>
      <p:sp>
        <p:nvSpPr>
          <p:cNvPr id="16" name="Text Placeholder 2">
            <a:extLst>
              <a:ext uri="{FF2B5EF4-FFF2-40B4-BE49-F238E27FC236}">
                <a16:creationId xmlns:a16="http://schemas.microsoft.com/office/drawing/2014/main" id="{7E4B5AF0-DF0D-78FE-D18E-2252EB805821}"/>
              </a:ext>
            </a:extLst>
          </p:cNvPr>
          <p:cNvSpPr>
            <a:spLocks noGrp="1"/>
          </p:cNvSpPr>
          <p:nvPr>
            <p:ph type="body" idx="15" hasCustomPrompt="1"/>
          </p:nvPr>
        </p:nvSpPr>
        <p:spPr>
          <a:xfrm>
            <a:off x="8312727" y="1825624"/>
            <a:ext cx="3041071" cy="1325563"/>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8" name="Text Placeholder 2">
            <a:extLst>
              <a:ext uri="{FF2B5EF4-FFF2-40B4-BE49-F238E27FC236}">
                <a16:creationId xmlns:a16="http://schemas.microsoft.com/office/drawing/2014/main" id="{5F6B26C5-1181-F8E6-1436-DEDCF802BFAA}"/>
              </a:ext>
            </a:extLst>
          </p:cNvPr>
          <p:cNvSpPr>
            <a:spLocks noGrp="1"/>
          </p:cNvSpPr>
          <p:nvPr>
            <p:ph type="body" idx="16" hasCustomPrompt="1"/>
          </p:nvPr>
        </p:nvSpPr>
        <p:spPr>
          <a:xfrm>
            <a:off x="8312727" y="3337083"/>
            <a:ext cx="3041071" cy="1325563"/>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2">
            <a:extLst>
              <a:ext uri="{FF2B5EF4-FFF2-40B4-BE49-F238E27FC236}">
                <a16:creationId xmlns:a16="http://schemas.microsoft.com/office/drawing/2014/main" id="{FB82ACC1-C272-76F2-2E57-029416DF6415}"/>
              </a:ext>
            </a:extLst>
          </p:cNvPr>
          <p:cNvSpPr>
            <a:spLocks noGrp="1"/>
          </p:cNvSpPr>
          <p:nvPr>
            <p:ph type="body" idx="17" hasCustomPrompt="1"/>
          </p:nvPr>
        </p:nvSpPr>
        <p:spPr>
          <a:xfrm>
            <a:off x="8312727" y="4851399"/>
            <a:ext cx="3041071" cy="1325563"/>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Tijdelijke aanduiding voor voettekst 13">
            <a:extLst>
              <a:ext uri="{FF2B5EF4-FFF2-40B4-BE49-F238E27FC236}">
                <a16:creationId xmlns:a16="http://schemas.microsoft.com/office/drawing/2014/main" id="{FD78573C-374F-C728-5034-28F7D9A510D3}"/>
              </a:ext>
            </a:extLst>
          </p:cNvPr>
          <p:cNvSpPr>
            <a:spLocks noGrp="1"/>
          </p:cNvSpPr>
          <p:nvPr>
            <p:ph type="ftr" sz="quarter" idx="11"/>
          </p:nvPr>
        </p:nvSpPr>
        <p:spPr>
          <a:xfrm>
            <a:off x="4038600" y="6356350"/>
            <a:ext cx="4114800" cy="365125"/>
          </a:xfrm>
        </p:spPr>
        <p:txBody>
          <a:bodyPr/>
          <a:lstStyle/>
          <a:p>
            <a:r>
              <a:rPr lang="nl-NL"/>
              <a:t>Confidential</a:t>
            </a:r>
          </a:p>
        </p:txBody>
      </p:sp>
      <p:sp>
        <p:nvSpPr>
          <p:cNvPr id="14" name="Tijdelijke aanduiding voor dianummer 14">
            <a:extLst>
              <a:ext uri="{FF2B5EF4-FFF2-40B4-BE49-F238E27FC236}">
                <a16:creationId xmlns:a16="http://schemas.microsoft.com/office/drawing/2014/main" id="{58DCCAAF-5215-3A52-3DF9-96CAC6F1D86D}"/>
              </a:ext>
            </a:extLst>
          </p:cNvPr>
          <p:cNvSpPr>
            <a:spLocks noGrp="1"/>
          </p:cNvSpPr>
          <p:nvPr>
            <p:ph type="sldNum" sz="quarter" idx="12"/>
          </p:nvPr>
        </p:nvSpPr>
        <p:spPr>
          <a:xfrm>
            <a:off x="8610600" y="6356350"/>
            <a:ext cx="2743200" cy="365125"/>
          </a:xfrm>
        </p:spPr>
        <p:txBody>
          <a:bodyPr/>
          <a:lstStyle/>
          <a:p>
            <a:fld id="{0128C860-71EA-4D90-BD91-CC6A1EBFC33B}" type="slidenum">
              <a:rPr lang="nl-NL" smtClean="0"/>
              <a:pPr/>
              <a:t>‹nr.›</a:t>
            </a:fld>
            <a:endParaRPr lang="nl-NL"/>
          </a:p>
        </p:txBody>
      </p:sp>
      <p:pic>
        <p:nvPicPr>
          <p:cNvPr id="15" name="Graphic 14">
            <a:extLst>
              <a:ext uri="{FF2B5EF4-FFF2-40B4-BE49-F238E27FC236}">
                <a16:creationId xmlns:a16="http://schemas.microsoft.com/office/drawing/2014/main" id="{D681646C-726F-116F-DAAD-81D7EFCB0DBF}"/>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838200" y="6356350"/>
            <a:ext cx="1629697" cy="365277"/>
          </a:xfrm>
          <a:prstGeom prst="rect">
            <a:avLst/>
          </a:prstGeom>
        </p:spPr>
      </p:pic>
      <p:pic>
        <p:nvPicPr>
          <p:cNvPr id="20" name="Afbeelding 19" descr="Afbeelding met cirkel, ruimte&#10;&#10;Door AI gegenereerde inhoud is mogelijk onjuist.">
            <a:extLst>
              <a:ext uri="{FF2B5EF4-FFF2-40B4-BE49-F238E27FC236}">
                <a16:creationId xmlns:a16="http://schemas.microsoft.com/office/drawing/2014/main" id="{EEC1E702-906A-F250-AE69-1648618D9D77}"/>
              </a:ext>
            </a:extLst>
          </p:cNvPr>
          <p:cNvPicPr>
            <a:picLocks noChangeAspect="1"/>
          </p:cNvPicPr>
          <p:nvPr userDrawn="1"/>
        </p:nvPicPr>
        <p:blipFill>
          <a:blip r:embed="rId3">
            <a:extLst>
              <a:ext uri="{28A0092B-C50C-407E-A947-70E740481C1C}">
                <a14:useLocalDpi xmlns:a14="http://schemas.microsoft.com/office/drawing/2010/main" val="0"/>
              </a:ext>
            </a:extLst>
          </a:blip>
          <a:srcRect l="60005" t="4377" b="19037"/>
          <a:stretch>
            <a:fillRect/>
          </a:stretch>
        </p:blipFill>
        <p:spPr>
          <a:xfrm>
            <a:off x="0" y="0"/>
            <a:ext cx="3581400" cy="6858000"/>
          </a:xfrm>
          <a:prstGeom prst="rect">
            <a:avLst/>
          </a:prstGeom>
          <a:solidFill>
            <a:srgbClr val="0B1220">
              <a:alpha val="0"/>
            </a:srgbClr>
          </a:solidFill>
        </p:spPr>
      </p:pic>
    </p:spTree>
    <p:extLst>
      <p:ext uri="{BB962C8B-B14F-4D97-AF65-F5344CB8AC3E}">
        <p14:creationId xmlns:p14="http://schemas.microsoft.com/office/powerpoint/2010/main" val="29394007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A89CAB-2F33-6B61-45E9-4B6B442A3E52}"/>
              </a:ext>
            </a:extLst>
          </p:cNvPr>
          <p:cNvSpPr>
            <a:spLocks noGrp="1"/>
          </p:cNvSpPr>
          <p:nvPr>
            <p:ph type="title"/>
          </p:nvPr>
        </p:nvSpPr>
        <p:spPr>
          <a:xfrm>
            <a:off x="839788" y="365125"/>
            <a:ext cx="10515600" cy="1325563"/>
          </a:xfrm>
        </p:spPr>
        <p:txBody>
          <a:bodyPr/>
          <a:lstStyle/>
          <a:p>
            <a:r>
              <a:rPr lang="en-US"/>
              <a:t>Click to edit Master title style</a:t>
            </a:r>
            <a:endParaRPr lang="nl-NL"/>
          </a:p>
        </p:txBody>
      </p:sp>
      <p:sp>
        <p:nvSpPr>
          <p:cNvPr id="3" name="Text Placeholder 2">
            <a:extLst>
              <a:ext uri="{FF2B5EF4-FFF2-40B4-BE49-F238E27FC236}">
                <a16:creationId xmlns:a16="http://schemas.microsoft.com/office/drawing/2014/main" id="{C778DC86-54C8-9AE8-0A58-ACAC7CA366A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B085CC6-C022-E7EA-1BE6-BBA43444B92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sp>
        <p:nvSpPr>
          <p:cNvPr id="5" name="Text Placeholder 4">
            <a:extLst>
              <a:ext uri="{FF2B5EF4-FFF2-40B4-BE49-F238E27FC236}">
                <a16:creationId xmlns:a16="http://schemas.microsoft.com/office/drawing/2014/main" id="{B612087A-94D0-5623-6C3D-7E31280F11F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1253A9F-896D-A4E8-A88F-BC7D3CE43C9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sp>
        <p:nvSpPr>
          <p:cNvPr id="14" name="Tijdelijke aanduiding voor voettekst 13">
            <a:extLst>
              <a:ext uri="{FF2B5EF4-FFF2-40B4-BE49-F238E27FC236}">
                <a16:creationId xmlns:a16="http://schemas.microsoft.com/office/drawing/2014/main" id="{D18610E7-FF00-1489-7565-214A92489317}"/>
              </a:ext>
            </a:extLst>
          </p:cNvPr>
          <p:cNvSpPr>
            <a:spLocks noGrp="1"/>
          </p:cNvSpPr>
          <p:nvPr>
            <p:ph type="ftr" sz="quarter" idx="11"/>
          </p:nvPr>
        </p:nvSpPr>
        <p:spPr/>
        <p:txBody>
          <a:bodyPr/>
          <a:lstStyle/>
          <a:p>
            <a:r>
              <a:rPr lang="nl-NL"/>
              <a:t>Confidential</a:t>
            </a:r>
          </a:p>
        </p:txBody>
      </p:sp>
      <p:sp>
        <p:nvSpPr>
          <p:cNvPr id="15" name="Tijdelijke aanduiding voor dianummer 14">
            <a:extLst>
              <a:ext uri="{FF2B5EF4-FFF2-40B4-BE49-F238E27FC236}">
                <a16:creationId xmlns:a16="http://schemas.microsoft.com/office/drawing/2014/main" id="{CF7D9D09-C833-B2CC-B0ED-624149DDF718}"/>
              </a:ext>
            </a:extLst>
          </p:cNvPr>
          <p:cNvSpPr>
            <a:spLocks noGrp="1"/>
          </p:cNvSpPr>
          <p:nvPr>
            <p:ph type="sldNum" sz="quarter" idx="12"/>
          </p:nvPr>
        </p:nvSpPr>
        <p:spPr/>
        <p:txBody>
          <a:bodyPr/>
          <a:lstStyle/>
          <a:p>
            <a:fld id="{0128C860-71EA-4D90-BD91-CC6A1EBFC33B}" type="slidenum">
              <a:rPr lang="nl-NL" smtClean="0"/>
              <a:pPr/>
              <a:t>‹nr.›</a:t>
            </a:fld>
            <a:endParaRPr lang="nl-NL"/>
          </a:p>
        </p:txBody>
      </p:sp>
      <p:pic>
        <p:nvPicPr>
          <p:cNvPr id="17" name="Afbeelding 16" descr="Afbeelding met cirkel, ruimte&#10;&#10;Door AI gegenereerde inhoud is mogelijk onjuist.">
            <a:extLst>
              <a:ext uri="{FF2B5EF4-FFF2-40B4-BE49-F238E27FC236}">
                <a16:creationId xmlns:a16="http://schemas.microsoft.com/office/drawing/2014/main" id="{B2346FD6-E265-6D86-2CE1-AE33C14B43BD}"/>
              </a:ext>
            </a:extLst>
          </p:cNvPr>
          <p:cNvPicPr>
            <a:picLocks noChangeAspect="1"/>
          </p:cNvPicPr>
          <p:nvPr userDrawn="1"/>
        </p:nvPicPr>
        <p:blipFill>
          <a:blip r:embed="rId2">
            <a:extLst>
              <a:ext uri="{28A0092B-C50C-407E-A947-70E740481C1C}">
                <a14:useLocalDpi xmlns:a14="http://schemas.microsoft.com/office/drawing/2010/main" val="0"/>
              </a:ext>
            </a:extLst>
          </a:blip>
          <a:srcRect l="60005" t="4377" b="19037"/>
          <a:stretch>
            <a:fillRect/>
          </a:stretch>
        </p:blipFill>
        <p:spPr>
          <a:xfrm>
            <a:off x="0" y="0"/>
            <a:ext cx="3581400" cy="6858000"/>
          </a:xfrm>
          <a:prstGeom prst="rect">
            <a:avLst/>
          </a:prstGeom>
          <a:solidFill>
            <a:srgbClr val="0B1220">
              <a:alpha val="0"/>
            </a:srgbClr>
          </a:solidFill>
        </p:spPr>
      </p:pic>
    </p:spTree>
    <p:extLst>
      <p:ext uri="{BB962C8B-B14F-4D97-AF65-F5344CB8AC3E}">
        <p14:creationId xmlns:p14="http://schemas.microsoft.com/office/powerpoint/2010/main" val="38288288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A89CAB-2F33-6B61-45E9-4B6B442A3E52}"/>
              </a:ext>
            </a:extLst>
          </p:cNvPr>
          <p:cNvSpPr>
            <a:spLocks noGrp="1"/>
          </p:cNvSpPr>
          <p:nvPr>
            <p:ph type="title"/>
          </p:nvPr>
        </p:nvSpPr>
        <p:spPr>
          <a:xfrm>
            <a:off x="839788" y="365125"/>
            <a:ext cx="10515600" cy="1325563"/>
          </a:xfrm>
        </p:spPr>
        <p:txBody>
          <a:bodyPr/>
          <a:lstStyle/>
          <a:p>
            <a:r>
              <a:rPr lang="en-US"/>
              <a:t>Click to edit Master title style</a:t>
            </a:r>
            <a:endParaRPr lang="nl-NL"/>
          </a:p>
        </p:txBody>
      </p:sp>
      <p:sp>
        <p:nvSpPr>
          <p:cNvPr id="3" name="Text Placeholder 2">
            <a:extLst>
              <a:ext uri="{FF2B5EF4-FFF2-40B4-BE49-F238E27FC236}">
                <a16:creationId xmlns:a16="http://schemas.microsoft.com/office/drawing/2014/main" id="{C778DC86-54C8-9AE8-0A58-ACAC7CA366A9}"/>
              </a:ext>
            </a:extLst>
          </p:cNvPr>
          <p:cNvSpPr>
            <a:spLocks noGrp="1"/>
          </p:cNvSpPr>
          <p:nvPr>
            <p:ph type="body" idx="1"/>
          </p:nvPr>
        </p:nvSpPr>
        <p:spPr>
          <a:xfrm>
            <a:off x="839787" y="1738669"/>
            <a:ext cx="3434039" cy="80256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B085CC6-C022-E7EA-1BE6-BBA43444B92C}"/>
              </a:ext>
            </a:extLst>
          </p:cNvPr>
          <p:cNvSpPr>
            <a:spLocks noGrp="1"/>
          </p:cNvSpPr>
          <p:nvPr>
            <p:ph sz="half" idx="2"/>
          </p:nvPr>
        </p:nvSpPr>
        <p:spPr>
          <a:xfrm>
            <a:off x="839789" y="2683565"/>
            <a:ext cx="3434038" cy="350609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sp>
        <p:nvSpPr>
          <p:cNvPr id="8" name="Footer Placeholder 7">
            <a:extLst>
              <a:ext uri="{FF2B5EF4-FFF2-40B4-BE49-F238E27FC236}">
                <a16:creationId xmlns:a16="http://schemas.microsoft.com/office/drawing/2014/main" id="{321E2B33-A5CA-951D-934A-3C5795A79550}"/>
              </a:ext>
            </a:extLst>
          </p:cNvPr>
          <p:cNvSpPr>
            <a:spLocks noGrp="1"/>
          </p:cNvSpPr>
          <p:nvPr>
            <p:ph type="ftr" sz="quarter" idx="11"/>
          </p:nvPr>
        </p:nvSpPr>
        <p:spPr/>
        <p:txBody>
          <a:bodyPr/>
          <a:lstStyle/>
          <a:p>
            <a:r>
              <a:rPr lang="nl-NL"/>
              <a:t>Confidential</a:t>
            </a:r>
          </a:p>
        </p:txBody>
      </p:sp>
      <p:sp>
        <p:nvSpPr>
          <p:cNvPr id="9" name="Slide Number Placeholder 8">
            <a:extLst>
              <a:ext uri="{FF2B5EF4-FFF2-40B4-BE49-F238E27FC236}">
                <a16:creationId xmlns:a16="http://schemas.microsoft.com/office/drawing/2014/main" id="{00BDD6AA-1BF3-27ED-BCD7-7743C4FFEF05}"/>
              </a:ext>
            </a:extLst>
          </p:cNvPr>
          <p:cNvSpPr>
            <a:spLocks noGrp="1"/>
          </p:cNvSpPr>
          <p:nvPr>
            <p:ph type="sldNum" sz="quarter" idx="12"/>
          </p:nvPr>
        </p:nvSpPr>
        <p:spPr/>
        <p:txBody>
          <a:bodyPr/>
          <a:lstStyle/>
          <a:p>
            <a:fld id="{0128C860-71EA-4D90-BD91-CC6A1EBFC33B}" type="slidenum">
              <a:rPr lang="nl-NL" smtClean="0"/>
              <a:t>‹nr.›</a:t>
            </a:fld>
            <a:endParaRPr lang="nl-NL"/>
          </a:p>
        </p:txBody>
      </p:sp>
      <p:sp>
        <p:nvSpPr>
          <p:cNvPr id="12" name="Content Placeholder 3">
            <a:extLst>
              <a:ext uri="{FF2B5EF4-FFF2-40B4-BE49-F238E27FC236}">
                <a16:creationId xmlns:a16="http://schemas.microsoft.com/office/drawing/2014/main" id="{D2C0176F-246A-92B4-F75B-EC60F73DB328}"/>
              </a:ext>
            </a:extLst>
          </p:cNvPr>
          <p:cNvSpPr>
            <a:spLocks noGrp="1"/>
          </p:cNvSpPr>
          <p:nvPr>
            <p:ph sz="half" idx="13"/>
          </p:nvPr>
        </p:nvSpPr>
        <p:spPr>
          <a:xfrm>
            <a:off x="4378981" y="2683565"/>
            <a:ext cx="3434038" cy="350609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sp>
        <p:nvSpPr>
          <p:cNvPr id="13" name="Content Placeholder 3">
            <a:extLst>
              <a:ext uri="{FF2B5EF4-FFF2-40B4-BE49-F238E27FC236}">
                <a16:creationId xmlns:a16="http://schemas.microsoft.com/office/drawing/2014/main" id="{E51DAEDE-DB1F-5DB7-D624-E0D9FD5ED8F9}"/>
              </a:ext>
            </a:extLst>
          </p:cNvPr>
          <p:cNvSpPr>
            <a:spLocks noGrp="1"/>
          </p:cNvSpPr>
          <p:nvPr>
            <p:ph sz="half" idx="14"/>
          </p:nvPr>
        </p:nvSpPr>
        <p:spPr>
          <a:xfrm>
            <a:off x="7921365" y="2683565"/>
            <a:ext cx="3434038" cy="350609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sp>
        <p:nvSpPr>
          <p:cNvPr id="14" name="Text Placeholder 2">
            <a:extLst>
              <a:ext uri="{FF2B5EF4-FFF2-40B4-BE49-F238E27FC236}">
                <a16:creationId xmlns:a16="http://schemas.microsoft.com/office/drawing/2014/main" id="{C2688DDA-8A9D-624F-1A80-2F2087DF12DD}"/>
              </a:ext>
            </a:extLst>
          </p:cNvPr>
          <p:cNvSpPr>
            <a:spLocks noGrp="1"/>
          </p:cNvSpPr>
          <p:nvPr>
            <p:ph type="body" idx="15"/>
          </p:nvPr>
        </p:nvSpPr>
        <p:spPr>
          <a:xfrm>
            <a:off x="4378980" y="1738669"/>
            <a:ext cx="3434039" cy="80256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5" name="Text Placeholder 2">
            <a:extLst>
              <a:ext uri="{FF2B5EF4-FFF2-40B4-BE49-F238E27FC236}">
                <a16:creationId xmlns:a16="http://schemas.microsoft.com/office/drawing/2014/main" id="{38625E7D-597D-3AEC-7718-D87C5032F34C}"/>
              </a:ext>
            </a:extLst>
          </p:cNvPr>
          <p:cNvSpPr>
            <a:spLocks noGrp="1"/>
          </p:cNvSpPr>
          <p:nvPr>
            <p:ph type="body" idx="16"/>
          </p:nvPr>
        </p:nvSpPr>
        <p:spPr>
          <a:xfrm>
            <a:off x="7931426" y="1761626"/>
            <a:ext cx="3434039" cy="80256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pic>
        <p:nvPicPr>
          <p:cNvPr id="11" name="Graphic 10">
            <a:extLst>
              <a:ext uri="{FF2B5EF4-FFF2-40B4-BE49-F238E27FC236}">
                <a16:creationId xmlns:a16="http://schemas.microsoft.com/office/drawing/2014/main" id="{BEDB9D9A-C8E5-9D1C-E89A-20FDF867B897}"/>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838200" y="6356350"/>
            <a:ext cx="1629697" cy="365277"/>
          </a:xfrm>
          <a:prstGeom prst="rect">
            <a:avLst/>
          </a:prstGeom>
        </p:spPr>
      </p:pic>
      <p:pic>
        <p:nvPicPr>
          <p:cNvPr id="17" name="Afbeelding 16" descr="Afbeelding met cirkel, ruimte&#10;&#10;Door AI gegenereerde inhoud is mogelijk onjuist.">
            <a:extLst>
              <a:ext uri="{FF2B5EF4-FFF2-40B4-BE49-F238E27FC236}">
                <a16:creationId xmlns:a16="http://schemas.microsoft.com/office/drawing/2014/main" id="{3EA47297-59F5-E8F2-50A8-2F571709D51C}"/>
              </a:ext>
            </a:extLst>
          </p:cNvPr>
          <p:cNvPicPr>
            <a:picLocks noChangeAspect="1"/>
          </p:cNvPicPr>
          <p:nvPr userDrawn="1"/>
        </p:nvPicPr>
        <p:blipFill>
          <a:blip r:embed="rId3">
            <a:extLst>
              <a:ext uri="{28A0092B-C50C-407E-A947-70E740481C1C}">
                <a14:useLocalDpi xmlns:a14="http://schemas.microsoft.com/office/drawing/2010/main" val="0"/>
              </a:ext>
            </a:extLst>
          </a:blip>
          <a:srcRect l="60005" t="4377" b="19037"/>
          <a:stretch>
            <a:fillRect/>
          </a:stretch>
        </p:blipFill>
        <p:spPr>
          <a:xfrm>
            <a:off x="0" y="0"/>
            <a:ext cx="3581400" cy="6858000"/>
          </a:xfrm>
          <a:prstGeom prst="rect">
            <a:avLst/>
          </a:prstGeom>
          <a:solidFill>
            <a:srgbClr val="0B1220">
              <a:alpha val="0"/>
            </a:srgbClr>
          </a:solidFill>
        </p:spPr>
      </p:pic>
    </p:spTree>
    <p:extLst>
      <p:ext uri="{BB962C8B-B14F-4D97-AF65-F5344CB8AC3E}">
        <p14:creationId xmlns:p14="http://schemas.microsoft.com/office/powerpoint/2010/main" val="2692567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3BA8C1-DBE3-1BFF-6DBA-CDCDE560AB7B}"/>
              </a:ext>
            </a:extLst>
          </p:cNvPr>
          <p:cNvSpPr>
            <a:spLocks noGrp="1"/>
          </p:cNvSpPr>
          <p:nvPr>
            <p:ph type="title"/>
          </p:nvPr>
        </p:nvSpPr>
        <p:spPr/>
        <p:txBody>
          <a:bodyPr/>
          <a:lstStyle/>
          <a:p>
            <a:r>
              <a:rPr lang="en-US"/>
              <a:t>Click to edit Master title style</a:t>
            </a:r>
            <a:endParaRPr lang="nl-NL"/>
          </a:p>
        </p:txBody>
      </p:sp>
      <p:sp>
        <p:nvSpPr>
          <p:cNvPr id="4" name="Footer Placeholder 3">
            <a:extLst>
              <a:ext uri="{FF2B5EF4-FFF2-40B4-BE49-F238E27FC236}">
                <a16:creationId xmlns:a16="http://schemas.microsoft.com/office/drawing/2014/main" id="{AE7B2768-3B75-A7BE-4218-303BA9A55C51}"/>
              </a:ext>
            </a:extLst>
          </p:cNvPr>
          <p:cNvSpPr>
            <a:spLocks noGrp="1"/>
          </p:cNvSpPr>
          <p:nvPr>
            <p:ph type="ftr" sz="quarter" idx="11"/>
          </p:nvPr>
        </p:nvSpPr>
        <p:spPr/>
        <p:txBody>
          <a:bodyPr/>
          <a:lstStyle/>
          <a:p>
            <a:r>
              <a:rPr lang="nl-NL"/>
              <a:t>Confidential</a:t>
            </a:r>
          </a:p>
        </p:txBody>
      </p:sp>
      <p:sp>
        <p:nvSpPr>
          <p:cNvPr id="5" name="Slide Number Placeholder 4">
            <a:extLst>
              <a:ext uri="{FF2B5EF4-FFF2-40B4-BE49-F238E27FC236}">
                <a16:creationId xmlns:a16="http://schemas.microsoft.com/office/drawing/2014/main" id="{85D6AF06-4737-310D-3864-02A5208B9F78}"/>
              </a:ext>
            </a:extLst>
          </p:cNvPr>
          <p:cNvSpPr>
            <a:spLocks noGrp="1"/>
          </p:cNvSpPr>
          <p:nvPr>
            <p:ph type="sldNum" sz="quarter" idx="12"/>
          </p:nvPr>
        </p:nvSpPr>
        <p:spPr/>
        <p:txBody>
          <a:bodyPr/>
          <a:lstStyle/>
          <a:p>
            <a:fld id="{0128C860-71EA-4D90-BD91-CC6A1EBFC33B}" type="slidenum">
              <a:rPr lang="nl-NL" smtClean="0"/>
              <a:t>‹nr.›</a:t>
            </a:fld>
            <a:endParaRPr lang="nl-NL"/>
          </a:p>
        </p:txBody>
      </p:sp>
      <p:pic>
        <p:nvPicPr>
          <p:cNvPr id="9" name="Graphic 8">
            <a:extLst>
              <a:ext uri="{FF2B5EF4-FFF2-40B4-BE49-F238E27FC236}">
                <a16:creationId xmlns:a16="http://schemas.microsoft.com/office/drawing/2014/main" id="{88646CA5-4318-DC52-51C2-5EB634664E47}"/>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838200" y="6356350"/>
            <a:ext cx="1629697" cy="365277"/>
          </a:xfrm>
          <a:prstGeom prst="rect">
            <a:avLst/>
          </a:prstGeom>
        </p:spPr>
      </p:pic>
      <p:pic>
        <p:nvPicPr>
          <p:cNvPr id="11" name="Afbeelding 10" descr="Afbeelding met cirkel, ruimte&#10;&#10;Door AI gegenereerde inhoud is mogelijk onjuist.">
            <a:extLst>
              <a:ext uri="{FF2B5EF4-FFF2-40B4-BE49-F238E27FC236}">
                <a16:creationId xmlns:a16="http://schemas.microsoft.com/office/drawing/2014/main" id="{AE2F2857-FDE3-6F72-9ABB-097A630CF7A8}"/>
              </a:ext>
            </a:extLst>
          </p:cNvPr>
          <p:cNvPicPr>
            <a:picLocks noChangeAspect="1"/>
          </p:cNvPicPr>
          <p:nvPr userDrawn="1"/>
        </p:nvPicPr>
        <p:blipFill>
          <a:blip r:embed="rId3">
            <a:extLst>
              <a:ext uri="{28A0092B-C50C-407E-A947-70E740481C1C}">
                <a14:useLocalDpi xmlns:a14="http://schemas.microsoft.com/office/drawing/2010/main" val="0"/>
              </a:ext>
            </a:extLst>
          </a:blip>
          <a:srcRect l="60005" t="4377" b="19037"/>
          <a:stretch>
            <a:fillRect/>
          </a:stretch>
        </p:blipFill>
        <p:spPr>
          <a:xfrm>
            <a:off x="0" y="0"/>
            <a:ext cx="3581400" cy="6858000"/>
          </a:xfrm>
          <a:prstGeom prst="rect">
            <a:avLst/>
          </a:prstGeom>
          <a:solidFill>
            <a:srgbClr val="0B1220">
              <a:alpha val="0"/>
            </a:srgbClr>
          </a:solidFill>
        </p:spPr>
      </p:pic>
    </p:spTree>
    <p:extLst>
      <p:ext uri="{BB962C8B-B14F-4D97-AF65-F5344CB8AC3E}">
        <p14:creationId xmlns:p14="http://schemas.microsoft.com/office/powerpoint/2010/main" val="5243455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roblem">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5B44B978-1765-2BB8-CF32-63258C7A523F}"/>
              </a:ext>
            </a:extLst>
          </p:cNvPr>
          <p:cNvSpPr>
            <a:spLocks noGrp="1"/>
          </p:cNvSpPr>
          <p:nvPr>
            <p:ph type="ftr" sz="quarter" idx="11"/>
          </p:nvPr>
        </p:nvSpPr>
        <p:spPr/>
        <p:txBody>
          <a:bodyPr/>
          <a:lstStyle/>
          <a:p>
            <a:r>
              <a:rPr lang="nl-NL"/>
              <a:t>Confidential</a:t>
            </a:r>
          </a:p>
        </p:txBody>
      </p:sp>
      <p:sp>
        <p:nvSpPr>
          <p:cNvPr id="4" name="Slide Number Placeholder 3">
            <a:extLst>
              <a:ext uri="{FF2B5EF4-FFF2-40B4-BE49-F238E27FC236}">
                <a16:creationId xmlns:a16="http://schemas.microsoft.com/office/drawing/2014/main" id="{BA0FA2F2-0FE6-781E-FC16-B3B60B08B007}"/>
              </a:ext>
            </a:extLst>
          </p:cNvPr>
          <p:cNvSpPr>
            <a:spLocks noGrp="1"/>
          </p:cNvSpPr>
          <p:nvPr>
            <p:ph type="sldNum" sz="quarter" idx="12"/>
          </p:nvPr>
        </p:nvSpPr>
        <p:spPr/>
        <p:txBody>
          <a:bodyPr/>
          <a:lstStyle/>
          <a:p>
            <a:fld id="{0128C860-71EA-4D90-BD91-CC6A1EBFC33B}" type="slidenum">
              <a:rPr lang="nl-NL" smtClean="0"/>
              <a:t>‹nr.›</a:t>
            </a:fld>
            <a:endParaRPr lang="nl-NL"/>
          </a:p>
        </p:txBody>
      </p:sp>
      <p:sp>
        <p:nvSpPr>
          <p:cNvPr id="7" name="Text Placeholder 6">
            <a:extLst>
              <a:ext uri="{FF2B5EF4-FFF2-40B4-BE49-F238E27FC236}">
                <a16:creationId xmlns:a16="http://schemas.microsoft.com/office/drawing/2014/main" id="{F220299E-24EA-BE66-A02A-31B2BDBF7D7C}"/>
              </a:ext>
            </a:extLst>
          </p:cNvPr>
          <p:cNvSpPr>
            <a:spLocks noGrp="1"/>
          </p:cNvSpPr>
          <p:nvPr>
            <p:ph type="body" sz="quarter" idx="13"/>
          </p:nvPr>
        </p:nvSpPr>
        <p:spPr>
          <a:xfrm>
            <a:off x="838200" y="727075"/>
            <a:ext cx="7412421" cy="50736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sp>
        <p:nvSpPr>
          <p:cNvPr id="9" name="Picture Placeholder 8">
            <a:extLst>
              <a:ext uri="{FF2B5EF4-FFF2-40B4-BE49-F238E27FC236}">
                <a16:creationId xmlns:a16="http://schemas.microsoft.com/office/drawing/2014/main" id="{D79D63DF-9F51-183F-1EEE-70BADB8FFD88}"/>
              </a:ext>
            </a:extLst>
          </p:cNvPr>
          <p:cNvSpPr>
            <a:spLocks noGrp="1"/>
          </p:cNvSpPr>
          <p:nvPr>
            <p:ph type="pic" sz="quarter" idx="14"/>
          </p:nvPr>
        </p:nvSpPr>
        <p:spPr>
          <a:xfrm>
            <a:off x="8610600" y="1847850"/>
            <a:ext cx="2743200" cy="2832100"/>
          </a:xfrm>
        </p:spPr>
        <p:txBody>
          <a:bodyPr/>
          <a:lstStyle/>
          <a:p>
            <a:endParaRPr lang="nl-NL"/>
          </a:p>
        </p:txBody>
      </p:sp>
      <p:pic>
        <p:nvPicPr>
          <p:cNvPr id="10" name="Graphic 9">
            <a:extLst>
              <a:ext uri="{FF2B5EF4-FFF2-40B4-BE49-F238E27FC236}">
                <a16:creationId xmlns:a16="http://schemas.microsoft.com/office/drawing/2014/main" id="{F9854BC5-6A2D-1FD1-986B-0B03E2DB6FB9}"/>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838200" y="6356350"/>
            <a:ext cx="1629697" cy="365277"/>
          </a:xfrm>
          <a:prstGeom prst="rect">
            <a:avLst/>
          </a:prstGeom>
        </p:spPr>
      </p:pic>
      <p:pic>
        <p:nvPicPr>
          <p:cNvPr id="12" name="Afbeelding 11" descr="Afbeelding met cirkel, ruimte&#10;&#10;Door AI gegenereerde inhoud is mogelijk onjuist.">
            <a:extLst>
              <a:ext uri="{FF2B5EF4-FFF2-40B4-BE49-F238E27FC236}">
                <a16:creationId xmlns:a16="http://schemas.microsoft.com/office/drawing/2014/main" id="{F3C41E23-B59F-E119-BD90-C7733903C32E}"/>
              </a:ext>
            </a:extLst>
          </p:cNvPr>
          <p:cNvPicPr>
            <a:picLocks noChangeAspect="1"/>
          </p:cNvPicPr>
          <p:nvPr userDrawn="1"/>
        </p:nvPicPr>
        <p:blipFill>
          <a:blip r:embed="rId3">
            <a:extLst>
              <a:ext uri="{28A0092B-C50C-407E-A947-70E740481C1C}">
                <a14:useLocalDpi xmlns:a14="http://schemas.microsoft.com/office/drawing/2010/main" val="0"/>
              </a:ext>
            </a:extLst>
          </a:blip>
          <a:srcRect l="60005" t="4377" b="19037"/>
          <a:stretch>
            <a:fillRect/>
          </a:stretch>
        </p:blipFill>
        <p:spPr>
          <a:xfrm>
            <a:off x="0" y="0"/>
            <a:ext cx="3581400" cy="6858000"/>
          </a:xfrm>
          <a:prstGeom prst="rect">
            <a:avLst/>
          </a:prstGeom>
          <a:solidFill>
            <a:srgbClr val="0B1220">
              <a:alpha val="0"/>
            </a:srgbClr>
          </a:solidFill>
        </p:spPr>
      </p:pic>
    </p:spTree>
    <p:extLst>
      <p:ext uri="{BB962C8B-B14F-4D97-AF65-F5344CB8AC3E}">
        <p14:creationId xmlns:p14="http://schemas.microsoft.com/office/powerpoint/2010/main" val="15105971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391F53-9EEC-5E8F-F0C2-A95E83FE834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nl-NL"/>
          </a:p>
        </p:txBody>
      </p:sp>
      <p:sp>
        <p:nvSpPr>
          <p:cNvPr id="3" name="Content Placeholder 2">
            <a:extLst>
              <a:ext uri="{FF2B5EF4-FFF2-40B4-BE49-F238E27FC236}">
                <a16:creationId xmlns:a16="http://schemas.microsoft.com/office/drawing/2014/main" id="{7466F069-E278-6F67-6A9C-61447252C45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sp>
        <p:nvSpPr>
          <p:cNvPr id="4" name="Text Placeholder 3">
            <a:extLst>
              <a:ext uri="{FF2B5EF4-FFF2-40B4-BE49-F238E27FC236}">
                <a16:creationId xmlns:a16="http://schemas.microsoft.com/office/drawing/2014/main" id="{2E6331A8-FF42-4EF6-8FFA-1D5F8727F6B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E735513C-2175-709E-7AFA-AECA5F94FAD2}"/>
              </a:ext>
            </a:extLst>
          </p:cNvPr>
          <p:cNvSpPr>
            <a:spLocks noGrp="1"/>
          </p:cNvSpPr>
          <p:nvPr>
            <p:ph type="ftr" sz="quarter" idx="11"/>
          </p:nvPr>
        </p:nvSpPr>
        <p:spPr/>
        <p:txBody>
          <a:bodyPr/>
          <a:lstStyle/>
          <a:p>
            <a:r>
              <a:rPr lang="nl-NL"/>
              <a:t>Confidential</a:t>
            </a:r>
          </a:p>
        </p:txBody>
      </p:sp>
      <p:sp>
        <p:nvSpPr>
          <p:cNvPr id="7" name="Slide Number Placeholder 6">
            <a:extLst>
              <a:ext uri="{FF2B5EF4-FFF2-40B4-BE49-F238E27FC236}">
                <a16:creationId xmlns:a16="http://schemas.microsoft.com/office/drawing/2014/main" id="{A55521AE-23FA-14C0-1259-BB3F6C711D04}"/>
              </a:ext>
            </a:extLst>
          </p:cNvPr>
          <p:cNvSpPr>
            <a:spLocks noGrp="1"/>
          </p:cNvSpPr>
          <p:nvPr>
            <p:ph type="sldNum" sz="quarter" idx="12"/>
          </p:nvPr>
        </p:nvSpPr>
        <p:spPr/>
        <p:txBody>
          <a:bodyPr/>
          <a:lstStyle/>
          <a:p>
            <a:fld id="{0128C860-71EA-4D90-BD91-CC6A1EBFC33B}" type="slidenum">
              <a:rPr lang="nl-NL" smtClean="0"/>
              <a:t>‹nr.›</a:t>
            </a:fld>
            <a:endParaRPr lang="nl-NL"/>
          </a:p>
        </p:txBody>
      </p:sp>
      <p:pic>
        <p:nvPicPr>
          <p:cNvPr id="11" name="Graphic 10">
            <a:extLst>
              <a:ext uri="{FF2B5EF4-FFF2-40B4-BE49-F238E27FC236}">
                <a16:creationId xmlns:a16="http://schemas.microsoft.com/office/drawing/2014/main" id="{2150738D-F013-FCFD-D324-8EF05BFB1D32}"/>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838200" y="6356350"/>
            <a:ext cx="1629697" cy="365277"/>
          </a:xfrm>
          <a:prstGeom prst="rect">
            <a:avLst/>
          </a:prstGeom>
        </p:spPr>
      </p:pic>
      <p:pic>
        <p:nvPicPr>
          <p:cNvPr id="13" name="Afbeelding 12" descr="Afbeelding met cirkel, ruimte&#10;&#10;Door AI gegenereerde inhoud is mogelijk onjuist.">
            <a:extLst>
              <a:ext uri="{FF2B5EF4-FFF2-40B4-BE49-F238E27FC236}">
                <a16:creationId xmlns:a16="http://schemas.microsoft.com/office/drawing/2014/main" id="{FE1A34AF-97D9-FDAC-650F-AC2928224D0F}"/>
              </a:ext>
            </a:extLst>
          </p:cNvPr>
          <p:cNvPicPr>
            <a:picLocks noChangeAspect="1"/>
          </p:cNvPicPr>
          <p:nvPr userDrawn="1"/>
        </p:nvPicPr>
        <p:blipFill>
          <a:blip r:embed="rId3">
            <a:extLst>
              <a:ext uri="{28A0092B-C50C-407E-A947-70E740481C1C}">
                <a14:useLocalDpi xmlns:a14="http://schemas.microsoft.com/office/drawing/2010/main" val="0"/>
              </a:ext>
            </a:extLst>
          </a:blip>
          <a:srcRect l="60005" t="4377" b="19037"/>
          <a:stretch>
            <a:fillRect/>
          </a:stretch>
        </p:blipFill>
        <p:spPr>
          <a:xfrm>
            <a:off x="0" y="0"/>
            <a:ext cx="3581400" cy="6858000"/>
          </a:xfrm>
          <a:prstGeom prst="rect">
            <a:avLst/>
          </a:prstGeom>
          <a:solidFill>
            <a:srgbClr val="0B1220">
              <a:alpha val="0"/>
            </a:srgbClr>
          </a:solidFill>
        </p:spPr>
      </p:pic>
    </p:spTree>
    <p:extLst>
      <p:ext uri="{BB962C8B-B14F-4D97-AF65-F5344CB8AC3E}">
        <p14:creationId xmlns:p14="http://schemas.microsoft.com/office/powerpoint/2010/main" val="20068935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875493-AD8C-D5FC-2AB0-B1AF8E076A4F}"/>
              </a:ext>
            </a:extLst>
          </p:cNvPr>
          <p:cNvSpPr>
            <a:spLocks noGrp="1"/>
          </p:cNvSpPr>
          <p:nvPr>
            <p:ph type="title"/>
          </p:nvPr>
        </p:nvSpPr>
        <p:spPr>
          <a:xfrm>
            <a:off x="839788" y="457200"/>
            <a:ext cx="10495737" cy="1331843"/>
          </a:xfrm>
        </p:spPr>
        <p:txBody>
          <a:bodyPr anchor="b"/>
          <a:lstStyle>
            <a:lvl1pPr>
              <a:defRPr sz="3200"/>
            </a:lvl1pPr>
          </a:lstStyle>
          <a:p>
            <a:r>
              <a:rPr lang="en-US"/>
              <a:t>Click to edit Master title style</a:t>
            </a:r>
            <a:endParaRPr lang="nl-NL"/>
          </a:p>
        </p:txBody>
      </p:sp>
      <p:sp>
        <p:nvSpPr>
          <p:cNvPr id="4" name="Text Placeholder 3">
            <a:extLst>
              <a:ext uri="{FF2B5EF4-FFF2-40B4-BE49-F238E27FC236}">
                <a16:creationId xmlns:a16="http://schemas.microsoft.com/office/drawing/2014/main" id="{DDDCA817-F24A-F982-0774-6A4338142B51}"/>
              </a:ext>
            </a:extLst>
          </p:cNvPr>
          <p:cNvSpPr>
            <a:spLocks noGrp="1"/>
          </p:cNvSpPr>
          <p:nvPr>
            <p:ph type="body" sz="half" idx="2"/>
          </p:nvPr>
        </p:nvSpPr>
        <p:spPr>
          <a:xfrm>
            <a:off x="823102" y="2574234"/>
            <a:ext cx="3410969" cy="3334509"/>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C7D28BF4-9D9F-4858-DC70-B04E33D5C6E7}"/>
              </a:ext>
            </a:extLst>
          </p:cNvPr>
          <p:cNvSpPr>
            <a:spLocks noGrp="1"/>
          </p:cNvSpPr>
          <p:nvPr>
            <p:ph type="ftr" sz="quarter" idx="11"/>
          </p:nvPr>
        </p:nvSpPr>
        <p:spPr/>
        <p:txBody>
          <a:bodyPr/>
          <a:lstStyle/>
          <a:p>
            <a:r>
              <a:rPr lang="nl-NL"/>
              <a:t>Confidential</a:t>
            </a:r>
          </a:p>
        </p:txBody>
      </p:sp>
      <p:sp>
        <p:nvSpPr>
          <p:cNvPr id="7" name="Slide Number Placeholder 6">
            <a:extLst>
              <a:ext uri="{FF2B5EF4-FFF2-40B4-BE49-F238E27FC236}">
                <a16:creationId xmlns:a16="http://schemas.microsoft.com/office/drawing/2014/main" id="{A5BF585E-86B7-E082-6506-9C864492AA30}"/>
              </a:ext>
            </a:extLst>
          </p:cNvPr>
          <p:cNvSpPr>
            <a:spLocks noGrp="1"/>
          </p:cNvSpPr>
          <p:nvPr>
            <p:ph type="sldNum" sz="quarter" idx="12"/>
          </p:nvPr>
        </p:nvSpPr>
        <p:spPr/>
        <p:txBody>
          <a:bodyPr/>
          <a:lstStyle/>
          <a:p>
            <a:fld id="{0128C860-71EA-4D90-BD91-CC6A1EBFC33B}" type="slidenum">
              <a:rPr lang="nl-NL" smtClean="0"/>
              <a:t>‹nr.›</a:t>
            </a:fld>
            <a:endParaRPr lang="nl-NL"/>
          </a:p>
        </p:txBody>
      </p:sp>
      <p:sp>
        <p:nvSpPr>
          <p:cNvPr id="10" name="Text Placeholder 3">
            <a:extLst>
              <a:ext uri="{FF2B5EF4-FFF2-40B4-BE49-F238E27FC236}">
                <a16:creationId xmlns:a16="http://schemas.microsoft.com/office/drawing/2014/main" id="{860BE08D-3FA0-F75C-977A-71F04790A666}"/>
              </a:ext>
            </a:extLst>
          </p:cNvPr>
          <p:cNvSpPr>
            <a:spLocks noGrp="1"/>
          </p:cNvSpPr>
          <p:nvPr>
            <p:ph type="body" sz="half" idx="13"/>
          </p:nvPr>
        </p:nvSpPr>
        <p:spPr>
          <a:xfrm>
            <a:off x="4365486" y="2574234"/>
            <a:ext cx="3427655" cy="333451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11" name="Text Placeholder 3">
            <a:extLst>
              <a:ext uri="{FF2B5EF4-FFF2-40B4-BE49-F238E27FC236}">
                <a16:creationId xmlns:a16="http://schemas.microsoft.com/office/drawing/2014/main" id="{FED5C7BB-8F49-0D42-B3F2-809007A3A743}"/>
              </a:ext>
            </a:extLst>
          </p:cNvPr>
          <p:cNvSpPr>
            <a:spLocks noGrp="1"/>
          </p:cNvSpPr>
          <p:nvPr>
            <p:ph type="body" sz="half" idx="14"/>
          </p:nvPr>
        </p:nvSpPr>
        <p:spPr>
          <a:xfrm>
            <a:off x="7907870" y="2589638"/>
            <a:ext cx="3427655" cy="331910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12" name="Text Placeholder 2">
            <a:extLst>
              <a:ext uri="{FF2B5EF4-FFF2-40B4-BE49-F238E27FC236}">
                <a16:creationId xmlns:a16="http://schemas.microsoft.com/office/drawing/2014/main" id="{48803639-269A-C937-869F-4C984B004738}"/>
              </a:ext>
            </a:extLst>
          </p:cNvPr>
          <p:cNvSpPr>
            <a:spLocks noGrp="1"/>
          </p:cNvSpPr>
          <p:nvPr>
            <p:ph type="body" idx="1"/>
          </p:nvPr>
        </p:nvSpPr>
        <p:spPr>
          <a:xfrm>
            <a:off x="823102" y="1858617"/>
            <a:ext cx="3427655" cy="71561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4" name="Text Placeholder 2">
            <a:extLst>
              <a:ext uri="{FF2B5EF4-FFF2-40B4-BE49-F238E27FC236}">
                <a16:creationId xmlns:a16="http://schemas.microsoft.com/office/drawing/2014/main" id="{DF923DFA-3684-EA37-C642-F1774DE3D945}"/>
              </a:ext>
            </a:extLst>
          </p:cNvPr>
          <p:cNvSpPr>
            <a:spLocks noGrp="1"/>
          </p:cNvSpPr>
          <p:nvPr>
            <p:ph type="body" idx="15" hasCustomPrompt="1"/>
          </p:nvPr>
        </p:nvSpPr>
        <p:spPr>
          <a:xfrm>
            <a:off x="4382172" y="1858616"/>
            <a:ext cx="3427655" cy="715618"/>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2">
            <a:extLst>
              <a:ext uri="{FF2B5EF4-FFF2-40B4-BE49-F238E27FC236}">
                <a16:creationId xmlns:a16="http://schemas.microsoft.com/office/drawing/2014/main" id="{DA34D4EC-4003-AB6C-9A03-0F372605F253}"/>
              </a:ext>
            </a:extLst>
          </p:cNvPr>
          <p:cNvSpPr>
            <a:spLocks noGrp="1"/>
          </p:cNvSpPr>
          <p:nvPr>
            <p:ph type="body" idx="16" hasCustomPrompt="1"/>
          </p:nvPr>
        </p:nvSpPr>
        <p:spPr>
          <a:xfrm>
            <a:off x="7907869" y="1850366"/>
            <a:ext cx="3427655" cy="715618"/>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pic>
        <p:nvPicPr>
          <p:cNvPr id="17" name="Graphic 16">
            <a:extLst>
              <a:ext uri="{FF2B5EF4-FFF2-40B4-BE49-F238E27FC236}">
                <a16:creationId xmlns:a16="http://schemas.microsoft.com/office/drawing/2014/main" id="{512E9D41-1BDF-C891-0413-5FF8CD756759}"/>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838200" y="6356350"/>
            <a:ext cx="1629697" cy="365277"/>
          </a:xfrm>
          <a:prstGeom prst="rect">
            <a:avLst/>
          </a:prstGeom>
        </p:spPr>
      </p:pic>
      <p:pic>
        <p:nvPicPr>
          <p:cNvPr id="19" name="Afbeelding 18" descr="Afbeelding met cirkel, ruimte&#10;&#10;Door AI gegenereerde inhoud is mogelijk onjuist.">
            <a:extLst>
              <a:ext uri="{FF2B5EF4-FFF2-40B4-BE49-F238E27FC236}">
                <a16:creationId xmlns:a16="http://schemas.microsoft.com/office/drawing/2014/main" id="{14E36A2A-DF1B-8C7D-1E50-2B02DB59E47D}"/>
              </a:ext>
            </a:extLst>
          </p:cNvPr>
          <p:cNvPicPr>
            <a:picLocks noChangeAspect="1"/>
          </p:cNvPicPr>
          <p:nvPr userDrawn="1"/>
        </p:nvPicPr>
        <p:blipFill>
          <a:blip r:embed="rId3">
            <a:extLst>
              <a:ext uri="{28A0092B-C50C-407E-A947-70E740481C1C}">
                <a14:useLocalDpi xmlns:a14="http://schemas.microsoft.com/office/drawing/2010/main" val="0"/>
              </a:ext>
            </a:extLst>
          </a:blip>
          <a:srcRect l="60005" t="4377" b="19037"/>
          <a:stretch>
            <a:fillRect/>
          </a:stretch>
        </p:blipFill>
        <p:spPr>
          <a:xfrm>
            <a:off x="0" y="0"/>
            <a:ext cx="3581400" cy="6858000"/>
          </a:xfrm>
          <a:prstGeom prst="rect">
            <a:avLst/>
          </a:prstGeom>
          <a:solidFill>
            <a:srgbClr val="0B1220">
              <a:alpha val="0"/>
            </a:srgbClr>
          </a:solidFill>
        </p:spPr>
      </p:pic>
    </p:spTree>
    <p:extLst>
      <p:ext uri="{BB962C8B-B14F-4D97-AF65-F5344CB8AC3E}">
        <p14:creationId xmlns:p14="http://schemas.microsoft.com/office/powerpoint/2010/main" val="6283207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9C1D12-B77F-15E9-AE66-4AC47245A5AC}"/>
              </a:ext>
            </a:extLst>
          </p:cNvPr>
          <p:cNvSpPr>
            <a:spLocks noGrp="1"/>
          </p:cNvSpPr>
          <p:nvPr>
            <p:ph type="title"/>
          </p:nvPr>
        </p:nvSpPr>
        <p:spPr/>
        <p:txBody>
          <a:bodyPr/>
          <a:lstStyle/>
          <a:p>
            <a:r>
              <a:rPr lang="en-US"/>
              <a:t>Click to edit Master title style</a:t>
            </a:r>
            <a:endParaRPr lang="nl-NL"/>
          </a:p>
        </p:txBody>
      </p:sp>
      <p:sp>
        <p:nvSpPr>
          <p:cNvPr id="5" name="Footer Placeholder 4">
            <a:extLst>
              <a:ext uri="{FF2B5EF4-FFF2-40B4-BE49-F238E27FC236}">
                <a16:creationId xmlns:a16="http://schemas.microsoft.com/office/drawing/2014/main" id="{0E50B15C-7BBF-D0CA-01D2-D7FC1E4FFFB2}"/>
              </a:ext>
            </a:extLst>
          </p:cNvPr>
          <p:cNvSpPr>
            <a:spLocks noGrp="1"/>
          </p:cNvSpPr>
          <p:nvPr>
            <p:ph type="ftr" sz="quarter" idx="11"/>
          </p:nvPr>
        </p:nvSpPr>
        <p:spPr/>
        <p:txBody>
          <a:bodyPr/>
          <a:lstStyle/>
          <a:p>
            <a:r>
              <a:rPr lang="nl-NL"/>
              <a:t>Confidential</a:t>
            </a:r>
          </a:p>
        </p:txBody>
      </p:sp>
      <p:sp>
        <p:nvSpPr>
          <p:cNvPr id="6" name="Slide Number Placeholder 5">
            <a:extLst>
              <a:ext uri="{FF2B5EF4-FFF2-40B4-BE49-F238E27FC236}">
                <a16:creationId xmlns:a16="http://schemas.microsoft.com/office/drawing/2014/main" id="{9A2E1D87-3221-3CB6-E14C-69036295D7FB}"/>
              </a:ext>
            </a:extLst>
          </p:cNvPr>
          <p:cNvSpPr>
            <a:spLocks noGrp="1"/>
          </p:cNvSpPr>
          <p:nvPr>
            <p:ph type="sldNum" sz="quarter" idx="12"/>
          </p:nvPr>
        </p:nvSpPr>
        <p:spPr/>
        <p:txBody>
          <a:bodyPr/>
          <a:lstStyle/>
          <a:p>
            <a:fld id="{0128C860-71EA-4D90-BD91-CC6A1EBFC33B}" type="slidenum">
              <a:rPr lang="nl-NL" smtClean="0"/>
              <a:t>‹nr.›</a:t>
            </a:fld>
            <a:endParaRPr lang="nl-NL"/>
          </a:p>
        </p:txBody>
      </p:sp>
      <p:pic>
        <p:nvPicPr>
          <p:cNvPr id="9" name="Graphic 8">
            <a:extLst>
              <a:ext uri="{FF2B5EF4-FFF2-40B4-BE49-F238E27FC236}">
                <a16:creationId xmlns:a16="http://schemas.microsoft.com/office/drawing/2014/main" id="{1D2D5E65-5044-997D-9B26-564D3B3A3E7A}"/>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838200" y="6356350"/>
            <a:ext cx="1629697" cy="365277"/>
          </a:xfrm>
          <a:prstGeom prst="rect">
            <a:avLst/>
          </a:prstGeom>
        </p:spPr>
      </p:pic>
      <p:pic>
        <p:nvPicPr>
          <p:cNvPr id="11" name="Afbeelding 10" descr="Afbeelding met cirkel, ruimte&#10;&#10;Door AI gegenereerde inhoud is mogelijk onjuist.">
            <a:extLst>
              <a:ext uri="{FF2B5EF4-FFF2-40B4-BE49-F238E27FC236}">
                <a16:creationId xmlns:a16="http://schemas.microsoft.com/office/drawing/2014/main" id="{8FC7D833-94EF-6B39-3BF5-D8CE643A72E0}"/>
              </a:ext>
            </a:extLst>
          </p:cNvPr>
          <p:cNvPicPr>
            <a:picLocks noChangeAspect="1"/>
          </p:cNvPicPr>
          <p:nvPr userDrawn="1"/>
        </p:nvPicPr>
        <p:blipFill>
          <a:blip r:embed="rId3">
            <a:extLst>
              <a:ext uri="{28A0092B-C50C-407E-A947-70E740481C1C}">
                <a14:useLocalDpi xmlns:a14="http://schemas.microsoft.com/office/drawing/2010/main" val="0"/>
              </a:ext>
            </a:extLst>
          </a:blip>
          <a:srcRect l="60005" t="4377" b="19037"/>
          <a:stretch>
            <a:fillRect/>
          </a:stretch>
        </p:blipFill>
        <p:spPr>
          <a:xfrm>
            <a:off x="0" y="0"/>
            <a:ext cx="3581400" cy="6858000"/>
          </a:xfrm>
          <a:prstGeom prst="rect">
            <a:avLst/>
          </a:prstGeom>
          <a:solidFill>
            <a:srgbClr val="0B1220">
              <a:alpha val="0"/>
            </a:srgbClr>
          </a:solidFill>
        </p:spPr>
      </p:pic>
    </p:spTree>
    <p:extLst>
      <p:ext uri="{BB962C8B-B14F-4D97-AF65-F5344CB8AC3E}">
        <p14:creationId xmlns:p14="http://schemas.microsoft.com/office/powerpoint/2010/main" val="14584108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eam">
    <p:spTree>
      <p:nvGrpSpPr>
        <p:cNvPr id="1" name=""/>
        <p:cNvGrpSpPr/>
        <p:nvPr/>
      </p:nvGrpSpPr>
      <p:grpSpPr>
        <a:xfrm>
          <a:off x="0" y="0"/>
          <a:ext cx="0" cy="0"/>
          <a:chOff x="0" y="0"/>
          <a:chExt cx="0" cy="0"/>
        </a:xfrm>
      </p:grpSpPr>
      <p:pic>
        <p:nvPicPr>
          <p:cNvPr id="17" name="Afbeelding 16" descr="Afbeelding met cirkel, ruimte&#10;&#10;Door AI gegenereerde inhoud is mogelijk onjuist.">
            <a:extLst>
              <a:ext uri="{FF2B5EF4-FFF2-40B4-BE49-F238E27FC236}">
                <a16:creationId xmlns:a16="http://schemas.microsoft.com/office/drawing/2014/main" id="{3EA47297-59F5-E8F2-50A8-2F571709D51C}"/>
              </a:ext>
            </a:extLst>
          </p:cNvPr>
          <p:cNvPicPr>
            <a:picLocks noChangeAspect="1"/>
          </p:cNvPicPr>
          <p:nvPr userDrawn="1"/>
        </p:nvPicPr>
        <p:blipFill>
          <a:blip r:embed="rId2">
            <a:extLst>
              <a:ext uri="{28A0092B-C50C-407E-A947-70E740481C1C}">
                <a14:useLocalDpi xmlns:a14="http://schemas.microsoft.com/office/drawing/2010/main" val="0"/>
              </a:ext>
            </a:extLst>
          </a:blip>
          <a:srcRect l="60005" t="4377" b="19037"/>
          <a:stretch>
            <a:fillRect/>
          </a:stretch>
        </p:blipFill>
        <p:spPr>
          <a:xfrm>
            <a:off x="0" y="0"/>
            <a:ext cx="3581400" cy="6858000"/>
          </a:xfrm>
          <a:prstGeom prst="rect">
            <a:avLst/>
          </a:prstGeom>
          <a:solidFill>
            <a:srgbClr val="0B1220">
              <a:alpha val="0"/>
            </a:srgbClr>
          </a:solidFill>
        </p:spPr>
      </p:pic>
      <p:sp>
        <p:nvSpPr>
          <p:cNvPr id="2" name="Title 1">
            <a:extLst>
              <a:ext uri="{FF2B5EF4-FFF2-40B4-BE49-F238E27FC236}">
                <a16:creationId xmlns:a16="http://schemas.microsoft.com/office/drawing/2014/main" id="{FCA89CAB-2F33-6B61-45E9-4B6B442A3E52}"/>
              </a:ext>
            </a:extLst>
          </p:cNvPr>
          <p:cNvSpPr>
            <a:spLocks noGrp="1"/>
          </p:cNvSpPr>
          <p:nvPr>
            <p:ph type="title"/>
          </p:nvPr>
        </p:nvSpPr>
        <p:spPr>
          <a:xfrm>
            <a:off x="839788" y="365125"/>
            <a:ext cx="10515600" cy="1325563"/>
          </a:xfrm>
        </p:spPr>
        <p:txBody>
          <a:bodyPr/>
          <a:lstStyle/>
          <a:p>
            <a:r>
              <a:rPr lang="en-US"/>
              <a:t>Click to edit Master title style</a:t>
            </a:r>
            <a:endParaRPr lang="nl-NL"/>
          </a:p>
        </p:txBody>
      </p:sp>
      <p:sp>
        <p:nvSpPr>
          <p:cNvPr id="4" name="Content Placeholder 3">
            <a:extLst>
              <a:ext uri="{FF2B5EF4-FFF2-40B4-BE49-F238E27FC236}">
                <a16:creationId xmlns:a16="http://schemas.microsoft.com/office/drawing/2014/main" id="{BB085CC6-C022-E7EA-1BE6-BBA43444B92C}"/>
              </a:ext>
            </a:extLst>
          </p:cNvPr>
          <p:cNvSpPr>
            <a:spLocks noGrp="1"/>
          </p:cNvSpPr>
          <p:nvPr>
            <p:ph sz="half" idx="2"/>
          </p:nvPr>
        </p:nvSpPr>
        <p:spPr>
          <a:xfrm>
            <a:off x="1177845" y="1882363"/>
            <a:ext cx="2579272" cy="22462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sp>
        <p:nvSpPr>
          <p:cNvPr id="8" name="Footer Placeholder 7">
            <a:extLst>
              <a:ext uri="{FF2B5EF4-FFF2-40B4-BE49-F238E27FC236}">
                <a16:creationId xmlns:a16="http://schemas.microsoft.com/office/drawing/2014/main" id="{321E2B33-A5CA-951D-934A-3C5795A79550}"/>
              </a:ext>
            </a:extLst>
          </p:cNvPr>
          <p:cNvSpPr>
            <a:spLocks noGrp="1"/>
          </p:cNvSpPr>
          <p:nvPr>
            <p:ph type="ftr" sz="quarter" idx="11"/>
          </p:nvPr>
        </p:nvSpPr>
        <p:spPr/>
        <p:txBody>
          <a:bodyPr/>
          <a:lstStyle/>
          <a:p>
            <a:r>
              <a:rPr lang="nl-NL"/>
              <a:t>Confidential</a:t>
            </a:r>
          </a:p>
        </p:txBody>
      </p:sp>
      <p:sp>
        <p:nvSpPr>
          <p:cNvPr id="9" name="Slide Number Placeholder 8">
            <a:extLst>
              <a:ext uri="{FF2B5EF4-FFF2-40B4-BE49-F238E27FC236}">
                <a16:creationId xmlns:a16="http://schemas.microsoft.com/office/drawing/2014/main" id="{00BDD6AA-1BF3-27ED-BCD7-7743C4FFEF05}"/>
              </a:ext>
            </a:extLst>
          </p:cNvPr>
          <p:cNvSpPr>
            <a:spLocks noGrp="1"/>
          </p:cNvSpPr>
          <p:nvPr>
            <p:ph type="sldNum" sz="quarter" idx="12"/>
          </p:nvPr>
        </p:nvSpPr>
        <p:spPr/>
        <p:txBody>
          <a:bodyPr/>
          <a:lstStyle/>
          <a:p>
            <a:fld id="{0128C860-71EA-4D90-BD91-CC6A1EBFC33B}" type="slidenum">
              <a:rPr lang="nl-NL" smtClean="0"/>
              <a:t>‹nr.›</a:t>
            </a:fld>
            <a:endParaRPr lang="nl-NL"/>
          </a:p>
        </p:txBody>
      </p:sp>
      <p:pic>
        <p:nvPicPr>
          <p:cNvPr id="11" name="Graphic 10">
            <a:extLst>
              <a:ext uri="{FF2B5EF4-FFF2-40B4-BE49-F238E27FC236}">
                <a16:creationId xmlns:a16="http://schemas.microsoft.com/office/drawing/2014/main" id="{BEDB9D9A-C8E5-9D1C-E89A-20FDF867B897}"/>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838200" y="6356350"/>
            <a:ext cx="1629697" cy="365277"/>
          </a:xfrm>
          <a:prstGeom prst="rect">
            <a:avLst/>
          </a:prstGeom>
        </p:spPr>
      </p:pic>
      <p:sp>
        <p:nvSpPr>
          <p:cNvPr id="5" name="Content Placeholder 3">
            <a:extLst>
              <a:ext uri="{FF2B5EF4-FFF2-40B4-BE49-F238E27FC236}">
                <a16:creationId xmlns:a16="http://schemas.microsoft.com/office/drawing/2014/main" id="{CB86C219-50E0-5204-693A-05B543A91440}"/>
              </a:ext>
            </a:extLst>
          </p:cNvPr>
          <p:cNvSpPr>
            <a:spLocks noGrp="1"/>
          </p:cNvSpPr>
          <p:nvPr>
            <p:ph sz="half" idx="15"/>
          </p:nvPr>
        </p:nvSpPr>
        <p:spPr>
          <a:xfrm>
            <a:off x="4806156" y="1869110"/>
            <a:ext cx="2579272" cy="22462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sp>
        <p:nvSpPr>
          <p:cNvPr id="6" name="Content Placeholder 3">
            <a:extLst>
              <a:ext uri="{FF2B5EF4-FFF2-40B4-BE49-F238E27FC236}">
                <a16:creationId xmlns:a16="http://schemas.microsoft.com/office/drawing/2014/main" id="{A19E1AA1-765A-F308-4C91-8BC95080EE14}"/>
              </a:ext>
            </a:extLst>
          </p:cNvPr>
          <p:cNvSpPr>
            <a:spLocks noGrp="1"/>
          </p:cNvSpPr>
          <p:nvPr>
            <p:ph sz="half" idx="16" hasCustomPrompt="1"/>
          </p:nvPr>
        </p:nvSpPr>
        <p:spPr>
          <a:xfrm>
            <a:off x="8434883" y="1869110"/>
            <a:ext cx="2579272" cy="2246244"/>
          </a:xfrm>
        </p:spPr>
        <p:txBody>
          <a:bodyPr/>
          <a:lstStyle/>
          <a:p>
            <a:pPr lvl="0"/>
            <a:r>
              <a:rPr lang="en-US"/>
              <a:t>Click to edit Master text styles</a:t>
            </a:r>
          </a:p>
          <a:p>
            <a:pPr lvl="1"/>
            <a:r>
              <a:rPr lang="en-US"/>
              <a:t>Second level</a:t>
            </a:r>
          </a:p>
          <a:p>
            <a:pPr lvl="2"/>
            <a:r>
              <a:rPr lang="en-US"/>
              <a:t>Third level</a:t>
            </a:r>
          </a:p>
          <a:p>
            <a:pPr lvl="0"/>
            <a:r>
              <a:rPr lang="en-US"/>
              <a:t>Fourth level</a:t>
            </a:r>
          </a:p>
          <a:p>
            <a:pPr lvl="1"/>
            <a:r>
              <a:rPr lang="en-US"/>
              <a:t>Fifth level</a:t>
            </a:r>
            <a:endParaRPr lang="nl-NL"/>
          </a:p>
        </p:txBody>
      </p:sp>
      <p:sp>
        <p:nvSpPr>
          <p:cNvPr id="10" name="Tijdelijke aanduiding voor tekst 9">
            <a:extLst>
              <a:ext uri="{FF2B5EF4-FFF2-40B4-BE49-F238E27FC236}">
                <a16:creationId xmlns:a16="http://schemas.microsoft.com/office/drawing/2014/main" id="{C4A4B223-6F56-2321-B3FF-2D47478CA172}"/>
              </a:ext>
            </a:extLst>
          </p:cNvPr>
          <p:cNvSpPr>
            <a:spLocks noGrp="1"/>
          </p:cNvSpPr>
          <p:nvPr>
            <p:ph type="body" sz="quarter" idx="17"/>
          </p:nvPr>
        </p:nvSpPr>
        <p:spPr>
          <a:xfrm>
            <a:off x="838200" y="5039139"/>
            <a:ext cx="3229064" cy="1083364"/>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GB"/>
          </a:p>
        </p:txBody>
      </p:sp>
      <p:sp>
        <p:nvSpPr>
          <p:cNvPr id="18" name="Tijdelijke aanduiding voor tekst 9">
            <a:extLst>
              <a:ext uri="{FF2B5EF4-FFF2-40B4-BE49-F238E27FC236}">
                <a16:creationId xmlns:a16="http://schemas.microsoft.com/office/drawing/2014/main" id="{F1C8C949-CFE9-CE17-0432-AA57CD9CF2EC}"/>
              </a:ext>
            </a:extLst>
          </p:cNvPr>
          <p:cNvSpPr>
            <a:spLocks noGrp="1"/>
          </p:cNvSpPr>
          <p:nvPr>
            <p:ph type="body" sz="quarter" idx="18"/>
          </p:nvPr>
        </p:nvSpPr>
        <p:spPr>
          <a:xfrm>
            <a:off x="4495592" y="5039138"/>
            <a:ext cx="3200400" cy="1083365"/>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GB"/>
          </a:p>
        </p:txBody>
      </p:sp>
      <p:sp>
        <p:nvSpPr>
          <p:cNvPr id="19" name="Tijdelijke aanduiding voor tekst 9">
            <a:extLst>
              <a:ext uri="{FF2B5EF4-FFF2-40B4-BE49-F238E27FC236}">
                <a16:creationId xmlns:a16="http://schemas.microsoft.com/office/drawing/2014/main" id="{8B5DABFA-B8A5-EAE3-B661-66711D392885}"/>
              </a:ext>
            </a:extLst>
          </p:cNvPr>
          <p:cNvSpPr>
            <a:spLocks noGrp="1"/>
          </p:cNvSpPr>
          <p:nvPr>
            <p:ph type="body" sz="quarter" idx="19"/>
          </p:nvPr>
        </p:nvSpPr>
        <p:spPr>
          <a:xfrm>
            <a:off x="8124318" y="5039138"/>
            <a:ext cx="3200401" cy="1056859"/>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GB"/>
          </a:p>
        </p:txBody>
      </p:sp>
      <p:sp>
        <p:nvSpPr>
          <p:cNvPr id="21" name="Tijdelijke aanduiding voor tekst 20">
            <a:extLst>
              <a:ext uri="{FF2B5EF4-FFF2-40B4-BE49-F238E27FC236}">
                <a16:creationId xmlns:a16="http://schemas.microsoft.com/office/drawing/2014/main" id="{844D4F14-B4A4-428D-E653-415D004EECA2}"/>
              </a:ext>
            </a:extLst>
          </p:cNvPr>
          <p:cNvSpPr>
            <a:spLocks noGrp="1"/>
          </p:cNvSpPr>
          <p:nvPr>
            <p:ph type="body" sz="quarter" idx="20"/>
          </p:nvPr>
        </p:nvSpPr>
        <p:spPr>
          <a:xfrm>
            <a:off x="1177844" y="4276242"/>
            <a:ext cx="2579273" cy="529050"/>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GB"/>
          </a:p>
        </p:txBody>
      </p:sp>
      <p:sp>
        <p:nvSpPr>
          <p:cNvPr id="22" name="Tijdelijke aanduiding voor tekst 20">
            <a:extLst>
              <a:ext uri="{FF2B5EF4-FFF2-40B4-BE49-F238E27FC236}">
                <a16:creationId xmlns:a16="http://schemas.microsoft.com/office/drawing/2014/main" id="{15A101C2-5015-9569-3E33-D80EB358FF03}"/>
              </a:ext>
            </a:extLst>
          </p:cNvPr>
          <p:cNvSpPr>
            <a:spLocks noGrp="1"/>
          </p:cNvSpPr>
          <p:nvPr>
            <p:ph type="body" sz="quarter" idx="21"/>
          </p:nvPr>
        </p:nvSpPr>
        <p:spPr>
          <a:xfrm>
            <a:off x="4806156" y="4277553"/>
            <a:ext cx="2579272" cy="5277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GB"/>
          </a:p>
        </p:txBody>
      </p:sp>
      <p:sp>
        <p:nvSpPr>
          <p:cNvPr id="23" name="Tijdelijke aanduiding voor tekst 20">
            <a:extLst>
              <a:ext uri="{FF2B5EF4-FFF2-40B4-BE49-F238E27FC236}">
                <a16:creationId xmlns:a16="http://schemas.microsoft.com/office/drawing/2014/main" id="{AAE24074-5D42-A3D3-8D55-5F81ED792D14}"/>
              </a:ext>
            </a:extLst>
          </p:cNvPr>
          <p:cNvSpPr>
            <a:spLocks noGrp="1"/>
          </p:cNvSpPr>
          <p:nvPr>
            <p:ph type="body" sz="quarter" idx="22"/>
          </p:nvPr>
        </p:nvSpPr>
        <p:spPr>
          <a:xfrm>
            <a:off x="8434467" y="4277552"/>
            <a:ext cx="2579272" cy="527740"/>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GB"/>
          </a:p>
        </p:txBody>
      </p:sp>
    </p:spTree>
    <p:extLst>
      <p:ext uri="{BB962C8B-B14F-4D97-AF65-F5344CB8AC3E}">
        <p14:creationId xmlns:p14="http://schemas.microsoft.com/office/powerpoint/2010/main" val="23881171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65471" y="1548103"/>
            <a:ext cx="12319819" cy="2269647"/>
          </a:xfrm>
        </p:spPr>
        <p:txBody>
          <a:bodyPr anchor="b">
            <a:normAutofit/>
          </a:bodyPr>
          <a:lstStyle>
            <a:lvl1pPr algn="ctr">
              <a:defRPr sz="4400" b="1" i="0">
                <a:latin typeface="Inter 18pt 18pt SemiBold" panose="02000503000000020004" pitchFamily="2" charset="0"/>
                <a:ea typeface="Inter 18pt 18pt SemiBold" panose="02000503000000020004" pitchFamily="2" charset="0"/>
              </a:defRPr>
            </a:lvl1pPr>
          </a:lstStyle>
          <a:p>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a:t>Confidential</a:t>
            </a:r>
          </a:p>
        </p:txBody>
      </p:sp>
      <p:sp>
        <p:nvSpPr>
          <p:cNvPr id="6" name="Slide Number Placeholder 5"/>
          <p:cNvSpPr>
            <a:spLocks noGrp="1"/>
          </p:cNvSpPr>
          <p:nvPr>
            <p:ph type="sldNum" sz="quarter" idx="12"/>
          </p:nvPr>
        </p:nvSpPr>
        <p:spPr/>
        <p:txBody>
          <a:bodyPr/>
          <a:lstStyle/>
          <a:p>
            <a:fld id="{330EA680-D336-4FF7-8B7A-9848BB0A1C32}" type="slidenum">
              <a:rPr lang="en-US" smtClean="0"/>
              <a:t>‹nr.›</a:t>
            </a:fld>
            <a:endParaRPr lang="en-US"/>
          </a:p>
        </p:txBody>
      </p:sp>
      <p:pic>
        <p:nvPicPr>
          <p:cNvPr id="10" name="Graphic 9">
            <a:extLst>
              <a:ext uri="{FF2B5EF4-FFF2-40B4-BE49-F238E27FC236}">
                <a16:creationId xmlns:a16="http://schemas.microsoft.com/office/drawing/2014/main" id="{D4481AA1-8917-AFAE-F83C-9B5F7C0F1F11}"/>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1219200" y="676105"/>
            <a:ext cx="1329347" cy="1329347"/>
          </a:xfrm>
          <a:prstGeom prst="rect">
            <a:avLst/>
          </a:prstGeom>
        </p:spPr>
      </p:pic>
      <p:pic>
        <p:nvPicPr>
          <p:cNvPr id="11" name="Graphic 10">
            <a:extLst>
              <a:ext uri="{FF2B5EF4-FFF2-40B4-BE49-F238E27FC236}">
                <a16:creationId xmlns:a16="http://schemas.microsoft.com/office/drawing/2014/main" id="{FE175B3C-C794-FDF1-8D82-0308FFF94148}"/>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3048000" y="847823"/>
            <a:ext cx="7791450" cy="1031744"/>
          </a:xfrm>
          <a:prstGeom prst="rect">
            <a:avLst/>
          </a:prstGeom>
        </p:spPr>
      </p:pic>
      <p:sp>
        <p:nvSpPr>
          <p:cNvPr id="12" name="Picture Placeholder 8">
            <a:extLst>
              <a:ext uri="{FF2B5EF4-FFF2-40B4-BE49-F238E27FC236}">
                <a16:creationId xmlns:a16="http://schemas.microsoft.com/office/drawing/2014/main" id="{F0BFC5A3-FAB0-0AF6-D69C-1480203A6A1B}"/>
              </a:ext>
            </a:extLst>
          </p:cNvPr>
          <p:cNvSpPr>
            <a:spLocks noGrp="1"/>
          </p:cNvSpPr>
          <p:nvPr>
            <p:ph type="pic" sz="quarter" idx="14"/>
          </p:nvPr>
        </p:nvSpPr>
        <p:spPr>
          <a:xfrm>
            <a:off x="8610600" y="3955999"/>
            <a:ext cx="2590801" cy="1978080"/>
          </a:xfrm>
        </p:spPr>
        <p:txBody>
          <a:bodyPr/>
          <a:lstStyle/>
          <a:p>
            <a:endParaRPr lang="nl-NL"/>
          </a:p>
        </p:txBody>
      </p:sp>
      <p:pic>
        <p:nvPicPr>
          <p:cNvPr id="15" name="Afbeelding 14" descr="Afbeelding met cirkel, Graphics, Kleurrijkheid, kunst&#10;&#10;Door AI gegenereerde inhoud is mogelijk onjuist.">
            <a:extLst>
              <a:ext uri="{FF2B5EF4-FFF2-40B4-BE49-F238E27FC236}">
                <a16:creationId xmlns:a16="http://schemas.microsoft.com/office/drawing/2014/main" id="{21DABEE0-869D-F0F1-DBB3-387BCD4182B4}"/>
              </a:ext>
            </a:extLst>
          </p:cNvPr>
          <p:cNvPicPr>
            <a:picLocks noChangeAspect="1"/>
          </p:cNvPicPr>
          <p:nvPr userDrawn="1"/>
        </p:nvPicPr>
        <p:blipFill>
          <a:blip r:embed="rId4">
            <a:extLst>
              <a:ext uri="{28A0092B-C50C-407E-A947-70E740481C1C}">
                <a14:useLocalDpi xmlns:a14="http://schemas.microsoft.com/office/drawing/2010/main" val="0"/>
              </a:ext>
            </a:extLst>
          </a:blip>
          <a:srcRect l="50000" t="7452" r="1573" b="19995"/>
          <a:stretch>
            <a:fillRect/>
          </a:stretch>
        </p:blipFill>
        <p:spPr>
          <a:xfrm>
            <a:off x="0" y="0"/>
            <a:ext cx="4267200" cy="6858000"/>
          </a:xfrm>
          <a:prstGeom prst="rect">
            <a:avLst/>
          </a:prstGeom>
        </p:spPr>
      </p:pic>
    </p:spTree>
    <p:extLst>
      <p:ext uri="{BB962C8B-B14F-4D97-AF65-F5344CB8AC3E}">
        <p14:creationId xmlns:p14="http://schemas.microsoft.com/office/powerpoint/2010/main" val="25548785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B1220"/>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63678D0-2CE7-CF54-C7DE-62E6CB9055A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nl-NL"/>
          </a:p>
        </p:txBody>
      </p:sp>
      <p:sp>
        <p:nvSpPr>
          <p:cNvPr id="3" name="Text Placeholder 2">
            <a:extLst>
              <a:ext uri="{FF2B5EF4-FFF2-40B4-BE49-F238E27FC236}">
                <a16:creationId xmlns:a16="http://schemas.microsoft.com/office/drawing/2014/main" id="{3B57E3F5-4489-7759-8A54-B087867191C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sp>
        <p:nvSpPr>
          <p:cNvPr id="4" name="Date Placeholder 3">
            <a:extLst>
              <a:ext uri="{FF2B5EF4-FFF2-40B4-BE49-F238E27FC236}">
                <a16:creationId xmlns:a16="http://schemas.microsoft.com/office/drawing/2014/main" id="{FED3A6C4-DB70-8F1F-B0A1-A4FAB1A62E5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1"/>
                </a:solidFill>
              </a:defRPr>
            </a:lvl1pPr>
          </a:lstStyle>
          <a:p>
            <a:endParaRPr lang="nl-NL"/>
          </a:p>
        </p:txBody>
      </p:sp>
      <p:sp>
        <p:nvSpPr>
          <p:cNvPr id="5" name="Footer Placeholder 4">
            <a:extLst>
              <a:ext uri="{FF2B5EF4-FFF2-40B4-BE49-F238E27FC236}">
                <a16:creationId xmlns:a16="http://schemas.microsoft.com/office/drawing/2014/main" id="{3F95EDEB-8EA3-5CEC-7187-E88422E2048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1"/>
                </a:solidFill>
              </a:defRPr>
            </a:lvl1pPr>
          </a:lstStyle>
          <a:p>
            <a:r>
              <a:rPr lang="nl-NL"/>
              <a:t>Confidential</a:t>
            </a:r>
          </a:p>
        </p:txBody>
      </p:sp>
      <p:sp>
        <p:nvSpPr>
          <p:cNvPr id="6" name="Slide Number Placeholder 5">
            <a:extLst>
              <a:ext uri="{FF2B5EF4-FFF2-40B4-BE49-F238E27FC236}">
                <a16:creationId xmlns:a16="http://schemas.microsoft.com/office/drawing/2014/main" id="{78476473-0C42-9B67-12F3-6A95A0FC436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1"/>
                </a:solidFill>
              </a:defRPr>
            </a:lvl1pPr>
          </a:lstStyle>
          <a:p>
            <a:fld id="{0128C860-71EA-4D90-BD91-CC6A1EBFC33B}" type="slidenum">
              <a:rPr lang="nl-NL" smtClean="0"/>
              <a:pPr/>
              <a:t>‹nr.›</a:t>
            </a:fld>
            <a:endParaRPr lang="nl-NL"/>
          </a:p>
        </p:txBody>
      </p:sp>
    </p:spTree>
    <p:extLst>
      <p:ext uri="{BB962C8B-B14F-4D97-AF65-F5344CB8AC3E}">
        <p14:creationId xmlns:p14="http://schemas.microsoft.com/office/powerpoint/2010/main" val="12922755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61" r:id="rId5"/>
    <p:sldLayoutId id="2147483653" r:id="rId6"/>
    <p:sldLayoutId id="2147483660" r:id="rId7"/>
    <p:sldLayoutId id="2147483654" r:id="rId8"/>
    <p:sldLayoutId id="2147483655" r:id="rId9"/>
    <p:sldLayoutId id="2147483656" r:id="rId10"/>
    <p:sldLayoutId id="2147483657" r:id="rId11"/>
    <p:sldLayoutId id="2147483658" r:id="rId12"/>
    <p:sldLayoutId id="2147483662" r:id="rId13"/>
    <p:sldLayoutId id="2147483665" r:id="rId14"/>
  </p:sldLayoutIdLst>
  <p:hf hdr="0" ftr="0" dt="0"/>
  <p:txStyles>
    <p:titleStyle>
      <a:lvl1pPr algn="l" defTabSz="914400" rtl="0" eaLnBrk="1" latinLnBrk="0" hangingPunct="1">
        <a:lnSpc>
          <a:spcPct val="90000"/>
        </a:lnSpc>
        <a:spcBef>
          <a:spcPct val="0"/>
        </a:spcBef>
        <a:buNone/>
        <a:defRPr sz="4400" kern="1200">
          <a:solidFill>
            <a:srgbClr val="203445"/>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203445"/>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203445"/>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203445"/>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203445"/>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03445"/>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notesSlide" Target="../notesSlides/notesSlide4.xml"/><Relationship Id="rId1" Type="http://schemas.openxmlformats.org/officeDocument/2006/relationships/slideLayout" Target="../slideLayouts/slideLayout8.xml"/><Relationship Id="rId5" Type="http://schemas.openxmlformats.org/officeDocument/2006/relationships/image" Target="../media/image9.svg"/><Relationship Id="rId4" Type="http://schemas.openxmlformats.org/officeDocument/2006/relationships/image" Target="../media/image8.svg"/></Relationships>
</file>

<file path=ppt/slides/_rels/slide5.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notesSlide" Target="../notesSlides/notesSlide5.xml"/><Relationship Id="rId1" Type="http://schemas.openxmlformats.org/officeDocument/2006/relationships/slideLayout" Target="../slideLayouts/slideLayout8.xml"/><Relationship Id="rId5" Type="http://schemas.openxmlformats.org/officeDocument/2006/relationships/image" Target="../media/image12.svg"/><Relationship Id="rId4" Type="http://schemas.openxmlformats.org/officeDocument/2006/relationships/image" Target="../media/image11.svg"/></Relationships>
</file>

<file path=ppt/slides/_rels/slide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notesSlide" Target="../notesSlides/notesSlide8.xml"/><Relationship Id="rId1" Type="http://schemas.openxmlformats.org/officeDocument/2006/relationships/slideLayout" Target="../slideLayouts/slideLayout8.xml"/><Relationship Id="rId4" Type="http://schemas.openxmlformats.org/officeDocument/2006/relationships/image" Target="../media/image15.sv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notesSlide" Target="../notesSlides/notesSlide11.xml"/><Relationship Id="rId1" Type="http://schemas.openxmlformats.org/officeDocument/2006/relationships/slideLayout" Target="../slideLayouts/slideLayout8.xml"/><Relationship Id="rId5" Type="http://schemas.openxmlformats.org/officeDocument/2006/relationships/image" Target="../media/image18.svg"/><Relationship Id="rId4" Type="http://schemas.openxmlformats.org/officeDocument/2006/relationships/image" Target="../media/image17.svg"/></Relationships>
</file>

<file path=ppt/slides/_rels/slide12.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notesSlide" Target="../notesSlides/notesSlide12.xml"/><Relationship Id="rId1" Type="http://schemas.openxmlformats.org/officeDocument/2006/relationships/slideLayout" Target="../slideLayouts/slideLayout8.xml"/><Relationship Id="rId5" Type="http://schemas.openxmlformats.org/officeDocument/2006/relationships/image" Target="../media/image21.svg"/><Relationship Id="rId4" Type="http://schemas.openxmlformats.org/officeDocument/2006/relationships/image" Target="../media/image20.svg"/></Relationships>
</file>

<file path=ppt/slides/_rels/slide13.xml.rels><?xml version="1.0" encoding="UTF-8" standalone="yes"?>
<Relationships xmlns="http://schemas.openxmlformats.org/package/2006/relationships"><Relationship Id="rId3" Type="http://schemas.openxmlformats.org/officeDocument/2006/relationships/image" Target="../media/image22.svg"/><Relationship Id="rId7" Type="http://schemas.openxmlformats.org/officeDocument/2006/relationships/image" Target="../media/image26.svg"/><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image" Target="../media/image25.svg"/><Relationship Id="rId5" Type="http://schemas.openxmlformats.org/officeDocument/2006/relationships/image" Target="../media/image24.svg"/><Relationship Id="rId4" Type="http://schemas.openxmlformats.org/officeDocument/2006/relationships/image" Target="../media/image23.svg"/></Relationships>
</file>

<file path=ppt/slides/_rels/slide1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28.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32.svg"/><Relationship Id="rId4" Type="http://schemas.openxmlformats.org/officeDocument/2006/relationships/image" Target="../media/image31.sv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37.svg"/><Relationship Id="rId2" Type="http://schemas.openxmlformats.org/officeDocument/2006/relationships/notesSlide" Target="../notesSlides/notesSlide22.xml"/><Relationship Id="rId1" Type="http://schemas.openxmlformats.org/officeDocument/2006/relationships/slideLayout" Target="../slideLayouts/slideLayout14.xml"/><Relationship Id="rId6" Type="http://schemas.openxmlformats.org/officeDocument/2006/relationships/image" Target="../media/image36.svg"/><Relationship Id="rId5" Type="http://schemas.openxmlformats.org/officeDocument/2006/relationships/image" Target="../media/image35.svg"/><Relationship Id="rId4" Type="http://schemas.openxmlformats.org/officeDocument/2006/relationships/image" Target="../media/image3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76">
          <a:extLst>
            <a:ext uri="{FF2B5EF4-FFF2-40B4-BE49-F238E27FC236}">
              <a16:creationId xmlns:a16="http://schemas.microsoft.com/office/drawing/2014/main" id="{355FAF46-9DB0-A420-03C6-BF85976E1E9A}"/>
            </a:ext>
          </a:extLst>
        </p:cNvPr>
        <p:cNvGrpSpPr/>
        <p:nvPr/>
      </p:nvGrpSpPr>
      <p:grpSpPr>
        <a:xfrm>
          <a:off x="0" y="0"/>
          <a:ext cx="0" cy="0"/>
          <a:chOff x="0" y="0"/>
          <a:chExt cx="0" cy="0"/>
        </a:xfrm>
      </p:grpSpPr>
      <p:sp>
        <p:nvSpPr>
          <p:cNvPr id="78" name="Google Shape;78;p1">
            <a:extLst>
              <a:ext uri="{FF2B5EF4-FFF2-40B4-BE49-F238E27FC236}">
                <a16:creationId xmlns:a16="http://schemas.microsoft.com/office/drawing/2014/main" id="{4C42AD77-74EA-CB9A-E3F4-F87FCC6EA275}"/>
              </a:ext>
            </a:extLst>
          </p:cNvPr>
          <p:cNvSpPr txBox="1">
            <a:spLocks noGrp="1"/>
          </p:cNvSpPr>
          <p:nvPr>
            <p:ph type="subTitle" idx="1"/>
          </p:nvPr>
        </p:nvSpPr>
        <p:spPr>
          <a:xfrm>
            <a:off x="1524000" y="2800000"/>
            <a:ext cx="9144000" cy="2200000"/>
          </a:xfrm>
          <a:prstGeom prst="rect">
            <a:avLst/>
          </a:prstGeom>
          <a:noFill/>
          <a:ln>
            <a:noFill/>
          </a:ln>
        </p:spPr>
        <p:txBody>
          <a:bodyPr spcFirstLastPara="1" wrap="square" lIns="91425" tIns="45700" rIns="91425" bIns="45700" anchor="ctr" anchorCtr="0"/>
          <a:lstStyle/>
          <a:p>
            <a:pPr marL="0" indent="0" algn="ctr">
              <a:spcBef>
                <a:spcPts val="0"/>
              </a:spcBef>
              <a:spcAft>
                <a:spcPts val="400"/>
              </a:spcAft>
              <a:buNone/>
            </a:pPr>
            <a:r>
              <a:rPr lang="en-US" sz="3200" noProof="1">
                <a:solidFill>
                  <a:schemeClr val="bg1"/>
                </a:solidFill>
              </a:rPr>
              <a:t>When Wireless Networks Become Sensors</a:t>
            </a:r>
          </a:p>
          <a:p>
            <a:pPr marL="0" indent="0" algn="ctr">
              <a:spcBef>
                <a:spcPts val="400"/>
              </a:spcBef>
              <a:spcAft>
                <a:spcPts val="200"/>
              </a:spcAft>
              <a:buNone/>
            </a:pPr>
            <a:r>
              <a:rPr lang="en-US" sz="2200" noProof="1">
                <a:solidFill>
                  <a:srgbClr val="68D2BF"/>
                </a:solidFill>
              </a:rPr>
              <a:t>Safety without surveillance</a:t>
            </a:r>
          </a:p>
          <a:p>
            <a:pPr marL="0" indent="0" algn="ctr">
              <a:spcBef>
                <a:spcPts val="800"/>
              </a:spcBef>
              <a:buNone/>
            </a:pPr>
            <a:r>
              <a:rPr lang="en-US" sz="1600" b="1" noProof="1">
                <a:solidFill>
                  <a:schemeClr val="bg1"/>
                </a:solidFill>
              </a:rPr>
              <a:t>Elderly Care  ·  Smart Buildings  ·  Security  ·  Critical Infrastructure</a:t>
            </a:r>
          </a:p>
        </p:txBody>
      </p:sp>
      <p:pic>
        <p:nvPicPr>
          <p:cNvPr id="3" name="Afbeelding 5" descr="Afbeelding met tekst, Lettertype, Graphics, grafische vormgeving&#10;&#10;Door AI gegenereerde inhoud is mogelijk onjuist.">
            <a:extLst>
              <a:ext uri="{FF2B5EF4-FFF2-40B4-BE49-F238E27FC236}">
                <a16:creationId xmlns:a16="http://schemas.microsoft.com/office/drawing/2014/main" id="{C9EC3DC2-CFBB-F407-9A16-D497FB1E20B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89398" y="5001539"/>
            <a:ext cx="2102602" cy="1193369"/>
          </a:xfrm>
          <a:prstGeom prst="rect">
            <a:avLst/>
          </a:prstGeom>
        </p:spPr>
      </p:pic>
    </p:spTree>
    <p:extLst>
      <p:ext uri="{BB962C8B-B14F-4D97-AF65-F5344CB8AC3E}">
        <p14:creationId xmlns:p14="http://schemas.microsoft.com/office/powerpoint/2010/main" val="21155694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0" name="Txt2001"/>
          <p:cNvSpPr txBox="1"/>
          <p:nvPr/>
        </p:nvSpPr>
        <p:spPr>
          <a:xfrm>
            <a:off x="838200" y="228600"/>
            <a:ext cx="10515600" cy="558800"/>
          </a:xfrm>
          <a:prstGeom prst="rect">
            <a:avLst/>
          </a:prstGeom>
          <a:noFill/>
        </p:spPr>
        <p:txBody>
          <a:bodyPr wrap="square" lIns="0" tIns="0" rIns="0" bIns="0" anchor="t"/>
          <a:lstStyle/>
          <a:p>
            <a:pPr algn="l">
              <a:lnSpc>
                <a:spcPct val="100000"/>
              </a:lnSpc>
              <a:buNone/>
            </a:pPr>
            <a:r>
              <a:rPr lang="en-GB" sz="3200" b="1" i="0" spc="0" dirty="0">
                <a:solidFill>
                  <a:srgbClr val="FFFFFF"/>
                </a:solidFill>
                <a:latin typeface="Aptos Display"/>
              </a:rPr>
              <a:t>Networks were built to connect. Now they can perceive.</a:t>
            </a:r>
          </a:p>
        </p:txBody>
      </p:sp>
      <p:sp>
        <p:nvSpPr>
          <p:cNvPr id="2001" name="Txt2002"/>
          <p:cNvSpPr txBox="1"/>
          <p:nvPr/>
        </p:nvSpPr>
        <p:spPr>
          <a:xfrm>
            <a:off x="838200" y="863600"/>
            <a:ext cx="10515600" cy="355600"/>
          </a:xfrm>
          <a:prstGeom prst="rect">
            <a:avLst/>
          </a:prstGeom>
          <a:noFill/>
        </p:spPr>
        <p:txBody>
          <a:bodyPr wrap="square" lIns="0" tIns="0" rIns="0" bIns="0" anchor="t"/>
          <a:lstStyle/>
          <a:p>
            <a:pPr algn="l">
              <a:lnSpc>
                <a:spcPct val="100000"/>
              </a:lnSpc>
              <a:buNone/>
            </a:pPr>
            <a:r>
              <a:rPr lang="en-GB" sz="1600" b="0" i="1" spc="0" dirty="0">
                <a:solidFill>
                  <a:srgbClr val="A8B3C2"/>
                </a:solidFill>
                <a:latin typeface="Aptos"/>
              </a:rPr>
              <a:t>The same radio waves that carry your data also carry a record of what moved through the room.</a:t>
            </a:r>
          </a:p>
        </p:txBody>
      </p:sp>
      <p:sp>
        <p:nvSpPr>
          <p:cNvPr id="2110" name="Chevron 1"/>
          <p:cNvSpPr/>
          <p:nvPr/>
        </p:nvSpPr>
        <p:spPr>
          <a:xfrm>
            <a:off x="838200" y="1905000"/>
            <a:ext cx="3302000" cy="965200"/>
          </a:xfrm>
          <a:prstGeom prst="homePlate">
            <a:avLst/>
          </a:prstGeom>
          <a:solidFill>
            <a:srgbClr val="E97132"/>
          </a:solidFill>
          <a:ln>
            <a:noFill/>
          </a:ln>
        </p:spPr>
        <p:txBody>
          <a:bodyPr wrap="square" lIns="177800" tIns="0" rIns="177800" bIns="0" anchor="ctr">
            <a:normAutofit/>
          </a:bodyPr>
          <a:lstStyle/>
          <a:p>
            <a:pPr algn="l">
              <a:lnSpc>
                <a:spcPct val="120000"/>
              </a:lnSpc>
            </a:pPr>
            <a:r>
              <a:rPr lang="en-GB" sz="1400" b="1" i="0" spc="300" dirty="0">
                <a:solidFill>
                  <a:srgbClr val="0B1220"/>
                </a:solidFill>
                <a:latin typeface="Aptos"/>
              </a:rPr>
              <a:t>THEN</a:t>
            </a:r>
          </a:p>
          <a:p>
            <a:pPr algn="l">
              <a:lnSpc>
                <a:spcPct val="120000"/>
              </a:lnSpc>
            </a:pPr>
            <a:r>
              <a:rPr lang="en-GB" sz="1200" b="0" i="0" spc="0" dirty="0">
                <a:solidFill>
                  <a:srgbClr val="0B1220"/>
                </a:solidFill>
                <a:latin typeface="Aptos"/>
              </a:rPr>
              <a:t>1997 to 2020</a:t>
            </a:r>
          </a:p>
        </p:txBody>
      </p:sp>
      <p:sp>
        <p:nvSpPr>
          <p:cNvPr id="2130" name="Head 1"/>
          <p:cNvSpPr/>
          <p:nvPr/>
        </p:nvSpPr>
        <p:spPr>
          <a:xfrm>
            <a:off x="838200" y="3225800"/>
            <a:ext cx="3302000" cy="939800"/>
          </a:xfrm>
          <a:prstGeom prst="rect">
            <a:avLst/>
          </a:prstGeom>
          <a:noFill/>
          <a:ln>
            <a:noFill/>
          </a:ln>
        </p:spPr>
        <p:txBody>
          <a:bodyPr wrap="square" lIns="0" tIns="0" rIns="0" bIns="0" anchor="t">
            <a:normAutofit/>
          </a:bodyPr>
          <a:lstStyle/>
          <a:p>
            <a:pPr algn="l">
              <a:lnSpc>
                <a:spcPct val="120000"/>
              </a:lnSpc>
            </a:pPr>
            <a:r>
              <a:rPr lang="en-GB" sz="2400" b="1" i="0" spc="0" dirty="0">
                <a:solidFill>
                  <a:srgbClr val="FFFFFF"/>
                </a:solidFill>
                <a:latin typeface="Aptos Display"/>
              </a:rPr>
              <a:t>Connectivity only</a:t>
            </a:r>
          </a:p>
        </p:txBody>
      </p:sp>
      <p:sp>
        <p:nvSpPr>
          <p:cNvPr id="2140" name="Body 1"/>
          <p:cNvSpPr/>
          <p:nvPr/>
        </p:nvSpPr>
        <p:spPr>
          <a:xfrm>
            <a:off x="838200" y="4267200"/>
            <a:ext cx="3302000" cy="1778000"/>
          </a:xfrm>
          <a:prstGeom prst="rect">
            <a:avLst/>
          </a:prstGeom>
          <a:noFill/>
          <a:ln>
            <a:noFill/>
          </a:ln>
        </p:spPr>
        <p:txBody>
          <a:bodyPr wrap="square" lIns="0" tIns="0" rIns="0" bIns="0" anchor="t">
            <a:normAutofit/>
          </a:bodyPr>
          <a:lstStyle/>
          <a:p>
            <a:pPr algn="l">
              <a:lnSpc>
                <a:spcPct val="120000"/>
              </a:lnSpc>
            </a:pPr>
            <a:r>
              <a:rPr lang="en-GB" sz="1600" b="0" i="0" spc="0" dirty="0">
                <a:solidFill>
                  <a:srgbClr val="E0E6EE"/>
                </a:solidFill>
                <a:latin typeface="Aptos"/>
              </a:rPr>
              <a:t>Radio was optimised for one job, moving bits from A to B. Everything the signal picked up on the way was treated as noise to be filtered out.</a:t>
            </a:r>
          </a:p>
        </p:txBody>
      </p:sp>
      <p:sp>
        <p:nvSpPr>
          <p:cNvPr id="2150" name="Bar 1"/>
          <p:cNvSpPr/>
          <p:nvPr/>
        </p:nvSpPr>
        <p:spPr>
          <a:xfrm>
            <a:off x="838200" y="3048000"/>
            <a:ext cx="3302000" cy="38100"/>
          </a:xfrm>
          <a:prstGeom prst="rect">
            <a:avLst/>
          </a:prstGeom>
          <a:solidFill>
            <a:srgbClr val="E97132"/>
          </a:solidFill>
          <a:ln>
            <a:noFill/>
          </a:ln>
        </p:spPr>
        <p:txBody>
          <a:bodyPr/>
          <a:lstStyle/>
          <a:p>
            <a:endParaRPr lang="en-GB"/>
          </a:p>
        </p:txBody>
      </p:sp>
      <p:sp>
        <p:nvSpPr>
          <p:cNvPr id="2111" name="Chevron 2"/>
          <p:cNvSpPr/>
          <p:nvPr/>
        </p:nvSpPr>
        <p:spPr>
          <a:xfrm>
            <a:off x="4445000" y="1905000"/>
            <a:ext cx="3302000" cy="965200"/>
          </a:xfrm>
          <a:prstGeom prst="homePlate">
            <a:avLst/>
          </a:prstGeom>
          <a:solidFill>
            <a:srgbClr val="68D2BF"/>
          </a:solidFill>
          <a:ln>
            <a:noFill/>
          </a:ln>
        </p:spPr>
        <p:txBody>
          <a:bodyPr wrap="square" lIns="177800" tIns="0" rIns="177800" bIns="0" anchor="ctr">
            <a:normAutofit/>
          </a:bodyPr>
          <a:lstStyle/>
          <a:p>
            <a:pPr algn="l">
              <a:lnSpc>
                <a:spcPct val="120000"/>
              </a:lnSpc>
            </a:pPr>
            <a:r>
              <a:rPr lang="en-GB" sz="1400" b="1" i="0" spc="300" dirty="0">
                <a:solidFill>
                  <a:srgbClr val="0B1220"/>
                </a:solidFill>
                <a:latin typeface="Aptos"/>
              </a:rPr>
              <a:t>NOW</a:t>
            </a:r>
          </a:p>
          <a:p>
            <a:pPr algn="l">
              <a:lnSpc>
                <a:spcPct val="120000"/>
              </a:lnSpc>
            </a:pPr>
            <a:r>
              <a:rPr lang="en-GB" sz="1200" b="0" i="0" spc="0" dirty="0">
                <a:solidFill>
                  <a:srgbClr val="0B1220"/>
                </a:solidFill>
                <a:latin typeface="Aptos"/>
              </a:rPr>
              <a:t>2020 to 2026</a:t>
            </a:r>
          </a:p>
        </p:txBody>
      </p:sp>
      <p:sp>
        <p:nvSpPr>
          <p:cNvPr id="2131" name="Head 2"/>
          <p:cNvSpPr/>
          <p:nvPr/>
        </p:nvSpPr>
        <p:spPr>
          <a:xfrm>
            <a:off x="4445000" y="3225800"/>
            <a:ext cx="3302000" cy="939800"/>
          </a:xfrm>
          <a:prstGeom prst="rect">
            <a:avLst/>
          </a:prstGeom>
          <a:noFill/>
          <a:ln>
            <a:noFill/>
          </a:ln>
        </p:spPr>
        <p:txBody>
          <a:bodyPr wrap="square" lIns="0" tIns="0" rIns="0" bIns="0" anchor="t">
            <a:normAutofit/>
          </a:bodyPr>
          <a:lstStyle/>
          <a:p>
            <a:pPr algn="l">
              <a:lnSpc>
                <a:spcPct val="120000"/>
              </a:lnSpc>
            </a:pPr>
            <a:r>
              <a:rPr lang="en-GB" sz="2400" b="1" i="0" spc="0" dirty="0">
                <a:solidFill>
                  <a:srgbClr val="FFFFFF"/>
                </a:solidFill>
                <a:latin typeface="Aptos Display"/>
              </a:rPr>
              <a:t>Sensing from the same signal</a:t>
            </a:r>
          </a:p>
        </p:txBody>
      </p:sp>
      <p:sp>
        <p:nvSpPr>
          <p:cNvPr id="2141" name="Body 2"/>
          <p:cNvSpPr/>
          <p:nvPr/>
        </p:nvSpPr>
        <p:spPr>
          <a:xfrm>
            <a:off x="4445000" y="4267200"/>
            <a:ext cx="3302000" cy="1778000"/>
          </a:xfrm>
          <a:prstGeom prst="rect">
            <a:avLst/>
          </a:prstGeom>
          <a:noFill/>
          <a:ln>
            <a:noFill/>
          </a:ln>
        </p:spPr>
        <p:txBody>
          <a:bodyPr wrap="square" lIns="0" tIns="0" rIns="0" bIns="0" anchor="t">
            <a:normAutofit/>
          </a:bodyPr>
          <a:lstStyle/>
          <a:p>
            <a:pPr algn="l">
              <a:lnSpc>
                <a:spcPct val="120000"/>
              </a:lnSpc>
            </a:pPr>
            <a:r>
              <a:rPr lang="en-GB" sz="1600" b="0" i="0" spc="0" dirty="0">
                <a:solidFill>
                  <a:srgbClr val="E0E6EE"/>
                </a:solidFill>
                <a:latin typeface="Aptos"/>
              </a:rPr>
              <a:t>That noise is information. Changes in the radio field reveal presence, motion and activity, with no camera, microphone or wearable involved.</a:t>
            </a:r>
          </a:p>
        </p:txBody>
      </p:sp>
      <p:sp>
        <p:nvSpPr>
          <p:cNvPr id="2151" name="Bar 2"/>
          <p:cNvSpPr/>
          <p:nvPr/>
        </p:nvSpPr>
        <p:spPr>
          <a:xfrm>
            <a:off x="4445000" y="3048000"/>
            <a:ext cx="3302000" cy="38100"/>
          </a:xfrm>
          <a:prstGeom prst="rect">
            <a:avLst/>
          </a:prstGeom>
          <a:solidFill>
            <a:srgbClr val="68D2BF"/>
          </a:solidFill>
          <a:ln>
            <a:noFill/>
          </a:ln>
        </p:spPr>
        <p:txBody>
          <a:bodyPr/>
          <a:lstStyle/>
          <a:p>
            <a:endParaRPr lang="en-GB"/>
          </a:p>
        </p:txBody>
      </p:sp>
      <p:sp>
        <p:nvSpPr>
          <p:cNvPr id="2112" name="Chevron 3"/>
          <p:cNvSpPr/>
          <p:nvPr/>
        </p:nvSpPr>
        <p:spPr>
          <a:xfrm>
            <a:off x="8051800" y="1905000"/>
            <a:ext cx="3302000" cy="965200"/>
          </a:xfrm>
          <a:prstGeom prst="homePlate">
            <a:avLst/>
          </a:prstGeom>
          <a:solidFill>
            <a:srgbClr val="4A9BE6"/>
          </a:solidFill>
          <a:ln>
            <a:noFill/>
          </a:ln>
        </p:spPr>
        <p:txBody>
          <a:bodyPr wrap="square" lIns="177800" tIns="0" rIns="177800" bIns="0" anchor="ctr">
            <a:normAutofit/>
          </a:bodyPr>
          <a:lstStyle/>
          <a:p>
            <a:pPr algn="l">
              <a:lnSpc>
                <a:spcPct val="120000"/>
              </a:lnSpc>
            </a:pPr>
            <a:r>
              <a:rPr lang="en-GB" sz="1400" b="1" i="0" spc="300" dirty="0">
                <a:solidFill>
                  <a:srgbClr val="0B1220"/>
                </a:solidFill>
                <a:latin typeface="Aptos"/>
              </a:rPr>
              <a:t>NEXT</a:t>
            </a:r>
          </a:p>
          <a:p>
            <a:pPr algn="l">
              <a:lnSpc>
                <a:spcPct val="120000"/>
              </a:lnSpc>
            </a:pPr>
            <a:r>
              <a:rPr lang="en-GB" sz="1200" b="0" i="0" spc="0" dirty="0">
                <a:solidFill>
                  <a:srgbClr val="0B1220"/>
                </a:solidFill>
                <a:latin typeface="Aptos"/>
              </a:rPr>
              <a:t>2027 and beyond</a:t>
            </a:r>
          </a:p>
        </p:txBody>
      </p:sp>
      <p:sp>
        <p:nvSpPr>
          <p:cNvPr id="2132" name="Head 3"/>
          <p:cNvSpPr/>
          <p:nvPr/>
        </p:nvSpPr>
        <p:spPr>
          <a:xfrm>
            <a:off x="8051800" y="3225800"/>
            <a:ext cx="3302000" cy="939800"/>
          </a:xfrm>
          <a:prstGeom prst="rect">
            <a:avLst/>
          </a:prstGeom>
          <a:noFill/>
          <a:ln>
            <a:noFill/>
          </a:ln>
        </p:spPr>
        <p:txBody>
          <a:bodyPr wrap="square" lIns="0" tIns="0" rIns="0" bIns="0" anchor="t">
            <a:normAutofit/>
          </a:bodyPr>
          <a:lstStyle/>
          <a:p>
            <a:pPr algn="l">
              <a:lnSpc>
                <a:spcPct val="120000"/>
              </a:lnSpc>
            </a:pPr>
            <a:r>
              <a:rPr lang="en-GB" sz="2400" b="1" i="0" spc="0" dirty="0">
                <a:solidFill>
                  <a:srgbClr val="FFFFFF"/>
                </a:solidFill>
                <a:latin typeface="Aptos Display"/>
              </a:rPr>
              <a:t>Perception as a network feature</a:t>
            </a:r>
          </a:p>
        </p:txBody>
      </p:sp>
      <p:sp>
        <p:nvSpPr>
          <p:cNvPr id="2142" name="Body 3"/>
          <p:cNvSpPr/>
          <p:nvPr/>
        </p:nvSpPr>
        <p:spPr>
          <a:xfrm>
            <a:off x="8051800" y="4267200"/>
            <a:ext cx="3302000" cy="1778000"/>
          </a:xfrm>
          <a:prstGeom prst="rect">
            <a:avLst/>
          </a:prstGeom>
          <a:noFill/>
          <a:ln>
            <a:noFill/>
          </a:ln>
        </p:spPr>
        <p:txBody>
          <a:bodyPr wrap="square" lIns="0" tIns="0" rIns="0" bIns="0" anchor="t">
            <a:normAutofit/>
          </a:bodyPr>
          <a:lstStyle/>
          <a:p>
            <a:pPr algn="l">
              <a:lnSpc>
                <a:spcPct val="120000"/>
              </a:lnSpc>
            </a:pPr>
            <a:r>
              <a:rPr lang="en-GB" sz="1600" b="0" i="0" spc="0" dirty="0">
                <a:solidFill>
                  <a:srgbClr val="E0E6EE"/>
                </a:solidFill>
                <a:latin typeface="Aptos"/>
              </a:rPr>
              <a:t>Sensing moves into the standard itself, so any access point or base station can report what happens in the space it already covers.</a:t>
            </a:r>
          </a:p>
        </p:txBody>
      </p:sp>
      <p:sp>
        <p:nvSpPr>
          <p:cNvPr id="2152" name="Bar 3"/>
          <p:cNvSpPr/>
          <p:nvPr/>
        </p:nvSpPr>
        <p:spPr>
          <a:xfrm>
            <a:off x="8051800" y="3048000"/>
            <a:ext cx="3302000" cy="38100"/>
          </a:xfrm>
          <a:prstGeom prst="rect">
            <a:avLst/>
          </a:prstGeom>
          <a:solidFill>
            <a:srgbClr val="4A9BE6"/>
          </a:solidFill>
          <a:ln>
            <a:noFill/>
          </a:ln>
        </p:spPr>
        <p:txBody>
          <a:bodyPr/>
          <a:lstStyle/>
          <a:p>
            <a:endParaRPr lang="en-GB"/>
          </a:p>
        </p:txBody>
      </p:sp>
      <p:sp>
        <p:nvSpPr>
          <p:cNvPr id="2020" name="Txt2021"/>
          <p:cNvSpPr txBox="1"/>
          <p:nvPr/>
        </p:nvSpPr>
        <p:spPr>
          <a:xfrm>
            <a:off x="3810000" y="6273800"/>
            <a:ext cx="7543800" cy="355600"/>
          </a:xfrm>
          <a:prstGeom prst="rect">
            <a:avLst/>
          </a:prstGeom>
          <a:noFill/>
        </p:spPr>
        <p:txBody>
          <a:bodyPr wrap="square" lIns="0" tIns="0" rIns="0" bIns="0" anchor="t"/>
          <a:lstStyle/>
          <a:p>
            <a:pPr algn="r">
              <a:lnSpc>
                <a:spcPct val="100000"/>
              </a:lnSpc>
              <a:buNone/>
            </a:pPr>
            <a:r>
              <a:rPr lang="en-GB" sz="1600" b="0" i="1" spc="0" dirty="0">
                <a:solidFill>
                  <a:srgbClr val="68D2BF"/>
                </a:solidFill>
                <a:latin typeface="Aptos"/>
              </a:rPr>
              <a:t>Same infrastructure, a second function, nothing new in the walls.</a:t>
            </a:r>
          </a:p>
        </p:txBody>
      </p:sp>
    </p:spTree>
    <p:extLst>
      <p:ext uri="{BB962C8B-B14F-4D97-AF65-F5344CB8AC3E}">
        <p14:creationId xmlns:p14="http://schemas.microsoft.com/office/powerpoint/2010/main" val="8106816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D54CD5-7493-08C1-6A03-E8E246C88F06}"/>
            </a:ext>
          </a:extLst>
        </p:cNvPr>
        <p:cNvGrpSpPr/>
        <p:nvPr/>
      </p:nvGrpSpPr>
      <p:grpSpPr>
        <a:xfrm>
          <a:off x="0" y="0"/>
          <a:ext cx="0" cy="0"/>
          <a:chOff x="0" y="0"/>
          <a:chExt cx="0" cy="0"/>
        </a:xfrm>
      </p:grpSpPr>
      <p:sp>
        <p:nvSpPr>
          <p:cNvPr id="4" name="Tijdelijke aanduiding voor dianummer 3">
            <a:extLst>
              <a:ext uri="{FF2B5EF4-FFF2-40B4-BE49-F238E27FC236}">
                <a16:creationId xmlns:a16="http://schemas.microsoft.com/office/drawing/2014/main" id="{ABA4DADA-ED6E-45FB-2B57-408AEA716A06}"/>
              </a:ext>
            </a:extLst>
          </p:cNvPr>
          <p:cNvSpPr>
            <a:spLocks noGrp="1"/>
          </p:cNvSpPr>
          <p:nvPr>
            <p:ph type="sldNum" sz="quarter" idx="12"/>
          </p:nvPr>
        </p:nvSpPr>
        <p:spPr/>
        <p:txBody>
          <a:bodyPr/>
          <a:lstStyle/>
          <a:p>
            <a:fld id="{0128C860-71EA-4D90-BD91-CC6A1EBFC33B}" type="slidenum">
              <a:rPr lang="nl-NL" smtClean="0"/>
              <a:pPr/>
              <a:t>3</a:t>
            </a:fld>
            <a:endParaRPr lang="nl-NL"/>
          </a:p>
        </p:txBody>
      </p:sp>
      <p:sp>
        <p:nvSpPr>
          <p:cNvPr id="10" name="Title"/>
          <p:cNvSpPr/>
          <p:nvPr/>
        </p:nvSpPr>
        <p:spPr>
          <a:xfrm>
            <a:off x="838200" y="228600"/>
            <a:ext cx="3810000" cy="508000"/>
          </a:xfrm>
          <a:prstGeom prst="rect">
            <a:avLst/>
          </a:prstGeom>
          <a:noFill/>
        </p:spPr>
        <p:txBody>
          <a:bodyPr wrap="square" lIns="0" tIns="0" rIns="0" bIns="0" anchor="b"/>
          <a:lstStyle/>
          <a:p>
            <a:pPr algn="l">
              <a:buNone/>
            </a:pPr>
            <a:r>
              <a:rPr lang="nl-NL" sz="3200" b="1" dirty="0">
                <a:solidFill>
                  <a:srgbClr val="FFFFFF"/>
                </a:solidFill>
                <a:latin typeface="Aptos Display"/>
              </a:rPr>
              <a:t>The problem today</a:t>
            </a:r>
          </a:p>
        </p:txBody>
      </p:sp>
      <p:sp>
        <p:nvSpPr>
          <p:cNvPr id="11" name="Quote"/>
          <p:cNvSpPr/>
          <p:nvPr/>
        </p:nvSpPr>
        <p:spPr>
          <a:xfrm>
            <a:off x="4826000" y="228600"/>
            <a:ext cx="6527800" cy="508000"/>
          </a:xfrm>
          <a:prstGeom prst="rect">
            <a:avLst/>
          </a:prstGeom>
          <a:noFill/>
        </p:spPr>
        <p:txBody>
          <a:bodyPr wrap="square" lIns="0" tIns="0" rIns="0" bIns="0" anchor="b"/>
          <a:lstStyle/>
          <a:p>
            <a:pPr algn="r">
              <a:buNone/>
            </a:pPr>
            <a:r>
              <a:rPr lang="en-GB" sz="1400" i="1" dirty="0">
                <a:solidFill>
                  <a:srgbClr val="E97132"/>
                </a:solidFill>
                <a:latin typeface="Aptos"/>
              </a:rPr>
              <a:t>“Today, the world’s wireless networks are blind — when no one presses the button.”</a:t>
            </a:r>
          </a:p>
        </p:txBody>
      </p:sp>
      <p:sp>
        <p:nvSpPr>
          <p:cNvPr id="20" name="Pill 1"/>
          <p:cNvSpPr/>
          <p:nvPr/>
        </p:nvSpPr>
        <p:spPr>
          <a:xfrm>
            <a:off x="838200" y="863600"/>
            <a:ext cx="2489200" cy="889000"/>
          </a:xfrm>
          <a:prstGeom prst="roundRect">
            <a:avLst>
              <a:gd name="adj" fmla="val 8000"/>
            </a:avLst>
          </a:prstGeom>
          <a:solidFill>
            <a:srgbClr val="131D2E"/>
          </a:solidFill>
          <a:ln w="6350">
            <a:solidFill>
              <a:srgbClr val="1E2D42"/>
            </a:solidFill>
          </a:ln>
        </p:spPr>
        <p:txBody>
          <a:bodyPr wrap="square" lIns="101600" tIns="76200" rIns="101600" bIns="76200" anchor="ctr"/>
          <a:lstStyle/>
          <a:p>
            <a:pPr algn="l">
              <a:buNone/>
            </a:pPr>
            <a:r>
              <a:rPr lang="en-GB" sz="2200" b="1" dirty="0">
                <a:solidFill>
                  <a:srgbClr val="2196F3"/>
                </a:solidFill>
                <a:latin typeface="Aptos Display"/>
              </a:rPr>
              <a:t>1 in 3</a:t>
            </a:r>
          </a:p>
          <a:p>
            <a:pPr algn="l">
              <a:buNone/>
            </a:pPr>
            <a:r>
              <a:rPr lang="en-GB" sz="1400" dirty="0">
                <a:solidFill>
                  <a:srgbClr val="8090A8"/>
                </a:solidFill>
                <a:latin typeface="Aptos"/>
              </a:rPr>
              <a:t>Europeans 65+ by 2050</a:t>
            </a:r>
          </a:p>
        </p:txBody>
      </p:sp>
      <p:sp>
        <p:nvSpPr>
          <p:cNvPr id="21" name="Pill 2"/>
          <p:cNvSpPr/>
          <p:nvPr/>
        </p:nvSpPr>
        <p:spPr>
          <a:xfrm>
            <a:off x="3479800" y="863600"/>
            <a:ext cx="2489200" cy="889000"/>
          </a:xfrm>
          <a:prstGeom prst="roundRect">
            <a:avLst>
              <a:gd name="adj" fmla="val 8000"/>
            </a:avLst>
          </a:prstGeom>
          <a:solidFill>
            <a:srgbClr val="131D2E"/>
          </a:solidFill>
          <a:ln w="6350">
            <a:solidFill>
              <a:srgbClr val="1E2D42"/>
            </a:solidFill>
          </a:ln>
        </p:spPr>
        <p:txBody>
          <a:bodyPr wrap="square" lIns="101600" tIns="76200" rIns="101600" bIns="76200" anchor="ctr"/>
          <a:lstStyle/>
          <a:p>
            <a:pPr algn="l">
              <a:buNone/>
            </a:pPr>
            <a:r>
              <a:rPr lang="en-GB" sz="2200" b="1" dirty="0">
                <a:solidFill>
                  <a:srgbClr val="E97132"/>
                </a:solidFill>
                <a:latin typeface="Aptos Display"/>
              </a:rPr>
              <a:t>1.8M Gap</a:t>
            </a:r>
          </a:p>
          <a:p>
            <a:pPr algn="l">
              <a:buNone/>
            </a:pPr>
            <a:r>
              <a:rPr lang="en-GB" sz="1400" dirty="0">
                <a:solidFill>
                  <a:srgbClr val="8090A8"/>
                </a:solidFill>
                <a:latin typeface="Aptos"/>
              </a:rPr>
              <a:t>Care worker shortage by 2030</a:t>
            </a:r>
          </a:p>
        </p:txBody>
      </p:sp>
      <p:sp>
        <p:nvSpPr>
          <p:cNvPr id="22" name="Pill 3"/>
          <p:cNvSpPr/>
          <p:nvPr/>
        </p:nvSpPr>
        <p:spPr>
          <a:xfrm>
            <a:off x="6121400" y="863600"/>
            <a:ext cx="2489200" cy="889000"/>
          </a:xfrm>
          <a:prstGeom prst="roundRect">
            <a:avLst>
              <a:gd name="adj" fmla="val 8000"/>
            </a:avLst>
          </a:prstGeom>
          <a:solidFill>
            <a:srgbClr val="131D2E"/>
          </a:solidFill>
          <a:ln w="6350">
            <a:solidFill>
              <a:srgbClr val="1E2D42"/>
            </a:solidFill>
          </a:ln>
        </p:spPr>
        <p:txBody>
          <a:bodyPr wrap="square" lIns="101600" tIns="76200" rIns="101600" bIns="76200" anchor="ctr"/>
          <a:lstStyle/>
          <a:p>
            <a:pPr algn="l">
              <a:buNone/>
            </a:pPr>
            <a:r>
              <a:rPr lang="en-GB" sz="2200" b="1" dirty="0">
                <a:solidFill>
                  <a:srgbClr val="0F9ED5"/>
                </a:solidFill>
                <a:latin typeface="Aptos Display"/>
              </a:rPr>
              <a:t>€1B+</a:t>
            </a:r>
          </a:p>
          <a:p>
            <a:pPr algn="l">
              <a:buNone/>
            </a:pPr>
            <a:r>
              <a:rPr lang="en-GB" sz="1400" dirty="0">
                <a:solidFill>
                  <a:srgbClr val="8090A8"/>
                </a:solidFill>
                <a:latin typeface="Aptos"/>
              </a:rPr>
              <a:t>Fall costs in NL alone</a:t>
            </a:r>
          </a:p>
        </p:txBody>
      </p:sp>
      <p:sp>
        <p:nvSpPr>
          <p:cNvPr id="23" name="Pill 4"/>
          <p:cNvSpPr/>
          <p:nvPr/>
        </p:nvSpPr>
        <p:spPr>
          <a:xfrm>
            <a:off x="8763000" y="863600"/>
            <a:ext cx="2489200" cy="889000"/>
          </a:xfrm>
          <a:prstGeom prst="roundRect">
            <a:avLst>
              <a:gd name="adj" fmla="val 8000"/>
            </a:avLst>
          </a:prstGeom>
          <a:solidFill>
            <a:srgbClr val="131D2E"/>
          </a:solidFill>
          <a:ln w="6350">
            <a:solidFill>
              <a:srgbClr val="1E2D42"/>
            </a:solidFill>
          </a:ln>
        </p:spPr>
        <p:txBody>
          <a:bodyPr wrap="square" lIns="101600" tIns="76200" rIns="101600" bIns="76200" anchor="ctr"/>
          <a:lstStyle/>
          <a:p>
            <a:pPr algn="l">
              <a:buNone/>
            </a:pPr>
            <a:r>
              <a:rPr lang="en-GB" sz="2200" b="1" dirty="0">
                <a:solidFill>
                  <a:srgbClr val="A02B93"/>
                </a:solidFill>
                <a:latin typeface="Aptos Display"/>
              </a:rPr>
              <a:t>GDPR</a:t>
            </a:r>
          </a:p>
          <a:p>
            <a:pPr algn="l">
              <a:buNone/>
            </a:pPr>
            <a:r>
              <a:rPr lang="en-GB" sz="1400" dirty="0">
                <a:solidFill>
                  <a:srgbClr val="8090A8"/>
                </a:solidFill>
                <a:latin typeface="Aptos"/>
              </a:rPr>
              <a:t>Cameras aren’t the answer</a:t>
            </a:r>
          </a:p>
        </p:txBody>
      </p:sp>
      <p:sp>
        <p:nvSpPr>
          <p:cNvPr id="30" name="Divider1"/>
          <p:cNvSpPr/>
          <p:nvPr/>
        </p:nvSpPr>
        <p:spPr>
          <a:xfrm>
            <a:off x="838200" y="1905000"/>
            <a:ext cx="10515600" cy="12700"/>
          </a:xfrm>
          <a:prstGeom prst="rect">
            <a:avLst/>
          </a:prstGeom>
          <a:solidFill>
            <a:srgbClr val="2A3A52"/>
          </a:solidFill>
          <a:ln>
            <a:noFill/>
          </a:ln>
        </p:spPr>
        <p:txBody>
          <a:bodyPr/>
          <a:lstStyle/>
          <a:p>
            <a:endParaRPr lang="en-GB"/>
          </a:p>
        </p:txBody>
      </p:sp>
      <p:sp>
        <p:nvSpPr>
          <p:cNvPr id="31" name="OppTitle"/>
          <p:cNvSpPr/>
          <p:nvPr/>
        </p:nvSpPr>
        <p:spPr>
          <a:xfrm>
            <a:off x="838200" y="2006600"/>
            <a:ext cx="5080000" cy="457200"/>
          </a:xfrm>
          <a:prstGeom prst="rect">
            <a:avLst/>
          </a:prstGeom>
          <a:noFill/>
        </p:spPr>
        <p:txBody>
          <a:bodyPr wrap="square" lIns="0" tIns="0" rIns="0" bIns="0" anchor="t"/>
          <a:lstStyle/>
          <a:p>
            <a:pPr algn="l">
              <a:buNone/>
            </a:pPr>
            <a:r>
              <a:rPr lang="en-GB" sz="2400" b="1" dirty="0">
                <a:solidFill>
                  <a:srgbClr val="FFFFFF"/>
                </a:solidFill>
                <a:latin typeface="Aptos Display"/>
              </a:rPr>
              <a:t>The Opportunity</a:t>
            </a:r>
          </a:p>
        </p:txBody>
      </p:sp>
      <p:sp>
        <p:nvSpPr>
          <p:cNvPr id="32" name="OppSub"/>
          <p:cNvSpPr/>
          <p:nvPr/>
        </p:nvSpPr>
        <p:spPr>
          <a:xfrm>
            <a:off x="838200" y="2489200"/>
            <a:ext cx="10515600" cy="304800"/>
          </a:xfrm>
          <a:prstGeom prst="rect">
            <a:avLst/>
          </a:prstGeom>
          <a:noFill/>
        </p:spPr>
        <p:txBody>
          <a:bodyPr wrap="square" lIns="0" tIns="0" rIns="0" bIns="0" anchor="t"/>
          <a:lstStyle/>
          <a:p>
            <a:pPr algn="l">
              <a:buNone/>
            </a:pPr>
            <a:r>
              <a:rPr lang="en-GB" sz="1600" dirty="0">
                <a:solidFill>
                  <a:srgbClr val="8090A8"/>
                </a:solidFill>
                <a:latin typeface="Aptos"/>
              </a:rPr>
              <a:t>Existing categories all break somewhere:</a:t>
            </a:r>
          </a:p>
        </p:txBody>
      </p:sp>
      <p:sp>
        <p:nvSpPr>
          <p:cNvPr id="40" name="RowBg 1"/>
          <p:cNvSpPr/>
          <p:nvPr/>
        </p:nvSpPr>
        <p:spPr>
          <a:xfrm>
            <a:off x="838200" y="2819400"/>
            <a:ext cx="10515600" cy="558800"/>
          </a:xfrm>
          <a:prstGeom prst="rect">
            <a:avLst/>
          </a:prstGeom>
          <a:solidFill>
            <a:srgbClr val="111A2A"/>
          </a:solidFill>
          <a:ln>
            <a:noFill/>
          </a:ln>
        </p:spPr>
        <p:txBody>
          <a:bodyPr/>
          <a:lstStyle/>
          <a:p>
            <a:endParaRPr lang="en-GB"/>
          </a:p>
        </p:txBody>
      </p:sp>
      <p:sp>
        <p:nvSpPr>
          <p:cNvPr id="50" name="Pip 1"/>
          <p:cNvSpPr/>
          <p:nvPr/>
        </p:nvSpPr>
        <p:spPr>
          <a:xfrm>
            <a:off x="838200" y="2921000"/>
            <a:ext cx="50800" cy="355600"/>
          </a:xfrm>
          <a:prstGeom prst="roundRect">
            <a:avLst>
              <a:gd name="adj" fmla="val 50000"/>
            </a:avLst>
          </a:prstGeom>
          <a:solidFill>
            <a:srgbClr val="C0392B"/>
          </a:solidFill>
          <a:ln>
            <a:noFill/>
          </a:ln>
        </p:spPr>
        <p:txBody>
          <a:bodyPr/>
          <a:lstStyle/>
          <a:p>
            <a:endParaRPr lang="en-GB"/>
          </a:p>
        </p:txBody>
      </p:sp>
      <p:sp>
        <p:nvSpPr>
          <p:cNvPr id="60" name="Name 1"/>
          <p:cNvSpPr/>
          <p:nvPr/>
        </p:nvSpPr>
        <p:spPr>
          <a:xfrm>
            <a:off x="1041400" y="2819400"/>
            <a:ext cx="1778000" cy="558800"/>
          </a:xfrm>
          <a:prstGeom prst="rect">
            <a:avLst/>
          </a:prstGeom>
          <a:noFill/>
        </p:spPr>
        <p:txBody>
          <a:bodyPr wrap="square" lIns="0" tIns="0" rIns="0" bIns="0" anchor="ctr"/>
          <a:lstStyle/>
          <a:p>
            <a:pPr algn="l">
              <a:buNone/>
            </a:pPr>
            <a:r>
              <a:rPr lang="en-GB" sz="1600" b="1" dirty="0">
                <a:solidFill>
                  <a:srgbClr val="C0392B"/>
                </a:solidFill>
                <a:latin typeface="Aptos Display"/>
              </a:rPr>
              <a:t>Cameras</a:t>
            </a:r>
          </a:p>
        </p:txBody>
      </p:sp>
      <p:sp>
        <p:nvSpPr>
          <p:cNvPr id="70" name="Arrow 1"/>
          <p:cNvSpPr/>
          <p:nvPr/>
        </p:nvSpPr>
        <p:spPr>
          <a:xfrm>
            <a:off x="2870200" y="2819400"/>
            <a:ext cx="381000" cy="558800"/>
          </a:xfrm>
          <a:prstGeom prst="rect">
            <a:avLst/>
          </a:prstGeom>
          <a:noFill/>
        </p:spPr>
        <p:txBody>
          <a:bodyPr wrap="square" lIns="0" tIns="0" rIns="0" bIns="0" anchor="ctr"/>
          <a:lstStyle/>
          <a:p>
            <a:pPr algn="ctr">
              <a:buNone/>
            </a:pPr>
            <a:r>
              <a:rPr lang="en-GB" sz="1600" dirty="0">
                <a:solidFill>
                  <a:srgbClr val="4A5568"/>
                </a:solidFill>
                <a:latin typeface="Aptos"/>
              </a:rPr>
              <a:t>→</a:t>
            </a:r>
          </a:p>
        </p:txBody>
      </p:sp>
      <p:sp>
        <p:nvSpPr>
          <p:cNvPr id="80" name="Fail 1"/>
          <p:cNvSpPr/>
          <p:nvPr/>
        </p:nvSpPr>
        <p:spPr>
          <a:xfrm>
            <a:off x="3302000" y="2819400"/>
            <a:ext cx="6604000" cy="558800"/>
          </a:xfrm>
          <a:prstGeom prst="rect">
            <a:avLst/>
          </a:prstGeom>
          <a:noFill/>
        </p:spPr>
        <p:txBody>
          <a:bodyPr wrap="square" lIns="0" tIns="0" rIns="0" bIns="0" anchor="ctr"/>
          <a:lstStyle/>
          <a:p>
            <a:pPr algn="l">
              <a:buNone/>
            </a:pPr>
            <a:r>
              <a:rPr lang="en-GB" sz="1400" dirty="0">
                <a:solidFill>
                  <a:srgbClr val="B0BEC5"/>
                </a:solidFill>
                <a:latin typeface="Aptos"/>
              </a:rPr>
              <a:t>Regulatory &amp; adoption friction — GDPR blocks deployment</a:t>
            </a:r>
          </a:p>
        </p:txBody>
      </p:sp>
      <p:sp>
        <p:nvSpPr>
          <p:cNvPr id="90" name="XMark 1"/>
          <p:cNvSpPr/>
          <p:nvPr/>
        </p:nvSpPr>
        <p:spPr>
          <a:xfrm>
            <a:off x="10160000" y="2819400"/>
            <a:ext cx="508000" cy="558800"/>
          </a:xfrm>
          <a:prstGeom prst="rect">
            <a:avLst/>
          </a:prstGeom>
          <a:noFill/>
        </p:spPr>
        <p:txBody>
          <a:bodyPr wrap="square" lIns="0" tIns="0" rIns="0" bIns="0" anchor="ctr"/>
          <a:lstStyle/>
          <a:p>
            <a:pPr algn="ctr">
              <a:buNone/>
            </a:pPr>
            <a:r>
              <a:rPr lang="en-GB" sz="2000" b="1" dirty="0">
                <a:solidFill>
                  <a:srgbClr val="C0392B"/>
                </a:solidFill>
                <a:latin typeface="Aptos"/>
              </a:rPr>
              <a:t>✘</a:t>
            </a:r>
          </a:p>
        </p:txBody>
      </p:sp>
      <p:sp>
        <p:nvSpPr>
          <p:cNvPr id="41" name="RowBg 2"/>
          <p:cNvSpPr/>
          <p:nvPr/>
        </p:nvSpPr>
        <p:spPr>
          <a:xfrm>
            <a:off x="838200" y="3378200"/>
            <a:ext cx="10515600" cy="558800"/>
          </a:xfrm>
          <a:prstGeom prst="rect">
            <a:avLst/>
          </a:prstGeom>
          <a:solidFill>
            <a:srgbClr val="0E1522"/>
          </a:solidFill>
          <a:ln>
            <a:noFill/>
          </a:ln>
        </p:spPr>
        <p:txBody>
          <a:bodyPr/>
          <a:lstStyle/>
          <a:p>
            <a:endParaRPr lang="en-GB"/>
          </a:p>
        </p:txBody>
      </p:sp>
      <p:sp>
        <p:nvSpPr>
          <p:cNvPr id="51" name="Pip 2"/>
          <p:cNvSpPr/>
          <p:nvPr/>
        </p:nvSpPr>
        <p:spPr>
          <a:xfrm>
            <a:off x="838200" y="3479800"/>
            <a:ext cx="50800" cy="355600"/>
          </a:xfrm>
          <a:prstGeom prst="roundRect">
            <a:avLst>
              <a:gd name="adj" fmla="val 50000"/>
            </a:avLst>
          </a:prstGeom>
          <a:solidFill>
            <a:srgbClr val="E97132"/>
          </a:solidFill>
          <a:ln>
            <a:noFill/>
          </a:ln>
        </p:spPr>
        <p:txBody>
          <a:bodyPr/>
          <a:lstStyle/>
          <a:p>
            <a:endParaRPr lang="en-GB"/>
          </a:p>
        </p:txBody>
      </p:sp>
      <p:sp>
        <p:nvSpPr>
          <p:cNvPr id="61" name="Name 2"/>
          <p:cNvSpPr/>
          <p:nvPr/>
        </p:nvSpPr>
        <p:spPr>
          <a:xfrm>
            <a:off x="1041400" y="3378200"/>
            <a:ext cx="1778000" cy="558800"/>
          </a:xfrm>
          <a:prstGeom prst="rect">
            <a:avLst/>
          </a:prstGeom>
          <a:noFill/>
        </p:spPr>
        <p:txBody>
          <a:bodyPr wrap="square" lIns="0" tIns="0" rIns="0" bIns="0" anchor="ctr"/>
          <a:lstStyle/>
          <a:p>
            <a:pPr algn="l">
              <a:buNone/>
            </a:pPr>
            <a:r>
              <a:rPr lang="en-GB" sz="1600" b="1" dirty="0">
                <a:solidFill>
                  <a:srgbClr val="E97132"/>
                </a:solidFill>
                <a:latin typeface="Aptos Display"/>
              </a:rPr>
              <a:t>Wearables</a:t>
            </a:r>
          </a:p>
        </p:txBody>
      </p:sp>
      <p:sp>
        <p:nvSpPr>
          <p:cNvPr id="71" name="Arrow 2"/>
          <p:cNvSpPr/>
          <p:nvPr/>
        </p:nvSpPr>
        <p:spPr>
          <a:xfrm>
            <a:off x="2870200" y="3378200"/>
            <a:ext cx="381000" cy="558800"/>
          </a:xfrm>
          <a:prstGeom prst="rect">
            <a:avLst/>
          </a:prstGeom>
          <a:noFill/>
        </p:spPr>
        <p:txBody>
          <a:bodyPr wrap="square" lIns="0" tIns="0" rIns="0" bIns="0" anchor="ctr"/>
          <a:lstStyle/>
          <a:p>
            <a:pPr algn="ctr">
              <a:buNone/>
            </a:pPr>
            <a:r>
              <a:rPr lang="en-GB" sz="1600" dirty="0">
                <a:solidFill>
                  <a:srgbClr val="4A5568"/>
                </a:solidFill>
                <a:latin typeface="Aptos"/>
              </a:rPr>
              <a:t>→</a:t>
            </a:r>
          </a:p>
        </p:txBody>
      </p:sp>
      <p:sp>
        <p:nvSpPr>
          <p:cNvPr id="81" name="Fail 2"/>
          <p:cNvSpPr/>
          <p:nvPr/>
        </p:nvSpPr>
        <p:spPr>
          <a:xfrm>
            <a:off x="3302000" y="3378200"/>
            <a:ext cx="6604000" cy="558800"/>
          </a:xfrm>
          <a:prstGeom prst="rect">
            <a:avLst/>
          </a:prstGeom>
          <a:noFill/>
        </p:spPr>
        <p:txBody>
          <a:bodyPr wrap="square" lIns="0" tIns="0" rIns="0" bIns="0" anchor="ctr"/>
          <a:lstStyle/>
          <a:p>
            <a:pPr algn="l">
              <a:buNone/>
            </a:pPr>
            <a:r>
              <a:rPr lang="en-GB" sz="1400" dirty="0">
                <a:solidFill>
                  <a:srgbClr val="B0BEC5"/>
                </a:solidFill>
                <a:latin typeface="Aptos"/>
              </a:rPr>
              <a:t>Situation dependent — users forget, refuse, or lose devices</a:t>
            </a:r>
          </a:p>
        </p:txBody>
      </p:sp>
      <p:sp>
        <p:nvSpPr>
          <p:cNvPr id="91" name="XMark 2"/>
          <p:cNvSpPr/>
          <p:nvPr/>
        </p:nvSpPr>
        <p:spPr>
          <a:xfrm>
            <a:off x="10160000" y="3378200"/>
            <a:ext cx="508000" cy="558800"/>
          </a:xfrm>
          <a:prstGeom prst="rect">
            <a:avLst/>
          </a:prstGeom>
          <a:noFill/>
        </p:spPr>
        <p:txBody>
          <a:bodyPr wrap="square" lIns="0" tIns="0" rIns="0" bIns="0" anchor="ctr"/>
          <a:lstStyle/>
          <a:p>
            <a:pPr algn="ctr">
              <a:buNone/>
            </a:pPr>
            <a:r>
              <a:rPr lang="en-GB" sz="2000" b="1" dirty="0">
                <a:solidFill>
                  <a:srgbClr val="C0392B"/>
                </a:solidFill>
                <a:latin typeface="Aptos"/>
              </a:rPr>
              <a:t>✘</a:t>
            </a:r>
          </a:p>
        </p:txBody>
      </p:sp>
      <p:sp>
        <p:nvSpPr>
          <p:cNvPr id="42" name="RowBg 3"/>
          <p:cNvSpPr/>
          <p:nvPr/>
        </p:nvSpPr>
        <p:spPr>
          <a:xfrm>
            <a:off x="838200" y="3937000"/>
            <a:ext cx="10515600" cy="558800"/>
          </a:xfrm>
          <a:prstGeom prst="rect">
            <a:avLst/>
          </a:prstGeom>
          <a:solidFill>
            <a:srgbClr val="111A2A"/>
          </a:solidFill>
          <a:ln>
            <a:noFill/>
          </a:ln>
        </p:spPr>
        <p:txBody>
          <a:bodyPr/>
          <a:lstStyle/>
          <a:p>
            <a:endParaRPr lang="en-GB"/>
          </a:p>
        </p:txBody>
      </p:sp>
      <p:sp>
        <p:nvSpPr>
          <p:cNvPr id="52" name="Pip 3"/>
          <p:cNvSpPr/>
          <p:nvPr/>
        </p:nvSpPr>
        <p:spPr>
          <a:xfrm>
            <a:off x="838200" y="4038600"/>
            <a:ext cx="50800" cy="355600"/>
          </a:xfrm>
          <a:prstGeom prst="roundRect">
            <a:avLst>
              <a:gd name="adj" fmla="val 50000"/>
            </a:avLst>
          </a:prstGeom>
          <a:solidFill>
            <a:srgbClr val="0F9ED5"/>
          </a:solidFill>
          <a:ln>
            <a:noFill/>
          </a:ln>
        </p:spPr>
        <p:txBody>
          <a:bodyPr/>
          <a:lstStyle/>
          <a:p>
            <a:endParaRPr lang="en-GB"/>
          </a:p>
        </p:txBody>
      </p:sp>
      <p:sp>
        <p:nvSpPr>
          <p:cNvPr id="62" name="Name 3"/>
          <p:cNvSpPr/>
          <p:nvPr/>
        </p:nvSpPr>
        <p:spPr>
          <a:xfrm>
            <a:off x="1041400" y="3937000"/>
            <a:ext cx="1778000" cy="558800"/>
          </a:xfrm>
          <a:prstGeom prst="rect">
            <a:avLst/>
          </a:prstGeom>
          <a:noFill/>
        </p:spPr>
        <p:txBody>
          <a:bodyPr wrap="square" lIns="0" tIns="0" rIns="0" bIns="0" anchor="ctr"/>
          <a:lstStyle/>
          <a:p>
            <a:pPr algn="l">
              <a:buNone/>
            </a:pPr>
            <a:r>
              <a:rPr lang="en-GB" sz="1600" b="1" dirty="0">
                <a:solidFill>
                  <a:srgbClr val="0F9ED5"/>
                </a:solidFill>
                <a:latin typeface="Aptos Display"/>
              </a:rPr>
              <a:t>PIR Sensors</a:t>
            </a:r>
          </a:p>
        </p:txBody>
      </p:sp>
      <p:sp>
        <p:nvSpPr>
          <p:cNvPr id="72" name="Arrow 3"/>
          <p:cNvSpPr/>
          <p:nvPr/>
        </p:nvSpPr>
        <p:spPr>
          <a:xfrm>
            <a:off x="2870200" y="3937000"/>
            <a:ext cx="381000" cy="558800"/>
          </a:xfrm>
          <a:prstGeom prst="rect">
            <a:avLst/>
          </a:prstGeom>
          <a:noFill/>
        </p:spPr>
        <p:txBody>
          <a:bodyPr wrap="square" lIns="0" tIns="0" rIns="0" bIns="0" anchor="ctr"/>
          <a:lstStyle/>
          <a:p>
            <a:pPr algn="ctr">
              <a:buNone/>
            </a:pPr>
            <a:r>
              <a:rPr lang="en-GB" sz="1600" dirty="0">
                <a:solidFill>
                  <a:srgbClr val="4A5568"/>
                </a:solidFill>
                <a:latin typeface="Aptos"/>
              </a:rPr>
              <a:t>→</a:t>
            </a:r>
          </a:p>
        </p:txBody>
      </p:sp>
      <p:sp>
        <p:nvSpPr>
          <p:cNvPr id="82" name="Fail 3"/>
          <p:cNvSpPr/>
          <p:nvPr/>
        </p:nvSpPr>
        <p:spPr>
          <a:xfrm>
            <a:off x="3302000" y="3937000"/>
            <a:ext cx="6604000" cy="558800"/>
          </a:xfrm>
          <a:prstGeom prst="rect">
            <a:avLst/>
          </a:prstGeom>
          <a:noFill/>
        </p:spPr>
        <p:txBody>
          <a:bodyPr wrap="square" lIns="0" tIns="0" rIns="0" bIns="0" anchor="ctr"/>
          <a:lstStyle/>
          <a:p>
            <a:pPr algn="l">
              <a:buNone/>
            </a:pPr>
            <a:r>
              <a:rPr lang="en-GB" sz="1400" dirty="0">
                <a:solidFill>
                  <a:srgbClr val="B0BEC5"/>
                </a:solidFill>
                <a:latin typeface="Aptos"/>
              </a:rPr>
              <a:t>Unreliable detection — high false-positive rate</a:t>
            </a:r>
          </a:p>
        </p:txBody>
      </p:sp>
      <p:sp>
        <p:nvSpPr>
          <p:cNvPr id="92" name="XMark 3"/>
          <p:cNvSpPr/>
          <p:nvPr/>
        </p:nvSpPr>
        <p:spPr>
          <a:xfrm>
            <a:off x="10160000" y="3937000"/>
            <a:ext cx="508000" cy="558800"/>
          </a:xfrm>
          <a:prstGeom prst="rect">
            <a:avLst/>
          </a:prstGeom>
          <a:noFill/>
        </p:spPr>
        <p:txBody>
          <a:bodyPr wrap="square" lIns="0" tIns="0" rIns="0" bIns="0" anchor="ctr"/>
          <a:lstStyle/>
          <a:p>
            <a:pPr algn="ctr">
              <a:buNone/>
            </a:pPr>
            <a:r>
              <a:rPr lang="en-GB" sz="2000" b="1" dirty="0">
                <a:solidFill>
                  <a:srgbClr val="C0392B"/>
                </a:solidFill>
                <a:latin typeface="Aptos"/>
              </a:rPr>
              <a:t>✘</a:t>
            </a:r>
          </a:p>
        </p:txBody>
      </p:sp>
      <p:sp>
        <p:nvSpPr>
          <p:cNvPr id="43" name="RowBg 4"/>
          <p:cNvSpPr/>
          <p:nvPr/>
        </p:nvSpPr>
        <p:spPr>
          <a:xfrm>
            <a:off x="838200" y="4495800"/>
            <a:ext cx="10515600" cy="558800"/>
          </a:xfrm>
          <a:prstGeom prst="rect">
            <a:avLst/>
          </a:prstGeom>
          <a:solidFill>
            <a:srgbClr val="0E1522"/>
          </a:solidFill>
          <a:ln>
            <a:noFill/>
          </a:ln>
        </p:spPr>
        <p:txBody>
          <a:bodyPr/>
          <a:lstStyle/>
          <a:p>
            <a:endParaRPr lang="en-GB"/>
          </a:p>
        </p:txBody>
      </p:sp>
      <p:sp>
        <p:nvSpPr>
          <p:cNvPr id="53" name="Pip 4"/>
          <p:cNvSpPr/>
          <p:nvPr/>
        </p:nvSpPr>
        <p:spPr>
          <a:xfrm>
            <a:off x="838200" y="4597400"/>
            <a:ext cx="50800" cy="355600"/>
          </a:xfrm>
          <a:prstGeom prst="roundRect">
            <a:avLst>
              <a:gd name="adj" fmla="val 50000"/>
            </a:avLst>
          </a:prstGeom>
          <a:solidFill>
            <a:srgbClr val="A02B93"/>
          </a:solidFill>
          <a:ln>
            <a:noFill/>
          </a:ln>
        </p:spPr>
        <p:txBody>
          <a:bodyPr/>
          <a:lstStyle/>
          <a:p>
            <a:endParaRPr lang="en-GB"/>
          </a:p>
        </p:txBody>
      </p:sp>
      <p:sp>
        <p:nvSpPr>
          <p:cNvPr id="63" name="Name 4"/>
          <p:cNvSpPr/>
          <p:nvPr/>
        </p:nvSpPr>
        <p:spPr>
          <a:xfrm>
            <a:off x="1041400" y="4495800"/>
            <a:ext cx="1778000" cy="558800"/>
          </a:xfrm>
          <a:prstGeom prst="rect">
            <a:avLst/>
          </a:prstGeom>
          <a:noFill/>
        </p:spPr>
        <p:txBody>
          <a:bodyPr wrap="square" lIns="0" tIns="0" rIns="0" bIns="0" anchor="ctr"/>
          <a:lstStyle/>
          <a:p>
            <a:pPr algn="l">
              <a:buNone/>
            </a:pPr>
            <a:r>
              <a:rPr lang="en-GB" sz="1600" b="1" dirty="0">
                <a:solidFill>
                  <a:srgbClr val="A02B93"/>
                </a:solidFill>
                <a:latin typeface="Aptos Display"/>
              </a:rPr>
              <a:t>Radar</a:t>
            </a:r>
          </a:p>
        </p:txBody>
      </p:sp>
      <p:sp>
        <p:nvSpPr>
          <p:cNvPr id="73" name="Arrow 4"/>
          <p:cNvSpPr/>
          <p:nvPr/>
        </p:nvSpPr>
        <p:spPr>
          <a:xfrm>
            <a:off x="2870200" y="4495800"/>
            <a:ext cx="381000" cy="558800"/>
          </a:xfrm>
          <a:prstGeom prst="rect">
            <a:avLst/>
          </a:prstGeom>
          <a:noFill/>
        </p:spPr>
        <p:txBody>
          <a:bodyPr wrap="square" lIns="0" tIns="0" rIns="0" bIns="0" anchor="ctr"/>
          <a:lstStyle/>
          <a:p>
            <a:pPr algn="ctr">
              <a:buNone/>
            </a:pPr>
            <a:r>
              <a:rPr lang="en-GB" sz="1600" dirty="0">
                <a:solidFill>
                  <a:srgbClr val="4A5568"/>
                </a:solidFill>
                <a:latin typeface="Aptos"/>
              </a:rPr>
              <a:t>→</a:t>
            </a:r>
          </a:p>
        </p:txBody>
      </p:sp>
      <p:sp>
        <p:nvSpPr>
          <p:cNvPr id="83" name="Fail 4"/>
          <p:cNvSpPr/>
          <p:nvPr/>
        </p:nvSpPr>
        <p:spPr>
          <a:xfrm>
            <a:off x="3302000" y="4495800"/>
            <a:ext cx="6604000" cy="558800"/>
          </a:xfrm>
          <a:prstGeom prst="rect">
            <a:avLst/>
          </a:prstGeom>
          <a:noFill/>
        </p:spPr>
        <p:txBody>
          <a:bodyPr wrap="square" lIns="0" tIns="0" rIns="0" bIns="0" anchor="ctr"/>
          <a:lstStyle/>
          <a:p>
            <a:pPr algn="l">
              <a:buNone/>
            </a:pPr>
            <a:r>
              <a:rPr lang="en-GB" sz="1400" dirty="0">
                <a:solidFill>
                  <a:srgbClr val="B0BEC5"/>
                </a:solidFill>
                <a:latin typeface="Aptos"/>
              </a:rPr>
              <a:t>Hardware heavy — expensive and complex at scale</a:t>
            </a:r>
          </a:p>
        </p:txBody>
      </p:sp>
      <p:sp>
        <p:nvSpPr>
          <p:cNvPr id="93" name="XMark 4"/>
          <p:cNvSpPr/>
          <p:nvPr/>
        </p:nvSpPr>
        <p:spPr>
          <a:xfrm>
            <a:off x="10160000" y="4495800"/>
            <a:ext cx="508000" cy="558800"/>
          </a:xfrm>
          <a:prstGeom prst="rect">
            <a:avLst/>
          </a:prstGeom>
          <a:noFill/>
        </p:spPr>
        <p:txBody>
          <a:bodyPr wrap="square" lIns="0" tIns="0" rIns="0" bIns="0" anchor="ctr"/>
          <a:lstStyle/>
          <a:p>
            <a:pPr algn="ctr">
              <a:buNone/>
            </a:pPr>
            <a:r>
              <a:rPr lang="en-GB" sz="2000" b="1" dirty="0">
                <a:solidFill>
                  <a:srgbClr val="C0392B"/>
                </a:solidFill>
                <a:latin typeface="Aptos"/>
              </a:rPr>
              <a:t>✘</a:t>
            </a:r>
          </a:p>
        </p:txBody>
      </p:sp>
      <p:sp>
        <p:nvSpPr>
          <p:cNvPr id="99" name="Closing"/>
          <p:cNvSpPr/>
          <p:nvPr/>
        </p:nvSpPr>
        <p:spPr>
          <a:xfrm>
            <a:off x="838200" y="5207000"/>
            <a:ext cx="10515600" cy="762000"/>
          </a:xfrm>
          <a:prstGeom prst="rect">
            <a:avLst/>
          </a:prstGeom>
          <a:noFill/>
        </p:spPr>
        <p:txBody>
          <a:bodyPr wrap="square" lIns="0" tIns="0" rIns="0" bIns="0" anchor="t"/>
          <a:lstStyle/>
          <a:p>
            <a:pPr algn="l">
              <a:buNone/>
            </a:pPr>
            <a:r>
              <a:rPr lang="en-GB" sz="1600" dirty="0">
                <a:solidFill>
                  <a:srgbClr val="FFFFFF"/>
                </a:solidFill>
                <a:latin typeface="Aptos"/>
              </a:rPr>
              <a:t>The category is fragmented. No dominant infrastructure layer exists.</a:t>
            </a:r>
          </a:p>
          <a:p>
            <a:pPr algn="l">
              <a:buNone/>
            </a:pPr>
            <a:r>
              <a:rPr lang="en-GB" sz="1600" b="1" dirty="0">
                <a:solidFill>
                  <a:srgbClr val="E97132"/>
                </a:solidFill>
                <a:latin typeface="Aptos"/>
              </a:rPr>
              <a:t>That is the opportunity. No one has solved it cleanly.</a:t>
            </a:r>
          </a:p>
        </p:txBody>
      </p:sp>
    </p:spTree>
    <p:extLst>
      <p:ext uri="{BB962C8B-B14F-4D97-AF65-F5344CB8AC3E}">
        <p14:creationId xmlns:p14="http://schemas.microsoft.com/office/powerpoint/2010/main" val="10964846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0" name="Txt2001"/>
          <p:cNvSpPr txBox="1"/>
          <p:nvPr/>
        </p:nvSpPr>
        <p:spPr>
          <a:xfrm>
            <a:off x="838200" y="228600"/>
            <a:ext cx="10515600" cy="558800"/>
          </a:xfrm>
          <a:prstGeom prst="rect">
            <a:avLst/>
          </a:prstGeom>
          <a:noFill/>
        </p:spPr>
        <p:txBody>
          <a:bodyPr wrap="square" lIns="0" tIns="0" rIns="0" bIns="0" anchor="t"/>
          <a:lstStyle/>
          <a:p>
            <a:pPr algn="l">
              <a:lnSpc>
                <a:spcPct val="100000"/>
              </a:lnSpc>
              <a:buNone/>
            </a:pPr>
            <a:r>
              <a:rPr lang="en-GB" sz="3200" b="1" i="0" spc="0" dirty="0">
                <a:solidFill>
                  <a:srgbClr val="FFFFFF"/>
                </a:solidFill>
                <a:latin typeface="Aptos Display"/>
              </a:rPr>
              <a:t>What a radio signal does in a room</a:t>
            </a:r>
          </a:p>
        </p:txBody>
      </p:sp>
      <p:sp>
        <p:nvSpPr>
          <p:cNvPr id="2001" name="Txt2002"/>
          <p:cNvSpPr txBox="1"/>
          <p:nvPr/>
        </p:nvSpPr>
        <p:spPr>
          <a:xfrm>
            <a:off x="838200" y="863600"/>
            <a:ext cx="10515600" cy="355600"/>
          </a:xfrm>
          <a:prstGeom prst="rect">
            <a:avLst/>
          </a:prstGeom>
          <a:noFill/>
        </p:spPr>
        <p:txBody>
          <a:bodyPr wrap="square" lIns="0" tIns="0" rIns="0" bIns="0" anchor="t"/>
          <a:lstStyle/>
          <a:p>
            <a:pPr algn="l">
              <a:lnSpc>
                <a:spcPct val="100000"/>
              </a:lnSpc>
              <a:buNone/>
            </a:pPr>
            <a:r>
              <a:rPr lang="en-GB" sz="1600" b="0" i="1" spc="0" dirty="0">
                <a:solidFill>
                  <a:srgbClr val="A8B3C2"/>
                </a:solidFill>
                <a:latin typeface="Aptos"/>
              </a:rPr>
              <a:t>Before any AI, physics does the work. A WiFi signal touches everything between transmitter and receiver.</a:t>
            </a:r>
          </a:p>
        </p:txBody>
      </p:sp>
      <p:sp>
        <p:nvSpPr>
          <p:cNvPr id="3000" name="Room"/>
          <p:cNvSpPr/>
          <p:nvPr/>
        </p:nvSpPr>
        <p:spPr>
          <a:xfrm>
            <a:off x="838200" y="1524000"/>
            <a:ext cx="6527800" cy="4572000"/>
          </a:xfrm>
          <a:prstGeom prst="roundRect">
            <a:avLst/>
          </a:prstGeom>
          <a:solidFill>
            <a:srgbClr val="111A2A"/>
          </a:solidFill>
          <a:ln w="15875" cap="rnd">
            <a:solidFill>
              <a:srgbClr val="2A3A52"/>
            </a:solidFill>
            <a:round/>
          </a:ln>
        </p:spPr>
        <p:txBody>
          <a:bodyPr/>
          <a:lstStyle/>
          <a:p>
            <a:endParaRPr lang="en-GB"/>
          </a:p>
        </p:txBody>
      </p:sp>
      <p:sp>
        <p:nvSpPr>
          <p:cNvPr id="3010" name="Ring 1"/>
          <p:cNvSpPr/>
          <p:nvPr/>
        </p:nvSpPr>
        <p:spPr>
          <a:xfrm>
            <a:off x="1549400" y="3454400"/>
            <a:ext cx="762000" cy="762000"/>
          </a:xfrm>
          <a:prstGeom prst="ellipse">
            <a:avLst/>
          </a:prstGeom>
          <a:noFill/>
          <a:ln w="19050" cap="rnd">
            <a:solidFill>
              <a:srgbClr val="68D2BF"/>
            </a:solidFill>
            <a:round/>
          </a:ln>
        </p:spPr>
        <p:txBody>
          <a:bodyPr/>
          <a:lstStyle/>
          <a:p>
            <a:endParaRPr lang="en-GB"/>
          </a:p>
        </p:txBody>
      </p:sp>
      <p:sp>
        <p:nvSpPr>
          <p:cNvPr id="3011" name="Ring 2"/>
          <p:cNvSpPr/>
          <p:nvPr/>
        </p:nvSpPr>
        <p:spPr>
          <a:xfrm>
            <a:off x="1231900" y="3136900"/>
            <a:ext cx="1397000" cy="1397000"/>
          </a:xfrm>
          <a:prstGeom prst="ellipse">
            <a:avLst/>
          </a:prstGeom>
          <a:noFill/>
          <a:ln w="19050" cap="rnd">
            <a:solidFill>
              <a:srgbClr val="68D2BF">
                <a:alpha val="70000"/>
              </a:srgbClr>
            </a:solidFill>
            <a:round/>
          </a:ln>
        </p:spPr>
        <p:txBody>
          <a:bodyPr/>
          <a:lstStyle/>
          <a:p>
            <a:endParaRPr lang="en-GB"/>
          </a:p>
        </p:txBody>
      </p:sp>
      <p:sp>
        <p:nvSpPr>
          <p:cNvPr id="3012" name="Ring 3"/>
          <p:cNvSpPr/>
          <p:nvPr/>
        </p:nvSpPr>
        <p:spPr>
          <a:xfrm>
            <a:off x="914400" y="2819400"/>
            <a:ext cx="2032000" cy="2032000"/>
          </a:xfrm>
          <a:prstGeom prst="ellipse">
            <a:avLst/>
          </a:prstGeom>
          <a:noFill/>
          <a:ln w="19050" cap="rnd">
            <a:solidFill>
              <a:srgbClr val="68D2BF">
                <a:alpha val="40000"/>
              </a:srgbClr>
            </a:solidFill>
            <a:round/>
          </a:ln>
        </p:spPr>
        <p:txBody>
          <a:bodyPr/>
          <a:lstStyle/>
          <a:p>
            <a:endParaRPr lang="en-GB"/>
          </a:p>
        </p:txBody>
      </p:sp>
      <p:sp>
        <p:nvSpPr>
          <p:cNvPr id="3020" name="Path direct A"/>
          <p:cNvSpPr/>
          <p:nvPr/>
        </p:nvSpPr>
        <p:spPr>
          <a:xfrm>
            <a:off x="2286000" y="3835400"/>
            <a:ext cx="1524000" cy="0"/>
          </a:xfrm>
          <a:prstGeom prst="line">
            <a:avLst/>
          </a:prstGeom>
          <a:noFill/>
          <a:ln w="28575" cap="rnd">
            <a:solidFill>
              <a:srgbClr val="E97132"/>
            </a:solidFill>
            <a:round/>
          </a:ln>
        </p:spPr>
        <p:txBody>
          <a:bodyPr/>
          <a:lstStyle/>
          <a:p>
            <a:endParaRPr lang="en-GB"/>
          </a:p>
        </p:txBody>
      </p:sp>
      <p:sp>
        <p:nvSpPr>
          <p:cNvPr id="3021" name="Path direct B"/>
          <p:cNvSpPr/>
          <p:nvPr/>
        </p:nvSpPr>
        <p:spPr>
          <a:xfrm>
            <a:off x="4572000" y="3835400"/>
            <a:ext cx="1752600" cy="0"/>
          </a:xfrm>
          <a:prstGeom prst="line">
            <a:avLst/>
          </a:prstGeom>
          <a:noFill/>
          <a:ln w="15875" cap="rnd">
            <a:solidFill>
              <a:srgbClr val="E97132"/>
            </a:solidFill>
            <a:prstDash val="dash"/>
            <a:round/>
          </a:ln>
        </p:spPr>
        <p:txBody>
          <a:bodyPr/>
          <a:lstStyle/>
          <a:p>
            <a:endParaRPr lang="en-GB"/>
          </a:p>
        </p:txBody>
      </p:sp>
      <p:sp>
        <p:nvSpPr>
          <p:cNvPr id="3022" name="Path ceil A"/>
          <p:cNvSpPr/>
          <p:nvPr/>
        </p:nvSpPr>
        <p:spPr>
          <a:xfrm flipV="1">
            <a:off x="2159000" y="1676400"/>
            <a:ext cx="2120900" cy="2006600"/>
          </a:xfrm>
          <a:prstGeom prst="line">
            <a:avLst/>
          </a:prstGeom>
          <a:noFill/>
          <a:ln w="22225" cap="rnd">
            <a:solidFill>
              <a:srgbClr val="4A9BE6"/>
            </a:solidFill>
            <a:round/>
          </a:ln>
        </p:spPr>
        <p:txBody>
          <a:bodyPr/>
          <a:lstStyle/>
          <a:p>
            <a:endParaRPr lang="en-GB"/>
          </a:p>
        </p:txBody>
      </p:sp>
      <p:sp>
        <p:nvSpPr>
          <p:cNvPr id="3023" name="Path ceil B"/>
          <p:cNvSpPr/>
          <p:nvPr/>
        </p:nvSpPr>
        <p:spPr>
          <a:xfrm>
            <a:off x="4279900" y="1676400"/>
            <a:ext cx="2133600" cy="2006600"/>
          </a:xfrm>
          <a:prstGeom prst="line">
            <a:avLst/>
          </a:prstGeom>
          <a:noFill/>
          <a:ln w="22225" cap="rnd">
            <a:solidFill>
              <a:srgbClr val="4A9BE6"/>
            </a:solidFill>
            <a:round/>
          </a:ln>
        </p:spPr>
        <p:txBody>
          <a:bodyPr/>
          <a:lstStyle/>
          <a:p>
            <a:endParaRPr lang="en-GB"/>
          </a:p>
        </p:txBody>
      </p:sp>
      <p:sp>
        <p:nvSpPr>
          <p:cNvPr id="3024" name="Path floor A"/>
          <p:cNvSpPr/>
          <p:nvPr/>
        </p:nvSpPr>
        <p:spPr>
          <a:xfrm>
            <a:off x="2159000" y="3987800"/>
            <a:ext cx="2120900" cy="1955800"/>
          </a:xfrm>
          <a:prstGeom prst="line">
            <a:avLst/>
          </a:prstGeom>
          <a:noFill/>
          <a:ln w="22225" cap="rnd">
            <a:solidFill>
              <a:srgbClr val="68D2BF"/>
            </a:solidFill>
            <a:round/>
          </a:ln>
        </p:spPr>
        <p:txBody>
          <a:bodyPr/>
          <a:lstStyle/>
          <a:p>
            <a:endParaRPr lang="en-GB"/>
          </a:p>
        </p:txBody>
      </p:sp>
      <p:sp>
        <p:nvSpPr>
          <p:cNvPr id="3025" name="Path floor B"/>
          <p:cNvSpPr/>
          <p:nvPr/>
        </p:nvSpPr>
        <p:spPr>
          <a:xfrm flipV="1">
            <a:off x="4279900" y="3987800"/>
            <a:ext cx="2133600" cy="1955800"/>
          </a:xfrm>
          <a:prstGeom prst="line">
            <a:avLst/>
          </a:prstGeom>
          <a:noFill/>
          <a:ln w="22225" cap="rnd">
            <a:solidFill>
              <a:srgbClr val="68D2BF"/>
            </a:solidFill>
            <a:round/>
          </a:ln>
        </p:spPr>
        <p:txBody>
          <a:bodyPr/>
          <a:lstStyle/>
          <a:p>
            <a:endParaRPr lang="en-GB"/>
          </a:p>
        </p:txBody>
      </p:sp>
      <p:sp>
        <p:nvSpPr>
          <p:cNvPr id="3030" name="Lbl router"/>
          <p:cNvSpPr/>
          <p:nvPr/>
        </p:nvSpPr>
        <p:spPr>
          <a:xfrm>
            <a:off x="1270000" y="4191000"/>
            <a:ext cx="1320800" cy="228600"/>
          </a:xfrm>
          <a:prstGeom prst="rect">
            <a:avLst/>
          </a:prstGeom>
          <a:noFill/>
        </p:spPr>
        <p:txBody>
          <a:bodyPr wrap="square" lIns="0" tIns="0" rIns="0" bIns="0" anchor="t">
            <a:normAutofit/>
          </a:bodyPr>
          <a:lstStyle/>
          <a:p>
            <a:pPr algn="ctr">
              <a:lnSpc>
                <a:spcPct val="115000"/>
              </a:lnSpc>
            </a:pPr>
            <a:r>
              <a:rPr lang="en-GB" sz="1200" b="0" spc="0" dirty="0">
                <a:solidFill>
                  <a:srgbClr val="A8B3C2"/>
                </a:solidFill>
                <a:latin typeface="Aptos"/>
              </a:rPr>
              <a:t>Router</a:t>
            </a:r>
          </a:p>
        </p:txBody>
      </p:sp>
      <p:sp>
        <p:nvSpPr>
          <p:cNvPr id="3031" name="Lbl ap"/>
          <p:cNvSpPr/>
          <p:nvPr/>
        </p:nvSpPr>
        <p:spPr>
          <a:xfrm>
            <a:off x="5969000" y="4191000"/>
            <a:ext cx="1320800" cy="228600"/>
          </a:xfrm>
          <a:prstGeom prst="rect">
            <a:avLst/>
          </a:prstGeom>
          <a:noFill/>
        </p:spPr>
        <p:txBody>
          <a:bodyPr wrap="square" lIns="0" tIns="0" rIns="0" bIns="0" anchor="t">
            <a:normAutofit/>
          </a:bodyPr>
          <a:lstStyle/>
          <a:p>
            <a:pPr algn="ctr">
              <a:lnSpc>
                <a:spcPct val="115000"/>
              </a:lnSpc>
            </a:pPr>
            <a:r>
              <a:rPr lang="en-GB" sz="1200" b="0" spc="0" dirty="0">
                <a:solidFill>
                  <a:srgbClr val="A8B3C2"/>
                </a:solidFill>
                <a:latin typeface="Aptos"/>
              </a:rPr>
              <a:t>Access point</a:t>
            </a:r>
          </a:p>
        </p:txBody>
      </p:sp>
      <p:sp>
        <p:nvSpPr>
          <p:cNvPr id="3032" name="Lbl wall"/>
          <p:cNvSpPr/>
          <p:nvPr/>
        </p:nvSpPr>
        <p:spPr>
          <a:xfrm>
            <a:off x="4445000" y="1574800"/>
            <a:ext cx="1016000" cy="203200"/>
          </a:xfrm>
          <a:prstGeom prst="rect">
            <a:avLst/>
          </a:prstGeom>
          <a:noFill/>
        </p:spPr>
        <p:txBody>
          <a:bodyPr wrap="square" lIns="0" tIns="0" rIns="0" bIns="0" anchor="t">
            <a:normAutofit/>
          </a:bodyPr>
          <a:lstStyle/>
          <a:p>
            <a:pPr algn="ctr">
              <a:lnSpc>
                <a:spcPct val="115000"/>
              </a:lnSpc>
            </a:pPr>
            <a:r>
              <a:rPr lang="en-GB" sz="1100" b="0" spc="0" dirty="0">
                <a:solidFill>
                  <a:srgbClr val="5B6B82"/>
                </a:solidFill>
                <a:latin typeface="Aptos"/>
              </a:rPr>
              <a:t>ceiling</a:t>
            </a:r>
          </a:p>
        </p:txBody>
      </p:sp>
      <p:sp>
        <p:nvSpPr>
          <p:cNvPr id="3033" name="Lbl floor"/>
          <p:cNvSpPr/>
          <p:nvPr/>
        </p:nvSpPr>
        <p:spPr>
          <a:xfrm>
            <a:off x="4445000" y="5867400"/>
            <a:ext cx="1016000" cy="203200"/>
          </a:xfrm>
          <a:prstGeom prst="rect">
            <a:avLst/>
          </a:prstGeom>
          <a:noFill/>
        </p:spPr>
        <p:txBody>
          <a:bodyPr wrap="square" lIns="0" tIns="0" rIns="0" bIns="0" anchor="t">
            <a:normAutofit/>
          </a:bodyPr>
          <a:lstStyle/>
          <a:p>
            <a:pPr algn="ctr">
              <a:lnSpc>
                <a:spcPct val="115000"/>
              </a:lnSpc>
            </a:pPr>
            <a:r>
              <a:rPr lang="en-GB" sz="1100" b="0" spc="0" dirty="0">
                <a:solidFill>
                  <a:srgbClr val="5B6B82"/>
                </a:solidFill>
                <a:latin typeface="Aptos"/>
              </a:rPr>
              <a:t>floor</a:t>
            </a:r>
          </a:p>
        </p:txBody>
      </p:sp>
      <p:sp>
        <p:nvSpPr>
          <p:cNvPr id="3040" name="Dot 1"/>
          <p:cNvSpPr/>
          <p:nvPr/>
        </p:nvSpPr>
        <p:spPr>
          <a:xfrm>
            <a:off x="7874000" y="1651000"/>
            <a:ext cx="127000" cy="127000"/>
          </a:xfrm>
          <a:prstGeom prst="ellipse">
            <a:avLst/>
          </a:prstGeom>
          <a:solidFill>
            <a:srgbClr val="4A9BE6"/>
          </a:solidFill>
        </p:spPr>
        <p:txBody>
          <a:bodyPr/>
          <a:lstStyle/>
          <a:p>
            <a:endParaRPr lang="en-GB"/>
          </a:p>
        </p:txBody>
      </p:sp>
      <p:sp>
        <p:nvSpPr>
          <p:cNvPr id="3050" name="CalLbl 1"/>
          <p:cNvSpPr/>
          <p:nvPr/>
        </p:nvSpPr>
        <p:spPr>
          <a:xfrm>
            <a:off x="8102600" y="1600200"/>
            <a:ext cx="3251200" cy="228600"/>
          </a:xfrm>
          <a:prstGeom prst="rect">
            <a:avLst/>
          </a:prstGeom>
          <a:noFill/>
        </p:spPr>
        <p:txBody>
          <a:bodyPr wrap="square" lIns="0" tIns="0" rIns="0" bIns="0" anchor="t">
            <a:normAutofit/>
          </a:bodyPr>
          <a:lstStyle/>
          <a:p>
            <a:pPr algn="l">
              <a:lnSpc>
                <a:spcPct val="115000"/>
              </a:lnSpc>
            </a:pPr>
            <a:r>
              <a:rPr lang="en-GB" sz="1200" b="1" spc="200" dirty="0">
                <a:solidFill>
                  <a:srgbClr val="4A9BE6"/>
                </a:solidFill>
                <a:latin typeface="Aptos"/>
              </a:rPr>
              <a:t>REFLECTION</a:t>
            </a:r>
          </a:p>
        </p:txBody>
      </p:sp>
      <p:sp>
        <p:nvSpPr>
          <p:cNvPr id="3060" name="CalTxt 1"/>
          <p:cNvSpPr/>
          <p:nvPr/>
        </p:nvSpPr>
        <p:spPr>
          <a:xfrm>
            <a:off x="8102600" y="1879600"/>
            <a:ext cx="3251200" cy="1066800"/>
          </a:xfrm>
          <a:prstGeom prst="rect">
            <a:avLst/>
          </a:prstGeom>
          <a:noFill/>
        </p:spPr>
        <p:txBody>
          <a:bodyPr wrap="square" lIns="0" tIns="0" rIns="0" bIns="0" anchor="t">
            <a:normAutofit/>
          </a:bodyPr>
          <a:lstStyle/>
          <a:p>
            <a:pPr algn="l">
              <a:lnSpc>
                <a:spcPct val="115000"/>
              </a:lnSpc>
            </a:pPr>
            <a:r>
              <a:rPr lang="en-GB" sz="1400" b="0" spc="0" dirty="0">
                <a:solidFill>
                  <a:srgbClr val="E0E6EE"/>
                </a:solidFill>
                <a:latin typeface="Aptos"/>
              </a:rPr>
              <a:t>Walls, floor and furniture bounce the signal. The receiver hears many copies of the same packet, each by a different route.</a:t>
            </a:r>
          </a:p>
        </p:txBody>
      </p:sp>
      <p:sp>
        <p:nvSpPr>
          <p:cNvPr id="3041" name="Dot 2"/>
          <p:cNvSpPr/>
          <p:nvPr/>
        </p:nvSpPr>
        <p:spPr>
          <a:xfrm>
            <a:off x="7874000" y="3149600"/>
            <a:ext cx="127000" cy="127000"/>
          </a:xfrm>
          <a:prstGeom prst="ellipse">
            <a:avLst/>
          </a:prstGeom>
          <a:solidFill>
            <a:srgbClr val="E97132"/>
          </a:solidFill>
        </p:spPr>
        <p:txBody>
          <a:bodyPr/>
          <a:lstStyle/>
          <a:p>
            <a:endParaRPr lang="en-GB"/>
          </a:p>
        </p:txBody>
      </p:sp>
      <p:sp>
        <p:nvSpPr>
          <p:cNvPr id="3051" name="CalLbl 2"/>
          <p:cNvSpPr/>
          <p:nvPr/>
        </p:nvSpPr>
        <p:spPr>
          <a:xfrm>
            <a:off x="8102600" y="3098800"/>
            <a:ext cx="3251200" cy="228600"/>
          </a:xfrm>
          <a:prstGeom prst="rect">
            <a:avLst/>
          </a:prstGeom>
          <a:noFill/>
        </p:spPr>
        <p:txBody>
          <a:bodyPr wrap="square" lIns="0" tIns="0" rIns="0" bIns="0" anchor="t">
            <a:normAutofit/>
          </a:bodyPr>
          <a:lstStyle/>
          <a:p>
            <a:pPr algn="l">
              <a:lnSpc>
                <a:spcPct val="115000"/>
              </a:lnSpc>
            </a:pPr>
            <a:r>
              <a:rPr lang="en-GB" sz="1200" b="1" spc="200" dirty="0">
                <a:solidFill>
                  <a:srgbClr val="E97132"/>
                </a:solidFill>
                <a:latin typeface="Aptos"/>
              </a:rPr>
              <a:t>ATTENUATION</a:t>
            </a:r>
          </a:p>
        </p:txBody>
      </p:sp>
      <p:sp>
        <p:nvSpPr>
          <p:cNvPr id="3061" name="CalTxt 2"/>
          <p:cNvSpPr/>
          <p:nvPr/>
        </p:nvSpPr>
        <p:spPr>
          <a:xfrm>
            <a:off x="8102600" y="3378200"/>
            <a:ext cx="3251200" cy="1066800"/>
          </a:xfrm>
          <a:prstGeom prst="rect">
            <a:avLst/>
          </a:prstGeom>
          <a:noFill/>
        </p:spPr>
        <p:txBody>
          <a:bodyPr wrap="square" lIns="0" tIns="0" rIns="0" bIns="0" anchor="t">
            <a:normAutofit/>
          </a:bodyPr>
          <a:lstStyle/>
          <a:p>
            <a:pPr algn="l">
              <a:lnSpc>
                <a:spcPct val="115000"/>
              </a:lnSpc>
            </a:pPr>
            <a:r>
              <a:rPr lang="en-GB" sz="1400" b="0" spc="0" dirty="0">
                <a:solidFill>
                  <a:srgbClr val="E0E6EE"/>
                </a:solidFill>
                <a:latin typeface="Aptos"/>
              </a:rPr>
              <a:t>A body is mostly water and absorbs 2.4 and 5 GHz energy. Where someone stands in a path, the signal arrives weaker.</a:t>
            </a:r>
          </a:p>
        </p:txBody>
      </p:sp>
      <p:sp>
        <p:nvSpPr>
          <p:cNvPr id="3042" name="Dot 3"/>
          <p:cNvSpPr/>
          <p:nvPr/>
        </p:nvSpPr>
        <p:spPr>
          <a:xfrm>
            <a:off x="7874000" y="4648200"/>
            <a:ext cx="127000" cy="127000"/>
          </a:xfrm>
          <a:prstGeom prst="ellipse">
            <a:avLst/>
          </a:prstGeom>
          <a:solidFill>
            <a:srgbClr val="68D2BF"/>
          </a:solidFill>
        </p:spPr>
        <p:txBody>
          <a:bodyPr/>
          <a:lstStyle/>
          <a:p>
            <a:endParaRPr lang="en-GB"/>
          </a:p>
        </p:txBody>
      </p:sp>
      <p:sp>
        <p:nvSpPr>
          <p:cNvPr id="3052" name="CalLbl 3"/>
          <p:cNvSpPr/>
          <p:nvPr/>
        </p:nvSpPr>
        <p:spPr>
          <a:xfrm>
            <a:off x="8102600" y="4597400"/>
            <a:ext cx="3251200" cy="228600"/>
          </a:xfrm>
          <a:prstGeom prst="rect">
            <a:avLst/>
          </a:prstGeom>
          <a:noFill/>
        </p:spPr>
        <p:txBody>
          <a:bodyPr wrap="square" lIns="0" tIns="0" rIns="0" bIns="0" anchor="t">
            <a:normAutofit/>
          </a:bodyPr>
          <a:lstStyle/>
          <a:p>
            <a:pPr algn="l">
              <a:lnSpc>
                <a:spcPct val="115000"/>
              </a:lnSpc>
            </a:pPr>
            <a:r>
              <a:rPr lang="en-GB" sz="1200" b="1" spc="200" dirty="0">
                <a:solidFill>
                  <a:srgbClr val="68D2BF"/>
                </a:solidFill>
                <a:latin typeface="Aptos"/>
              </a:rPr>
              <a:t>MULTIPATH</a:t>
            </a:r>
          </a:p>
        </p:txBody>
      </p:sp>
      <p:sp>
        <p:nvSpPr>
          <p:cNvPr id="3062" name="CalTxt 3"/>
          <p:cNvSpPr/>
          <p:nvPr/>
        </p:nvSpPr>
        <p:spPr>
          <a:xfrm>
            <a:off x="8102600" y="4876800"/>
            <a:ext cx="3251200" cy="1066800"/>
          </a:xfrm>
          <a:prstGeom prst="rect">
            <a:avLst/>
          </a:prstGeom>
          <a:noFill/>
        </p:spPr>
        <p:txBody>
          <a:bodyPr wrap="square" lIns="0" tIns="0" rIns="0" bIns="0" anchor="t">
            <a:normAutofit/>
          </a:bodyPr>
          <a:lstStyle/>
          <a:p>
            <a:pPr algn="l">
              <a:lnSpc>
                <a:spcPct val="115000"/>
              </a:lnSpc>
            </a:pPr>
            <a:r>
              <a:rPr lang="en-GB" sz="1400" b="0" spc="0" dirty="0">
                <a:solidFill>
                  <a:srgbClr val="E0E6EE"/>
                </a:solidFill>
                <a:latin typeface="Aptos"/>
              </a:rPr>
              <a:t>All paths add up to a pattern unique to this room. Move one thing and the pattern shifts. That shift is the measurement.</a:t>
            </a:r>
          </a:p>
        </p:txBody>
      </p:sp>
      <p:sp>
        <p:nvSpPr>
          <p:cNvPr id="2020" name="Txt2021"/>
          <p:cNvSpPr txBox="1"/>
          <p:nvPr/>
        </p:nvSpPr>
        <p:spPr>
          <a:xfrm>
            <a:off x="3810000" y="6273800"/>
            <a:ext cx="7543800" cy="355600"/>
          </a:xfrm>
          <a:prstGeom prst="rect">
            <a:avLst/>
          </a:prstGeom>
          <a:noFill/>
        </p:spPr>
        <p:txBody>
          <a:bodyPr wrap="square" lIns="0" tIns="0" rIns="0" bIns="0" anchor="t"/>
          <a:lstStyle/>
          <a:p>
            <a:pPr algn="r">
              <a:lnSpc>
                <a:spcPct val="100000"/>
              </a:lnSpc>
              <a:buNone/>
            </a:pPr>
            <a:r>
              <a:rPr lang="en-GB" sz="1600" b="0" i="1" spc="0" dirty="0">
                <a:solidFill>
                  <a:srgbClr val="68D2BF"/>
                </a:solidFill>
                <a:latin typeface="Aptos"/>
              </a:rPr>
              <a:t>To the radio, a person walking through a room is a moving change in the channel.</a:t>
            </a:r>
          </a:p>
        </p:txBody>
      </p:sp>
      <p:pic>
        <p:nvPicPr>
          <p:cNvPr id="3063" name="Graphic 3063" descr="Route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651000" y="3556000"/>
            <a:ext cx="558800" cy="558800"/>
          </a:xfrm>
          <a:prstGeom prst="rect">
            <a:avLst/>
          </a:prstGeom>
        </p:spPr>
      </p:pic>
      <p:pic>
        <p:nvPicPr>
          <p:cNvPr id="3064" name="Graphic 3064" descr="Person walki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3683000" y="3149600"/>
            <a:ext cx="1016000" cy="1270000"/>
          </a:xfrm>
          <a:prstGeom prst="rect">
            <a:avLst/>
          </a:prstGeom>
        </p:spPr>
      </p:pic>
      <p:pic>
        <p:nvPicPr>
          <p:cNvPr id="3065" name="Graphic 3065" descr="Access point"/>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6350000" y="3556000"/>
            <a:ext cx="558800" cy="558800"/>
          </a:xfrm>
          <a:prstGeom prst="rect">
            <a:avLst/>
          </a:prstGeom>
        </p:spPr>
      </p:pic>
    </p:spTree>
    <p:extLst>
      <p:ext uri="{BB962C8B-B14F-4D97-AF65-F5344CB8AC3E}">
        <p14:creationId xmlns:p14="http://schemas.microsoft.com/office/powerpoint/2010/main" val="993975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010"/>
                                        </p:tgtEl>
                                        <p:attrNameLst>
                                          <p:attrName>style.visibility</p:attrName>
                                        </p:attrNameLst>
                                      </p:cBhvr>
                                      <p:to>
                                        <p:strVal val="visible"/>
                                      </p:to>
                                    </p:set>
                                    <p:animEffect transition="in" filter="fade">
                                      <p:cBhvr>
                                        <p:cTn id="7" dur="400"/>
                                        <p:tgtEl>
                                          <p:spTgt spid="3010"/>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011"/>
                                        </p:tgtEl>
                                        <p:attrNameLst>
                                          <p:attrName>style.visibility</p:attrName>
                                        </p:attrNameLst>
                                      </p:cBhvr>
                                      <p:to>
                                        <p:strVal val="visible"/>
                                      </p:to>
                                    </p:set>
                                    <p:animEffect transition="in" filter="fade">
                                      <p:cBhvr>
                                        <p:cTn id="10" dur="400"/>
                                        <p:tgtEl>
                                          <p:spTgt spid="3011"/>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3012"/>
                                        </p:tgtEl>
                                        <p:attrNameLst>
                                          <p:attrName>style.visibility</p:attrName>
                                        </p:attrNameLst>
                                      </p:cBhvr>
                                      <p:to>
                                        <p:strVal val="visible"/>
                                      </p:to>
                                    </p:set>
                                    <p:animEffect transition="in" filter="fade">
                                      <p:cBhvr>
                                        <p:cTn id="13" dur="400"/>
                                        <p:tgtEl>
                                          <p:spTgt spid="3012"/>
                                        </p:tgtEl>
                                      </p:cBhvr>
                                    </p:animEffect>
                                  </p:childTnLst>
                                </p:cTn>
                              </p:par>
                              <p:par>
                                <p:cTn id="14" presetID="10" presetClass="entr" presetSubtype="0" fill="hold" nodeType="withEffect">
                                  <p:stCondLst>
                                    <p:cond delay="1100"/>
                                  </p:stCondLst>
                                  <p:childTnLst>
                                    <p:set>
                                      <p:cBhvr>
                                        <p:cTn id="15" dur="1" fill="hold">
                                          <p:stCondLst>
                                            <p:cond delay="0"/>
                                          </p:stCondLst>
                                        </p:cTn>
                                        <p:tgtEl>
                                          <p:spTgt spid="3064"/>
                                        </p:tgtEl>
                                        <p:attrNameLst>
                                          <p:attrName>style.visibility</p:attrName>
                                        </p:attrNameLst>
                                      </p:cBhvr>
                                      <p:to>
                                        <p:strVal val="visible"/>
                                      </p:to>
                                    </p:set>
                                    <p:animEffect transition="in" filter="fade">
                                      <p:cBhvr>
                                        <p:cTn id="16" dur="500"/>
                                        <p:tgtEl>
                                          <p:spTgt spid="3064"/>
                                        </p:tgtEl>
                                      </p:cBhvr>
                                    </p:animEffect>
                                  </p:childTnLst>
                                </p:cTn>
                              </p:par>
                              <p:par>
                                <p:cTn id="17" presetID="22" presetClass="entr" presetSubtype="8" fill="hold" grpId="0" nodeType="withEffect">
                                  <p:stCondLst>
                                    <p:cond delay="1700"/>
                                  </p:stCondLst>
                                  <p:childTnLst>
                                    <p:set>
                                      <p:cBhvr>
                                        <p:cTn id="18" dur="1" fill="hold">
                                          <p:stCondLst>
                                            <p:cond delay="0"/>
                                          </p:stCondLst>
                                        </p:cTn>
                                        <p:tgtEl>
                                          <p:spTgt spid="3020"/>
                                        </p:tgtEl>
                                        <p:attrNameLst>
                                          <p:attrName>style.visibility</p:attrName>
                                        </p:attrNameLst>
                                      </p:cBhvr>
                                      <p:to>
                                        <p:strVal val="visible"/>
                                      </p:to>
                                    </p:set>
                                    <p:animEffect transition="in" filter="wipe(left)">
                                      <p:cBhvr>
                                        <p:cTn id="19" dur="500"/>
                                        <p:tgtEl>
                                          <p:spTgt spid="3020"/>
                                        </p:tgtEl>
                                      </p:cBhvr>
                                    </p:animEffect>
                                  </p:childTnLst>
                                </p:cTn>
                              </p:par>
                              <p:par>
                                <p:cTn id="20" presetID="22" presetClass="entr" presetSubtype="8" fill="hold" grpId="0" nodeType="withEffect">
                                  <p:stCondLst>
                                    <p:cond delay="2100"/>
                                  </p:stCondLst>
                                  <p:childTnLst>
                                    <p:set>
                                      <p:cBhvr>
                                        <p:cTn id="21" dur="1" fill="hold">
                                          <p:stCondLst>
                                            <p:cond delay="0"/>
                                          </p:stCondLst>
                                        </p:cTn>
                                        <p:tgtEl>
                                          <p:spTgt spid="3021"/>
                                        </p:tgtEl>
                                        <p:attrNameLst>
                                          <p:attrName>style.visibility</p:attrName>
                                        </p:attrNameLst>
                                      </p:cBhvr>
                                      <p:to>
                                        <p:strVal val="visible"/>
                                      </p:to>
                                    </p:set>
                                    <p:animEffect transition="in" filter="wipe(left)">
                                      <p:cBhvr>
                                        <p:cTn id="22" dur="500"/>
                                        <p:tgtEl>
                                          <p:spTgt spid="3021"/>
                                        </p:tgtEl>
                                      </p:cBhvr>
                                    </p:animEffect>
                                  </p:childTnLst>
                                </p:cTn>
                              </p:par>
                              <p:par>
                                <p:cTn id="23" presetID="10" presetClass="entr" presetSubtype="0" fill="hold" grpId="0" nodeType="withEffect">
                                  <p:stCondLst>
                                    <p:cond delay="2300"/>
                                  </p:stCondLst>
                                  <p:childTnLst>
                                    <p:set>
                                      <p:cBhvr>
                                        <p:cTn id="24" dur="1" fill="hold">
                                          <p:stCondLst>
                                            <p:cond delay="0"/>
                                          </p:stCondLst>
                                        </p:cTn>
                                        <p:tgtEl>
                                          <p:spTgt spid="3041"/>
                                        </p:tgtEl>
                                        <p:attrNameLst>
                                          <p:attrName>style.visibility</p:attrName>
                                        </p:attrNameLst>
                                      </p:cBhvr>
                                      <p:to>
                                        <p:strVal val="visible"/>
                                      </p:to>
                                    </p:set>
                                    <p:animEffect transition="in" filter="fade">
                                      <p:cBhvr>
                                        <p:cTn id="25" dur="500"/>
                                        <p:tgtEl>
                                          <p:spTgt spid="3041"/>
                                        </p:tgtEl>
                                      </p:cBhvr>
                                    </p:animEffect>
                                  </p:childTnLst>
                                </p:cTn>
                              </p:par>
                              <p:par>
                                <p:cTn id="26" presetID="10" presetClass="entr" presetSubtype="0" fill="hold" grpId="0" nodeType="withEffect">
                                  <p:stCondLst>
                                    <p:cond delay="2300"/>
                                  </p:stCondLst>
                                  <p:childTnLst>
                                    <p:set>
                                      <p:cBhvr>
                                        <p:cTn id="27" dur="1" fill="hold">
                                          <p:stCondLst>
                                            <p:cond delay="0"/>
                                          </p:stCondLst>
                                        </p:cTn>
                                        <p:tgtEl>
                                          <p:spTgt spid="3051"/>
                                        </p:tgtEl>
                                        <p:attrNameLst>
                                          <p:attrName>style.visibility</p:attrName>
                                        </p:attrNameLst>
                                      </p:cBhvr>
                                      <p:to>
                                        <p:strVal val="visible"/>
                                      </p:to>
                                    </p:set>
                                    <p:animEffect transition="in" filter="fade">
                                      <p:cBhvr>
                                        <p:cTn id="28" dur="500"/>
                                        <p:tgtEl>
                                          <p:spTgt spid="3051"/>
                                        </p:tgtEl>
                                      </p:cBhvr>
                                    </p:animEffect>
                                  </p:childTnLst>
                                </p:cTn>
                              </p:par>
                              <p:par>
                                <p:cTn id="29" presetID="10" presetClass="entr" presetSubtype="0" fill="hold" grpId="0" nodeType="withEffect">
                                  <p:stCondLst>
                                    <p:cond delay="2300"/>
                                  </p:stCondLst>
                                  <p:childTnLst>
                                    <p:set>
                                      <p:cBhvr>
                                        <p:cTn id="30" dur="1" fill="hold">
                                          <p:stCondLst>
                                            <p:cond delay="0"/>
                                          </p:stCondLst>
                                        </p:cTn>
                                        <p:tgtEl>
                                          <p:spTgt spid="3061"/>
                                        </p:tgtEl>
                                        <p:attrNameLst>
                                          <p:attrName>style.visibility</p:attrName>
                                        </p:attrNameLst>
                                      </p:cBhvr>
                                      <p:to>
                                        <p:strVal val="visible"/>
                                      </p:to>
                                    </p:set>
                                    <p:animEffect transition="in" filter="fade">
                                      <p:cBhvr>
                                        <p:cTn id="31" dur="500"/>
                                        <p:tgtEl>
                                          <p:spTgt spid="3061"/>
                                        </p:tgtEl>
                                      </p:cBhvr>
                                    </p:animEffect>
                                  </p:childTnLst>
                                </p:cTn>
                              </p:par>
                              <p:par>
                                <p:cTn id="32" presetID="22" presetClass="entr" presetSubtype="8" fill="hold" grpId="0" nodeType="withEffect">
                                  <p:stCondLst>
                                    <p:cond delay="3200"/>
                                  </p:stCondLst>
                                  <p:childTnLst>
                                    <p:set>
                                      <p:cBhvr>
                                        <p:cTn id="33" dur="1" fill="hold">
                                          <p:stCondLst>
                                            <p:cond delay="0"/>
                                          </p:stCondLst>
                                        </p:cTn>
                                        <p:tgtEl>
                                          <p:spTgt spid="3022"/>
                                        </p:tgtEl>
                                        <p:attrNameLst>
                                          <p:attrName>style.visibility</p:attrName>
                                        </p:attrNameLst>
                                      </p:cBhvr>
                                      <p:to>
                                        <p:strVal val="visible"/>
                                      </p:to>
                                    </p:set>
                                    <p:animEffect transition="in" filter="wipe(left)">
                                      <p:cBhvr>
                                        <p:cTn id="34" dur="500"/>
                                        <p:tgtEl>
                                          <p:spTgt spid="3022"/>
                                        </p:tgtEl>
                                      </p:cBhvr>
                                    </p:animEffect>
                                  </p:childTnLst>
                                </p:cTn>
                              </p:par>
                              <p:par>
                                <p:cTn id="35" presetID="22" presetClass="entr" presetSubtype="8" fill="hold" grpId="0" nodeType="withEffect">
                                  <p:stCondLst>
                                    <p:cond delay="3600"/>
                                  </p:stCondLst>
                                  <p:childTnLst>
                                    <p:set>
                                      <p:cBhvr>
                                        <p:cTn id="36" dur="1" fill="hold">
                                          <p:stCondLst>
                                            <p:cond delay="0"/>
                                          </p:stCondLst>
                                        </p:cTn>
                                        <p:tgtEl>
                                          <p:spTgt spid="3023"/>
                                        </p:tgtEl>
                                        <p:attrNameLst>
                                          <p:attrName>style.visibility</p:attrName>
                                        </p:attrNameLst>
                                      </p:cBhvr>
                                      <p:to>
                                        <p:strVal val="visible"/>
                                      </p:to>
                                    </p:set>
                                    <p:animEffect transition="in" filter="wipe(left)">
                                      <p:cBhvr>
                                        <p:cTn id="37" dur="500"/>
                                        <p:tgtEl>
                                          <p:spTgt spid="3023"/>
                                        </p:tgtEl>
                                      </p:cBhvr>
                                    </p:animEffect>
                                  </p:childTnLst>
                                </p:cTn>
                              </p:par>
                              <p:par>
                                <p:cTn id="38" presetID="10" presetClass="entr" presetSubtype="0" fill="hold" grpId="0" nodeType="withEffect">
                                  <p:stCondLst>
                                    <p:cond delay="3800"/>
                                  </p:stCondLst>
                                  <p:childTnLst>
                                    <p:set>
                                      <p:cBhvr>
                                        <p:cTn id="39" dur="1" fill="hold">
                                          <p:stCondLst>
                                            <p:cond delay="0"/>
                                          </p:stCondLst>
                                        </p:cTn>
                                        <p:tgtEl>
                                          <p:spTgt spid="3040"/>
                                        </p:tgtEl>
                                        <p:attrNameLst>
                                          <p:attrName>style.visibility</p:attrName>
                                        </p:attrNameLst>
                                      </p:cBhvr>
                                      <p:to>
                                        <p:strVal val="visible"/>
                                      </p:to>
                                    </p:set>
                                    <p:animEffect transition="in" filter="fade">
                                      <p:cBhvr>
                                        <p:cTn id="40" dur="500"/>
                                        <p:tgtEl>
                                          <p:spTgt spid="3040"/>
                                        </p:tgtEl>
                                      </p:cBhvr>
                                    </p:animEffect>
                                  </p:childTnLst>
                                </p:cTn>
                              </p:par>
                              <p:par>
                                <p:cTn id="41" presetID="10" presetClass="entr" presetSubtype="0" fill="hold" grpId="0" nodeType="withEffect">
                                  <p:stCondLst>
                                    <p:cond delay="3800"/>
                                  </p:stCondLst>
                                  <p:childTnLst>
                                    <p:set>
                                      <p:cBhvr>
                                        <p:cTn id="42" dur="1" fill="hold">
                                          <p:stCondLst>
                                            <p:cond delay="0"/>
                                          </p:stCondLst>
                                        </p:cTn>
                                        <p:tgtEl>
                                          <p:spTgt spid="3050"/>
                                        </p:tgtEl>
                                        <p:attrNameLst>
                                          <p:attrName>style.visibility</p:attrName>
                                        </p:attrNameLst>
                                      </p:cBhvr>
                                      <p:to>
                                        <p:strVal val="visible"/>
                                      </p:to>
                                    </p:set>
                                    <p:animEffect transition="in" filter="fade">
                                      <p:cBhvr>
                                        <p:cTn id="43" dur="500"/>
                                        <p:tgtEl>
                                          <p:spTgt spid="3050"/>
                                        </p:tgtEl>
                                      </p:cBhvr>
                                    </p:animEffect>
                                  </p:childTnLst>
                                </p:cTn>
                              </p:par>
                              <p:par>
                                <p:cTn id="44" presetID="10" presetClass="entr" presetSubtype="0" fill="hold" grpId="0" nodeType="withEffect">
                                  <p:stCondLst>
                                    <p:cond delay="3800"/>
                                  </p:stCondLst>
                                  <p:childTnLst>
                                    <p:set>
                                      <p:cBhvr>
                                        <p:cTn id="45" dur="1" fill="hold">
                                          <p:stCondLst>
                                            <p:cond delay="0"/>
                                          </p:stCondLst>
                                        </p:cTn>
                                        <p:tgtEl>
                                          <p:spTgt spid="3060"/>
                                        </p:tgtEl>
                                        <p:attrNameLst>
                                          <p:attrName>style.visibility</p:attrName>
                                        </p:attrNameLst>
                                      </p:cBhvr>
                                      <p:to>
                                        <p:strVal val="visible"/>
                                      </p:to>
                                    </p:set>
                                    <p:animEffect transition="in" filter="fade">
                                      <p:cBhvr>
                                        <p:cTn id="46" dur="500"/>
                                        <p:tgtEl>
                                          <p:spTgt spid="3060"/>
                                        </p:tgtEl>
                                      </p:cBhvr>
                                    </p:animEffect>
                                  </p:childTnLst>
                                </p:cTn>
                              </p:par>
                              <p:par>
                                <p:cTn id="47" presetID="22" presetClass="entr" presetSubtype="8" fill="hold" grpId="0" nodeType="withEffect">
                                  <p:stCondLst>
                                    <p:cond delay="4700"/>
                                  </p:stCondLst>
                                  <p:childTnLst>
                                    <p:set>
                                      <p:cBhvr>
                                        <p:cTn id="48" dur="1" fill="hold">
                                          <p:stCondLst>
                                            <p:cond delay="0"/>
                                          </p:stCondLst>
                                        </p:cTn>
                                        <p:tgtEl>
                                          <p:spTgt spid="3024"/>
                                        </p:tgtEl>
                                        <p:attrNameLst>
                                          <p:attrName>style.visibility</p:attrName>
                                        </p:attrNameLst>
                                      </p:cBhvr>
                                      <p:to>
                                        <p:strVal val="visible"/>
                                      </p:to>
                                    </p:set>
                                    <p:animEffect transition="in" filter="wipe(left)">
                                      <p:cBhvr>
                                        <p:cTn id="49" dur="500"/>
                                        <p:tgtEl>
                                          <p:spTgt spid="3024"/>
                                        </p:tgtEl>
                                      </p:cBhvr>
                                    </p:animEffect>
                                  </p:childTnLst>
                                </p:cTn>
                              </p:par>
                              <p:par>
                                <p:cTn id="50" presetID="22" presetClass="entr" presetSubtype="8" fill="hold" grpId="0" nodeType="withEffect">
                                  <p:stCondLst>
                                    <p:cond delay="5100"/>
                                  </p:stCondLst>
                                  <p:childTnLst>
                                    <p:set>
                                      <p:cBhvr>
                                        <p:cTn id="51" dur="1" fill="hold">
                                          <p:stCondLst>
                                            <p:cond delay="0"/>
                                          </p:stCondLst>
                                        </p:cTn>
                                        <p:tgtEl>
                                          <p:spTgt spid="3025"/>
                                        </p:tgtEl>
                                        <p:attrNameLst>
                                          <p:attrName>style.visibility</p:attrName>
                                        </p:attrNameLst>
                                      </p:cBhvr>
                                      <p:to>
                                        <p:strVal val="visible"/>
                                      </p:to>
                                    </p:set>
                                    <p:animEffect transition="in" filter="wipe(left)">
                                      <p:cBhvr>
                                        <p:cTn id="52" dur="500"/>
                                        <p:tgtEl>
                                          <p:spTgt spid="3025"/>
                                        </p:tgtEl>
                                      </p:cBhvr>
                                    </p:animEffect>
                                  </p:childTnLst>
                                </p:cTn>
                              </p:par>
                              <p:par>
                                <p:cTn id="53" presetID="10" presetClass="entr" presetSubtype="0" fill="hold" grpId="0" nodeType="withEffect">
                                  <p:stCondLst>
                                    <p:cond delay="5300"/>
                                  </p:stCondLst>
                                  <p:childTnLst>
                                    <p:set>
                                      <p:cBhvr>
                                        <p:cTn id="54" dur="1" fill="hold">
                                          <p:stCondLst>
                                            <p:cond delay="0"/>
                                          </p:stCondLst>
                                        </p:cTn>
                                        <p:tgtEl>
                                          <p:spTgt spid="3042"/>
                                        </p:tgtEl>
                                        <p:attrNameLst>
                                          <p:attrName>style.visibility</p:attrName>
                                        </p:attrNameLst>
                                      </p:cBhvr>
                                      <p:to>
                                        <p:strVal val="visible"/>
                                      </p:to>
                                    </p:set>
                                    <p:animEffect transition="in" filter="fade">
                                      <p:cBhvr>
                                        <p:cTn id="55" dur="500"/>
                                        <p:tgtEl>
                                          <p:spTgt spid="3042"/>
                                        </p:tgtEl>
                                      </p:cBhvr>
                                    </p:animEffect>
                                  </p:childTnLst>
                                </p:cTn>
                              </p:par>
                              <p:par>
                                <p:cTn id="56" presetID="10" presetClass="entr" presetSubtype="0" fill="hold" grpId="0" nodeType="withEffect">
                                  <p:stCondLst>
                                    <p:cond delay="5300"/>
                                  </p:stCondLst>
                                  <p:childTnLst>
                                    <p:set>
                                      <p:cBhvr>
                                        <p:cTn id="57" dur="1" fill="hold">
                                          <p:stCondLst>
                                            <p:cond delay="0"/>
                                          </p:stCondLst>
                                        </p:cTn>
                                        <p:tgtEl>
                                          <p:spTgt spid="3052"/>
                                        </p:tgtEl>
                                        <p:attrNameLst>
                                          <p:attrName>style.visibility</p:attrName>
                                        </p:attrNameLst>
                                      </p:cBhvr>
                                      <p:to>
                                        <p:strVal val="visible"/>
                                      </p:to>
                                    </p:set>
                                    <p:animEffect transition="in" filter="fade">
                                      <p:cBhvr>
                                        <p:cTn id="58" dur="500"/>
                                        <p:tgtEl>
                                          <p:spTgt spid="3052"/>
                                        </p:tgtEl>
                                      </p:cBhvr>
                                    </p:animEffect>
                                  </p:childTnLst>
                                </p:cTn>
                              </p:par>
                              <p:par>
                                <p:cTn id="59" presetID="10" presetClass="entr" presetSubtype="0" fill="hold" grpId="0" nodeType="withEffect">
                                  <p:stCondLst>
                                    <p:cond delay="5300"/>
                                  </p:stCondLst>
                                  <p:childTnLst>
                                    <p:set>
                                      <p:cBhvr>
                                        <p:cTn id="60" dur="1" fill="hold">
                                          <p:stCondLst>
                                            <p:cond delay="0"/>
                                          </p:stCondLst>
                                        </p:cTn>
                                        <p:tgtEl>
                                          <p:spTgt spid="3062"/>
                                        </p:tgtEl>
                                        <p:attrNameLst>
                                          <p:attrName>style.visibility</p:attrName>
                                        </p:attrNameLst>
                                      </p:cBhvr>
                                      <p:to>
                                        <p:strVal val="visible"/>
                                      </p:to>
                                    </p:set>
                                    <p:animEffect transition="in" filter="fade">
                                      <p:cBhvr>
                                        <p:cTn id="61" dur="500"/>
                                        <p:tgtEl>
                                          <p:spTgt spid="3062"/>
                                        </p:tgtEl>
                                      </p:cBhvr>
                                    </p:animEffect>
                                  </p:childTnLst>
                                </p:cTn>
                              </p:par>
                              <p:par>
                                <p:cTn id="62" presetID="10" presetClass="entr" presetSubtype="0" fill="hold" grpId="0" nodeType="withEffect">
                                  <p:stCondLst>
                                    <p:cond delay="6200"/>
                                  </p:stCondLst>
                                  <p:childTnLst>
                                    <p:set>
                                      <p:cBhvr>
                                        <p:cTn id="63" dur="1" fill="hold">
                                          <p:stCondLst>
                                            <p:cond delay="0"/>
                                          </p:stCondLst>
                                        </p:cTn>
                                        <p:tgtEl>
                                          <p:spTgt spid="2020"/>
                                        </p:tgtEl>
                                        <p:attrNameLst>
                                          <p:attrName>style.visibility</p:attrName>
                                        </p:attrNameLst>
                                      </p:cBhvr>
                                      <p:to>
                                        <p:strVal val="visible"/>
                                      </p:to>
                                    </p:set>
                                    <p:animEffect transition="in" filter="fade">
                                      <p:cBhvr>
                                        <p:cTn id="64" dur="700"/>
                                        <p:tgtEl>
                                          <p:spTgt spid="2020"/>
                                        </p:tgtEl>
                                      </p:cBhvr>
                                    </p:animEffect>
                                  </p:childTnLst>
                                </p:cTn>
                              </p:par>
                              <p:par>
                                <p:cTn id="65" presetID="26" presetClass="emph" presetSubtype="0" repeatCount="indefinite" fill="hold" grpId="1" nodeType="withEffect">
                                  <p:stCondLst>
                                    <p:cond delay="6200"/>
                                  </p:stCondLst>
                                  <p:childTnLst>
                                    <p:animScale>
                                      <p:cBhvr>
                                        <p:cTn id="66" dur="700" autoRev="1" fill="hold"/>
                                        <p:tgtEl>
                                          <p:spTgt spid="3010"/>
                                        </p:tgtEl>
                                      </p:cBhvr>
                                      <p:by x="108000" y="108000"/>
                                    </p:animScale>
                                  </p:childTnLst>
                                </p:cTn>
                              </p:par>
                              <p:par>
                                <p:cTn id="67" presetID="26" presetClass="emph" presetSubtype="0" repeatCount="indefinite" fill="hold" grpId="1" nodeType="withEffect">
                                  <p:stCondLst>
                                    <p:cond delay="6400"/>
                                  </p:stCondLst>
                                  <p:childTnLst>
                                    <p:animScale>
                                      <p:cBhvr>
                                        <p:cTn id="68" dur="700" autoRev="1" fill="hold"/>
                                        <p:tgtEl>
                                          <p:spTgt spid="3011"/>
                                        </p:tgtEl>
                                      </p:cBhvr>
                                      <p:by x="108000" y="108000"/>
                                    </p:animScale>
                                  </p:childTnLst>
                                </p:cTn>
                              </p:par>
                              <p:par>
                                <p:cTn id="69" presetID="26" presetClass="emph" presetSubtype="0" repeatCount="indefinite" fill="hold" grpId="1" nodeType="withEffect">
                                  <p:stCondLst>
                                    <p:cond delay="6600"/>
                                  </p:stCondLst>
                                  <p:childTnLst>
                                    <p:animScale>
                                      <p:cBhvr>
                                        <p:cTn id="70" dur="700" autoRev="1" fill="hold"/>
                                        <p:tgtEl>
                                          <p:spTgt spid="3012"/>
                                        </p:tgtEl>
                                      </p:cBhvr>
                                      <p:by x="108000" y="108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10" grpId="0" animBg="1"/>
      <p:bldP spid="3010" grpId="1" animBg="1"/>
      <p:bldP spid="3011" grpId="0" animBg="1"/>
      <p:bldP spid="3011" grpId="1" animBg="1"/>
      <p:bldP spid="3012" grpId="0" animBg="1"/>
      <p:bldP spid="3012" grpId="1" animBg="1"/>
      <p:bldP spid="3020" grpId="0" animBg="1"/>
      <p:bldP spid="3021" grpId="0" animBg="1"/>
      <p:bldP spid="3022" grpId="0" animBg="1"/>
      <p:bldP spid="3023" grpId="0" animBg="1"/>
      <p:bldP spid="3024" grpId="0" animBg="1"/>
      <p:bldP spid="3025" grpId="0" animBg="1"/>
      <p:bldP spid="3040" grpId="0" animBg="1"/>
      <p:bldP spid="3050" grpId="0"/>
      <p:bldP spid="3060" grpId="0"/>
      <p:bldP spid="3041" grpId="0" animBg="1"/>
      <p:bldP spid="3051" grpId="0"/>
      <p:bldP spid="3061" grpId="0"/>
      <p:bldP spid="3042" grpId="0" animBg="1"/>
      <p:bldP spid="3052" grpId="0"/>
      <p:bldP spid="3062" grpId="0"/>
      <p:bldP spid="202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0" name="Txt2001"/>
          <p:cNvSpPr txBox="1"/>
          <p:nvPr/>
        </p:nvSpPr>
        <p:spPr>
          <a:xfrm>
            <a:off x="838200" y="228600"/>
            <a:ext cx="10515600" cy="558800"/>
          </a:xfrm>
          <a:prstGeom prst="rect">
            <a:avLst/>
          </a:prstGeom>
          <a:noFill/>
        </p:spPr>
        <p:txBody>
          <a:bodyPr wrap="square" lIns="0" tIns="0" rIns="0" bIns="0" anchor="t"/>
          <a:lstStyle/>
          <a:p>
            <a:pPr algn="l">
              <a:lnSpc>
                <a:spcPct val="100000"/>
              </a:lnSpc>
              <a:buNone/>
            </a:pPr>
            <a:r>
              <a:rPr lang="en-GB" sz="3200" b="1" i="0" spc="0" dirty="0">
                <a:solidFill>
                  <a:srgbClr val="FFFFFF"/>
                </a:solidFill>
                <a:latin typeface="Aptos Display"/>
              </a:rPr>
              <a:t>CSI, the signal behind the connection</a:t>
            </a:r>
          </a:p>
        </p:txBody>
      </p:sp>
      <p:sp>
        <p:nvSpPr>
          <p:cNvPr id="2001" name="Txt2002"/>
          <p:cNvSpPr txBox="1"/>
          <p:nvPr/>
        </p:nvSpPr>
        <p:spPr>
          <a:xfrm>
            <a:off x="838200" y="863600"/>
            <a:ext cx="10515600" cy="355600"/>
          </a:xfrm>
          <a:prstGeom prst="rect">
            <a:avLst/>
          </a:prstGeom>
          <a:noFill/>
        </p:spPr>
        <p:txBody>
          <a:bodyPr wrap="square" lIns="0" tIns="0" rIns="0" bIns="0" anchor="t"/>
          <a:lstStyle/>
          <a:p>
            <a:pPr algn="l">
              <a:lnSpc>
                <a:spcPct val="100000"/>
              </a:lnSpc>
              <a:buNone/>
            </a:pPr>
            <a:r>
              <a:rPr lang="en-GB" sz="1600" b="0" i="1" spc="0" dirty="0">
                <a:solidFill>
                  <a:srgbClr val="A8B3C2"/>
                </a:solidFill>
                <a:latin typeface="Aptos"/>
              </a:rPr>
              <a:t>Channel State Information is data your WiFi chip already computes, every few milliseconds, just to stay connected.</a:t>
            </a:r>
          </a:p>
        </p:txBody>
      </p:sp>
      <p:sp>
        <p:nvSpPr>
          <p:cNvPr id="2200" name="Card 1"/>
          <p:cNvSpPr/>
          <p:nvPr/>
        </p:nvSpPr>
        <p:spPr>
          <a:xfrm>
            <a:off x="838200" y="1524000"/>
            <a:ext cx="3302000" cy="4521200"/>
          </a:xfrm>
          <a:prstGeom prst="roundRect">
            <a:avLst/>
          </a:prstGeom>
          <a:solidFill>
            <a:srgbClr val="111A2A"/>
          </a:solidFill>
          <a:ln>
            <a:noFill/>
          </a:ln>
        </p:spPr>
        <p:txBody>
          <a:bodyPr/>
          <a:lstStyle/>
          <a:p>
            <a:endParaRPr lang="en-GB"/>
          </a:p>
        </p:txBody>
      </p:sp>
      <p:sp>
        <p:nvSpPr>
          <p:cNvPr id="2210" name="Top 1"/>
          <p:cNvSpPr/>
          <p:nvPr/>
        </p:nvSpPr>
        <p:spPr>
          <a:xfrm>
            <a:off x="1066800" y="1524000"/>
            <a:ext cx="2844800" cy="50800"/>
          </a:xfrm>
          <a:prstGeom prst="rect">
            <a:avLst/>
          </a:prstGeom>
          <a:solidFill>
            <a:srgbClr val="E97132"/>
          </a:solidFill>
          <a:ln>
            <a:noFill/>
          </a:ln>
        </p:spPr>
        <p:txBody>
          <a:bodyPr/>
          <a:lstStyle/>
          <a:p>
            <a:endParaRPr lang="en-GB"/>
          </a:p>
        </p:txBody>
      </p:sp>
      <p:sp>
        <p:nvSpPr>
          <p:cNvPr id="2220" name="IconBg 1"/>
          <p:cNvSpPr/>
          <p:nvPr/>
        </p:nvSpPr>
        <p:spPr>
          <a:xfrm>
            <a:off x="2057400" y="1905000"/>
            <a:ext cx="863600" cy="863600"/>
          </a:xfrm>
          <a:prstGeom prst="ellipse">
            <a:avLst/>
          </a:prstGeom>
          <a:solidFill>
            <a:srgbClr val="0B1220"/>
          </a:solidFill>
          <a:ln w="19050">
            <a:solidFill>
              <a:srgbClr val="E97132"/>
            </a:solidFill>
          </a:ln>
        </p:spPr>
        <p:txBody>
          <a:bodyPr/>
          <a:lstStyle/>
          <a:p>
            <a:endParaRPr lang="en-GB"/>
          </a:p>
        </p:txBody>
      </p:sp>
      <p:sp>
        <p:nvSpPr>
          <p:cNvPr id="2230" name="Lbl 1"/>
          <p:cNvSpPr/>
          <p:nvPr/>
        </p:nvSpPr>
        <p:spPr>
          <a:xfrm>
            <a:off x="1066800" y="2997200"/>
            <a:ext cx="2844800" cy="228600"/>
          </a:xfrm>
          <a:prstGeom prst="rect">
            <a:avLst/>
          </a:prstGeom>
          <a:noFill/>
          <a:ln>
            <a:noFill/>
          </a:ln>
        </p:spPr>
        <p:txBody>
          <a:bodyPr wrap="square" lIns="0" tIns="0" rIns="0" bIns="0" anchor="t">
            <a:normAutofit/>
          </a:bodyPr>
          <a:lstStyle/>
          <a:p>
            <a:pPr algn="ctr">
              <a:lnSpc>
                <a:spcPct val="120000"/>
              </a:lnSpc>
            </a:pPr>
            <a:r>
              <a:rPr lang="en-GB" sz="1200" b="1" spc="200" dirty="0">
                <a:solidFill>
                  <a:srgbClr val="E97132"/>
                </a:solidFill>
                <a:latin typeface="Aptos"/>
              </a:rPr>
              <a:t>SUBCARRIERS</a:t>
            </a:r>
          </a:p>
        </p:txBody>
      </p:sp>
      <p:sp>
        <p:nvSpPr>
          <p:cNvPr id="2240" name="Head 1"/>
          <p:cNvSpPr/>
          <p:nvPr/>
        </p:nvSpPr>
        <p:spPr>
          <a:xfrm>
            <a:off x="1066800" y="3276600"/>
            <a:ext cx="2844800" cy="812800"/>
          </a:xfrm>
          <a:prstGeom prst="rect">
            <a:avLst/>
          </a:prstGeom>
          <a:noFill/>
          <a:ln>
            <a:noFill/>
          </a:ln>
        </p:spPr>
        <p:txBody>
          <a:bodyPr wrap="square" lIns="0" tIns="0" rIns="0" bIns="0" anchor="t">
            <a:normAutofit/>
          </a:bodyPr>
          <a:lstStyle/>
          <a:p>
            <a:pPr algn="ctr">
              <a:lnSpc>
                <a:spcPct val="120000"/>
              </a:lnSpc>
            </a:pPr>
            <a:r>
              <a:rPr lang="en-GB" sz="2200" b="1" spc="0" dirty="0">
                <a:solidFill>
                  <a:srgbClr val="FFFFFF"/>
                </a:solidFill>
                <a:latin typeface="Aptos Display"/>
              </a:rPr>
              <a:t>Hundreds, not one</a:t>
            </a:r>
          </a:p>
        </p:txBody>
      </p:sp>
      <p:sp>
        <p:nvSpPr>
          <p:cNvPr id="2250" name="Body 1"/>
          <p:cNvSpPr/>
          <p:nvPr/>
        </p:nvSpPr>
        <p:spPr>
          <a:xfrm>
            <a:off x="1066800" y="4140200"/>
            <a:ext cx="2844800" cy="1778000"/>
          </a:xfrm>
          <a:prstGeom prst="rect">
            <a:avLst/>
          </a:prstGeom>
          <a:noFill/>
          <a:ln>
            <a:noFill/>
          </a:ln>
        </p:spPr>
        <p:txBody>
          <a:bodyPr wrap="square" lIns="0" tIns="0" rIns="0" bIns="0" anchor="t">
            <a:normAutofit/>
          </a:bodyPr>
          <a:lstStyle/>
          <a:p>
            <a:pPr algn="ctr">
              <a:lnSpc>
                <a:spcPct val="120000"/>
              </a:lnSpc>
            </a:pPr>
            <a:r>
              <a:rPr lang="en-GB" sz="1400" b="0" spc="0" dirty="0">
                <a:solidFill>
                  <a:srgbClr val="E0E6EE"/>
                </a:solidFill>
                <a:latin typeface="Aptos"/>
              </a:rPr>
              <a:t>WiFi splits a channel into hundreds of narrow subcarriers, each measured separately. One packet returns many parallel views of the same room.</a:t>
            </a:r>
          </a:p>
        </p:txBody>
      </p:sp>
      <p:sp>
        <p:nvSpPr>
          <p:cNvPr id="2201" name="Card 2"/>
          <p:cNvSpPr/>
          <p:nvPr/>
        </p:nvSpPr>
        <p:spPr>
          <a:xfrm>
            <a:off x="4445000" y="1524000"/>
            <a:ext cx="3302000" cy="4521200"/>
          </a:xfrm>
          <a:prstGeom prst="roundRect">
            <a:avLst/>
          </a:prstGeom>
          <a:solidFill>
            <a:srgbClr val="111A2A"/>
          </a:solidFill>
          <a:ln>
            <a:noFill/>
          </a:ln>
        </p:spPr>
        <p:txBody>
          <a:bodyPr/>
          <a:lstStyle/>
          <a:p>
            <a:endParaRPr lang="en-GB"/>
          </a:p>
        </p:txBody>
      </p:sp>
      <p:sp>
        <p:nvSpPr>
          <p:cNvPr id="2211" name="Top 2"/>
          <p:cNvSpPr/>
          <p:nvPr/>
        </p:nvSpPr>
        <p:spPr>
          <a:xfrm>
            <a:off x="4673600" y="1524000"/>
            <a:ext cx="2844800" cy="50800"/>
          </a:xfrm>
          <a:prstGeom prst="rect">
            <a:avLst/>
          </a:prstGeom>
          <a:solidFill>
            <a:srgbClr val="68D2BF"/>
          </a:solidFill>
          <a:ln>
            <a:noFill/>
          </a:ln>
        </p:spPr>
        <p:txBody>
          <a:bodyPr/>
          <a:lstStyle/>
          <a:p>
            <a:endParaRPr lang="en-GB"/>
          </a:p>
        </p:txBody>
      </p:sp>
      <p:sp>
        <p:nvSpPr>
          <p:cNvPr id="2221" name="IconBg 2"/>
          <p:cNvSpPr/>
          <p:nvPr/>
        </p:nvSpPr>
        <p:spPr>
          <a:xfrm>
            <a:off x="5664200" y="1905000"/>
            <a:ext cx="863600" cy="863600"/>
          </a:xfrm>
          <a:prstGeom prst="ellipse">
            <a:avLst/>
          </a:prstGeom>
          <a:solidFill>
            <a:srgbClr val="0B1220"/>
          </a:solidFill>
          <a:ln w="19050">
            <a:solidFill>
              <a:srgbClr val="68D2BF"/>
            </a:solidFill>
          </a:ln>
        </p:spPr>
        <p:txBody>
          <a:bodyPr/>
          <a:lstStyle/>
          <a:p>
            <a:endParaRPr lang="en-GB"/>
          </a:p>
        </p:txBody>
      </p:sp>
      <p:sp>
        <p:nvSpPr>
          <p:cNvPr id="2231" name="Lbl 2"/>
          <p:cNvSpPr/>
          <p:nvPr/>
        </p:nvSpPr>
        <p:spPr>
          <a:xfrm>
            <a:off x="4673600" y="2997200"/>
            <a:ext cx="2844800" cy="228600"/>
          </a:xfrm>
          <a:prstGeom prst="rect">
            <a:avLst/>
          </a:prstGeom>
          <a:noFill/>
          <a:ln>
            <a:noFill/>
          </a:ln>
        </p:spPr>
        <p:txBody>
          <a:bodyPr wrap="square" lIns="0" tIns="0" rIns="0" bIns="0" anchor="t">
            <a:normAutofit/>
          </a:bodyPr>
          <a:lstStyle/>
          <a:p>
            <a:pPr algn="ctr">
              <a:lnSpc>
                <a:spcPct val="120000"/>
              </a:lnSpc>
            </a:pPr>
            <a:r>
              <a:rPr lang="en-GB" sz="1200" b="1" spc="200" dirty="0">
                <a:solidFill>
                  <a:srgbClr val="68D2BF"/>
                </a:solidFill>
                <a:latin typeface="Aptos"/>
              </a:rPr>
              <a:t>AMPLITUDE AND PHASE</a:t>
            </a:r>
          </a:p>
        </p:txBody>
      </p:sp>
      <p:sp>
        <p:nvSpPr>
          <p:cNvPr id="2241" name="Head 2"/>
          <p:cNvSpPr/>
          <p:nvPr/>
        </p:nvSpPr>
        <p:spPr>
          <a:xfrm>
            <a:off x="4673600" y="3276600"/>
            <a:ext cx="2844800" cy="812800"/>
          </a:xfrm>
          <a:prstGeom prst="rect">
            <a:avLst/>
          </a:prstGeom>
          <a:noFill/>
          <a:ln>
            <a:noFill/>
          </a:ln>
        </p:spPr>
        <p:txBody>
          <a:bodyPr wrap="square" lIns="0" tIns="0" rIns="0" bIns="0" anchor="t">
            <a:normAutofit/>
          </a:bodyPr>
          <a:lstStyle/>
          <a:p>
            <a:pPr algn="ctr">
              <a:lnSpc>
                <a:spcPct val="120000"/>
              </a:lnSpc>
            </a:pPr>
            <a:r>
              <a:rPr lang="en-GB" sz="2200" b="1" spc="0" dirty="0">
                <a:solidFill>
                  <a:srgbClr val="FFFFFF"/>
                </a:solidFill>
                <a:latin typeface="Aptos Display"/>
              </a:rPr>
              <a:t>Strength and timing</a:t>
            </a:r>
          </a:p>
        </p:txBody>
      </p:sp>
      <p:sp>
        <p:nvSpPr>
          <p:cNvPr id="2251" name="Body 2"/>
          <p:cNvSpPr/>
          <p:nvPr/>
        </p:nvSpPr>
        <p:spPr>
          <a:xfrm>
            <a:off x="4673600" y="4140200"/>
            <a:ext cx="2844800" cy="1778000"/>
          </a:xfrm>
          <a:prstGeom prst="rect">
            <a:avLst/>
          </a:prstGeom>
          <a:noFill/>
          <a:ln>
            <a:noFill/>
          </a:ln>
        </p:spPr>
        <p:txBody>
          <a:bodyPr wrap="square" lIns="0" tIns="0" rIns="0" bIns="0" anchor="t">
            <a:normAutofit/>
          </a:bodyPr>
          <a:lstStyle/>
          <a:p>
            <a:pPr algn="ctr">
              <a:lnSpc>
                <a:spcPct val="120000"/>
              </a:lnSpc>
            </a:pPr>
            <a:r>
              <a:rPr lang="en-GB" sz="1400" b="0" spc="0" dirty="0">
                <a:solidFill>
                  <a:srgbClr val="E0E6EE"/>
                </a:solidFill>
                <a:latin typeface="Aptos"/>
              </a:rPr>
              <a:t>Amplitude shows how much energy was absorbed or scattered. Phase shows how far the wave travelled. Together they describe what changed, and where.</a:t>
            </a:r>
          </a:p>
        </p:txBody>
      </p:sp>
      <p:sp>
        <p:nvSpPr>
          <p:cNvPr id="2202" name="Card 3"/>
          <p:cNvSpPr/>
          <p:nvPr/>
        </p:nvSpPr>
        <p:spPr>
          <a:xfrm>
            <a:off x="8051800" y="1524000"/>
            <a:ext cx="3302000" cy="4521200"/>
          </a:xfrm>
          <a:prstGeom prst="roundRect">
            <a:avLst/>
          </a:prstGeom>
          <a:solidFill>
            <a:srgbClr val="111A2A"/>
          </a:solidFill>
          <a:ln>
            <a:noFill/>
          </a:ln>
        </p:spPr>
        <p:txBody>
          <a:bodyPr/>
          <a:lstStyle/>
          <a:p>
            <a:endParaRPr lang="en-GB"/>
          </a:p>
        </p:txBody>
      </p:sp>
      <p:sp>
        <p:nvSpPr>
          <p:cNvPr id="2212" name="Top 3"/>
          <p:cNvSpPr/>
          <p:nvPr/>
        </p:nvSpPr>
        <p:spPr>
          <a:xfrm>
            <a:off x="8280400" y="1524000"/>
            <a:ext cx="2844800" cy="50800"/>
          </a:xfrm>
          <a:prstGeom prst="rect">
            <a:avLst/>
          </a:prstGeom>
          <a:solidFill>
            <a:srgbClr val="4A9BE6"/>
          </a:solidFill>
          <a:ln>
            <a:noFill/>
          </a:ln>
        </p:spPr>
        <p:txBody>
          <a:bodyPr/>
          <a:lstStyle/>
          <a:p>
            <a:endParaRPr lang="en-GB"/>
          </a:p>
        </p:txBody>
      </p:sp>
      <p:sp>
        <p:nvSpPr>
          <p:cNvPr id="2222" name="IconBg 3"/>
          <p:cNvSpPr/>
          <p:nvPr/>
        </p:nvSpPr>
        <p:spPr>
          <a:xfrm>
            <a:off x="9271000" y="1905000"/>
            <a:ext cx="863600" cy="863600"/>
          </a:xfrm>
          <a:prstGeom prst="ellipse">
            <a:avLst/>
          </a:prstGeom>
          <a:solidFill>
            <a:srgbClr val="0B1220"/>
          </a:solidFill>
          <a:ln w="19050">
            <a:solidFill>
              <a:srgbClr val="4A9BE6"/>
            </a:solidFill>
          </a:ln>
        </p:spPr>
        <p:txBody>
          <a:bodyPr/>
          <a:lstStyle/>
          <a:p>
            <a:endParaRPr lang="en-GB"/>
          </a:p>
        </p:txBody>
      </p:sp>
      <p:sp>
        <p:nvSpPr>
          <p:cNvPr id="2232" name="Lbl 3"/>
          <p:cNvSpPr/>
          <p:nvPr/>
        </p:nvSpPr>
        <p:spPr>
          <a:xfrm>
            <a:off x="8280400" y="2997200"/>
            <a:ext cx="2844800" cy="228600"/>
          </a:xfrm>
          <a:prstGeom prst="rect">
            <a:avLst/>
          </a:prstGeom>
          <a:noFill/>
          <a:ln>
            <a:noFill/>
          </a:ln>
        </p:spPr>
        <p:txBody>
          <a:bodyPr wrap="square" lIns="0" tIns="0" rIns="0" bIns="0" anchor="t">
            <a:normAutofit/>
          </a:bodyPr>
          <a:lstStyle/>
          <a:p>
            <a:pPr algn="ctr">
              <a:lnSpc>
                <a:spcPct val="120000"/>
              </a:lnSpc>
            </a:pPr>
            <a:r>
              <a:rPr lang="en-GB" sz="1200" b="1" spc="200" dirty="0">
                <a:solidFill>
                  <a:srgbClr val="4A9BE6"/>
                </a:solidFill>
                <a:latin typeface="Aptos"/>
              </a:rPr>
              <a:t>DOPPLER</a:t>
            </a:r>
          </a:p>
        </p:txBody>
      </p:sp>
      <p:sp>
        <p:nvSpPr>
          <p:cNvPr id="2242" name="Head 3"/>
          <p:cNvSpPr/>
          <p:nvPr/>
        </p:nvSpPr>
        <p:spPr>
          <a:xfrm>
            <a:off x="8280400" y="3276600"/>
            <a:ext cx="2844800" cy="812800"/>
          </a:xfrm>
          <a:prstGeom prst="rect">
            <a:avLst/>
          </a:prstGeom>
          <a:noFill/>
          <a:ln>
            <a:noFill/>
          </a:ln>
        </p:spPr>
        <p:txBody>
          <a:bodyPr wrap="square" lIns="0" tIns="0" rIns="0" bIns="0" anchor="t">
            <a:normAutofit/>
          </a:bodyPr>
          <a:lstStyle/>
          <a:p>
            <a:pPr algn="ctr">
              <a:lnSpc>
                <a:spcPct val="120000"/>
              </a:lnSpc>
            </a:pPr>
            <a:r>
              <a:rPr lang="en-GB" sz="2200" b="1" spc="0" dirty="0">
                <a:solidFill>
                  <a:srgbClr val="FFFFFF"/>
                </a:solidFill>
                <a:latin typeface="Aptos Display"/>
              </a:rPr>
              <a:t>Motion has a signature</a:t>
            </a:r>
          </a:p>
        </p:txBody>
      </p:sp>
      <p:sp>
        <p:nvSpPr>
          <p:cNvPr id="2252" name="Body 3"/>
          <p:cNvSpPr/>
          <p:nvPr/>
        </p:nvSpPr>
        <p:spPr>
          <a:xfrm>
            <a:off x="8280400" y="4140200"/>
            <a:ext cx="2844800" cy="1778000"/>
          </a:xfrm>
          <a:prstGeom prst="rect">
            <a:avLst/>
          </a:prstGeom>
          <a:noFill/>
          <a:ln>
            <a:noFill/>
          </a:ln>
        </p:spPr>
        <p:txBody>
          <a:bodyPr wrap="square" lIns="0" tIns="0" rIns="0" bIns="0" anchor="t">
            <a:normAutofit/>
          </a:bodyPr>
          <a:lstStyle/>
          <a:p>
            <a:pPr algn="ctr">
              <a:lnSpc>
                <a:spcPct val="120000"/>
              </a:lnSpc>
            </a:pPr>
            <a:r>
              <a:rPr lang="en-GB" sz="1400" b="0" spc="0" dirty="0">
                <a:solidFill>
                  <a:srgbClr val="E0E6EE"/>
                </a:solidFill>
                <a:latin typeface="Aptos"/>
              </a:rPr>
              <a:t>A moving body shifts frequency slightly. Breathing gives a slow, regular pattern; a sudden movement gives a sharp, short one. Different events look different.</a:t>
            </a:r>
          </a:p>
        </p:txBody>
      </p:sp>
      <p:sp>
        <p:nvSpPr>
          <p:cNvPr id="2020" name="Txt2021"/>
          <p:cNvSpPr txBox="1"/>
          <p:nvPr/>
        </p:nvSpPr>
        <p:spPr>
          <a:xfrm>
            <a:off x="3810000" y="6273800"/>
            <a:ext cx="7543800" cy="355600"/>
          </a:xfrm>
          <a:prstGeom prst="rect">
            <a:avLst/>
          </a:prstGeom>
          <a:noFill/>
        </p:spPr>
        <p:txBody>
          <a:bodyPr wrap="square" lIns="0" tIns="0" rIns="0" bIns="0" anchor="t"/>
          <a:lstStyle/>
          <a:p>
            <a:pPr algn="r">
              <a:lnSpc>
                <a:spcPct val="100000"/>
              </a:lnSpc>
              <a:buNone/>
            </a:pPr>
            <a:r>
              <a:rPr lang="en-GB" sz="1600" b="0" i="1" spc="0" dirty="0">
                <a:solidFill>
                  <a:srgbClr val="68D2BF"/>
                </a:solidFill>
                <a:latin typeface="Aptos"/>
              </a:rPr>
              <a:t>No sensor is added. We read a measurement the network already makes.</a:t>
            </a:r>
          </a:p>
        </p:txBody>
      </p:sp>
      <p:pic>
        <p:nvPicPr>
          <p:cNvPr id="2253" name="Graphic 2253"/>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2260600" y="2108200"/>
            <a:ext cx="457200" cy="457200"/>
          </a:xfrm>
          <a:prstGeom prst="rect">
            <a:avLst/>
          </a:prstGeom>
        </p:spPr>
      </p:pic>
      <p:pic>
        <p:nvPicPr>
          <p:cNvPr id="2254" name="Graphic 2254"/>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5867400" y="2108200"/>
            <a:ext cx="457200" cy="457200"/>
          </a:xfrm>
          <a:prstGeom prst="rect">
            <a:avLst/>
          </a:prstGeom>
        </p:spPr>
      </p:pic>
      <p:pic>
        <p:nvPicPr>
          <p:cNvPr id="2255" name="Graphic 2255"/>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9474200" y="2108200"/>
            <a:ext cx="457200" cy="457200"/>
          </a:xfrm>
          <a:prstGeom prst="rect">
            <a:avLst/>
          </a:prstGeom>
        </p:spPr>
      </p:pic>
    </p:spTree>
    <p:extLst>
      <p:ext uri="{BB962C8B-B14F-4D97-AF65-F5344CB8AC3E}">
        <p14:creationId xmlns:p14="http://schemas.microsoft.com/office/powerpoint/2010/main" val="33328381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a:extLst>
              <a:ext uri="{FF2B5EF4-FFF2-40B4-BE49-F238E27FC236}">
                <a16:creationId xmlns:a16="http://schemas.microsoft.com/office/drawing/2014/main" id="{118582E2-E654-C42D-2EB1-DD15BE48153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45000" y="4521200"/>
            <a:ext cx="3302000" cy="1854200"/>
          </a:xfrm>
          <a:prstGeom prst="rect">
            <a:avLst/>
          </a:prstGeom>
        </p:spPr>
      </p:pic>
      <p:sp>
        <p:nvSpPr>
          <p:cNvPr id="4" name="Tijdelijke aanduiding voor dianummer 3">
            <a:extLst>
              <a:ext uri="{FF2B5EF4-FFF2-40B4-BE49-F238E27FC236}">
                <a16:creationId xmlns:a16="http://schemas.microsoft.com/office/drawing/2014/main" id="{2C936A2C-F252-B70A-5A8E-070684E4817C}"/>
              </a:ext>
            </a:extLst>
          </p:cNvPr>
          <p:cNvSpPr>
            <a:spLocks noGrp="1"/>
          </p:cNvSpPr>
          <p:nvPr>
            <p:ph type="sldNum" sz="quarter" idx="12"/>
          </p:nvPr>
        </p:nvSpPr>
        <p:spPr/>
        <p:txBody>
          <a:bodyPr/>
          <a:lstStyle/>
          <a:p>
            <a:fld id="{0128C860-71EA-4D90-BD91-CC6A1EBFC33B}" type="slidenum">
              <a:rPr lang="nl-NL" smtClean="0"/>
              <a:pPr/>
              <a:t>6</a:t>
            </a:fld>
            <a:endParaRPr lang="nl-NL" dirty="0"/>
          </a:p>
        </p:txBody>
      </p:sp>
      <p:sp>
        <p:nvSpPr>
          <p:cNvPr id="10" name="Title"/>
          <p:cNvSpPr/>
          <p:nvPr/>
        </p:nvSpPr>
        <p:spPr>
          <a:xfrm>
            <a:off x="838200" y="228600"/>
            <a:ext cx="10515600" cy="482600"/>
          </a:xfrm>
          <a:prstGeom prst="rect">
            <a:avLst/>
          </a:prstGeom>
          <a:noFill/>
        </p:spPr>
        <p:txBody>
          <a:bodyPr wrap="square" lIns="0" tIns="0" rIns="0" bIns="0" anchor="b"/>
          <a:lstStyle/>
          <a:p>
            <a:pPr algn="l">
              <a:buNone/>
            </a:pPr>
            <a:r>
              <a:rPr lang="nl-NL" sz="3200" b="1" dirty="0">
                <a:solidFill>
                  <a:srgbClr val="FFFFFF"/>
                </a:solidFill>
                <a:latin typeface="Aptos Display"/>
              </a:rPr>
              <a:t>How it works</a:t>
            </a:r>
          </a:p>
        </p:txBody>
      </p:sp>
      <p:sp>
        <p:nvSpPr>
          <p:cNvPr id="11" name="CoreIdea"/>
          <p:cNvSpPr/>
          <p:nvPr/>
        </p:nvSpPr>
        <p:spPr>
          <a:xfrm>
            <a:off x="838200" y="736600"/>
            <a:ext cx="10515600" cy="558800"/>
          </a:xfrm>
          <a:prstGeom prst="rect">
            <a:avLst/>
          </a:prstGeom>
          <a:noFill/>
        </p:spPr>
        <p:txBody>
          <a:bodyPr wrap="square" lIns="0" tIns="0" rIns="0" bIns="0" anchor="t"/>
          <a:lstStyle/>
          <a:p>
            <a:pPr algn="l">
              <a:buNone/>
            </a:pPr>
            <a:r>
              <a:rPr lang="en-GB" sz="1800" dirty="0">
                <a:solidFill>
                  <a:srgbClr val="A0B0C4"/>
                </a:solidFill>
                <a:latin typeface="Aptos"/>
              </a:rPr>
              <a:t>We turn </a:t>
            </a:r>
            <a:r>
              <a:rPr lang="en-GB" sz="1800" b="1" dirty="0">
                <a:solidFill>
                  <a:srgbClr val="FFFFFF"/>
                </a:solidFill>
                <a:latin typeface="Aptos"/>
              </a:rPr>
              <a:t>ambient radio signals into a real-time motion sensor</a:t>
            </a:r>
            <a:r>
              <a:rPr lang="en-GB" sz="1800" dirty="0">
                <a:solidFill>
                  <a:srgbClr val="A0B0C4"/>
                </a:solidFill>
                <a:latin typeface="Aptos"/>
              </a:rPr>
              <a:t> — without cameras or wearables.</a:t>
            </a:r>
          </a:p>
        </p:txBody>
      </p:sp>
      <p:sp>
        <p:nvSpPr>
          <p:cNvPr id="150" name="DivLine"/>
          <p:cNvSpPr/>
          <p:nvPr/>
        </p:nvSpPr>
        <p:spPr>
          <a:xfrm>
            <a:off x="838200" y="1320800"/>
            <a:ext cx="10515600" cy="12700"/>
          </a:xfrm>
          <a:prstGeom prst="rect">
            <a:avLst/>
          </a:prstGeom>
          <a:solidFill>
            <a:srgbClr val="2A3A52"/>
          </a:solidFill>
          <a:ln>
            <a:noFill/>
          </a:ln>
        </p:spPr>
        <p:txBody>
          <a:bodyPr wrap="square" lIns="72000" tIns="36000" rIns="72000" bIns="36000" anchor="ctr"/>
          <a:lstStyle/>
          <a:p>
            <a:endParaRPr lang="en-GB" sz="100"/>
          </a:p>
        </p:txBody>
      </p:sp>
      <p:sp>
        <p:nvSpPr>
          <p:cNvPr id="160" name="PipeStep1"/>
          <p:cNvSpPr/>
          <p:nvPr/>
        </p:nvSpPr>
        <p:spPr>
          <a:xfrm>
            <a:off x="838200" y="1422400"/>
            <a:ext cx="2476500" cy="609600"/>
          </a:xfrm>
          <a:prstGeom prst="roundRect">
            <a:avLst>
              <a:gd name="adj" fmla="val 8000"/>
            </a:avLst>
          </a:prstGeom>
          <a:solidFill>
            <a:srgbClr val="131D2E"/>
          </a:solidFill>
          <a:ln w="12700">
            <a:solidFill>
              <a:srgbClr val="2196F3"/>
            </a:solidFill>
          </a:ln>
        </p:spPr>
        <p:txBody>
          <a:bodyPr wrap="square" lIns="72000" tIns="36000" rIns="72000" bIns="36000" anchor="ctr"/>
          <a:lstStyle/>
          <a:p>
            <a:pPr algn="ctr">
              <a:buNone/>
            </a:pPr>
            <a:r>
              <a:rPr lang="en-GB" sz="1400" b="1" dirty="0">
                <a:solidFill>
                  <a:srgbClr val="2196F3"/>
                </a:solidFill>
                <a:latin typeface="Aptos Display"/>
              </a:rPr>
              <a:t>WiFi Signals</a:t>
            </a:r>
          </a:p>
          <a:p>
            <a:pPr algn="ctr">
              <a:buNone/>
            </a:pPr>
            <a:r>
              <a:rPr lang="en-GB" sz="1200" dirty="0">
                <a:solidFill>
                  <a:srgbClr val="8090A8"/>
                </a:solidFill>
                <a:latin typeface="Aptos"/>
              </a:rPr>
              <a:t>Bounce through rooms</a:t>
            </a:r>
          </a:p>
        </p:txBody>
      </p:sp>
      <p:sp>
        <p:nvSpPr>
          <p:cNvPr id="170" name="Arrow1"/>
          <p:cNvSpPr/>
          <p:nvPr/>
        </p:nvSpPr>
        <p:spPr>
          <a:xfrm>
            <a:off x="3340100" y="1600200"/>
            <a:ext cx="101600" cy="254000"/>
          </a:xfrm>
          <a:prstGeom prst="rect">
            <a:avLst/>
          </a:prstGeom>
          <a:noFill/>
          <a:ln>
            <a:noFill/>
          </a:ln>
        </p:spPr>
        <p:txBody>
          <a:bodyPr wrap="square" lIns="72000" tIns="36000" rIns="72000" bIns="36000" anchor="ctr"/>
          <a:lstStyle/>
          <a:p>
            <a:pPr algn="ctr">
              <a:buNone/>
            </a:pPr>
            <a:r>
              <a:rPr lang="en-GB" sz="1000" dirty="0">
                <a:solidFill>
                  <a:srgbClr val="A0B0C4"/>
                </a:solidFill>
                <a:latin typeface="Aptos"/>
              </a:rPr>
              <a:t>›</a:t>
            </a:r>
          </a:p>
        </p:txBody>
      </p:sp>
      <p:sp>
        <p:nvSpPr>
          <p:cNvPr id="161" name="PipeStep2"/>
          <p:cNvSpPr/>
          <p:nvPr/>
        </p:nvSpPr>
        <p:spPr>
          <a:xfrm>
            <a:off x="3467100" y="1422400"/>
            <a:ext cx="2476500" cy="609600"/>
          </a:xfrm>
          <a:prstGeom prst="roundRect">
            <a:avLst>
              <a:gd name="adj" fmla="val 8000"/>
            </a:avLst>
          </a:prstGeom>
          <a:solidFill>
            <a:srgbClr val="131D2E"/>
          </a:solidFill>
          <a:ln w="12700">
            <a:solidFill>
              <a:srgbClr val="0F9ED5"/>
            </a:solidFill>
          </a:ln>
        </p:spPr>
        <p:txBody>
          <a:bodyPr wrap="square" lIns="72000" tIns="36000" rIns="72000" bIns="36000" anchor="ctr"/>
          <a:lstStyle/>
          <a:p>
            <a:pPr algn="ctr">
              <a:buNone/>
            </a:pPr>
            <a:r>
              <a:rPr lang="en-GB" sz="1400" b="1" dirty="0">
                <a:solidFill>
                  <a:srgbClr val="0F9ED5"/>
                </a:solidFill>
                <a:latin typeface="Aptos Display"/>
              </a:rPr>
              <a:t>Signal Capture</a:t>
            </a:r>
          </a:p>
          <a:p>
            <a:pPr algn="ctr">
              <a:buNone/>
            </a:pPr>
            <a:r>
              <a:rPr lang="en-GB" sz="1200" dirty="0">
                <a:solidFill>
                  <a:srgbClr val="8090A8"/>
                </a:solidFill>
                <a:latin typeface="Aptos"/>
              </a:rPr>
              <a:t>CSI at PHY layer</a:t>
            </a:r>
          </a:p>
        </p:txBody>
      </p:sp>
      <p:sp>
        <p:nvSpPr>
          <p:cNvPr id="171" name="Arrow2"/>
          <p:cNvSpPr/>
          <p:nvPr/>
        </p:nvSpPr>
        <p:spPr>
          <a:xfrm>
            <a:off x="5969000" y="1600200"/>
            <a:ext cx="101600" cy="254000"/>
          </a:xfrm>
          <a:prstGeom prst="rect">
            <a:avLst/>
          </a:prstGeom>
          <a:noFill/>
          <a:ln>
            <a:noFill/>
          </a:ln>
        </p:spPr>
        <p:txBody>
          <a:bodyPr wrap="square" lIns="72000" tIns="36000" rIns="72000" bIns="36000" anchor="ctr"/>
          <a:lstStyle/>
          <a:p>
            <a:pPr algn="ctr">
              <a:buNone/>
            </a:pPr>
            <a:r>
              <a:rPr lang="en-GB" sz="1000" dirty="0">
                <a:solidFill>
                  <a:srgbClr val="A0B0C4"/>
                </a:solidFill>
                <a:latin typeface="Aptos"/>
              </a:rPr>
              <a:t>›</a:t>
            </a:r>
          </a:p>
        </p:txBody>
      </p:sp>
      <p:sp>
        <p:nvSpPr>
          <p:cNvPr id="162" name="PipeStep3"/>
          <p:cNvSpPr/>
          <p:nvPr/>
        </p:nvSpPr>
        <p:spPr>
          <a:xfrm>
            <a:off x="6096000" y="1422400"/>
            <a:ext cx="2476500" cy="609600"/>
          </a:xfrm>
          <a:prstGeom prst="roundRect">
            <a:avLst>
              <a:gd name="adj" fmla="val 8000"/>
            </a:avLst>
          </a:prstGeom>
          <a:solidFill>
            <a:srgbClr val="131D2E"/>
          </a:solidFill>
          <a:ln w="12700">
            <a:solidFill>
              <a:srgbClr val="E97132"/>
            </a:solidFill>
          </a:ln>
        </p:spPr>
        <p:txBody>
          <a:bodyPr wrap="square" lIns="72000" tIns="36000" rIns="72000" bIns="36000" anchor="ctr"/>
          <a:lstStyle/>
          <a:p>
            <a:pPr algn="ctr">
              <a:buNone/>
            </a:pPr>
            <a:r>
              <a:rPr lang="en-GB" sz="1400" b="1" dirty="0">
                <a:solidFill>
                  <a:srgbClr val="E97132"/>
                </a:solidFill>
                <a:latin typeface="Aptos Display"/>
              </a:rPr>
              <a:t>AI Processing</a:t>
            </a:r>
          </a:p>
          <a:p>
            <a:pPr algn="ctr">
              <a:buNone/>
            </a:pPr>
            <a:r>
              <a:rPr lang="en-GB" sz="1200" dirty="0">
                <a:solidFill>
                  <a:srgbClr val="8090A8"/>
                </a:solidFill>
                <a:latin typeface="Aptos"/>
              </a:rPr>
              <a:t>Pattern recognition</a:t>
            </a:r>
          </a:p>
        </p:txBody>
      </p:sp>
      <p:sp>
        <p:nvSpPr>
          <p:cNvPr id="172" name="Arrow3"/>
          <p:cNvSpPr/>
          <p:nvPr/>
        </p:nvSpPr>
        <p:spPr>
          <a:xfrm>
            <a:off x="8597900" y="1600200"/>
            <a:ext cx="101600" cy="254000"/>
          </a:xfrm>
          <a:prstGeom prst="rect">
            <a:avLst/>
          </a:prstGeom>
          <a:noFill/>
          <a:ln>
            <a:noFill/>
          </a:ln>
        </p:spPr>
        <p:txBody>
          <a:bodyPr wrap="square" lIns="72000" tIns="36000" rIns="72000" bIns="36000" anchor="ctr"/>
          <a:lstStyle/>
          <a:p>
            <a:pPr algn="ctr">
              <a:buNone/>
            </a:pPr>
            <a:r>
              <a:rPr lang="en-GB" sz="1000" dirty="0">
                <a:solidFill>
                  <a:srgbClr val="A0B0C4"/>
                </a:solidFill>
                <a:latin typeface="Aptos"/>
              </a:rPr>
              <a:t>›</a:t>
            </a:r>
          </a:p>
        </p:txBody>
      </p:sp>
      <p:sp>
        <p:nvSpPr>
          <p:cNvPr id="163" name="PipeStep4"/>
          <p:cNvSpPr/>
          <p:nvPr/>
        </p:nvSpPr>
        <p:spPr>
          <a:xfrm>
            <a:off x="8724900" y="1422400"/>
            <a:ext cx="2476500" cy="609600"/>
          </a:xfrm>
          <a:prstGeom prst="roundRect">
            <a:avLst>
              <a:gd name="adj" fmla="val 8000"/>
            </a:avLst>
          </a:prstGeom>
          <a:solidFill>
            <a:srgbClr val="131D2E"/>
          </a:solidFill>
          <a:ln w="12700">
            <a:solidFill>
              <a:srgbClr val="2E7D32"/>
            </a:solidFill>
          </a:ln>
        </p:spPr>
        <p:txBody>
          <a:bodyPr wrap="square" lIns="72000" tIns="36000" rIns="72000" bIns="36000" anchor="ctr"/>
          <a:lstStyle/>
          <a:p>
            <a:pPr algn="ctr">
              <a:buNone/>
            </a:pPr>
            <a:r>
              <a:rPr lang="en-GB" sz="1400" b="1" dirty="0">
                <a:solidFill>
                  <a:srgbClr val="2E7D32"/>
                </a:solidFill>
                <a:latin typeface="Aptos Display"/>
              </a:rPr>
              <a:t>Events &amp; Alerts</a:t>
            </a:r>
          </a:p>
          <a:p>
            <a:pPr algn="ctr">
              <a:buNone/>
            </a:pPr>
            <a:r>
              <a:rPr lang="en-GB" sz="1200" dirty="0">
                <a:solidFill>
                  <a:srgbClr val="8090A8"/>
                </a:solidFill>
                <a:latin typeface="Aptos"/>
              </a:rPr>
              <a:t>Presence, anomalies</a:t>
            </a:r>
          </a:p>
        </p:txBody>
      </p:sp>
      <p:sp>
        <p:nvSpPr>
          <p:cNvPr id="175" name="DivLine2"/>
          <p:cNvSpPr/>
          <p:nvPr/>
        </p:nvSpPr>
        <p:spPr>
          <a:xfrm>
            <a:off x="838200" y="2108200"/>
            <a:ext cx="10515600" cy="12700"/>
          </a:xfrm>
          <a:prstGeom prst="rect">
            <a:avLst/>
          </a:prstGeom>
          <a:solidFill>
            <a:srgbClr val="2A3A52"/>
          </a:solidFill>
          <a:ln>
            <a:noFill/>
          </a:ln>
        </p:spPr>
        <p:txBody>
          <a:bodyPr wrap="square" lIns="72000" tIns="36000" rIns="72000" bIns="36000" anchor="ctr"/>
          <a:lstStyle/>
          <a:p>
            <a:endParaRPr lang="en-GB" sz="100"/>
          </a:p>
        </p:txBody>
      </p:sp>
      <p:sp>
        <p:nvSpPr>
          <p:cNvPr id="180" name="InsAccent1"/>
          <p:cNvSpPr/>
          <p:nvPr/>
        </p:nvSpPr>
        <p:spPr>
          <a:xfrm>
            <a:off x="838200" y="2235200"/>
            <a:ext cx="50800" cy="1651000"/>
          </a:xfrm>
          <a:prstGeom prst="rect">
            <a:avLst/>
          </a:prstGeom>
          <a:solidFill>
            <a:srgbClr val="2196F3"/>
          </a:solidFill>
          <a:ln>
            <a:noFill/>
          </a:ln>
        </p:spPr>
        <p:txBody>
          <a:bodyPr wrap="square" lIns="72000" tIns="36000" rIns="72000" bIns="36000" anchor="ctr"/>
          <a:lstStyle/>
          <a:p>
            <a:endParaRPr lang="en-GB" sz="100"/>
          </a:p>
        </p:txBody>
      </p:sp>
      <p:sp>
        <p:nvSpPr>
          <p:cNvPr id="181" name="InsContent1"/>
          <p:cNvSpPr/>
          <p:nvPr/>
        </p:nvSpPr>
        <p:spPr>
          <a:xfrm>
            <a:off x="990600" y="2235200"/>
            <a:ext cx="3200400" cy="1651000"/>
          </a:xfrm>
          <a:prstGeom prst="rect">
            <a:avLst/>
          </a:prstGeom>
          <a:noFill/>
          <a:ln>
            <a:noFill/>
          </a:ln>
        </p:spPr>
        <p:txBody>
          <a:bodyPr wrap="square" lIns="72000" tIns="36000" rIns="72000" bIns="36000" anchor="ctr"/>
          <a:lstStyle/>
          <a:p>
            <a:pPr algn="l">
              <a:buNone/>
            </a:pPr>
            <a:r>
              <a:rPr lang="en-GB" sz="1600" b="1" dirty="0">
                <a:solidFill>
                  <a:srgbClr val="FFFFFF"/>
                </a:solidFill>
                <a:latin typeface="Aptos Display"/>
              </a:rPr>
              <a:t>Extracting meaning from noise</a:t>
            </a:r>
          </a:p>
          <a:p>
            <a:pPr algn="l">
              <a:buNone/>
            </a:pPr>
            <a:r>
              <a:rPr lang="en-GB" sz="1400" dirty="0">
                <a:solidFill>
                  <a:srgbClr val="A0B0C4"/>
                </a:solidFill>
                <a:latin typeface="Aptos"/>
              </a:rPr>
              <a:t>We process raw CSI data to extract stable features from noisy WiFi signals.</a:t>
            </a:r>
          </a:p>
          <a:p>
            <a:pPr algn="l">
              <a:buNone/>
            </a:pPr>
            <a:r>
              <a:rPr lang="en-GB" sz="1400" b="1" dirty="0">
                <a:solidFill>
                  <a:srgbClr val="2196F3"/>
                </a:solidFill>
                <a:latin typeface="Aptos"/>
              </a:rPr>
              <a:t>We measure how people affect the radio field</a:t>
            </a:r>
          </a:p>
        </p:txBody>
      </p:sp>
      <p:sp>
        <p:nvSpPr>
          <p:cNvPr id="190" name="InsAccent2"/>
          <p:cNvSpPr/>
          <p:nvPr/>
        </p:nvSpPr>
        <p:spPr>
          <a:xfrm>
            <a:off x="4419600" y="2235200"/>
            <a:ext cx="50800" cy="1651000"/>
          </a:xfrm>
          <a:prstGeom prst="rect">
            <a:avLst/>
          </a:prstGeom>
          <a:solidFill>
            <a:srgbClr val="E97132"/>
          </a:solidFill>
          <a:ln>
            <a:noFill/>
          </a:ln>
        </p:spPr>
        <p:txBody>
          <a:bodyPr wrap="square" lIns="72000" tIns="36000" rIns="72000" bIns="36000" anchor="ctr"/>
          <a:lstStyle/>
          <a:p>
            <a:endParaRPr lang="en-GB" sz="100"/>
          </a:p>
        </p:txBody>
      </p:sp>
      <p:sp>
        <p:nvSpPr>
          <p:cNvPr id="191" name="InsContent2"/>
          <p:cNvSpPr/>
          <p:nvPr/>
        </p:nvSpPr>
        <p:spPr>
          <a:xfrm>
            <a:off x="4572000" y="2235200"/>
            <a:ext cx="3200400" cy="1651000"/>
          </a:xfrm>
          <a:prstGeom prst="rect">
            <a:avLst/>
          </a:prstGeom>
          <a:noFill/>
          <a:ln>
            <a:noFill/>
          </a:ln>
        </p:spPr>
        <p:txBody>
          <a:bodyPr wrap="square" lIns="72000" tIns="36000" rIns="72000" bIns="36000" anchor="ctr"/>
          <a:lstStyle/>
          <a:p>
            <a:pPr algn="l">
              <a:buNone/>
            </a:pPr>
            <a:r>
              <a:rPr lang="en-GB" sz="1600" b="1" dirty="0">
                <a:solidFill>
                  <a:srgbClr val="FFFFFF"/>
                </a:solidFill>
                <a:latin typeface="Aptos Display"/>
              </a:rPr>
              <a:t>Turning signals into behaviour</a:t>
            </a:r>
          </a:p>
          <a:p>
            <a:pPr algn="l">
              <a:buNone/>
            </a:pPr>
            <a:r>
              <a:rPr lang="en-GB" sz="1400" dirty="0">
                <a:solidFill>
                  <a:srgbClr val="A0B0C4"/>
                </a:solidFill>
                <a:latin typeface="Aptos"/>
              </a:rPr>
              <a:t>Signal changes become micro-movements, motion patterns, and activity states.</a:t>
            </a:r>
          </a:p>
          <a:p>
            <a:pPr algn="l">
              <a:buNone/>
            </a:pPr>
            <a:r>
              <a:rPr lang="en-GB" sz="1400" b="1" dirty="0">
                <a:solidFill>
                  <a:srgbClr val="E97132"/>
                </a:solidFill>
                <a:latin typeface="Aptos"/>
              </a:rPr>
              <a:t>AI + temporal logic distinguish real events from noise</a:t>
            </a:r>
          </a:p>
        </p:txBody>
      </p:sp>
      <p:sp>
        <p:nvSpPr>
          <p:cNvPr id="200" name="InsAccent3"/>
          <p:cNvSpPr/>
          <p:nvPr/>
        </p:nvSpPr>
        <p:spPr>
          <a:xfrm>
            <a:off x="8001000" y="2235200"/>
            <a:ext cx="50800" cy="1651000"/>
          </a:xfrm>
          <a:prstGeom prst="rect">
            <a:avLst/>
          </a:prstGeom>
          <a:solidFill>
            <a:srgbClr val="0F9ED5"/>
          </a:solidFill>
          <a:ln>
            <a:noFill/>
          </a:ln>
        </p:spPr>
        <p:txBody>
          <a:bodyPr wrap="square" lIns="72000" tIns="36000" rIns="72000" bIns="36000" anchor="ctr"/>
          <a:lstStyle/>
          <a:p>
            <a:endParaRPr lang="en-GB" sz="100"/>
          </a:p>
        </p:txBody>
      </p:sp>
      <p:sp>
        <p:nvSpPr>
          <p:cNvPr id="201" name="InsContent3"/>
          <p:cNvSpPr/>
          <p:nvPr/>
        </p:nvSpPr>
        <p:spPr>
          <a:xfrm>
            <a:off x="8153400" y="2235200"/>
            <a:ext cx="3200400" cy="1651000"/>
          </a:xfrm>
          <a:prstGeom prst="rect">
            <a:avLst/>
          </a:prstGeom>
          <a:noFill/>
          <a:ln>
            <a:noFill/>
          </a:ln>
        </p:spPr>
        <p:txBody>
          <a:bodyPr wrap="square" lIns="72000" tIns="36000" rIns="72000" bIns="36000" anchor="ctr"/>
          <a:lstStyle/>
          <a:p>
            <a:pPr algn="l">
              <a:buNone/>
            </a:pPr>
            <a:r>
              <a:rPr lang="en-GB" sz="1600" b="1" dirty="0">
                <a:solidFill>
                  <a:srgbClr val="FFFFFF"/>
                </a:solidFill>
                <a:latin typeface="Aptos Display"/>
              </a:rPr>
              <a:t>Context awareness</a:t>
            </a:r>
          </a:p>
          <a:p>
            <a:pPr algn="l">
              <a:buNone/>
            </a:pPr>
            <a:r>
              <a:rPr lang="en-GB" sz="1400" dirty="0">
                <a:solidFill>
                  <a:srgbClr val="A0B0C4"/>
                </a:solidFill>
                <a:latin typeface="Aptos"/>
              </a:rPr>
              <a:t>Detecting patterns: routine vs. deviation, normal activity vs. abnormal events.</a:t>
            </a:r>
          </a:p>
          <a:p>
            <a:pPr algn="l">
              <a:buNone/>
            </a:pPr>
            <a:r>
              <a:rPr lang="en-GB" sz="1400" b="1" dirty="0">
                <a:solidFill>
                  <a:srgbClr val="0F9ED5"/>
                </a:solidFill>
                <a:latin typeface="Aptos"/>
              </a:rPr>
              <a:t>Reduces false alarms — critical for real-world use</a:t>
            </a:r>
          </a:p>
        </p:txBody>
      </p:sp>
      <p:sp>
        <p:nvSpPr>
          <p:cNvPr id="210" name="Closing"/>
          <p:cNvSpPr/>
          <p:nvPr/>
        </p:nvSpPr>
        <p:spPr>
          <a:xfrm>
            <a:off x="838200" y="4013200"/>
            <a:ext cx="10515600" cy="406400"/>
          </a:xfrm>
          <a:prstGeom prst="rect">
            <a:avLst/>
          </a:prstGeom>
          <a:noFill/>
          <a:ln>
            <a:noFill/>
          </a:ln>
        </p:spPr>
        <p:txBody>
          <a:bodyPr wrap="square" lIns="72000" tIns="36000" rIns="72000" bIns="36000" anchor="ctr"/>
          <a:lstStyle/>
          <a:p>
            <a:pPr algn="ctr">
              <a:buNone/>
            </a:pPr>
            <a:r>
              <a:rPr lang="en-GB" sz="1400" i="1" dirty="0">
                <a:solidFill>
                  <a:srgbClr val="A0B0C4"/>
                </a:solidFill>
                <a:latin typeface="Aptos"/>
              </a:rPr>
              <a:t>Starts as a plug-and-play device. Built to run on the network itself.</a:t>
            </a:r>
          </a:p>
          <a:p>
            <a:pPr algn="ctr">
              <a:buNone/>
            </a:pPr>
            <a:r>
              <a:rPr lang="en-GB" sz="1400" b="1" dirty="0">
                <a:solidFill>
                  <a:srgbClr val="E97132"/>
                </a:solidFill>
                <a:latin typeface="Aptos"/>
              </a:rPr>
              <a:t>That transition is massively scalable.</a:t>
            </a:r>
          </a:p>
        </p:txBody>
      </p:sp>
    </p:spTree>
    <p:extLst>
      <p:ext uri="{BB962C8B-B14F-4D97-AF65-F5344CB8AC3E}">
        <p14:creationId xmlns:p14="http://schemas.microsoft.com/office/powerpoint/2010/main" val="28385874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0" name="Txt2001"/>
          <p:cNvSpPr txBox="1"/>
          <p:nvPr/>
        </p:nvSpPr>
        <p:spPr>
          <a:xfrm>
            <a:off x="838200" y="228600"/>
            <a:ext cx="10515600" cy="558800"/>
          </a:xfrm>
          <a:prstGeom prst="rect">
            <a:avLst/>
          </a:prstGeom>
          <a:noFill/>
        </p:spPr>
        <p:txBody>
          <a:bodyPr wrap="square" lIns="0" tIns="0" rIns="0" bIns="0" anchor="t"/>
          <a:lstStyle/>
          <a:p>
            <a:pPr algn="l">
              <a:lnSpc>
                <a:spcPct val="100000"/>
              </a:lnSpc>
              <a:buNone/>
            </a:pPr>
            <a:r>
              <a:rPr lang="en-GB" sz="3200" b="1" i="0" spc="0" dirty="0">
                <a:solidFill>
                  <a:srgbClr val="FFFFFF"/>
                </a:solidFill>
                <a:latin typeface="Aptos Display"/>
              </a:rPr>
              <a:t>Device-free is the whole point</a:t>
            </a:r>
          </a:p>
        </p:txBody>
      </p:sp>
      <p:sp>
        <p:nvSpPr>
          <p:cNvPr id="2001" name="Txt2002"/>
          <p:cNvSpPr txBox="1"/>
          <p:nvPr/>
        </p:nvSpPr>
        <p:spPr>
          <a:xfrm>
            <a:off x="838200" y="863600"/>
            <a:ext cx="10515600" cy="355600"/>
          </a:xfrm>
          <a:prstGeom prst="rect">
            <a:avLst/>
          </a:prstGeom>
          <a:noFill/>
        </p:spPr>
        <p:txBody>
          <a:bodyPr wrap="square" lIns="0" tIns="0" rIns="0" bIns="0" anchor="t"/>
          <a:lstStyle/>
          <a:p>
            <a:pPr algn="l">
              <a:lnSpc>
                <a:spcPct val="100000"/>
              </a:lnSpc>
              <a:buNone/>
            </a:pPr>
            <a:r>
              <a:rPr lang="en-GB" sz="1600" b="0" i="1" spc="0" dirty="0">
                <a:solidFill>
                  <a:srgbClr val="A8B3C2"/>
                </a:solidFill>
                <a:latin typeface="Aptos"/>
              </a:rPr>
              <a:t>Most indoor monitoring assumes the person carries something. Device-free sensing drops that assumption.</a:t>
            </a:r>
          </a:p>
        </p:txBody>
      </p:sp>
      <p:sp>
        <p:nvSpPr>
          <p:cNvPr id="2300" name="CardL"/>
          <p:cNvSpPr/>
          <p:nvPr/>
        </p:nvSpPr>
        <p:spPr>
          <a:xfrm>
            <a:off x="838200" y="1524000"/>
            <a:ext cx="4876800" cy="3429000"/>
          </a:xfrm>
          <a:prstGeom prst="roundRect">
            <a:avLst/>
          </a:prstGeom>
          <a:solidFill>
            <a:srgbClr val="111A2A"/>
          </a:solidFill>
          <a:ln>
            <a:noFill/>
          </a:ln>
        </p:spPr>
        <p:txBody>
          <a:bodyPr/>
          <a:lstStyle/>
          <a:p>
            <a:endParaRPr lang="en-GB"/>
          </a:p>
        </p:txBody>
      </p:sp>
      <p:sp>
        <p:nvSpPr>
          <p:cNvPr id="2301" name="LblL"/>
          <p:cNvSpPr/>
          <p:nvPr/>
        </p:nvSpPr>
        <p:spPr>
          <a:xfrm>
            <a:off x="1143000" y="1778000"/>
            <a:ext cx="4267200" cy="228600"/>
          </a:xfrm>
          <a:prstGeom prst="rect">
            <a:avLst/>
          </a:prstGeom>
          <a:noFill/>
          <a:ln>
            <a:noFill/>
          </a:ln>
        </p:spPr>
        <p:txBody>
          <a:bodyPr wrap="square" lIns="0" tIns="0" rIns="0" bIns="0" anchor="t">
            <a:normAutofit/>
          </a:bodyPr>
          <a:lstStyle/>
          <a:p>
            <a:pPr algn="l">
              <a:lnSpc>
                <a:spcPct val="120000"/>
              </a:lnSpc>
              <a:spcBef>
                <a:spcPts val="600"/>
              </a:spcBef>
              <a:buNone/>
            </a:pPr>
            <a:r>
              <a:rPr lang="en-GB" sz="1200" b="1" spc="200" dirty="0">
                <a:solidFill>
                  <a:srgbClr val="A8B3C2"/>
                </a:solidFill>
                <a:latin typeface="Aptos"/>
              </a:rPr>
              <a:t>DEVICE BASED</a:t>
            </a:r>
          </a:p>
        </p:txBody>
      </p:sp>
      <p:sp>
        <p:nvSpPr>
          <p:cNvPr id="2302" name="HeadL"/>
          <p:cNvSpPr/>
          <p:nvPr/>
        </p:nvSpPr>
        <p:spPr>
          <a:xfrm>
            <a:off x="1143000" y="2057400"/>
            <a:ext cx="4267200" cy="508000"/>
          </a:xfrm>
          <a:prstGeom prst="rect">
            <a:avLst/>
          </a:prstGeom>
          <a:noFill/>
          <a:ln>
            <a:noFill/>
          </a:ln>
        </p:spPr>
        <p:txBody>
          <a:bodyPr wrap="square" lIns="0" tIns="0" rIns="0" bIns="0" anchor="t">
            <a:normAutofit/>
          </a:bodyPr>
          <a:lstStyle/>
          <a:p>
            <a:pPr algn="l">
              <a:lnSpc>
                <a:spcPct val="120000"/>
              </a:lnSpc>
              <a:spcBef>
                <a:spcPts val="600"/>
              </a:spcBef>
              <a:buNone/>
            </a:pPr>
            <a:r>
              <a:rPr lang="en-GB" sz="2200" b="1" spc="0" dirty="0">
                <a:solidFill>
                  <a:srgbClr val="A8B3C2"/>
                </a:solidFill>
                <a:latin typeface="Aptos Display"/>
              </a:rPr>
              <a:t>The person is the transmitter</a:t>
            </a:r>
          </a:p>
        </p:txBody>
      </p:sp>
      <p:sp>
        <p:nvSpPr>
          <p:cNvPr id="2303" name="BodyL"/>
          <p:cNvSpPr/>
          <p:nvPr/>
        </p:nvSpPr>
        <p:spPr>
          <a:xfrm>
            <a:off x="1143000" y="2667000"/>
            <a:ext cx="4267200" cy="2159000"/>
          </a:xfrm>
          <a:prstGeom prst="rect">
            <a:avLst/>
          </a:prstGeom>
          <a:noFill/>
          <a:ln>
            <a:noFill/>
          </a:ln>
        </p:spPr>
        <p:txBody>
          <a:bodyPr wrap="square" lIns="0" tIns="0" rIns="0" bIns="0" anchor="t">
            <a:normAutofit/>
          </a:bodyPr>
          <a:lstStyle/>
          <a:p>
            <a:pPr marL="177800" indent="-177800" algn="l">
              <a:lnSpc>
                <a:spcPct val="120000"/>
              </a:lnSpc>
              <a:spcBef>
                <a:spcPts val="600"/>
              </a:spcBef>
              <a:buClr>
                <a:srgbClr val="A8B3C2"/>
              </a:buClr>
              <a:buFont typeface="Arial"/>
              <a:buChar char="•"/>
            </a:pPr>
            <a:r>
              <a:rPr lang="en-GB" sz="1500" b="0" spc="0" dirty="0">
                <a:solidFill>
                  <a:srgbClr val="E0E6EE"/>
                </a:solidFill>
                <a:latin typeface="Aptos"/>
              </a:rPr>
              <a:t>Phones, tags, wearables, pendants</a:t>
            </a:r>
          </a:p>
          <a:p>
            <a:pPr marL="177800" indent="-177800" algn="l">
              <a:lnSpc>
                <a:spcPct val="120000"/>
              </a:lnSpc>
              <a:spcBef>
                <a:spcPts val="600"/>
              </a:spcBef>
              <a:buClr>
                <a:srgbClr val="A8B3C2"/>
              </a:buClr>
              <a:buFont typeface="Arial"/>
              <a:buChar char="•"/>
            </a:pPr>
            <a:r>
              <a:rPr lang="en-GB" sz="1500" b="0" spc="0" dirty="0">
                <a:solidFill>
                  <a:srgbClr val="E0E6EE"/>
                </a:solidFill>
                <a:latin typeface="Aptos"/>
              </a:rPr>
              <a:t>Accurate when worn and charged</a:t>
            </a:r>
          </a:p>
          <a:p>
            <a:pPr marL="177800" indent="-177800" algn="l">
              <a:lnSpc>
                <a:spcPct val="120000"/>
              </a:lnSpc>
              <a:spcBef>
                <a:spcPts val="600"/>
              </a:spcBef>
              <a:buClr>
                <a:srgbClr val="A8B3C2"/>
              </a:buClr>
              <a:buFont typeface="Arial"/>
              <a:buChar char="•"/>
            </a:pPr>
            <a:r>
              <a:rPr lang="en-GB" sz="1500" b="0" spc="0" dirty="0">
                <a:solidFill>
                  <a:srgbClr val="E0E6EE"/>
                </a:solidFill>
                <a:latin typeface="Aptos"/>
              </a:rPr>
              <a:t>Useless when forgotten, refused or lost</a:t>
            </a:r>
          </a:p>
          <a:p>
            <a:pPr marL="177800" indent="-177800" algn="l">
              <a:lnSpc>
                <a:spcPct val="120000"/>
              </a:lnSpc>
              <a:spcBef>
                <a:spcPts val="600"/>
              </a:spcBef>
              <a:buClr>
                <a:srgbClr val="A8B3C2"/>
              </a:buClr>
              <a:buFont typeface="Arial"/>
              <a:buChar char="•"/>
            </a:pPr>
            <a:r>
              <a:rPr lang="en-GB" sz="1500" b="0" spc="0" dirty="0">
                <a:solidFill>
                  <a:srgbClr val="E0E6EE"/>
                </a:solidFill>
                <a:latin typeface="Aptos"/>
              </a:rPr>
              <a:t>Coverage depends on behaviour you cannot control</a:t>
            </a:r>
          </a:p>
        </p:txBody>
      </p:sp>
      <p:sp>
        <p:nvSpPr>
          <p:cNvPr id="2310" name="CardR"/>
          <p:cNvSpPr/>
          <p:nvPr/>
        </p:nvSpPr>
        <p:spPr>
          <a:xfrm>
            <a:off x="6477000" y="1524000"/>
            <a:ext cx="4876800" cy="3429000"/>
          </a:xfrm>
          <a:prstGeom prst="roundRect">
            <a:avLst/>
          </a:prstGeom>
          <a:solidFill>
            <a:srgbClr val="111A2A"/>
          </a:solidFill>
          <a:ln w="19050">
            <a:solidFill>
              <a:srgbClr val="68D2BF"/>
            </a:solidFill>
          </a:ln>
        </p:spPr>
        <p:txBody>
          <a:bodyPr/>
          <a:lstStyle/>
          <a:p>
            <a:endParaRPr lang="en-GB"/>
          </a:p>
        </p:txBody>
      </p:sp>
      <p:sp>
        <p:nvSpPr>
          <p:cNvPr id="2311" name="LblR"/>
          <p:cNvSpPr/>
          <p:nvPr/>
        </p:nvSpPr>
        <p:spPr>
          <a:xfrm>
            <a:off x="6781800" y="1778000"/>
            <a:ext cx="4267200" cy="228600"/>
          </a:xfrm>
          <a:prstGeom prst="rect">
            <a:avLst/>
          </a:prstGeom>
          <a:noFill/>
          <a:ln>
            <a:noFill/>
          </a:ln>
        </p:spPr>
        <p:txBody>
          <a:bodyPr wrap="square" lIns="0" tIns="0" rIns="0" bIns="0" anchor="t">
            <a:normAutofit/>
          </a:bodyPr>
          <a:lstStyle/>
          <a:p>
            <a:pPr algn="l">
              <a:lnSpc>
                <a:spcPct val="120000"/>
              </a:lnSpc>
              <a:spcBef>
                <a:spcPts val="600"/>
              </a:spcBef>
              <a:buNone/>
            </a:pPr>
            <a:r>
              <a:rPr lang="en-GB" sz="1200" b="1" spc="200" dirty="0">
                <a:solidFill>
                  <a:srgbClr val="68D2BF"/>
                </a:solidFill>
                <a:latin typeface="Aptos"/>
              </a:rPr>
              <a:t>DEVICE FREE</a:t>
            </a:r>
          </a:p>
        </p:txBody>
      </p:sp>
      <p:sp>
        <p:nvSpPr>
          <p:cNvPr id="2312" name="HeadR"/>
          <p:cNvSpPr/>
          <p:nvPr/>
        </p:nvSpPr>
        <p:spPr>
          <a:xfrm>
            <a:off x="6781800" y="2057400"/>
            <a:ext cx="4267200" cy="508000"/>
          </a:xfrm>
          <a:prstGeom prst="rect">
            <a:avLst/>
          </a:prstGeom>
          <a:noFill/>
          <a:ln>
            <a:noFill/>
          </a:ln>
        </p:spPr>
        <p:txBody>
          <a:bodyPr wrap="square" lIns="0" tIns="0" rIns="0" bIns="0" anchor="t">
            <a:normAutofit/>
          </a:bodyPr>
          <a:lstStyle/>
          <a:p>
            <a:pPr algn="l">
              <a:lnSpc>
                <a:spcPct val="120000"/>
              </a:lnSpc>
              <a:spcBef>
                <a:spcPts val="600"/>
              </a:spcBef>
              <a:buNone/>
            </a:pPr>
            <a:r>
              <a:rPr lang="en-GB" sz="2200" b="1" spc="0" dirty="0">
                <a:solidFill>
                  <a:srgbClr val="FFFFFF"/>
                </a:solidFill>
                <a:latin typeface="Aptos Display"/>
              </a:rPr>
              <a:t>The environment is the sensor</a:t>
            </a:r>
          </a:p>
        </p:txBody>
      </p:sp>
      <p:sp>
        <p:nvSpPr>
          <p:cNvPr id="2313" name="BodyR"/>
          <p:cNvSpPr/>
          <p:nvPr/>
        </p:nvSpPr>
        <p:spPr>
          <a:xfrm>
            <a:off x="6781800" y="2667000"/>
            <a:ext cx="4267200" cy="2159000"/>
          </a:xfrm>
          <a:prstGeom prst="rect">
            <a:avLst/>
          </a:prstGeom>
          <a:noFill/>
          <a:ln>
            <a:noFill/>
          </a:ln>
        </p:spPr>
        <p:txBody>
          <a:bodyPr wrap="square" lIns="0" tIns="0" rIns="0" bIns="0" anchor="t">
            <a:normAutofit/>
          </a:bodyPr>
          <a:lstStyle/>
          <a:p>
            <a:pPr marL="177800" indent="-177800" algn="l">
              <a:lnSpc>
                <a:spcPct val="120000"/>
              </a:lnSpc>
              <a:spcBef>
                <a:spcPts val="600"/>
              </a:spcBef>
              <a:buClr>
                <a:srgbClr val="68D2BF"/>
              </a:buClr>
              <a:buFont typeface="Arial"/>
              <a:buChar char="•"/>
            </a:pPr>
            <a:r>
              <a:rPr lang="en-GB" sz="1500" b="0" spc="0" dirty="0">
                <a:solidFill>
                  <a:srgbClr val="E0E6EE"/>
                </a:solidFill>
                <a:latin typeface="Aptos"/>
              </a:rPr>
              <a:t>The person carries nothing</a:t>
            </a:r>
          </a:p>
          <a:p>
            <a:pPr marL="177800" indent="-177800" algn="l">
              <a:lnSpc>
                <a:spcPct val="120000"/>
              </a:lnSpc>
              <a:spcBef>
                <a:spcPts val="600"/>
              </a:spcBef>
              <a:buClr>
                <a:srgbClr val="68D2BF"/>
              </a:buClr>
              <a:buFont typeface="Arial"/>
              <a:buChar char="•"/>
            </a:pPr>
            <a:r>
              <a:rPr lang="en-GB" sz="1500" b="0" spc="0" dirty="0">
                <a:solidFill>
                  <a:srgbClr val="E0E6EE"/>
                </a:solidFill>
                <a:latin typeface="Aptos"/>
              </a:rPr>
              <a:t>Detection comes from how a body perturbs radio waves already in the space</a:t>
            </a:r>
          </a:p>
          <a:p>
            <a:pPr marL="177800" indent="-177800" algn="l">
              <a:lnSpc>
                <a:spcPct val="120000"/>
              </a:lnSpc>
              <a:spcBef>
                <a:spcPts val="600"/>
              </a:spcBef>
              <a:buClr>
                <a:srgbClr val="68D2BF"/>
              </a:buClr>
              <a:buFont typeface="Arial"/>
              <a:buChar char="•"/>
            </a:pPr>
            <a:r>
              <a:rPr lang="en-GB" sz="1500" b="0" spc="0" dirty="0">
                <a:solidFill>
                  <a:srgbClr val="E0E6EE"/>
                </a:solidFill>
                <a:latin typeface="Aptos"/>
              </a:rPr>
              <a:t>Nothing to forget, charge or refuse</a:t>
            </a:r>
          </a:p>
          <a:p>
            <a:pPr marL="177800" indent="-177800" algn="l">
              <a:lnSpc>
                <a:spcPct val="120000"/>
              </a:lnSpc>
              <a:spcBef>
                <a:spcPts val="600"/>
              </a:spcBef>
              <a:buClr>
                <a:srgbClr val="68D2BF"/>
              </a:buClr>
              <a:buFont typeface="Arial"/>
              <a:buChar char="•"/>
            </a:pPr>
            <a:r>
              <a:rPr lang="en-GB" sz="1500" b="0" spc="0" dirty="0">
                <a:solidFill>
                  <a:srgbClr val="E0E6EE"/>
                </a:solidFill>
                <a:latin typeface="Aptos"/>
              </a:rPr>
              <a:t>Coverage depends on the network, not on compliance</a:t>
            </a:r>
          </a:p>
        </p:txBody>
      </p:sp>
      <p:sp>
        <p:nvSpPr>
          <p:cNvPr id="2320" name="VS"/>
          <p:cNvSpPr/>
          <p:nvPr/>
        </p:nvSpPr>
        <p:spPr>
          <a:xfrm>
            <a:off x="5791200" y="2933700"/>
            <a:ext cx="609600" cy="609600"/>
          </a:xfrm>
          <a:prstGeom prst="ellipse">
            <a:avLst/>
          </a:prstGeom>
          <a:solidFill>
            <a:srgbClr val="0B1220"/>
          </a:solidFill>
          <a:ln w="19050">
            <a:solidFill>
              <a:srgbClr val="2A3A52"/>
            </a:solidFill>
          </a:ln>
        </p:spPr>
        <p:txBody>
          <a:bodyPr wrap="square" lIns="0" tIns="0" rIns="0" bIns="0" anchor="ctr">
            <a:normAutofit/>
          </a:bodyPr>
          <a:lstStyle/>
          <a:p>
            <a:pPr algn="ctr">
              <a:lnSpc>
                <a:spcPct val="120000"/>
              </a:lnSpc>
              <a:spcBef>
                <a:spcPts val="600"/>
              </a:spcBef>
              <a:buNone/>
            </a:pPr>
            <a:r>
              <a:rPr lang="en-GB" sz="1400" b="1" spc="100" dirty="0">
                <a:solidFill>
                  <a:srgbClr val="A8B3C2"/>
                </a:solidFill>
                <a:latin typeface="Aptos"/>
              </a:rPr>
              <a:t>VS</a:t>
            </a:r>
          </a:p>
        </p:txBody>
      </p:sp>
      <p:sp>
        <p:nvSpPr>
          <p:cNvPr id="2330" name="BarBg"/>
          <p:cNvSpPr/>
          <p:nvPr/>
        </p:nvSpPr>
        <p:spPr>
          <a:xfrm>
            <a:off x="838200" y="5156200"/>
            <a:ext cx="10515600" cy="914400"/>
          </a:xfrm>
          <a:prstGeom prst="roundRect">
            <a:avLst/>
          </a:prstGeom>
          <a:solidFill>
            <a:srgbClr val="111A2A"/>
          </a:solidFill>
          <a:ln>
            <a:noFill/>
          </a:ln>
        </p:spPr>
        <p:txBody>
          <a:bodyPr/>
          <a:lstStyle/>
          <a:p>
            <a:endParaRPr lang="en-GB"/>
          </a:p>
        </p:txBody>
      </p:sp>
      <p:sp>
        <p:nvSpPr>
          <p:cNvPr id="2331" name="BarAccent"/>
          <p:cNvSpPr/>
          <p:nvPr/>
        </p:nvSpPr>
        <p:spPr>
          <a:xfrm>
            <a:off x="838200" y="5156200"/>
            <a:ext cx="88900" cy="914400"/>
          </a:xfrm>
          <a:prstGeom prst="rect">
            <a:avLst/>
          </a:prstGeom>
          <a:solidFill>
            <a:srgbClr val="E97132"/>
          </a:solidFill>
          <a:ln>
            <a:noFill/>
          </a:ln>
        </p:spPr>
        <p:txBody>
          <a:bodyPr/>
          <a:lstStyle/>
          <a:p>
            <a:endParaRPr lang="en-GB"/>
          </a:p>
        </p:txBody>
      </p:sp>
      <p:sp>
        <p:nvSpPr>
          <p:cNvPr id="2332" name="BarLbl"/>
          <p:cNvSpPr/>
          <p:nvPr/>
        </p:nvSpPr>
        <p:spPr>
          <a:xfrm>
            <a:off x="1168400" y="5308600"/>
            <a:ext cx="2032000" cy="228600"/>
          </a:xfrm>
          <a:prstGeom prst="rect">
            <a:avLst/>
          </a:prstGeom>
          <a:noFill/>
          <a:ln>
            <a:noFill/>
          </a:ln>
        </p:spPr>
        <p:txBody>
          <a:bodyPr wrap="square" lIns="0" tIns="0" rIns="0" bIns="0" anchor="t">
            <a:normAutofit/>
          </a:bodyPr>
          <a:lstStyle/>
          <a:p>
            <a:pPr algn="l">
              <a:lnSpc>
                <a:spcPct val="120000"/>
              </a:lnSpc>
              <a:spcBef>
                <a:spcPts val="600"/>
              </a:spcBef>
              <a:buNone/>
            </a:pPr>
            <a:r>
              <a:rPr lang="en-GB" sz="1200" b="1" spc="200" dirty="0">
                <a:solidFill>
                  <a:srgbClr val="E97132"/>
                </a:solidFill>
                <a:latin typeface="Aptos"/>
              </a:rPr>
              <a:t>WHY IT MATTERS</a:t>
            </a:r>
          </a:p>
        </p:txBody>
      </p:sp>
      <p:sp>
        <p:nvSpPr>
          <p:cNvPr id="2333" name="BarTxt"/>
          <p:cNvSpPr/>
          <p:nvPr/>
        </p:nvSpPr>
        <p:spPr>
          <a:xfrm>
            <a:off x="1168400" y="5562600"/>
            <a:ext cx="9906000" cy="431800"/>
          </a:xfrm>
          <a:prstGeom prst="rect">
            <a:avLst/>
          </a:prstGeom>
          <a:noFill/>
          <a:ln>
            <a:noFill/>
          </a:ln>
        </p:spPr>
        <p:txBody>
          <a:bodyPr wrap="square" lIns="0" tIns="0" rIns="0" bIns="0" anchor="t">
            <a:normAutofit fontScale="92500"/>
          </a:bodyPr>
          <a:lstStyle/>
          <a:p>
            <a:pPr algn="l">
              <a:lnSpc>
                <a:spcPct val="120000"/>
              </a:lnSpc>
              <a:spcBef>
                <a:spcPts val="600"/>
              </a:spcBef>
              <a:buNone/>
            </a:pPr>
            <a:r>
              <a:rPr lang="en-GB" sz="1500" b="0" spc="0" dirty="0">
                <a:solidFill>
                  <a:srgbClr val="E0E6EE"/>
                </a:solidFill>
                <a:latin typeface="Aptos"/>
              </a:rPr>
              <a:t>Dementia, night-time falls, visitors, intruders. The cases where a wearable is absent are exactly the cases with the highest value.</a:t>
            </a:r>
          </a:p>
        </p:txBody>
      </p:sp>
      <p:sp>
        <p:nvSpPr>
          <p:cNvPr id="2020" name="Txt2021"/>
          <p:cNvSpPr txBox="1"/>
          <p:nvPr/>
        </p:nvSpPr>
        <p:spPr>
          <a:xfrm>
            <a:off x="3810000" y="6273800"/>
            <a:ext cx="7543800" cy="355600"/>
          </a:xfrm>
          <a:prstGeom prst="rect">
            <a:avLst/>
          </a:prstGeom>
          <a:noFill/>
        </p:spPr>
        <p:txBody>
          <a:bodyPr wrap="square" lIns="0" tIns="0" rIns="0" bIns="0" anchor="t"/>
          <a:lstStyle/>
          <a:p>
            <a:pPr algn="r">
              <a:lnSpc>
                <a:spcPct val="100000"/>
              </a:lnSpc>
              <a:buNone/>
            </a:pPr>
            <a:r>
              <a:rPr lang="en-GB" sz="1600" b="0" i="1" spc="0" dirty="0">
                <a:solidFill>
                  <a:srgbClr val="68D2BF"/>
                </a:solidFill>
                <a:latin typeface="Aptos"/>
              </a:rPr>
              <a:t>Coverage stops depending on compliance and starts depending on the network.</a:t>
            </a:r>
          </a:p>
        </p:txBody>
      </p:sp>
    </p:spTree>
    <p:extLst>
      <p:ext uri="{BB962C8B-B14F-4D97-AF65-F5344CB8AC3E}">
        <p14:creationId xmlns:p14="http://schemas.microsoft.com/office/powerpoint/2010/main" val="21367512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0" name="Txt2001"/>
          <p:cNvSpPr txBox="1"/>
          <p:nvPr/>
        </p:nvSpPr>
        <p:spPr>
          <a:xfrm>
            <a:off x="838200" y="228600"/>
            <a:ext cx="10515600" cy="558800"/>
          </a:xfrm>
          <a:prstGeom prst="rect">
            <a:avLst/>
          </a:prstGeom>
          <a:noFill/>
        </p:spPr>
        <p:txBody>
          <a:bodyPr wrap="square" lIns="0" tIns="0" rIns="0" bIns="0" anchor="t"/>
          <a:lstStyle/>
          <a:p>
            <a:pPr algn="l">
              <a:lnSpc>
                <a:spcPct val="100000"/>
              </a:lnSpc>
              <a:buNone/>
            </a:pPr>
            <a:r>
              <a:rPr lang="en-GB" sz="3200" b="1" i="0" spc="0" dirty="0">
                <a:solidFill>
                  <a:srgbClr val="FFFFFF"/>
                </a:solidFill>
                <a:latin typeface="Aptos Display"/>
              </a:rPr>
              <a:t>JCAS: one radio, two jobs</a:t>
            </a:r>
          </a:p>
        </p:txBody>
      </p:sp>
      <p:sp>
        <p:nvSpPr>
          <p:cNvPr id="2001" name="Txt2002"/>
          <p:cNvSpPr txBox="1"/>
          <p:nvPr/>
        </p:nvSpPr>
        <p:spPr>
          <a:xfrm>
            <a:off x="838200" y="863600"/>
            <a:ext cx="10515600" cy="355600"/>
          </a:xfrm>
          <a:prstGeom prst="rect">
            <a:avLst/>
          </a:prstGeom>
          <a:noFill/>
        </p:spPr>
        <p:txBody>
          <a:bodyPr wrap="square" lIns="0" tIns="0" rIns="0" bIns="0" anchor="t"/>
          <a:lstStyle/>
          <a:p>
            <a:pPr algn="l">
              <a:lnSpc>
                <a:spcPct val="100000"/>
              </a:lnSpc>
              <a:buNone/>
            </a:pPr>
            <a:r>
              <a:rPr lang="en-GB" sz="1600" b="0" i="1" spc="0" dirty="0">
                <a:solidFill>
                  <a:srgbClr val="A8B3C2"/>
                </a:solidFill>
                <a:latin typeface="Aptos"/>
              </a:rPr>
              <a:t>Joint Communication and Sensing, also called ISAC, is the formal name for what we have just described.</a:t>
            </a:r>
          </a:p>
        </p:txBody>
      </p:sp>
      <p:sp>
        <p:nvSpPr>
          <p:cNvPr id="2400" name="Pill"/>
          <p:cNvSpPr/>
          <p:nvPr/>
        </p:nvSpPr>
        <p:spPr>
          <a:xfrm>
            <a:off x="4572000" y="1574800"/>
            <a:ext cx="3048000" cy="635000"/>
          </a:xfrm>
          <a:prstGeom prst="roundRect">
            <a:avLst/>
          </a:prstGeom>
          <a:solidFill>
            <a:srgbClr val="0B1220"/>
          </a:solidFill>
          <a:ln w="19050">
            <a:solidFill>
              <a:srgbClr val="FFFFFF"/>
            </a:solidFill>
          </a:ln>
        </p:spPr>
        <p:txBody>
          <a:bodyPr wrap="square" lIns="0" tIns="0" rIns="0" bIns="0" anchor="ctr">
            <a:normAutofit/>
          </a:bodyPr>
          <a:lstStyle/>
          <a:p>
            <a:pPr algn="ctr">
              <a:lnSpc>
                <a:spcPct val="120000"/>
              </a:lnSpc>
            </a:pPr>
            <a:r>
              <a:rPr lang="en-GB" sz="1400" b="1" spc="300" dirty="0">
                <a:solidFill>
                  <a:srgbClr val="FFFFFF"/>
                </a:solidFill>
                <a:latin typeface="Aptos"/>
              </a:rPr>
              <a:t>ONE WAVEFORM</a:t>
            </a:r>
          </a:p>
        </p:txBody>
      </p:sp>
      <p:sp>
        <p:nvSpPr>
          <p:cNvPr id="2401" name="LinkL"/>
          <p:cNvSpPr/>
          <p:nvPr/>
        </p:nvSpPr>
        <p:spPr>
          <a:xfrm flipV="1">
            <a:off x="3276600" y="2209800"/>
            <a:ext cx="2819400" cy="635000"/>
          </a:xfrm>
          <a:prstGeom prst="line">
            <a:avLst/>
          </a:prstGeom>
          <a:noFill/>
          <a:ln w="22225">
            <a:solidFill>
              <a:srgbClr val="4A9BE6"/>
            </a:solidFill>
          </a:ln>
        </p:spPr>
        <p:txBody>
          <a:bodyPr/>
          <a:lstStyle/>
          <a:p>
            <a:endParaRPr lang="en-GB"/>
          </a:p>
        </p:txBody>
      </p:sp>
      <p:sp>
        <p:nvSpPr>
          <p:cNvPr id="2402" name="LinkR"/>
          <p:cNvSpPr/>
          <p:nvPr/>
        </p:nvSpPr>
        <p:spPr>
          <a:xfrm>
            <a:off x="6096000" y="2209800"/>
            <a:ext cx="2819400" cy="635000"/>
          </a:xfrm>
          <a:prstGeom prst="line">
            <a:avLst/>
          </a:prstGeom>
          <a:noFill/>
          <a:ln w="22225">
            <a:solidFill>
              <a:srgbClr val="68D2BF"/>
            </a:solidFill>
          </a:ln>
        </p:spPr>
        <p:txBody>
          <a:bodyPr/>
          <a:lstStyle/>
          <a:p>
            <a:endParaRPr lang="en-GB"/>
          </a:p>
        </p:txBody>
      </p:sp>
      <p:sp>
        <p:nvSpPr>
          <p:cNvPr id="2410" name="BoxL"/>
          <p:cNvSpPr/>
          <p:nvPr/>
        </p:nvSpPr>
        <p:spPr>
          <a:xfrm>
            <a:off x="838200" y="2844800"/>
            <a:ext cx="4876800" cy="2032000"/>
          </a:xfrm>
          <a:prstGeom prst="roundRect">
            <a:avLst/>
          </a:prstGeom>
          <a:solidFill>
            <a:srgbClr val="111A2A"/>
          </a:solidFill>
          <a:ln w="19050">
            <a:solidFill>
              <a:srgbClr val="4A9BE6"/>
            </a:solidFill>
          </a:ln>
        </p:spPr>
        <p:txBody>
          <a:bodyPr/>
          <a:lstStyle/>
          <a:p>
            <a:endParaRPr lang="en-GB"/>
          </a:p>
        </p:txBody>
      </p:sp>
      <p:sp>
        <p:nvSpPr>
          <p:cNvPr id="2411" name="LblL"/>
          <p:cNvSpPr/>
          <p:nvPr/>
        </p:nvSpPr>
        <p:spPr>
          <a:xfrm>
            <a:off x="1778000" y="3098800"/>
            <a:ext cx="3683000" cy="228600"/>
          </a:xfrm>
          <a:prstGeom prst="rect">
            <a:avLst/>
          </a:prstGeom>
          <a:noFill/>
          <a:ln>
            <a:noFill/>
          </a:ln>
        </p:spPr>
        <p:txBody>
          <a:bodyPr wrap="square" lIns="0" tIns="0" rIns="0" bIns="0" anchor="t">
            <a:normAutofit/>
          </a:bodyPr>
          <a:lstStyle/>
          <a:p>
            <a:pPr algn="l">
              <a:lnSpc>
                <a:spcPct val="120000"/>
              </a:lnSpc>
            </a:pPr>
            <a:r>
              <a:rPr lang="en-GB" sz="1200" b="1" spc="200" dirty="0">
                <a:solidFill>
                  <a:srgbClr val="4A9BE6"/>
                </a:solidFill>
                <a:latin typeface="Aptos"/>
              </a:rPr>
              <a:t>COMMUNICATION</a:t>
            </a:r>
          </a:p>
        </p:txBody>
      </p:sp>
      <p:sp>
        <p:nvSpPr>
          <p:cNvPr id="2412" name="HeadL"/>
          <p:cNvSpPr/>
          <p:nvPr/>
        </p:nvSpPr>
        <p:spPr>
          <a:xfrm>
            <a:off x="1778000" y="3378200"/>
            <a:ext cx="3683000" cy="457200"/>
          </a:xfrm>
          <a:prstGeom prst="rect">
            <a:avLst/>
          </a:prstGeom>
          <a:noFill/>
          <a:ln>
            <a:noFill/>
          </a:ln>
        </p:spPr>
        <p:txBody>
          <a:bodyPr wrap="square" lIns="0" tIns="0" rIns="0" bIns="0" anchor="t">
            <a:normAutofit/>
          </a:bodyPr>
          <a:lstStyle/>
          <a:p>
            <a:pPr algn="l">
              <a:lnSpc>
                <a:spcPct val="120000"/>
              </a:lnSpc>
            </a:pPr>
            <a:r>
              <a:rPr lang="en-GB" sz="2200" b="1" spc="0" dirty="0">
                <a:solidFill>
                  <a:srgbClr val="FFFFFF"/>
                </a:solidFill>
                <a:latin typeface="Aptos Display"/>
              </a:rPr>
              <a:t>Carries the data</a:t>
            </a:r>
          </a:p>
        </p:txBody>
      </p:sp>
      <p:sp>
        <p:nvSpPr>
          <p:cNvPr id="2413" name="BodyL"/>
          <p:cNvSpPr/>
          <p:nvPr/>
        </p:nvSpPr>
        <p:spPr>
          <a:xfrm>
            <a:off x="1778000" y="3886200"/>
            <a:ext cx="3683000" cy="889000"/>
          </a:xfrm>
          <a:prstGeom prst="rect">
            <a:avLst/>
          </a:prstGeom>
          <a:noFill/>
          <a:ln>
            <a:noFill/>
          </a:ln>
        </p:spPr>
        <p:txBody>
          <a:bodyPr wrap="square" lIns="0" tIns="0" rIns="0" bIns="0" anchor="t">
            <a:normAutofit/>
          </a:bodyPr>
          <a:lstStyle/>
          <a:p>
            <a:pPr algn="l">
              <a:lnSpc>
                <a:spcPct val="120000"/>
              </a:lnSpc>
            </a:pPr>
            <a:r>
              <a:rPr lang="en-GB" sz="1400" b="0" spc="0" dirty="0">
                <a:solidFill>
                  <a:srgbClr val="E0E6EE"/>
                </a:solidFill>
                <a:latin typeface="Aptos"/>
              </a:rPr>
              <a:t>Moves bits from A to B. This is what every network was built for and still does.</a:t>
            </a:r>
          </a:p>
        </p:txBody>
      </p:sp>
      <p:sp>
        <p:nvSpPr>
          <p:cNvPr id="2420" name="BoxR"/>
          <p:cNvSpPr/>
          <p:nvPr/>
        </p:nvSpPr>
        <p:spPr>
          <a:xfrm>
            <a:off x="6477000" y="2844800"/>
            <a:ext cx="4876800" cy="2032000"/>
          </a:xfrm>
          <a:prstGeom prst="roundRect">
            <a:avLst/>
          </a:prstGeom>
          <a:solidFill>
            <a:srgbClr val="111A2A"/>
          </a:solidFill>
          <a:ln w="19050">
            <a:solidFill>
              <a:srgbClr val="68D2BF"/>
            </a:solidFill>
          </a:ln>
        </p:spPr>
        <p:txBody>
          <a:bodyPr/>
          <a:lstStyle/>
          <a:p>
            <a:endParaRPr lang="en-GB"/>
          </a:p>
        </p:txBody>
      </p:sp>
      <p:sp>
        <p:nvSpPr>
          <p:cNvPr id="2421" name="LblR"/>
          <p:cNvSpPr/>
          <p:nvPr/>
        </p:nvSpPr>
        <p:spPr>
          <a:xfrm>
            <a:off x="7416800" y="3098800"/>
            <a:ext cx="3683000" cy="228600"/>
          </a:xfrm>
          <a:prstGeom prst="rect">
            <a:avLst/>
          </a:prstGeom>
          <a:noFill/>
          <a:ln>
            <a:noFill/>
          </a:ln>
        </p:spPr>
        <p:txBody>
          <a:bodyPr wrap="square" lIns="0" tIns="0" rIns="0" bIns="0" anchor="t">
            <a:normAutofit/>
          </a:bodyPr>
          <a:lstStyle/>
          <a:p>
            <a:pPr algn="l">
              <a:lnSpc>
                <a:spcPct val="120000"/>
              </a:lnSpc>
            </a:pPr>
            <a:r>
              <a:rPr lang="en-GB" sz="1200" b="1" spc="200" dirty="0">
                <a:solidFill>
                  <a:srgbClr val="68D2BF"/>
                </a:solidFill>
                <a:latin typeface="Aptos"/>
              </a:rPr>
              <a:t>SENSING</a:t>
            </a:r>
          </a:p>
        </p:txBody>
      </p:sp>
      <p:sp>
        <p:nvSpPr>
          <p:cNvPr id="2422" name="HeadR"/>
          <p:cNvSpPr/>
          <p:nvPr/>
        </p:nvSpPr>
        <p:spPr>
          <a:xfrm>
            <a:off x="7416800" y="3378200"/>
            <a:ext cx="3683000" cy="457200"/>
          </a:xfrm>
          <a:prstGeom prst="rect">
            <a:avLst/>
          </a:prstGeom>
          <a:noFill/>
          <a:ln>
            <a:noFill/>
          </a:ln>
        </p:spPr>
        <p:txBody>
          <a:bodyPr wrap="square" lIns="0" tIns="0" rIns="0" bIns="0" anchor="t">
            <a:normAutofit/>
          </a:bodyPr>
          <a:lstStyle/>
          <a:p>
            <a:pPr algn="l">
              <a:lnSpc>
                <a:spcPct val="120000"/>
              </a:lnSpc>
            </a:pPr>
            <a:r>
              <a:rPr lang="en-GB" sz="2200" b="1" spc="0" dirty="0">
                <a:solidFill>
                  <a:srgbClr val="FFFFFF"/>
                </a:solidFill>
                <a:latin typeface="Aptos Display"/>
              </a:rPr>
              <a:t>Reads the environment</a:t>
            </a:r>
          </a:p>
        </p:txBody>
      </p:sp>
      <p:sp>
        <p:nvSpPr>
          <p:cNvPr id="2423" name="BodyR"/>
          <p:cNvSpPr/>
          <p:nvPr/>
        </p:nvSpPr>
        <p:spPr>
          <a:xfrm>
            <a:off x="7416800" y="3886200"/>
            <a:ext cx="3683000" cy="889000"/>
          </a:xfrm>
          <a:prstGeom prst="rect">
            <a:avLst/>
          </a:prstGeom>
          <a:noFill/>
          <a:ln>
            <a:noFill/>
          </a:ln>
        </p:spPr>
        <p:txBody>
          <a:bodyPr wrap="square" lIns="0" tIns="0" rIns="0" bIns="0" anchor="t">
            <a:normAutofit/>
          </a:bodyPr>
          <a:lstStyle/>
          <a:p>
            <a:pPr algn="l">
              <a:lnSpc>
                <a:spcPct val="120000"/>
              </a:lnSpc>
            </a:pPr>
            <a:r>
              <a:rPr lang="en-GB" sz="1400" b="0" spc="0" dirty="0">
                <a:solidFill>
                  <a:srgbClr val="E0E6EE"/>
                </a:solidFill>
                <a:latin typeface="Aptos"/>
              </a:rPr>
              <a:t>The same transmission doubles as a radar-like probe of the room. Same packet, second reading.</a:t>
            </a:r>
          </a:p>
        </p:txBody>
      </p:sp>
      <p:sp>
        <p:nvSpPr>
          <p:cNvPr id="2430" name="FactDot 0"/>
          <p:cNvSpPr/>
          <p:nvPr/>
        </p:nvSpPr>
        <p:spPr>
          <a:xfrm>
            <a:off x="838200" y="5435600"/>
            <a:ext cx="127000" cy="127000"/>
          </a:xfrm>
          <a:prstGeom prst="ellipse">
            <a:avLst/>
          </a:prstGeom>
          <a:solidFill>
            <a:srgbClr val="E97132"/>
          </a:solidFill>
          <a:ln>
            <a:noFill/>
          </a:ln>
        </p:spPr>
        <p:txBody>
          <a:bodyPr/>
          <a:lstStyle/>
          <a:p>
            <a:endParaRPr lang="en-GB"/>
          </a:p>
        </p:txBody>
      </p:sp>
      <p:sp>
        <p:nvSpPr>
          <p:cNvPr id="2440" name="Fact 0"/>
          <p:cNvSpPr/>
          <p:nvPr/>
        </p:nvSpPr>
        <p:spPr>
          <a:xfrm>
            <a:off x="1066800" y="5334000"/>
            <a:ext cx="2362200" cy="558800"/>
          </a:xfrm>
          <a:prstGeom prst="rect">
            <a:avLst/>
          </a:prstGeom>
          <a:noFill/>
          <a:ln>
            <a:noFill/>
          </a:ln>
        </p:spPr>
        <p:txBody>
          <a:bodyPr wrap="square" lIns="0" tIns="0" rIns="0" bIns="0" anchor="t">
            <a:normAutofit/>
          </a:bodyPr>
          <a:lstStyle/>
          <a:p>
            <a:pPr algn="l">
              <a:lnSpc>
                <a:spcPct val="120000"/>
              </a:lnSpc>
            </a:pPr>
            <a:r>
              <a:rPr lang="en-GB" sz="1500" b="1" spc="0" dirty="0">
                <a:solidFill>
                  <a:srgbClr val="E0E6EE"/>
                </a:solidFill>
                <a:latin typeface="Aptos"/>
              </a:rPr>
              <a:t>No separate emitter</a:t>
            </a:r>
          </a:p>
        </p:txBody>
      </p:sp>
      <p:sp>
        <p:nvSpPr>
          <p:cNvPr id="2431" name="FactDot 1"/>
          <p:cNvSpPr/>
          <p:nvPr/>
        </p:nvSpPr>
        <p:spPr>
          <a:xfrm>
            <a:off x="3505200" y="5435600"/>
            <a:ext cx="127000" cy="127000"/>
          </a:xfrm>
          <a:prstGeom prst="ellipse">
            <a:avLst/>
          </a:prstGeom>
          <a:solidFill>
            <a:srgbClr val="68D2BF"/>
          </a:solidFill>
          <a:ln>
            <a:noFill/>
          </a:ln>
        </p:spPr>
        <p:txBody>
          <a:bodyPr/>
          <a:lstStyle/>
          <a:p>
            <a:endParaRPr lang="en-GB"/>
          </a:p>
        </p:txBody>
      </p:sp>
      <p:sp>
        <p:nvSpPr>
          <p:cNvPr id="2441" name="Fact 1"/>
          <p:cNvSpPr/>
          <p:nvPr/>
        </p:nvSpPr>
        <p:spPr>
          <a:xfrm>
            <a:off x="3733800" y="5334000"/>
            <a:ext cx="2362200" cy="558800"/>
          </a:xfrm>
          <a:prstGeom prst="rect">
            <a:avLst/>
          </a:prstGeom>
          <a:noFill/>
          <a:ln>
            <a:noFill/>
          </a:ln>
        </p:spPr>
        <p:txBody>
          <a:bodyPr wrap="square" lIns="0" tIns="0" rIns="0" bIns="0" anchor="t">
            <a:normAutofit/>
          </a:bodyPr>
          <a:lstStyle/>
          <a:p>
            <a:pPr algn="l">
              <a:lnSpc>
                <a:spcPct val="120000"/>
              </a:lnSpc>
            </a:pPr>
            <a:r>
              <a:rPr lang="en-GB" sz="1500" b="1" spc="0" dirty="0">
                <a:solidFill>
                  <a:srgbClr val="E0E6EE"/>
                </a:solidFill>
                <a:latin typeface="Aptos"/>
              </a:rPr>
              <a:t>No extra spectrum</a:t>
            </a:r>
          </a:p>
        </p:txBody>
      </p:sp>
      <p:sp>
        <p:nvSpPr>
          <p:cNvPr id="2432" name="FactDot 2"/>
          <p:cNvSpPr/>
          <p:nvPr/>
        </p:nvSpPr>
        <p:spPr>
          <a:xfrm>
            <a:off x="6172200" y="5435600"/>
            <a:ext cx="127000" cy="127000"/>
          </a:xfrm>
          <a:prstGeom prst="ellipse">
            <a:avLst/>
          </a:prstGeom>
          <a:solidFill>
            <a:srgbClr val="4A9BE6"/>
          </a:solidFill>
          <a:ln>
            <a:noFill/>
          </a:ln>
        </p:spPr>
        <p:txBody>
          <a:bodyPr/>
          <a:lstStyle/>
          <a:p>
            <a:endParaRPr lang="en-GB"/>
          </a:p>
        </p:txBody>
      </p:sp>
      <p:sp>
        <p:nvSpPr>
          <p:cNvPr id="2442" name="Fact 2"/>
          <p:cNvSpPr/>
          <p:nvPr/>
        </p:nvSpPr>
        <p:spPr>
          <a:xfrm>
            <a:off x="6400800" y="5334000"/>
            <a:ext cx="2362200" cy="558800"/>
          </a:xfrm>
          <a:prstGeom prst="rect">
            <a:avLst/>
          </a:prstGeom>
          <a:noFill/>
          <a:ln>
            <a:noFill/>
          </a:ln>
        </p:spPr>
        <p:txBody>
          <a:bodyPr wrap="square" lIns="0" tIns="0" rIns="0" bIns="0" anchor="t">
            <a:normAutofit/>
          </a:bodyPr>
          <a:lstStyle/>
          <a:p>
            <a:pPr algn="l">
              <a:lnSpc>
                <a:spcPct val="120000"/>
              </a:lnSpc>
            </a:pPr>
            <a:r>
              <a:rPr lang="en-GB" sz="1500" b="1" spc="0" dirty="0">
                <a:solidFill>
                  <a:srgbClr val="E0E6EE"/>
                </a:solidFill>
                <a:latin typeface="Aptos"/>
              </a:rPr>
              <a:t>No dedicated sensor</a:t>
            </a:r>
          </a:p>
        </p:txBody>
      </p:sp>
      <p:sp>
        <p:nvSpPr>
          <p:cNvPr id="2433" name="FactDot 3"/>
          <p:cNvSpPr/>
          <p:nvPr/>
        </p:nvSpPr>
        <p:spPr>
          <a:xfrm>
            <a:off x="8839200" y="5435600"/>
            <a:ext cx="127000" cy="127000"/>
          </a:xfrm>
          <a:prstGeom prst="ellipse">
            <a:avLst/>
          </a:prstGeom>
          <a:solidFill>
            <a:srgbClr val="A8B3C2"/>
          </a:solidFill>
          <a:ln>
            <a:noFill/>
          </a:ln>
        </p:spPr>
        <p:txBody>
          <a:bodyPr/>
          <a:lstStyle/>
          <a:p>
            <a:endParaRPr lang="en-GB"/>
          </a:p>
        </p:txBody>
      </p:sp>
      <p:sp>
        <p:nvSpPr>
          <p:cNvPr id="2443" name="Fact 3"/>
          <p:cNvSpPr/>
          <p:nvPr/>
        </p:nvSpPr>
        <p:spPr>
          <a:xfrm>
            <a:off x="9067800" y="5334000"/>
            <a:ext cx="2362200" cy="558800"/>
          </a:xfrm>
          <a:prstGeom prst="rect">
            <a:avLst/>
          </a:prstGeom>
          <a:noFill/>
          <a:ln>
            <a:noFill/>
          </a:ln>
        </p:spPr>
        <p:txBody>
          <a:bodyPr wrap="square" lIns="0" tIns="0" rIns="0" bIns="0" anchor="t">
            <a:normAutofit/>
          </a:bodyPr>
          <a:lstStyle/>
          <a:p>
            <a:pPr algn="l">
              <a:lnSpc>
                <a:spcPct val="120000"/>
              </a:lnSpc>
            </a:pPr>
            <a:r>
              <a:rPr lang="en-GB" sz="1500" b="1" spc="0" dirty="0">
                <a:solidFill>
                  <a:srgbClr val="E0E6EE"/>
                </a:solidFill>
                <a:latin typeface="Aptos"/>
              </a:rPr>
              <a:t>Native in 5G and 6G</a:t>
            </a:r>
          </a:p>
        </p:txBody>
      </p:sp>
      <p:sp>
        <p:nvSpPr>
          <p:cNvPr id="2450" name="FactLine"/>
          <p:cNvSpPr/>
          <p:nvPr/>
        </p:nvSpPr>
        <p:spPr>
          <a:xfrm>
            <a:off x="838200" y="5181600"/>
            <a:ext cx="10515600" cy="12700"/>
          </a:xfrm>
          <a:prstGeom prst="rect">
            <a:avLst/>
          </a:prstGeom>
          <a:solidFill>
            <a:srgbClr val="2A3A52"/>
          </a:solidFill>
          <a:ln>
            <a:noFill/>
          </a:ln>
        </p:spPr>
        <p:txBody>
          <a:bodyPr/>
          <a:lstStyle/>
          <a:p>
            <a:endParaRPr lang="en-GB"/>
          </a:p>
        </p:txBody>
      </p:sp>
      <p:sp>
        <p:nvSpPr>
          <p:cNvPr id="2020" name="Txt2021"/>
          <p:cNvSpPr txBox="1"/>
          <p:nvPr/>
        </p:nvSpPr>
        <p:spPr>
          <a:xfrm>
            <a:off x="3810000" y="6273800"/>
            <a:ext cx="7543800" cy="355600"/>
          </a:xfrm>
          <a:prstGeom prst="rect">
            <a:avLst/>
          </a:prstGeom>
          <a:noFill/>
        </p:spPr>
        <p:txBody>
          <a:bodyPr wrap="square" lIns="0" tIns="0" rIns="0" bIns="0" anchor="t"/>
          <a:lstStyle/>
          <a:p>
            <a:pPr algn="r">
              <a:lnSpc>
                <a:spcPct val="100000"/>
              </a:lnSpc>
              <a:buNone/>
            </a:pPr>
            <a:r>
              <a:rPr lang="en-GB" sz="1600" b="0" i="1" spc="0" dirty="0">
                <a:solidFill>
                  <a:srgbClr val="68D2BF"/>
                </a:solidFill>
                <a:latin typeface="Aptos"/>
              </a:rPr>
              <a:t>JCAS turns every access point and base station into a potential sensor.</a:t>
            </a:r>
          </a:p>
        </p:txBody>
      </p:sp>
      <p:pic>
        <p:nvPicPr>
          <p:cNvPr id="2451" name="Graphic 2451"/>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066800" y="3327400"/>
            <a:ext cx="508000" cy="508000"/>
          </a:xfrm>
          <a:prstGeom prst="rect">
            <a:avLst/>
          </a:prstGeom>
        </p:spPr>
      </p:pic>
      <p:pic>
        <p:nvPicPr>
          <p:cNvPr id="2452" name="Graphic 2452"/>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705600" y="3327400"/>
            <a:ext cx="508000" cy="508000"/>
          </a:xfrm>
          <a:prstGeom prst="rect">
            <a:avLst/>
          </a:prstGeom>
        </p:spPr>
      </p:pic>
    </p:spTree>
    <p:extLst>
      <p:ext uri="{BB962C8B-B14F-4D97-AF65-F5344CB8AC3E}">
        <p14:creationId xmlns:p14="http://schemas.microsoft.com/office/powerpoint/2010/main" val="14483716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0" name="Txt2001"/>
          <p:cNvSpPr txBox="1"/>
          <p:nvPr/>
        </p:nvSpPr>
        <p:spPr>
          <a:xfrm>
            <a:off x="838200" y="228600"/>
            <a:ext cx="10515600" cy="558800"/>
          </a:xfrm>
          <a:prstGeom prst="rect">
            <a:avLst/>
          </a:prstGeom>
          <a:noFill/>
        </p:spPr>
        <p:txBody>
          <a:bodyPr wrap="square" lIns="0" tIns="0" rIns="0" bIns="0" anchor="t"/>
          <a:lstStyle/>
          <a:p>
            <a:pPr algn="l">
              <a:lnSpc>
                <a:spcPct val="100000"/>
              </a:lnSpc>
              <a:buNone/>
            </a:pPr>
            <a:r>
              <a:rPr lang="en-GB" sz="3200" b="1" i="0" spc="0" dirty="0">
                <a:solidFill>
                  <a:srgbClr val="FFFFFF"/>
                </a:solidFill>
                <a:latin typeface="Aptos Display"/>
              </a:rPr>
              <a:t>No longer research. It is in the standards.</a:t>
            </a:r>
          </a:p>
        </p:txBody>
      </p:sp>
      <p:sp>
        <p:nvSpPr>
          <p:cNvPr id="2001" name="Txt2002"/>
          <p:cNvSpPr txBox="1"/>
          <p:nvPr/>
        </p:nvSpPr>
        <p:spPr>
          <a:xfrm>
            <a:off x="838200" y="863600"/>
            <a:ext cx="10515600" cy="355600"/>
          </a:xfrm>
          <a:prstGeom prst="rect">
            <a:avLst/>
          </a:prstGeom>
          <a:noFill/>
        </p:spPr>
        <p:txBody>
          <a:bodyPr wrap="square" lIns="0" tIns="0" rIns="0" bIns="0" anchor="t"/>
          <a:lstStyle/>
          <a:p>
            <a:pPr algn="l">
              <a:lnSpc>
                <a:spcPct val="100000"/>
              </a:lnSpc>
              <a:buNone/>
            </a:pPr>
            <a:r>
              <a:rPr lang="en-GB" sz="1600" b="0" i="1" spc="0" dirty="0">
                <a:solidFill>
                  <a:srgbClr val="A8B3C2"/>
                </a:solidFill>
                <a:latin typeface="Aptos"/>
              </a:rPr>
              <a:t>Sensing has moved from university labs into the documents that vendors build products against.</a:t>
            </a:r>
          </a:p>
        </p:txBody>
      </p:sp>
      <p:sp>
        <p:nvSpPr>
          <p:cNvPr id="2500" name="Axis"/>
          <p:cNvSpPr/>
          <p:nvPr/>
        </p:nvSpPr>
        <p:spPr>
          <a:xfrm>
            <a:off x="838200" y="2489200"/>
            <a:ext cx="10515600" cy="25400"/>
          </a:xfrm>
          <a:prstGeom prst="rect">
            <a:avLst/>
          </a:prstGeom>
          <a:solidFill>
            <a:srgbClr val="2A3A52"/>
          </a:solidFill>
          <a:ln>
            <a:noFill/>
          </a:ln>
        </p:spPr>
        <p:txBody>
          <a:bodyPr/>
          <a:lstStyle/>
          <a:p>
            <a:endParaRPr lang="en-GB"/>
          </a:p>
        </p:txBody>
      </p:sp>
      <p:sp>
        <p:nvSpPr>
          <p:cNvPr id="2510" name="Year 0"/>
          <p:cNvSpPr/>
          <p:nvPr/>
        </p:nvSpPr>
        <p:spPr>
          <a:xfrm>
            <a:off x="838200" y="1905000"/>
            <a:ext cx="2413000" cy="279400"/>
          </a:xfrm>
          <a:prstGeom prst="rect">
            <a:avLst/>
          </a:prstGeom>
          <a:noFill/>
          <a:ln>
            <a:noFill/>
          </a:ln>
        </p:spPr>
        <p:txBody>
          <a:bodyPr wrap="square" lIns="0" tIns="0" rIns="0" bIns="0" anchor="t">
            <a:normAutofit/>
          </a:bodyPr>
          <a:lstStyle/>
          <a:p>
            <a:pPr algn="l">
              <a:lnSpc>
                <a:spcPct val="120000"/>
              </a:lnSpc>
            </a:pPr>
            <a:r>
              <a:rPr lang="en-GB" sz="1600" b="1" spc="100" dirty="0">
                <a:solidFill>
                  <a:srgbClr val="E97132"/>
                </a:solidFill>
                <a:latin typeface="Aptos"/>
              </a:rPr>
              <a:t>2025</a:t>
            </a:r>
          </a:p>
        </p:txBody>
      </p:sp>
      <p:sp>
        <p:nvSpPr>
          <p:cNvPr id="2520" name="Node 0"/>
          <p:cNvSpPr/>
          <p:nvPr/>
        </p:nvSpPr>
        <p:spPr>
          <a:xfrm>
            <a:off x="838200" y="2387600"/>
            <a:ext cx="228600" cy="228600"/>
          </a:xfrm>
          <a:prstGeom prst="ellipse">
            <a:avLst/>
          </a:prstGeom>
          <a:solidFill>
            <a:srgbClr val="E97132"/>
          </a:solidFill>
          <a:ln w="38100">
            <a:solidFill>
              <a:srgbClr val="0B1220"/>
            </a:solidFill>
          </a:ln>
        </p:spPr>
        <p:txBody>
          <a:bodyPr/>
          <a:lstStyle/>
          <a:p>
            <a:endParaRPr lang="en-GB"/>
          </a:p>
        </p:txBody>
      </p:sp>
      <p:sp>
        <p:nvSpPr>
          <p:cNvPr id="2530" name="Stem 0"/>
          <p:cNvSpPr/>
          <p:nvPr/>
        </p:nvSpPr>
        <p:spPr>
          <a:xfrm>
            <a:off x="939800" y="2616200"/>
            <a:ext cx="25400" cy="279400"/>
          </a:xfrm>
          <a:prstGeom prst="rect">
            <a:avLst/>
          </a:prstGeom>
          <a:solidFill>
            <a:srgbClr val="E97132"/>
          </a:solidFill>
          <a:ln>
            <a:noFill/>
          </a:ln>
        </p:spPr>
        <p:txBody>
          <a:bodyPr/>
          <a:lstStyle/>
          <a:p>
            <a:endParaRPr lang="en-GB"/>
          </a:p>
        </p:txBody>
      </p:sp>
      <p:sp>
        <p:nvSpPr>
          <p:cNvPr id="2540" name="Lbl 0"/>
          <p:cNvSpPr/>
          <p:nvPr/>
        </p:nvSpPr>
        <p:spPr>
          <a:xfrm>
            <a:off x="838200" y="2997200"/>
            <a:ext cx="2413000" cy="228600"/>
          </a:xfrm>
          <a:prstGeom prst="rect">
            <a:avLst/>
          </a:prstGeom>
          <a:noFill/>
          <a:ln>
            <a:noFill/>
          </a:ln>
        </p:spPr>
        <p:txBody>
          <a:bodyPr wrap="square" lIns="0" tIns="0" rIns="0" bIns="0" anchor="t">
            <a:normAutofit/>
          </a:bodyPr>
          <a:lstStyle/>
          <a:p>
            <a:pPr algn="l">
              <a:lnSpc>
                <a:spcPct val="120000"/>
              </a:lnSpc>
            </a:pPr>
            <a:r>
              <a:rPr lang="en-GB" sz="1200" b="1" spc="200" dirty="0">
                <a:solidFill>
                  <a:srgbClr val="E97132"/>
                </a:solidFill>
                <a:latin typeface="Aptos"/>
              </a:rPr>
              <a:t>IEEE 802.11bf</a:t>
            </a:r>
          </a:p>
        </p:txBody>
      </p:sp>
      <p:sp>
        <p:nvSpPr>
          <p:cNvPr id="2550" name="Head 0"/>
          <p:cNvSpPr/>
          <p:nvPr/>
        </p:nvSpPr>
        <p:spPr>
          <a:xfrm>
            <a:off x="838200" y="3276600"/>
            <a:ext cx="2413000" cy="889000"/>
          </a:xfrm>
          <a:prstGeom prst="rect">
            <a:avLst/>
          </a:prstGeom>
          <a:noFill/>
          <a:ln>
            <a:noFill/>
          </a:ln>
        </p:spPr>
        <p:txBody>
          <a:bodyPr wrap="square" lIns="0" tIns="0" rIns="0" bIns="0" anchor="t">
            <a:normAutofit/>
          </a:bodyPr>
          <a:lstStyle/>
          <a:p>
            <a:pPr algn="l">
              <a:lnSpc>
                <a:spcPct val="120000"/>
              </a:lnSpc>
            </a:pPr>
            <a:r>
              <a:rPr lang="en-GB" sz="1900" b="1" spc="0" dirty="0">
                <a:solidFill>
                  <a:srgbClr val="FFFFFF"/>
                </a:solidFill>
                <a:latin typeface="Aptos Display"/>
              </a:rPr>
              <a:t>WiFi sensing is a published standard</a:t>
            </a:r>
          </a:p>
        </p:txBody>
      </p:sp>
      <p:sp>
        <p:nvSpPr>
          <p:cNvPr id="2560" name="Body 0"/>
          <p:cNvSpPr/>
          <p:nvPr/>
        </p:nvSpPr>
        <p:spPr>
          <a:xfrm>
            <a:off x="838200" y="4241800"/>
            <a:ext cx="2413000" cy="1778000"/>
          </a:xfrm>
          <a:prstGeom prst="rect">
            <a:avLst/>
          </a:prstGeom>
          <a:noFill/>
          <a:ln>
            <a:noFill/>
          </a:ln>
        </p:spPr>
        <p:txBody>
          <a:bodyPr wrap="square" lIns="0" tIns="0" rIns="0" bIns="0" anchor="t">
            <a:normAutofit/>
          </a:bodyPr>
          <a:lstStyle/>
          <a:p>
            <a:pPr algn="l">
              <a:lnSpc>
                <a:spcPct val="120000"/>
              </a:lnSpc>
            </a:pPr>
            <a:r>
              <a:rPr lang="en-GB" sz="1400" b="0" spc="0" dirty="0">
                <a:solidFill>
                  <a:srgbClr val="E0E6EE"/>
                </a:solidFill>
                <a:latin typeface="Aptos"/>
              </a:rPr>
              <a:t>Approved in May, published in September 2025. Defines how WLAN devices negotiate and report sensing measurements, sub 7 GHz up to 60 GHz.</a:t>
            </a:r>
          </a:p>
        </p:txBody>
      </p:sp>
      <p:sp>
        <p:nvSpPr>
          <p:cNvPr id="2511" name="Year 1"/>
          <p:cNvSpPr/>
          <p:nvPr/>
        </p:nvSpPr>
        <p:spPr>
          <a:xfrm>
            <a:off x="3467100" y="1905000"/>
            <a:ext cx="2413000" cy="279400"/>
          </a:xfrm>
          <a:prstGeom prst="rect">
            <a:avLst/>
          </a:prstGeom>
          <a:noFill/>
          <a:ln>
            <a:noFill/>
          </a:ln>
        </p:spPr>
        <p:txBody>
          <a:bodyPr wrap="square" lIns="0" tIns="0" rIns="0" bIns="0" anchor="t">
            <a:normAutofit/>
          </a:bodyPr>
          <a:lstStyle/>
          <a:p>
            <a:pPr algn="l">
              <a:lnSpc>
                <a:spcPct val="120000"/>
              </a:lnSpc>
            </a:pPr>
            <a:r>
              <a:rPr lang="en-GB" sz="1600" b="1" spc="100" dirty="0">
                <a:solidFill>
                  <a:srgbClr val="68D2BF"/>
                </a:solidFill>
                <a:latin typeface="Aptos"/>
              </a:rPr>
              <a:t>DEC 2025</a:t>
            </a:r>
          </a:p>
        </p:txBody>
      </p:sp>
      <p:sp>
        <p:nvSpPr>
          <p:cNvPr id="2521" name="Node 1"/>
          <p:cNvSpPr/>
          <p:nvPr/>
        </p:nvSpPr>
        <p:spPr>
          <a:xfrm>
            <a:off x="3467100" y="2387600"/>
            <a:ext cx="228600" cy="228600"/>
          </a:xfrm>
          <a:prstGeom prst="ellipse">
            <a:avLst/>
          </a:prstGeom>
          <a:solidFill>
            <a:srgbClr val="68D2BF"/>
          </a:solidFill>
          <a:ln w="38100">
            <a:solidFill>
              <a:srgbClr val="0B1220"/>
            </a:solidFill>
          </a:ln>
        </p:spPr>
        <p:txBody>
          <a:bodyPr/>
          <a:lstStyle/>
          <a:p>
            <a:endParaRPr lang="en-GB"/>
          </a:p>
        </p:txBody>
      </p:sp>
      <p:sp>
        <p:nvSpPr>
          <p:cNvPr id="2531" name="Stem 1"/>
          <p:cNvSpPr/>
          <p:nvPr/>
        </p:nvSpPr>
        <p:spPr>
          <a:xfrm>
            <a:off x="3568700" y="2616200"/>
            <a:ext cx="25400" cy="279400"/>
          </a:xfrm>
          <a:prstGeom prst="rect">
            <a:avLst/>
          </a:prstGeom>
          <a:solidFill>
            <a:srgbClr val="68D2BF"/>
          </a:solidFill>
          <a:ln>
            <a:noFill/>
          </a:ln>
        </p:spPr>
        <p:txBody>
          <a:bodyPr/>
          <a:lstStyle/>
          <a:p>
            <a:endParaRPr lang="en-GB"/>
          </a:p>
        </p:txBody>
      </p:sp>
      <p:sp>
        <p:nvSpPr>
          <p:cNvPr id="2541" name="Lbl 1"/>
          <p:cNvSpPr/>
          <p:nvPr/>
        </p:nvSpPr>
        <p:spPr>
          <a:xfrm>
            <a:off x="3467100" y="2997200"/>
            <a:ext cx="2413000" cy="228600"/>
          </a:xfrm>
          <a:prstGeom prst="rect">
            <a:avLst/>
          </a:prstGeom>
          <a:noFill/>
          <a:ln>
            <a:noFill/>
          </a:ln>
        </p:spPr>
        <p:txBody>
          <a:bodyPr wrap="square" lIns="0" tIns="0" rIns="0" bIns="0" anchor="t">
            <a:normAutofit/>
          </a:bodyPr>
          <a:lstStyle/>
          <a:p>
            <a:pPr algn="l">
              <a:lnSpc>
                <a:spcPct val="120000"/>
              </a:lnSpc>
            </a:pPr>
            <a:r>
              <a:rPr lang="en-GB" sz="1200" b="1" spc="200" dirty="0">
                <a:solidFill>
                  <a:srgbClr val="68D2BF"/>
                </a:solidFill>
                <a:latin typeface="Aptos"/>
              </a:rPr>
              <a:t>3GPP RELEASE 19</a:t>
            </a:r>
          </a:p>
        </p:txBody>
      </p:sp>
      <p:sp>
        <p:nvSpPr>
          <p:cNvPr id="2551" name="Head 1"/>
          <p:cNvSpPr/>
          <p:nvPr/>
        </p:nvSpPr>
        <p:spPr>
          <a:xfrm>
            <a:off x="3467100" y="3276600"/>
            <a:ext cx="2413000" cy="889000"/>
          </a:xfrm>
          <a:prstGeom prst="rect">
            <a:avLst/>
          </a:prstGeom>
          <a:noFill/>
          <a:ln>
            <a:noFill/>
          </a:ln>
        </p:spPr>
        <p:txBody>
          <a:bodyPr wrap="square" lIns="0" tIns="0" rIns="0" bIns="0" anchor="t">
            <a:normAutofit/>
          </a:bodyPr>
          <a:lstStyle/>
          <a:p>
            <a:pPr algn="l">
              <a:lnSpc>
                <a:spcPct val="120000"/>
              </a:lnSpc>
            </a:pPr>
            <a:r>
              <a:rPr lang="en-GB" sz="1900" b="1" spc="0" dirty="0">
                <a:solidFill>
                  <a:srgbClr val="FFFFFF"/>
                </a:solidFill>
                <a:latin typeface="Aptos Display"/>
              </a:rPr>
              <a:t>ISAC enters the mobile spec</a:t>
            </a:r>
          </a:p>
        </p:txBody>
      </p:sp>
      <p:sp>
        <p:nvSpPr>
          <p:cNvPr id="2561" name="Body 1"/>
          <p:cNvSpPr/>
          <p:nvPr/>
        </p:nvSpPr>
        <p:spPr>
          <a:xfrm>
            <a:off x="3467100" y="4241800"/>
            <a:ext cx="2413000" cy="1778000"/>
          </a:xfrm>
          <a:prstGeom prst="rect">
            <a:avLst/>
          </a:prstGeom>
          <a:noFill/>
          <a:ln>
            <a:noFill/>
          </a:ln>
        </p:spPr>
        <p:txBody>
          <a:bodyPr wrap="square" lIns="0" tIns="0" rIns="0" bIns="0" anchor="t">
            <a:normAutofit/>
          </a:bodyPr>
          <a:lstStyle/>
          <a:p>
            <a:pPr algn="l">
              <a:lnSpc>
                <a:spcPct val="120000"/>
              </a:lnSpc>
            </a:pPr>
            <a:r>
              <a:rPr lang="en-GB" sz="1400" b="0" spc="0" dirty="0">
                <a:solidFill>
                  <a:srgbClr val="E0E6EE"/>
                </a:solidFill>
                <a:latin typeface="Aptos"/>
              </a:rPr>
              <a:t>Service requirements (TS 22.137), 30+ use cases (TR 22.837) and sensing channel models. Release 19 frozen in December 2025.</a:t>
            </a:r>
          </a:p>
        </p:txBody>
      </p:sp>
      <p:sp>
        <p:nvSpPr>
          <p:cNvPr id="2512" name="Year 2"/>
          <p:cNvSpPr/>
          <p:nvPr/>
        </p:nvSpPr>
        <p:spPr>
          <a:xfrm>
            <a:off x="6096000" y="1905000"/>
            <a:ext cx="2413000" cy="279400"/>
          </a:xfrm>
          <a:prstGeom prst="rect">
            <a:avLst/>
          </a:prstGeom>
          <a:noFill/>
          <a:ln>
            <a:noFill/>
          </a:ln>
        </p:spPr>
        <p:txBody>
          <a:bodyPr wrap="square" lIns="0" tIns="0" rIns="0" bIns="0" anchor="t">
            <a:normAutofit/>
          </a:bodyPr>
          <a:lstStyle/>
          <a:p>
            <a:pPr algn="l">
              <a:lnSpc>
                <a:spcPct val="120000"/>
              </a:lnSpc>
            </a:pPr>
            <a:r>
              <a:rPr lang="en-GB" sz="1600" b="1" spc="100" dirty="0">
                <a:solidFill>
                  <a:srgbClr val="4A9BE6"/>
                </a:solidFill>
                <a:latin typeface="Aptos"/>
              </a:rPr>
              <a:t>2026 to 2027</a:t>
            </a:r>
          </a:p>
        </p:txBody>
      </p:sp>
      <p:sp>
        <p:nvSpPr>
          <p:cNvPr id="2522" name="Node 2"/>
          <p:cNvSpPr/>
          <p:nvPr/>
        </p:nvSpPr>
        <p:spPr>
          <a:xfrm>
            <a:off x="6096000" y="2387600"/>
            <a:ext cx="228600" cy="228600"/>
          </a:xfrm>
          <a:prstGeom prst="ellipse">
            <a:avLst/>
          </a:prstGeom>
          <a:solidFill>
            <a:srgbClr val="4A9BE6"/>
          </a:solidFill>
          <a:ln w="38100">
            <a:solidFill>
              <a:srgbClr val="0B1220"/>
            </a:solidFill>
          </a:ln>
        </p:spPr>
        <p:txBody>
          <a:bodyPr/>
          <a:lstStyle/>
          <a:p>
            <a:endParaRPr lang="en-GB"/>
          </a:p>
        </p:txBody>
      </p:sp>
      <p:sp>
        <p:nvSpPr>
          <p:cNvPr id="2532" name="Stem 2"/>
          <p:cNvSpPr/>
          <p:nvPr/>
        </p:nvSpPr>
        <p:spPr>
          <a:xfrm>
            <a:off x="6197600" y="2616200"/>
            <a:ext cx="25400" cy="279400"/>
          </a:xfrm>
          <a:prstGeom prst="rect">
            <a:avLst/>
          </a:prstGeom>
          <a:solidFill>
            <a:srgbClr val="4A9BE6"/>
          </a:solidFill>
          <a:ln>
            <a:noFill/>
          </a:ln>
        </p:spPr>
        <p:txBody>
          <a:bodyPr/>
          <a:lstStyle/>
          <a:p>
            <a:endParaRPr lang="en-GB"/>
          </a:p>
        </p:txBody>
      </p:sp>
      <p:sp>
        <p:nvSpPr>
          <p:cNvPr id="2542" name="Lbl 2"/>
          <p:cNvSpPr/>
          <p:nvPr/>
        </p:nvSpPr>
        <p:spPr>
          <a:xfrm>
            <a:off x="6096000" y="2997200"/>
            <a:ext cx="2413000" cy="228600"/>
          </a:xfrm>
          <a:prstGeom prst="rect">
            <a:avLst/>
          </a:prstGeom>
          <a:noFill/>
          <a:ln>
            <a:noFill/>
          </a:ln>
        </p:spPr>
        <p:txBody>
          <a:bodyPr wrap="square" lIns="0" tIns="0" rIns="0" bIns="0" anchor="t">
            <a:normAutofit/>
          </a:bodyPr>
          <a:lstStyle/>
          <a:p>
            <a:pPr algn="l">
              <a:lnSpc>
                <a:spcPct val="120000"/>
              </a:lnSpc>
            </a:pPr>
            <a:r>
              <a:rPr lang="en-GB" sz="1200" b="1" spc="200" dirty="0">
                <a:solidFill>
                  <a:srgbClr val="4A9BE6"/>
                </a:solidFill>
                <a:latin typeface="Aptos"/>
              </a:rPr>
              <a:t>3GPP RELEASE 20</a:t>
            </a:r>
          </a:p>
        </p:txBody>
      </p:sp>
      <p:sp>
        <p:nvSpPr>
          <p:cNvPr id="2552" name="Head 2"/>
          <p:cNvSpPr/>
          <p:nvPr/>
        </p:nvSpPr>
        <p:spPr>
          <a:xfrm>
            <a:off x="6096000" y="3276600"/>
            <a:ext cx="2413000" cy="889000"/>
          </a:xfrm>
          <a:prstGeom prst="rect">
            <a:avLst/>
          </a:prstGeom>
          <a:noFill/>
          <a:ln>
            <a:noFill/>
          </a:ln>
        </p:spPr>
        <p:txBody>
          <a:bodyPr wrap="square" lIns="0" tIns="0" rIns="0" bIns="0" anchor="t">
            <a:normAutofit/>
          </a:bodyPr>
          <a:lstStyle/>
          <a:p>
            <a:pPr algn="l">
              <a:lnSpc>
                <a:spcPct val="120000"/>
              </a:lnSpc>
            </a:pPr>
            <a:r>
              <a:rPr lang="en-GB" sz="1900" b="1" spc="0" dirty="0">
                <a:solidFill>
                  <a:srgbClr val="FFFFFF"/>
                </a:solidFill>
                <a:latin typeface="Aptos Display"/>
              </a:rPr>
              <a:t>Architecture work is running now</a:t>
            </a:r>
          </a:p>
        </p:txBody>
      </p:sp>
      <p:sp>
        <p:nvSpPr>
          <p:cNvPr id="2562" name="Body 2"/>
          <p:cNvSpPr/>
          <p:nvPr/>
        </p:nvSpPr>
        <p:spPr>
          <a:xfrm>
            <a:off x="6096000" y="4241800"/>
            <a:ext cx="2413000" cy="1778000"/>
          </a:xfrm>
          <a:prstGeom prst="rect">
            <a:avLst/>
          </a:prstGeom>
          <a:noFill/>
          <a:ln>
            <a:noFill/>
          </a:ln>
        </p:spPr>
        <p:txBody>
          <a:bodyPr wrap="square" lIns="0" tIns="0" rIns="0" bIns="0" anchor="t">
            <a:normAutofit/>
          </a:bodyPr>
          <a:lstStyle/>
          <a:p>
            <a:pPr algn="l">
              <a:lnSpc>
                <a:spcPct val="120000"/>
              </a:lnSpc>
            </a:pPr>
            <a:r>
              <a:rPr lang="en-GB" sz="1400" b="0" spc="0" dirty="0">
                <a:solidFill>
                  <a:srgbClr val="E0E6EE"/>
                </a:solidFill>
                <a:latin typeface="Aptos"/>
              </a:rPr>
              <a:t>5G Advanced sensing architecture, plus 6G studies with 23 accepted ISAC use cases. Technical reports as outcome.</a:t>
            </a:r>
          </a:p>
        </p:txBody>
      </p:sp>
      <p:sp>
        <p:nvSpPr>
          <p:cNvPr id="2513" name="Year 3"/>
          <p:cNvSpPr/>
          <p:nvPr/>
        </p:nvSpPr>
        <p:spPr>
          <a:xfrm>
            <a:off x="8724900" y="1905000"/>
            <a:ext cx="2413000" cy="279400"/>
          </a:xfrm>
          <a:prstGeom prst="rect">
            <a:avLst/>
          </a:prstGeom>
          <a:noFill/>
          <a:ln>
            <a:noFill/>
          </a:ln>
        </p:spPr>
        <p:txBody>
          <a:bodyPr wrap="square" lIns="0" tIns="0" rIns="0" bIns="0" anchor="t">
            <a:normAutofit/>
          </a:bodyPr>
          <a:lstStyle/>
          <a:p>
            <a:pPr algn="l">
              <a:lnSpc>
                <a:spcPct val="120000"/>
              </a:lnSpc>
            </a:pPr>
            <a:r>
              <a:rPr lang="en-GB" sz="1600" b="1" spc="100" dirty="0">
                <a:solidFill>
                  <a:srgbClr val="FFFFFF"/>
                </a:solidFill>
                <a:latin typeface="Aptos"/>
              </a:rPr>
              <a:t>2028 and beyond</a:t>
            </a:r>
          </a:p>
        </p:txBody>
      </p:sp>
      <p:sp>
        <p:nvSpPr>
          <p:cNvPr id="2523" name="Node 3"/>
          <p:cNvSpPr/>
          <p:nvPr/>
        </p:nvSpPr>
        <p:spPr>
          <a:xfrm>
            <a:off x="8724900" y="2387600"/>
            <a:ext cx="228600" cy="228600"/>
          </a:xfrm>
          <a:prstGeom prst="ellipse">
            <a:avLst/>
          </a:prstGeom>
          <a:solidFill>
            <a:srgbClr val="FFFFFF"/>
          </a:solidFill>
          <a:ln w="38100">
            <a:solidFill>
              <a:srgbClr val="0B1220"/>
            </a:solidFill>
          </a:ln>
        </p:spPr>
        <p:txBody>
          <a:bodyPr/>
          <a:lstStyle/>
          <a:p>
            <a:endParaRPr lang="en-GB"/>
          </a:p>
        </p:txBody>
      </p:sp>
      <p:sp>
        <p:nvSpPr>
          <p:cNvPr id="2533" name="Stem 3"/>
          <p:cNvSpPr/>
          <p:nvPr/>
        </p:nvSpPr>
        <p:spPr>
          <a:xfrm>
            <a:off x="8826500" y="2616200"/>
            <a:ext cx="25400" cy="279400"/>
          </a:xfrm>
          <a:prstGeom prst="rect">
            <a:avLst/>
          </a:prstGeom>
          <a:solidFill>
            <a:srgbClr val="FFFFFF"/>
          </a:solidFill>
          <a:ln>
            <a:noFill/>
          </a:ln>
        </p:spPr>
        <p:txBody>
          <a:bodyPr/>
          <a:lstStyle/>
          <a:p>
            <a:endParaRPr lang="en-GB"/>
          </a:p>
        </p:txBody>
      </p:sp>
      <p:sp>
        <p:nvSpPr>
          <p:cNvPr id="2543" name="Lbl 3"/>
          <p:cNvSpPr/>
          <p:nvPr/>
        </p:nvSpPr>
        <p:spPr>
          <a:xfrm>
            <a:off x="8724900" y="2997200"/>
            <a:ext cx="2413000" cy="228600"/>
          </a:xfrm>
          <a:prstGeom prst="rect">
            <a:avLst/>
          </a:prstGeom>
          <a:noFill/>
          <a:ln>
            <a:noFill/>
          </a:ln>
        </p:spPr>
        <p:txBody>
          <a:bodyPr wrap="square" lIns="0" tIns="0" rIns="0" bIns="0" anchor="t">
            <a:normAutofit/>
          </a:bodyPr>
          <a:lstStyle/>
          <a:p>
            <a:pPr algn="l">
              <a:lnSpc>
                <a:spcPct val="120000"/>
              </a:lnSpc>
            </a:pPr>
            <a:r>
              <a:rPr lang="en-GB" sz="1200" b="1" spc="200" dirty="0">
                <a:solidFill>
                  <a:srgbClr val="FFFFFF"/>
                </a:solidFill>
                <a:latin typeface="Aptos"/>
              </a:rPr>
              <a:t>3GPP RELEASE 21</a:t>
            </a:r>
          </a:p>
        </p:txBody>
      </p:sp>
      <p:sp>
        <p:nvSpPr>
          <p:cNvPr id="2553" name="Head 3"/>
          <p:cNvSpPr/>
          <p:nvPr/>
        </p:nvSpPr>
        <p:spPr>
          <a:xfrm>
            <a:off x="8724900" y="3276600"/>
            <a:ext cx="2413000" cy="889000"/>
          </a:xfrm>
          <a:prstGeom prst="rect">
            <a:avLst/>
          </a:prstGeom>
          <a:noFill/>
          <a:ln>
            <a:noFill/>
          </a:ln>
        </p:spPr>
        <p:txBody>
          <a:bodyPr wrap="square" lIns="0" tIns="0" rIns="0" bIns="0" anchor="t">
            <a:normAutofit/>
          </a:bodyPr>
          <a:lstStyle/>
          <a:p>
            <a:pPr algn="l">
              <a:lnSpc>
                <a:spcPct val="120000"/>
              </a:lnSpc>
            </a:pPr>
            <a:r>
              <a:rPr lang="en-GB" sz="1900" b="1" spc="0" dirty="0">
                <a:solidFill>
                  <a:srgbClr val="FFFFFF"/>
                </a:solidFill>
                <a:latin typeface="Aptos Display"/>
              </a:rPr>
              <a:t>First 6G specifications</a:t>
            </a:r>
          </a:p>
        </p:txBody>
      </p:sp>
      <p:sp>
        <p:nvSpPr>
          <p:cNvPr id="2563" name="Body 3"/>
          <p:cNvSpPr/>
          <p:nvPr/>
        </p:nvSpPr>
        <p:spPr>
          <a:xfrm>
            <a:off x="8724900" y="4241800"/>
            <a:ext cx="2413000" cy="1778000"/>
          </a:xfrm>
          <a:prstGeom prst="rect">
            <a:avLst/>
          </a:prstGeom>
          <a:noFill/>
          <a:ln>
            <a:noFill/>
          </a:ln>
        </p:spPr>
        <p:txBody>
          <a:bodyPr wrap="square" lIns="0" tIns="0" rIns="0" bIns="0" anchor="t">
            <a:normAutofit/>
          </a:bodyPr>
          <a:lstStyle/>
          <a:p>
            <a:pPr algn="l">
              <a:lnSpc>
                <a:spcPct val="120000"/>
              </a:lnSpc>
            </a:pPr>
            <a:r>
              <a:rPr lang="en-GB" sz="1400" b="0" spc="0" dirty="0">
                <a:solidFill>
                  <a:srgbClr val="E0E6EE"/>
                </a:solidFill>
                <a:latin typeface="Aptos"/>
              </a:rPr>
              <a:t>The first normative 6G specs. Sensing designed in from day one rather than retrofitted onto a communication system.</a:t>
            </a:r>
          </a:p>
        </p:txBody>
      </p:sp>
      <p:sp>
        <p:nvSpPr>
          <p:cNvPr id="2020" name="Txt2021"/>
          <p:cNvSpPr txBox="1"/>
          <p:nvPr/>
        </p:nvSpPr>
        <p:spPr>
          <a:xfrm>
            <a:off x="3810000" y="6273800"/>
            <a:ext cx="7543800" cy="355600"/>
          </a:xfrm>
          <a:prstGeom prst="rect">
            <a:avLst/>
          </a:prstGeom>
          <a:noFill/>
        </p:spPr>
        <p:txBody>
          <a:bodyPr wrap="square" lIns="0" tIns="0" rIns="0" bIns="0" anchor="t"/>
          <a:lstStyle/>
          <a:p>
            <a:pPr algn="r">
              <a:lnSpc>
                <a:spcPct val="100000"/>
              </a:lnSpc>
              <a:buNone/>
            </a:pPr>
            <a:r>
              <a:rPr lang="en-GB" sz="1600" b="0" i="1" spc="0" dirty="0">
                <a:solidFill>
                  <a:srgbClr val="68D2BF"/>
                </a:solidFill>
                <a:latin typeface="Aptos"/>
              </a:rPr>
              <a:t>When sensing ships inside the standard, it ships inside every access point.</a:t>
            </a:r>
          </a:p>
        </p:txBody>
      </p:sp>
    </p:spTree>
    <p:extLst>
      <p:ext uri="{BB962C8B-B14F-4D97-AF65-F5344CB8AC3E}">
        <p14:creationId xmlns:p14="http://schemas.microsoft.com/office/powerpoint/2010/main" val="30415195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0" name="Txt2001"/>
          <p:cNvSpPr txBox="1"/>
          <p:nvPr/>
        </p:nvSpPr>
        <p:spPr>
          <a:xfrm>
            <a:off x="838200" y="228600"/>
            <a:ext cx="10515600" cy="558800"/>
          </a:xfrm>
          <a:prstGeom prst="rect">
            <a:avLst/>
          </a:prstGeom>
          <a:noFill/>
        </p:spPr>
        <p:txBody>
          <a:bodyPr wrap="square" lIns="0" tIns="0" rIns="0" bIns="0" anchor="t"/>
          <a:lstStyle/>
          <a:p>
            <a:pPr algn="l">
              <a:lnSpc>
                <a:spcPct val="100000"/>
              </a:lnSpc>
              <a:buNone/>
            </a:pPr>
            <a:r>
              <a:rPr lang="en-GB" sz="3200" b="1" i="0" spc="0" dirty="0">
                <a:solidFill>
                  <a:srgbClr val="FFFFFF"/>
                </a:solidFill>
                <a:latin typeface="Aptos Display"/>
              </a:rPr>
              <a:t>What it can do, and what it cannot</a:t>
            </a:r>
          </a:p>
        </p:txBody>
      </p:sp>
      <p:sp>
        <p:nvSpPr>
          <p:cNvPr id="2001" name="Txt2002"/>
          <p:cNvSpPr txBox="1"/>
          <p:nvPr/>
        </p:nvSpPr>
        <p:spPr>
          <a:xfrm>
            <a:off x="838200" y="863600"/>
            <a:ext cx="10515600" cy="355600"/>
          </a:xfrm>
          <a:prstGeom prst="rect">
            <a:avLst/>
          </a:prstGeom>
          <a:noFill/>
        </p:spPr>
        <p:txBody>
          <a:bodyPr wrap="square" lIns="0" tIns="0" rIns="0" bIns="0" anchor="t"/>
          <a:lstStyle/>
          <a:p>
            <a:pPr algn="l">
              <a:lnSpc>
                <a:spcPct val="100000"/>
              </a:lnSpc>
              <a:buNone/>
            </a:pPr>
            <a:r>
              <a:rPr lang="en-GB" sz="1600" b="0" i="1" spc="0" dirty="0">
                <a:solidFill>
                  <a:srgbClr val="A8B3C2"/>
                </a:solidFill>
                <a:latin typeface="Aptos"/>
              </a:rPr>
              <a:t>Being honest about the limits is what makes the capability credible.</a:t>
            </a:r>
          </a:p>
        </p:txBody>
      </p:sp>
      <p:sp>
        <p:nvSpPr>
          <p:cNvPr id="2600" name="Col"/>
          <p:cNvSpPr/>
          <p:nvPr/>
        </p:nvSpPr>
        <p:spPr>
          <a:xfrm>
            <a:off x="838200" y="1524000"/>
            <a:ext cx="5130800" cy="3302000"/>
          </a:xfrm>
          <a:prstGeom prst="roundRect">
            <a:avLst/>
          </a:prstGeom>
          <a:solidFill>
            <a:srgbClr val="111A2A"/>
          </a:solidFill>
          <a:ln>
            <a:noFill/>
          </a:ln>
        </p:spPr>
        <p:txBody>
          <a:bodyPr/>
          <a:lstStyle/>
          <a:p>
            <a:endParaRPr lang="en-GB"/>
          </a:p>
        </p:txBody>
      </p:sp>
      <p:sp>
        <p:nvSpPr>
          <p:cNvPr id="2601" name="ColLbl"/>
          <p:cNvSpPr/>
          <p:nvPr/>
        </p:nvSpPr>
        <p:spPr>
          <a:xfrm>
            <a:off x="1143000" y="1778000"/>
            <a:ext cx="4521200" cy="304800"/>
          </a:xfrm>
          <a:prstGeom prst="rect">
            <a:avLst/>
          </a:prstGeom>
          <a:noFill/>
          <a:ln>
            <a:noFill/>
          </a:ln>
        </p:spPr>
        <p:txBody>
          <a:bodyPr wrap="square" lIns="0" tIns="0" rIns="0" bIns="0" anchor="t">
            <a:normAutofit lnSpcReduction="10000"/>
          </a:bodyPr>
          <a:lstStyle/>
          <a:p>
            <a:pPr algn="l">
              <a:lnSpc>
                <a:spcPct val="120000"/>
              </a:lnSpc>
            </a:pPr>
            <a:r>
              <a:rPr lang="en-GB" sz="1800" b="1" spc="200" dirty="0">
                <a:solidFill>
                  <a:srgbClr val="68D2BF"/>
                </a:solidFill>
                <a:latin typeface="Aptos Display"/>
              </a:rPr>
              <a:t>THE PHYSICS ALLOWS</a:t>
            </a:r>
          </a:p>
        </p:txBody>
      </p:sp>
      <p:sp>
        <p:nvSpPr>
          <p:cNvPr id="2610" name="Mark"/>
          <p:cNvSpPr/>
          <p:nvPr/>
        </p:nvSpPr>
        <p:spPr>
          <a:xfrm>
            <a:off x="1143000" y="2286000"/>
            <a:ext cx="279400" cy="279400"/>
          </a:xfrm>
          <a:prstGeom prst="ellipse">
            <a:avLst/>
          </a:prstGeom>
          <a:solidFill>
            <a:srgbClr val="68D2BF"/>
          </a:solidFill>
          <a:ln>
            <a:noFill/>
          </a:ln>
        </p:spPr>
        <p:txBody>
          <a:bodyPr wrap="square" lIns="0" tIns="0" rIns="0" bIns="0" anchor="ctr">
            <a:normAutofit lnSpcReduction="10000"/>
          </a:bodyPr>
          <a:lstStyle/>
          <a:p>
            <a:pPr algn="ctr">
              <a:lnSpc>
                <a:spcPct val="120000"/>
              </a:lnSpc>
            </a:pPr>
            <a:r>
              <a:rPr lang="en-GB" sz="1200" b="1" spc="0" dirty="0">
                <a:solidFill>
                  <a:srgbClr val="0B1220"/>
                </a:solidFill>
                <a:latin typeface="Aptos"/>
              </a:rPr>
              <a:t>✓</a:t>
            </a:r>
          </a:p>
        </p:txBody>
      </p:sp>
      <p:sp>
        <p:nvSpPr>
          <p:cNvPr id="2620" name="Item"/>
          <p:cNvSpPr/>
          <p:nvPr/>
        </p:nvSpPr>
        <p:spPr>
          <a:xfrm>
            <a:off x="1574800" y="2260600"/>
            <a:ext cx="4089400" cy="558800"/>
          </a:xfrm>
          <a:prstGeom prst="rect">
            <a:avLst/>
          </a:prstGeom>
          <a:noFill/>
          <a:ln>
            <a:noFill/>
          </a:ln>
        </p:spPr>
        <p:txBody>
          <a:bodyPr wrap="square" lIns="0" tIns="0" rIns="0" bIns="0" anchor="ctr">
            <a:normAutofit/>
          </a:bodyPr>
          <a:lstStyle/>
          <a:p>
            <a:pPr algn="l">
              <a:lnSpc>
                <a:spcPct val="120000"/>
              </a:lnSpc>
            </a:pPr>
            <a:r>
              <a:rPr lang="en-GB" sz="1500" b="0" spc="0" dirty="0">
                <a:solidFill>
                  <a:srgbClr val="E0E6EE"/>
                </a:solidFill>
                <a:latin typeface="Aptos"/>
              </a:rPr>
              <a:t>Sensing presence and motion, room by room</a:t>
            </a:r>
          </a:p>
        </p:txBody>
      </p:sp>
      <p:sp>
        <p:nvSpPr>
          <p:cNvPr id="2611" name="Mark"/>
          <p:cNvSpPr/>
          <p:nvPr/>
        </p:nvSpPr>
        <p:spPr>
          <a:xfrm>
            <a:off x="1143000" y="2895600"/>
            <a:ext cx="279400" cy="279400"/>
          </a:xfrm>
          <a:prstGeom prst="ellipse">
            <a:avLst/>
          </a:prstGeom>
          <a:solidFill>
            <a:srgbClr val="68D2BF"/>
          </a:solidFill>
          <a:ln>
            <a:noFill/>
          </a:ln>
        </p:spPr>
        <p:txBody>
          <a:bodyPr wrap="square" lIns="0" tIns="0" rIns="0" bIns="0" anchor="ctr">
            <a:normAutofit lnSpcReduction="10000"/>
          </a:bodyPr>
          <a:lstStyle/>
          <a:p>
            <a:pPr algn="ctr">
              <a:lnSpc>
                <a:spcPct val="120000"/>
              </a:lnSpc>
            </a:pPr>
            <a:r>
              <a:rPr lang="en-GB" sz="1200" b="1" spc="0" dirty="0">
                <a:solidFill>
                  <a:srgbClr val="0B1220"/>
                </a:solidFill>
                <a:latin typeface="Aptos"/>
              </a:rPr>
              <a:t>✓</a:t>
            </a:r>
          </a:p>
        </p:txBody>
      </p:sp>
      <p:sp>
        <p:nvSpPr>
          <p:cNvPr id="2621" name="Item"/>
          <p:cNvSpPr/>
          <p:nvPr/>
        </p:nvSpPr>
        <p:spPr>
          <a:xfrm>
            <a:off x="1574800" y="2870200"/>
            <a:ext cx="4089400" cy="558800"/>
          </a:xfrm>
          <a:prstGeom prst="rect">
            <a:avLst/>
          </a:prstGeom>
          <a:noFill/>
          <a:ln>
            <a:noFill/>
          </a:ln>
        </p:spPr>
        <p:txBody>
          <a:bodyPr wrap="square" lIns="0" tIns="0" rIns="0" bIns="0" anchor="ctr">
            <a:normAutofit/>
          </a:bodyPr>
          <a:lstStyle/>
          <a:p>
            <a:pPr algn="l">
              <a:lnSpc>
                <a:spcPct val="120000"/>
              </a:lnSpc>
            </a:pPr>
            <a:r>
              <a:rPr lang="en-GB" sz="1500" b="0" spc="0" dirty="0">
                <a:solidFill>
                  <a:srgbClr val="E0E6EE"/>
                </a:solidFill>
                <a:latin typeface="Aptos"/>
              </a:rPr>
              <a:t>Telling motion types apart by their signature</a:t>
            </a:r>
          </a:p>
        </p:txBody>
      </p:sp>
      <p:sp>
        <p:nvSpPr>
          <p:cNvPr id="2612" name="Mark"/>
          <p:cNvSpPr/>
          <p:nvPr/>
        </p:nvSpPr>
        <p:spPr>
          <a:xfrm>
            <a:off x="1143000" y="3505200"/>
            <a:ext cx="279400" cy="279400"/>
          </a:xfrm>
          <a:prstGeom prst="ellipse">
            <a:avLst/>
          </a:prstGeom>
          <a:solidFill>
            <a:srgbClr val="68D2BF"/>
          </a:solidFill>
          <a:ln>
            <a:noFill/>
          </a:ln>
        </p:spPr>
        <p:txBody>
          <a:bodyPr wrap="square" lIns="0" tIns="0" rIns="0" bIns="0" anchor="ctr">
            <a:normAutofit lnSpcReduction="10000"/>
          </a:bodyPr>
          <a:lstStyle/>
          <a:p>
            <a:pPr algn="ctr">
              <a:lnSpc>
                <a:spcPct val="120000"/>
              </a:lnSpc>
            </a:pPr>
            <a:r>
              <a:rPr lang="en-GB" sz="1200" b="1" spc="0" dirty="0">
                <a:solidFill>
                  <a:srgbClr val="0B1220"/>
                </a:solidFill>
                <a:latin typeface="Aptos"/>
              </a:rPr>
              <a:t>✓</a:t>
            </a:r>
          </a:p>
        </p:txBody>
      </p:sp>
      <p:sp>
        <p:nvSpPr>
          <p:cNvPr id="2622" name="Item"/>
          <p:cNvSpPr/>
          <p:nvPr/>
        </p:nvSpPr>
        <p:spPr>
          <a:xfrm>
            <a:off x="1574800" y="3479800"/>
            <a:ext cx="4089400" cy="558800"/>
          </a:xfrm>
          <a:prstGeom prst="rect">
            <a:avLst/>
          </a:prstGeom>
          <a:noFill/>
          <a:ln>
            <a:noFill/>
          </a:ln>
        </p:spPr>
        <p:txBody>
          <a:bodyPr wrap="square" lIns="0" tIns="0" rIns="0" bIns="0" anchor="ctr">
            <a:normAutofit/>
          </a:bodyPr>
          <a:lstStyle/>
          <a:p>
            <a:pPr algn="l">
              <a:lnSpc>
                <a:spcPct val="120000"/>
              </a:lnSpc>
            </a:pPr>
            <a:r>
              <a:rPr lang="en-GB" sz="1500" b="0" spc="0" dirty="0">
                <a:solidFill>
                  <a:srgbClr val="E0E6EE"/>
                </a:solidFill>
                <a:latin typeface="Aptos"/>
              </a:rPr>
              <a:t>Learning what normal looks like in a space</a:t>
            </a:r>
          </a:p>
        </p:txBody>
      </p:sp>
      <p:sp>
        <p:nvSpPr>
          <p:cNvPr id="2613" name="Mark"/>
          <p:cNvSpPr/>
          <p:nvPr/>
        </p:nvSpPr>
        <p:spPr>
          <a:xfrm>
            <a:off x="1143000" y="4114800"/>
            <a:ext cx="279400" cy="279400"/>
          </a:xfrm>
          <a:prstGeom prst="ellipse">
            <a:avLst/>
          </a:prstGeom>
          <a:solidFill>
            <a:srgbClr val="68D2BF"/>
          </a:solidFill>
          <a:ln>
            <a:noFill/>
          </a:ln>
        </p:spPr>
        <p:txBody>
          <a:bodyPr wrap="square" lIns="0" tIns="0" rIns="0" bIns="0" anchor="ctr">
            <a:normAutofit lnSpcReduction="10000"/>
          </a:bodyPr>
          <a:lstStyle/>
          <a:p>
            <a:pPr algn="ctr">
              <a:lnSpc>
                <a:spcPct val="120000"/>
              </a:lnSpc>
            </a:pPr>
            <a:r>
              <a:rPr lang="en-GB" sz="1200" b="1" spc="0" dirty="0">
                <a:solidFill>
                  <a:srgbClr val="0B1220"/>
                </a:solidFill>
                <a:latin typeface="Aptos"/>
              </a:rPr>
              <a:t>✓</a:t>
            </a:r>
          </a:p>
        </p:txBody>
      </p:sp>
      <p:sp>
        <p:nvSpPr>
          <p:cNvPr id="2623" name="Item"/>
          <p:cNvSpPr/>
          <p:nvPr/>
        </p:nvSpPr>
        <p:spPr>
          <a:xfrm>
            <a:off x="1574800" y="4089400"/>
            <a:ext cx="4089400" cy="558800"/>
          </a:xfrm>
          <a:prstGeom prst="rect">
            <a:avLst/>
          </a:prstGeom>
          <a:noFill/>
          <a:ln>
            <a:noFill/>
          </a:ln>
        </p:spPr>
        <p:txBody>
          <a:bodyPr wrap="square" lIns="0" tIns="0" rIns="0" bIns="0" anchor="ctr">
            <a:normAutofit/>
          </a:bodyPr>
          <a:lstStyle/>
          <a:p>
            <a:pPr algn="l">
              <a:lnSpc>
                <a:spcPct val="120000"/>
              </a:lnSpc>
            </a:pPr>
            <a:r>
              <a:rPr lang="en-GB" sz="1500" b="0" spc="0" dirty="0">
                <a:solidFill>
                  <a:srgbClr val="E0E6EE"/>
                </a:solidFill>
                <a:latin typeface="Aptos"/>
              </a:rPr>
              <a:t>Noticing change, including the absence of it</a:t>
            </a:r>
          </a:p>
        </p:txBody>
      </p:sp>
      <p:sp>
        <p:nvSpPr>
          <p:cNvPr id="2650" name="Col"/>
          <p:cNvSpPr/>
          <p:nvPr/>
        </p:nvSpPr>
        <p:spPr>
          <a:xfrm>
            <a:off x="6223000" y="1524000"/>
            <a:ext cx="5130800" cy="3302000"/>
          </a:xfrm>
          <a:prstGeom prst="roundRect">
            <a:avLst/>
          </a:prstGeom>
          <a:solidFill>
            <a:srgbClr val="111A2A"/>
          </a:solidFill>
          <a:ln>
            <a:noFill/>
          </a:ln>
        </p:spPr>
        <p:txBody>
          <a:bodyPr/>
          <a:lstStyle/>
          <a:p>
            <a:endParaRPr lang="en-GB"/>
          </a:p>
        </p:txBody>
      </p:sp>
      <p:sp>
        <p:nvSpPr>
          <p:cNvPr id="2651" name="ColLbl"/>
          <p:cNvSpPr/>
          <p:nvPr/>
        </p:nvSpPr>
        <p:spPr>
          <a:xfrm>
            <a:off x="6527800" y="1778000"/>
            <a:ext cx="4521200" cy="304800"/>
          </a:xfrm>
          <a:prstGeom prst="rect">
            <a:avLst/>
          </a:prstGeom>
          <a:noFill/>
          <a:ln>
            <a:noFill/>
          </a:ln>
        </p:spPr>
        <p:txBody>
          <a:bodyPr wrap="square" lIns="0" tIns="0" rIns="0" bIns="0" anchor="t">
            <a:normAutofit lnSpcReduction="10000"/>
          </a:bodyPr>
          <a:lstStyle/>
          <a:p>
            <a:pPr algn="l">
              <a:lnSpc>
                <a:spcPct val="120000"/>
              </a:lnSpc>
            </a:pPr>
            <a:r>
              <a:rPr lang="en-GB" sz="1800" b="1" spc="200" dirty="0">
                <a:solidFill>
                  <a:srgbClr val="E97132"/>
                </a:solidFill>
                <a:latin typeface="Aptos Display"/>
              </a:rPr>
              <a:t>THE PHYSICS DOES NOT ALLOW</a:t>
            </a:r>
          </a:p>
        </p:txBody>
      </p:sp>
      <p:sp>
        <p:nvSpPr>
          <p:cNvPr id="2660" name="Mark"/>
          <p:cNvSpPr/>
          <p:nvPr/>
        </p:nvSpPr>
        <p:spPr>
          <a:xfrm>
            <a:off x="6527800" y="2286000"/>
            <a:ext cx="279400" cy="279400"/>
          </a:xfrm>
          <a:prstGeom prst="ellipse">
            <a:avLst/>
          </a:prstGeom>
          <a:solidFill>
            <a:srgbClr val="E97132"/>
          </a:solidFill>
          <a:ln>
            <a:noFill/>
          </a:ln>
        </p:spPr>
        <p:txBody>
          <a:bodyPr wrap="square" lIns="0" tIns="0" rIns="0" bIns="0" anchor="ctr">
            <a:normAutofit lnSpcReduction="10000"/>
          </a:bodyPr>
          <a:lstStyle/>
          <a:p>
            <a:pPr algn="ctr">
              <a:lnSpc>
                <a:spcPct val="120000"/>
              </a:lnSpc>
            </a:pPr>
            <a:r>
              <a:rPr lang="en-GB" sz="1200" b="1" spc="0" dirty="0">
                <a:solidFill>
                  <a:srgbClr val="0B1220"/>
                </a:solidFill>
                <a:latin typeface="Aptos"/>
              </a:rPr>
              <a:t>✕</a:t>
            </a:r>
          </a:p>
        </p:txBody>
      </p:sp>
      <p:sp>
        <p:nvSpPr>
          <p:cNvPr id="2670" name="Item"/>
          <p:cNvSpPr/>
          <p:nvPr/>
        </p:nvSpPr>
        <p:spPr>
          <a:xfrm>
            <a:off x="6959600" y="2260600"/>
            <a:ext cx="4089400" cy="558800"/>
          </a:xfrm>
          <a:prstGeom prst="rect">
            <a:avLst/>
          </a:prstGeom>
          <a:noFill/>
          <a:ln>
            <a:noFill/>
          </a:ln>
        </p:spPr>
        <p:txBody>
          <a:bodyPr wrap="square" lIns="0" tIns="0" rIns="0" bIns="0" anchor="ctr">
            <a:normAutofit/>
          </a:bodyPr>
          <a:lstStyle/>
          <a:p>
            <a:pPr algn="l">
              <a:lnSpc>
                <a:spcPct val="120000"/>
              </a:lnSpc>
            </a:pPr>
            <a:r>
              <a:rPr lang="en-GB" sz="1500" b="0" spc="0" dirty="0">
                <a:solidFill>
                  <a:srgbClr val="E0E6EE"/>
                </a:solidFill>
                <a:latin typeface="Aptos"/>
              </a:rPr>
              <a:t>Identify who is in the room</a:t>
            </a:r>
          </a:p>
        </p:txBody>
      </p:sp>
      <p:sp>
        <p:nvSpPr>
          <p:cNvPr id="2661" name="Mark"/>
          <p:cNvSpPr/>
          <p:nvPr/>
        </p:nvSpPr>
        <p:spPr>
          <a:xfrm>
            <a:off x="6527800" y="2895600"/>
            <a:ext cx="279400" cy="279400"/>
          </a:xfrm>
          <a:prstGeom prst="ellipse">
            <a:avLst/>
          </a:prstGeom>
          <a:solidFill>
            <a:srgbClr val="E97132"/>
          </a:solidFill>
          <a:ln>
            <a:noFill/>
          </a:ln>
        </p:spPr>
        <p:txBody>
          <a:bodyPr wrap="square" lIns="0" tIns="0" rIns="0" bIns="0" anchor="ctr">
            <a:normAutofit lnSpcReduction="10000"/>
          </a:bodyPr>
          <a:lstStyle/>
          <a:p>
            <a:pPr algn="ctr">
              <a:lnSpc>
                <a:spcPct val="120000"/>
              </a:lnSpc>
            </a:pPr>
            <a:r>
              <a:rPr lang="en-GB" sz="1200" b="1" spc="0" dirty="0">
                <a:solidFill>
                  <a:srgbClr val="0B1220"/>
                </a:solidFill>
                <a:latin typeface="Aptos"/>
              </a:rPr>
              <a:t>✕</a:t>
            </a:r>
          </a:p>
        </p:txBody>
      </p:sp>
      <p:sp>
        <p:nvSpPr>
          <p:cNvPr id="2671" name="Item"/>
          <p:cNvSpPr/>
          <p:nvPr/>
        </p:nvSpPr>
        <p:spPr>
          <a:xfrm>
            <a:off x="6959600" y="2870200"/>
            <a:ext cx="4089400" cy="558800"/>
          </a:xfrm>
          <a:prstGeom prst="rect">
            <a:avLst/>
          </a:prstGeom>
          <a:noFill/>
          <a:ln>
            <a:noFill/>
          </a:ln>
        </p:spPr>
        <p:txBody>
          <a:bodyPr wrap="square" lIns="0" tIns="0" rIns="0" bIns="0" anchor="ctr">
            <a:normAutofit/>
          </a:bodyPr>
          <a:lstStyle/>
          <a:p>
            <a:pPr algn="l">
              <a:lnSpc>
                <a:spcPct val="120000"/>
              </a:lnSpc>
            </a:pPr>
            <a:r>
              <a:rPr lang="en-GB" sz="1500" b="0" spc="0" dirty="0">
                <a:solidFill>
                  <a:srgbClr val="E0E6EE"/>
                </a:solidFill>
                <a:latin typeface="Aptos"/>
              </a:rPr>
              <a:t>Capture an image, a face or a voice</a:t>
            </a:r>
          </a:p>
        </p:txBody>
      </p:sp>
      <p:sp>
        <p:nvSpPr>
          <p:cNvPr id="2662" name="Mark"/>
          <p:cNvSpPr/>
          <p:nvPr/>
        </p:nvSpPr>
        <p:spPr>
          <a:xfrm>
            <a:off x="6527800" y="3505200"/>
            <a:ext cx="279400" cy="279400"/>
          </a:xfrm>
          <a:prstGeom prst="ellipse">
            <a:avLst/>
          </a:prstGeom>
          <a:solidFill>
            <a:srgbClr val="E97132"/>
          </a:solidFill>
          <a:ln>
            <a:noFill/>
          </a:ln>
        </p:spPr>
        <p:txBody>
          <a:bodyPr wrap="square" lIns="0" tIns="0" rIns="0" bIns="0" anchor="ctr">
            <a:normAutofit lnSpcReduction="10000"/>
          </a:bodyPr>
          <a:lstStyle/>
          <a:p>
            <a:pPr algn="ctr">
              <a:lnSpc>
                <a:spcPct val="120000"/>
              </a:lnSpc>
            </a:pPr>
            <a:r>
              <a:rPr lang="en-GB" sz="1200" b="1" spc="0" dirty="0">
                <a:solidFill>
                  <a:srgbClr val="0B1220"/>
                </a:solidFill>
                <a:latin typeface="Aptos"/>
              </a:rPr>
              <a:t>✕</a:t>
            </a:r>
          </a:p>
        </p:txBody>
      </p:sp>
      <p:sp>
        <p:nvSpPr>
          <p:cNvPr id="2672" name="Item"/>
          <p:cNvSpPr/>
          <p:nvPr/>
        </p:nvSpPr>
        <p:spPr>
          <a:xfrm>
            <a:off x="6959600" y="3479800"/>
            <a:ext cx="4089400" cy="558800"/>
          </a:xfrm>
          <a:prstGeom prst="rect">
            <a:avLst/>
          </a:prstGeom>
          <a:noFill/>
          <a:ln>
            <a:noFill/>
          </a:ln>
        </p:spPr>
        <p:txBody>
          <a:bodyPr wrap="square" lIns="0" tIns="0" rIns="0" bIns="0" anchor="ctr">
            <a:normAutofit/>
          </a:bodyPr>
          <a:lstStyle/>
          <a:p>
            <a:pPr algn="l">
              <a:lnSpc>
                <a:spcPct val="120000"/>
              </a:lnSpc>
            </a:pPr>
            <a:r>
              <a:rPr lang="en-GB" sz="1500" b="0" spc="0" dirty="0">
                <a:solidFill>
                  <a:srgbClr val="E0E6EE"/>
                </a:solidFill>
                <a:latin typeface="Aptos"/>
              </a:rPr>
              <a:t>Read a screen, a document or a conversation</a:t>
            </a:r>
          </a:p>
        </p:txBody>
      </p:sp>
      <p:sp>
        <p:nvSpPr>
          <p:cNvPr id="2663" name="Mark"/>
          <p:cNvSpPr/>
          <p:nvPr/>
        </p:nvSpPr>
        <p:spPr>
          <a:xfrm>
            <a:off x="6527800" y="4114800"/>
            <a:ext cx="279400" cy="279400"/>
          </a:xfrm>
          <a:prstGeom prst="ellipse">
            <a:avLst/>
          </a:prstGeom>
          <a:solidFill>
            <a:srgbClr val="E97132"/>
          </a:solidFill>
          <a:ln>
            <a:noFill/>
          </a:ln>
        </p:spPr>
        <p:txBody>
          <a:bodyPr wrap="square" lIns="0" tIns="0" rIns="0" bIns="0" anchor="ctr">
            <a:normAutofit lnSpcReduction="10000"/>
          </a:bodyPr>
          <a:lstStyle/>
          <a:p>
            <a:pPr algn="ctr">
              <a:lnSpc>
                <a:spcPct val="120000"/>
              </a:lnSpc>
            </a:pPr>
            <a:r>
              <a:rPr lang="en-GB" sz="1200" b="1" spc="0" dirty="0">
                <a:solidFill>
                  <a:srgbClr val="0B1220"/>
                </a:solidFill>
                <a:latin typeface="Aptos"/>
              </a:rPr>
              <a:t>✕</a:t>
            </a:r>
          </a:p>
        </p:txBody>
      </p:sp>
      <p:sp>
        <p:nvSpPr>
          <p:cNvPr id="2673" name="Item"/>
          <p:cNvSpPr/>
          <p:nvPr/>
        </p:nvSpPr>
        <p:spPr>
          <a:xfrm>
            <a:off x="6959600" y="4089400"/>
            <a:ext cx="4089400" cy="558800"/>
          </a:xfrm>
          <a:prstGeom prst="rect">
            <a:avLst/>
          </a:prstGeom>
          <a:noFill/>
          <a:ln>
            <a:noFill/>
          </a:ln>
        </p:spPr>
        <p:txBody>
          <a:bodyPr wrap="square" lIns="0" tIns="0" rIns="0" bIns="0" anchor="ctr">
            <a:normAutofit/>
          </a:bodyPr>
          <a:lstStyle/>
          <a:p>
            <a:pPr algn="l">
              <a:lnSpc>
                <a:spcPct val="120000"/>
              </a:lnSpc>
            </a:pPr>
            <a:r>
              <a:rPr lang="en-GB" sz="1500" b="0" spc="0" dirty="0">
                <a:solidFill>
                  <a:srgbClr val="E0E6EE"/>
                </a:solidFill>
                <a:latin typeface="Aptos"/>
              </a:rPr>
              <a:t>Store anything a human could recognise</a:t>
            </a:r>
          </a:p>
        </p:txBody>
      </p:sp>
      <p:sp>
        <p:nvSpPr>
          <p:cNvPr id="2700" name="BarBg"/>
          <p:cNvSpPr/>
          <p:nvPr/>
        </p:nvSpPr>
        <p:spPr>
          <a:xfrm>
            <a:off x="838200" y="5054600"/>
            <a:ext cx="10515600" cy="1016000"/>
          </a:xfrm>
          <a:prstGeom prst="roundRect">
            <a:avLst/>
          </a:prstGeom>
          <a:solidFill>
            <a:srgbClr val="111A2A"/>
          </a:solidFill>
          <a:ln>
            <a:noFill/>
          </a:ln>
        </p:spPr>
        <p:txBody>
          <a:bodyPr/>
          <a:lstStyle/>
          <a:p>
            <a:endParaRPr lang="en-GB"/>
          </a:p>
        </p:txBody>
      </p:sp>
      <p:sp>
        <p:nvSpPr>
          <p:cNvPr id="2701" name="BarAcc"/>
          <p:cNvSpPr/>
          <p:nvPr/>
        </p:nvSpPr>
        <p:spPr>
          <a:xfrm>
            <a:off x="838200" y="5054600"/>
            <a:ext cx="88900" cy="1016000"/>
          </a:xfrm>
          <a:prstGeom prst="rect">
            <a:avLst/>
          </a:prstGeom>
          <a:solidFill>
            <a:srgbClr val="4A9BE6"/>
          </a:solidFill>
          <a:ln>
            <a:noFill/>
          </a:ln>
        </p:spPr>
        <p:txBody>
          <a:bodyPr/>
          <a:lstStyle/>
          <a:p>
            <a:endParaRPr lang="en-GB"/>
          </a:p>
        </p:txBody>
      </p:sp>
      <p:sp>
        <p:nvSpPr>
          <p:cNvPr id="2702" name="BarLbl"/>
          <p:cNvSpPr/>
          <p:nvPr/>
        </p:nvSpPr>
        <p:spPr>
          <a:xfrm>
            <a:off x="1168400" y="5207000"/>
            <a:ext cx="3810000" cy="228600"/>
          </a:xfrm>
          <a:prstGeom prst="rect">
            <a:avLst/>
          </a:prstGeom>
          <a:noFill/>
          <a:ln>
            <a:noFill/>
          </a:ln>
        </p:spPr>
        <p:txBody>
          <a:bodyPr wrap="square" lIns="0" tIns="0" rIns="0" bIns="0" anchor="t">
            <a:normAutofit fontScale="77500" lnSpcReduction="20000"/>
          </a:bodyPr>
          <a:lstStyle/>
          <a:p>
            <a:pPr algn="l">
              <a:lnSpc>
                <a:spcPct val="120000"/>
              </a:lnSpc>
            </a:pPr>
            <a:r>
              <a:rPr lang="en-GB" sz="1200" b="1" spc="200" dirty="0">
                <a:solidFill>
                  <a:srgbClr val="4A9BE6"/>
                </a:solidFill>
                <a:latin typeface="Aptos"/>
              </a:rPr>
              <a:t>THE HONEST PART: ROOM LEVEL, NOT PIXEL LEVEL</a:t>
            </a:r>
          </a:p>
        </p:txBody>
      </p:sp>
      <p:sp>
        <p:nvSpPr>
          <p:cNvPr id="2703" name="BarTxt"/>
          <p:cNvSpPr/>
          <p:nvPr/>
        </p:nvSpPr>
        <p:spPr>
          <a:xfrm>
            <a:off x="1168400" y="5461000"/>
            <a:ext cx="9906000" cy="558800"/>
          </a:xfrm>
          <a:prstGeom prst="rect">
            <a:avLst/>
          </a:prstGeom>
          <a:noFill/>
          <a:ln>
            <a:noFill/>
          </a:ln>
        </p:spPr>
        <p:txBody>
          <a:bodyPr wrap="square" lIns="0" tIns="0" rIns="0" bIns="0" anchor="t">
            <a:normAutofit/>
          </a:bodyPr>
          <a:lstStyle/>
          <a:p>
            <a:pPr algn="l">
              <a:lnSpc>
                <a:spcPct val="120000"/>
              </a:lnSpc>
            </a:pPr>
            <a:r>
              <a:rPr lang="en-GB" sz="1400" b="0" spc="0" dirty="0">
                <a:solidFill>
                  <a:srgbClr val="E0E6EE"/>
                </a:solidFill>
                <a:latin typeface="Aptos"/>
              </a:rPr>
              <a:t>Resolution depends on bandwidth, antennas and geometry. Calibration per environment matters, and false alarm management is the real engineering work.</a:t>
            </a:r>
          </a:p>
        </p:txBody>
      </p:sp>
      <p:sp>
        <p:nvSpPr>
          <p:cNvPr id="2020" name="Txt2021"/>
          <p:cNvSpPr txBox="1"/>
          <p:nvPr/>
        </p:nvSpPr>
        <p:spPr>
          <a:xfrm>
            <a:off x="3810000" y="6273800"/>
            <a:ext cx="7543800" cy="355600"/>
          </a:xfrm>
          <a:prstGeom prst="rect">
            <a:avLst/>
          </a:prstGeom>
          <a:noFill/>
        </p:spPr>
        <p:txBody>
          <a:bodyPr wrap="square" lIns="0" tIns="0" rIns="0" bIns="0" anchor="t"/>
          <a:lstStyle/>
          <a:p>
            <a:pPr algn="r">
              <a:lnSpc>
                <a:spcPct val="100000"/>
              </a:lnSpc>
              <a:buNone/>
            </a:pPr>
            <a:r>
              <a:rPr lang="en-GB" sz="1600" b="0" i="1" spc="0" dirty="0">
                <a:solidFill>
                  <a:srgbClr val="68D2BF"/>
                </a:solidFill>
                <a:latin typeface="Aptos"/>
              </a:rPr>
              <a:t>The limit is also the feature. You cannot leak what you never measured.</a:t>
            </a:r>
          </a:p>
        </p:txBody>
      </p:sp>
    </p:spTree>
    <p:extLst>
      <p:ext uri="{BB962C8B-B14F-4D97-AF65-F5344CB8AC3E}">
        <p14:creationId xmlns:p14="http://schemas.microsoft.com/office/powerpoint/2010/main" val="792555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0" name="Txt2001"/>
          <p:cNvSpPr txBox="1"/>
          <p:nvPr/>
        </p:nvSpPr>
        <p:spPr>
          <a:xfrm>
            <a:off x="838200" y="228600"/>
            <a:ext cx="10515600" cy="558800"/>
          </a:xfrm>
          <a:prstGeom prst="rect">
            <a:avLst/>
          </a:prstGeom>
          <a:noFill/>
        </p:spPr>
        <p:txBody>
          <a:bodyPr wrap="square" lIns="0" tIns="0" rIns="0" bIns="0" anchor="t"/>
          <a:lstStyle/>
          <a:p>
            <a:pPr algn="l">
              <a:lnSpc>
                <a:spcPct val="100000"/>
              </a:lnSpc>
              <a:buNone/>
            </a:pPr>
            <a:r>
              <a:rPr lang="en-GB" sz="3200" b="1" i="0" spc="0" dirty="0">
                <a:solidFill>
                  <a:srgbClr val="FFFFFF"/>
                </a:solidFill>
                <a:latin typeface="Aptos Display"/>
              </a:rPr>
              <a:t>Safety without surveillance</a:t>
            </a:r>
          </a:p>
        </p:txBody>
      </p:sp>
      <p:sp>
        <p:nvSpPr>
          <p:cNvPr id="2001" name="Txt2002"/>
          <p:cNvSpPr txBox="1"/>
          <p:nvPr/>
        </p:nvSpPr>
        <p:spPr>
          <a:xfrm>
            <a:off x="838200" y="863600"/>
            <a:ext cx="10515600" cy="355600"/>
          </a:xfrm>
          <a:prstGeom prst="rect">
            <a:avLst/>
          </a:prstGeom>
          <a:noFill/>
        </p:spPr>
        <p:txBody>
          <a:bodyPr wrap="square" lIns="0" tIns="0" rIns="0" bIns="0" anchor="t"/>
          <a:lstStyle/>
          <a:p>
            <a:pPr algn="l">
              <a:lnSpc>
                <a:spcPct val="100000"/>
              </a:lnSpc>
              <a:buNone/>
            </a:pPr>
            <a:r>
              <a:rPr lang="en-GB" sz="1600" b="0" i="1" spc="0" dirty="0">
                <a:solidFill>
                  <a:srgbClr val="A8B3C2"/>
                </a:solidFill>
                <a:latin typeface="Aptos"/>
              </a:rPr>
              <a:t>Most monitoring asks people to trade privacy for safety. This category does not have to.</a:t>
            </a:r>
          </a:p>
        </p:txBody>
      </p:sp>
      <p:sp>
        <p:nvSpPr>
          <p:cNvPr id="2800" name="Glow 0"/>
          <p:cNvSpPr/>
          <p:nvPr/>
        </p:nvSpPr>
        <p:spPr>
          <a:xfrm>
            <a:off x="1905000" y="1676400"/>
            <a:ext cx="1168400" cy="1168400"/>
          </a:xfrm>
          <a:prstGeom prst="ellipse">
            <a:avLst/>
          </a:prstGeom>
          <a:solidFill>
            <a:srgbClr val="111A2A"/>
          </a:solidFill>
          <a:ln w="19050">
            <a:solidFill>
              <a:srgbClr val="E97132"/>
            </a:solidFill>
          </a:ln>
        </p:spPr>
        <p:txBody>
          <a:bodyPr/>
          <a:lstStyle/>
          <a:p>
            <a:endParaRPr lang="en-GB"/>
          </a:p>
        </p:txBody>
      </p:sp>
      <p:sp>
        <p:nvSpPr>
          <p:cNvPr id="2810" name="Lbl 0"/>
          <p:cNvSpPr/>
          <p:nvPr/>
        </p:nvSpPr>
        <p:spPr>
          <a:xfrm>
            <a:off x="838200" y="3098800"/>
            <a:ext cx="3302000" cy="228600"/>
          </a:xfrm>
          <a:prstGeom prst="rect">
            <a:avLst/>
          </a:prstGeom>
          <a:noFill/>
          <a:ln>
            <a:noFill/>
          </a:ln>
        </p:spPr>
        <p:txBody>
          <a:bodyPr wrap="square" lIns="0" tIns="0" rIns="0" bIns="0" anchor="t">
            <a:normAutofit/>
          </a:bodyPr>
          <a:lstStyle/>
          <a:p>
            <a:pPr algn="ctr">
              <a:lnSpc>
                <a:spcPct val="120000"/>
              </a:lnSpc>
            </a:pPr>
            <a:r>
              <a:rPr lang="en-GB" sz="1200" b="1" spc="200" dirty="0">
                <a:solidFill>
                  <a:srgbClr val="E97132"/>
                </a:solidFill>
                <a:latin typeface="Aptos"/>
              </a:rPr>
              <a:t>NOTHING TO EXPOSE</a:t>
            </a:r>
          </a:p>
        </p:txBody>
      </p:sp>
      <p:sp>
        <p:nvSpPr>
          <p:cNvPr id="2820" name="Head 0"/>
          <p:cNvSpPr/>
          <p:nvPr/>
        </p:nvSpPr>
        <p:spPr>
          <a:xfrm>
            <a:off x="838200" y="3403600"/>
            <a:ext cx="3302000" cy="457200"/>
          </a:xfrm>
          <a:prstGeom prst="rect">
            <a:avLst/>
          </a:prstGeom>
          <a:noFill/>
          <a:ln>
            <a:noFill/>
          </a:ln>
        </p:spPr>
        <p:txBody>
          <a:bodyPr wrap="square" lIns="0" tIns="0" rIns="0" bIns="0" anchor="t">
            <a:normAutofit/>
          </a:bodyPr>
          <a:lstStyle/>
          <a:p>
            <a:pPr algn="ctr">
              <a:lnSpc>
                <a:spcPct val="120000"/>
              </a:lnSpc>
            </a:pPr>
            <a:r>
              <a:rPr lang="en-GB" sz="2200" b="1" spc="0" dirty="0">
                <a:solidFill>
                  <a:srgbClr val="FFFFFF"/>
                </a:solidFill>
                <a:latin typeface="Aptos Display"/>
              </a:rPr>
              <a:t>Not human readable</a:t>
            </a:r>
          </a:p>
        </p:txBody>
      </p:sp>
      <p:sp>
        <p:nvSpPr>
          <p:cNvPr id="2830" name="Body 0"/>
          <p:cNvSpPr/>
          <p:nvPr/>
        </p:nvSpPr>
        <p:spPr>
          <a:xfrm>
            <a:off x="965200" y="3987800"/>
            <a:ext cx="3048000" cy="1905000"/>
          </a:xfrm>
          <a:prstGeom prst="rect">
            <a:avLst/>
          </a:prstGeom>
          <a:noFill/>
          <a:ln>
            <a:noFill/>
          </a:ln>
        </p:spPr>
        <p:txBody>
          <a:bodyPr wrap="square" lIns="0" tIns="0" rIns="0" bIns="0" anchor="t">
            <a:normAutofit/>
          </a:bodyPr>
          <a:lstStyle/>
          <a:p>
            <a:pPr algn="ctr">
              <a:lnSpc>
                <a:spcPct val="120000"/>
              </a:lnSpc>
            </a:pPr>
            <a:r>
              <a:rPr lang="en-GB" sz="1500" b="0" spc="0" dirty="0">
                <a:solidFill>
                  <a:srgbClr val="E0E6EE"/>
                </a:solidFill>
                <a:latin typeface="Aptos"/>
              </a:rPr>
              <a:t>What leaves the sensor is signal features and events, not a recording. There is no footage to leak, subpoena, resell or accidentally publish.</a:t>
            </a:r>
          </a:p>
        </p:txBody>
      </p:sp>
      <p:sp>
        <p:nvSpPr>
          <p:cNvPr id="2840" name="Div 0"/>
          <p:cNvSpPr/>
          <p:nvPr/>
        </p:nvSpPr>
        <p:spPr>
          <a:xfrm>
            <a:off x="4279900" y="1905000"/>
            <a:ext cx="12700" cy="3810000"/>
          </a:xfrm>
          <a:prstGeom prst="rect">
            <a:avLst/>
          </a:prstGeom>
          <a:solidFill>
            <a:srgbClr val="2A3A52"/>
          </a:solidFill>
          <a:ln>
            <a:noFill/>
          </a:ln>
        </p:spPr>
        <p:txBody>
          <a:bodyPr/>
          <a:lstStyle/>
          <a:p>
            <a:endParaRPr lang="en-GB"/>
          </a:p>
        </p:txBody>
      </p:sp>
      <p:sp>
        <p:nvSpPr>
          <p:cNvPr id="2801" name="Glow 1"/>
          <p:cNvSpPr/>
          <p:nvPr/>
        </p:nvSpPr>
        <p:spPr>
          <a:xfrm>
            <a:off x="5511800" y="1676400"/>
            <a:ext cx="1168400" cy="1168400"/>
          </a:xfrm>
          <a:prstGeom prst="ellipse">
            <a:avLst/>
          </a:prstGeom>
          <a:solidFill>
            <a:srgbClr val="111A2A"/>
          </a:solidFill>
          <a:ln w="19050">
            <a:solidFill>
              <a:srgbClr val="68D2BF"/>
            </a:solidFill>
          </a:ln>
        </p:spPr>
        <p:txBody>
          <a:bodyPr/>
          <a:lstStyle/>
          <a:p>
            <a:endParaRPr lang="en-GB"/>
          </a:p>
        </p:txBody>
      </p:sp>
      <p:sp>
        <p:nvSpPr>
          <p:cNvPr id="2811" name="Lbl 1"/>
          <p:cNvSpPr/>
          <p:nvPr/>
        </p:nvSpPr>
        <p:spPr>
          <a:xfrm>
            <a:off x="4445000" y="3098800"/>
            <a:ext cx="3302000" cy="228600"/>
          </a:xfrm>
          <a:prstGeom prst="rect">
            <a:avLst/>
          </a:prstGeom>
          <a:noFill/>
          <a:ln>
            <a:noFill/>
          </a:ln>
        </p:spPr>
        <p:txBody>
          <a:bodyPr wrap="square" lIns="0" tIns="0" rIns="0" bIns="0" anchor="t">
            <a:normAutofit/>
          </a:bodyPr>
          <a:lstStyle/>
          <a:p>
            <a:pPr algn="ctr">
              <a:lnSpc>
                <a:spcPct val="120000"/>
              </a:lnSpc>
            </a:pPr>
            <a:r>
              <a:rPr lang="en-GB" sz="1200" b="1" spc="200" dirty="0">
                <a:solidFill>
                  <a:srgbClr val="68D2BF"/>
                </a:solidFill>
                <a:latin typeface="Aptos"/>
              </a:rPr>
              <a:t>EDGE FIRST</a:t>
            </a:r>
          </a:p>
        </p:txBody>
      </p:sp>
      <p:sp>
        <p:nvSpPr>
          <p:cNvPr id="2821" name="Head 1"/>
          <p:cNvSpPr/>
          <p:nvPr/>
        </p:nvSpPr>
        <p:spPr>
          <a:xfrm>
            <a:off x="4445000" y="3403600"/>
            <a:ext cx="3302000" cy="457200"/>
          </a:xfrm>
          <a:prstGeom prst="rect">
            <a:avLst/>
          </a:prstGeom>
          <a:noFill/>
          <a:ln>
            <a:noFill/>
          </a:ln>
        </p:spPr>
        <p:txBody>
          <a:bodyPr wrap="square" lIns="0" tIns="0" rIns="0" bIns="0" anchor="t">
            <a:normAutofit/>
          </a:bodyPr>
          <a:lstStyle/>
          <a:p>
            <a:pPr algn="ctr">
              <a:lnSpc>
                <a:spcPct val="120000"/>
              </a:lnSpc>
            </a:pPr>
            <a:r>
              <a:rPr lang="en-GB" sz="2200" b="1" spc="0" dirty="0">
                <a:solidFill>
                  <a:srgbClr val="FFFFFF"/>
                </a:solidFill>
                <a:latin typeface="Aptos Display"/>
              </a:rPr>
              <a:t>Processed in the room</a:t>
            </a:r>
          </a:p>
        </p:txBody>
      </p:sp>
      <p:sp>
        <p:nvSpPr>
          <p:cNvPr id="2831" name="Body 1"/>
          <p:cNvSpPr/>
          <p:nvPr/>
        </p:nvSpPr>
        <p:spPr>
          <a:xfrm>
            <a:off x="4572000" y="3987800"/>
            <a:ext cx="3048000" cy="1905000"/>
          </a:xfrm>
          <a:prstGeom prst="rect">
            <a:avLst/>
          </a:prstGeom>
          <a:noFill/>
          <a:ln>
            <a:noFill/>
          </a:ln>
        </p:spPr>
        <p:txBody>
          <a:bodyPr wrap="square" lIns="0" tIns="0" rIns="0" bIns="0" anchor="t">
            <a:normAutofit/>
          </a:bodyPr>
          <a:lstStyle/>
          <a:p>
            <a:pPr algn="ctr">
              <a:lnSpc>
                <a:spcPct val="120000"/>
              </a:lnSpc>
            </a:pPr>
            <a:r>
              <a:rPr lang="en-GB" sz="1500" b="0" spc="0" dirty="0">
                <a:solidFill>
                  <a:srgbClr val="E0E6EE"/>
                </a:solidFill>
                <a:latin typeface="Aptos"/>
              </a:rPr>
              <a:t>Signal analysis runs locally on embedded hardware. Only events cross the network, which keeps bandwidth, latency and data exposure low at once.</a:t>
            </a:r>
          </a:p>
        </p:txBody>
      </p:sp>
      <p:sp>
        <p:nvSpPr>
          <p:cNvPr id="2841" name="Div 1"/>
          <p:cNvSpPr/>
          <p:nvPr/>
        </p:nvSpPr>
        <p:spPr>
          <a:xfrm>
            <a:off x="7886700" y="1905000"/>
            <a:ext cx="12700" cy="3810000"/>
          </a:xfrm>
          <a:prstGeom prst="rect">
            <a:avLst/>
          </a:prstGeom>
          <a:solidFill>
            <a:srgbClr val="2A3A52"/>
          </a:solidFill>
          <a:ln>
            <a:noFill/>
          </a:ln>
        </p:spPr>
        <p:txBody>
          <a:bodyPr/>
          <a:lstStyle/>
          <a:p>
            <a:endParaRPr lang="en-GB"/>
          </a:p>
        </p:txBody>
      </p:sp>
      <p:sp>
        <p:nvSpPr>
          <p:cNvPr id="2802" name="Glow 2"/>
          <p:cNvSpPr/>
          <p:nvPr/>
        </p:nvSpPr>
        <p:spPr>
          <a:xfrm>
            <a:off x="9118600" y="1676400"/>
            <a:ext cx="1168400" cy="1168400"/>
          </a:xfrm>
          <a:prstGeom prst="ellipse">
            <a:avLst/>
          </a:prstGeom>
          <a:solidFill>
            <a:srgbClr val="111A2A"/>
          </a:solidFill>
          <a:ln w="19050">
            <a:solidFill>
              <a:srgbClr val="4A9BE6"/>
            </a:solidFill>
          </a:ln>
        </p:spPr>
        <p:txBody>
          <a:bodyPr/>
          <a:lstStyle/>
          <a:p>
            <a:endParaRPr lang="en-GB"/>
          </a:p>
        </p:txBody>
      </p:sp>
      <p:sp>
        <p:nvSpPr>
          <p:cNvPr id="2812" name="Lbl 2"/>
          <p:cNvSpPr/>
          <p:nvPr/>
        </p:nvSpPr>
        <p:spPr>
          <a:xfrm>
            <a:off x="8051800" y="3098800"/>
            <a:ext cx="3302000" cy="228600"/>
          </a:xfrm>
          <a:prstGeom prst="rect">
            <a:avLst/>
          </a:prstGeom>
          <a:noFill/>
          <a:ln>
            <a:noFill/>
          </a:ln>
        </p:spPr>
        <p:txBody>
          <a:bodyPr wrap="square" lIns="0" tIns="0" rIns="0" bIns="0" anchor="t">
            <a:normAutofit/>
          </a:bodyPr>
          <a:lstStyle/>
          <a:p>
            <a:pPr algn="ctr">
              <a:lnSpc>
                <a:spcPct val="120000"/>
              </a:lnSpc>
            </a:pPr>
            <a:r>
              <a:rPr lang="en-GB" sz="1200" b="1" spc="200" dirty="0">
                <a:solidFill>
                  <a:srgbClr val="4A9BE6"/>
                </a:solidFill>
                <a:latin typeface="Aptos"/>
              </a:rPr>
              <a:t>DIGNITY BY DEFAULT</a:t>
            </a:r>
          </a:p>
        </p:txBody>
      </p:sp>
      <p:sp>
        <p:nvSpPr>
          <p:cNvPr id="2822" name="Head 2"/>
          <p:cNvSpPr/>
          <p:nvPr/>
        </p:nvSpPr>
        <p:spPr>
          <a:xfrm>
            <a:off x="8051800" y="3403600"/>
            <a:ext cx="3302000" cy="457200"/>
          </a:xfrm>
          <a:prstGeom prst="rect">
            <a:avLst/>
          </a:prstGeom>
          <a:noFill/>
          <a:ln>
            <a:noFill/>
          </a:ln>
        </p:spPr>
        <p:txBody>
          <a:bodyPr wrap="square" lIns="0" tIns="0" rIns="0" bIns="0" anchor="t">
            <a:normAutofit fontScale="92500"/>
          </a:bodyPr>
          <a:lstStyle/>
          <a:p>
            <a:pPr algn="ctr">
              <a:lnSpc>
                <a:spcPct val="120000"/>
              </a:lnSpc>
            </a:pPr>
            <a:r>
              <a:rPr lang="en-GB" sz="2200" b="1" spc="0" dirty="0">
                <a:solidFill>
                  <a:srgbClr val="FFFFFF"/>
                </a:solidFill>
                <a:latin typeface="Aptos Display"/>
              </a:rPr>
              <a:t>Works where cameras cannot</a:t>
            </a:r>
          </a:p>
        </p:txBody>
      </p:sp>
      <p:sp>
        <p:nvSpPr>
          <p:cNvPr id="2832" name="Body 2"/>
          <p:cNvSpPr/>
          <p:nvPr/>
        </p:nvSpPr>
        <p:spPr>
          <a:xfrm>
            <a:off x="8178800" y="3987800"/>
            <a:ext cx="3048000" cy="1905000"/>
          </a:xfrm>
          <a:prstGeom prst="rect">
            <a:avLst/>
          </a:prstGeom>
          <a:noFill/>
          <a:ln>
            <a:noFill/>
          </a:ln>
        </p:spPr>
        <p:txBody>
          <a:bodyPr wrap="square" lIns="0" tIns="0" rIns="0" bIns="0" anchor="t">
            <a:normAutofit/>
          </a:bodyPr>
          <a:lstStyle/>
          <a:p>
            <a:pPr algn="ctr">
              <a:lnSpc>
                <a:spcPct val="120000"/>
              </a:lnSpc>
            </a:pPr>
            <a:r>
              <a:rPr lang="en-GB" sz="1500" b="0" spc="0" dirty="0">
                <a:solidFill>
                  <a:srgbClr val="E0E6EE"/>
                </a:solidFill>
                <a:latin typeface="Aptos"/>
              </a:rPr>
              <a:t>The rooms with the highest risk are the rooms cameras can never enter. Device-free sensing clears residents and works councils there.</a:t>
            </a:r>
          </a:p>
        </p:txBody>
      </p:sp>
      <p:sp>
        <p:nvSpPr>
          <p:cNvPr id="2020" name="Txt2021"/>
          <p:cNvSpPr txBox="1"/>
          <p:nvPr/>
        </p:nvSpPr>
        <p:spPr>
          <a:xfrm>
            <a:off x="3810000" y="6273800"/>
            <a:ext cx="7543800" cy="355600"/>
          </a:xfrm>
          <a:prstGeom prst="rect">
            <a:avLst/>
          </a:prstGeom>
          <a:noFill/>
        </p:spPr>
        <p:txBody>
          <a:bodyPr wrap="square" lIns="0" tIns="0" rIns="0" bIns="0" anchor="t"/>
          <a:lstStyle/>
          <a:p>
            <a:pPr algn="r">
              <a:lnSpc>
                <a:spcPct val="100000"/>
              </a:lnSpc>
              <a:buNone/>
            </a:pPr>
            <a:r>
              <a:rPr lang="en-GB" sz="1600" b="0" i="1" spc="0" dirty="0">
                <a:solidFill>
                  <a:srgbClr val="68D2BF"/>
                </a:solidFill>
                <a:latin typeface="Aptos"/>
              </a:rPr>
              <a:t>Not a softer camera. A different category, with a different social licence.</a:t>
            </a:r>
          </a:p>
        </p:txBody>
      </p:sp>
      <p:pic>
        <p:nvPicPr>
          <p:cNvPr id="2842" name="Graphic 284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2184400" y="1955800"/>
            <a:ext cx="609600" cy="609600"/>
          </a:xfrm>
          <a:prstGeom prst="rect">
            <a:avLst/>
          </a:prstGeom>
        </p:spPr>
      </p:pic>
      <p:pic>
        <p:nvPicPr>
          <p:cNvPr id="2843" name="Graphic 2843"/>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5791200" y="1955800"/>
            <a:ext cx="609600" cy="609600"/>
          </a:xfrm>
          <a:prstGeom prst="rect">
            <a:avLst/>
          </a:prstGeom>
        </p:spPr>
      </p:pic>
      <p:pic>
        <p:nvPicPr>
          <p:cNvPr id="2844" name="Graphic 2844"/>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9398000" y="1955800"/>
            <a:ext cx="609600" cy="609600"/>
          </a:xfrm>
          <a:prstGeom prst="rect">
            <a:avLst/>
          </a:prstGeom>
        </p:spPr>
      </p:pic>
    </p:spTree>
    <p:extLst>
      <p:ext uri="{BB962C8B-B14F-4D97-AF65-F5344CB8AC3E}">
        <p14:creationId xmlns:p14="http://schemas.microsoft.com/office/powerpoint/2010/main" val="32599177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0" name="Title"/>
          <p:cNvSpPr txBox="1"/>
          <p:nvPr/>
        </p:nvSpPr>
        <p:spPr>
          <a:xfrm>
            <a:off x="838200" y="228600"/>
            <a:ext cx="10515600" cy="558800"/>
          </a:xfrm>
          <a:prstGeom prst="rect">
            <a:avLst/>
          </a:prstGeom>
          <a:noFill/>
        </p:spPr>
        <p:txBody>
          <a:bodyPr wrap="square" lIns="0" tIns="0" rIns="0" bIns="0" anchor="t"/>
          <a:lstStyle/>
          <a:p>
            <a:pPr algn="l">
              <a:buNone/>
            </a:pPr>
            <a:r>
              <a:rPr lang="en-GB" sz="3200" b="1" dirty="0">
                <a:solidFill>
                  <a:srgbClr val="FFFFFF"/>
                </a:solidFill>
                <a:latin typeface="Aptos Display"/>
              </a:rPr>
              <a:t>Why this is possible now</a:t>
            </a:r>
          </a:p>
        </p:txBody>
      </p:sp>
      <p:sp>
        <p:nvSpPr>
          <p:cNvPr id="1001" name="Subtitle"/>
          <p:cNvSpPr txBox="1"/>
          <p:nvPr/>
        </p:nvSpPr>
        <p:spPr>
          <a:xfrm>
            <a:off x="838200" y="838200"/>
            <a:ext cx="10515600" cy="355600"/>
          </a:xfrm>
          <a:prstGeom prst="rect">
            <a:avLst/>
          </a:prstGeom>
          <a:noFill/>
        </p:spPr>
        <p:txBody>
          <a:bodyPr wrap="square" lIns="0" tIns="0" rIns="0" bIns="0" anchor="t"/>
          <a:lstStyle/>
          <a:p>
            <a:pPr algn="l">
              <a:buNone/>
            </a:pPr>
            <a:r>
              <a:rPr lang="en-GB" sz="1600" i="1" dirty="0">
                <a:solidFill>
                  <a:srgbClr val="A8B3C2"/>
                </a:solidFill>
                <a:latin typeface="Aptos"/>
              </a:rPr>
              <a:t>Three technical shifts turned an old physics effect into something a network can actually ship.</a:t>
            </a:r>
          </a:p>
        </p:txBody>
      </p:sp>
      <p:sp>
        <p:nvSpPr>
          <p:cNvPr id="1002" name="Divider"/>
          <p:cNvSpPr/>
          <p:nvPr/>
        </p:nvSpPr>
        <p:spPr>
          <a:xfrm>
            <a:off x="838200" y="1371600"/>
            <a:ext cx="10515600" cy="12700"/>
          </a:xfrm>
          <a:prstGeom prst="rect">
            <a:avLst/>
          </a:prstGeom>
          <a:solidFill>
            <a:srgbClr val="2A3648"/>
          </a:solidFill>
          <a:ln>
            <a:noFill/>
          </a:ln>
        </p:spPr>
        <p:txBody>
          <a:bodyPr/>
          <a:lstStyle/>
          <a:p>
            <a:endParaRPr lang="en-GB"/>
          </a:p>
        </p:txBody>
      </p:sp>
      <p:sp>
        <p:nvSpPr>
          <p:cNvPr id="1100" name="Tile 1"/>
          <p:cNvSpPr/>
          <p:nvPr/>
        </p:nvSpPr>
        <p:spPr>
          <a:xfrm>
            <a:off x="838200" y="1625600"/>
            <a:ext cx="3390900" cy="3606800"/>
          </a:xfrm>
          <a:prstGeom prst="roundRect">
            <a:avLst>
              <a:gd name="adj" fmla="val 5000"/>
            </a:avLst>
          </a:prstGeom>
          <a:solidFill>
            <a:srgbClr val="152236"/>
          </a:solidFill>
          <a:ln w="9525">
            <a:solidFill>
              <a:srgbClr val="2A3648"/>
            </a:solidFill>
          </a:ln>
        </p:spPr>
        <p:txBody>
          <a:bodyPr/>
          <a:lstStyle/>
          <a:p>
            <a:endParaRPr lang="en-GB"/>
          </a:p>
        </p:txBody>
      </p:sp>
      <p:sp>
        <p:nvSpPr>
          <p:cNvPr id="1150" name="Pip 1"/>
          <p:cNvSpPr/>
          <p:nvPr/>
        </p:nvSpPr>
        <p:spPr>
          <a:xfrm>
            <a:off x="1143000" y="1955800"/>
            <a:ext cx="50800" cy="279400"/>
          </a:xfrm>
          <a:prstGeom prst="rect">
            <a:avLst/>
          </a:prstGeom>
          <a:solidFill>
            <a:srgbClr val="E97132"/>
          </a:solidFill>
          <a:ln>
            <a:noFill/>
          </a:ln>
        </p:spPr>
        <p:txBody>
          <a:bodyPr/>
          <a:lstStyle/>
          <a:p>
            <a:endParaRPr lang="en-GB"/>
          </a:p>
        </p:txBody>
      </p:sp>
      <p:sp>
        <p:nvSpPr>
          <p:cNvPr id="1200" name="Num 1"/>
          <p:cNvSpPr txBox="1"/>
          <p:nvPr/>
        </p:nvSpPr>
        <p:spPr>
          <a:xfrm>
            <a:off x="1295400" y="1955800"/>
            <a:ext cx="762000" cy="203200"/>
          </a:xfrm>
          <a:prstGeom prst="rect">
            <a:avLst/>
          </a:prstGeom>
          <a:noFill/>
        </p:spPr>
        <p:txBody>
          <a:bodyPr wrap="square" lIns="0" tIns="0" rIns="0" bIns="0" anchor="t"/>
          <a:lstStyle/>
          <a:p>
            <a:pPr algn="l">
              <a:buNone/>
            </a:pPr>
            <a:r>
              <a:rPr lang="en-GB" sz="1200" b="1" dirty="0">
                <a:solidFill>
                  <a:srgbClr val="E97132"/>
                </a:solidFill>
                <a:latin typeface="Aptos"/>
              </a:rPr>
              <a:t>01</a:t>
            </a:r>
          </a:p>
        </p:txBody>
      </p:sp>
      <p:sp>
        <p:nvSpPr>
          <p:cNvPr id="1250" name="Lbl 1"/>
          <p:cNvSpPr txBox="1"/>
          <p:nvPr/>
        </p:nvSpPr>
        <p:spPr>
          <a:xfrm>
            <a:off x="1143000" y="3022600"/>
            <a:ext cx="2781300" cy="228600"/>
          </a:xfrm>
          <a:prstGeom prst="rect">
            <a:avLst/>
          </a:prstGeom>
          <a:noFill/>
        </p:spPr>
        <p:txBody>
          <a:bodyPr wrap="square" lIns="0" tIns="0" rIns="0" bIns="0" anchor="t"/>
          <a:lstStyle/>
          <a:p>
            <a:pPr algn="l">
              <a:buNone/>
            </a:pPr>
            <a:r>
              <a:rPr lang="en-GB" sz="1100" b="1" dirty="0">
                <a:solidFill>
                  <a:srgbClr val="E97132"/>
                </a:solidFill>
                <a:latin typeface="Aptos"/>
              </a:rPr>
              <a:t>EDGE AI</a:t>
            </a:r>
          </a:p>
        </p:txBody>
      </p:sp>
      <p:sp>
        <p:nvSpPr>
          <p:cNvPr id="1300" name="Ttl 1"/>
          <p:cNvSpPr txBox="1"/>
          <p:nvPr/>
        </p:nvSpPr>
        <p:spPr>
          <a:xfrm>
            <a:off x="1143000" y="3302000"/>
            <a:ext cx="2781300" cy="762000"/>
          </a:xfrm>
          <a:prstGeom prst="rect">
            <a:avLst/>
          </a:prstGeom>
          <a:noFill/>
        </p:spPr>
        <p:txBody>
          <a:bodyPr wrap="square" lIns="0" tIns="0" rIns="0" bIns="0" anchor="t"/>
          <a:lstStyle/>
          <a:p>
            <a:pPr algn="l">
              <a:buNone/>
            </a:pPr>
            <a:r>
              <a:rPr lang="en-GB" sz="2000" b="1" dirty="0">
                <a:solidFill>
                  <a:srgbClr val="FFFFFF"/>
                </a:solidFill>
                <a:latin typeface="Aptos Display"/>
              </a:rPr>
              <a:t>Inference fits in an access point</a:t>
            </a:r>
          </a:p>
        </p:txBody>
      </p:sp>
      <p:sp>
        <p:nvSpPr>
          <p:cNvPr id="1400" name="Bd 1"/>
          <p:cNvSpPr txBox="1"/>
          <p:nvPr/>
        </p:nvSpPr>
        <p:spPr>
          <a:xfrm>
            <a:off x="1143000" y="4114800"/>
            <a:ext cx="2781300" cy="1651000"/>
          </a:xfrm>
          <a:prstGeom prst="rect">
            <a:avLst/>
          </a:prstGeom>
          <a:noFill/>
        </p:spPr>
        <p:txBody>
          <a:bodyPr wrap="square" lIns="0" tIns="0" rIns="0" bIns="0" anchor="t"/>
          <a:lstStyle/>
          <a:p>
            <a:pPr algn="l">
              <a:buNone/>
            </a:pPr>
            <a:r>
              <a:rPr lang="en-GB" sz="1400" dirty="0">
                <a:solidFill>
                  <a:srgbClr val="E0E6EE"/>
                </a:solidFill>
                <a:latin typeface="Aptos"/>
              </a:rPr>
              <a:t>Models that needed a server five years ago now run on the embedded chip inside network gear. Raw signal never has to leave the room to be understood.</a:t>
            </a:r>
          </a:p>
        </p:txBody>
      </p:sp>
      <p:sp>
        <p:nvSpPr>
          <p:cNvPr id="1101" name="Tile 2"/>
          <p:cNvSpPr/>
          <p:nvPr/>
        </p:nvSpPr>
        <p:spPr>
          <a:xfrm>
            <a:off x="4406900" y="1625600"/>
            <a:ext cx="3390900" cy="3606800"/>
          </a:xfrm>
          <a:prstGeom prst="roundRect">
            <a:avLst>
              <a:gd name="adj" fmla="val 5000"/>
            </a:avLst>
          </a:prstGeom>
          <a:solidFill>
            <a:srgbClr val="152236"/>
          </a:solidFill>
          <a:ln w="9525">
            <a:solidFill>
              <a:srgbClr val="2A3648"/>
            </a:solidFill>
          </a:ln>
        </p:spPr>
        <p:txBody>
          <a:bodyPr/>
          <a:lstStyle/>
          <a:p>
            <a:endParaRPr lang="en-GB"/>
          </a:p>
        </p:txBody>
      </p:sp>
      <p:sp>
        <p:nvSpPr>
          <p:cNvPr id="1151" name="Pip 2"/>
          <p:cNvSpPr/>
          <p:nvPr/>
        </p:nvSpPr>
        <p:spPr>
          <a:xfrm>
            <a:off x="4711700" y="1955800"/>
            <a:ext cx="50800" cy="279400"/>
          </a:xfrm>
          <a:prstGeom prst="rect">
            <a:avLst/>
          </a:prstGeom>
          <a:solidFill>
            <a:srgbClr val="E97132"/>
          </a:solidFill>
          <a:ln>
            <a:noFill/>
          </a:ln>
        </p:spPr>
        <p:txBody>
          <a:bodyPr/>
          <a:lstStyle/>
          <a:p>
            <a:endParaRPr lang="en-GB"/>
          </a:p>
        </p:txBody>
      </p:sp>
      <p:sp>
        <p:nvSpPr>
          <p:cNvPr id="1201" name="Num 2"/>
          <p:cNvSpPr txBox="1"/>
          <p:nvPr/>
        </p:nvSpPr>
        <p:spPr>
          <a:xfrm>
            <a:off x="4864100" y="1955800"/>
            <a:ext cx="762000" cy="203200"/>
          </a:xfrm>
          <a:prstGeom prst="rect">
            <a:avLst/>
          </a:prstGeom>
          <a:noFill/>
        </p:spPr>
        <p:txBody>
          <a:bodyPr wrap="square" lIns="0" tIns="0" rIns="0" bIns="0" anchor="t"/>
          <a:lstStyle/>
          <a:p>
            <a:pPr algn="l">
              <a:buNone/>
            </a:pPr>
            <a:r>
              <a:rPr lang="en-GB" sz="1200" b="1" dirty="0">
                <a:solidFill>
                  <a:srgbClr val="E97132"/>
                </a:solidFill>
                <a:latin typeface="Aptos"/>
              </a:rPr>
              <a:t>02</a:t>
            </a:r>
          </a:p>
        </p:txBody>
      </p:sp>
      <p:sp>
        <p:nvSpPr>
          <p:cNvPr id="1251" name="Lbl 2"/>
          <p:cNvSpPr txBox="1"/>
          <p:nvPr/>
        </p:nvSpPr>
        <p:spPr>
          <a:xfrm>
            <a:off x="4711700" y="3022600"/>
            <a:ext cx="2781300" cy="228600"/>
          </a:xfrm>
          <a:prstGeom prst="rect">
            <a:avLst/>
          </a:prstGeom>
          <a:noFill/>
        </p:spPr>
        <p:txBody>
          <a:bodyPr wrap="square" lIns="0" tIns="0" rIns="0" bIns="0" anchor="t"/>
          <a:lstStyle/>
          <a:p>
            <a:pPr algn="l">
              <a:buNone/>
            </a:pPr>
            <a:r>
              <a:rPr lang="en-GB" sz="1100" b="1" dirty="0">
                <a:solidFill>
                  <a:srgbClr val="E97132"/>
                </a:solidFill>
                <a:latin typeface="Aptos"/>
              </a:rPr>
              <a:t>EMBEDDED COMPUTING</a:t>
            </a:r>
          </a:p>
        </p:txBody>
      </p:sp>
      <p:sp>
        <p:nvSpPr>
          <p:cNvPr id="1301" name="Ttl 2"/>
          <p:cNvSpPr txBox="1"/>
          <p:nvPr/>
        </p:nvSpPr>
        <p:spPr>
          <a:xfrm>
            <a:off x="4711700" y="3302000"/>
            <a:ext cx="2781300" cy="762000"/>
          </a:xfrm>
          <a:prstGeom prst="rect">
            <a:avLst/>
          </a:prstGeom>
          <a:noFill/>
        </p:spPr>
        <p:txBody>
          <a:bodyPr wrap="square" lIns="0" tIns="0" rIns="0" bIns="0" anchor="t"/>
          <a:lstStyle/>
          <a:p>
            <a:pPr algn="l">
              <a:buNone/>
            </a:pPr>
            <a:r>
              <a:rPr lang="en-GB" sz="2000" b="1" dirty="0">
                <a:solidFill>
                  <a:srgbClr val="FFFFFF"/>
                </a:solidFill>
                <a:latin typeface="Aptos Display"/>
              </a:rPr>
              <a:t>The measurement is already exposed</a:t>
            </a:r>
          </a:p>
        </p:txBody>
      </p:sp>
      <p:sp>
        <p:nvSpPr>
          <p:cNvPr id="1401" name="Bd 2"/>
          <p:cNvSpPr txBox="1"/>
          <p:nvPr/>
        </p:nvSpPr>
        <p:spPr>
          <a:xfrm>
            <a:off x="4711700" y="4114800"/>
            <a:ext cx="2781300" cy="1651000"/>
          </a:xfrm>
          <a:prstGeom prst="rect">
            <a:avLst/>
          </a:prstGeom>
          <a:noFill/>
        </p:spPr>
        <p:txBody>
          <a:bodyPr wrap="square" lIns="0" tIns="0" rIns="0" bIns="0" anchor="t"/>
          <a:lstStyle/>
          <a:p>
            <a:pPr algn="l">
              <a:buNone/>
            </a:pPr>
            <a:r>
              <a:rPr lang="en-GB" sz="1400" dirty="0">
                <a:solidFill>
                  <a:srgbClr val="E0E6EE"/>
                </a:solidFill>
                <a:latin typeface="Aptos"/>
              </a:rPr>
              <a:t>Commodity WiFi chipsets expose CSI to software. Sensing becomes a firmware and software question, not a hardware programme.</a:t>
            </a:r>
          </a:p>
        </p:txBody>
      </p:sp>
      <p:sp>
        <p:nvSpPr>
          <p:cNvPr id="1102" name="Tile 3"/>
          <p:cNvSpPr/>
          <p:nvPr/>
        </p:nvSpPr>
        <p:spPr>
          <a:xfrm>
            <a:off x="7975600" y="1625600"/>
            <a:ext cx="3390900" cy="3606800"/>
          </a:xfrm>
          <a:prstGeom prst="roundRect">
            <a:avLst>
              <a:gd name="adj" fmla="val 5000"/>
            </a:avLst>
          </a:prstGeom>
          <a:solidFill>
            <a:srgbClr val="152236"/>
          </a:solidFill>
          <a:ln w="9525">
            <a:solidFill>
              <a:srgbClr val="2A3648"/>
            </a:solidFill>
          </a:ln>
        </p:spPr>
        <p:txBody>
          <a:bodyPr/>
          <a:lstStyle/>
          <a:p>
            <a:endParaRPr lang="en-GB"/>
          </a:p>
        </p:txBody>
      </p:sp>
      <p:sp>
        <p:nvSpPr>
          <p:cNvPr id="1152" name="Pip 3"/>
          <p:cNvSpPr/>
          <p:nvPr/>
        </p:nvSpPr>
        <p:spPr>
          <a:xfrm>
            <a:off x="8280400" y="1955800"/>
            <a:ext cx="50800" cy="279400"/>
          </a:xfrm>
          <a:prstGeom prst="rect">
            <a:avLst/>
          </a:prstGeom>
          <a:solidFill>
            <a:srgbClr val="68D2BF"/>
          </a:solidFill>
          <a:ln>
            <a:noFill/>
          </a:ln>
        </p:spPr>
        <p:txBody>
          <a:bodyPr/>
          <a:lstStyle/>
          <a:p>
            <a:endParaRPr lang="en-GB"/>
          </a:p>
        </p:txBody>
      </p:sp>
      <p:sp>
        <p:nvSpPr>
          <p:cNvPr id="1202" name="Num 3"/>
          <p:cNvSpPr txBox="1"/>
          <p:nvPr/>
        </p:nvSpPr>
        <p:spPr>
          <a:xfrm>
            <a:off x="8432800" y="1955800"/>
            <a:ext cx="762000" cy="203200"/>
          </a:xfrm>
          <a:prstGeom prst="rect">
            <a:avLst/>
          </a:prstGeom>
          <a:noFill/>
        </p:spPr>
        <p:txBody>
          <a:bodyPr wrap="square" lIns="0" tIns="0" rIns="0" bIns="0" anchor="t"/>
          <a:lstStyle/>
          <a:p>
            <a:pPr algn="l">
              <a:buNone/>
            </a:pPr>
            <a:r>
              <a:rPr lang="en-GB" sz="1200" b="1" dirty="0">
                <a:solidFill>
                  <a:srgbClr val="68D2BF"/>
                </a:solidFill>
                <a:latin typeface="Aptos"/>
              </a:rPr>
              <a:t>03</a:t>
            </a:r>
          </a:p>
        </p:txBody>
      </p:sp>
      <p:sp>
        <p:nvSpPr>
          <p:cNvPr id="1252" name="Lbl 3"/>
          <p:cNvSpPr txBox="1"/>
          <p:nvPr/>
        </p:nvSpPr>
        <p:spPr>
          <a:xfrm>
            <a:off x="8280400" y="3022600"/>
            <a:ext cx="2781300" cy="228600"/>
          </a:xfrm>
          <a:prstGeom prst="rect">
            <a:avLst/>
          </a:prstGeom>
          <a:noFill/>
        </p:spPr>
        <p:txBody>
          <a:bodyPr wrap="square" lIns="0" tIns="0" rIns="0" bIns="0" anchor="t"/>
          <a:lstStyle/>
          <a:p>
            <a:pPr algn="l">
              <a:buNone/>
            </a:pPr>
            <a:r>
              <a:rPr lang="en-GB" sz="1100" b="1" dirty="0">
                <a:solidFill>
                  <a:srgbClr val="68D2BF"/>
                </a:solidFill>
                <a:latin typeface="Aptos"/>
              </a:rPr>
              <a:t>NEXT GENERATION CONNECTIVITY</a:t>
            </a:r>
          </a:p>
        </p:txBody>
      </p:sp>
      <p:sp>
        <p:nvSpPr>
          <p:cNvPr id="1302" name="Ttl 3"/>
          <p:cNvSpPr txBox="1"/>
          <p:nvPr/>
        </p:nvSpPr>
        <p:spPr>
          <a:xfrm>
            <a:off x="8280400" y="3302000"/>
            <a:ext cx="2781300" cy="762000"/>
          </a:xfrm>
          <a:prstGeom prst="rect">
            <a:avLst/>
          </a:prstGeom>
          <a:noFill/>
        </p:spPr>
        <p:txBody>
          <a:bodyPr wrap="square" lIns="0" tIns="0" rIns="0" bIns="0" anchor="t"/>
          <a:lstStyle/>
          <a:p>
            <a:pPr algn="l">
              <a:buNone/>
            </a:pPr>
            <a:r>
              <a:rPr lang="en-GB" sz="2000" b="1" dirty="0">
                <a:solidFill>
                  <a:srgbClr val="FFFFFF"/>
                </a:solidFill>
                <a:latin typeface="Aptos Display"/>
              </a:rPr>
              <a:t>More bandwidth, more antennas</a:t>
            </a:r>
          </a:p>
        </p:txBody>
      </p:sp>
      <p:sp>
        <p:nvSpPr>
          <p:cNvPr id="1402" name="Bd 3"/>
          <p:cNvSpPr txBox="1"/>
          <p:nvPr/>
        </p:nvSpPr>
        <p:spPr>
          <a:xfrm>
            <a:off x="8280400" y="4114800"/>
            <a:ext cx="2781300" cy="1651000"/>
          </a:xfrm>
          <a:prstGeom prst="rect">
            <a:avLst/>
          </a:prstGeom>
          <a:noFill/>
        </p:spPr>
        <p:txBody>
          <a:bodyPr wrap="square" lIns="0" tIns="0" rIns="0" bIns="0" anchor="t"/>
          <a:lstStyle/>
          <a:p>
            <a:pPr algn="l">
              <a:buNone/>
            </a:pPr>
            <a:r>
              <a:rPr lang="en-GB" sz="1400" dirty="0">
                <a:solidFill>
                  <a:srgbClr val="E0E6EE"/>
                </a:solidFill>
                <a:latin typeface="Aptos"/>
              </a:rPr>
              <a:t>WiFi 6 and 7, 5G Advanced and 6G bring wider channels and MIMO arrays. Wider and more means finer resolution, from the same radios.</a:t>
            </a:r>
          </a:p>
        </p:txBody>
      </p:sp>
      <p:sp>
        <p:nvSpPr>
          <p:cNvPr id="1500" name="DividerBottom"/>
          <p:cNvSpPr/>
          <p:nvPr/>
        </p:nvSpPr>
        <p:spPr>
          <a:xfrm>
            <a:off x="838200" y="5435600"/>
            <a:ext cx="10515600" cy="12700"/>
          </a:xfrm>
          <a:prstGeom prst="rect">
            <a:avLst/>
          </a:prstGeom>
          <a:solidFill>
            <a:srgbClr val="2A3648"/>
          </a:solidFill>
          <a:ln>
            <a:noFill/>
          </a:ln>
        </p:spPr>
        <p:txBody>
          <a:bodyPr/>
          <a:lstStyle/>
          <a:p>
            <a:endParaRPr lang="en-GB"/>
          </a:p>
        </p:txBody>
      </p:sp>
      <p:sp>
        <p:nvSpPr>
          <p:cNvPr id="1501" name="Closing"/>
          <p:cNvSpPr txBox="1"/>
          <p:nvPr/>
        </p:nvSpPr>
        <p:spPr>
          <a:xfrm>
            <a:off x="838200" y="5588000"/>
            <a:ext cx="10515600" cy="355600"/>
          </a:xfrm>
          <a:prstGeom prst="rect">
            <a:avLst/>
          </a:prstGeom>
          <a:noFill/>
        </p:spPr>
        <p:txBody>
          <a:bodyPr wrap="square" lIns="0" tIns="0" rIns="0" bIns="0" anchor="t"/>
          <a:lstStyle/>
          <a:p>
            <a:pPr algn="l">
              <a:buNone/>
            </a:pPr>
            <a:r>
              <a:rPr lang="en-GB" sz="1600" i="1" dirty="0">
                <a:solidFill>
                  <a:srgbClr val="E97132"/>
                </a:solidFill>
                <a:latin typeface="Aptos"/>
              </a:rPr>
              <a:t>The demand side was always there. The supply side arrived in the last five years.</a:t>
            </a:r>
          </a:p>
        </p:txBody>
      </p:sp>
      <p:sp>
        <p:nvSpPr>
          <p:cNvPr id="1502" name="ClosingSub"/>
          <p:cNvSpPr txBox="1"/>
          <p:nvPr/>
        </p:nvSpPr>
        <p:spPr>
          <a:xfrm>
            <a:off x="838200" y="5969000"/>
            <a:ext cx="10515600" cy="304800"/>
          </a:xfrm>
          <a:prstGeom prst="rect">
            <a:avLst/>
          </a:prstGeom>
          <a:noFill/>
        </p:spPr>
        <p:txBody>
          <a:bodyPr wrap="square" lIns="0" tIns="0" rIns="0" bIns="0" anchor="t"/>
          <a:lstStyle/>
          <a:p>
            <a:pPr algn="l">
              <a:buNone/>
            </a:pPr>
            <a:r>
              <a:rPr lang="en-GB" sz="1400" dirty="0">
                <a:solidFill>
                  <a:srgbClr val="68D2BF"/>
                </a:solidFill>
                <a:latin typeface="Aptos"/>
              </a:rPr>
              <a:t>Together they make sensing a network function instead of a research project.</a:t>
            </a:r>
          </a:p>
        </p:txBody>
      </p:sp>
      <p:pic>
        <p:nvPicPr>
          <p:cNvPr id="1503" name="Graphic 1503"/>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416300" y="1930400"/>
            <a:ext cx="558800" cy="558800"/>
          </a:xfrm>
          <a:prstGeom prst="rect">
            <a:avLst/>
          </a:prstGeom>
        </p:spPr>
      </p:pic>
      <p:pic>
        <p:nvPicPr>
          <p:cNvPr id="1504" name="Graphic 1504"/>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985000" y="1930400"/>
            <a:ext cx="558800" cy="558800"/>
          </a:xfrm>
          <a:prstGeom prst="rect">
            <a:avLst/>
          </a:prstGeom>
        </p:spPr>
      </p:pic>
      <p:pic>
        <p:nvPicPr>
          <p:cNvPr id="1505" name="Graphic 1505"/>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0553700" y="1930400"/>
            <a:ext cx="558800" cy="558800"/>
          </a:xfrm>
          <a:prstGeom prst="rect">
            <a:avLst/>
          </a:prstGeom>
        </p:spPr>
      </p:pic>
    </p:spTree>
    <p:extLst>
      <p:ext uri="{BB962C8B-B14F-4D97-AF65-F5344CB8AC3E}">
        <p14:creationId xmlns:p14="http://schemas.microsoft.com/office/powerpoint/2010/main" val="1597195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0" name="Title"/>
          <p:cNvSpPr txBox="1"/>
          <p:nvPr/>
        </p:nvSpPr>
        <p:spPr>
          <a:xfrm>
            <a:off x="838200" y="228600"/>
            <a:ext cx="10515600" cy="558800"/>
          </a:xfrm>
          <a:prstGeom prst="rect">
            <a:avLst/>
          </a:prstGeom>
          <a:noFill/>
        </p:spPr>
        <p:txBody>
          <a:bodyPr wrap="square" lIns="0" tIns="0" rIns="0" bIns="0" anchor="t"/>
          <a:lstStyle/>
          <a:p>
            <a:pPr algn="l">
              <a:buNone/>
            </a:pPr>
            <a:r>
              <a:rPr lang="en-GB" sz="3200" b="1" dirty="0">
                <a:solidFill>
                  <a:srgbClr val="FFFFFF"/>
                </a:solidFill>
                <a:latin typeface="Aptos Display"/>
              </a:rPr>
              <a:t>What we can detect today</a:t>
            </a:r>
          </a:p>
        </p:txBody>
      </p:sp>
      <p:sp>
        <p:nvSpPr>
          <p:cNvPr id="1001" name="Subtitle"/>
          <p:cNvSpPr txBox="1"/>
          <p:nvPr/>
        </p:nvSpPr>
        <p:spPr>
          <a:xfrm>
            <a:off x="838200" y="838200"/>
            <a:ext cx="10515600" cy="355600"/>
          </a:xfrm>
          <a:prstGeom prst="rect">
            <a:avLst/>
          </a:prstGeom>
          <a:noFill/>
        </p:spPr>
        <p:txBody>
          <a:bodyPr wrap="square" lIns="0" tIns="0" rIns="0" bIns="0" anchor="t"/>
          <a:lstStyle/>
          <a:p>
            <a:pPr algn="l">
              <a:buNone/>
            </a:pPr>
            <a:r>
              <a:rPr lang="en-GB" sz="1600" i="1" dirty="0">
                <a:solidFill>
                  <a:srgbClr val="A8B3C2"/>
                </a:solidFill>
                <a:latin typeface="Aptos"/>
              </a:rPr>
              <a:t>Five live capabilities. One privacy-first platform. No cameras, no wearables.</a:t>
            </a:r>
          </a:p>
        </p:txBody>
      </p:sp>
      <p:sp>
        <p:nvSpPr>
          <p:cNvPr id="1002" name="Divider"/>
          <p:cNvSpPr/>
          <p:nvPr/>
        </p:nvSpPr>
        <p:spPr>
          <a:xfrm>
            <a:off x="838200" y="1371600"/>
            <a:ext cx="10515600" cy="12700"/>
          </a:xfrm>
          <a:prstGeom prst="rect">
            <a:avLst/>
          </a:prstGeom>
          <a:solidFill>
            <a:srgbClr val="2A3648"/>
          </a:solidFill>
          <a:ln>
            <a:noFill/>
          </a:ln>
        </p:spPr>
        <p:txBody>
          <a:bodyPr/>
          <a:lstStyle/>
          <a:p>
            <a:endParaRPr lang="en-GB"/>
          </a:p>
        </p:txBody>
      </p:sp>
      <p:sp>
        <p:nvSpPr>
          <p:cNvPr id="1100" name="Tile 1"/>
          <p:cNvSpPr/>
          <p:nvPr/>
        </p:nvSpPr>
        <p:spPr>
          <a:xfrm>
            <a:off x="838200" y="1625600"/>
            <a:ext cx="3378200" cy="2222500"/>
          </a:xfrm>
          <a:prstGeom prst="roundRect">
            <a:avLst>
              <a:gd name="adj" fmla="val 6000"/>
            </a:avLst>
          </a:prstGeom>
          <a:solidFill>
            <a:srgbClr val="152236"/>
          </a:solidFill>
          <a:ln w="9525">
            <a:solidFill>
              <a:srgbClr val="2A3648"/>
            </a:solidFill>
          </a:ln>
        </p:spPr>
        <p:txBody>
          <a:bodyPr/>
          <a:lstStyle/>
          <a:p>
            <a:endParaRPr lang="en-GB"/>
          </a:p>
        </p:txBody>
      </p:sp>
      <p:sp>
        <p:nvSpPr>
          <p:cNvPr id="1150" name="Pip 1"/>
          <p:cNvSpPr/>
          <p:nvPr/>
        </p:nvSpPr>
        <p:spPr>
          <a:xfrm>
            <a:off x="1092200" y="1905000"/>
            <a:ext cx="50800" cy="304800"/>
          </a:xfrm>
          <a:prstGeom prst="rect">
            <a:avLst/>
          </a:prstGeom>
          <a:solidFill>
            <a:srgbClr val="E97132"/>
          </a:solidFill>
          <a:ln>
            <a:noFill/>
          </a:ln>
        </p:spPr>
        <p:txBody>
          <a:bodyPr/>
          <a:lstStyle/>
          <a:p>
            <a:endParaRPr lang="en-GB"/>
          </a:p>
        </p:txBody>
      </p:sp>
      <p:sp>
        <p:nvSpPr>
          <p:cNvPr id="1200" name="Num 1"/>
          <p:cNvSpPr txBox="1"/>
          <p:nvPr/>
        </p:nvSpPr>
        <p:spPr>
          <a:xfrm>
            <a:off x="1270000" y="1905000"/>
            <a:ext cx="762000" cy="203200"/>
          </a:xfrm>
          <a:prstGeom prst="rect">
            <a:avLst/>
          </a:prstGeom>
          <a:noFill/>
        </p:spPr>
        <p:txBody>
          <a:bodyPr wrap="square" lIns="0" tIns="0" rIns="0" bIns="0" anchor="t"/>
          <a:lstStyle/>
          <a:p>
            <a:pPr algn="l">
              <a:buNone/>
            </a:pPr>
            <a:r>
              <a:rPr lang="en-GB" sz="1200" b="1" dirty="0">
                <a:solidFill>
                  <a:srgbClr val="E97132"/>
                </a:solidFill>
                <a:latin typeface="Aptos"/>
              </a:rPr>
              <a:t>01</a:t>
            </a:r>
          </a:p>
        </p:txBody>
      </p:sp>
      <p:sp>
        <p:nvSpPr>
          <p:cNvPr id="1300" name="Ttl 1"/>
          <p:cNvSpPr txBox="1"/>
          <p:nvPr/>
        </p:nvSpPr>
        <p:spPr>
          <a:xfrm>
            <a:off x="1092200" y="2413000"/>
            <a:ext cx="2108200" cy="406400"/>
          </a:xfrm>
          <a:prstGeom prst="rect">
            <a:avLst/>
          </a:prstGeom>
          <a:noFill/>
        </p:spPr>
        <p:txBody>
          <a:bodyPr wrap="square" lIns="0" tIns="0" rIns="0" bIns="0" anchor="t"/>
          <a:lstStyle/>
          <a:p>
            <a:pPr algn="l">
              <a:buNone/>
            </a:pPr>
            <a:r>
              <a:rPr lang="en-GB" sz="2000" b="1" dirty="0">
                <a:solidFill>
                  <a:srgbClr val="FFFFFF"/>
                </a:solidFill>
                <a:latin typeface="Aptos Display"/>
              </a:rPr>
              <a:t>Presence detection</a:t>
            </a:r>
          </a:p>
        </p:txBody>
      </p:sp>
      <p:sp>
        <p:nvSpPr>
          <p:cNvPr id="1400" name="Bd 1"/>
          <p:cNvSpPr txBox="1"/>
          <p:nvPr/>
        </p:nvSpPr>
        <p:spPr>
          <a:xfrm>
            <a:off x="1092200" y="2870200"/>
            <a:ext cx="2870200" cy="825500"/>
          </a:xfrm>
          <a:prstGeom prst="rect">
            <a:avLst/>
          </a:prstGeom>
          <a:noFill/>
        </p:spPr>
        <p:txBody>
          <a:bodyPr wrap="square" lIns="0" tIns="0" rIns="0" bIns="0" anchor="t"/>
          <a:lstStyle/>
          <a:p>
            <a:pPr algn="l">
              <a:buNone/>
            </a:pPr>
            <a:r>
              <a:rPr lang="en-GB" sz="1400" dirty="0">
                <a:solidFill>
                  <a:srgbClr val="E0E6EE"/>
                </a:solidFill>
                <a:latin typeface="Aptos"/>
              </a:rPr>
              <a:t>Know whether a room, bed or zone is occupied, in real time.</a:t>
            </a:r>
          </a:p>
        </p:txBody>
      </p:sp>
      <p:sp>
        <p:nvSpPr>
          <p:cNvPr id="1101" name="Tile 2"/>
          <p:cNvSpPr/>
          <p:nvPr/>
        </p:nvSpPr>
        <p:spPr>
          <a:xfrm>
            <a:off x="4394200" y="1625600"/>
            <a:ext cx="3378200" cy="2222500"/>
          </a:xfrm>
          <a:prstGeom prst="roundRect">
            <a:avLst>
              <a:gd name="adj" fmla="val 6000"/>
            </a:avLst>
          </a:prstGeom>
          <a:solidFill>
            <a:srgbClr val="152236"/>
          </a:solidFill>
          <a:ln w="9525">
            <a:solidFill>
              <a:srgbClr val="2A3648"/>
            </a:solidFill>
          </a:ln>
        </p:spPr>
        <p:txBody>
          <a:bodyPr/>
          <a:lstStyle/>
          <a:p>
            <a:endParaRPr lang="en-GB"/>
          </a:p>
        </p:txBody>
      </p:sp>
      <p:sp>
        <p:nvSpPr>
          <p:cNvPr id="1151" name="Pip 2"/>
          <p:cNvSpPr/>
          <p:nvPr/>
        </p:nvSpPr>
        <p:spPr>
          <a:xfrm>
            <a:off x="4648200" y="1905000"/>
            <a:ext cx="50800" cy="304800"/>
          </a:xfrm>
          <a:prstGeom prst="rect">
            <a:avLst/>
          </a:prstGeom>
          <a:solidFill>
            <a:srgbClr val="E97132"/>
          </a:solidFill>
          <a:ln>
            <a:noFill/>
          </a:ln>
        </p:spPr>
        <p:txBody>
          <a:bodyPr/>
          <a:lstStyle/>
          <a:p>
            <a:endParaRPr lang="en-GB"/>
          </a:p>
        </p:txBody>
      </p:sp>
      <p:sp>
        <p:nvSpPr>
          <p:cNvPr id="1201" name="Num 2"/>
          <p:cNvSpPr txBox="1"/>
          <p:nvPr/>
        </p:nvSpPr>
        <p:spPr>
          <a:xfrm>
            <a:off x="4826000" y="1905000"/>
            <a:ext cx="762000" cy="203200"/>
          </a:xfrm>
          <a:prstGeom prst="rect">
            <a:avLst/>
          </a:prstGeom>
          <a:noFill/>
        </p:spPr>
        <p:txBody>
          <a:bodyPr wrap="square" lIns="0" tIns="0" rIns="0" bIns="0" anchor="t"/>
          <a:lstStyle/>
          <a:p>
            <a:pPr algn="l">
              <a:buNone/>
            </a:pPr>
            <a:r>
              <a:rPr lang="en-GB" sz="1200" b="1" dirty="0">
                <a:solidFill>
                  <a:srgbClr val="E97132"/>
                </a:solidFill>
                <a:latin typeface="Aptos"/>
              </a:rPr>
              <a:t>02</a:t>
            </a:r>
          </a:p>
        </p:txBody>
      </p:sp>
      <p:sp>
        <p:nvSpPr>
          <p:cNvPr id="1301" name="Ttl 2"/>
          <p:cNvSpPr txBox="1"/>
          <p:nvPr/>
        </p:nvSpPr>
        <p:spPr>
          <a:xfrm>
            <a:off x="4648200" y="2413000"/>
            <a:ext cx="2108200" cy="406400"/>
          </a:xfrm>
          <a:prstGeom prst="rect">
            <a:avLst/>
          </a:prstGeom>
          <a:noFill/>
        </p:spPr>
        <p:txBody>
          <a:bodyPr wrap="square" lIns="0" tIns="0" rIns="0" bIns="0" anchor="t"/>
          <a:lstStyle/>
          <a:p>
            <a:pPr algn="l">
              <a:buNone/>
            </a:pPr>
            <a:r>
              <a:rPr lang="en-GB" sz="2000" b="1" dirty="0">
                <a:solidFill>
                  <a:srgbClr val="FFFFFF"/>
                </a:solidFill>
                <a:latin typeface="Aptos Display"/>
              </a:rPr>
              <a:t>Bed occupancy</a:t>
            </a:r>
          </a:p>
        </p:txBody>
      </p:sp>
      <p:sp>
        <p:nvSpPr>
          <p:cNvPr id="1401" name="Bd 2"/>
          <p:cNvSpPr txBox="1"/>
          <p:nvPr/>
        </p:nvSpPr>
        <p:spPr>
          <a:xfrm>
            <a:off x="4648200" y="2870200"/>
            <a:ext cx="2870200" cy="825500"/>
          </a:xfrm>
          <a:prstGeom prst="rect">
            <a:avLst/>
          </a:prstGeom>
          <a:noFill/>
        </p:spPr>
        <p:txBody>
          <a:bodyPr wrap="square" lIns="0" tIns="0" rIns="0" bIns="0" anchor="t"/>
          <a:lstStyle/>
          <a:p>
            <a:pPr algn="l">
              <a:buNone/>
            </a:pPr>
            <a:r>
              <a:rPr lang="en-GB" sz="1400" dirty="0">
                <a:solidFill>
                  <a:srgbClr val="E0E6EE"/>
                </a:solidFill>
                <a:latin typeface="Aptos"/>
              </a:rPr>
              <a:t>Detect when someone is in bed, has left, or has not returned. Critical for night care.</a:t>
            </a:r>
          </a:p>
        </p:txBody>
      </p:sp>
      <p:sp>
        <p:nvSpPr>
          <p:cNvPr id="1102" name="Tile 3"/>
          <p:cNvSpPr/>
          <p:nvPr/>
        </p:nvSpPr>
        <p:spPr>
          <a:xfrm>
            <a:off x="7950200" y="1625600"/>
            <a:ext cx="3378200" cy="2222500"/>
          </a:xfrm>
          <a:prstGeom prst="roundRect">
            <a:avLst>
              <a:gd name="adj" fmla="val 6000"/>
            </a:avLst>
          </a:prstGeom>
          <a:solidFill>
            <a:srgbClr val="152236"/>
          </a:solidFill>
          <a:ln w="9525">
            <a:solidFill>
              <a:srgbClr val="2A3648"/>
            </a:solidFill>
          </a:ln>
        </p:spPr>
        <p:txBody>
          <a:bodyPr/>
          <a:lstStyle/>
          <a:p>
            <a:endParaRPr lang="en-GB"/>
          </a:p>
        </p:txBody>
      </p:sp>
      <p:sp>
        <p:nvSpPr>
          <p:cNvPr id="1152" name="Pip 3"/>
          <p:cNvSpPr/>
          <p:nvPr/>
        </p:nvSpPr>
        <p:spPr>
          <a:xfrm>
            <a:off x="8204200" y="1905000"/>
            <a:ext cx="50800" cy="304800"/>
          </a:xfrm>
          <a:prstGeom prst="rect">
            <a:avLst/>
          </a:prstGeom>
          <a:solidFill>
            <a:srgbClr val="E97132"/>
          </a:solidFill>
          <a:ln>
            <a:noFill/>
          </a:ln>
        </p:spPr>
        <p:txBody>
          <a:bodyPr/>
          <a:lstStyle/>
          <a:p>
            <a:endParaRPr lang="en-GB"/>
          </a:p>
        </p:txBody>
      </p:sp>
      <p:sp>
        <p:nvSpPr>
          <p:cNvPr id="1202" name="Num 3"/>
          <p:cNvSpPr txBox="1"/>
          <p:nvPr/>
        </p:nvSpPr>
        <p:spPr>
          <a:xfrm>
            <a:off x="8382000" y="1905000"/>
            <a:ext cx="762000" cy="203200"/>
          </a:xfrm>
          <a:prstGeom prst="rect">
            <a:avLst/>
          </a:prstGeom>
          <a:noFill/>
        </p:spPr>
        <p:txBody>
          <a:bodyPr wrap="square" lIns="0" tIns="0" rIns="0" bIns="0" anchor="t"/>
          <a:lstStyle/>
          <a:p>
            <a:pPr algn="l">
              <a:buNone/>
            </a:pPr>
            <a:r>
              <a:rPr lang="en-GB" sz="1200" b="1" dirty="0">
                <a:solidFill>
                  <a:srgbClr val="E97132"/>
                </a:solidFill>
                <a:latin typeface="Aptos"/>
              </a:rPr>
              <a:t>03</a:t>
            </a:r>
          </a:p>
        </p:txBody>
      </p:sp>
      <p:sp>
        <p:nvSpPr>
          <p:cNvPr id="1302" name="Ttl 3"/>
          <p:cNvSpPr txBox="1"/>
          <p:nvPr/>
        </p:nvSpPr>
        <p:spPr>
          <a:xfrm>
            <a:off x="8204200" y="2413000"/>
            <a:ext cx="2108200" cy="406400"/>
          </a:xfrm>
          <a:prstGeom prst="rect">
            <a:avLst/>
          </a:prstGeom>
          <a:noFill/>
        </p:spPr>
        <p:txBody>
          <a:bodyPr wrap="square" lIns="0" tIns="0" rIns="0" bIns="0" anchor="t"/>
          <a:lstStyle/>
          <a:p>
            <a:pPr algn="l">
              <a:buNone/>
            </a:pPr>
            <a:r>
              <a:rPr lang="en-GB" sz="2000" b="1" dirty="0">
                <a:solidFill>
                  <a:srgbClr val="FFFFFF"/>
                </a:solidFill>
                <a:latin typeface="Aptos Display"/>
              </a:rPr>
              <a:t>Activity level</a:t>
            </a:r>
          </a:p>
        </p:txBody>
      </p:sp>
      <p:sp>
        <p:nvSpPr>
          <p:cNvPr id="1402" name="Bd 3"/>
          <p:cNvSpPr txBox="1"/>
          <p:nvPr/>
        </p:nvSpPr>
        <p:spPr>
          <a:xfrm>
            <a:off x="8204200" y="2870200"/>
            <a:ext cx="2870200" cy="825500"/>
          </a:xfrm>
          <a:prstGeom prst="rect">
            <a:avLst/>
          </a:prstGeom>
          <a:noFill/>
        </p:spPr>
        <p:txBody>
          <a:bodyPr wrap="square" lIns="0" tIns="0" rIns="0" bIns="0" anchor="t"/>
          <a:lstStyle/>
          <a:p>
            <a:pPr algn="l">
              <a:buNone/>
            </a:pPr>
            <a:r>
              <a:rPr lang="en-GB" sz="1400" dirty="0">
                <a:solidFill>
                  <a:srgbClr val="E0E6EE"/>
                </a:solidFill>
                <a:latin typeface="Aptos"/>
              </a:rPr>
              <a:t>Classify low vs. high activity per space, continuously, across every room.</a:t>
            </a:r>
          </a:p>
        </p:txBody>
      </p:sp>
      <p:sp>
        <p:nvSpPr>
          <p:cNvPr id="1103" name="Tile 4"/>
          <p:cNvSpPr/>
          <p:nvPr/>
        </p:nvSpPr>
        <p:spPr>
          <a:xfrm>
            <a:off x="838200" y="4025900"/>
            <a:ext cx="3378200" cy="2222500"/>
          </a:xfrm>
          <a:prstGeom prst="roundRect">
            <a:avLst>
              <a:gd name="adj" fmla="val 6000"/>
            </a:avLst>
          </a:prstGeom>
          <a:solidFill>
            <a:srgbClr val="152236"/>
          </a:solidFill>
          <a:ln w="9525">
            <a:solidFill>
              <a:srgbClr val="2A3648"/>
            </a:solidFill>
          </a:ln>
        </p:spPr>
        <p:txBody>
          <a:bodyPr/>
          <a:lstStyle/>
          <a:p>
            <a:endParaRPr lang="en-GB"/>
          </a:p>
        </p:txBody>
      </p:sp>
      <p:sp>
        <p:nvSpPr>
          <p:cNvPr id="1153" name="Pip 4"/>
          <p:cNvSpPr/>
          <p:nvPr/>
        </p:nvSpPr>
        <p:spPr>
          <a:xfrm>
            <a:off x="1092200" y="4305300"/>
            <a:ext cx="50800" cy="304800"/>
          </a:xfrm>
          <a:prstGeom prst="rect">
            <a:avLst/>
          </a:prstGeom>
          <a:solidFill>
            <a:srgbClr val="68D2BF"/>
          </a:solidFill>
          <a:ln>
            <a:noFill/>
          </a:ln>
        </p:spPr>
        <p:txBody>
          <a:bodyPr/>
          <a:lstStyle/>
          <a:p>
            <a:endParaRPr lang="en-GB"/>
          </a:p>
        </p:txBody>
      </p:sp>
      <p:sp>
        <p:nvSpPr>
          <p:cNvPr id="1203" name="Num 4"/>
          <p:cNvSpPr txBox="1"/>
          <p:nvPr/>
        </p:nvSpPr>
        <p:spPr>
          <a:xfrm>
            <a:off x="1270000" y="4305300"/>
            <a:ext cx="762000" cy="203200"/>
          </a:xfrm>
          <a:prstGeom prst="rect">
            <a:avLst/>
          </a:prstGeom>
          <a:noFill/>
        </p:spPr>
        <p:txBody>
          <a:bodyPr wrap="square" lIns="0" tIns="0" rIns="0" bIns="0" anchor="t"/>
          <a:lstStyle/>
          <a:p>
            <a:pPr algn="l">
              <a:buNone/>
            </a:pPr>
            <a:r>
              <a:rPr lang="en-GB" sz="1200" b="1" dirty="0">
                <a:solidFill>
                  <a:srgbClr val="68D2BF"/>
                </a:solidFill>
                <a:latin typeface="Aptos"/>
              </a:rPr>
              <a:t>04</a:t>
            </a:r>
          </a:p>
        </p:txBody>
      </p:sp>
      <p:sp>
        <p:nvSpPr>
          <p:cNvPr id="1303" name="Ttl 4"/>
          <p:cNvSpPr txBox="1"/>
          <p:nvPr/>
        </p:nvSpPr>
        <p:spPr>
          <a:xfrm>
            <a:off x="1092200" y="4813300"/>
            <a:ext cx="2108200" cy="406400"/>
          </a:xfrm>
          <a:prstGeom prst="rect">
            <a:avLst/>
          </a:prstGeom>
          <a:noFill/>
        </p:spPr>
        <p:txBody>
          <a:bodyPr wrap="square" lIns="0" tIns="0" rIns="0" bIns="0" anchor="t"/>
          <a:lstStyle/>
          <a:p>
            <a:pPr algn="l">
              <a:buNone/>
            </a:pPr>
            <a:r>
              <a:rPr lang="en-GB" sz="2000" b="1" dirty="0">
                <a:solidFill>
                  <a:srgbClr val="FFFFFF"/>
                </a:solidFill>
                <a:latin typeface="Aptos Display"/>
              </a:rPr>
              <a:t>Pattern deviation</a:t>
            </a:r>
          </a:p>
        </p:txBody>
      </p:sp>
      <p:sp>
        <p:nvSpPr>
          <p:cNvPr id="1403" name="Bd 4"/>
          <p:cNvSpPr txBox="1"/>
          <p:nvPr/>
        </p:nvSpPr>
        <p:spPr>
          <a:xfrm>
            <a:off x="1092200" y="5270500"/>
            <a:ext cx="2870200" cy="825500"/>
          </a:xfrm>
          <a:prstGeom prst="rect">
            <a:avLst/>
          </a:prstGeom>
          <a:noFill/>
        </p:spPr>
        <p:txBody>
          <a:bodyPr wrap="square" lIns="0" tIns="0" rIns="0" bIns="0" anchor="t"/>
          <a:lstStyle/>
          <a:p>
            <a:pPr algn="l">
              <a:buNone/>
            </a:pPr>
            <a:r>
              <a:rPr lang="en-GB" sz="1400" dirty="0">
                <a:solidFill>
                  <a:srgbClr val="E0E6EE"/>
                </a:solidFill>
                <a:latin typeface="Aptos"/>
              </a:rPr>
              <a:t>Learn each person's baseline and flag deviations that may signal a problem.</a:t>
            </a:r>
          </a:p>
        </p:txBody>
      </p:sp>
      <p:sp>
        <p:nvSpPr>
          <p:cNvPr id="1104" name="Tile 5"/>
          <p:cNvSpPr/>
          <p:nvPr/>
        </p:nvSpPr>
        <p:spPr>
          <a:xfrm>
            <a:off x="4394200" y="4025900"/>
            <a:ext cx="3378200" cy="2222500"/>
          </a:xfrm>
          <a:prstGeom prst="roundRect">
            <a:avLst>
              <a:gd name="adj" fmla="val 6000"/>
            </a:avLst>
          </a:prstGeom>
          <a:solidFill>
            <a:srgbClr val="152236"/>
          </a:solidFill>
          <a:ln w="9525">
            <a:solidFill>
              <a:srgbClr val="2A3648"/>
            </a:solidFill>
          </a:ln>
        </p:spPr>
        <p:txBody>
          <a:bodyPr/>
          <a:lstStyle/>
          <a:p>
            <a:endParaRPr lang="en-GB"/>
          </a:p>
        </p:txBody>
      </p:sp>
      <p:sp>
        <p:nvSpPr>
          <p:cNvPr id="1154" name="Pip 5"/>
          <p:cNvSpPr/>
          <p:nvPr/>
        </p:nvSpPr>
        <p:spPr>
          <a:xfrm>
            <a:off x="4648200" y="4305300"/>
            <a:ext cx="50800" cy="304800"/>
          </a:xfrm>
          <a:prstGeom prst="rect">
            <a:avLst/>
          </a:prstGeom>
          <a:solidFill>
            <a:srgbClr val="68D2BF"/>
          </a:solidFill>
          <a:ln>
            <a:noFill/>
          </a:ln>
        </p:spPr>
        <p:txBody>
          <a:bodyPr/>
          <a:lstStyle/>
          <a:p>
            <a:endParaRPr lang="en-GB"/>
          </a:p>
        </p:txBody>
      </p:sp>
      <p:sp>
        <p:nvSpPr>
          <p:cNvPr id="1204" name="Num 5"/>
          <p:cNvSpPr txBox="1"/>
          <p:nvPr/>
        </p:nvSpPr>
        <p:spPr>
          <a:xfrm>
            <a:off x="4826000" y="4305300"/>
            <a:ext cx="762000" cy="203200"/>
          </a:xfrm>
          <a:prstGeom prst="rect">
            <a:avLst/>
          </a:prstGeom>
          <a:noFill/>
        </p:spPr>
        <p:txBody>
          <a:bodyPr wrap="square" lIns="0" tIns="0" rIns="0" bIns="0" anchor="t"/>
          <a:lstStyle/>
          <a:p>
            <a:pPr algn="l">
              <a:buNone/>
            </a:pPr>
            <a:r>
              <a:rPr lang="en-GB" sz="1200" b="1" dirty="0">
                <a:solidFill>
                  <a:srgbClr val="68D2BF"/>
                </a:solidFill>
                <a:latin typeface="Aptos"/>
              </a:rPr>
              <a:t>05</a:t>
            </a:r>
          </a:p>
        </p:txBody>
      </p:sp>
      <p:sp>
        <p:nvSpPr>
          <p:cNvPr id="1304" name="Ttl 5"/>
          <p:cNvSpPr txBox="1"/>
          <p:nvPr/>
        </p:nvSpPr>
        <p:spPr>
          <a:xfrm>
            <a:off x="4648200" y="4813300"/>
            <a:ext cx="2108200" cy="406400"/>
          </a:xfrm>
          <a:prstGeom prst="rect">
            <a:avLst/>
          </a:prstGeom>
          <a:noFill/>
        </p:spPr>
        <p:txBody>
          <a:bodyPr wrap="square" lIns="0" tIns="0" rIns="0" bIns="0" anchor="t"/>
          <a:lstStyle/>
          <a:p>
            <a:pPr algn="l">
              <a:buNone/>
            </a:pPr>
            <a:r>
              <a:rPr lang="en-GB" sz="2000" b="1" dirty="0">
                <a:solidFill>
                  <a:srgbClr val="FFFFFF"/>
                </a:solidFill>
                <a:latin typeface="Aptos Display"/>
              </a:rPr>
              <a:t>Silence alert</a:t>
            </a:r>
          </a:p>
        </p:txBody>
      </p:sp>
      <p:sp>
        <p:nvSpPr>
          <p:cNvPr id="1404" name="Bd 5"/>
          <p:cNvSpPr txBox="1"/>
          <p:nvPr/>
        </p:nvSpPr>
        <p:spPr>
          <a:xfrm>
            <a:off x="4648200" y="5270500"/>
            <a:ext cx="2870200" cy="825500"/>
          </a:xfrm>
          <a:prstGeom prst="rect">
            <a:avLst/>
          </a:prstGeom>
          <a:noFill/>
        </p:spPr>
        <p:txBody>
          <a:bodyPr wrap="square" lIns="0" tIns="0" rIns="0" bIns="0" anchor="t"/>
          <a:lstStyle/>
          <a:p>
            <a:pPr algn="l">
              <a:buNone/>
            </a:pPr>
            <a:r>
              <a:rPr lang="en-GB" sz="1400" dirty="0">
                <a:solidFill>
                  <a:srgbClr val="E0E6EE"/>
                </a:solidFill>
                <a:latin typeface="Aptos"/>
              </a:rPr>
              <a:t>Get notified when an event is followed by unusual silence. Our most actionable warning.</a:t>
            </a:r>
          </a:p>
        </p:txBody>
      </p:sp>
      <p:sp>
        <p:nvSpPr>
          <p:cNvPr id="1500" name="ClosingTile"/>
          <p:cNvSpPr/>
          <p:nvPr/>
        </p:nvSpPr>
        <p:spPr>
          <a:xfrm>
            <a:off x="7950200" y="4025900"/>
            <a:ext cx="3378200" cy="2222500"/>
          </a:xfrm>
          <a:prstGeom prst="roundRect">
            <a:avLst>
              <a:gd name="adj" fmla="val 6000"/>
            </a:avLst>
          </a:prstGeom>
          <a:solidFill>
            <a:srgbClr val="E97132"/>
          </a:solidFill>
          <a:ln>
            <a:noFill/>
          </a:ln>
        </p:spPr>
        <p:txBody>
          <a:bodyPr/>
          <a:lstStyle/>
          <a:p>
            <a:endParaRPr lang="en-GB"/>
          </a:p>
        </p:txBody>
      </p:sp>
      <p:sp>
        <p:nvSpPr>
          <p:cNvPr id="1501" name="ClosingLbl"/>
          <p:cNvSpPr txBox="1"/>
          <p:nvPr/>
        </p:nvSpPr>
        <p:spPr>
          <a:xfrm>
            <a:off x="8204200" y="4305300"/>
            <a:ext cx="2870200" cy="203200"/>
          </a:xfrm>
          <a:prstGeom prst="rect">
            <a:avLst/>
          </a:prstGeom>
          <a:noFill/>
        </p:spPr>
        <p:txBody>
          <a:bodyPr wrap="square" lIns="0" tIns="0" rIns="0" bIns="0" anchor="t"/>
          <a:lstStyle/>
          <a:p>
            <a:pPr algn="l">
              <a:buNone/>
            </a:pPr>
            <a:r>
              <a:rPr lang="en-GB" sz="1200" b="1" dirty="0">
                <a:solidFill>
                  <a:srgbClr val="FFFFFF"/>
                </a:solidFill>
                <a:latin typeface="Aptos"/>
              </a:rPr>
              <a:t>READY TODAY</a:t>
            </a:r>
          </a:p>
        </p:txBody>
      </p:sp>
      <p:sp>
        <p:nvSpPr>
          <p:cNvPr id="1502" name="ClosingHead"/>
          <p:cNvSpPr txBox="1"/>
          <p:nvPr/>
        </p:nvSpPr>
        <p:spPr>
          <a:xfrm>
            <a:off x="8204200" y="4635500"/>
            <a:ext cx="2870200" cy="762000"/>
          </a:xfrm>
          <a:prstGeom prst="rect">
            <a:avLst/>
          </a:prstGeom>
          <a:noFill/>
        </p:spPr>
        <p:txBody>
          <a:bodyPr wrap="square" lIns="0" tIns="0" rIns="0" bIns="0" anchor="t"/>
          <a:lstStyle/>
          <a:p>
            <a:pPr algn="l">
              <a:buNone/>
            </a:pPr>
            <a:r>
              <a:rPr lang="en-GB" sz="2400" b="1" dirty="0">
                <a:solidFill>
                  <a:srgbClr val="FFFFFF"/>
                </a:solidFill>
                <a:latin typeface="Aptos Display"/>
              </a:rPr>
              <a:t>Running with real customers.</a:t>
            </a:r>
          </a:p>
        </p:txBody>
      </p:sp>
      <p:sp>
        <p:nvSpPr>
          <p:cNvPr id="1503" name="ClosingSub"/>
          <p:cNvSpPr txBox="1"/>
          <p:nvPr/>
        </p:nvSpPr>
        <p:spPr>
          <a:xfrm>
            <a:off x="8204200" y="5397500"/>
            <a:ext cx="2870200" cy="698500"/>
          </a:xfrm>
          <a:prstGeom prst="rect">
            <a:avLst/>
          </a:prstGeom>
          <a:noFill/>
        </p:spPr>
        <p:txBody>
          <a:bodyPr wrap="square" lIns="0" tIns="0" rIns="0" bIns="0" anchor="t"/>
          <a:lstStyle/>
          <a:p>
            <a:pPr algn="l">
              <a:buNone/>
            </a:pPr>
            <a:r>
              <a:rPr lang="en-GB" sz="1400" dirty="0">
                <a:solidFill>
                  <a:srgbClr val="FFFFFF"/>
                </a:solidFill>
                <a:latin typeface="Aptos"/>
              </a:rPr>
              <a:t>Live in real environments today.</a:t>
            </a:r>
          </a:p>
        </p:txBody>
      </p:sp>
      <p:pic>
        <p:nvPicPr>
          <p:cNvPr id="1504" name="Graphic 1504" descr="Presence detection"/>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454400" y="1879600"/>
            <a:ext cx="508000" cy="508000"/>
          </a:xfrm>
          <a:prstGeom prst="rect">
            <a:avLst/>
          </a:prstGeom>
        </p:spPr>
      </p:pic>
      <p:pic>
        <p:nvPicPr>
          <p:cNvPr id="1505" name="Graphic 1505" descr="Bed occupancy"/>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7010400" y="1879600"/>
            <a:ext cx="508000" cy="508000"/>
          </a:xfrm>
          <a:prstGeom prst="rect">
            <a:avLst/>
          </a:prstGeom>
        </p:spPr>
      </p:pic>
      <p:pic>
        <p:nvPicPr>
          <p:cNvPr id="1506" name="Graphic 1506" descr="Activity level"/>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0566400" y="1879600"/>
            <a:ext cx="508000" cy="508000"/>
          </a:xfrm>
          <a:prstGeom prst="rect">
            <a:avLst/>
          </a:prstGeom>
        </p:spPr>
      </p:pic>
      <p:pic>
        <p:nvPicPr>
          <p:cNvPr id="1507" name="Graphic 1507" descr="Pattern deviation"/>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3454400" y="4279900"/>
            <a:ext cx="508000" cy="508000"/>
          </a:xfrm>
          <a:prstGeom prst="rect">
            <a:avLst/>
          </a:prstGeom>
        </p:spPr>
      </p:pic>
      <p:pic>
        <p:nvPicPr>
          <p:cNvPr id="1508" name="Graphic 1508" descr="Silence alert"/>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7010400" y="4279900"/>
            <a:ext cx="508000" cy="508000"/>
          </a:xfrm>
          <a:prstGeom prst="rect">
            <a:avLst/>
          </a:prstGeom>
        </p:spPr>
      </p:pic>
    </p:spTree>
    <p:extLst>
      <p:ext uri="{BB962C8B-B14F-4D97-AF65-F5344CB8AC3E}">
        <p14:creationId xmlns:p14="http://schemas.microsoft.com/office/powerpoint/2010/main" val="31061505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39489AB-73D1-CE50-52C7-4821DBBDD232}"/>
              </a:ext>
            </a:extLst>
          </p:cNvPr>
          <p:cNvSpPr>
            <a:spLocks noGrp="1"/>
          </p:cNvSpPr>
          <p:nvPr>
            <p:ph type="title"/>
          </p:nvPr>
        </p:nvSpPr>
        <p:spPr>
          <a:xfrm>
            <a:off x="838200" y="228600"/>
            <a:ext cx="10515600" cy="558800"/>
          </a:xfrm>
        </p:spPr>
        <p:txBody>
          <a:bodyPr anchor="t" anchorCtr="0">
            <a:noAutofit/>
          </a:bodyPr>
          <a:lstStyle/>
          <a:p>
            <a:r>
              <a:rPr lang="en-GB" sz="3200" b="1">
                <a:solidFill>
                  <a:srgbClr val="FFFFFF"/>
                </a:solidFill>
                <a:latin typeface="Aptos Display"/>
                <a:ea typeface="+mn-ea"/>
                <a:cs typeface="+mn-cs"/>
              </a:rPr>
              <a:t>See it in action</a:t>
            </a:r>
            <a:endParaRPr lang="en-GB" sz="3200" b="1" dirty="0">
              <a:solidFill>
                <a:srgbClr val="FFFFFF"/>
              </a:solidFill>
              <a:latin typeface="Aptos Display"/>
              <a:ea typeface="+mn-ea"/>
              <a:cs typeface="+mn-cs"/>
            </a:endParaRPr>
          </a:p>
        </p:txBody>
      </p:sp>
      <p:sp>
        <p:nvSpPr>
          <p:cNvPr id="3" name="Tijdelijke aanduiding voor dianummer 2">
            <a:extLst>
              <a:ext uri="{FF2B5EF4-FFF2-40B4-BE49-F238E27FC236}">
                <a16:creationId xmlns:a16="http://schemas.microsoft.com/office/drawing/2014/main" id="{79E3C0F5-3B3E-19FE-51CE-F9B9557A0499}"/>
              </a:ext>
            </a:extLst>
          </p:cNvPr>
          <p:cNvSpPr>
            <a:spLocks noGrp="1"/>
          </p:cNvSpPr>
          <p:nvPr>
            <p:ph type="sldNum" sz="quarter" idx="12"/>
          </p:nvPr>
        </p:nvSpPr>
        <p:spPr/>
        <p:txBody>
          <a:bodyPr/>
          <a:lstStyle/>
          <a:p>
            <a:fld id="{0128C860-71EA-4D90-BD91-CC6A1EBFC33B}" type="slidenum">
              <a:rPr lang="nl-NL" smtClean="0"/>
              <a:t>14</a:t>
            </a:fld>
            <a:endParaRPr lang="nl-NL"/>
          </a:p>
        </p:txBody>
      </p:sp>
      <p:sp>
        <p:nvSpPr>
          <p:cNvPr id="4" name="Tekstvak 3">
            <a:extLst>
              <a:ext uri="{FF2B5EF4-FFF2-40B4-BE49-F238E27FC236}">
                <a16:creationId xmlns:a16="http://schemas.microsoft.com/office/drawing/2014/main" id="{BA5ACFE4-8ECD-0047-A4D4-7344E5501563}"/>
              </a:ext>
            </a:extLst>
          </p:cNvPr>
          <p:cNvSpPr txBox="1"/>
          <p:nvPr/>
        </p:nvSpPr>
        <p:spPr>
          <a:xfrm>
            <a:off x="838200" y="838200"/>
            <a:ext cx="10515600" cy="355600"/>
          </a:xfrm>
          <a:prstGeom prst="rect">
            <a:avLst/>
          </a:prstGeom>
          <a:noFill/>
        </p:spPr>
        <p:txBody>
          <a:bodyPr vertOverflow="overflow" vert="horz" wrap="square" rtlCol="0" anchor="t">
            <a:noAutofit/>
          </a:bodyPr>
          <a:lstStyle/>
          <a:p>
            <a:pPr algn="l"/>
            <a:r>
              <a:rPr lang="en-GB" sz="1600">
                <a:solidFill>
                  <a:srgbClr val="A6B3C2"/>
                </a:solidFill>
                <a:latin typeface="Aptos"/>
              </a:rPr>
              <a:t>One scenario, three moments: how an abnormal event becomes an alert. From WiFi alone.</a:t>
            </a:r>
          </a:p>
        </p:txBody>
      </p:sp>
      <p:sp>
        <p:nvSpPr>
          <p:cNvPr id="6" name="Rechthoek 5">
            <a:extLst>
              <a:ext uri="{FF2B5EF4-FFF2-40B4-BE49-F238E27FC236}">
                <a16:creationId xmlns:a16="http://schemas.microsoft.com/office/drawing/2014/main" id="{4ACB6C6E-6EB5-0F4E-B817-C70E8822F07B}"/>
              </a:ext>
            </a:extLst>
          </p:cNvPr>
          <p:cNvSpPr/>
          <p:nvPr/>
        </p:nvSpPr>
        <p:spPr>
          <a:xfrm>
            <a:off x="838200" y="1371600"/>
            <a:ext cx="10515600" cy="12700"/>
          </a:xfrm>
          <a:prstGeom prst="rect">
            <a:avLst/>
          </a:prstGeom>
          <a:solidFill>
            <a:srgbClr val="2A3340"/>
          </a:solidFill>
          <a:ln w="19050" cap="flat" cmpd="sng" algn="ctr">
            <a:noFill/>
            <a:prstDash val="solid"/>
            <a:miter lim="800000"/>
          </a:ln>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
        <p:nvSpPr>
          <p:cNvPr id="7" name="Rechthoek 6">
            <a:extLst>
              <a:ext uri="{FF2B5EF4-FFF2-40B4-BE49-F238E27FC236}">
                <a16:creationId xmlns:a16="http://schemas.microsoft.com/office/drawing/2014/main" id="{A4EB74F4-5046-FA42-ADDA-20F7E34D5B33}"/>
              </a:ext>
            </a:extLst>
          </p:cNvPr>
          <p:cNvSpPr/>
          <p:nvPr/>
        </p:nvSpPr>
        <p:spPr>
          <a:xfrm>
            <a:off x="838200" y="5816600"/>
            <a:ext cx="10515600" cy="12700"/>
          </a:xfrm>
          <a:prstGeom prst="rect">
            <a:avLst/>
          </a:prstGeom>
          <a:solidFill>
            <a:srgbClr val="2A3340"/>
          </a:solidFill>
          <a:ln w="19050" cap="flat" cmpd="sng" algn="ctr">
            <a:noFill/>
            <a:prstDash val="solid"/>
            <a:miter lim="800000"/>
          </a:ln>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
        <p:nvSpPr>
          <p:cNvPr id="8" name="Tekstvak 7">
            <a:extLst>
              <a:ext uri="{FF2B5EF4-FFF2-40B4-BE49-F238E27FC236}">
                <a16:creationId xmlns:a16="http://schemas.microsoft.com/office/drawing/2014/main" id="{71FFF012-B7B3-6D45-866F-A506204CCF01}"/>
              </a:ext>
            </a:extLst>
          </p:cNvPr>
          <p:cNvSpPr txBox="1"/>
          <p:nvPr/>
        </p:nvSpPr>
        <p:spPr>
          <a:xfrm>
            <a:off x="838200" y="5969000"/>
            <a:ext cx="10515600" cy="304800"/>
          </a:xfrm>
          <a:prstGeom prst="rect">
            <a:avLst/>
          </a:prstGeom>
          <a:noFill/>
        </p:spPr>
        <p:txBody>
          <a:bodyPr vertOverflow="overflow" vert="horz" wrap="square" rtlCol="0" anchor="t">
            <a:noAutofit/>
          </a:bodyPr>
          <a:lstStyle/>
          <a:p>
            <a:pPr algn="l"/>
            <a:r>
              <a:rPr lang="en-GB" sz="1600" b="1">
                <a:solidFill>
                  <a:srgbClr val="FFFFFF"/>
                </a:solidFill>
                <a:latin typeface="Aptos"/>
              </a:rPr>
              <a:t>WiFi sensing, no cameras, no wearables.</a:t>
            </a:r>
          </a:p>
        </p:txBody>
      </p:sp>
      <p:pic>
        <p:nvPicPr>
          <p:cNvPr id="901" name="Storyboard leeg"/>
          <p:cNvPicPr>
            <a:picLocks noChangeAspect="1"/>
          </p:cNvPicPr>
          <p:nvPr/>
        </p:nvPicPr>
        <p:blipFill>
          <a:blip r:embed="rId3"/>
          <a:stretch>
            <a:fillRect/>
          </a:stretch>
        </p:blipFill>
        <p:spPr>
          <a:xfrm>
            <a:off x="838200" y="1600200"/>
            <a:ext cx="3305200" cy="2733242"/>
          </a:xfrm>
          <a:prstGeom prst="roundRect">
            <a:avLst>
              <a:gd name="adj" fmla="val 4000"/>
            </a:avLst>
          </a:prstGeom>
        </p:spPr>
      </p:pic>
      <p:pic>
        <p:nvPicPr>
          <p:cNvPr id="911" name="Storyboard persoon"/>
          <p:cNvPicPr>
            <a:picLocks noChangeAspect="1"/>
          </p:cNvPicPr>
          <p:nvPr/>
        </p:nvPicPr>
        <p:blipFill>
          <a:blip r:embed="rId4"/>
          <a:stretch>
            <a:fillRect/>
          </a:stretch>
        </p:blipFill>
        <p:spPr>
          <a:xfrm>
            <a:off x="4443400" y="1600200"/>
            <a:ext cx="3305200" cy="2733242"/>
          </a:xfrm>
          <a:prstGeom prst="roundRect">
            <a:avLst>
              <a:gd name="adj" fmla="val 4000"/>
            </a:avLst>
          </a:prstGeom>
        </p:spPr>
      </p:pic>
      <p:pic>
        <p:nvPicPr>
          <p:cNvPr id="921" name="Storyboard abnormaal"/>
          <p:cNvPicPr>
            <a:picLocks noChangeAspect="1"/>
          </p:cNvPicPr>
          <p:nvPr/>
        </p:nvPicPr>
        <p:blipFill>
          <a:blip r:embed="rId5"/>
          <a:stretch>
            <a:fillRect/>
          </a:stretch>
        </p:blipFill>
        <p:spPr>
          <a:xfrm>
            <a:off x="8048600" y="1600200"/>
            <a:ext cx="3305200" cy="2733242"/>
          </a:xfrm>
          <a:prstGeom prst="roundRect">
            <a:avLst>
              <a:gd name="adj" fmla="val 4000"/>
            </a:avLst>
          </a:prstGeom>
        </p:spPr>
      </p:pic>
      <p:sp>
        <p:nvSpPr>
          <p:cNvPr id="902" name="Caption 1"/>
          <p:cNvSpPr txBox="1"/>
          <p:nvPr/>
        </p:nvSpPr>
        <p:spPr>
          <a:xfrm>
            <a:off x="838200" y="4423442"/>
            <a:ext cx="3305200" cy="900000"/>
          </a:xfrm>
          <a:prstGeom prst="rect">
            <a:avLst/>
          </a:prstGeom>
          <a:noFill/>
        </p:spPr>
        <p:txBody>
          <a:bodyPr wrap="square" lIns="0" rIns="0">
            <a:normAutofit/>
          </a:bodyPr>
          <a:lstStyle/>
          <a:p>
            <a:r>
              <a:rPr lang="en-US" sz="1200" b="1" dirty="0">
                <a:solidFill>
                  <a:schemeClr val="bg1"/>
                </a:solidFill>
              </a:rPr>
              <a:t>EMPTY ROOM</a:t>
            </a:r>
          </a:p>
          <a:p>
            <a:r>
              <a:rPr lang="en-US" sz="1050" dirty="0">
                <a:solidFill>
                  <a:schemeClr val="bg1"/>
                </a:solidFill>
              </a:rPr>
              <a:t>A calm, flat signal. Nothing to report.</a:t>
            </a:r>
          </a:p>
        </p:txBody>
      </p:sp>
      <p:sp>
        <p:nvSpPr>
          <p:cNvPr id="912" name="Caption 2"/>
          <p:cNvSpPr txBox="1"/>
          <p:nvPr/>
        </p:nvSpPr>
        <p:spPr>
          <a:xfrm>
            <a:off x="4443400" y="4423442"/>
            <a:ext cx="3305200" cy="900000"/>
          </a:xfrm>
          <a:prstGeom prst="rect">
            <a:avLst/>
          </a:prstGeom>
          <a:noFill/>
        </p:spPr>
        <p:txBody>
          <a:bodyPr wrap="square" lIns="0" rIns="0">
            <a:normAutofit/>
          </a:bodyPr>
          <a:lstStyle/>
          <a:p>
            <a:r>
              <a:rPr lang="en-US" sz="1200" b="1" dirty="0">
                <a:solidFill>
                  <a:schemeClr val="bg1"/>
                </a:solidFill>
              </a:rPr>
              <a:t>SOMEONE WALKS IN</a:t>
            </a:r>
          </a:p>
          <a:p>
            <a:r>
              <a:rPr lang="en-US" sz="1050" dirty="0">
                <a:solidFill>
                  <a:schemeClr val="bg1"/>
                </a:solidFill>
              </a:rPr>
              <a:t>The pattern comes alive. Presence flips within seconds.</a:t>
            </a:r>
          </a:p>
        </p:txBody>
      </p:sp>
      <p:sp>
        <p:nvSpPr>
          <p:cNvPr id="922" name="Caption 3"/>
          <p:cNvSpPr txBox="1"/>
          <p:nvPr/>
        </p:nvSpPr>
        <p:spPr>
          <a:xfrm>
            <a:off x="8048600" y="4423442"/>
            <a:ext cx="3305200" cy="900000"/>
          </a:xfrm>
          <a:prstGeom prst="rect">
            <a:avLst/>
          </a:prstGeom>
          <a:noFill/>
        </p:spPr>
        <p:txBody>
          <a:bodyPr wrap="square" lIns="0" rIns="0">
            <a:normAutofit/>
          </a:bodyPr>
          <a:lstStyle/>
          <a:p>
            <a:r>
              <a:rPr lang="en-US" sz="1200" b="1" dirty="0">
                <a:solidFill>
                  <a:schemeClr val="bg1"/>
                </a:solidFill>
              </a:rPr>
              <a:t>ABNORMAL EVENT</a:t>
            </a:r>
          </a:p>
          <a:p>
            <a:r>
              <a:rPr lang="en-US" sz="1050" dirty="0">
                <a:solidFill>
                  <a:schemeClr val="bg1"/>
                </a:solidFill>
              </a:rPr>
              <a:t>A sharp change, then unusual stillness. That combination raises the alert.</a:t>
            </a:r>
          </a:p>
        </p:txBody>
      </p:sp>
    </p:spTree>
    <p:extLst>
      <p:ext uri="{BB962C8B-B14F-4D97-AF65-F5344CB8AC3E}">
        <p14:creationId xmlns:p14="http://schemas.microsoft.com/office/powerpoint/2010/main" val="26416362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0" name="Txt2001"/>
          <p:cNvSpPr txBox="1"/>
          <p:nvPr/>
        </p:nvSpPr>
        <p:spPr>
          <a:xfrm>
            <a:off x="838200" y="228600"/>
            <a:ext cx="10515600" cy="558800"/>
          </a:xfrm>
          <a:prstGeom prst="rect">
            <a:avLst/>
          </a:prstGeom>
          <a:noFill/>
        </p:spPr>
        <p:txBody>
          <a:bodyPr wrap="square" lIns="0" tIns="0" rIns="0" bIns="0" anchor="t"/>
          <a:lstStyle/>
          <a:p>
            <a:pPr algn="l">
              <a:lnSpc>
                <a:spcPct val="100000"/>
              </a:lnSpc>
              <a:buNone/>
            </a:pPr>
            <a:r>
              <a:rPr lang="en-GB" sz="3200" b="1" i="0" spc="0" dirty="0">
                <a:solidFill>
                  <a:srgbClr val="FFFFFF"/>
                </a:solidFill>
                <a:latin typeface="Aptos Display"/>
              </a:rPr>
              <a:t>What real environments demand</a:t>
            </a:r>
          </a:p>
        </p:txBody>
      </p:sp>
      <p:sp>
        <p:nvSpPr>
          <p:cNvPr id="2001" name="Txt2002"/>
          <p:cNvSpPr txBox="1"/>
          <p:nvPr/>
        </p:nvSpPr>
        <p:spPr>
          <a:xfrm>
            <a:off x="838200" y="863600"/>
            <a:ext cx="10515600" cy="355600"/>
          </a:xfrm>
          <a:prstGeom prst="rect">
            <a:avLst/>
          </a:prstGeom>
          <a:noFill/>
        </p:spPr>
        <p:txBody>
          <a:bodyPr wrap="square" lIns="0" tIns="0" rIns="0" bIns="0" anchor="t"/>
          <a:lstStyle/>
          <a:p>
            <a:pPr algn="l">
              <a:lnSpc>
                <a:spcPct val="100000"/>
              </a:lnSpc>
              <a:buNone/>
            </a:pPr>
            <a:r>
              <a:rPr lang="en-GB" sz="1600" b="0" i="1" spc="0" dirty="0">
                <a:solidFill>
                  <a:srgbClr val="A8B3C2"/>
                </a:solidFill>
                <a:latin typeface="Aptos"/>
              </a:rPr>
              <a:t>Detection is the easy part. These three decide whether a pilot ever becomes a deployment.</a:t>
            </a:r>
          </a:p>
        </p:txBody>
      </p:sp>
      <p:sp>
        <p:nvSpPr>
          <p:cNvPr id="2002" name="Shape2003"/>
          <p:cNvSpPr/>
          <p:nvPr/>
        </p:nvSpPr>
        <p:spPr>
          <a:xfrm>
            <a:off x="838200" y="1524000"/>
            <a:ext cx="10515600" cy="1422400"/>
          </a:xfrm>
          <a:prstGeom prst="roundRect">
            <a:avLst>
              <a:gd name="adj" fmla="val 4000"/>
            </a:avLst>
          </a:prstGeom>
          <a:solidFill>
            <a:srgbClr val="152236"/>
          </a:solidFill>
          <a:ln>
            <a:noFill/>
          </a:ln>
        </p:spPr>
        <p:txBody>
          <a:bodyPr/>
          <a:lstStyle/>
          <a:p>
            <a:endParaRPr lang="en-GB"/>
          </a:p>
        </p:txBody>
      </p:sp>
      <p:sp>
        <p:nvSpPr>
          <p:cNvPr id="2003" name="Shape2004"/>
          <p:cNvSpPr/>
          <p:nvPr/>
        </p:nvSpPr>
        <p:spPr>
          <a:xfrm>
            <a:off x="838200" y="1524000"/>
            <a:ext cx="88900" cy="1422400"/>
          </a:xfrm>
          <a:prstGeom prst="rect">
            <a:avLst/>
          </a:prstGeom>
          <a:solidFill>
            <a:srgbClr val="E97132"/>
          </a:solidFill>
          <a:ln>
            <a:noFill/>
          </a:ln>
        </p:spPr>
        <p:txBody>
          <a:bodyPr/>
          <a:lstStyle/>
          <a:p>
            <a:endParaRPr lang="en-GB"/>
          </a:p>
        </p:txBody>
      </p:sp>
      <p:sp>
        <p:nvSpPr>
          <p:cNvPr id="2004" name="Txt2005"/>
          <p:cNvSpPr txBox="1"/>
          <p:nvPr/>
        </p:nvSpPr>
        <p:spPr>
          <a:xfrm>
            <a:off x="1168400" y="1854200"/>
            <a:ext cx="1270000" cy="838200"/>
          </a:xfrm>
          <a:prstGeom prst="rect">
            <a:avLst/>
          </a:prstGeom>
          <a:noFill/>
        </p:spPr>
        <p:txBody>
          <a:bodyPr wrap="square" lIns="0" tIns="0" rIns="0" bIns="0" anchor="t"/>
          <a:lstStyle/>
          <a:p>
            <a:pPr algn="l">
              <a:lnSpc>
                <a:spcPct val="100000"/>
              </a:lnSpc>
              <a:buNone/>
            </a:pPr>
            <a:r>
              <a:rPr lang="en-GB" sz="5400" b="1" i="0" spc="0" dirty="0">
                <a:solidFill>
                  <a:srgbClr val="E97132"/>
                </a:solidFill>
                <a:latin typeface="Aptos Display"/>
              </a:rPr>
              <a:t>01</a:t>
            </a:r>
          </a:p>
        </p:txBody>
      </p:sp>
      <p:sp>
        <p:nvSpPr>
          <p:cNvPr id="2005" name="Txt2006"/>
          <p:cNvSpPr txBox="1"/>
          <p:nvPr/>
        </p:nvSpPr>
        <p:spPr>
          <a:xfrm>
            <a:off x="2489200" y="1854200"/>
            <a:ext cx="4826000" cy="279400"/>
          </a:xfrm>
          <a:prstGeom prst="rect">
            <a:avLst/>
          </a:prstGeom>
          <a:noFill/>
        </p:spPr>
        <p:txBody>
          <a:bodyPr wrap="square" lIns="0" tIns="0" rIns="0" bIns="0" anchor="t"/>
          <a:lstStyle/>
          <a:p>
            <a:pPr algn="l">
              <a:lnSpc>
                <a:spcPct val="100000"/>
              </a:lnSpc>
              <a:buNone/>
            </a:pPr>
            <a:r>
              <a:rPr lang="en-GB" sz="1200" b="1" i="0" spc="200" dirty="0">
                <a:solidFill>
                  <a:srgbClr val="E97132"/>
                </a:solidFill>
                <a:latin typeface="Aptos"/>
              </a:rPr>
              <a:t>PRIVACY BY DESIGN</a:t>
            </a:r>
          </a:p>
        </p:txBody>
      </p:sp>
      <p:sp>
        <p:nvSpPr>
          <p:cNvPr id="2006" name="Txt2007"/>
          <p:cNvSpPr txBox="1"/>
          <p:nvPr/>
        </p:nvSpPr>
        <p:spPr>
          <a:xfrm>
            <a:off x="2489200" y="2184400"/>
            <a:ext cx="4826000" cy="558800"/>
          </a:xfrm>
          <a:prstGeom prst="rect">
            <a:avLst/>
          </a:prstGeom>
          <a:noFill/>
        </p:spPr>
        <p:txBody>
          <a:bodyPr wrap="square" lIns="0" tIns="0" rIns="0" bIns="0" anchor="t"/>
          <a:lstStyle/>
          <a:p>
            <a:pPr algn="l">
              <a:lnSpc>
                <a:spcPct val="100000"/>
              </a:lnSpc>
              <a:buNone/>
            </a:pPr>
            <a:r>
              <a:rPr lang="en-GB" sz="2400" b="1" i="0" spc="0" dirty="0">
                <a:solidFill>
                  <a:srgbClr val="FFFFFF"/>
                </a:solidFill>
                <a:latin typeface="Aptos Display"/>
              </a:rPr>
              <a:t>Documented before the first pilot</a:t>
            </a:r>
          </a:p>
        </p:txBody>
      </p:sp>
      <p:sp>
        <p:nvSpPr>
          <p:cNvPr id="2007" name="Txt2008"/>
          <p:cNvSpPr txBox="1"/>
          <p:nvPr/>
        </p:nvSpPr>
        <p:spPr>
          <a:xfrm>
            <a:off x="7620000" y="1854200"/>
            <a:ext cx="3429000" cy="762000"/>
          </a:xfrm>
          <a:prstGeom prst="rect">
            <a:avLst/>
          </a:prstGeom>
          <a:noFill/>
        </p:spPr>
        <p:txBody>
          <a:bodyPr wrap="square" lIns="0" tIns="0" rIns="0" bIns="0" anchor="ctr"/>
          <a:lstStyle/>
          <a:p>
            <a:pPr algn="l">
              <a:lnSpc>
                <a:spcPct val="130000"/>
              </a:lnSpc>
              <a:buNone/>
            </a:pPr>
            <a:r>
              <a:rPr lang="en-GB" sz="1400" b="0" i="0" spc="0" dirty="0">
                <a:solidFill>
                  <a:srgbClr val="E0E6EE"/>
                </a:solidFill>
                <a:latin typeface="Aptos"/>
              </a:rPr>
              <a:t>Data minimisation in the architecture, a DPIA ready on day one. Retrofitting this later is what stalls projects.</a:t>
            </a:r>
          </a:p>
        </p:txBody>
      </p:sp>
      <p:sp>
        <p:nvSpPr>
          <p:cNvPr id="2008" name="Shape2009"/>
          <p:cNvSpPr/>
          <p:nvPr/>
        </p:nvSpPr>
        <p:spPr>
          <a:xfrm>
            <a:off x="838200" y="3098800"/>
            <a:ext cx="10515600" cy="1422400"/>
          </a:xfrm>
          <a:prstGeom prst="roundRect">
            <a:avLst>
              <a:gd name="adj" fmla="val 4000"/>
            </a:avLst>
          </a:prstGeom>
          <a:solidFill>
            <a:srgbClr val="152236"/>
          </a:solidFill>
          <a:ln>
            <a:noFill/>
          </a:ln>
        </p:spPr>
        <p:txBody>
          <a:bodyPr/>
          <a:lstStyle/>
          <a:p>
            <a:endParaRPr lang="en-GB"/>
          </a:p>
        </p:txBody>
      </p:sp>
      <p:sp>
        <p:nvSpPr>
          <p:cNvPr id="2009" name="Shape2010"/>
          <p:cNvSpPr/>
          <p:nvPr/>
        </p:nvSpPr>
        <p:spPr>
          <a:xfrm>
            <a:off x="838200" y="3098800"/>
            <a:ext cx="88900" cy="1422400"/>
          </a:xfrm>
          <a:prstGeom prst="rect">
            <a:avLst/>
          </a:prstGeom>
          <a:solidFill>
            <a:srgbClr val="68D2BF"/>
          </a:solidFill>
          <a:ln>
            <a:noFill/>
          </a:ln>
        </p:spPr>
        <p:txBody>
          <a:bodyPr/>
          <a:lstStyle/>
          <a:p>
            <a:endParaRPr lang="en-GB"/>
          </a:p>
        </p:txBody>
      </p:sp>
      <p:sp>
        <p:nvSpPr>
          <p:cNvPr id="2010" name="Txt2011"/>
          <p:cNvSpPr txBox="1"/>
          <p:nvPr/>
        </p:nvSpPr>
        <p:spPr>
          <a:xfrm>
            <a:off x="1168400" y="3429000"/>
            <a:ext cx="1270000" cy="838200"/>
          </a:xfrm>
          <a:prstGeom prst="rect">
            <a:avLst/>
          </a:prstGeom>
          <a:noFill/>
        </p:spPr>
        <p:txBody>
          <a:bodyPr wrap="square" lIns="0" tIns="0" rIns="0" bIns="0" anchor="t"/>
          <a:lstStyle/>
          <a:p>
            <a:pPr algn="l">
              <a:lnSpc>
                <a:spcPct val="100000"/>
              </a:lnSpc>
              <a:buNone/>
            </a:pPr>
            <a:r>
              <a:rPr lang="en-GB" sz="5400" b="1" i="0" spc="0" dirty="0">
                <a:solidFill>
                  <a:srgbClr val="68D2BF"/>
                </a:solidFill>
                <a:latin typeface="Aptos Display"/>
              </a:rPr>
              <a:t>02</a:t>
            </a:r>
          </a:p>
        </p:txBody>
      </p:sp>
      <p:sp>
        <p:nvSpPr>
          <p:cNvPr id="2011" name="Txt2012"/>
          <p:cNvSpPr txBox="1"/>
          <p:nvPr/>
        </p:nvSpPr>
        <p:spPr>
          <a:xfrm>
            <a:off x="2489200" y="3429000"/>
            <a:ext cx="4826000" cy="279400"/>
          </a:xfrm>
          <a:prstGeom prst="rect">
            <a:avLst/>
          </a:prstGeom>
          <a:noFill/>
        </p:spPr>
        <p:txBody>
          <a:bodyPr wrap="square" lIns="0" tIns="0" rIns="0" bIns="0" anchor="t"/>
          <a:lstStyle/>
          <a:p>
            <a:pPr algn="l">
              <a:lnSpc>
                <a:spcPct val="100000"/>
              </a:lnSpc>
              <a:buNone/>
            </a:pPr>
            <a:r>
              <a:rPr lang="en-GB" sz="1200" b="1" i="0" spc="200" dirty="0">
                <a:solidFill>
                  <a:srgbClr val="68D2BF"/>
                </a:solidFill>
                <a:latin typeface="Aptos"/>
              </a:rPr>
              <a:t>RELIABILITY</a:t>
            </a:r>
          </a:p>
        </p:txBody>
      </p:sp>
      <p:sp>
        <p:nvSpPr>
          <p:cNvPr id="2012" name="Txt2013"/>
          <p:cNvSpPr txBox="1"/>
          <p:nvPr/>
        </p:nvSpPr>
        <p:spPr>
          <a:xfrm>
            <a:off x="2489200" y="3759200"/>
            <a:ext cx="4826000" cy="558800"/>
          </a:xfrm>
          <a:prstGeom prst="rect">
            <a:avLst/>
          </a:prstGeom>
          <a:noFill/>
        </p:spPr>
        <p:txBody>
          <a:bodyPr wrap="square" lIns="0" tIns="0" rIns="0" bIns="0" anchor="t"/>
          <a:lstStyle/>
          <a:p>
            <a:pPr algn="l">
              <a:lnSpc>
                <a:spcPct val="100000"/>
              </a:lnSpc>
              <a:buNone/>
            </a:pPr>
            <a:r>
              <a:rPr lang="en-GB" sz="2400" b="1" i="0" spc="0" dirty="0">
                <a:solidFill>
                  <a:srgbClr val="FFFFFF"/>
                </a:solidFill>
                <a:latin typeface="Aptos Display"/>
              </a:rPr>
              <a:t>Trustworthy in real, messy rooms</a:t>
            </a:r>
          </a:p>
        </p:txBody>
      </p:sp>
      <p:sp>
        <p:nvSpPr>
          <p:cNvPr id="2013" name="Txt2014"/>
          <p:cNvSpPr txBox="1"/>
          <p:nvPr/>
        </p:nvSpPr>
        <p:spPr>
          <a:xfrm>
            <a:off x="7620000" y="3429000"/>
            <a:ext cx="3429000" cy="762000"/>
          </a:xfrm>
          <a:prstGeom prst="rect">
            <a:avLst/>
          </a:prstGeom>
          <a:noFill/>
        </p:spPr>
        <p:txBody>
          <a:bodyPr wrap="square" lIns="0" tIns="0" rIns="0" bIns="0" anchor="ctr"/>
          <a:lstStyle/>
          <a:p>
            <a:pPr algn="l">
              <a:lnSpc>
                <a:spcPct val="130000"/>
              </a:lnSpc>
              <a:buNone/>
            </a:pPr>
            <a:r>
              <a:rPr lang="en-GB" sz="1400" b="0" i="0" spc="0" dirty="0">
                <a:solidFill>
                  <a:srgbClr val="E0E6EE"/>
                </a:solidFill>
                <a:latin typeface="Aptos"/>
              </a:rPr>
              <a:t>Stable across layouts, furniture and people. False alarms managed and measured, not accuracy claimed in a lab.</a:t>
            </a:r>
          </a:p>
        </p:txBody>
      </p:sp>
      <p:sp>
        <p:nvSpPr>
          <p:cNvPr id="2014" name="Shape2015"/>
          <p:cNvSpPr/>
          <p:nvPr/>
        </p:nvSpPr>
        <p:spPr>
          <a:xfrm>
            <a:off x="838200" y="4673600"/>
            <a:ext cx="10515600" cy="1422400"/>
          </a:xfrm>
          <a:prstGeom prst="roundRect">
            <a:avLst>
              <a:gd name="adj" fmla="val 4000"/>
            </a:avLst>
          </a:prstGeom>
          <a:solidFill>
            <a:srgbClr val="152236"/>
          </a:solidFill>
          <a:ln>
            <a:noFill/>
          </a:ln>
        </p:spPr>
        <p:txBody>
          <a:bodyPr/>
          <a:lstStyle/>
          <a:p>
            <a:endParaRPr lang="en-GB"/>
          </a:p>
        </p:txBody>
      </p:sp>
      <p:sp>
        <p:nvSpPr>
          <p:cNvPr id="2015" name="Shape2016"/>
          <p:cNvSpPr/>
          <p:nvPr/>
        </p:nvSpPr>
        <p:spPr>
          <a:xfrm>
            <a:off x="838200" y="4673600"/>
            <a:ext cx="88900" cy="1422400"/>
          </a:xfrm>
          <a:prstGeom prst="rect">
            <a:avLst/>
          </a:prstGeom>
          <a:solidFill>
            <a:srgbClr val="4A9FD8"/>
          </a:solidFill>
          <a:ln>
            <a:noFill/>
          </a:ln>
        </p:spPr>
        <p:txBody>
          <a:bodyPr/>
          <a:lstStyle/>
          <a:p>
            <a:endParaRPr lang="en-GB"/>
          </a:p>
        </p:txBody>
      </p:sp>
      <p:sp>
        <p:nvSpPr>
          <p:cNvPr id="2016" name="Txt2017"/>
          <p:cNvSpPr txBox="1"/>
          <p:nvPr/>
        </p:nvSpPr>
        <p:spPr>
          <a:xfrm>
            <a:off x="1168400" y="5003800"/>
            <a:ext cx="1270000" cy="838200"/>
          </a:xfrm>
          <a:prstGeom prst="rect">
            <a:avLst/>
          </a:prstGeom>
          <a:noFill/>
        </p:spPr>
        <p:txBody>
          <a:bodyPr wrap="square" lIns="0" tIns="0" rIns="0" bIns="0" anchor="t"/>
          <a:lstStyle/>
          <a:p>
            <a:pPr algn="l">
              <a:lnSpc>
                <a:spcPct val="100000"/>
              </a:lnSpc>
              <a:buNone/>
            </a:pPr>
            <a:r>
              <a:rPr lang="en-GB" sz="5400" b="1" i="0" spc="0" dirty="0">
                <a:solidFill>
                  <a:srgbClr val="4A9FD8"/>
                </a:solidFill>
                <a:latin typeface="Aptos Display"/>
              </a:rPr>
              <a:t>03</a:t>
            </a:r>
          </a:p>
        </p:txBody>
      </p:sp>
      <p:sp>
        <p:nvSpPr>
          <p:cNvPr id="2017" name="Txt2018"/>
          <p:cNvSpPr txBox="1"/>
          <p:nvPr/>
        </p:nvSpPr>
        <p:spPr>
          <a:xfrm>
            <a:off x="2489200" y="5003800"/>
            <a:ext cx="4826000" cy="279400"/>
          </a:xfrm>
          <a:prstGeom prst="rect">
            <a:avLst/>
          </a:prstGeom>
          <a:noFill/>
        </p:spPr>
        <p:txBody>
          <a:bodyPr wrap="square" lIns="0" tIns="0" rIns="0" bIns="0" anchor="t"/>
          <a:lstStyle/>
          <a:p>
            <a:pPr algn="l">
              <a:lnSpc>
                <a:spcPct val="100000"/>
              </a:lnSpc>
              <a:buNone/>
            </a:pPr>
            <a:r>
              <a:rPr lang="en-GB" sz="1200" b="1" i="0" spc="200" dirty="0">
                <a:solidFill>
                  <a:srgbClr val="4A9FD8"/>
                </a:solidFill>
                <a:latin typeface="Aptos"/>
              </a:rPr>
              <a:t>INTEROPERABILITY</a:t>
            </a:r>
          </a:p>
        </p:txBody>
      </p:sp>
      <p:sp>
        <p:nvSpPr>
          <p:cNvPr id="2018" name="Txt2019"/>
          <p:cNvSpPr txBox="1"/>
          <p:nvPr/>
        </p:nvSpPr>
        <p:spPr>
          <a:xfrm>
            <a:off x="2489200" y="5334000"/>
            <a:ext cx="4826000" cy="558800"/>
          </a:xfrm>
          <a:prstGeom prst="rect">
            <a:avLst/>
          </a:prstGeom>
          <a:noFill/>
        </p:spPr>
        <p:txBody>
          <a:bodyPr wrap="square" lIns="0" tIns="0" rIns="0" bIns="0" anchor="t"/>
          <a:lstStyle/>
          <a:p>
            <a:pPr algn="l">
              <a:lnSpc>
                <a:spcPct val="100000"/>
              </a:lnSpc>
              <a:buNone/>
            </a:pPr>
            <a:r>
              <a:rPr lang="en-GB" sz="2400" b="1" i="0" spc="0" dirty="0">
                <a:solidFill>
                  <a:srgbClr val="FFFFFF"/>
                </a:solidFill>
                <a:latin typeface="Aptos Display"/>
              </a:rPr>
              <a:t>Fits the platforms in place</a:t>
            </a:r>
          </a:p>
        </p:txBody>
      </p:sp>
      <p:sp>
        <p:nvSpPr>
          <p:cNvPr id="2019" name="Txt2020"/>
          <p:cNvSpPr txBox="1"/>
          <p:nvPr/>
        </p:nvSpPr>
        <p:spPr>
          <a:xfrm>
            <a:off x="7620000" y="5003800"/>
            <a:ext cx="3429000" cy="762000"/>
          </a:xfrm>
          <a:prstGeom prst="rect">
            <a:avLst/>
          </a:prstGeom>
          <a:noFill/>
        </p:spPr>
        <p:txBody>
          <a:bodyPr wrap="square" lIns="0" tIns="0" rIns="0" bIns="0" anchor="ctr"/>
          <a:lstStyle/>
          <a:p>
            <a:pPr algn="l">
              <a:lnSpc>
                <a:spcPct val="130000"/>
              </a:lnSpc>
              <a:buNone/>
            </a:pPr>
            <a:r>
              <a:rPr lang="en-GB" sz="1400" b="0" i="0" spc="0" dirty="0">
                <a:solidFill>
                  <a:srgbClr val="E0E6EE"/>
                </a:solidFill>
                <a:latin typeface="Aptos"/>
              </a:rPr>
              <a:t>API first and event driven. Vendor neutral across nurse call, SOC and building management.</a:t>
            </a:r>
          </a:p>
        </p:txBody>
      </p:sp>
      <p:sp>
        <p:nvSpPr>
          <p:cNvPr id="2020" name="Txt2021"/>
          <p:cNvSpPr txBox="1"/>
          <p:nvPr/>
        </p:nvSpPr>
        <p:spPr>
          <a:xfrm>
            <a:off x="3810000" y="6273800"/>
            <a:ext cx="7543800" cy="355600"/>
          </a:xfrm>
          <a:prstGeom prst="rect">
            <a:avLst/>
          </a:prstGeom>
          <a:noFill/>
        </p:spPr>
        <p:txBody>
          <a:bodyPr wrap="square" lIns="0" tIns="0" rIns="0" bIns="0" anchor="t"/>
          <a:lstStyle/>
          <a:p>
            <a:pPr algn="r">
              <a:lnSpc>
                <a:spcPct val="100000"/>
              </a:lnSpc>
              <a:buNone/>
            </a:pPr>
            <a:r>
              <a:rPr lang="en-GB" sz="1600" b="0" i="1" spc="0" dirty="0">
                <a:solidFill>
                  <a:srgbClr val="68D2BF"/>
                </a:solidFill>
                <a:latin typeface="Aptos"/>
              </a:rPr>
              <a:t>Privacy, reliability and integration decide adoption, not detection demos.</a:t>
            </a:r>
          </a:p>
        </p:txBody>
      </p:sp>
    </p:spTree>
    <p:extLst>
      <p:ext uri="{BB962C8B-B14F-4D97-AF65-F5344CB8AC3E}">
        <p14:creationId xmlns:p14="http://schemas.microsoft.com/office/powerpoint/2010/main" val="16486486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0" name="Title"/>
          <p:cNvSpPr txBox="1"/>
          <p:nvPr/>
        </p:nvSpPr>
        <p:spPr>
          <a:xfrm>
            <a:off x="838200" y="228600"/>
            <a:ext cx="10515600" cy="558800"/>
          </a:xfrm>
          <a:prstGeom prst="rect">
            <a:avLst/>
          </a:prstGeom>
          <a:noFill/>
        </p:spPr>
        <p:txBody>
          <a:bodyPr wrap="square" lIns="0" tIns="0" rIns="0" bIns="0" anchor="t"/>
          <a:lstStyle/>
          <a:p>
            <a:pPr algn="l">
              <a:buNone/>
            </a:pPr>
            <a:r>
              <a:rPr lang="en-GB" sz="3200" b="1" dirty="0">
                <a:solidFill>
                  <a:srgbClr val="FFFFFF"/>
                </a:solidFill>
                <a:latin typeface="Aptos Display"/>
              </a:rPr>
              <a:t>One platform. Three high-impact sectors.</a:t>
            </a:r>
          </a:p>
        </p:txBody>
      </p:sp>
      <p:sp>
        <p:nvSpPr>
          <p:cNvPr id="1001" name="Subtitle"/>
          <p:cNvSpPr txBox="1"/>
          <p:nvPr/>
        </p:nvSpPr>
        <p:spPr>
          <a:xfrm>
            <a:off x="838200" y="838200"/>
            <a:ext cx="10515600" cy="355600"/>
          </a:xfrm>
          <a:prstGeom prst="rect">
            <a:avLst/>
          </a:prstGeom>
          <a:noFill/>
        </p:spPr>
        <p:txBody>
          <a:bodyPr wrap="square" lIns="0" tIns="0" rIns="0" bIns="0" anchor="t"/>
          <a:lstStyle/>
          <a:p>
            <a:pPr algn="l">
              <a:buNone/>
            </a:pPr>
            <a:r>
              <a:rPr lang="en-GB" sz="1600" i="1" dirty="0">
                <a:solidFill>
                  <a:srgbClr val="A8B3C2"/>
                </a:solidFill>
                <a:latin typeface="Aptos"/>
              </a:rPr>
              <a:t>One sensing platform, tailored to environments where privacy and reliability are non-negotiable.</a:t>
            </a:r>
          </a:p>
        </p:txBody>
      </p:sp>
      <p:sp>
        <p:nvSpPr>
          <p:cNvPr id="1002" name="Divider"/>
          <p:cNvSpPr/>
          <p:nvPr/>
        </p:nvSpPr>
        <p:spPr>
          <a:xfrm>
            <a:off x="838200" y="1371600"/>
            <a:ext cx="10515600" cy="12700"/>
          </a:xfrm>
          <a:prstGeom prst="rect">
            <a:avLst/>
          </a:prstGeom>
          <a:solidFill>
            <a:srgbClr val="2A3648"/>
          </a:solidFill>
          <a:ln>
            <a:noFill/>
          </a:ln>
        </p:spPr>
        <p:txBody>
          <a:bodyPr/>
          <a:lstStyle/>
          <a:p>
            <a:endParaRPr lang="en-GB"/>
          </a:p>
        </p:txBody>
      </p:sp>
      <p:sp>
        <p:nvSpPr>
          <p:cNvPr id="1100" name="Num 1"/>
          <p:cNvSpPr txBox="1"/>
          <p:nvPr/>
        </p:nvSpPr>
        <p:spPr>
          <a:xfrm>
            <a:off x="838200" y="1625600"/>
            <a:ext cx="2286000" cy="914400"/>
          </a:xfrm>
          <a:prstGeom prst="rect">
            <a:avLst/>
          </a:prstGeom>
          <a:noFill/>
        </p:spPr>
        <p:txBody>
          <a:bodyPr wrap="square" lIns="0" tIns="0" rIns="0" bIns="0" anchor="t"/>
          <a:lstStyle/>
          <a:p>
            <a:pPr algn="l">
              <a:buNone/>
            </a:pPr>
            <a:r>
              <a:rPr lang="en-GB" sz="7200" b="1" dirty="0">
                <a:solidFill>
                  <a:srgbClr val="E97132"/>
                </a:solidFill>
                <a:latin typeface="Aptos Display"/>
              </a:rPr>
              <a:t>01</a:t>
            </a:r>
          </a:p>
        </p:txBody>
      </p:sp>
      <p:sp>
        <p:nvSpPr>
          <p:cNvPr id="1200" name="Lbl 1"/>
          <p:cNvSpPr txBox="1"/>
          <p:nvPr/>
        </p:nvSpPr>
        <p:spPr>
          <a:xfrm>
            <a:off x="838200" y="2590800"/>
            <a:ext cx="3302000" cy="228600"/>
          </a:xfrm>
          <a:prstGeom prst="rect">
            <a:avLst/>
          </a:prstGeom>
          <a:noFill/>
        </p:spPr>
        <p:txBody>
          <a:bodyPr wrap="square" lIns="0" tIns="0" rIns="0" bIns="0" anchor="t"/>
          <a:lstStyle/>
          <a:p>
            <a:pPr algn="l">
              <a:buNone/>
            </a:pPr>
            <a:r>
              <a:rPr lang="en-GB" sz="1200" b="1" dirty="0">
                <a:solidFill>
                  <a:srgbClr val="E97132"/>
                </a:solidFill>
                <a:latin typeface="Aptos"/>
              </a:rPr>
              <a:t>HEALTHCARE</a:t>
            </a:r>
          </a:p>
        </p:txBody>
      </p:sp>
      <p:sp>
        <p:nvSpPr>
          <p:cNvPr id="1300" name="Tag 1"/>
          <p:cNvSpPr txBox="1"/>
          <p:nvPr/>
        </p:nvSpPr>
        <p:spPr>
          <a:xfrm>
            <a:off x="838200" y="2895600"/>
            <a:ext cx="3302000" cy="812800"/>
          </a:xfrm>
          <a:prstGeom prst="rect">
            <a:avLst/>
          </a:prstGeom>
          <a:noFill/>
        </p:spPr>
        <p:txBody>
          <a:bodyPr wrap="square" lIns="0" tIns="0" rIns="0" bIns="0" anchor="t"/>
          <a:lstStyle/>
          <a:p>
            <a:pPr algn="l">
              <a:buNone/>
            </a:pPr>
            <a:r>
              <a:rPr lang="en-GB" sz="2200" b="1" dirty="0">
                <a:solidFill>
                  <a:srgbClr val="FFFFFF"/>
                </a:solidFill>
                <a:latin typeface="Aptos Display"/>
              </a:rPr>
              <a:t>Silent, dignified monitoring</a:t>
            </a:r>
          </a:p>
        </p:txBody>
      </p:sp>
      <p:sp>
        <p:nvSpPr>
          <p:cNvPr id="1350" name="Under 1"/>
          <p:cNvSpPr/>
          <p:nvPr/>
        </p:nvSpPr>
        <p:spPr>
          <a:xfrm>
            <a:off x="838200" y="3784600"/>
            <a:ext cx="508000" cy="38100"/>
          </a:xfrm>
          <a:prstGeom prst="rect">
            <a:avLst/>
          </a:prstGeom>
          <a:solidFill>
            <a:srgbClr val="E97132"/>
          </a:solidFill>
          <a:ln>
            <a:noFill/>
          </a:ln>
        </p:spPr>
        <p:txBody>
          <a:bodyPr/>
          <a:lstStyle/>
          <a:p>
            <a:endParaRPr lang="en-GB"/>
          </a:p>
        </p:txBody>
      </p:sp>
      <p:sp>
        <p:nvSpPr>
          <p:cNvPr id="1400" name="Bul 1"/>
          <p:cNvSpPr txBox="1"/>
          <p:nvPr/>
        </p:nvSpPr>
        <p:spPr>
          <a:xfrm>
            <a:off x="838200" y="3962400"/>
            <a:ext cx="3302000" cy="1524000"/>
          </a:xfrm>
          <a:prstGeom prst="rect">
            <a:avLst/>
          </a:prstGeom>
          <a:noFill/>
        </p:spPr>
        <p:txBody>
          <a:bodyPr wrap="square" lIns="0" tIns="0" rIns="0" bIns="0" anchor="t"/>
          <a:lstStyle/>
          <a:p>
            <a:pPr marL="171450" indent="-171450" algn="l">
              <a:lnSpc>
                <a:spcPct val="130000"/>
              </a:lnSpc>
              <a:spcBef>
                <a:spcPts val="400"/>
              </a:spcBef>
              <a:buFont typeface="Arial"/>
              <a:buChar char="•"/>
            </a:pPr>
            <a:r>
              <a:rPr lang="en-GB" sz="1400" dirty="0">
                <a:solidFill>
                  <a:srgbClr val="E0E6EE"/>
                </a:solidFill>
                <a:latin typeface="Aptos"/>
              </a:rPr>
              <a:t>Presence and bed occupancy in care rooms</a:t>
            </a:r>
          </a:p>
          <a:p>
            <a:pPr marL="171450" indent="-171450" algn="l">
              <a:lnSpc>
                <a:spcPct val="130000"/>
              </a:lnSpc>
              <a:spcBef>
                <a:spcPts val="400"/>
              </a:spcBef>
              <a:buFont typeface="Arial"/>
              <a:buChar char="•"/>
            </a:pPr>
            <a:r>
              <a:rPr lang="en-GB" sz="1400" dirty="0">
                <a:solidFill>
                  <a:srgbClr val="E0E6EE"/>
                </a:solidFill>
                <a:latin typeface="Aptos"/>
              </a:rPr>
              <a:t>Abnormality detection without cameras or wearables</a:t>
            </a:r>
          </a:p>
          <a:p>
            <a:pPr marL="171450" indent="-171450" algn="l">
              <a:lnSpc>
                <a:spcPct val="130000"/>
              </a:lnSpc>
              <a:spcBef>
                <a:spcPts val="400"/>
              </a:spcBef>
              <a:buFont typeface="Arial"/>
              <a:buChar char="•"/>
            </a:pPr>
            <a:r>
              <a:rPr lang="en-GB" sz="1400" dirty="0">
                <a:solidFill>
                  <a:srgbClr val="E0E6EE"/>
                </a:solidFill>
                <a:latin typeface="Aptos"/>
              </a:rPr>
              <a:t>Deviation alerts from daily patterns</a:t>
            </a:r>
          </a:p>
        </p:txBody>
      </p:sp>
      <p:sp>
        <p:nvSpPr>
          <p:cNvPr id="1500" name="Sep 1"/>
          <p:cNvSpPr/>
          <p:nvPr/>
        </p:nvSpPr>
        <p:spPr>
          <a:xfrm>
            <a:off x="4286250" y="1676400"/>
            <a:ext cx="12700" cy="3911600"/>
          </a:xfrm>
          <a:prstGeom prst="rect">
            <a:avLst/>
          </a:prstGeom>
          <a:solidFill>
            <a:srgbClr val="2A3648"/>
          </a:solidFill>
          <a:ln>
            <a:noFill/>
          </a:ln>
        </p:spPr>
        <p:txBody>
          <a:bodyPr/>
          <a:lstStyle/>
          <a:p>
            <a:endParaRPr lang="en-GB"/>
          </a:p>
        </p:txBody>
      </p:sp>
      <p:sp>
        <p:nvSpPr>
          <p:cNvPr id="1101" name="Num 2"/>
          <p:cNvSpPr txBox="1"/>
          <p:nvPr/>
        </p:nvSpPr>
        <p:spPr>
          <a:xfrm>
            <a:off x="4445000" y="1625600"/>
            <a:ext cx="2286000" cy="914400"/>
          </a:xfrm>
          <a:prstGeom prst="rect">
            <a:avLst/>
          </a:prstGeom>
          <a:noFill/>
        </p:spPr>
        <p:txBody>
          <a:bodyPr wrap="square" lIns="0" tIns="0" rIns="0" bIns="0" anchor="t"/>
          <a:lstStyle/>
          <a:p>
            <a:pPr algn="l">
              <a:buNone/>
            </a:pPr>
            <a:r>
              <a:rPr lang="en-GB" sz="7200" b="1" dirty="0">
                <a:solidFill>
                  <a:srgbClr val="68D2BF"/>
                </a:solidFill>
                <a:latin typeface="Aptos Display"/>
              </a:rPr>
              <a:t>02</a:t>
            </a:r>
          </a:p>
        </p:txBody>
      </p:sp>
      <p:sp>
        <p:nvSpPr>
          <p:cNvPr id="1201" name="Lbl 2"/>
          <p:cNvSpPr txBox="1"/>
          <p:nvPr/>
        </p:nvSpPr>
        <p:spPr>
          <a:xfrm>
            <a:off x="4445000" y="2590800"/>
            <a:ext cx="3302000" cy="228600"/>
          </a:xfrm>
          <a:prstGeom prst="rect">
            <a:avLst/>
          </a:prstGeom>
          <a:noFill/>
        </p:spPr>
        <p:txBody>
          <a:bodyPr wrap="square" lIns="0" tIns="0" rIns="0" bIns="0" anchor="t"/>
          <a:lstStyle/>
          <a:p>
            <a:pPr algn="l">
              <a:buNone/>
            </a:pPr>
            <a:r>
              <a:rPr lang="en-GB" sz="1200" b="1" dirty="0">
                <a:solidFill>
                  <a:srgbClr val="68D2BF"/>
                </a:solidFill>
                <a:latin typeface="Aptos"/>
              </a:rPr>
              <a:t>SECURITY</a:t>
            </a:r>
          </a:p>
        </p:txBody>
      </p:sp>
      <p:sp>
        <p:nvSpPr>
          <p:cNvPr id="1301" name="Tag 2"/>
          <p:cNvSpPr txBox="1"/>
          <p:nvPr/>
        </p:nvSpPr>
        <p:spPr>
          <a:xfrm>
            <a:off x="4445000" y="2895600"/>
            <a:ext cx="3302000" cy="812800"/>
          </a:xfrm>
          <a:prstGeom prst="rect">
            <a:avLst/>
          </a:prstGeom>
          <a:noFill/>
        </p:spPr>
        <p:txBody>
          <a:bodyPr wrap="square" lIns="0" tIns="0" rIns="0" bIns="0" anchor="t"/>
          <a:lstStyle/>
          <a:p>
            <a:pPr algn="l">
              <a:buNone/>
            </a:pPr>
            <a:r>
              <a:rPr lang="en-GB" sz="2200" b="1" dirty="0">
                <a:solidFill>
                  <a:srgbClr val="FFFFFF"/>
                </a:solidFill>
                <a:latin typeface="Aptos Display"/>
              </a:rPr>
              <a:t>See movement where cameras can't</a:t>
            </a:r>
          </a:p>
        </p:txBody>
      </p:sp>
      <p:sp>
        <p:nvSpPr>
          <p:cNvPr id="1351" name="Under 2"/>
          <p:cNvSpPr/>
          <p:nvPr/>
        </p:nvSpPr>
        <p:spPr>
          <a:xfrm>
            <a:off x="4445000" y="3784600"/>
            <a:ext cx="508000" cy="38100"/>
          </a:xfrm>
          <a:prstGeom prst="rect">
            <a:avLst/>
          </a:prstGeom>
          <a:solidFill>
            <a:srgbClr val="68D2BF"/>
          </a:solidFill>
          <a:ln>
            <a:noFill/>
          </a:ln>
        </p:spPr>
        <p:txBody>
          <a:bodyPr/>
          <a:lstStyle/>
          <a:p>
            <a:endParaRPr lang="en-GB"/>
          </a:p>
        </p:txBody>
      </p:sp>
      <p:sp>
        <p:nvSpPr>
          <p:cNvPr id="1401" name="Bul 2"/>
          <p:cNvSpPr txBox="1"/>
          <p:nvPr/>
        </p:nvSpPr>
        <p:spPr>
          <a:xfrm>
            <a:off x="4445000" y="3962400"/>
            <a:ext cx="3302000" cy="1524000"/>
          </a:xfrm>
          <a:prstGeom prst="rect">
            <a:avLst/>
          </a:prstGeom>
          <a:noFill/>
        </p:spPr>
        <p:txBody>
          <a:bodyPr wrap="square" lIns="0" tIns="0" rIns="0" bIns="0" anchor="t"/>
          <a:lstStyle/>
          <a:p>
            <a:pPr marL="171450" indent="-171450" algn="l">
              <a:lnSpc>
                <a:spcPct val="130000"/>
              </a:lnSpc>
              <a:spcBef>
                <a:spcPts val="400"/>
              </a:spcBef>
              <a:buFont typeface="Arial"/>
              <a:buChar char="•"/>
            </a:pPr>
            <a:r>
              <a:rPr lang="en-GB" sz="1400" dirty="0">
                <a:solidFill>
                  <a:srgbClr val="E0E6EE"/>
                </a:solidFill>
                <a:latin typeface="Aptos"/>
              </a:rPr>
              <a:t>Intrusion detection through walls, in low light</a:t>
            </a:r>
          </a:p>
          <a:p>
            <a:pPr marL="171450" indent="-171450" algn="l">
              <a:lnSpc>
                <a:spcPct val="130000"/>
              </a:lnSpc>
              <a:spcBef>
                <a:spcPts val="400"/>
              </a:spcBef>
              <a:buFont typeface="Arial"/>
              <a:buChar char="•"/>
            </a:pPr>
            <a:r>
              <a:rPr lang="en-GB" sz="1400" dirty="0">
                <a:solidFill>
                  <a:srgbClr val="E0E6EE"/>
                </a:solidFill>
                <a:latin typeface="Aptos"/>
              </a:rPr>
              <a:t>No blind spots from lens coverage or placement</a:t>
            </a:r>
          </a:p>
          <a:p>
            <a:pPr marL="171450" indent="-171450" algn="l">
              <a:lnSpc>
                <a:spcPct val="130000"/>
              </a:lnSpc>
              <a:spcBef>
                <a:spcPts val="400"/>
              </a:spcBef>
              <a:buFont typeface="Arial"/>
              <a:buChar char="•"/>
            </a:pPr>
            <a:r>
              <a:rPr lang="en-GB" sz="1400" dirty="0">
                <a:solidFill>
                  <a:srgbClr val="E0E6EE"/>
                </a:solidFill>
                <a:latin typeface="Aptos"/>
              </a:rPr>
              <a:t>Zero imagery stored, GDPR-friendly by design</a:t>
            </a:r>
          </a:p>
        </p:txBody>
      </p:sp>
      <p:sp>
        <p:nvSpPr>
          <p:cNvPr id="1501" name="Sep 2"/>
          <p:cNvSpPr/>
          <p:nvPr/>
        </p:nvSpPr>
        <p:spPr>
          <a:xfrm>
            <a:off x="7893050" y="1676400"/>
            <a:ext cx="12700" cy="3911600"/>
          </a:xfrm>
          <a:prstGeom prst="rect">
            <a:avLst/>
          </a:prstGeom>
          <a:solidFill>
            <a:srgbClr val="2A3648"/>
          </a:solidFill>
          <a:ln>
            <a:noFill/>
          </a:ln>
        </p:spPr>
        <p:txBody>
          <a:bodyPr/>
          <a:lstStyle/>
          <a:p>
            <a:endParaRPr lang="en-GB"/>
          </a:p>
        </p:txBody>
      </p:sp>
      <p:sp>
        <p:nvSpPr>
          <p:cNvPr id="1102" name="Num 3"/>
          <p:cNvSpPr txBox="1"/>
          <p:nvPr/>
        </p:nvSpPr>
        <p:spPr>
          <a:xfrm>
            <a:off x="8051800" y="1625600"/>
            <a:ext cx="2286000" cy="914400"/>
          </a:xfrm>
          <a:prstGeom prst="rect">
            <a:avLst/>
          </a:prstGeom>
          <a:noFill/>
        </p:spPr>
        <p:txBody>
          <a:bodyPr wrap="square" lIns="0" tIns="0" rIns="0" bIns="0" anchor="t"/>
          <a:lstStyle/>
          <a:p>
            <a:pPr algn="l">
              <a:buNone/>
            </a:pPr>
            <a:r>
              <a:rPr lang="en-GB" sz="7200" b="1" dirty="0">
                <a:solidFill>
                  <a:srgbClr val="4A9FD8"/>
                </a:solidFill>
                <a:latin typeface="Aptos Display"/>
              </a:rPr>
              <a:t>03</a:t>
            </a:r>
          </a:p>
        </p:txBody>
      </p:sp>
      <p:sp>
        <p:nvSpPr>
          <p:cNvPr id="1202" name="Lbl 3"/>
          <p:cNvSpPr txBox="1"/>
          <p:nvPr/>
        </p:nvSpPr>
        <p:spPr>
          <a:xfrm>
            <a:off x="8051800" y="2590800"/>
            <a:ext cx="3302000" cy="228600"/>
          </a:xfrm>
          <a:prstGeom prst="rect">
            <a:avLst/>
          </a:prstGeom>
          <a:noFill/>
        </p:spPr>
        <p:txBody>
          <a:bodyPr wrap="square" lIns="0" tIns="0" rIns="0" bIns="0" anchor="t"/>
          <a:lstStyle/>
          <a:p>
            <a:pPr algn="l">
              <a:buNone/>
            </a:pPr>
            <a:r>
              <a:rPr lang="en-GB" sz="1200" b="1" dirty="0">
                <a:solidFill>
                  <a:srgbClr val="4A9FD8"/>
                </a:solidFill>
                <a:latin typeface="Aptos"/>
              </a:rPr>
              <a:t>FACILITY MANAGEMENT</a:t>
            </a:r>
          </a:p>
        </p:txBody>
      </p:sp>
      <p:sp>
        <p:nvSpPr>
          <p:cNvPr id="1302" name="Tag 3"/>
          <p:cNvSpPr txBox="1"/>
          <p:nvPr/>
        </p:nvSpPr>
        <p:spPr>
          <a:xfrm>
            <a:off x="8051800" y="2895600"/>
            <a:ext cx="3302000" cy="812800"/>
          </a:xfrm>
          <a:prstGeom prst="rect">
            <a:avLst/>
          </a:prstGeom>
          <a:noFill/>
        </p:spPr>
        <p:txBody>
          <a:bodyPr wrap="square" lIns="0" tIns="0" rIns="0" bIns="0" anchor="t"/>
          <a:lstStyle/>
          <a:p>
            <a:pPr algn="l">
              <a:buNone/>
            </a:pPr>
            <a:r>
              <a:rPr lang="en-GB" sz="2200" b="1" dirty="0">
                <a:solidFill>
                  <a:srgbClr val="FFFFFF"/>
                </a:solidFill>
                <a:latin typeface="Aptos Display"/>
              </a:rPr>
              <a:t>Occupancy you can actually trust</a:t>
            </a:r>
          </a:p>
        </p:txBody>
      </p:sp>
      <p:sp>
        <p:nvSpPr>
          <p:cNvPr id="1352" name="Under 3"/>
          <p:cNvSpPr/>
          <p:nvPr/>
        </p:nvSpPr>
        <p:spPr>
          <a:xfrm>
            <a:off x="8051800" y="3784600"/>
            <a:ext cx="508000" cy="38100"/>
          </a:xfrm>
          <a:prstGeom prst="rect">
            <a:avLst/>
          </a:prstGeom>
          <a:solidFill>
            <a:srgbClr val="4A9FD8"/>
          </a:solidFill>
          <a:ln>
            <a:noFill/>
          </a:ln>
        </p:spPr>
        <p:txBody>
          <a:bodyPr/>
          <a:lstStyle/>
          <a:p>
            <a:endParaRPr lang="en-GB"/>
          </a:p>
        </p:txBody>
      </p:sp>
      <p:sp>
        <p:nvSpPr>
          <p:cNvPr id="1402" name="Bul 3"/>
          <p:cNvSpPr txBox="1"/>
          <p:nvPr/>
        </p:nvSpPr>
        <p:spPr>
          <a:xfrm>
            <a:off x="8051800" y="3962400"/>
            <a:ext cx="3302000" cy="1524000"/>
          </a:xfrm>
          <a:prstGeom prst="rect">
            <a:avLst/>
          </a:prstGeom>
          <a:noFill/>
        </p:spPr>
        <p:txBody>
          <a:bodyPr wrap="square" lIns="0" tIns="0" rIns="0" bIns="0" anchor="t"/>
          <a:lstStyle/>
          <a:p>
            <a:pPr marL="171450" indent="-171450" algn="l">
              <a:lnSpc>
                <a:spcPct val="130000"/>
              </a:lnSpc>
              <a:spcBef>
                <a:spcPts val="400"/>
              </a:spcBef>
              <a:buFont typeface="Arial"/>
              <a:buChar char="•"/>
            </a:pPr>
            <a:r>
              <a:rPr lang="en-GB" sz="1400" dirty="0">
                <a:solidFill>
                  <a:srgbClr val="E0E6EE"/>
                </a:solidFill>
                <a:latin typeface="Aptos"/>
              </a:rPr>
              <a:t>Real-time room and zone utilization</a:t>
            </a:r>
          </a:p>
          <a:p>
            <a:pPr marL="171450" indent="-171450" algn="l">
              <a:lnSpc>
                <a:spcPct val="130000"/>
              </a:lnSpc>
              <a:spcBef>
                <a:spcPts val="400"/>
              </a:spcBef>
              <a:buFont typeface="Arial"/>
              <a:buChar char="•"/>
            </a:pPr>
            <a:r>
              <a:rPr lang="en-GB" sz="1400" dirty="0">
                <a:solidFill>
                  <a:srgbClr val="E0E6EE"/>
                </a:solidFill>
                <a:latin typeface="Aptos"/>
              </a:rPr>
              <a:t>Data-driven cleaning, HVAC and space planning</a:t>
            </a:r>
          </a:p>
          <a:p>
            <a:pPr marL="171450" indent="-171450" algn="l">
              <a:lnSpc>
                <a:spcPct val="130000"/>
              </a:lnSpc>
              <a:spcBef>
                <a:spcPts val="400"/>
              </a:spcBef>
              <a:buFont typeface="Arial"/>
              <a:buChar char="•"/>
            </a:pPr>
            <a:r>
              <a:rPr lang="en-GB" sz="1400" dirty="0">
                <a:solidFill>
                  <a:srgbClr val="E0E6EE"/>
                </a:solidFill>
                <a:latin typeface="Aptos"/>
              </a:rPr>
              <a:t>No hardware per room, uses existing WiFi</a:t>
            </a:r>
          </a:p>
        </p:txBody>
      </p:sp>
      <p:sp>
        <p:nvSpPr>
          <p:cNvPr id="1700" name="DividerBottom"/>
          <p:cNvSpPr/>
          <p:nvPr/>
        </p:nvSpPr>
        <p:spPr>
          <a:xfrm>
            <a:off x="838200" y="5740400"/>
            <a:ext cx="10515600" cy="12700"/>
          </a:xfrm>
          <a:prstGeom prst="rect">
            <a:avLst/>
          </a:prstGeom>
          <a:solidFill>
            <a:srgbClr val="2A3648"/>
          </a:solidFill>
          <a:ln>
            <a:noFill/>
          </a:ln>
        </p:spPr>
        <p:txBody>
          <a:bodyPr/>
          <a:lstStyle/>
          <a:p>
            <a:endParaRPr lang="en-GB"/>
          </a:p>
        </p:txBody>
      </p:sp>
      <p:sp>
        <p:nvSpPr>
          <p:cNvPr id="1701" name="Closing"/>
          <p:cNvSpPr txBox="1"/>
          <p:nvPr/>
        </p:nvSpPr>
        <p:spPr>
          <a:xfrm>
            <a:off x="838200" y="5918200"/>
            <a:ext cx="10515600" cy="355600"/>
          </a:xfrm>
          <a:prstGeom prst="rect">
            <a:avLst/>
          </a:prstGeom>
          <a:noFill/>
        </p:spPr>
        <p:txBody>
          <a:bodyPr wrap="square" lIns="0" tIns="0" rIns="0" bIns="0" anchor="t"/>
          <a:lstStyle/>
          <a:p>
            <a:pPr algn="l">
              <a:buNone/>
            </a:pPr>
            <a:r>
              <a:rPr lang="en-GB" sz="1600" i="1" dirty="0">
                <a:solidFill>
                  <a:srgbClr val="E97132"/>
                </a:solidFill>
                <a:latin typeface="Aptos"/>
              </a:rPr>
              <a:t>Different environments, same platform, one partner.</a:t>
            </a:r>
          </a:p>
        </p:txBody>
      </p:sp>
    </p:spTree>
    <p:extLst>
      <p:ext uri="{BB962C8B-B14F-4D97-AF65-F5344CB8AC3E}">
        <p14:creationId xmlns:p14="http://schemas.microsoft.com/office/powerpoint/2010/main" val="42829589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0" name="Txt2001"/>
          <p:cNvSpPr txBox="1"/>
          <p:nvPr/>
        </p:nvSpPr>
        <p:spPr>
          <a:xfrm>
            <a:off x="838200" y="228600"/>
            <a:ext cx="10515600" cy="558800"/>
          </a:xfrm>
          <a:prstGeom prst="rect">
            <a:avLst/>
          </a:prstGeom>
          <a:noFill/>
        </p:spPr>
        <p:txBody>
          <a:bodyPr wrap="square" lIns="0" tIns="0" rIns="0" bIns="0" anchor="t"/>
          <a:lstStyle/>
          <a:p>
            <a:pPr algn="l">
              <a:lnSpc>
                <a:spcPct val="100000"/>
              </a:lnSpc>
              <a:buNone/>
            </a:pPr>
            <a:r>
              <a:rPr lang="en-GB" sz="3200" b="1" i="0" spc="0" dirty="0">
                <a:solidFill>
                  <a:srgbClr val="FFFFFF"/>
                </a:solidFill>
                <a:latin typeface="Aptos Display"/>
              </a:rPr>
              <a:t>Critical infrastructure and dual use</a:t>
            </a:r>
          </a:p>
        </p:txBody>
      </p:sp>
      <p:sp>
        <p:nvSpPr>
          <p:cNvPr id="2001" name="Txt2002"/>
          <p:cNvSpPr txBox="1"/>
          <p:nvPr/>
        </p:nvSpPr>
        <p:spPr>
          <a:xfrm>
            <a:off x="838200" y="863600"/>
            <a:ext cx="10515600" cy="355600"/>
          </a:xfrm>
          <a:prstGeom prst="rect">
            <a:avLst/>
          </a:prstGeom>
          <a:noFill/>
        </p:spPr>
        <p:txBody>
          <a:bodyPr wrap="square" lIns="0" tIns="0" rIns="0" bIns="0" anchor="t"/>
          <a:lstStyle/>
          <a:p>
            <a:pPr algn="l">
              <a:lnSpc>
                <a:spcPct val="100000"/>
              </a:lnSpc>
              <a:buNone/>
            </a:pPr>
            <a:r>
              <a:rPr lang="en-GB" sz="1600" b="0" i="1" spc="0" dirty="0">
                <a:solidFill>
                  <a:srgbClr val="A8B3C2"/>
                </a:solidFill>
                <a:latin typeface="Aptos"/>
              </a:rPr>
              <a:t>The capability that keeps a resident safe at night also protects a substation at three in the morning.</a:t>
            </a:r>
          </a:p>
        </p:txBody>
      </p:sp>
      <p:sp>
        <p:nvSpPr>
          <p:cNvPr id="2002" name="Shape2003"/>
          <p:cNvSpPr/>
          <p:nvPr/>
        </p:nvSpPr>
        <p:spPr>
          <a:xfrm>
            <a:off x="838200" y="1524000"/>
            <a:ext cx="10515600" cy="1422400"/>
          </a:xfrm>
          <a:prstGeom prst="roundRect">
            <a:avLst>
              <a:gd name="adj" fmla="val 4000"/>
            </a:avLst>
          </a:prstGeom>
          <a:solidFill>
            <a:srgbClr val="152236"/>
          </a:solidFill>
          <a:ln>
            <a:noFill/>
          </a:ln>
        </p:spPr>
        <p:txBody>
          <a:bodyPr/>
          <a:lstStyle/>
          <a:p>
            <a:endParaRPr lang="en-GB"/>
          </a:p>
        </p:txBody>
      </p:sp>
      <p:sp>
        <p:nvSpPr>
          <p:cNvPr id="2003" name="Shape2004"/>
          <p:cNvSpPr/>
          <p:nvPr/>
        </p:nvSpPr>
        <p:spPr>
          <a:xfrm>
            <a:off x="838200" y="1524000"/>
            <a:ext cx="88900" cy="1422400"/>
          </a:xfrm>
          <a:prstGeom prst="rect">
            <a:avLst/>
          </a:prstGeom>
          <a:solidFill>
            <a:srgbClr val="E97132"/>
          </a:solidFill>
          <a:ln>
            <a:noFill/>
          </a:ln>
        </p:spPr>
        <p:txBody>
          <a:bodyPr/>
          <a:lstStyle/>
          <a:p>
            <a:endParaRPr lang="en-GB"/>
          </a:p>
        </p:txBody>
      </p:sp>
      <p:sp>
        <p:nvSpPr>
          <p:cNvPr id="2004" name="Txt2005"/>
          <p:cNvSpPr txBox="1"/>
          <p:nvPr/>
        </p:nvSpPr>
        <p:spPr>
          <a:xfrm>
            <a:off x="1168400" y="1854200"/>
            <a:ext cx="1270000" cy="838200"/>
          </a:xfrm>
          <a:prstGeom prst="rect">
            <a:avLst/>
          </a:prstGeom>
          <a:noFill/>
        </p:spPr>
        <p:txBody>
          <a:bodyPr wrap="square" lIns="0" tIns="0" rIns="0" bIns="0" anchor="t"/>
          <a:lstStyle/>
          <a:p>
            <a:pPr algn="l">
              <a:lnSpc>
                <a:spcPct val="100000"/>
              </a:lnSpc>
              <a:buNone/>
            </a:pPr>
            <a:r>
              <a:rPr lang="en-GB" sz="5400" b="1" i="0" spc="0" dirty="0">
                <a:solidFill>
                  <a:srgbClr val="E97132"/>
                </a:solidFill>
                <a:latin typeface="Aptos Display"/>
              </a:rPr>
              <a:t>01</a:t>
            </a:r>
          </a:p>
        </p:txBody>
      </p:sp>
      <p:sp>
        <p:nvSpPr>
          <p:cNvPr id="2005" name="Txt2006"/>
          <p:cNvSpPr txBox="1"/>
          <p:nvPr/>
        </p:nvSpPr>
        <p:spPr>
          <a:xfrm>
            <a:off x="2489200" y="1854200"/>
            <a:ext cx="4826000" cy="279400"/>
          </a:xfrm>
          <a:prstGeom prst="rect">
            <a:avLst/>
          </a:prstGeom>
          <a:noFill/>
        </p:spPr>
        <p:txBody>
          <a:bodyPr wrap="square" lIns="0" tIns="0" rIns="0" bIns="0" anchor="t"/>
          <a:lstStyle/>
          <a:p>
            <a:pPr algn="l">
              <a:lnSpc>
                <a:spcPct val="100000"/>
              </a:lnSpc>
              <a:buNone/>
            </a:pPr>
            <a:r>
              <a:rPr lang="en-GB" sz="1200" b="1" i="0" spc="200" dirty="0">
                <a:solidFill>
                  <a:srgbClr val="E97132"/>
                </a:solidFill>
                <a:latin typeface="Aptos"/>
              </a:rPr>
              <a:t>UNMANNED SITES</a:t>
            </a:r>
          </a:p>
        </p:txBody>
      </p:sp>
      <p:sp>
        <p:nvSpPr>
          <p:cNvPr id="2006" name="Txt2007"/>
          <p:cNvSpPr txBox="1"/>
          <p:nvPr/>
        </p:nvSpPr>
        <p:spPr>
          <a:xfrm>
            <a:off x="2489200" y="2184400"/>
            <a:ext cx="4826000" cy="558800"/>
          </a:xfrm>
          <a:prstGeom prst="rect">
            <a:avLst/>
          </a:prstGeom>
          <a:noFill/>
        </p:spPr>
        <p:txBody>
          <a:bodyPr wrap="square" lIns="0" tIns="0" rIns="0" bIns="0" anchor="t"/>
          <a:lstStyle/>
          <a:p>
            <a:pPr algn="l">
              <a:lnSpc>
                <a:spcPct val="100000"/>
              </a:lnSpc>
              <a:buNone/>
            </a:pPr>
            <a:r>
              <a:rPr lang="en-GB" sz="2400" b="1" i="0" spc="0" dirty="0">
                <a:solidFill>
                  <a:srgbClr val="FFFFFF"/>
                </a:solidFill>
                <a:latin typeface="Aptos Display"/>
              </a:rPr>
              <a:t>Presence where no one should be</a:t>
            </a:r>
          </a:p>
        </p:txBody>
      </p:sp>
      <p:sp>
        <p:nvSpPr>
          <p:cNvPr id="2007" name="Txt2008"/>
          <p:cNvSpPr txBox="1"/>
          <p:nvPr/>
        </p:nvSpPr>
        <p:spPr>
          <a:xfrm>
            <a:off x="7620000" y="1854200"/>
            <a:ext cx="3429000" cy="762000"/>
          </a:xfrm>
          <a:prstGeom prst="rect">
            <a:avLst/>
          </a:prstGeom>
          <a:noFill/>
        </p:spPr>
        <p:txBody>
          <a:bodyPr wrap="square" lIns="0" tIns="0" rIns="0" bIns="0" anchor="ctr"/>
          <a:lstStyle/>
          <a:p>
            <a:pPr algn="l">
              <a:lnSpc>
                <a:spcPct val="130000"/>
              </a:lnSpc>
              <a:buNone/>
            </a:pPr>
            <a:r>
              <a:rPr lang="en-GB" sz="1400" b="0" i="0" spc="0" dirty="0">
                <a:solidFill>
                  <a:srgbClr val="E0E6EE"/>
                </a:solidFill>
                <a:latin typeface="Aptos"/>
              </a:rPr>
              <a:t>Substations, pumping stations, data halls, telecom huts. Detection through walls and in darkness, on the network already there for telemetry.</a:t>
            </a:r>
          </a:p>
        </p:txBody>
      </p:sp>
      <p:sp>
        <p:nvSpPr>
          <p:cNvPr id="2008" name="Shape2009"/>
          <p:cNvSpPr/>
          <p:nvPr/>
        </p:nvSpPr>
        <p:spPr>
          <a:xfrm>
            <a:off x="838200" y="3098800"/>
            <a:ext cx="10515600" cy="1422400"/>
          </a:xfrm>
          <a:prstGeom prst="roundRect">
            <a:avLst>
              <a:gd name="adj" fmla="val 4000"/>
            </a:avLst>
          </a:prstGeom>
          <a:solidFill>
            <a:srgbClr val="152236"/>
          </a:solidFill>
          <a:ln>
            <a:noFill/>
          </a:ln>
        </p:spPr>
        <p:txBody>
          <a:bodyPr/>
          <a:lstStyle/>
          <a:p>
            <a:endParaRPr lang="en-GB"/>
          </a:p>
        </p:txBody>
      </p:sp>
      <p:sp>
        <p:nvSpPr>
          <p:cNvPr id="2009" name="Shape2010"/>
          <p:cNvSpPr/>
          <p:nvPr/>
        </p:nvSpPr>
        <p:spPr>
          <a:xfrm>
            <a:off x="838200" y="3098800"/>
            <a:ext cx="88900" cy="1422400"/>
          </a:xfrm>
          <a:prstGeom prst="rect">
            <a:avLst/>
          </a:prstGeom>
          <a:solidFill>
            <a:srgbClr val="68D2BF"/>
          </a:solidFill>
          <a:ln>
            <a:noFill/>
          </a:ln>
        </p:spPr>
        <p:txBody>
          <a:bodyPr/>
          <a:lstStyle/>
          <a:p>
            <a:endParaRPr lang="en-GB"/>
          </a:p>
        </p:txBody>
      </p:sp>
      <p:sp>
        <p:nvSpPr>
          <p:cNvPr id="2010" name="Txt2011"/>
          <p:cNvSpPr txBox="1"/>
          <p:nvPr/>
        </p:nvSpPr>
        <p:spPr>
          <a:xfrm>
            <a:off x="1168400" y="3429000"/>
            <a:ext cx="1270000" cy="838200"/>
          </a:xfrm>
          <a:prstGeom prst="rect">
            <a:avLst/>
          </a:prstGeom>
          <a:noFill/>
        </p:spPr>
        <p:txBody>
          <a:bodyPr wrap="square" lIns="0" tIns="0" rIns="0" bIns="0" anchor="t"/>
          <a:lstStyle/>
          <a:p>
            <a:pPr algn="l">
              <a:lnSpc>
                <a:spcPct val="100000"/>
              </a:lnSpc>
              <a:buNone/>
            </a:pPr>
            <a:r>
              <a:rPr lang="en-GB" sz="5400" b="1" i="0" spc="0" dirty="0">
                <a:solidFill>
                  <a:srgbClr val="68D2BF"/>
                </a:solidFill>
                <a:latin typeface="Aptos Display"/>
              </a:rPr>
              <a:t>02</a:t>
            </a:r>
          </a:p>
        </p:txBody>
      </p:sp>
      <p:sp>
        <p:nvSpPr>
          <p:cNvPr id="2011" name="Txt2012"/>
          <p:cNvSpPr txBox="1"/>
          <p:nvPr/>
        </p:nvSpPr>
        <p:spPr>
          <a:xfrm>
            <a:off x="2489200" y="3429000"/>
            <a:ext cx="4826000" cy="279400"/>
          </a:xfrm>
          <a:prstGeom prst="rect">
            <a:avLst/>
          </a:prstGeom>
          <a:noFill/>
        </p:spPr>
        <p:txBody>
          <a:bodyPr wrap="square" lIns="0" tIns="0" rIns="0" bIns="0" anchor="t"/>
          <a:lstStyle/>
          <a:p>
            <a:pPr algn="l">
              <a:lnSpc>
                <a:spcPct val="100000"/>
              </a:lnSpc>
              <a:buNone/>
            </a:pPr>
            <a:r>
              <a:rPr lang="en-GB" sz="1200" b="1" i="0" spc="200" dirty="0">
                <a:solidFill>
                  <a:srgbClr val="68D2BF"/>
                </a:solidFill>
                <a:latin typeface="Aptos"/>
              </a:rPr>
              <a:t>RESILIENCE</a:t>
            </a:r>
          </a:p>
        </p:txBody>
      </p:sp>
      <p:sp>
        <p:nvSpPr>
          <p:cNvPr id="2012" name="Txt2013"/>
          <p:cNvSpPr txBox="1"/>
          <p:nvPr/>
        </p:nvSpPr>
        <p:spPr>
          <a:xfrm>
            <a:off x="2489200" y="3759200"/>
            <a:ext cx="4826000" cy="558800"/>
          </a:xfrm>
          <a:prstGeom prst="rect">
            <a:avLst/>
          </a:prstGeom>
          <a:noFill/>
        </p:spPr>
        <p:txBody>
          <a:bodyPr wrap="square" lIns="0" tIns="0" rIns="0" bIns="0" anchor="t"/>
          <a:lstStyle/>
          <a:p>
            <a:pPr algn="l">
              <a:lnSpc>
                <a:spcPct val="100000"/>
              </a:lnSpc>
              <a:buNone/>
            </a:pPr>
            <a:r>
              <a:rPr lang="en-GB" sz="2400" b="1" i="0" spc="0" dirty="0">
                <a:solidFill>
                  <a:srgbClr val="FFFFFF"/>
                </a:solidFill>
                <a:latin typeface="Aptos Display"/>
              </a:rPr>
              <a:t>It does not fail like optics</a:t>
            </a:r>
          </a:p>
        </p:txBody>
      </p:sp>
      <p:sp>
        <p:nvSpPr>
          <p:cNvPr id="2013" name="Txt2014"/>
          <p:cNvSpPr txBox="1"/>
          <p:nvPr/>
        </p:nvSpPr>
        <p:spPr>
          <a:xfrm>
            <a:off x="7620000" y="3429000"/>
            <a:ext cx="3429000" cy="762000"/>
          </a:xfrm>
          <a:prstGeom prst="rect">
            <a:avLst/>
          </a:prstGeom>
          <a:noFill/>
        </p:spPr>
        <p:txBody>
          <a:bodyPr wrap="square" lIns="0" tIns="0" rIns="0" bIns="0" anchor="ctr"/>
          <a:lstStyle/>
          <a:p>
            <a:pPr algn="l">
              <a:lnSpc>
                <a:spcPct val="130000"/>
              </a:lnSpc>
              <a:buNone/>
            </a:pPr>
            <a:r>
              <a:rPr lang="en-GB" sz="1400" b="0" i="0" spc="0" dirty="0">
                <a:solidFill>
                  <a:srgbClr val="E0E6EE"/>
                </a:solidFill>
                <a:latin typeface="Aptos"/>
              </a:rPr>
              <a:t>No lens to blind, cover, fog or spray. Sensing degrades differently from cameras, which is exactly why it works as a second, independent layer.</a:t>
            </a:r>
          </a:p>
        </p:txBody>
      </p:sp>
      <p:sp>
        <p:nvSpPr>
          <p:cNvPr id="2014" name="Shape2015"/>
          <p:cNvSpPr/>
          <p:nvPr/>
        </p:nvSpPr>
        <p:spPr>
          <a:xfrm>
            <a:off x="838200" y="4673600"/>
            <a:ext cx="10515600" cy="1422400"/>
          </a:xfrm>
          <a:prstGeom prst="roundRect">
            <a:avLst>
              <a:gd name="adj" fmla="val 4000"/>
            </a:avLst>
          </a:prstGeom>
          <a:solidFill>
            <a:srgbClr val="152236"/>
          </a:solidFill>
          <a:ln>
            <a:noFill/>
          </a:ln>
        </p:spPr>
        <p:txBody>
          <a:bodyPr/>
          <a:lstStyle/>
          <a:p>
            <a:endParaRPr lang="en-GB"/>
          </a:p>
        </p:txBody>
      </p:sp>
      <p:sp>
        <p:nvSpPr>
          <p:cNvPr id="2015" name="Shape2016"/>
          <p:cNvSpPr/>
          <p:nvPr/>
        </p:nvSpPr>
        <p:spPr>
          <a:xfrm>
            <a:off x="838200" y="4673600"/>
            <a:ext cx="88900" cy="1422400"/>
          </a:xfrm>
          <a:prstGeom prst="rect">
            <a:avLst/>
          </a:prstGeom>
          <a:solidFill>
            <a:srgbClr val="4A9FD8"/>
          </a:solidFill>
          <a:ln>
            <a:noFill/>
          </a:ln>
        </p:spPr>
        <p:txBody>
          <a:bodyPr/>
          <a:lstStyle/>
          <a:p>
            <a:endParaRPr lang="en-GB"/>
          </a:p>
        </p:txBody>
      </p:sp>
      <p:sp>
        <p:nvSpPr>
          <p:cNvPr id="2016" name="Txt2017"/>
          <p:cNvSpPr txBox="1"/>
          <p:nvPr/>
        </p:nvSpPr>
        <p:spPr>
          <a:xfrm>
            <a:off x="1168400" y="5003800"/>
            <a:ext cx="1270000" cy="838200"/>
          </a:xfrm>
          <a:prstGeom prst="rect">
            <a:avLst/>
          </a:prstGeom>
          <a:noFill/>
        </p:spPr>
        <p:txBody>
          <a:bodyPr wrap="square" lIns="0" tIns="0" rIns="0" bIns="0" anchor="t"/>
          <a:lstStyle/>
          <a:p>
            <a:pPr algn="l">
              <a:lnSpc>
                <a:spcPct val="100000"/>
              </a:lnSpc>
              <a:buNone/>
            </a:pPr>
            <a:r>
              <a:rPr lang="en-GB" sz="5400" b="1" i="0" spc="0" dirty="0">
                <a:solidFill>
                  <a:srgbClr val="4A9FD8"/>
                </a:solidFill>
                <a:latin typeface="Aptos Display"/>
              </a:rPr>
              <a:t>03</a:t>
            </a:r>
          </a:p>
        </p:txBody>
      </p:sp>
      <p:sp>
        <p:nvSpPr>
          <p:cNvPr id="2017" name="Txt2018"/>
          <p:cNvSpPr txBox="1"/>
          <p:nvPr/>
        </p:nvSpPr>
        <p:spPr>
          <a:xfrm>
            <a:off x="2489200" y="5003800"/>
            <a:ext cx="4826000" cy="279400"/>
          </a:xfrm>
          <a:prstGeom prst="rect">
            <a:avLst/>
          </a:prstGeom>
          <a:noFill/>
        </p:spPr>
        <p:txBody>
          <a:bodyPr wrap="square" lIns="0" tIns="0" rIns="0" bIns="0" anchor="t"/>
          <a:lstStyle/>
          <a:p>
            <a:pPr algn="l">
              <a:lnSpc>
                <a:spcPct val="100000"/>
              </a:lnSpc>
              <a:buNone/>
            </a:pPr>
            <a:r>
              <a:rPr lang="en-GB" sz="1200" b="1" i="0" spc="200" dirty="0">
                <a:solidFill>
                  <a:srgbClr val="4A9FD8"/>
                </a:solidFill>
                <a:latin typeface="Aptos"/>
              </a:rPr>
              <a:t>RESPONSIBLE DUAL USE</a:t>
            </a:r>
          </a:p>
        </p:txBody>
      </p:sp>
      <p:sp>
        <p:nvSpPr>
          <p:cNvPr id="2018" name="Txt2019"/>
          <p:cNvSpPr txBox="1"/>
          <p:nvPr/>
        </p:nvSpPr>
        <p:spPr>
          <a:xfrm>
            <a:off x="2489200" y="5334000"/>
            <a:ext cx="4826000" cy="558800"/>
          </a:xfrm>
          <a:prstGeom prst="rect">
            <a:avLst/>
          </a:prstGeom>
          <a:noFill/>
        </p:spPr>
        <p:txBody>
          <a:bodyPr wrap="square" lIns="0" tIns="0" rIns="0" bIns="0" anchor="t"/>
          <a:lstStyle/>
          <a:p>
            <a:pPr algn="l">
              <a:lnSpc>
                <a:spcPct val="100000"/>
              </a:lnSpc>
              <a:buNone/>
            </a:pPr>
            <a:r>
              <a:rPr lang="en-GB" sz="2400" b="1" i="0" spc="0" dirty="0">
                <a:solidFill>
                  <a:srgbClr val="FFFFFF"/>
                </a:solidFill>
                <a:latin typeface="Aptos Display"/>
              </a:rPr>
              <a:t>Capability with guardrails</a:t>
            </a:r>
          </a:p>
        </p:txBody>
      </p:sp>
      <p:sp>
        <p:nvSpPr>
          <p:cNvPr id="2019" name="Txt2020"/>
          <p:cNvSpPr txBox="1"/>
          <p:nvPr/>
        </p:nvSpPr>
        <p:spPr>
          <a:xfrm>
            <a:off x="7620000" y="5003800"/>
            <a:ext cx="3429000" cy="762000"/>
          </a:xfrm>
          <a:prstGeom prst="rect">
            <a:avLst/>
          </a:prstGeom>
          <a:noFill/>
        </p:spPr>
        <p:txBody>
          <a:bodyPr wrap="square" lIns="0" tIns="0" rIns="0" bIns="0" anchor="ctr"/>
          <a:lstStyle/>
          <a:p>
            <a:pPr algn="l">
              <a:lnSpc>
                <a:spcPct val="130000"/>
              </a:lnSpc>
              <a:buNone/>
            </a:pPr>
            <a:r>
              <a:rPr lang="en-GB" sz="1400" b="0" i="0" spc="0" dirty="0">
                <a:solidFill>
                  <a:srgbClr val="E0E6EE"/>
                </a:solidFill>
                <a:latin typeface="Aptos"/>
              </a:rPr>
              <a:t>Defence and public safety interest is real, and so is the duty to define acceptable use, export posture and oversight before the technology scales.</a:t>
            </a:r>
          </a:p>
        </p:txBody>
      </p:sp>
      <p:sp>
        <p:nvSpPr>
          <p:cNvPr id="2020" name="Txt2021"/>
          <p:cNvSpPr txBox="1"/>
          <p:nvPr/>
        </p:nvSpPr>
        <p:spPr>
          <a:xfrm>
            <a:off x="3810000" y="6273800"/>
            <a:ext cx="7543800" cy="355600"/>
          </a:xfrm>
          <a:prstGeom prst="rect">
            <a:avLst/>
          </a:prstGeom>
          <a:noFill/>
        </p:spPr>
        <p:txBody>
          <a:bodyPr wrap="square" lIns="0" tIns="0" rIns="0" bIns="0" anchor="t"/>
          <a:lstStyle/>
          <a:p>
            <a:pPr algn="r">
              <a:lnSpc>
                <a:spcPct val="100000"/>
              </a:lnSpc>
              <a:buNone/>
            </a:pPr>
            <a:r>
              <a:rPr lang="en-GB" sz="1600" b="0" i="1" spc="0" dirty="0">
                <a:solidFill>
                  <a:srgbClr val="68D2BF"/>
                </a:solidFill>
                <a:latin typeface="Aptos"/>
              </a:rPr>
              <a:t>Dual use is an opportunity and a governance question.</a:t>
            </a:r>
          </a:p>
        </p:txBody>
      </p:sp>
    </p:spTree>
    <p:extLst>
      <p:ext uri="{BB962C8B-B14F-4D97-AF65-F5344CB8AC3E}">
        <p14:creationId xmlns:p14="http://schemas.microsoft.com/office/powerpoint/2010/main" val="18469554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00" name="Txt3801"/>
          <p:cNvSpPr txBox="1"/>
          <p:nvPr/>
        </p:nvSpPr>
        <p:spPr>
          <a:xfrm>
            <a:off x="838200" y="228600"/>
            <a:ext cx="10515600" cy="558800"/>
          </a:xfrm>
          <a:prstGeom prst="rect">
            <a:avLst/>
          </a:prstGeom>
          <a:noFill/>
        </p:spPr>
        <p:txBody>
          <a:bodyPr wrap="square" lIns="0" tIns="0" rIns="0" bIns="0" anchor="t"/>
          <a:lstStyle/>
          <a:p>
            <a:pPr algn="l">
              <a:lnSpc>
                <a:spcPct val="100000"/>
              </a:lnSpc>
              <a:spcBef>
                <a:spcPts val="0"/>
              </a:spcBef>
              <a:buNone/>
            </a:pPr>
            <a:r>
              <a:rPr lang="en-GB" sz="3200" b="1" i="0" spc="0" dirty="0">
                <a:solidFill>
                  <a:srgbClr val="FFFFFF"/>
                </a:solidFill>
                <a:latin typeface="Aptos Display"/>
              </a:rPr>
              <a:t>From dedicated deployments to a network feature</a:t>
            </a:r>
          </a:p>
        </p:txBody>
      </p:sp>
      <p:sp>
        <p:nvSpPr>
          <p:cNvPr id="3801" name="Txt3802"/>
          <p:cNvSpPr txBox="1"/>
          <p:nvPr/>
        </p:nvSpPr>
        <p:spPr>
          <a:xfrm>
            <a:off x="838200" y="863600"/>
            <a:ext cx="10515600" cy="355600"/>
          </a:xfrm>
          <a:prstGeom prst="rect">
            <a:avLst/>
          </a:prstGeom>
          <a:noFill/>
        </p:spPr>
        <p:txBody>
          <a:bodyPr wrap="square" lIns="0" tIns="0" rIns="0" bIns="0" anchor="t"/>
          <a:lstStyle/>
          <a:p>
            <a:pPr algn="l">
              <a:lnSpc>
                <a:spcPct val="100000"/>
              </a:lnSpc>
              <a:spcBef>
                <a:spcPts val="0"/>
              </a:spcBef>
              <a:buNone/>
            </a:pPr>
            <a:r>
              <a:rPr lang="en-GB" sz="1600" b="0" i="1" spc="0" dirty="0">
                <a:solidFill>
                  <a:srgbClr val="A8B3C2"/>
                </a:solidFill>
                <a:latin typeface="Aptos"/>
              </a:rPr>
              <a:t>Three revenue models, in the order the market will reach them. Each step needs less hardware and reaches more sites.</a:t>
            </a:r>
          </a:p>
        </p:txBody>
      </p:sp>
      <p:sp>
        <p:nvSpPr>
          <p:cNvPr id="3802" name="Shape3803"/>
          <p:cNvSpPr/>
          <p:nvPr/>
        </p:nvSpPr>
        <p:spPr>
          <a:xfrm>
            <a:off x="838200" y="5588000"/>
            <a:ext cx="10515600" cy="25400"/>
          </a:xfrm>
          <a:prstGeom prst="rect">
            <a:avLst/>
          </a:prstGeom>
          <a:solidFill>
            <a:srgbClr val="2A3648"/>
          </a:solidFill>
          <a:ln>
            <a:noFill/>
          </a:ln>
        </p:spPr>
        <p:txBody>
          <a:bodyPr/>
          <a:lstStyle/>
          <a:p>
            <a:endParaRPr lang="en-GB"/>
          </a:p>
        </p:txBody>
      </p:sp>
      <p:sp>
        <p:nvSpPr>
          <p:cNvPr id="3803" name="Shape3804"/>
          <p:cNvSpPr/>
          <p:nvPr/>
        </p:nvSpPr>
        <p:spPr>
          <a:xfrm>
            <a:off x="838200" y="2159000"/>
            <a:ext cx="3251200" cy="3276600"/>
          </a:xfrm>
          <a:prstGeom prst="roundRect">
            <a:avLst>
              <a:gd name="adj" fmla="val 3000"/>
            </a:avLst>
          </a:prstGeom>
          <a:solidFill>
            <a:srgbClr val="152236"/>
          </a:solidFill>
          <a:ln>
            <a:noFill/>
          </a:ln>
        </p:spPr>
        <p:txBody>
          <a:bodyPr/>
          <a:lstStyle/>
          <a:p>
            <a:endParaRPr lang="en-GB"/>
          </a:p>
        </p:txBody>
      </p:sp>
      <p:sp>
        <p:nvSpPr>
          <p:cNvPr id="3804" name="Shape3805"/>
          <p:cNvSpPr/>
          <p:nvPr/>
        </p:nvSpPr>
        <p:spPr>
          <a:xfrm>
            <a:off x="838200" y="2159000"/>
            <a:ext cx="3251200" cy="63500"/>
          </a:xfrm>
          <a:prstGeom prst="rect">
            <a:avLst/>
          </a:prstGeom>
          <a:solidFill>
            <a:srgbClr val="E97132"/>
          </a:solidFill>
          <a:ln>
            <a:noFill/>
          </a:ln>
        </p:spPr>
        <p:txBody>
          <a:bodyPr/>
          <a:lstStyle/>
          <a:p>
            <a:endParaRPr lang="en-GB"/>
          </a:p>
        </p:txBody>
      </p:sp>
      <p:sp>
        <p:nvSpPr>
          <p:cNvPr id="3805" name="Txt3806"/>
          <p:cNvSpPr txBox="1"/>
          <p:nvPr/>
        </p:nvSpPr>
        <p:spPr>
          <a:xfrm>
            <a:off x="1117600" y="2438400"/>
            <a:ext cx="2692400" cy="558800"/>
          </a:xfrm>
          <a:prstGeom prst="rect">
            <a:avLst/>
          </a:prstGeom>
          <a:noFill/>
        </p:spPr>
        <p:txBody>
          <a:bodyPr wrap="square" lIns="0" tIns="0" rIns="0" bIns="0" anchor="t"/>
          <a:lstStyle/>
          <a:p>
            <a:pPr algn="l">
              <a:lnSpc>
                <a:spcPct val="100000"/>
              </a:lnSpc>
              <a:spcBef>
                <a:spcPts val="0"/>
              </a:spcBef>
              <a:buNone/>
            </a:pPr>
            <a:r>
              <a:rPr lang="en-GB" sz="3200" b="1" i="0" spc="0" dirty="0">
                <a:solidFill>
                  <a:srgbClr val="E97132"/>
                </a:solidFill>
                <a:latin typeface="Aptos Display"/>
              </a:rPr>
              <a:t>01</a:t>
            </a:r>
          </a:p>
        </p:txBody>
      </p:sp>
      <p:sp>
        <p:nvSpPr>
          <p:cNvPr id="3806" name="Txt3807"/>
          <p:cNvSpPr txBox="1"/>
          <p:nvPr/>
        </p:nvSpPr>
        <p:spPr>
          <a:xfrm>
            <a:off x="1117600" y="3124200"/>
            <a:ext cx="2692400" cy="254000"/>
          </a:xfrm>
          <a:prstGeom prst="rect">
            <a:avLst/>
          </a:prstGeom>
          <a:noFill/>
        </p:spPr>
        <p:txBody>
          <a:bodyPr wrap="square" lIns="0" tIns="0" rIns="0" bIns="0" anchor="t"/>
          <a:lstStyle/>
          <a:p>
            <a:pPr algn="l">
              <a:lnSpc>
                <a:spcPct val="100000"/>
              </a:lnSpc>
              <a:spcBef>
                <a:spcPts val="0"/>
              </a:spcBef>
              <a:buNone/>
            </a:pPr>
            <a:r>
              <a:rPr lang="en-GB" sz="1200" b="1" i="0" spc="200" dirty="0">
                <a:solidFill>
                  <a:srgbClr val="E97132"/>
                </a:solidFill>
                <a:latin typeface="Aptos"/>
              </a:rPr>
              <a:t>SENSING AS A SERVICE</a:t>
            </a:r>
          </a:p>
        </p:txBody>
      </p:sp>
      <p:sp>
        <p:nvSpPr>
          <p:cNvPr id="3807" name="Txt3808"/>
          <p:cNvSpPr txBox="1"/>
          <p:nvPr/>
        </p:nvSpPr>
        <p:spPr>
          <a:xfrm>
            <a:off x="1117600" y="3429000"/>
            <a:ext cx="2692400" cy="762000"/>
          </a:xfrm>
          <a:prstGeom prst="rect">
            <a:avLst/>
          </a:prstGeom>
          <a:noFill/>
        </p:spPr>
        <p:txBody>
          <a:bodyPr wrap="square" lIns="0" tIns="0" rIns="0" bIns="0" anchor="t"/>
          <a:lstStyle/>
          <a:p>
            <a:pPr algn="l">
              <a:lnSpc>
                <a:spcPct val="110000"/>
              </a:lnSpc>
              <a:spcBef>
                <a:spcPts val="0"/>
              </a:spcBef>
              <a:buNone/>
            </a:pPr>
            <a:r>
              <a:rPr lang="en-GB" sz="1800" b="1" i="0" spc="0" dirty="0">
                <a:solidFill>
                  <a:srgbClr val="FFFFFF"/>
                </a:solidFill>
                <a:latin typeface="Aptos Display"/>
              </a:rPr>
              <a:t>Subscription per site, today</a:t>
            </a:r>
          </a:p>
        </p:txBody>
      </p:sp>
      <p:sp>
        <p:nvSpPr>
          <p:cNvPr id="3808" name="Txt3809"/>
          <p:cNvSpPr txBox="1"/>
          <p:nvPr/>
        </p:nvSpPr>
        <p:spPr>
          <a:xfrm>
            <a:off x="1117600" y="4216400"/>
            <a:ext cx="2692400" cy="965200"/>
          </a:xfrm>
          <a:prstGeom prst="rect">
            <a:avLst/>
          </a:prstGeom>
          <a:noFill/>
        </p:spPr>
        <p:txBody>
          <a:bodyPr wrap="square" lIns="0" tIns="0" rIns="0" bIns="0" anchor="b"/>
          <a:lstStyle/>
          <a:p>
            <a:pPr algn="l">
              <a:lnSpc>
                <a:spcPct val="125000"/>
              </a:lnSpc>
              <a:spcBef>
                <a:spcPts val="0"/>
              </a:spcBef>
              <a:buNone/>
            </a:pPr>
            <a:r>
              <a:rPr lang="en-GB" sz="1400" b="0" i="0" spc="0" dirty="0">
                <a:solidFill>
                  <a:srgbClr val="E0E6EE"/>
                </a:solidFill>
                <a:latin typeface="Aptos"/>
              </a:rPr>
              <a:t>Dedicated sensing device per zone, live in days</a:t>
            </a:r>
          </a:p>
          <a:p>
            <a:pPr algn="l">
              <a:lnSpc>
                <a:spcPct val="125000"/>
              </a:lnSpc>
              <a:spcBef>
                <a:spcPts val="700"/>
              </a:spcBef>
              <a:buNone/>
            </a:pPr>
            <a:r>
              <a:rPr lang="en-GB" sz="1400" b="0" i="0" spc="0" dirty="0">
                <a:solidFill>
                  <a:srgbClr val="E0E6EE"/>
                </a:solidFill>
                <a:latin typeface="Aptos"/>
              </a:rPr>
              <a:t>Fastest route to revenue, proves the use case</a:t>
            </a:r>
          </a:p>
        </p:txBody>
      </p:sp>
      <p:sp>
        <p:nvSpPr>
          <p:cNvPr id="3809" name="Shape3810"/>
          <p:cNvSpPr/>
          <p:nvPr/>
        </p:nvSpPr>
        <p:spPr>
          <a:xfrm>
            <a:off x="4470400" y="1803400"/>
            <a:ext cx="3251200" cy="3632200"/>
          </a:xfrm>
          <a:prstGeom prst="roundRect">
            <a:avLst>
              <a:gd name="adj" fmla="val 3000"/>
            </a:avLst>
          </a:prstGeom>
          <a:solidFill>
            <a:srgbClr val="152236"/>
          </a:solidFill>
          <a:ln>
            <a:noFill/>
          </a:ln>
        </p:spPr>
        <p:txBody>
          <a:bodyPr/>
          <a:lstStyle/>
          <a:p>
            <a:endParaRPr lang="en-GB"/>
          </a:p>
        </p:txBody>
      </p:sp>
      <p:sp>
        <p:nvSpPr>
          <p:cNvPr id="3810" name="Shape3811"/>
          <p:cNvSpPr/>
          <p:nvPr/>
        </p:nvSpPr>
        <p:spPr>
          <a:xfrm>
            <a:off x="4470400" y="1803400"/>
            <a:ext cx="3251200" cy="63500"/>
          </a:xfrm>
          <a:prstGeom prst="rect">
            <a:avLst/>
          </a:prstGeom>
          <a:solidFill>
            <a:srgbClr val="68D2BF"/>
          </a:solidFill>
          <a:ln>
            <a:noFill/>
          </a:ln>
        </p:spPr>
        <p:txBody>
          <a:bodyPr/>
          <a:lstStyle/>
          <a:p>
            <a:endParaRPr lang="en-GB"/>
          </a:p>
        </p:txBody>
      </p:sp>
      <p:sp>
        <p:nvSpPr>
          <p:cNvPr id="3811" name="Txt3812"/>
          <p:cNvSpPr txBox="1"/>
          <p:nvPr/>
        </p:nvSpPr>
        <p:spPr>
          <a:xfrm>
            <a:off x="4749800" y="2082800"/>
            <a:ext cx="2692400" cy="558800"/>
          </a:xfrm>
          <a:prstGeom prst="rect">
            <a:avLst/>
          </a:prstGeom>
          <a:noFill/>
        </p:spPr>
        <p:txBody>
          <a:bodyPr wrap="square" lIns="0" tIns="0" rIns="0" bIns="0" anchor="t"/>
          <a:lstStyle/>
          <a:p>
            <a:pPr algn="l">
              <a:lnSpc>
                <a:spcPct val="100000"/>
              </a:lnSpc>
              <a:spcBef>
                <a:spcPts val="0"/>
              </a:spcBef>
              <a:buNone/>
            </a:pPr>
            <a:r>
              <a:rPr lang="en-GB" sz="3200" b="1" i="0" spc="0" dirty="0">
                <a:solidFill>
                  <a:srgbClr val="68D2BF"/>
                </a:solidFill>
                <a:latin typeface="Aptos Display"/>
              </a:rPr>
              <a:t>02</a:t>
            </a:r>
          </a:p>
        </p:txBody>
      </p:sp>
      <p:sp>
        <p:nvSpPr>
          <p:cNvPr id="3812" name="Txt3813"/>
          <p:cNvSpPr txBox="1"/>
          <p:nvPr/>
        </p:nvSpPr>
        <p:spPr>
          <a:xfrm>
            <a:off x="4749800" y="2768600"/>
            <a:ext cx="2692400" cy="254000"/>
          </a:xfrm>
          <a:prstGeom prst="rect">
            <a:avLst/>
          </a:prstGeom>
          <a:noFill/>
        </p:spPr>
        <p:txBody>
          <a:bodyPr wrap="square" lIns="0" tIns="0" rIns="0" bIns="0" anchor="t"/>
          <a:lstStyle/>
          <a:p>
            <a:pPr algn="l">
              <a:lnSpc>
                <a:spcPct val="100000"/>
              </a:lnSpc>
              <a:spcBef>
                <a:spcPts val="0"/>
              </a:spcBef>
              <a:buNone/>
            </a:pPr>
            <a:r>
              <a:rPr lang="en-GB" sz="1200" b="1" i="0" spc="200" dirty="0">
                <a:solidFill>
                  <a:srgbClr val="68D2BF"/>
                </a:solidFill>
                <a:latin typeface="Aptos"/>
              </a:rPr>
              <a:t>SOFTWARE LICENSING</a:t>
            </a:r>
          </a:p>
        </p:txBody>
      </p:sp>
      <p:sp>
        <p:nvSpPr>
          <p:cNvPr id="3813" name="Txt3814"/>
          <p:cNvSpPr txBox="1"/>
          <p:nvPr/>
        </p:nvSpPr>
        <p:spPr>
          <a:xfrm>
            <a:off x="4749800" y="3073400"/>
            <a:ext cx="2692400" cy="762000"/>
          </a:xfrm>
          <a:prstGeom prst="rect">
            <a:avLst/>
          </a:prstGeom>
          <a:noFill/>
        </p:spPr>
        <p:txBody>
          <a:bodyPr wrap="square" lIns="0" tIns="0" rIns="0" bIns="0" anchor="t"/>
          <a:lstStyle/>
          <a:p>
            <a:pPr algn="l">
              <a:lnSpc>
                <a:spcPct val="110000"/>
              </a:lnSpc>
              <a:spcBef>
                <a:spcPts val="0"/>
              </a:spcBef>
              <a:buNone/>
            </a:pPr>
            <a:r>
              <a:rPr lang="en-GB" sz="1800" b="1" i="0" spc="0" dirty="0">
                <a:solidFill>
                  <a:srgbClr val="FFFFFF"/>
                </a:solidFill>
                <a:latin typeface="Aptos Display"/>
              </a:rPr>
              <a:t>Licensed to platform owners, as the ecosystem opens</a:t>
            </a:r>
          </a:p>
        </p:txBody>
      </p:sp>
      <p:sp>
        <p:nvSpPr>
          <p:cNvPr id="3814" name="Txt3815"/>
          <p:cNvSpPr txBox="1"/>
          <p:nvPr/>
        </p:nvSpPr>
        <p:spPr>
          <a:xfrm>
            <a:off x="4749800" y="4216400"/>
            <a:ext cx="2692400" cy="965200"/>
          </a:xfrm>
          <a:prstGeom prst="rect">
            <a:avLst/>
          </a:prstGeom>
          <a:noFill/>
        </p:spPr>
        <p:txBody>
          <a:bodyPr wrap="square" lIns="0" tIns="0" rIns="0" bIns="0" anchor="b"/>
          <a:lstStyle/>
          <a:p>
            <a:pPr algn="l">
              <a:lnSpc>
                <a:spcPct val="125000"/>
              </a:lnSpc>
              <a:spcBef>
                <a:spcPts val="0"/>
              </a:spcBef>
              <a:buNone/>
            </a:pPr>
            <a:r>
              <a:rPr lang="en-GB" sz="1400" b="0" i="0" spc="0" dirty="0">
                <a:solidFill>
                  <a:srgbClr val="E0E6EE"/>
                </a:solidFill>
                <a:latin typeface="Aptos"/>
              </a:rPr>
              <a:t>Same software on enterprise access points</a:t>
            </a:r>
          </a:p>
          <a:p>
            <a:pPr algn="l">
              <a:lnSpc>
                <a:spcPct val="125000"/>
              </a:lnSpc>
              <a:spcBef>
                <a:spcPts val="700"/>
              </a:spcBef>
              <a:buNone/>
            </a:pPr>
            <a:r>
              <a:rPr lang="en-GB" sz="1400" b="0" i="0" spc="0" dirty="0">
                <a:solidFill>
                  <a:srgbClr val="E0E6EE"/>
                </a:solidFill>
                <a:latin typeface="Aptos"/>
              </a:rPr>
              <a:t>Margin without hardware risk, broader coverage</a:t>
            </a:r>
          </a:p>
        </p:txBody>
      </p:sp>
      <p:sp>
        <p:nvSpPr>
          <p:cNvPr id="3815" name="Shape3816"/>
          <p:cNvSpPr/>
          <p:nvPr/>
        </p:nvSpPr>
        <p:spPr>
          <a:xfrm>
            <a:off x="8102600" y="1447800"/>
            <a:ext cx="3251200" cy="3987800"/>
          </a:xfrm>
          <a:prstGeom prst="roundRect">
            <a:avLst>
              <a:gd name="adj" fmla="val 3000"/>
            </a:avLst>
          </a:prstGeom>
          <a:solidFill>
            <a:srgbClr val="152236"/>
          </a:solidFill>
          <a:ln>
            <a:noFill/>
          </a:ln>
        </p:spPr>
        <p:txBody>
          <a:bodyPr/>
          <a:lstStyle/>
          <a:p>
            <a:endParaRPr lang="en-GB"/>
          </a:p>
        </p:txBody>
      </p:sp>
      <p:sp>
        <p:nvSpPr>
          <p:cNvPr id="3816" name="Shape3817"/>
          <p:cNvSpPr/>
          <p:nvPr/>
        </p:nvSpPr>
        <p:spPr>
          <a:xfrm>
            <a:off x="8102600" y="1447800"/>
            <a:ext cx="3251200" cy="63500"/>
          </a:xfrm>
          <a:prstGeom prst="rect">
            <a:avLst/>
          </a:prstGeom>
          <a:solidFill>
            <a:srgbClr val="4A9FD8"/>
          </a:solidFill>
          <a:ln>
            <a:noFill/>
          </a:ln>
        </p:spPr>
        <p:txBody>
          <a:bodyPr/>
          <a:lstStyle/>
          <a:p>
            <a:endParaRPr lang="en-GB"/>
          </a:p>
        </p:txBody>
      </p:sp>
      <p:sp>
        <p:nvSpPr>
          <p:cNvPr id="3817" name="Txt3818"/>
          <p:cNvSpPr txBox="1"/>
          <p:nvPr/>
        </p:nvSpPr>
        <p:spPr>
          <a:xfrm>
            <a:off x="8382000" y="1727200"/>
            <a:ext cx="2692400" cy="558800"/>
          </a:xfrm>
          <a:prstGeom prst="rect">
            <a:avLst/>
          </a:prstGeom>
          <a:noFill/>
        </p:spPr>
        <p:txBody>
          <a:bodyPr wrap="square" lIns="0" tIns="0" rIns="0" bIns="0" anchor="t"/>
          <a:lstStyle/>
          <a:p>
            <a:pPr algn="l">
              <a:lnSpc>
                <a:spcPct val="100000"/>
              </a:lnSpc>
              <a:spcBef>
                <a:spcPts val="0"/>
              </a:spcBef>
              <a:buNone/>
            </a:pPr>
            <a:r>
              <a:rPr lang="en-GB" sz="3200" b="1" i="0" spc="0" dirty="0">
                <a:solidFill>
                  <a:srgbClr val="4A9FD8"/>
                </a:solidFill>
                <a:latin typeface="Aptos Display"/>
              </a:rPr>
              <a:t>03</a:t>
            </a:r>
          </a:p>
        </p:txBody>
      </p:sp>
      <p:sp>
        <p:nvSpPr>
          <p:cNvPr id="3818" name="Txt3819"/>
          <p:cNvSpPr txBox="1"/>
          <p:nvPr/>
        </p:nvSpPr>
        <p:spPr>
          <a:xfrm>
            <a:off x="8382000" y="2413000"/>
            <a:ext cx="2692400" cy="254000"/>
          </a:xfrm>
          <a:prstGeom prst="rect">
            <a:avLst/>
          </a:prstGeom>
          <a:noFill/>
        </p:spPr>
        <p:txBody>
          <a:bodyPr wrap="square" lIns="0" tIns="0" rIns="0" bIns="0" anchor="t"/>
          <a:lstStyle/>
          <a:p>
            <a:pPr algn="l">
              <a:lnSpc>
                <a:spcPct val="100000"/>
              </a:lnSpc>
              <a:spcBef>
                <a:spcPts val="0"/>
              </a:spcBef>
              <a:buNone/>
            </a:pPr>
            <a:r>
              <a:rPr lang="en-GB" sz="1200" b="1" i="0" spc="200" dirty="0">
                <a:solidFill>
                  <a:srgbClr val="4A9FD8"/>
                </a:solidFill>
                <a:latin typeface="Aptos"/>
              </a:rPr>
              <a:t>EMBEDDED IN NETWORKS</a:t>
            </a:r>
          </a:p>
        </p:txBody>
      </p:sp>
      <p:sp>
        <p:nvSpPr>
          <p:cNvPr id="3819" name="Txt3820"/>
          <p:cNvSpPr txBox="1"/>
          <p:nvPr/>
        </p:nvSpPr>
        <p:spPr>
          <a:xfrm>
            <a:off x="8382000" y="2717800"/>
            <a:ext cx="2692400" cy="762000"/>
          </a:xfrm>
          <a:prstGeom prst="rect">
            <a:avLst/>
          </a:prstGeom>
          <a:noFill/>
        </p:spPr>
        <p:txBody>
          <a:bodyPr wrap="square" lIns="0" tIns="0" rIns="0" bIns="0" anchor="t"/>
          <a:lstStyle/>
          <a:p>
            <a:pPr algn="l">
              <a:lnSpc>
                <a:spcPct val="110000"/>
              </a:lnSpc>
              <a:spcBef>
                <a:spcPts val="0"/>
              </a:spcBef>
              <a:buNone/>
            </a:pPr>
            <a:r>
              <a:rPr lang="en-GB" sz="1800" b="1" i="0" spc="0" dirty="0">
                <a:solidFill>
                  <a:srgbClr val="FFFFFF"/>
                </a:solidFill>
                <a:latin typeface="Aptos Display"/>
              </a:rPr>
              <a:t>Shipped inside the hardware, as sensing silicon arrives</a:t>
            </a:r>
          </a:p>
        </p:txBody>
      </p:sp>
      <p:sp>
        <p:nvSpPr>
          <p:cNvPr id="3820" name="Txt3821"/>
          <p:cNvSpPr txBox="1"/>
          <p:nvPr/>
        </p:nvSpPr>
        <p:spPr>
          <a:xfrm>
            <a:off x="8382000" y="4216400"/>
            <a:ext cx="2692400" cy="965200"/>
          </a:xfrm>
          <a:prstGeom prst="rect">
            <a:avLst/>
          </a:prstGeom>
          <a:noFill/>
        </p:spPr>
        <p:txBody>
          <a:bodyPr wrap="square" lIns="0" tIns="0" rIns="0" bIns="0" anchor="b"/>
          <a:lstStyle/>
          <a:p>
            <a:pPr algn="l">
              <a:lnSpc>
                <a:spcPct val="125000"/>
              </a:lnSpc>
              <a:spcBef>
                <a:spcPts val="0"/>
              </a:spcBef>
              <a:buNone/>
            </a:pPr>
            <a:r>
              <a:rPr lang="en-GB" sz="1400" b="0" i="0" spc="0" dirty="0">
                <a:solidFill>
                  <a:srgbClr val="E0E6EE"/>
                </a:solidFill>
                <a:latin typeface="Aptos"/>
              </a:rPr>
              <a:t>Routers, access points, 5G and 6G base stations</a:t>
            </a:r>
          </a:p>
          <a:p>
            <a:pPr algn="l">
              <a:lnSpc>
                <a:spcPct val="125000"/>
              </a:lnSpc>
              <a:spcBef>
                <a:spcPts val="700"/>
              </a:spcBef>
              <a:buNone/>
            </a:pPr>
            <a:r>
              <a:rPr lang="en-GB" sz="1400" b="0" i="0" spc="0" dirty="0">
                <a:solidFill>
                  <a:srgbClr val="E0E6EE"/>
                </a:solidFill>
                <a:latin typeface="Aptos"/>
              </a:rPr>
              <a:t>Sensing becomes a standard network feature</a:t>
            </a:r>
          </a:p>
        </p:txBody>
      </p:sp>
      <p:sp>
        <p:nvSpPr>
          <p:cNvPr id="3821" name="Txt3822"/>
          <p:cNvSpPr txBox="1"/>
          <p:nvPr/>
        </p:nvSpPr>
        <p:spPr>
          <a:xfrm>
            <a:off x="838200" y="5969000"/>
            <a:ext cx="4064000" cy="304800"/>
          </a:xfrm>
          <a:prstGeom prst="rect">
            <a:avLst/>
          </a:prstGeom>
          <a:noFill/>
        </p:spPr>
        <p:txBody>
          <a:bodyPr wrap="square" lIns="0" tIns="0" rIns="0" bIns="0" anchor="t"/>
          <a:lstStyle/>
          <a:p>
            <a:pPr algn="l">
              <a:lnSpc>
                <a:spcPct val="100000"/>
              </a:lnSpc>
              <a:spcBef>
                <a:spcPts val="0"/>
              </a:spcBef>
              <a:buNone/>
            </a:pPr>
            <a:r>
              <a:rPr lang="en-GB" sz="1200" b="1" i="0" spc="200" dirty="0">
                <a:solidFill>
                  <a:srgbClr val="A8B3C2"/>
                </a:solidFill>
                <a:latin typeface="Aptos"/>
              </a:rPr>
              <a:t>VALUE CAPTURED PER DEPLOYMENT</a:t>
            </a:r>
          </a:p>
        </p:txBody>
      </p:sp>
      <p:sp>
        <p:nvSpPr>
          <p:cNvPr id="3822" name="Txt3823"/>
          <p:cNvSpPr txBox="1"/>
          <p:nvPr/>
        </p:nvSpPr>
        <p:spPr>
          <a:xfrm>
            <a:off x="5334000" y="5918200"/>
            <a:ext cx="6019800" cy="355600"/>
          </a:xfrm>
          <a:prstGeom prst="rect">
            <a:avLst/>
          </a:prstGeom>
          <a:noFill/>
        </p:spPr>
        <p:txBody>
          <a:bodyPr wrap="square" lIns="0" tIns="0" rIns="0" bIns="0" anchor="t"/>
          <a:lstStyle/>
          <a:p>
            <a:pPr algn="r">
              <a:lnSpc>
                <a:spcPct val="100000"/>
              </a:lnSpc>
              <a:spcBef>
                <a:spcPts val="0"/>
              </a:spcBef>
              <a:buNone/>
            </a:pPr>
            <a:r>
              <a:rPr lang="en-GB" sz="1600" b="0" i="1" spc="0" dirty="0">
                <a:solidFill>
                  <a:srgbClr val="4A9FD8"/>
                </a:solidFill>
                <a:latin typeface="Aptos"/>
              </a:rPr>
              <a:t>One platform, sold as a service, then a licence, then a built in capability. The investment compounds, it does not reset.</a:t>
            </a:r>
          </a:p>
        </p:txBody>
      </p:sp>
    </p:spTree>
    <p:extLst>
      <p:ext uri="{BB962C8B-B14F-4D97-AF65-F5344CB8AC3E}">
        <p14:creationId xmlns:p14="http://schemas.microsoft.com/office/powerpoint/2010/main" val="39520907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00" name="Txt4001"/>
          <p:cNvSpPr txBox="1"/>
          <p:nvPr/>
        </p:nvSpPr>
        <p:spPr>
          <a:xfrm>
            <a:off x="838200" y="228600"/>
            <a:ext cx="10515600" cy="558800"/>
          </a:xfrm>
          <a:prstGeom prst="rect">
            <a:avLst/>
          </a:prstGeom>
          <a:noFill/>
        </p:spPr>
        <p:txBody>
          <a:bodyPr wrap="square" lIns="0" tIns="0" rIns="0" bIns="0" anchor="t"/>
          <a:lstStyle/>
          <a:p>
            <a:pPr algn="l">
              <a:lnSpc>
                <a:spcPct val="100000"/>
              </a:lnSpc>
              <a:spcBef>
                <a:spcPts val="0"/>
              </a:spcBef>
              <a:buNone/>
            </a:pPr>
            <a:r>
              <a:rPr lang="en-GB" sz="3200" b="1" i="0" spc="0" dirty="0">
                <a:solidFill>
                  <a:srgbClr val="FFFFFF"/>
                </a:solidFill>
                <a:latin typeface="Aptos Display"/>
              </a:rPr>
              <a:t>Who wins in the sensing value chain</a:t>
            </a:r>
          </a:p>
        </p:txBody>
      </p:sp>
      <p:sp>
        <p:nvSpPr>
          <p:cNvPr id="4001" name="Txt4002"/>
          <p:cNvSpPr txBox="1"/>
          <p:nvPr/>
        </p:nvSpPr>
        <p:spPr>
          <a:xfrm>
            <a:off x="838200" y="863600"/>
            <a:ext cx="10515600" cy="355600"/>
          </a:xfrm>
          <a:prstGeom prst="rect">
            <a:avLst/>
          </a:prstGeom>
          <a:noFill/>
        </p:spPr>
        <p:txBody>
          <a:bodyPr wrap="square" lIns="0" tIns="0" rIns="0" bIns="0" anchor="t"/>
          <a:lstStyle/>
          <a:p>
            <a:pPr algn="l">
              <a:lnSpc>
                <a:spcPct val="100000"/>
              </a:lnSpc>
              <a:spcBef>
                <a:spcPts val="0"/>
              </a:spcBef>
              <a:buNone/>
            </a:pPr>
            <a:r>
              <a:rPr lang="en-GB" sz="1600" b="0" i="1" spc="0" dirty="0">
                <a:solidFill>
                  <a:srgbClr val="A8B3C2"/>
                </a:solidFill>
                <a:latin typeface="Aptos"/>
              </a:rPr>
              <a:t>Every layer of the wireless value chain can add a revenue line. Our view of where the value lands.</a:t>
            </a:r>
          </a:p>
        </p:txBody>
      </p:sp>
      <p:sp>
        <p:nvSpPr>
          <p:cNvPr id="4002" name="Shape4003"/>
          <p:cNvSpPr/>
          <p:nvPr/>
        </p:nvSpPr>
        <p:spPr>
          <a:xfrm>
            <a:off x="838200" y="1676400"/>
            <a:ext cx="3683000" cy="914400"/>
          </a:xfrm>
          <a:prstGeom prst="homePlate">
            <a:avLst/>
          </a:prstGeom>
          <a:solidFill>
            <a:srgbClr val="E97132"/>
          </a:solidFill>
          <a:ln>
            <a:noFill/>
          </a:ln>
        </p:spPr>
        <p:txBody>
          <a:bodyPr wrap="square" lIns="91440" tIns="45720" rIns="91440" bIns="45720" anchor="ctr"/>
          <a:lstStyle/>
          <a:p>
            <a:pPr algn="ctr">
              <a:lnSpc>
                <a:spcPct val="100000"/>
              </a:lnSpc>
              <a:buNone/>
            </a:pPr>
            <a:r>
              <a:rPr lang="en-GB" sz="1400" b="1" spc="150" dirty="0">
                <a:solidFill>
                  <a:srgbClr val="0E1B2E"/>
                </a:solidFill>
                <a:latin typeface="Aptos"/>
              </a:rPr>
              <a:t>NETWORK OPERATORS</a:t>
            </a:r>
          </a:p>
        </p:txBody>
      </p:sp>
      <p:sp>
        <p:nvSpPr>
          <p:cNvPr id="4003" name="Txt4004"/>
          <p:cNvSpPr txBox="1"/>
          <p:nvPr/>
        </p:nvSpPr>
        <p:spPr>
          <a:xfrm>
            <a:off x="838200" y="2946400"/>
            <a:ext cx="3276600" cy="762000"/>
          </a:xfrm>
          <a:prstGeom prst="rect">
            <a:avLst/>
          </a:prstGeom>
          <a:noFill/>
        </p:spPr>
        <p:txBody>
          <a:bodyPr wrap="square" lIns="0" tIns="0" rIns="0" bIns="0" anchor="t"/>
          <a:lstStyle/>
          <a:p>
            <a:pPr algn="l">
              <a:lnSpc>
                <a:spcPct val="110000"/>
              </a:lnSpc>
              <a:spcBef>
                <a:spcPts val="0"/>
              </a:spcBef>
              <a:buNone/>
            </a:pPr>
            <a:r>
              <a:rPr lang="en-GB" sz="2000" b="1" i="0" spc="0" dirty="0">
                <a:solidFill>
                  <a:srgbClr val="FFFFFF"/>
                </a:solidFill>
                <a:latin typeface="Aptos Display"/>
              </a:rPr>
              <a:t>Sensing bundled with connectivity</a:t>
            </a:r>
          </a:p>
        </p:txBody>
      </p:sp>
      <p:sp>
        <p:nvSpPr>
          <p:cNvPr id="4004" name="Shape4005"/>
          <p:cNvSpPr/>
          <p:nvPr/>
        </p:nvSpPr>
        <p:spPr>
          <a:xfrm>
            <a:off x="838200" y="3860800"/>
            <a:ext cx="508000" cy="38100"/>
          </a:xfrm>
          <a:prstGeom prst="rect">
            <a:avLst/>
          </a:prstGeom>
          <a:solidFill>
            <a:srgbClr val="E97132"/>
          </a:solidFill>
          <a:ln>
            <a:noFill/>
          </a:ln>
        </p:spPr>
        <p:txBody>
          <a:bodyPr wrap="square" lIns="91440" tIns="45720" rIns="91440" bIns="45720" anchor="ctr"/>
          <a:lstStyle/>
          <a:p>
            <a:endParaRPr lang="en-GB"/>
          </a:p>
        </p:txBody>
      </p:sp>
      <p:sp>
        <p:nvSpPr>
          <p:cNvPr id="4005" name="Txt4006"/>
          <p:cNvSpPr txBox="1"/>
          <p:nvPr/>
        </p:nvSpPr>
        <p:spPr>
          <a:xfrm>
            <a:off x="838200" y="4114800"/>
            <a:ext cx="3276600" cy="1397000"/>
          </a:xfrm>
          <a:prstGeom prst="rect">
            <a:avLst/>
          </a:prstGeom>
          <a:noFill/>
        </p:spPr>
        <p:txBody>
          <a:bodyPr wrap="square" lIns="0" tIns="0" rIns="0" bIns="0" anchor="t"/>
          <a:lstStyle/>
          <a:p>
            <a:pPr algn="l">
              <a:lnSpc>
                <a:spcPct val="130000"/>
              </a:lnSpc>
              <a:spcBef>
                <a:spcPts val="0"/>
              </a:spcBef>
              <a:buNone/>
            </a:pPr>
            <a:r>
              <a:rPr lang="en-GB" sz="1400" b="0" i="0" spc="0" dirty="0">
                <a:solidFill>
                  <a:srgbClr val="E0E6EE"/>
                </a:solidFill>
                <a:latin typeface="Aptos"/>
              </a:rPr>
              <a:t>More value per managed site</a:t>
            </a:r>
          </a:p>
          <a:p>
            <a:pPr algn="l">
              <a:lnSpc>
                <a:spcPct val="130000"/>
              </a:lnSpc>
              <a:spcBef>
                <a:spcPts val="700"/>
              </a:spcBef>
              <a:buNone/>
            </a:pPr>
            <a:r>
              <a:rPr lang="en-GB" sz="1400" b="0" i="0" spc="0" dirty="0">
                <a:solidFill>
                  <a:srgbClr val="E0E6EE"/>
                </a:solidFill>
                <a:latin typeface="Aptos"/>
              </a:rPr>
              <a:t>Differentiation beyond bandwidth</a:t>
            </a:r>
          </a:p>
        </p:txBody>
      </p:sp>
      <p:sp>
        <p:nvSpPr>
          <p:cNvPr id="4006" name="Shape4007"/>
          <p:cNvSpPr/>
          <p:nvPr/>
        </p:nvSpPr>
        <p:spPr>
          <a:xfrm>
            <a:off x="4343400" y="1676400"/>
            <a:ext cx="3683000" cy="914400"/>
          </a:xfrm>
          <a:prstGeom prst="homePlate">
            <a:avLst/>
          </a:prstGeom>
          <a:solidFill>
            <a:srgbClr val="68D2BF"/>
          </a:solidFill>
          <a:ln>
            <a:noFill/>
          </a:ln>
        </p:spPr>
        <p:txBody>
          <a:bodyPr wrap="square" lIns="91440" tIns="45720" rIns="91440" bIns="45720" anchor="ctr"/>
          <a:lstStyle/>
          <a:p>
            <a:pPr algn="ctr">
              <a:lnSpc>
                <a:spcPct val="100000"/>
              </a:lnSpc>
              <a:buNone/>
            </a:pPr>
            <a:r>
              <a:rPr lang="en-GB" sz="1400" b="1" spc="150" dirty="0">
                <a:solidFill>
                  <a:srgbClr val="0E1B2E"/>
                </a:solidFill>
                <a:latin typeface="Aptos"/>
              </a:rPr>
              <a:t>HARDWARE MAKERS</a:t>
            </a:r>
          </a:p>
        </p:txBody>
      </p:sp>
      <p:sp>
        <p:nvSpPr>
          <p:cNvPr id="4007" name="Txt4008"/>
          <p:cNvSpPr txBox="1"/>
          <p:nvPr/>
        </p:nvSpPr>
        <p:spPr>
          <a:xfrm>
            <a:off x="4521200" y="2946400"/>
            <a:ext cx="3276600" cy="762000"/>
          </a:xfrm>
          <a:prstGeom prst="rect">
            <a:avLst/>
          </a:prstGeom>
          <a:noFill/>
        </p:spPr>
        <p:txBody>
          <a:bodyPr wrap="square" lIns="0" tIns="0" rIns="0" bIns="0" anchor="t"/>
          <a:lstStyle/>
          <a:p>
            <a:pPr algn="l">
              <a:lnSpc>
                <a:spcPct val="110000"/>
              </a:lnSpc>
              <a:spcBef>
                <a:spcPts val="0"/>
              </a:spcBef>
              <a:buNone/>
            </a:pPr>
            <a:r>
              <a:rPr lang="en-GB" sz="2000" b="1" i="0" spc="0" dirty="0">
                <a:solidFill>
                  <a:srgbClr val="FFFFFF"/>
                </a:solidFill>
                <a:latin typeface="Aptos Display"/>
              </a:rPr>
              <a:t>Sensing as a product feature</a:t>
            </a:r>
          </a:p>
        </p:txBody>
      </p:sp>
      <p:sp>
        <p:nvSpPr>
          <p:cNvPr id="4008" name="Shape4009"/>
          <p:cNvSpPr/>
          <p:nvPr/>
        </p:nvSpPr>
        <p:spPr>
          <a:xfrm>
            <a:off x="4521200" y="3860800"/>
            <a:ext cx="508000" cy="38100"/>
          </a:xfrm>
          <a:prstGeom prst="rect">
            <a:avLst/>
          </a:prstGeom>
          <a:solidFill>
            <a:srgbClr val="68D2BF"/>
          </a:solidFill>
          <a:ln>
            <a:noFill/>
          </a:ln>
        </p:spPr>
        <p:txBody>
          <a:bodyPr wrap="square" lIns="91440" tIns="45720" rIns="91440" bIns="45720" anchor="ctr"/>
          <a:lstStyle/>
          <a:p>
            <a:endParaRPr lang="en-GB"/>
          </a:p>
        </p:txBody>
      </p:sp>
      <p:sp>
        <p:nvSpPr>
          <p:cNvPr id="4009" name="Txt4010"/>
          <p:cNvSpPr txBox="1"/>
          <p:nvPr/>
        </p:nvSpPr>
        <p:spPr>
          <a:xfrm>
            <a:off x="4521200" y="4114800"/>
            <a:ext cx="3276600" cy="1397000"/>
          </a:xfrm>
          <a:prstGeom prst="rect">
            <a:avLst/>
          </a:prstGeom>
          <a:noFill/>
        </p:spPr>
        <p:txBody>
          <a:bodyPr wrap="square" lIns="0" tIns="0" rIns="0" bIns="0" anchor="t"/>
          <a:lstStyle/>
          <a:p>
            <a:pPr algn="l">
              <a:lnSpc>
                <a:spcPct val="130000"/>
              </a:lnSpc>
              <a:spcBef>
                <a:spcPts val="0"/>
              </a:spcBef>
              <a:buNone/>
            </a:pPr>
            <a:r>
              <a:rPr lang="en-GB" sz="1400" b="0" i="0" spc="0" dirty="0">
                <a:solidFill>
                  <a:srgbClr val="E0E6EE"/>
                </a:solidFill>
                <a:latin typeface="Aptos"/>
              </a:rPr>
              <a:t>Software value on shipped silicon</a:t>
            </a:r>
          </a:p>
          <a:p>
            <a:pPr algn="l">
              <a:lnSpc>
                <a:spcPct val="130000"/>
              </a:lnSpc>
              <a:spcBef>
                <a:spcPts val="700"/>
              </a:spcBef>
              <a:buNone/>
            </a:pPr>
            <a:r>
              <a:rPr lang="en-GB" sz="1400" b="0" i="0" spc="0" dirty="0">
                <a:solidFill>
                  <a:srgbClr val="E0E6EE"/>
                </a:solidFill>
                <a:latin typeface="Aptos"/>
              </a:rPr>
              <a:t>In line with 802.11bf and 3GPP ISAC</a:t>
            </a:r>
          </a:p>
        </p:txBody>
      </p:sp>
      <p:sp>
        <p:nvSpPr>
          <p:cNvPr id="4010" name="Shape4011"/>
          <p:cNvSpPr/>
          <p:nvPr/>
        </p:nvSpPr>
        <p:spPr>
          <a:xfrm>
            <a:off x="7848600" y="1676400"/>
            <a:ext cx="3505200" cy="914400"/>
          </a:xfrm>
          <a:prstGeom prst="roundRect">
            <a:avLst>
              <a:gd name="adj" fmla="val 3000"/>
            </a:avLst>
          </a:prstGeom>
          <a:solidFill>
            <a:srgbClr val="4A9FD8"/>
          </a:solidFill>
          <a:ln>
            <a:noFill/>
          </a:ln>
        </p:spPr>
        <p:txBody>
          <a:bodyPr wrap="square" lIns="91440" tIns="45720" rIns="91440" bIns="45720" anchor="ctr"/>
          <a:lstStyle/>
          <a:p>
            <a:pPr algn="ctr">
              <a:lnSpc>
                <a:spcPct val="100000"/>
              </a:lnSpc>
              <a:buNone/>
            </a:pPr>
            <a:r>
              <a:rPr lang="en-GB" sz="1400" b="1" spc="150" dirty="0">
                <a:solidFill>
                  <a:srgbClr val="0E1B2E"/>
                </a:solidFill>
                <a:latin typeface="Aptos"/>
              </a:rPr>
              <a:t>INTEGRATORS AND SERVICES</a:t>
            </a:r>
          </a:p>
        </p:txBody>
      </p:sp>
      <p:sp>
        <p:nvSpPr>
          <p:cNvPr id="4011" name="Txt4012"/>
          <p:cNvSpPr txBox="1"/>
          <p:nvPr/>
        </p:nvSpPr>
        <p:spPr>
          <a:xfrm>
            <a:off x="8026400" y="2946400"/>
            <a:ext cx="3276600" cy="762000"/>
          </a:xfrm>
          <a:prstGeom prst="rect">
            <a:avLst/>
          </a:prstGeom>
          <a:noFill/>
        </p:spPr>
        <p:txBody>
          <a:bodyPr wrap="square" lIns="0" tIns="0" rIns="0" bIns="0" anchor="t"/>
          <a:lstStyle/>
          <a:p>
            <a:pPr algn="l">
              <a:lnSpc>
                <a:spcPct val="110000"/>
              </a:lnSpc>
              <a:spcBef>
                <a:spcPts val="0"/>
              </a:spcBef>
              <a:buNone/>
            </a:pPr>
            <a:r>
              <a:rPr lang="en-GB" sz="2000" b="1" i="0" spc="0" dirty="0">
                <a:solidFill>
                  <a:srgbClr val="FFFFFF"/>
                </a:solidFill>
                <a:latin typeface="Aptos Display"/>
              </a:rPr>
              <a:t>Vertical solutions and response</a:t>
            </a:r>
          </a:p>
        </p:txBody>
      </p:sp>
      <p:sp>
        <p:nvSpPr>
          <p:cNvPr id="4012" name="Shape4013"/>
          <p:cNvSpPr/>
          <p:nvPr/>
        </p:nvSpPr>
        <p:spPr>
          <a:xfrm>
            <a:off x="8026400" y="3860800"/>
            <a:ext cx="508000" cy="38100"/>
          </a:xfrm>
          <a:prstGeom prst="rect">
            <a:avLst/>
          </a:prstGeom>
          <a:solidFill>
            <a:srgbClr val="4A9FD8"/>
          </a:solidFill>
          <a:ln>
            <a:noFill/>
          </a:ln>
        </p:spPr>
        <p:txBody>
          <a:bodyPr wrap="square" lIns="91440" tIns="45720" rIns="91440" bIns="45720" anchor="ctr"/>
          <a:lstStyle/>
          <a:p>
            <a:endParaRPr lang="en-GB"/>
          </a:p>
        </p:txBody>
      </p:sp>
      <p:sp>
        <p:nvSpPr>
          <p:cNvPr id="4013" name="Txt4014"/>
          <p:cNvSpPr txBox="1"/>
          <p:nvPr/>
        </p:nvSpPr>
        <p:spPr>
          <a:xfrm>
            <a:off x="8026400" y="4114800"/>
            <a:ext cx="3276600" cy="1397000"/>
          </a:xfrm>
          <a:prstGeom prst="rect">
            <a:avLst/>
          </a:prstGeom>
          <a:noFill/>
        </p:spPr>
        <p:txBody>
          <a:bodyPr wrap="square" lIns="0" tIns="0" rIns="0" bIns="0" anchor="t"/>
          <a:lstStyle/>
          <a:p>
            <a:pPr algn="l">
              <a:lnSpc>
                <a:spcPct val="130000"/>
              </a:lnSpc>
              <a:spcBef>
                <a:spcPts val="0"/>
              </a:spcBef>
              <a:buNone/>
            </a:pPr>
            <a:r>
              <a:rPr lang="en-GB" sz="1400" b="0" i="0" spc="0" dirty="0">
                <a:solidFill>
                  <a:srgbClr val="E0E6EE"/>
                </a:solidFill>
                <a:latin typeface="Aptos"/>
              </a:rPr>
              <a:t>Care, buildings, security delivery</a:t>
            </a:r>
          </a:p>
          <a:p>
            <a:pPr algn="l">
              <a:lnSpc>
                <a:spcPct val="130000"/>
              </a:lnSpc>
              <a:spcBef>
                <a:spcPts val="700"/>
              </a:spcBef>
              <a:buNone/>
            </a:pPr>
            <a:r>
              <a:rPr lang="en-GB" sz="1400" b="0" i="0" spc="0" dirty="0">
                <a:solidFill>
                  <a:srgbClr val="E0E6EE"/>
                </a:solidFill>
                <a:latin typeface="Aptos"/>
              </a:rPr>
              <a:t>Recurring service contracts</a:t>
            </a:r>
          </a:p>
        </p:txBody>
      </p:sp>
      <p:sp>
        <p:nvSpPr>
          <p:cNvPr id="4014" name="Shape4015"/>
          <p:cNvSpPr/>
          <p:nvPr/>
        </p:nvSpPr>
        <p:spPr>
          <a:xfrm>
            <a:off x="838200" y="5664200"/>
            <a:ext cx="10515600" cy="12700"/>
          </a:xfrm>
          <a:prstGeom prst="rect">
            <a:avLst/>
          </a:prstGeom>
          <a:solidFill>
            <a:srgbClr val="2A3648"/>
          </a:solidFill>
          <a:ln>
            <a:noFill/>
          </a:ln>
        </p:spPr>
        <p:txBody>
          <a:bodyPr wrap="square" lIns="91440" tIns="45720" rIns="91440" bIns="45720" anchor="ctr"/>
          <a:lstStyle/>
          <a:p>
            <a:endParaRPr lang="en-GB"/>
          </a:p>
        </p:txBody>
      </p:sp>
      <p:sp>
        <p:nvSpPr>
          <p:cNvPr id="4015" name="Txt4016"/>
          <p:cNvSpPr txBox="1"/>
          <p:nvPr/>
        </p:nvSpPr>
        <p:spPr>
          <a:xfrm>
            <a:off x="838200" y="5918200"/>
            <a:ext cx="3810000" cy="304800"/>
          </a:xfrm>
          <a:prstGeom prst="rect">
            <a:avLst/>
          </a:prstGeom>
          <a:noFill/>
        </p:spPr>
        <p:txBody>
          <a:bodyPr wrap="square" lIns="0" tIns="0" rIns="0" bIns="0" anchor="t"/>
          <a:lstStyle/>
          <a:p>
            <a:pPr algn="l">
              <a:lnSpc>
                <a:spcPct val="100000"/>
              </a:lnSpc>
              <a:spcBef>
                <a:spcPts val="0"/>
              </a:spcBef>
              <a:buNone/>
            </a:pPr>
            <a:r>
              <a:rPr lang="en-GB" sz="1200" b="1" i="0" spc="200" dirty="0">
                <a:solidFill>
                  <a:srgbClr val="A8B3C2"/>
                </a:solidFill>
                <a:latin typeface="Aptos"/>
              </a:rPr>
              <a:t>ONE PLATFORM, MANY BENEFICIARIES</a:t>
            </a:r>
          </a:p>
        </p:txBody>
      </p:sp>
      <p:sp>
        <p:nvSpPr>
          <p:cNvPr id="4016" name="Txt4017"/>
          <p:cNvSpPr txBox="1"/>
          <p:nvPr/>
        </p:nvSpPr>
        <p:spPr>
          <a:xfrm>
            <a:off x="5334000" y="5867400"/>
            <a:ext cx="6019800" cy="355600"/>
          </a:xfrm>
          <a:prstGeom prst="rect">
            <a:avLst/>
          </a:prstGeom>
          <a:noFill/>
        </p:spPr>
        <p:txBody>
          <a:bodyPr wrap="square" lIns="0" tIns="0" rIns="0" bIns="0" anchor="t"/>
          <a:lstStyle/>
          <a:p>
            <a:pPr algn="r">
              <a:lnSpc>
                <a:spcPct val="100000"/>
              </a:lnSpc>
              <a:spcBef>
                <a:spcPts val="0"/>
              </a:spcBef>
              <a:buNone/>
            </a:pPr>
            <a:r>
              <a:rPr lang="en-GB" sz="1600" b="0" i="1" spc="0" dirty="0">
                <a:solidFill>
                  <a:srgbClr val="E97132"/>
                </a:solidFill>
                <a:latin typeface="Aptos"/>
              </a:rPr>
              <a:t>No new infrastructure needs building. The value chain already exists.</a:t>
            </a:r>
          </a:p>
        </p:txBody>
      </p:sp>
    </p:spTree>
    <p:extLst>
      <p:ext uri="{BB962C8B-B14F-4D97-AF65-F5344CB8AC3E}">
        <p14:creationId xmlns:p14="http://schemas.microsoft.com/office/powerpoint/2010/main" val="31042006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0" name="Title"/>
          <p:cNvSpPr txBox="1"/>
          <p:nvPr/>
        </p:nvSpPr>
        <p:spPr>
          <a:xfrm>
            <a:off x="838200" y="228600"/>
            <a:ext cx="10515600" cy="558800"/>
          </a:xfrm>
          <a:prstGeom prst="rect">
            <a:avLst/>
          </a:prstGeom>
          <a:noFill/>
        </p:spPr>
        <p:txBody>
          <a:bodyPr wrap="square" lIns="0" tIns="0" rIns="0" bIns="0" anchor="t"/>
          <a:lstStyle/>
          <a:p>
            <a:pPr algn="l">
              <a:buNone/>
            </a:pPr>
            <a:r>
              <a:rPr lang="en-GB" sz="3200" b="1" dirty="0">
                <a:solidFill>
                  <a:srgbClr val="FFFFFF"/>
                </a:solidFill>
                <a:latin typeface="Aptos Display"/>
              </a:rPr>
              <a:t>Fits into your stack, not around it</a:t>
            </a:r>
          </a:p>
        </p:txBody>
      </p:sp>
      <p:sp>
        <p:nvSpPr>
          <p:cNvPr id="1001" name="Subtitle"/>
          <p:cNvSpPr txBox="1"/>
          <p:nvPr/>
        </p:nvSpPr>
        <p:spPr>
          <a:xfrm>
            <a:off x="838200" y="838200"/>
            <a:ext cx="10515600" cy="355600"/>
          </a:xfrm>
          <a:prstGeom prst="rect">
            <a:avLst/>
          </a:prstGeom>
          <a:noFill/>
        </p:spPr>
        <p:txBody>
          <a:bodyPr wrap="square" lIns="0" tIns="0" rIns="0" bIns="0" anchor="t"/>
          <a:lstStyle/>
          <a:p>
            <a:pPr algn="l">
              <a:buNone/>
            </a:pPr>
            <a:r>
              <a:rPr lang="en-GB" sz="1600" i="1" dirty="0">
                <a:solidFill>
                  <a:srgbClr val="A8B3C2"/>
                </a:solidFill>
                <a:latin typeface="Aptos"/>
              </a:rPr>
              <a:t>Alerts and events flow straight into the tools your team already uses.</a:t>
            </a:r>
          </a:p>
        </p:txBody>
      </p:sp>
      <p:sp>
        <p:nvSpPr>
          <p:cNvPr id="1002" name="Divider"/>
          <p:cNvSpPr/>
          <p:nvPr/>
        </p:nvSpPr>
        <p:spPr>
          <a:xfrm>
            <a:off x="838200" y="1371600"/>
            <a:ext cx="10515600" cy="12700"/>
          </a:xfrm>
          <a:prstGeom prst="rect">
            <a:avLst/>
          </a:prstGeom>
          <a:solidFill>
            <a:srgbClr val="2A3648"/>
          </a:solidFill>
          <a:ln>
            <a:noFill/>
          </a:ln>
        </p:spPr>
        <p:txBody>
          <a:bodyPr/>
          <a:lstStyle/>
          <a:p>
            <a:endParaRPr lang="en-GB"/>
          </a:p>
        </p:txBody>
      </p:sp>
      <p:sp>
        <p:nvSpPr>
          <p:cNvPr id="1010" name="FlowLine"/>
          <p:cNvSpPr/>
          <p:nvPr/>
        </p:nvSpPr>
        <p:spPr>
          <a:xfrm>
            <a:off x="2032000" y="2527300"/>
            <a:ext cx="8128000" cy="25400"/>
          </a:xfrm>
          <a:prstGeom prst="rect">
            <a:avLst/>
          </a:prstGeom>
          <a:solidFill>
            <a:srgbClr val="2A3648"/>
          </a:solidFill>
          <a:ln>
            <a:noFill/>
          </a:ln>
        </p:spPr>
        <p:txBody>
          <a:bodyPr/>
          <a:lstStyle/>
          <a:p>
            <a:endParaRPr lang="en-GB"/>
          </a:p>
        </p:txBody>
      </p:sp>
      <p:sp>
        <p:nvSpPr>
          <p:cNvPr id="1011" name="Arrow1"/>
          <p:cNvSpPr/>
          <p:nvPr/>
        </p:nvSpPr>
        <p:spPr>
          <a:xfrm>
            <a:off x="3911600" y="2413000"/>
            <a:ext cx="304800" cy="254000"/>
          </a:xfrm>
          <a:prstGeom prst="rightArrow">
            <a:avLst>
              <a:gd name="adj1" fmla="val 50000"/>
              <a:gd name="adj2" fmla="val 40000"/>
            </a:avLst>
          </a:prstGeom>
          <a:solidFill>
            <a:srgbClr val="E97132"/>
          </a:solidFill>
          <a:ln>
            <a:noFill/>
          </a:ln>
        </p:spPr>
        <p:txBody>
          <a:bodyPr/>
          <a:lstStyle/>
          <a:p>
            <a:endParaRPr lang="en-GB"/>
          </a:p>
        </p:txBody>
      </p:sp>
      <p:sp>
        <p:nvSpPr>
          <p:cNvPr id="1012" name="Arrow2"/>
          <p:cNvSpPr/>
          <p:nvPr/>
        </p:nvSpPr>
        <p:spPr>
          <a:xfrm>
            <a:off x="7975600" y="2413000"/>
            <a:ext cx="304800" cy="254000"/>
          </a:xfrm>
          <a:prstGeom prst="rightArrow">
            <a:avLst>
              <a:gd name="adj1" fmla="val 50000"/>
              <a:gd name="adj2" fmla="val 40000"/>
            </a:avLst>
          </a:prstGeom>
          <a:solidFill>
            <a:srgbClr val="68D2BF"/>
          </a:solidFill>
          <a:ln>
            <a:noFill/>
          </a:ln>
        </p:spPr>
        <p:txBody>
          <a:bodyPr/>
          <a:lstStyle/>
          <a:p>
            <a:endParaRPr lang="en-GB"/>
          </a:p>
        </p:txBody>
      </p:sp>
      <p:sp>
        <p:nvSpPr>
          <p:cNvPr id="1100" name="Node 1"/>
          <p:cNvSpPr/>
          <p:nvPr/>
        </p:nvSpPr>
        <p:spPr>
          <a:xfrm>
            <a:off x="1397000" y="1905000"/>
            <a:ext cx="1270000" cy="1270000"/>
          </a:xfrm>
          <a:prstGeom prst="ellipse">
            <a:avLst/>
          </a:prstGeom>
          <a:solidFill>
            <a:srgbClr val="0E1B2E"/>
          </a:solidFill>
          <a:ln w="19050">
            <a:solidFill>
              <a:srgbClr val="546A87"/>
            </a:solidFill>
          </a:ln>
        </p:spPr>
        <p:txBody>
          <a:bodyPr/>
          <a:lstStyle/>
          <a:p>
            <a:endParaRPr lang="en-GB"/>
          </a:p>
        </p:txBody>
      </p:sp>
      <p:sp>
        <p:nvSpPr>
          <p:cNvPr id="1150" name="InnerDisk 1"/>
          <p:cNvSpPr/>
          <p:nvPr/>
        </p:nvSpPr>
        <p:spPr>
          <a:xfrm>
            <a:off x="1676400" y="2184400"/>
            <a:ext cx="711200" cy="711200"/>
          </a:xfrm>
          <a:prstGeom prst="ellipse">
            <a:avLst/>
          </a:prstGeom>
          <a:solidFill>
            <a:srgbClr val="152236"/>
          </a:solidFill>
          <a:ln>
            <a:noFill/>
          </a:ln>
        </p:spPr>
        <p:txBody>
          <a:bodyPr/>
          <a:lstStyle/>
          <a:p>
            <a:endParaRPr lang="en-GB"/>
          </a:p>
        </p:txBody>
      </p:sp>
      <p:sp>
        <p:nvSpPr>
          <p:cNvPr id="1200" name="Lbl 1"/>
          <p:cNvSpPr txBox="1"/>
          <p:nvPr/>
        </p:nvSpPr>
        <p:spPr>
          <a:xfrm>
            <a:off x="254000" y="3429000"/>
            <a:ext cx="3556000" cy="228600"/>
          </a:xfrm>
          <a:prstGeom prst="rect">
            <a:avLst/>
          </a:prstGeom>
          <a:noFill/>
        </p:spPr>
        <p:txBody>
          <a:bodyPr wrap="square" lIns="0" tIns="0" rIns="0" bIns="0" anchor="t"/>
          <a:lstStyle/>
          <a:p>
            <a:pPr algn="ctr">
              <a:buNone/>
            </a:pPr>
            <a:r>
              <a:rPr lang="en-GB" sz="1100" b="1" dirty="0">
                <a:solidFill>
                  <a:srgbClr val="A8B3C2"/>
                </a:solidFill>
                <a:latin typeface="Aptos"/>
              </a:rPr>
              <a:t>YOUR INFRASTRUCTURE</a:t>
            </a:r>
          </a:p>
        </p:txBody>
      </p:sp>
      <p:sp>
        <p:nvSpPr>
          <p:cNvPr id="1300" name="Ttl 1"/>
          <p:cNvSpPr txBox="1"/>
          <p:nvPr/>
        </p:nvSpPr>
        <p:spPr>
          <a:xfrm>
            <a:off x="254000" y="3733800"/>
            <a:ext cx="3556000" cy="508000"/>
          </a:xfrm>
          <a:prstGeom prst="rect">
            <a:avLst/>
          </a:prstGeom>
          <a:noFill/>
        </p:spPr>
        <p:txBody>
          <a:bodyPr wrap="square" lIns="0" tIns="0" rIns="0" bIns="0" anchor="t"/>
          <a:lstStyle/>
          <a:p>
            <a:pPr algn="ctr">
              <a:buNone/>
            </a:pPr>
            <a:r>
              <a:rPr lang="en-GB" sz="2400" b="1" dirty="0">
                <a:solidFill>
                  <a:srgbClr val="FFFFFF"/>
                </a:solidFill>
                <a:latin typeface="Aptos Display"/>
              </a:rPr>
              <a:t>Existing infrastructure</a:t>
            </a:r>
          </a:p>
        </p:txBody>
      </p:sp>
      <p:sp>
        <p:nvSpPr>
          <p:cNvPr id="1400" name="Bul 1"/>
          <p:cNvSpPr txBox="1"/>
          <p:nvPr/>
        </p:nvSpPr>
        <p:spPr>
          <a:xfrm>
            <a:off x="508000" y="4318000"/>
            <a:ext cx="3048000" cy="1524000"/>
          </a:xfrm>
          <a:prstGeom prst="rect">
            <a:avLst/>
          </a:prstGeom>
          <a:noFill/>
        </p:spPr>
        <p:txBody>
          <a:bodyPr wrap="square" lIns="0" tIns="0" rIns="0" bIns="0" anchor="t"/>
          <a:lstStyle/>
          <a:p>
            <a:pPr marL="171450" indent="-171450" algn="l">
              <a:lnSpc>
                <a:spcPct val="140000"/>
              </a:lnSpc>
              <a:spcBef>
                <a:spcPts val="400"/>
              </a:spcBef>
              <a:buFont typeface="Arial"/>
              <a:buChar char="•"/>
            </a:pPr>
            <a:r>
              <a:rPr lang="en-GB" sz="1400" dirty="0">
                <a:solidFill>
                  <a:srgbClr val="E0E6EE"/>
                </a:solidFill>
                <a:latin typeface="Aptos"/>
              </a:rPr>
              <a:t>Standard access points</a:t>
            </a:r>
          </a:p>
          <a:p>
            <a:pPr marL="171450" indent="-171450" algn="l">
              <a:lnSpc>
                <a:spcPct val="140000"/>
              </a:lnSpc>
              <a:spcBef>
                <a:spcPts val="400"/>
              </a:spcBef>
              <a:buFont typeface="Arial"/>
              <a:buChar char="•"/>
            </a:pPr>
            <a:r>
              <a:rPr lang="en-GB" sz="1400" dirty="0">
                <a:solidFill>
                  <a:srgbClr val="E0E6EE"/>
                </a:solidFill>
                <a:latin typeface="Aptos"/>
              </a:rPr>
              <a:t>Your current network gear</a:t>
            </a:r>
          </a:p>
          <a:p>
            <a:pPr marL="171450" indent="-171450" algn="l">
              <a:lnSpc>
                <a:spcPct val="140000"/>
              </a:lnSpc>
              <a:spcBef>
                <a:spcPts val="400"/>
              </a:spcBef>
              <a:buFont typeface="Arial"/>
              <a:buChar char="•"/>
            </a:pPr>
            <a:r>
              <a:rPr lang="en-GB" sz="1400" dirty="0">
                <a:solidFill>
                  <a:srgbClr val="E0E6EE"/>
                </a:solidFill>
                <a:latin typeface="Aptos"/>
              </a:rPr>
              <a:t>No new hardware per room</a:t>
            </a:r>
          </a:p>
        </p:txBody>
      </p:sp>
      <p:sp>
        <p:nvSpPr>
          <p:cNvPr id="1101" name="Node 2"/>
          <p:cNvSpPr/>
          <p:nvPr/>
        </p:nvSpPr>
        <p:spPr>
          <a:xfrm>
            <a:off x="5461000" y="1905000"/>
            <a:ext cx="1270000" cy="1270000"/>
          </a:xfrm>
          <a:prstGeom prst="ellipse">
            <a:avLst/>
          </a:prstGeom>
          <a:solidFill>
            <a:srgbClr val="0E1B2E"/>
          </a:solidFill>
          <a:ln w="19050">
            <a:solidFill>
              <a:srgbClr val="E97132"/>
            </a:solidFill>
          </a:ln>
        </p:spPr>
        <p:txBody>
          <a:bodyPr/>
          <a:lstStyle/>
          <a:p>
            <a:endParaRPr lang="en-GB"/>
          </a:p>
        </p:txBody>
      </p:sp>
      <p:sp>
        <p:nvSpPr>
          <p:cNvPr id="1151" name="InnerDisk 2"/>
          <p:cNvSpPr/>
          <p:nvPr/>
        </p:nvSpPr>
        <p:spPr>
          <a:xfrm>
            <a:off x="5740400" y="2184400"/>
            <a:ext cx="711200" cy="711200"/>
          </a:xfrm>
          <a:prstGeom prst="ellipse">
            <a:avLst/>
          </a:prstGeom>
          <a:solidFill>
            <a:srgbClr val="152236"/>
          </a:solidFill>
          <a:ln>
            <a:noFill/>
          </a:ln>
        </p:spPr>
        <p:txBody>
          <a:bodyPr/>
          <a:lstStyle/>
          <a:p>
            <a:endParaRPr lang="en-GB"/>
          </a:p>
        </p:txBody>
      </p:sp>
      <p:sp>
        <p:nvSpPr>
          <p:cNvPr id="1201" name="Lbl 2"/>
          <p:cNvSpPr txBox="1"/>
          <p:nvPr/>
        </p:nvSpPr>
        <p:spPr>
          <a:xfrm>
            <a:off x="4318000" y="3429000"/>
            <a:ext cx="3556000" cy="228600"/>
          </a:xfrm>
          <a:prstGeom prst="rect">
            <a:avLst/>
          </a:prstGeom>
          <a:noFill/>
        </p:spPr>
        <p:txBody>
          <a:bodyPr wrap="square" lIns="0" tIns="0" rIns="0" bIns="0" anchor="t"/>
          <a:lstStyle/>
          <a:p>
            <a:pPr algn="ctr">
              <a:buNone/>
            </a:pPr>
            <a:r>
              <a:rPr lang="en-GB" sz="1100" b="1" dirty="0">
                <a:solidFill>
                  <a:srgbClr val="E97132"/>
                </a:solidFill>
                <a:latin typeface="Aptos"/>
              </a:rPr>
              <a:t>RADIOSENSE</a:t>
            </a:r>
          </a:p>
        </p:txBody>
      </p:sp>
      <p:sp>
        <p:nvSpPr>
          <p:cNvPr id="1301" name="Ttl 2"/>
          <p:cNvSpPr txBox="1"/>
          <p:nvPr/>
        </p:nvSpPr>
        <p:spPr>
          <a:xfrm>
            <a:off x="4318000" y="3733800"/>
            <a:ext cx="3556000" cy="508000"/>
          </a:xfrm>
          <a:prstGeom prst="rect">
            <a:avLst/>
          </a:prstGeom>
          <a:noFill/>
        </p:spPr>
        <p:txBody>
          <a:bodyPr wrap="square" lIns="0" tIns="0" rIns="0" bIns="0" anchor="t"/>
          <a:lstStyle/>
          <a:p>
            <a:pPr algn="ctr">
              <a:buNone/>
            </a:pPr>
            <a:r>
              <a:rPr lang="en-GB" sz="2400" b="1" dirty="0">
                <a:solidFill>
                  <a:srgbClr val="FFFFFF"/>
                </a:solidFill>
                <a:latin typeface="Aptos Display"/>
              </a:rPr>
              <a:t>Edge + API</a:t>
            </a:r>
          </a:p>
        </p:txBody>
      </p:sp>
      <p:sp>
        <p:nvSpPr>
          <p:cNvPr id="1401" name="Bul 2"/>
          <p:cNvSpPr txBox="1"/>
          <p:nvPr/>
        </p:nvSpPr>
        <p:spPr>
          <a:xfrm>
            <a:off x="4572000" y="4318000"/>
            <a:ext cx="3048000" cy="1524000"/>
          </a:xfrm>
          <a:prstGeom prst="rect">
            <a:avLst/>
          </a:prstGeom>
          <a:noFill/>
        </p:spPr>
        <p:txBody>
          <a:bodyPr wrap="square" lIns="0" tIns="0" rIns="0" bIns="0" anchor="t"/>
          <a:lstStyle/>
          <a:p>
            <a:pPr marL="171450" indent="-171450" algn="l">
              <a:lnSpc>
                <a:spcPct val="140000"/>
              </a:lnSpc>
              <a:spcBef>
                <a:spcPts val="400"/>
              </a:spcBef>
              <a:buFont typeface="Arial"/>
              <a:buChar char="•"/>
            </a:pPr>
            <a:r>
              <a:rPr lang="en-GB" sz="1400" dirty="0">
                <a:solidFill>
                  <a:srgbClr val="E0E6EE"/>
                </a:solidFill>
                <a:latin typeface="Aptos"/>
              </a:rPr>
              <a:t>Privacy-first signal processing</a:t>
            </a:r>
          </a:p>
          <a:p>
            <a:pPr marL="171450" indent="-171450" algn="l">
              <a:lnSpc>
                <a:spcPct val="140000"/>
              </a:lnSpc>
              <a:spcBef>
                <a:spcPts val="400"/>
              </a:spcBef>
              <a:buFont typeface="Arial"/>
              <a:buChar char="•"/>
            </a:pPr>
            <a:r>
              <a:rPr lang="en-GB" sz="1400" dirty="0">
                <a:solidFill>
                  <a:srgbClr val="E0E6EE"/>
                </a:solidFill>
                <a:latin typeface="Aptos"/>
              </a:rPr>
              <a:t>Events, anomalies and alerts</a:t>
            </a:r>
          </a:p>
          <a:p>
            <a:pPr marL="171450" indent="-171450" algn="l">
              <a:lnSpc>
                <a:spcPct val="140000"/>
              </a:lnSpc>
              <a:spcBef>
                <a:spcPts val="400"/>
              </a:spcBef>
              <a:buFont typeface="Arial"/>
              <a:buChar char="•"/>
            </a:pPr>
            <a:r>
              <a:rPr lang="en-GB" sz="1400" dirty="0">
                <a:solidFill>
                  <a:srgbClr val="E0E6EE"/>
                </a:solidFill>
                <a:latin typeface="Aptos"/>
              </a:rPr>
              <a:t>Days to integrate, not months</a:t>
            </a:r>
          </a:p>
        </p:txBody>
      </p:sp>
      <p:sp>
        <p:nvSpPr>
          <p:cNvPr id="1102" name="Node 3"/>
          <p:cNvSpPr/>
          <p:nvPr/>
        </p:nvSpPr>
        <p:spPr>
          <a:xfrm>
            <a:off x="9525000" y="1905000"/>
            <a:ext cx="1270000" cy="1270000"/>
          </a:xfrm>
          <a:prstGeom prst="ellipse">
            <a:avLst/>
          </a:prstGeom>
          <a:solidFill>
            <a:srgbClr val="0E1B2E"/>
          </a:solidFill>
          <a:ln w="19050">
            <a:solidFill>
              <a:srgbClr val="68D2BF"/>
            </a:solidFill>
          </a:ln>
        </p:spPr>
        <p:txBody>
          <a:bodyPr/>
          <a:lstStyle/>
          <a:p>
            <a:endParaRPr lang="en-GB"/>
          </a:p>
        </p:txBody>
      </p:sp>
      <p:sp>
        <p:nvSpPr>
          <p:cNvPr id="1152" name="InnerDisk 3"/>
          <p:cNvSpPr/>
          <p:nvPr/>
        </p:nvSpPr>
        <p:spPr>
          <a:xfrm>
            <a:off x="9804400" y="2184400"/>
            <a:ext cx="711200" cy="711200"/>
          </a:xfrm>
          <a:prstGeom prst="ellipse">
            <a:avLst/>
          </a:prstGeom>
          <a:solidFill>
            <a:srgbClr val="152236"/>
          </a:solidFill>
          <a:ln>
            <a:noFill/>
          </a:ln>
        </p:spPr>
        <p:txBody>
          <a:bodyPr/>
          <a:lstStyle/>
          <a:p>
            <a:endParaRPr lang="en-GB"/>
          </a:p>
        </p:txBody>
      </p:sp>
      <p:sp>
        <p:nvSpPr>
          <p:cNvPr id="1202" name="Lbl 3"/>
          <p:cNvSpPr txBox="1"/>
          <p:nvPr/>
        </p:nvSpPr>
        <p:spPr>
          <a:xfrm>
            <a:off x="8382000" y="3429000"/>
            <a:ext cx="3556000" cy="228600"/>
          </a:xfrm>
          <a:prstGeom prst="rect">
            <a:avLst/>
          </a:prstGeom>
          <a:noFill/>
        </p:spPr>
        <p:txBody>
          <a:bodyPr wrap="square" lIns="0" tIns="0" rIns="0" bIns="0" anchor="t"/>
          <a:lstStyle/>
          <a:p>
            <a:pPr algn="ctr">
              <a:buNone/>
            </a:pPr>
            <a:r>
              <a:rPr lang="en-GB" sz="1100" b="1" dirty="0">
                <a:solidFill>
                  <a:srgbClr val="68D2BF"/>
                </a:solidFill>
                <a:latin typeface="Aptos"/>
              </a:rPr>
              <a:t>YOUR TOOLS</a:t>
            </a:r>
          </a:p>
        </p:txBody>
      </p:sp>
      <p:sp>
        <p:nvSpPr>
          <p:cNvPr id="1302" name="Ttl 3"/>
          <p:cNvSpPr txBox="1"/>
          <p:nvPr/>
        </p:nvSpPr>
        <p:spPr>
          <a:xfrm>
            <a:off x="8382000" y="3733800"/>
            <a:ext cx="3556000" cy="508000"/>
          </a:xfrm>
          <a:prstGeom prst="rect">
            <a:avLst/>
          </a:prstGeom>
          <a:noFill/>
        </p:spPr>
        <p:txBody>
          <a:bodyPr wrap="square" lIns="0" tIns="0" rIns="0" bIns="0" anchor="t"/>
          <a:lstStyle/>
          <a:p>
            <a:pPr algn="ctr">
              <a:buNone/>
            </a:pPr>
            <a:r>
              <a:rPr lang="en-GB" sz="2400" b="1" dirty="0">
                <a:solidFill>
                  <a:srgbClr val="FFFFFF"/>
                </a:solidFill>
                <a:latin typeface="Aptos Display"/>
              </a:rPr>
              <a:t>Your stack</a:t>
            </a:r>
          </a:p>
        </p:txBody>
      </p:sp>
      <p:sp>
        <p:nvSpPr>
          <p:cNvPr id="1402" name="Bul 3"/>
          <p:cNvSpPr txBox="1"/>
          <p:nvPr/>
        </p:nvSpPr>
        <p:spPr>
          <a:xfrm>
            <a:off x="8636000" y="4318000"/>
            <a:ext cx="3048000" cy="1524000"/>
          </a:xfrm>
          <a:prstGeom prst="rect">
            <a:avLst/>
          </a:prstGeom>
          <a:noFill/>
        </p:spPr>
        <p:txBody>
          <a:bodyPr wrap="square" lIns="0" tIns="0" rIns="0" bIns="0" anchor="t"/>
          <a:lstStyle/>
          <a:p>
            <a:pPr marL="171450" indent="-171450" algn="l">
              <a:lnSpc>
                <a:spcPct val="140000"/>
              </a:lnSpc>
              <a:spcBef>
                <a:spcPts val="400"/>
              </a:spcBef>
              <a:buFont typeface="Arial"/>
              <a:buChar char="•"/>
            </a:pPr>
            <a:r>
              <a:rPr lang="en-GB" sz="1400" dirty="0">
                <a:solidFill>
                  <a:srgbClr val="E0E6EE"/>
                </a:solidFill>
                <a:latin typeface="Aptos"/>
              </a:rPr>
              <a:t>Care platforms</a:t>
            </a:r>
          </a:p>
          <a:p>
            <a:pPr marL="171450" indent="-171450" algn="l">
              <a:lnSpc>
                <a:spcPct val="140000"/>
              </a:lnSpc>
              <a:spcBef>
                <a:spcPts val="400"/>
              </a:spcBef>
              <a:buFont typeface="Arial"/>
              <a:buChar char="•"/>
            </a:pPr>
            <a:r>
              <a:rPr lang="en-GB" sz="1400" dirty="0">
                <a:solidFill>
                  <a:srgbClr val="E0E6EE"/>
                </a:solidFill>
                <a:latin typeface="Aptos"/>
              </a:rPr>
              <a:t>SOC dashboards</a:t>
            </a:r>
          </a:p>
          <a:p>
            <a:pPr marL="171450" indent="-171450" algn="l">
              <a:lnSpc>
                <a:spcPct val="140000"/>
              </a:lnSpc>
              <a:spcBef>
                <a:spcPts val="400"/>
              </a:spcBef>
              <a:buFont typeface="Arial"/>
              <a:buChar char="•"/>
            </a:pPr>
            <a:r>
              <a:rPr lang="en-GB" sz="1400" dirty="0">
                <a:solidFill>
                  <a:srgbClr val="E0E6EE"/>
                </a:solidFill>
                <a:latin typeface="Aptos"/>
              </a:rPr>
              <a:t>BMS and facility apps</a:t>
            </a:r>
          </a:p>
        </p:txBody>
      </p:sp>
      <p:sp>
        <p:nvSpPr>
          <p:cNvPr id="1600" name="DividerBottom"/>
          <p:cNvSpPr/>
          <p:nvPr/>
        </p:nvSpPr>
        <p:spPr>
          <a:xfrm>
            <a:off x="838200" y="5410200"/>
            <a:ext cx="10515600" cy="12700"/>
          </a:xfrm>
          <a:prstGeom prst="rect">
            <a:avLst/>
          </a:prstGeom>
          <a:solidFill>
            <a:srgbClr val="2A3648"/>
          </a:solidFill>
          <a:ln>
            <a:noFill/>
          </a:ln>
        </p:spPr>
        <p:txBody>
          <a:bodyPr/>
          <a:lstStyle/>
          <a:p>
            <a:endParaRPr lang="en-GB"/>
          </a:p>
        </p:txBody>
      </p:sp>
      <p:sp>
        <p:nvSpPr>
          <p:cNvPr id="1601" name="Closing1"/>
          <p:cNvSpPr txBox="1"/>
          <p:nvPr/>
        </p:nvSpPr>
        <p:spPr>
          <a:xfrm>
            <a:off x="838200" y="5537200"/>
            <a:ext cx="10515600" cy="304800"/>
          </a:xfrm>
          <a:prstGeom prst="rect">
            <a:avLst/>
          </a:prstGeom>
          <a:noFill/>
        </p:spPr>
        <p:txBody>
          <a:bodyPr wrap="square" lIns="0" tIns="0" rIns="0" bIns="0" anchor="t"/>
          <a:lstStyle/>
          <a:p>
            <a:pPr algn="ctr">
              <a:buNone/>
            </a:pPr>
            <a:r>
              <a:rPr lang="en-US" sz="1400" dirty="0">
                <a:solidFill>
                  <a:srgbClr val="A8B3C2"/>
                </a:solidFill>
                <a:latin typeface="Aptos"/>
              </a:rPr>
              <a:t>Sensing is a new input for the systems you already operate, not a new system to operate.</a:t>
            </a:r>
          </a:p>
        </p:txBody>
      </p:sp>
      <p:sp>
        <p:nvSpPr>
          <p:cNvPr id="1602" name="Closing2"/>
          <p:cNvSpPr txBox="1"/>
          <p:nvPr/>
        </p:nvSpPr>
        <p:spPr>
          <a:xfrm>
            <a:off x="838200" y="5867400"/>
            <a:ext cx="10515600" cy="304800"/>
          </a:xfrm>
          <a:prstGeom prst="rect">
            <a:avLst/>
          </a:prstGeom>
          <a:noFill/>
        </p:spPr>
        <p:txBody>
          <a:bodyPr wrap="square" lIns="0" tIns="0" rIns="0" bIns="0" anchor="t"/>
          <a:lstStyle/>
          <a:p>
            <a:pPr algn="ctr">
              <a:buNone/>
            </a:pPr>
            <a:r>
              <a:rPr lang="en-US" sz="1600" i="1" dirty="0">
                <a:solidFill>
                  <a:srgbClr val="E97132"/>
                </a:solidFill>
                <a:latin typeface="Aptos"/>
              </a:rPr>
              <a:t>Nurse call, SOC and building management keep their workflows; they simply gain a signal they never had.</a:t>
            </a:r>
          </a:p>
        </p:txBody>
      </p:sp>
      <p:pic>
        <p:nvPicPr>
          <p:cNvPr id="1604" name="Graphic 1604" descr="RadioSense signal processi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880100" y="2336800"/>
            <a:ext cx="431800" cy="431800"/>
          </a:xfrm>
          <a:prstGeom prst="rect">
            <a:avLst/>
          </a:prstGeom>
        </p:spPr>
      </p:pic>
      <p:pic>
        <p:nvPicPr>
          <p:cNvPr id="1605" name="Graphic 1605" descr="Your dashboards"/>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944100" y="2336800"/>
            <a:ext cx="431800" cy="431800"/>
          </a:xfrm>
          <a:prstGeom prst="rect">
            <a:avLst/>
          </a:prstGeom>
        </p:spPr>
      </p:pic>
      <p:pic>
        <p:nvPicPr>
          <p:cNvPr id="1606" name="Graphic 1606" descr="WiFi infrastructure"/>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816100" y="2336800"/>
            <a:ext cx="431800" cy="431800"/>
          </a:xfrm>
          <a:prstGeom prst="rect">
            <a:avLst/>
          </a:prstGeom>
        </p:spPr>
      </p:pic>
    </p:spTree>
    <p:extLst>
      <p:ext uri="{BB962C8B-B14F-4D97-AF65-F5344CB8AC3E}">
        <p14:creationId xmlns:p14="http://schemas.microsoft.com/office/powerpoint/2010/main" val="7659336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0" name="Txt2001"/>
          <p:cNvSpPr txBox="1"/>
          <p:nvPr/>
        </p:nvSpPr>
        <p:spPr>
          <a:xfrm>
            <a:off x="838200" y="228600"/>
            <a:ext cx="10515600" cy="558800"/>
          </a:xfrm>
          <a:prstGeom prst="rect">
            <a:avLst/>
          </a:prstGeom>
          <a:noFill/>
        </p:spPr>
        <p:txBody>
          <a:bodyPr wrap="square" lIns="0" tIns="0" rIns="0" bIns="0" anchor="t"/>
          <a:lstStyle/>
          <a:p>
            <a:pPr algn="l">
              <a:lnSpc>
                <a:spcPct val="100000"/>
              </a:lnSpc>
              <a:buNone/>
            </a:pPr>
            <a:r>
              <a:rPr lang="en-GB" sz="3200" b="1" i="0" spc="0" dirty="0">
                <a:solidFill>
                  <a:srgbClr val="FFFFFF"/>
                </a:solidFill>
                <a:latin typeface="Aptos Display"/>
              </a:rPr>
              <a:t>Three things to take away</a:t>
            </a:r>
          </a:p>
        </p:txBody>
      </p:sp>
      <p:sp>
        <p:nvSpPr>
          <p:cNvPr id="2001" name="Txt2002"/>
          <p:cNvSpPr txBox="1"/>
          <p:nvPr/>
        </p:nvSpPr>
        <p:spPr>
          <a:xfrm>
            <a:off x="838200" y="863600"/>
            <a:ext cx="10515600" cy="355600"/>
          </a:xfrm>
          <a:prstGeom prst="rect">
            <a:avLst/>
          </a:prstGeom>
          <a:noFill/>
        </p:spPr>
        <p:txBody>
          <a:bodyPr wrap="square" lIns="0" tIns="0" rIns="0" bIns="0" anchor="t"/>
          <a:lstStyle/>
          <a:p>
            <a:pPr algn="l">
              <a:lnSpc>
                <a:spcPct val="100000"/>
              </a:lnSpc>
              <a:buNone/>
            </a:pPr>
            <a:r>
              <a:rPr lang="en-GB" sz="1600" b="0" i="1" spc="0" dirty="0">
                <a:solidFill>
                  <a:srgbClr val="A8B3C2"/>
                </a:solidFill>
                <a:latin typeface="Aptos"/>
              </a:rPr>
              <a:t>If you remember nothing else from this session, remember these.</a:t>
            </a:r>
          </a:p>
        </p:txBody>
      </p:sp>
      <p:sp>
        <p:nvSpPr>
          <p:cNvPr id="2900" name="Num 0"/>
          <p:cNvSpPr/>
          <p:nvPr/>
        </p:nvSpPr>
        <p:spPr>
          <a:xfrm>
            <a:off x="838200" y="1320800"/>
            <a:ext cx="1397000" cy="1397000"/>
          </a:xfrm>
          <a:prstGeom prst="rect">
            <a:avLst/>
          </a:prstGeom>
          <a:noFill/>
          <a:ln>
            <a:noFill/>
          </a:ln>
        </p:spPr>
        <p:txBody>
          <a:bodyPr wrap="square" lIns="0" tIns="0" rIns="0" bIns="0" anchor="t">
            <a:normAutofit lnSpcReduction="10000"/>
          </a:bodyPr>
          <a:lstStyle/>
          <a:p>
            <a:pPr algn="l">
              <a:lnSpc>
                <a:spcPct val="110000"/>
              </a:lnSpc>
            </a:pPr>
            <a:r>
              <a:rPr lang="en-GB" sz="9000" b="1" spc="0" dirty="0">
                <a:solidFill>
                  <a:srgbClr val="E97132"/>
                </a:solidFill>
                <a:latin typeface="Aptos Display"/>
              </a:rPr>
              <a:t>1</a:t>
            </a:r>
          </a:p>
        </p:txBody>
      </p:sp>
      <p:sp>
        <p:nvSpPr>
          <p:cNvPr id="2910" name="Head 0"/>
          <p:cNvSpPr/>
          <p:nvPr/>
        </p:nvSpPr>
        <p:spPr>
          <a:xfrm>
            <a:off x="2235200" y="1549400"/>
            <a:ext cx="9118600" cy="558800"/>
          </a:xfrm>
          <a:prstGeom prst="rect">
            <a:avLst/>
          </a:prstGeom>
          <a:noFill/>
          <a:ln>
            <a:noFill/>
          </a:ln>
        </p:spPr>
        <p:txBody>
          <a:bodyPr wrap="square" lIns="0" tIns="0" rIns="0" bIns="0" anchor="t">
            <a:normAutofit/>
          </a:bodyPr>
          <a:lstStyle/>
          <a:p>
            <a:pPr algn="l">
              <a:lnSpc>
                <a:spcPct val="110000"/>
              </a:lnSpc>
            </a:pPr>
            <a:r>
              <a:rPr lang="en-GB" sz="2800" b="1" spc="0" dirty="0">
                <a:solidFill>
                  <a:srgbClr val="FFFFFF"/>
                </a:solidFill>
                <a:latin typeface="Aptos Display"/>
              </a:rPr>
              <a:t>The infrastructure is already there.</a:t>
            </a:r>
          </a:p>
        </p:txBody>
      </p:sp>
      <p:sp>
        <p:nvSpPr>
          <p:cNvPr id="2920" name="Body 0"/>
          <p:cNvSpPr/>
          <p:nvPr/>
        </p:nvSpPr>
        <p:spPr>
          <a:xfrm>
            <a:off x="2235200" y="2159000"/>
            <a:ext cx="9118600" cy="635000"/>
          </a:xfrm>
          <a:prstGeom prst="rect">
            <a:avLst/>
          </a:prstGeom>
          <a:noFill/>
          <a:ln>
            <a:noFill/>
          </a:ln>
        </p:spPr>
        <p:txBody>
          <a:bodyPr wrap="square" lIns="0" tIns="0" rIns="0" bIns="0" anchor="t">
            <a:normAutofit/>
          </a:bodyPr>
          <a:lstStyle/>
          <a:p>
            <a:pPr algn="l">
              <a:lnSpc>
                <a:spcPct val="110000"/>
              </a:lnSpc>
            </a:pPr>
            <a:r>
              <a:rPr lang="en-GB" sz="1500" b="0" spc="0" dirty="0">
                <a:solidFill>
                  <a:srgbClr val="A8B3C2"/>
                </a:solidFill>
                <a:latin typeface="Aptos"/>
              </a:rPr>
              <a:t>Billions of access points are deployed, powered and connected. Sensing is software on hardware someone else already paid for.</a:t>
            </a:r>
          </a:p>
        </p:txBody>
      </p:sp>
      <p:sp>
        <p:nvSpPr>
          <p:cNvPr id="2930" name="Div 0"/>
          <p:cNvSpPr/>
          <p:nvPr/>
        </p:nvSpPr>
        <p:spPr>
          <a:xfrm>
            <a:off x="2235200" y="2921000"/>
            <a:ext cx="9118600" cy="12700"/>
          </a:xfrm>
          <a:prstGeom prst="rect">
            <a:avLst/>
          </a:prstGeom>
          <a:solidFill>
            <a:srgbClr val="2A3A52"/>
          </a:solidFill>
          <a:ln>
            <a:noFill/>
          </a:ln>
        </p:spPr>
        <p:txBody>
          <a:bodyPr/>
          <a:lstStyle/>
          <a:p>
            <a:endParaRPr lang="en-GB"/>
          </a:p>
        </p:txBody>
      </p:sp>
      <p:sp>
        <p:nvSpPr>
          <p:cNvPr id="2901" name="Num 1"/>
          <p:cNvSpPr/>
          <p:nvPr/>
        </p:nvSpPr>
        <p:spPr>
          <a:xfrm>
            <a:off x="838200" y="2870200"/>
            <a:ext cx="1397000" cy="1397000"/>
          </a:xfrm>
          <a:prstGeom prst="rect">
            <a:avLst/>
          </a:prstGeom>
          <a:noFill/>
          <a:ln>
            <a:noFill/>
          </a:ln>
        </p:spPr>
        <p:txBody>
          <a:bodyPr wrap="square" lIns="0" tIns="0" rIns="0" bIns="0" anchor="t">
            <a:normAutofit lnSpcReduction="10000"/>
          </a:bodyPr>
          <a:lstStyle/>
          <a:p>
            <a:pPr algn="l">
              <a:lnSpc>
                <a:spcPct val="110000"/>
              </a:lnSpc>
            </a:pPr>
            <a:r>
              <a:rPr lang="en-GB" sz="9000" b="1" spc="0" dirty="0">
                <a:solidFill>
                  <a:srgbClr val="68D2BF"/>
                </a:solidFill>
                <a:latin typeface="Aptos Display"/>
              </a:rPr>
              <a:t>2</a:t>
            </a:r>
          </a:p>
        </p:txBody>
      </p:sp>
      <p:sp>
        <p:nvSpPr>
          <p:cNvPr id="2911" name="Head 1"/>
          <p:cNvSpPr/>
          <p:nvPr/>
        </p:nvSpPr>
        <p:spPr>
          <a:xfrm>
            <a:off x="2235200" y="3098800"/>
            <a:ext cx="9118600" cy="558800"/>
          </a:xfrm>
          <a:prstGeom prst="rect">
            <a:avLst/>
          </a:prstGeom>
          <a:noFill/>
          <a:ln>
            <a:noFill/>
          </a:ln>
        </p:spPr>
        <p:txBody>
          <a:bodyPr wrap="square" lIns="0" tIns="0" rIns="0" bIns="0" anchor="t">
            <a:normAutofit/>
          </a:bodyPr>
          <a:lstStyle/>
          <a:p>
            <a:pPr algn="l">
              <a:lnSpc>
                <a:spcPct val="110000"/>
              </a:lnSpc>
            </a:pPr>
            <a:r>
              <a:rPr lang="en-GB" sz="2800" b="1" spc="0" dirty="0">
                <a:solidFill>
                  <a:srgbClr val="FFFFFF"/>
                </a:solidFill>
                <a:latin typeface="Aptos Display"/>
              </a:rPr>
              <a:t>The standards have landed.</a:t>
            </a:r>
          </a:p>
        </p:txBody>
      </p:sp>
      <p:sp>
        <p:nvSpPr>
          <p:cNvPr id="2921" name="Body 1"/>
          <p:cNvSpPr/>
          <p:nvPr/>
        </p:nvSpPr>
        <p:spPr>
          <a:xfrm>
            <a:off x="2235200" y="3708400"/>
            <a:ext cx="9118600" cy="635000"/>
          </a:xfrm>
          <a:prstGeom prst="rect">
            <a:avLst/>
          </a:prstGeom>
          <a:noFill/>
          <a:ln>
            <a:noFill/>
          </a:ln>
        </p:spPr>
        <p:txBody>
          <a:bodyPr wrap="square" lIns="0" tIns="0" rIns="0" bIns="0" anchor="t">
            <a:normAutofit/>
          </a:bodyPr>
          <a:lstStyle/>
          <a:p>
            <a:pPr algn="l">
              <a:lnSpc>
                <a:spcPct val="110000"/>
              </a:lnSpc>
            </a:pPr>
            <a:r>
              <a:rPr lang="en-GB" sz="1500" b="0" spc="0" dirty="0">
                <a:solidFill>
                  <a:srgbClr val="A8B3C2"/>
                </a:solidFill>
                <a:latin typeface="Aptos"/>
              </a:rPr>
              <a:t>802.11bf is published and ISAC sits inside the 3GPP roadmap. Sensing becomes a feature vendors ship, not a project researchers run.</a:t>
            </a:r>
          </a:p>
        </p:txBody>
      </p:sp>
      <p:sp>
        <p:nvSpPr>
          <p:cNvPr id="2931" name="Div 1"/>
          <p:cNvSpPr/>
          <p:nvPr/>
        </p:nvSpPr>
        <p:spPr>
          <a:xfrm>
            <a:off x="2235200" y="4470400"/>
            <a:ext cx="9118600" cy="12700"/>
          </a:xfrm>
          <a:prstGeom prst="rect">
            <a:avLst/>
          </a:prstGeom>
          <a:solidFill>
            <a:srgbClr val="2A3A52"/>
          </a:solidFill>
          <a:ln>
            <a:noFill/>
          </a:ln>
        </p:spPr>
        <p:txBody>
          <a:bodyPr/>
          <a:lstStyle/>
          <a:p>
            <a:endParaRPr lang="en-GB"/>
          </a:p>
        </p:txBody>
      </p:sp>
      <p:sp>
        <p:nvSpPr>
          <p:cNvPr id="2902" name="Num 2"/>
          <p:cNvSpPr/>
          <p:nvPr/>
        </p:nvSpPr>
        <p:spPr>
          <a:xfrm>
            <a:off x="838200" y="4419600"/>
            <a:ext cx="1397000" cy="1397000"/>
          </a:xfrm>
          <a:prstGeom prst="rect">
            <a:avLst/>
          </a:prstGeom>
          <a:noFill/>
          <a:ln>
            <a:noFill/>
          </a:ln>
        </p:spPr>
        <p:txBody>
          <a:bodyPr wrap="square" lIns="0" tIns="0" rIns="0" bIns="0" anchor="t">
            <a:normAutofit lnSpcReduction="10000"/>
          </a:bodyPr>
          <a:lstStyle/>
          <a:p>
            <a:pPr algn="l">
              <a:lnSpc>
                <a:spcPct val="110000"/>
              </a:lnSpc>
            </a:pPr>
            <a:r>
              <a:rPr lang="en-GB" sz="9000" b="1" spc="0" dirty="0">
                <a:solidFill>
                  <a:srgbClr val="4A9BE6"/>
                </a:solidFill>
                <a:latin typeface="Aptos Display"/>
              </a:rPr>
              <a:t>3</a:t>
            </a:r>
          </a:p>
        </p:txBody>
      </p:sp>
      <p:sp>
        <p:nvSpPr>
          <p:cNvPr id="2912" name="Head 2"/>
          <p:cNvSpPr/>
          <p:nvPr/>
        </p:nvSpPr>
        <p:spPr>
          <a:xfrm>
            <a:off x="2235200" y="4648200"/>
            <a:ext cx="9118600" cy="558800"/>
          </a:xfrm>
          <a:prstGeom prst="rect">
            <a:avLst/>
          </a:prstGeom>
          <a:noFill/>
          <a:ln>
            <a:noFill/>
          </a:ln>
        </p:spPr>
        <p:txBody>
          <a:bodyPr wrap="square" lIns="0" tIns="0" rIns="0" bIns="0" anchor="t">
            <a:normAutofit/>
          </a:bodyPr>
          <a:lstStyle/>
          <a:p>
            <a:pPr algn="l">
              <a:lnSpc>
                <a:spcPct val="110000"/>
              </a:lnSpc>
            </a:pPr>
            <a:r>
              <a:rPr lang="en-GB" sz="2800" b="1" spc="0" dirty="0">
                <a:solidFill>
                  <a:srgbClr val="FFFFFF"/>
                </a:solidFill>
                <a:latin typeface="Aptos Display"/>
              </a:rPr>
              <a:t>Privacy is the wedge.</a:t>
            </a:r>
          </a:p>
        </p:txBody>
      </p:sp>
      <p:sp>
        <p:nvSpPr>
          <p:cNvPr id="2922" name="Body 2"/>
          <p:cNvSpPr/>
          <p:nvPr/>
        </p:nvSpPr>
        <p:spPr>
          <a:xfrm>
            <a:off x="2235200" y="5257800"/>
            <a:ext cx="9118600" cy="635000"/>
          </a:xfrm>
          <a:prstGeom prst="rect">
            <a:avLst/>
          </a:prstGeom>
          <a:noFill/>
          <a:ln>
            <a:noFill/>
          </a:ln>
        </p:spPr>
        <p:txBody>
          <a:bodyPr wrap="square" lIns="0" tIns="0" rIns="0" bIns="0" anchor="t">
            <a:normAutofit/>
          </a:bodyPr>
          <a:lstStyle/>
          <a:p>
            <a:pPr algn="l">
              <a:lnSpc>
                <a:spcPct val="110000"/>
              </a:lnSpc>
            </a:pPr>
            <a:r>
              <a:rPr lang="en-GB" sz="1500" b="0" spc="0" dirty="0">
                <a:solidFill>
                  <a:srgbClr val="A8B3C2"/>
                </a:solidFill>
                <a:latin typeface="Aptos"/>
              </a:rPr>
              <a:t>The winning products never collect what they do not need. That is a design decision taken now, not a policy bolted on later.</a:t>
            </a:r>
          </a:p>
        </p:txBody>
      </p:sp>
      <p:sp>
        <p:nvSpPr>
          <p:cNvPr id="2020" name="Txt2021"/>
          <p:cNvSpPr txBox="1"/>
          <p:nvPr/>
        </p:nvSpPr>
        <p:spPr>
          <a:xfrm>
            <a:off x="3810000" y="6273800"/>
            <a:ext cx="7543800" cy="355600"/>
          </a:xfrm>
          <a:prstGeom prst="rect">
            <a:avLst/>
          </a:prstGeom>
          <a:noFill/>
        </p:spPr>
        <p:txBody>
          <a:bodyPr wrap="square" lIns="0" tIns="0" rIns="0" bIns="0" anchor="t"/>
          <a:lstStyle/>
          <a:p>
            <a:pPr algn="r">
              <a:lnSpc>
                <a:spcPct val="100000"/>
              </a:lnSpc>
              <a:buNone/>
            </a:pPr>
            <a:r>
              <a:rPr lang="en-GB" sz="1600" b="0" i="1" spc="0" dirty="0">
                <a:solidFill>
                  <a:srgbClr val="68D2BF"/>
                </a:solidFill>
                <a:latin typeface="Aptos"/>
              </a:rPr>
              <a:t>The network you already own is the sensing layer you have not switched on yet.</a:t>
            </a:r>
          </a:p>
        </p:txBody>
      </p:sp>
    </p:spTree>
    <p:extLst>
      <p:ext uri="{BB962C8B-B14F-4D97-AF65-F5344CB8AC3E}">
        <p14:creationId xmlns:p14="http://schemas.microsoft.com/office/powerpoint/2010/main" val="1660329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8A6D0E-2208-0EF6-849B-C81D870E65A9}"/>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CAB7E26-4695-54EC-4E27-5840B302A1E7}"/>
              </a:ext>
            </a:extLst>
          </p:cNvPr>
          <p:cNvSpPr>
            <a:spLocks noGrp="1"/>
          </p:cNvSpPr>
          <p:nvPr>
            <p:ph type="sldNum" sz="quarter" idx="12"/>
          </p:nvPr>
        </p:nvSpPr>
        <p:spPr/>
        <p:txBody>
          <a:bodyPr vert="horz" lIns="91440" tIns="45720" rIns="91440" bIns="45720" rtlCol="0" anchor="ctr">
            <a:normAutofit/>
          </a:bodyPr>
          <a:lstStyle/>
          <a:p>
            <a:pPr>
              <a:spcAft>
                <a:spcPts val="600"/>
              </a:spcAft>
            </a:pPr>
            <a:fld id="{0128C860-71EA-4D90-BD91-CC6A1EBFC33B}" type="slidenum">
              <a:rPr lang="en-GB" sz="1100" noProof="1" smtClean="0">
                <a:solidFill>
                  <a:schemeClr val="tx1">
                    <a:lumMod val="50000"/>
                    <a:lumOff val="50000"/>
                  </a:schemeClr>
                </a:solidFill>
              </a:rPr>
              <a:pPr>
                <a:spcAft>
                  <a:spcPts val="600"/>
                </a:spcAft>
              </a:pPr>
              <a:t>22</a:t>
            </a:fld>
            <a:endParaRPr lang="en-GB" sz="1100" noProof="1">
              <a:solidFill>
                <a:schemeClr val="tx1">
                  <a:lumMod val="50000"/>
                  <a:lumOff val="50000"/>
                </a:schemeClr>
              </a:solidFill>
            </a:endParaRPr>
          </a:p>
        </p:txBody>
      </p:sp>
      <p:pic>
        <p:nvPicPr>
          <p:cNvPr id="15" name="Afbeelding 14" descr="Afbeelding met patroon, plein, Symmetrie, ontwerp&#10;&#10;Door AI gegenereerde inhoud is mogelijk onjuist.">
            <a:extLst>
              <a:ext uri="{FF2B5EF4-FFF2-40B4-BE49-F238E27FC236}">
                <a16:creationId xmlns:a16="http://schemas.microsoft.com/office/drawing/2014/main" id="{33F005A8-1571-C1B1-5A11-FB465FB324B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37500" y="3565586"/>
            <a:ext cx="1905000" cy="2110143"/>
          </a:xfrm>
          <a:prstGeom prst="rect">
            <a:avLst/>
          </a:prstGeom>
        </p:spPr>
      </p:pic>
      <p:sp>
        <p:nvSpPr>
          <p:cNvPr id="10" name="HeroTitle"/>
          <p:cNvSpPr/>
          <p:nvPr/>
        </p:nvSpPr>
        <p:spPr>
          <a:xfrm>
            <a:off x="838200" y="1903834"/>
            <a:ext cx="10515600" cy="1125409"/>
          </a:xfrm>
          <a:prstGeom prst="rect">
            <a:avLst/>
          </a:prstGeom>
          <a:noFill/>
        </p:spPr>
        <p:txBody>
          <a:bodyPr wrap="square" lIns="0" tIns="0" rIns="0" bIns="0" anchor="ctr"/>
          <a:lstStyle/>
          <a:p>
            <a:pPr algn="ctr">
              <a:buNone/>
            </a:pPr>
            <a:r>
              <a:rPr lang="nl-NL" sz="3600" b="1" dirty="0">
                <a:solidFill>
                  <a:srgbClr val="FFFFFF"/>
                </a:solidFill>
                <a:latin typeface="Aptos Display"/>
              </a:rPr>
              <a:t>Want to see it live in action? </a:t>
            </a:r>
            <a:r>
              <a:rPr lang="nl-NL" sz="3600" b="1" dirty="0">
                <a:solidFill>
                  <a:srgbClr val="E97132"/>
                </a:solidFill>
                <a:latin typeface="Aptos Display"/>
              </a:rPr>
              <a:t>Get in touch.</a:t>
            </a:r>
          </a:p>
        </p:txBody>
      </p:sp>
      <p:sp>
        <p:nvSpPr>
          <p:cNvPr id="11" name="Div"/>
          <p:cNvSpPr/>
          <p:nvPr/>
        </p:nvSpPr>
        <p:spPr>
          <a:xfrm>
            <a:off x="4445000" y="3115016"/>
            <a:ext cx="3302000" cy="45719"/>
          </a:xfrm>
          <a:prstGeom prst="rect">
            <a:avLst/>
          </a:prstGeom>
          <a:solidFill>
            <a:srgbClr val="E97132"/>
          </a:solidFill>
          <a:ln>
            <a:noFill/>
          </a:ln>
        </p:spPr>
        <p:txBody>
          <a:bodyPr/>
          <a:lstStyle/>
          <a:p>
            <a:endParaRPr lang="en-GB"/>
          </a:p>
        </p:txBody>
      </p:sp>
      <p:sp>
        <p:nvSpPr>
          <p:cNvPr id="60" name="ContactText 1"/>
          <p:cNvSpPr/>
          <p:nvPr/>
        </p:nvSpPr>
        <p:spPr>
          <a:xfrm>
            <a:off x="2387600" y="3322322"/>
            <a:ext cx="3810000" cy="478299"/>
          </a:xfrm>
          <a:prstGeom prst="rect">
            <a:avLst/>
          </a:prstGeom>
          <a:noFill/>
        </p:spPr>
        <p:txBody>
          <a:bodyPr wrap="square" lIns="0" tIns="0" rIns="0" bIns="0" anchor="ctr"/>
          <a:lstStyle/>
          <a:p>
            <a:pPr algn="l">
              <a:buNone/>
            </a:pPr>
            <a:r>
              <a:rPr lang="en-GB" sz="1800" dirty="0">
                <a:solidFill>
                  <a:srgbClr val="FFFFFF"/>
                </a:solidFill>
                <a:latin typeface="Aptos"/>
              </a:rPr>
              <a:t>www.radiosense.tech</a:t>
            </a:r>
          </a:p>
        </p:txBody>
      </p:sp>
      <p:sp>
        <p:nvSpPr>
          <p:cNvPr id="61" name="ContactText 2"/>
          <p:cNvSpPr/>
          <p:nvPr/>
        </p:nvSpPr>
        <p:spPr>
          <a:xfrm>
            <a:off x="2387600" y="3982722"/>
            <a:ext cx="3810000" cy="478299"/>
          </a:xfrm>
          <a:prstGeom prst="rect">
            <a:avLst/>
          </a:prstGeom>
          <a:noFill/>
        </p:spPr>
        <p:txBody>
          <a:bodyPr wrap="square" lIns="0" tIns="0" rIns="0" bIns="0" anchor="ctr"/>
          <a:lstStyle/>
          <a:p>
            <a:pPr algn="l">
              <a:buNone/>
            </a:pPr>
            <a:r>
              <a:rPr lang="en-GB" sz="1800" dirty="0">
                <a:solidFill>
                  <a:srgbClr val="FFFFFF"/>
                </a:solidFill>
                <a:latin typeface="Aptos"/>
              </a:rPr>
              <a:t>+31 6 2170 4137</a:t>
            </a:r>
          </a:p>
        </p:txBody>
      </p:sp>
      <p:sp>
        <p:nvSpPr>
          <p:cNvPr id="62" name="ContactText 3"/>
          <p:cNvSpPr/>
          <p:nvPr/>
        </p:nvSpPr>
        <p:spPr>
          <a:xfrm>
            <a:off x="2387600" y="4643122"/>
            <a:ext cx="3810000" cy="478299"/>
          </a:xfrm>
          <a:prstGeom prst="rect">
            <a:avLst/>
          </a:prstGeom>
          <a:noFill/>
        </p:spPr>
        <p:txBody>
          <a:bodyPr wrap="square" lIns="0" tIns="0" rIns="0" bIns="0" anchor="ctr"/>
          <a:lstStyle/>
          <a:p>
            <a:pPr algn="l">
              <a:buNone/>
            </a:pPr>
            <a:r>
              <a:rPr lang="en-GB" sz="1800" dirty="0">
                <a:solidFill>
                  <a:srgbClr val="FFFFFF"/>
                </a:solidFill>
                <a:latin typeface="Aptos"/>
              </a:rPr>
              <a:t>Fabian@radiosense.tech</a:t>
            </a:r>
          </a:p>
        </p:txBody>
      </p:sp>
      <p:sp>
        <p:nvSpPr>
          <p:cNvPr id="63" name="ContactText 4"/>
          <p:cNvSpPr/>
          <p:nvPr/>
        </p:nvSpPr>
        <p:spPr>
          <a:xfrm>
            <a:off x="2387600" y="5303522"/>
            <a:ext cx="3810000" cy="478299"/>
          </a:xfrm>
          <a:prstGeom prst="rect">
            <a:avLst/>
          </a:prstGeom>
          <a:noFill/>
        </p:spPr>
        <p:txBody>
          <a:bodyPr wrap="square" lIns="0" tIns="0" rIns="0" bIns="0" anchor="ctr"/>
          <a:lstStyle/>
          <a:p>
            <a:pPr algn="l">
              <a:buNone/>
            </a:pPr>
            <a:r>
              <a:rPr lang="en-GB" sz="1800" dirty="0">
                <a:solidFill>
                  <a:srgbClr val="FFFFFF"/>
                </a:solidFill>
                <a:latin typeface="Aptos"/>
              </a:rPr>
              <a:t>Rotterdam, The Netherlands</a:t>
            </a:r>
          </a:p>
        </p:txBody>
      </p:sp>
      <p:sp>
        <p:nvSpPr>
          <p:cNvPr id="70" name="QRLabel"/>
          <p:cNvSpPr/>
          <p:nvPr/>
        </p:nvSpPr>
        <p:spPr>
          <a:xfrm>
            <a:off x="7620000" y="3310598"/>
            <a:ext cx="2540000" cy="337623"/>
          </a:xfrm>
          <a:prstGeom prst="rect">
            <a:avLst/>
          </a:prstGeom>
          <a:noFill/>
        </p:spPr>
        <p:txBody>
          <a:bodyPr wrap="square" lIns="0" tIns="0" rIns="0" bIns="0" anchor="t"/>
          <a:lstStyle/>
          <a:p>
            <a:pPr algn="ctr">
              <a:buNone/>
            </a:pPr>
            <a:r>
              <a:rPr lang="en-GB" sz="1400" b="1" dirty="0">
                <a:solidFill>
                  <a:srgbClr val="A0B0C4"/>
                </a:solidFill>
                <a:latin typeface="Aptos"/>
              </a:rPr>
              <a:t>SCAN TO CONNECT</a:t>
            </a:r>
          </a:p>
        </p:txBody>
      </p:sp>
      <p:sp>
        <p:nvSpPr>
          <p:cNvPr id="80" name="Tagline"/>
          <p:cNvSpPr/>
          <p:nvPr/>
        </p:nvSpPr>
        <p:spPr>
          <a:xfrm>
            <a:off x="838200" y="6109677"/>
            <a:ext cx="10515600" cy="562705"/>
          </a:xfrm>
          <a:prstGeom prst="rect">
            <a:avLst/>
          </a:prstGeom>
          <a:noFill/>
        </p:spPr>
        <p:txBody>
          <a:bodyPr wrap="square" lIns="0" tIns="0" rIns="0" bIns="0" anchor="t"/>
          <a:lstStyle/>
          <a:p>
            <a:pPr algn="ctr">
              <a:buNone/>
            </a:pPr>
            <a:r>
              <a:rPr lang="nl-NL" sz="1600" i="1" dirty="0">
                <a:solidFill>
                  <a:srgbClr val="8090A8"/>
                </a:solidFill>
                <a:latin typeface="Aptos"/>
              </a:rPr>
              <a:t>Privacy-first WiFi sensing for healthcare, security and facility management.</a:t>
            </a:r>
          </a:p>
        </p:txBody>
      </p:sp>
      <p:pic>
        <p:nvPicPr>
          <p:cNvPr id="81" name="Graphic 81" descr="Website"/>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778000" y="3378200"/>
            <a:ext cx="381000" cy="381000"/>
          </a:xfrm>
          <a:prstGeom prst="rect">
            <a:avLst/>
          </a:prstGeom>
        </p:spPr>
      </p:pic>
      <p:pic>
        <p:nvPicPr>
          <p:cNvPr id="82" name="Graphic 82" descr="Phone"/>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778000" y="4038600"/>
            <a:ext cx="381000" cy="381000"/>
          </a:xfrm>
          <a:prstGeom prst="rect">
            <a:avLst/>
          </a:prstGeom>
        </p:spPr>
      </p:pic>
      <p:pic>
        <p:nvPicPr>
          <p:cNvPr id="83" name="Graphic 83" descr="Email"/>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778000" y="4699000"/>
            <a:ext cx="381000" cy="381000"/>
          </a:xfrm>
          <a:prstGeom prst="rect">
            <a:avLst/>
          </a:prstGeom>
        </p:spPr>
      </p:pic>
      <p:pic>
        <p:nvPicPr>
          <p:cNvPr id="84" name="Graphic 84" descr="Location"/>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778000" y="5359400"/>
            <a:ext cx="381000" cy="381000"/>
          </a:xfrm>
          <a:prstGeom prst="rect">
            <a:avLst/>
          </a:prstGeom>
        </p:spPr>
      </p:pic>
    </p:spTree>
    <p:extLst>
      <p:ext uri="{BB962C8B-B14F-4D97-AF65-F5344CB8AC3E}">
        <p14:creationId xmlns:p14="http://schemas.microsoft.com/office/powerpoint/2010/main" val="199873771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0">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51C6131E-2098-E242-BF2A-34924DA76FA5}">
  <we:reference id="f5f369e5-aa35-49d7-ad7b-638152ddb008" version="1.0.0.1" store="EXCatalog" storeType="EXCatalog"/>
  <we:alternateReferences>
    <we:reference id="WA200010001" version="1.0.0.1" store="nl-NL" storeType="OMEX"/>
  </we:alternateReferences>
  <we:properties>
    <we:property name="claude.fileId" value="&quot;dd73b9fe-5db2-48cf-bb7a-9efdebf114b5&quot;"/>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emplate>Office Theme</Template>
  <TotalTime>5034</TotalTime>
  <Words>6091</Words>
  <Application>Microsoft Macintosh PowerPoint</Application>
  <PresentationFormat>Breedbeeld</PresentationFormat>
  <Paragraphs>497</Paragraphs>
  <Slides>22</Slides>
  <Notes>22</Notes>
  <HiddenSlides>0</HiddenSlides>
  <MMClips>0</MMClips>
  <ScaleCrop>false</ScaleCrop>
  <HeadingPairs>
    <vt:vector size="6" baseType="variant">
      <vt:variant>
        <vt:lpstr>Gebruikte lettertypen</vt:lpstr>
      </vt:variant>
      <vt:variant>
        <vt:i4>5</vt:i4>
      </vt:variant>
      <vt:variant>
        <vt:lpstr>Thema</vt:lpstr>
      </vt:variant>
      <vt:variant>
        <vt:i4>1</vt:i4>
      </vt:variant>
      <vt:variant>
        <vt:lpstr>Diatitels</vt:lpstr>
      </vt:variant>
      <vt:variant>
        <vt:i4>22</vt:i4>
      </vt:variant>
    </vt:vector>
  </HeadingPairs>
  <TitlesOfParts>
    <vt:vector size="28" baseType="lpstr">
      <vt:lpstr>Aptos</vt:lpstr>
      <vt:lpstr>Aptos Display</vt:lpstr>
      <vt:lpstr>Arial</vt:lpstr>
      <vt:lpstr>Inter 18pt 18pt</vt:lpstr>
      <vt:lpstr>Inter 18pt 18pt SemiBold</vt:lpstr>
      <vt:lpstr>Office Theme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See it in action</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vector>
  </TitlesOfParts>
  <Company>TU Delft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Fabian van Prooijen</dc:creator>
  <cp:lastModifiedBy>Fabian van Prooijen</cp:lastModifiedBy>
  <cp:revision>171</cp:revision>
  <dcterms:created xsi:type="dcterms:W3CDTF">2024-09-28T08:48:31Z</dcterms:created>
  <dcterms:modified xsi:type="dcterms:W3CDTF">2026-09-13T09:07:02Z</dcterms:modified>
</cp:coreProperties>
</file>