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0" r:id="rId4"/>
    <p:sldId id="263" r:id="rId5"/>
    <p:sldId id="316" r:id="rId6"/>
    <p:sldId id="264" r:id="rId7"/>
    <p:sldId id="317" r:id="rId8"/>
    <p:sldId id="313" r:id="rId9"/>
    <p:sldId id="328" r:id="rId10"/>
    <p:sldId id="324" r:id="rId11"/>
    <p:sldId id="323" r:id="rId12"/>
    <p:sldId id="318" r:id="rId13"/>
    <p:sldId id="320" r:id="rId14"/>
    <p:sldId id="322" r:id="rId15"/>
    <p:sldId id="309" r:id="rId16"/>
    <p:sldId id="307" r:id="rId17"/>
    <p:sldId id="319" r:id="rId18"/>
    <p:sldId id="321" r:id="rId19"/>
    <p:sldId id="306" r:id="rId20"/>
    <p:sldId id="327" r:id="rId21"/>
    <p:sldId id="290" r:id="rId22"/>
    <p:sldId id="301" r:id="rId23"/>
  </p:sldIdLst>
  <p:sldSz cx="18288000" cy="10287000"/>
  <p:notesSz cx="6858000" cy="9144000"/>
  <p:embeddedFontLst>
    <p:embeddedFont>
      <p:font typeface="Instrument Sans" pitchFamily="2" charset="0"/>
      <p:regular r:id="rId25"/>
      <p:bold r:id="rId26"/>
      <p:italic r:id="rId27"/>
      <p:boldItalic r:id="rId28"/>
    </p:embeddedFont>
    <p:embeddedFont>
      <p:font typeface="Instrument Sans Medium" pitchFamily="2" charset="0"/>
      <p:regular r:id="rId29"/>
      <p:italic r:id="rId30"/>
    </p:embeddedFont>
    <p:embeddedFont>
      <p:font typeface="Instrument Sans SemiBold" pitchFamily="2" charset="0"/>
      <p:bold r:id="rId31"/>
      <p:boldItalic r:id="rId32"/>
    </p:embeddedFont>
    <p:embeddedFont>
      <p:font typeface="Noto Sans" panose="020B050204050402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786832" rtl="0" eaLnBrk="1" latinLnBrk="0" hangingPunct="1">
      <a:defRPr sz="1549" kern="1200">
        <a:solidFill>
          <a:schemeClr val="tx1"/>
        </a:solidFill>
        <a:latin typeface="+mn-lt"/>
        <a:ea typeface="+mn-ea"/>
        <a:cs typeface="+mn-cs"/>
      </a:defRPr>
    </a:lvl1pPr>
    <a:lvl2pPr marL="393416" algn="l" defTabSz="786832" rtl="0" eaLnBrk="1" latinLnBrk="0" hangingPunct="1">
      <a:defRPr sz="1549" kern="1200">
        <a:solidFill>
          <a:schemeClr val="tx1"/>
        </a:solidFill>
        <a:latin typeface="+mn-lt"/>
        <a:ea typeface="+mn-ea"/>
        <a:cs typeface="+mn-cs"/>
      </a:defRPr>
    </a:lvl2pPr>
    <a:lvl3pPr marL="786832" algn="l" defTabSz="786832" rtl="0" eaLnBrk="1" latinLnBrk="0" hangingPunct="1">
      <a:defRPr sz="1549" kern="1200">
        <a:solidFill>
          <a:schemeClr val="tx1"/>
        </a:solidFill>
        <a:latin typeface="+mn-lt"/>
        <a:ea typeface="+mn-ea"/>
        <a:cs typeface="+mn-cs"/>
      </a:defRPr>
    </a:lvl3pPr>
    <a:lvl4pPr marL="1180248" algn="l" defTabSz="786832" rtl="0" eaLnBrk="1" latinLnBrk="0" hangingPunct="1">
      <a:defRPr sz="1549" kern="1200">
        <a:solidFill>
          <a:schemeClr val="tx1"/>
        </a:solidFill>
        <a:latin typeface="+mn-lt"/>
        <a:ea typeface="+mn-ea"/>
        <a:cs typeface="+mn-cs"/>
      </a:defRPr>
    </a:lvl4pPr>
    <a:lvl5pPr marL="1573664" algn="l" defTabSz="786832" rtl="0" eaLnBrk="1" latinLnBrk="0" hangingPunct="1">
      <a:defRPr sz="1549" kern="1200">
        <a:solidFill>
          <a:schemeClr val="tx1"/>
        </a:solidFill>
        <a:latin typeface="+mn-lt"/>
        <a:ea typeface="+mn-ea"/>
        <a:cs typeface="+mn-cs"/>
      </a:defRPr>
    </a:lvl5pPr>
    <a:lvl6pPr marL="1967080" algn="l" defTabSz="786832" rtl="0" eaLnBrk="1" latinLnBrk="0" hangingPunct="1">
      <a:defRPr sz="1549" kern="1200">
        <a:solidFill>
          <a:schemeClr val="tx1"/>
        </a:solidFill>
        <a:latin typeface="+mn-lt"/>
        <a:ea typeface="+mn-ea"/>
        <a:cs typeface="+mn-cs"/>
      </a:defRPr>
    </a:lvl6pPr>
    <a:lvl7pPr marL="2360496" algn="l" defTabSz="786832" rtl="0" eaLnBrk="1" latinLnBrk="0" hangingPunct="1">
      <a:defRPr sz="1549" kern="1200">
        <a:solidFill>
          <a:schemeClr val="tx1"/>
        </a:solidFill>
        <a:latin typeface="+mn-lt"/>
        <a:ea typeface="+mn-ea"/>
        <a:cs typeface="+mn-cs"/>
      </a:defRPr>
    </a:lvl7pPr>
    <a:lvl8pPr marL="2753912" algn="l" defTabSz="786832" rtl="0" eaLnBrk="1" latinLnBrk="0" hangingPunct="1">
      <a:defRPr sz="1549" kern="1200">
        <a:solidFill>
          <a:schemeClr val="tx1"/>
        </a:solidFill>
        <a:latin typeface="+mn-lt"/>
        <a:ea typeface="+mn-ea"/>
        <a:cs typeface="+mn-cs"/>
      </a:defRPr>
    </a:lvl8pPr>
    <a:lvl9pPr marL="3147327" algn="l" defTabSz="786832" rtl="0" eaLnBrk="1" latinLnBrk="0" hangingPunct="1">
      <a:defRPr sz="154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4017"/>
    <a:srgbClr val="28557A"/>
    <a:srgbClr val="FFFFFF"/>
    <a:srgbClr val="39C0E0"/>
    <a:srgbClr val="0C384C"/>
    <a:srgbClr val="156082"/>
    <a:srgbClr val="00B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6008" autoAdjust="0"/>
  </p:normalViewPr>
  <p:slideViewPr>
    <p:cSldViewPr>
      <p:cViewPr varScale="1">
        <p:scale>
          <a:sx n="82" d="100"/>
          <a:sy n="82" d="100"/>
        </p:scale>
        <p:origin x="17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FBE24-E343-4116-B497-3912C23CD609}" type="datetimeFigureOut">
              <a:rPr lang="tr-TR" smtClean="0"/>
              <a:t>22.11.2025</a:t>
            </a:fld>
            <a:endParaRPr lang="tr-TR" dirty="0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07E2B-1C50-45DF-9AA2-F0CF9BD934E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3597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6832" rtl="0" eaLnBrk="1" latinLnBrk="0" hangingPunct="1">
      <a:defRPr sz="1032" kern="1200">
        <a:solidFill>
          <a:schemeClr val="tx1"/>
        </a:solidFill>
        <a:latin typeface="+mn-lt"/>
        <a:ea typeface="+mn-ea"/>
        <a:cs typeface="+mn-cs"/>
      </a:defRPr>
    </a:lvl1pPr>
    <a:lvl2pPr marL="393416" algn="l" defTabSz="786832" rtl="0" eaLnBrk="1" latinLnBrk="0" hangingPunct="1">
      <a:defRPr sz="1032" kern="1200">
        <a:solidFill>
          <a:schemeClr val="tx1"/>
        </a:solidFill>
        <a:latin typeface="+mn-lt"/>
        <a:ea typeface="+mn-ea"/>
        <a:cs typeface="+mn-cs"/>
      </a:defRPr>
    </a:lvl2pPr>
    <a:lvl3pPr marL="786832" algn="l" defTabSz="786832" rtl="0" eaLnBrk="1" latinLnBrk="0" hangingPunct="1">
      <a:defRPr sz="1032" kern="1200">
        <a:solidFill>
          <a:schemeClr val="tx1"/>
        </a:solidFill>
        <a:latin typeface="+mn-lt"/>
        <a:ea typeface="+mn-ea"/>
        <a:cs typeface="+mn-cs"/>
      </a:defRPr>
    </a:lvl3pPr>
    <a:lvl4pPr marL="1180248" algn="l" defTabSz="786832" rtl="0" eaLnBrk="1" latinLnBrk="0" hangingPunct="1">
      <a:defRPr sz="1032" kern="1200">
        <a:solidFill>
          <a:schemeClr val="tx1"/>
        </a:solidFill>
        <a:latin typeface="+mn-lt"/>
        <a:ea typeface="+mn-ea"/>
        <a:cs typeface="+mn-cs"/>
      </a:defRPr>
    </a:lvl4pPr>
    <a:lvl5pPr marL="1573664" algn="l" defTabSz="786832" rtl="0" eaLnBrk="1" latinLnBrk="0" hangingPunct="1">
      <a:defRPr sz="1032" kern="1200">
        <a:solidFill>
          <a:schemeClr val="tx1"/>
        </a:solidFill>
        <a:latin typeface="+mn-lt"/>
        <a:ea typeface="+mn-ea"/>
        <a:cs typeface="+mn-cs"/>
      </a:defRPr>
    </a:lvl5pPr>
    <a:lvl6pPr marL="1967080" algn="l" defTabSz="786832" rtl="0" eaLnBrk="1" latinLnBrk="0" hangingPunct="1">
      <a:defRPr sz="1032" kern="1200">
        <a:solidFill>
          <a:schemeClr val="tx1"/>
        </a:solidFill>
        <a:latin typeface="+mn-lt"/>
        <a:ea typeface="+mn-ea"/>
        <a:cs typeface="+mn-cs"/>
      </a:defRPr>
    </a:lvl6pPr>
    <a:lvl7pPr marL="2360496" algn="l" defTabSz="786832" rtl="0" eaLnBrk="1" latinLnBrk="0" hangingPunct="1">
      <a:defRPr sz="1032" kern="1200">
        <a:solidFill>
          <a:schemeClr val="tx1"/>
        </a:solidFill>
        <a:latin typeface="+mn-lt"/>
        <a:ea typeface="+mn-ea"/>
        <a:cs typeface="+mn-cs"/>
      </a:defRPr>
    </a:lvl7pPr>
    <a:lvl8pPr marL="2753912" algn="l" defTabSz="786832" rtl="0" eaLnBrk="1" latinLnBrk="0" hangingPunct="1">
      <a:defRPr sz="1032" kern="1200">
        <a:solidFill>
          <a:schemeClr val="tx1"/>
        </a:solidFill>
        <a:latin typeface="+mn-lt"/>
        <a:ea typeface="+mn-ea"/>
        <a:cs typeface="+mn-cs"/>
      </a:defRPr>
    </a:lvl8pPr>
    <a:lvl9pPr marL="3147327" algn="l" defTabSz="786832" rtl="0" eaLnBrk="1" latinLnBrk="0" hangingPunct="1">
      <a:defRPr sz="10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E07E2B-1C50-45DF-9AA2-F0CF9BD934E2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83396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E07E2B-1C50-45DF-9AA2-F0CF9BD934E2}" type="slidenum">
              <a:rPr lang="tr-TR" smtClean="0"/>
              <a:t>22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7035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2" y="3886201"/>
            <a:ext cx="64008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2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4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6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8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60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72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4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6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60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8"/>
          </a:xfrm>
        </p:spPr>
        <p:txBody>
          <a:bodyPr anchor="b"/>
          <a:lstStyle>
            <a:lvl1pPr marL="0" indent="0">
              <a:buNone/>
              <a:defRPr sz="1803">
                <a:solidFill>
                  <a:schemeClr val="tx1">
                    <a:tint val="75000"/>
                  </a:schemeClr>
                </a:solidFill>
              </a:defRPr>
            </a:lvl1pPr>
            <a:lvl2pPr marL="412059" indent="0">
              <a:buNone/>
              <a:defRPr sz="1622">
                <a:solidFill>
                  <a:schemeClr val="tx1">
                    <a:tint val="75000"/>
                  </a:schemeClr>
                </a:solidFill>
              </a:defRPr>
            </a:lvl2pPr>
            <a:lvl3pPr marL="824117" indent="0">
              <a:buNone/>
              <a:defRPr sz="1442">
                <a:solidFill>
                  <a:schemeClr val="tx1">
                    <a:tint val="75000"/>
                  </a:schemeClr>
                </a:solidFill>
              </a:defRPr>
            </a:lvl3pPr>
            <a:lvl4pPr marL="1236176" indent="0">
              <a:buNone/>
              <a:defRPr sz="1262">
                <a:solidFill>
                  <a:schemeClr val="tx1">
                    <a:tint val="75000"/>
                  </a:schemeClr>
                </a:solidFill>
              </a:defRPr>
            </a:lvl4pPr>
            <a:lvl5pPr marL="1648234" indent="0">
              <a:buNone/>
              <a:defRPr sz="1262">
                <a:solidFill>
                  <a:schemeClr val="tx1">
                    <a:tint val="75000"/>
                  </a:schemeClr>
                </a:solidFill>
              </a:defRPr>
            </a:lvl5pPr>
            <a:lvl6pPr marL="2060293" indent="0">
              <a:buNone/>
              <a:defRPr sz="1262">
                <a:solidFill>
                  <a:schemeClr val="tx1">
                    <a:tint val="75000"/>
                  </a:schemeClr>
                </a:solidFill>
              </a:defRPr>
            </a:lvl6pPr>
            <a:lvl7pPr marL="2472351" indent="0">
              <a:buNone/>
              <a:defRPr sz="1262">
                <a:solidFill>
                  <a:schemeClr val="tx1">
                    <a:tint val="75000"/>
                  </a:schemeClr>
                </a:solidFill>
              </a:defRPr>
            </a:lvl7pPr>
            <a:lvl8pPr marL="2884410" indent="0">
              <a:buNone/>
              <a:defRPr sz="1262">
                <a:solidFill>
                  <a:schemeClr val="tx1">
                    <a:tint val="75000"/>
                  </a:schemeClr>
                </a:solidFill>
              </a:defRPr>
            </a:lvl8pPr>
            <a:lvl9pPr marL="3296468" indent="0">
              <a:buNone/>
              <a:defRPr sz="126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2"/>
            <a:ext cx="4038599" cy="4525963"/>
          </a:xfrm>
        </p:spPr>
        <p:txBody>
          <a:bodyPr/>
          <a:lstStyle>
            <a:lvl1pPr>
              <a:defRPr sz="2523"/>
            </a:lvl1pPr>
            <a:lvl2pPr>
              <a:defRPr sz="2163"/>
            </a:lvl2pPr>
            <a:lvl3pPr>
              <a:defRPr sz="1803"/>
            </a:lvl3pPr>
            <a:lvl4pPr>
              <a:defRPr sz="1622"/>
            </a:lvl4pPr>
            <a:lvl5pPr>
              <a:defRPr sz="1622"/>
            </a:lvl5pPr>
            <a:lvl6pPr>
              <a:defRPr sz="1622"/>
            </a:lvl6pPr>
            <a:lvl7pPr>
              <a:defRPr sz="1622"/>
            </a:lvl7pPr>
            <a:lvl8pPr>
              <a:defRPr sz="1622"/>
            </a:lvl8pPr>
            <a:lvl9pPr>
              <a:defRPr sz="1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599" cy="4525963"/>
          </a:xfrm>
        </p:spPr>
        <p:txBody>
          <a:bodyPr/>
          <a:lstStyle>
            <a:lvl1pPr>
              <a:defRPr sz="2523"/>
            </a:lvl1pPr>
            <a:lvl2pPr>
              <a:defRPr sz="2163"/>
            </a:lvl2pPr>
            <a:lvl3pPr>
              <a:defRPr sz="1803"/>
            </a:lvl3pPr>
            <a:lvl4pPr>
              <a:defRPr sz="1622"/>
            </a:lvl4pPr>
            <a:lvl5pPr>
              <a:defRPr sz="1622"/>
            </a:lvl5pPr>
            <a:lvl6pPr>
              <a:defRPr sz="1622"/>
            </a:lvl6pPr>
            <a:lvl7pPr>
              <a:defRPr sz="1622"/>
            </a:lvl7pPr>
            <a:lvl8pPr>
              <a:defRPr sz="1622"/>
            </a:lvl8pPr>
            <a:lvl9pPr>
              <a:defRPr sz="1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9" cy="639762"/>
          </a:xfrm>
        </p:spPr>
        <p:txBody>
          <a:bodyPr anchor="b"/>
          <a:lstStyle>
            <a:lvl1pPr marL="0" indent="0">
              <a:buNone/>
              <a:defRPr sz="2163" b="1"/>
            </a:lvl1pPr>
            <a:lvl2pPr marL="412059" indent="0">
              <a:buNone/>
              <a:defRPr sz="1803" b="1"/>
            </a:lvl2pPr>
            <a:lvl3pPr marL="824117" indent="0">
              <a:buNone/>
              <a:defRPr sz="1622" b="1"/>
            </a:lvl3pPr>
            <a:lvl4pPr marL="1236176" indent="0">
              <a:buNone/>
              <a:defRPr sz="1442" b="1"/>
            </a:lvl4pPr>
            <a:lvl5pPr marL="1648234" indent="0">
              <a:buNone/>
              <a:defRPr sz="1442" b="1"/>
            </a:lvl5pPr>
            <a:lvl6pPr marL="2060293" indent="0">
              <a:buNone/>
              <a:defRPr sz="1442" b="1"/>
            </a:lvl6pPr>
            <a:lvl7pPr marL="2472351" indent="0">
              <a:buNone/>
              <a:defRPr sz="1442" b="1"/>
            </a:lvl7pPr>
            <a:lvl8pPr marL="2884410" indent="0">
              <a:buNone/>
              <a:defRPr sz="1442" b="1"/>
            </a:lvl8pPr>
            <a:lvl9pPr marL="3296468" indent="0">
              <a:buNone/>
              <a:defRPr sz="14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6"/>
            <a:ext cx="4040189" cy="3951288"/>
          </a:xfrm>
        </p:spPr>
        <p:txBody>
          <a:bodyPr/>
          <a:lstStyle>
            <a:lvl1pPr>
              <a:defRPr sz="2163"/>
            </a:lvl1pPr>
            <a:lvl2pPr>
              <a:defRPr sz="1803"/>
            </a:lvl2pPr>
            <a:lvl3pPr>
              <a:defRPr sz="1622"/>
            </a:lvl3pPr>
            <a:lvl4pPr>
              <a:defRPr sz="1442"/>
            </a:lvl4pPr>
            <a:lvl5pPr>
              <a:defRPr sz="1442"/>
            </a:lvl5pPr>
            <a:lvl6pPr>
              <a:defRPr sz="1442"/>
            </a:lvl6pPr>
            <a:lvl7pPr>
              <a:defRPr sz="1442"/>
            </a:lvl7pPr>
            <a:lvl8pPr>
              <a:defRPr sz="1442"/>
            </a:lvl8pPr>
            <a:lvl9pPr>
              <a:defRPr sz="14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163" b="1"/>
            </a:lvl1pPr>
            <a:lvl2pPr marL="412059" indent="0">
              <a:buNone/>
              <a:defRPr sz="1803" b="1"/>
            </a:lvl2pPr>
            <a:lvl3pPr marL="824117" indent="0">
              <a:buNone/>
              <a:defRPr sz="1622" b="1"/>
            </a:lvl3pPr>
            <a:lvl4pPr marL="1236176" indent="0">
              <a:buNone/>
              <a:defRPr sz="1442" b="1"/>
            </a:lvl4pPr>
            <a:lvl5pPr marL="1648234" indent="0">
              <a:buNone/>
              <a:defRPr sz="1442" b="1"/>
            </a:lvl5pPr>
            <a:lvl6pPr marL="2060293" indent="0">
              <a:buNone/>
              <a:defRPr sz="1442" b="1"/>
            </a:lvl6pPr>
            <a:lvl7pPr marL="2472351" indent="0">
              <a:buNone/>
              <a:defRPr sz="1442" b="1"/>
            </a:lvl7pPr>
            <a:lvl8pPr marL="2884410" indent="0">
              <a:buNone/>
              <a:defRPr sz="1442" b="1"/>
            </a:lvl8pPr>
            <a:lvl9pPr marL="3296468" indent="0">
              <a:buNone/>
              <a:defRPr sz="14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163"/>
            </a:lvl1pPr>
            <a:lvl2pPr>
              <a:defRPr sz="1803"/>
            </a:lvl2pPr>
            <a:lvl3pPr>
              <a:defRPr sz="1622"/>
            </a:lvl3pPr>
            <a:lvl4pPr>
              <a:defRPr sz="1442"/>
            </a:lvl4pPr>
            <a:lvl5pPr>
              <a:defRPr sz="1442"/>
            </a:lvl5pPr>
            <a:lvl6pPr>
              <a:defRPr sz="1442"/>
            </a:lvl6pPr>
            <a:lvl7pPr>
              <a:defRPr sz="1442"/>
            </a:lvl7pPr>
            <a:lvl8pPr>
              <a:defRPr sz="1442"/>
            </a:lvl8pPr>
            <a:lvl9pPr>
              <a:defRPr sz="14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180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5"/>
            <a:ext cx="5111751" cy="5853112"/>
          </a:xfrm>
        </p:spPr>
        <p:txBody>
          <a:bodyPr/>
          <a:lstStyle>
            <a:lvl1pPr>
              <a:defRPr sz="2884"/>
            </a:lvl1pPr>
            <a:lvl2pPr>
              <a:defRPr sz="2523"/>
            </a:lvl2pPr>
            <a:lvl3pPr>
              <a:defRPr sz="2163"/>
            </a:lvl3pPr>
            <a:lvl4pPr>
              <a:defRPr sz="1803"/>
            </a:lvl4pPr>
            <a:lvl5pPr>
              <a:defRPr sz="1803"/>
            </a:lvl5pPr>
            <a:lvl6pPr>
              <a:defRPr sz="1803"/>
            </a:lvl6pPr>
            <a:lvl7pPr>
              <a:defRPr sz="1803"/>
            </a:lvl7pPr>
            <a:lvl8pPr>
              <a:defRPr sz="1803"/>
            </a:lvl8pPr>
            <a:lvl9pPr>
              <a:defRPr sz="180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262"/>
            </a:lvl1pPr>
            <a:lvl2pPr marL="412059" indent="0">
              <a:buNone/>
              <a:defRPr sz="1081"/>
            </a:lvl2pPr>
            <a:lvl3pPr marL="824117" indent="0">
              <a:buNone/>
              <a:defRPr sz="901"/>
            </a:lvl3pPr>
            <a:lvl4pPr marL="1236176" indent="0">
              <a:buNone/>
              <a:defRPr sz="811"/>
            </a:lvl4pPr>
            <a:lvl5pPr marL="1648234" indent="0">
              <a:buNone/>
              <a:defRPr sz="811"/>
            </a:lvl5pPr>
            <a:lvl6pPr marL="2060293" indent="0">
              <a:buNone/>
              <a:defRPr sz="811"/>
            </a:lvl6pPr>
            <a:lvl7pPr marL="2472351" indent="0">
              <a:buNone/>
              <a:defRPr sz="811"/>
            </a:lvl7pPr>
            <a:lvl8pPr marL="2884410" indent="0">
              <a:buNone/>
              <a:defRPr sz="811"/>
            </a:lvl8pPr>
            <a:lvl9pPr marL="3296468" indent="0">
              <a:buNone/>
              <a:defRPr sz="8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1" y="4800600"/>
            <a:ext cx="5486400" cy="566738"/>
          </a:xfrm>
        </p:spPr>
        <p:txBody>
          <a:bodyPr anchor="b"/>
          <a:lstStyle>
            <a:lvl1pPr algn="l">
              <a:defRPr sz="180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1" y="612776"/>
            <a:ext cx="5486400" cy="4114800"/>
          </a:xfrm>
        </p:spPr>
        <p:txBody>
          <a:bodyPr/>
          <a:lstStyle>
            <a:lvl1pPr marL="0" indent="0">
              <a:buNone/>
              <a:defRPr sz="2884"/>
            </a:lvl1pPr>
            <a:lvl2pPr marL="412059" indent="0">
              <a:buNone/>
              <a:defRPr sz="2523"/>
            </a:lvl2pPr>
            <a:lvl3pPr marL="824117" indent="0">
              <a:buNone/>
              <a:defRPr sz="2163"/>
            </a:lvl3pPr>
            <a:lvl4pPr marL="1236176" indent="0">
              <a:buNone/>
              <a:defRPr sz="1803"/>
            </a:lvl4pPr>
            <a:lvl5pPr marL="1648234" indent="0">
              <a:buNone/>
              <a:defRPr sz="1803"/>
            </a:lvl5pPr>
            <a:lvl6pPr marL="2060293" indent="0">
              <a:buNone/>
              <a:defRPr sz="1803"/>
            </a:lvl6pPr>
            <a:lvl7pPr marL="2472351" indent="0">
              <a:buNone/>
              <a:defRPr sz="1803"/>
            </a:lvl7pPr>
            <a:lvl8pPr marL="2884410" indent="0">
              <a:buNone/>
              <a:defRPr sz="1803"/>
            </a:lvl8pPr>
            <a:lvl9pPr marL="3296468" indent="0">
              <a:buNone/>
              <a:defRPr sz="180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1" y="5367340"/>
            <a:ext cx="5486400" cy="804862"/>
          </a:xfrm>
        </p:spPr>
        <p:txBody>
          <a:bodyPr/>
          <a:lstStyle>
            <a:lvl1pPr marL="0" indent="0">
              <a:buNone/>
              <a:defRPr sz="1262"/>
            </a:lvl1pPr>
            <a:lvl2pPr marL="412059" indent="0">
              <a:buNone/>
              <a:defRPr sz="1081"/>
            </a:lvl2pPr>
            <a:lvl3pPr marL="824117" indent="0">
              <a:buNone/>
              <a:defRPr sz="901"/>
            </a:lvl3pPr>
            <a:lvl4pPr marL="1236176" indent="0">
              <a:buNone/>
              <a:defRPr sz="811"/>
            </a:lvl4pPr>
            <a:lvl5pPr marL="1648234" indent="0">
              <a:buNone/>
              <a:defRPr sz="811"/>
            </a:lvl5pPr>
            <a:lvl6pPr marL="2060293" indent="0">
              <a:buNone/>
              <a:defRPr sz="811"/>
            </a:lvl6pPr>
            <a:lvl7pPr marL="2472351" indent="0">
              <a:buNone/>
              <a:defRPr sz="811"/>
            </a:lvl7pPr>
            <a:lvl8pPr marL="2884410" indent="0">
              <a:buNone/>
              <a:defRPr sz="811"/>
            </a:lvl8pPr>
            <a:lvl9pPr marL="3296468" indent="0">
              <a:buNone/>
              <a:defRPr sz="8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643"/>
            <a:ext cx="2057400" cy="58515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40"/>
            <a:ext cx="82296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24117" rtl="0" eaLnBrk="1" latinLnBrk="0" hangingPunct="1">
        <a:spcBef>
          <a:spcPct val="0"/>
        </a:spcBef>
        <a:buNone/>
        <a:defRPr sz="396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9044" indent="-309044" algn="l" defTabSz="824117" rtl="0" eaLnBrk="1" latinLnBrk="0" hangingPunct="1">
        <a:spcBef>
          <a:spcPct val="20000"/>
        </a:spcBef>
        <a:buFont typeface="Arial" pitchFamily="34" charset="0"/>
        <a:buChar char="•"/>
        <a:defRPr sz="2884" kern="1200">
          <a:solidFill>
            <a:schemeClr val="tx1"/>
          </a:solidFill>
          <a:latin typeface="+mn-lt"/>
          <a:ea typeface="+mn-ea"/>
          <a:cs typeface="+mn-cs"/>
        </a:defRPr>
      </a:lvl1pPr>
      <a:lvl2pPr marL="669596" indent="-257537" algn="l" defTabSz="824117" rtl="0" eaLnBrk="1" latinLnBrk="0" hangingPunct="1">
        <a:spcBef>
          <a:spcPct val="20000"/>
        </a:spcBef>
        <a:buFont typeface="Arial" pitchFamily="34" charset="0"/>
        <a:buChar char="–"/>
        <a:defRPr sz="2523" kern="1200">
          <a:solidFill>
            <a:schemeClr val="tx1"/>
          </a:solidFill>
          <a:latin typeface="+mn-lt"/>
          <a:ea typeface="+mn-ea"/>
          <a:cs typeface="+mn-cs"/>
        </a:defRPr>
      </a:lvl2pPr>
      <a:lvl3pPr marL="1030146" indent="-206029" algn="l" defTabSz="824117" rtl="0" eaLnBrk="1" latinLnBrk="0" hangingPunct="1">
        <a:spcBef>
          <a:spcPct val="20000"/>
        </a:spcBef>
        <a:buFont typeface="Arial" pitchFamily="34" charset="0"/>
        <a:buChar char="•"/>
        <a:defRPr sz="2163" kern="1200">
          <a:solidFill>
            <a:schemeClr val="tx1"/>
          </a:solidFill>
          <a:latin typeface="+mn-lt"/>
          <a:ea typeface="+mn-ea"/>
          <a:cs typeface="+mn-cs"/>
        </a:defRPr>
      </a:lvl3pPr>
      <a:lvl4pPr marL="1442204" indent="-206029" algn="l" defTabSz="824117" rtl="0" eaLnBrk="1" latinLnBrk="0" hangingPunct="1">
        <a:spcBef>
          <a:spcPct val="20000"/>
        </a:spcBef>
        <a:buFont typeface="Arial" pitchFamily="34" charset="0"/>
        <a:buChar char="–"/>
        <a:defRPr sz="1803" kern="1200">
          <a:solidFill>
            <a:schemeClr val="tx1"/>
          </a:solidFill>
          <a:latin typeface="+mn-lt"/>
          <a:ea typeface="+mn-ea"/>
          <a:cs typeface="+mn-cs"/>
        </a:defRPr>
      </a:lvl4pPr>
      <a:lvl5pPr marL="1854263" indent="-206029" algn="l" defTabSz="824117" rtl="0" eaLnBrk="1" latinLnBrk="0" hangingPunct="1">
        <a:spcBef>
          <a:spcPct val="20000"/>
        </a:spcBef>
        <a:buFont typeface="Arial" pitchFamily="34" charset="0"/>
        <a:buChar char="»"/>
        <a:defRPr sz="1803" kern="1200">
          <a:solidFill>
            <a:schemeClr val="tx1"/>
          </a:solidFill>
          <a:latin typeface="+mn-lt"/>
          <a:ea typeface="+mn-ea"/>
          <a:cs typeface="+mn-cs"/>
        </a:defRPr>
      </a:lvl5pPr>
      <a:lvl6pPr marL="2266321" indent="-206029" algn="l" defTabSz="824117" rtl="0" eaLnBrk="1" latinLnBrk="0" hangingPunct="1">
        <a:spcBef>
          <a:spcPct val="20000"/>
        </a:spcBef>
        <a:buFont typeface="Arial" pitchFamily="34" charset="0"/>
        <a:buChar char="•"/>
        <a:defRPr sz="1803" kern="1200">
          <a:solidFill>
            <a:schemeClr val="tx1"/>
          </a:solidFill>
          <a:latin typeface="+mn-lt"/>
          <a:ea typeface="+mn-ea"/>
          <a:cs typeface="+mn-cs"/>
        </a:defRPr>
      </a:lvl6pPr>
      <a:lvl7pPr marL="2678380" indent="-206029" algn="l" defTabSz="824117" rtl="0" eaLnBrk="1" latinLnBrk="0" hangingPunct="1">
        <a:spcBef>
          <a:spcPct val="20000"/>
        </a:spcBef>
        <a:buFont typeface="Arial" pitchFamily="34" charset="0"/>
        <a:buChar char="•"/>
        <a:defRPr sz="1803" kern="1200">
          <a:solidFill>
            <a:schemeClr val="tx1"/>
          </a:solidFill>
          <a:latin typeface="+mn-lt"/>
          <a:ea typeface="+mn-ea"/>
          <a:cs typeface="+mn-cs"/>
        </a:defRPr>
      </a:lvl7pPr>
      <a:lvl8pPr marL="3090438" indent="-206029" algn="l" defTabSz="824117" rtl="0" eaLnBrk="1" latinLnBrk="0" hangingPunct="1">
        <a:spcBef>
          <a:spcPct val="20000"/>
        </a:spcBef>
        <a:buFont typeface="Arial" pitchFamily="34" charset="0"/>
        <a:buChar char="•"/>
        <a:defRPr sz="1803" kern="1200">
          <a:solidFill>
            <a:schemeClr val="tx1"/>
          </a:solidFill>
          <a:latin typeface="+mn-lt"/>
          <a:ea typeface="+mn-ea"/>
          <a:cs typeface="+mn-cs"/>
        </a:defRPr>
      </a:lvl8pPr>
      <a:lvl9pPr marL="3502497" indent="-206029" algn="l" defTabSz="824117" rtl="0" eaLnBrk="1" latinLnBrk="0" hangingPunct="1">
        <a:spcBef>
          <a:spcPct val="20000"/>
        </a:spcBef>
        <a:buFont typeface="Arial" pitchFamily="34" charset="0"/>
        <a:buChar char="•"/>
        <a:defRPr sz="18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4117" rtl="0" eaLnBrk="1" latinLnBrk="0" hangingPunct="1">
        <a:defRPr sz="1622" kern="1200">
          <a:solidFill>
            <a:schemeClr val="tx1"/>
          </a:solidFill>
          <a:latin typeface="+mn-lt"/>
          <a:ea typeface="+mn-ea"/>
          <a:cs typeface="+mn-cs"/>
        </a:defRPr>
      </a:lvl1pPr>
      <a:lvl2pPr marL="412059" algn="l" defTabSz="824117" rtl="0" eaLnBrk="1" latinLnBrk="0" hangingPunct="1">
        <a:defRPr sz="1622" kern="1200">
          <a:solidFill>
            <a:schemeClr val="tx1"/>
          </a:solidFill>
          <a:latin typeface="+mn-lt"/>
          <a:ea typeface="+mn-ea"/>
          <a:cs typeface="+mn-cs"/>
        </a:defRPr>
      </a:lvl2pPr>
      <a:lvl3pPr marL="824117" algn="l" defTabSz="824117" rtl="0" eaLnBrk="1" latinLnBrk="0" hangingPunct="1">
        <a:defRPr sz="1622" kern="1200">
          <a:solidFill>
            <a:schemeClr val="tx1"/>
          </a:solidFill>
          <a:latin typeface="+mn-lt"/>
          <a:ea typeface="+mn-ea"/>
          <a:cs typeface="+mn-cs"/>
        </a:defRPr>
      </a:lvl3pPr>
      <a:lvl4pPr marL="1236176" algn="l" defTabSz="824117" rtl="0" eaLnBrk="1" latinLnBrk="0" hangingPunct="1">
        <a:defRPr sz="1622" kern="1200">
          <a:solidFill>
            <a:schemeClr val="tx1"/>
          </a:solidFill>
          <a:latin typeface="+mn-lt"/>
          <a:ea typeface="+mn-ea"/>
          <a:cs typeface="+mn-cs"/>
        </a:defRPr>
      </a:lvl4pPr>
      <a:lvl5pPr marL="1648234" algn="l" defTabSz="824117" rtl="0" eaLnBrk="1" latinLnBrk="0" hangingPunct="1">
        <a:defRPr sz="1622" kern="1200">
          <a:solidFill>
            <a:schemeClr val="tx1"/>
          </a:solidFill>
          <a:latin typeface="+mn-lt"/>
          <a:ea typeface="+mn-ea"/>
          <a:cs typeface="+mn-cs"/>
        </a:defRPr>
      </a:lvl5pPr>
      <a:lvl6pPr marL="2060293" algn="l" defTabSz="824117" rtl="0" eaLnBrk="1" latinLnBrk="0" hangingPunct="1">
        <a:defRPr sz="1622" kern="1200">
          <a:solidFill>
            <a:schemeClr val="tx1"/>
          </a:solidFill>
          <a:latin typeface="+mn-lt"/>
          <a:ea typeface="+mn-ea"/>
          <a:cs typeface="+mn-cs"/>
        </a:defRPr>
      </a:lvl6pPr>
      <a:lvl7pPr marL="2472351" algn="l" defTabSz="824117" rtl="0" eaLnBrk="1" latinLnBrk="0" hangingPunct="1">
        <a:defRPr sz="1622" kern="1200">
          <a:solidFill>
            <a:schemeClr val="tx1"/>
          </a:solidFill>
          <a:latin typeface="+mn-lt"/>
          <a:ea typeface="+mn-ea"/>
          <a:cs typeface="+mn-cs"/>
        </a:defRPr>
      </a:lvl7pPr>
      <a:lvl8pPr marL="2884410" algn="l" defTabSz="824117" rtl="0" eaLnBrk="1" latinLnBrk="0" hangingPunct="1">
        <a:defRPr sz="1622" kern="1200">
          <a:solidFill>
            <a:schemeClr val="tx1"/>
          </a:solidFill>
          <a:latin typeface="+mn-lt"/>
          <a:ea typeface="+mn-ea"/>
          <a:cs typeface="+mn-cs"/>
        </a:defRPr>
      </a:lvl8pPr>
      <a:lvl9pPr marL="3296468" algn="l" defTabSz="824117" rtl="0" eaLnBrk="1" latinLnBrk="0" hangingPunct="1">
        <a:defRPr sz="16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28.png"/><Relationship Id="rId12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microsoft.com/office/2007/relationships/hdphoto" Target="../media/hdphoto3.wdp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9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hyperlink" Target="https://repg.com.tr/en/enerji-uygulamalari" TargetMode="External"/><Relationship Id="rId7" Type="http://schemas.openxmlformats.org/officeDocument/2006/relationships/image" Target="../media/image49.png"/><Relationship Id="rId2" Type="http://schemas.openxmlformats.org/officeDocument/2006/relationships/hyperlink" Target="https://repg.com.tr/en/#hero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pg.com.tr/en/belgeler" TargetMode="External"/><Relationship Id="rId5" Type="http://schemas.openxmlformats.org/officeDocument/2006/relationships/hyperlink" Target="https://repg.com.tr/en/su-uygulamalari" TargetMode="External"/><Relationship Id="rId10" Type="http://schemas.openxmlformats.org/officeDocument/2006/relationships/image" Target="../media/image9.png"/><Relationship Id="rId4" Type="http://schemas.openxmlformats.org/officeDocument/2006/relationships/hyperlink" Target="https://repg.com.tr/en/yat%C4%B1r%C4%B1mc%C4%B1-ili%C5%9Fkileri" TargetMode="External"/><Relationship Id="rId9" Type="http://schemas.openxmlformats.org/officeDocument/2006/relationships/hyperlink" Target="https://www.youtube.com/@repgenergy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 descr="sis, dış mekan, kış, doğ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536493E-4E52-249C-2950-B72D72EAC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871"/>
            <a:ext cx="18288000" cy="10303872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 flipV="1">
            <a:off x="16097205" y="8491154"/>
            <a:ext cx="360915" cy="360915"/>
          </a:xfrm>
          <a:custGeom>
            <a:avLst/>
            <a:gdLst/>
            <a:ahLst/>
            <a:cxnLst/>
            <a:rect l="l" t="t" r="r" b="b"/>
            <a:pathLst>
              <a:path w="400449" h="400449">
                <a:moveTo>
                  <a:pt x="0" y="400449"/>
                </a:moveTo>
                <a:lnTo>
                  <a:pt x="400449" y="400449"/>
                </a:lnTo>
                <a:lnTo>
                  <a:pt x="400449" y="0"/>
                </a:lnTo>
                <a:lnTo>
                  <a:pt x="0" y="0"/>
                </a:lnTo>
                <a:lnTo>
                  <a:pt x="0" y="40044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7" name="TextBox 7"/>
          <p:cNvSpPr txBox="1"/>
          <p:nvPr/>
        </p:nvSpPr>
        <p:spPr>
          <a:xfrm>
            <a:off x="1829884" y="2996812"/>
            <a:ext cx="9650388" cy="361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854"/>
              </a:lnSpc>
            </a:pPr>
            <a:r>
              <a:rPr lang="en-US" sz="15568" spc="-981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RePG</a:t>
            </a:r>
            <a:endParaRPr lang="tr-TR" sz="15568" spc="-981" dirty="0">
              <a:solidFill>
                <a:srgbClr val="FFFFFF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>
              <a:lnSpc>
                <a:spcPts val="13854"/>
              </a:lnSpc>
            </a:pPr>
            <a:r>
              <a:rPr lang="tr-TR" sz="15568" spc="-981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Enerji</a:t>
            </a:r>
            <a:endParaRPr lang="en-US" sz="15568" spc="-981" dirty="0">
              <a:solidFill>
                <a:srgbClr val="FFFFFF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829882" y="1378248"/>
            <a:ext cx="7471157" cy="228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89"/>
              </a:lnSpc>
            </a:pPr>
            <a:r>
              <a:rPr lang="en-US" sz="1441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Hava</a:t>
            </a:r>
            <a:r>
              <a:rPr lang="tr-TR" sz="1441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daki Nem</a:t>
            </a:r>
            <a:r>
              <a:rPr lang="en-US" sz="1441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ve Isıdan Elde Edilen Temiz Enerji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80272" y="1419803"/>
            <a:ext cx="4977850" cy="223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66"/>
              </a:lnSpc>
            </a:pPr>
            <a:r>
              <a:rPr lang="en-US" sz="1893" spc="54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www.repg.com.tr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45746" y="6700391"/>
            <a:ext cx="10220053" cy="1067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50"/>
              </a:lnSpc>
            </a:pPr>
            <a:r>
              <a:rPr lang="en-US" sz="3245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Patentli D</a:t>
            </a:r>
            <a:r>
              <a:rPr lang="tr-TR" sz="3245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erin </a:t>
            </a:r>
            <a:r>
              <a:rPr lang="en-US" sz="3245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Teknoloji, h</a:t>
            </a:r>
            <a:r>
              <a:rPr lang="tr-TR" sz="3245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avadaki </a:t>
            </a:r>
            <a:r>
              <a:rPr lang="en-US" sz="3245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&amp; ortamdaki nem ve atık ısıyı temiz elektrik &amp; suya dönüştü</a:t>
            </a:r>
            <a:r>
              <a:rPr lang="tr-TR" sz="3245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rür.</a:t>
            </a:r>
            <a:endParaRPr lang="en-US" sz="3245" dirty="0">
              <a:solidFill>
                <a:srgbClr val="FFFFFF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çizgi film, bulut, sanat içeren bir resim">
            <a:extLst>
              <a:ext uri="{FF2B5EF4-FFF2-40B4-BE49-F238E27FC236}">
                <a16:creationId xmlns:a16="http://schemas.microsoft.com/office/drawing/2014/main" id="{087768D4-9F59-FBB1-34DF-C96C114CF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-19051"/>
            <a:ext cx="18307050" cy="1030605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02739" y="410011"/>
            <a:ext cx="16718426" cy="9412945"/>
          </a:xfrm>
          <a:prstGeom prst="rect">
            <a:avLst/>
          </a:prstGeom>
        </p:spPr>
        <p:txBody>
          <a:bodyPr lIns="45785" tIns="45785" rIns="45785" bIns="45785" rtlCol="0" anchor="ctr"/>
          <a:lstStyle/>
          <a:p>
            <a:pPr algn="ctr">
              <a:lnSpc>
                <a:spcPts val="2089"/>
              </a:lnSpc>
            </a:pPr>
            <a:endParaRPr sz="1272" dirty="0"/>
          </a:p>
        </p:txBody>
      </p:sp>
      <p:sp>
        <p:nvSpPr>
          <p:cNvPr id="7" name="TextBox 7"/>
          <p:cNvSpPr txBox="1"/>
          <p:nvPr/>
        </p:nvSpPr>
        <p:spPr>
          <a:xfrm>
            <a:off x="1314803" y="948365"/>
            <a:ext cx="15795750" cy="2130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910"/>
              </a:lnSpc>
            </a:pPr>
            <a:r>
              <a:rPr lang="tr-TR" sz="12978" dirty="0">
                <a:solidFill>
                  <a:srgbClr val="39C0E0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Büyük Fikir</a:t>
            </a:r>
            <a:endParaRPr lang="en-US" sz="12978" dirty="0">
              <a:solidFill>
                <a:srgbClr val="39C0E0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65591" y="7472253"/>
            <a:ext cx="9992528" cy="1348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48"/>
              </a:lnSpc>
            </a:pPr>
            <a:r>
              <a:rPr lang="tr-TR" sz="5766" dirty="0">
                <a:solidFill>
                  <a:srgbClr val="39C0E0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E</a:t>
            </a:r>
            <a:r>
              <a:rPr lang="en-US" sz="5766" dirty="0">
                <a:solidFill>
                  <a:srgbClr val="39C0E0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trafımızdaki</a:t>
            </a:r>
            <a:r>
              <a:rPr lang="tr-TR" sz="5766" dirty="0">
                <a:solidFill>
                  <a:srgbClr val="39C0E0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</a:t>
            </a:r>
            <a:r>
              <a:rPr lang="en-US" sz="5766" dirty="0">
                <a:solidFill>
                  <a:srgbClr val="39C0E0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hava ve atık ısı dünyaya güç sağlayabilseydi?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 descr="sis, dış mekan, kış, doğa içeren bir resim">
            <a:extLst>
              <a:ext uri="{FF2B5EF4-FFF2-40B4-BE49-F238E27FC236}">
                <a16:creationId xmlns:a16="http://schemas.microsoft.com/office/drawing/2014/main" id="{634142CF-DFC3-7D19-BDDA-CE7E1A54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88000" cy="1028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829885" y="2494840"/>
            <a:ext cx="13446311" cy="195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23"/>
              </a:lnSpc>
            </a:pPr>
            <a:r>
              <a:rPr lang="en-US" sz="3785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Atık ısıyı ve nemi enerji ve suya dönüştürmek için ozmoz ve difüzyon </a:t>
            </a:r>
            <a:r>
              <a:rPr lang="tr-TR" sz="3785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prensibini </a:t>
            </a:r>
            <a:r>
              <a:rPr lang="en-US" sz="3785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kullanan, sahada test edilmiş ve ticari olarak kanıtlanmış dünyanın en verimli teknolojisi.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67600" y="8572500"/>
            <a:ext cx="10458854" cy="922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960"/>
              </a:lnSpc>
            </a:pPr>
            <a:r>
              <a:rPr lang="en-US" sz="4866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31 Patent | 22 Ticari Marka | 4 Tasarım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29882" y="1420599"/>
            <a:ext cx="7976008" cy="932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59"/>
              </a:lnSpc>
            </a:pPr>
            <a:r>
              <a:rPr lang="en-US" sz="7930" spc="-499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Eşsiz Teknoloji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39C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29882" y="1420600"/>
            <a:ext cx="4086292" cy="1843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59"/>
              </a:lnSpc>
            </a:pPr>
            <a:r>
              <a:rPr lang="en-US" sz="7930" spc="-499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Ürün </a:t>
            </a:r>
            <a:r>
              <a:rPr lang="tr-TR" sz="7930" spc="-499" dirty="0">
                <a:solidFill>
                  <a:srgbClr val="FFFFF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Portföyü </a:t>
            </a:r>
            <a:endParaRPr lang="en-US" sz="7930" spc="-499" dirty="0">
              <a:solidFill>
                <a:srgbClr val="FFFFFF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944727" y="1344795"/>
            <a:ext cx="8513395" cy="1090042"/>
            <a:chOff x="0" y="-133350"/>
            <a:chExt cx="12594592" cy="1612595"/>
          </a:xfrm>
        </p:grpSpPr>
        <p:sp>
          <p:nvSpPr>
            <p:cNvPr id="4" name="TextBox 4"/>
            <p:cNvSpPr txBox="1"/>
            <p:nvPr/>
          </p:nvSpPr>
          <p:spPr>
            <a:xfrm>
              <a:off x="0" y="-57150"/>
              <a:ext cx="3472475" cy="6157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1"/>
                </a:lnSpc>
                <a:spcBef>
                  <a:spcPct val="0"/>
                </a:spcBef>
              </a:pPr>
              <a:r>
                <a:rPr lang="en-US" sz="2522" dirty="0">
                  <a:solidFill>
                    <a:srgbClr val="FFFFFF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RePG Endüstri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26705" y="-133350"/>
              <a:ext cx="6967887" cy="1612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085"/>
                </a:lnSpc>
                <a:spcBef>
                  <a:spcPct val="0"/>
                </a:spcBef>
              </a:pPr>
              <a:r>
                <a:rPr lang="en-US" sz="6489" dirty="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25kW–1MW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44727" y="2927155"/>
            <a:ext cx="8513395" cy="1090042"/>
            <a:chOff x="0" y="-133349"/>
            <a:chExt cx="12594592" cy="1612593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5229075" cy="6157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1"/>
                </a:lnSpc>
                <a:spcBef>
                  <a:spcPct val="0"/>
                </a:spcBef>
              </a:pPr>
              <a:r>
                <a:rPr lang="en-US" sz="2522" dirty="0">
                  <a:solidFill>
                    <a:srgbClr val="FFFFFF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RePG Ev &amp; Binalar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936146" y="-133349"/>
              <a:ext cx="5658446" cy="16125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085"/>
                </a:lnSpc>
                <a:spcBef>
                  <a:spcPct val="0"/>
                </a:spcBef>
              </a:pPr>
              <a:r>
                <a:rPr lang="en-US" sz="6489" dirty="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0.1–25kW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944724" y="4509518"/>
            <a:ext cx="8513396" cy="1634615"/>
            <a:chOff x="0" y="-133349"/>
            <a:chExt cx="12594594" cy="241822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771356" cy="6157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1"/>
                </a:lnSpc>
                <a:spcBef>
                  <a:spcPct val="0"/>
                </a:spcBef>
              </a:pPr>
              <a:r>
                <a:rPr lang="en-US" sz="2522" dirty="0">
                  <a:solidFill>
                    <a:srgbClr val="FFFFFF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RePG Aqua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765442" y="-133349"/>
              <a:ext cx="6829152" cy="2418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9085"/>
                </a:lnSpc>
              </a:pPr>
              <a:r>
                <a:rPr lang="en-US" sz="6489" dirty="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10L–25kL</a:t>
              </a:r>
            </a:p>
            <a:p>
              <a:pPr algn="r">
                <a:lnSpc>
                  <a:spcPts val="3912"/>
                </a:lnSpc>
                <a:spcBef>
                  <a:spcPct val="0"/>
                </a:spcBef>
              </a:pPr>
              <a:r>
                <a:rPr lang="en-US" sz="2795" dirty="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/gün su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944726" y="6634498"/>
            <a:ext cx="8822442" cy="1999650"/>
            <a:chOff x="0" y="-123825"/>
            <a:chExt cx="13051791" cy="2958255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57151"/>
              <a:ext cx="4820172" cy="1279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1"/>
                </a:lnSpc>
                <a:spcBef>
                  <a:spcPct val="0"/>
                </a:spcBef>
              </a:pPr>
              <a:r>
                <a:rPr lang="en-US" sz="2522" dirty="0">
                  <a:solidFill>
                    <a:srgbClr val="FFFFFF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RePG Araç, HVAC, Veri Merkezi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618993" y="-123825"/>
              <a:ext cx="8432798" cy="29582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8074"/>
                </a:lnSpc>
              </a:pPr>
              <a:r>
                <a:rPr lang="tr-TR" sz="5766" dirty="0">
                  <a:solidFill>
                    <a:schemeClr val="bg1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ÜR-GE’si devam edenler </a:t>
              </a:r>
              <a:endParaRPr lang="en-US" sz="5766" dirty="0">
                <a:solidFill>
                  <a:schemeClr val="bg1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</p:grpSp>
      <p:sp>
        <p:nvSpPr>
          <p:cNvPr id="15" name="AutoShape 15"/>
          <p:cNvSpPr/>
          <p:nvPr/>
        </p:nvSpPr>
        <p:spPr>
          <a:xfrm flipV="1">
            <a:off x="7944727" y="6419795"/>
            <a:ext cx="851339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 sz="1272" dirty="0"/>
          </a:p>
        </p:txBody>
      </p:sp>
      <p:sp>
        <p:nvSpPr>
          <p:cNvPr id="16" name="AutoShape 16"/>
          <p:cNvSpPr/>
          <p:nvPr/>
        </p:nvSpPr>
        <p:spPr>
          <a:xfrm flipV="1">
            <a:off x="7944727" y="4301248"/>
            <a:ext cx="851339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 sz="1272" dirty="0"/>
          </a:p>
        </p:txBody>
      </p:sp>
      <p:sp>
        <p:nvSpPr>
          <p:cNvPr id="17" name="AutoShape 17"/>
          <p:cNvSpPr/>
          <p:nvPr/>
        </p:nvSpPr>
        <p:spPr>
          <a:xfrm flipV="1">
            <a:off x="7944727" y="2718888"/>
            <a:ext cx="851339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 sz="1272" dirty="0"/>
          </a:p>
        </p:txBody>
      </p:sp>
      <p:sp>
        <p:nvSpPr>
          <p:cNvPr id="18" name="AutoShape 18"/>
          <p:cNvSpPr/>
          <p:nvPr/>
        </p:nvSpPr>
        <p:spPr>
          <a:xfrm flipV="1">
            <a:off x="7944727" y="8913305"/>
            <a:ext cx="851339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 sz="1272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B4B31-B4EF-7886-86EA-3B27D91BA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234E72B6-2D25-3552-DB58-54D6B7A3E9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0996" y="0"/>
            <a:ext cx="8147004" cy="10287000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6DE705F-C6D8-323F-31F2-C3E24DB68380}"/>
              </a:ext>
            </a:extLst>
          </p:cNvPr>
          <p:cNvSpPr/>
          <p:nvPr/>
        </p:nvSpPr>
        <p:spPr>
          <a:xfrm>
            <a:off x="1829883" y="7091790"/>
            <a:ext cx="6717837" cy="0"/>
          </a:xfrm>
          <a:prstGeom prst="line">
            <a:avLst/>
          </a:prstGeom>
          <a:ln w="19050" cap="flat">
            <a:solidFill>
              <a:srgbClr val="62D0EB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 sz="1272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14F54D3E-5864-A9DB-B719-D9234790950B}"/>
              </a:ext>
            </a:extLst>
          </p:cNvPr>
          <p:cNvSpPr/>
          <p:nvPr/>
        </p:nvSpPr>
        <p:spPr>
          <a:xfrm flipV="1">
            <a:off x="1829883" y="5603293"/>
            <a:ext cx="6717837" cy="0"/>
          </a:xfrm>
          <a:prstGeom prst="line">
            <a:avLst/>
          </a:prstGeom>
          <a:ln w="19050" cap="flat">
            <a:solidFill>
              <a:srgbClr val="62D0E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 sz="1272" dirty="0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16EB36D-0B3B-3AD9-7BE7-C25713842C65}"/>
              </a:ext>
            </a:extLst>
          </p:cNvPr>
          <p:cNvSpPr/>
          <p:nvPr/>
        </p:nvSpPr>
        <p:spPr>
          <a:xfrm>
            <a:off x="1829883" y="4491518"/>
            <a:ext cx="6717837" cy="0"/>
          </a:xfrm>
          <a:prstGeom prst="line">
            <a:avLst/>
          </a:prstGeom>
          <a:ln w="19050" cap="flat">
            <a:solidFill>
              <a:srgbClr val="62D0EB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 sz="1272" dirty="0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EE8A0864-3A1C-8D67-7B26-01974B8B9A10}"/>
              </a:ext>
            </a:extLst>
          </p:cNvPr>
          <p:cNvSpPr/>
          <p:nvPr/>
        </p:nvSpPr>
        <p:spPr>
          <a:xfrm>
            <a:off x="1829883" y="8843740"/>
            <a:ext cx="6717837" cy="0"/>
          </a:xfrm>
          <a:prstGeom prst="line">
            <a:avLst/>
          </a:prstGeom>
          <a:ln w="19050" cap="flat">
            <a:solidFill>
              <a:srgbClr val="62D0EB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 sz="1272" dirty="0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149A3E5-85C0-1A09-F644-BE22A3559C0C}"/>
              </a:ext>
            </a:extLst>
          </p:cNvPr>
          <p:cNvSpPr txBox="1"/>
          <p:nvPr/>
        </p:nvSpPr>
        <p:spPr>
          <a:xfrm>
            <a:off x="1766015" y="1959414"/>
            <a:ext cx="5589826" cy="9329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59"/>
              </a:lnSpc>
            </a:pPr>
            <a:r>
              <a:rPr lang="en-US" sz="7930" spc="-499" dirty="0">
                <a:solidFill>
                  <a:srgbClr val="00AFC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Ürün</a:t>
            </a:r>
            <a:r>
              <a:rPr lang="tr-TR" sz="7930" spc="-499" dirty="0">
                <a:solidFill>
                  <a:srgbClr val="00AFC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 </a:t>
            </a:r>
            <a:r>
              <a:rPr lang="en-US" sz="7930" spc="-499" dirty="0">
                <a:solidFill>
                  <a:srgbClr val="00AFC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Çeşitleri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4230C08-AE8B-B33D-B1E6-155FB213E625}"/>
              </a:ext>
            </a:extLst>
          </p:cNvPr>
          <p:cNvSpPr txBox="1"/>
          <p:nvPr/>
        </p:nvSpPr>
        <p:spPr>
          <a:xfrm>
            <a:off x="1829885" y="3603018"/>
            <a:ext cx="1967459" cy="355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7"/>
              </a:lnSpc>
              <a:spcBef>
                <a:spcPct val="0"/>
              </a:spcBef>
            </a:pPr>
            <a:r>
              <a:rPr lang="en-US" sz="2133" dirty="0">
                <a:solidFill>
                  <a:srgbClr val="0D0D0D">
                    <a:alpha val="34902"/>
                  </a:srgbClr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RePG Industry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0875CC7-19E9-E30A-100B-2C7A7DF7B7B6}"/>
              </a:ext>
            </a:extLst>
          </p:cNvPr>
          <p:cNvSpPr txBox="1"/>
          <p:nvPr/>
        </p:nvSpPr>
        <p:spPr>
          <a:xfrm>
            <a:off x="5238463" y="3503560"/>
            <a:ext cx="3309256" cy="766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82"/>
              </a:lnSpc>
              <a:spcBef>
                <a:spcPct val="0"/>
              </a:spcBef>
            </a:pPr>
            <a:r>
              <a:rPr lang="en-US" sz="4560" dirty="0">
                <a:solidFill>
                  <a:srgbClr val="00AFCF">
                    <a:alpha val="34902"/>
                  </a:srgbClr>
                </a:solidFill>
                <a:latin typeface="Noto Sans"/>
                <a:ea typeface="Noto Sans"/>
                <a:cs typeface="Noto Sans"/>
                <a:sym typeface="Noto Sans"/>
              </a:rPr>
              <a:t>25kW–1MW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00A277C-3FD4-7EA6-0046-A68DB89BA7C9}"/>
              </a:ext>
            </a:extLst>
          </p:cNvPr>
          <p:cNvSpPr txBox="1"/>
          <p:nvPr/>
        </p:nvSpPr>
        <p:spPr>
          <a:xfrm>
            <a:off x="1829885" y="4649676"/>
            <a:ext cx="2962724" cy="355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7"/>
              </a:lnSpc>
              <a:spcBef>
                <a:spcPct val="0"/>
              </a:spcBef>
            </a:pPr>
            <a:r>
              <a:rPr lang="en-US" sz="2133" dirty="0">
                <a:solidFill>
                  <a:srgbClr val="0D0D0D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RePG Ev &amp; Binalar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87BDF43-4FA1-E223-4680-21BF99259040}"/>
              </a:ext>
            </a:extLst>
          </p:cNvPr>
          <p:cNvSpPr txBox="1"/>
          <p:nvPr/>
        </p:nvSpPr>
        <p:spPr>
          <a:xfrm>
            <a:off x="5860360" y="4615333"/>
            <a:ext cx="2687364" cy="766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82"/>
              </a:lnSpc>
              <a:spcBef>
                <a:spcPct val="0"/>
              </a:spcBef>
            </a:pPr>
            <a:r>
              <a:rPr lang="en-US" sz="4560" dirty="0">
                <a:solidFill>
                  <a:srgbClr val="00AFCF"/>
                </a:solidFill>
                <a:latin typeface="Noto Sans"/>
                <a:ea typeface="Noto Sans"/>
                <a:cs typeface="Noto Sans"/>
                <a:sym typeface="Noto Sans"/>
              </a:rPr>
              <a:t>0.1–25kW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BA8D746-B463-9A73-2078-F9A1EFE57798}"/>
              </a:ext>
            </a:extLst>
          </p:cNvPr>
          <p:cNvSpPr txBox="1"/>
          <p:nvPr/>
        </p:nvSpPr>
        <p:spPr>
          <a:xfrm>
            <a:off x="1829885" y="5761448"/>
            <a:ext cx="1570213" cy="355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7"/>
              </a:lnSpc>
              <a:spcBef>
                <a:spcPct val="0"/>
              </a:spcBef>
            </a:pPr>
            <a:r>
              <a:rPr lang="en-US" sz="2133" dirty="0">
                <a:solidFill>
                  <a:srgbClr val="0D0D0D">
                    <a:alpha val="34902"/>
                  </a:srgbClr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RePG Aqua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9C34E866-09AE-F3C3-74E5-78C9A3AD0EA4}"/>
              </a:ext>
            </a:extLst>
          </p:cNvPr>
          <p:cNvSpPr txBox="1"/>
          <p:nvPr/>
        </p:nvSpPr>
        <p:spPr>
          <a:xfrm>
            <a:off x="5304357" y="5727108"/>
            <a:ext cx="3243367" cy="1145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sz="4560" dirty="0">
                <a:solidFill>
                  <a:srgbClr val="00AFCF">
                    <a:alpha val="34902"/>
                  </a:srgbClr>
                </a:solidFill>
                <a:latin typeface="Noto Sans"/>
                <a:ea typeface="Noto Sans"/>
                <a:cs typeface="Noto Sans"/>
                <a:sym typeface="Noto Sans"/>
              </a:rPr>
              <a:t>10L–25kL</a:t>
            </a:r>
          </a:p>
          <a:p>
            <a:pPr algn="r">
              <a:lnSpc>
                <a:spcPts val="2748"/>
              </a:lnSpc>
              <a:spcBef>
                <a:spcPct val="0"/>
              </a:spcBef>
            </a:pPr>
            <a:r>
              <a:rPr lang="en-US" sz="1964" dirty="0">
                <a:solidFill>
                  <a:srgbClr val="00AFCF">
                    <a:alpha val="34902"/>
                  </a:srgbClr>
                </a:solidFill>
                <a:latin typeface="Noto Sans"/>
                <a:ea typeface="Noto Sans"/>
                <a:cs typeface="Noto Sans"/>
                <a:sym typeface="Noto Sans"/>
              </a:rPr>
              <a:t>/gün su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DFC6DEC-B932-8B1D-EAC8-9C0A14BA48DC}"/>
              </a:ext>
            </a:extLst>
          </p:cNvPr>
          <p:cNvSpPr txBox="1"/>
          <p:nvPr/>
        </p:nvSpPr>
        <p:spPr>
          <a:xfrm>
            <a:off x="1829882" y="7249945"/>
            <a:ext cx="2731046" cy="74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7"/>
              </a:lnSpc>
              <a:spcBef>
                <a:spcPct val="0"/>
              </a:spcBef>
            </a:pPr>
            <a:r>
              <a:rPr lang="en-US" sz="2133" dirty="0">
                <a:solidFill>
                  <a:srgbClr val="0D0D0D">
                    <a:alpha val="34902"/>
                  </a:srgbClr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RePG Araç, HVAC, Veri Merkezi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E31C297A-0915-C557-1C93-4B1977D7F420}"/>
              </a:ext>
            </a:extLst>
          </p:cNvPr>
          <p:cNvSpPr txBox="1"/>
          <p:nvPr/>
        </p:nvSpPr>
        <p:spPr>
          <a:xfrm>
            <a:off x="4792611" y="7232776"/>
            <a:ext cx="3755113" cy="1406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5675"/>
              </a:lnSpc>
            </a:pPr>
            <a:r>
              <a:rPr lang="en-US" sz="4052" dirty="0">
                <a:solidFill>
                  <a:srgbClr val="00AFCF">
                    <a:alpha val="34902"/>
                  </a:srgbClr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ÜR-GE’si devam edenler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E808131D-463F-ED03-2F32-E0706CC1E30C}"/>
              </a:ext>
            </a:extLst>
          </p:cNvPr>
          <p:cNvSpPr txBox="1"/>
          <p:nvPr/>
        </p:nvSpPr>
        <p:spPr>
          <a:xfrm>
            <a:off x="10525888" y="8198405"/>
            <a:ext cx="3723512" cy="1038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653"/>
              </a:lnSpc>
            </a:pPr>
            <a:r>
              <a:rPr lang="en-US" sz="6400" dirty="0">
                <a:solidFill>
                  <a:srgbClr val="FAFAFA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0.1–25kW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F6FF4C63-143B-0481-D9B4-974CCFCFE6F0}"/>
              </a:ext>
            </a:extLst>
          </p:cNvPr>
          <p:cNvSpPr txBox="1"/>
          <p:nvPr/>
        </p:nvSpPr>
        <p:spPr>
          <a:xfrm>
            <a:off x="10525887" y="9105900"/>
            <a:ext cx="6661686" cy="959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47"/>
              </a:lnSpc>
              <a:spcBef>
                <a:spcPct val="0"/>
              </a:spcBef>
            </a:pPr>
            <a:r>
              <a:rPr lang="en-US" sz="1442" dirty="0">
                <a:solidFill>
                  <a:srgbClr val="FAFAFA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RePG Ev ve Binalar, ortam ısısını ve nemini kullanılabilir güce dönüştürerek konut ve ticari binalara enerji bağımsızlığı getirir. Evler, apartmanlar, ofisler ve </a:t>
            </a:r>
            <a:r>
              <a:rPr lang="en-US" sz="1442" dirty="0" err="1">
                <a:solidFill>
                  <a:srgbClr val="FAFAFA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küçük</a:t>
            </a:r>
            <a:r>
              <a:rPr lang="en-US" sz="1442" dirty="0">
                <a:solidFill>
                  <a:srgbClr val="FAFAFA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oteller için idealdir. Fosil yakıtlara bağımlı olmadan daha düşük enerji faturaları ve daha fazla sürdürülebilirlik sağlar.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CC59FB7A-BAF4-8D50-6DB5-A948D6B08A20}"/>
              </a:ext>
            </a:extLst>
          </p:cNvPr>
          <p:cNvSpPr txBox="1"/>
          <p:nvPr/>
        </p:nvSpPr>
        <p:spPr>
          <a:xfrm>
            <a:off x="10525887" y="7948340"/>
            <a:ext cx="3577908" cy="378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65"/>
              </a:lnSpc>
            </a:pPr>
            <a:r>
              <a:rPr lang="en-US" sz="2554" dirty="0">
                <a:solidFill>
                  <a:srgbClr val="FAFAFA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RePG Ev &amp; Binalar</a:t>
            </a:r>
          </a:p>
        </p:txBody>
      </p:sp>
    </p:spTree>
    <p:extLst>
      <p:ext uri="{BB962C8B-B14F-4D97-AF65-F5344CB8AC3E}">
        <p14:creationId xmlns:p14="http://schemas.microsoft.com/office/powerpoint/2010/main" val="24849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890" y="-6109296"/>
            <a:ext cx="6470791" cy="16396296"/>
            <a:chOff x="0" y="-47625"/>
            <a:chExt cx="1785972" cy="3257130"/>
          </a:xfrm>
        </p:grpSpPr>
        <p:sp>
          <p:nvSpPr>
            <p:cNvPr id="3" name="Freeform 3"/>
            <p:cNvSpPr/>
            <p:nvPr/>
          </p:nvSpPr>
          <p:spPr>
            <a:xfrm>
              <a:off x="57816" y="1165989"/>
              <a:ext cx="1728156" cy="2043516"/>
            </a:xfrm>
            <a:custGeom>
              <a:avLst/>
              <a:gdLst/>
              <a:ahLst/>
              <a:cxnLst/>
              <a:rect l="l" t="t" r="r" b="b"/>
              <a:pathLst>
                <a:path w="1728156" h="2924990">
                  <a:moveTo>
                    <a:pt x="17830" y="0"/>
                  </a:moveTo>
                  <a:lnTo>
                    <a:pt x="1710325" y="0"/>
                  </a:lnTo>
                  <a:cubicBezTo>
                    <a:pt x="1720173" y="0"/>
                    <a:pt x="1728156" y="7983"/>
                    <a:pt x="1728156" y="17830"/>
                  </a:cubicBezTo>
                  <a:lnTo>
                    <a:pt x="1728156" y="2907160"/>
                  </a:lnTo>
                  <a:cubicBezTo>
                    <a:pt x="1728156" y="2917008"/>
                    <a:pt x="1720173" y="2924990"/>
                    <a:pt x="1710325" y="2924990"/>
                  </a:cubicBezTo>
                  <a:lnTo>
                    <a:pt x="17830" y="2924990"/>
                  </a:lnTo>
                  <a:cubicBezTo>
                    <a:pt x="7983" y="2924990"/>
                    <a:pt x="0" y="2917008"/>
                    <a:pt x="0" y="2907160"/>
                  </a:cubicBezTo>
                  <a:lnTo>
                    <a:pt x="0" y="17830"/>
                  </a:lnTo>
                  <a:cubicBezTo>
                    <a:pt x="0" y="7983"/>
                    <a:pt x="7983" y="0"/>
                    <a:pt x="17830" y="0"/>
                  </a:cubicBezTo>
                  <a:close/>
                </a:path>
              </a:pathLst>
            </a:custGeom>
            <a:solidFill>
              <a:srgbClr val="39C0E0"/>
            </a:solidFill>
          </p:spPr>
          <p:txBody>
            <a:bodyPr/>
            <a:lstStyle/>
            <a:p>
              <a:endParaRPr lang="tr-TR" sz="1272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728156" cy="2972615"/>
            </a:xfrm>
            <a:prstGeom prst="rect">
              <a:avLst/>
            </a:prstGeom>
          </p:spPr>
          <p:txBody>
            <a:bodyPr lIns="45785" tIns="45785" rIns="45785" bIns="45785" rtlCol="0" anchor="ctr"/>
            <a:lstStyle/>
            <a:p>
              <a:pPr algn="ctr">
                <a:lnSpc>
                  <a:spcPts val="3027"/>
                </a:lnSpc>
              </a:pPr>
              <a:endParaRPr sz="1272"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98663" y="4071736"/>
            <a:ext cx="5468087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507"/>
              </a:lnSpc>
            </a:pPr>
            <a:r>
              <a:rPr lang="en-US" sz="7208" dirty="0">
                <a:solidFill>
                  <a:srgbClr val="FAFAFA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Temel Avantajlar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39758" y="8062034"/>
            <a:ext cx="14435958" cy="72713"/>
            <a:chOff x="0" y="0"/>
            <a:chExt cx="20171024" cy="101600"/>
          </a:xfrm>
        </p:grpSpPr>
        <p:sp>
          <p:nvSpPr>
            <p:cNvPr id="7" name="Freeform 7"/>
            <p:cNvSpPr/>
            <p:nvPr/>
          </p:nvSpPr>
          <p:spPr>
            <a:xfrm>
              <a:off x="50800" y="0"/>
              <a:ext cx="20069429" cy="101600"/>
            </a:xfrm>
            <a:custGeom>
              <a:avLst/>
              <a:gdLst/>
              <a:ahLst/>
              <a:cxnLst/>
              <a:rect l="l" t="t" r="r" b="b"/>
              <a:pathLst>
                <a:path w="20069429" h="101600">
                  <a:moveTo>
                    <a:pt x="0" y="0"/>
                  </a:moveTo>
                  <a:lnTo>
                    <a:pt x="20069429" y="0"/>
                  </a:lnTo>
                  <a:lnTo>
                    <a:pt x="20069429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39C0E0"/>
            </a:solidFill>
          </p:spPr>
          <p:txBody>
            <a:bodyPr/>
            <a:lstStyle/>
            <a:p>
              <a:endParaRPr lang="tr-TR" sz="1272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2288" y="8062034"/>
            <a:ext cx="5883758" cy="72713"/>
            <a:chOff x="0" y="0"/>
            <a:chExt cx="8221235" cy="101600"/>
          </a:xfrm>
        </p:grpSpPr>
        <p:sp>
          <p:nvSpPr>
            <p:cNvPr id="9" name="Freeform 9"/>
            <p:cNvSpPr/>
            <p:nvPr/>
          </p:nvSpPr>
          <p:spPr>
            <a:xfrm>
              <a:off x="75585" y="0"/>
              <a:ext cx="8070072" cy="101600"/>
            </a:xfrm>
            <a:custGeom>
              <a:avLst/>
              <a:gdLst/>
              <a:ahLst/>
              <a:cxnLst/>
              <a:rect l="l" t="t" r="r" b="b"/>
              <a:pathLst>
                <a:path w="8070072" h="101600">
                  <a:moveTo>
                    <a:pt x="0" y="0"/>
                  </a:moveTo>
                  <a:lnTo>
                    <a:pt x="8070072" y="0"/>
                  </a:lnTo>
                  <a:lnTo>
                    <a:pt x="8070072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tr-TR" sz="1272"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313636" y="2156034"/>
            <a:ext cx="14435958" cy="72713"/>
            <a:chOff x="0" y="0"/>
            <a:chExt cx="20171024" cy="101600"/>
          </a:xfrm>
        </p:grpSpPr>
        <p:sp>
          <p:nvSpPr>
            <p:cNvPr id="11" name="Freeform 11"/>
            <p:cNvSpPr/>
            <p:nvPr/>
          </p:nvSpPr>
          <p:spPr>
            <a:xfrm>
              <a:off x="50800" y="0"/>
              <a:ext cx="20069429" cy="101600"/>
            </a:xfrm>
            <a:custGeom>
              <a:avLst/>
              <a:gdLst/>
              <a:ahLst/>
              <a:cxnLst/>
              <a:rect l="l" t="t" r="r" b="b"/>
              <a:pathLst>
                <a:path w="20069429" h="101600">
                  <a:moveTo>
                    <a:pt x="0" y="0"/>
                  </a:moveTo>
                  <a:lnTo>
                    <a:pt x="20069429" y="0"/>
                  </a:lnTo>
                  <a:lnTo>
                    <a:pt x="20069429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39C0E0"/>
            </a:solidFill>
          </p:spPr>
          <p:txBody>
            <a:bodyPr/>
            <a:lstStyle/>
            <a:p>
              <a:endParaRPr lang="tr-TR" sz="1272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12288" y="2156034"/>
            <a:ext cx="5883758" cy="72713"/>
            <a:chOff x="0" y="0"/>
            <a:chExt cx="8221235" cy="101600"/>
          </a:xfrm>
        </p:grpSpPr>
        <p:sp>
          <p:nvSpPr>
            <p:cNvPr id="13" name="Freeform 13"/>
            <p:cNvSpPr/>
            <p:nvPr/>
          </p:nvSpPr>
          <p:spPr>
            <a:xfrm>
              <a:off x="75585" y="0"/>
              <a:ext cx="8070072" cy="101600"/>
            </a:xfrm>
            <a:custGeom>
              <a:avLst/>
              <a:gdLst/>
              <a:ahLst/>
              <a:cxnLst/>
              <a:rect l="l" t="t" r="r" b="b"/>
              <a:pathLst>
                <a:path w="8070072" h="101600">
                  <a:moveTo>
                    <a:pt x="0" y="0"/>
                  </a:moveTo>
                  <a:lnTo>
                    <a:pt x="8070072" y="0"/>
                  </a:lnTo>
                  <a:lnTo>
                    <a:pt x="8070072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tr-TR" sz="1272"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67367" y="2740052"/>
            <a:ext cx="3706050" cy="1012622"/>
            <a:chOff x="0" y="0"/>
            <a:chExt cx="5482676" cy="1498058"/>
          </a:xfrm>
        </p:grpSpPr>
        <p:sp>
          <p:nvSpPr>
            <p:cNvPr id="15" name="TextBox 15"/>
            <p:cNvSpPr txBox="1"/>
            <p:nvPr/>
          </p:nvSpPr>
          <p:spPr>
            <a:xfrm>
              <a:off x="0" y="974534"/>
              <a:ext cx="5482676" cy="5235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52"/>
                </a:lnSpc>
              </a:pPr>
              <a:r>
                <a:rPr lang="en-US" sz="2376" dirty="0">
                  <a:solidFill>
                    <a:srgbClr val="000000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Harici yakıta gerek yoktur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952830" cy="900540"/>
            </a:xfrm>
            <a:custGeom>
              <a:avLst/>
              <a:gdLst/>
              <a:ahLst/>
              <a:cxnLst/>
              <a:rect l="l" t="t" r="r" b="b"/>
              <a:pathLst>
                <a:path w="952830" h="900540">
                  <a:moveTo>
                    <a:pt x="0" y="0"/>
                  </a:moveTo>
                  <a:lnTo>
                    <a:pt x="952830" y="0"/>
                  </a:lnTo>
                  <a:lnTo>
                    <a:pt x="952830" y="900540"/>
                  </a:lnTo>
                  <a:lnTo>
                    <a:pt x="0" y="90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928" r="-24201" b="-51324"/>
              </a:stretch>
            </a:blipFill>
          </p:spPr>
          <p:txBody>
            <a:bodyPr/>
            <a:lstStyle/>
            <a:p>
              <a:endParaRPr lang="tr-TR" sz="1272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457172" y="2740048"/>
            <a:ext cx="4000951" cy="1384516"/>
            <a:chOff x="0" y="0"/>
            <a:chExt cx="5918948" cy="2048234"/>
          </a:xfrm>
        </p:grpSpPr>
        <p:sp>
          <p:nvSpPr>
            <p:cNvPr id="18" name="TextBox 18"/>
            <p:cNvSpPr txBox="1"/>
            <p:nvPr/>
          </p:nvSpPr>
          <p:spPr>
            <a:xfrm>
              <a:off x="0" y="974531"/>
              <a:ext cx="5918948" cy="10737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52"/>
                </a:lnSpc>
              </a:pPr>
              <a:r>
                <a:rPr lang="tr-TR" sz="2376" dirty="0">
                  <a:latin typeface="Instrument Sans"/>
                  <a:ea typeface="Instrument Sans"/>
                  <a:cs typeface="Instrument Sans"/>
                  <a:sym typeface="Instrument Sans"/>
                </a:rPr>
                <a:t>Düşük ilk yatırım </a:t>
              </a:r>
              <a:r>
                <a:rPr lang="en-US" sz="2376" dirty="0">
                  <a:latin typeface="Instrument Sans"/>
                  <a:ea typeface="Instrument Sans"/>
                  <a:cs typeface="Instrument Sans"/>
                  <a:sym typeface="Instrument Sans"/>
                </a:rPr>
                <a:t>, &lt;3</a:t>
              </a:r>
              <a:r>
                <a:rPr lang="tr-TR" sz="2376" dirty="0">
                  <a:latin typeface="Instrument Sans"/>
                  <a:ea typeface="Instrument Sans"/>
                  <a:cs typeface="Instrument Sans"/>
                  <a:sym typeface="Instrument Sans"/>
                </a:rPr>
                <a:t> yıl</a:t>
              </a:r>
              <a:r>
                <a:rPr lang="en-US" sz="2376" dirty="0">
                  <a:latin typeface="Instrument Sans"/>
                  <a:ea typeface="Instrument Sans"/>
                  <a:cs typeface="Instrument Sans"/>
                  <a:sym typeface="Instrument Sans"/>
                </a:rPr>
                <a:t>-</a:t>
              </a:r>
              <a:r>
                <a:rPr lang="tr-TR" sz="2376" dirty="0">
                  <a:latin typeface="Instrument Sans"/>
                  <a:ea typeface="Instrument Sans"/>
                  <a:cs typeface="Instrument Sans"/>
                  <a:sym typeface="Instrument Sans"/>
                </a:rPr>
                <a:t>yatırım </a:t>
              </a:r>
              <a:r>
                <a:rPr lang="en-US" sz="2376" dirty="0">
                  <a:latin typeface="Instrument Sans"/>
                  <a:ea typeface="Instrument Sans"/>
                  <a:cs typeface="Instrument Sans"/>
                  <a:sym typeface="Instrument Sans"/>
                </a:rPr>
                <a:t> </a:t>
              </a:r>
              <a:r>
                <a:rPr lang="tr-TR" sz="2376" dirty="0">
                  <a:latin typeface="Instrument Sans"/>
                  <a:ea typeface="Instrument Sans"/>
                  <a:cs typeface="Instrument Sans"/>
                  <a:sym typeface="Instrument Sans"/>
                </a:rPr>
                <a:t>geri dönüşü</a:t>
              </a:r>
              <a:endParaRPr lang="en-US" sz="2376" dirty="0"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952830" cy="900540"/>
            </a:xfrm>
            <a:custGeom>
              <a:avLst/>
              <a:gdLst/>
              <a:ahLst/>
              <a:cxnLst/>
              <a:rect l="l" t="t" r="r" b="b"/>
              <a:pathLst>
                <a:path w="952830" h="900540">
                  <a:moveTo>
                    <a:pt x="0" y="0"/>
                  </a:moveTo>
                  <a:lnTo>
                    <a:pt x="952830" y="0"/>
                  </a:lnTo>
                  <a:lnTo>
                    <a:pt x="952830" y="900540"/>
                  </a:lnTo>
                  <a:lnTo>
                    <a:pt x="0" y="90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928" r="-24201" b="-51324"/>
              </a:stretch>
            </a:blipFill>
          </p:spPr>
          <p:txBody>
            <a:bodyPr/>
            <a:lstStyle/>
            <a:p>
              <a:endParaRPr lang="tr-TR" sz="1272"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67366" y="6176814"/>
            <a:ext cx="3036952" cy="1384517"/>
            <a:chOff x="0" y="0"/>
            <a:chExt cx="4250166" cy="2048234"/>
          </a:xfrm>
        </p:grpSpPr>
        <p:sp>
          <p:nvSpPr>
            <p:cNvPr id="21" name="TextBox 21"/>
            <p:cNvSpPr txBox="1"/>
            <p:nvPr/>
          </p:nvSpPr>
          <p:spPr>
            <a:xfrm>
              <a:off x="0" y="974532"/>
              <a:ext cx="4250166" cy="10737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52"/>
                </a:lnSpc>
              </a:pPr>
              <a:r>
                <a:rPr lang="en-US" sz="2376" dirty="0">
                  <a:solidFill>
                    <a:srgbClr val="000000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Modüler ve Yeniden Kurulabilir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0"/>
              <a:ext cx="952830" cy="900540"/>
            </a:xfrm>
            <a:custGeom>
              <a:avLst/>
              <a:gdLst/>
              <a:ahLst/>
              <a:cxnLst/>
              <a:rect l="l" t="t" r="r" b="b"/>
              <a:pathLst>
                <a:path w="952830" h="900540">
                  <a:moveTo>
                    <a:pt x="0" y="0"/>
                  </a:moveTo>
                  <a:lnTo>
                    <a:pt x="952830" y="0"/>
                  </a:lnTo>
                  <a:lnTo>
                    <a:pt x="952830" y="900540"/>
                  </a:lnTo>
                  <a:lnTo>
                    <a:pt x="0" y="90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928" r="-24201" b="-51324"/>
              </a:stretch>
            </a:blipFill>
          </p:spPr>
          <p:txBody>
            <a:bodyPr/>
            <a:lstStyle/>
            <a:p>
              <a:endParaRPr lang="tr-TR" sz="1272" dirty="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67367" y="4458432"/>
            <a:ext cx="3706050" cy="1012622"/>
            <a:chOff x="0" y="0"/>
            <a:chExt cx="5482676" cy="1498058"/>
          </a:xfrm>
        </p:grpSpPr>
        <p:sp>
          <p:nvSpPr>
            <p:cNvPr id="24" name="TextBox 24"/>
            <p:cNvSpPr txBox="1"/>
            <p:nvPr/>
          </p:nvSpPr>
          <p:spPr>
            <a:xfrm>
              <a:off x="0" y="974535"/>
              <a:ext cx="5482676" cy="523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52"/>
                </a:lnSpc>
              </a:pPr>
              <a:r>
                <a:rPr lang="en-US" sz="2376" dirty="0">
                  <a:solidFill>
                    <a:srgbClr val="000000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Sıfır CO2, sıfır atık ısı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0"/>
              <a:ext cx="952830" cy="900540"/>
            </a:xfrm>
            <a:custGeom>
              <a:avLst/>
              <a:gdLst/>
              <a:ahLst/>
              <a:cxnLst/>
              <a:rect l="l" t="t" r="r" b="b"/>
              <a:pathLst>
                <a:path w="952830" h="900540">
                  <a:moveTo>
                    <a:pt x="0" y="0"/>
                  </a:moveTo>
                  <a:lnTo>
                    <a:pt x="952830" y="0"/>
                  </a:lnTo>
                  <a:lnTo>
                    <a:pt x="952830" y="900540"/>
                  </a:lnTo>
                  <a:lnTo>
                    <a:pt x="0" y="90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928" r="-24201" b="-51324"/>
              </a:stretch>
            </a:blipFill>
          </p:spPr>
          <p:txBody>
            <a:bodyPr/>
            <a:lstStyle/>
            <a:p>
              <a:endParaRPr lang="tr-TR" sz="1272" dirty="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457171" y="4458433"/>
            <a:ext cx="2459585" cy="1384517"/>
            <a:chOff x="0" y="0"/>
            <a:chExt cx="3638673" cy="2048234"/>
          </a:xfrm>
        </p:grpSpPr>
        <p:sp>
          <p:nvSpPr>
            <p:cNvPr id="27" name="TextBox 27"/>
            <p:cNvSpPr txBox="1"/>
            <p:nvPr/>
          </p:nvSpPr>
          <p:spPr>
            <a:xfrm>
              <a:off x="0" y="974532"/>
              <a:ext cx="3638673" cy="10737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52"/>
                </a:lnSpc>
              </a:pPr>
              <a:r>
                <a:rPr lang="en-US" sz="2376" dirty="0">
                  <a:solidFill>
                    <a:srgbClr val="000000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Akıllı şebekeye hazır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0"/>
              <a:ext cx="952830" cy="900540"/>
            </a:xfrm>
            <a:custGeom>
              <a:avLst/>
              <a:gdLst/>
              <a:ahLst/>
              <a:cxnLst/>
              <a:rect l="l" t="t" r="r" b="b"/>
              <a:pathLst>
                <a:path w="952830" h="900540">
                  <a:moveTo>
                    <a:pt x="0" y="0"/>
                  </a:moveTo>
                  <a:lnTo>
                    <a:pt x="952830" y="0"/>
                  </a:lnTo>
                  <a:lnTo>
                    <a:pt x="952830" y="900540"/>
                  </a:lnTo>
                  <a:lnTo>
                    <a:pt x="0" y="90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928" r="-24201" b="-51324"/>
              </a:stretch>
            </a:blipFill>
          </p:spPr>
          <p:txBody>
            <a:bodyPr/>
            <a:lstStyle/>
            <a:p>
              <a:endParaRPr lang="tr-TR" sz="1272"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457169" y="6176811"/>
            <a:ext cx="3434158" cy="1384516"/>
            <a:chOff x="0" y="0"/>
            <a:chExt cx="5080442" cy="2048232"/>
          </a:xfrm>
        </p:grpSpPr>
        <p:sp>
          <p:nvSpPr>
            <p:cNvPr id="30" name="TextBox 30"/>
            <p:cNvSpPr txBox="1"/>
            <p:nvPr/>
          </p:nvSpPr>
          <p:spPr>
            <a:xfrm>
              <a:off x="0" y="974530"/>
              <a:ext cx="5080442" cy="10737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52"/>
                </a:lnSpc>
              </a:pPr>
              <a:r>
                <a:rPr lang="en-US" sz="2376" dirty="0">
                  <a:solidFill>
                    <a:srgbClr val="000000"/>
                  </a:solidFill>
                  <a:latin typeface="Instrument Sans"/>
                  <a:ea typeface="Instrument Sans"/>
                  <a:cs typeface="Instrument Sans"/>
                  <a:sym typeface="Instrument Sans"/>
                </a:rPr>
                <a:t>Esnek yeni nesil yenilenebilir sistemler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0" y="0"/>
              <a:ext cx="952830" cy="900540"/>
            </a:xfrm>
            <a:custGeom>
              <a:avLst/>
              <a:gdLst/>
              <a:ahLst/>
              <a:cxnLst/>
              <a:rect l="l" t="t" r="r" b="b"/>
              <a:pathLst>
                <a:path w="952830" h="900540">
                  <a:moveTo>
                    <a:pt x="0" y="0"/>
                  </a:moveTo>
                  <a:lnTo>
                    <a:pt x="952830" y="0"/>
                  </a:lnTo>
                  <a:lnTo>
                    <a:pt x="952830" y="900540"/>
                  </a:lnTo>
                  <a:lnTo>
                    <a:pt x="0" y="900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928" r="-24201" b="-51324"/>
              </a:stretch>
            </a:blipFill>
          </p:spPr>
          <p:txBody>
            <a:bodyPr/>
            <a:lstStyle/>
            <a:p>
              <a:endParaRPr lang="tr-TR" sz="1272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2573924E-E7B6-4205-0470-2A7A096AA1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2EFA00CA-5108-F56D-5104-73802FA89312}"/>
              </a:ext>
            </a:extLst>
          </p:cNvPr>
          <p:cNvSpPr txBox="1"/>
          <p:nvPr/>
        </p:nvSpPr>
        <p:spPr>
          <a:xfrm>
            <a:off x="762000" y="647700"/>
            <a:ext cx="17526000" cy="931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07"/>
              </a:lnSpc>
            </a:pPr>
            <a:r>
              <a:rPr lang="tr-TR" sz="3600" b="1" u="sng" dirty="0">
                <a:solidFill>
                  <a:srgbClr val="156082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RePG</a:t>
            </a:r>
            <a:r>
              <a:rPr lang="tr-TR" sz="3600" u="sng" dirty="0">
                <a:solidFill>
                  <a:srgbClr val="156082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Clean Power- </a:t>
            </a:r>
            <a:r>
              <a:rPr lang="tr-TR" sz="3600" b="1" dirty="0">
                <a:solidFill>
                  <a:srgbClr val="FAFAFA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Endüstriyel Tasarım Süreci</a:t>
            </a:r>
            <a:endParaRPr lang="en-US" sz="3600" b="1" dirty="0">
              <a:solidFill>
                <a:srgbClr val="FAFAFA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58952CE-6513-04E5-B76C-DA013711F049}"/>
              </a:ext>
            </a:extLst>
          </p:cNvPr>
          <p:cNvSpPr txBox="1"/>
          <p:nvPr/>
        </p:nvSpPr>
        <p:spPr>
          <a:xfrm>
            <a:off x="609600" y="5372100"/>
            <a:ext cx="1806905" cy="866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514" u="sng" dirty="0">
                <a:solidFill>
                  <a:srgbClr val="0C384C"/>
                </a:solidFill>
                <a:latin typeface="Instrument Sans" pitchFamily="2" charset="0"/>
              </a:rPr>
              <a:t>Eskiz </a:t>
            </a:r>
          </a:p>
          <a:p>
            <a:pPr algn="ctr"/>
            <a:r>
              <a:rPr lang="tr-TR" sz="2514" dirty="0">
                <a:solidFill>
                  <a:srgbClr val="0C384C"/>
                </a:solidFill>
                <a:latin typeface="Instrument Sans" pitchFamily="2" charset="0"/>
              </a:rPr>
              <a:t>Çalışmaları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E1229DC-689F-BD2D-7B4E-33A60CF9C320}"/>
              </a:ext>
            </a:extLst>
          </p:cNvPr>
          <p:cNvSpPr txBox="1"/>
          <p:nvPr/>
        </p:nvSpPr>
        <p:spPr>
          <a:xfrm>
            <a:off x="6632496" y="3018531"/>
            <a:ext cx="3629520" cy="866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514" u="sng" dirty="0">
                <a:solidFill>
                  <a:srgbClr val="0C384C"/>
                </a:solidFill>
                <a:latin typeface="Instrument Sans" pitchFamily="2" charset="0"/>
              </a:rPr>
              <a:t>Renklendirme ve</a:t>
            </a:r>
          </a:p>
          <a:p>
            <a:pPr algn="ctr"/>
            <a:r>
              <a:rPr lang="tr-TR" sz="2514" dirty="0">
                <a:solidFill>
                  <a:srgbClr val="0C384C"/>
                </a:solidFill>
                <a:latin typeface="Instrument Sans" pitchFamily="2" charset="0"/>
              </a:rPr>
              <a:t>Revize-Deneme Süreci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359E00E-495D-739E-348F-156FADE63FA5}"/>
              </a:ext>
            </a:extLst>
          </p:cNvPr>
          <p:cNvSpPr txBox="1"/>
          <p:nvPr/>
        </p:nvSpPr>
        <p:spPr>
          <a:xfrm>
            <a:off x="13487400" y="6819900"/>
            <a:ext cx="2358338" cy="866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514" u="sng" dirty="0">
                <a:solidFill>
                  <a:srgbClr val="0C384C"/>
                </a:solidFill>
                <a:latin typeface="Instrument Sans" pitchFamily="2" charset="0"/>
              </a:rPr>
              <a:t>Görselleştirme</a:t>
            </a:r>
          </a:p>
          <a:p>
            <a:pPr algn="ctr"/>
            <a:r>
              <a:rPr lang="tr-TR" sz="2514" u="sng" dirty="0">
                <a:solidFill>
                  <a:srgbClr val="0C384C"/>
                </a:solidFill>
                <a:latin typeface="Instrument Sans" pitchFamily="2" charset="0"/>
              </a:rPr>
              <a:t>Render Süreci</a:t>
            </a:r>
            <a:endParaRPr lang="tr-TR" sz="2514" dirty="0">
              <a:solidFill>
                <a:srgbClr val="0C384C"/>
              </a:solidFill>
              <a:latin typeface="Instrument Sans" pitchFamily="2" charset="0"/>
            </a:endParaRPr>
          </a:p>
        </p:txBody>
      </p:sp>
      <p:pic>
        <p:nvPicPr>
          <p:cNvPr id="6" name="Resim 5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3265AFC-A32C-F571-C3A7-07D9A49D7D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522" y="8885282"/>
            <a:ext cx="1097113" cy="11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063EC0E-7DEE-F4F4-CFDC-D05D9F8E65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022" y="-8794"/>
            <a:ext cx="18296021" cy="10294561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C3F71C40-4E59-8A1E-29E1-E787853FD966}"/>
              </a:ext>
            </a:extLst>
          </p:cNvPr>
          <p:cNvSpPr/>
          <p:nvPr/>
        </p:nvSpPr>
        <p:spPr>
          <a:xfrm>
            <a:off x="0" y="190501"/>
            <a:ext cx="18282584" cy="1752600"/>
          </a:xfrm>
          <a:prstGeom prst="rect">
            <a:avLst/>
          </a:prstGeom>
          <a:solidFill>
            <a:srgbClr val="39C0E0"/>
          </a:solidFill>
          <a:ln>
            <a:solidFill>
              <a:srgbClr val="39C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8CE72E4-3FCA-2374-A205-8BF87DBF66A2}"/>
              </a:ext>
            </a:extLst>
          </p:cNvPr>
          <p:cNvSpPr txBox="1"/>
          <p:nvPr/>
        </p:nvSpPr>
        <p:spPr>
          <a:xfrm>
            <a:off x="911996" y="10026"/>
            <a:ext cx="17370588" cy="2250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000" dirty="0">
                <a:solidFill>
                  <a:schemeClr val="bg1"/>
                </a:solidFill>
                <a:latin typeface="Instrument Sans" pitchFamily="2" charset="0"/>
              </a:rPr>
              <a:t>KÜÇÜK  KAPASİTELİ  DOĞAL SİRKÜLASYON (STATİK)  </a:t>
            </a:r>
          </a:p>
          <a:p>
            <a:pPr algn="ctr">
              <a:lnSpc>
                <a:spcPct val="150000"/>
              </a:lnSpc>
            </a:pPr>
            <a:r>
              <a:rPr lang="tr-TR" sz="4000" b="1" dirty="0">
                <a:solidFill>
                  <a:schemeClr val="bg1"/>
                </a:solidFill>
                <a:latin typeface="Instrument Sans" pitchFamily="2" charset="0"/>
              </a:rPr>
              <a:t>BAĞIL  NEM  CİHAZI</a:t>
            </a:r>
          </a:p>
          <a:p>
            <a:endParaRPr lang="tr-TR" sz="2024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0495304-3D1F-45D2-FB53-72302336DEEC}"/>
              </a:ext>
            </a:extLst>
          </p:cNvPr>
          <p:cNvSpPr txBox="1"/>
          <p:nvPr/>
        </p:nvSpPr>
        <p:spPr>
          <a:xfrm>
            <a:off x="6838638" y="9694722"/>
            <a:ext cx="2274399" cy="401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11" dirty="0">
                <a:latin typeface="Instrument Sans" pitchFamily="2" charset="0"/>
              </a:rPr>
              <a:t>25x20x25 cm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6D08E97-A2F9-B12F-D2CF-A436EA1DF6E0}"/>
              </a:ext>
            </a:extLst>
          </p:cNvPr>
          <p:cNvSpPr txBox="1"/>
          <p:nvPr/>
        </p:nvSpPr>
        <p:spPr>
          <a:xfrm>
            <a:off x="10439400" y="9694721"/>
            <a:ext cx="2274399" cy="401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11" dirty="0">
                <a:latin typeface="Instrument Sans" pitchFamily="2" charset="0"/>
              </a:rPr>
              <a:t>30x45x25 cm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12A2675-A4B9-78A1-3D93-AE1F272C8981}"/>
              </a:ext>
            </a:extLst>
          </p:cNvPr>
          <p:cNvSpPr txBox="1"/>
          <p:nvPr/>
        </p:nvSpPr>
        <p:spPr>
          <a:xfrm>
            <a:off x="3581400" y="5617245"/>
            <a:ext cx="11991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u="sng" dirty="0">
                <a:solidFill>
                  <a:srgbClr val="0C384C"/>
                </a:solidFill>
                <a:latin typeface="Instrument Sans" pitchFamily="2" charset="0"/>
              </a:rPr>
              <a:t>PROTOTİP</a:t>
            </a:r>
            <a:endParaRPr lang="tr-TR" sz="1600" dirty="0">
              <a:solidFill>
                <a:srgbClr val="0C384C"/>
              </a:solidFill>
              <a:latin typeface="Instrument Sans" pitchFamily="2" charset="0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3A00B20-F80B-063B-75E3-AB08BD9E0CEE}"/>
              </a:ext>
            </a:extLst>
          </p:cNvPr>
          <p:cNvSpPr txBox="1"/>
          <p:nvPr/>
        </p:nvSpPr>
        <p:spPr>
          <a:xfrm>
            <a:off x="3230758" y="9663349"/>
            <a:ext cx="2209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u="sng" dirty="0">
                <a:solidFill>
                  <a:srgbClr val="0C384C"/>
                </a:solidFill>
                <a:latin typeface="Instrument Sans" pitchFamily="2" charset="0"/>
              </a:rPr>
              <a:t>GÖRSELLEŞTİRME- </a:t>
            </a:r>
            <a:r>
              <a:rPr lang="tr-TR" sz="1600" dirty="0">
                <a:solidFill>
                  <a:srgbClr val="0C384C"/>
                </a:solidFill>
                <a:latin typeface="Instrument Sans" pitchFamily="2" charset="0"/>
              </a:rPr>
              <a:t>RENDER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CB57D47A-A426-DE9C-58C4-243EC97D4F94}"/>
              </a:ext>
            </a:extLst>
          </p:cNvPr>
          <p:cNvSpPr txBox="1"/>
          <p:nvPr/>
        </p:nvSpPr>
        <p:spPr>
          <a:xfrm>
            <a:off x="10439400" y="5555417"/>
            <a:ext cx="1752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u="sng" dirty="0">
                <a:solidFill>
                  <a:srgbClr val="0C384C"/>
                </a:solidFill>
                <a:latin typeface="Instrument Sans" pitchFamily="2" charset="0"/>
              </a:rPr>
              <a:t>İÇ GÖRÜNÜMÜ</a:t>
            </a:r>
            <a:endParaRPr lang="tr-TR" sz="1600" dirty="0">
              <a:solidFill>
                <a:srgbClr val="0C384C"/>
              </a:solidFill>
              <a:latin typeface="Instrument Sans" pitchFamily="2" charset="0"/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336E845-D5F2-74F9-66D6-29BCBFA1F363}"/>
              </a:ext>
            </a:extLst>
          </p:cNvPr>
          <p:cNvSpPr txBox="1"/>
          <p:nvPr/>
        </p:nvSpPr>
        <p:spPr>
          <a:xfrm>
            <a:off x="6985237" y="5955799"/>
            <a:ext cx="1981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000" b="1" u="sng" dirty="0">
                <a:solidFill>
                  <a:srgbClr val="0C384C"/>
                </a:solidFill>
                <a:latin typeface="Instrument Sans" pitchFamily="2" charset="0"/>
              </a:rPr>
              <a:t>100 Wh-</a:t>
            </a:r>
          </a:p>
          <a:p>
            <a:pPr algn="ctr"/>
            <a:r>
              <a:rPr lang="tr-TR" sz="2000" b="1" u="sng" dirty="0">
                <a:solidFill>
                  <a:srgbClr val="0C384C"/>
                </a:solidFill>
                <a:latin typeface="Instrument Sans" pitchFamily="2" charset="0"/>
              </a:rPr>
              <a:t> gün</a:t>
            </a:r>
            <a:endParaRPr lang="tr-TR" sz="2000" b="1" dirty="0">
              <a:solidFill>
                <a:srgbClr val="0C384C"/>
              </a:solidFill>
              <a:latin typeface="Instrument Sans" pitchFamily="2" charset="0"/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2D0D55AD-4D45-72E8-B23F-845FF8D77D0D}"/>
              </a:ext>
            </a:extLst>
          </p:cNvPr>
          <p:cNvSpPr txBox="1"/>
          <p:nvPr/>
        </p:nvSpPr>
        <p:spPr>
          <a:xfrm>
            <a:off x="13621290" y="6073702"/>
            <a:ext cx="198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000" b="1" u="sng" dirty="0">
                <a:solidFill>
                  <a:srgbClr val="0C384C"/>
                </a:solidFill>
                <a:latin typeface="Instrument Sans" pitchFamily="2" charset="0"/>
              </a:rPr>
              <a:t>200 Wh- gün</a:t>
            </a:r>
            <a:endParaRPr lang="tr-TR" sz="2000" b="1" dirty="0">
              <a:solidFill>
                <a:srgbClr val="0C384C"/>
              </a:solidFill>
              <a:latin typeface="Instrument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819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2312F-5E9C-29AE-2941-16299C617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4383F24-6215-3998-237A-222FA6DC2A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0624"/>
            <a:ext cx="18288000" cy="6936376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24176914-FEAC-37B1-1ED8-E71230618C5D}"/>
              </a:ext>
            </a:extLst>
          </p:cNvPr>
          <p:cNvSpPr/>
          <p:nvPr/>
        </p:nvSpPr>
        <p:spPr>
          <a:xfrm>
            <a:off x="-13447" y="161028"/>
            <a:ext cx="18288000" cy="1669788"/>
          </a:xfrm>
          <a:prstGeom prst="rect">
            <a:avLst/>
          </a:prstGeom>
          <a:solidFill>
            <a:srgbClr val="39C0E0"/>
          </a:solidFill>
          <a:ln>
            <a:solidFill>
              <a:srgbClr val="39C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5C8FA7E-7CBA-6ACD-BEF0-2F278A64C4D2}"/>
              </a:ext>
            </a:extLst>
          </p:cNvPr>
          <p:cNvSpPr txBox="1"/>
          <p:nvPr/>
        </p:nvSpPr>
        <p:spPr>
          <a:xfrm>
            <a:off x="6130694" y="264458"/>
            <a:ext cx="8028160" cy="1564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5028" dirty="0">
                <a:solidFill>
                  <a:schemeClr val="bg1"/>
                </a:solidFill>
                <a:latin typeface="Instrument Sans" pitchFamily="2" charset="0"/>
              </a:rPr>
              <a:t>100 Wh ile neler yapılır ? </a:t>
            </a:r>
          </a:p>
          <a:p>
            <a:endParaRPr lang="tr-TR" sz="2024" dirty="0"/>
          </a:p>
        </p:txBody>
      </p:sp>
      <p:pic>
        <p:nvPicPr>
          <p:cNvPr id="6" name="Resim 5" descr="ekran görüntüsü, görüntüleme cihazı, düz panel ekran, monitör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54BDE92-0B50-8BE9-4E9C-873CA1D74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" y="1377757"/>
            <a:ext cx="3816782" cy="1848753"/>
          </a:xfrm>
          <a:prstGeom prst="rect">
            <a:avLst/>
          </a:prstGeom>
        </p:spPr>
      </p:pic>
      <p:sp>
        <p:nvSpPr>
          <p:cNvPr id="7" name="Elmas 6">
            <a:extLst>
              <a:ext uri="{FF2B5EF4-FFF2-40B4-BE49-F238E27FC236}">
                <a16:creationId xmlns:a16="http://schemas.microsoft.com/office/drawing/2014/main" id="{DE7E4F27-C7E8-C60A-93D7-04FEA17AEFC6}"/>
              </a:ext>
            </a:extLst>
          </p:cNvPr>
          <p:cNvSpPr/>
          <p:nvPr/>
        </p:nvSpPr>
        <p:spPr>
          <a:xfrm>
            <a:off x="3844465" y="2329007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E0B8D9B-C52D-307E-F649-EEDBA40099A7}"/>
              </a:ext>
            </a:extLst>
          </p:cNvPr>
          <p:cNvSpPr txBox="1"/>
          <p:nvPr/>
        </p:nvSpPr>
        <p:spPr>
          <a:xfrm>
            <a:off x="4343400" y="2047851"/>
            <a:ext cx="52381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sng" dirty="0">
                <a:latin typeface="Instrument Sans" pitchFamily="2" charset="0"/>
              </a:rPr>
              <a:t>Küçük taşınabilir LED TV (20-30 W): </a:t>
            </a:r>
            <a:endParaRPr lang="tr-TR" sz="1800" b="1" u="sng" dirty="0">
              <a:latin typeface="Instrument Sans" pitchFamily="2" charset="0"/>
            </a:endParaRPr>
          </a:p>
          <a:p>
            <a:r>
              <a:rPr lang="en-US" sz="1800" dirty="0">
                <a:latin typeface="Instrument Sans" pitchFamily="2" charset="0"/>
              </a:rPr>
              <a:t>Kamp için yaygın kullanılır. 3-5 saat</a:t>
            </a:r>
            <a:r>
              <a:rPr lang="tr-TR" sz="1800" dirty="0">
                <a:latin typeface="Instrument Sans" pitchFamily="2" charset="0"/>
              </a:rPr>
              <a:t> kullanabilir.</a:t>
            </a:r>
          </a:p>
          <a:p>
            <a:endParaRPr lang="tr-TR" sz="1800" dirty="0">
              <a:latin typeface="Instrument Sans" pitchFamily="2" charset="0"/>
            </a:endParaRPr>
          </a:p>
          <a:p>
            <a:r>
              <a:rPr lang="tr-TR" sz="1800" b="1" u="sng" dirty="0">
                <a:latin typeface="Instrument Sans" pitchFamily="2" charset="0"/>
              </a:rPr>
              <a:t>Orta boy LCD/LED TV (60–100 W):  </a:t>
            </a:r>
          </a:p>
          <a:p>
            <a:r>
              <a:rPr lang="tr-TR" sz="1800" dirty="0">
                <a:latin typeface="Instrument Sans" pitchFamily="2" charset="0"/>
              </a:rPr>
              <a:t>tipik ev 32–40 inç. 1-2 saat kullanabilir</a:t>
            </a:r>
          </a:p>
        </p:txBody>
      </p:sp>
      <p:pic>
        <p:nvPicPr>
          <p:cNvPr id="10" name="Resim 9" descr="elektronik donanım, bilgisayar, defter, dizüst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BA1F001-108C-6A53-DDE4-397A9F121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32" y="3400189"/>
            <a:ext cx="2640348" cy="2318355"/>
          </a:xfrm>
          <a:prstGeom prst="rect">
            <a:avLst/>
          </a:prstGeom>
        </p:spPr>
      </p:pic>
      <p:sp>
        <p:nvSpPr>
          <p:cNvPr id="11" name="Elmas 10">
            <a:extLst>
              <a:ext uri="{FF2B5EF4-FFF2-40B4-BE49-F238E27FC236}">
                <a16:creationId xmlns:a16="http://schemas.microsoft.com/office/drawing/2014/main" id="{D888C9A3-8F56-121B-9ACB-4F8D9556AFA6}"/>
              </a:ext>
            </a:extLst>
          </p:cNvPr>
          <p:cNvSpPr/>
          <p:nvPr/>
        </p:nvSpPr>
        <p:spPr>
          <a:xfrm>
            <a:off x="3870293" y="4216273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629A4AD3-3B53-7F2C-0B81-29D0DA3F6ED5}"/>
              </a:ext>
            </a:extLst>
          </p:cNvPr>
          <p:cNvSpPr txBox="1"/>
          <p:nvPr/>
        </p:nvSpPr>
        <p:spPr>
          <a:xfrm>
            <a:off x="4343400" y="3998513"/>
            <a:ext cx="52381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b="1" u="sng" dirty="0">
                <a:latin typeface="Instrument Sans" pitchFamily="2" charset="0"/>
              </a:rPr>
              <a:t>Laptop (tipik 50–60 Wh batarya)</a:t>
            </a:r>
          </a:p>
          <a:p>
            <a:r>
              <a:rPr lang="tr-TR" sz="1800" dirty="0">
                <a:latin typeface="Instrument Sans" pitchFamily="2" charset="0"/>
              </a:rPr>
              <a:t>Bir dizüstü bilgisayarı, boyutuna bağlı olarak </a:t>
            </a:r>
          </a:p>
          <a:p>
            <a:r>
              <a:rPr lang="tr-TR" sz="1800" dirty="0">
                <a:latin typeface="Instrument Sans" pitchFamily="2" charset="0"/>
              </a:rPr>
              <a:t>1-2 kez tamamen şarj edebilirsiniz.</a:t>
            </a:r>
          </a:p>
          <a:p>
            <a:endParaRPr lang="tr-TR" sz="1800" b="1" u="sng" dirty="0">
              <a:latin typeface="Instrument Sans" pitchFamily="2" charset="0"/>
            </a:endParaRPr>
          </a:p>
          <a:p>
            <a:r>
              <a:rPr lang="tr-TR" sz="1800" b="1" u="sng" dirty="0">
                <a:latin typeface="Instrument Sans" pitchFamily="2" charset="0"/>
              </a:rPr>
              <a:t>Örnek:</a:t>
            </a:r>
          </a:p>
          <a:p>
            <a:r>
              <a:rPr lang="tr-TR" sz="1800" dirty="0">
                <a:latin typeface="Instrument Sans" pitchFamily="2" charset="0"/>
              </a:rPr>
              <a:t>MacBook Air (50 Wh) →   </a:t>
            </a:r>
            <a:r>
              <a:rPr lang="tr-TR" sz="1800" b="1" dirty="0">
                <a:latin typeface="Instrument Sans" pitchFamily="2" charset="0"/>
              </a:rPr>
              <a:t>yaklaşık 2 şarj,</a:t>
            </a:r>
          </a:p>
          <a:p>
            <a:r>
              <a:rPr lang="tr-TR" sz="1800" dirty="0">
                <a:latin typeface="Instrument Sans" pitchFamily="2" charset="0"/>
              </a:rPr>
              <a:t>Oyun laptopları (80–90 Wh) →  </a:t>
            </a:r>
            <a:r>
              <a:rPr lang="tr-TR" sz="1800" b="1" dirty="0">
                <a:latin typeface="Instrument Sans" pitchFamily="2" charset="0"/>
              </a:rPr>
              <a:t>yaklaşık 1 şarj.</a:t>
            </a: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61857B76-5E11-4920-24AC-CBC7819AC7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2223" y="5768109"/>
            <a:ext cx="1722113" cy="2164189"/>
          </a:xfrm>
          <a:prstGeom prst="rect">
            <a:avLst/>
          </a:prstGeom>
        </p:spPr>
      </p:pic>
      <p:sp>
        <p:nvSpPr>
          <p:cNvPr id="17" name="Metin kutusu 16">
            <a:extLst>
              <a:ext uri="{FF2B5EF4-FFF2-40B4-BE49-F238E27FC236}">
                <a16:creationId xmlns:a16="http://schemas.microsoft.com/office/drawing/2014/main" id="{C97D4D9D-DB2B-4A0A-A27B-88A056F71279}"/>
              </a:ext>
            </a:extLst>
          </p:cNvPr>
          <p:cNvSpPr txBox="1"/>
          <p:nvPr/>
        </p:nvSpPr>
        <p:spPr>
          <a:xfrm>
            <a:off x="4252286" y="6780172"/>
            <a:ext cx="5447325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 </a:t>
            </a:r>
            <a:r>
              <a:rPr lang="tr-TR" sz="1800" b="1" u="sng" dirty="0">
                <a:latin typeface="Instrument Sans" pitchFamily="2" charset="0"/>
              </a:rPr>
              <a:t>Iphone bir cep telefonu </a:t>
            </a:r>
            <a:r>
              <a:rPr lang="tr-TR" sz="1800" dirty="0">
                <a:latin typeface="Instrument Sans" pitchFamily="2" charset="0"/>
              </a:rPr>
              <a:t>→ 5-6 kere şarj edilebilir. </a:t>
            </a:r>
          </a:p>
        </p:txBody>
      </p:sp>
      <p:sp>
        <p:nvSpPr>
          <p:cNvPr id="18" name="Elmas 17">
            <a:extLst>
              <a:ext uri="{FF2B5EF4-FFF2-40B4-BE49-F238E27FC236}">
                <a16:creationId xmlns:a16="http://schemas.microsoft.com/office/drawing/2014/main" id="{9B343F35-6A70-009C-49D5-4FF2908A85E8}"/>
              </a:ext>
            </a:extLst>
          </p:cNvPr>
          <p:cNvSpPr/>
          <p:nvPr/>
        </p:nvSpPr>
        <p:spPr>
          <a:xfrm>
            <a:off x="3870293" y="6923995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1B2B7F2C-2136-9A85-D7D0-1BC8B0907A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8997" y="8049904"/>
            <a:ext cx="1519344" cy="1670756"/>
          </a:xfrm>
          <a:prstGeom prst="rect">
            <a:avLst/>
          </a:prstGeom>
        </p:spPr>
      </p:pic>
      <p:sp>
        <p:nvSpPr>
          <p:cNvPr id="21" name="Metin kutusu 20">
            <a:extLst>
              <a:ext uri="{FF2B5EF4-FFF2-40B4-BE49-F238E27FC236}">
                <a16:creationId xmlns:a16="http://schemas.microsoft.com/office/drawing/2014/main" id="{40A4C28C-BD08-41F6-4BFC-B1971B07377B}"/>
              </a:ext>
            </a:extLst>
          </p:cNvPr>
          <p:cNvSpPr txBox="1"/>
          <p:nvPr/>
        </p:nvSpPr>
        <p:spPr>
          <a:xfrm>
            <a:off x="4252286" y="8639165"/>
            <a:ext cx="4184159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u="sng" dirty="0">
                <a:latin typeface="Instrument Sans" pitchFamily="2" charset="0"/>
              </a:rPr>
              <a:t> </a:t>
            </a:r>
            <a:r>
              <a:rPr lang="tr-TR" sz="1800" b="1" u="sng" dirty="0">
                <a:latin typeface="Instrument Sans" pitchFamily="2" charset="0"/>
              </a:rPr>
              <a:t>60 W akkor ampul- </a:t>
            </a:r>
            <a:r>
              <a:rPr lang="tr-TR" sz="1800" dirty="0">
                <a:latin typeface="Instrument Sans" pitchFamily="2" charset="0"/>
              </a:rPr>
              <a:t>1.5 saat çalışabilir</a:t>
            </a:r>
          </a:p>
        </p:txBody>
      </p:sp>
      <p:sp>
        <p:nvSpPr>
          <p:cNvPr id="23" name="Elmas 22">
            <a:extLst>
              <a:ext uri="{FF2B5EF4-FFF2-40B4-BE49-F238E27FC236}">
                <a16:creationId xmlns:a16="http://schemas.microsoft.com/office/drawing/2014/main" id="{BD90811F-F29C-E87C-7D11-A0EBC510D259}"/>
              </a:ext>
            </a:extLst>
          </p:cNvPr>
          <p:cNvSpPr/>
          <p:nvPr/>
        </p:nvSpPr>
        <p:spPr>
          <a:xfrm>
            <a:off x="3870293" y="8816152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5" name="Resim 4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4058CA9-C00F-D05C-5E82-96140BC525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522" y="8885282"/>
            <a:ext cx="1097113" cy="1143582"/>
          </a:xfrm>
          <a:prstGeom prst="rect">
            <a:avLst/>
          </a:prstGeom>
        </p:spPr>
      </p:pic>
      <p:pic>
        <p:nvPicPr>
          <p:cNvPr id="12" name="Resim 11" descr="elektronik donanım, bilgisayar, elektronik cihaz, multimedy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3E69AB5-A35B-0608-4F95-396680BA59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006" y="3029909"/>
            <a:ext cx="2909028" cy="2113591"/>
          </a:xfrm>
          <a:prstGeom prst="rect">
            <a:avLst/>
          </a:prstGeom>
        </p:spPr>
      </p:pic>
      <p:cxnSp>
        <p:nvCxnSpPr>
          <p:cNvPr id="22" name="Düz Bağlayıcı 21">
            <a:extLst>
              <a:ext uri="{FF2B5EF4-FFF2-40B4-BE49-F238E27FC236}">
                <a16:creationId xmlns:a16="http://schemas.microsoft.com/office/drawing/2014/main" id="{326E04A4-E4AB-323B-FFBB-FF7EDF114CE4}"/>
              </a:ext>
            </a:extLst>
          </p:cNvPr>
          <p:cNvCxnSpPr/>
          <p:nvPr/>
        </p:nvCxnSpPr>
        <p:spPr>
          <a:xfrm flipV="1">
            <a:off x="10144774" y="2047851"/>
            <a:ext cx="0" cy="7981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EF20EFDB-19C7-5218-415F-BAD3419ABC40}"/>
              </a:ext>
            </a:extLst>
          </p:cNvPr>
          <p:cNvSpPr txBox="1"/>
          <p:nvPr/>
        </p:nvSpPr>
        <p:spPr>
          <a:xfrm>
            <a:off x="13195988" y="3509383"/>
            <a:ext cx="4193987" cy="1033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514" dirty="0">
                <a:latin typeface="Instrument Sans" pitchFamily="2" charset="0"/>
              </a:rPr>
              <a:t> </a:t>
            </a:r>
            <a:r>
              <a:rPr lang="tr-TR" sz="1800" b="1" u="sng" dirty="0">
                <a:latin typeface="Instrument Sans" pitchFamily="2" charset="0"/>
              </a:rPr>
              <a:t>Tablet (tipik 25–30 Wh batarya)</a:t>
            </a:r>
          </a:p>
          <a:p>
            <a:pPr algn="ctr"/>
            <a:r>
              <a:rPr lang="tr-TR" sz="1800" dirty="0">
                <a:latin typeface="Instrument Sans" pitchFamily="2" charset="0"/>
              </a:rPr>
              <a:t>Bir tableti 3-4 kez tamamen şarj edebilirsiniz.</a:t>
            </a:r>
          </a:p>
        </p:txBody>
      </p:sp>
      <p:pic>
        <p:nvPicPr>
          <p:cNvPr id="25" name="Resim 24">
            <a:extLst>
              <a:ext uri="{FF2B5EF4-FFF2-40B4-BE49-F238E27FC236}">
                <a16:creationId xmlns:a16="http://schemas.microsoft.com/office/drawing/2014/main" id="{7B798132-CD54-61B2-13AB-0FDC3B234B3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0100" y="6009756"/>
            <a:ext cx="1841537" cy="2020066"/>
          </a:xfrm>
          <a:prstGeom prst="rect">
            <a:avLst/>
          </a:prstGeom>
        </p:spPr>
      </p:pic>
      <p:sp>
        <p:nvSpPr>
          <p:cNvPr id="26" name="Metin kutusu 25">
            <a:extLst>
              <a:ext uri="{FF2B5EF4-FFF2-40B4-BE49-F238E27FC236}">
                <a16:creationId xmlns:a16="http://schemas.microsoft.com/office/drawing/2014/main" id="{AF39BE1D-AEA7-7BAC-8438-11CEB1EE6821}"/>
              </a:ext>
            </a:extLst>
          </p:cNvPr>
          <p:cNvSpPr txBox="1"/>
          <p:nvPr/>
        </p:nvSpPr>
        <p:spPr>
          <a:xfrm>
            <a:off x="13219800" y="6903379"/>
            <a:ext cx="4193987" cy="756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514" dirty="0">
                <a:latin typeface="Instrument Sans" pitchFamily="2" charset="0"/>
              </a:rPr>
              <a:t> </a:t>
            </a:r>
            <a:r>
              <a:rPr lang="tr-TR" sz="1800" b="1" u="sng" dirty="0">
                <a:latin typeface="Instrument Sans" pitchFamily="2" charset="0"/>
              </a:rPr>
              <a:t>Standart bir kulaklık kutusu </a:t>
            </a:r>
          </a:p>
          <a:p>
            <a:pPr algn="ctr"/>
            <a:r>
              <a:rPr lang="tr-TR" sz="1800" dirty="0">
                <a:latin typeface="Instrument Sans" pitchFamily="2" charset="0"/>
              </a:rPr>
              <a:t>25 ila 40 kez arası şarj edebilirsiniz.</a:t>
            </a:r>
          </a:p>
        </p:txBody>
      </p:sp>
    </p:spTree>
    <p:extLst>
      <p:ext uri="{BB962C8B-B14F-4D97-AF65-F5344CB8AC3E}">
        <p14:creationId xmlns:p14="http://schemas.microsoft.com/office/powerpoint/2010/main" val="3567617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2FBF-1CBF-642E-9875-A85F88513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E1542AC-3215-87F9-4D5C-0ABED7544A60}"/>
              </a:ext>
            </a:extLst>
          </p:cNvPr>
          <p:cNvSpPr/>
          <p:nvPr/>
        </p:nvSpPr>
        <p:spPr>
          <a:xfrm>
            <a:off x="0" y="190501"/>
            <a:ext cx="18288000" cy="1527654"/>
          </a:xfrm>
          <a:prstGeom prst="rect">
            <a:avLst/>
          </a:prstGeom>
          <a:solidFill>
            <a:srgbClr val="39C0E0"/>
          </a:solidFill>
          <a:ln>
            <a:solidFill>
              <a:srgbClr val="39C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DF1D81A-AAF8-0B66-DFC6-7C66B268168E}"/>
              </a:ext>
            </a:extLst>
          </p:cNvPr>
          <p:cNvSpPr txBox="1"/>
          <p:nvPr/>
        </p:nvSpPr>
        <p:spPr>
          <a:xfrm>
            <a:off x="2465266" y="42504"/>
            <a:ext cx="13493341" cy="2065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600" dirty="0">
                <a:solidFill>
                  <a:schemeClr val="bg1"/>
                </a:solidFill>
                <a:latin typeface="Instrument Sans" pitchFamily="2" charset="0"/>
              </a:rPr>
              <a:t>KÜÇÜK  KAPASİTELİ  DOĞAL SİRKÜLASYON (STATİK)  </a:t>
            </a:r>
          </a:p>
          <a:p>
            <a:pPr algn="ctr">
              <a:lnSpc>
                <a:spcPct val="150000"/>
              </a:lnSpc>
            </a:pPr>
            <a:r>
              <a:rPr lang="tr-TR" sz="3600" dirty="0">
                <a:solidFill>
                  <a:schemeClr val="bg1"/>
                </a:solidFill>
                <a:latin typeface="Instrument Sans" pitchFamily="2" charset="0"/>
              </a:rPr>
              <a:t>BAĞIL  NEM  CİHAZI-  </a:t>
            </a:r>
            <a:r>
              <a:rPr lang="tr-TR" sz="3600" b="1" dirty="0">
                <a:solidFill>
                  <a:schemeClr val="bg1"/>
                </a:solidFill>
                <a:latin typeface="Instrument Sans" pitchFamily="2" charset="0"/>
              </a:rPr>
              <a:t>WEB ARAYÜZ UYGULAMASI</a:t>
            </a:r>
          </a:p>
          <a:p>
            <a:endParaRPr lang="tr-TR" sz="2024" dirty="0"/>
          </a:p>
        </p:txBody>
      </p:sp>
      <p:pic>
        <p:nvPicPr>
          <p:cNvPr id="5" name="Resim 4" descr="metin, ekran görüntüsü, yazı tipi, yazıl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CBFBB9C-F96A-88F7-9F44-EB2DBA2D8E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2" y="1903499"/>
            <a:ext cx="7551441" cy="3374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Resim 6" descr="metin, ekran görüntüsü, yazılım, sayı, numar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50C0E96-67BE-FE8F-7E7B-939FD1682E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81" y="5504284"/>
            <a:ext cx="7566062" cy="4258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Resim 12" descr="metin, ekran görüntüsü, çizgi, diyagra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5B619EF-5F46-8EBA-DD80-ADBFF54517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445" y="1838788"/>
            <a:ext cx="4638441" cy="3665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Resim 15" descr="metin, ekran görüntüsü, yazı tipi, çizg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7F17A23-0BA0-A10A-2C09-A957BBFFAC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984" y="8108879"/>
            <a:ext cx="7825396" cy="1653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Resim 17" descr="metin, ekran görüntüsü, çizgi, öykü gelişim çizgisi; kumpas; grafiğini çıkarm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5F96AB3-258A-714D-46B1-6E096543D3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984" y="5628861"/>
            <a:ext cx="6602050" cy="2253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54F8E209-3EB7-1EF0-204C-49A5D37A3309}"/>
              </a:ext>
            </a:extLst>
          </p:cNvPr>
          <p:cNvSpPr txBox="1"/>
          <p:nvPr/>
        </p:nvSpPr>
        <p:spPr>
          <a:xfrm>
            <a:off x="685800" y="2293670"/>
            <a:ext cx="3735968" cy="403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24" u="sng" dirty="0">
                <a:solidFill>
                  <a:schemeClr val="tx2">
                    <a:lumMod val="50000"/>
                  </a:schemeClr>
                </a:solidFill>
                <a:latin typeface="Instrument Sans" pitchFamily="2" charset="0"/>
              </a:rPr>
              <a:t>Web Arayüz Ana Sayfası</a:t>
            </a:r>
            <a:endParaRPr lang="tr-TR" sz="2024" dirty="0">
              <a:solidFill>
                <a:schemeClr val="tx2">
                  <a:lumMod val="50000"/>
                </a:schemeClr>
              </a:solidFill>
              <a:latin typeface="Instrument Sans" pitchFamily="2" charset="0"/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43C4F038-E4CF-F959-D737-534F2AE2B233}"/>
              </a:ext>
            </a:extLst>
          </p:cNvPr>
          <p:cNvSpPr txBox="1"/>
          <p:nvPr/>
        </p:nvSpPr>
        <p:spPr>
          <a:xfrm>
            <a:off x="238961" y="5748217"/>
            <a:ext cx="3735968" cy="403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24" u="sng" dirty="0">
                <a:solidFill>
                  <a:schemeClr val="tx2">
                    <a:lumMod val="50000"/>
                  </a:schemeClr>
                </a:solidFill>
                <a:latin typeface="Instrument Sans" pitchFamily="2" charset="0"/>
              </a:rPr>
              <a:t>Sensör Sayfası</a:t>
            </a:r>
            <a:endParaRPr lang="tr-TR" sz="2024" dirty="0">
              <a:solidFill>
                <a:schemeClr val="tx2">
                  <a:lumMod val="50000"/>
                </a:schemeClr>
              </a:solidFill>
              <a:latin typeface="Instrument Sans" pitchFamily="2" charset="0"/>
            </a:endParaRPr>
          </a:p>
        </p:txBody>
      </p:sp>
      <p:pic>
        <p:nvPicPr>
          <p:cNvPr id="3" name="Resim 2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328A1B9-A880-AA13-098F-D71AC472FA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522" y="8885282"/>
            <a:ext cx="1097113" cy="11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6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623CE-DDA9-9E7F-780B-00DCA457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5EF8ADE-98C7-C400-3CDE-606BBD7866BF}"/>
              </a:ext>
            </a:extLst>
          </p:cNvPr>
          <p:cNvSpPr/>
          <p:nvPr/>
        </p:nvSpPr>
        <p:spPr>
          <a:xfrm>
            <a:off x="0" y="407928"/>
            <a:ext cx="18288000" cy="1737748"/>
          </a:xfrm>
          <a:prstGeom prst="rect">
            <a:avLst/>
          </a:prstGeom>
          <a:solidFill>
            <a:srgbClr val="39C0E0"/>
          </a:solidFill>
          <a:ln>
            <a:solidFill>
              <a:srgbClr val="39C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E35E151-1F33-30A9-4691-912D79E2D50A}"/>
              </a:ext>
            </a:extLst>
          </p:cNvPr>
          <p:cNvSpPr txBox="1"/>
          <p:nvPr/>
        </p:nvSpPr>
        <p:spPr>
          <a:xfrm>
            <a:off x="2935705" y="357514"/>
            <a:ext cx="13367889" cy="2065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600" dirty="0">
                <a:solidFill>
                  <a:schemeClr val="bg1"/>
                </a:solidFill>
                <a:latin typeface="Instrument Sans" pitchFamily="2" charset="0"/>
              </a:rPr>
              <a:t>KÜÇÜK  KAPASİTELİ  DOĞAL SİRKÜLASYON (STATİK)  </a:t>
            </a:r>
          </a:p>
          <a:p>
            <a:pPr algn="ctr">
              <a:lnSpc>
                <a:spcPct val="150000"/>
              </a:lnSpc>
            </a:pPr>
            <a:r>
              <a:rPr lang="tr-TR" sz="3600" dirty="0">
                <a:solidFill>
                  <a:schemeClr val="bg1"/>
                </a:solidFill>
                <a:latin typeface="Instrument Sans" pitchFamily="2" charset="0"/>
              </a:rPr>
              <a:t>BAĞIL  NEM  CİHAZI-  </a:t>
            </a:r>
            <a:r>
              <a:rPr lang="tr-TR" sz="3600" b="1" dirty="0">
                <a:solidFill>
                  <a:schemeClr val="bg1"/>
                </a:solidFill>
                <a:latin typeface="Instrument Sans" pitchFamily="2" charset="0"/>
              </a:rPr>
              <a:t>MOBİL ARAYÜZ UYGULAMASI</a:t>
            </a:r>
          </a:p>
          <a:p>
            <a:endParaRPr lang="tr-TR" sz="2024" dirty="0"/>
          </a:p>
        </p:txBody>
      </p:sp>
      <p:pic>
        <p:nvPicPr>
          <p:cNvPr id="8" name="Resim 7" descr="metin, ekran görüntüsü, yazı tipi, sayı, numar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EA43911-428D-98E5-AC29-F794B6CDB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515" y="2597204"/>
            <a:ext cx="3996671" cy="6935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Resim 9" descr="metin, ekran görüntüsü, yazı tip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9D2F5FA-8871-2173-E7BF-594FAA158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693100"/>
            <a:ext cx="3988876" cy="6725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11FA4888-241F-D5E4-5611-1AD5F37FB3CE}"/>
              </a:ext>
            </a:extLst>
          </p:cNvPr>
          <p:cNvSpPr txBox="1"/>
          <p:nvPr/>
        </p:nvSpPr>
        <p:spPr>
          <a:xfrm>
            <a:off x="709473" y="5295900"/>
            <a:ext cx="2771451" cy="1026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24" u="sng" dirty="0">
                <a:solidFill>
                  <a:schemeClr val="tx2">
                    <a:lumMod val="50000"/>
                  </a:schemeClr>
                </a:solidFill>
                <a:latin typeface="Instrument Sans" pitchFamily="2" charset="0"/>
              </a:rPr>
              <a:t>MOBİL ARAYÜZ </a:t>
            </a:r>
          </a:p>
          <a:p>
            <a:pPr algn="ctr"/>
            <a:endParaRPr lang="tr-TR" sz="2024" dirty="0">
              <a:solidFill>
                <a:schemeClr val="tx2">
                  <a:lumMod val="50000"/>
                </a:schemeClr>
              </a:solidFill>
              <a:latin typeface="Instrument Sans" pitchFamily="2" charset="0"/>
            </a:endParaRPr>
          </a:p>
          <a:p>
            <a:pPr algn="ctr"/>
            <a:r>
              <a:rPr lang="tr-TR" sz="2024" dirty="0">
                <a:solidFill>
                  <a:schemeClr val="tx2">
                    <a:lumMod val="50000"/>
                  </a:schemeClr>
                </a:solidFill>
                <a:latin typeface="Instrument Sans" pitchFamily="2" charset="0"/>
              </a:rPr>
              <a:t>ANA SAYFASI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F4F561D-2AA4-98AC-83C0-61A0CFC9AD07}"/>
              </a:ext>
            </a:extLst>
          </p:cNvPr>
          <p:cNvSpPr txBox="1"/>
          <p:nvPr/>
        </p:nvSpPr>
        <p:spPr>
          <a:xfrm>
            <a:off x="15292137" y="5028873"/>
            <a:ext cx="2784737" cy="1026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24" u="sng" dirty="0">
                <a:solidFill>
                  <a:schemeClr val="tx2">
                    <a:lumMod val="50000"/>
                  </a:schemeClr>
                </a:solidFill>
                <a:latin typeface="Instrument Sans" pitchFamily="2" charset="0"/>
              </a:rPr>
              <a:t>MOBİL ARAYÜZ </a:t>
            </a:r>
          </a:p>
          <a:p>
            <a:pPr algn="ctr"/>
            <a:endParaRPr lang="tr-TR" sz="2024" dirty="0">
              <a:solidFill>
                <a:schemeClr val="tx2">
                  <a:lumMod val="50000"/>
                </a:schemeClr>
              </a:solidFill>
              <a:latin typeface="Instrument Sans" pitchFamily="2" charset="0"/>
            </a:endParaRPr>
          </a:p>
          <a:p>
            <a:pPr algn="ctr"/>
            <a:r>
              <a:rPr lang="tr-TR" sz="2024" dirty="0">
                <a:solidFill>
                  <a:schemeClr val="tx2">
                    <a:lumMod val="50000"/>
                  </a:schemeClr>
                </a:solidFill>
                <a:latin typeface="Instrument Sans" pitchFamily="2" charset="0"/>
              </a:rPr>
              <a:t>SENSÖRLER SAYFASI</a:t>
            </a:r>
          </a:p>
        </p:txBody>
      </p:sp>
      <p:pic>
        <p:nvPicPr>
          <p:cNvPr id="3" name="Resim 2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ABA1435-7CBB-5964-E671-8AD8B46F21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522" y="8885282"/>
            <a:ext cx="1097113" cy="11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49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ikdörtgen 26">
            <a:extLst>
              <a:ext uri="{FF2B5EF4-FFF2-40B4-BE49-F238E27FC236}">
                <a16:creationId xmlns:a16="http://schemas.microsoft.com/office/drawing/2014/main" id="{272A5BE3-89E6-010F-E9B7-54A266CFF093}"/>
              </a:ext>
            </a:extLst>
          </p:cNvPr>
          <p:cNvSpPr/>
          <p:nvPr/>
        </p:nvSpPr>
        <p:spPr>
          <a:xfrm>
            <a:off x="0" y="3543301"/>
            <a:ext cx="18288000" cy="67437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39C0E0">
                  <a:alpha val="2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253A1D8-1C0C-DBB1-BBA9-EB031F54C1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68" t="7193" r="-1868" b="6921"/>
          <a:stretch>
            <a:fillRect/>
          </a:stretch>
        </p:blipFill>
        <p:spPr>
          <a:xfrm>
            <a:off x="12476966" y="5424261"/>
            <a:ext cx="4392000" cy="363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Elmas 10">
            <a:extLst>
              <a:ext uri="{FF2B5EF4-FFF2-40B4-BE49-F238E27FC236}">
                <a16:creationId xmlns:a16="http://schemas.microsoft.com/office/drawing/2014/main" id="{67FFBA68-4D5D-9DAB-BD3F-132672C98F16}"/>
              </a:ext>
            </a:extLst>
          </p:cNvPr>
          <p:cNvSpPr/>
          <p:nvPr/>
        </p:nvSpPr>
        <p:spPr>
          <a:xfrm>
            <a:off x="7255425" y="9576635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4D975C7-2C42-3928-A4BC-6AFEF46642E4}"/>
              </a:ext>
            </a:extLst>
          </p:cNvPr>
          <p:cNvSpPr txBox="1"/>
          <p:nvPr/>
        </p:nvSpPr>
        <p:spPr>
          <a:xfrm>
            <a:off x="5496541" y="9432812"/>
            <a:ext cx="617477" cy="479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EV</a:t>
            </a:r>
          </a:p>
        </p:txBody>
      </p:sp>
      <p:sp>
        <p:nvSpPr>
          <p:cNvPr id="13" name="Elmas 12">
            <a:extLst>
              <a:ext uri="{FF2B5EF4-FFF2-40B4-BE49-F238E27FC236}">
                <a16:creationId xmlns:a16="http://schemas.microsoft.com/office/drawing/2014/main" id="{703796F5-AC8A-FB2A-7FB4-E92D45112FAC}"/>
              </a:ext>
            </a:extLst>
          </p:cNvPr>
          <p:cNvSpPr/>
          <p:nvPr/>
        </p:nvSpPr>
        <p:spPr>
          <a:xfrm>
            <a:off x="10340803" y="9588501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9B03718A-25BC-9508-A3C8-F7A60F6B29E6}"/>
              </a:ext>
            </a:extLst>
          </p:cNvPr>
          <p:cNvSpPr txBox="1"/>
          <p:nvPr/>
        </p:nvSpPr>
        <p:spPr>
          <a:xfrm>
            <a:off x="10570309" y="9452144"/>
            <a:ext cx="2227892" cy="440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263" dirty="0">
                <a:latin typeface="Instrument Sans" pitchFamily="2" charset="0"/>
              </a:rPr>
              <a:t>OFİS</a:t>
            </a:r>
          </a:p>
        </p:txBody>
      </p:sp>
      <p:sp>
        <p:nvSpPr>
          <p:cNvPr id="16" name="Elmas 15">
            <a:extLst>
              <a:ext uri="{FF2B5EF4-FFF2-40B4-BE49-F238E27FC236}">
                <a16:creationId xmlns:a16="http://schemas.microsoft.com/office/drawing/2014/main" id="{FE311776-FCEF-A1B5-BE33-9BDB880EFD1D}"/>
              </a:ext>
            </a:extLst>
          </p:cNvPr>
          <p:cNvSpPr/>
          <p:nvPr/>
        </p:nvSpPr>
        <p:spPr>
          <a:xfrm>
            <a:off x="5191741" y="9576635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F09BB8E2-1CB6-1428-B0CB-EC14B3F88A2F}"/>
              </a:ext>
            </a:extLst>
          </p:cNvPr>
          <p:cNvSpPr txBox="1"/>
          <p:nvPr/>
        </p:nvSpPr>
        <p:spPr>
          <a:xfrm>
            <a:off x="7514513" y="9452144"/>
            <a:ext cx="3055796" cy="440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263" dirty="0">
                <a:latin typeface="Instrument Sans" pitchFamily="2" charset="0"/>
              </a:rPr>
              <a:t>TERAS, BALKON</a:t>
            </a:r>
          </a:p>
        </p:txBody>
      </p:sp>
      <p:sp>
        <p:nvSpPr>
          <p:cNvPr id="18" name="Elmas 17">
            <a:extLst>
              <a:ext uri="{FF2B5EF4-FFF2-40B4-BE49-F238E27FC236}">
                <a16:creationId xmlns:a16="http://schemas.microsoft.com/office/drawing/2014/main" id="{D64C145D-3990-E69C-34C1-5C9CECD102E7}"/>
              </a:ext>
            </a:extLst>
          </p:cNvPr>
          <p:cNvSpPr/>
          <p:nvPr/>
        </p:nvSpPr>
        <p:spPr>
          <a:xfrm>
            <a:off x="12242966" y="9588501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AB8715F4-9BBB-5DE8-A618-64D0DE0A574D}"/>
              </a:ext>
            </a:extLst>
          </p:cNvPr>
          <p:cNvSpPr txBox="1"/>
          <p:nvPr/>
        </p:nvSpPr>
        <p:spPr>
          <a:xfrm>
            <a:off x="11261307" y="9465303"/>
            <a:ext cx="3650519" cy="440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63" dirty="0">
                <a:latin typeface="Instrument Sans" pitchFamily="2" charset="0"/>
              </a:rPr>
              <a:t>BAHÇE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4CAA7635-03DD-0B9A-8AC4-3FDCCFFD8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3" t="12870" r="-511" b="-2438"/>
          <a:stretch>
            <a:fillRect/>
          </a:stretch>
        </p:blipFill>
        <p:spPr>
          <a:xfrm>
            <a:off x="6948000" y="5472000"/>
            <a:ext cx="5148000" cy="3546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Resim 23">
            <a:extLst>
              <a:ext uri="{FF2B5EF4-FFF2-40B4-BE49-F238E27FC236}">
                <a16:creationId xmlns:a16="http://schemas.microsoft.com/office/drawing/2014/main" id="{E54B9F9D-30B8-D1FC-6A6A-8FB6AA75ED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9" b="6479"/>
          <a:stretch/>
        </p:blipFill>
        <p:spPr>
          <a:xfrm>
            <a:off x="1453416" y="5424261"/>
            <a:ext cx="4999026" cy="3624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Resim 25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2E35E63-00C2-733C-7CED-502823328D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2214" y="8990939"/>
            <a:ext cx="1123793" cy="1171392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081E41AA-5061-BE82-8C4E-C3220E9A5AF7}"/>
              </a:ext>
            </a:extLst>
          </p:cNvPr>
          <p:cNvSpPr/>
          <p:nvPr/>
        </p:nvSpPr>
        <p:spPr>
          <a:xfrm>
            <a:off x="0" y="224444"/>
            <a:ext cx="18288000" cy="1222596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3200" dirty="0">
                <a:solidFill>
                  <a:schemeClr val="bg1"/>
                </a:solidFill>
                <a:latin typeface="Instrument Sans" pitchFamily="2" charset="0"/>
              </a:rPr>
              <a:t>KÜÇÜK  KAPASİTELİ  DOĞAL SİRKÜLASYON (STATİK)- </a:t>
            </a:r>
            <a:r>
              <a:rPr lang="tr-TR" sz="3200" dirty="0">
                <a:solidFill>
                  <a:schemeClr val="bg1"/>
                </a:solidFill>
                <a:latin typeface="Instrument Sans Medium" pitchFamily="2" charset="0"/>
              </a:rPr>
              <a:t>KULLANIM ALANLARI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33670525-721F-2031-3E9B-B8DE6B510A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4" t="34205" r="7421" b="-132"/>
          <a:stretch>
            <a:fillRect/>
          </a:stretch>
        </p:blipFill>
        <p:spPr>
          <a:xfrm>
            <a:off x="7206042" y="1690528"/>
            <a:ext cx="4824000" cy="345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9D29B039-9A33-F4FF-FEA5-F656167E6A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" t="29318" r="3713" b="8059"/>
          <a:stretch>
            <a:fillRect/>
          </a:stretch>
        </p:blipFill>
        <p:spPr>
          <a:xfrm>
            <a:off x="1440000" y="1727999"/>
            <a:ext cx="52560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7FD585B-B418-ABF2-3394-2FDF49E57C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4" t="14842" r="-1561" b="10143"/>
          <a:stretch>
            <a:fillRect/>
          </a:stretch>
        </p:blipFill>
        <p:spPr>
          <a:xfrm>
            <a:off x="12242966" y="1690528"/>
            <a:ext cx="4608000" cy="3448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0169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F5CDB-763A-56B0-3FC3-03FF9CB21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ikdörtgen 26">
            <a:extLst>
              <a:ext uri="{FF2B5EF4-FFF2-40B4-BE49-F238E27FC236}">
                <a16:creationId xmlns:a16="http://schemas.microsoft.com/office/drawing/2014/main" id="{511AE50D-115F-89A2-647D-A2DE5B236A4F}"/>
              </a:ext>
            </a:extLst>
          </p:cNvPr>
          <p:cNvSpPr/>
          <p:nvPr/>
        </p:nvSpPr>
        <p:spPr>
          <a:xfrm>
            <a:off x="0" y="3314700"/>
            <a:ext cx="18288000" cy="69752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39C0E0">
                  <a:alpha val="2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0415360-9D19-B7E5-869D-80E853C3326A}"/>
              </a:ext>
            </a:extLst>
          </p:cNvPr>
          <p:cNvSpPr/>
          <p:nvPr/>
        </p:nvSpPr>
        <p:spPr>
          <a:xfrm>
            <a:off x="0" y="192498"/>
            <a:ext cx="18288000" cy="1848598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4000" dirty="0">
                <a:solidFill>
                  <a:schemeClr val="bg1"/>
                </a:solidFill>
                <a:latin typeface="Instrument Sans" pitchFamily="2" charset="0"/>
              </a:rPr>
              <a:t>KÜÇÜK  KAPASİTELİ  DOĞAL SİRKÜLASYON (STATİK)  </a:t>
            </a:r>
          </a:p>
          <a:p>
            <a:pPr algn="ctr">
              <a:lnSpc>
                <a:spcPct val="150000"/>
              </a:lnSpc>
            </a:pPr>
            <a:r>
              <a:rPr lang="tr-TR" sz="4000" dirty="0">
                <a:solidFill>
                  <a:schemeClr val="bg1"/>
                </a:solidFill>
                <a:latin typeface="Instrument Sans Medium" pitchFamily="2" charset="0"/>
              </a:rPr>
              <a:t>KULLANIM ALANLARI-2</a:t>
            </a:r>
          </a:p>
        </p:txBody>
      </p:sp>
      <p:sp>
        <p:nvSpPr>
          <p:cNvPr id="11" name="Elmas 10">
            <a:extLst>
              <a:ext uri="{FF2B5EF4-FFF2-40B4-BE49-F238E27FC236}">
                <a16:creationId xmlns:a16="http://schemas.microsoft.com/office/drawing/2014/main" id="{EE4E8CF1-35CB-7798-3523-7B5E7C2D2B17}"/>
              </a:ext>
            </a:extLst>
          </p:cNvPr>
          <p:cNvSpPr/>
          <p:nvPr/>
        </p:nvSpPr>
        <p:spPr>
          <a:xfrm>
            <a:off x="7590270" y="9136815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C585550-0F22-020D-809A-3FB9C996C0D7}"/>
              </a:ext>
            </a:extLst>
          </p:cNvPr>
          <p:cNvSpPr txBox="1"/>
          <p:nvPr/>
        </p:nvSpPr>
        <p:spPr>
          <a:xfrm>
            <a:off x="4953000" y="9004558"/>
            <a:ext cx="617477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EV</a:t>
            </a:r>
          </a:p>
        </p:txBody>
      </p:sp>
      <p:sp>
        <p:nvSpPr>
          <p:cNvPr id="16" name="Elmas 15">
            <a:extLst>
              <a:ext uri="{FF2B5EF4-FFF2-40B4-BE49-F238E27FC236}">
                <a16:creationId xmlns:a16="http://schemas.microsoft.com/office/drawing/2014/main" id="{28701790-5221-B07A-A873-06FB5326D9FF}"/>
              </a:ext>
            </a:extLst>
          </p:cNvPr>
          <p:cNvSpPr/>
          <p:nvPr/>
        </p:nvSpPr>
        <p:spPr>
          <a:xfrm>
            <a:off x="4662003" y="9160261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129D374F-B443-3A60-5B92-4D6E59B8B8DE}"/>
              </a:ext>
            </a:extLst>
          </p:cNvPr>
          <p:cNvSpPr txBox="1"/>
          <p:nvPr/>
        </p:nvSpPr>
        <p:spPr>
          <a:xfrm>
            <a:off x="7876650" y="9024683"/>
            <a:ext cx="3055796" cy="440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263" dirty="0">
                <a:latin typeface="Instrument Sans" pitchFamily="2" charset="0"/>
              </a:rPr>
              <a:t>TERAS, BALKON</a:t>
            </a:r>
          </a:p>
        </p:txBody>
      </p:sp>
      <p:sp>
        <p:nvSpPr>
          <p:cNvPr id="18" name="Elmas 17">
            <a:extLst>
              <a:ext uri="{FF2B5EF4-FFF2-40B4-BE49-F238E27FC236}">
                <a16:creationId xmlns:a16="http://schemas.microsoft.com/office/drawing/2014/main" id="{C68D8811-8B5C-E212-F56D-3C9476B3C594}"/>
              </a:ext>
            </a:extLst>
          </p:cNvPr>
          <p:cNvSpPr/>
          <p:nvPr/>
        </p:nvSpPr>
        <p:spPr>
          <a:xfrm>
            <a:off x="11458637" y="9109207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353989AB-AA2F-7E8C-5D9E-8D445B4D8373}"/>
              </a:ext>
            </a:extLst>
          </p:cNvPr>
          <p:cNvSpPr txBox="1"/>
          <p:nvPr/>
        </p:nvSpPr>
        <p:spPr>
          <a:xfrm>
            <a:off x="11650225" y="9004558"/>
            <a:ext cx="1510732" cy="440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63" dirty="0">
                <a:latin typeface="Instrument Sans" pitchFamily="2" charset="0"/>
              </a:rPr>
              <a:t>BAHÇE</a:t>
            </a:r>
          </a:p>
        </p:txBody>
      </p:sp>
      <p:pic>
        <p:nvPicPr>
          <p:cNvPr id="26" name="Resim 25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0029829-62BA-B922-F6C7-AB7CECD4BE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194" y="9000330"/>
            <a:ext cx="1129544" cy="117738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0789A993-C402-3BBB-D3FF-7D816F3C5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5" r="7835"/>
          <a:stretch/>
        </p:blipFill>
        <p:spPr>
          <a:xfrm>
            <a:off x="2035162" y="2455659"/>
            <a:ext cx="5790244" cy="5790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05AA5B8C-F40C-3FA3-7A06-7971AA043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0577" y="2458354"/>
            <a:ext cx="5787550" cy="5787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2744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0587DBA6-FD41-C7B4-D13E-F44ADEE83B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3332784"/>
            <a:ext cx="18288000" cy="69752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39C0E0">
                  <a:alpha val="2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A881308-695A-4B21-4F35-D4D8DFBCE6A9}"/>
              </a:ext>
            </a:extLst>
          </p:cNvPr>
          <p:cNvSpPr txBox="1"/>
          <p:nvPr/>
        </p:nvSpPr>
        <p:spPr>
          <a:xfrm>
            <a:off x="4390945" y="4595195"/>
            <a:ext cx="9501028" cy="1077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263" dirty="0">
                <a:solidFill>
                  <a:schemeClr val="bg1"/>
                </a:solidFill>
                <a:latin typeface="Instrument Sans" pitchFamily="2" charset="0"/>
              </a:rPr>
              <a:t>KÜÇÜK  KAPASİTELİ  DOĞAL SİRKÜLASYON (STATİK)  </a:t>
            </a:r>
          </a:p>
          <a:p>
            <a:pPr algn="ctr">
              <a:lnSpc>
                <a:spcPct val="150000"/>
              </a:lnSpc>
            </a:pPr>
            <a:r>
              <a:rPr lang="tr-TR" sz="2263" dirty="0">
                <a:solidFill>
                  <a:schemeClr val="bg1"/>
                </a:solidFill>
                <a:latin typeface="Instrument Sans Medium" pitchFamily="2" charset="0"/>
              </a:rPr>
              <a:t>KULLANIM ALANLARI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D3941358-8303-D37F-750A-61E7B6F99E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6552" y="2245808"/>
            <a:ext cx="4969798" cy="3964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0504DA89-9A12-8CD8-A2C3-E2C97E3CEE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9080" y="2231865"/>
            <a:ext cx="3891519" cy="3891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5546D425-5C25-DA1B-4E7F-E6D8B6309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1" b="13031"/>
          <a:stretch/>
        </p:blipFill>
        <p:spPr>
          <a:xfrm>
            <a:off x="2816552" y="6362700"/>
            <a:ext cx="4969798" cy="3674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B2A4B382-1F29-ABB7-AFC7-17CD31C6D427}"/>
              </a:ext>
            </a:extLst>
          </p:cNvPr>
          <p:cNvSpPr txBox="1"/>
          <p:nvPr/>
        </p:nvSpPr>
        <p:spPr>
          <a:xfrm>
            <a:off x="14495413" y="2525759"/>
            <a:ext cx="766557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YAT</a:t>
            </a:r>
          </a:p>
        </p:txBody>
      </p:sp>
      <p:sp>
        <p:nvSpPr>
          <p:cNvPr id="14" name="Elmas 13">
            <a:extLst>
              <a:ext uri="{FF2B5EF4-FFF2-40B4-BE49-F238E27FC236}">
                <a16:creationId xmlns:a16="http://schemas.microsoft.com/office/drawing/2014/main" id="{670B7687-F717-68EB-F94B-6B5E3E0975B4}"/>
              </a:ext>
            </a:extLst>
          </p:cNvPr>
          <p:cNvSpPr/>
          <p:nvPr/>
        </p:nvSpPr>
        <p:spPr>
          <a:xfrm>
            <a:off x="14204416" y="2681462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FC94879E-D7FD-A703-A104-7E4C3751E5E2}"/>
              </a:ext>
            </a:extLst>
          </p:cNvPr>
          <p:cNvSpPr txBox="1"/>
          <p:nvPr/>
        </p:nvSpPr>
        <p:spPr>
          <a:xfrm>
            <a:off x="14560322" y="4072784"/>
            <a:ext cx="1263487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TEKNE</a:t>
            </a:r>
          </a:p>
        </p:txBody>
      </p:sp>
      <p:sp>
        <p:nvSpPr>
          <p:cNvPr id="16" name="Elmas 15">
            <a:extLst>
              <a:ext uri="{FF2B5EF4-FFF2-40B4-BE49-F238E27FC236}">
                <a16:creationId xmlns:a16="http://schemas.microsoft.com/office/drawing/2014/main" id="{783AD868-29A9-B608-23F2-04E8760149CA}"/>
              </a:ext>
            </a:extLst>
          </p:cNvPr>
          <p:cNvSpPr/>
          <p:nvPr/>
        </p:nvSpPr>
        <p:spPr>
          <a:xfrm>
            <a:off x="14204416" y="4228487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A46F296-CF9B-6962-7F22-51D0D1517822}"/>
              </a:ext>
            </a:extLst>
          </p:cNvPr>
          <p:cNvSpPr txBox="1"/>
          <p:nvPr/>
        </p:nvSpPr>
        <p:spPr>
          <a:xfrm>
            <a:off x="14659730" y="5775512"/>
            <a:ext cx="1010213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GEMİ</a:t>
            </a:r>
          </a:p>
        </p:txBody>
      </p:sp>
      <p:sp>
        <p:nvSpPr>
          <p:cNvPr id="18" name="Elmas 17">
            <a:extLst>
              <a:ext uri="{FF2B5EF4-FFF2-40B4-BE49-F238E27FC236}">
                <a16:creationId xmlns:a16="http://schemas.microsoft.com/office/drawing/2014/main" id="{FE29FF9E-E346-DC57-A7D8-7E5F639E71D4}"/>
              </a:ext>
            </a:extLst>
          </p:cNvPr>
          <p:cNvSpPr/>
          <p:nvPr/>
        </p:nvSpPr>
        <p:spPr>
          <a:xfrm>
            <a:off x="14264302" y="5952784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66240181-B07C-210D-4D9B-3DC89FC68E20}"/>
              </a:ext>
            </a:extLst>
          </p:cNvPr>
          <p:cNvSpPr txBox="1"/>
          <p:nvPr/>
        </p:nvSpPr>
        <p:spPr>
          <a:xfrm>
            <a:off x="14656117" y="7507533"/>
            <a:ext cx="1208985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LİMAN</a:t>
            </a:r>
          </a:p>
        </p:txBody>
      </p:sp>
      <p:sp>
        <p:nvSpPr>
          <p:cNvPr id="20" name="Elmas 19">
            <a:extLst>
              <a:ext uri="{FF2B5EF4-FFF2-40B4-BE49-F238E27FC236}">
                <a16:creationId xmlns:a16="http://schemas.microsoft.com/office/drawing/2014/main" id="{0412B7E8-9B80-F6E9-8BD5-87993F40824F}"/>
              </a:ext>
            </a:extLst>
          </p:cNvPr>
          <p:cNvSpPr/>
          <p:nvPr/>
        </p:nvSpPr>
        <p:spPr>
          <a:xfrm>
            <a:off x="14300210" y="7663236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5BE343AF-23DF-CD74-2DE1-91AD5A3009A9}"/>
              </a:ext>
            </a:extLst>
          </p:cNvPr>
          <p:cNvSpPr txBox="1"/>
          <p:nvPr/>
        </p:nvSpPr>
        <p:spPr>
          <a:xfrm>
            <a:off x="14656115" y="9182100"/>
            <a:ext cx="2182008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KAMP ALANI</a:t>
            </a:r>
          </a:p>
        </p:txBody>
      </p:sp>
      <p:sp>
        <p:nvSpPr>
          <p:cNvPr id="22" name="Elmas 21">
            <a:extLst>
              <a:ext uri="{FF2B5EF4-FFF2-40B4-BE49-F238E27FC236}">
                <a16:creationId xmlns:a16="http://schemas.microsoft.com/office/drawing/2014/main" id="{6D966A61-1535-46BA-E470-E586999D40F5}"/>
              </a:ext>
            </a:extLst>
          </p:cNvPr>
          <p:cNvSpPr/>
          <p:nvPr/>
        </p:nvSpPr>
        <p:spPr>
          <a:xfrm>
            <a:off x="14300210" y="9337803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4270539-E258-ED85-DFE7-6D3B98AC63C3}"/>
              </a:ext>
            </a:extLst>
          </p:cNvPr>
          <p:cNvSpPr/>
          <p:nvPr/>
        </p:nvSpPr>
        <p:spPr>
          <a:xfrm>
            <a:off x="0" y="125526"/>
            <a:ext cx="18288001" cy="1983764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4000" dirty="0">
                <a:solidFill>
                  <a:schemeClr val="bg1"/>
                </a:solidFill>
                <a:latin typeface="Instrument Sans" pitchFamily="2" charset="0"/>
              </a:rPr>
              <a:t>KÜÇÜK  KAPASİTELİ  DOĞAL SİRKÜLASYON (STATİK)  </a:t>
            </a:r>
          </a:p>
          <a:p>
            <a:pPr algn="ctr">
              <a:lnSpc>
                <a:spcPct val="150000"/>
              </a:lnSpc>
            </a:pPr>
            <a:r>
              <a:rPr lang="tr-TR" sz="4000" dirty="0">
                <a:solidFill>
                  <a:schemeClr val="bg1"/>
                </a:solidFill>
                <a:latin typeface="Instrument Sans Medium" pitchFamily="2" charset="0"/>
              </a:rPr>
              <a:t>KULLANIM ALANLARI-3 </a:t>
            </a:r>
          </a:p>
        </p:txBody>
      </p:sp>
      <p:pic>
        <p:nvPicPr>
          <p:cNvPr id="2" name="Resim 1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F2B203E-533D-A642-D655-D0F218EDB3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522" y="8885282"/>
            <a:ext cx="1097113" cy="114358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E7CF458A-84CA-8DA7-552C-70500D8F43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9081" y="6269955"/>
            <a:ext cx="3891519" cy="3891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7110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sim 16">
            <a:extLst>
              <a:ext uri="{FF2B5EF4-FFF2-40B4-BE49-F238E27FC236}">
                <a16:creationId xmlns:a16="http://schemas.microsoft.com/office/drawing/2014/main" id="{1B336A6F-A553-89FD-35A3-653C8A0CC0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3648" y="0"/>
            <a:ext cx="14166954" cy="10287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pic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CD08CD00-D441-34D1-CA68-362A71411AF9}"/>
              </a:ext>
            </a:extLst>
          </p:cNvPr>
          <p:cNvSpPr/>
          <p:nvPr/>
        </p:nvSpPr>
        <p:spPr>
          <a:xfrm>
            <a:off x="6516188" y="8603854"/>
            <a:ext cx="1915881" cy="522513"/>
          </a:xfrm>
          <a:prstGeom prst="round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24" dirty="0">
                <a:latin typeface="Instrument Sans SemiBold" pitchFamily="2" charset="0"/>
              </a:rPr>
              <a:t>HAVA GİRİŞ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E0F5BAD4-4E6E-3AE8-6BDE-BA5FD6C082AF}"/>
              </a:ext>
            </a:extLst>
          </p:cNvPr>
          <p:cNvSpPr/>
          <p:nvPr/>
        </p:nvSpPr>
        <p:spPr>
          <a:xfrm>
            <a:off x="6324600" y="4672923"/>
            <a:ext cx="2107469" cy="413427"/>
          </a:xfrm>
          <a:prstGeom prst="roundRect">
            <a:avLst/>
          </a:prstGeom>
          <a:solidFill>
            <a:schemeClr val="accent2">
              <a:alpha val="91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24" b="1" dirty="0">
                <a:latin typeface="Instrument Sans SemiBold" pitchFamily="2" charset="0"/>
              </a:rPr>
              <a:t>HAVA ÇIKIŞ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0713A891-3BF4-DADF-65C7-AF727FAF08C7}"/>
              </a:ext>
            </a:extLst>
          </p:cNvPr>
          <p:cNvSpPr/>
          <p:nvPr/>
        </p:nvSpPr>
        <p:spPr>
          <a:xfrm>
            <a:off x="12496800" y="4730073"/>
            <a:ext cx="2107469" cy="413427"/>
          </a:xfrm>
          <a:prstGeom prst="roundRect">
            <a:avLst/>
          </a:prstGeom>
          <a:solidFill>
            <a:schemeClr val="accent2">
              <a:alpha val="8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24" b="1" dirty="0">
                <a:latin typeface="Instrument Sans SemiBold" pitchFamily="2" charset="0"/>
              </a:rPr>
              <a:t>HAVA ÇIKIŞ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BDF63D62-2302-82D7-1B95-15E01899A9B8}"/>
              </a:ext>
            </a:extLst>
          </p:cNvPr>
          <p:cNvSpPr/>
          <p:nvPr/>
        </p:nvSpPr>
        <p:spPr>
          <a:xfrm>
            <a:off x="13258800" y="8362769"/>
            <a:ext cx="1915881" cy="522513"/>
          </a:xfrm>
          <a:prstGeom prst="round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24" dirty="0">
                <a:latin typeface="Instrument Sans SemiBold" pitchFamily="2" charset="0"/>
              </a:rPr>
              <a:t>HAVA GİRİŞ</a:t>
            </a:r>
          </a:p>
        </p:txBody>
      </p:sp>
      <p:pic>
        <p:nvPicPr>
          <p:cNvPr id="2" name="Resim 1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4CE886A-BEF4-9F2E-F986-E2E0F9C751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522" y="8885282"/>
            <a:ext cx="1097113" cy="1143582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D0D3B1A3-8E9B-58AE-31E6-5BF8850DBACD}"/>
              </a:ext>
            </a:extLst>
          </p:cNvPr>
          <p:cNvSpPr/>
          <p:nvPr/>
        </p:nvSpPr>
        <p:spPr>
          <a:xfrm>
            <a:off x="0" y="400024"/>
            <a:ext cx="18288000" cy="2000276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tr-TR" sz="5028" dirty="0">
              <a:solidFill>
                <a:schemeClr val="bg1"/>
              </a:solidFill>
              <a:latin typeface="Instrument Sans Medium" pitchFamily="2" charset="0"/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DC2C0F1E-4AF9-81D7-35B6-93AEE20D0AE0}"/>
              </a:ext>
            </a:extLst>
          </p:cNvPr>
          <p:cNvSpPr txBox="1"/>
          <p:nvPr/>
        </p:nvSpPr>
        <p:spPr>
          <a:xfrm>
            <a:off x="1154890" y="258136"/>
            <a:ext cx="15978220" cy="28973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400" dirty="0">
                <a:solidFill>
                  <a:schemeClr val="bg1"/>
                </a:solidFill>
                <a:latin typeface="Instrument Sans" pitchFamily="2" charset="0"/>
              </a:rPr>
              <a:t>BÜYÜK  KAPASİTELİ  SİSTEMLER  CEBRİ  SİRKÜLASYON  </a:t>
            </a:r>
          </a:p>
          <a:p>
            <a:pPr algn="ctr">
              <a:lnSpc>
                <a:spcPct val="150000"/>
              </a:lnSpc>
            </a:pPr>
            <a:r>
              <a:rPr lang="tr-TR" sz="4400" b="1" dirty="0">
                <a:solidFill>
                  <a:schemeClr val="bg1"/>
                </a:solidFill>
                <a:latin typeface="Instrument Sans" pitchFamily="2" charset="0"/>
              </a:rPr>
              <a:t>BAĞIL  NEM  CİHAZI</a:t>
            </a:r>
          </a:p>
          <a:p>
            <a:endParaRPr lang="tr-TR" sz="5028" dirty="0"/>
          </a:p>
        </p:txBody>
      </p:sp>
    </p:spTree>
    <p:extLst>
      <p:ext uri="{BB962C8B-B14F-4D97-AF65-F5344CB8AC3E}">
        <p14:creationId xmlns:p14="http://schemas.microsoft.com/office/powerpoint/2010/main" val="2068333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>
            <a:extLst>
              <a:ext uri="{FF2B5EF4-FFF2-40B4-BE49-F238E27FC236}">
                <a16:creationId xmlns:a16="http://schemas.microsoft.com/office/drawing/2014/main" id="{90969946-15B6-50FA-6E2A-0E22AC7B02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0" y="0"/>
            <a:ext cx="14640263" cy="10287000"/>
          </a:xfrm>
          <a:prstGeom prst="rect">
            <a:avLst/>
          </a:prstGeom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037F25A2-F641-4269-E9EB-20313501110A}"/>
              </a:ext>
            </a:extLst>
          </p:cNvPr>
          <p:cNvSpPr/>
          <p:nvPr/>
        </p:nvSpPr>
        <p:spPr>
          <a:xfrm>
            <a:off x="0" y="3314700"/>
            <a:ext cx="18288000" cy="69752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39C0E0">
                  <a:alpha val="2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0F42A26-9780-C741-8A4A-BC9DDA1A7554}"/>
              </a:ext>
            </a:extLst>
          </p:cNvPr>
          <p:cNvSpPr/>
          <p:nvPr/>
        </p:nvSpPr>
        <p:spPr>
          <a:xfrm>
            <a:off x="1" y="342900"/>
            <a:ext cx="18288000" cy="2016019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51A89922-F7E4-EFDC-68A3-6E155D68B83B}"/>
              </a:ext>
            </a:extLst>
          </p:cNvPr>
          <p:cNvSpPr txBox="1"/>
          <p:nvPr/>
        </p:nvSpPr>
        <p:spPr>
          <a:xfrm>
            <a:off x="825398" y="180530"/>
            <a:ext cx="17462601" cy="2619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800" dirty="0">
                <a:solidFill>
                  <a:schemeClr val="bg1"/>
                </a:solidFill>
                <a:latin typeface="Instrument Sans" pitchFamily="2" charset="0"/>
              </a:rPr>
              <a:t>BÜYÜK  KAPASİTELİ  SİSTEMLER  CEBRİ  SİRKÜLASYON  </a:t>
            </a:r>
          </a:p>
          <a:p>
            <a:pPr algn="ctr">
              <a:lnSpc>
                <a:spcPct val="150000"/>
              </a:lnSpc>
            </a:pPr>
            <a:r>
              <a:rPr lang="tr-TR" sz="4800" dirty="0">
                <a:solidFill>
                  <a:schemeClr val="bg1"/>
                </a:solidFill>
                <a:latin typeface="Instrument Sans" pitchFamily="2" charset="0"/>
              </a:rPr>
              <a:t>BAĞIL  NEM  CİHAZLARI</a:t>
            </a:r>
          </a:p>
          <a:p>
            <a:endParaRPr lang="tr-TR" sz="2024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4E4F9A7-CEC0-B5FA-A07D-2C558D64EFC0}"/>
              </a:ext>
            </a:extLst>
          </p:cNvPr>
          <p:cNvSpPr txBox="1"/>
          <p:nvPr/>
        </p:nvSpPr>
        <p:spPr>
          <a:xfrm>
            <a:off x="2976406" y="9424501"/>
            <a:ext cx="2281394" cy="403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24" dirty="0">
                <a:solidFill>
                  <a:schemeClr val="tx2">
                    <a:lumMod val="50000"/>
                  </a:schemeClr>
                </a:solidFill>
                <a:latin typeface="Instrument Sans" pitchFamily="2" charset="0"/>
              </a:rPr>
              <a:t>100 x100 x 90 cm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308AD61-C689-8C78-A548-E6C3829AB397}"/>
              </a:ext>
            </a:extLst>
          </p:cNvPr>
          <p:cNvSpPr txBox="1"/>
          <p:nvPr/>
        </p:nvSpPr>
        <p:spPr>
          <a:xfrm>
            <a:off x="8229600" y="9424501"/>
            <a:ext cx="2331087" cy="403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24" dirty="0">
                <a:solidFill>
                  <a:schemeClr val="tx2">
                    <a:lumMod val="50000"/>
                  </a:schemeClr>
                </a:solidFill>
                <a:latin typeface="Instrument Sans" pitchFamily="2" charset="0"/>
              </a:rPr>
              <a:t>100 x200 x 90 cm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AA47B8B-A856-5D32-8F39-5F7812B05C5A}"/>
              </a:ext>
            </a:extLst>
          </p:cNvPr>
          <p:cNvSpPr txBox="1"/>
          <p:nvPr/>
        </p:nvSpPr>
        <p:spPr>
          <a:xfrm>
            <a:off x="13049251" y="9288021"/>
            <a:ext cx="2411238" cy="403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24" dirty="0">
                <a:solidFill>
                  <a:schemeClr val="tx2">
                    <a:lumMod val="50000"/>
                  </a:schemeClr>
                </a:solidFill>
                <a:latin typeface="Instrument Sans" pitchFamily="2" charset="0"/>
              </a:rPr>
              <a:t>100 x100 x 250 cm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61525AE-FB86-3B66-29F0-D75B47A9A61E}"/>
              </a:ext>
            </a:extLst>
          </p:cNvPr>
          <p:cNvSpPr txBox="1"/>
          <p:nvPr/>
        </p:nvSpPr>
        <p:spPr>
          <a:xfrm>
            <a:off x="2976406" y="8267699"/>
            <a:ext cx="3587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>
                <a:solidFill>
                  <a:srgbClr val="0C384C"/>
                </a:solidFill>
                <a:latin typeface="Instrument Sans SemiBold" pitchFamily="2" charset="0"/>
              </a:rPr>
              <a:t>Kurulu Güç : 1 kWh</a:t>
            </a:r>
          </a:p>
          <a:p>
            <a:r>
              <a:rPr lang="tr-TR" sz="2000" dirty="0">
                <a:solidFill>
                  <a:srgbClr val="0C384C"/>
                </a:solidFill>
                <a:latin typeface="Instrument Sans SemiBold" pitchFamily="2" charset="0"/>
              </a:rPr>
              <a:t> </a:t>
            </a:r>
            <a:r>
              <a:rPr lang="tr-TR" sz="2000" dirty="0">
                <a:solidFill>
                  <a:srgbClr val="0C384C"/>
                </a:solidFill>
                <a:latin typeface="Instrument Sans" pitchFamily="2" charset="0"/>
              </a:rPr>
              <a:t>Net Güç : 0.9 kWh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DEE67DD-85ED-DDA8-2496-606B9059DD9B}"/>
              </a:ext>
            </a:extLst>
          </p:cNvPr>
          <p:cNvSpPr txBox="1"/>
          <p:nvPr/>
        </p:nvSpPr>
        <p:spPr>
          <a:xfrm>
            <a:off x="7543800" y="8267699"/>
            <a:ext cx="3587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u="sng" dirty="0">
                <a:solidFill>
                  <a:srgbClr val="156082"/>
                </a:solidFill>
                <a:latin typeface="Instrument Sans SemiBold" pitchFamily="2" charset="0"/>
              </a:rPr>
              <a:t>Kurulu Güç : 2 kWh</a:t>
            </a:r>
          </a:p>
          <a:p>
            <a:pPr algn="ctr"/>
            <a:r>
              <a:rPr lang="tr-TR" sz="2000" dirty="0">
                <a:solidFill>
                  <a:srgbClr val="156082"/>
                </a:solidFill>
                <a:latin typeface="Instrument Sans SemiBold" pitchFamily="2" charset="0"/>
              </a:rPr>
              <a:t> </a:t>
            </a:r>
            <a:r>
              <a:rPr lang="tr-TR" sz="2000" dirty="0">
                <a:solidFill>
                  <a:srgbClr val="156082"/>
                </a:solidFill>
                <a:latin typeface="Instrument Sans" pitchFamily="2" charset="0"/>
              </a:rPr>
              <a:t>Net Güç : 1.8 kWh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BA9705E-80F0-E09C-DE95-EA10FB62430D}"/>
              </a:ext>
            </a:extLst>
          </p:cNvPr>
          <p:cNvSpPr txBox="1"/>
          <p:nvPr/>
        </p:nvSpPr>
        <p:spPr>
          <a:xfrm>
            <a:off x="12461142" y="8267699"/>
            <a:ext cx="3587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u="sng" dirty="0">
                <a:solidFill>
                  <a:srgbClr val="156082"/>
                </a:solidFill>
                <a:latin typeface="Instrument Sans SemiBold" pitchFamily="2" charset="0"/>
              </a:rPr>
              <a:t>Kurulu Güç : 3 kWh</a:t>
            </a:r>
          </a:p>
          <a:p>
            <a:pPr algn="ctr"/>
            <a:r>
              <a:rPr lang="tr-TR" sz="2000" dirty="0">
                <a:solidFill>
                  <a:srgbClr val="156082"/>
                </a:solidFill>
                <a:latin typeface="Instrument Sans SemiBold" pitchFamily="2" charset="0"/>
              </a:rPr>
              <a:t> </a:t>
            </a:r>
            <a:r>
              <a:rPr lang="tr-TR" sz="2000" dirty="0">
                <a:solidFill>
                  <a:srgbClr val="156082"/>
                </a:solidFill>
                <a:latin typeface="Instrument Sans" pitchFamily="2" charset="0"/>
              </a:rPr>
              <a:t>Net Güç : 2.7 kWh</a:t>
            </a:r>
          </a:p>
        </p:txBody>
      </p:sp>
    </p:spTree>
    <p:extLst>
      <p:ext uri="{BB962C8B-B14F-4D97-AF65-F5344CB8AC3E}">
        <p14:creationId xmlns:p14="http://schemas.microsoft.com/office/powerpoint/2010/main" val="3339929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DDAA-F834-62A3-77D9-8915C955E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4477519-0B0E-6B51-5164-D4EADBA00479}"/>
              </a:ext>
            </a:extLst>
          </p:cNvPr>
          <p:cNvSpPr/>
          <p:nvPr/>
        </p:nvSpPr>
        <p:spPr>
          <a:xfrm>
            <a:off x="-1" y="190500"/>
            <a:ext cx="18288001" cy="1714480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073588A0-5912-9D8F-83D1-F472D7887B2A}"/>
              </a:ext>
            </a:extLst>
          </p:cNvPr>
          <p:cNvSpPr txBox="1"/>
          <p:nvPr/>
        </p:nvSpPr>
        <p:spPr>
          <a:xfrm>
            <a:off x="1379694" y="0"/>
            <a:ext cx="15528610" cy="2342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200" dirty="0">
                <a:solidFill>
                  <a:schemeClr val="bg1"/>
                </a:solidFill>
                <a:latin typeface="Instrument Sans" pitchFamily="2" charset="0"/>
              </a:rPr>
              <a:t>BÜYÜK  KAPASİTELİ  SİSTEMLER  CEBRİ  SİRKÜLASYON  </a:t>
            </a:r>
          </a:p>
          <a:p>
            <a:pPr algn="ctr">
              <a:lnSpc>
                <a:spcPct val="150000"/>
              </a:lnSpc>
            </a:pPr>
            <a:r>
              <a:rPr lang="tr-TR" sz="4200" dirty="0">
                <a:solidFill>
                  <a:schemeClr val="bg1"/>
                </a:solidFill>
                <a:latin typeface="Instrument Sans" pitchFamily="2" charset="0"/>
              </a:rPr>
              <a:t>BAĞIL  NEM  CİHAZLARI – </a:t>
            </a:r>
            <a:r>
              <a:rPr lang="tr-TR" sz="4200" b="1" dirty="0">
                <a:solidFill>
                  <a:schemeClr val="bg1"/>
                </a:solidFill>
                <a:latin typeface="Instrument Sans" pitchFamily="2" charset="0"/>
              </a:rPr>
              <a:t>KULLANIM ALANLARI</a:t>
            </a:r>
          </a:p>
          <a:p>
            <a:endParaRPr lang="tr-TR" sz="2024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C3AB13B-0656-E7E6-B238-2FAF5B1D6B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" y="3330789"/>
            <a:ext cx="18307051" cy="69752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39C0E0">
                  <a:alpha val="2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6" name="Resim 5" descr="ağaç, dış mekan, peyzaj tasarımı, avlu, bahçe, yarda (birim)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FF12750-086E-D28B-9588-F06FA575D9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10956"/>
            <a:ext cx="5590056" cy="3725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Resim 9" descr="pencere, ağaç, bina, dış mek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DA80730-49EF-6D5A-C19F-C29D6796F1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6002477"/>
            <a:ext cx="5724631" cy="3815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Resim 12" descr="dış mekan, atık konteyneri, bina, saksı çiçeğ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D07888C-42E0-9F76-9FA1-C26C7AAA8D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6" y="1971831"/>
            <a:ext cx="5788331" cy="3725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Resim 15" descr="güneş enerjisi, güneş paneli, güneş çanağı, dış mek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4EB1D6E-2E04-4714-09FF-D3FD1B0B55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879362"/>
            <a:ext cx="5788331" cy="3950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Metin kutusu 17">
            <a:extLst>
              <a:ext uri="{FF2B5EF4-FFF2-40B4-BE49-F238E27FC236}">
                <a16:creationId xmlns:a16="http://schemas.microsoft.com/office/drawing/2014/main" id="{9733E78F-DDD9-5F56-889C-46DF6600C0F8}"/>
              </a:ext>
            </a:extLst>
          </p:cNvPr>
          <p:cNvSpPr txBox="1"/>
          <p:nvPr/>
        </p:nvSpPr>
        <p:spPr>
          <a:xfrm>
            <a:off x="15316200" y="4457700"/>
            <a:ext cx="1524000" cy="3574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263" dirty="0">
                <a:latin typeface="Instrument Sans" pitchFamily="2" charset="0"/>
              </a:rPr>
              <a:t>  TERAS </a:t>
            </a:r>
          </a:p>
          <a:p>
            <a:endParaRPr lang="tr-TR" sz="2263" dirty="0">
              <a:latin typeface="Instrument Sans" pitchFamily="2" charset="0"/>
            </a:endParaRPr>
          </a:p>
          <a:p>
            <a:endParaRPr lang="tr-TR" sz="2263" dirty="0">
              <a:latin typeface="Instrument Sans" pitchFamily="2" charset="0"/>
            </a:endParaRPr>
          </a:p>
          <a:p>
            <a:r>
              <a:rPr lang="tr-TR" sz="2263" dirty="0">
                <a:latin typeface="Instrument Sans" pitchFamily="2" charset="0"/>
              </a:rPr>
              <a:t>  BALKON</a:t>
            </a:r>
          </a:p>
          <a:p>
            <a:endParaRPr lang="tr-TR" sz="2263" dirty="0">
              <a:latin typeface="Instrument Sans" pitchFamily="2" charset="0"/>
            </a:endParaRPr>
          </a:p>
          <a:p>
            <a:endParaRPr lang="tr-TR" sz="2263" dirty="0">
              <a:latin typeface="Instrument Sans" pitchFamily="2" charset="0"/>
            </a:endParaRPr>
          </a:p>
          <a:p>
            <a:r>
              <a:rPr lang="tr-TR" sz="2263" dirty="0">
                <a:latin typeface="Instrument Sans" pitchFamily="2" charset="0"/>
              </a:rPr>
              <a:t>  BAHÇE</a:t>
            </a:r>
          </a:p>
          <a:p>
            <a:endParaRPr lang="tr-TR" sz="2263" dirty="0">
              <a:latin typeface="Instrument Sans" pitchFamily="2" charset="0"/>
            </a:endParaRPr>
          </a:p>
          <a:p>
            <a:endParaRPr lang="tr-TR" sz="2263" dirty="0">
              <a:latin typeface="Instrument Sans" pitchFamily="2" charset="0"/>
            </a:endParaRPr>
          </a:p>
          <a:p>
            <a:r>
              <a:rPr lang="tr-TR" sz="2263" dirty="0">
                <a:latin typeface="Instrument Sans" pitchFamily="2" charset="0"/>
              </a:rPr>
              <a:t>  PARK </a:t>
            </a:r>
          </a:p>
        </p:txBody>
      </p:sp>
      <p:sp>
        <p:nvSpPr>
          <p:cNvPr id="20" name="Elmas 19">
            <a:extLst>
              <a:ext uri="{FF2B5EF4-FFF2-40B4-BE49-F238E27FC236}">
                <a16:creationId xmlns:a16="http://schemas.microsoft.com/office/drawing/2014/main" id="{2C66C317-2BC7-C168-324F-ACDEF38C2D37}"/>
              </a:ext>
            </a:extLst>
          </p:cNvPr>
          <p:cNvSpPr/>
          <p:nvPr/>
        </p:nvSpPr>
        <p:spPr>
          <a:xfrm>
            <a:off x="14946913" y="6752452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7" name="Elmas 16">
            <a:extLst>
              <a:ext uri="{FF2B5EF4-FFF2-40B4-BE49-F238E27FC236}">
                <a16:creationId xmlns:a16="http://schemas.microsoft.com/office/drawing/2014/main" id="{AB3D415B-997A-C323-B7AB-35066684114C}"/>
              </a:ext>
            </a:extLst>
          </p:cNvPr>
          <p:cNvSpPr/>
          <p:nvPr/>
        </p:nvSpPr>
        <p:spPr>
          <a:xfrm>
            <a:off x="14946913" y="4565429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9" name="Elmas 18">
            <a:extLst>
              <a:ext uri="{FF2B5EF4-FFF2-40B4-BE49-F238E27FC236}">
                <a16:creationId xmlns:a16="http://schemas.microsoft.com/office/drawing/2014/main" id="{B094668E-2C0B-7C22-CD83-85FBA31FDCA9}"/>
              </a:ext>
            </a:extLst>
          </p:cNvPr>
          <p:cNvSpPr/>
          <p:nvPr/>
        </p:nvSpPr>
        <p:spPr>
          <a:xfrm>
            <a:off x="14946913" y="5614500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21" name="Elmas 20">
            <a:extLst>
              <a:ext uri="{FF2B5EF4-FFF2-40B4-BE49-F238E27FC236}">
                <a16:creationId xmlns:a16="http://schemas.microsoft.com/office/drawing/2014/main" id="{5CEEA8C6-6436-BB7E-D969-4E962A783C63}"/>
              </a:ext>
            </a:extLst>
          </p:cNvPr>
          <p:cNvSpPr/>
          <p:nvPr/>
        </p:nvSpPr>
        <p:spPr>
          <a:xfrm>
            <a:off x="14953225" y="7656944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4" name="Resim 3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7FEA4D5-FB1C-9498-8836-ECEAE98700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522" y="8885282"/>
            <a:ext cx="1097113" cy="11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68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BA82B-D735-F873-0151-470120D49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478DF727-B15B-5AFB-30BF-B345A2FB3A3C}"/>
              </a:ext>
            </a:extLst>
          </p:cNvPr>
          <p:cNvSpPr/>
          <p:nvPr/>
        </p:nvSpPr>
        <p:spPr>
          <a:xfrm>
            <a:off x="0" y="408537"/>
            <a:ext cx="18288000" cy="2220363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DB0160C-91C6-7D0C-0140-1519919F4957}"/>
              </a:ext>
            </a:extLst>
          </p:cNvPr>
          <p:cNvSpPr txBox="1"/>
          <p:nvPr/>
        </p:nvSpPr>
        <p:spPr>
          <a:xfrm>
            <a:off x="1826264" y="272094"/>
            <a:ext cx="15193583" cy="2250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000" dirty="0">
                <a:solidFill>
                  <a:schemeClr val="bg1"/>
                </a:solidFill>
                <a:latin typeface="Instrument Sans" pitchFamily="2" charset="0"/>
              </a:rPr>
              <a:t>BÜYÜK  KAPASİTELİ  SİSTEMLER  CEBRİ  SİRKÜLASYON  </a:t>
            </a:r>
          </a:p>
          <a:p>
            <a:pPr algn="ctr">
              <a:lnSpc>
                <a:spcPct val="150000"/>
              </a:lnSpc>
            </a:pPr>
            <a:r>
              <a:rPr lang="tr-TR" sz="4000" dirty="0">
                <a:solidFill>
                  <a:schemeClr val="bg1"/>
                </a:solidFill>
                <a:latin typeface="Instrument Sans" pitchFamily="2" charset="0"/>
              </a:rPr>
              <a:t>BAĞIL  NEM  CİHAZLARI – </a:t>
            </a:r>
            <a:r>
              <a:rPr lang="tr-TR" sz="4000" b="1" dirty="0">
                <a:solidFill>
                  <a:schemeClr val="bg1"/>
                </a:solidFill>
                <a:latin typeface="Instrument Sans" pitchFamily="2" charset="0"/>
              </a:rPr>
              <a:t>KULLANIM ALANLARI</a:t>
            </a:r>
          </a:p>
          <a:p>
            <a:endParaRPr lang="tr-TR" sz="2024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1807142-8EC0-08D0-3597-3313C83435E2}"/>
              </a:ext>
            </a:extLst>
          </p:cNvPr>
          <p:cNvSpPr/>
          <p:nvPr/>
        </p:nvSpPr>
        <p:spPr>
          <a:xfrm>
            <a:off x="0" y="3311739"/>
            <a:ext cx="18288000" cy="69752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39C0E0">
                  <a:alpha val="2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8" name="Resim 7" descr="gökyüzü, dış mekan, atık konteyneri, bin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16BF648-A20E-219A-67B4-62E46C7E9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281" y="2522582"/>
            <a:ext cx="5046887" cy="7121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Resim 10" descr="dış mekan, gökyüzü, bitki, ç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EEFAEFD-C76F-E8F9-BC80-036777A42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178" y="2522582"/>
            <a:ext cx="5708911" cy="7121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Resim 3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EB1D489-FBDF-33DB-41B8-9149F77190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522" y="8885282"/>
            <a:ext cx="1097113" cy="11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91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98D855E0-B535-3923-4DB8-49E0C96FB979}"/>
              </a:ext>
            </a:extLst>
          </p:cNvPr>
          <p:cNvSpPr/>
          <p:nvPr/>
        </p:nvSpPr>
        <p:spPr>
          <a:xfrm>
            <a:off x="313605" y="265531"/>
            <a:ext cx="17660790" cy="9761488"/>
          </a:xfrm>
          <a:prstGeom prst="rect">
            <a:avLst/>
          </a:prstGeom>
          <a:noFill/>
          <a:ln w="47625">
            <a:solidFill>
              <a:srgbClr val="39C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7" name="Resim 6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7F8AD8A-A82D-E4DF-7509-01E6FD989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1907" y="8633879"/>
            <a:ext cx="1225338" cy="1277238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20BE7910-1FA9-09FC-12BA-645F3B393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11967" y="774885"/>
            <a:ext cx="6666096" cy="4645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FA499356-EC51-636C-2F83-0A6E3D799E42}"/>
              </a:ext>
            </a:extLst>
          </p:cNvPr>
          <p:cNvSpPr txBox="1"/>
          <p:nvPr/>
        </p:nvSpPr>
        <p:spPr>
          <a:xfrm>
            <a:off x="5832623" y="9272498"/>
            <a:ext cx="5456943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Fabrika İçi - Çoklu Modüler Yerleşim</a:t>
            </a:r>
          </a:p>
        </p:txBody>
      </p:sp>
      <p:sp>
        <p:nvSpPr>
          <p:cNvPr id="11" name="Elmas 10">
            <a:extLst>
              <a:ext uri="{FF2B5EF4-FFF2-40B4-BE49-F238E27FC236}">
                <a16:creationId xmlns:a16="http://schemas.microsoft.com/office/drawing/2014/main" id="{FDE05AB7-E368-AB38-0740-D6519495808A}"/>
              </a:ext>
            </a:extLst>
          </p:cNvPr>
          <p:cNvSpPr/>
          <p:nvPr/>
        </p:nvSpPr>
        <p:spPr>
          <a:xfrm>
            <a:off x="5601746" y="9416321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2" name="Elmas 11">
            <a:extLst>
              <a:ext uri="{FF2B5EF4-FFF2-40B4-BE49-F238E27FC236}">
                <a16:creationId xmlns:a16="http://schemas.microsoft.com/office/drawing/2014/main" id="{377A8A35-8ACE-720C-8BF4-5CBA17A5830D}"/>
              </a:ext>
            </a:extLst>
          </p:cNvPr>
          <p:cNvSpPr/>
          <p:nvPr/>
        </p:nvSpPr>
        <p:spPr>
          <a:xfrm>
            <a:off x="11699828" y="5688333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047205A-A4B3-0213-2D1B-15A77AF4D18C}"/>
              </a:ext>
            </a:extLst>
          </p:cNvPr>
          <p:cNvSpPr txBox="1"/>
          <p:nvPr/>
        </p:nvSpPr>
        <p:spPr>
          <a:xfrm>
            <a:off x="11891416" y="5544510"/>
            <a:ext cx="5549917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14" dirty="0">
                <a:latin typeface="Instrument Sans" pitchFamily="2" charset="0"/>
              </a:rPr>
              <a:t>Fabrika Dışı-Çoklu Modüler Yerleşim</a:t>
            </a:r>
          </a:p>
        </p:txBody>
      </p:sp>
      <p:sp>
        <p:nvSpPr>
          <p:cNvPr id="15" name="Elmas 14">
            <a:extLst>
              <a:ext uri="{FF2B5EF4-FFF2-40B4-BE49-F238E27FC236}">
                <a16:creationId xmlns:a16="http://schemas.microsoft.com/office/drawing/2014/main" id="{322FC6CF-B7DC-8937-60FB-59AD51523CCD}"/>
              </a:ext>
            </a:extLst>
          </p:cNvPr>
          <p:cNvSpPr/>
          <p:nvPr/>
        </p:nvSpPr>
        <p:spPr>
          <a:xfrm>
            <a:off x="1845014" y="6362700"/>
            <a:ext cx="191588" cy="191588"/>
          </a:xfrm>
          <a:prstGeom prst="diamond">
            <a:avLst/>
          </a:prstGeom>
          <a:solidFill>
            <a:srgbClr val="39C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18CB94D-2630-D6B6-27D3-DDBC926180AC}"/>
              </a:ext>
            </a:extLst>
          </p:cNvPr>
          <p:cNvSpPr txBox="1"/>
          <p:nvPr/>
        </p:nvSpPr>
        <p:spPr>
          <a:xfrm>
            <a:off x="2123385" y="6139386"/>
            <a:ext cx="2355132" cy="1253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514" dirty="0">
                <a:latin typeface="Instrument Sans" pitchFamily="2" charset="0"/>
              </a:rPr>
              <a:t>Ev Dışı, Bahçe  </a:t>
            </a:r>
          </a:p>
          <a:p>
            <a:pPr algn="ctr"/>
            <a:r>
              <a:rPr lang="tr-TR" sz="2514" dirty="0">
                <a:latin typeface="Instrument Sans" pitchFamily="2" charset="0"/>
              </a:rPr>
              <a:t>Çoklu Modüler</a:t>
            </a:r>
          </a:p>
          <a:p>
            <a:pPr algn="ctr"/>
            <a:r>
              <a:rPr lang="tr-TR" sz="2514" dirty="0">
                <a:latin typeface="Instrument Sans" pitchFamily="2" charset="0"/>
              </a:rPr>
              <a:t> Yerleşim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6765C76C-8363-97EA-6FDB-CFA3B0200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3334" y="3320883"/>
            <a:ext cx="5456944" cy="5778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C97F75F6-679E-B28B-C23E-ADFCEE27E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6667" y="986803"/>
            <a:ext cx="4985956" cy="49859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3847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BB23-19AC-8D41-9960-41F756348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BC90F6CC-AB47-39AB-B4BE-ABDEA1C43663}"/>
              </a:ext>
            </a:extLst>
          </p:cNvPr>
          <p:cNvSpPr/>
          <p:nvPr/>
        </p:nvSpPr>
        <p:spPr>
          <a:xfrm>
            <a:off x="313605" y="584670"/>
            <a:ext cx="17660790" cy="838200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0D413AB-9287-58CE-0B9B-57E5FB5AE1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797" y="8606396"/>
            <a:ext cx="1225338" cy="1277238"/>
          </a:xfrm>
          <a:prstGeom prst="rect">
            <a:avLst/>
          </a:prstGeom>
        </p:spPr>
      </p:pic>
      <p:sp>
        <p:nvSpPr>
          <p:cNvPr id="17" name="Metin kutusu 16">
            <a:extLst>
              <a:ext uri="{FF2B5EF4-FFF2-40B4-BE49-F238E27FC236}">
                <a16:creationId xmlns:a16="http://schemas.microsoft.com/office/drawing/2014/main" id="{378804A1-5009-138F-6AEC-14EEA9DB28ED}"/>
              </a:ext>
            </a:extLst>
          </p:cNvPr>
          <p:cNvSpPr txBox="1"/>
          <p:nvPr/>
        </p:nvSpPr>
        <p:spPr>
          <a:xfrm>
            <a:off x="6476998" y="764153"/>
            <a:ext cx="5900975" cy="479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514" b="1" dirty="0">
                <a:solidFill>
                  <a:srgbClr val="FFFFFF"/>
                </a:solidFill>
                <a:latin typeface="Instrument Sans" pitchFamily="2" charset="0"/>
              </a:rPr>
              <a:t>İstanbul</a:t>
            </a:r>
            <a:r>
              <a:rPr lang="tr-TR" sz="2514" dirty="0">
                <a:solidFill>
                  <a:srgbClr val="FFFFFF"/>
                </a:solidFill>
                <a:latin typeface="Instrument Sans" pitchFamily="2" charset="0"/>
              </a:rPr>
              <a:t> için Aylık Enerji Üretim Grafiği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379CD24-A0E6-B92F-B7EE-B1691C692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8482" y="1660467"/>
            <a:ext cx="12571035" cy="8066516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B9C65E3F-89C2-8851-60B9-C8375EC33B01}"/>
              </a:ext>
            </a:extLst>
          </p:cNvPr>
          <p:cNvSpPr/>
          <p:nvPr/>
        </p:nvSpPr>
        <p:spPr>
          <a:xfrm>
            <a:off x="313605" y="265531"/>
            <a:ext cx="17660790" cy="9761488"/>
          </a:xfrm>
          <a:prstGeom prst="rect">
            <a:avLst/>
          </a:prstGeom>
          <a:noFill/>
          <a:ln w="47625">
            <a:solidFill>
              <a:srgbClr val="39C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</p:spTree>
    <p:extLst>
      <p:ext uri="{BB962C8B-B14F-4D97-AF65-F5344CB8AC3E}">
        <p14:creationId xmlns:p14="http://schemas.microsoft.com/office/powerpoint/2010/main" val="3005530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5249FA47-DE2D-E347-D8C2-E9344985E44D}"/>
              </a:ext>
            </a:extLst>
          </p:cNvPr>
          <p:cNvSpPr/>
          <p:nvPr/>
        </p:nvSpPr>
        <p:spPr>
          <a:xfrm>
            <a:off x="0" y="529086"/>
            <a:ext cx="10940480" cy="1720958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sp>
        <p:nvSpPr>
          <p:cNvPr id="2" name="TextBox 2"/>
          <p:cNvSpPr txBox="1"/>
          <p:nvPr/>
        </p:nvSpPr>
        <p:spPr>
          <a:xfrm>
            <a:off x="1675358" y="848455"/>
            <a:ext cx="6352638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69"/>
              </a:lnSpc>
            </a:pPr>
            <a:r>
              <a:rPr lang="en-US" sz="7930" spc="-284" dirty="0">
                <a:solidFill>
                  <a:schemeClr val="bg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Faydalı Linkler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29882" y="2602447"/>
            <a:ext cx="4009969" cy="629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00"/>
              </a:lnSpc>
              <a:spcBef>
                <a:spcPct val="0"/>
              </a:spcBef>
            </a:pPr>
            <a:r>
              <a:rPr lang="en-US" sz="3785" u="sng" dirty="0">
                <a:latin typeface="Instrument Sans"/>
                <a:ea typeface="Instrument Sans"/>
                <a:cs typeface="Instrument Sans"/>
                <a:sym typeface="Instrument Sans"/>
                <a:hlinkClick r:id="rId2" tooltip="https://repg.com.tr/en/#her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RePG Ana Sayfası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29882" y="5003936"/>
            <a:ext cx="4571294" cy="629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00"/>
              </a:lnSpc>
              <a:spcBef>
                <a:spcPct val="0"/>
              </a:spcBef>
            </a:pPr>
            <a:r>
              <a:rPr lang="en-US" sz="3785" u="sng" dirty="0">
                <a:latin typeface="Instrument Sans"/>
                <a:ea typeface="Instrument Sans"/>
                <a:cs typeface="Instrument Sans"/>
                <a:sym typeface="Instrument Sans"/>
                <a:hlinkClick r:id="rId3" tooltip="https://repg.com.tr/en/enerji-uygulamalar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Enerji Uygulamaları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29883" y="7407873"/>
            <a:ext cx="4009971" cy="629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00"/>
              </a:lnSpc>
              <a:spcBef>
                <a:spcPct val="0"/>
              </a:spcBef>
            </a:pPr>
            <a:r>
              <a:rPr lang="en-US" sz="3785" u="sng" dirty="0">
                <a:latin typeface="Instrument Sans"/>
                <a:ea typeface="Instrument Sans"/>
                <a:cs typeface="Instrument Sans"/>
                <a:sym typeface="Instrument Sans"/>
                <a:hlinkClick r:id="rId4" tooltip="https://repg.com.tr/en/yat%C4%B1r%C4%B1mc%C4%B1-ili%C5%9Fkiler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Yatırımcı İlişkileri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29882" y="3803804"/>
            <a:ext cx="4292323" cy="629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00"/>
              </a:lnSpc>
              <a:spcBef>
                <a:spcPct val="0"/>
              </a:spcBef>
            </a:pPr>
            <a:r>
              <a:rPr lang="en-US" sz="3785" u="sng" dirty="0">
                <a:latin typeface="Instrument Sans"/>
                <a:ea typeface="Instrument Sans"/>
                <a:cs typeface="Instrument Sans"/>
                <a:sym typeface="Instrument Sans"/>
                <a:hlinkClick r:id="rId5" tooltip="https://repg.com.tr/en/su-uygulamalar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 Uygulamaları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29883" y="6204070"/>
            <a:ext cx="2772042" cy="629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00"/>
              </a:lnSpc>
              <a:spcBef>
                <a:spcPct val="0"/>
              </a:spcBef>
            </a:pPr>
            <a:r>
              <a:rPr lang="tr-TR" sz="3785" u="sng" dirty="0">
                <a:latin typeface="Instrument Sans"/>
                <a:ea typeface="Instrument Sans"/>
                <a:cs typeface="Instrument Sans"/>
                <a:sym typeface="Instrument Sans"/>
                <a:hlinkClick r:id="rId6" tooltip="https://repg.com.tr/en/belgel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Dökümanlar</a:t>
            </a:r>
            <a:endParaRPr lang="en-US" sz="3785" u="sng" dirty="0">
              <a:latin typeface="Instrument Sans"/>
              <a:ea typeface="Instrument Sans"/>
              <a:cs typeface="Instrument Sans"/>
              <a:sym typeface="Instrument Sans"/>
              <a:hlinkClick r:id="rId6" tooltip="https://repg.com.tr/en/belgeler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8" name="Freeform 8"/>
          <p:cNvSpPr/>
          <p:nvPr/>
        </p:nvSpPr>
        <p:spPr>
          <a:xfrm rot="-5400000" flipV="1">
            <a:off x="6040259" y="2829257"/>
            <a:ext cx="309048" cy="309048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0" y="342900"/>
                </a:moveTo>
                <a:lnTo>
                  <a:pt x="342900" y="342900"/>
                </a:lnTo>
                <a:lnTo>
                  <a:pt x="34290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9" name="Freeform 9"/>
          <p:cNvSpPr/>
          <p:nvPr/>
        </p:nvSpPr>
        <p:spPr>
          <a:xfrm rot="-5400000" flipV="1">
            <a:off x="6401175" y="4030616"/>
            <a:ext cx="309048" cy="309048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0" y="342900"/>
                </a:moveTo>
                <a:lnTo>
                  <a:pt x="342900" y="342900"/>
                </a:lnTo>
                <a:lnTo>
                  <a:pt x="34290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10" name="Freeform 10"/>
          <p:cNvSpPr/>
          <p:nvPr/>
        </p:nvSpPr>
        <p:spPr>
          <a:xfrm rot="-5400000" flipV="1">
            <a:off x="4851677" y="6485851"/>
            <a:ext cx="309048" cy="309048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0" y="342900"/>
                </a:moveTo>
                <a:lnTo>
                  <a:pt x="342900" y="342900"/>
                </a:lnTo>
                <a:lnTo>
                  <a:pt x="34290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11" name="Freeform 11"/>
          <p:cNvSpPr/>
          <p:nvPr/>
        </p:nvSpPr>
        <p:spPr>
          <a:xfrm rot="-5400000" flipV="1">
            <a:off x="6762091" y="5230748"/>
            <a:ext cx="309048" cy="309048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0" y="342900"/>
                </a:moveTo>
                <a:lnTo>
                  <a:pt x="342900" y="342900"/>
                </a:lnTo>
                <a:lnTo>
                  <a:pt x="34290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12" name="Freeform 12"/>
          <p:cNvSpPr/>
          <p:nvPr/>
        </p:nvSpPr>
        <p:spPr>
          <a:xfrm rot="-5400000" flipV="1">
            <a:off x="5955350" y="7634685"/>
            <a:ext cx="309048" cy="309048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0" y="342900"/>
                </a:moveTo>
                <a:lnTo>
                  <a:pt x="342900" y="342900"/>
                </a:lnTo>
                <a:lnTo>
                  <a:pt x="34290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357B2FA4-FA0E-86FF-2843-2C54C4F4109E}"/>
              </a:ext>
            </a:extLst>
          </p:cNvPr>
          <p:cNvSpPr txBox="1"/>
          <p:nvPr/>
        </p:nvSpPr>
        <p:spPr>
          <a:xfrm>
            <a:off x="1829883" y="8501735"/>
            <a:ext cx="4009971" cy="629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00"/>
              </a:lnSpc>
              <a:spcBef>
                <a:spcPct val="0"/>
              </a:spcBef>
            </a:pPr>
            <a:r>
              <a:rPr lang="tr-TR" sz="3785" u="sng" dirty="0">
                <a:latin typeface="Instrument Sans"/>
                <a:ea typeface="Instrument Sans"/>
                <a:cs typeface="Instrument Sans"/>
                <a:sym typeface="Instrument San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Kanalı</a:t>
            </a:r>
            <a:endParaRPr lang="en-US" sz="3785" u="sng" dirty="0">
              <a:latin typeface="Instrument Sans"/>
              <a:ea typeface="Instrument Sans"/>
              <a:cs typeface="Instrument Sans"/>
              <a:sym typeface="Instrument Sans"/>
              <a:hlinkClick r:id="rId4" tooltip="https://repg.com.tr/en/yat%C4%B1r%C4%B1mc%C4%B1-ili%C5%9Fkileri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BA7D5E48-6D49-9145-B757-19B05947679C}"/>
              </a:ext>
            </a:extLst>
          </p:cNvPr>
          <p:cNvSpPr/>
          <p:nvPr/>
        </p:nvSpPr>
        <p:spPr>
          <a:xfrm rot="-5400000" flipV="1">
            <a:off x="5955350" y="8728548"/>
            <a:ext cx="309048" cy="309048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0" y="342900"/>
                </a:moveTo>
                <a:lnTo>
                  <a:pt x="342900" y="342900"/>
                </a:lnTo>
                <a:lnTo>
                  <a:pt x="34290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9E37DE28-4614-C767-3FAB-E8A6550A3DD2}"/>
              </a:ext>
            </a:extLst>
          </p:cNvPr>
          <p:cNvSpPr/>
          <p:nvPr/>
        </p:nvSpPr>
        <p:spPr>
          <a:xfrm>
            <a:off x="313605" y="265531"/>
            <a:ext cx="17660790" cy="9761488"/>
          </a:xfrm>
          <a:prstGeom prst="rect">
            <a:avLst/>
          </a:prstGeom>
          <a:noFill/>
          <a:ln w="47625">
            <a:solidFill>
              <a:srgbClr val="39C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15" name="Resim 14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A9FCD7E-BBEA-96AB-D6FB-5022F8817FA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797" y="8606396"/>
            <a:ext cx="1225338" cy="1277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7" grpId="0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AC3AA5E5-8FCD-AA31-2920-EA2DF1E4572C}"/>
              </a:ext>
            </a:extLst>
          </p:cNvPr>
          <p:cNvSpPr/>
          <p:nvPr/>
        </p:nvSpPr>
        <p:spPr>
          <a:xfrm>
            <a:off x="0" y="521972"/>
            <a:ext cx="10844686" cy="1526330"/>
          </a:xfrm>
          <a:prstGeom prst="rect">
            <a:avLst/>
          </a:prstGeom>
          <a:solidFill>
            <a:srgbClr val="39C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87A5A0B-5FFE-11DB-CA29-FBB36EC1E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0" y="3017267"/>
            <a:ext cx="4123578" cy="412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/>
          <p:cNvSpPr/>
          <p:nvPr/>
        </p:nvSpPr>
        <p:spPr>
          <a:xfrm>
            <a:off x="4564413" y="2752924"/>
            <a:ext cx="2750498" cy="724221"/>
          </a:xfrm>
          <a:custGeom>
            <a:avLst/>
            <a:gdLst/>
            <a:ahLst/>
            <a:cxnLst/>
            <a:rect l="l" t="t" r="r" b="b"/>
            <a:pathLst>
              <a:path w="4712091" h="1240719">
                <a:moveTo>
                  <a:pt x="0" y="0"/>
                </a:moveTo>
                <a:lnTo>
                  <a:pt x="4712092" y="0"/>
                </a:lnTo>
                <a:lnTo>
                  <a:pt x="4712092" y="1240719"/>
                </a:lnTo>
                <a:lnTo>
                  <a:pt x="0" y="12407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3" name="Freeform 3"/>
          <p:cNvSpPr/>
          <p:nvPr/>
        </p:nvSpPr>
        <p:spPr>
          <a:xfrm>
            <a:off x="1368794" y="2764700"/>
            <a:ext cx="2762092" cy="684553"/>
          </a:xfrm>
          <a:custGeom>
            <a:avLst/>
            <a:gdLst/>
            <a:ahLst/>
            <a:cxnLst/>
            <a:rect l="l" t="t" r="r" b="b"/>
            <a:pathLst>
              <a:path w="4731956" h="1172761">
                <a:moveTo>
                  <a:pt x="0" y="0"/>
                </a:moveTo>
                <a:lnTo>
                  <a:pt x="4731956" y="0"/>
                </a:lnTo>
                <a:lnTo>
                  <a:pt x="4731956" y="1172761"/>
                </a:lnTo>
                <a:lnTo>
                  <a:pt x="0" y="11727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4" name="Freeform 4"/>
          <p:cNvSpPr/>
          <p:nvPr/>
        </p:nvSpPr>
        <p:spPr>
          <a:xfrm>
            <a:off x="7771370" y="2970849"/>
            <a:ext cx="2019325" cy="446413"/>
          </a:xfrm>
          <a:custGeom>
            <a:avLst/>
            <a:gdLst/>
            <a:ahLst/>
            <a:cxnLst/>
            <a:rect l="l" t="t" r="r" b="b"/>
            <a:pathLst>
              <a:path w="3459463" h="764786">
                <a:moveTo>
                  <a:pt x="0" y="0"/>
                </a:moveTo>
                <a:lnTo>
                  <a:pt x="3459463" y="0"/>
                </a:lnTo>
                <a:lnTo>
                  <a:pt x="3459463" y="764786"/>
                </a:lnTo>
                <a:lnTo>
                  <a:pt x="0" y="7647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6" name="Freeform 6"/>
          <p:cNvSpPr/>
          <p:nvPr/>
        </p:nvSpPr>
        <p:spPr>
          <a:xfrm>
            <a:off x="13041297" y="7705318"/>
            <a:ext cx="3109408" cy="1163611"/>
          </a:xfrm>
          <a:custGeom>
            <a:avLst/>
            <a:gdLst/>
            <a:ahLst/>
            <a:cxnLst/>
            <a:rect l="l" t="t" r="r" b="b"/>
            <a:pathLst>
              <a:path w="4043673" h="1513233">
                <a:moveTo>
                  <a:pt x="0" y="0"/>
                </a:moveTo>
                <a:lnTo>
                  <a:pt x="4043673" y="0"/>
                </a:lnTo>
                <a:lnTo>
                  <a:pt x="4043673" y="1513233"/>
                </a:lnTo>
                <a:lnTo>
                  <a:pt x="0" y="15132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4984" b="-12731"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7" name="Freeform 7"/>
          <p:cNvSpPr/>
          <p:nvPr/>
        </p:nvSpPr>
        <p:spPr>
          <a:xfrm>
            <a:off x="2972155" y="4169926"/>
            <a:ext cx="851838" cy="1138937"/>
          </a:xfrm>
          <a:custGeom>
            <a:avLst/>
            <a:gdLst/>
            <a:ahLst/>
            <a:cxnLst/>
            <a:rect l="l" t="t" r="r" b="b"/>
            <a:pathLst>
              <a:path w="1384335" h="1850907">
                <a:moveTo>
                  <a:pt x="0" y="0"/>
                </a:moveTo>
                <a:lnTo>
                  <a:pt x="1384334" y="0"/>
                </a:lnTo>
                <a:lnTo>
                  <a:pt x="1384334" y="1850907"/>
                </a:lnTo>
                <a:lnTo>
                  <a:pt x="0" y="18509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8" name="Freeform 8"/>
          <p:cNvSpPr/>
          <p:nvPr/>
        </p:nvSpPr>
        <p:spPr>
          <a:xfrm>
            <a:off x="1456383" y="8142672"/>
            <a:ext cx="2603820" cy="661830"/>
          </a:xfrm>
          <a:custGeom>
            <a:avLst/>
            <a:gdLst/>
            <a:ahLst/>
            <a:cxnLst/>
            <a:rect l="l" t="t" r="r" b="b"/>
            <a:pathLst>
              <a:path w="3386173" h="860686">
                <a:moveTo>
                  <a:pt x="0" y="0"/>
                </a:moveTo>
                <a:lnTo>
                  <a:pt x="3386173" y="0"/>
                </a:lnTo>
                <a:lnTo>
                  <a:pt x="3386173" y="860686"/>
                </a:lnTo>
                <a:lnTo>
                  <a:pt x="0" y="8606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9" name="Freeform 9"/>
          <p:cNvSpPr/>
          <p:nvPr/>
        </p:nvSpPr>
        <p:spPr>
          <a:xfrm>
            <a:off x="8954342" y="7938904"/>
            <a:ext cx="3337339" cy="1009545"/>
          </a:xfrm>
          <a:custGeom>
            <a:avLst/>
            <a:gdLst/>
            <a:ahLst/>
            <a:cxnLst/>
            <a:rect l="l" t="t" r="r" b="b"/>
            <a:pathLst>
              <a:path w="4340090" h="1312877">
                <a:moveTo>
                  <a:pt x="0" y="0"/>
                </a:moveTo>
                <a:lnTo>
                  <a:pt x="4340090" y="0"/>
                </a:lnTo>
                <a:lnTo>
                  <a:pt x="4340090" y="1312877"/>
                </a:lnTo>
                <a:lnTo>
                  <a:pt x="0" y="13128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10" name="Freeform 10"/>
          <p:cNvSpPr/>
          <p:nvPr/>
        </p:nvSpPr>
        <p:spPr>
          <a:xfrm>
            <a:off x="5024949" y="8084751"/>
            <a:ext cx="2911677" cy="760675"/>
          </a:xfrm>
          <a:custGeom>
            <a:avLst/>
            <a:gdLst/>
            <a:ahLst/>
            <a:cxnLst/>
            <a:rect l="l" t="t" r="r" b="b"/>
            <a:pathLst>
              <a:path w="3786530" h="989231">
                <a:moveTo>
                  <a:pt x="0" y="0"/>
                </a:moveTo>
                <a:lnTo>
                  <a:pt x="3786530" y="0"/>
                </a:lnTo>
                <a:lnTo>
                  <a:pt x="3786530" y="989231"/>
                </a:lnTo>
                <a:lnTo>
                  <a:pt x="0" y="9892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13" name="Freeform 13"/>
          <p:cNvSpPr/>
          <p:nvPr/>
        </p:nvSpPr>
        <p:spPr>
          <a:xfrm>
            <a:off x="4883082" y="4267175"/>
            <a:ext cx="960755" cy="1143951"/>
          </a:xfrm>
          <a:custGeom>
            <a:avLst/>
            <a:gdLst/>
            <a:ahLst/>
            <a:cxnLst/>
            <a:rect l="l" t="t" r="r" b="b"/>
            <a:pathLst>
              <a:path w="1561339" h="1859052">
                <a:moveTo>
                  <a:pt x="0" y="0"/>
                </a:moveTo>
                <a:lnTo>
                  <a:pt x="1561339" y="0"/>
                </a:lnTo>
                <a:lnTo>
                  <a:pt x="1561339" y="1859052"/>
                </a:lnTo>
                <a:lnTo>
                  <a:pt x="0" y="18590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tr-TR" sz="1272" dirty="0"/>
          </a:p>
        </p:txBody>
      </p:sp>
      <p:sp>
        <p:nvSpPr>
          <p:cNvPr id="14" name="TextBox 14"/>
          <p:cNvSpPr txBox="1"/>
          <p:nvPr/>
        </p:nvSpPr>
        <p:spPr>
          <a:xfrm>
            <a:off x="1498717" y="776588"/>
            <a:ext cx="8881889" cy="99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69"/>
              </a:lnSpc>
            </a:pPr>
            <a:r>
              <a:rPr lang="tr-TR" sz="6489" spc="-284" dirty="0">
                <a:solidFill>
                  <a:schemeClr val="bg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Yatırımcılar</a:t>
            </a:r>
            <a:r>
              <a:rPr lang="en-US" sz="6489" spc="-284" dirty="0">
                <a:solidFill>
                  <a:schemeClr val="bg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/Referanslar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C9EDA0-3877-3ED7-F717-BF6AFB3DC4C4}"/>
              </a:ext>
            </a:extLst>
          </p:cNvPr>
          <p:cNvSpPr txBox="1"/>
          <p:nvPr/>
        </p:nvSpPr>
        <p:spPr>
          <a:xfrm>
            <a:off x="1162603" y="6257425"/>
            <a:ext cx="8881889" cy="99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69"/>
              </a:lnSpc>
            </a:pPr>
            <a:r>
              <a:rPr lang="tr-TR" sz="6489" spc="-284" dirty="0">
                <a:solidFill>
                  <a:srgbClr val="39C0E0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Öne Çıkan Referanslar</a:t>
            </a:r>
            <a:endParaRPr lang="en-US" sz="6489" spc="-284" dirty="0">
              <a:solidFill>
                <a:srgbClr val="39C0E0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pic>
        <p:nvPicPr>
          <p:cNvPr id="17" name="Resim 16" descr="yazı tipi, grafik, logo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059C761-E325-4623-D3ED-65EF7014CD3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88" y="4450253"/>
            <a:ext cx="2402530" cy="858610"/>
          </a:xfrm>
          <a:prstGeom prst="rect">
            <a:avLst/>
          </a:prstGeom>
        </p:spPr>
      </p:pic>
      <p:pic>
        <p:nvPicPr>
          <p:cNvPr id="19" name="Resim 18" descr="metin, grafik, logo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54A34AF-0A60-B91D-B3BD-8958807F944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145" y="4133077"/>
            <a:ext cx="1670505" cy="141436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532F73B-787F-83D2-D2A4-FC25D39D3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664" y="2862975"/>
            <a:ext cx="2502080" cy="53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Resim 20" descr="yazı tipi, grafik, logo, simge, sembol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1852CFC-A00B-3B21-66FF-EE4FCC460B4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2373" y="2970845"/>
            <a:ext cx="3446285" cy="554943"/>
          </a:xfrm>
          <a:prstGeom prst="rect">
            <a:avLst/>
          </a:prstGeom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883EF96-CE37-CEA4-CDAD-585340B826AA}"/>
              </a:ext>
            </a:extLst>
          </p:cNvPr>
          <p:cNvSpPr/>
          <p:nvPr/>
        </p:nvSpPr>
        <p:spPr>
          <a:xfrm>
            <a:off x="313605" y="265531"/>
            <a:ext cx="17660790" cy="9761488"/>
          </a:xfrm>
          <a:prstGeom prst="rect">
            <a:avLst/>
          </a:prstGeom>
          <a:noFill/>
          <a:ln w="47625">
            <a:solidFill>
              <a:srgbClr val="39C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24" dirty="0"/>
          </a:p>
        </p:txBody>
      </p:sp>
      <p:pic>
        <p:nvPicPr>
          <p:cNvPr id="16" name="Resim 15" descr="grafik, yazı tipi, daire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856F883-0C79-36CB-F489-F44037D214A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797" y="8606396"/>
            <a:ext cx="1225338" cy="12772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7011</TotalTime>
  <Words>648</Words>
  <Application>Microsoft Office PowerPoint</Application>
  <PresentationFormat>Özel</PresentationFormat>
  <Paragraphs>155</Paragraphs>
  <Slides>22</Slides>
  <Notes>2</Notes>
  <HiddenSlides>1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30" baseType="lpstr">
      <vt:lpstr>Noto Sans</vt:lpstr>
      <vt:lpstr>Instrument Sans SemiBold</vt:lpstr>
      <vt:lpstr>Calibri</vt:lpstr>
      <vt:lpstr>Arial</vt:lpstr>
      <vt:lpstr>Aptos</vt:lpstr>
      <vt:lpstr>Instrument Sans Medium</vt:lpstr>
      <vt:lpstr>Instrument Sans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RePG Pitch Deck Eng kopyası</dc:title>
  <dc:creator>Tuğçe Aslan</dc:creator>
  <cp:lastModifiedBy>mert şeftali</cp:lastModifiedBy>
  <cp:revision>141</cp:revision>
  <dcterms:created xsi:type="dcterms:W3CDTF">2006-08-16T00:00:00Z</dcterms:created>
  <dcterms:modified xsi:type="dcterms:W3CDTF">2025-11-22T04:55:13Z</dcterms:modified>
  <dc:identifier>DAGpoDQ0QN8</dc:identifier>
</cp:coreProperties>
</file>