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210 네버랜드" panose="020B0600000101010101" charset="-127"/>
      <p:regular r:id="rId11"/>
    </p:embeddedFont>
    <p:embeddedFont>
      <p:font typeface="Open Sans" panose="020B0606030504020204" pitchFamily="34" charset="0"/>
      <p:regular r:id="rId12"/>
    </p:embeddedFont>
    <p:embeddedFont>
      <p:font typeface="Romman" panose="020B0600000101010101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14053">
            <a:off x="16526458" y="-2930840"/>
            <a:ext cx="8620118" cy="5861680"/>
          </a:xfrm>
          <a:custGeom>
            <a:avLst/>
            <a:gdLst/>
            <a:ahLst/>
            <a:cxnLst/>
            <a:rect l="l" t="t" r="r" b="b"/>
            <a:pathLst>
              <a:path w="8620118" h="5861680">
                <a:moveTo>
                  <a:pt x="0" y="0"/>
                </a:moveTo>
                <a:lnTo>
                  <a:pt x="8620118" y="0"/>
                </a:lnTo>
                <a:lnTo>
                  <a:pt x="8620118" y="5861680"/>
                </a:lnTo>
                <a:lnTo>
                  <a:pt x="0" y="586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961849">
            <a:off x="234867" y="10803198"/>
            <a:ext cx="8620118" cy="5861680"/>
          </a:xfrm>
          <a:custGeom>
            <a:avLst/>
            <a:gdLst/>
            <a:ahLst/>
            <a:cxnLst/>
            <a:rect l="l" t="t" r="r" b="b"/>
            <a:pathLst>
              <a:path w="8620118" h="5861680">
                <a:moveTo>
                  <a:pt x="0" y="0"/>
                </a:moveTo>
                <a:lnTo>
                  <a:pt x="8620118" y="0"/>
                </a:lnTo>
                <a:lnTo>
                  <a:pt x="8620118" y="5861680"/>
                </a:lnTo>
                <a:lnTo>
                  <a:pt x="0" y="586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3571838" y="3229622"/>
            <a:ext cx="9201076" cy="15239878"/>
          </a:xfrm>
          <a:custGeom>
            <a:avLst/>
            <a:gdLst/>
            <a:ahLst/>
            <a:cxnLst/>
            <a:rect l="l" t="t" r="r" b="b"/>
            <a:pathLst>
              <a:path w="9201076" h="15239878">
                <a:moveTo>
                  <a:pt x="9201076" y="0"/>
                </a:moveTo>
                <a:lnTo>
                  <a:pt x="0" y="0"/>
                </a:lnTo>
                <a:lnTo>
                  <a:pt x="0" y="15239878"/>
                </a:lnTo>
                <a:lnTo>
                  <a:pt x="9201076" y="15239878"/>
                </a:lnTo>
                <a:lnTo>
                  <a:pt x="9201076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20779" y="1028700"/>
            <a:ext cx="11046443" cy="822960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2" y="0"/>
                </a:lnTo>
                <a:lnTo>
                  <a:pt x="11046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42869" y="2811839"/>
            <a:ext cx="9683894" cy="317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84"/>
              </a:lnSpc>
            </a:pPr>
            <a:r>
              <a:rPr lang="en-US" sz="10400" spc="384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석탄과 석유의 역사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50474" y="7017421"/>
            <a:ext cx="4987052" cy="44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603" spc="-52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Presentated by 10925 정재현</a:t>
            </a:r>
          </a:p>
        </p:txBody>
      </p:sp>
      <p:sp>
        <p:nvSpPr>
          <p:cNvPr id="9" name="Freeform 9"/>
          <p:cNvSpPr/>
          <p:nvPr/>
        </p:nvSpPr>
        <p:spPr>
          <a:xfrm rot="-1514053">
            <a:off x="-5115426" y="-4598097"/>
            <a:ext cx="8620118" cy="5861680"/>
          </a:xfrm>
          <a:custGeom>
            <a:avLst/>
            <a:gdLst/>
            <a:ahLst/>
            <a:cxnLst/>
            <a:rect l="l" t="t" r="r" b="b"/>
            <a:pathLst>
              <a:path w="8620118" h="5861680">
                <a:moveTo>
                  <a:pt x="0" y="0"/>
                </a:moveTo>
                <a:lnTo>
                  <a:pt x="8620118" y="0"/>
                </a:lnTo>
                <a:lnTo>
                  <a:pt x="8620118" y="5861680"/>
                </a:lnTo>
                <a:lnTo>
                  <a:pt x="0" y="586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64716" y="4232959"/>
            <a:ext cx="988526" cy="1018064"/>
            <a:chOff x="0" y="0"/>
            <a:chExt cx="789218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9218" cy="812800"/>
            </a:xfrm>
            <a:custGeom>
              <a:avLst/>
              <a:gdLst/>
              <a:ahLst/>
              <a:cxnLst/>
              <a:rect l="l" t="t" r="r" b="b"/>
              <a:pathLst>
                <a:path w="789218" h="812800">
                  <a:moveTo>
                    <a:pt x="394609" y="0"/>
                  </a:moveTo>
                  <a:cubicBezTo>
                    <a:pt x="176672" y="0"/>
                    <a:pt x="0" y="181951"/>
                    <a:pt x="0" y="406400"/>
                  </a:cubicBezTo>
                  <a:cubicBezTo>
                    <a:pt x="0" y="630849"/>
                    <a:pt x="176672" y="812800"/>
                    <a:pt x="394609" y="812800"/>
                  </a:cubicBezTo>
                  <a:cubicBezTo>
                    <a:pt x="612545" y="812800"/>
                    <a:pt x="789218" y="630849"/>
                    <a:pt x="789218" y="406400"/>
                  </a:cubicBezTo>
                  <a:cubicBezTo>
                    <a:pt x="789218" y="181951"/>
                    <a:pt x="612545" y="0"/>
                    <a:pt x="394609" y="0"/>
                  </a:cubicBezTo>
                  <a:close/>
                </a:path>
              </a:pathLst>
            </a:custGeom>
            <a:solidFill>
              <a:srgbClr val="4F3A2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3989" y="19050"/>
              <a:ext cx="64124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555"/>
                </a:lnSpc>
              </a:pPr>
              <a:r>
                <a:rPr lang="en-US" sz="3254" u="none" strike="noStrike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74345" y="4232959"/>
            <a:ext cx="988526" cy="1018064"/>
            <a:chOff x="0" y="0"/>
            <a:chExt cx="78921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9218" cy="812800"/>
            </a:xfrm>
            <a:custGeom>
              <a:avLst/>
              <a:gdLst/>
              <a:ahLst/>
              <a:cxnLst/>
              <a:rect l="l" t="t" r="r" b="b"/>
              <a:pathLst>
                <a:path w="789218" h="812800">
                  <a:moveTo>
                    <a:pt x="394609" y="0"/>
                  </a:moveTo>
                  <a:cubicBezTo>
                    <a:pt x="176672" y="0"/>
                    <a:pt x="0" y="181951"/>
                    <a:pt x="0" y="406400"/>
                  </a:cubicBezTo>
                  <a:cubicBezTo>
                    <a:pt x="0" y="630849"/>
                    <a:pt x="176672" y="812800"/>
                    <a:pt x="394609" y="812800"/>
                  </a:cubicBezTo>
                  <a:cubicBezTo>
                    <a:pt x="612545" y="812800"/>
                    <a:pt x="789218" y="630849"/>
                    <a:pt x="789218" y="406400"/>
                  </a:cubicBezTo>
                  <a:cubicBezTo>
                    <a:pt x="789218" y="181951"/>
                    <a:pt x="612545" y="0"/>
                    <a:pt x="394609" y="0"/>
                  </a:cubicBezTo>
                  <a:close/>
                </a:path>
              </a:pathLst>
            </a:custGeom>
            <a:solidFill>
              <a:srgbClr val="4F3A2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3989" y="19050"/>
              <a:ext cx="64124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555"/>
                </a:lnSpc>
              </a:pPr>
              <a:r>
                <a:rPr lang="en-US" sz="3254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34303" y="4232959"/>
            <a:ext cx="988526" cy="1018064"/>
            <a:chOff x="0" y="0"/>
            <a:chExt cx="78921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9218" cy="812800"/>
            </a:xfrm>
            <a:custGeom>
              <a:avLst/>
              <a:gdLst/>
              <a:ahLst/>
              <a:cxnLst/>
              <a:rect l="l" t="t" r="r" b="b"/>
              <a:pathLst>
                <a:path w="789218" h="812800">
                  <a:moveTo>
                    <a:pt x="394609" y="0"/>
                  </a:moveTo>
                  <a:cubicBezTo>
                    <a:pt x="176672" y="0"/>
                    <a:pt x="0" y="181951"/>
                    <a:pt x="0" y="406400"/>
                  </a:cubicBezTo>
                  <a:cubicBezTo>
                    <a:pt x="0" y="630849"/>
                    <a:pt x="176672" y="812800"/>
                    <a:pt x="394609" y="812800"/>
                  </a:cubicBezTo>
                  <a:cubicBezTo>
                    <a:pt x="612545" y="812800"/>
                    <a:pt x="789218" y="630849"/>
                    <a:pt x="789218" y="406400"/>
                  </a:cubicBezTo>
                  <a:cubicBezTo>
                    <a:pt x="789218" y="181951"/>
                    <a:pt x="612545" y="0"/>
                    <a:pt x="394609" y="0"/>
                  </a:cubicBezTo>
                  <a:close/>
                </a:path>
              </a:pathLst>
            </a:custGeom>
            <a:solidFill>
              <a:srgbClr val="4F3A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3989" y="19050"/>
              <a:ext cx="64124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555"/>
                </a:lnSpc>
              </a:pPr>
              <a:r>
                <a:rPr lang="en-US" sz="3254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03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74345" y="6206877"/>
            <a:ext cx="988526" cy="1018064"/>
            <a:chOff x="0" y="0"/>
            <a:chExt cx="78921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9218" cy="812800"/>
            </a:xfrm>
            <a:custGeom>
              <a:avLst/>
              <a:gdLst/>
              <a:ahLst/>
              <a:cxnLst/>
              <a:rect l="l" t="t" r="r" b="b"/>
              <a:pathLst>
                <a:path w="789218" h="812800">
                  <a:moveTo>
                    <a:pt x="394609" y="0"/>
                  </a:moveTo>
                  <a:cubicBezTo>
                    <a:pt x="176672" y="0"/>
                    <a:pt x="0" y="181951"/>
                    <a:pt x="0" y="406400"/>
                  </a:cubicBezTo>
                  <a:cubicBezTo>
                    <a:pt x="0" y="630849"/>
                    <a:pt x="176672" y="812800"/>
                    <a:pt x="394609" y="812800"/>
                  </a:cubicBezTo>
                  <a:cubicBezTo>
                    <a:pt x="612545" y="812800"/>
                    <a:pt x="789218" y="630849"/>
                    <a:pt x="789218" y="406400"/>
                  </a:cubicBezTo>
                  <a:cubicBezTo>
                    <a:pt x="789218" y="181951"/>
                    <a:pt x="612545" y="0"/>
                    <a:pt x="394609" y="0"/>
                  </a:cubicBezTo>
                  <a:close/>
                </a:path>
              </a:pathLst>
            </a:custGeom>
            <a:solidFill>
              <a:srgbClr val="4F3A2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3989" y="19050"/>
              <a:ext cx="64124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555"/>
                </a:lnSpc>
              </a:pPr>
              <a:r>
                <a:rPr lang="en-US" sz="3254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05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34303" y="6206877"/>
            <a:ext cx="988526" cy="1018064"/>
            <a:chOff x="0" y="0"/>
            <a:chExt cx="78921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9218" cy="812800"/>
            </a:xfrm>
            <a:custGeom>
              <a:avLst/>
              <a:gdLst/>
              <a:ahLst/>
              <a:cxnLst/>
              <a:rect l="l" t="t" r="r" b="b"/>
              <a:pathLst>
                <a:path w="789218" h="812800">
                  <a:moveTo>
                    <a:pt x="394609" y="0"/>
                  </a:moveTo>
                  <a:cubicBezTo>
                    <a:pt x="176672" y="0"/>
                    <a:pt x="0" y="181951"/>
                    <a:pt x="0" y="406400"/>
                  </a:cubicBezTo>
                  <a:cubicBezTo>
                    <a:pt x="0" y="630849"/>
                    <a:pt x="176672" y="812800"/>
                    <a:pt x="394609" y="812800"/>
                  </a:cubicBezTo>
                  <a:cubicBezTo>
                    <a:pt x="612545" y="812800"/>
                    <a:pt x="789218" y="630849"/>
                    <a:pt x="789218" y="406400"/>
                  </a:cubicBezTo>
                  <a:cubicBezTo>
                    <a:pt x="789218" y="181951"/>
                    <a:pt x="612545" y="0"/>
                    <a:pt x="394609" y="0"/>
                  </a:cubicBezTo>
                  <a:close/>
                </a:path>
              </a:pathLst>
            </a:custGeom>
            <a:solidFill>
              <a:srgbClr val="4F3A2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3989" y="19050"/>
              <a:ext cx="64124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555"/>
                </a:lnSpc>
              </a:pPr>
              <a:r>
                <a:rPr lang="en-US" sz="3254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06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64716" y="6206877"/>
            <a:ext cx="988526" cy="1018064"/>
            <a:chOff x="0" y="0"/>
            <a:chExt cx="789218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89218" cy="812800"/>
            </a:xfrm>
            <a:custGeom>
              <a:avLst/>
              <a:gdLst/>
              <a:ahLst/>
              <a:cxnLst/>
              <a:rect l="l" t="t" r="r" b="b"/>
              <a:pathLst>
                <a:path w="789218" h="812800">
                  <a:moveTo>
                    <a:pt x="394609" y="0"/>
                  </a:moveTo>
                  <a:cubicBezTo>
                    <a:pt x="176672" y="0"/>
                    <a:pt x="0" y="181951"/>
                    <a:pt x="0" y="406400"/>
                  </a:cubicBezTo>
                  <a:cubicBezTo>
                    <a:pt x="0" y="630849"/>
                    <a:pt x="176672" y="812800"/>
                    <a:pt x="394609" y="812800"/>
                  </a:cubicBezTo>
                  <a:cubicBezTo>
                    <a:pt x="612545" y="812800"/>
                    <a:pt x="789218" y="630849"/>
                    <a:pt x="789218" y="406400"/>
                  </a:cubicBezTo>
                  <a:cubicBezTo>
                    <a:pt x="789218" y="181951"/>
                    <a:pt x="612545" y="0"/>
                    <a:pt x="394609" y="0"/>
                  </a:cubicBezTo>
                  <a:close/>
                </a:path>
              </a:pathLst>
            </a:custGeom>
            <a:solidFill>
              <a:srgbClr val="4F3A2E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3989" y="19050"/>
              <a:ext cx="64124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555"/>
                </a:lnSpc>
              </a:pPr>
              <a:r>
                <a:rPr lang="en-US" sz="3254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04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425619" y="2396817"/>
            <a:ext cx="7208684" cy="101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51"/>
              </a:lnSpc>
              <a:spcBef>
                <a:spcPct val="0"/>
              </a:spcBef>
            </a:pPr>
            <a:r>
              <a:rPr lang="en-US" sz="6654" u="none" strike="noStrike" spc="246">
                <a:solidFill>
                  <a:srgbClr val="4F3A2E"/>
                </a:solidFill>
                <a:latin typeface="Romman"/>
                <a:ea typeface="Romman"/>
                <a:cs typeface="Romman"/>
                <a:sym typeface="Romman"/>
              </a:rPr>
              <a:t>Table of Contents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447090" y="5427522"/>
            <a:ext cx="3423779" cy="48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spc="-58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책 속 석탄과 석유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32110" y="5411586"/>
            <a:ext cx="3423779" cy="48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spc="-58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석탄의 역사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23169" y="5411586"/>
            <a:ext cx="3423779" cy="48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spc="-58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석유의 역사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99390" y="7444863"/>
            <a:ext cx="3423779" cy="48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spc="-58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석탄과 석유의 차이점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416676" y="7420567"/>
            <a:ext cx="3423779" cy="48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spc="-58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석유의 중요성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713729" y="7444863"/>
            <a:ext cx="3423779" cy="48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 spc="-58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석탄과 석유의 종류</a:t>
            </a:r>
          </a:p>
        </p:txBody>
      </p:sp>
      <p:sp>
        <p:nvSpPr>
          <p:cNvPr id="28" name="Freeform 28"/>
          <p:cNvSpPr/>
          <p:nvPr/>
        </p:nvSpPr>
        <p:spPr>
          <a:xfrm rot="1135772">
            <a:off x="17606083" y="8058400"/>
            <a:ext cx="7475032" cy="5438086"/>
          </a:xfrm>
          <a:custGeom>
            <a:avLst/>
            <a:gdLst/>
            <a:ahLst/>
            <a:cxnLst/>
            <a:rect l="l" t="t" r="r" b="b"/>
            <a:pathLst>
              <a:path w="7475032" h="5438086">
                <a:moveTo>
                  <a:pt x="0" y="0"/>
                </a:moveTo>
                <a:lnTo>
                  <a:pt x="7475032" y="0"/>
                </a:lnTo>
                <a:lnTo>
                  <a:pt x="7475032" y="5438086"/>
                </a:lnTo>
                <a:lnTo>
                  <a:pt x="0" y="54380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45314">
            <a:off x="-5396054" y="-4035568"/>
            <a:ext cx="7475032" cy="5438086"/>
          </a:xfrm>
          <a:custGeom>
            <a:avLst/>
            <a:gdLst/>
            <a:ahLst/>
            <a:cxnLst/>
            <a:rect l="l" t="t" r="r" b="b"/>
            <a:pathLst>
              <a:path w="7475032" h="5438086">
                <a:moveTo>
                  <a:pt x="0" y="0"/>
                </a:moveTo>
                <a:lnTo>
                  <a:pt x="7475032" y="0"/>
                </a:lnTo>
                <a:lnTo>
                  <a:pt x="7475032" y="5438085"/>
                </a:lnTo>
                <a:lnTo>
                  <a:pt x="0" y="543808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514053">
            <a:off x="16526458" y="-2930840"/>
            <a:ext cx="8620118" cy="5861680"/>
          </a:xfrm>
          <a:custGeom>
            <a:avLst/>
            <a:gdLst/>
            <a:ahLst/>
            <a:cxnLst/>
            <a:rect l="l" t="t" r="r" b="b"/>
            <a:pathLst>
              <a:path w="8620118" h="5861680">
                <a:moveTo>
                  <a:pt x="0" y="0"/>
                </a:moveTo>
                <a:lnTo>
                  <a:pt x="8620118" y="0"/>
                </a:lnTo>
                <a:lnTo>
                  <a:pt x="8620118" y="5861680"/>
                </a:lnTo>
                <a:lnTo>
                  <a:pt x="0" y="5861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416873">
            <a:off x="-5023604" y="9973353"/>
            <a:ext cx="8620118" cy="5861680"/>
          </a:xfrm>
          <a:custGeom>
            <a:avLst/>
            <a:gdLst/>
            <a:ahLst/>
            <a:cxnLst/>
            <a:rect l="l" t="t" r="r" b="b"/>
            <a:pathLst>
              <a:path w="8620118" h="5861680">
                <a:moveTo>
                  <a:pt x="0" y="0"/>
                </a:moveTo>
                <a:lnTo>
                  <a:pt x="8620118" y="0"/>
                </a:lnTo>
                <a:lnTo>
                  <a:pt x="8620118" y="5861680"/>
                </a:lnTo>
                <a:lnTo>
                  <a:pt x="0" y="58616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35772">
            <a:off x="6517950" y="-4354540"/>
            <a:ext cx="7475032" cy="5438086"/>
          </a:xfrm>
          <a:custGeom>
            <a:avLst/>
            <a:gdLst/>
            <a:ahLst/>
            <a:cxnLst/>
            <a:rect l="l" t="t" r="r" b="b"/>
            <a:pathLst>
              <a:path w="7475032" h="5438086">
                <a:moveTo>
                  <a:pt x="0" y="0"/>
                </a:moveTo>
                <a:lnTo>
                  <a:pt x="7475032" y="0"/>
                </a:lnTo>
                <a:lnTo>
                  <a:pt x="7475032" y="5438086"/>
                </a:lnTo>
                <a:lnTo>
                  <a:pt x="0" y="54380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00104">
            <a:off x="-2567996" y="8827032"/>
            <a:ext cx="7475032" cy="5438086"/>
          </a:xfrm>
          <a:custGeom>
            <a:avLst/>
            <a:gdLst/>
            <a:ahLst/>
            <a:cxnLst/>
            <a:rect l="l" t="t" r="r" b="b"/>
            <a:pathLst>
              <a:path w="7475032" h="5438086">
                <a:moveTo>
                  <a:pt x="0" y="0"/>
                </a:moveTo>
                <a:lnTo>
                  <a:pt x="7475032" y="0"/>
                </a:lnTo>
                <a:lnTo>
                  <a:pt x="7475032" y="5438086"/>
                </a:lnTo>
                <a:lnTo>
                  <a:pt x="0" y="543808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55466" y="2148965"/>
            <a:ext cx="7906644" cy="5469502"/>
          </a:xfrm>
          <a:custGeom>
            <a:avLst/>
            <a:gdLst/>
            <a:ahLst/>
            <a:cxnLst/>
            <a:rect l="l" t="t" r="r" b="b"/>
            <a:pathLst>
              <a:path w="7906644" h="5469502">
                <a:moveTo>
                  <a:pt x="0" y="0"/>
                </a:moveTo>
                <a:lnTo>
                  <a:pt x="7906644" y="0"/>
                </a:lnTo>
                <a:lnTo>
                  <a:pt x="7906644" y="5469502"/>
                </a:lnTo>
                <a:lnTo>
                  <a:pt x="0" y="546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139440"/>
            <a:ext cx="8710693" cy="105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86608" lvl="1" indent="-743304" algn="ctr">
              <a:lnSpc>
                <a:spcPts val="8331"/>
              </a:lnSpc>
              <a:buAutoNum type="arabicPeriod"/>
            </a:pPr>
            <a:r>
              <a:rPr lang="en-US" sz="6885" spc="254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책속 석탄과 석유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78864" y="3717193"/>
            <a:ext cx="8173952" cy="198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군함도는 1890년 대 부터 미쓰비시가 바닷속 석탄을 채굴하기 위해서 인수한 섬. 이곳에는 다량의 석탄이 묻혀 있어 메이지 유신 시대의 중요한 엔진 역할. </a:t>
            </a: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강제징용된 조선 사람들은 가장 낮고 안좋은 대우를 받으며 장시간 노동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1034" y="5896084"/>
            <a:ext cx="8173952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일본이 제 2차 세계대전을 겪은 후 부터 보관이 더 편리한 석유의 중요성을 느껴 석탄 산업 육성X------&gt; 1974년 폐광 결정 </a:t>
            </a: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요즘에는 일부가 관광산업으로 사용.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9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67901" y="6210300"/>
            <a:ext cx="4487816" cy="603474"/>
            <a:chOff x="0" y="0"/>
            <a:chExt cx="1181976" cy="2114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1976" cy="211406"/>
            </a:xfrm>
            <a:custGeom>
              <a:avLst/>
              <a:gdLst/>
              <a:ahLst/>
              <a:cxnLst/>
              <a:rect l="l" t="t" r="r" b="b"/>
              <a:pathLst>
                <a:path w="1181976" h="211406">
                  <a:moveTo>
                    <a:pt x="39677" y="0"/>
                  </a:moveTo>
                  <a:lnTo>
                    <a:pt x="1142299" y="0"/>
                  </a:lnTo>
                  <a:cubicBezTo>
                    <a:pt x="1164212" y="0"/>
                    <a:pt x="1181976" y="17764"/>
                    <a:pt x="1181976" y="39677"/>
                  </a:cubicBezTo>
                  <a:lnTo>
                    <a:pt x="1181976" y="171729"/>
                  </a:lnTo>
                  <a:cubicBezTo>
                    <a:pt x="1181976" y="182252"/>
                    <a:pt x="1177796" y="192344"/>
                    <a:pt x="1170355" y="199785"/>
                  </a:cubicBezTo>
                  <a:cubicBezTo>
                    <a:pt x="1162914" y="207226"/>
                    <a:pt x="1152822" y="211406"/>
                    <a:pt x="1142299" y="211406"/>
                  </a:cubicBezTo>
                  <a:lnTo>
                    <a:pt x="39677" y="211406"/>
                  </a:lnTo>
                  <a:cubicBezTo>
                    <a:pt x="29154" y="211406"/>
                    <a:pt x="19062" y="207226"/>
                    <a:pt x="11621" y="199785"/>
                  </a:cubicBezTo>
                  <a:cubicBezTo>
                    <a:pt x="4180" y="192344"/>
                    <a:pt x="0" y="182252"/>
                    <a:pt x="0" y="171729"/>
                  </a:cubicBezTo>
                  <a:lnTo>
                    <a:pt x="0" y="39677"/>
                  </a:lnTo>
                  <a:cubicBezTo>
                    <a:pt x="0" y="29154"/>
                    <a:pt x="4180" y="19062"/>
                    <a:pt x="11621" y="11621"/>
                  </a:cubicBezTo>
                  <a:cubicBezTo>
                    <a:pt x="19062" y="4180"/>
                    <a:pt x="29154" y="0"/>
                    <a:pt x="39677" y="0"/>
                  </a:cubicBezTo>
                  <a:close/>
                </a:path>
              </a:pathLst>
            </a:custGeom>
            <a:solidFill>
              <a:srgbClr val="4F3A2E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181976" cy="268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555"/>
                </a:lnSpc>
                <a:spcBef>
                  <a:spcPct val="0"/>
                </a:spcBef>
              </a:pPr>
              <a:r>
                <a:rPr lang="en-US" sz="3254" u="none" strike="noStrike" spc="9" dirty="0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General overview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67901" y="2669976"/>
            <a:ext cx="4487816" cy="802682"/>
            <a:chOff x="0" y="0"/>
            <a:chExt cx="1181976" cy="2114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1976" cy="211406"/>
            </a:xfrm>
            <a:custGeom>
              <a:avLst/>
              <a:gdLst/>
              <a:ahLst/>
              <a:cxnLst/>
              <a:rect l="l" t="t" r="r" b="b"/>
              <a:pathLst>
                <a:path w="1181976" h="211406">
                  <a:moveTo>
                    <a:pt x="39677" y="0"/>
                  </a:moveTo>
                  <a:lnTo>
                    <a:pt x="1142299" y="0"/>
                  </a:lnTo>
                  <a:cubicBezTo>
                    <a:pt x="1164212" y="0"/>
                    <a:pt x="1181976" y="17764"/>
                    <a:pt x="1181976" y="39677"/>
                  </a:cubicBezTo>
                  <a:lnTo>
                    <a:pt x="1181976" y="171729"/>
                  </a:lnTo>
                  <a:cubicBezTo>
                    <a:pt x="1181976" y="182252"/>
                    <a:pt x="1177796" y="192344"/>
                    <a:pt x="1170355" y="199785"/>
                  </a:cubicBezTo>
                  <a:cubicBezTo>
                    <a:pt x="1162914" y="207226"/>
                    <a:pt x="1152822" y="211406"/>
                    <a:pt x="1142299" y="211406"/>
                  </a:cubicBezTo>
                  <a:lnTo>
                    <a:pt x="39677" y="211406"/>
                  </a:lnTo>
                  <a:cubicBezTo>
                    <a:pt x="29154" y="211406"/>
                    <a:pt x="19062" y="207226"/>
                    <a:pt x="11621" y="199785"/>
                  </a:cubicBezTo>
                  <a:cubicBezTo>
                    <a:pt x="4180" y="192344"/>
                    <a:pt x="0" y="182252"/>
                    <a:pt x="0" y="171729"/>
                  </a:cubicBezTo>
                  <a:lnTo>
                    <a:pt x="0" y="39677"/>
                  </a:lnTo>
                  <a:cubicBezTo>
                    <a:pt x="0" y="29154"/>
                    <a:pt x="4180" y="19062"/>
                    <a:pt x="11621" y="11621"/>
                  </a:cubicBezTo>
                  <a:cubicBezTo>
                    <a:pt x="19062" y="4180"/>
                    <a:pt x="29154" y="0"/>
                    <a:pt x="39677" y="0"/>
                  </a:cubicBezTo>
                  <a:close/>
                </a:path>
              </a:pathLst>
            </a:custGeom>
            <a:solidFill>
              <a:srgbClr val="4F3A2E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81976" cy="268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555"/>
                </a:lnSpc>
                <a:spcBef>
                  <a:spcPct val="0"/>
                </a:spcBef>
              </a:pPr>
              <a:r>
                <a:rPr lang="en-US" sz="3254" u="none" strike="noStrike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History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0478465" y="1683462"/>
            <a:ext cx="7519224" cy="6803108"/>
          </a:xfrm>
          <a:custGeom>
            <a:avLst/>
            <a:gdLst/>
            <a:ahLst/>
            <a:cxnLst/>
            <a:rect l="l" t="t" r="r" b="b"/>
            <a:pathLst>
              <a:path w="7519224" h="6803108">
                <a:moveTo>
                  <a:pt x="0" y="0"/>
                </a:moveTo>
                <a:lnTo>
                  <a:pt x="7519224" y="0"/>
                </a:lnTo>
                <a:lnTo>
                  <a:pt x="7519224" y="6803107"/>
                </a:lnTo>
                <a:lnTo>
                  <a:pt x="0" y="680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478465" y="7968746"/>
            <a:ext cx="7658054" cy="74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8"/>
              </a:lnSpc>
            </a:pPr>
            <a:endParaRPr/>
          </a:p>
          <a:p>
            <a:pPr marL="0" lvl="0" indent="0" algn="l">
              <a:lnSpc>
                <a:spcPts val="2938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748924" y="1673937"/>
            <a:ext cx="7395076" cy="105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31"/>
              </a:lnSpc>
              <a:spcBef>
                <a:spcPct val="0"/>
              </a:spcBef>
            </a:pPr>
            <a:r>
              <a:rPr lang="en-US" sz="6885" spc="254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2. 석탄의 역사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08328" y="6851874"/>
            <a:ext cx="9094780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석탄은 석유의 등장 전 전세계의 핵심 에너지원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08328" y="3562575"/>
            <a:ext cx="8589795" cy="198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BC 315년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부터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그리스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대장장이가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연료로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사용했다는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기록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존재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algn="l">
              <a:lnSpc>
                <a:spcPts val="3220"/>
              </a:lnSpc>
            </a:pP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그 후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영국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(9세기),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독일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(10세기)에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석탄을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사용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12세기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송에서는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석탄을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가정용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연료로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사용해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세금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부과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220"/>
              </a:lnSpc>
            </a:pP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1769년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와트의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증기기관이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발명된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후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증기기관의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동력원으로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석탄이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사용</a:t>
            </a:r>
            <a:endParaRPr lang="en-US" sz="2300" spc="-46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220"/>
              </a:lnSpc>
            </a:pP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19세기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중반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전세계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3/4이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석탄을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에너지원으로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사용</a:t>
            </a:r>
            <a:endParaRPr lang="en-US" sz="2300" spc="-46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95723" y="6459924"/>
            <a:ext cx="4523176" cy="1019673"/>
            <a:chOff x="-9313" y="-28575"/>
            <a:chExt cx="1191289" cy="2685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1976" cy="211406"/>
            </a:xfrm>
            <a:custGeom>
              <a:avLst/>
              <a:gdLst/>
              <a:ahLst/>
              <a:cxnLst/>
              <a:rect l="l" t="t" r="r" b="b"/>
              <a:pathLst>
                <a:path w="1181976" h="211406">
                  <a:moveTo>
                    <a:pt x="39677" y="0"/>
                  </a:moveTo>
                  <a:lnTo>
                    <a:pt x="1142299" y="0"/>
                  </a:lnTo>
                  <a:cubicBezTo>
                    <a:pt x="1164212" y="0"/>
                    <a:pt x="1181976" y="17764"/>
                    <a:pt x="1181976" y="39677"/>
                  </a:cubicBezTo>
                  <a:lnTo>
                    <a:pt x="1181976" y="171729"/>
                  </a:lnTo>
                  <a:cubicBezTo>
                    <a:pt x="1181976" y="182252"/>
                    <a:pt x="1177796" y="192344"/>
                    <a:pt x="1170355" y="199785"/>
                  </a:cubicBezTo>
                  <a:cubicBezTo>
                    <a:pt x="1162914" y="207226"/>
                    <a:pt x="1152822" y="211406"/>
                    <a:pt x="1142299" y="211406"/>
                  </a:cubicBezTo>
                  <a:lnTo>
                    <a:pt x="39677" y="211406"/>
                  </a:lnTo>
                  <a:cubicBezTo>
                    <a:pt x="29154" y="211406"/>
                    <a:pt x="19062" y="207226"/>
                    <a:pt x="11621" y="199785"/>
                  </a:cubicBezTo>
                  <a:cubicBezTo>
                    <a:pt x="4180" y="192344"/>
                    <a:pt x="0" y="182252"/>
                    <a:pt x="0" y="171729"/>
                  </a:cubicBezTo>
                  <a:lnTo>
                    <a:pt x="0" y="39677"/>
                  </a:lnTo>
                  <a:cubicBezTo>
                    <a:pt x="0" y="29154"/>
                    <a:pt x="4180" y="19062"/>
                    <a:pt x="11621" y="11621"/>
                  </a:cubicBezTo>
                  <a:cubicBezTo>
                    <a:pt x="19062" y="4180"/>
                    <a:pt x="29154" y="0"/>
                    <a:pt x="39677" y="0"/>
                  </a:cubicBezTo>
                  <a:close/>
                </a:path>
              </a:pathLst>
            </a:custGeom>
            <a:solidFill>
              <a:srgbClr val="4F3A2E"/>
            </a:solidFill>
            <a:ln cap="rnd">
              <a:noFill/>
              <a:prstDash val="sysDot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-9313" y="-28575"/>
              <a:ext cx="1181976" cy="268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555"/>
                </a:lnSpc>
                <a:spcBef>
                  <a:spcPct val="0"/>
                </a:spcBef>
              </a:pPr>
              <a:r>
                <a:rPr lang="en-US" sz="3254" u="none" strike="noStrike" spc="9" dirty="0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General overview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1083" y="2887220"/>
            <a:ext cx="4487816" cy="802682"/>
            <a:chOff x="0" y="0"/>
            <a:chExt cx="1181976" cy="2114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1976" cy="211406"/>
            </a:xfrm>
            <a:custGeom>
              <a:avLst/>
              <a:gdLst/>
              <a:ahLst/>
              <a:cxnLst/>
              <a:rect l="l" t="t" r="r" b="b"/>
              <a:pathLst>
                <a:path w="1181976" h="211406">
                  <a:moveTo>
                    <a:pt x="39677" y="0"/>
                  </a:moveTo>
                  <a:lnTo>
                    <a:pt x="1142299" y="0"/>
                  </a:lnTo>
                  <a:cubicBezTo>
                    <a:pt x="1164212" y="0"/>
                    <a:pt x="1181976" y="17764"/>
                    <a:pt x="1181976" y="39677"/>
                  </a:cubicBezTo>
                  <a:lnTo>
                    <a:pt x="1181976" y="171729"/>
                  </a:lnTo>
                  <a:cubicBezTo>
                    <a:pt x="1181976" y="182252"/>
                    <a:pt x="1177796" y="192344"/>
                    <a:pt x="1170355" y="199785"/>
                  </a:cubicBezTo>
                  <a:cubicBezTo>
                    <a:pt x="1162914" y="207226"/>
                    <a:pt x="1152822" y="211406"/>
                    <a:pt x="1142299" y="211406"/>
                  </a:cubicBezTo>
                  <a:lnTo>
                    <a:pt x="39677" y="211406"/>
                  </a:lnTo>
                  <a:cubicBezTo>
                    <a:pt x="29154" y="211406"/>
                    <a:pt x="19062" y="207226"/>
                    <a:pt x="11621" y="199785"/>
                  </a:cubicBezTo>
                  <a:cubicBezTo>
                    <a:pt x="4180" y="192344"/>
                    <a:pt x="0" y="182252"/>
                    <a:pt x="0" y="171729"/>
                  </a:cubicBezTo>
                  <a:lnTo>
                    <a:pt x="0" y="39677"/>
                  </a:lnTo>
                  <a:cubicBezTo>
                    <a:pt x="0" y="29154"/>
                    <a:pt x="4180" y="19062"/>
                    <a:pt x="11621" y="11621"/>
                  </a:cubicBezTo>
                  <a:cubicBezTo>
                    <a:pt x="19062" y="4180"/>
                    <a:pt x="29154" y="0"/>
                    <a:pt x="39677" y="0"/>
                  </a:cubicBezTo>
                  <a:close/>
                </a:path>
              </a:pathLst>
            </a:custGeom>
            <a:solidFill>
              <a:srgbClr val="4F3A2E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81976" cy="268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555"/>
                </a:lnSpc>
                <a:spcBef>
                  <a:spcPct val="0"/>
                </a:spcBef>
              </a:pPr>
              <a:r>
                <a:rPr lang="en-US" sz="3254" u="none" strike="noStrike" spc="9">
                  <a:solidFill>
                    <a:srgbClr val="E8D8C9"/>
                  </a:solidFill>
                  <a:latin typeface="Romman"/>
                  <a:ea typeface="Romman"/>
                  <a:cs typeface="Romman"/>
                  <a:sym typeface="Romman"/>
                </a:rPr>
                <a:t>History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804487" y="3054680"/>
            <a:ext cx="9633611" cy="5315584"/>
          </a:xfrm>
          <a:custGeom>
            <a:avLst/>
            <a:gdLst/>
            <a:ahLst/>
            <a:cxnLst/>
            <a:rect l="l" t="t" r="r" b="b"/>
            <a:pathLst>
              <a:path w="9633611" h="5315584">
                <a:moveTo>
                  <a:pt x="0" y="0"/>
                </a:moveTo>
                <a:lnTo>
                  <a:pt x="9633611" y="0"/>
                </a:lnTo>
                <a:lnTo>
                  <a:pt x="9633611" y="5315583"/>
                </a:lnTo>
                <a:lnTo>
                  <a:pt x="0" y="531558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3" r="-7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478465" y="7968746"/>
            <a:ext cx="7658054" cy="74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8"/>
              </a:lnSpc>
            </a:pPr>
            <a:endParaRPr/>
          </a:p>
          <a:p>
            <a:pPr marL="0" lvl="0" indent="0" algn="l">
              <a:lnSpc>
                <a:spcPts val="2938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970970" y="1507723"/>
            <a:ext cx="7395076" cy="105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31"/>
              </a:lnSpc>
              <a:spcBef>
                <a:spcPct val="0"/>
              </a:spcBef>
            </a:pPr>
            <a:r>
              <a:rPr lang="en-US" sz="6885" spc="254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3. 석유의 역사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1083" y="7513721"/>
            <a:ext cx="9094780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석유가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19세기 말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부터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많은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분야에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사용</a:t>
            </a:r>
            <a:endParaRPr lang="en-US" sz="2300" spc="-46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220"/>
              </a:lnSpc>
            </a:pP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석유가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석탄을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대체할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만한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자원으로</a:t>
            </a:r>
            <a:r>
              <a:rPr lang="en-US" sz="2300" spc="-46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spc="-46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평가</a:t>
            </a:r>
            <a:endParaRPr lang="en-US" sz="2300" spc="-46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31083" y="3760202"/>
            <a:ext cx="7173404" cy="23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석유는 BC600년 경 중국에서 발견</a:t>
            </a:r>
          </a:p>
          <a:p>
            <a:pPr algn="l">
              <a:lnSpc>
                <a:spcPts val="3220"/>
              </a:lnSpc>
            </a:pPr>
            <a:r>
              <a:rPr lang="en-US" sz="2300" u="none" strike="noStrike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그 전까지의 용도는 거의 없음 </a:t>
            </a:r>
          </a:p>
          <a:p>
            <a:pPr algn="l">
              <a:lnSpc>
                <a:spcPts val="3220"/>
              </a:lnSpc>
            </a:pPr>
            <a:r>
              <a:rPr lang="en-US" sz="2300" u="none" strike="noStrike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19세기 부터 램프 연료로 사용, 1892년 루돌프 디젤이</a:t>
            </a:r>
          </a:p>
          <a:p>
            <a:pPr algn="l">
              <a:lnSpc>
                <a:spcPts val="3220"/>
              </a:lnSpc>
            </a:pPr>
            <a:r>
              <a:rPr lang="en-US" sz="2300" u="none" strike="noStrike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디젤 엔진을 개발------- 수송연료로 사용</a:t>
            </a:r>
          </a:p>
          <a:p>
            <a:pPr algn="l">
              <a:lnSpc>
                <a:spcPts val="3220"/>
              </a:lnSpc>
            </a:pPr>
            <a:r>
              <a:rPr lang="en-US" sz="2300" u="none" strike="noStrike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세계대전을 겪으며 많은 나라들이 운반이 쉽고 보관이 편리한 </a:t>
            </a:r>
          </a:p>
          <a:p>
            <a:pPr algn="l">
              <a:lnSpc>
                <a:spcPts val="3220"/>
              </a:lnSpc>
            </a:pPr>
            <a:r>
              <a:rPr lang="en-US" sz="2300" u="none" strike="noStrike" spc="-46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석유를 대량사용.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95813" y="3263875"/>
            <a:ext cx="2967147" cy="2967147"/>
          </a:xfrm>
          <a:custGeom>
            <a:avLst/>
            <a:gdLst/>
            <a:ahLst/>
            <a:cxnLst/>
            <a:rect l="l" t="t" r="r" b="b"/>
            <a:pathLst>
              <a:path w="2967147" h="2967147">
                <a:moveTo>
                  <a:pt x="0" y="0"/>
                </a:moveTo>
                <a:lnTo>
                  <a:pt x="2967147" y="0"/>
                </a:lnTo>
                <a:lnTo>
                  <a:pt x="2967147" y="2967147"/>
                </a:lnTo>
                <a:lnTo>
                  <a:pt x="0" y="296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49158" y="3945133"/>
            <a:ext cx="660457" cy="660457"/>
          </a:xfrm>
          <a:custGeom>
            <a:avLst/>
            <a:gdLst/>
            <a:ahLst/>
            <a:cxnLst/>
            <a:rect l="l" t="t" r="r" b="b"/>
            <a:pathLst>
              <a:path w="660457" h="660457">
                <a:moveTo>
                  <a:pt x="0" y="0"/>
                </a:moveTo>
                <a:lnTo>
                  <a:pt x="660457" y="0"/>
                </a:lnTo>
                <a:lnTo>
                  <a:pt x="660457" y="660458"/>
                </a:lnTo>
                <a:lnTo>
                  <a:pt x="0" y="6604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58410" y="3263875"/>
            <a:ext cx="2967147" cy="2967147"/>
          </a:xfrm>
          <a:custGeom>
            <a:avLst/>
            <a:gdLst/>
            <a:ahLst/>
            <a:cxnLst/>
            <a:rect l="l" t="t" r="r" b="b"/>
            <a:pathLst>
              <a:path w="2967147" h="2967147">
                <a:moveTo>
                  <a:pt x="0" y="0"/>
                </a:moveTo>
                <a:lnTo>
                  <a:pt x="2967148" y="0"/>
                </a:lnTo>
                <a:lnTo>
                  <a:pt x="2967148" y="2967147"/>
                </a:lnTo>
                <a:lnTo>
                  <a:pt x="0" y="296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22297" y="3263875"/>
            <a:ext cx="2967147" cy="2967147"/>
          </a:xfrm>
          <a:custGeom>
            <a:avLst/>
            <a:gdLst/>
            <a:ahLst/>
            <a:cxnLst/>
            <a:rect l="l" t="t" r="r" b="b"/>
            <a:pathLst>
              <a:path w="2967147" h="2967147">
                <a:moveTo>
                  <a:pt x="0" y="0"/>
                </a:moveTo>
                <a:lnTo>
                  <a:pt x="2967147" y="0"/>
                </a:lnTo>
                <a:lnTo>
                  <a:pt x="2967147" y="2967147"/>
                </a:lnTo>
                <a:lnTo>
                  <a:pt x="0" y="296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36027" y="3793677"/>
            <a:ext cx="811914" cy="811914"/>
          </a:xfrm>
          <a:custGeom>
            <a:avLst/>
            <a:gdLst/>
            <a:ahLst/>
            <a:cxnLst/>
            <a:rect l="l" t="t" r="r" b="b"/>
            <a:pathLst>
              <a:path w="811914" h="811914">
                <a:moveTo>
                  <a:pt x="0" y="0"/>
                </a:moveTo>
                <a:lnTo>
                  <a:pt x="811914" y="0"/>
                </a:lnTo>
                <a:lnTo>
                  <a:pt x="811914" y="811914"/>
                </a:lnTo>
                <a:lnTo>
                  <a:pt x="0" y="8119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23458" y="3864174"/>
            <a:ext cx="564825" cy="741417"/>
          </a:xfrm>
          <a:custGeom>
            <a:avLst/>
            <a:gdLst/>
            <a:ahLst/>
            <a:cxnLst/>
            <a:rect l="l" t="t" r="r" b="b"/>
            <a:pathLst>
              <a:path w="564825" h="741417">
                <a:moveTo>
                  <a:pt x="0" y="0"/>
                </a:moveTo>
                <a:lnTo>
                  <a:pt x="564825" y="0"/>
                </a:lnTo>
                <a:lnTo>
                  <a:pt x="564825" y="741417"/>
                </a:lnTo>
                <a:lnTo>
                  <a:pt x="0" y="74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01235">
            <a:off x="11257286" y="-6140232"/>
            <a:ext cx="11046443" cy="822960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43197">
            <a:off x="-2527409" y="8748748"/>
            <a:ext cx="11046443" cy="822960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3" y="0"/>
                </a:lnTo>
                <a:lnTo>
                  <a:pt x="110464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74283" y="7108070"/>
            <a:ext cx="4149158" cy="3080750"/>
          </a:xfrm>
          <a:custGeom>
            <a:avLst/>
            <a:gdLst/>
            <a:ahLst/>
            <a:cxnLst/>
            <a:rect l="l" t="t" r="r" b="b"/>
            <a:pathLst>
              <a:path w="4149158" h="3080750">
                <a:moveTo>
                  <a:pt x="0" y="0"/>
                </a:moveTo>
                <a:lnTo>
                  <a:pt x="4149157" y="0"/>
                </a:lnTo>
                <a:lnTo>
                  <a:pt x="4149157" y="3080750"/>
                </a:lnTo>
                <a:lnTo>
                  <a:pt x="0" y="3080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66517" y="7210018"/>
            <a:ext cx="3623553" cy="2876853"/>
          </a:xfrm>
          <a:custGeom>
            <a:avLst/>
            <a:gdLst/>
            <a:ahLst/>
            <a:cxnLst/>
            <a:rect l="l" t="t" r="r" b="b"/>
            <a:pathLst>
              <a:path w="3623553" h="2876853">
                <a:moveTo>
                  <a:pt x="0" y="0"/>
                </a:moveTo>
                <a:lnTo>
                  <a:pt x="3623553" y="0"/>
                </a:lnTo>
                <a:lnTo>
                  <a:pt x="3623553" y="2876854"/>
                </a:lnTo>
                <a:lnTo>
                  <a:pt x="0" y="2876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49158" y="1621659"/>
            <a:ext cx="9505395" cy="105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31"/>
              </a:lnSpc>
              <a:spcBef>
                <a:spcPct val="0"/>
              </a:spcBef>
            </a:pPr>
            <a:r>
              <a:rPr lang="en-US" sz="6885" spc="254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4.석탄과 석유의 종류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74506" y="4882914"/>
            <a:ext cx="2609761" cy="46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spc="46">
                <a:solidFill>
                  <a:srgbClr val="E8D8C9"/>
                </a:solidFill>
                <a:latin typeface="Romman"/>
                <a:ea typeface="Romman"/>
                <a:cs typeface="Romman"/>
                <a:sym typeface="Romman"/>
              </a:rPr>
              <a:t>무연탄과 유연탄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15797" y="4820673"/>
            <a:ext cx="2252374" cy="46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spc="46">
                <a:solidFill>
                  <a:srgbClr val="E8D8C9"/>
                </a:solidFill>
                <a:latin typeface="Romman"/>
                <a:ea typeface="Romman"/>
                <a:cs typeface="Romman"/>
                <a:sym typeface="Romman"/>
              </a:rPr>
              <a:t>유연탄의 종류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82427" y="4820673"/>
            <a:ext cx="2252374" cy="46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spc="46">
                <a:solidFill>
                  <a:srgbClr val="E8D8C9"/>
                </a:solidFill>
                <a:latin typeface="Romman"/>
                <a:ea typeface="Romman"/>
                <a:cs typeface="Romman"/>
                <a:sym typeface="Romman"/>
              </a:rPr>
              <a:t>석유의 종류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" y="6202447"/>
            <a:ext cx="6146128" cy="2311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크게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무연탄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(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탄소함량이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높고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황같은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불순물과</a:t>
            </a:r>
            <a:endParaRPr lang="en-US" sz="1845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583"/>
              </a:lnSpc>
            </a:pP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휘발성분이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적다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)과</a:t>
            </a:r>
          </a:p>
          <a:p>
            <a:pPr algn="ctr">
              <a:lnSpc>
                <a:spcPts val="2583"/>
              </a:lnSpc>
            </a:pP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유연탄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(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탄소함량이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적고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휘발성분이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많음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으로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구분</a:t>
            </a:r>
            <a:endParaRPr lang="en-US" sz="1845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583"/>
              </a:lnSpc>
            </a:pPr>
            <a:endParaRPr lang="en-US" sz="1845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583"/>
              </a:lnSpc>
            </a:pP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무연탄은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휘발성분과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불순물이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적어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착화가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어렵고</a:t>
            </a:r>
            <a:endParaRPr lang="en-US" sz="1845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1" indent="0" algn="ctr">
              <a:lnSpc>
                <a:spcPts val="2583"/>
              </a:lnSpc>
              <a:spcBef>
                <a:spcPct val="0"/>
              </a:spcBef>
            </a:pP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연기가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적게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발생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유연탄은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착화가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쉽고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연기가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많이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45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발생</a:t>
            </a:r>
            <a:r>
              <a:rPr lang="en-US" sz="1845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ctr">
              <a:lnSpc>
                <a:spcPts val="2583"/>
              </a:lnSpc>
              <a:spcBef>
                <a:spcPct val="0"/>
              </a:spcBef>
            </a:pPr>
            <a:endParaRPr lang="en-US" sz="1845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060528" y="6478672"/>
            <a:ext cx="4162913" cy="62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3"/>
              </a:lnSpc>
            </a:pPr>
            <a:r>
              <a:rPr lang="en-US" sz="1845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유연탄의 종류는 탄소함량에 따라서 </a:t>
            </a:r>
          </a:p>
          <a:p>
            <a:pPr algn="ctr">
              <a:lnSpc>
                <a:spcPts val="2583"/>
              </a:lnSpc>
            </a:pPr>
            <a:r>
              <a:rPr lang="en-US" sz="1845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이탄, 아탄, 갈탄, 역청탄으로 구분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27157" y="6478672"/>
            <a:ext cx="4162913" cy="62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583"/>
              </a:lnSpc>
              <a:spcBef>
                <a:spcPct val="0"/>
              </a:spcBef>
            </a:pPr>
            <a:r>
              <a:rPr lang="en-US" sz="1845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석유는 원유를 분별증류를 통해서 끊는점 차이를 이용해서 여러 종류를 얻음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388192">
            <a:off x="-4574024" y="-5815756"/>
            <a:ext cx="10007138" cy="7280193"/>
          </a:xfrm>
          <a:custGeom>
            <a:avLst/>
            <a:gdLst/>
            <a:ahLst/>
            <a:cxnLst/>
            <a:rect l="l" t="t" r="r" b="b"/>
            <a:pathLst>
              <a:path w="10007138" h="7280193">
                <a:moveTo>
                  <a:pt x="0" y="0"/>
                </a:moveTo>
                <a:lnTo>
                  <a:pt x="10007138" y="0"/>
                </a:lnTo>
                <a:lnTo>
                  <a:pt x="10007138" y="7280193"/>
                </a:lnTo>
                <a:lnTo>
                  <a:pt x="0" y="728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49400">
            <a:off x="9744753" y="5801094"/>
            <a:ext cx="6594825" cy="4591647"/>
          </a:xfrm>
          <a:custGeom>
            <a:avLst/>
            <a:gdLst/>
            <a:ahLst/>
            <a:cxnLst/>
            <a:rect l="l" t="t" r="r" b="b"/>
            <a:pathLst>
              <a:path w="6594825" h="4591647">
                <a:moveTo>
                  <a:pt x="0" y="0"/>
                </a:moveTo>
                <a:lnTo>
                  <a:pt x="6594826" y="0"/>
                </a:lnTo>
                <a:lnTo>
                  <a:pt x="6594826" y="4591648"/>
                </a:lnTo>
                <a:lnTo>
                  <a:pt x="0" y="45916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14053">
            <a:off x="10886497" y="-1066796"/>
            <a:ext cx="9000899" cy="6120611"/>
          </a:xfrm>
          <a:custGeom>
            <a:avLst/>
            <a:gdLst/>
            <a:ahLst/>
            <a:cxnLst/>
            <a:rect l="l" t="t" r="r" b="b"/>
            <a:pathLst>
              <a:path w="9000899" h="6120611">
                <a:moveTo>
                  <a:pt x="0" y="0"/>
                </a:moveTo>
                <a:lnTo>
                  <a:pt x="9000898" y="0"/>
                </a:lnTo>
                <a:lnTo>
                  <a:pt x="9000898" y="6120611"/>
                </a:lnTo>
                <a:lnTo>
                  <a:pt x="0" y="612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847075">
            <a:off x="11554148" y="3636451"/>
            <a:ext cx="5927530" cy="4327097"/>
          </a:xfrm>
          <a:custGeom>
            <a:avLst/>
            <a:gdLst/>
            <a:ahLst/>
            <a:cxnLst/>
            <a:rect l="l" t="t" r="r" b="b"/>
            <a:pathLst>
              <a:path w="5927530" h="4327097">
                <a:moveTo>
                  <a:pt x="0" y="0"/>
                </a:moveTo>
                <a:lnTo>
                  <a:pt x="5927530" y="0"/>
                </a:lnTo>
                <a:lnTo>
                  <a:pt x="5927530" y="4327097"/>
                </a:lnTo>
                <a:lnTo>
                  <a:pt x="0" y="432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93628">
            <a:off x="9623401" y="6270369"/>
            <a:ext cx="5483074" cy="3653098"/>
          </a:xfrm>
          <a:custGeom>
            <a:avLst/>
            <a:gdLst/>
            <a:ahLst/>
            <a:cxnLst/>
            <a:rect l="l" t="t" r="r" b="b"/>
            <a:pathLst>
              <a:path w="5483074" h="3653098">
                <a:moveTo>
                  <a:pt x="0" y="0"/>
                </a:moveTo>
                <a:lnTo>
                  <a:pt x="5483074" y="0"/>
                </a:lnTo>
                <a:lnTo>
                  <a:pt x="5483074" y="3653098"/>
                </a:lnTo>
                <a:lnTo>
                  <a:pt x="0" y="36530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13287">
            <a:off x="12364938" y="1632653"/>
            <a:ext cx="5767954" cy="4167347"/>
          </a:xfrm>
          <a:custGeom>
            <a:avLst/>
            <a:gdLst/>
            <a:ahLst/>
            <a:cxnLst/>
            <a:rect l="l" t="t" r="r" b="b"/>
            <a:pathLst>
              <a:path w="5767954" h="4167347">
                <a:moveTo>
                  <a:pt x="0" y="0"/>
                </a:moveTo>
                <a:lnTo>
                  <a:pt x="5767955" y="0"/>
                </a:lnTo>
                <a:lnTo>
                  <a:pt x="5767955" y="4167347"/>
                </a:lnTo>
                <a:lnTo>
                  <a:pt x="0" y="416734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52566" y="2389988"/>
            <a:ext cx="10079621" cy="105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31"/>
              </a:lnSpc>
              <a:spcBef>
                <a:spcPct val="0"/>
              </a:spcBef>
            </a:pPr>
            <a:r>
              <a:rPr lang="en-US" sz="6885" spc="254" dirty="0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5. </a:t>
            </a:r>
            <a:r>
              <a:rPr lang="en-US" sz="6885" spc="254" dirty="0" err="1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석탄과</a:t>
            </a:r>
            <a:r>
              <a:rPr lang="en-US" sz="6885" spc="254" dirty="0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 </a:t>
            </a:r>
            <a:r>
              <a:rPr lang="en-US" sz="6885" spc="254" dirty="0" err="1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석유의</a:t>
            </a:r>
            <a:r>
              <a:rPr lang="en-US" sz="6885" spc="254" dirty="0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 </a:t>
            </a:r>
            <a:r>
              <a:rPr lang="en-US" sz="6885" spc="254" dirty="0" err="1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차이점</a:t>
            </a:r>
            <a:endParaRPr lang="en-US" sz="6885" spc="254" dirty="0">
              <a:solidFill>
                <a:srgbClr val="4F3A2E"/>
              </a:solidFill>
              <a:latin typeface="210 네버랜드"/>
              <a:ea typeface="210 네버랜드"/>
              <a:cs typeface="210 네버랜드"/>
              <a:sym typeface="210 네버랜드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770043"/>
            <a:ext cx="9182100" cy="2357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18"/>
              </a:lnSpc>
            </a:pP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석탄은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고체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상태의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유기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탄소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화합물로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지질시대의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식물이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퇴적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algn="l">
              <a:lnSpc>
                <a:spcPts val="3118"/>
              </a:lnSpc>
            </a:pP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매몰된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후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오랜시간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열과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압력을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받아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형성된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가연성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암석</a:t>
            </a:r>
            <a:endParaRPr lang="en-US" sz="2227" spc="-44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18"/>
              </a:lnSpc>
            </a:pP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석유는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액체상태의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탄화수소혼합물로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해양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생물이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죽은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사체가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3118"/>
              </a:lnSpc>
            </a:pP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산소와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분리된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채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오랜시간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퇴적되어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생성된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물질</a:t>
            </a:r>
            <a:endParaRPr lang="en-US" sz="2227" spc="-44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18"/>
              </a:lnSpc>
            </a:pPr>
            <a:endParaRPr lang="en-US" sz="2227" spc="-44" dirty="0">
              <a:solidFill>
                <a:srgbClr val="4F3A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118"/>
              </a:lnSpc>
            </a:pP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두물질은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채굴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방법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운송의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편리성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에너지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효율성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분자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구조등의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27" spc="-44" dirty="0" err="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차이점</a:t>
            </a:r>
            <a:r>
              <a:rPr lang="en-US" sz="2227" spc="-44" dirty="0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20779" y="1028700"/>
            <a:ext cx="11046443" cy="8229600"/>
          </a:xfrm>
          <a:custGeom>
            <a:avLst/>
            <a:gdLst/>
            <a:ahLst/>
            <a:cxnLst/>
            <a:rect l="l" t="t" r="r" b="b"/>
            <a:pathLst>
              <a:path w="11046443" h="8229600">
                <a:moveTo>
                  <a:pt x="0" y="0"/>
                </a:moveTo>
                <a:lnTo>
                  <a:pt x="11046442" y="0"/>
                </a:lnTo>
                <a:lnTo>
                  <a:pt x="11046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73179" y="1181100"/>
            <a:ext cx="1719802" cy="1281253"/>
          </a:xfrm>
          <a:custGeom>
            <a:avLst/>
            <a:gdLst/>
            <a:ahLst/>
            <a:cxnLst/>
            <a:rect l="l" t="t" r="r" b="b"/>
            <a:pathLst>
              <a:path w="1719802" h="1281253">
                <a:moveTo>
                  <a:pt x="0" y="0"/>
                </a:moveTo>
                <a:lnTo>
                  <a:pt x="1719802" y="0"/>
                </a:lnTo>
                <a:lnTo>
                  <a:pt x="1719802" y="1281253"/>
                </a:lnTo>
                <a:lnTo>
                  <a:pt x="0" y="12812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57396" y="2548012"/>
            <a:ext cx="10113541" cy="148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616"/>
              </a:lnSpc>
              <a:spcBef>
                <a:spcPct val="0"/>
              </a:spcBef>
            </a:pPr>
            <a:r>
              <a:rPr lang="en-US" sz="9600" spc="355">
                <a:solidFill>
                  <a:srgbClr val="4F3A2E"/>
                </a:solidFill>
                <a:latin typeface="210 네버랜드"/>
                <a:ea typeface="210 네버랜드"/>
                <a:cs typeface="210 네버랜드"/>
                <a:sym typeface="210 네버랜드"/>
              </a:rPr>
              <a:t>6. 석유의 중요성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73683" y="4848806"/>
            <a:ext cx="9080967" cy="179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562" spc="-5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세계대전의 여파로 보관과 운송이 편리한 석유의 중요성 증가.</a:t>
            </a:r>
          </a:p>
          <a:p>
            <a:pPr algn="ctr">
              <a:lnSpc>
                <a:spcPts val="3587"/>
              </a:lnSpc>
            </a:pPr>
            <a:r>
              <a:rPr lang="en-US" sz="2562" spc="-5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또한 석유를 분류하고 남은 물질들의 활용도가 중요해짐</a:t>
            </a:r>
          </a:p>
          <a:p>
            <a:pPr algn="ctr">
              <a:lnSpc>
                <a:spcPts val="3587"/>
              </a:lnSpc>
            </a:pPr>
            <a:r>
              <a:rPr lang="en-US" sz="2562" spc="-5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----&gt;플라스틱과 운송수단의 연료로 활용</a:t>
            </a:r>
          </a:p>
          <a:p>
            <a:pPr algn="ctr">
              <a:lnSpc>
                <a:spcPts val="3587"/>
              </a:lnSpc>
            </a:pPr>
            <a:r>
              <a:rPr lang="en-US" sz="2562" u="none" strike="noStrike" spc="-51">
                <a:solidFill>
                  <a:srgbClr val="4F3A2E"/>
                </a:solidFill>
                <a:latin typeface="Open Sans"/>
                <a:ea typeface="Open Sans"/>
                <a:cs typeface="Open Sans"/>
                <a:sym typeface="Open Sans"/>
              </a:rPr>
              <a:t>석유가 우리의 삶에서 한 영역을 담당하게 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57396" y="1658849"/>
            <a:ext cx="171980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5">
                <a:solidFill>
                  <a:srgbClr val="4F3A2E"/>
                </a:solidFill>
                <a:latin typeface="Romman"/>
                <a:ea typeface="Romman"/>
                <a:cs typeface="Romman"/>
                <a:sym typeface="Romman"/>
              </a:rPr>
              <a:t>Oil money 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49447" y="2152014"/>
            <a:ext cx="11789107" cy="5982972"/>
          </a:xfrm>
          <a:custGeom>
            <a:avLst/>
            <a:gdLst/>
            <a:ahLst/>
            <a:cxnLst/>
            <a:rect l="l" t="t" r="r" b="b"/>
            <a:pathLst>
              <a:path w="11789107" h="5982972">
                <a:moveTo>
                  <a:pt x="0" y="0"/>
                </a:moveTo>
                <a:lnTo>
                  <a:pt x="11789106" y="0"/>
                </a:lnTo>
                <a:lnTo>
                  <a:pt x="11789106" y="5982972"/>
                </a:lnTo>
                <a:lnTo>
                  <a:pt x="0" y="59829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16166" y="4109317"/>
            <a:ext cx="7686132" cy="12730654"/>
          </a:xfrm>
          <a:custGeom>
            <a:avLst/>
            <a:gdLst/>
            <a:ahLst/>
            <a:cxnLst/>
            <a:rect l="l" t="t" r="r" b="b"/>
            <a:pathLst>
              <a:path w="7686132" h="12730654">
                <a:moveTo>
                  <a:pt x="0" y="0"/>
                </a:moveTo>
                <a:lnTo>
                  <a:pt x="7686132" y="0"/>
                </a:lnTo>
                <a:lnTo>
                  <a:pt x="7686132" y="12730654"/>
                </a:lnTo>
                <a:lnTo>
                  <a:pt x="0" y="127306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46480" y="3895829"/>
            <a:ext cx="7972404" cy="184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4"/>
              </a:lnSpc>
            </a:pPr>
            <a:r>
              <a:rPr lang="en-US" sz="12094" spc="447">
                <a:solidFill>
                  <a:srgbClr val="4F3A2E"/>
                </a:solidFill>
                <a:latin typeface="Romman"/>
                <a:ea typeface="Romman"/>
                <a:cs typeface="Romman"/>
                <a:sym typeface="Romman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 rot="-3491375">
            <a:off x="-4836512" y="-2167348"/>
            <a:ext cx="10555413" cy="4485095"/>
          </a:xfrm>
          <a:custGeom>
            <a:avLst/>
            <a:gdLst/>
            <a:ahLst/>
            <a:cxnLst/>
            <a:rect l="l" t="t" r="r" b="b"/>
            <a:pathLst>
              <a:path w="10555413" h="4485095">
                <a:moveTo>
                  <a:pt x="0" y="0"/>
                </a:moveTo>
                <a:lnTo>
                  <a:pt x="10555413" y="0"/>
                </a:lnTo>
                <a:lnTo>
                  <a:pt x="10555413" y="4485095"/>
                </a:lnTo>
                <a:lnTo>
                  <a:pt x="0" y="448509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603393">
            <a:off x="-4457121" y="-2369133"/>
            <a:ext cx="7024671" cy="5233380"/>
          </a:xfrm>
          <a:custGeom>
            <a:avLst/>
            <a:gdLst/>
            <a:ahLst/>
            <a:cxnLst/>
            <a:rect l="l" t="t" r="r" b="b"/>
            <a:pathLst>
              <a:path w="7024671" h="5233380">
                <a:moveTo>
                  <a:pt x="0" y="0"/>
                </a:moveTo>
                <a:lnTo>
                  <a:pt x="7024670" y="0"/>
                </a:lnTo>
                <a:lnTo>
                  <a:pt x="7024670" y="5233380"/>
                </a:lnTo>
                <a:lnTo>
                  <a:pt x="0" y="52333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395</Words>
  <Application>Microsoft Office PowerPoint</Application>
  <PresentationFormat>사용자 지정</PresentationFormat>
  <Paragraphs>66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Arial</vt:lpstr>
      <vt:lpstr>Romman</vt:lpstr>
      <vt:lpstr>210 네버랜드</vt:lpstr>
      <vt:lpstr>Calibri</vt:lpstr>
      <vt:lpstr>Open Sans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Scrapbook History Project Presentation</dc:title>
  <dc:creator>정재현</dc:creator>
  <cp:lastModifiedBy>재현 정</cp:lastModifiedBy>
  <cp:revision>6</cp:revision>
  <dcterms:created xsi:type="dcterms:W3CDTF">2006-08-16T00:00:00Z</dcterms:created>
  <dcterms:modified xsi:type="dcterms:W3CDTF">2025-06-08T13:46:03Z</dcterms:modified>
  <dc:identifier>DAGpuUTaU20</dc:identifier>
</cp:coreProperties>
</file>