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56" r:id="rId3"/>
    <p:sldId id="257" r:id="rId4"/>
    <p:sldId id="258" r:id="rId5"/>
    <p:sldId id="259" r:id="rId6"/>
    <p:sldId id="266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74248" autoAdjust="0"/>
  </p:normalViewPr>
  <p:slideViewPr>
    <p:cSldViewPr snapToGrid="0" snapToObjects="1">
      <p:cViewPr varScale="1">
        <p:scale>
          <a:sx n="61" d="100"/>
          <a:sy n="61" d="100"/>
        </p:scale>
        <p:origin x="2098" y="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B3617-0083-4190-81D3-135A1F7C096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9A6E7F-0B20-4D23-A048-B4AA58754C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Join the Mission to Keep AI Accountable.</a:t>
          </a:r>
        </a:p>
      </dgm:t>
    </dgm:pt>
    <dgm:pt modelId="{9694E54A-890A-4279-B987-AEB5A37BD9A4}" type="parTrans" cxnId="{FC98EB89-0F09-47AC-A37D-E9118A49D007}">
      <dgm:prSet/>
      <dgm:spPr/>
      <dgm:t>
        <a:bodyPr/>
        <a:lstStyle/>
        <a:p>
          <a:endParaRPr lang="en-US"/>
        </a:p>
      </dgm:t>
    </dgm:pt>
    <dgm:pt modelId="{2A2BB7B5-A008-45D0-9A66-E48821213F4C}" type="sibTrans" cxnId="{FC98EB89-0F09-47AC-A37D-E9118A49D007}">
      <dgm:prSet/>
      <dgm:spPr/>
      <dgm:t>
        <a:bodyPr/>
        <a:lstStyle/>
        <a:p>
          <a:endParaRPr lang="en-US"/>
        </a:p>
      </dgm:t>
    </dgm:pt>
    <dgm:pt modelId="{401C909A-7D1B-49A5-A855-3AED26BCF2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AI is rewriting the world — let's ensure we understand every chapter.</a:t>
          </a:r>
        </a:p>
      </dgm:t>
    </dgm:pt>
    <dgm:pt modelId="{6EB1D435-C509-4B74-85B4-BB20DAC47D5F}" type="parTrans" cxnId="{F3DB3B62-32ED-4B84-B143-EC5E7E3C3DA2}">
      <dgm:prSet/>
      <dgm:spPr/>
      <dgm:t>
        <a:bodyPr/>
        <a:lstStyle/>
        <a:p>
          <a:endParaRPr lang="en-US"/>
        </a:p>
      </dgm:t>
    </dgm:pt>
    <dgm:pt modelId="{5DBA122C-F68B-45AA-93D0-74A35BBA88EA}" type="sibTrans" cxnId="{F3DB3B62-32ED-4B84-B143-EC5E7E3C3DA2}">
      <dgm:prSet/>
      <dgm:spPr/>
      <dgm:t>
        <a:bodyPr/>
        <a:lstStyle/>
        <a:p>
          <a:endParaRPr lang="en-US"/>
        </a:p>
      </dgm:t>
    </dgm:pt>
    <dgm:pt modelId="{BC8AC318-F135-479E-92C6-8CC68A480E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can’t slow down AI but we can increase awareness</a:t>
          </a:r>
        </a:p>
      </dgm:t>
    </dgm:pt>
    <dgm:pt modelId="{CD29BEAA-D514-44A2-B94D-02DC49085559}" type="parTrans" cxnId="{D5A2A642-E22A-4894-81E6-0501AD16E535}">
      <dgm:prSet/>
      <dgm:spPr/>
      <dgm:t>
        <a:bodyPr/>
        <a:lstStyle/>
        <a:p>
          <a:endParaRPr lang="en-US"/>
        </a:p>
      </dgm:t>
    </dgm:pt>
    <dgm:pt modelId="{7BA3A33A-86AC-4C1C-9F15-E1BD6C925CE0}" type="sibTrans" cxnId="{D5A2A642-E22A-4894-81E6-0501AD16E535}">
      <dgm:prSet/>
      <dgm:spPr/>
      <dgm:t>
        <a:bodyPr/>
        <a:lstStyle/>
        <a:p>
          <a:endParaRPr lang="en-US"/>
        </a:p>
      </dgm:t>
    </dgm:pt>
    <dgm:pt modelId="{B41F1B07-939A-4BDF-A5F0-5C13A246747F}" type="pres">
      <dgm:prSet presAssocID="{569B3617-0083-4190-81D3-135A1F7C0963}" presName="root" presStyleCnt="0">
        <dgm:presLayoutVars>
          <dgm:dir/>
          <dgm:resizeHandles val="exact"/>
        </dgm:presLayoutVars>
      </dgm:prSet>
      <dgm:spPr/>
    </dgm:pt>
    <dgm:pt modelId="{AFD14574-78C9-46EE-AECB-D0E2785D9B08}" type="pres">
      <dgm:prSet presAssocID="{7A9A6E7F-0B20-4D23-A048-B4AA58754CD4}" presName="compNode" presStyleCnt="0"/>
      <dgm:spPr/>
    </dgm:pt>
    <dgm:pt modelId="{9EE378F6-A955-447A-BEC1-1490307E5498}" type="pres">
      <dgm:prSet presAssocID="{7A9A6E7F-0B20-4D23-A048-B4AA58754CD4}" presName="bgRect" presStyleLbl="bgShp" presStyleIdx="0" presStyleCnt="3"/>
      <dgm:spPr/>
    </dgm:pt>
    <dgm:pt modelId="{A08C5DCF-6BEC-4920-B229-DD120C23202D}" type="pres">
      <dgm:prSet presAssocID="{7A9A6E7F-0B20-4D23-A048-B4AA58754C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C81A437-CFD6-4D20-A4E6-8C4CA86812D5}" type="pres">
      <dgm:prSet presAssocID="{7A9A6E7F-0B20-4D23-A048-B4AA58754CD4}" presName="spaceRect" presStyleCnt="0"/>
      <dgm:spPr/>
    </dgm:pt>
    <dgm:pt modelId="{1139A1DD-49E8-4910-BC4B-467A5D6B2AEE}" type="pres">
      <dgm:prSet presAssocID="{7A9A6E7F-0B20-4D23-A048-B4AA58754CD4}" presName="parTx" presStyleLbl="revTx" presStyleIdx="0" presStyleCnt="3">
        <dgm:presLayoutVars>
          <dgm:chMax val="0"/>
          <dgm:chPref val="0"/>
        </dgm:presLayoutVars>
      </dgm:prSet>
      <dgm:spPr/>
    </dgm:pt>
    <dgm:pt modelId="{C3FDD8CE-5B0D-41BE-B0E5-608179D00BC9}" type="pres">
      <dgm:prSet presAssocID="{2A2BB7B5-A008-45D0-9A66-E48821213F4C}" presName="sibTrans" presStyleCnt="0"/>
      <dgm:spPr/>
    </dgm:pt>
    <dgm:pt modelId="{79D3529A-8782-4C16-BB37-591986CF4AB1}" type="pres">
      <dgm:prSet presAssocID="{401C909A-7D1B-49A5-A855-3AED26BCF253}" presName="compNode" presStyleCnt="0"/>
      <dgm:spPr/>
    </dgm:pt>
    <dgm:pt modelId="{CB8CF47D-9749-4661-B9E8-0BE0F883E5B3}" type="pres">
      <dgm:prSet presAssocID="{401C909A-7D1B-49A5-A855-3AED26BCF253}" presName="bgRect" presStyleLbl="bgShp" presStyleIdx="1" presStyleCnt="3"/>
      <dgm:spPr/>
    </dgm:pt>
    <dgm:pt modelId="{B7228F47-CA65-45A6-9B39-1E3DB2CF5319}" type="pres">
      <dgm:prSet presAssocID="{401C909A-7D1B-49A5-A855-3AED26BCF2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85A5BF6-17D0-41F2-ACF4-780DFEF07837}" type="pres">
      <dgm:prSet presAssocID="{401C909A-7D1B-49A5-A855-3AED26BCF253}" presName="spaceRect" presStyleCnt="0"/>
      <dgm:spPr/>
    </dgm:pt>
    <dgm:pt modelId="{D0F82AC5-0B7F-4CF8-98AB-061E8BBFF7EF}" type="pres">
      <dgm:prSet presAssocID="{401C909A-7D1B-49A5-A855-3AED26BCF253}" presName="parTx" presStyleLbl="revTx" presStyleIdx="1" presStyleCnt="3">
        <dgm:presLayoutVars>
          <dgm:chMax val="0"/>
          <dgm:chPref val="0"/>
        </dgm:presLayoutVars>
      </dgm:prSet>
      <dgm:spPr/>
    </dgm:pt>
    <dgm:pt modelId="{6C59BF94-9E17-4E02-B728-56A866F0027F}" type="pres">
      <dgm:prSet presAssocID="{5DBA122C-F68B-45AA-93D0-74A35BBA88EA}" presName="sibTrans" presStyleCnt="0"/>
      <dgm:spPr/>
    </dgm:pt>
    <dgm:pt modelId="{A0899AB6-C251-45A9-AD78-4C9F131C561C}" type="pres">
      <dgm:prSet presAssocID="{BC8AC318-F135-479E-92C6-8CC68A480E4E}" presName="compNode" presStyleCnt="0"/>
      <dgm:spPr/>
    </dgm:pt>
    <dgm:pt modelId="{F555A79E-00CF-462B-B561-2E509B08627D}" type="pres">
      <dgm:prSet presAssocID="{BC8AC318-F135-479E-92C6-8CC68A480E4E}" presName="bgRect" presStyleLbl="bgShp" presStyleIdx="2" presStyleCnt="3"/>
      <dgm:spPr/>
    </dgm:pt>
    <dgm:pt modelId="{22C83B92-EEC0-4AA0-AF8A-A824D049616A}" type="pres">
      <dgm:prSet presAssocID="{BC8AC318-F135-479E-92C6-8CC68A480E4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F2C3689F-3ECC-4278-A5DE-7A93758E9141}" type="pres">
      <dgm:prSet presAssocID="{BC8AC318-F135-479E-92C6-8CC68A480E4E}" presName="spaceRect" presStyleCnt="0"/>
      <dgm:spPr/>
    </dgm:pt>
    <dgm:pt modelId="{CD940FDB-34DA-4F26-98F3-16E4FB3260CC}" type="pres">
      <dgm:prSet presAssocID="{BC8AC318-F135-479E-92C6-8CC68A480E4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D6D3B22-77FB-4B77-A1B4-FCCB3C7408FC}" type="presOf" srcId="{401C909A-7D1B-49A5-A855-3AED26BCF253}" destId="{D0F82AC5-0B7F-4CF8-98AB-061E8BBFF7EF}" srcOrd="0" destOrd="0" presId="urn:microsoft.com/office/officeart/2018/2/layout/IconVerticalSolidList"/>
    <dgm:cxn modelId="{F3DB3B62-32ED-4B84-B143-EC5E7E3C3DA2}" srcId="{569B3617-0083-4190-81D3-135A1F7C0963}" destId="{401C909A-7D1B-49A5-A855-3AED26BCF253}" srcOrd="1" destOrd="0" parTransId="{6EB1D435-C509-4B74-85B4-BB20DAC47D5F}" sibTransId="{5DBA122C-F68B-45AA-93D0-74A35BBA88EA}"/>
    <dgm:cxn modelId="{D5A2A642-E22A-4894-81E6-0501AD16E535}" srcId="{569B3617-0083-4190-81D3-135A1F7C0963}" destId="{BC8AC318-F135-479E-92C6-8CC68A480E4E}" srcOrd="2" destOrd="0" parTransId="{CD29BEAA-D514-44A2-B94D-02DC49085559}" sibTransId="{7BA3A33A-86AC-4C1C-9F15-E1BD6C925CE0}"/>
    <dgm:cxn modelId="{AA6BA747-A9CE-4372-BA59-2ECB90915026}" type="presOf" srcId="{BC8AC318-F135-479E-92C6-8CC68A480E4E}" destId="{CD940FDB-34DA-4F26-98F3-16E4FB3260CC}" srcOrd="0" destOrd="0" presId="urn:microsoft.com/office/officeart/2018/2/layout/IconVerticalSolidList"/>
    <dgm:cxn modelId="{FC98EB89-0F09-47AC-A37D-E9118A49D007}" srcId="{569B3617-0083-4190-81D3-135A1F7C0963}" destId="{7A9A6E7F-0B20-4D23-A048-B4AA58754CD4}" srcOrd="0" destOrd="0" parTransId="{9694E54A-890A-4279-B987-AEB5A37BD9A4}" sibTransId="{2A2BB7B5-A008-45D0-9A66-E48821213F4C}"/>
    <dgm:cxn modelId="{107F09EE-F843-40C6-BAA7-5CBE772C9AEA}" type="presOf" srcId="{7A9A6E7F-0B20-4D23-A048-B4AA58754CD4}" destId="{1139A1DD-49E8-4910-BC4B-467A5D6B2AEE}" srcOrd="0" destOrd="0" presId="urn:microsoft.com/office/officeart/2018/2/layout/IconVerticalSolidList"/>
    <dgm:cxn modelId="{CE00D8FE-C885-4A72-9741-22C00B02E3D1}" type="presOf" srcId="{569B3617-0083-4190-81D3-135A1F7C0963}" destId="{B41F1B07-939A-4BDF-A5F0-5C13A246747F}" srcOrd="0" destOrd="0" presId="urn:microsoft.com/office/officeart/2018/2/layout/IconVerticalSolidList"/>
    <dgm:cxn modelId="{25D48228-2D1C-4AE6-9351-5F1E9CC79EE7}" type="presParOf" srcId="{B41F1B07-939A-4BDF-A5F0-5C13A246747F}" destId="{AFD14574-78C9-46EE-AECB-D0E2785D9B08}" srcOrd="0" destOrd="0" presId="urn:microsoft.com/office/officeart/2018/2/layout/IconVerticalSolidList"/>
    <dgm:cxn modelId="{C3C30147-BFB4-4ED4-B071-181376C6723E}" type="presParOf" srcId="{AFD14574-78C9-46EE-AECB-D0E2785D9B08}" destId="{9EE378F6-A955-447A-BEC1-1490307E5498}" srcOrd="0" destOrd="0" presId="urn:microsoft.com/office/officeart/2018/2/layout/IconVerticalSolidList"/>
    <dgm:cxn modelId="{013915CB-9D31-4CD8-99D8-CDAFDFBCE974}" type="presParOf" srcId="{AFD14574-78C9-46EE-AECB-D0E2785D9B08}" destId="{A08C5DCF-6BEC-4920-B229-DD120C23202D}" srcOrd="1" destOrd="0" presId="urn:microsoft.com/office/officeart/2018/2/layout/IconVerticalSolidList"/>
    <dgm:cxn modelId="{891E05C5-3F71-4FB9-AAA2-1BFEBB8DC851}" type="presParOf" srcId="{AFD14574-78C9-46EE-AECB-D0E2785D9B08}" destId="{FC81A437-CFD6-4D20-A4E6-8C4CA86812D5}" srcOrd="2" destOrd="0" presId="urn:microsoft.com/office/officeart/2018/2/layout/IconVerticalSolidList"/>
    <dgm:cxn modelId="{347657EA-9E5D-44BE-B096-C8AA28ED8476}" type="presParOf" srcId="{AFD14574-78C9-46EE-AECB-D0E2785D9B08}" destId="{1139A1DD-49E8-4910-BC4B-467A5D6B2AEE}" srcOrd="3" destOrd="0" presId="urn:microsoft.com/office/officeart/2018/2/layout/IconVerticalSolidList"/>
    <dgm:cxn modelId="{B8BE6390-1D15-4BB2-84F4-2953D8B83CE5}" type="presParOf" srcId="{B41F1B07-939A-4BDF-A5F0-5C13A246747F}" destId="{C3FDD8CE-5B0D-41BE-B0E5-608179D00BC9}" srcOrd="1" destOrd="0" presId="urn:microsoft.com/office/officeart/2018/2/layout/IconVerticalSolidList"/>
    <dgm:cxn modelId="{1B09CCDE-F687-400B-911D-2368DCAC0125}" type="presParOf" srcId="{B41F1B07-939A-4BDF-A5F0-5C13A246747F}" destId="{79D3529A-8782-4C16-BB37-591986CF4AB1}" srcOrd="2" destOrd="0" presId="urn:microsoft.com/office/officeart/2018/2/layout/IconVerticalSolidList"/>
    <dgm:cxn modelId="{C91C8AE5-9CED-4D25-BCFC-48A6563FD6C4}" type="presParOf" srcId="{79D3529A-8782-4C16-BB37-591986CF4AB1}" destId="{CB8CF47D-9749-4661-B9E8-0BE0F883E5B3}" srcOrd="0" destOrd="0" presId="urn:microsoft.com/office/officeart/2018/2/layout/IconVerticalSolidList"/>
    <dgm:cxn modelId="{EAFBD3AC-2FEA-4555-B825-098D6907A650}" type="presParOf" srcId="{79D3529A-8782-4C16-BB37-591986CF4AB1}" destId="{B7228F47-CA65-45A6-9B39-1E3DB2CF5319}" srcOrd="1" destOrd="0" presId="urn:microsoft.com/office/officeart/2018/2/layout/IconVerticalSolidList"/>
    <dgm:cxn modelId="{B7DBE6C6-9802-4570-9002-DA6E313C4565}" type="presParOf" srcId="{79D3529A-8782-4C16-BB37-591986CF4AB1}" destId="{A85A5BF6-17D0-41F2-ACF4-780DFEF07837}" srcOrd="2" destOrd="0" presId="urn:microsoft.com/office/officeart/2018/2/layout/IconVerticalSolidList"/>
    <dgm:cxn modelId="{BF848DEA-030E-462F-B1DF-F9D584EE55CA}" type="presParOf" srcId="{79D3529A-8782-4C16-BB37-591986CF4AB1}" destId="{D0F82AC5-0B7F-4CF8-98AB-061E8BBFF7EF}" srcOrd="3" destOrd="0" presId="urn:microsoft.com/office/officeart/2018/2/layout/IconVerticalSolidList"/>
    <dgm:cxn modelId="{C1B9E98A-792F-411F-BA33-B58A45A65744}" type="presParOf" srcId="{B41F1B07-939A-4BDF-A5F0-5C13A246747F}" destId="{6C59BF94-9E17-4E02-B728-56A866F0027F}" srcOrd="3" destOrd="0" presId="urn:microsoft.com/office/officeart/2018/2/layout/IconVerticalSolidList"/>
    <dgm:cxn modelId="{536F804E-DA29-4F11-95CE-44EED3A3C231}" type="presParOf" srcId="{B41F1B07-939A-4BDF-A5F0-5C13A246747F}" destId="{A0899AB6-C251-45A9-AD78-4C9F131C561C}" srcOrd="4" destOrd="0" presId="urn:microsoft.com/office/officeart/2018/2/layout/IconVerticalSolidList"/>
    <dgm:cxn modelId="{05E8FA35-F8F1-4D35-B207-EFA8038EFB8B}" type="presParOf" srcId="{A0899AB6-C251-45A9-AD78-4C9F131C561C}" destId="{F555A79E-00CF-462B-B561-2E509B08627D}" srcOrd="0" destOrd="0" presId="urn:microsoft.com/office/officeart/2018/2/layout/IconVerticalSolidList"/>
    <dgm:cxn modelId="{C9F2A050-026F-4832-9E4C-07B75DED65A2}" type="presParOf" srcId="{A0899AB6-C251-45A9-AD78-4C9F131C561C}" destId="{22C83B92-EEC0-4AA0-AF8A-A824D049616A}" srcOrd="1" destOrd="0" presId="urn:microsoft.com/office/officeart/2018/2/layout/IconVerticalSolidList"/>
    <dgm:cxn modelId="{F3CA6A86-DB57-4BF8-9488-5B2BE58FD42D}" type="presParOf" srcId="{A0899AB6-C251-45A9-AD78-4C9F131C561C}" destId="{F2C3689F-3ECC-4278-A5DE-7A93758E9141}" srcOrd="2" destOrd="0" presId="urn:microsoft.com/office/officeart/2018/2/layout/IconVerticalSolidList"/>
    <dgm:cxn modelId="{35289530-FE14-4D0D-886F-02374B065CE9}" type="presParOf" srcId="{A0899AB6-C251-45A9-AD78-4C9F131C561C}" destId="{CD940FDB-34DA-4F26-98F3-16E4FB3260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378F6-A955-447A-BEC1-1490307E5498}">
      <dsp:nvSpPr>
        <dsp:cNvPr id="0" name=""/>
        <dsp:cNvSpPr/>
      </dsp:nvSpPr>
      <dsp:spPr>
        <a:xfrm>
          <a:off x="0" y="531"/>
          <a:ext cx="3912879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C5DCF-6BEC-4920-B229-DD120C23202D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9A1DD-49E8-4910-BC4B-467A5D6B2AEE}">
      <dsp:nvSpPr>
        <dsp:cNvPr id="0" name=""/>
        <dsp:cNvSpPr/>
      </dsp:nvSpPr>
      <dsp:spPr>
        <a:xfrm>
          <a:off x="1435590" y="531"/>
          <a:ext cx="247728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Join the Mission to Keep AI Accountable.</a:t>
          </a:r>
        </a:p>
      </dsp:txBody>
      <dsp:txXfrm>
        <a:off x="1435590" y="531"/>
        <a:ext cx="2477288" cy="1242935"/>
      </dsp:txXfrm>
    </dsp:sp>
    <dsp:sp modelId="{CB8CF47D-9749-4661-B9E8-0BE0F883E5B3}">
      <dsp:nvSpPr>
        <dsp:cNvPr id="0" name=""/>
        <dsp:cNvSpPr/>
      </dsp:nvSpPr>
      <dsp:spPr>
        <a:xfrm>
          <a:off x="0" y="1554201"/>
          <a:ext cx="3912879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28F47-CA65-45A6-9B39-1E3DB2CF5319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F82AC5-0B7F-4CF8-98AB-061E8BBFF7EF}">
      <dsp:nvSpPr>
        <dsp:cNvPr id="0" name=""/>
        <dsp:cNvSpPr/>
      </dsp:nvSpPr>
      <dsp:spPr>
        <a:xfrm>
          <a:off x="1435590" y="1554201"/>
          <a:ext cx="247728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 is rewriting the world — let's ensure we understand every chapter.</a:t>
          </a:r>
        </a:p>
      </dsp:txBody>
      <dsp:txXfrm>
        <a:off x="1435590" y="1554201"/>
        <a:ext cx="2477288" cy="1242935"/>
      </dsp:txXfrm>
    </dsp:sp>
    <dsp:sp modelId="{F555A79E-00CF-462B-B561-2E509B08627D}">
      <dsp:nvSpPr>
        <dsp:cNvPr id="0" name=""/>
        <dsp:cNvSpPr/>
      </dsp:nvSpPr>
      <dsp:spPr>
        <a:xfrm>
          <a:off x="0" y="3107870"/>
          <a:ext cx="3912879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83B92-EEC0-4AA0-AF8A-A824D049616A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40FDB-34DA-4F26-98F3-16E4FB3260CC}">
      <dsp:nvSpPr>
        <dsp:cNvPr id="0" name=""/>
        <dsp:cNvSpPr/>
      </dsp:nvSpPr>
      <dsp:spPr>
        <a:xfrm>
          <a:off x="1435590" y="3107870"/>
          <a:ext cx="247728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can’t slow down AI but we can increase awareness</a:t>
          </a:r>
        </a:p>
      </dsp:txBody>
      <dsp:txXfrm>
        <a:off x="1435590" y="3107870"/>
        <a:ext cx="2477288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FB5E5-373D-4737-AAC3-2443760C3E18}" type="datetimeFigureOut">
              <a:rPr lang="en-CA" smtClean="0"/>
              <a:t>2025-10-31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072CF-BBAC-4CC7-A6F0-322757D19F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241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Greetings everyone! We’re excited to introduce </a:t>
            </a:r>
            <a:r>
              <a:rPr lang="en-US" b="1" dirty="0"/>
              <a:t>NEXIGHT</a:t>
            </a:r>
            <a:r>
              <a:rPr lang="en-US" dirty="0"/>
              <a:t>, its a live dashboard that tracks the heartbeat of Artificial Intelligence globally.</a:t>
            </a:r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814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is advancing at a pace faster than most of us can follow. Our goal is to give everyone — researchers, policymakers, and the public — a </a:t>
            </a:r>
            <a:r>
              <a:rPr lang="en-US" b="1" dirty="0"/>
              <a:t>real-time lens</a:t>
            </a:r>
            <a:r>
              <a:rPr lang="en-US" dirty="0"/>
              <a:t> into AI progress.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8205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Here’s the problem: AI is moving faster than society can track it.</a:t>
            </a:r>
            <a:br>
              <a:rPr lang="en-US" dirty="0"/>
            </a:br>
            <a:r>
              <a:rPr lang="en-US" dirty="0"/>
              <a:t>Right now, monitoring relies on </a:t>
            </a:r>
            <a:r>
              <a:rPr lang="en-US" b="1" dirty="0"/>
              <a:t>static reports</a:t>
            </a:r>
            <a:r>
              <a:rPr lang="en-US" dirty="0"/>
              <a:t> or </a:t>
            </a:r>
            <a:r>
              <a:rPr lang="en-US" b="1" dirty="0"/>
              <a:t>expert guesses</a:t>
            </a:r>
            <a:r>
              <a:rPr lang="en-US" dirty="0"/>
              <a:t>. There’s no live system showing which AI fields are accelerating, how models are improving, or when transformative milestones might occur.</a:t>
            </a:r>
            <a:br>
              <a:rPr lang="en-US" dirty="0"/>
            </a:br>
            <a:r>
              <a:rPr lang="en-US" dirty="0"/>
              <a:t>This creates blind spots that affect </a:t>
            </a:r>
            <a:r>
              <a:rPr lang="en-US" b="1" dirty="0"/>
              <a:t>AI safety, governance, and preparedness</a:t>
            </a:r>
            <a:r>
              <a:rPr lang="en-US" dirty="0"/>
              <a:t>.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1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 is </a:t>
            </a:r>
            <a:r>
              <a:rPr lang="en-US" b="1" dirty="0"/>
              <a:t>NEXIGHT</a:t>
            </a:r>
            <a:r>
              <a:rPr lang="en-US" dirty="0"/>
              <a:t>— a real-time dashboard that </a:t>
            </a:r>
            <a:r>
              <a:rPr lang="en-US" b="1" dirty="0"/>
              <a:t>tracks, analyzes, and forecasts</a:t>
            </a:r>
            <a:r>
              <a:rPr lang="en-US" dirty="0"/>
              <a:t> AI progress.</a:t>
            </a:r>
            <a:br>
              <a:rPr lang="en-US" dirty="0"/>
            </a:br>
            <a:r>
              <a:rPr lang="en-US" dirty="0"/>
              <a:t>It aggregates data from research publications, model benchmarks, compute estimates, and industry activity.</a:t>
            </a:r>
            <a:br>
              <a:rPr lang="en-US" dirty="0"/>
            </a:br>
            <a:r>
              <a:rPr lang="en-US" dirty="0"/>
              <a:t>Then, it gives an </a:t>
            </a:r>
            <a:r>
              <a:rPr lang="en-US" b="1" dirty="0"/>
              <a:t>AI Acceleration Score</a:t>
            </a:r>
            <a:r>
              <a:rPr lang="en-US" dirty="0"/>
              <a:t>, predicts upcoming capability jumps, and even issues early warnings for breakthroughs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2989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how it works:</a:t>
            </a:r>
          </a:p>
          <a:p>
            <a:r>
              <a:rPr lang="en-US" dirty="0"/>
              <a:t>First, the </a:t>
            </a:r>
            <a:r>
              <a:rPr lang="en-US" b="1" dirty="0"/>
              <a:t>Data Aggregation Layer</a:t>
            </a:r>
            <a:r>
              <a:rPr lang="en-US" dirty="0"/>
              <a:t> collects info from sources like </a:t>
            </a:r>
            <a:r>
              <a:rPr lang="en-US" dirty="0" err="1"/>
              <a:t>arXiv</a:t>
            </a:r>
            <a:r>
              <a:rPr lang="en-US" dirty="0"/>
              <a:t>, </a:t>
            </a:r>
            <a:r>
              <a:rPr lang="en-US" dirty="0" err="1"/>
              <a:t>HuggingFace</a:t>
            </a:r>
            <a:r>
              <a:rPr lang="en-US" dirty="0"/>
              <a:t>, and </a:t>
            </a:r>
            <a:r>
              <a:rPr lang="en-US" dirty="0" err="1"/>
              <a:t>PapersWithCode</a:t>
            </a:r>
            <a:r>
              <a:rPr lang="en-US" dirty="0"/>
              <a:t>.</a:t>
            </a:r>
          </a:p>
          <a:p>
            <a:r>
              <a:rPr lang="en-US" dirty="0"/>
              <a:t>Second, the </a:t>
            </a:r>
            <a:r>
              <a:rPr lang="en-US" b="1" dirty="0"/>
              <a:t>Forecasting Engine</a:t>
            </a:r>
            <a:r>
              <a:rPr lang="en-US" dirty="0"/>
              <a:t> uses trend extrapolation, scaling laws, and anomaly detection to estimate AI growth rates.</a:t>
            </a:r>
          </a:p>
          <a:p>
            <a:r>
              <a:rPr lang="en-US" dirty="0"/>
              <a:t>Finally, our </a:t>
            </a:r>
            <a:r>
              <a:rPr lang="en-US" b="1" dirty="0"/>
              <a:t>interactive dashboard</a:t>
            </a:r>
            <a:r>
              <a:rPr lang="en-US" dirty="0"/>
              <a:t>, built in Base44, visualizes trends, forecasts, and early-warning alerts, all in one place.</a:t>
            </a:r>
            <a:br>
              <a:rPr lang="en-US" dirty="0"/>
            </a:br>
            <a:r>
              <a:rPr lang="en-US" dirty="0"/>
              <a:t>Optional policy insights can guide decision-makers using these forecasts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3338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From Hackathon Prototype to Global AI Observatory"</a:t>
            </a:r>
            <a:endParaRPr lang="en-US" dirty="0"/>
          </a:p>
          <a:p>
            <a:r>
              <a:rPr lang="en-US" b="1" dirty="0"/>
              <a:t>Script:</a:t>
            </a:r>
            <a:br>
              <a:rPr lang="en-US" dirty="0"/>
            </a:br>
            <a:r>
              <a:rPr lang="en-US" dirty="0"/>
              <a:t>Looking beyond the hackathon, AI Pulse can grow into a </a:t>
            </a:r>
            <a:r>
              <a:rPr lang="en-US" b="1" dirty="0"/>
              <a:t>Global AI Observatory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We envision a </a:t>
            </a:r>
            <a:r>
              <a:rPr lang="en-US" b="1" dirty="0"/>
              <a:t>freemium model</a:t>
            </a:r>
            <a:r>
              <a:rPr lang="en-US" dirty="0"/>
              <a:t> with free data access and premium analytics for enterprises and governments.</a:t>
            </a:r>
            <a:br>
              <a:rPr lang="en-US" dirty="0"/>
            </a:br>
            <a:r>
              <a:rPr lang="en-US" dirty="0"/>
              <a:t>We can also provide </a:t>
            </a:r>
            <a:r>
              <a:rPr lang="en-US" b="1" dirty="0"/>
              <a:t>API access</a:t>
            </a:r>
            <a:r>
              <a:rPr lang="en-US" dirty="0"/>
              <a:t>, scenario forecasting consulting, and partnerships with AI labs and research organizations.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88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future, </a:t>
            </a:r>
            <a:r>
              <a:rPr lang="en-US" b="1" dirty="0"/>
              <a:t>NEXIGHT</a:t>
            </a:r>
            <a:r>
              <a:rPr lang="en-US" dirty="0"/>
              <a:t> will become a trusted platform combining </a:t>
            </a:r>
            <a:r>
              <a:rPr lang="en-US" b="1" dirty="0"/>
              <a:t>real-time data, forecasting, and policy insights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It will help humanity stay </a:t>
            </a:r>
            <a:r>
              <a:rPr lang="en-US" b="1" dirty="0"/>
              <a:t>aligned with the pace of AI</a:t>
            </a:r>
            <a:r>
              <a:rPr lang="en-US" dirty="0"/>
              <a:t>, anticipate transformative events, and make informed, responsible decisions.</a:t>
            </a:r>
            <a:br>
              <a:rPr lang="en-US" dirty="0"/>
            </a:br>
            <a:r>
              <a:rPr lang="en-US" dirty="0"/>
              <a:t>Think of it as a </a:t>
            </a:r>
            <a:r>
              <a:rPr lang="en-US" b="1" dirty="0"/>
              <a:t>compass in the AI revolution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3750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is rewriting the world — let’s make sure we understand every chapter.</a:t>
            </a:r>
            <a:br>
              <a:rPr lang="en-US" dirty="0"/>
            </a:br>
            <a:r>
              <a:rPr lang="en-US" dirty="0"/>
              <a:t>We can’t slow down AI, but we </a:t>
            </a:r>
            <a:r>
              <a:rPr lang="en-US" b="1" dirty="0"/>
              <a:t>can increase awareness</a:t>
            </a:r>
            <a:r>
              <a:rPr lang="en-US" dirty="0"/>
              <a:t>, </a:t>
            </a:r>
            <a:r>
              <a:rPr lang="en-US" b="1" dirty="0"/>
              <a:t>build transparency</a:t>
            </a:r>
            <a:r>
              <a:rPr lang="en-US" dirty="0"/>
              <a:t>, and </a:t>
            </a:r>
            <a:r>
              <a:rPr lang="en-US" b="1" dirty="0"/>
              <a:t>guide progress responsibly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Join us on this mission. Thank you!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72CF-BBAC-4CC7-A6F0-322757D19FF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50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green globe with white text&#10;&#10;AI-generated content may be incorrect.">
            <a:extLst>
              <a:ext uri="{FF2B5EF4-FFF2-40B4-BE49-F238E27FC236}">
                <a16:creationId xmlns:a16="http://schemas.microsoft.com/office/drawing/2014/main" id="{7EF9CDC7-3367-F87F-F2DA-E6B3B586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68630"/>
            <a:ext cx="84582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9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onic Pulse Stock Illustrations – 3,454 Sonic Pulse Stock Illustrations,  Vectors &amp; Clipart - Dreamstime">
            <a:extLst>
              <a:ext uri="{FF2B5EF4-FFF2-40B4-BE49-F238E27FC236}">
                <a16:creationId xmlns:a16="http://schemas.microsoft.com/office/drawing/2014/main" id="{AFF98D70-F94B-FEB2-4BDC-DD740CF9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/>
          <a:stretch>
            <a:fillRect/>
          </a:stretch>
        </p:blipFill>
        <p:spPr bwMode="auto">
          <a:xfrm>
            <a:off x="20" y="10"/>
            <a:ext cx="9143980" cy="44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96" y="4956314"/>
            <a:ext cx="8293608" cy="1306417"/>
          </a:xfrm>
        </p:spPr>
        <p:txBody>
          <a:bodyPr>
            <a:normAutofit/>
          </a:bodyPr>
          <a:lstStyle/>
          <a:p>
            <a:r>
              <a:rPr lang="en-US" sz="1500" dirty="0"/>
              <a:t>Tracking the heartbeat of Artificial Intelligence in real time.</a:t>
            </a:r>
          </a:p>
          <a:p>
            <a:r>
              <a:rPr lang="en-US" sz="1500" dirty="0"/>
              <a:t>Tagline: The Race of Intelligence Has Begun</a:t>
            </a:r>
          </a:p>
          <a:p>
            <a:r>
              <a:rPr lang="en-US" sz="1500" dirty="0"/>
              <a:t>Built with Base44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DA639-FDF0-AAE5-CA95-3B653408E14C}"/>
              </a:ext>
            </a:extLst>
          </p:cNvPr>
          <p:cNvSpPr txBox="1"/>
          <p:nvPr/>
        </p:nvSpPr>
        <p:spPr>
          <a:xfrm>
            <a:off x="344129" y="4262397"/>
            <a:ext cx="5230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GLOBAL AI PROGRESS TRACKER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093A3-F4F7-4020-67E0-233314CA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89"/>
          <a:stretch>
            <a:fillRect/>
          </a:stretch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96" y="4203278"/>
            <a:ext cx="6417894" cy="5360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Problem Statement – The Blind Spot in AI Progress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96" y="4956314"/>
            <a:ext cx="8293608" cy="1306417"/>
          </a:xfrm>
        </p:spPr>
        <p:txBody>
          <a:bodyPr>
            <a:normAutofit/>
          </a:bodyPr>
          <a:lstStyle/>
          <a:p>
            <a:r>
              <a:rPr lang="en-US" sz="1500" dirty="0"/>
              <a:t>Current AI monitoring relies on static reports and expert opinions.</a:t>
            </a:r>
          </a:p>
          <a:p>
            <a:r>
              <a:rPr lang="en-US" sz="1500" dirty="0"/>
              <a:t>No real-time global system tracks AI model performance, research velocity, or compute growth.</a:t>
            </a:r>
          </a:p>
          <a:p>
            <a:r>
              <a:rPr lang="en-US" sz="1500" dirty="0"/>
              <a:t>Policymakers and researchers are flying blind into an AI-driven future.</a:t>
            </a:r>
          </a:p>
          <a:p>
            <a:r>
              <a:rPr lang="en-US" sz="1500" dirty="0"/>
              <a:t>Visual: Graph showing AI capabilities rising vs. tracking flatlined.</a:t>
            </a:r>
          </a:p>
        </p:txBody>
      </p:sp>
      <p:sp>
        <p:nvSpPr>
          <p:cNvPr id="5" name="AutoShape 4" descr="The Blind Spot of Artificial Intelligence | Mattske">
            <a:extLst>
              <a:ext uri="{FF2B5EF4-FFF2-40B4-BE49-F238E27FC236}">
                <a16:creationId xmlns:a16="http://schemas.microsoft.com/office/drawing/2014/main" id="{8859FAB0-385F-DCBE-F6EA-69EDA60068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3276599"/>
            <a:ext cx="1499419" cy="14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8A006-A4FC-5DEE-76BC-C0ECC036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71" b="1"/>
          <a:stretch>
            <a:fillRect/>
          </a:stretch>
        </p:blipFill>
        <p:spPr>
          <a:xfrm>
            <a:off x="20" y="11"/>
            <a:ext cx="9143980" cy="420326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96" y="4203278"/>
            <a:ext cx="6417894" cy="536063"/>
          </a:xfrm>
        </p:spPr>
        <p:txBody>
          <a:bodyPr>
            <a:normAutofit/>
          </a:bodyPr>
          <a:lstStyle/>
          <a:p>
            <a:r>
              <a:rPr lang="en-CA" sz="2400">
                <a:solidFill>
                  <a:schemeClr val="bg1"/>
                </a:solidFill>
              </a:rPr>
              <a:t>Solution — NEXIGHT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20" y="4810104"/>
            <a:ext cx="8305780" cy="20340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/>
              <a:t>Nexight</a:t>
            </a:r>
            <a:r>
              <a:rPr lang="en-US" sz="1400" dirty="0"/>
              <a:t> is a live dashboard that tracks, analyzes, and forecasts global AI progress using open data and interpretable models.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Features: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AI Acceleration Score (0–100)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Trend graphs for research, compute, and performance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Forecasts for next capability jumps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Policy insight summaries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Visual: Dashboard mockup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35A51-AFD1-EBB5-2342-C63BC559F4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l="7938" r="3061" b="-1"/>
          <a:stretch>
            <a:fillRect/>
          </a:stretch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853673"/>
            <a:ext cx="3017520" cy="5004794"/>
          </a:xfrm>
        </p:spPr>
        <p:txBody>
          <a:bodyPr>
            <a:normAutofit/>
          </a:bodyPr>
          <a:lstStyle/>
          <a:p>
            <a:r>
              <a:rPr lang="en-CA" sz="4000">
                <a:solidFill>
                  <a:schemeClr val="bg1"/>
                </a:solidFill>
              </a:rPr>
              <a:t>Technologies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9312" y="853673"/>
            <a:ext cx="4286250" cy="5004794"/>
          </a:xfrm>
        </p:spPr>
        <p:txBody>
          <a:bodyPr anchor="ctr">
            <a:normAutofit/>
          </a:bodyPr>
          <a:lstStyle/>
          <a:p>
            <a:r>
              <a:rPr lang="en-CA" sz="1900">
                <a:solidFill>
                  <a:schemeClr val="bg1"/>
                </a:solidFill>
              </a:rPr>
              <a:t>• Frontend: Base44 (interactive web app framework)</a:t>
            </a:r>
          </a:p>
          <a:p>
            <a:r>
              <a:rPr lang="en-CA" sz="1900">
                <a:solidFill>
                  <a:schemeClr val="bg1"/>
                </a:solidFill>
              </a:rPr>
              <a:t>• Data Sources: arXiv, HuggingFace, PapersWithCode, EpochAI, SemiAnalysis</a:t>
            </a:r>
          </a:p>
          <a:p>
            <a:r>
              <a:rPr lang="en-CA" sz="1900">
                <a:solidFill>
                  <a:schemeClr val="bg1"/>
                </a:solidFill>
              </a:rPr>
              <a:t>• Data Layer: CSV/API ingestion for research, compute, benchmarks</a:t>
            </a:r>
          </a:p>
          <a:p>
            <a:r>
              <a:rPr lang="en-CA" sz="1900">
                <a:solidFill>
                  <a:schemeClr val="bg1"/>
                </a:solidFill>
              </a:rPr>
              <a:t>• Forecasting Models: Trend extrapolation, scaling laws, anomaly detection</a:t>
            </a:r>
          </a:p>
          <a:p>
            <a:r>
              <a:rPr lang="en-CA" sz="1900">
                <a:solidFill>
                  <a:schemeClr val="bg1"/>
                </a:solidFill>
              </a:rPr>
              <a:t>• Visualization: D3.js or Base44 built-in charts</a:t>
            </a:r>
          </a:p>
          <a:p>
            <a:r>
              <a:rPr lang="en-CA" sz="1900">
                <a:solidFill>
                  <a:schemeClr val="bg1"/>
                </a:solidFill>
              </a:rPr>
              <a:t>Visual: Data → Engine → Dashboard flow diagram</a:t>
            </a:r>
          </a:p>
        </p:txBody>
      </p:sp>
      <p:sp>
        <p:nvSpPr>
          <p:cNvPr id="15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9190" y="493776"/>
            <a:ext cx="4672203" cy="5722227"/>
          </a:xfrm>
          <a:custGeom>
            <a:avLst/>
            <a:gdLst>
              <a:gd name="connsiteX0" fmla="*/ 0 w 4672203"/>
              <a:gd name="connsiteY0" fmla="*/ 0 h 5722227"/>
              <a:gd name="connsiteX1" fmla="*/ 620736 w 4672203"/>
              <a:gd name="connsiteY1" fmla="*/ 0 h 5722227"/>
              <a:gd name="connsiteX2" fmla="*/ 1148027 w 4672203"/>
              <a:gd name="connsiteY2" fmla="*/ 0 h 5722227"/>
              <a:gd name="connsiteX3" fmla="*/ 1908929 w 4672203"/>
              <a:gd name="connsiteY3" fmla="*/ 0 h 5722227"/>
              <a:gd name="connsiteX4" fmla="*/ 2529664 w 4672203"/>
              <a:gd name="connsiteY4" fmla="*/ 0 h 5722227"/>
              <a:gd name="connsiteX5" fmla="*/ 3150400 w 4672203"/>
              <a:gd name="connsiteY5" fmla="*/ 0 h 5722227"/>
              <a:gd name="connsiteX6" fmla="*/ 3911301 w 4672203"/>
              <a:gd name="connsiteY6" fmla="*/ 0 h 5722227"/>
              <a:gd name="connsiteX7" fmla="*/ 4672203 w 4672203"/>
              <a:gd name="connsiteY7" fmla="*/ 0 h 5722227"/>
              <a:gd name="connsiteX8" fmla="*/ 4672203 w 4672203"/>
              <a:gd name="connsiteY8" fmla="*/ 750248 h 5722227"/>
              <a:gd name="connsiteX9" fmla="*/ 4672203 w 4672203"/>
              <a:gd name="connsiteY9" fmla="*/ 1271606 h 5722227"/>
              <a:gd name="connsiteX10" fmla="*/ 4672203 w 4672203"/>
              <a:gd name="connsiteY10" fmla="*/ 1792964 h 5722227"/>
              <a:gd name="connsiteX11" fmla="*/ 4672203 w 4672203"/>
              <a:gd name="connsiteY11" fmla="*/ 2428767 h 5722227"/>
              <a:gd name="connsiteX12" fmla="*/ 4672203 w 4672203"/>
              <a:gd name="connsiteY12" fmla="*/ 3121793 h 5722227"/>
              <a:gd name="connsiteX13" fmla="*/ 4672203 w 4672203"/>
              <a:gd name="connsiteY13" fmla="*/ 3585929 h 5722227"/>
              <a:gd name="connsiteX14" fmla="*/ 4672203 w 4672203"/>
              <a:gd name="connsiteY14" fmla="*/ 4221732 h 5722227"/>
              <a:gd name="connsiteX15" fmla="*/ 4672203 w 4672203"/>
              <a:gd name="connsiteY15" fmla="*/ 4857535 h 5722227"/>
              <a:gd name="connsiteX16" fmla="*/ 4672203 w 4672203"/>
              <a:gd name="connsiteY16" fmla="*/ 5722227 h 5722227"/>
              <a:gd name="connsiteX17" fmla="*/ 3958023 w 4672203"/>
              <a:gd name="connsiteY17" fmla="*/ 5722227 h 5722227"/>
              <a:gd name="connsiteX18" fmla="*/ 3290566 w 4672203"/>
              <a:gd name="connsiteY18" fmla="*/ 5722227 h 5722227"/>
              <a:gd name="connsiteX19" fmla="*/ 2763274 w 4672203"/>
              <a:gd name="connsiteY19" fmla="*/ 5722227 h 5722227"/>
              <a:gd name="connsiteX20" fmla="*/ 2189261 w 4672203"/>
              <a:gd name="connsiteY20" fmla="*/ 5722227 h 5722227"/>
              <a:gd name="connsiteX21" fmla="*/ 1428359 w 4672203"/>
              <a:gd name="connsiteY21" fmla="*/ 5722227 h 5722227"/>
              <a:gd name="connsiteX22" fmla="*/ 760902 w 4672203"/>
              <a:gd name="connsiteY22" fmla="*/ 5722227 h 5722227"/>
              <a:gd name="connsiteX23" fmla="*/ 0 w 4672203"/>
              <a:gd name="connsiteY23" fmla="*/ 5722227 h 5722227"/>
              <a:gd name="connsiteX24" fmla="*/ 0 w 4672203"/>
              <a:gd name="connsiteY24" fmla="*/ 5086424 h 5722227"/>
              <a:gd name="connsiteX25" fmla="*/ 0 w 4672203"/>
              <a:gd name="connsiteY25" fmla="*/ 4622288 h 5722227"/>
              <a:gd name="connsiteX26" fmla="*/ 0 w 4672203"/>
              <a:gd name="connsiteY26" fmla="*/ 4158152 h 5722227"/>
              <a:gd name="connsiteX27" fmla="*/ 0 w 4672203"/>
              <a:gd name="connsiteY27" fmla="*/ 3465126 h 5722227"/>
              <a:gd name="connsiteX28" fmla="*/ 0 w 4672203"/>
              <a:gd name="connsiteY28" fmla="*/ 2943768 h 5722227"/>
              <a:gd name="connsiteX29" fmla="*/ 0 w 4672203"/>
              <a:gd name="connsiteY29" fmla="*/ 2193520 h 5722227"/>
              <a:gd name="connsiteX30" fmla="*/ 0 w 4672203"/>
              <a:gd name="connsiteY30" fmla="*/ 1614940 h 5722227"/>
              <a:gd name="connsiteX31" fmla="*/ 0 w 4672203"/>
              <a:gd name="connsiteY31" fmla="*/ 1150803 h 5722227"/>
              <a:gd name="connsiteX32" fmla="*/ 0 w 4672203"/>
              <a:gd name="connsiteY32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72203" h="5722227" extrusionOk="0">
                <a:moveTo>
                  <a:pt x="0" y="0"/>
                </a:moveTo>
                <a:cubicBezTo>
                  <a:pt x="186732" y="-3296"/>
                  <a:pt x="388938" y="-25607"/>
                  <a:pt x="620736" y="0"/>
                </a:cubicBezTo>
                <a:cubicBezTo>
                  <a:pt x="852534" y="25607"/>
                  <a:pt x="965862" y="-20204"/>
                  <a:pt x="1148027" y="0"/>
                </a:cubicBezTo>
                <a:cubicBezTo>
                  <a:pt x="1330192" y="20204"/>
                  <a:pt x="1682800" y="5923"/>
                  <a:pt x="1908929" y="0"/>
                </a:cubicBezTo>
                <a:cubicBezTo>
                  <a:pt x="2135058" y="-5923"/>
                  <a:pt x="2320754" y="-17866"/>
                  <a:pt x="2529664" y="0"/>
                </a:cubicBezTo>
                <a:cubicBezTo>
                  <a:pt x="2738574" y="17866"/>
                  <a:pt x="2977201" y="15678"/>
                  <a:pt x="3150400" y="0"/>
                </a:cubicBezTo>
                <a:cubicBezTo>
                  <a:pt x="3323599" y="-15678"/>
                  <a:pt x="3752275" y="26639"/>
                  <a:pt x="3911301" y="0"/>
                </a:cubicBezTo>
                <a:cubicBezTo>
                  <a:pt x="4070327" y="-26639"/>
                  <a:pt x="4307234" y="-33315"/>
                  <a:pt x="4672203" y="0"/>
                </a:cubicBezTo>
                <a:cubicBezTo>
                  <a:pt x="4643785" y="151106"/>
                  <a:pt x="4649014" y="542847"/>
                  <a:pt x="4672203" y="750248"/>
                </a:cubicBezTo>
                <a:cubicBezTo>
                  <a:pt x="4695392" y="957649"/>
                  <a:pt x="4667099" y="1013278"/>
                  <a:pt x="4672203" y="1271606"/>
                </a:cubicBezTo>
                <a:cubicBezTo>
                  <a:pt x="4677307" y="1529934"/>
                  <a:pt x="4696383" y="1678874"/>
                  <a:pt x="4672203" y="1792964"/>
                </a:cubicBezTo>
                <a:cubicBezTo>
                  <a:pt x="4648023" y="1907054"/>
                  <a:pt x="4672783" y="2249609"/>
                  <a:pt x="4672203" y="2428767"/>
                </a:cubicBezTo>
                <a:cubicBezTo>
                  <a:pt x="4671623" y="2607925"/>
                  <a:pt x="4665079" y="2952359"/>
                  <a:pt x="4672203" y="3121793"/>
                </a:cubicBezTo>
                <a:cubicBezTo>
                  <a:pt x="4679327" y="3291227"/>
                  <a:pt x="4662966" y="3392984"/>
                  <a:pt x="4672203" y="3585929"/>
                </a:cubicBezTo>
                <a:cubicBezTo>
                  <a:pt x="4681440" y="3778874"/>
                  <a:pt x="4663528" y="4083079"/>
                  <a:pt x="4672203" y="4221732"/>
                </a:cubicBezTo>
                <a:cubicBezTo>
                  <a:pt x="4680878" y="4360385"/>
                  <a:pt x="4699354" y="4659120"/>
                  <a:pt x="4672203" y="4857535"/>
                </a:cubicBezTo>
                <a:cubicBezTo>
                  <a:pt x="4645052" y="5055950"/>
                  <a:pt x="4688563" y="5364799"/>
                  <a:pt x="4672203" y="5722227"/>
                </a:cubicBezTo>
                <a:cubicBezTo>
                  <a:pt x="4416209" y="5713249"/>
                  <a:pt x="4307868" y="5739562"/>
                  <a:pt x="3958023" y="5722227"/>
                </a:cubicBezTo>
                <a:cubicBezTo>
                  <a:pt x="3608178" y="5704892"/>
                  <a:pt x="3576363" y="5732699"/>
                  <a:pt x="3290566" y="5722227"/>
                </a:cubicBezTo>
                <a:cubicBezTo>
                  <a:pt x="3004769" y="5711755"/>
                  <a:pt x="2964899" y="5726994"/>
                  <a:pt x="2763274" y="5722227"/>
                </a:cubicBezTo>
                <a:cubicBezTo>
                  <a:pt x="2561649" y="5717460"/>
                  <a:pt x="2380243" y="5710789"/>
                  <a:pt x="2189261" y="5722227"/>
                </a:cubicBezTo>
                <a:cubicBezTo>
                  <a:pt x="1998279" y="5733665"/>
                  <a:pt x="1781759" y="5759437"/>
                  <a:pt x="1428359" y="5722227"/>
                </a:cubicBezTo>
                <a:cubicBezTo>
                  <a:pt x="1074959" y="5685017"/>
                  <a:pt x="995764" y="5734876"/>
                  <a:pt x="760902" y="5722227"/>
                </a:cubicBezTo>
                <a:cubicBezTo>
                  <a:pt x="526040" y="5709578"/>
                  <a:pt x="366976" y="5698082"/>
                  <a:pt x="0" y="5722227"/>
                </a:cubicBezTo>
                <a:cubicBezTo>
                  <a:pt x="13253" y="5532714"/>
                  <a:pt x="-27010" y="5388579"/>
                  <a:pt x="0" y="5086424"/>
                </a:cubicBezTo>
                <a:cubicBezTo>
                  <a:pt x="27010" y="4784269"/>
                  <a:pt x="1316" y="4790856"/>
                  <a:pt x="0" y="4622288"/>
                </a:cubicBezTo>
                <a:cubicBezTo>
                  <a:pt x="-1316" y="4453720"/>
                  <a:pt x="-17889" y="4329685"/>
                  <a:pt x="0" y="4158152"/>
                </a:cubicBezTo>
                <a:cubicBezTo>
                  <a:pt x="17889" y="3986619"/>
                  <a:pt x="29957" y="3697891"/>
                  <a:pt x="0" y="3465126"/>
                </a:cubicBezTo>
                <a:cubicBezTo>
                  <a:pt x="-29957" y="3232361"/>
                  <a:pt x="-11215" y="3087732"/>
                  <a:pt x="0" y="2943768"/>
                </a:cubicBezTo>
                <a:cubicBezTo>
                  <a:pt x="11215" y="2799804"/>
                  <a:pt x="20310" y="2436665"/>
                  <a:pt x="0" y="2193520"/>
                </a:cubicBezTo>
                <a:cubicBezTo>
                  <a:pt x="-20310" y="1950375"/>
                  <a:pt x="1394" y="1814798"/>
                  <a:pt x="0" y="1614940"/>
                </a:cubicBezTo>
                <a:cubicBezTo>
                  <a:pt x="-1394" y="1415082"/>
                  <a:pt x="17016" y="1343257"/>
                  <a:pt x="0" y="1150803"/>
                </a:cubicBezTo>
                <a:cubicBezTo>
                  <a:pt x="-17016" y="958349"/>
                  <a:pt x="1173" y="374711"/>
                  <a:pt x="0" y="0"/>
                </a:cubicBezTo>
                <a:close/>
              </a:path>
            </a:pathLst>
          </a:custGeom>
          <a:noFill/>
          <a:ln w="47625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373A7-81BA-BE49-4FF4-6E825859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1" y="577385"/>
            <a:ext cx="8760737" cy="57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device&#10;&#10;AI-generated content may be incorrect.">
            <a:extLst>
              <a:ext uri="{FF2B5EF4-FFF2-40B4-BE49-F238E27FC236}">
                <a16:creationId xmlns:a16="http://schemas.microsoft.com/office/drawing/2014/main" id="{40C6E00C-5E43-3BB5-584A-42404D7E1E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l="20115" r="4885"/>
          <a:stretch>
            <a:fillRect/>
          </a:stretch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009" y="941140"/>
            <a:ext cx="5779696" cy="2057400"/>
          </a:xfrm>
        </p:spPr>
        <p:txBody>
          <a:bodyPr anchor="b"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The Future of AI Monitoring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3502152"/>
            <a:ext cx="7879842" cy="2670048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AI Pulse will evolve into a Global AI Observatory — a trusted platform merging real-time data, forecasting, and policy insights to keep humanity aligned with the pace of Artificial Intelligence.</a:t>
            </a:r>
          </a:p>
          <a:p>
            <a:r>
              <a:rPr lang="en-US" sz="1700" dirty="0">
                <a:solidFill>
                  <a:schemeClr val="bg1"/>
                </a:solidFill>
              </a:rPr>
              <a:t>Visual: Futuristic skyline, AI horizon, glowing neural network path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statue of a person holding scales&#10;&#10;AI-generated content may be incorrect.">
            <a:extLst>
              <a:ext uri="{FF2B5EF4-FFF2-40B4-BE49-F238E27FC236}">
                <a16:creationId xmlns:a16="http://schemas.microsoft.com/office/drawing/2014/main" id="{9364190C-52E2-D481-F601-52023A21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95" r="28143" b="1"/>
          <a:stretch>
            <a:fillRect/>
          </a:stretch>
        </p:blipFill>
        <p:spPr>
          <a:xfrm>
            <a:off x="554969" y="1095407"/>
            <a:ext cx="3566210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A9926CD7-DEEF-79E6-9DBF-F46FDE0638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99423" y="1253331"/>
          <a:ext cx="39128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on sign with a robot face&#10;&#10;AI-generated content may be incorrect.">
            <a:extLst>
              <a:ext uri="{FF2B5EF4-FFF2-40B4-BE49-F238E27FC236}">
                <a16:creationId xmlns:a16="http://schemas.microsoft.com/office/drawing/2014/main" id="{89DA18F8-76A5-DECD-361C-2BBED96C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9E498-EA40-14F7-E030-58CF7E8BF93A}"/>
              </a:ext>
            </a:extLst>
          </p:cNvPr>
          <p:cNvSpPr txBox="1"/>
          <p:nvPr/>
        </p:nvSpPr>
        <p:spPr>
          <a:xfrm>
            <a:off x="6622026" y="6440372"/>
            <a:ext cx="2757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CA" sz="2000" b="0" i="0" cap="all" dirty="0">
                <a:solidFill>
                  <a:schemeClr val="bg1"/>
                </a:solidFill>
                <a:effectLst/>
                <a:latin typeface="Algerian" panose="04020705040A02060702" pitchFamily="82" charset="0"/>
              </a:rPr>
              <a:t>project </a:t>
            </a:r>
            <a:r>
              <a:rPr lang="en-CA" sz="2000" b="0" i="0" cap="all" dirty="0" err="1">
                <a:solidFill>
                  <a:schemeClr val="bg1"/>
                </a:solidFill>
                <a:effectLst/>
                <a:latin typeface="Algerian" panose="04020705040A02060702" pitchFamily="82" charset="0"/>
              </a:rPr>
              <a:t>ParaDOX</a:t>
            </a:r>
            <a:endParaRPr lang="en-CA" sz="2000" cap="all" dirty="0">
              <a:solidFill>
                <a:schemeClr val="bg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726</Words>
  <Application>Microsoft Office PowerPoint</Application>
  <PresentationFormat>On-screen Show (4:3)</PresentationFormat>
  <Paragraphs>51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Algerian</vt:lpstr>
      <vt:lpstr>Aptos</vt:lpstr>
      <vt:lpstr>Arial</vt:lpstr>
      <vt:lpstr>Calibri</vt:lpstr>
      <vt:lpstr>Office Theme</vt:lpstr>
      <vt:lpstr>PowerPoint Presentation</vt:lpstr>
      <vt:lpstr>PowerPoint Presentation</vt:lpstr>
      <vt:lpstr>Problem Statement – The Blind Spot in AI Progress Tracking</vt:lpstr>
      <vt:lpstr>Solution — NEXIGHT</vt:lpstr>
      <vt:lpstr>Technologies Used</vt:lpstr>
      <vt:lpstr>PowerPoint Presentation</vt:lpstr>
      <vt:lpstr>The Future of AI Monitoring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Tambreen Naeem</dc:creator>
  <cp:keywords/>
  <dc:description>generated using python-pptx</dc:description>
  <cp:lastModifiedBy>Tambreen Naeem Inamdar</cp:lastModifiedBy>
  <cp:revision>17</cp:revision>
  <dcterms:created xsi:type="dcterms:W3CDTF">2013-01-27T09:14:16Z</dcterms:created>
  <dcterms:modified xsi:type="dcterms:W3CDTF">2025-10-31T11:32:36Z</dcterms:modified>
  <cp:category/>
</cp:coreProperties>
</file>