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Quicksand"/>
      <p:regular r:id="rId31"/>
      <p:bold r:id="rId32"/>
    </p:embeddedFont>
    <p:embeddedFont>
      <p:font typeface="Lexend"/>
      <p:regular r:id="rId33"/>
      <p:bold r:id="rId34"/>
    </p:embeddedFont>
    <p:embeddedFont>
      <p:font typeface="Lexend ExtraLight"/>
      <p:regular r:id="rId35"/>
      <p:bold r:id="rId36"/>
    </p:embeddedFont>
    <p:embeddedFont>
      <p:font typeface="Lexend Thin"/>
      <p:regular r:id="rId37"/>
      <p:bold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DE5F20-5683-4056-91E4-5163081E356D}">
  <a:tblStyle styleId="{6ADE5F20-5683-4056-91E4-5163081E3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3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icksand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4.xml"/><Relationship Id="rId33" Type="http://schemas.openxmlformats.org/officeDocument/2006/relationships/font" Target="fonts/Lexend-regular.fntdata"/><Relationship Id="rId10" Type="http://schemas.openxmlformats.org/officeDocument/2006/relationships/slide" Target="slides/slide3.xml"/><Relationship Id="rId32" Type="http://schemas.openxmlformats.org/officeDocument/2006/relationships/font" Target="fonts/Quicksand-bold.fntdata"/><Relationship Id="rId13" Type="http://schemas.openxmlformats.org/officeDocument/2006/relationships/slide" Target="slides/slide6.xml"/><Relationship Id="rId35" Type="http://schemas.openxmlformats.org/officeDocument/2006/relationships/font" Target="fonts/LexendExtraLight-regular.fntdata"/><Relationship Id="rId12" Type="http://schemas.openxmlformats.org/officeDocument/2006/relationships/slide" Target="slides/slide5.xml"/><Relationship Id="rId34" Type="http://schemas.openxmlformats.org/officeDocument/2006/relationships/font" Target="fonts/Lexend-bold.fntdata"/><Relationship Id="rId15" Type="http://schemas.openxmlformats.org/officeDocument/2006/relationships/slide" Target="slides/slide8.xml"/><Relationship Id="rId37" Type="http://schemas.openxmlformats.org/officeDocument/2006/relationships/font" Target="fonts/LexendThin-regular.fntdata"/><Relationship Id="rId14" Type="http://schemas.openxmlformats.org/officeDocument/2006/relationships/slide" Target="slides/slide7.xml"/><Relationship Id="rId36" Type="http://schemas.openxmlformats.org/officeDocument/2006/relationships/font" Target="fonts/LexendExtraLight-bold.fntdata"/><Relationship Id="rId17" Type="http://schemas.openxmlformats.org/officeDocument/2006/relationships/slide" Target="slides/slide10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9.xml"/><Relationship Id="rId38" Type="http://schemas.openxmlformats.org/officeDocument/2006/relationships/font" Target="fonts/LexendThin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af9fb08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af9fb08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doc: https://docs.google.com/document/d/1HrYbNnr6tqu_fa1p2JVDS0HtUaBJ4a5s4PFtA-eRSxw/edit#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0299e96e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0299e96e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personalised evidence post.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dea2a1bc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dea2a1bc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dea2a1bc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dea2a1bc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c973b72d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c973b72d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0299e96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0299e96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Google: Grammarly for chrome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as extension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0299e96e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0299e96e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0299e96e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0299e96e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0299e96e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0299e96e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b38cfdb5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b38cfdb5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548a960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548a960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dea2a1bc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dea2a1bc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dea2a1bc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dea2a1b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dea2a1b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dea2a1b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dea2a1bc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dea2a1bc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dea2a1bc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dea2a1bc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b38cfdb5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b38cfdb5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anecdotal notes and evidence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dea2a1bc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dea2a1bc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Tagging a piece of evidence to multiple progressions from the DFL page - Progress section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dea2a1bc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dea2a1bc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hyperlink" Target="https://twitter.com/teketehono" TargetMode="External"/><Relationship Id="rId4" Type="http://schemas.openxmlformats.org/officeDocument/2006/relationships/hyperlink" Target="https://www.linkedin.com/company/te-kete-hono-schooltalk/about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Lexend"/>
              <a:buNone/>
              <a:defRPr sz="5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sz="28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Lexend"/>
              <a:buNone/>
              <a:defRPr sz="5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sz="28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>
            <a:off x="8159271" y="3384584"/>
            <a:ext cx="393004" cy="16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7835192" y="4224538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 rotWithShape="1">
          <a:blip r:embed="rId4">
            <a:alphaModFix/>
          </a:blip>
          <a:srcRect b="0" l="34477" r="0" t="0"/>
          <a:stretch/>
        </p:blipFill>
        <p:spPr>
          <a:xfrm rot="-5400000">
            <a:off x="8243421" y="4241252"/>
            <a:ext cx="1175821" cy="39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8062220" y="3814620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>
            <a:off x="8159271" y="2724150"/>
            <a:ext cx="393004" cy="17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 rot="5400000">
            <a:off x="1803279" y="1025387"/>
            <a:ext cx="1043183" cy="443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-579999" y="198281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 rotWithShape="1">
          <a:blip r:embed="rId4">
            <a:alphaModFix/>
          </a:blip>
          <a:srcRect b="0" l="32755" r="0" t="0"/>
          <a:stretch/>
        </p:blipFill>
        <p:spPr>
          <a:xfrm>
            <a:off x="105817" y="3985193"/>
            <a:ext cx="3203146" cy="104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625235" y="258543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 rot="5400000">
            <a:off x="3399944" y="869032"/>
            <a:ext cx="1043183" cy="47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/>
          <p:nvPr/>
        </p:nvSpPr>
        <p:spPr>
          <a:xfrm>
            <a:off x="-381000" y="1292775"/>
            <a:ext cx="4680300" cy="4411800"/>
          </a:xfrm>
          <a:prstGeom prst="rect">
            <a:avLst/>
          </a:prstGeom>
          <a:solidFill>
            <a:srgbClr val="FFFFFF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1608775" y="611550"/>
            <a:ext cx="6550500" cy="17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 Builder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B9C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4751375" y="4299225"/>
            <a:ext cx="426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1375" y="97475"/>
            <a:ext cx="4269773" cy="39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2">
            <a:alphaModFix/>
          </a:blip>
          <a:srcRect b="11079" l="0" r="0" t="0"/>
          <a:stretch/>
        </p:blipFill>
        <p:spPr>
          <a:xfrm>
            <a:off x="2464225" y="672249"/>
            <a:ext cx="4215551" cy="33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5238400" y="4156350"/>
            <a:ext cx="3486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tkh.nz 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@</a:t>
            </a:r>
            <a:r>
              <a:rPr lang="en" sz="1200" u="sng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teketehono</a:t>
            </a:r>
            <a:endParaRPr sz="1200">
              <a:solidFill>
                <a:srgbClr val="38761D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@</a:t>
            </a:r>
            <a:r>
              <a:rPr lang="en" sz="1200" u="sng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 Kete Hono - SchoolTalk</a:t>
            </a:r>
            <a:endParaRPr sz="1200">
              <a:solidFill>
                <a:srgbClr val="38761D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3699" y="4233925"/>
            <a:ext cx="223324" cy="2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6838" y="4562338"/>
            <a:ext cx="397036" cy="2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3700" y="4890750"/>
            <a:ext cx="223326" cy="2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6" name="Google Shape;136;p2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>
            <a:off x="8159271" y="3384584"/>
            <a:ext cx="393004" cy="16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7835192" y="4224538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 rotWithShape="1">
          <a:blip r:embed="rId4">
            <a:alphaModFix/>
          </a:blip>
          <a:srcRect b="0" l="34477" r="0" t="0"/>
          <a:stretch/>
        </p:blipFill>
        <p:spPr>
          <a:xfrm rot="-5400000">
            <a:off x="8243421" y="4241252"/>
            <a:ext cx="1175821" cy="39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8062220" y="3814620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>
            <a:off x="8159271" y="2724150"/>
            <a:ext cx="393004" cy="17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 rot="5400000">
            <a:off x="1803279" y="1025387"/>
            <a:ext cx="1043183" cy="443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-579999" y="198281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 b="0" l="32755" r="0" t="0"/>
          <a:stretch/>
        </p:blipFill>
        <p:spPr>
          <a:xfrm>
            <a:off x="105817" y="3985193"/>
            <a:ext cx="3203146" cy="104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625235" y="258543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 rot="5400000">
            <a:off x="3399944" y="869032"/>
            <a:ext cx="1043183" cy="47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-381000" y="1292775"/>
            <a:ext cx="4680300" cy="4411800"/>
          </a:xfrm>
          <a:prstGeom prst="rect">
            <a:avLst/>
          </a:prstGeom>
          <a:solidFill>
            <a:srgbClr val="FFFFFF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1608775" y="611550"/>
            <a:ext cx="6550500" cy="17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 Builder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B9C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751375" y="4299225"/>
            <a:ext cx="426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1375" y="97475"/>
            <a:ext cx="4269773" cy="39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5B24"/>
              </a:buClr>
              <a:buSzPts val="2800"/>
              <a:buFont typeface="Lexend"/>
              <a:buNone/>
              <a:defRPr sz="2800">
                <a:solidFill>
                  <a:srgbClr val="3D5B2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  <a:defRPr sz="18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9B50"/>
              </a:buClr>
              <a:buSzPts val="1400"/>
              <a:buFont typeface="Lexend"/>
              <a:buChar char="○"/>
              <a:defRPr>
                <a:solidFill>
                  <a:srgbClr val="809B5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5B24"/>
              </a:buClr>
              <a:buSzPts val="2800"/>
              <a:buFont typeface="Lexend"/>
              <a:buNone/>
              <a:defRPr sz="2800">
                <a:solidFill>
                  <a:srgbClr val="3D5B2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  <a:defRPr sz="18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9B50"/>
              </a:buClr>
              <a:buSzPts val="1400"/>
              <a:buFont typeface="Lexend"/>
              <a:buChar char="○"/>
              <a:defRPr>
                <a:solidFill>
                  <a:srgbClr val="809B5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5.jpg"/><Relationship Id="rId5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hyperlink" Target="http://drive.google.com/file/d/1UIV1EKz7tqKWIxsJGHDaID6bgPwvh8oE/view" TargetMode="External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/>
          <p:nvPr/>
        </p:nvSpPr>
        <p:spPr>
          <a:xfrm>
            <a:off x="7300" y="1787450"/>
            <a:ext cx="9144000" cy="3356100"/>
          </a:xfrm>
          <a:prstGeom prst="rect">
            <a:avLst/>
          </a:prstGeom>
          <a:solidFill>
            <a:srgbClr val="0D365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5169400" y="4640538"/>
            <a:ext cx="3624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schooltalk.co.nz</a:t>
            </a:r>
            <a:endParaRPr sz="12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699" y="4715787"/>
            <a:ext cx="223324" cy="2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741600" y="460200"/>
            <a:ext cx="766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Tips and Tricks for teachers</a:t>
            </a:r>
            <a:endParaRPr b="1" sz="36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6" name="Google Shape;146;p29" title="Logo - Blu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750" y="2361238"/>
            <a:ext cx="6544479" cy="22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xxx</a:t>
            </a:r>
            <a:endParaRPr b="1"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Century Gothic"/>
              <a:buChar char="-"/>
            </a:pPr>
            <a:r>
              <a:rPr lang="en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xxx</a:t>
            </a:r>
            <a:endParaRPr sz="3000"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517593" cy="4838701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393" y="152400"/>
            <a:ext cx="1576480" cy="48387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025" y="431650"/>
            <a:ext cx="3689550" cy="36788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0" name="Google Shape;250;p38"/>
          <p:cNvSpPr txBox="1"/>
          <p:nvPr/>
        </p:nvSpPr>
        <p:spPr>
          <a:xfrm>
            <a:off x="5060975" y="568450"/>
            <a:ext cx="1146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Test User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0099" y="4439975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 title="Symbol - White B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Strategies for gathering evidence - Scheduling</a:t>
            </a:r>
            <a:endParaRPr b="1" sz="24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325325" y="1193875"/>
            <a:ext cx="3497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546725" y="5602225"/>
            <a:ext cx="73173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ofevidence acrossmany progressions</a:t>
            </a:r>
            <a:endParaRPr sz="3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Anecdotal Notes - Scheduling time to write notes about different learners </a:t>
            </a:r>
            <a:r>
              <a:rPr i="1" lang="en" sz="1600">
                <a:solidFill>
                  <a:srgbClr val="0000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- How can you </a:t>
            </a:r>
            <a:r>
              <a:rPr i="1" lang="en" sz="1600">
                <a:solidFill>
                  <a:srgbClr val="0000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weave</a:t>
            </a:r>
            <a:r>
              <a:rPr i="1" lang="en" sz="1600">
                <a:solidFill>
                  <a:srgbClr val="0000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in other curriculum </a:t>
            </a:r>
            <a:r>
              <a:rPr i="1" lang="en" sz="1600">
                <a:solidFill>
                  <a:srgbClr val="0000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areas and soft skills? </a:t>
            </a:r>
            <a:endParaRPr i="1" sz="1600">
              <a:solidFill>
                <a:srgbClr val="0000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62" name="Google Shape;262;p39"/>
          <p:cNvGraphicFramePr/>
          <p:nvPr/>
        </p:nvGraphicFramePr>
        <p:xfrm>
          <a:off x="243750" y="18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{6ADE5F20-5683-4056-91E4-5163081E356D}</a:tableStyleId>
              </a:tblPr>
              <a:tblGrid>
                <a:gridCol w="1431425"/>
                <a:gridCol w="1431425"/>
                <a:gridCol w="1431425"/>
                <a:gridCol w="1431425"/>
                <a:gridCol w="1431425"/>
                <a:gridCol w="1431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Week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Monday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Tuesday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Wednesday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Thursday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Friday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1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Reading group A </a:t>
                      </a: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comments/evidence</a:t>
                      </a: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Reading group B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Reading group C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Reading group D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Soft skills/inquiry comment group A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2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Maths group A </a:t>
                      </a: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Maths group B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Maths group C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Maths group D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Soft skills/inquiry comment group B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3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Writing group A </a:t>
                      </a: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Writing group B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Writing group C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Writing group D comments/evidence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Soft skills/inquiry comment group C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exend ExtraLight"/>
                          <a:ea typeface="Lexend ExtraLight"/>
                          <a:cs typeface="Lexend ExtraLight"/>
                          <a:sym typeface="Lexend ExtraLight"/>
                        </a:rPr>
                        <a:t>4</a:t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Lexend ExtraLight"/>
                        <a:ea typeface="Lexend ExtraLight"/>
                        <a:cs typeface="Lexend ExtraLight"/>
                        <a:sym typeface="Lexend Extra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Calendar time - Google Calendar or SchoolTalk Calendar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-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Scheduling time to add evidence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-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Make it a workshop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897" y="1246650"/>
            <a:ext cx="1858450" cy="367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2" y="2571750"/>
            <a:ext cx="4761351" cy="23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/>
          <p:nvPr/>
        </p:nvSpPr>
        <p:spPr>
          <a:xfrm>
            <a:off x="5887750" y="3229100"/>
            <a:ext cx="2689200" cy="64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0"/>
          <p:cNvSpPr/>
          <p:nvPr/>
        </p:nvSpPr>
        <p:spPr>
          <a:xfrm>
            <a:off x="2820300" y="4283575"/>
            <a:ext cx="2689200" cy="64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0"/>
          <p:cNvSpPr txBox="1"/>
          <p:nvPr/>
        </p:nvSpPr>
        <p:spPr>
          <a:xfrm>
            <a:off x="91200" y="140063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Strategies for gathering evidence - Scheduling</a:t>
            </a:r>
            <a:endParaRPr b="1" sz="24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idx="1" type="body"/>
          </p:nvPr>
        </p:nvSpPr>
        <p:spPr>
          <a:xfrm>
            <a:off x="311700" y="964350"/>
            <a:ext cx="85206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Have the Drive app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on your phone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5" y="1885575"/>
            <a:ext cx="16192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950" y="1084950"/>
            <a:ext cx="1838401" cy="33251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4" name="Google Shape;284;p41"/>
          <p:cNvSpPr/>
          <p:nvPr/>
        </p:nvSpPr>
        <p:spPr>
          <a:xfrm rot="5400000">
            <a:off x="2588200" y="1687525"/>
            <a:ext cx="1004400" cy="462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/>
          <p:nvPr/>
        </p:nvSpPr>
        <p:spPr>
          <a:xfrm rot="5400000">
            <a:off x="2390025" y="3946700"/>
            <a:ext cx="357600" cy="259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1"/>
          <p:cNvSpPr txBox="1"/>
          <p:nvPr/>
        </p:nvSpPr>
        <p:spPr>
          <a:xfrm>
            <a:off x="2256675" y="4460375"/>
            <a:ext cx="2280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Select the photos on your phone.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5">
            <a:alphaModFix/>
          </a:blip>
          <a:srcRect b="44484" l="0" r="0" t="0"/>
          <a:stretch/>
        </p:blipFill>
        <p:spPr>
          <a:xfrm>
            <a:off x="4364200" y="1092529"/>
            <a:ext cx="2373325" cy="28555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8" name="Google Shape;288;p41"/>
          <p:cNvSpPr txBox="1"/>
          <p:nvPr/>
        </p:nvSpPr>
        <p:spPr>
          <a:xfrm>
            <a:off x="4314375" y="3998275"/>
            <a:ext cx="256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Save to the School Drive into your photos folder 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with open sharing settings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6946375" y="1004600"/>
            <a:ext cx="18858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Once in the school Drive you can delete from your phone!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A86E8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Top Tip:</a:t>
            </a: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 If you upload onto SchoolTalk straight away your photos will be right there and quick and easy to find!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4492750" y="2894757"/>
            <a:ext cx="1004400" cy="462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Strategies for gathering evidence - device set up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4492750" y="2454213"/>
            <a:ext cx="17814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Useremail@gmail.com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 title="Symbol - White B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to add Grammarly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24" y="1262074"/>
            <a:ext cx="6228249" cy="2140675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" name="Google Shape;30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1976" y="2084075"/>
            <a:ext cx="2482000" cy="2834525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Gap Analysis - using an existing one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495521" y="3721875"/>
            <a:ext cx="80973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Choose the group you want to do the gap analysis on.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50" y="1322025"/>
            <a:ext cx="7913949" cy="22061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43"/>
          <p:cNvSpPr txBox="1"/>
          <p:nvPr/>
        </p:nvSpPr>
        <p:spPr>
          <a:xfrm>
            <a:off x="3448100" y="1898625"/>
            <a:ext cx="11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Teacher A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5303075" y="1833175"/>
            <a:ext cx="927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Teacher B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Gap Analysis - using an existing one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25" y="1023645"/>
            <a:ext cx="3736950" cy="2984199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9" name="Google Shape;31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900" y="1168470"/>
            <a:ext cx="4236126" cy="2740675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p44"/>
          <p:cNvSpPr txBox="1"/>
          <p:nvPr/>
        </p:nvSpPr>
        <p:spPr>
          <a:xfrm>
            <a:off x="360925" y="4244750"/>
            <a:ext cx="83754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You can search the gap analysis you want to use with your learners, then save it as new.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/>
        </p:nvSpPr>
        <p:spPr>
          <a:xfrm>
            <a:off x="429500" y="2140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Gap Analysis - Summative Assessment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Gap Analysis to gather notes from summative assessments: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-"/>
            </a:pPr>
            <a:r>
              <a:rPr lang="en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assessment groups set up &amp; pinned - Testing commences &amp; as you’re testing you add notes to appropriate progressions on the gap analysis.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-"/>
            </a:pPr>
            <a:r>
              <a:rPr lang="en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summative assessments set up for the school that all teachers can use eg. GLOSS, IKAN, e-asttle writing, PM</a:t>
            </a:r>
            <a:endParaRPr sz="3000"/>
          </a:p>
        </p:txBody>
      </p:sp>
      <p:pic>
        <p:nvPicPr>
          <p:cNvPr id="328" name="Google Shape;3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"/>
          <p:cNvSpPr txBox="1"/>
          <p:nvPr/>
        </p:nvSpPr>
        <p:spPr>
          <a:xfrm>
            <a:off x="402875" y="1864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Overview of all progressions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36" name="Google Shape;336;p46"/>
          <p:cNvSpPr txBox="1"/>
          <p:nvPr>
            <p:ph idx="1" type="body"/>
          </p:nvPr>
        </p:nvSpPr>
        <p:spPr>
          <a:xfrm>
            <a:off x="281000" y="1103700"/>
            <a:ext cx="26604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To get a printable overview of all of the progressions, click into Progressions in the sidebar menu. </a:t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To export this to a printable PDF, click the Export as PDF button in the sidebar menu.</a:t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b="39740" l="0" r="13314" t="0"/>
          <a:stretch/>
        </p:blipFill>
        <p:spPr>
          <a:xfrm>
            <a:off x="3340702" y="1144425"/>
            <a:ext cx="4543449" cy="202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 b="32138" l="0" r="30666" t="0"/>
          <a:stretch/>
        </p:blipFill>
        <p:spPr>
          <a:xfrm>
            <a:off x="4165825" y="2770350"/>
            <a:ext cx="4400976" cy="20280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46"/>
          <p:cNvSpPr/>
          <p:nvPr/>
        </p:nvSpPr>
        <p:spPr>
          <a:xfrm>
            <a:off x="4089631" y="3230075"/>
            <a:ext cx="1557300" cy="338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6"/>
          <p:cNvSpPr/>
          <p:nvPr/>
        </p:nvSpPr>
        <p:spPr>
          <a:xfrm>
            <a:off x="3340706" y="1716525"/>
            <a:ext cx="1557300" cy="338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6"/>
          <p:cNvSpPr txBox="1"/>
          <p:nvPr/>
        </p:nvSpPr>
        <p:spPr>
          <a:xfrm>
            <a:off x="6766325" y="1870375"/>
            <a:ext cx="1071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Teacher A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099" y="4519475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7"/>
          <p:cNvSpPr txBox="1"/>
          <p:nvPr/>
        </p:nvSpPr>
        <p:spPr>
          <a:xfrm>
            <a:off x="188550" y="155825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Fine-tuning backfilled progressions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50" name="Google Shape;350;p47"/>
          <p:cNvSpPr txBox="1"/>
          <p:nvPr>
            <p:ph idx="1" type="body"/>
          </p:nvPr>
        </p:nvSpPr>
        <p:spPr>
          <a:xfrm>
            <a:off x="311625" y="1000800"/>
            <a:ext cx="83019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Thin"/>
                <a:ea typeface="Lexend Thin"/>
                <a:cs typeface="Lexend Thin"/>
                <a:sym typeface="Lexend Thin"/>
              </a:rPr>
              <a:t>To change some backfilled progressions from 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Lexend Thin"/>
                <a:ea typeface="Lexend Thin"/>
                <a:cs typeface="Lexend Thin"/>
                <a:sym typeface="Lexend Thin"/>
              </a:rPr>
              <a:t>light green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Thin"/>
                <a:ea typeface="Lexend Thin"/>
                <a:cs typeface="Lexend Thin"/>
                <a:sym typeface="Lexend Thin"/>
              </a:rPr>
              <a:t>to working towards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Thin"/>
                <a:ea typeface="Lexend Thin"/>
                <a:cs typeface="Lexend Thin"/>
                <a:sym typeface="Lexend Thin"/>
              </a:rPr>
              <a:t>(ie. they had not demonstrated that they could yet do that progression so you did not want it to show as achieved),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Thin"/>
                <a:ea typeface="Lexend Thin"/>
                <a:cs typeface="Lexend Thin"/>
                <a:sym typeface="Lexend Thin"/>
              </a:rPr>
              <a:t>follow these steps: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Thin"/>
              <a:ea typeface="Lexend Thin"/>
              <a:cs typeface="Lexend Thin"/>
              <a:sym typeface="Lexend Thi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663500" y="2134450"/>
            <a:ext cx="6888600" cy="26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1. Access the progression in question (either through the learners own progressions or from the achievement report.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2. Click Progress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3. Click Achieved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4. Move the percent bar to 0% and click mark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5. You will see the update show in the learning log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6. Click Working towards to make it yellow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402875" y="1864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Tips and Tricks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194075" y="1127300"/>
            <a:ext cx="77580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This module covers: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  1. </a:t>
            </a: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Evidence 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- What it is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- How - types of evidence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- Strategies to gather evidence</a:t>
            </a:r>
            <a:b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</a:b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2. How to add Grammarly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	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3. Gap Analysis tips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4. Overview of all progressions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5.  Fine-tuning progress after backfilling</a:t>
            </a:r>
            <a:endParaRPr sz="1700">
              <a:solidFill>
                <a:srgbClr val="434343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  </a:t>
            </a:r>
            <a:endParaRPr sz="18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429500" y="60060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 txBox="1"/>
          <p:nvPr/>
        </p:nvSpPr>
        <p:spPr>
          <a:xfrm>
            <a:off x="402875" y="252775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What 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Evidence?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402875" y="1658900"/>
            <a:ext cx="850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descr="Assessment - TER E Learning POrtfolio"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1141650"/>
            <a:ext cx="5734050" cy="3868426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4" name="Google Shape;164;p31"/>
          <p:cNvCxnSpPr/>
          <p:nvPr/>
        </p:nvCxnSpPr>
        <p:spPr>
          <a:xfrm flipH="1">
            <a:off x="6431975" y="2348950"/>
            <a:ext cx="1191900" cy="85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31"/>
          <p:cNvSpPr txBox="1"/>
          <p:nvPr/>
        </p:nvSpPr>
        <p:spPr>
          <a:xfrm>
            <a:off x="6899825" y="1455225"/>
            <a:ext cx="2094900" cy="11166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NOTE: </a:t>
            </a: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Formal assessments have only ever been one puzzle piece</a:t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429500" y="60060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 txBox="1"/>
          <p:nvPr/>
        </p:nvSpPr>
        <p:spPr>
          <a:xfrm>
            <a:off x="402875" y="252775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Types of evidence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402875" y="1658900"/>
            <a:ext cx="850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Annotation - get across what you need to by annotating; efficiency!</a:t>
            </a:r>
            <a:endParaRPr sz="1600">
              <a:solidFill>
                <a:srgbClr val="000000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50" y="2118425"/>
            <a:ext cx="6610350" cy="17907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32"/>
          <p:cNvSpPr/>
          <p:nvPr/>
        </p:nvSpPr>
        <p:spPr>
          <a:xfrm>
            <a:off x="753025" y="2284575"/>
            <a:ext cx="1557000" cy="165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 txBox="1"/>
          <p:nvPr/>
        </p:nvSpPr>
        <p:spPr>
          <a:xfrm>
            <a:off x="402875" y="3478025"/>
            <a:ext cx="5583000" cy="43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429500" y="60060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3"/>
          <p:cNvSpPr txBox="1"/>
          <p:nvPr/>
        </p:nvSpPr>
        <p:spPr>
          <a:xfrm>
            <a:off x="402875" y="252775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Types of evidence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6812" y="4679700"/>
            <a:ext cx="378913" cy="3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/>
        </p:nvSpPr>
        <p:spPr>
          <a:xfrm>
            <a:off x="402875" y="1658900"/>
            <a:ext cx="850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Anecdotal notes - Observing the learners whilst they complete an activity</a:t>
            </a:r>
            <a:endParaRPr sz="2000">
              <a:solidFill>
                <a:srgbClr val="59595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9966" l="0" r="0" t="0"/>
          <a:stretch/>
        </p:blipFill>
        <p:spPr>
          <a:xfrm>
            <a:off x="6161125" y="1596025"/>
            <a:ext cx="2845847" cy="3416402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64" y="1843350"/>
            <a:ext cx="4149360" cy="2330875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429500" y="600600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402875" y="252775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Types of evidence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402875" y="1658900"/>
            <a:ext cx="850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304475" y="1085450"/>
            <a:ext cx="577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Anecdotal notes - Observing the learners whilst they complete an activity</a:t>
            </a:r>
            <a:endParaRPr sz="1600">
              <a:solidFill>
                <a:srgbClr val="59595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6409950" y="1085452"/>
            <a:ext cx="2436800" cy="1827548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34"/>
          <p:cNvPicPr preferRelativeResize="0"/>
          <p:nvPr/>
        </p:nvPicPr>
        <p:blipFill rotWithShape="1">
          <a:blip r:embed="rId4">
            <a:alphaModFix/>
          </a:blip>
          <a:srcRect b="21875" l="0" r="0" t="21875"/>
          <a:stretch/>
        </p:blipFill>
        <p:spPr>
          <a:xfrm>
            <a:off x="6409952" y="3070500"/>
            <a:ext cx="2436800" cy="18276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34" title="MOV_0096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475" y="1828675"/>
            <a:ext cx="4267525" cy="3200644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"/>
          <p:cNvSpPr txBox="1"/>
          <p:nvPr/>
        </p:nvSpPr>
        <p:spPr>
          <a:xfrm>
            <a:off x="402875" y="1864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Types of evidence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6812" y="4679700"/>
            <a:ext cx="378913" cy="3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25325" y="1193875"/>
            <a:ext cx="3497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0" y="951675"/>
            <a:ext cx="9086175" cy="4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0" y="951675"/>
            <a:ext cx="435292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/>
          <p:nvPr/>
        </p:nvSpPr>
        <p:spPr>
          <a:xfrm>
            <a:off x="128350" y="4565900"/>
            <a:ext cx="2695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 txBox="1"/>
          <p:nvPr/>
        </p:nvSpPr>
        <p:spPr>
          <a:xfrm>
            <a:off x="402875" y="186450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</a:t>
            </a:r>
            <a:r>
              <a:rPr b="1" lang="en" sz="24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Types of evidence across many progressions</a:t>
            </a:r>
            <a:endParaRPr b="1" sz="24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6812" y="4679700"/>
            <a:ext cx="378913" cy="3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25325" y="1193875"/>
            <a:ext cx="3497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2" name="Google Shape;222;p36"/>
          <p:cNvPicPr preferRelativeResize="0"/>
          <p:nvPr/>
        </p:nvPicPr>
        <p:blipFill rotWithShape="1">
          <a:blip r:embed="rId4">
            <a:alphaModFix/>
          </a:blip>
          <a:srcRect b="1119" l="0" r="0" t="-1120"/>
          <a:stretch/>
        </p:blipFill>
        <p:spPr>
          <a:xfrm>
            <a:off x="4992508" y="1000800"/>
            <a:ext cx="3999092" cy="40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 rotWithShape="1">
          <a:blip r:embed="rId5">
            <a:alphaModFix/>
          </a:blip>
          <a:srcRect b="23762" l="0" r="0" t="20678"/>
          <a:stretch/>
        </p:blipFill>
        <p:spPr>
          <a:xfrm>
            <a:off x="126250" y="3325912"/>
            <a:ext cx="3496650" cy="170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 txBox="1"/>
          <p:nvPr/>
        </p:nvSpPr>
        <p:spPr>
          <a:xfrm>
            <a:off x="546725" y="5602225"/>
            <a:ext cx="73173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ofevidence acrossmany progressions</a:t>
            </a:r>
            <a:endParaRPr sz="3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6">
            <a:alphaModFix/>
          </a:blip>
          <a:srcRect b="0" l="0" r="0" t="20185"/>
          <a:stretch/>
        </p:blipFill>
        <p:spPr>
          <a:xfrm>
            <a:off x="210125" y="1277501"/>
            <a:ext cx="2734555" cy="1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5211525" y="1000800"/>
            <a:ext cx="1389600" cy="2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5149875" y="934475"/>
            <a:ext cx="151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exend"/>
                <a:ea typeface="Lexend"/>
                <a:cs typeface="Lexend"/>
                <a:sym typeface="Lexend"/>
              </a:rPr>
              <a:t>Test user learner evidence</a:t>
            </a:r>
            <a:endParaRPr sz="6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Ongoing - It’s a process, next steps are important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8867" l="0" r="52718" t="0"/>
          <a:stretch/>
        </p:blipFill>
        <p:spPr>
          <a:xfrm>
            <a:off x="387900" y="1667550"/>
            <a:ext cx="2666901" cy="29013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4" name="Google Shape;234;p37"/>
          <p:cNvPicPr preferRelativeResize="0"/>
          <p:nvPr/>
        </p:nvPicPr>
        <p:blipFill rotWithShape="1">
          <a:blip r:embed="rId4">
            <a:alphaModFix/>
          </a:blip>
          <a:srcRect b="49328" l="0" r="0" t="0"/>
          <a:stretch/>
        </p:blipFill>
        <p:spPr>
          <a:xfrm>
            <a:off x="3293546" y="1691200"/>
            <a:ext cx="5484500" cy="2108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37"/>
          <p:cNvSpPr/>
          <p:nvPr/>
        </p:nvSpPr>
        <p:spPr>
          <a:xfrm>
            <a:off x="225975" y="3877725"/>
            <a:ext cx="2988600" cy="642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3293550" y="2987467"/>
            <a:ext cx="2861100" cy="5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3573650" y="1837875"/>
            <a:ext cx="1084800" cy="1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676450" y="1825125"/>
            <a:ext cx="816900" cy="1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/>
        </p:nvSpPr>
        <p:spPr>
          <a:xfrm>
            <a:off x="201450" y="168075"/>
            <a:ext cx="874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How - 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Types of 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evidence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