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Play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YM07WDWxsmv4v7siS/XaCi1Kw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199569-4097-4C8A-8E72-C2122B227229}">
  <a:tblStyle styleId="{1C199569-4097-4C8A-8E72-C2122B227229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fill>
          <a:solidFill>
            <a:srgbClr val="CAD1D8"/>
          </a:solidFill>
        </a:fill>
      </a:tcStyle>
    </a:band1H>
    <a:band2H>
      <a:tcTxStyle/>
    </a:band2H>
    <a:band1V>
      <a:tcTxStyle/>
      <a:tcStyle>
        <a:fill>
          <a:solidFill>
            <a:srgbClr val="CAD1D8"/>
          </a:solidFill>
        </a:fill>
      </a:tcStyle>
    </a:band1V>
    <a:band2V>
      <a:tcTxStyle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lay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3d4310c8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3d4310c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3839355" y="136478"/>
            <a:ext cx="4626591" cy="27056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 sz="4400"/>
              <a:t>Southern Trelawny Environmental Agency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567345"/>
            <a:ext cx="9694460" cy="2301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i="1" lang="en-US" sz="12800"/>
              <a:t>Mission</a:t>
            </a:r>
            <a:br>
              <a:rPr b="1" i="1" lang="en-US"/>
            </a:br>
            <a:endParaRPr b="1"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i="1" lang="en-US" sz="12800"/>
              <a:t>To promote development in Cockpit Country, through  environmental conservation and economic opportunity projects</a:t>
            </a:r>
            <a:r>
              <a:rPr lang="en-US" sz="12800"/>
              <a:t> </a:t>
            </a:r>
            <a:endParaRPr b="0" sz="12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 sz="12800"/>
            </a:br>
            <a:endParaRPr sz="12800"/>
          </a:p>
        </p:txBody>
      </p:sp>
      <p:pic>
        <p:nvPicPr>
          <p:cNvPr descr="stea_logo_transparent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269" y="-61679"/>
            <a:ext cx="3857625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cat logo"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2646" y="7704"/>
            <a:ext cx="3757400" cy="3559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/>
          <p:nvPr>
            <p:ph type="title"/>
          </p:nvPr>
        </p:nvSpPr>
        <p:spPr>
          <a:xfrm>
            <a:off x="460830" y="2455182"/>
            <a:ext cx="197757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2. To implement a comprehensive intervention program that builds the individual and institutional capacity of new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community-based organizations (CBOs) in three target communities for environmental conservation.</a:t>
            </a:r>
            <a:b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A group of people sitting in chairs&#10;&#10;AI-generated content may be incorrect." id="152" name="Google Shape;15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2856" y="0"/>
            <a:ext cx="9173029" cy="6879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63d4310c8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800" y="1689400"/>
            <a:ext cx="3522924" cy="505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63d4310c8a_0_0"/>
          <p:cNvSpPr txBox="1"/>
          <p:nvPr/>
        </p:nvSpPr>
        <p:spPr>
          <a:xfrm>
            <a:off x="1647175" y="554275"/>
            <a:ext cx="9378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 3. </a:t>
            </a:r>
            <a:r>
              <a:rPr lang="en-US" sz="2800">
                <a:solidFill>
                  <a:schemeClr val="dk1"/>
                </a:solidFill>
              </a:rPr>
              <a:t>Update the documentation of the intervention strategy to include additional lessons learned into the replication toolkit.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Projects Key Milestones</a:t>
            </a:r>
            <a:endParaRPr/>
          </a:p>
        </p:txBody>
      </p:sp>
      <p:sp>
        <p:nvSpPr>
          <p:cNvPr id="164" name="Google Shape;164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•Identifying and developing key individuals to become robust network of environmentalist across the Cockpit Country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•Mobilizing individuals and framing institutions that can undertake environmental conservation work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•Assembling case studies that serves as a tool to guide communities for effective intervention to advance environmental conservation.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Proposed Use of the Grant Funds (Priorities)</a:t>
            </a:r>
            <a:endParaRPr/>
          </a:p>
        </p:txBody>
      </p:sp>
      <p:graphicFrame>
        <p:nvGraphicFramePr>
          <p:cNvPr id="170" name="Google Shape;170;p12"/>
          <p:cNvGraphicFramePr/>
          <p:nvPr/>
        </p:nvGraphicFramePr>
        <p:xfrm>
          <a:off x="838200" y="18256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{1C199569-4097-4C8A-8E72-C2122B227229}</a:tableStyleId>
              </a:tblPr>
              <a:tblGrid>
                <a:gridCol w="1870300"/>
                <a:gridCol w="2134900"/>
                <a:gridCol w="2134900"/>
                <a:gridCol w="2134900"/>
                <a:gridCol w="2134900"/>
              </a:tblGrid>
              <a:tr h="526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Details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$150.00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659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Staff Salaries &amp; Benefits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STEA's technical Outreach team emoluments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project team members engaged in field implementation, data gathering, training, and processing work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$5,100,000.00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$34,000.00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527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Leaders Training &amp; Mobilisation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Environmental Leadership Training </a:t>
                      </a:r>
                      <a:b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Creation of  Implementation Toolkit</a:t>
                      </a:r>
                      <a:b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Community development specialist meeting content preparation and presentation and training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$810,000.00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$5,400.00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527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Admin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Telecom</a:t>
                      </a:r>
                      <a:b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Printing</a:t>
                      </a:r>
                      <a:b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Supplies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Telecommunications and subscriptions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$501,000.00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$3,340.00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1091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Transportation &amp; Insurance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Project Vehicle, maintenance and petrol over 2 years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$1,439,000.00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$9,593.33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526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Materials &amp; Equipment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ipads for fieldwork, Camera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iPads for fieldwork =  x 3</a:t>
                      </a:r>
                      <a:b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Camera - $150,000</a:t>
                      </a:r>
                      <a:endParaRPr/>
                    </a:p>
                  </a:txBody>
                  <a:tcPr marT="7625" marB="0" marR="7625" marL="7625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$550,000.00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$3,666.67</a:t>
                      </a:r>
                      <a:endParaRPr/>
                    </a:p>
                  </a:txBody>
                  <a:tcPr marT="7625" marB="0" marR="7625" marL="7625" anchor="b"/>
                </a:tc>
              </a:tr>
              <a:tr h="526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625" marB="0" marR="7625" marL="7625" anchor="b"/>
                </a:tc>
              </a:tr>
              <a:tr h="526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Projects Mission</a:t>
            </a:r>
            <a:endParaRPr/>
          </a:p>
        </p:txBody>
      </p:sp>
      <p:sp>
        <p:nvSpPr>
          <p:cNvPr id="93" name="Google Shape;93;p2"/>
          <p:cNvSpPr txBox="1"/>
          <p:nvPr>
            <p:ph idx="1" type="body"/>
          </p:nvPr>
        </p:nvSpPr>
        <p:spPr>
          <a:xfrm>
            <a:off x="641446" y="1552812"/>
            <a:ext cx="11395880" cy="4070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US" sz="4800"/>
              <a:t>To enhance the capacity of communities within the Cockpit Country buffer zone to actively contribute to the conservation of this vital Jamaican landscape.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0" y="1"/>
            <a:ext cx="12005480" cy="2073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Cockpit</a:t>
            </a:r>
            <a:br>
              <a:rPr lang="en-US"/>
            </a:br>
            <a:r>
              <a:rPr lang="en-US" sz="4000"/>
              <a:t>Country</a:t>
            </a:r>
            <a:endParaRPr/>
          </a:p>
        </p:txBody>
      </p:sp>
      <p:sp>
        <p:nvSpPr>
          <p:cNvPr id="99" name="Google Shape;9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014" y="0"/>
            <a:ext cx="1040698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Goals</a:t>
            </a:r>
            <a:endParaRPr/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776075" y="16907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•1. To provide continuous training and orientation to upscale the core groups to become knowledgeable environmentalists and community-based organizations (CBOs) in three specific Cockpit Country communities.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•2. To implement a comprehensive intervention program that builds the individual, and institutional capacity of new community-based organizations (CBOs) in three target communities for environmental conservation.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•3. Update the documentation of the intervention strategy to include additional lessons learned into the replication toolkit.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/>
          <p:nvPr>
            <p:ph type="title"/>
          </p:nvPr>
        </p:nvSpPr>
        <p:spPr>
          <a:xfrm>
            <a:off x="128517" y="133113"/>
            <a:ext cx="2464558" cy="6540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To provide training, orientation to upscale knowledge of core groups of environmentalists, and community-based organizations (CBOs) in three specific Cockpit Country communities.</a:t>
            </a:r>
            <a:endParaRPr/>
          </a:p>
        </p:txBody>
      </p:sp>
      <p:pic>
        <p:nvPicPr>
          <p:cNvPr id="112" name="Google Shape;11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404" y="-8341"/>
            <a:ext cx="5149755" cy="686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0150" y="-8350"/>
            <a:ext cx="4457700" cy="686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men working on a building&#10;&#10;AI-generated content may be incorrect." id="118" name="Google Shape;118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6260" l="0" r="0" t="11839"/>
          <a:stretch/>
        </p:blipFill>
        <p:spPr>
          <a:xfrm>
            <a:off x="3882570" y="10"/>
            <a:ext cx="8309429" cy="6857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6"/>
          <p:cNvGrpSpPr/>
          <p:nvPr/>
        </p:nvGrpSpPr>
        <p:grpSpPr>
          <a:xfrm>
            <a:off x="-2" y="-1"/>
            <a:ext cx="4581526" cy="6858002"/>
            <a:chOff x="-2" y="-1"/>
            <a:chExt cx="4581526" cy="6858002"/>
          </a:xfrm>
        </p:grpSpPr>
        <p:sp>
          <p:nvSpPr>
            <p:cNvPr id="120" name="Google Shape;120;p6"/>
            <p:cNvSpPr/>
            <p:nvPr/>
          </p:nvSpPr>
          <p:spPr>
            <a:xfrm>
              <a:off x="-2" y="-1"/>
              <a:ext cx="4572002" cy="6858002"/>
            </a:xfrm>
            <a:custGeom>
              <a:rect b="b" l="l" r="r" t="t"/>
              <a:pathLst>
                <a:path extrusionOk="0" h="6858002" w="4572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381000" rotWithShape="0" algn="ctr" dist="508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" name="Google Shape;121;p6"/>
            <p:cNvGrpSpPr/>
            <p:nvPr/>
          </p:nvGrpSpPr>
          <p:grpSpPr>
            <a:xfrm>
              <a:off x="3697283" y="0"/>
              <a:ext cx="884241" cy="6858002"/>
              <a:chOff x="3697283" y="0"/>
              <a:chExt cx="884241" cy="6858002"/>
            </a:xfrm>
          </p:grpSpPr>
          <p:grpSp>
            <p:nvGrpSpPr>
              <p:cNvPr id="122" name="Google Shape;122;p6"/>
              <p:cNvGrpSpPr/>
              <p:nvPr/>
            </p:nvGrpSpPr>
            <p:grpSpPr>
              <a:xfrm>
                <a:off x="3697283" y="0"/>
                <a:ext cx="884241" cy="6858001"/>
                <a:chOff x="3697283" y="0"/>
                <a:chExt cx="884241" cy="6858001"/>
              </a:xfrm>
            </p:grpSpPr>
            <p:sp>
              <p:nvSpPr>
                <p:cNvPr id="123" name="Google Shape;123;p6"/>
                <p:cNvSpPr/>
                <p:nvPr/>
              </p:nvSpPr>
              <p:spPr>
                <a:xfrm flipH="1" rot="-5400000">
                  <a:off x="705641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6"/>
                <p:cNvSpPr/>
                <p:nvPr/>
              </p:nvSpPr>
              <p:spPr>
                <a:xfrm flipH="1" rot="-5400000">
                  <a:off x="715166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5" name="Google Shape;125;p6"/>
              <p:cNvGrpSpPr/>
              <p:nvPr/>
            </p:nvGrpSpPr>
            <p:grpSpPr>
              <a:xfrm>
                <a:off x="3697283" y="1"/>
                <a:ext cx="884241" cy="6858001"/>
                <a:chOff x="3697283" y="0"/>
                <a:chExt cx="884241" cy="6858001"/>
              </a:xfrm>
            </p:grpSpPr>
            <p:sp>
              <p:nvSpPr>
                <p:cNvPr id="126" name="Google Shape;126;p6"/>
                <p:cNvSpPr/>
                <p:nvPr/>
              </p:nvSpPr>
              <p:spPr>
                <a:xfrm flipH="1" rot="-5400000">
                  <a:off x="705641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algn="tl" flip="none" tx="0" sx="100000" ty="0" sy="100000"/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6"/>
                <p:cNvSpPr/>
                <p:nvPr/>
              </p:nvSpPr>
              <p:spPr>
                <a:xfrm flipH="1" rot="-5400000">
                  <a:off x="715166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algn="tl" flip="none" tx="0" sx="100000" ty="0" sy="100000"/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/>
          <p:nvPr>
            <p:ph type="title"/>
          </p:nvPr>
        </p:nvSpPr>
        <p:spPr>
          <a:xfrm>
            <a:off x="-1" y="242887"/>
            <a:ext cx="2728914" cy="66038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2. To implement a comprehensive intervention program that builds the individual and institutional capacity of new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community-based organizations (CBOs) in three target communities for environmental conservation.</a:t>
            </a:r>
            <a:b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133" name="Google Shape;13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9804" y="119069"/>
            <a:ext cx="8806852" cy="660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>
            <p:ph type="title"/>
          </p:nvPr>
        </p:nvSpPr>
        <p:spPr>
          <a:xfrm>
            <a:off x="0" y="0"/>
            <a:ext cx="2088107" cy="5568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2. To implement a comprehensive intervention program that builds the individual and institutional capacity of new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community-based organizations (CBOs) in three target communities for environmental conservation.</a:t>
            </a:r>
            <a:endParaRPr/>
          </a:p>
        </p:txBody>
      </p:sp>
      <p:pic>
        <p:nvPicPr>
          <p:cNvPr descr="A group of people standing on dirt&#10;&#10;AI-generated content may be incorrect." id="139" name="Google Shape;13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228612" y="859494"/>
            <a:ext cx="6873862" cy="5154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a room with a person in a blue shirt&#10;&#10;AI-generated content may be incorrect." id="140" name="Google Shape;1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418144" y="824837"/>
            <a:ext cx="6598693" cy="494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>
            <p:ph type="title"/>
          </p:nvPr>
        </p:nvSpPr>
        <p:spPr>
          <a:xfrm>
            <a:off x="0" y="1979613"/>
            <a:ext cx="2471738" cy="2778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2. To implement a comprehensive intervention program that builds the individual and institutional capacity of new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community-based organizations (CBOs) in three target communities for environmental conservation.</a:t>
            </a:r>
            <a:b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A group of people standing outside&#10;&#10;AI-generated content may be incorrect." id="146" name="Google Shape;14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6561" y="39290"/>
            <a:ext cx="9039225" cy="677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2025-08-07T03:51:26Z</dcterms:created>
  <dc:creator>Southern Trelawny Environmental Agency</dc:creator>
</cp:coreProperties>
</file>