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54"/>
  </p:notesMasterIdLst>
  <p:sldIdLst>
    <p:sldId id="7799" r:id="rId2"/>
    <p:sldId id="7827" r:id="rId3"/>
    <p:sldId id="7834" r:id="rId4"/>
    <p:sldId id="7828" r:id="rId5"/>
    <p:sldId id="7829" r:id="rId6"/>
    <p:sldId id="7830" r:id="rId7"/>
    <p:sldId id="7865" r:id="rId8"/>
    <p:sldId id="7867" r:id="rId9"/>
    <p:sldId id="7831" r:id="rId10"/>
    <p:sldId id="7832" r:id="rId11"/>
    <p:sldId id="7833" r:id="rId12"/>
    <p:sldId id="7835" r:id="rId13"/>
    <p:sldId id="7837" r:id="rId14"/>
    <p:sldId id="7838" r:id="rId15"/>
    <p:sldId id="7841" r:id="rId16"/>
    <p:sldId id="7843" r:id="rId17"/>
    <p:sldId id="7842" r:id="rId18"/>
    <p:sldId id="7844" r:id="rId19"/>
    <p:sldId id="7845" r:id="rId20"/>
    <p:sldId id="7848" r:id="rId21"/>
    <p:sldId id="7847" r:id="rId22"/>
    <p:sldId id="7850" r:id="rId23"/>
    <p:sldId id="7849" r:id="rId24"/>
    <p:sldId id="7852" r:id="rId25"/>
    <p:sldId id="7853" r:id="rId26"/>
    <p:sldId id="7854" r:id="rId27"/>
    <p:sldId id="7855" r:id="rId28"/>
    <p:sldId id="7856" r:id="rId29"/>
    <p:sldId id="7858" r:id="rId30"/>
    <p:sldId id="7857" r:id="rId31"/>
    <p:sldId id="7859" r:id="rId32"/>
    <p:sldId id="7860" r:id="rId33"/>
    <p:sldId id="7861" r:id="rId34"/>
    <p:sldId id="7862" r:id="rId35"/>
    <p:sldId id="7863" r:id="rId36"/>
    <p:sldId id="7866" r:id="rId37"/>
    <p:sldId id="7868" r:id="rId38"/>
    <p:sldId id="7869" r:id="rId39"/>
    <p:sldId id="7870" r:id="rId40"/>
    <p:sldId id="7871" r:id="rId41"/>
    <p:sldId id="7872" r:id="rId42"/>
    <p:sldId id="7873" r:id="rId43"/>
    <p:sldId id="7878" r:id="rId44"/>
    <p:sldId id="7874" r:id="rId45"/>
    <p:sldId id="7883" r:id="rId46"/>
    <p:sldId id="7877" r:id="rId47"/>
    <p:sldId id="7879" r:id="rId48"/>
    <p:sldId id="7875" r:id="rId49"/>
    <p:sldId id="7880" r:id="rId50"/>
    <p:sldId id="7881" r:id="rId51"/>
    <p:sldId id="7876" r:id="rId52"/>
    <p:sldId id="7864" r:id="rId5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CE80A65-3FC4-CA9E-B0ED-68E19D35321D}" name="Abhishek Sinsinwar" initials="AS" userId="S::abhishek.sinsinwar@fractal.ai::d747d662-d51f-49db-a7c9-62651a3109b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3E64"/>
    <a:srgbClr val="0270AA"/>
    <a:srgbClr val="FFFFFF"/>
    <a:srgbClr val="FAB41A"/>
    <a:srgbClr val="07132D"/>
    <a:srgbClr val="353F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4C7BB9-7CCF-4E9C-BE0B-D451FF88897B}" v="96" dt="2026-08-05T11:47:37.007"/>
    <p1510:client id="{C64DE58E-FC26-3D43-9937-1EF23C8E6570}" v="441" dt="2026-08-06T11:25:41.5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34"/>
    <p:restoredTop sz="94666"/>
  </p:normalViewPr>
  <p:slideViewPr>
    <p:cSldViewPr snapToGrid="0">
      <p:cViewPr varScale="1">
        <p:scale>
          <a:sx n="126" d="100"/>
          <a:sy n="126" d="100"/>
        </p:scale>
        <p:origin x="192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C33CAD-21E3-476C-AC93-C095457F7CB2}" type="datetimeFigureOut">
              <a:rPr lang="en-IN" smtClean="0"/>
              <a:t>06/08/26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4A12DD-84C2-4327-B5AA-E56D6FA99D3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9135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4A12DD-84C2-4327-B5AA-E56D6FA99D35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6062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4A12DD-84C2-4327-B5AA-E56D6FA99D35}" type="slidenum">
              <a:rPr lang="en-IN" smtClean="0"/>
              <a:t>18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83153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163E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3BBDCB7-9D86-0B88-069B-2E94F7E4B31D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B223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pen Sans" panose="020B0606030504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4A2D64-0CBA-DA78-58A1-9FCC8BE238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29000"/>
            <a:ext cx="9144000" cy="701731"/>
          </a:xfrm>
        </p:spPr>
        <p:txBody>
          <a:bodyPr anchor="b"/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D57CD8-DFD9-8FB9-EAAF-38C1F45102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31846"/>
            <a:ext cx="9144000" cy="1584702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34765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rrow: Chevron 10">
            <a:extLst>
              <a:ext uri="{FF2B5EF4-FFF2-40B4-BE49-F238E27FC236}">
                <a16:creationId xmlns:a16="http://schemas.microsoft.com/office/drawing/2014/main" id="{B02205D7-E442-435B-BA98-BCB51E386F19}"/>
              </a:ext>
            </a:extLst>
          </p:cNvPr>
          <p:cNvSpPr/>
          <p:nvPr userDrawn="1"/>
        </p:nvSpPr>
        <p:spPr>
          <a:xfrm>
            <a:off x="1644277" y="4186"/>
            <a:ext cx="1757689" cy="310139"/>
          </a:xfrm>
          <a:prstGeom prst="chevron">
            <a:avLst/>
          </a:prstGeom>
          <a:solidFill>
            <a:srgbClr val="163E64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400">
                <a:solidFill>
                  <a:srgbClr val="07132D"/>
                </a:solidFill>
              </a:rPr>
              <a:t>Aware</a:t>
            </a:r>
          </a:p>
        </p:txBody>
      </p:sp>
      <p:sp>
        <p:nvSpPr>
          <p:cNvPr id="12" name="Arrow: Chevron 11">
            <a:extLst>
              <a:ext uri="{FF2B5EF4-FFF2-40B4-BE49-F238E27FC236}">
                <a16:creationId xmlns:a16="http://schemas.microsoft.com/office/drawing/2014/main" id="{96C78303-A154-CA20-EF31-BC1E447637E8}"/>
              </a:ext>
            </a:extLst>
          </p:cNvPr>
          <p:cNvSpPr/>
          <p:nvPr userDrawn="1"/>
        </p:nvSpPr>
        <p:spPr>
          <a:xfrm>
            <a:off x="3288554" y="4186"/>
            <a:ext cx="1757689" cy="310139"/>
          </a:xfrm>
          <a:prstGeom prst="chevron">
            <a:avLst/>
          </a:prstGeom>
          <a:solidFill>
            <a:srgbClr val="163E64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400">
                <a:solidFill>
                  <a:srgbClr val="07132D"/>
                </a:solidFill>
              </a:rPr>
              <a:t>Engaged</a:t>
            </a:r>
          </a:p>
        </p:txBody>
      </p:sp>
      <p:sp>
        <p:nvSpPr>
          <p:cNvPr id="13" name="Arrow: Chevron 12">
            <a:extLst>
              <a:ext uri="{FF2B5EF4-FFF2-40B4-BE49-F238E27FC236}">
                <a16:creationId xmlns:a16="http://schemas.microsoft.com/office/drawing/2014/main" id="{9609D884-5FC8-4DFE-40CA-7D8F9B4F626B}"/>
              </a:ext>
            </a:extLst>
          </p:cNvPr>
          <p:cNvSpPr/>
          <p:nvPr userDrawn="1"/>
        </p:nvSpPr>
        <p:spPr>
          <a:xfrm>
            <a:off x="4932830" y="4186"/>
            <a:ext cx="1757689" cy="310139"/>
          </a:xfrm>
          <a:prstGeom prst="chevron">
            <a:avLst/>
          </a:prstGeom>
          <a:solidFill>
            <a:srgbClr val="163E64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400">
                <a:solidFill>
                  <a:srgbClr val="07132D"/>
                </a:solidFill>
              </a:rPr>
              <a:t>Consideration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F042170-E0E4-C771-3034-0C8FEF4E320E}"/>
              </a:ext>
            </a:extLst>
          </p:cNvPr>
          <p:cNvSpPr txBox="1"/>
          <p:nvPr userDrawn="1"/>
        </p:nvSpPr>
        <p:spPr bwMode="auto">
          <a:xfrm>
            <a:off x="62344" y="314325"/>
            <a:ext cx="1552591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IN" sz="1200">
                <a:solidFill>
                  <a:srgbClr val="FFC000"/>
                </a:solidFill>
              </a:rPr>
              <a:t>6 variants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5286115-8571-5AD9-09E3-9ED23A8C35DD}"/>
              </a:ext>
            </a:extLst>
          </p:cNvPr>
          <p:cNvSpPr/>
          <p:nvPr userDrawn="1"/>
        </p:nvSpPr>
        <p:spPr>
          <a:xfrm>
            <a:off x="3987800" y="787400"/>
            <a:ext cx="4216400" cy="5835174"/>
          </a:xfrm>
          <a:prstGeom prst="roundRect">
            <a:avLst>
              <a:gd name="adj" fmla="val 71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8AA9ADA-B139-0664-2AB6-EC5CDF64E9ED}"/>
              </a:ext>
            </a:extLst>
          </p:cNvPr>
          <p:cNvSpPr/>
          <p:nvPr userDrawn="1"/>
        </p:nvSpPr>
        <p:spPr>
          <a:xfrm>
            <a:off x="6956097" y="6154994"/>
            <a:ext cx="1116187" cy="26547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0270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rgbClr val="0270AA"/>
                </a:solidFill>
              </a:rPr>
              <a:t>Learn more</a:t>
            </a: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9A5F4C4F-762A-2B54-2AAC-E777ACA965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38600" y="5989157"/>
            <a:ext cx="2866697" cy="54213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rgbClr val="0270AA"/>
                </a:solidFill>
              </a:defRPr>
            </a:lvl2pPr>
            <a:lvl3pPr marL="914400" indent="0">
              <a:buNone/>
              <a:defRPr sz="1400">
                <a:solidFill>
                  <a:srgbClr val="0270AA"/>
                </a:solidFill>
              </a:defRPr>
            </a:lvl3pPr>
            <a:lvl4pPr marL="1371600" indent="0">
              <a:buNone/>
              <a:defRPr sz="1400">
                <a:solidFill>
                  <a:srgbClr val="0270AA"/>
                </a:solidFill>
              </a:defRPr>
            </a:lvl4pPr>
            <a:lvl5pPr marL="1828800" indent="0">
              <a:buNone/>
              <a:defRPr sz="1400">
                <a:solidFill>
                  <a:srgbClr val="0270AA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itle 10">
            <a:extLst>
              <a:ext uri="{FF2B5EF4-FFF2-40B4-BE49-F238E27FC236}">
                <a16:creationId xmlns:a16="http://schemas.microsoft.com/office/drawing/2014/main" id="{4D276B30-665E-6CD6-3A09-5E45E8DE1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9374" y="850647"/>
            <a:ext cx="4114800" cy="307777"/>
          </a:xfrm>
        </p:spPr>
        <p:txBody>
          <a:bodyPr anchor="t"/>
          <a:lstStyle>
            <a:lvl1pPr>
              <a:lnSpc>
                <a:spcPct val="100000"/>
              </a:lnSpc>
              <a:defRPr sz="1400" b="0">
                <a:solidFill>
                  <a:schemeClr val="tx1"/>
                </a:solidFill>
                <a:highlight>
                  <a:srgbClr val="FFFFFF"/>
                </a:highligh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5DEA4889-9443-157E-5E1D-FB22EDF7C58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61570" y="6095046"/>
            <a:ext cx="3652058" cy="376299"/>
          </a:xfrm>
        </p:spPr>
        <p:txBody>
          <a:bodyPr anchor="b">
            <a:noAutofit/>
          </a:bodyPr>
          <a:lstStyle>
            <a:lvl1pPr marL="228600" indent="-228600">
              <a:buFont typeface="Webdings" panose="05030102010509060703" pitchFamily="18" charset="2"/>
              <a:buChar char=""/>
              <a:defRPr>
                <a:solidFill>
                  <a:srgbClr val="00B0F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F7D752D8-D17F-5074-70A7-6FB0CFBB63D6}"/>
              </a:ext>
            </a:extLst>
          </p:cNvPr>
          <p:cNvSpPr/>
          <p:nvPr userDrawn="1"/>
        </p:nvSpPr>
        <p:spPr>
          <a:xfrm>
            <a:off x="0" y="4186"/>
            <a:ext cx="1757689" cy="310139"/>
          </a:xfrm>
          <a:prstGeom prst="homePlat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400">
                <a:solidFill>
                  <a:srgbClr val="07132D"/>
                </a:solidFill>
              </a:rPr>
              <a:t>Unaware</a:t>
            </a:r>
          </a:p>
        </p:txBody>
      </p:sp>
    </p:spTree>
    <p:extLst>
      <p:ext uri="{BB962C8B-B14F-4D97-AF65-F5344CB8AC3E}">
        <p14:creationId xmlns:p14="http://schemas.microsoft.com/office/powerpoint/2010/main" val="3695285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Pentagon 1">
            <a:extLst>
              <a:ext uri="{FF2B5EF4-FFF2-40B4-BE49-F238E27FC236}">
                <a16:creationId xmlns:a16="http://schemas.microsoft.com/office/drawing/2014/main" id="{1E279920-8933-7512-AB17-98C33DFCC085}"/>
              </a:ext>
            </a:extLst>
          </p:cNvPr>
          <p:cNvSpPr/>
          <p:nvPr userDrawn="1"/>
        </p:nvSpPr>
        <p:spPr>
          <a:xfrm>
            <a:off x="0" y="4186"/>
            <a:ext cx="1757689" cy="310139"/>
          </a:xfrm>
          <a:prstGeom prst="homePlate">
            <a:avLst/>
          </a:prstGeom>
          <a:solidFill>
            <a:srgbClr val="163E64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400">
                <a:solidFill>
                  <a:srgbClr val="07132D"/>
                </a:solidFill>
              </a:rPr>
              <a:t>Unaware</a:t>
            </a:r>
          </a:p>
        </p:txBody>
      </p:sp>
      <p:sp>
        <p:nvSpPr>
          <p:cNvPr id="3" name="Arrow: Chevron 2">
            <a:extLst>
              <a:ext uri="{FF2B5EF4-FFF2-40B4-BE49-F238E27FC236}">
                <a16:creationId xmlns:a16="http://schemas.microsoft.com/office/drawing/2014/main" id="{58BD1BDB-6970-FB99-13E6-D9C0EEB1242F}"/>
              </a:ext>
            </a:extLst>
          </p:cNvPr>
          <p:cNvSpPr/>
          <p:nvPr userDrawn="1"/>
        </p:nvSpPr>
        <p:spPr>
          <a:xfrm>
            <a:off x="1644277" y="4186"/>
            <a:ext cx="1757689" cy="310139"/>
          </a:xfrm>
          <a:prstGeom prst="chevron">
            <a:avLst/>
          </a:prstGeom>
          <a:solidFill>
            <a:srgbClr val="163E64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400">
                <a:solidFill>
                  <a:srgbClr val="07132D"/>
                </a:solidFill>
              </a:rPr>
              <a:t>Aware</a:t>
            </a:r>
          </a:p>
        </p:txBody>
      </p:sp>
      <p:sp>
        <p:nvSpPr>
          <p:cNvPr id="4" name="Arrow: Chevron 3">
            <a:extLst>
              <a:ext uri="{FF2B5EF4-FFF2-40B4-BE49-F238E27FC236}">
                <a16:creationId xmlns:a16="http://schemas.microsoft.com/office/drawing/2014/main" id="{AC8B1308-DF8C-A894-D0E1-A1CE7227063D}"/>
              </a:ext>
            </a:extLst>
          </p:cNvPr>
          <p:cNvSpPr/>
          <p:nvPr userDrawn="1"/>
        </p:nvSpPr>
        <p:spPr>
          <a:xfrm>
            <a:off x="3288554" y="4186"/>
            <a:ext cx="1757689" cy="310139"/>
          </a:xfrm>
          <a:prstGeom prst="chevron">
            <a:avLst/>
          </a:prstGeom>
          <a:solidFill>
            <a:srgbClr val="163E64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400">
                <a:solidFill>
                  <a:srgbClr val="07132D"/>
                </a:solidFill>
              </a:rPr>
              <a:t>Engaged</a:t>
            </a: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B8528094-74BB-D58B-45DB-87D3A4BCD4E5}"/>
              </a:ext>
            </a:extLst>
          </p:cNvPr>
          <p:cNvSpPr/>
          <p:nvPr userDrawn="1"/>
        </p:nvSpPr>
        <p:spPr>
          <a:xfrm>
            <a:off x="4932830" y="4186"/>
            <a:ext cx="1757689" cy="310139"/>
          </a:xfrm>
          <a:prstGeom prst="chevron">
            <a:avLst/>
          </a:prstGeom>
          <a:solidFill>
            <a:srgbClr val="163E64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400">
                <a:solidFill>
                  <a:srgbClr val="07132D"/>
                </a:solidFill>
              </a:rPr>
              <a:t>Consideration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05758C5-4A4F-9819-40F9-48FE36CB04F3}"/>
              </a:ext>
            </a:extLst>
          </p:cNvPr>
          <p:cNvSpPr/>
          <p:nvPr userDrawn="1"/>
        </p:nvSpPr>
        <p:spPr>
          <a:xfrm>
            <a:off x="3987800" y="787400"/>
            <a:ext cx="4216400" cy="5835174"/>
          </a:xfrm>
          <a:prstGeom prst="roundRect">
            <a:avLst>
              <a:gd name="adj" fmla="val 71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A5C9E3B-5543-F1F1-3601-1A9E297EDC41}"/>
              </a:ext>
            </a:extLst>
          </p:cNvPr>
          <p:cNvSpPr/>
          <p:nvPr userDrawn="1"/>
        </p:nvSpPr>
        <p:spPr>
          <a:xfrm>
            <a:off x="6956097" y="6154994"/>
            <a:ext cx="1116187" cy="26547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0270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rgbClr val="0270AA"/>
                </a:solidFill>
              </a:rPr>
              <a:t>Learn more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BAF34D08-2DDC-AE4D-B057-63D2E6C635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38600" y="5989157"/>
            <a:ext cx="2866697" cy="54213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rgbClr val="0270AA"/>
                </a:solidFill>
              </a:defRPr>
            </a:lvl2pPr>
            <a:lvl3pPr marL="914400" indent="0">
              <a:buNone/>
              <a:defRPr sz="1400">
                <a:solidFill>
                  <a:srgbClr val="0270AA"/>
                </a:solidFill>
              </a:defRPr>
            </a:lvl3pPr>
            <a:lvl4pPr marL="1371600" indent="0">
              <a:buNone/>
              <a:defRPr sz="1400">
                <a:solidFill>
                  <a:srgbClr val="0270AA"/>
                </a:solidFill>
              </a:defRPr>
            </a:lvl4pPr>
            <a:lvl5pPr marL="1828800" indent="0">
              <a:buNone/>
              <a:defRPr sz="1400">
                <a:solidFill>
                  <a:srgbClr val="0270AA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itle 10">
            <a:extLst>
              <a:ext uri="{FF2B5EF4-FFF2-40B4-BE49-F238E27FC236}">
                <a16:creationId xmlns:a16="http://schemas.microsoft.com/office/drawing/2014/main" id="{CC98D243-37EF-3CC4-4016-CA071FBC3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9374" y="850647"/>
            <a:ext cx="4114800" cy="307777"/>
          </a:xfrm>
        </p:spPr>
        <p:txBody>
          <a:bodyPr anchor="t"/>
          <a:lstStyle>
            <a:lvl1pPr>
              <a:lnSpc>
                <a:spcPct val="100000"/>
              </a:lnSpc>
              <a:defRPr sz="1400" b="0">
                <a:solidFill>
                  <a:schemeClr val="tx1"/>
                </a:solidFill>
                <a:highlight>
                  <a:srgbClr val="FFFFFF"/>
                </a:highligh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36B89D6-3D5A-EC19-6820-64B58FF19C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61570" y="6095046"/>
            <a:ext cx="3652058" cy="376299"/>
          </a:xfrm>
        </p:spPr>
        <p:txBody>
          <a:bodyPr anchor="b">
            <a:noAutofit/>
          </a:bodyPr>
          <a:lstStyle>
            <a:lvl1pPr marL="228600" indent="-228600">
              <a:buFont typeface="Webdings" panose="05030102010509060703" pitchFamily="18" charset="2"/>
              <a:buChar char=""/>
              <a:defRPr>
                <a:solidFill>
                  <a:srgbClr val="00B0F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1732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18382-8CB1-5AF4-FC41-03A565EEE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BB9D83-0E04-E0C1-48ED-16C7620A20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E1EEA1-F885-F747-7065-89BD638139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3F5CA9-34D8-AC12-4B07-B93468F301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anose="020B0606030504020204" pitchFamily="34" charset="0"/>
              </a:defRPr>
            </a:lvl1pPr>
          </a:lstStyle>
          <a:p>
            <a:fld id="{D56C6BDC-BAC0-4F16-923F-73B43C28C2EC}" type="datetimeFigureOut">
              <a:rPr lang="en-US" smtClean="0"/>
              <a:pPr/>
              <a:t>8/6/26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AA40BE-A440-81DB-A7C1-009766C9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5D27D1-D5DC-692B-60FA-684DC3CA1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anose="020B0606030504020204" pitchFamily="34" charset="0"/>
              </a:defRPr>
            </a:lvl1pPr>
          </a:lstStyle>
          <a:p>
            <a:fld id="{22DEE97D-761D-4B2B-B863-43BF014A40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9343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EEF2C-9A6D-88D8-DC71-A8AA7C29C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39A45F1-F28F-3AC8-F085-2CE053FAA0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D7DE8B-E8F5-FDD6-728D-95B9F899CF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591DCD-32EF-0D44-4B76-BA352CAE00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anose="020B0606030504020204" pitchFamily="34" charset="0"/>
              </a:defRPr>
            </a:lvl1pPr>
          </a:lstStyle>
          <a:p>
            <a:fld id="{D56C6BDC-BAC0-4F16-923F-73B43C28C2EC}" type="datetimeFigureOut">
              <a:rPr lang="en-US" smtClean="0"/>
              <a:pPr/>
              <a:t>8/6/26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DBEFF0-DE35-F8C0-0D9B-14F38F419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B8F4AB-388C-07F8-4131-161FA9183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anose="020B0606030504020204" pitchFamily="34" charset="0"/>
              </a:defRPr>
            </a:lvl1pPr>
          </a:lstStyle>
          <a:p>
            <a:fld id="{22DEE97D-761D-4B2B-B863-43BF014A40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1538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3C081-C316-1787-B4E3-F7B7B1026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985D8A-8BE8-2D97-E0CC-96BF41D8F2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FB0AE8-FC39-3D25-A6EC-9735D99C37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anose="020B0606030504020204" pitchFamily="34" charset="0"/>
              </a:defRPr>
            </a:lvl1pPr>
          </a:lstStyle>
          <a:p>
            <a:fld id="{D56C6BDC-BAC0-4F16-923F-73B43C28C2EC}" type="datetimeFigureOut">
              <a:rPr lang="en-US" smtClean="0"/>
              <a:pPr/>
              <a:t>8/6/26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D0E616-D438-0D09-2005-BB9468717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D8B034-392C-84C0-278B-DDEE7CC6C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anose="020B0606030504020204" pitchFamily="34" charset="0"/>
              </a:defRPr>
            </a:lvl1pPr>
          </a:lstStyle>
          <a:p>
            <a:fld id="{22DEE97D-761D-4B2B-B863-43BF014A40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7574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DF3DD6-C2AE-EFEB-C23D-C387AB4E8E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1D7948-3433-4313-BAD7-1F2873B7ED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FF2F07-4CAF-326A-3D0E-AB73049EE6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anose="020B0606030504020204" pitchFamily="34" charset="0"/>
              </a:defRPr>
            </a:lvl1pPr>
          </a:lstStyle>
          <a:p>
            <a:fld id="{D56C6BDC-BAC0-4F16-923F-73B43C28C2EC}" type="datetimeFigureOut">
              <a:rPr lang="en-US" smtClean="0"/>
              <a:pPr/>
              <a:t>8/6/26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126DD5-6F5A-395A-0345-7FFB8658F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EA33A2-ABFD-6BF5-DA66-BD483EF0E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anose="020B0606030504020204" pitchFamily="34" charset="0"/>
              </a:defRPr>
            </a:lvl1pPr>
          </a:lstStyle>
          <a:p>
            <a:fld id="{22DEE97D-761D-4B2B-B863-43BF014A40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532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75058-7799-0892-7DB4-134072217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EEDC62-8896-9443-0ECC-5B60B195F3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01D667-34E0-5BCE-0B9A-36506C95FB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anose="020B0606030504020204" pitchFamily="34" charset="0"/>
              </a:defRPr>
            </a:lvl1pPr>
          </a:lstStyle>
          <a:p>
            <a:fld id="{D56C6BDC-BAC0-4F16-923F-73B43C28C2EC}" type="datetimeFigureOut">
              <a:rPr lang="en-US" smtClean="0"/>
              <a:pPr/>
              <a:t>8/6/26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8913BB-D211-7B39-7D52-0568939BC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20C65D-E1A0-B58D-A070-B1B341E99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anose="020B0606030504020204" pitchFamily="34" charset="0"/>
              </a:defRPr>
            </a:lvl1pPr>
          </a:lstStyle>
          <a:p>
            <a:fld id="{22DEE97D-761D-4B2B-B863-43BF014A40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910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33AB5-F78F-5C1D-C4B6-F40479166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185C85-B4C9-AD6A-A6FB-C3118120CD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EFAB73-D155-5E93-D2A7-016AE38B49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anose="020B0606030504020204" pitchFamily="34" charset="0"/>
              </a:defRPr>
            </a:lvl1pPr>
          </a:lstStyle>
          <a:p>
            <a:fld id="{D56C6BDC-BAC0-4F16-923F-73B43C28C2EC}" type="datetimeFigureOut">
              <a:rPr lang="en-US" smtClean="0"/>
              <a:pPr/>
              <a:t>8/6/26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5884E-69A4-A148-4FEC-1B33EB351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BBE469-D1D0-7586-EBFC-C9D3BEC87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anose="020B0606030504020204" pitchFamily="34" charset="0"/>
              </a:defRPr>
            </a:lvl1pPr>
          </a:lstStyle>
          <a:p>
            <a:fld id="{22DEE97D-761D-4B2B-B863-43BF014A40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13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64381-04C6-AD0D-BA90-8A39ACD79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5A0049-B6AD-E847-6C8A-6415D2DFD4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049274-509C-D5C3-C9A6-CC5C6824C4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B06D2F-7E79-4507-FC45-366B6E5CE2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anose="020B0606030504020204" pitchFamily="34" charset="0"/>
              </a:defRPr>
            </a:lvl1pPr>
          </a:lstStyle>
          <a:p>
            <a:fld id="{D56C6BDC-BAC0-4F16-923F-73B43C28C2EC}" type="datetimeFigureOut">
              <a:rPr lang="en-US" smtClean="0"/>
              <a:pPr/>
              <a:t>8/6/26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A96622-CC8E-E284-0E0C-7B6D32955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33308A-B5D7-D866-153E-1243D8CDD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anose="020B0606030504020204" pitchFamily="34" charset="0"/>
              </a:defRPr>
            </a:lvl1pPr>
          </a:lstStyle>
          <a:p>
            <a:fld id="{22DEE97D-761D-4B2B-B863-43BF014A40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927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550EE-E9F0-1851-3654-326C6F9AA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2C31E0-EDB9-8943-82DF-3DF44478D9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anose="020B0606030504020204" pitchFamily="34" charset="0"/>
              </a:defRPr>
            </a:lvl1pPr>
          </a:lstStyle>
          <a:p>
            <a:fld id="{D56C6BDC-BAC0-4F16-923F-73B43C28C2EC}" type="datetimeFigureOut">
              <a:rPr lang="en-US" smtClean="0"/>
              <a:pPr/>
              <a:t>8/6/26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1A8A1A-722C-2558-C48B-F93E7F0B2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153664-7F68-1BA8-AF61-8C309EA50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anose="020B0606030504020204" pitchFamily="34" charset="0"/>
              </a:defRPr>
            </a:lvl1pPr>
          </a:lstStyle>
          <a:p>
            <a:fld id="{22DEE97D-761D-4B2B-B863-43BF014A40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394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1446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ow: Pentagon 9">
            <a:extLst>
              <a:ext uri="{FF2B5EF4-FFF2-40B4-BE49-F238E27FC236}">
                <a16:creationId xmlns:a16="http://schemas.microsoft.com/office/drawing/2014/main" id="{2130B0C3-7A79-4DF2-DF25-904F75B489C0}"/>
              </a:ext>
            </a:extLst>
          </p:cNvPr>
          <p:cNvSpPr/>
          <p:nvPr userDrawn="1"/>
        </p:nvSpPr>
        <p:spPr>
          <a:xfrm>
            <a:off x="0" y="4186"/>
            <a:ext cx="1757689" cy="310139"/>
          </a:xfrm>
          <a:prstGeom prst="homePlate">
            <a:avLst/>
          </a:prstGeom>
          <a:solidFill>
            <a:srgbClr val="163E64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400">
                <a:solidFill>
                  <a:srgbClr val="07132D"/>
                </a:solidFill>
              </a:rPr>
              <a:t>Unaware</a:t>
            </a:r>
          </a:p>
        </p:txBody>
      </p:sp>
      <p:sp>
        <p:nvSpPr>
          <p:cNvPr id="12" name="Arrow: Chevron 11">
            <a:extLst>
              <a:ext uri="{FF2B5EF4-FFF2-40B4-BE49-F238E27FC236}">
                <a16:creationId xmlns:a16="http://schemas.microsoft.com/office/drawing/2014/main" id="{96C78303-A154-CA20-EF31-BC1E447637E8}"/>
              </a:ext>
            </a:extLst>
          </p:cNvPr>
          <p:cNvSpPr/>
          <p:nvPr userDrawn="1"/>
        </p:nvSpPr>
        <p:spPr>
          <a:xfrm>
            <a:off x="3288554" y="4186"/>
            <a:ext cx="1757689" cy="310139"/>
          </a:xfrm>
          <a:prstGeom prst="chevron">
            <a:avLst/>
          </a:prstGeom>
          <a:solidFill>
            <a:srgbClr val="163E64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400">
                <a:solidFill>
                  <a:srgbClr val="07132D"/>
                </a:solidFill>
              </a:rPr>
              <a:t>Engaged</a:t>
            </a:r>
          </a:p>
        </p:txBody>
      </p:sp>
      <p:sp>
        <p:nvSpPr>
          <p:cNvPr id="13" name="Arrow: Chevron 12">
            <a:extLst>
              <a:ext uri="{FF2B5EF4-FFF2-40B4-BE49-F238E27FC236}">
                <a16:creationId xmlns:a16="http://schemas.microsoft.com/office/drawing/2014/main" id="{9609D884-5FC8-4DFE-40CA-7D8F9B4F626B}"/>
              </a:ext>
            </a:extLst>
          </p:cNvPr>
          <p:cNvSpPr/>
          <p:nvPr userDrawn="1"/>
        </p:nvSpPr>
        <p:spPr>
          <a:xfrm>
            <a:off x="4932830" y="4186"/>
            <a:ext cx="1757689" cy="310139"/>
          </a:xfrm>
          <a:prstGeom prst="chevron">
            <a:avLst/>
          </a:prstGeom>
          <a:solidFill>
            <a:srgbClr val="163E64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400">
                <a:solidFill>
                  <a:srgbClr val="07132D"/>
                </a:solidFill>
              </a:rPr>
              <a:t>Consideration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5286115-8571-5AD9-09E3-9ED23A8C35DD}"/>
              </a:ext>
            </a:extLst>
          </p:cNvPr>
          <p:cNvSpPr/>
          <p:nvPr userDrawn="1"/>
        </p:nvSpPr>
        <p:spPr>
          <a:xfrm>
            <a:off x="3987800" y="787400"/>
            <a:ext cx="4216400" cy="5835174"/>
          </a:xfrm>
          <a:prstGeom prst="roundRect">
            <a:avLst>
              <a:gd name="adj" fmla="val 71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8AA9ADA-B139-0664-2AB6-EC5CDF64E9ED}"/>
              </a:ext>
            </a:extLst>
          </p:cNvPr>
          <p:cNvSpPr/>
          <p:nvPr userDrawn="1"/>
        </p:nvSpPr>
        <p:spPr>
          <a:xfrm>
            <a:off x="6956097" y="6154994"/>
            <a:ext cx="1116187" cy="26547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0270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rgbClr val="0270AA"/>
                </a:solidFill>
              </a:rPr>
              <a:t>Learn more</a:t>
            </a: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9A5F4C4F-762A-2B54-2AAC-E777ACA965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38600" y="5989157"/>
            <a:ext cx="2866697" cy="54213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rgbClr val="0270AA"/>
                </a:solidFill>
              </a:defRPr>
            </a:lvl2pPr>
            <a:lvl3pPr marL="914400" indent="0">
              <a:buNone/>
              <a:defRPr sz="1400">
                <a:solidFill>
                  <a:srgbClr val="0270AA"/>
                </a:solidFill>
              </a:defRPr>
            </a:lvl3pPr>
            <a:lvl4pPr marL="1371600" indent="0">
              <a:buNone/>
              <a:defRPr sz="1400">
                <a:solidFill>
                  <a:srgbClr val="0270AA"/>
                </a:solidFill>
              </a:defRPr>
            </a:lvl4pPr>
            <a:lvl5pPr marL="1828800" indent="0">
              <a:buNone/>
              <a:defRPr sz="1400">
                <a:solidFill>
                  <a:srgbClr val="0270AA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itle 10">
            <a:extLst>
              <a:ext uri="{FF2B5EF4-FFF2-40B4-BE49-F238E27FC236}">
                <a16:creationId xmlns:a16="http://schemas.microsoft.com/office/drawing/2014/main" id="{4D276B30-665E-6CD6-3A09-5E45E8DE1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9374" y="850647"/>
            <a:ext cx="4114800" cy="307777"/>
          </a:xfrm>
        </p:spPr>
        <p:txBody>
          <a:bodyPr anchor="t"/>
          <a:lstStyle>
            <a:lvl1pPr>
              <a:lnSpc>
                <a:spcPct val="100000"/>
              </a:lnSpc>
              <a:defRPr sz="1400" b="0">
                <a:solidFill>
                  <a:schemeClr val="tx1"/>
                </a:solidFill>
                <a:highlight>
                  <a:srgbClr val="FFFFFF"/>
                </a:highligh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5DEA4889-9443-157E-5E1D-FB22EDF7C58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61570" y="6095046"/>
            <a:ext cx="3652058" cy="376299"/>
          </a:xfrm>
        </p:spPr>
        <p:txBody>
          <a:bodyPr anchor="b">
            <a:noAutofit/>
          </a:bodyPr>
          <a:lstStyle>
            <a:lvl1pPr marL="228600" indent="-228600">
              <a:buFont typeface="Webdings" panose="05030102010509060703" pitchFamily="18" charset="2"/>
              <a:buChar char=""/>
              <a:defRPr>
                <a:solidFill>
                  <a:srgbClr val="00B0F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7018FD-D58D-F48A-9E31-9A5D9BB2B58B}"/>
              </a:ext>
            </a:extLst>
          </p:cNvPr>
          <p:cNvSpPr txBox="1"/>
          <p:nvPr userDrawn="1"/>
        </p:nvSpPr>
        <p:spPr bwMode="auto">
          <a:xfrm>
            <a:off x="1757689" y="314325"/>
            <a:ext cx="1552591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IN" sz="1200">
                <a:solidFill>
                  <a:srgbClr val="FFC000"/>
                </a:solidFill>
              </a:rPr>
              <a:t>3 variants</a:t>
            </a:r>
          </a:p>
        </p:txBody>
      </p:sp>
      <p:sp>
        <p:nvSpPr>
          <p:cNvPr id="3" name="Arrow: Chevron 2">
            <a:extLst>
              <a:ext uri="{FF2B5EF4-FFF2-40B4-BE49-F238E27FC236}">
                <a16:creationId xmlns:a16="http://schemas.microsoft.com/office/drawing/2014/main" id="{F64D228F-9233-7F16-3972-63284F157156}"/>
              </a:ext>
            </a:extLst>
          </p:cNvPr>
          <p:cNvSpPr/>
          <p:nvPr userDrawn="1"/>
        </p:nvSpPr>
        <p:spPr>
          <a:xfrm>
            <a:off x="1644277" y="4186"/>
            <a:ext cx="1757689" cy="310139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400">
                <a:solidFill>
                  <a:srgbClr val="07132D"/>
                </a:solidFill>
              </a:rPr>
              <a:t>Aware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0C8432C-DAEB-8B5E-D90C-15BBE50AAA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4259" y="1753241"/>
            <a:ext cx="1216802" cy="120758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466B438-7C5A-C80F-5D8E-BEFE7F6CB92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74085" y="1778505"/>
            <a:ext cx="1184124" cy="118232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EA09CAE-2E4E-5C14-5D00-6367700D3D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751233" y="1756157"/>
            <a:ext cx="1204668" cy="1204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048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ow: Pentagon 9">
            <a:extLst>
              <a:ext uri="{FF2B5EF4-FFF2-40B4-BE49-F238E27FC236}">
                <a16:creationId xmlns:a16="http://schemas.microsoft.com/office/drawing/2014/main" id="{2130B0C3-7A79-4DF2-DF25-904F75B489C0}"/>
              </a:ext>
            </a:extLst>
          </p:cNvPr>
          <p:cNvSpPr/>
          <p:nvPr userDrawn="1"/>
        </p:nvSpPr>
        <p:spPr>
          <a:xfrm>
            <a:off x="0" y="4186"/>
            <a:ext cx="1757689" cy="310139"/>
          </a:xfrm>
          <a:prstGeom prst="homePlate">
            <a:avLst/>
          </a:prstGeom>
          <a:solidFill>
            <a:srgbClr val="163E64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400">
                <a:solidFill>
                  <a:srgbClr val="07132D"/>
                </a:solidFill>
              </a:rPr>
              <a:t>Unaware</a:t>
            </a:r>
          </a:p>
        </p:txBody>
      </p:sp>
      <p:sp>
        <p:nvSpPr>
          <p:cNvPr id="13" name="Arrow: Chevron 12">
            <a:extLst>
              <a:ext uri="{FF2B5EF4-FFF2-40B4-BE49-F238E27FC236}">
                <a16:creationId xmlns:a16="http://schemas.microsoft.com/office/drawing/2014/main" id="{9609D884-5FC8-4DFE-40CA-7D8F9B4F626B}"/>
              </a:ext>
            </a:extLst>
          </p:cNvPr>
          <p:cNvSpPr/>
          <p:nvPr userDrawn="1"/>
        </p:nvSpPr>
        <p:spPr>
          <a:xfrm>
            <a:off x="4932830" y="4186"/>
            <a:ext cx="1757689" cy="310139"/>
          </a:xfrm>
          <a:prstGeom prst="chevron">
            <a:avLst/>
          </a:prstGeom>
          <a:solidFill>
            <a:srgbClr val="163E64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400">
                <a:solidFill>
                  <a:srgbClr val="07132D"/>
                </a:solidFill>
              </a:rPr>
              <a:t>Consideration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5286115-8571-5AD9-09E3-9ED23A8C35DD}"/>
              </a:ext>
            </a:extLst>
          </p:cNvPr>
          <p:cNvSpPr/>
          <p:nvPr userDrawn="1"/>
        </p:nvSpPr>
        <p:spPr>
          <a:xfrm>
            <a:off x="3987800" y="787400"/>
            <a:ext cx="4216400" cy="5835174"/>
          </a:xfrm>
          <a:prstGeom prst="roundRect">
            <a:avLst>
              <a:gd name="adj" fmla="val 71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8AA9ADA-B139-0664-2AB6-EC5CDF64E9ED}"/>
              </a:ext>
            </a:extLst>
          </p:cNvPr>
          <p:cNvSpPr/>
          <p:nvPr userDrawn="1"/>
        </p:nvSpPr>
        <p:spPr>
          <a:xfrm>
            <a:off x="6956097" y="6154994"/>
            <a:ext cx="1116187" cy="26547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0270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rgbClr val="0270AA"/>
                </a:solidFill>
              </a:rPr>
              <a:t>Learn more</a:t>
            </a: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9A5F4C4F-762A-2B54-2AAC-E777ACA965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38600" y="5989157"/>
            <a:ext cx="2866697" cy="54213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rgbClr val="0270AA"/>
                </a:solidFill>
              </a:defRPr>
            </a:lvl2pPr>
            <a:lvl3pPr marL="914400" indent="0">
              <a:buNone/>
              <a:defRPr sz="1400">
                <a:solidFill>
                  <a:srgbClr val="0270AA"/>
                </a:solidFill>
              </a:defRPr>
            </a:lvl3pPr>
            <a:lvl4pPr marL="1371600" indent="0">
              <a:buNone/>
              <a:defRPr sz="1400">
                <a:solidFill>
                  <a:srgbClr val="0270AA"/>
                </a:solidFill>
              </a:defRPr>
            </a:lvl4pPr>
            <a:lvl5pPr marL="1828800" indent="0">
              <a:buNone/>
              <a:defRPr sz="1400">
                <a:solidFill>
                  <a:srgbClr val="0270AA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itle 10">
            <a:extLst>
              <a:ext uri="{FF2B5EF4-FFF2-40B4-BE49-F238E27FC236}">
                <a16:creationId xmlns:a16="http://schemas.microsoft.com/office/drawing/2014/main" id="{4D276B30-665E-6CD6-3A09-5E45E8DE1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9374" y="850647"/>
            <a:ext cx="4114800" cy="307777"/>
          </a:xfrm>
        </p:spPr>
        <p:txBody>
          <a:bodyPr anchor="t"/>
          <a:lstStyle>
            <a:lvl1pPr>
              <a:lnSpc>
                <a:spcPct val="100000"/>
              </a:lnSpc>
              <a:defRPr sz="1400" b="0">
                <a:solidFill>
                  <a:schemeClr val="tx1"/>
                </a:solidFill>
                <a:highlight>
                  <a:srgbClr val="FFFFFF"/>
                </a:highligh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5DEA4889-9443-157E-5E1D-FB22EDF7C58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61570" y="6095046"/>
            <a:ext cx="3652058" cy="376299"/>
          </a:xfrm>
        </p:spPr>
        <p:txBody>
          <a:bodyPr anchor="b">
            <a:noAutofit/>
          </a:bodyPr>
          <a:lstStyle>
            <a:lvl1pPr marL="228600" indent="-228600">
              <a:buFont typeface="Webdings" panose="05030102010509060703" pitchFamily="18" charset="2"/>
              <a:buChar char=""/>
              <a:defRPr>
                <a:solidFill>
                  <a:srgbClr val="00B0F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6A3D2A-1C8B-D9B0-4F25-D29B37D58BFE}"/>
              </a:ext>
            </a:extLst>
          </p:cNvPr>
          <p:cNvSpPr txBox="1"/>
          <p:nvPr userDrawn="1"/>
        </p:nvSpPr>
        <p:spPr bwMode="auto">
          <a:xfrm>
            <a:off x="3391102" y="314325"/>
            <a:ext cx="1552591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IN" sz="1200">
                <a:solidFill>
                  <a:srgbClr val="FFC000"/>
                </a:solidFill>
              </a:rPr>
              <a:t>9 variants</a:t>
            </a: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53095048-35FD-B8FA-5ADD-DDFEC22723BE}"/>
              </a:ext>
            </a:extLst>
          </p:cNvPr>
          <p:cNvSpPr/>
          <p:nvPr userDrawn="1"/>
        </p:nvSpPr>
        <p:spPr>
          <a:xfrm>
            <a:off x="3288554" y="4186"/>
            <a:ext cx="1757689" cy="310139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400">
                <a:solidFill>
                  <a:srgbClr val="07132D"/>
                </a:solidFill>
              </a:rPr>
              <a:t>Engaged</a:t>
            </a:r>
          </a:p>
        </p:txBody>
      </p:sp>
      <p:sp>
        <p:nvSpPr>
          <p:cNvPr id="6" name="Arrow: Chevron 5">
            <a:extLst>
              <a:ext uri="{FF2B5EF4-FFF2-40B4-BE49-F238E27FC236}">
                <a16:creationId xmlns:a16="http://schemas.microsoft.com/office/drawing/2014/main" id="{98AF5335-D1EB-571F-8182-27FF3129B0F5}"/>
              </a:ext>
            </a:extLst>
          </p:cNvPr>
          <p:cNvSpPr/>
          <p:nvPr userDrawn="1"/>
        </p:nvSpPr>
        <p:spPr>
          <a:xfrm>
            <a:off x="1644277" y="4186"/>
            <a:ext cx="1757689" cy="310139"/>
          </a:xfrm>
          <a:prstGeom prst="chevron">
            <a:avLst/>
          </a:prstGeom>
          <a:solidFill>
            <a:srgbClr val="163E64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400">
                <a:solidFill>
                  <a:srgbClr val="07132D"/>
                </a:solidFill>
              </a:rPr>
              <a:t>Aware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A1F52A-2EDA-05CA-16E0-C10171F440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7975" y="1709973"/>
            <a:ext cx="1257075" cy="12475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5ACAEC-3CFD-E7B6-C47D-F9ADC9631C6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60724" y="1724291"/>
            <a:ext cx="1231694" cy="12298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F13A91D-9539-D585-6D3A-7A2EF888B12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702349" y="1718325"/>
            <a:ext cx="1285451" cy="1285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74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ow: Pentagon 9">
            <a:extLst>
              <a:ext uri="{FF2B5EF4-FFF2-40B4-BE49-F238E27FC236}">
                <a16:creationId xmlns:a16="http://schemas.microsoft.com/office/drawing/2014/main" id="{2130B0C3-7A79-4DF2-DF25-904F75B489C0}"/>
              </a:ext>
            </a:extLst>
          </p:cNvPr>
          <p:cNvSpPr/>
          <p:nvPr userDrawn="1"/>
        </p:nvSpPr>
        <p:spPr>
          <a:xfrm>
            <a:off x="0" y="4186"/>
            <a:ext cx="1757689" cy="310139"/>
          </a:xfrm>
          <a:prstGeom prst="homePlate">
            <a:avLst/>
          </a:prstGeom>
          <a:solidFill>
            <a:srgbClr val="163E64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400">
                <a:solidFill>
                  <a:srgbClr val="07132D"/>
                </a:solidFill>
              </a:rPr>
              <a:t>Unaware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5286115-8571-5AD9-09E3-9ED23A8C35DD}"/>
              </a:ext>
            </a:extLst>
          </p:cNvPr>
          <p:cNvSpPr/>
          <p:nvPr userDrawn="1"/>
        </p:nvSpPr>
        <p:spPr>
          <a:xfrm>
            <a:off x="3987800" y="787400"/>
            <a:ext cx="4216400" cy="5835174"/>
          </a:xfrm>
          <a:prstGeom prst="roundRect">
            <a:avLst>
              <a:gd name="adj" fmla="val 71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8AA9ADA-B139-0664-2AB6-EC5CDF64E9ED}"/>
              </a:ext>
            </a:extLst>
          </p:cNvPr>
          <p:cNvSpPr/>
          <p:nvPr userDrawn="1"/>
        </p:nvSpPr>
        <p:spPr>
          <a:xfrm>
            <a:off x="6956097" y="6154994"/>
            <a:ext cx="1116187" cy="26547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0270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rgbClr val="0270AA"/>
                </a:solidFill>
              </a:rPr>
              <a:t>Learn more</a:t>
            </a: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9A5F4C4F-762A-2B54-2AAC-E777ACA965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38600" y="5989157"/>
            <a:ext cx="2866697" cy="54213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rgbClr val="0270AA"/>
                </a:solidFill>
              </a:defRPr>
            </a:lvl2pPr>
            <a:lvl3pPr marL="914400" indent="0">
              <a:buNone/>
              <a:defRPr sz="1400">
                <a:solidFill>
                  <a:srgbClr val="0270AA"/>
                </a:solidFill>
              </a:defRPr>
            </a:lvl3pPr>
            <a:lvl4pPr marL="1371600" indent="0">
              <a:buNone/>
              <a:defRPr sz="1400">
                <a:solidFill>
                  <a:srgbClr val="0270AA"/>
                </a:solidFill>
              </a:defRPr>
            </a:lvl4pPr>
            <a:lvl5pPr marL="1828800" indent="0">
              <a:buNone/>
              <a:defRPr sz="1400">
                <a:solidFill>
                  <a:srgbClr val="0270AA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itle 10">
            <a:extLst>
              <a:ext uri="{FF2B5EF4-FFF2-40B4-BE49-F238E27FC236}">
                <a16:creationId xmlns:a16="http://schemas.microsoft.com/office/drawing/2014/main" id="{4D276B30-665E-6CD6-3A09-5E45E8DE1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9374" y="850647"/>
            <a:ext cx="4114800" cy="307777"/>
          </a:xfrm>
        </p:spPr>
        <p:txBody>
          <a:bodyPr anchor="t"/>
          <a:lstStyle>
            <a:lvl1pPr>
              <a:lnSpc>
                <a:spcPct val="100000"/>
              </a:lnSpc>
              <a:defRPr sz="1400" b="0">
                <a:solidFill>
                  <a:schemeClr val="tx1"/>
                </a:solidFill>
                <a:highlight>
                  <a:srgbClr val="FFFFFF"/>
                </a:highligh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5DEA4889-9443-157E-5E1D-FB22EDF7C58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61570" y="6095046"/>
            <a:ext cx="3652058" cy="376299"/>
          </a:xfrm>
        </p:spPr>
        <p:txBody>
          <a:bodyPr anchor="b">
            <a:noAutofit/>
          </a:bodyPr>
          <a:lstStyle>
            <a:lvl1pPr marL="228600" indent="-228600">
              <a:buFont typeface="Webdings" panose="05030102010509060703" pitchFamily="18" charset="2"/>
              <a:buChar char=""/>
              <a:defRPr>
                <a:solidFill>
                  <a:srgbClr val="00B0F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Arrow: Chevron 5">
            <a:extLst>
              <a:ext uri="{FF2B5EF4-FFF2-40B4-BE49-F238E27FC236}">
                <a16:creationId xmlns:a16="http://schemas.microsoft.com/office/drawing/2014/main" id="{98AF5335-D1EB-571F-8182-27FF3129B0F5}"/>
              </a:ext>
            </a:extLst>
          </p:cNvPr>
          <p:cNvSpPr/>
          <p:nvPr userDrawn="1"/>
        </p:nvSpPr>
        <p:spPr>
          <a:xfrm>
            <a:off x="1644277" y="4186"/>
            <a:ext cx="1757689" cy="310139"/>
          </a:xfrm>
          <a:prstGeom prst="chevron">
            <a:avLst/>
          </a:prstGeom>
          <a:solidFill>
            <a:srgbClr val="163E64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400">
                <a:solidFill>
                  <a:srgbClr val="07132D"/>
                </a:solidFill>
              </a:rPr>
              <a:t>Aware</a:t>
            </a:r>
          </a:p>
        </p:txBody>
      </p: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0ABD79F2-DA84-DB46-00A2-887F36FD1EFB}"/>
              </a:ext>
            </a:extLst>
          </p:cNvPr>
          <p:cNvSpPr/>
          <p:nvPr userDrawn="1"/>
        </p:nvSpPr>
        <p:spPr>
          <a:xfrm>
            <a:off x="3288554" y="4186"/>
            <a:ext cx="1757689" cy="310139"/>
          </a:xfrm>
          <a:prstGeom prst="chevron">
            <a:avLst/>
          </a:prstGeom>
          <a:solidFill>
            <a:srgbClr val="163E64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400">
                <a:solidFill>
                  <a:srgbClr val="07132D"/>
                </a:solidFill>
              </a:rPr>
              <a:t>Engaged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4753B1-FA27-2647-0F83-200B468D0326}"/>
              </a:ext>
            </a:extLst>
          </p:cNvPr>
          <p:cNvSpPr txBox="1"/>
          <p:nvPr userDrawn="1"/>
        </p:nvSpPr>
        <p:spPr bwMode="auto">
          <a:xfrm>
            <a:off x="5035378" y="314325"/>
            <a:ext cx="1552591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IN" sz="1200">
                <a:solidFill>
                  <a:srgbClr val="FFC000"/>
                </a:solidFill>
              </a:rPr>
              <a:t> variants</a:t>
            </a:r>
          </a:p>
        </p:txBody>
      </p:sp>
      <p:sp>
        <p:nvSpPr>
          <p:cNvPr id="7" name="Arrow: Chevron 6">
            <a:extLst>
              <a:ext uri="{FF2B5EF4-FFF2-40B4-BE49-F238E27FC236}">
                <a16:creationId xmlns:a16="http://schemas.microsoft.com/office/drawing/2014/main" id="{DA5494C5-5958-2713-0AD3-87D7FF5CE5BB}"/>
              </a:ext>
            </a:extLst>
          </p:cNvPr>
          <p:cNvSpPr/>
          <p:nvPr userDrawn="1"/>
        </p:nvSpPr>
        <p:spPr>
          <a:xfrm>
            <a:off x="4932830" y="4186"/>
            <a:ext cx="1757689" cy="310139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400">
                <a:solidFill>
                  <a:srgbClr val="07132D"/>
                </a:solidFill>
              </a:rPr>
              <a:t>Consideration</a:t>
            </a:r>
          </a:p>
        </p:txBody>
      </p:sp>
      <p:pic>
        <p:nvPicPr>
          <p:cNvPr id="150" name="Picture 149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63390B7F-AEC6-66D6-8E73-9CE83824C3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5257" y="4314469"/>
            <a:ext cx="1170432" cy="1170432"/>
          </a:xfrm>
          <a:prstGeom prst="rect">
            <a:avLst/>
          </a:prstGeom>
        </p:spPr>
      </p:pic>
      <p:pic>
        <p:nvPicPr>
          <p:cNvPr id="149" name="Picture 148" descr="A blue background with white text and blue hexagons&#10;&#10;AI-generated content may be incorrect.">
            <a:extLst>
              <a:ext uri="{FF2B5EF4-FFF2-40B4-BE49-F238E27FC236}">
                <a16:creationId xmlns:a16="http://schemas.microsoft.com/office/drawing/2014/main" id="{887D0C8F-F4A2-4B33-548C-83ED6FCD4E5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360" y="4314469"/>
            <a:ext cx="1170432" cy="1170432"/>
          </a:xfrm>
          <a:prstGeom prst="rect">
            <a:avLst/>
          </a:prstGeom>
        </p:spPr>
      </p:pic>
      <p:pic>
        <p:nvPicPr>
          <p:cNvPr id="148" name="Picture 147" descr="A blue background with text and hexagons&#10;&#10;AI-generated content may be incorrect.">
            <a:extLst>
              <a:ext uri="{FF2B5EF4-FFF2-40B4-BE49-F238E27FC236}">
                <a16:creationId xmlns:a16="http://schemas.microsoft.com/office/drawing/2014/main" id="{76434E40-0F6A-3CCB-512A-EA5963B9B40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09" y="4314469"/>
            <a:ext cx="1170432" cy="1170432"/>
          </a:xfrm>
          <a:prstGeom prst="rect">
            <a:avLst/>
          </a:prstGeom>
        </p:spPr>
      </p:pic>
      <p:pic>
        <p:nvPicPr>
          <p:cNvPr id="147" name="Picture 146" descr="A blue hexagons with white text&#10;&#10;AI-generated content may be incorrect.">
            <a:extLst>
              <a:ext uri="{FF2B5EF4-FFF2-40B4-BE49-F238E27FC236}">
                <a16:creationId xmlns:a16="http://schemas.microsoft.com/office/drawing/2014/main" id="{1626621E-40EB-222A-9B09-4EB932C60E7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5257" y="3068193"/>
            <a:ext cx="1170432" cy="1170432"/>
          </a:xfrm>
          <a:prstGeom prst="rect">
            <a:avLst/>
          </a:prstGeom>
        </p:spPr>
      </p:pic>
      <p:pic>
        <p:nvPicPr>
          <p:cNvPr id="146" name="Picture 145" descr="A blue background with white text and hexagons&#10;&#10;AI-generated content may be incorrect.">
            <a:extLst>
              <a:ext uri="{FF2B5EF4-FFF2-40B4-BE49-F238E27FC236}">
                <a16:creationId xmlns:a16="http://schemas.microsoft.com/office/drawing/2014/main" id="{7D499A1E-B12F-F866-9DB7-6A59F37E63A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360" y="3068193"/>
            <a:ext cx="1170432" cy="1170432"/>
          </a:xfrm>
          <a:prstGeom prst="rect">
            <a:avLst/>
          </a:prstGeom>
        </p:spPr>
      </p:pic>
      <p:pic>
        <p:nvPicPr>
          <p:cNvPr id="145" name="Picture 144" descr="A blue background with text and hexagons&#10;&#10;AI-generated content may be incorrect.">
            <a:extLst>
              <a:ext uri="{FF2B5EF4-FFF2-40B4-BE49-F238E27FC236}">
                <a16:creationId xmlns:a16="http://schemas.microsoft.com/office/drawing/2014/main" id="{5DC34936-D5C4-99C6-2223-1E4E617107D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09" y="3068193"/>
            <a:ext cx="1170432" cy="1170432"/>
          </a:xfrm>
          <a:prstGeom prst="rect">
            <a:avLst/>
          </a:prstGeom>
        </p:spPr>
      </p:pic>
      <p:pic>
        <p:nvPicPr>
          <p:cNvPr id="144" name="Picture 143" descr="A blue background with hexagons and text&#10;&#10;AI-generated content may be incorrect.">
            <a:extLst>
              <a:ext uri="{FF2B5EF4-FFF2-40B4-BE49-F238E27FC236}">
                <a16:creationId xmlns:a16="http://schemas.microsoft.com/office/drawing/2014/main" id="{1E93A42E-9299-D7EB-964B-8CD9A619486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5257" y="1821917"/>
            <a:ext cx="1170432" cy="1170432"/>
          </a:xfrm>
          <a:prstGeom prst="rect">
            <a:avLst/>
          </a:prstGeom>
        </p:spPr>
      </p:pic>
      <p:pic>
        <p:nvPicPr>
          <p:cNvPr id="143" name="Picture 142" descr="A blue background with text and hexagons&#10;&#10;AI-generated content may be incorrect.">
            <a:extLst>
              <a:ext uri="{FF2B5EF4-FFF2-40B4-BE49-F238E27FC236}">
                <a16:creationId xmlns:a16="http://schemas.microsoft.com/office/drawing/2014/main" id="{083901F2-7378-23D2-F833-2183A2DB497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360" y="1821917"/>
            <a:ext cx="1170432" cy="1170432"/>
          </a:xfrm>
          <a:prstGeom prst="rect">
            <a:avLst/>
          </a:prstGeom>
        </p:spPr>
      </p:pic>
      <p:pic>
        <p:nvPicPr>
          <p:cNvPr id="142" name="Picture 141" descr="A blue background with text and hexagons&#10;&#10;AI-generated content may be incorrect.">
            <a:extLst>
              <a:ext uri="{FF2B5EF4-FFF2-40B4-BE49-F238E27FC236}">
                <a16:creationId xmlns:a16="http://schemas.microsoft.com/office/drawing/2014/main" id="{9020AABB-D866-DA39-FB12-2B6A1A4EA8F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09" y="1821917"/>
            <a:ext cx="1170432" cy="117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041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713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61FBA0C2-15FC-BCCB-7743-788DA7D088FE}"/>
              </a:ext>
            </a:extLst>
          </p:cNvPr>
          <p:cNvSpPr/>
          <p:nvPr userDrawn="1"/>
        </p:nvSpPr>
        <p:spPr>
          <a:xfrm>
            <a:off x="1" y="888802"/>
            <a:ext cx="12192000" cy="5969198"/>
          </a:xfrm>
          <a:prstGeom prst="roundRect">
            <a:avLst>
              <a:gd name="adj" fmla="val 2582"/>
            </a:avLst>
          </a:prstGeom>
          <a:solidFill>
            <a:srgbClr val="0713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pen Sans" panose="020B0606030504020204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A206F6-5D17-2A1E-0F5F-D0925E0CC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28" y="383557"/>
            <a:ext cx="10515600" cy="424732"/>
          </a:xfrm>
          <a:prstGeom prst="rect">
            <a:avLst/>
          </a:prstGeom>
        </p:spPr>
        <p:txBody>
          <a:bodyPr wrap="square" lIns="91440" tIns="45720" rIns="91440" bIns="45720" anchor="b">
            <a:sp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B3C47B-0270-C1CD-E2E8-0FCCAD8E50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228" y="990737"/>
            <a:ext cx="11383198" cy="5229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94F9B95-DC10-E363-84D5-429BD0FD3D04}"/>
              </a:ext>
            </a:extLst>
          </p:cNvPr>
          <p:cNvGrpSpPr/>
          <p:nvPr userDrawn="1"/>
        </p:nvGrpSpPr>
        <p:grpSpPr>
          <a:xfrm>
            <a:off x="11908626" y="6720316"/>
            <a:ext cx="165900" cy="50235"/>
            <a:chOff x="5037856" y="7327501"/>
            <a:chExt cx="487621" cy="147653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E885DA1-06FF-8D72-C7C6-E505B04FD9C6}"/>
                </a:ext>
              </a:extLst>
            </p:cNvPr>
            <p:cNvSpPr/>
            <p:nvPr/>
          </p:nvSpPr>
          <p:spPr>
            <a:xfrm>
              <a:off x="5037856" y="7327501"/>
              <a:ext cx="147653" cy="147653"/>
            </a:xfrm>
            <a:prstGeom prst="ellipse">
              <a:avLst/>
            </a:prstGeom>
            <a:solidFill>
              <a:srgbClr val="EE2E2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Open Sans" panose="020B0606030504020204" pitchFamily="34" charset="0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7A4C5BA-0258-5B5E-20AF-F4496FDE5FF4}"/>
                </a:ext>
              </a:extLst>
            </p:cNvPr>
            <p:cNvSpPr/>
            <p:nvPr/>
          </p:nvSpPr>
          <p:spPr>
            <a:xfrm>
              <a:off x="5207840" y="7327501"/>
              <a:ext cx="147653" cy="147653"/>
            </a:xfrm>
            <a:prstGeom prst="ellipse">
              <a:avLst/>
            </a:prstGeom>
            <a:solidFill>
              <a:srgbClr val="FDB71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Open Sans" panose="020B0606030504020204" pitchFamily="34" charset="0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B8AD5A7-318E-88FE-1EDD-2E721524AC50}"/>
                </a:ext>
              </a:extLst>
            </p:cNvPr>
            <p:cNvSpPr/>
            <p:nvPr/>
          </p:nvSpPr>
          <p:spPr>
            <a:xfrm>
              <a:off x="5377824" y="7327501"/>
              <a:ext cx="147653" cy="147653"/>
            </a:xfrm>
            <a:prstGeom prst="ellipse">
              <a:avLst/>
            </a:prstGeom>
            <a:solidFill>
              <a:srgbClr val="008D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Open Sans" panose="020B0606030504020204" pitchFamily="34" charset="0"/>
              </a:endParaRPr>
            </a:p>
          </p:txBody>
        </p:sp>
      </p:grpSp>
      <p:sp>
        <p:nvSpPr>
          <p:cNvPr id="13" name="Slide Number Placeholder 95">
            <a:extLst>
              <a:ext uri="{FF2B5EF4-FFF2-40B4-BE49-F238E27FC236}">
                <a16:creationId xmlns:a16="http://schemas.microsoft.com/office/drawing/2014/main" id="{E7248CF5-6297-D6B6-7DC6-7AA2764506D1}"/>
              </a:ext>
            </a:extLst>
          </p:cNvPr>
          <p:cNvSpPr txBox="1">
            <a:spLocks/>
          </p:cNvSpPr>
          <p:nvPr userDrawn="1"/>
        </p:nvSpPr>
        <p:spPr>
          <a:xfrm>
            <a:off x="11700380" y="6380308"/>
            <a:ext cx="46672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75C86D31-F0B1-2A41-9EA6-70765BFBA483}" type="slidenum">
              <a:rPr lang="en-US" sz="1050" smtClean="0">
                <a:solidFill>
                  <a:prstClr val="white">
                    <a:lumMod val="9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r">
                <a:defRPr/>
              </a:pPr>
              <a:t>‹#›</a:t>
            </a:fld>
            <a:endParaRPr lang="en-US" sz="1050">
              <a:solidFill>
                <a:prstClr val="white">
                  <a:lumMod val="95000"/>
                </a:prst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A24237F-DAED-0F87-3E9C-418C62372D8D}"/>
              </a:ext>
            </a:extLst>
          </p:cNvPr>
          <p:cNvSpPr/>
          <p:nvPr userDrawn="1"/>
        </p:nvSpPr>
        <p:spPr>
          <a:xfrm>
            <a:off x="12294630" y="9625"/>
            <a:ext cx="411480" cy="411480"/>
          </a:xfrm>
          <a:prstGeom prst="roundRect">
            <a:avLst/>
          </a:prstGeom>
          <a:solidFill>
            <a:srgbClr val="07132D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pen Sans" panose="020B0606030504020204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162BE03-132F-4315-0355-5529CE821E7A}"/>
              </a:ext>
            </a:extLst>
          </p:cNvPr>
          <p:cNvSpPr/>
          <p:nvPr userDrawn="1"/>
        </p:nvSpPr>
        <p:spPr>
          <a:xfrm>
            <a:off x="12294630" y="523676"/>
            <a:ext cx="411480" cy="411480"/>
          </a:xfrm>
          <a:prstGeom prst="roundRect">
            <a:avLst/>
          </a:prstGeom>
          <a:solidFill>
            <a:srgbClr val="163E64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pen Sans" panose="020B060603050402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99F1EAF-6129-445F-40BE-57C602771AEB}"/>
              </a:ext>
            </a:extLst>
          </p:cNvPr>
          <p:cNvSpPr/>
          <p:nvPr userDrawn="1"/>
        </p:nvSpPr>
        <p:spPr>
          <a:xfrm>
            <a:off x="12294630" y="1037727"/>
            <a:ext cx="411480" cy="411480"/>
          </a:xfrm>
          <a:prstGeom prst="roundRect">
            <a:avLst/>
          </a:prstGeom>
          <a:solidFill>
            <a:srgbClr val="0270AA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pen Sans" panose="020B0606030504020204" pitchFamily="34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BB70A9D-569F-667C-7A69-D6F374DB2CA2}"/>
              </a:ext>
            </a:extLst>
          </p:cNvPr>
          <p:cNvSpPr/>
          <p:nvPr userDrawn="1"/>
        </p:nvSpPr>
        <p:spPr>
          <a:xfrm>
            <a:off x="12294630" y="1551778"/>
            <a:ext cx="411480" cy="411480"/>
          </a:xfrm>
          <a:prstGeom prst="roundRect">
            <a:avLst/>
          </a:prstGeom>
          <a:solidFill>
            <a:srgbClr val="FBB61A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pen Sans" panose="020B0606030504020204" pitchFamily="34" charset="0"/>
            </a:endParaRPr>
          </a:p>
        </p:txBody>
      </p:sp>
      <p:sp>
        <p:nvSpPr>
          <p:cNvPr id="19" name="Rounded Rectangle 31">
            <a:extLst>
              <a:ext uri="{FF2B5EF4-FFF2-40B4-BE49-F238E27FC236}">
                <a16:creationId xmlns:a16="http://schemas.microsoft.com/office/drawing/2014/main" id="{3B020DAD-ED56-14FA-5F09-0A4C3E6117F2}"/>
              </a:ext>
            </a:extLst>
          </p:cNvPr>
          <p:cNvSpPr/>
          <p:nvPr userDrawn="1"/>
        </p:nvSpPr>
        <p:spPr>
          <a:xfrm>
            <a:off x="12294630" y="2065829"/>
            <a:ext cx="411480" cy="411480"/>
          </a:xfrm>
          <a:prstGeom prst="roundRect">
            <a:avLst>
              <a:gd name="adj" fmla="val 14878"/>
            </a:avLst>
          </a:prstGeom>
          <a:solidFill>
            <a:srgbClr val="07132D">
              <a:alpha val="80000"/>
            </a:srgb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E3C16994-92F7-963F-12D0-766C99EC89EB}"/>
              </a:ext>
            </a:extLst>
          </p:cNvPr>
          <p:cNvSpPr/>
          <p:nvPr userDrawn="1"/>
        </p:nvSpPr>
        <p:spPr>
          <a:xfrm>
            <a:off x="12294630" y="2579882"/>
            <a:ext cx="411480" cy="411480"/>
          </a:xfrm>
          <a:prstGeom prst="roundRect">
            <a:avLst>
              <a:gd name="adj" fmla="val 16208"/>
            </a:avLst>
          </a:prstGeom>
          <a:solidFill>
            <a:schemeClr val="bg1">
              <a:alpha val="70000"/>
            </a:schemeClr>
          </a:solidFill>
          <a:ln w="12700">
            <a:solidFill>
              <a:schemeClr val="tx1"/>
            </a:solidFill>
          </a:ln>
        </p:spPr>
        <p:txBody>
          <a:bodyPr wrap="square" lIns="293545" rIns="195697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7132D"/>
              </a:solidFill>
              <a:effectLst/>
              <a:uLnTx/>
              <a:uFillTx/>
              <a:latin typeface="Open Sans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8754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5" r:id="rId5"/>
    <p:sldLayoutId id="2147483716" r:id="rId6"/>
    <p:sldLayoutId id="2147483722" r:id="rId7"/>
    <p:sldLayoutId id="2147483723" r:id="rId8"/>
    <p:sldLayoutId id="2147483724" r:id="rId9"/>
    <p:sldLayoutId id="2147483714" r:id="rId10"/>
    <p:sldLayoutId id="2147483721" r:id="rId11"/>
    <p:sldLayoutId id="2147483717" r:id="rId12"/>
    <p:sldLayoutId id="2147483718" r:id="rId13"/>
    <p:sldLayoutId id="2147483719" r:id="rId14"/>
    <p:sldLayoutId id="2147483720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2400" b="1" kern="1200" dirty="0" smtClean="0">
          <a:solidFill>
            <a:schemeClr val="bg1"/>
          </a:solidFill>
          <a:latin typeface="Open Sans" panose="020B0606030504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Open Sans" panose="020B0606030504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Open Sans" panose="020B0606030504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Open Sans" panose="020B0606030504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Open Sans" panose="020B0606030504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Open Sans" panose="020B0606030504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office.com/r/3yQE004AFE" TargetMode="External"/><Relationship Id="rId2" Type="http://schemas.openxmlformats.org/officeDocument/2006/relationships/hyperlink" Target="https://forms.office.com/Pages/ResponsePage.aspx?id=qJkhLZjLaUKyrsY88rfH8M_HpU3h00xOqRqXEXuEZCdUOEk3TFFDRVRMSkVTQ05BOVBLWFhCTVk5Uy4u" TargetMode="Externa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slide" Target="slide8.xml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2FCF165-DED0-85EB-C4F5-2938FCBCEF5F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614247" y="1885271"/>
            <a:ext cx="8966200" cy="3325910"/>
          </a:xfrm>
          <a:prstGeom prst="rect">
            <a:avLst/>
          </a:prstGeom>
        </p:spPr>
        <p:txBody>
          <a:bodyPr anchor="t"/>
          <a:lstStyle/>
          <a:p>
            <a:pPr>
              <a:lnSpc>
                <a:spcPct val="150000"/>
              </a:lnSpc>
            </a:pPr>
            <a:r>
              <a:rPr lang="en-GB" sz="3200">
                <a:solidFill>
                  <a:srgbClr val="FFC000"/>
                </a:solidFill>
                <a:latin typeface="Open Sans"/>
                <a:ea typeface="Open Sans"/>
                <a:cs typeface="Open Sans"/>
              </a:rPr>
              <a:t>Website</a:t>
            </a:r>
            <a:br>
              <a:rPr lang="en-US" sz="3200"/>
            </a:br>
            <a:r>
              <a:rPr lang="en-US" sz="3200" b="0">
                <a:solidFill>
                  <a:srgbClr val="FFC000"/>
                </a:solidFill>
                <a:latin typeface="Open Sans"/>
                <a:ea typeface="Open Sans"/>
                <a:cs typeface="Open Sans"/>
              </a:rPr>
              <a:t>Building blocks</a:t>
            </a:r>
            <a:br>
              <a:rPr lang="en-US" sz="3200"/>
            </a:br>
            <a:br>
              <a:rPr lang="en-US" sz="3200"/>
            </a:br>
            <a:r>
              <a:rPr lang="en-US" sz="2800">
                <a:latin typeface="Open Sans"/>
                <a:ea typeface="Open Sans"/>
                <a:cs typeface="Open Sans"/>
              </a:rPr>
              <a:t>Marketing</a:t>
            </a:r>
            <a:br>
              <a:rPr lang="en-US" sz="2800"/>
            </a:br>
            <a:r>
              <a:rPr lang="en-US" sz="1800" b="0">
                <a:latin typeface="Open Sans"/>
                <a:ea typeface="Open Sans"/>
                <a:cs typeface="Open Sans"/>
              </a:rPr>
              <a:t>August 2026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1402AA2D-28BC-3AD2-D1B3-CFCADC1815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50506" r="50524"/>
          <a:stretch>
            <a:fillRect/>
          </a:stretch>
        </p:blipFill>
        <p:spPr>
          <a:xfrm>
            <a:off x="9580447" y="1"/>
            <a:ext cx="2611553" cy="2702560"/>
          </a:xfrm>
          <a:custGeom>
            <a:avLst/>
            <a:gdLst>
              <a:gd name="connsiteX0" fmla="*/ 0 w 3279975"/>
              <a:gd name="connsiteY0" fmla="*/ 0 h 3394275"/>
              <a:gd name="connsiteX1" fmla="*/ 3279975 w 3279975"/>
              <a:gd name="connsiteY1" fmla="*/ 0 h 3394275"/>
              <a:gd name="connsiteX2" fmla="*/ 3279975 w 3279975"/>
              <a:gd name="connsiteY2" fmla="*/ 3394275 h 3394275"/>
              <a:gd name="connsiteX3" fmla="*/ 0 w 3279975"/>
              <a:gd name="connsiteY3" fmla="*/ 3394275 h 3394275"/>
              <a:gd name="connsiteX4" fmla="*/ 0 w 3279975"/>
              <a:gd name="connsiteY4" fmla="*/ 0 h 3394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79975" h="3394275">
                <a:moveTo>
                  <a:pt x="0" y="0"/>
                </a:moveTo>
                <a:lnTo>
                  <a:pt x="3279975" y="0"/>
                </a:lnTo>
                <a:lnTo>
                  <a:pt x="3279975" y="3394275"/>
                </a:lnTo>
                <a:lnTo>
                  <a:pt x="0" y="3394275"/>
                </a:lnTo>
                <a:lnTo>
                  <a:pt x="0" y="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802663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3CA16D-E743-CF18-ADEF-6146C8CB6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AB4A3-737D-7E62-E30E-483AE8787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2.3 </a:t>
            </a:r>
            <a:r>
              <a:rPr lang="en-IN"/>
              <a:t>Area of work – Enterprise Solution</a:t>
            </a:r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05F9009-2FC8-FDEA-FCE1-C20334560D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6420490"/>
              </p:ext>
            </p:extLst>
          </p:nvPr>
        </p:nvGraphicFramePr>
        <p:xfrm>
          <a:off x="1872784" y="877323"/>
          <a:ext cx="8446432" cy="1006120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42449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74301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59895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3001641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3099428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1677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16770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  </a:t>
                      </a:r>
                      <a:r>
                        <a:rPr lang="en-IN" sz="1400" u="none" strike="noStrike">
                          <a:solidFill>
                            <a:schemeClr val="bg1"/>
                          </a:solidFill>
                          <a:effectLst/>
                        </a:rPr>
                        <a:t>Area of work</a:t>
                      </a:r>
                      <a:endParaRPr lang="en-IN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Enterprise solution: Title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1677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Enterprise solution: Subtitle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50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  <a:tr h="1677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Enterprise solution: Intro text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80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7887776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E307561D-7DE0-190C-83CC-440DBD97F4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6000" y="2933505"/>
            <a:ext cx="7920000" cy="2423513"/>
          </a:xfrm>
          <a:prstGeom prst="roundRect">
            <a:avLst>
              <a:gd name="adj" fmla="val 3839"/>
            </a:avLst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D0962FE1-7660-132E-1148-E2CF8FA751F2}"/>
              </a:ext>
            </a:extLst>
          </p:cNvPr>
          <p:cNvSpPr/>
          <p:nvPr/>
        </p:nvSpPr>
        <p:spPr>
          <a:xfrm>
            <a:off x="8606921" y="3051023"/>
            <a:ext cx="245534" cy="24553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</a:rPr>
              <a:t>1</a:t>
            </a:r>
            <a:endParaRPr lang="en-IN" sz="1400" b="1">
              <a:solidFill>
                <a:schemeClr val="tx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304A009-C22A-F5AC-EE44-2CA1B35F0D39}"/>
              </a:ext>
            </a:extLst>
          </p:cNvPr>
          <p:cNvSpPr/>
          <p:nvPr/>
        </p:nvSpPr>
        <p:spPr>
          <a:xfrm>
            <a:off x="8129316" y="3387465"/>
            <a:ext cx="245534" cy="24553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</a:rPr>
              <a:t>2</a:t>
            </a:r>
            <a:endParaRPr lang="en-IN" sz="1400" b="1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D36CB72-985E-0C47-ED00-9469B7C3BDC4}"/>
              </a:ext>
            </a:extLst>
          </p:cNvPr>
          <p:cNvSpPr/>
          <p:nvPr/>
        </p:nvSpPr>
        <p:spPr>
          <a:xfrm>
            <a:off x="9667883" y="3633531"/>
            <a:ext cx="245534" cy="24553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</a:rPr>
              <a:t>3</a:t>
            </a:r>
            <a:endParaRPr lang="en-IN" sz="1400" b="1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517AAA-D85D-6232-DF48-AAA176C2468F}"/>
              </a:ext>
            </a:extLst>
          </p:cNvPr>
          <p:cNvSpPr txBox="1"/>
          <p:nvPr/>
        </p:nvSpPr>
        <p:spPr>
          <a:xfrm>
            <a:off x="358228" y="6105111"/>
            <a:ext cx="63592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ctr"/>
            <a:r>
              <a:rPr lang="en-IN" b="0" i="0">
                <a:solidFill>
                  <a:schemeClr val="bg1"/>
                </a:solidFill>
                <a:latin typeface="Aptos Narrow" panose="020B0004020202020204" pitchFamily="34" charset="0"/>
              </a:rPr>
              <a:t>Variations: </a:t>
            </a:r>
            <a:r>
              <a:rPr lang="en-IN" b="0" i="0">
                <a:solidFill>
                  <a:srgbClr val="00B0F0"/>
                </a:solidFill>
                <a:latin typeface="Aptos Narrow" panose="020B0004020202020204" pitchFamily="34" charset="0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Variation 1</a:t>
            </a:r>
            <a:endParaRPr lang="en-IN" sz="1800" b="0" i="0" u="none" strike="noStrike">
              <a:solidFill>
                <a:srgbClr val="00B0F0"/>
              </a:solidFill>
              <a:effectLst/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5322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D298D-D7D1-4055-F57B-0F24163BB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A21E8-CEAE-E658-92A8-E8A9ECE9A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2.4 </a:t>
            </a:r>
            <a:r>
              <a:rPr lang="en-IN"/>
              <a:t>Area of work – Enterprise Solution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ED1C4A-1ED3-83F4-4F26-7DA4DB4A4556}"/>
              </a:ext>
            </a:extLst>
          </p:cNvPr>
          <p:cNvSpPr txBox="1"/>
          <p:nvPr/>
        </p:nvSpPr>
        <p:spPr bwMode="auto">
          <a:xfrm>
            <a:off x="2072215" y="2241697"/>
            <a:ext cx="8047569" cy="4392692"/>
          </a:xfrm>
          <a:prstGeom prst="roundRect">
            <a:avLst>
              <a:gd name="adj" fmla="val 1247"/>
            </a:avLst>
          </a:prstGeom>
          <a:ln>
            <a:solidFill>
              <a:srgbClr val="C3C4C3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1400">
                <a:solidFill>
                  <a:schemeClr val="bg1"/>
                </a:solidFill>
              </a:rPr>
              <a:t>Practice team to provide input.</a:t>
            </a: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F995C64-02B8-C82D-6EC3-73DEC0BD7D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6659950"/>
              </p:ext>
            </p:extLst>
          </p:nvPr>
        </p:nvGraphicFramePr>
        <p:xfrm>
          <a:off x="1872784" y="877323"/>
          <a:ext cx="8446432" cy="1006120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42449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74301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59895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3001641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3099428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1677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16770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  </a:t>
                      </a:r>
                      <a:r>
                        <a:rPr lang="en-IN" sz="1400" u="none" strike="noStrike">
                          <a:solidFill>
                            <a:schemeClr val="bg1"/>
                          </a:solidFill>
                          <a:effectLst/>
                        </a:rPr>
                        <a:t>Area of work</a:t>
                      </a:r>
                      <a:endParaRPr lang="en-IN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Enterprise solution: Title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1677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Enterprise solution: Subtitle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50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  <a:tr h="1677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Enterprise solution: Intro text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80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78877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3759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1FE78-1EB4-A8AF-4678-3FF1AA905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18443-054A-C27E-E03C-293A35BAE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28" y="383557"/>
            <a:ext cx="10515600" cy="424732"/>
          </a:xfrm>
        </p:spPr>
        <p:txBody>
          <a:bodyPr/>
          <a:lstStyle/>
          <a:p>
            <a:r>
              <a:rPr lang="en-US"/>
              <a:t>3.1 </a:t>
            </a:r>
            <a:r>
              <a:rPr lang="en-IN"/>
              <a:t>Our solutions - high level</a:t>
            </a:r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F71D642-A7C0-1AE0-17DF-2B0A7C046C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9229263"/>
              </p:ext>
            </p:extLst>
          </p:nvPr>
        </p:nvGraphicFramePr>
        <p:xfrm>
          <a:off x="1872784" y="877323"/>
          <a:ext cx="8446432" cy="1471010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42449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74301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59895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3001641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3099428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1677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16770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Our solutions -</a:t>
                      </a:r>
                      <a:br>
                        <a:rPr lang="en-IN" sz="1400" u="none" strike="noStrike">
                          <a:effectLst/>
                        </a:rPr>
                      </a:br>
                      <a:r>
                        <a:rPr lang="en-IN" sz="1400" u="none" strike="noStrike">
                          <a:effectLst/>
                        </a:rPr>
                        <a:t>high level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1" u="none" strike="noStrike">
                          <a:solidFill>
                            <a:srgbClr val="FFC000"/>
                          </a:solidFill>
                          <a:effectLst/>
                        </a:rPr>
                        <a:t>Infographics / Frameworks: Title</a:t>
                      </a:r>
                      <a:endParaRPr lang="en-IN" sz="1400" b="1" i="0" u="none" strike="noStrike">
                        <a:solidFill>
                          <a:srgbClr val="FFC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60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1677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Accelerators / Solutions: Title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35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  <a:tr h="1677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Accelerators / Solutions: Sub-title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60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7887776"/>
                  </a:ext>
                </a:extLst>
              </a:tr>
              <a:tr h="1677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Accelerators / Solutions: Points (</a:t>
                      </a:r>
                      <a:r>
                        <a:rPr lang="en-IN" sz="1400" u="none" strike="noStrike" err="1">
                          <a:effectLst/>
                        </a:rPr>
                        <a:t>upto</a:t>
                      </a:r>
                      <a:r>
                        <a:rPr lang="en-IN" sz="1400" u="none" strike="noStrike">
                          <a:effectLst/>
                        </a:rPr>
                        <a:t> 4)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85/point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4794298"/>
                  </a:ext>
                </a:extLst>
              </a:tr>
            </a:tbl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982ED47D-B736-BCCA-EC5F-55A98F1F0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6000" y="2522312"/>
            <a:ext cx="7200000" cy="3790678"/>
          </a:xfrm>
          <a:prstGeom prst="roundRect">
            <a:avLst>
              <a:gd name="adj" fmla="val 1316"/>
            </a:avLst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5A7A024-E23D-23C9-2078-2626222047FB}"/>
              </a:ext>
            </a:extLst>
          </p:cNvPr>
          <p:cNvSpPr txBox="1"/>
          <p:nvPr/>
        </p:nvSpPr>
        <p:spPr>
          <a:xfrm>
            <a:off x="5133477" y="6363858"/>
            <a:ext cx="47227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000">
                <a:solidFill>
                  <a:schemeClr val="bg1"/>
                </a:solidFill>
              </a:rPr>
              <a:t>* SME to provide the diagram, marketing to translate per the website design</a:t>
            </a:r>
          </a:p>
        </p:txBody>
      </p:sp>
    </p:spTree>
    <p:extLst>
      <p:ext uri="{BB962C8B-B14F-4D97-AF65-F5344CB8AC3E}">
        <p14:creationId xmlns:p14="http://schemas.microsoft.com/office/powerpoint/2010/main" val="30552189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65C84-5A78-A81A-3FE0-776FDEBFC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4594C-9450-E6F6-E0B1-016DCF90F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28" y="383557"/>
            <a:ext cx="10515600" cy="424732"/>
          </a:xfrm>
        </p:spPr>
        <p:txBody>
          <a:bodyPr/>
          <a:lstStyle/>
          <a:p>
            <a:r>
              <a:rPr lang="en-US"/>
              <a:t>3.2 </a:t>
            </a:r>
            <a:r>
              <a:rPr lang="en-IN"/>
              <a:t>Our solutions - high level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06FE35-C0CB-4598-9DAB-334F6CFBBB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3039" y="2882312"/>
            <a:ext cx="7200000" cy="3769255"/>
          </a:xfrm>
          <a:prstGeom prst="roundRect">
            <a:avLst>
              <a:gd name="adj" fmla="val 656"/>
            </a:avLst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F74A204F-3E11-9127-E63E-B07595AC124B}"/>
              </a:ext>
            </a:extLst>
          </p:cNvPr>
          <p:cNvSpPr/>
          <p:nvPr/>
        </p:nvSpPr>
        <p:spPr>
          <a:xfrm>
            <a:off x="4848737" y="3115900"/>
            <a:ext cx="245534" cy="24553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</a:rPr>
              <a:t>1</a:t>
            </a:r>
            <a:endParaRPr lang="en-IN" sz="1400" b="1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07AAF9F-E7E5-A3F5-242A-F24C9B8C3343}"/>
              </a:ext>
            </a:extLst>
          </p:cNvPr>
          <p:cNvSpPr/>
          <p:nvPr/>
        </p:nvSpPr>
        <p:spPr>
          <a:xfrm>
            <a:off x="5764738" y="3263876"/>
            <a:ext cx="245534" cy="24553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</a:rPr>
              <a:t>2</a:t>
            </a:r>
            <a:endParaRPr lang="en-IN" sz="1400" b="1">
              <a:solidFill>
                <a:schemeClr val="tx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7F8BC9D-30D4-D906-815B-05D7313F702B}"/>
              </a:ext>
            </a:extLst>
          </p:cNvPr>
          <p:cNvSpPr/>
          <p:nvPr/>
        </p:nvSpPr>
        <p:spPr>
          <a:xfrm>
            <a:off x="9487505" y="3159397"/>
            <a:ext cx="245534" cy="24553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</a:rPr>
              <a:t>3</a:t>
            </a:r>
            <a:endParaRPr lang="en-IN" sz="1400" b="1">
              <a:solidFill>
                <a:schemeClr val="tx1"/>
              </a:solidFill>
            </a:endParaRP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415EDF64-ECD4-1F6F-6843-C92E9DAF0C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5331106"/>
              </p:ext>
            </p:extLst>
          </p:nvPr>
        </p:nvGraphicFramePr>
        <p:xfrm>
          <a:off x="1872784" y="813315"/>
          <a:ext cx="8446432" cy="1935955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42449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74301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59895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3001641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3099428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1677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16770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Our solutions -</a:t>
                      </a:r>
                      <a:br>
                        <a:rPr lang="en-IN" sz="1400" u="none" strike="noStrike">
                          <a:effectLst/>
                        </a:rPr>
                      </a:br>
                      <a:r>
                        <a:rPr lang="en-IN" sz="1400" u="none" strike="noStrike">
                          <a:effectLst/>
                        </a:rPr>
                        <a:t>high level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Infographics / Frameworks: Title</a:t>
                      </a:r>
                      <a:endParaRPr lang="en-IN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60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50311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1" u="none" strike="noStrike">
                          <a:solidFill>
                            <a:srgbClr val="FFC000"/>
                          </a:solidFill>
                          <a:effectLst/>
                        </a:rPr>
                        <a:t>Accelerators / Solutions: Title</a:t>
                      </a:r>
                      <a:endParaRPr lang="en-IN" sz="1400" b="1" i="0" u="none" strike="noStrike">
                        <a:solidFill>
                          <a:srgbClr val="FFC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35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  <a:tr h="1677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1" u="none" strike="noStrike">
                          <a:solidFill>
                            <a:srgbClr val="FFC000"/>
                          </a:solidFill>
                          <a:effectLst/>
                        </a:rPr>
                        <a:t>Accelerators / Solutions: Sub-title</a:t>
                      </a:r>
                      <a:endParaRPr lang="en-IN" sz="1400" b="1" i="0" u="none" strike="noStrike">
                        <a:solidFill>
                          <a:srgbClr val="FFC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3576383"/>
                  </a:ext>
                </a:extLst>
              </a:tr>
              <a:tr h="1677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1" u="none" strike="noStrike">
                          <a:solidFill>
                            <a:srgbClr val="FFC000"/>
                          </a:solidFill>
                          <a:effectLst/>
                        </a:rPr>
                        <a:t>Accelerators / Solutions: Points (</a:t>
                      </a:r>
                      <a:r>
                        <a:rPr lang="en-IN" sz="1400" b="1" u="none" strike="noStrike" err="1">
                          <a:solidFill>
                            <a:srgbClr val="FFC000"/>
                          </a:solidFill>
                          <a:effectLst/>
                        </a:rPr>
                        <a:t>upto</a:t>
                      </a:r>
                      <a:r>
                        <a:rPr lang="en-IN" sz="1400" b="1" u="none" strike="noStrike">
                          <a:solidFill>
                            <a:srgbClr val="FFC000"/>
                          </a:solidFill>
                          <a:effectLst/>
                        </a:rPr>
                        <a:t> 4)</a:t>
                      </a:r>
                      <a:endParaRPr lang="en-IN" sz="1400" b="1" i="0" u="none" strike="noStrike">
                        <a:solidFill>
                          <a:srgbClr val="FFC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85/point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266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4847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4CCC4E-EC0B-1BF2-6CA4-07B73C300A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26F75-1855-30A8-76C6-0B38C4A8C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3.3 </a:t>
            </a:r>
            <a:r>
              <a:rPr lang="en-IN"/>
              <a:t>Our solutions - high level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9C16B6-B3DB-FEA7-49BD-32E2A0F8388E}"/>
              </a:ext>
            </a:extLst>
          </p:cNvPr>
          <p:cNvSpPr txBox="1"/>
          <p:nvPr/>
        </p:nvSpPr>
        <p:spPr bwMode="auto">
          <a:xfrm>
            <a:off x="2072215" y="2954929"/>
            <a:ext cx="8047569" cy="3323987"/>
          </a:xfrm>
          <a:prstGeom prst="roundRect">
            <a:avLst>
              <a:gd name="adj" fmla="val 1247"/>
            </a:avLst>
          </a:prstGeom>
          <a:ln>
            <a:solidFill>
              <a:srgbClr val="C3C4C3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1400">
                <a:solidFill>
                  <a:schemeClr val="bg1"/>
                </a:solidFill>
              </a:rPr>
              <a:t>Practice team to provide input.</a:t>
            </a: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F5E0EF6-E068-2268-9248-846A5DEBDE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3401523"/>
              </p:ext>
            </p:extLst>
          </p:nvPr>
        </p:nvGraphicFramePr>
        <p:xfrm>
          <a:off x="1872784" y="813315"/>
          <a:ext cx="8446432" cy="1722595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42449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74301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59895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3001641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3099428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1677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16770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Our solutions -</a:t>
                      </a:r>
                      <a:br>
                        <a:rPr lang="en-IN" sz="1400" u="none" strike="noStrike">
                          <a:effectLst/>
                        </a:rPr>
                      </a:br>
                      <a:r>
                        <a:rPr lang="en-IN" sz="1400" u="none" strike="noStrike">
                          <a:effectLst/>
                        </a:rPr>
                        <a:t>high level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Infographics / Frameworks: Title</a:t>
                      </a:r>
                      <a:endParaRPr lang="en-IN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60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50311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Accelerators / Solutions: Title</a:t>
                      </a:r>
                      <a:endParaRPr lang="en-IN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35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  <a:tr h="1677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Accelerators / Solutions: Sub-title</a:t>
                      </a:r>
                      <a:endParaRPr lang="en-IN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3576383"/>
                  </a:ext>
                </a:extLst>
              </a:tr>
              <a:tr h="1677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Accelerators / Solutions: Points (</a:t>
                      </a:r>
                      <a:r>
                        <a:rPr lang="en-IN" sz="1400" b="0" u="none" strike="noStrike" err="1">
                          <a:solidFill>
                            <a:schemeClr val="bg1"/>
                          </a:solidFill>
                          <a:effectLst/>
                        </a:rPr>
                        <a:t>upto</a:t>
                      </a:r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 4)</a:t>
                      </a:r>
                      <a:endParaRPr lang="en-IN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85/point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266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84624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BCB577-EF68-EB43-9704-15966AFB4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268DC-235C-1626-4DE7-0B41D9294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28" y="383557"/>
            <a:ext cx="10515600" cy="424732"/>
          </a:xfrm>
        </p:spPr>
        <p:txBody>
          <a:bodyPr/>
          <a:lstStyle/>
          <a:p>
            <a:r>
              <a:rPr lang="en-US"/>
              <a:t>4.1 </a:t>
            </a:r>
            <a:r>
              <a:rPr lang="en-IN"/>
              <a:t>Outcomes</a:t>
            </a:r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311D50B-036D-45C8-FE3F-C38CC05D8C06}"/>
              </a:ext>
            </a:extLst>
          </p:cNvPr>
          <p:cNvGrpSpPr/>
          <p:nvPr/>
        </p:nvGrpSpPr>
        <p:grpSpPr>
          <a:xfrm>
            <a:off x="358228" y="2922513"/>
            <a:ext cx="5540514" cy="3113028"/>
            <a:chOff x="521619" y="2766820"/>
            <a:chExt cx="5540514" cy="3113028"/>
          </a:xfrm>
        </p:grpSpPr>
        <p:pic>
          <p:nvPicPr>
            <p:cNvPr id="5" name="Picture 4" descr="A blue and yellow rectangular box with text&#10;&#10;AI-generated content may be incorrect.">
              <a:extLst>
                <a:ext uri="{FF2B5EF4-FFF2-40B4-BE49-F238E27FC236}">
                  <a16:creationId xmlns:a16="http://schemas.microsoft.com/office/drawing/2014/main" id="{EC35AFC2-7727-166A-DB7F-1412CC328B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"/>
            <a:stretch>
              <a:fillRect/>
            </a:stretch>
          </p:blipFill>
          <p:spPr>
            <a:xfrm>
              <a:off x="521619" y="2766820"/>
              <a:ext cx="5540514" cy="3113028"/>
            </a:xfrm>
            <a:prstGeom prst="roundRect">
              <a:avLst>
                <a:gd name="adj" fmla="val 2550"/>
              </a:avLst>
            </a:prstGeom>
            <a:effectLst>
              <a:glow rad="635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60743AEF-1855-A6FA-D825-ED46770F372A}"/>
                </a:ext>
              </a:extLst>
            </p:cNvPr>
            <p:cNvSpPr/>
            <p:nvPr/>
          </p:nvSpPr>
          <p:spPr>
            <a:xfrm>
              <a:off x="4639719" y="2766820"/>
              <a:ext cx="245534" cy="245534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>
                  <a:solidFill>
                    <a:schemeClr val="tx1"/>
                  </a:solidFill>
                </a:rPr>
                <a:t>1</a:t>
              </a:r>
              <a:endParaRPr lang="en-IN" sz="1400" b="1">
                <a:solidFill>
                  <a:schemeClr val="tx1"/>
                </a:solidFill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30323E5-0356-1508-4052-B3A2743E0544}"/>
                </a:ext>
              </a:extLst>
            </p:cNvPr>
            <p:cNvSpPr/>
            <p:nvPr/>
          </p:nvSpPr>
          <p:spPr>
            <a:xfrm>
              <a:off x="4762486" y="3189534"/>
              <a:ext cx="245534" cy="245534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>
                  <a:solidFill>
                    <a:schemeClr val="tx1"/>
                  </a:solidFill>
                </a:rPr>
                <a:t>2</a:t>
              </a:r>
              <a:endParaRPr lang="en-IN" sz="1400" b="1">
                <a:solidFill>
                  <a:schemeClr val="tx1"/>
                </a:solidFill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AE56A44-CF64-86EA-6619-34E73876E5CA}"/>
                </a:ext>
              </a:extLst>
            </p:cNvPr>
            <p:cNvSpPr/>
            <p:nvPr/>
          </p:nvSpPr>
          <p:spPr>
            <a:xfrm>
              <a:off x="5740399" y="3447768"/>
              <a:ext cx="245534" cy="245534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>
                  <a:solidFill>
                    <a:schemeClr val="tx1"/>
                  </a:solidFill>
                </a:rPr>
                <a:t>3</a:t>
              </a:r>
              <a:endParaRPr lang="en-IN" sz="1400" b="1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8AD9CA38-F81A-C45B-7381-629E80D0F4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9582581"/>
              </p:ext>
            </p:extLst>
          </p:nvPr>
        </p:nvGraphicFramePr>
        <p:xfrm>
          <a:off x="1872784" y="822459"/>
          <a:ext cx="8446432" cy="1278402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42449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74301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59895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3001641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3099428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21728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>
                          <a:solidFill>
                            <a:srgbClr val="FFC000"/>
                          </a:solidFill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rgbClr val="FFC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261906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Outcomes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1" u="none" strike="noStrike">
                          <a:solidFill>
                            <a:srgbClr val="FFC000"/>
                          </a:solidFill>
                          <a:effectLst/>
                        </a:rPr>
                        <a:t>Impact areas: Title</a:t>
                      </a:r>
                      <a:endParaRPr lang="en-IN" sz="1400" b="1" i="0" u="none" strike="noStrike">
                        <a:solidFill>
                          <a:srgbClr val="FFC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35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21728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1" u="none" strike="noStrike">
                          <a:solidFill>
                            <a:srgbClr val="FFC000"/>
                          </a:solidFill>
                          <a:effectLst/>
                        </a:rPr>
                        <a:t>Impact areas: Subtitle</a:t>
                      </a:r>
                      <a:endParaRPr lang="en-IN" sz="1400" b="1" i="0" u="none" strike="noStrike">
                        <a:solidFill>
                          <a:srgbClr val="FFC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0743185"/>
                  </a:ext>
                </a:extLst>
              </a:tr>
              <a:tr h="21728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1" u="none" strike="noStrike">
                          <a:solidFill>
                            <a:srgbClr val="FFC000"/>
                          </a:solidFill>
                          <a:effectLst/>
                        </a:rPr>
                        <a:t>Impact stats: </a:t>
                      </a:r>
                      <a:r>
                        <a:rPr lang="en-IN" sz="1400" b="1" u="none" strike="noStrike" err="1">
                          <a:solidFill>
                            <a:srgbClr val="FFC000"/>
                          </a:solidFill>
                          <a:effectLst/>
                        </a:rPr>
                        <a:t>upto</a:t>
                      </a:r>
                      <a:r>
                        <a:rPr lang="en-IN" sz="1400" b="1" u="none" strike="noStrike">
                          <a:solidFill>
                            <a:srgbClr val="FFC000"/>
                          </a:solidFill>
                          <a:effectLst/>
                        </a:rPr>
                        <a:t> 6</a:t>
                      </a:r>
                      <a:endParaRPr lang="en-IN" sz="1400" b="1" i="0" u="none" strike="noStrike">
                        <a:solidFill>
                          <a:srgbClr val="FFC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6099409"/>
                  </a:ext>
                </a:extLst>
              </a:tr>
              <a:tr h="261906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Success stories / Case studies</a:t>
                      </a:r>
                      <a:endParaRPr lang="en-IN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80/point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</a:tbl>
          </a:graphicData>
        </a:graphic>
      </p:graphicFrame>
      <p:grpSp>
        <p:nvGrpSpPr>
          <p:cNvPr id="15" name="Group 14">
            <a:extLst>
              <a:ext uri="{FF2B5EF4-FFF2-40B4-BE49-F238E27FC236}">
                <a16:creationId xmlns:a16="http://schemas.microsoft.com/office/drawing/2014/main" id="{5AA6E3A6-E8C2-4B09-DE35-15C62A8BA399}"/>
              </a:ext>
            </a:extLst>
          </p:cNvPr>
          <p:cNvGrpSpPr/>
          <p:nvPr/>
        </p:nvGrpSpPr>
        <p:grpSpPr>
          <a:xfrm>
            <a:off x="6197528" y="2922513"/>
            <a:ext cx="5530401" cy="1455969"/>
            <a:chOff x="6304723" y="3509433"/>
            <a:chExt cx="5530401" cy="1455969"/>
          </a:xfrm>
        </p:grpSpPr>
        <p:pic>
          <p:nvPicPr>
            <p:cNvPr id="11" name="Picture 10" descr="A screenshot of a screen&#10;&#10;AI-generated content may be incorrect.">
              <a:extLst>
                <a:ext uri="{FF2B5EF4-FFF2-40B4-BE49-F238E27FC236}">
                  <a16:creationId xmlns:a16="http://schemas.microsoft.com/office/drawing/2014/main" id="{B13D5790-D8E2-32CE-A3B4-1497B64F67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4723" y="3509433"/>
              <a:ext cx="5530401" cy="1455969"/>
            </a:xfrm>
            <a:prstGeom prst="roundRect">
              <a:avLst>
                <a:gd name="adj" fmla="val 3874"/>
              </a:avLst>
            </a:prstGeom>
            <a:effectLst>
              <a:glow rad="635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FE2AEB5-AA3B-4E60-27B9-CA254E51DA13}"/>
                </a:ext>
              </a:extLst>
            </p:cNvPr>
            <p:cNvSpPr/>
            <p:nvPr/>
          </p:nvSpPr>
          <p:spPr>
            <a:xfrm>
              <a:off x="11475649" y="3820301"/>
              <a:ext cx="245534" cy="245534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>
                  <a:solidFill>
                    <a:schemeClr val="tx1"/>
                  </a:solidFill>
                </a:rPr>
                <a:t>3</a:t>
              </a:r>
              <a:endParaRPr lang="en-IN" sz="1400" b="1">
                <a:solidFill>
                  <a:schemeClr val="tx1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90D691D-7C1E-24B4-2F9F-57361C60936D}"/>
                </a:ext>
              </a:extLst>
            </p:cNvPr>
            <p:cNvSpPr/>
            <p:nvPr/>
          </p:nvSpPr>
          <p:spPr>
            <a:xfrm>
              <a:off x="9575787" y="3630421"/>
              <a:ext cx="245534" cy="245534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>
                  <a:solidFill>
                    <a:schemeClr val="tx1"/>
                  </a:solidFill>
                </a:rPr>
                <a:t>1</a:t>
              </a:r>
              <a:endParaRPr lang="en-IN" sz="1400" b="1">
                <a:solidFill>
                  <a:schemeClr val="tx1"/>
                </a:solidFill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B6E4CA57-4CCD-635F-C4F6-B2233BF2F2FF}"/>
              </a:ext>
            </a:extLst>
          </p:cNvPr>
          <p:cNvSpPr txBox="1"/>
          <p:nvPr/>
        </p:nvSpPr>
        <p:spPr>
          <a:xfrm>
            <a:off x="241300" y="2547815"/>
            <a:ext cx="8082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200">
                <a:solidFill>
                  <a:schemeClr val="bg1"/>
                </a:solidFill>
              </a:rPr>
              <a:t>Option 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90345AB-77D7-AA2B-75D8-5500F1399871}"/>
              </a:ext>
            </a:extLst>
          </p:cNvPr>
          <p:cNvSpPr txBox="1"/>
          <p:nvPr/>
        </p:nvSpPr>
        <p:spPr>
          <a:xfrm>
            <a:off x="6094411" y="2547815"/>
            <a:ext cx="8082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200">
                <a:solidFill>
                  <a:schemeClr val="bg1"/>
                </a:solidFill>
              </a:rPr>
              <a:t>Option 2</a:t>
            </a:r>
          </a:p>
        </p:txBody>
      </p:sp>
    </p:spTree>
    <p:extLst>
      <p:ext uri="{BB962C8B-B14F-4D97-AF65-F5344CB8AC3E}">
        <p14:creationId xmlns:p14="http://schemas.microsoft.com/office/powerpoint/2010/main" val="33463551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A41D8-613A-5CAD-B52C-6433B5E4D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FF2DD-0C18-5E8D-B8B3-957D56EFE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28" y="383557"/>
            <a:ext cx="10515600" cy="424732"/>
          </a:xfrm>
        </p:spPr>
        <p:txBody>
          <a:bodyPr/>
          <a:lstStyle/>
          <a:p>
            <a:r>
              <a:rPr lang="en-US"/>
              <a:t>4.2 </a:t>
            </a:r>
            <a:r>
              <a:rPr lang="en-IN"/>
              <a:t>Outcomes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4E5C70-6E8C-0563-BBB2-35F05F777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6000" y="2231080"/>
            <a:ext cx="7920000" cy="4157161"/>
          </a:xfrm>
          <a:prstGeom prst="roundRect">
            <a:avLst>
              <a:gd name="adj" fmla="val 2818"/>
            </a:avLst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BD8EEEB5-EBA0-2835-EC0F-CBC7829C6D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3847608"/>
              </p:ext>
            </p:extLst>
          </p:nvPr>
        </p:nvGraphicFramePr>
        <p:xfrm>
          <a:off x="1872784" y="822459"/>
          <a:ext cx="8446432" cy="1278402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42449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74301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59895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3001641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3099428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21728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261906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Outcomes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Impact areas: Title</a:t>
                      </a:r>
                      <a:endParaRPr lang="en-IN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35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21728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Impact areas: Subtitle</a:t>
                      </a:r>
                      <a:endParaRPr lang="en-IN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0743185"/>
                  </a:ext>
                </a:extLst>
              </a:tr>
              <a:tr h="21728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Impact stats: </a:t>
                      </a:r>
                      <a:r>
                        <a:rPr lang="en-IN" sz="1400" b="0" u="none" strike="noStrike" err="1">
                          <a:solidFill>
                            <a:schemeClr val="bg1"/>
                          </a:solidFill>
                          <a:effectLst/>
                        </a:rPr>
                        <a:t>upto</a:t>
                      </a:r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 6</a:t>
                      </a:r>
                      <a:endParaRPr lang="en-IN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6099409"/>
                  </a:ext>
                </a:extLst>
              </a:tr>
              <a:tr h="261906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1" u="none" strike="noStrike">
                          <a:solidFill>
                            <a:srgbClr val="FFC000"/>
                          </a:solidFill>
                          <a:effectLst/>
                        </a:rPr>
                        <a:t>Success stories / Case studies</a:t>
                      </a:r>
                      <a:endParaRPr lang="en-IN" sz="1400" b="1" i="0" u="none" strike="noStrike">
                        <a:solidFill>
                          <a:srgbClr val="FFC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80/point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59691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2810FD-066B-3B30-1D3E-7741CF9E1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CA73B-98C7-4B6A-06C6-CF709D680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4.3 </a:t>
            </a:r>
            <a:r>
              <a:rPr lang="en-IN"/>
              <a:t>Outcomes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A9ABF7-F71C-391D-94F3-B016DE10C8D6}"/>
              </a:ext>
            </a:extLst>
          </p:cNvPr>
          <p:cNvSpPr txBox="1"/>
          <p:nvPr/>
        </p:nvSpPr>
        <p:spPr bwMode="auto">
          <a:xfrm>
            <a:off x="2072215" y="2296561"/>
            <a:ext cx="8047569" cy="4185761"/>
          </a:xfrm>
          <a:prstGeom prst="roundRect">
            <a:avLst>
              <a:gd name="adj" fmla="val 1247"/>
            </a:avLst>
          </a:prstGeom>
          <a:ln>
            <a:solidFill>
              <a:srgbClr val="C3C4C3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To add a new case study, here’s what we will need: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>
                <a:solidFill>
                  <a:schemeClr val="bg1"/>
                </a:solidFill>
              </a:rPr>
              <a:t>Fill out all inputs in this case study </a:t>
            </a:r>
            <a:r>
              <a:rPr lang="en-US" sz="1400">
                <a:solidFill>
                  <a:srgbClr val="00B0F0"/>
                </a:solidFill>
                <a:hlinkClick r:id="rId2" tooltip="https://forms.office.com/pages/responsepage.aspx?id=qjkhlzjlaukyrsy88rfh8m_hpu3h00xoqrqxexuezcduoek3tffdrvrmskvtq05bovblwfhctvk5uy4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template</a:t>
            </a:r>
            <a:endParaRPr lang="en-US" sz="1400">
              <a:solidFill>
                <a:srgbClr val="00B0F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>
                <a:solidFill>
                  <a:schemeClr val="bg1"/>
                </a:solidFill>
              </a:rPr>
              <a:t>Validate inputs via this content validation </a:t>
            </a:r>
            <a:r>
              <a:rPr lang="en-US" sz="1400">
                <a:solidFill>
                  <a:srgbClr val="00B0F0"/>
                </a:solidFill>
                <a:hlinkClick r:id="rId3" tooltip="https://forms.office.com/r/3yqe004af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form</a:t>
            </a:r>
            <a:endParaRPr lang="en-US" sz="1400">
              <a:solidFill>
                <a:srgbClr val="00B0F0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5E73168-52C4-C196-5A91-670BF739AE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4676148"/>
              </p:ext>
            </p:extLst>
          </p:nvPr>
        </p:nvGraphicFramePr>
        <p:xfrm>
          <a:off x="1872784" y="822459"/>
          <a:ext cx="8446432" cy="1278402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42449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74301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59895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3001641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3099428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21728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261906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Outcomes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Impact areas: Title</a:t>
                      </a:r>
                      <a:endParaRPr lang="en-IN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35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21728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Impact areas: Subtitle</a:t>
                      </a:r>
                      <a:endParaRPr lang="en-IN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0743185"/>
                  </a:ext>
                </a:extLst>
              </a:tr>
              <a:tr h="21728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Impact stats: </a:t>
                      </a:r>
                      <a:r>
                        <a:rPr lang="en-IN" sz="1400" b="0" u="none" strike="noStrike" err="1">
                          <a:solidFill>
                            <a:schemeClr val="bg1"/>
                          </a:solidFill>
                          <a:effectLst/>
                        </a:rPr>
                        <a:t>upto</a:t>
                      </a:r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 6</a:t>
                      </a:r>
                      <a:endParaRPr lang="en-IN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6099409"/>
                  </a:ext>
                </a:extLst>
              </a:tr>
              <a:tr h="261906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Success stories / Case studies</a:t>
                      </a:r>
                      <a:endParaRPr lang="en-IN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80/point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53333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BD691-271A-D93D-8AB0-787B4EF08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B6C91-76FF-3F57-8CE9-C5489100F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28" y="383557"/>
            <a:ext cx="10515600" cy="424732"/>
          </a:xfrm>
        </p:spPr>
        <p:txBody>
          <a:bodyPr/>
          <a:lstStyle/>
          <a:p>
            <a:r>
              <a:rPr lang="en-US"/>
              <a:t>5.1 </a:t>
            </a:r>
            <a:r>
              <a:rPr lang="en-IN"/>
              <a:t>Our solutions - details</a:t>
            </a:r>
            <a:endParaRPr lang="en-US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76E814C6-E906-FF2F-46F3-683FD37192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7923160"/>
              </p:ext>
            </p:extLst>
          </p:nvPr>
        </p:nvGraphicFramePr>
        <p:xfrm>
          <a:off x="1872784" y="808289"/>
          <a:ext cx="8446432" cy="2070357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42449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74301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59895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3001641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3099428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2289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228905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8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Our solutions -</a:t>
                      </a:r>
                      <a:br>
                        <a:rPr lang="en-IN" sz="1400" u="none" strike="noStrike">
                          <a:effectLst/>
                        </a:rPr>
                      </a:br>
                      <a:r>
                        <a:rPr lang="en-IN" sz="1400" u="none" strike="noStrike">
                          <a:effectLst/>
                        </a:rPr>
                        <a:t>details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400" u="none" strike="noStrike">
                        <a:effectLst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1" u="none" strike="noStrike">
                          <a:solidFill>
                            <a:srgbClr val="FFC000"/>
                          </a:solidFill>
                          <a:effectLst/>
                        </a:rPr>
                        <a:t>Product demos / Videos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1" u="none" strike="noStrike">
                          <a:solidFill>
                            <a:srgbClr val="FFC000"/>
                          </a:solidFill>
                          <a:effectLst/>
                        </a:rPr>
                        <a:t>Video title</a:t>
                      </a:r>
                      <a:endParaRPr lang="en-IN" sz="1400" b="1" i="0" u="none" strike="noStrike">
                        <a:solidFill>
                          <a:srgbClr val="FFC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0743185"/>
                  </a:ext>
                </a:extLst>
              </a:tr>
              <a:tr h="125978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400" b="1" i="0" u="none" strike="noStrike">
                        <a:solidFill>
                          <a:srgbClr val="FFC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i="0" u="none" strike="noStrike" kern="120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3966975"/>
                  </a:ext>
                </a:extLst>
              </a:tr>
              <a:tr h="22890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Specialized tools / Use cases: Title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45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6099409"/>
                  </a:ext>
                </a:extLst>
              </a:tr>
              <a:tr h="2289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Sub-section title (</a:t>
                      </a:r>
                      <a:r>
                        <a:rPr lang="en-IN" sz="1400" u="none" strike="noStrike" err="1">
                          <a:effectLst/>
                        </a:rPr>
                        <a:t>upto</a:t>
                      </a:r>
                      <a:r>
                        <a:rPr lang="en-IN" sz="1400" u="none" strike="noStrike">
                          <a:effectLst/>
                        </a:rPr>
                        <a:t> 4)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25/point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  <a:tr h="2289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400" u="none" strike="noStrike">
                        <a:effectLst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Bullet point 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70/point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3487152"/>
                  </a:ext>
                </a:extLst>
              </a:tr>
              <a:tr h="2289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400" u="none" strike="noStrike">
                        <a:effectLst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Partners and alliances: Title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15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5880643"/>
                  </a:ext>
                </a:extLst>
              </a:tr>
              <a:tr h="2289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400" u="none" strike="noStrike">
                        <a:effectLst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Partner description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250</a:t>
                      </a:r>
                      <a:endParaRPr lang="en-IN" sz="1400" b="0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9182745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4FD14284-682E-1869-C332-82885E349A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3666" y="2990297"/>
            <a:ext cx="7200000" cy="3754041"/>
          </a:xfrm>
          <a:prstGeom prst="roundRect">
            <a:avLst>
              <a:gd name="adj" fmla="val 1322"/>
            </a:avLst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FB86C69F-9231-4E1D-E3C0-F587C7703090}"/>
              </a:ext>
            </a:extLst>
          </p:cNvPr>
          <p:cNvSpPr/>
          <p:nvPr/>
        </p:nvSpPr>
        <p:spPr>
          <a:xfrm>
            <a:off x="9228587" y="3183466"/>
            <a:ext cx="245534" cy="24553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</a:rPr>
              <a:t>1</a:t>
            </a:r>
            <a:endParaRPr lang="en-IN" sz="1400" b="1">
              <a:solidFill>
                <a:schemeClr val="tx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0E03131-D004-5516-9C67-6C30DF157C74}"/>
              </a:ext>
            </a:extLst>
          </p:cNvPr>
          <p:cNvSpPr/>
          <p:nvPr/>
        </p:nvSpPr>
        <p:spPr>
          <a:xfrm>
            <a:off x="8983053" y="3622169"/>
            <a:ext cx="245534" cy="24553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</a:rPr>
              <a:t>2</a:t>
            </a:r>
            <a:endParaRPr lang="en-IN" sz="1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5412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D7923-E3D7-DFBC-0DDC-24E2678A8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94952-B891-0DE8-6630-029961C92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28" y="383557"/>
            <a:ext cx="10515600" cy="424732"/>
          </a:xfrm>
        </p:spPr>
        <p:txBody>
          <a:bodyPr/>
          <a:lstStyle/>
          <a:p>
            <a:r>
              <a:rPr lang="en-US"/>
              <a:t>5.2 </a:t>
            </a:r>
            <a:r>
              <a:rPr lang="en-IN"/>
              <a:t>Our solutions - details</a:t>
            </a:r>
            <a:endParaRPr lang="en-US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2FD10BEC-E561-1D11-571C-81EDE12B45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0731744"/>
              </p:ext>
            </p:extLst>
          </p:nvPr>
        </p:nvGraphicFramePr>
        <p:xfrm>
          <a:off x="2102171" y="808289"/>
          <a:ext cx="7987658" cy="2238467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00578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339167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46844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3001641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3099428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2289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228905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7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Our solutions -</a:t>
                      </a:r>
                      <a:br>
                        <a:rPr lang="en-IN" sz="1400" u="none" strike="noStrike">
                          <a:effectLst/>
                        </a:rPr>
                      </a:br>
                      <a:r>
                        <a:rPr lang="en-IN" sz="1400" u="none" strike="noStrike">
                          <a:effectLst/>
                        </a:rPr>
                        <a:t>details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400" u="none" strike="noStrike">
                        <a:effectLst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Product demos / Videos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Video title</a:t>
                      </a:r>
                      <a:endParaRPr lang="en-IN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0743185"/>
                  </a:ext>
                </a:extLst>
              </a:tr>
              <a:tr h="125978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400" b="1" i="0" u="none" strike="noStrike">
                        <a:solidFill>
                          <a:srgbClr val="FFC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i="0" u="none" strike="noStrike" kern="120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3966975"/>
                  </a:ext>
                </a:extLst>
              </a:tr>
              <a:tr h="22890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>
                          <a:solidFill>
                            <a:srgbClr val="FFC000"/>
                          </a:solidFill>
                          <a:effectLst/>
                        </a:rPr>
                        <a:t>Specialized tools / Use cases: Title</a:t>
                      </a:r>
                      <a:endParaRPr lang="en-US" sz="1400" b="1" i="0" u="none" strike="noStrike">
                        <a:solidFill>
                          <a:srgbClr val="FFC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45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6099409"/>
                  </a:ext>
                </a:extLst>
              </a:tr>
              <a:tr h="2289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1" u="none" strike="noStrike">
                          <a:solidFill>
                            <a:srgbClr val="FFC000"/>
                          </a:solidFill>
                          <a:effectLst/>
                        </a:rPr>
                        <a:t>Sub-section title (</a:t>
                      </a:r>
                      <a:r>
                        <a:rPr lang="en-IN" sz="1400" b="1" u="none" strike="noStrike" err="1">
                          <a:solidFill>
                            <a:srgbClr val="FFC000"/>
                          </a:solidFill>
                          <a:effectLst/>
                        </a:rPr>
                        <a:t>upto</a:t>
                      </a:r>
                      <a:r>
                        <a:rPr lang="en-IN" sz="1400" b="1" u="none" strike="noStrike">
                          <a:solidFill>
                            <a:srgbClr val="FFC000"/>
                          </a:solidFill>
                          <a:effectLst/>
                        </a:rPr>
                        <a:t> 4)</a:t>
                      </a:r>
                      <a:endParaRPr lang="en-IN" sz="1400" b="1" i="0" u="none" strike="noStrike">
                        <a:solidFill>
                          <a:srgbClr val="FFC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25/point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  <a:tr h="2289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400" u="none" strike="noStrike">
                        <a:effectLst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1" u="none" strike="noStrike">
                          <a:solidFill>
                            <a:srgbClr val="FFC000"/>
                          </a:solidFill>
                          <a:effectLst/>
                        </a:rPr>
                        <a:t>Bullet point </a:t>
                      </a:r>
                      <a:endParaRPr lang="en-IN" sz="1400" b="1" i="0" u="none" strike="noStrike">
                        <a:solidFill>
                          <a:srgbClr val="FFC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70/point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3487152"/>
                  </a:ext>
                </a:extLst>
              </a:tr>
              <a:tr h="457810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400" u="none" strike="noStrike">
                        <a:effectLst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Partners and alliances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15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5880643"/>
                  </a:ext>
                </a:extLst>
              </a:tr>
            </a:tbl>
          </a:graphicData>
        </a:graphic>
      </p:graphicFrame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41C286E8-A453-CED4-9540-8272584B5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6000" y="3338186"/>
            <a:ext cx="7200000" cy="3340562"/>
          </a:xfrm>
          <a:prstGeom prst="roundRect">
            <a:avLst>
              <a:gd name="adj" fmla="val 2981"/>
            </a:avLst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D546577C-55FF-526A-9357-E9F42DB270DE}"/>
              </a:ext>
            </a:extLst>
          </p:cNvPr>
          <p:cNvSpPr/>
          <p:nvPr/>
        </p:nvSpPr>
        <p:spPr>
          <a:xfrm>
            <a:off x="7684671" y="3447288"/>
            <a:ext cx="245534" cy="24553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</a:rPr>
              <a:t>1</a:t>
            </a:r>
            <a:endParaRPr lang="en-IN" sz="1400" b="1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F5154D1-8AB3-A1D9-035F-F80B1861CABF}"/>
              </a:ext>
            </a:extLst>
          </p:cNvPr>
          <p:cNvSpPr/>
          <p:nvPr/>
        </p:nvSpPr>
        <p:spPr>
          <a:xfrm>
            <a:off x="6390118" y="3796850"/>
            <a:ext cx="245534" cy="24553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</a:rPr>
              <a:t>2</a:t>
            </a:r>
            <a:endParaRPr lang="en-IN" sz="1400" b="1">
              <a:solidFill>
                <a:schemeClr val="tx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C8EF607-7B2C-8C56-A79B-D3F65511CD0C}"/>
              </a:ext>
            </a:extLst>
          </p:cNvPr>
          <p:cNvSpPr/>
          <p:nvPr/>
        </p:nvSpPr>
        <p:spPr>
          <a:xfrm>
            <a:off x="9370567" y="4042384"/>
            <a:ext cx="245534" cy="24553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</a:rPr>
              <a:t>3</a:t>
            </a:r>
            <a:endParaRPr lang="en-IN" sz="1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324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C2025-0600-8E73-F064-5A51658C7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28" y="3216634"/>
            <a:ext cx="4213772" cy="424732"/>
          </a:xfrm>
        </p:spPr>
        <p:txBody>
          <a:bodyPr/>
          <a:lstStyle/>
          <a:p>
            <a:r>
              <a:rPr lang="en-US"/>
              <a:t>B</a:t>
            </a:r>
            <a:r>
              <a:rPr lang="en-IN" err="1"/>
              <a:t>uilding</a:t>
            </a:r>
            <a:r>
              <a:rPr lang="en-IN"/>
              <a:t> blocks (overview)</a:t>
            </a:r>
            <a:endParaRPr lang="en-US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56F88567-E25A-8DE7-815F-486A9ACBC8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1162512"/>
              </p:ext>
            </p:extLst>
          </p:nvPr>
        </p:nvGraphicFramePr>
        <p:xfrm>
          <a:off x="5289826" y="259521"/>
          <a:ext cx="6546099" cy="6343182"/>
        </p:xfrm>
        <a:graphic>
          <a:graphicData uri="http://schemas.openxmlformats.org/drawingml/2006/table">
            <a:tbl>
              <a:tblPr firstRow="1">
                <a:tableStyleId>{B301B821-A1FF-4177-AEE7-76D212191A09}</a:tableStyleId>
              </a:tblPr>
              <a:tblGrid>
                <a:gridCol w="430092">
                  <a:extLst>
                    <a:ext uri="{9D8B030D-6E8A-4147-A177-3AD203B41FA5}">
                      <a16:colId xmlns:a16="http://schemas.microsoft.com/office/drawing/2014/main" val="2875525487"/>
                    </a:ext>
                  </a:extLst>
                </a:gridCol>
                <a:gridCol w="1082139">
                  <a:extLst>
                    <a:ext uri="{9D8B030D-6E8A-4147-A177-3AD203B41FA5}">
                      <a16:colId xmlns:a16="http://schemas.microsoft.com/office/drawing/2014/main" val="2282376310"/>
                    </a:ext>
                  </a:extLst>
                </a:gridCol>
                <a:gridCol w="374903">
                  <a:extLst>
                    <a:ext uri="{9D8B030D-6E8A-4147-A177-3AD203B41FA5}">
                      <a16:colId xmlns:a16="http://schemas.microsoft.com/office/drawing/2014/main" val="2888116700"/>
                    </a:ext>
                  </a:extLst>
                </a:gridCol>
                <a:gridCol w="4658965">
                  <a:extLst>
                    <a:ext uri="{9D8B030D-6E8A-4147-A177-3AD203B41FA5}">
                      <a16:colId xmlns:a16="http://schemas.microsoft.com/office/drawing/2014/main" val="2927541641"/>
                    </a:ext>
                  </a:extLst>
                </a:gridCol>
              </a:tblGrid>
              <a:tr h="226742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effectLst/>
                        </a:rPr>
                        <a:t>#</a:t>
                      </a:r>
                      <a:endParaRPr lang="en-IN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200" u="none" strike="noStrike">
                          <a:effectLst/>
                        </a:rPr>
                        <a:t>Folds</a:t>
                      </a:r>
                      <a:endParaRPr lang="en-IN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IN" sz="1200" u="none" strike="noStrike">
                          <a:effectLst/>
                        </a:rPr>
                        <a:t>Sub-sections</a:t>
                      </a:r>
                      <a:endParaRPr lang="en-IN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538840"/>
                  </a:ext>
                </a:extLst>
              </a:tr>
              <a:tr h="15393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Intro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Hero</a:t>
                      </a:r>
                      <a:endParaRPr lang="en-IN" sz="12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0414153"/>
                  </a:ext>
                </a:extLst>
              </a:tr>
              <a:tr h="153933">
                <a:tc vMerge="1">
                  <a:txBody>
                    <a:bodyPr/>
                    <a:lstStyle/>
                    <a:p>
                      <a:pPr algn="ctr" fontAlgn="ctr"/>
                      <a:endParaRPr lang="en-IN" sz="8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Sub-text</a:t>
                      </a:r>
                      <a:endParaRPr lang="en-IN" sz="12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5165668"/>
                  </a:ext>
                </a:extLst>
              </a:tr>
              <a:tr h="153933">
                <a:tc vMerge="1">
                  <a:txBody>
                    <a:bodyPr/>
                    <a:lstStyle/>
                    <a:p>
                      <a:pPr algn="ctr" fontAlgn="ctr"/>
                      <a:endParaRPr lang="en-IN" sz="8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Optional - Dynamic announcement / Ticker</a:t>
                      </a:r>
                      <a:endParaRPr lang="en-IN" sz="1200" b="0" i="1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7268568"/>
                  </a:ext>
                </a:extLst>
              </a:tr>
              <a:tr h="46179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Area of work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Enterprise challenge</a:t>
                      </a:r>
                      <a:endParaRPr lang="en-IN" sz="12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9551133"/>
                  </a:ext>
                </a:extLst>
              </a:tr>
              <a:tr h="461799">
                <a:tc vMerge="1">
                  <a:txBody>
                    <a:bodyPr/>
                    <a:lstStyle/>
                    <a:p>
                      <a:pPr algn="ctr" fontAlgn="ctr"/>
                      <a:endParaRPr lang="en-IN" sz="8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Enterprise solution</a:t>
                      </a:r>
                      <a:endParaRPr lang="en-IN" sz="12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3017851"/>
                  </a:ext>
                </a:extLst>
              </a:tr>
              <a:tr h="15393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  <a:p>
                      <a:pPr algn="ctr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  <a:p>
                      <a:pPr algn="ctr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Our solutions -</a:t>
                      </a:r>
                      <a:b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high level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Infographics / Frameworks: Title</a:t>
                      </a:r>
                      <a:endParaRPr lang="en-IN" sz="12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7459028"/>
                  </a:ext>
                </a:extLst>
              </a:tr>
              <a:tr h="461799">
                <a:tc vMerge="1">
                  <a:txBody>
                    <a:bodyPr/>
                    <a:lstStyle/>
                    <a:p>
                      <a:pPr algn="ctr" fontAlgn="ctr"/>
                      <a:endParaRPr lang="en-IN" sz="8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Accelerators / Solutions: Title</a:t>
                      </a:r>
                      <a:endParaRPr lang="en-IN" sz="12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3967128"/>
                  </a:ext>
                </a:extLst>
              </a:tr>
              <a:tr h="30281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  <a:p>
                      <a:pPr algn="ctr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  <a:p>
                      <a:pPr algn="ctr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Outcomes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Impact areas</a:t>
                      </a:r>
                      <a:endParaRPr lang="en-IN" sz="12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653324"/>
                  </a:ext>
                </a:extLst>
              </a:tr>
              <a:tr h="153933">
                <a:tc vMerge="1">
                  <a:txBody>
                    <a:bodyPr/>
                    <a:lstStyle/>
                    <a:p>
                      <a:pPr algn="ctr" fontAlgn="ctr"/>
                      <a:endParaRPr lang="en-IN" sz="8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Success stories / Case studies</a:t>
                      </a:r>
                      <a:endParaRPr lang="en-IN" sz="12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2391187"/>
                  </a:ext>
                </a:extLst>
              </a:tr>
              <a:tr h="30786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  <a:p>
                      <a:pPr algn="ctr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  <a:p>
                      <a:pPr algn="ctr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  <a:p>
                      <a:pPr algn="ctr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  <a:p>
                      <a:pPr algn="ctr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Our solutions -</a:t>
                      </a:r>
                      <a:b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details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Product demos / Videos</a:t>
                      </a:r>
                      <a:endParaRPr lang="en-IN" sz="12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864498"/>
                  </a:ext>
                </a:extLst>
              </a:tr>
              <a:tr h="461799">
                <a:tc vMerge="1">
                  <a:txBody>
                    <a:bodyPr/>
                    <a:lstStyle/>
                    <a:p>
                      <a:pPr algn="ctr" fontAlgn="ctr"/>
                      <a:endParaRPr lang="en-IN" sz="8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solidFill>
                            <a:schemeClr val="bg1"/>
                          </a:solidFill>
                          <a:effectLst/>
                        </a:rPr>
                        <a:t>Specialized tools / Use cases</a:t>
                      </a:r>
                      <a:endParaRPr lang="en-US" sz="12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9323949"/>
                  </a:ext>
                </a:extLst>
              </a:tr>
              <a:tr h="307866">
                <a:tc vMerge="1">
                  <a:txBody>
                    <a:bodyPr/>
                    <a:lstStyle/>
                    <a:p>
                      <a:pPr algn="ctr" fontAlgn="ctr"/>
                      <a:endParaRPr lang="en-IN" sz="8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Partners and alliances</a:t>
                      </a:r>
                      <a:endParaRPr lang="en-IN" sz="12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6916750"/>
                  </a:ext>
                </a:extLst>
              </a:tr>
              <a:tr h="15393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6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  <a:p>
                      <a:pPr algn="ctr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Recognitions</a:t>
                      </a:r>
                    </a:p>
                    <a:p>
                      <a:pPr algn="l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Logos</a:t>
                      </a:r>
                      <a:endParaRPr lang="en-IN" sz="12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042655"/>
                  </a:ext>
                </a:extLst>
              </a:tr>
              <a:tr h="153933">
                <a:tc vMerge="1">
                  <a:txBody>
                    <a:bodyPr/>
                    <a:lstStyle/>
                    <a:p>
                      <a:pPr algn="ctr" fontAlgn="ctr"/>
                      <a:endParaRPr lang="en-IN" sz="8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Client testimonials</a:t>
                      </a:r>
                      <a:endParaRPr lang="en-IN" sz="12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0413144"/>
                  </a:ext>
                </a:extLst>
              </a:tr>
              <a:tr h="307866">
                <a:tc vMerge="1">
                  <a:txBody>
                    <a:bodyPr/>
                    <a:lstStyle/>
                    <a:p>
                      <a:pPr algn="ctr" fontAlgn="ctr"/>
                      <a:endParaRPr lang="en-IN" sz="8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  <a:p>
                      <a:pPr algn="ctr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Awards and Recognitions</a:t>
                      </a:r>
                      <a:endParaRPr lang="en-IN" sz="12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2485871"/>
                  </a:ext>
                </a:extLst>
              </a:tr>
              <a:tr h="15393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7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Visibility / Awareness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Events, webinars</a:t>
                      </a:r>
                      <a:endParaRPr lang="en-IN" sz="12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706667"/>
                  </a:ext>
                </a:extLst>
              </a:tr>
              <a:tr h="153933">
                <a:tc vMerge="1">
                  <a:txBody>
                    <a:bodyPr/>
                    <a:lstStyle/>
                    <a:p>
                      <a:pPr algn="ctr" fontAlgn="ctr"/>
                      <a:endParaRPr lang="en-IN" sz="8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In media</a:t>
                      </a:r>
                      <a:endParaRPr lang="en-IN" sz="12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1616277"/>
                  </a:ext>
                </a:extLst>
              </a:tr>
              <a:tr h="153933">
                <a:tc vMerge="1">
                  <a:txBody>
                    <a:bodyPr/>
                    <a:lstStyle/>
                    <a:p>
                      <a:pPr algn="ctr" fontAlgn="ctr"/>
                      <a:endParaRPr lang="en-IN" sz="8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Social media posts</a:t>
                      </a:r>
                      <a:endParaRPr lang="en-IN" sz="12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9154046"/>
                  </a:ext>
                </a:extLst>
              </a:tr>
              <a:tr h="15393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8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Thought Leadership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Analysts research mentions</a:t>
                      </a:r>
                      <a:endParaRPr lang="en-IN" sz="12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0104904"/>
                  </a:ext>
                </a:extLst>
              </a:tr>
              <a:tr h="153933">
                <a:tc vMerge="1">
                  <a:txBody>
                    <a:bodyPr/>
                    <a:lstStyle/>
                    <a:p>
                      <a:pPr algn="ctr" fontAlgn="ctr"/>
                      <a:endParaRPr lang="en-IN" sz="8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Whitepapers, articles, blogs</a:t>
                      </a:r>
                      <a:endParaRPr lang="en-IN" sz="12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0921363"/>
                  </a:ext>
                </a:extLst>
              </a:tr>
              <a:tr h="153933">
                <a:tc vMerge="1">
                  <a:txBody>
                    <a:bodyPr/>
                    <a:lstStyle/>
                    <a:p>
                      <a:pPr algn="ctr" fontAlgn="ctr"/>
                      <a:endParaRPr lang="en-IN" sz="8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Related Reads</a:t>
                      </a:r>
                      <a:endParaRPr lang="en-IN" sz="12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532479"/>
                  </a:ext>
                </a:extLst>
              </a:tr>
              <a:tr h="15393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9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Team and connect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Leadership</a:t>
                      </a:r>
                      <a:endParaRPr lang="en-IN" sz="12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067162"/>
                  </a:ext>
                </a:extLst>
              </a:tr>
              <a:tr h="153933">
                <a:tc vMerge="1">
                  <a:txBody>
                    <a:bodyPr/>
                    <a:lstStyle/>
                    <a:p>
                      <a:pPr algn="ctr" fontAlgn="ctr"/>
                      <a:endParaRPr lang="en-IN" sz="8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en-IN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200" u="none" strike="noStrike">
                          <a:solidFill>
                            <a:schemeClr val="bg1"/>
                          </a:solidFill>
                          <a:effectLst/>
                        </a:rPr>
                        <a:t>CTA - Request for consultation</a:t>
                      </a:r>
                      <a:endParaRPr lang="en-IN" sz="12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8819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77853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477EBF-C988-843F-7F26-65088290AE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4D362-4091-E62F-8402-D34F5EA14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28" y="383557"/>
            <a:ext cx="10515600" cy="424732"/>
          </a:xfrm>
        </p:spPr>
        <p:txBody>
          <a:bodyPr/>
          <a:lstStyle/>
          <a:p>
            <a:r>
              <a:rPr lang="en-US"/>
              <a:t>5.3 </a:t>
            </a:r>
            <a:r>
              <a:rPr lang="en-IN"/>
              <a:t>Our solutions - details</a:t>
            </a:r>
            <a:endParaRPr lang="en-US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B62385DD-A496-29E2-1A7A-124FE587AB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1112439"/>
              </p:ext>
            </p:extLst>
          </p:nvPr>
        </p:nvGraphicFramePr>
        <p:xfrm>
          <a:off x="1872784" y="808289"/>
          <a:ext cx="8446432" cy="2025107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42449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74301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59895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3001641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3099428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2289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228905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7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Our solutions -</a:t>
                      </a:r>
                      <a:br>
                        <a:rPr lang="en-IN" sz="1400" u="none" strike="noStrike">
                          <a:effectLst/>
                        </a:rPr>
                      </a:br>
                      <a:r>
                        <a:rPr lang="en-IN" sz="1400" u="none" strike="noStrike">
                          <a:effectLst/>
                        </a:rPr>
                        <a:t>details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400" u="none" strike="noStrike">
                        <a:effectLst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Product demos / Videos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Video title</a:t>
                      </a:r>
                      <a:endParaRPr lang="en-IN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0743185"/>
                  </a:ext>
                </a:extLst>
              </a:tr>
              <a:tr h="125978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400" b="1" i="0" u="none" strike="noStrike">
                        <a:solidFill>
                          <a:srgbClr val="FFC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i="0" u="none" strike="noStrike" kern="120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3966975"/>
                  </a:ext>
                </a:extLst>
              </a:tr>
              <a:tr h="22890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Specialized tools / Use cases: Title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45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6099409"/>
                  </a:ext>
                </a:extLst>
              </a:tr>
              <a:tr h="2289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Sub-section title (</a:t>
                      </a:r>
                      <a:r>
                        <a:rPr lang="en-IN" sz="1400" b="0" u="none" strike="noStrike" err="1">
                          <a:solidFill>
                            <a:schemeClr val="bg1"/>
                          </a:solidFill>
                          <a:effectLst/>
                        </a:rPr>
                        <a:t>upto</a:t>
                      </a:r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 4)</a:t>
                      </a:r>
                      <a:endParaRPr lang="en-IN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25/point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  <a:tr h="2289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400" u="none" strike="noStrike">
                        <a:effectLst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Bullet point </a:t>
                      </a:r>
                      <a:endParaRPr lang="en-IN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70/point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3487152"/>
                  </a:ext>
                </a:extLst>
              </a:tr>
              <a:tr h="457810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400" u="none" strike="noStrike">
                        <a:effectLst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1" u="none" strike="noStrike">
                          <a:solidFill>
                            <a:srgbClr val="FFC000"/>
                          </a:solidFill>
                          <a:effectLst/>
                        </a:rPr>
                        <a:t>Partners and alliances</a:t>
                      </a:r>
                      <a:endParaRPr lang="en-IN" sz="1400" b="1" i="0" u="none" strike="noStrike">
                        <a:solidFill>
                          <a:srgbClr val="FFC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15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5880643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79D557B9-9D18-6AB1-6AD3-ADA44D7B79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000" y="3362873"/>
            <a:ext cx="8640000" cy="2365932"/>
          </a:xfrm>
          <a:prstGeom prst="roundRect">
            <a:avLst>
              <a:gd name="adj" fmla="val 5459"/>
            </a:avLst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2689851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8FDBE-C26B-02F1-AB81-6501120505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06FF5-A841-B98D-AC4D-6233D4D24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28" y="383557"/>
            <a:ext cx="10515600" cy="424732"/>
          </a:xfrm>
        </p:spPr>
        <p:txBody>
          <a:bodyPr/>
          <a:lstStyle/>
          <a:p>
            <a:r>
              <a:rPr lang="en-US"/>
              <a:t>5.4 </a:t>
            </a:r>
            <a:r>
              <a:rPr lang="en-IN"/>
              <a:t>Our solutions – details</a:t>
            </a:r>
            <a:endParaRPr lang="en-US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B75844ED-871F-7280-2088-CEBA59B0BB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9463236"/>
              </p:ext>
            </p:extLst>
          </p:nvPr>
        </p:nvGraphicFramePr>
        <p:xfrm>
          <a:off x="1872784" y="808290"/>
          <a:ext cx="8446432" cy="2020989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42449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74301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59895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3001641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3099428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2268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226846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7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Our solutions -</a:t>
                      </a:r>
                      <a:br>
                        <a:rPr lang="en-IN" sz="1400" u="none" strike="noStrike">
                          <a:effectLst/>
                        </a:rPr>
                      </a:br>
                      <a:r>
                        <a:rPr lang="en-IN" sz="1400" u="none" strike="noStrike">
                          <a:effectLst/>
                        </a:rPr>
                        <a:t>details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400" u="none" strike="noStrike">
                        <a:effectLst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Product demos / Videos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Video title</a:t>
                      </a:r>
                      <a:endParaRPr lang="en-IN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0743185"/>
                  </a:ext>
                </a:extLst>
              </a:tr>
              <a:tr h="226846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400" b="1" i="0" u="none" strike="noStrike">
                        <a:solidFill>
                          <a:srgbClr val="FFC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i="0" u="none" strike="noStrike" kern="120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3966975"/>
                  </a:ext>
                </a:extLst>
              </a:tr>
              <a:tr h="226846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Specialized tools / Use cases: Title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45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6099409"/>
                  </a:ext>
                </a:extLst>
              </a:tr>
              <a:tr h="226846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Sub-section title (</a:t>
                      </a:r>
                      <a:r>
                        <a:rPr lang="en-IN" sz="1400" b="0" u="none" strike="noStrike" err="1">
                          <a:solidFill>
                            <a:schemeClr val="bg1"/>
                          </a:solidFill>
                          <a:effectLst/>
                        </a:rPr>
                        <a:t>upto</a:t>
                      </a:r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 4)</a:t>
                      </a:r>
                      <a:endParaRPr lang="en-IN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25/point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  <a:tr h="226846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400" u="none" strike="noStrike">
                        <a:effectLst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Bullet point </a:t>
                      </a:r>
                      <a:endParaRPr lang="en-IN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70/point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3487152"/>
                  </a:ext>
                </a:extLst>
              </a:tr>
              <a:tr h="453692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400" u="none" strike="noStrike">
                        <a:effectLst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Partners and alliances</a:t>
                      </a:r>
                      <a:endParaRPr lang="en-IN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15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588064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6707160-B86A-4609-D927-07FC20EC6F93}"/>
              </a:ext>
            </a:extLst>
          </p:cNvPr>
          <p:cNvSpPr txBox="1"/>
          <p:nvPr/>
        </p:nvSpPr>
        <p:spPr bwMode="auto">
          <a:xfrm>
            <a:off x="1872784" y="3064657"/>
            <a:ext cx="8446431" cy="3539430"/>
          </a:xfrm>
          <a:prstGeom prst="roundRect">
            <a:avLst>
              <a:gd name="adj" fmla="val 1247"/>
            </a:avLst>
          </a:prstGeom>
          <a:ln>
            <a:solidFill>
              <a:srgbClr val="C3C4C3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1400">
                <a:solidFill>
                  <a:schemeClr val="bg1"/>
                </a:solidFill>
              </a:rPr>
              <a:t>Practice team to provide input.</a:t>
            </a: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7576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348C5-0D73-771A-DFB8-93A0290715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B2422-6444-E2A7-A6BE-8679C9EAD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28" y="383557"/>
            <a:ext cx="10515600" cy="424732"/>
          </a:xfrm>
        </p:spPr>
        <p:txBody>
          <a:bodyPr/>
          <a:lstStyle/>
          <a:p>
            <a:r>
              <a:rPr lang="en-US"/>
              <a:t>6.1 </a:t>
            </a:r>
            <a:r>
              <a:rPr lang="en-IN"/>
              <a:t>Recognitions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63E243E-3351-929D-BBB8-CBDC267E77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105"/>
          <a:stretch>
            <a:fillRect/>
          </a:stretch>
        </p:blipFill>
        <p:spPr>
          <a:xfrm>
            <a:off x="2496000" y="2706647"/>
            <a:ext cx="7200000" cy="3274030"/>
          </a:xfrm>
          <a:prstGeom prst="roundRect">
            <a:avLst>
              <a:gd name="adj" fmla="val 2348"/>
            </a:avLst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52E53B9-76AF-78D8-10A4-13C919E786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9426348"/>
              </p:ext>
            </p:extLst>
          </p:nvPr>
        </p:nvGraphicFramePr>
        <p:xfrm>
          <a:off x="1872784" y="877323"/>
          <a:ext cx="8446432" cy="1535641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42449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74301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59895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2859309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3241760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2154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215472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solidFill>
                            <a:schemeClr val="bg1"/>
                          </a:solidFill>
                          <a:effectLst/>
                        </a:rPr>
                        <a:t>Recognitions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Logos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215472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1" u="none" strike="noStrike">
                          <a:solidFill>
                            <a:srgbClr val="FFC000"/>
                          </a:solidFill>
                          <a:effectLst/>
                        </a:rPr>
                        <a:t>Client testimonials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250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  <a:tr h="413287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IN" sz="1400" b="0" u="none" strike="noStrike">
                          <a:solidFill>
                            <a:srgbClr val="FFFFFF"/>
                          </a:solidFill>
                          <a:effectLst/>
                        </a:rPr>
                        <a:t>Awards and Recognitions: Title</a:t>
                      </a:r>
                    </a:p>
                    <a:p>
                      <a:pPr algn="l" fontAlgn="ctr"/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40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788777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6239102"/>
                  </a:ext>
                </a:extLst>
              </a:tr>
              <a:tr h="30964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u="none" strike="noStrike">
                          <a:effectLst/>
                        </a:rPr>
                        <a:t>Recognition: Subtitle</a:t>
                      </a:r>
                      <a:endParaRPr lang="en-IN"/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40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38379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70406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3DD8C-3C51-0387-F605-1771BFB5C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66790-D01A-7BA7-FE1B-52BD2F99B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28" y="383557"/>
            <a:ext cx="10515600" cy="424732"/>
          </a:xfrm>
        </p:spPr>
        <p:txBody>
          <a:bodyPr/>
          <a:lstStyle/>
          <a:p>
            <a:r>
              <a:rPr lang="en-US"/>
              <a:t>6.2 </a:t>
            </a:r>
            <a:r>
              <a:rPr lang="en-IN"/>
              <a:t>Recognitions</a:t>
            </a:r>
            <a:endParaRPr lang="en-US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95D1C4BC-BE74-F50E-8422-64EAD13807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1386121"/>
              </p:ext>
            </p:extLst>
          </p:nvPr>
        </p:nvGraphicFramePr>
        <p:xfrm>
          <a:off x="1872784" y="877323"/>
          <a:ext cx="8446432" cy="1535641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42449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74301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59895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2859309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3241760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2154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215472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solidFill>
                            <a:schemeClr val="bg1"/>
                          </a:solidFill>
                          <a:effectLst/>
                        </a:rPr>
                        <a:t>Recognitions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Logos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215472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Client testimonials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250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  <a:tr h="471404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1" u="none" strike="noStrike">
                          <a:solidFill>
                            <a:srgbClr val="FFC000"/>
                          </a:solidFill>
                          <a:effectLst/>
                        </a:rPr>
                        <a:t>Awards and Recognitions: Title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40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7887776"/>
                  </a:ext>
                </a:extLst>
              </a:tr>
              <a:tr h="30964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 2 </a:t>
                      </a:r>
                      <a:endParaRPr lang="en-IN"/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 b="1" u="none" strike="noStrike">
                          <a:solidFill>
                            <a:srgbClr val="FFC000"/>
                          </a:solidFill>
                          <a:effectLst/>
                        </a:rPr>
                        <a:t>Recognition: Subtitle</a:t>
                      </a:r>
                      <a:endParaRPr lang="en-IN" b="1">
                        <a:solidFill>
                          <a:srgbClr val="FFC000"/>
                        </a:solidFill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40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3837955"/>
                  </a:ext>
                </a:extLst>
              </a:tr>
            </a:tbl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D83E87E9-8592-0A7B-C212-F888C18C13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15"/>
          <a:stretch>
            <a:fillRect/>
          </a:stretch>
        </p:blipFill>
        <p:spPr>
          <a:xfrm>
            <a:off x="2496000" y="2718618"/>
            <a:ext cx="7200000" cy="3755825"/>
          </a:xfrm>
          <a:prstGeom prst="roundRect">
            <a:avLst>
              <a:gd name="adj" fmla="val 1654"/>
            </a:avLst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3835A775-73F4-D808-122A-AC483731AD17}"/>
              </a:ext>
            </a:extLst>
          </p:cNvPr>
          <p:cNvSpPr/>
          <p:nvPr/>
        </p:nvSpPr>
        <p:spPr>
          <a:xfrm>
            <a:off x="7125871" y="3005666"/>
            <a:ext cx="245534" cy="24553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</a:rPr>
              <a:t>1</a:t>
            </a:r>
            <a:endParaRPr lang="en-IN" sz="1400" b="1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2B8F4A4-CFDB-EA80-E84D-013714495ECA}"/>
              </a:ext>
            </a:extLst>
          </p:cNvPr>
          <p:cNvSpPr/>
          <p:nvPr/>
        </p:nvSpPr>
        <p:spPr>
          <a:xfrm>
            <a:off x="6779585" y="3373517"/>
            <a:ext cx="245534" cy="24553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</a:rPr>
              <a:t>2</a:t>
            </a:r>
            <a:endParaRPr lang="en-IN" sz="1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4656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62800F-F506-D709-4592-0C0817941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3A333-C4B2-12A7-4430-47EC26F24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28" y="383557"/>
            <a:ext cx="10515600" cy="424732"/>
          </a:xfrm>
        </p:spPr>
        <p:txBody>
          <a:bodyPr/>
          <a:lstStyle/>
          <a:p>
            <a:r>
              <a:rPr lang="en-US"/>
              <a:t>6.3 </a:t>
            </a:r>
            <a:r>
              <a:rPr lang="en-IN"/>
              <a:t>Recognitions</a:t>
            </a:r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9B758F0-C8E8-7D1A-808F-CC498D0786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9944395"/>
              </p:ext>
            </p:extLst>
          </p:nvPr>
        </p:nvGraphicFramePr>
        <p:xfrm>
          <a:off x="1872784" y="877323"/>
          <a:ext cx="8446432" cy="1535641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42449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74301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59895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2859309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3241760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2154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215472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solidFill>
                            <a:schemeClr val="bg1"/>
                          </a:solidFill>
                          <a:effectLst/>
                        </a:rPr>
                        <a:t>Recognitions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Logos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215472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Client testimonials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250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  <a:tr h="471404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Awards and Recognitions: Title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40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7887776"/>
                  </a:ext>
                </a:extLst>
              </a:tr>
              <a:tr h="30964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  2</a:t>
                      </a:r>
                      <a:endParaRPr lang="en-IN"/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 u="none" strike="noStrike">
                          <a:effectLst/>
                        </a:rPr>
                        <a:t>Recognition: Subtitle</a:t>
                      </a:r>
                      <a:endParaRPr lang="en-IN"/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40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383795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AD67528-E32D-56FF-339C-E507F3B71BA7}"/>
              </a:ext>
            </a:extLst>
          </p:cNvPr>
          <p:cNvSpPr txBox="1"/>
          <p:nvPr/>
        </p:nvSpPr>
        <p:spPr bwMode="auto">
          <a:xfrm>
            <a:off x="1872784" y="2808625"/>
            <a:ext cx="8446431" cy="3539430"/>
          </a:xfrm>
          <a:prstGeom prst="roundRect">
            <a:avLst>
              <a:gd name="adj" fmla="val 1247"/>
            </a:avLst>
          </a:prstGeom>
          <a:ln>
            <a:solidFill>
              <a:srgbClr val="C3C4C3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1400">
                <a:solidFill>
                  <a:schemeClr val="bg1"/>
                </a:solidFill>
              </a:rPr>
              <a:t>Practice team to provide input.</a:t>
            </a: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6876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FDC771-EC0D-A62C-9C29-F9546004D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B3DF4-9043-104F-5D85-8C07FC8A1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28" y="383557"/>
            <a:ext cx="10515600" cy="424732"/>
          </a:xfrm>
        </p:spPr>
        <p:txBody>
          <a:bodyPr/>
          <a:lstStyle/>
          <a:p>
            <a:r>
              <a:rPr lang="en-US"/>
              <a:t>7.1 </a:t>
            </a:r>
            <a:r>
              <a:rPr lang="en-IN"/>
              <a:t>Visibility / Awareness</a:t>
            </a:r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B67BA4F-9F28-352C-846D-7E1BDBBE38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6875284"/>
              </p:ext>
            </p:extLst>
          </p:nvPr>
        </p:nvGraphicFramePr>
        <p:xfrm>
          <a:off x="2072215" y="877323"/>
          <a:ext cx="8017148" cy="1006120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00578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66070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42900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2859896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2953065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1677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16770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7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 </a:t>
                      </a:r>
                      <a:r>
                        <a:rPr lang="en-IN" sz="1400"/>
                        <a:t>Visibility / Awareness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1" u="none" strike="noStrike">
                          <a:solidFill>
                            <a:srgbClr val="FFC000"/>
                          </a:solidFill>
                          <a:effectLst/>
                        </a:rPr>
                        <a:t>Events, webinars</a:t>
                      </a:r>
                      <a:endParaRPr lang="en-IN" sz="1400" b="1" i="0" u="none" strike="noStrike">
                        <a:solidFill>
                          <a:srgbClr val="FFC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55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1677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In media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  <a:tr h="1677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Social media posts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1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7887776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DDC3D4AD-3ECE-CF86-30FF-26EA94021E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228" y="2827174"/>
            <a:ext cx="5580000" cy="2907721"/>
          </a:xfrm>
          <a:prstGeom prst="roundRect">
            <a:avLst>
              <a:gd name="adj" fmla="val 3145"/>
            </a:avLst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E170D73-0E3B-53F5-359A-7F1B5ED2CF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3776" y="2852466"/>
            <a:ext cx="5487034" cy="2882429"/>
          </a:xfrm>
          <a:prstGeom prst="roundRect">
            <a:avLst>
              <a:gd name="adj" fmla="val 2392"/>
            </a:avLst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9685480-AB32-A957-78F6-1563E0FB7D49}"/>
              </a:ext>
            </a:extLst>
          </p:cNvPr>
          <p:cNvSpPr txBox="1"/>
          <p:nvPr/>
        </p:nvSpPr>
        <p:spPr>
          <a:xfrm>
            <a:off x="241300" y="2480440"/>
            <a:ext cx="13197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200">
                <a:solidFill>
                  <a:schemeClr val="bg1"/>
                </a:solidFill>
              </a:rPr>
              <a:t>Event / Webinar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AD3058-D30D-8380-5EEA-7DDCB0160648}"/>
              </a:ext>
            </a:extLst>
          </p:cNvPr>
          <p:cNvSpPr txBox="1"/>
          <p:nvPr/>
        </p:nvSpPr>
        <p:spPr>
          <a:xfrm>
            <a:off x="6158419" y="2480440"/>
            <a:ext cx="16531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>
                <a:solidFill>
                  <a:schemeClr val="bg1"/>
                </a:solidFill>
              </a:rPr>
              <a:t>Post event / webinar</a:t>
            </a:r>
          </a:p>
        </p:txBody>
      </p:sp>
    </p:spTree>
    <p:extLst>
      <p:ext uri="{BB962C8B-B14F-4D97-AF65-F5344CB8AC3E}">
        <p14:creationId xmlns:p14="http://schemas.microsoft.com/office/powerpoint/2010/main" val="29147790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A9436-C1FA-66CD-89B4-9523491D9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04AEA-7383-D7BE-FE13-E8B7CC520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28" y="383557"/>
            <a:ext cx="10515600" cy="424732"/>
          </a:xfrm>
        </p:spPr>
        <p:txBody>
          <a:bodyPr/>
          <a:lstStyle/>
          <a:p>
            <a:r>
              <a:rPr lang="en-US"/>
              <a:t>7.2 </a:t>
            </a:r>
            <a:r>
              <a:rPr lang="en-IN"/>
              <a:t>Visibility / Awareness</a:t>
            </a:r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D657DF2-DC7C-E012-A404-9ADA267464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62531"/>
              </p:ext>
            </p:extLst>
          </p:nvPr>
        </p:nvGraphicFramePr>
        <p:xfrm>
          <a:off x="2072215" y="877323"/>
          <a:ext cx="8047570" cy="1006120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31000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66070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42900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2859896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2953065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1677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16770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7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IN" sz="1400"/>
                        <a:t>Visibility / Awareness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Events, webinars</a:t>
                      </a:r>
                      <a:endParaRPr lang="en-IN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55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1677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1" u="none" strike="noStrike">
                          <a:solidFill>
                            <a:srgbClr val="FFC000"/>
                          </a:solidFill>
                          <a:effectLst/>
                        </a:rPr>
                        <a:t>In media</a:t>
                      </a:r>
                      <a:endParaRPr lang="en-IN" sz="1400" b="1" i="0" u="none" strike="noStrike">
                        <a:solidFill>
                          <a:srgbClr val="FFC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  <a:tr h="1677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Social media posts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1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7887776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BE1BD727-40AF-0E7A-F807-88F017550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6000" y="2631622"/>
            <a:ext cx="7920000" cy="3029347"/>
          </a:xfrm>
          <a:prstGeom prst="roundRect">
            <a:avLst>
              <a:gd name="adj" fmla="val 2051"/>
            </a:avLst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0453478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54A45-B4FD-4E84-0417-5B4F66A299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2E51F-48A3-8797-B4C1-16A474FE7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28" y="383557"/>
            <a:ext cx="10515600" cy="424732"/>
          </a:xfrm>
        </p:spPr>
        <p:txBody>
          <a:bodyPr/>
          <a:lstStyle/>
          <a:p>
            <a:r>
              <a:rPr lang="en-US"/>
              <a:t>7.3 </a:t>
            </a:r>
            <a:r>
              <a:rPr lang="en-IN"/>
              <a:t>Visibility / Awareness</a:t>
            </a:r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61A53BF-C333-936C-3784-508CE5C491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7157108"/>
              </p:ext>
            </p:extLst>
          </p:nvPr>
        </p:nvGraphicFramePr>
        <p:xfrm>
          <a:off x="2072215" y="877323"/>
          <a:ext cx="8047570" cy="1006120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31000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66070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42900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2859896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2953065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1677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16770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7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IN" sz="1400"/>
                        <a:t>Visibility / Awareness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Events, webinars</a:t>
                      </a:r>
                      <a:endParaRPr lang="en-IN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55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1677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In media</a:t>
                      </a:r>
                      <a:endParaRPr lang="en-IN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  <a:tr h="1677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1" u="none" strike="noStrike">
                          <a:solidFill>
                            <a:srgbClr val="FFC000"/>
                          </a:solidFill>
                          <a:effectLst/>
                        </a:rPr>
                        <a:t>Social media posts</a:t>
                      </a:r>
                      <a:endParaRPr lang="en-IN" sz="1400" b="1" i="0" u="none" strike="noStrike">
                        <a:solidFill>
                          <a:srgbClr val="FFC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1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7887776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2DA72DC9-FF84-F277-00B3-59A2F611E8A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89" b="7949"/>
          <a:stretch>
            <a:fillRect/>
          </a:stretch>
        </p:blipFill>
        <p:spPr>
          <a:xfrm>
            <a:off x="2496000" y="2262639"/>
            <a:ext cx="7200000" cy="3464393"/>
          </a:xfrm>
          <a:prstGeom prst="roundRect">
            <a:avLst>
              <a:gd name="adj" fmla="val 818"/>
            </a:avLst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6236838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2470AE-076E-EBA2-5386-F2A2598DB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1E1CA-DAC7-9571-D5C9-E62BF5B64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28" y="383557"/>
            <a:ext cx="10515600" cy="424732"/>
          </a:xfrm>
        </p:spPr>
        <p:txBody>
          <a:bodyPr/>
          <a:lstStyle/>
          <a:p>
            <a:r>
              <a:rPr lang="en-US"/>
              <a:t>7.4 </a:t>
            </a:r>
            <a:r>
              <a:rPr lang="en-IN"/>
              <a:t>Visibility / Awareness</a:t>
            </a:r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495209E-D494-0122-B115-9A718F7C4F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9746073"/>
              </p:ext>
            </p:extLst>
          </p:nvPr>
        </p:nvGraphicFramePr>
        <p:xfrm>
          <a:off x="2072215" y="877323"/>
          <a:ext cx="8047570" cy="1006120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31000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66070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42900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2859896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2953065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1677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16770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7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IN" sz="1400"/>
                        <a:t>Visibility / Awareness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Events, webinars</a:t>
                      </a:r>
                      <a:endParaRPr lang="en-IN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55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1677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In media</a:t>
                      </a:r>
                      <a:endParaRPr lang="en-IN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  <a:tr h="1677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Social media posts</a:t>
                      </a:r>
                      <a:endParaRPr lang="en-IN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1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788777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98F3D71-C40B-8E0E-9FA0-E6BF118BF747}"/>
              </a:ext>
            </a:extLst>
          </p:cNvPr>
          <p:cNvSpPr txBox="1"/>
          <p:nvPr/>
        </p:nvSpPr>
        <p:spPr bwMode="auto">
          <a:xfrm>
            <a:off x="1872784" y="2160925"/>
            <a:ext cx="8446431" cy="4185761"/>
          </a:xfrm>
          <a:prstGeom prst="roundRect">
            <a:avLst>
              <a:gd name="adj" fmla="val 1247"/>
            </a:avLst>
          </a:prstGeom>
          <a:ln>
            <a:solidFill>
              <a:srgbClr val="C3C4C3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1400">
                <a:solidFill>
                  <a:schemeClr val="bg1"/>
                </a:solidFill>
              </a:rPr>
              <a:t>Practice team to provide input.</a:t>
            </a: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8662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AF825-A1CC-7BE6-7471-4A4FEB9D0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40930-0845-C0EE-2FD8-B629D3549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28" y="383557"/>
            <a:ext cx="10515600" cy="424732"/>
          </a:xfrm>
        </p:spPr>
        <p:txBody>
          <a:bodyPr/>
          <a:lstStyle/>
          <a:p>
            <a:r>
              <a:rPr lang="en-US"/>
              <a:t>8.1 </a:t>
            </a:r>
            <a:r>
              <a:rPr lang="en-IN"/>
              <a:t>Thought Leadership</a:t>
            </a:r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FA9245E-BC10-0C01-214B-25AE14A118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1152869"/>
              </p:ext>
            </p:extLst>
          </p:nvPr>
        </p:nvGraphicFramePr>
        <p:xfrm>
          <a:off x="2072215" y="877323"/>
          <a:ext cx="8047570" cy="1006120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31000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66070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42900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2859896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2953065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1677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16770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8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IN" sz="1400"/>
                        <a:t>Thought Leadership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1" u="none" strike="noStrike">
                          <a:solidFill>
                            <a:srgbClr val="FFC000"/>
                          </a:solidFill>
                          <a:effectLst/>
                        </a:rPr>
                        <a:t>Analysts research mentions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1677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Whitepapers, articles, blogs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  <a:tr h="1677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Related Reads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1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7887776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51EF3973-3C1D-C547-6255-8FC5BE1251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15"/>
          <a:stretch>
            <a:fillRect/>
          </a:stretch>
        </p:blipFill>
        <p:spPr>
          <a:xfrm>
            <a:off x="2496000" y="2224852"/>
            <a:ext cx="7200000" cy="3755825"/>
          </a:xfrm>
          <a:prstGeom prst="roundRect">
            <a:avLst>
              <a:gd name="adj" fmla="val 1654"/>
            </a:avLst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573723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1BA7F-D2D7-8E79-7FB7-9E18CD926A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EC8B2-58C3-DC50-66BC-416B8F341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479" y="3050435"/>
            <a:ext cx="4223397" cy="757130"/>
          </a:xfrm>
        </p:spPr>
        <p:txBody>
          <a:bodyPr/>
          <a:lstStyle/>
          <a:p>
            <a:r>
              <a:rPr lang="en-US"/>
              <a:t>B</a:t>
            </a:r>
            <a:r>
              <a:rPr lang="en-IN" err="1"/>
              <a:t>uilding</a:t>
            </a:r>
            <a:r>
              <a:rPr lang="en-IN"/>
              <a:t> blocks (detailed with character count)</a:t>
            </a:r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7CB7A9E-81A1-7788-1AD7-5C06148581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5007498"/>
              </p:ext>
            </p:extLst>
          </p:nvPr>
        </p:nvGraphicFramePr>
        <p:xfrm>
          <a:off x="5168765" y="191051"/>
          <a:ext cx="6819009" cy="6347379"/>
        </p:xfrm>
        <a:graphic>
          <a:graphicData uri="http://schemas.openxmlformats.org/drawingml/2006/table">
            <a:tbl>
              <a:tblPr firstRow="1">
                <a:tableStyleId>{B301B821-A1FF-4177-AEE7-76D212191A09}</a:tableStyleId>
              </a:tblPr>
              <a:tblGrid>
                <a:gridCol w="364434">
                  <a:extLst>
                    <a:ext uri="{9D8B030D-6E8A-4147-A177-3AD203B41FA5}">
                      <a16:colId xmlns:a16="http://schemas.microsoft.com/office/drawing/2014/main" val="2875525487"/>
                    </a:ext>
                  </a:extLst>
                </a:gridCol>
                <a:gridCol w="916937">
                  <a:extLst>
                    <a:ext uri="{9D8B030D-6E8A-4147-A177-3AD203B41FA5}">
                      <a16:colId xmlns:a16="http://schemas.microsoft.com/office/drawing/2014/main" val="2282376310"/>
                    </a:ext>
                  </a:extLst>
                </a:gridCol>
                <a:gridCol w="317670">
                  <a:extLst>
                    <a:ext uri="{9D8B030D-6E8A-4147-A177-3AD203B41FA5}">
                      <a16:colId xmlns:a16="http://schemas.microsoft.com/office/drawing/2014/main" val="2888116700"/>
                    </a:ext>
                  </a:extLst>
                </a:gridCol>
                <a:gridCol w="3947719">
                  <a:extLst>
                    <a:ext uri="{9D8B030D-6E8A-4147-A177-3AD203B41FA5}">
                      <a16:colId xmlns:a16="http://schemas.microsoft.com/office/drawing/2014/main" val="2927541641"/>
                    </a:ext>
                  </a:extLst>
                </a:gridCol>
                <a:gridCol w="1272249">
                  <a:extLst>
                    <a:ext uri="{9D8B030D-6E8A-4147-A177-3AD203B41FA5}">
                      <a16:colId xmlns:a16="http://schemas.microsoft.com/office/drawing/2014/main" val="3606888657"/>
                    </a:ext>
                  </a:extLst>
                </a:gridCol>
              </a:tblGrid>
              <a:tr h="226742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u="none" strike="noStrike">
                          <a:effectLst/>
                        </a:rPr>
                        <a:t>#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Folds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Sub-sections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Character count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7538840"/>
                  </a:ext>
                </a:extLst>
              </a:tr>
              <a:tr h="15393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Intro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Hero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60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0414153"/>
                  </a:ext>
                </a:extLst>
              </a:tr>
              <a:tr h="153933">
                <a:tc vMerge="1">
                  <a:txBody>
                    <a:bodyPr/>
                    <a:lstStyle/>
                    <a:p>
                      <a:pPr algn="ctr" fontAlgn="ctr"/>
                      <a:endParaRPr lang="en-IN" sz="8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Sub-text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150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5165668"/>
                  </a:ext>
                </a:extLst>
              </a:tr>
              <a:tr h="153933">
                <a:tc vMerge="1">
                  <a:txBody>
                    <a:bodyPr/>
                    <a:lstStyle/>
                    <a:p>
                      <a:pPr algn="ctr" fontAlgn="ctr"/>
                      <a:endParaRPr lang="en-IN" sz="8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Optional - Dynamic announcement / Ticker</a:t>
                      </a:r>
                      <a:endParaRPr lang="en-IN" sz="1100" b="0" i="1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60 to 75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7268568"/>
                  </a:ext>
                </a:extLst>
              </a:tr>
              <a:tr h="153933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6"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Area of work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Enterprise challenge: Title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30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9551133"/>
                  </a:ext>
                </a:extLst>
              </a:tr>
              <a:tr h="153933">
                <a:tc vMerge="1">
                  <a:txBody>
                    <a:bodyPr/>
                    <a:lstStyle/>
                    <a:p>
                      <a:pPr algn="ctr" fontAlgn="ctr"/>
                      <a:endParaRPr lang="en-IN" sz="8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Enterprise challenge: Introduction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80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9162138"/>
                  </a:ext>
                </a:extLst>
              </a:tr>
              <a:tr h="153933">
                <a:tc vMerge="1">
                  <a:txBody>
                    <a:bodyPr/>
                    <a:lstStyle/>
                    <a:p>
                      <a:pPr algn="ctr" fontAlgn="ctr"/>
                      <a:endParaRPr lang="en-IN" sz="8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Enterprise challenge bullet point (</a:t>
                      </a:r>
                      <a:r>
                        <a:rPr lang="en-IN" sz="1100" u="none" strike="noStrike" err="1">
                          <a:solidFill>
                            <a:schemeClr val="bg1"/>
                          </a:solidFill>
                          <a:effectLst/>
                        </a:rPr>
                        <a:t>upto</a:t>
                      </a:r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 6)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75/point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9145485"/>
                  </a:ext>
                </a:extLst>
              </a:tr>
              <a:tr h="153933">
                <a:tc vMerge="1">
                  <a:txBody>
                    <a:bodyPr/>
                    <a:lstStyle/>
                    <a:p>
                      <a:pPr algn="ctr" fontAlgn="ctr"/>
                      <a:endParaRPr lang="en-IN" sz="8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Enterprise solution: Title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30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3017851"/>
                  </a:ext>
                </a:extLst>
              </a:tr>
              <a:tr h="153933">
                <a:tc vMerge="1">
                  <a:txBody>
                    <a:bodyPr/>
                    <a:lstStyle/>
                    <a:p>
                      <a:pPr algn="ctr" fontAlgn="ctr"/>
                      <a:endParaRPr lang="en-IN" sz="8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Enterprise solution: Subtitle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50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1170493"/>
                  </a:ext>
                </a:extLst>
              </a:tr>
              <a:tr h="153933">
                <a:tc vMerge="1">
                  <a:txBody>
                    <a:bodyPr/>
                    <a:lstStyle/>
                    <a:p>
                      <a:pPr algn="ctr" fontAlgn="ctr"/>
                      <a:endParaRPr lang="en-IN" sz="8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Enterprise solution: Intro text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80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9114384"/>
                  </a:ext>
                </a:extLst>
              </a:tr>
              <a:tr h="153933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  <a:p>
                      <a:pPr algn="ctr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  <a:p>
                      <a:pPr algn="ctr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Our solutions -</a:t>
                      </a:r>
                      <a:b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high level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Infographics / Frameworks: Title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60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7459028"/>
                  </a:ext>
                </a:extLst>
              </a:tr>
              <a:tr h="153933">
                <a:tc vMerge="1">
                  <a:txBody>
                    <a:bodyPr/>
                    <a:lstStyle/>
                    <a:p>
                      <a:pPr algn="ctr" fontAlgn="ctr"/>
                      <a:endParaRPr lang="en-IN" sz="8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Accelerators / Solutions: Title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35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3967128"/>
                  </a:ext>
                </a:extLst>
              </a:tr>
              <a:tr h="153933">
                <a:tc vMerge="1">
                  <a:txBody>
                    <a:bodyPr/>
                    <a:lstStyle/>
                    <a:p>
                      <a:pPr algn="ctr" fontAlgn="ctr"/>
                      <a:endParaRPr lang="en-IN" sz="8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Accelerators / Solutions: Sub-title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60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0508214"/>
                  </a:ext>
                </a:extLst>
              </a:tr>
              <a:tr h="153933">
                <a:tc vMerge="1">
                  <a:txBody>
                    <a:bodyPr/>
                    <a:lstStyle/>
                    <a:p>
                      <a:pPr algn="ctr" fontAlgn="ctr"/>
                      <a:endParaRPr lang="en-IN" sz="8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Accelerators / Solutions: Points (</a:t>
                      </a:r>
                      <a:r>
                        <a:rPr lang="en-IN" sz="1100" u="none" strike="noStrike" err="1">
                          <a:solidFill>
                            <a:schemeClr val="bg1"/>
                          </a:solidFill>
                          <a:effectLst/>
                        </a:rPr>
                        <a:t>upto</a:t>
                      </a:r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 4)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85/point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0135531"/>
                  </a:ext>
                </a:extLst>
              </a:tr>
              <a:tr h="153933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  <a:p>
                      <a:pPr algn="ctr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  <a:p>
                      <a:pPr algn="ctr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Outcomes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Impact areas: Title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35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653324"/>
                  </a:ext>
                </a:extLst>
              </a:tr>
              <a:tr h="153933">
                <a:tc vMerge="1">
                  <a:txBody>
                    <a:bodyPr/>
                    <a:lstStyle/>
                    <a:p>
                      <a:pPr algn="ctr" fontAlgn="ctr"/>
                      <a:endParaRPr lang="en-IN" sz="8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Impact areas: Subtitle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55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1668587"/>
                  </a:ext>
                </a:extLst>
              </a:tr>
              <a:tr h="153933">
                <a:tc vMerge="1">
                  <a:txBody>
                    <a:bodyPr/>
                    <a:lstStyle/>
                    <a:p>
                      <a:pPr algn="ctr" fontAlgn="ctr"/>
                      <a:endParaRPr lang="en-IN" sz="8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Impact stats: </a:t>
                      </a:r>
                      <a:r>
                        <a:rPr lang="en-IN" sz="1100" u="none" strike="noStrike" err="1">
                          <a:solidFill>
                            <a:schemeClr val="bg1"/>
                          </a:solidFill>
                          <a:effectLst/>
                        </a:rPr>
                        <a:t>upto</a:t>
                      </a:r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 6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90/point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2006592"/>
                  </a:ext>
                </a:extLst>
              </a:tr>
              <a:tr h="153933">
                <a:tc vMerge="1">
                  <a:txBody>
                    <a:bodyPr/>
                    <a:lstStyle/>
                    <a:p>
                      <a:pPr algn="ctr" fontAlgn="ctr"/>
                      <a:endParaRPr lang="en-IN" sz="8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Success stories / Case studies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80/point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2391187"/>
                  </a:ext>
                </a:extLst>
              </a:tr>
              <a:tr h="153933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  <a:p>
                      <a:pPr algn="ctr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  <a:p>
                      <a:pPr algn="ctr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  <a:p>
                      <a:pPr algn="ctr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  <a:p>
                      <a:pPr algn="ctr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6"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Our solutions -</a:t>
                      </a:r>
                      <a:b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details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Product demos / Videos: Title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30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864498"/>
                  </a:ext>
                </a:extLst>
              </a:tr>
              <a:tr h="153933">
                <a:tc vMerge="1">
                  <a:txBody>
                    <a:bodyPr/>
                    <a:lstStyle/>
                    <a:p>
                      <a:pPr algn="ctr" fontAlgn="ctr"/>
                      <a:endParaRPr lang="en-IN" sz="8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Video title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75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7769886"/>
                  </a:ext>
                </a:extLst>
              </a:tr>
              <a:tr h="153933">
                <a:tc vMerge="1">
                  <a:txBody>
                    <a:bodyPr/>
                    <a:lstStyle/>
                    <a:p>
                      <a:pPr algn="ctr" fontAlgn="ctr"/>
                      <a:endParaRPr lang="en-IN" sz="8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solidFill>
                            <a:schemeClr val="bg1"/>
                          </a:solidFill>
                          <a:effectLst/>
                        </a:rPr>
                        <a:t>Specialized tools / Use cases: Title</a:t>
                      </a:r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45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9323949"/>
                  </a:ext>
                </a:extLst>
              </a:tr>
              <a:tr h="153933">
                <a:tc vMerge="1">
                  <a:txBody>
                    <a:bodyPr/>
                    <a:lstStyle/>
                    <a:p>
                      <a:pPr algn="ctr" fontAlgn="ctr"/>
                      <a:endParaRPr lang="en-IN" sz="8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Sub-section title (</a:t>
                      </a:r>
                      <a:r>
                        <a:rPr lang="en-IN" sz="1100" u="none" strike="noStrike" err="1">
                          <a:solidFill>
                            <a:schemeClr val="bg1"/>
                          </a:solidFill>
                          <a:effectLst/>
                        </a:rPr>
                        <a:t>upto</a:t>
                      </a:r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 4)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25/point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1800202"/>
                  </a:ext>
                </a:extLst>
              </a:tr>
              <a:tr h="153933">
                <a:tc vMerge="1">
                  <a:txBody>
                    <a:bodyPr/>
                    <a:lstStyle/>
                    <a:p>
                      <a:pPr algn="ctr" fontAlgn="ctr"/>
                      <a:endParaRPr lang="en-IN" sz="8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Bullet point 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70/point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7137970"/>
                  </a:ext>
                </a:extLst>
              </a:tr>
              <a:tr h="206187">
                <a:tc vMerge="1">
                  <a:txBody>
                    <a:bodyPr/>
                    <a:lstStyle/>
                    <a:p>
                      <a:pPr algn="ctr" fontAlgn="ctr"/>
                      <a:endParaRPr lang="en-IN" sz="8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Partners and alliances: Title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15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6916750"/>
                  </a:ext>
                </a:extLst>
              </a:tr>
              <a:tr h="153933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6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  <a:p>
                      <a:pPr algn="ctr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Recognitions</a:t>
                      </a:r>
                    </a:p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Logos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NA</a:t>
                      </a: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042655"/>
                  </a:ext>
                </a:extLst>
              </a:tr>
              <a:tr h="153933">
                <a:tc vMerge="1">
                  <a:txBody>
                    <a:bodyPr/>
                    <a:lstStyle/>
                    <a:p>
                      <a:pPr algn="ctr" fontAlgn="ctr"/>
                      <a:endParaRPr lang="en-IN" sz="8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Client testimonials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250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0413144"/>
                  </a:ext>
                </a:extLst>
              </a:tr>
              <a:tr h="153933">
                <a:tc vMerge="1">
                  <a:txBody>
                    <a:bodyPr/>
                    <a:lstStyle/>
                    <a:p>
                      <a:pPr algn="ctr" fontAlgn="ctr"/>
                      <a:endParaRPr lang="en-IN" sz="8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Awards and Recognitions: Title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40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2485871"/>
                  </a:ext>
                </a:extLst>
              </a:tr>
              <a:tr h="153933">
                <a:tc vMerge="1">
                  <a:txBody>
                    <a:bodyPr/>
                    <a:lstStyle/>
                    <a:p>
                      <a:pPr algn="ctr" fontAlgn="ctr"/>
                      <a:endParaRPr lang="en-IN" sz="8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2841" marR="34088" marT="28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Recognition: Subtitle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40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4818905"/>
                  </a:ext>
                </a:extLst>
              </a:tr>
              <a:tr h="15393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7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Visibility / Awareness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Events, webinars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55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706667"/>
                  </a:ext>
                </a:extLst>
              </a:tr>
              <a:tr h="153933">
                <a:tc vMerge="1">
                  <a:txBody>
                    <a:bodyPr/>
                    <a:lstStyle/>
                    <a:p>
                      <a:pPr algn="ctr" fontAlgn="ctr"/>
                      <a:endParaRPr lang="en-IN" sz="8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In media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20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1616277"/>
                  </a:ext>
                </a:extLst>
              </a:tr>
              <a:tr h="153933">
                <a:tc vMerge="1">
                  <a:txBody>
                    <a:bodyPr/>
                    <a:lstStyle/>
                    <a:p>
                      <a:pPr algn="ctr" fontAlgn="ctr"/>
                      <a:endParaRPr lang="en-IN" sz="8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Social media posts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NA 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9154046"/>
                  </a:ext>
                </a:extLst>
              </a:tr>
              <a:tr h="15393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8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Thought Leadership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Analysts research mentions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NA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0104904"/>
                  </a:ext>
                </a:extLst>
              </a:tr>
              <a:tr h="153933">
                <a:tc vMerge="1">
                  <a:txBody>
                    <a:bodyPr/>
                    <a:lstStyle/>
                    <a:p>
                      <a:pPr algn="ctr" fontAlgn="ctr"/>
                      <a:endParaRPr lang="en-IN" sz="8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Whitepapers, articles, blogs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NA 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0921363"/>
                  </a:ext>
                </a:extLst>
              </a:tr>
              <a:tr h="153933">
                <a:tc vMerge="1">
                  <a:txBody>
                    <a:bodyPr/>
                    <a:lstStyle/>
                    <a:p>
                      <a:pPr algn="ctr" fontAlgn="ctr"/>
                      <a:endParaRPr lang="en-IN" sz="8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Related Reads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NA 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532479"/>
                  </a:ext>
                </a:extLst>
              </a:tr>
              <a:tr h="15393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9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Team and connect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Leadership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NA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067162"/>
                  </a:ext>
                </a:extLst>
              </a:tr>
              <a:tr h="153933">
                <a:tc vMerge="1">
                  <a:txBody>
                    <a:bodyPr/>
                    <a:lstStyle/>
                    <a:p>
                      <a:pPr algn="ctr" fontAlgn="ctr"/>
                      <a:endParaRPr lang="en-IN" sz="8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34088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en-IN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841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CTA - Request for consultation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solidFill>
                            <a:schemeClr val="bg1"/>
                          </a:solidFill>
                          <a:effectLst/>
                        </a:rPr>
                        <a:t>? </a:t>
                      </a:r>
                      <a:endParaRPr lang="en-IN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4088" marR="2841" marT="2841" marB="0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8819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95933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033E7B-F4E4-69A1-F971-61BF349C98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1114-0026-970D-7773-F31C52993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28" y="383557"/>
            <a:ext cx="10515600" cy="424732"/>
          </a:xfrm>
        </p:spPr>
        <p:txBody>
          <a:bodyPr/>
          <a:lstStyle/>
          <a:p>
            <a:r>
              <a:rPr lang="en-US"/>
              <a:t>8.2 </a:t>
            </a:r>
            <a:r>
              <a:rPr lang="en-IN"/>
              <a:t>Thought Leadership</a:t>
            </a:r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15EECC6-3B66-8628-7FB2-208974C681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8280191"/>
              </p:ext>
            </p:extLst>
          </p:nvPr>
        </p:nvGraphicFramePr>
        <p:xfrm>
          <a:off x="2072215" y="877323"/>
          <a:ext cx="8047570" cy="1006120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31000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66070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42900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2859896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2953065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1677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16770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8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IN" sz="1400"/>
                        <a:t>Thought Leadership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Analysts research mentions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1677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1" u="none" strike="noStrike">
                          <a:solidFill>
                            <a:srgbClr val="FFC000"/>
                          </a:solidFill>
                          <a:effectLst/>
                        </a:rPr>
                        <a:t>Whitepapers, articles, blogs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  <a:tr h="1677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Related Reads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1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7887776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A2A59C16-003F-DE91-87F7-EEB4DB9FAD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7598"/>
          <a:stretch>
            <a:fillRect/>
          </a:stretch>
        </p:blipFill>
        <p:spPr>
          <a:xfrm>
            <a:off x="2136000" y="2570837"/>
            <a:ext cx="7920000" cy="3409840"/>
          </a:xfrm>
          <a:prstGeom prst="roundRect">
            <a:avLst>
              <a:gd name="adj" fmla="val 2245"/>
            </a:avLst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2621602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62CEB3-8E51-2F8F-7A8C-95D0E9C79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5FAA0-F64A-EFF2-038B-C466D2E45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28" y="383557"/>
            <a:ext cx="10515600" cy="424732"/>
          </a:xfrm>
        </p:spPr>
        <p:txBody>
          <a:bodyPr/>
          <a:lstStyle/>
          <a:p>
            <a:r>
              <a:rPr lang="en-US"/>
              <a:t>8.3 </a:t>
            </a:r>
            <a:r>
              <a:rPr lang="en-IN"/>
              <a:t>Thought Leadership</a:t>
            </a:r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C0E9CEF-A141-5337-5D3C-B3D7AA8C5B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1695636"/>
              </p:ext>
            </p:extLst>
          </p:nvPr>
        </p:nvGraphicFramePr>
        <p:xfrm>
          <a:off x="2072215" y="877323"/>
          <a:ext cx="8047570" cy="1006120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31000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66070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42900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2859896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2953065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1677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16770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8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IN" sz="1400"/>
                        <a:t>Thought Leadership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Analysts research mentions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1677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Whitepapers, articles, blogs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  <a:tr h="1677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1" u="none" strike="noStrike">
                          <a:solidFill>
                            <a:srgbClr val="FFC000"/>
                          </a:solidFill>
                          <a:effectLst/>
                        </a:rPr>
                        <a:t>Related Reads</a:t>
                      </a:r>
                      <a:endParaRPr lang="en-IN" sz="1400" b="1" i="0" u="none" strike="noStrike">
                        <a:solidFill>
                          <a:srgbClr val="FFC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1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7887776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629C5428-2AB3-171B-9081-6C828B5F1D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7598"/>
          <a:stretch>
            <a:fillRect/>
          </a:stretch>
        </p:blipFill>
        <p:spPr>
          <a:xfrm>
            <a:off x="2136000" y="2570837"/>
            <a:ext cx="7920000" cy="3409840"/>
          </a:xfrm>
          <a:prstGeom prst="roundRect">
            <a:avLst>
              <a:gd name="adj" fmla="val 2245"/>
            </a:avLst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B7DEF81-D3AD-1305-1B2D-6CFE307157F3}"/>
              </a:ext>
            </a:extLst>
          </p:cNvPr>
          <p:cNvSpPr txBox="1"/>
          <p:nvPr/>
        </p:nvSpPr>
        <p:spPr>
          <a:xfrm>
            <a:off x="7360606" y="6102177"/>
            <a:ext cx="28472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000">
                <a:solidFill>
                  <a:schemeClr val="bg1"/>
                </a:solidFill>
              </a:rPr>
              <a:t>* Applicable only on article pages and blogs. </a:t>
            </a:r>
          </a:p>
        </p:txBody>
      </p:sp>
    </p:spTree>
    <p:extLst>
      <p:ext uri="{BB962C8B-B14F-4D97-AF65-F5344CB8AC3E}">
        <p14:creationId xmlns:p14="http://schemas.microsoft.com/office/powerpoint/2010/main" val="3971255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CD5C5C-A9A0-439F-FF44-0A90122BF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43DCD-74E2-0987-87E3-EDEA83245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28" y="383557"/>
            <a:ext cx="10515600" cy="424732"/>
          </a:xfrm>
        </p:spPr>
        <p:txBody>
          <a:bodyPr/>
          <a:lstStyle/>
          <a:p>
            <a:r>
              <a:rPr lang="en-US"/>
              <a:t>8.4 </a:t>
            </a:r>
            <a:r>
              <a:rPr lang="en-IN"/>
              <a:t>Thought Leadership</a:t>
            </a:r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CA3A787-CF5B-583F-E23C-E19534AC9F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6422337"/>
              </p:ext>
            </p:extLst>
          </p:nvPr>
        </p:nvGraphicFramePr>
        <p:xfrm>
          <a:off x="2072215" y="877323"/>
          <a:ext cx="8047570" cy="1006120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31000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66070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42900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2859896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2953065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1677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16770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8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   Intro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Analysts research mentions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1677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Whitepapers, articles, blogs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  <a:tr h="1677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0" u="none" strike="noStrike">
                          <a:solidFill>
                            <a:schemeClr val="bg1"/>
                          </a:solidFill>
                          <a:effectLst/>
                        </a:rPr>
                        <a:t>Related Reads</a:t>
                      </a:r>
                      <a:endParaRPr lang="en-IN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1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788777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9F9F1AC-31D0-C852-2D52-81D426456A23}"/>
              </a:ext>
            </a:extLst>
          </p:cNvPr>
          <p:cNvSpPr txBox="1"/>
          <p:nvPr/>
        </p:nvSpPr>
        <p:spPr bwMode="auto">
          <a:xfrm>
            <a:off x="1872784" y="2160925"/>
            <a:ext cx="8446431" cy="4185761"/>
          </a:xfrm>
          <a:prstGeom prst="roundRect">
            <a:avLst>
              <a:gd name="adj" fmla="val 1247"/>
            </a:avLst>
          </a:prstGeom>
          <a:ln>
            <a:solidFill>
              <a:srgbClr val="C3C4C3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1400">
                <a:solidFill>
                  <a:schemeClr val="bg1"/>
                </a:solidFill>
              </a:rPr>
              <a:t>Practice team to provide input.</a:t>
            </a: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1031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3C5772-11D5-A7E9-C364-CA1910BDB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A21F1-50DF-A423-12DF-ACE997D33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28" y="383557"/>
            <a:ext cx="10515600" cy="424732"/>
          </a:xfrm>
        </p:spPr>
        <p:txBody>
          <a:bodyPr/>
          <a:lstStyle/>
          <a:p>
            <a:r>
              <a:rPr lang="en-US"/>
              <a:t>9.1 </a:t>
            </a:r>
            <a:r>
              <a:rPr lang="en-IN"/>
              <a:t>Thought Leadership</a:t>
            </a:r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470CA17-0FBC-844D-9D9D-A7D657913E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4436848"/>
              </p:ext>
            </p:extLst>
          </p:nvPr>
        </p:nvGraphicFramePr>
        <p:xfrm>
          <a:off x="2072215" y="877323"/>
          <a:ext cx="8047570" cy="838470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31000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66070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42900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2859896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2953065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1677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16770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9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>
                          <a:effectLst/>
                        </a:rPr>
                        <a:t> </a:t>
                      </a:r>
                      <a:r>
                        <a:rPr lang="en-IN" sz="1400" u="none" strike="noStrike">
                          <a:effectLst/>
                        </a:rPr>
                        <a:t>Team and connect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1" u="none" strike="noStrike">
                          <a:solidFill>
                            <a:srgbClr val="FFC000"/>
                          </a:solidFill>
                          <a:effectLst/>
                        </a:rPr>
                        <a:t>Leadership</a:t>
                      </a:r>
                      <a:endParaRPr lang="en-IN" sz="1400" b="1" i="0" u="none" strike="noStrike">
                        <a:solidFill>
                          <a:srgbClr val="FFC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335410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CTA - Request for consultation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DFAB5FBB-22AC-F74C-7157-1247B993C8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215" y="2018237"/>
            <a:ext cx="7920000" cy="4165551"/>
          </a:xfrm>
          <a:prstGeom prst="roundRect">
            <a:avLst>
              <a:gd name="adj" fmla="val 2803"/>
            </a:avLst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3524555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8EB08-C7D4-8FF3-F64E-4AE635A362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A0B11-D233-17D0-ABBF-BF28C89FE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28" y="383557"/>
            <a:ext cx="10515600" cy="424732"/>
          </a:xfrm>
        </p:spPr>
        <p:txBody>
          <a:bodyPr/>
          <a:lstStyle/>
          <a:p>
            <a:r>
              <a:rPr lang="en-US"/>
              <a:t>9.2 </a:t>
            </a:r>
            <a:r>
              <a:rPr lang="en-IN"/>
              <a:t>Thought Leadership</a:t>
            </a:r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50523B4-32B2-B646-880A-D4E8BEDD4C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8495464"/>
              </p:ext>
            </p:extLst>
          </p:nvPr>
        </p:nvGraphicFramePr>
        <p:xfrm>
          <a:off x="2072215" y="877323"/>
          <a:ext cx="8047570" cy="838470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31000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66070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42900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2859896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2953065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1677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16770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9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>
                          <a:effectLst/>
                        </a:rPr>
                        <a:t> </a:t>
                      </a:r>
                      <a:r>
                        <a:rPr lang="en-IN" sz="1400" u="none" strike="noStrike">
                          <a:effectLst/>
                        </a:rPr>
                        <a:t>Team and connect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0" u="none" strike="noStrike">
                          <a:solidFill>
                            <a:srgbClr val="FFFFFF"/>
                          </a:solidFill>
                          <a:effectLst/>
                        </a:rPr>
                        <a:t>Leadership</a:t>
                      </a:r>
                      <a:endParaRPr lang="en-IN" sz="1400" b="0" i="0" u="none" strike="noStrike">
                        <a:solidFill>
                          <a:srgbClr val="FFFFFF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335410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1" u="none" strike="noStrike">
                          <a:solidFill>
                            <a:srgbClr val="FFC000"/>
                          </a:solidFill>
                          <a:effectLst/>
                        </a:rPr>
                        <a:t>CTA - Request for consultation</a:t>
                      </a:r>
                      <a:endParaRPr lang="en-IN" sz="1400" b="1" i="0" u="none" strike="noStrike">
                        <a:solidFill>
                          <a:srgbClr val="FFC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31ED3774-BEEB-5041-182B-0D182D9459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6000" y="2688119"/>
            <a:ext cx="7920000" cy="2327184"/>
          </a:xfrm>
          <a:prstGeom prst="roundRect">
            <a:avLst>
              <a:gd name="adj" fmla="val 4094"/>
            </a:avLst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9514786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9EC4C-0F56-A7DC-1793-56FA4C259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D4F2A-782F-B724-2117-85BAA6870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28" y="383557"/>
            <a:ext cx="10515600" cy="424732"/>
          </a:xfrm>
        </p:spPr>
        <p:txBody>
          <a:bodyPr/>
          <a:lstStyle/>
          <a:p>
            <a:r>
              <a:rPr lang="en-US"/>
              <a:t>9.3 </a:t>
            </a:r>
            <a:r>
              <a:rPr lang="en-IN"/>
              <a:t>Thought Leadership</a:t>
            </a:r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07692A0-8C26-9D73-3EB3-BD15A99CFE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8306066"/>
              </p:ext>
            </p:extLst>
          </p:nvPr>
        </p:nvGraphicFramePr>
        <p:xfrm>
          <a:off x="2072215" y="877323"/>
          <a:ext cx="8047570" cy="838470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31000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66070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42900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2859896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2953065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1677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16770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9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>
                          <a:effectLst/>
                        </a:rPr>
                        <a:t> </a:t>
                      </a:r>
                      <a:r>
                        <a:rPr lang="en-IN" sz="1400" u="none" strike="noStrike">
                          <a:effectLst/>
                        </a:rPr>
                        <a:t>Team and connect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1" u="none" strike="noStrike">
                          <a:solidFill>
                            <a:srgbClr val="FFC000"/>
                          </a:solidFill>
                          <a:effectLst/>
                        </a:rPr>
                        <a:t>Leadership</a:t>
                      </a:r>
                      <a:endParaRPr lang="en-IN" sz="1400" b="1" i="0" u="none" strike="noStrike">
                        <a:solidFill>
                          <a:srgbClr val="FFC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335410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CTA - Request for consultation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40EB4387-8EA6-32F4-8376-5706E6551840}"/>
              </a:ext>
            </a:extLst>
          </p:cNvPr>
          <p:cNvSpPr txBox="1"/>
          <p:nvPr/>
        </p:nvSpPr>
        <p:spPr bwMode="auto">
          <a:xfrm>
            <a:off x="1872784" y="1987189"/>
            <a:ext cx="8446431" cy="4185761"/>
          </a:xfrm>
          <a:prstGeom prst="roundRect">
            <a:avLst>
              <a:gd name="adj" fmla="val 1247"/>
            </a:avLst>
          </a:prstGeom>
          <a:ln>
            <a:solidFill>
              <a:srgbClr val="C3C4C3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1400">
                <a:solidFill>
                  <a:schemeClr val="bg1"/>
                </a:solidFill>
              </a:rPr>
              <a:t>Practice team to provide input.</a:t>
            </a: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8088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2C9682-9F2B-2AE8-2DC5-83C9DEE1B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DE21B-6F74-E503-3BE0-AAE16BE04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Variation 1 - </a:t>
            </a:r>
            <a:r>
              <a:rPr lang="en-IN"/>
              <a:t>Area of work – Enterprise Solution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2F8A1B-EC09-FC08-374A-A09FEFB1E9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6000" y="2110193"/>
            <a:ext cx="7920000" cy="4178922"/>
          </a:xfrm>
          <a:prstGeom prst="roundRect">
            <a:avLst>
              <a:gd name="adj" fmla="val 2890"/>
            </a:avLst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1EE7C1D-A00E-263D-7D65-0A82DFF259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9825065"/>
              </p:ext>
            </p:extLst>
          </p:nvPr>
        </p:nvGraphicFramePr>
        <p:xfrm>
          <a:off x="1872784" y="877322"/>
          <a:ext cx="8446432" cy="1002276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42449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74301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59895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3001641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3099428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3340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33409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  </a:t>
                      </a:r>
                      <a:r>
                        <a:rPr lang="en-IN" sz="1400" u="none" strike="noStrike">
                          <a:solidFill>
                            <a:schemeClr val="bg1"/>
                          </a:solidFill>
                          <a:effectLst/>
                        </a:rPr>
                        <a:t>Area of work</a:t>
                      </a:r>
                      <a:endParaRPr lang="en-IN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Enterprise solution: Title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334092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Enterprise solution: Subtitle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50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</a:tbl>
          </a:graphicData>
        </a:graphic>
      </p:graphicFrame>
      <p:sp>
        <p:nvSpPr>
          <p:cNvPr id="8" name="Oval 7">
            <a:extLst>
              <a:ext uri="{FF2B5EF4-FFF2-40B4-BE49-F238E27FC236}">
                <a16:creationId xmlns:a16="http://schemas.microsoft.com/office/drawing/2014/main" id="{C7BE7118-6279-56A2-0911-A383AF2D14AD}"/>
              </a:ext>
            </a:extLst>
          </p:cNvPr>
          <p:cNvSpPr/>
          <p:nvPr/>
        </p:nvSpPr>
        <p:spPr>
          <a:xfrm>
            <a:off x="9292721" y="2458356"/>
            <a:ext cx="245534" cy="24553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</a:rPr>
              <a:t>1</a:t>
            </a:r>
            <a:endParaRPr lang="en-IN" sz="1400" b="1">
              <a:solidFill>
                <a:schemeClr val="tx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10E8BCD-694F-A9E4-9172-E88D80A54ACE}"/>
              </a:ext>
            </a:extLst>
          </p:cNvPr>
          <p:cNvSpPr/>
          <p:nvPr/>
        </p:nvSpPr>
        <p:spPr>
          <a:xfrm>
            <a:off x="9415488" y="3036451"/>
            <a:ext cx="245534" cy="24553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</a:rPr>
              <a:t>2</a:t>
            </a:r>
            <a:endParaRPr lang="en-IN" sz="1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5213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809F03-BCB2-CB4F-B355-1C8D7030F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118D0F8-3279-89CA-6B3B-9390D44E0C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314" y="2188017"/>
            <a:ext cx="7219372" cy="40155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D9C6DFA-E3C8-B77C-5AD7-C69A855C4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/>
              <a:t>3. Our Solutions – details</a:t>
            </a:r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C9F4F8C-C127-5A6D-B83B-5743EC3E2AA5}"/>
              </a:ext>
            </a:extLst>
          </p:cNvPr>
          <p:cNvGraphicFramePr>
            <a:graphicFrameLocks noGrp="1"/>
          </p:cNvGraphicFramePr>
          <p:nvPr/>
        </p:nvGraphicFramePr>
        <p:xfrm>
          <a:off x="1872784" y="877322"/>
          <a:ext cx="8446432" cy="1002276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42449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74301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59895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3001641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3099428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3340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33409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  </a:t>
                      </a:r>
                      <a:r>
                        <a:rPr lang="en-IN" sz="1400" u="none" strike="noStrike">
                          <a:solidFill>
                            <a:schemeClr val="bg1"/>
                          </a:solidFill>
                          <a:effectLst/>
                        </a:rPr>
                        <a:t>Area of work</a:t>
                      </a:r>
                      <a:endParaRPr lang="en-IN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Enterprise solution: Title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334092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Enterprise solution: Subtitle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50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1257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911F4-90C6-C409-95D9-3BE74CAFC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F29EE-9FB0-2DBB-B4EF-0294BC3DB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/>
              <a:t>3. Our Solutions</a:t>
            </a:r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BCFAF88-74C1-7AC2-7145-9357B7F4EC3B}"/>
              </a:ext>
            </a:extLst>
          </p:cNvPr>
          <p:cNvGraphicFramePr>
            <a:graphicFrameLocks noGrp="1"/>
          </p:cNvGraphicFramePr>
          <p:nvPr/>
        </p:nvGraphicFramePr>
        <p:xfrm>
          <a:off x="1872784" y="877322"/>
          <a:ext cx="8446432" cy="1002276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42449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74301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59895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3001641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3099428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3340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33409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  </a:t>
                      </a:r>
                      <a:r>
                        <a:rPr lang="en-IN" sz="1400" u="none" strike="noStrike">
                          <a:solidFill>
                            <a:schemeClr val="bg1"/>
                          </a:solidFill>
                          <a:effectLst/>
                        </a:rPr>
                        <a:t>Area of work</a:t>
                      </a:r>
                      <a:endParaRPr lang="en-IN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Enterprise solution: Title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334092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Enterprise solution: Subtitle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50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ECB1B3C6-D30F-5DC4-A7C4-7EFCF9173F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2620253"/>
            <a:ext cx="7772400" cy="2060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1212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8E8088-5C13-9AFD-589B-9B2B5B139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BB0AF-9BD5-9592-4DCE-88040FD32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/>
              <a:t>6. Recognitions</a:t>
            </a:r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931C3E6-7463-9CA4-A9A0-D232518B989C}"/>
              </a:ext>
            </a:extLst>
          </p:cNvPr>
          <p:cNvGraphicFramePr>
            <a:graphicFrameLocks noGrp="1"/>
          </p:cNvGraphicFramePr>
          <p:nvPr/>
        </p:nvGraphicFramePr>
        <p:xfrm>
          <a:off x="1872784" y="877322"/>
          <a:ext cx="8446432" cy="1002276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42449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74301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59895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3001641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3099428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3340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33409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  </a:t>
                      </a:r>
                      <a:r>
                        <a:rPr lang="en-IN" sz="1400" u="none" strike="noStrike">
                          <a:solidFill>
                            <a:schemeClr val="bg1"/>
                          </a:solidFill>
                          <a:effectLst/>
                        </a:rPr>
                        <a:t>Area of work</a:t>
                      </a:r>
                      <a:endParaRPr lang="en-IN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Enterprise solution: Title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334092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Enterprise solution: Subtitle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50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9250B472-E701-4637-5553-0F44F97686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900" y="2697315"/>
            <a:ext cx="7772400" cy="283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153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F2CFBC-E450-B9FF-69BE-9188CDAE09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3D9D7-7B8A-6CD3-A592-42A73BA49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Open Sans"/>
                <a:ea typeface="Open Sans"/>
                <a:cs typeface="Open Sans"/>
              </a:rPr>
              <a:t>1.1 </a:t>
            </a:r>
            <a:r>
              <a:rPr lang="en-IN">
                <a:latin typeface="Open Sans"/>
                <a:ea typeface="Open Sans"/>
                <a:cs typeface="Open Sans"/>
              </a:rPr>
              <a:t>Intro fold</a:t>
            </a:r>
            <a:endParaRPr lang="en-US">
              <a:latin typeface="Open Sans"/>
              <a:ea typeface="Open Sans"/>
              <a:cs typeface="Open San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E54DF92-1E54-066A-F90E-01793CAAB5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4385" y="2454556"/>
            <a:ext cx="7733342" cy="4019887"/>
          </a:xfrm>
          <a:prstGeom prst="roundRect">
            <a:avLst>
              <a:gd name="adj" fmla="val 3157"/>
            </a:avLst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364370C-7717-A340-946B-E19443E269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1698034"/>
              </p:ext>
            </p:extLst>
          </p:nvPr>
        </p:nvGraphicFramePr>
        <p:xfrm>
          <a:off x="2087271" y="916458"/>
          <a:ext cx="8047570" cy="1219480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168989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214900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250850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2092171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2160330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  <a:gridCol w="2160330">
                  <a:extLst>
                    <a:ext uri="{9D8B030D-6E8A-4147-A177-3AD203B41FA5}">
                      <a16:colId xmlns:a16="http://schemas.microsoft.com/office/drawing/2014/main" val="1920931858"/>
                    </a:ext>
                  </a:extLst>
                </a:gridCol>
              </a:tblGrid>
              <a:tr h="1677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Option 1 character count</a:t>
                      </a: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Option 2 character count</a:t>
                      </a: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16770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   Intro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Hero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60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1677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Sub-text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150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  <a:tr h="1677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Dynamic announcement / Ticker (optional)</a:t>
                      </a:r>
                      <a:endParaRPr lang="en-US" sz="1400" b="0" i="1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60 to 75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7887776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65DAAB25-40CE-A13E-FDBD-C25BEAA2978D}"/>
              </a:ext>
            </a:extLst>
          </p:cNvPr>
          <p:cNvSpPr/>
          <p:nvPr/>
        </p:nvSpPr>
        <p:spPr>
          <a:xfrm>
            <a:off x="6591724" y="3805191"/>
            <a:ext cx="245534" cy="24553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</a:rPr>
              <a:t>1</a:t>
            </a:r>
            <a:endParaRPr lang="en-IN" sz="1400" b="1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303B7DE-5ACF-CDC0-342B-EC5E72C1DD80}"/>
              </a:ext>
            </a:extLst>
          </p:cNvPr>
          <p:cNvSpPr/>
          <p:nvPr/>
        </p:nvSpPr>
        <p:spPr>
          <a:xfrm>
            <a:off x="7594245" y="4670323"/>
            <a:ext cx="245534" cy="24553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</a:rPr>
              <a:t>2</a:t>
            </a:r>
            <a:endParaRPr lang="en-IN" sz="1400" b="1">
              <a:solidFill>
                <a:schemeClr val="tx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7484126-0F4B-6B2C-3138-414E35A58F0C}"/>
              </a:ext>
            </a:extLst>
          </p:cNvPr>
          <p:cNvSpPr/>
          <p:nvPr/>
        </p:nvSpPr>
        <p:spPr>
          <a:xfrm>
            <a:off x="9320531" y="5818775"/>
            <a:ext cx="245534" cy="24553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</a:rPr>
              <a:t>3</a:t>
            </a:r>
            <a:endParaRPr lang="en-IN" sz="1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368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5E998C-E787-7BBF-E4DA-BD0DFC8520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D6699-890C-DF73-19AF-2059100F5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/>
              <a:t>3. Our Solutions</a:t>
            </a:r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3E57008-2843-0B5E-19CF-AE570CEA9C3C}"/>
              </a:ext>
            </a:extLst>
          </p:cNvPr>
          <p:cNvGraphicFramePr>
            <a:graphicFrameLocks noGrp="1"/>
          </p:cNvGraphicFramePr>
          <p:nvPr/>
        </p:nvGraphicFramePr>
        <p:xfrm>
          <a:off x="1872784" y="877322"/>
          <a:ext cx="8446432" cy="1002276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42449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74301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59895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3001641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3099428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3340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33409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  </a:t>
                      </a:r>
                      <a:r>
                        <a:rPr lang="en-IN" sz="1400" u="none" strike="noStrike">
                          <a:solidFill>
                            <a:schemeClr val="bg1"/>
                          </a:solidFill>
                          <a:effectLst/>
                        </a:rPr>
                        <a:t>Area of work</a:t>
                      </a:r>
                      <a:endParaRPr lang="en-IN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Enterprise solution: Title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334092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Enterprise solution: Subtitle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50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2A941393-F468-87FD-0249-C670D97BD1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817" y="2186975"/>
            <a:ext cx="6369634" cy="428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69134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E39251-5712-A7C9-F9F0-4A9DC27B5E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DB29C-0FAB-6BE8-2F6D-ED068701B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28" y="383557"/>
            <a:ext cx="10515600" cy="424732"/>
          </a:xfrm>
        </p:spPr>
        <p:txBody>
          <a:bodyPr/>
          <a:lstStyle/>
          <a:p>
            <a:r>
              <a:rPr lang="en-IN"/>
              <a:t>3. Our solutions - details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4088CE6-B3E2-A76D-8C7C-F41E096CDD8D}"/>
              </a:ext>
            </a:extLst>
          </p:cNvPr>
          <p:cNvGraphicFramePr>
            <a:graphicFrameLocks noGrp="1"/>
          </p:cNvGraphicFramePr>
          <p:nvPr/>
        </p:nvGraphicFramePr>
        <p:xfrm>
          <a:off x="1872784" y="877322"/>
          <a:ext cx="8446432" cy="1002276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42449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74301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59895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3001641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3099428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3340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33409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  </a:t>
                      </a:r>
                      <a:r>
                        <a:rPr lang="en-IN" sz="1400" u="none" strike="noStrike">
                          <a:solidFill>
                            <a:schemeClr val="bg1"/>
                          </a:solidFill>
                          <a:effectLst/>
                        </a:rPr>
                        <a:t>Area of work</a:t>
                      </a:r>
                      <a:endParaRPr lang="en-IN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Enterprise solution: Title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334092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Enterprise solution: Subtitle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50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3E849971-9924-C043-6FDD-35DA88C1CD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296" y="2126973"/>
            <a:ext cx="6185617" cy="423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1809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D75C39-3C29-7DB2-5918-93F4294E58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1221F-7621-34F9-B008-6B0211104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28" y="383557"/>
            <a:ext cx="10515600" cy="424732"/>
          </a:xfrm>
        </p:spPr>
        <p:txBody>
          <a:bodyPr/>
          <a:lstStyle/>
          <a:p>
            <a:r>
              <a:rPr lang="en-IN"/>
              <a:t>2. Area of work - Challenge</a:t>
            </a:r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2FEB580-5983-A694-02BE-1BBE69EA7100}"/>
              </a:ext>
            </a:extLst>
          </p:cNvPr>
          <p:cNvGraphicFramePr>
            <a:graphicFrameLocks noGrp="1"/>
          </p:cNvGraphicFramePr>
          <p:nvPr/>
        </p:nvGraphicFramePr>
        <p:xfrm>
          <a:off x="1872784" y="877322"/>
          <a:ext cx="8446432" cy="1002276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42449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74301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59895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3001641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3099428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3340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33409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  </a:t>
                      </a:r>
                      <a:r>
                        <a:rPr lang="en-IN" sz="1400" u="none" strike="noStrike">
                          <a:solidFill>
                            <a:schemeClr val="bg1"/>
                          </a:solidFill>
                          <a:effectLst/>
                        </a:rPr>
                        <a:t>Area of work</a:t>
                      </a:r>
                      <a:endParaRPr lang="en-IN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Enterprise solution: Title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334092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Enterprise solution: Subtitle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50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4221F1D6-A600-037B-8483-0B0F4701AF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2144851"/>
            <a:ext cx="7772400" cy="4329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9757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EC48A-9517-0E98-CC43-625421C3B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D89DF-B39E-4466-B880-6B2BE43DE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28" y="383557"/>
            <a:ext cx="10515600" cy="424732"/>
          </a:xfrm>
        </p:spPr>
        <p:txBody>
          <a:bodyPr/>
          <a:lstStyle/>
          <a:p>
            <a:r>
              <a:rPr lang="en-IN"/>
              <a:t>3. Our solutions - high level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7A5BA8D-E702-3B52-A941-8758165AD36A}"/>
              </a:ext>
            </a:extLst>
          </p:cNvPr>
          <p:cNvGraphicFramePr>
            <a:graphicFrameLocks noGrp="1"/>
          </p:cNvGraphicFramePr>
          <p:nvPr/>
        </p:nvGraphicFramePr>
        <p:xfrm>
          <a:off x="1872784" y="877322"/>
          <a:ext cx="8446432" cy="1002276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42449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74301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59895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3001641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3099428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3340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33409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  </a:t>
                      </a:r>
                      <a:r>
                        <a:rPr lang="en-IN" sz="1400" u="none" strike="noStrike">
                          <a:solidFill>
                            <a:schemeClr val="bg1"/>
                          </a:solidFill>
                          <a:effectLst/>
                        </a:rPr>
                        <a:t>Area of work</a:t>
                      </a:r>
                      <a:endParaRPr lang="en-IN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Enterprise solution: Title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334092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Enterprise solution: Subtitle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50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C9F60F8E-892D-466E-6397-5883A9212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776" y="2231609"/>
            <a:ext cx="5733584" cy="3749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01562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2E8DBF-473C-D8F7-3B2B-43A5E7767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14D6D-34DE-4EF7-7C08-4CE078560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28" y="383557"/>
            <a:ext cx="10515600" cy="424732"/>
          </a:xfrm>
        </p:spPr>
        <p:txBody>
          <a:bodyPr/>
          <a:lstStyle/>
          <a:p>
            <a:r>
              <a:rPr lang="en-IN"/>
              <a:t>2. Our solutions - high level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4916469-B15D-B7D8-C047-60AD97304AA1}"/>
              </a:ext>
            </a:extLst>
          </p:cNvPr>
          <p:cNvGraphicFramePr>
            <a:graphicFrameLocks noGrp="1"/>
          </p:cNvGraphicFramePr>
          <p:nvPr/>
        </p:nvGraphicFramePr>
        <p:xfrm>
          <a:off x="1872784" y="877322"/>
          <a:ext cx="8446432" cy="1002276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42449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74301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59895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3001641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3099428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3340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33409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  </a:t>
                      </a:r>
                      <a:r>
                        <a:rPr lang="en-IN" sz="1400" u="none" strike="noStrike">
                          <a:solidFill>
                            <a:schemeClr val="bg1"/>
                          </a:solidFill>
                          <a:effectLst/>
                        </a:rPr>
                        <a:t>Area of work</a:t>
                      </a:r>
                      <a:endParaRPr lang="en-IN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Enterprise solution: Title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334092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Enterprise solution: Subtitle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50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1BEC1DB9-4B5D-2686-AED1-3C03D2EDFA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687" y="2157984"/>
            <a:ext cx="4714626" cy="4124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9635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EFE44-6BB7-6DB3-D824-5CBEC5280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8FA91-99D0-3C52-F96D-C88ABBA38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/>
              <a:t>2. Enterprise - Solution</a:t>
            </a:r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4C98C5F-857E-8B0A-A600-E1460012909C}"/>
              </a:ext>
            </a:extLst>
          </p:cNvPr>
          <p:cNvGraphicFramePr>
            <a:graphicFrameLocks noGrp="1"/>
          </p:cNvGraphicFramePr>
          <p:nvPr/>
        </p:nvGraphicFramePr>
        <p:xfrm>
          <a:off x="1872784" y="877322"/>
          <a:ext cx="8446432" cy="1002276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42449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74301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59895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3001641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3099428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3340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33409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  </a:t>
                      </a:r>
                      <a:r>
                        <a:rPr lang="en-IN" sz="1400" u="none" strike="noStrike">
                          <a:solidFill>
                            <a:schemeClr val="bg1"/>
                          </a:solidFill>
                          <a:effectLst/>
                        </a:rPr>
                        <a:t>Area of work</a:t>
                      </a:r>
                      <a:endParaRPr lang="en-IN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Enterprise solution: Title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334092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Enterprise solution: Subtitle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50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5EF59860-96D0-7FAC-2CB4-A7B9EC3802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536" y="2121116"/>
            <a:ext cx="6274928" cy="4434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59361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6B4288-01C3-5A55-EB49-107935241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51D55-8650-2496-636D-5055E037C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/>
              <a:t>7. Webinar</a:t>
            </a:r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23AEE4B-4863-D34A-55AF-B63E223A82CA}"/>
              </a:ext>
            </a:extLst>
          </p:cNvPr>
          <p:cNvGraphicFramePr>
            <a:graphicFrameLocks noGrp="1"/>
          </p:cNvGraphicFramePr>
          <p:nvPr/>
        </p:nvGraphicFramePr>
        <p:xfrm>
          <a:off x="1872784" y="877322"/>
          <a:ext cx="8446432" cy="1002276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42449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74301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59895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3001641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3099428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3340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33409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  </a:t>
                      </a:r>
                      <a:r>
                        <a:rPr lang="en-IN" sz="1400" u="none" strike="noStrike">
                          <a:solidFill>
                            <a:schemeClr val="bg1"/>
                          </a:solidFill>
                          <a:effectLst/>
                        </a:rPr>
                        <a:t>Area of work</a:t>
                      </a:r>
                      <a:endParaRPr lang="en-IN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Enterprise solution: Title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334092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Enterprise solution: Subtitle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50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0846F0CD-D101-9AFE-3208-3E388520C1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475" y="2385060"/>
            <a:ext cx="6623050" cy="338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81399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34A105-1413-B375-9A08-8FD74C954C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639F8-6D26-AED1-1600-F1C554117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/>
              <a:t>3. Solutions - How we work</a:t>
            </a:r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8BF56EB-EE9C-93D5-49B3-30C3B5884AAB}"/>
              </a:ext>
            </a:extLst>
          </p:cNvPr>
          <p:cNvGraphicFramePr>
            <a:graphicFrameLocks noGrp="1"/>
          </p:cNvGraphicFramePr>
          <p:nvPr/>
        </p:nvGraphicFramePr>
        <p:xfrm>
          <a:off x="1872784" y="877322"/>
          <a:ext cx="8446432" cy="1002276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42449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74301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59895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3001641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3099428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3340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33409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  </a:t>
                      </a:r>
                      <a:r>
                        <a:rPr lang="en-IN" sz="1400" u="none" strike="noStrike">
                          <a:solidFill>
                            <a:schemeClr val="bg1"/>
                          </a:solidFill>
                          <a:effectLst/>
                        </a:rPr>
                        <a:t>Area of work</a:t>
                      </a:r>
                      <a:endParaRPr lang="en-IN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Enterprise solution: Title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334092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Enterprise solution: Subtitle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50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64416F14-2725-93C8-56C5-69D25EE7EC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487" y="2126145"/>
            <a:ext cx="3713081" cy="424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57938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DA009-54DF-08FE-3ABB-A79AC7A76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4172E-D7F9-DB81-A119-812F6475D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/>
              <a:t>6. Recognitions - Testimonials</a:t>
            </a:r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2419301-C8C5-F1E4-B997-AA6D6E29DEB6}"/>
              </a:ext>
            </a:extLst>
          </p:cNvPr>
          <p:cNvGraphicFramePr>
            <a:graphicFrameLocks noGrp="1"/>
          </p:cNvGraphicFramePr>
          <p:nvPr/>
        </p:nvGraphicFramePr>
        <p:xfrm>
          <a:off x="1872784" y="877322"/>
          <a:ext cx="8446432" cy="1002276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42449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74301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59895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3001641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3099428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3340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33409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  </a:t>
                      </a:r>
                      <a:r>
                        <a:rPr lang="en-IN" sz="1400" u="none" strike="noStrike">
                          <a:solidFill>
                            <a:schemeClr val="bg1"/>
                          </a:solidFill>
                          <a:effectLst/>
                        </a:rPr>
                        <a:t>Area of work</a:t>
                      </a:r>
                      <a:endParaRPr lang="en-IN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Enterprise solution: Title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334092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Enterprise solution: Subtitle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50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C86229D3-0A00-DA63-BA6F-3B69C3AD1D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2402322"/>
            <a:ext cx="7772400" cy="3578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39905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CD111-24CE-C09E-C97B-43E4DB6F1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DEF09-2C6A-046F-FA11-B77855EF5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/>
              <a:t>6. Recognitions - Testimonials</a:t>
            </a:r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D5B820A-CC6F-BA77-BEBE-C60E19E2F6F4}"/>
              </a:ext>
            </a:extLst>
          </p:cNvPr>
          <p:cNvGraphicFramePr>
            <a:graphicFrameLocks noGrp="1"/>
          </p:cNvGraphicFramePr>
          <p:nvPr/>
        </p:nvGraphicFramePr>
        <p:xfrm>
          <a:off x="1872784" y="877322"/>
          <a:ext cx="8446432" cy="1002276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42449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74301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59895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3001641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3099428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3340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33409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  </a:t>
                      </a:r>
                      <a:r>
                        <a:rPr lang="en-IN" sz="1400" u="none" strike="noStrike">
                          <a:solidFill>
                            <a:schemeClr val="bg1"/>
                          </a:solidFill>
                          <a:effectLst/>
                        </a:rPr>
                        <a:t>Area of work</a:t>
                      </a:r>
                      <a:endParaRPr lang="en-IN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Enterprise solution: Title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334092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Enterprise solution: Subtitle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50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5FB0B691-807E-A33E-7A17-1CB7F42C00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060" y="2174241"/>
            <a:ext cx="5897880" cy="4496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144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2B74C-E2DB-3260-2F54-1BE24AAA8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92588-1F41-E8C5-4F4B-688F5BF12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1.2 Intro fold – variant 2 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1FAD2E7-E82A-E9C2-15FC-0E8A6D3DD8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6019539"/>
              </p:ext>
            </p:extLst>
          </p:nvPr>
        </p:nvGraphicFramePr>
        <p:xfrm>
          <a:off x="701260" y="1019533"/>
          <a:ext cx="10595606" cy="5614947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033709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2234403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6327494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119801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Sr. no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 dirty="0">
                          <a:effectLst/>
                        </a:rPr>
                        <a:t>Character count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7535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Hero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60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12102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Sub-text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150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  <a:tr h="245307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Optional - Dynamic announcement / Ticker</a:t>
                      </a:r>
                      <a:endParaRPr lang="en-US" sz="1400" b="0" i="1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78877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907471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D69321-3EC2-F107-3481-BACC72310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14DF8-45D1-D19A-21EE-0DA84D31F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28" y="383557"/>
            <a:ext cx="10515600" cy="424732"/>
          </a:xfrm>
        </p:spPr>
        <p:txBody>
          <a:bodyPr/>
          <a:lstStyle/>
          <a:p>
            <a:r>
              <a:rPr lang="en-IN"/>
              <a:t>5. Our solutions - high level</a:t>
            </a:r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5F910F3-6D26-105D-AD30-EE94E4B9168B}"/>
              </a:ext>
            </a:extLst>
          </p:cNvPr>
          <p:cNvGraphicFramePr>
            <a:graphicFrameLocks noGrp="1"/>
          </p:cNvGraphicFramePr>
          <p:nvPr/>
        </p:nvGraphicFramePr>
        <p:xfrm>
          <a:off x="1872784" y="877322"/>
          <a:ext cx="8446432" cy="1002276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42449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74301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59895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3001641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3099428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3340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33409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  </a:t>
                      </a:r>
                      <a:r>
                        <a:rPr lang="en-IN" sz="1400" u="none" strike="noStrike">
                          <a:solidFill>
                            <a:schemeClr val="bg1"/>
                          </a:solidFill>
                          <a:effectLst/>
                        </a:rPr>
                        <a:t>Area of work</a:t>
                      </a:r>
                      <a:endParaRPr lang="en-IN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Enterprise solution: Title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334092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Enterprise solution: Subtitle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50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57E45B91-369A-EA67-4E6E-152C19282E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2408698"/>
            <a:ext cx="7772400" cy="3956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79943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B8BB77-BFBD-9E30-7BB4-53BB7BB8C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ABF3C-5264-4384-9D51-C9476E8FB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/>
              <a:t>2. Enterprise Challenge</a:t>
            </a:r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955ECE3-FF63-B9B8-DC40-E962CDA51A96}"/>
              </a:ext>
            </a:extLst>
          </p:cNvPr>
          <p:cNvGraphicFramePr>
            <a:graphicFrameLocks noGrp="1"/>
          </p:cNvGraphicFramePr>
          <p:nvPr/>
        </p:nvGraphicFramePr>
        <p:xfrm>
          <a:off x="1872784" y="877322"/>
          <a:ext cx="8446432" cy="1002276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42449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74301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59895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3001641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3099428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3340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33409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  </a:t>
                      </a:r>
                      <a:r>
                        <a:rPr lang="en-IN" sz="1400" u="none" strike="noStrike">
                          <a:solidFill>
                            <a:schemeClr val="bg1"/>
                          </a:solidFill>
                          <a:effectLst/>
                        </a:rPr>
                        <a:t>Area of work</a:t>
                      </a:r>
                      <a:endParaRPr lang="en-IN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Enterprise solution: Title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334092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effectLst/>
                        </a:rPr>
                        <a:t>Enterprise solution: Subtitle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50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2E14EAEC-1982-91CF-7DCE-F64C908296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600" y="2062914"/>
            <a:ext cx="5741032" cy="4411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92454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6DE0F9-A5A0-F3C3-7ADD-9BF118BAD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EB20FEEC-C66C-04A7-0B54-404DDCA46450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614247" y="1885271"/>
            <a:ext cx="8966200" cy="2587247"/>
          </a:xfrm>
          <a:prstGeom prst="rect">
            <a:avLst/>
          </a:prstGeom>
        </p:spPr>
        <p:txBody>
          <a:bodyPr anchor="t"/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C000"/>
                </a:solidFill>
              </a:rPr>
              <a:t>Thank you</a:t>
            </a:r>
            <a:br>
              <a:rPr lang="en-US" sz="3200">
                <a:solidFill>
                  <a:srgbClr val="FFC000"/>
                </a:solidFill>
              </a:rPr>
            </a:br>
            <a:br>
              <a:rPr lang="en-US" sz="3200">
                <a:solidFill>
                  <a:srgbClr val="FFC000"/>
                </a:solidFill>
              </a:rPr>
            </a:br>
            <a:r>
              <a:rPr lang="en-US" sz="2800">
                <a:solidFill>
                  <a:schemeClr val="bg1"/>
                </a:solidFill>
              </a:rPr>
              <a:t>Marketing</a:t>
            </a:r>
            <a:br>
              <a:rPr lang="en-US" sz="2800">
                <a:solidFill>
                  <a:schemeClr val="bg1"/>
                </a:solidFill>
              </a:rPr>
            </a:br>
            <a:r>
              <a:rPr lang="en-US" sz="1800" b="0">
                <a:solidFill>
                  <a:schemeClr val="bg1"/>
                </a:solidFill>
              </a:rPr>
              <a:t>November 2025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78067DB5-F066-D7FB-23D4-307FD3D532D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50506" r="50524"/>
          <a:stretch>
            <a:fillRect/>
          </a:stretch>
        </p:blipFill>
        <p:spPr>
          <a:xfrm>
            <a:off x="9580447" y="1"/>
            <a:ext cx="2611553" cy="2702560"/>
          </a:xfrm>
          <a:custGeom>
            <a:avLst/>
            <a:gdLst>
              <a:gd name="connsiteX0" fmla="*/ 0 w 3279975"/>
              <a:gd name="connsiteY0" fmla="*/ 0 h 3394275"/>
              <a:gd name="connsiteX1" fmla="*/ 3279975 w 3279975"/>
              <a:gd name="connsiteY1" fmla="*/ 0 h 3394275"/>
              <a:gd name="connsiteX2" fmla="*/ 3279975 w 3279975"/>
              <a:gd name="connsiteY2" fmla="*/ 3394275 h 3394275"/>
              <a:gd name="connsiteX3" fmla="*/ 0 w 3279975"/>
              <a:gd name="connsiteY3" fmla="*/ 3394275 h 3394275"/>
              <a:gd name="connsiteX4" fmla="*/ 0 w 3279975"/>
              <a:gd name="connsiteY4" fmla="*/ 0 h 3394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79975" h="3394275">
                <a:moveTo>
                  <a:pt x="0" y="0"/>
                </a:moveTo>
                <a:lnTo>
                  <a:pt x="3279975" y="0"/>
                </a:lnTo>
                <a:lnTo>
                  <a:pt x="3279975" y="3394275"/>
                </a:lnTo>
                <a:lnTo>
                  <a:pt x="0" y="3394275"/>
                </a:lnTo>
                <a:lnTo>
                  <a:pt x="0" y="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72434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4E0F33-A045-7D28-AC5D-FCF80C16B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05376-EAD9-EBFF-7FE6-B3420DA15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2.1 </a:t>
            </a:r>
            <a:r>
              <a:rPr lang="en-IN"/>
              <a:t>Area of work – Enterprise challenge</a:t>
            </a:r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EE01F4D-4410-E139-F03C-C9A34A8C81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1340374"/>
              </p:ext>
            </p:extLst>
          </p:nvPr>
        </p:nvGraphicFramePr>
        <p:xfrm>
          <a:off x="1872784" y="877323"/>
          <a:ext cx="8446432" cy="1219480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42449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74301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59895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3001641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3099428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1677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16770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  </a:t>
                      </a:r>
                      <a:r>
                        <a:rPr lang="en-IN" sz="1400" u="none" strike="noStrike">
                          <a:solidFill>
                            <a:schemeClr val="bg1"/>
                          </a:solidFill>
                          <a:effectLst/>
                        </a:rPr>
                        <a:t>Area of work</a:t>
                      </a:r>
                      <a:endParaRPr lang="en-IN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solidFill>
                            <a:schemeClr val="bg1"/>
                          </a:solidFill>
                          <a:effectLst/>
                        </a:rPr>
                        <a:t>Enterprise challenge: Title</a:t>
                      </a:r>
                      <a:endParaRPr lang="en-IN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1677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solidFill>
                            <a:schemeClr val="bg1"/>
                          </a:solidFill>
                          <a:effectLst/>
                        </a:rPr>
                        <a:t>Enterprise challenge: Introduction</a:t>
                      </a:r>
                      <a:endParaRPr lang="en-IN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80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  <a:tr h="1677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solidFill>
                            <a:schemeClr val="bg1"/>
                          </a:solidFill>
                          <a:effectLst/>
                        </a:rPr>
                        <a:t>Enterprise challenge bullet point (</a:t>
                      </a:r>
                      <a:r>
                        <a:rPr lang="en-IN" sz="1400" u="none" strike="noStrike" err="1">
                          <a:solidFill>
                            <a:schemeClr val="bg1"/>
                          </a:solidFill>
                          <a:effectLst/>
                        </a:rPr>
                        <a:t>upto</a:t>
                      </a:r>
                      <a:r>
                        <a:rPr lang="en-IN" sz="1400" u="none" strike="noStrike">
                          <a:solidFill>
                            <a:schemeClr val="bg1"/>
                          </a:solidFill>
                          <a:effectLst/>
                        </a:rPr>
                        <a:t> 6)</a:t>
                      </a:r>
                      <a:endParaRPr lang="en-IN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75/point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7887776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31FBBA89-88FD-C18E-84D2-E7AC2ACCAC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2984" y="2757825"/>
            <a:ext cx="8026032" cy="2726420"/>
          </a:xfrm>
          <a:prstGeom prst="roundRect">
            <a:avLst>
              <a:gd name="adj" fmla="val 2916"/>
            </a:avLst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70F3DDC8-56F8-3FAE-4CC6-27FE596DD516}"/>
              </a:ext>
            </a:extLst>
          </p:cNvPr>
          <p:cNvSpPr/>
          <p:nvPr/>
        </p:nvSpPr>
        <p:spPr>
          <a:xfrm>
            <a:off x="7735913" y="2838255"/>
            <a:ext cx="245534" cy="24553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</a:rPr>
              <a:t>1</a:t>
            </a:r>
            <a:endParaRPr lang="en-IN" sz="1400" b="1">
              <a:solidFill>
                <a:schemeClr val="tx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63E65F1-A657-00EF-0049-767732660537}"/>
              </a:ext>
            </a:extLst>
          </p:cNvPr>
          <p:cNvSpPr/>
          <p:nvPr/>
        </p:nvSpPr>
        <p:spPr>
          <a:xfrm>
            <a:off x="9467811" y="3183466"/>
            <a:ext cx="245534" cy="24553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</a:rPr>
              <a:t>2</a:t>
            </a:r>
            <a:endParaRPr lang="en-IN" sz="1400" b="1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F379705-A1AC-4891-A047-7C4DEA758021}"/>
              </a:ext>
            </a:extLst>
          </p:cNvPr>
          <p:cNvSpPr/>
          <p:nvPr/>
        </p:nvSpPr>
        <p:spPr>
          <a:xfrm>
            <a:off x="9713345" y="4236461"/>
            <a:ext cx="245534" cy="24553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</a:rPr>
              <a:t>3</a:t>
            </a:r>
            <a:endParaRPr lang="en-IN" sz="1400" b="1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111CFB-A836-356B-B1E5-67059D23EF91}"/>
              </a:ext>
            </a:extLst>
          </p:cNvPr>
          <p:cNvSpPr txBox="1"/>
          <p:nvPr/>
        </p:nvSpPr>
        <p:spPr>
          <a:xfrm>
            <a:off x="358228" y="6105111"/>
            <a:ext cx="63592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ctr"/>
            <a:r>
              <a:rPr lang="en-IN" b="0" i="0">
                <a:solidFill>
                  <a:schemeClr val="bg1"/>
                </a:solidFill>
                <a:latin typeface="Aptos Narrow" panose="020B0004020202020204" pitchFamily="34" charset="0"/>
              </a:rPr>
              <a:t>Variations: </a:t>
            </a:r>
            <a:r>
              <a:rPr lang="en-IN" b="0" i="0">
                <a:solidFill>
                  <a:srgbClr val="00B0F0"/>
                </a:solidFill>
                <a:latin typeface="Aptos Narrow" panose="020B0004020202020204" pitchFamily="34" charset="0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Variation 1</a:t>
            </a:r>
            <a:r>
              <a:rPr lang="en-IN" b="0" i="0">
                <a:solidFill>
                  <a:srgbClr val="00B0F0"/>
                </a:solidFill>
                <a:latin typeface="Aptos Narrow" panose="020B0004020202020204" pitchFamily="34" charset="0"/>
              </a:rPr>
              <a:t>, </a:t>
            </a:r>
            <a:r>
              <a:rPr lang="en-IN" b="0" i="0">
                <a:solidFill>
                  <a:srgbClr val="00B0F0"/>
                </a:solidFill>
                <a:latin typeface="Aptos Narrow" panose="020B0004020202020204" pitchFamily="34" charset="0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Variation 2</a:t>
            </a:r>
            <a:endParaRPr lang="en-IN" sz="1800" b="0" i="0" u="none" strike="noStrike">
              <a:solidFill>
                <a:srgbClr val="00B0F0"/>
              </a:solidFill>
              <a:effectLst/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7308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0C37A9-6418-D97B-D0CC-9C3174E8C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D19D6-04B6-E480-4A8C-A74C5F2AE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Open Sans"/>
                <a:ea typeface="Open Sans"/>
                <a:cs typeface="Open Sans"/>
              </a:rPr>
              <a:t>Variation 2.2 </a:t>
            </a:r>
            <a:r>
              <a:rPr lang="en-IN">
                <a:latin typeface="Open Sans"/>
                <a:ea typeface="Open Sans"/>
                <a:cs typeface="Open Sans"/>
              </a:rPr>
              <a:t>Area of work – Enterprise challenge</a:t>
            </a:r>
            <a:endParaRPr lang="en-US">
              <a:latin typeface="Open Sans"/>
              <a:ea typeface="Open Sans"/>
              <a:cs typeface="Open Sans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4594FF8-04A8-5BEB-59BD-6DAE713366E1}"/>
              </a:ext>
            </a:extLst>
          </p:cNvPr>
          <p:cNvGraphicFramePr>
            <a:graphicFrameLocks noGrp="1"/>
          </p:cNvGraphicFramePr>
          <p:nvPr/>
        </p:nvGraphicFramePr>
        <p:xfrm>
          <a:off x="1872784" y="877323"/>
          <a:ext cx="8446432" cy="1219480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42449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74301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59895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3001641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3099428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1677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16770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  </a:t>
                      </a:r>
                      <a:r>
                        <a:rPr lang="en-IN" sz="1400" u="none" strike="noStrike">
                          <a:solidFill>
                            <a:schemeClr val="bg1"/>
                          </a:solidFill>
                          <a:effectLst/>
                        </a:rPr>
                        <a:t>Area of work</a:t>
                      </a:r>
                      <a:endParaRPr lang="en-IN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solidFill>
                            <a:schemeClr val="bg1"/>
                          </a:solidFill>
                          <a:effectLst/>
                        </a:rPr>
                        <a:t>Enterprise challenge: Title</a:t>
                      </a:r>
                      <a:endParaRPr lang="en-IN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1677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solidFill>
                            <a:schemeClr val="bg1"/>
                          </a:solidFill>
                          <a:effectLst/>
                        </a:rPr>
                        <a:t>Enterprise challenge: Introduction</a:t>
                      </a:r>
                      <a:endParaRPr lang="en-IN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80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  <a:tr h="1677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solidFill>
                            <a:schemeClr val="bg1"/>
                          </a:solidFill>
                          <a:effectLst/>
                        </a:rPr>
                        <a:t>Enterprise challenge bullet point (</a:t>
                      </a:r>
                      <a:r>
                        <a:rPr lang="en-IN" sz="1400" u="none" strike="noStrike" err="1">
                          <a:solidFill>
                            <a:schemeClr val="bg1"/>
                          </a:solidFill>
                          <a:effectLst/>
                        </a:rPr>
                        <a:t>upto</a:t>
                      </a:r>
                      <a:r>
                        <a:rPr lang="en-IN" sz="1400" u="none" strike="noStrike">
                          <a:solidFill>
                            <a:schemeClr val="bg1"/>
                          </a:solidFill>
                          <a:effectLst/>
                        </a:rPr>
                        <a:t> 6)</a:t>
                      </a:r>
                      <a:endParaRPr lang="en-IN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75/point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7887776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EE12FF1E-29B9-925B-10D5-0C06902A5C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6000" y="2433826"/>
            <a:ext cx="7920000" cy="3355336"/>
          </a:xfrm>
          <a:prstGeom prst="roundRect">
            <a:avLst>
              <a:gd name="adj" fmla="val 2536"/>
            </a:avLst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8E4EDFE5-9D8D-A28E-1CD3-EC0B488BC906}"/>
              </a:ext>
            </a:extLst>
          </p:cNvPr>
          <p:cNvSpPr/>
          <p:nvPr/>
        </p:nvSpPr>
        <p:spPr>
          <a:xfrm>
            <a:off x="4946993" y="2527359"/>
            <a:ext cx="245534" cy="24553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</a:rPr>
              <a:t>1</a:t>
            </a:r>
            <a:endParaRPr lang="en-IN" sz="1400" b="1">
              <a:solidFill>
                <a:schemeClr val="tx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1142FF5-BE4D-A02C-750A-4E2D70871B68}"/>
              </a:ext>
            </a:extLst>
          </p:cNvPr>
          <p:cNvSpPr/>
          <p:nvPr/>
        </p:nvSpPr>
        <p:spPr>
          <a:xfrm>
            <a:off x="4946993" y="2987149"/>
            <a:ext cx="245534" cy="24553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</a:rPr>
              <a:t>2</a:t>
            </a:r>
            <a:endParaRPr lang="en-IN" sz="1400" b="1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64B2913-8004-9059-E7C1-8E250B8540CE}"/>
              </a:ext>
            </a:extLst>
          </p:cNvPr>
          <p:cNvSpPr/>
          <p:nvPr/>
        </p:nvSpPr>
        <p:spPr>
          <a:xfrm>
            <a:off x="9100697" y="3232683"/>
            <a:ext cx="245534" cy="24553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</a:rPr>
              <a:t>3</a:t>
            </a:r>
            <a:endParaRPr lang="en-IN" sz="1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955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90F9BA-8D8D-8DF0-9722-78E95881F5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EA17D-7CC9-BEB1-1BA9-E09970DD4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Variation 2. </a:t>
            </a:r>
            <a:r>
              <a:rPr lang="en-IN"/>
              <a:t>Area of work – Enterprise challenge (Variation)</a:t>
            </a:r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AFDC2CD-55EE-0A79-C119-0D4FB720068F}"/>
              </a:ext>
            </a:extLst>
          </p:cNvPr>
          <p:cNvGraphicFramePr>
            <a:graphicFrameLocks noGrp="1"/>
          </p:cNvGraphicFramePr>
          <p:nvPr/>
        </p:nvGraphicFramePr>
        <p:xfrm>
          <a:off x="1872784" y="877323"/>
          <a:ext cx="8446432" cy="1219480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42449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74301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59895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3001641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3099428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1677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16770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  </a:t>
                      </a:r>
                      <a:r>
                        <a:rPr lang="en-IN" sz="1400" u="none" strike="noStrike">
                          <a:solidFill>
                            <a:schemeClr val="bg1"/>
                          </a:solidFill>
                          <a:effectLst/>
                        </a:rPr>
                        <a:t>Area of work</a:t>
                      </a:r>
                      <a:endParaRPr lang="en-IN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solidFill>
                            <a:schemeClr val="bg1"/>
                          </a:solidFill>
                          <a:effectLst/>
                        </a:rPr>
                        <a:t>Enterprise challenge: Title</a:t>
                      </a:r>
                      <a:endParaRPr lang="en-IN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1677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solidFill>
                            <a:schemeClr val="bg1"/>
                          </a:solidFill>
                          <a:effectLst/>
                        </a:rPr>
                        <a:t>Enterprise challenge: Introduction</a:t>
                      </a:r>
                      <a:endParaRPr lang="en-IN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80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  <a:tr h="1677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solidFill>
                            <a:schemeClr val="bg1"/>
                          </a:solidFill>
                          <a:effectLst/>
                        </a:rPr>
                        <a:t>Enterprise challenge bullet point (</a:t>
                      </a:r>
                      <a:r>
                        <a:rPr lang="en-IN" sz="1400" u="none" strike="noStrike" err="1">
                          <a:solidFill>
                            <a:schemeClr val="bg1"/>
                          </a:solidFill>
                          <a:effectLst/>
                        </a:rPr>
                        <a:t>upto</a:t>
                      </a:r>
                      <a:r>
                        <a:rPr lang="en-IN" sz="1400" u="none" strike="noStrike">
                          <a:solidFill>
                            <a:schemeClr val="bg1"/>
                          </a:solidFill>
                          <a:effectLst/>
                        </a:rPr>
                        <a:t> 6)</a:t>
                      </a:r>
                      <a:endParaRPr lang="en-IN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75/point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7887776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21BFE01D-DF41-7950-D6E4-35F684496B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6000" y="2317282"/>
            <a:ext cx="7920000" cy="4157161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6ECD31F2-ABCA-2810-AE6B-94D40AB6BBB7}"/>
              </a:ext>
            </a:extLst>
          </p:cNvPr>
          <p:cNvSpPr/>
          <p:nvPr/>
        </p:nvSpPr>
        <p:spPr>
          <a:xfrm>
            <a:off x="2296926" y="2662826"/>
            <a:ext cx="245534" cy="24553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</a:rPr>
              <a:t>1</a:t>
            </a:r>
            <a:endParaRPr lang="en-IN" sz="1400" b="1">
              <a:solidFill>
                <a:schemeClr val="tx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3EED7F1-AFEE-C49F-A85D-CD29B4D7711E}"/>
              </a:ext>
            </a:extLst>
          </p:cNvPr>
          <p:cNvSpPr/>
          <p:nvPr/>
        </p:nvSpPr>
        <p:spPr>
          <a:xfrm>
            <a:off x="3312927" y="3791482"/>
            <a:ext cx="245534" cy="24553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</a:rPr>
              <a:t>2</a:t>
            </a:r>
            <a:endParaRPr lang="en-IN" sz="1400" b="1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88772DC-E541-D49D-F36F-D5C7D38568AC}"/>
              </a:ext>
            </a:extLst>
          </p:cNvPr>
          <p:cNvSpPr/>
          <p:nvPr/>
        </p:nvSpPr>
        <p:spPr>
          <a:xfrm>
            <a:off x="9649540" y="2662826"/>
            <a:ext cx="245534" cy="24553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</a:rPr>
              <a:t>3</a:t>
            </a:r>
            <a:endParaRPr lang="en-IN" sz="1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520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2581E-EE73-4132-5C31-66E08D8DF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75C827-E3E7-0ADC-4F76-20159163B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2.2 </a:t>
            </a:r>
            <a:r>
              <a:rPr lang="en-IN"/>
              <a:t>Area of work – Enterprise challenge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EBDFEB-21BB-2BC9-3DF5-1ED053A26066}"/>
              </a:ext>
            </a:extLst>
          </p:cNvPr>
          <p:cNvSpPr txBox="1"/>
          <p:nvPr/>
        </p:nvSpPr>
        <p:spPr bwMode="auto">
          <a:xfrm>
            <a:off x="2072215" y="2241697"/>
            <a:ext cx="8047569" cy="4392692"/>
          </a:xfrm>
          <a:prstGeom prst="roundRect">
            <a:avLst>
              <a:gd name="adj" fmla="val 1247"/>
            </a:avLst>
          </a:prstGeom>
          <a:ln>
            <a:solidFill>
              <a:srgbClr val="C3C4C3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1400">
                <a:solidFill>
                  <a:schemeClr val="bg1"/>
                </a:solidFill>
              </a:rPr>
              <a:t>Practice team to provide input.</a:t>
            </a: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  <a:p>
            <a:pPr algn="l"/>
            <a:endParaRPr lang="en-US" sz="1400">
              <a:solidFill>
                <a:schemeClr val="bg1"/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E33109F-88D9-8561-087A-B3EB786E25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9311653"/>
              </p:ext>
            </p:extLst>
          </p:nvPr>
        </p:nvGraphicFramePr>
        <p:xfrm>
          <a:off x="1872784" y="877323"/>
          <a:ext cx="8446432" cy="1219480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42449">
                  <a:extLst>
                    <a:ext uri="{9D8B030D-6E8A-4147-A177-3AD203B41FA5}">
                      <a16:colId xmlns:a16="http://schemas.microsoft.com/office/drawing/2014/main" val="2617471683"/>
                    </a:ext>
                  </a:extLst>
                </a:gridCol>
                <a:gridCol w="1743019">
                  <a:extLst>
                    <a:ext uri="{9D8B030D-6E8A-4147-A177-3AD203B41FA5}">
                      <a16:colId xmlns:a16="http://schemas.microsoft.com/office/drawing/2014/main" val="2800171883"/>
                    </a:ext>
                  </a:extLst>
                </a:gridCol>
                <a:gridCol w="359895">
                  <a:extLst>
                    <a:ext uri="{9D8B030D-6E8A-4147-A177-3AD203B41FA5}">
                      <a16:colId xmlns:a16="http://schemas.microsoft.com/office/drawing/2014/main" val="2145463731"/>
                    </a:ext>
                  </a:extLst>
                </a:gridCol>
                <a:gridCol w="3001641">
                  <a:extLst>
                    <a:ext uri="{9D8B030D-6E8A-4147-A177-3AD203B41FA5}">
                      <a16:colId xmlns:a16="http://schemas.microsoft.com/office/drawing/2014/main" val="2652136530"/>
                    </a:ext>
                  </a:extLst>
                </a:gridCol>
                <a:gridCol w="3099428">
                  <a:extLst>
                    <a:ext uri="{9D8B030D-6E8A-4147-A177-3AD203B41FA5}">
                      <a16:colId xmlns:a16="http://schemas.microsoft.com/office/drawing/2014/main" val="3375111546"/>
                    </a:ext>
                  </a:extLst>
                </a:gridCol>
              </a:tblGrid>
              <a:tr h="1677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Folds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Sub-sections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effectLst/>
                        </a:rPr>
                        <a:t>Character count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761800"/>
                  </a:ext>
                </a:extLst>
              </a:tr>
              <a:tr h="16770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  </a:t>
                      </a:r>
                      <a:r>
                        <a:rPr lang="en-IN" sz="1400" u="none" strike="noStrike">
                          <a:solidFill>
                            <a:schemeClr val="bg1"/>
                          </a:solidFill>
                          <a:effectLst/>
                        </a:rPr>
                        <a:t>Area of work</a:t>
                      </a:r>
                      <a:endParaRPr lang="en-IN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solidFill>
                            <a:schemeClr val="bg1"/>
                          </a:solidFill>
                          <a:effectLst/>
                        </a:rPr>
                        <a:t>Enterprise challenge: Title</a:t>
                      </a:r>
                      <a:endParaRPr lang="en-IN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45462"/>
                  </a:ext>
                </a:extLst>
              </a:tr>
              <a:tr h="1677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solidFill>
                            <a:schemeClr val="bg1"/>
                          </a:solidFill>
                          <a:effectLst/>
                        </a:rPr>
                        <a:t>Enterprise challenge: Introduction</a:t>
                      </a:r>
                      <a:endParaRPr lang="en-IN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80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46741"/>
                  </a:ext>
                </a:extLst>
              </a:tr>
              <a:tr h="167705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453" marR="49075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u="none" strike="noStrike">
                          <a:solidFill>
                            <a:schemeClr val="bg1"/>
                          </a:solidFill>
                          <a:effectLst/>
                        </a:rPr>
                        <a:t>Enterprise challenge bullet point (</a:t>
                      </a:r>
                      <a:r>
                        <a:rPr lang="en-IN" sz="1400" u="none" strike="noStrike" err="1">
                          <a:solidFill>
                            <a:schemeClr val="bg1"/>
                          </a:solidFill>
                          <a:effectLst/>
                        </a:rPr>
                        <a:t>upto</a:t>
                      </a:r>
                      <a:r>
                        <a:rPr lang="en-IN" sz="1400" u="none" strike="noStrike">
                          <a:solidFill>
                            <a:schemeClr val="bg1"/>
                          </a:solidFill>
                          <a:effectLst/>
                        </a:rPr>
                        <a:t> 6)</a:t>
                      </a:r>
                      <a:endParaRPr lang="en-IN" sz="14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75/point</a:t>
                      </a:r>
                    </a:p>
                  </a:txBody>
                  <a:tcPr marL="49075" marR="5453" marT="5453" marB="32717" anchor="ctr">
                    <a:lnL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AB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78877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31446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pen 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2181</Words>
  <Application>Microsoft Macintosh PowerPoint</Application>
  <PresentationFormat>Widescreen</PresentationFormat>
  <Paragraphs>1140</Paragraphs>
  <Slides>52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8" baseType="lpstr">
      <vt:lpstr>Aptos</vt:lpstr>
      <vt:lpstr>Aptos Narrow</vt:lpstr>
      <vt:lpstr>Arial</vt:lpstr>
      <vt:lpstr>Open Sans</vt:lpstr>
      <vt:lpstr>Webdings</vt:lpstr>
      <vt:lpstr>1_Office Theme</vt:lpstr>
      <vt:lpstr>Website Building blocks  Marketing August 2026</vt:lpstr>
      <vt:lpstr>Building blocks (overview)</vt:lpstr>
      <vt:lpstr>Building blocks (detailed with character count)</vt:lpstr>
      <vt:lpstr>1.1 Intro fold</vt:lpstr>
      <vt:lpstr>1.2 Intro fold – variant 2 </vt:lpstr>
      <vt:lpstr>2.1 Area of work – Enterprise challenge</vt:lpstr>
      <vt:lpstr>Variation 2.2 Area of work – Enterprise challenge</vt:lpstr>
      <vt:lpstr>Variation 2. Area of work – Enterprise challenge (Variation)</vt:lpstr>
      <vt:lpstr>2.2 Area of work – Enterprise challenge</vt:lpstr>
      <vt:lpstr>2.3 Area of work – Enterprise Solution</vt:lpstr>
      <vt:lpstr>2.4 Area of work – Enterprise Solution</vt:lpstr>
      <vt:lpstr>3.1 Our solutions - high level</vt:lpstr>
      <vt:lpstr>3.2 Our solutions - high level</vt:lpstr>
      <vt:lpstr>3.3 Our solutions - high level</vt:lpstr>
      <vt:lpstr>4.1 Outcomes</vt:lpstr>
      <vt:lpstr>4.2 Outcomes</vt:lpstr>
      <vt:lpstr>4.3 Outcomes</vt:lpstr>
      <vt:lpstr>5.1 Our solutions - details</vt:lpstr>
      <vt:lpstr>5.2 Our solutions - details</vt:lpstr>
      <vt:lpstr>5.3 Our solutions - details</vt:lpstr>
      <vt:lpstr>5.4 Our solutions – details</vt:lpstr>
      <vt:lpstr>6.1 Recognitions</vt:lpstr>
      <vt:lpstr>6.2 Recognitions</vt:lpstr>
      <vt:lpstr>6.3 Recognitions</vt:lpstr>
      <vt:lpstr>7.1 Visibility / Awareness</vt:lpstr>
      <vt:lpstr>7.2 Visibility / Awareness</vt:lpstr>
      <vt:lpstr>7.3 Visibility / Awareness</vt:lpstr>
      <vt:lpstr>7.4 Visibility / Awareness</vt:lpstr>
      <vt:lpstr>8.1 Thought Leadership</vt:lpstr>
      <vt:lpstr>8.2 Thought Leadership</vt:lpstr>
      <vt:lpstr>8.3 Thought Leadership</vt:lpstr>
      <vt:lpstr>8.4 Thought Leadership</vt:lpstr>
      <vt:lpstr>9.1 Thought Leadership</vt:lpstr>
      <vt:lpstr>9.2 Thought Leadership</vt:lpstr>
      <vt:lpstr>9.3 Thought Leadership</vt:lpstr>
      <vt:lpstr>Variation 1 - Area of work – Enterprise Solution</vt:lpstr>
      <vt:lpstr>3. Our Solutions – details</vt:lpstr>
      <vt:lpstr>3. Our Solutions</vt:lpstr>
      <vt:lpstr>6. Recognitions</vt:lpstr>
      <vt:lpstr>3. Our Solutions</vt:lpstr>
      <vt:lpstr>3. Our solutions - details</vt:lpstr>
      <vt:lpstr>2. Area of work - Challenge</vt:lpstr>
      <vt:lpstr>3. Our solutions - high level</vt:lpstr>
      <vt:lpstr>2. Our solutions - high level</vt:lpstr>
      <vt:lpstr>2. Enterprise - Solution</vt:lpstr>
      <vt:lpstr>7. Webinar</vt:lpstr>
      <vt:lpstr>3. Solutions - How we work</vt:lpstr>
      <vt:lpstr>6. Recognitions - Testimonials</vt:lpstr>
      <vt:lpstr>6. Recognitions - Testimonials</vt:lpstr>
      <vt:lpstr>5. Our solutions - high level</vt:lpstr>
      <vt:lpstr>2. Enterprise Challenge</vt:lpstr>
      <vt:lpstr>Thank you  Marketing November 2025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Shubhendra Kanade</dc:creator>
  <cp:lastModifiedBy>Akshay Khairmode</cp:lastModifiedBy>
  <cp:revision>2</cp:revision>
  <dcterms:created xsi:type="dcterms:W3CDTF">2025-08-26T03:27:45Z</dcterms:created>
  <dcterms:modified xsi:type="dcterms:W3CDTF">2026-08-06T11:25:41Z</dcterms:modified>
</cp:coreProperties>
</file>