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oposal" id="{9323ee4f-e704-a090-24fd-97400f99a534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</p14:sldIdLst>
        </p14:section>
        <p14:section name="For the sales team" id="{5e199aa7-4e72-1dc9-18b6-891693a137ec}">
          <p14:sldIdLst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by asking: when was the last time a radio feature made you wait to hear the ending? That's what Today's Great Idea does every day. Replace the highlighted fields and add your station logo before presenting.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this simple. One true story, one surprise ending, every day. Mention that Glenn Suart writes every story from real sources; nothing is AI-generated.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through Can't Miss It beat by beat. The reveal is why listeners stay tuned through the sponsor's close.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Tip: play one story out loud here, then ask the client to guess the brand before the reveal. Audio is on TodaysGreatIdea.com.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Station: set your real airtimes in the highlighted boxes. Emphasize that fixed times create appointment listening, which ordinary spots can't offer.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The sponsor gets the last word on every airing with a 15-second close, and can add an optional 7-second open before the story starts. The story and reveal run from 0:00 to 1:15, so a standard airing is 90 seconds, or 97 with the open. The story in the middle stays editorial, which is what makes the association valuable.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Numbers: 13 weeks x 5 weekdays = 65 stories. 65 x 3 airings = 195 airings. Each airing has an open and a close, so 390 mentions. Adjust if your station airs it twice a day (130 airings, 260 mentions) or adds weekends.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 clients start as title sponsor or daypart sponsor. A custom story is a strong add-on for owner-operated businesses with a good founding story.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Custom stories run in the regular rotation, so they follow the same editorial standards as every other story. That protects the feature's credibility, and the sponsor's.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Pick the two or three reasons that matter most to this client and spend your time there.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Glenn and his team are available to help pitch this to target advertisers. Ask your sales manager about setting up a joint call.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Station: fill in your rates and airings before presenting. Delete any package you don't offer.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for the decision: which package, and which start date.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hasCustomPrompt="1"/>
          </p:nvPr>
        </p:nvSpPr>
        <p:spPr>
          <a:xfrm>
            <a:off x="8897112" y="548640"/>
            <a:ext cx="274320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dirty="0">
                <a:solidFill>
                  <a:schemeClr val="bg1"/>
                </a:solidFill>
              </a:defRPr>
            </a:lvl1pPr>
          </a:lstStyle>
          <a:p>
            <a:pPr indent="0" marL="0">
              <a:buNone/>
            </a:pPr>
            <a:r>
              <a:rPr lang="en-US" dirty="0">
                <a:solidFill>
                  <a:schemeClr val="bg1"/>
                </a:solidFill>
              </a:rPr>
              <a:t>Station logo</a:t>
            </a:r>
            <a:endParaRPr lang="en-US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1828800"/>
            <a:ext cx="8412480" cy="23774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8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4389120"/>
            <a:ext cx="841248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000" dirty="0">
                <a:solidFill>
                  <a:schemeClr val="bg2"/>
                </a:solidFill>
              </a:defRPr>
            </a:lvl1pPr>
          </a:lstStyle>
          <a:p>
            <a:pPr indent="0" marL="0">
              <a:buNone/>
            </a:pPr>
            <a:endParaRPr lang="en-US" sz="2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3" name="Text 0"/>
          <p:cNvSpPr/>
          <p:nvPr/>
        </p:nvSpPr>
        <p:spPr>
          <a:xfrm>
            <a:off x="548640" y="6355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Today's Great Idea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TINT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3" name="Text 0"/>
          <p:cNvSpPr/>
          <p:nvPr/>
        </p:nvSpPr>
        <p:spPr>
          <a:xfrm>
            <a:off x="548640" y="6355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Today's Great Idea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3" name="Text 0"/>
          <p:cNvSpPr/>
          <p:nvPr/>
        </p:nvSpPr>
        <p:spPr>
          <a:xfrm>
            <a:off x="548640" y="6355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Today's Great Idea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hasCustomPrompt="1"/>
          </p:nvPr>
        </p:nvSpPr>
        <p:spPr>
          <a:xfrm>
            <a:off x="8897112" y="548640"/>
            <a:ext cx="274320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dirty="0">
                <a:solidFill>
                  <a:schemeClr val="bg1"/>
                </a:solidFill>
              </a:defRPr>
            </a:lvl1pPr>
          </a:lstStyle>
          <a:p>
            <a:pPr indent="0" marL="0">
              <a:buNone/>
            </a:pPr>
            <a:r>
              <a:rPr lang="en-US" dirty="0">
                <a:solidFill>
                  <a:schemeClr val="bg1"/>
                </a:solidFill>
              </a:rPr>
              <a:t>Station logo</a:t>
            </a:r>
            <a:endParaRPr lang="en-US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48640"/>
            <a:ext cx="804672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48640" y="6858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chemeClr val="accent1"/>
                </a:solidFill>
              </a:rPr>
              <a:t>TODAY'S GREAT IDEA</a:t>
            </a:r>
            <a:endParaRPr lang="en-US" sz="14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1828800"/>
            <a:ext cx="84124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800" b="1" dirty="0">
                <a:solidFill>
                  <a:schemeClr val="bg1"/>
                </a:solidFill>
              </a:rPr>
              <a:t>Own 90 seconds of inspiration every day</a:t>
            </a:r>
            <a:endParaRPr lang="en-US" sz="48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438912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bg2"/>
                </a:solidFill>
              </a:rPr>
              <a:t>A sponsorship proposal for </a:t>
            </a:r>
            <a:pPr indent="0" marL="0">
              <a:buNone/>
            </a:pPr>
            <a:r>
              <a:rPr lang="en-US" sz="2000" b="1" dirty="0">
                <a:solidFill>
                  <a:srgbClr val="0F1C30"/>
                </a:solidFill>
                <a:highlight>
                  <a:srgbClr val="F6D58A"/>
                </a:highlight>
              </a:rPr>
              <a:t>[Advertiser name]</a:t>
            </a:r>
            <a:pPr indent="0" marL="0">
              <a:buNone/>
            </a:pPr>
            <a:r>
              <a:rPr lang="en-US" sz="2000" dirty="0">
                <a:solidFill>
                  <a:schemeClr val="bg2"/>
                </a:solidFill>
              </a:rPr>
              <a:t> on </a:t>
            </a:r>
            <a:pPr indent="0" marL="0">
              <a:buNone/>
            </a:pPr>
            <a:r>
              <a:rPr lang="en-US" sz="2000" b="1" dirty="0">
                <a:solidFill>
                  <a:srgbClr val="0F1C30"/>
                </a:solidFill>
                <a:highlight>
                  <a:srgbClr val="F6D58A"/>
                </a:highlight>
              </a:rPr>
              <a:t>[Station name]</a:t>
            </a:r>
            <a:endParaRPr lang="en-US" sz="2000" dirty="0"/>
          </a:p>
        </p:txBody>
      </p:sp>
      <p:sp>
        <p:nvSpPr>
          <p:cNvPr id="5" name="rep contact"/>
          <p:cNvSpPr txBox="1"/>
          <p:nvPr/>
        </p:nvSpPr>
        <p:spPr>
          <a:xfrm>
            <a:off x="548640" y="5943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C30"/>
                </a:solidFill>
                <a:highlight>
                  <a:srgbClr val="F6D58A"/>
                </a:highlight>
              </a:rPr>
              <a:t>[Rep name]</a:t>
            </a:r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   </a:t>
            </a:r>
            <a:pPr indent="0" marL="0">
              <a:buNone/>
            </a:pPr>
            <a:r>
              <a:rPr lang="en-US" sz="1400" b="1" dirty="0">
                <a:solidFill>
                  <a:srgbClr val="0F1C30"/>
                </a:solidFill>
                <a:highlight>
                  <a:srgbClr val="F6D58A"/>
                </a:highlight>
              </a:rPr>
              <a:t>[Phone]</a:t>
            </a:r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   </a:t>
            </a:r>
            <a:pPr indent="0" marL="0">
              <a:buNone/>
            </a:pPr>
            <a:r>
              <a:rPr lang="en-US" sz="1400" b="1" dirty="0">
                <a:solidFill>
                  <a:srgbClr val="0F1C30"/>
                </a:solidFill>
                <a:highlight>
                  <a:srgbClr val="F6D58A"/>
                </a:highlight>
              </a:rPr>
              <a:t>[Email]</a:t>
            </a:r>
            <a:endParaRPr lang="en-US" sz="1400" dirty="0"/>
          </a:p>
        </p:txBody>
      </p:sp>
      <p:sp>
        <p:nvSpPr>
          <p:cNvPr id="7" name="Text 0"/>
          <p:cNvSpPr/>
          <p:nvPr>
            <p:ph idx="100" hasCustomPrompt="1"/>
          </p:nvPr>
        </p:nvSpPr>
        <p:spPr>
          <a:xfrm>
            <a:off x="8897112" y="548640"/>
            <a:ext cx="2743200" cy="13716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A true story with a famous name at the end</a:t>
            </a:r>
            <a:endParaRPr lang="en-US" sz="3200" dirty="0"/>
          </a:p>
        </p:txBody>
      </p:sp>
      <p:sp>
        <p:nvSpPr>
          <p:cNvPr id="3" name="description"/>
          <p:cNvSpPr txBox="1"/>
          <p:nvPr/>
        </p:nvSpPr>
        <p:spPr>
          <a:xfrm>
            <a:off x="548640" y="1600200"/>
            <a:ext cx="585216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Today's Great Idea is a 90-second radio story about an everyday person with a problem, and the idea that solved it.</a:t>
            </a:r>
            <a:endParaRPr lang="en-US" sz="2000" dirty="0"/>
          </a:p>
          <a:p>
            <a:pPr indent="0" marL="0">
              <a:buNone/>
            </a:pPr>
            <a:r>
              <a:rPr lang="en-US" sz="800" dirty="0">
                <a:solidFill>
                  <a:schemeClr val="tx1"/>
                </a:solidFill>
              </a:rPr>
              <a:t> 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Listeners don't find out who it was until the last line. Then they hear a name they know: Post-it Notes, WD-40, U-Haul, the Big Mac.</a:t>
            </a:r>
            <a:endParaRPr lang="en-US" sz="2000" dirty="0"/>
          </a:p>
          <a:p>
            <a:pPr indent="0" marL="0">
              <a:buNone/>
            </a:pPr>
            <a:r>
              <a:rPr lang="en-US" sz="800" dirty="0">
                <a:solidFill>
                  <a:schemeClr val="tx1"/>
                </a:solidFill>
              </a:rPr>
              <a:t> 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Real stories, written by people. Not AI.</a:t>
            </a:r>
            <a:endParaRPr lang="en-US" sz="2000" dirty="0"/>
          </a:p>
        </p:txBody>
      </p:sp>
      <p:sp>
        <p:nvSpPr>
          <p:cNvPr id="4" name="stat card 1"/>
          <p:cNvSpPr/>
          <p:nvPr/>
        </p:nvSpPr>
        <p:spPr>
          <a:xfrm>
            <a:off x="7068312" y="1600200"/>
            <a:ext cx="4572000" cy="1234440"/>
          </a:xfrm>
          <a:prstGeom prst="roundRect">
            <a:avLst>
              <a:gd name="adj" fmla="val 5926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stat number 1"/>
          <p:cNvSpPr txBox="1"/>
          <p:nvPr/>
        </p:nvSpPr>
        <p:spPr>
          <a:xfrm>
            <a:off x="7296912" y="1600200"/>
            <a:ext cx="17373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</a:t>
            </a:r>
            <a:endParaRPr lang="en-US" sz="4800" dirty="0"/>
          </a:p>
        </p:txBody>
      </p:sp>
      <p:sp>
        <p:nvSpPr>
          <p:cNvPr id="6" name="stat label 1"/>
          <p:cNvSpPr txBox="1"/>
          <p:nvPr/>
        </p:nvSpPr>
        <p:spPr>
          <a:xfrm>
            <a:off x="9125712" y="1600200"/>
            <a:ext cx="2377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seconds per story</a:t>
            </a:r>
            <a:endParaRPr lang="en-US" sz="1800" dirty="0"/>
          </a:p>
        </p:txBody>
      </p:sp>
      <p:sp>
        <p:nvSpPr>
          <p:cNvPr id="7" name="stat card 2"/>
          <p:cNvSpPr/>
          <p:nvPr/>
        </p:nvSpPr>
        <p:spPr>
          <a:xfrm>
            <a:off x="7068312" y="3063240"/>
            <a:ext cx="4572000" cy="1234440"/>
          </a:xfrm>
          <a:prstGeom prst="roundRect">
            <a:avLst>
              <a:gd name="adj" fmla="val 5926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8" name="stat number 2"/>
          <p:cNvSpPr txBox="1"/>
          <p:nvPr/>
        </p:nvSpPr>
        <p:spPr>
          <a:xfrm>
            <a:off x="7296912" y="3063240"/>
            <a:ext cx="17373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4800" dirty="0"/>
          </a:p>
        </p:txBody>
      </p:sp>
      <p:sp>
        <p:nvSpPr>
          <p:cNvPr id="9" name="stat label 2"/>
          <p:cNvSpPr txBox="1"/>
          <p:nvPr/>
        </p:nvSpPr>
        <p:spPr>
          <a:xfrm>
            <a:off x="9125712" y="3063240"/>
            <a:ext cx="2377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new story every day</a:t>
            </a:r>
            <a:endParaRPr lang="en-US" sz="1800" dirty="0"/>
          </a:p>
        </p:txBody>
      </p:sp>
      <p:sp>
        <p:nvSpPr>
          <p:cNvPr id="10" name="stat card 3"/>
          <p:cNvSpPr/>
          <p:nvPr/>
        </p:nvSpPr>
        <p:spPr>
          <a:xfrm>
            <a:off x="7068312" y="4526280"/>
            <a:ext cx="4572000" cy="1234440"/>
          </a:xfrm>
          <a:prstGeom prst="roundRect">
            <a:avLst>
              <a:gd name="adj" fmla="val 5926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1" name="stat number 3"/>
          <p:cNvSpPr txBox="1"/>
          <p:nvPr/>
        </p:nvSpPr>
        <p:spPr>
          <a:xfrm>
            <a:off x="7296912" y="4526280"/>
            <a:ext cx="17373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300+</a:t>
            </a:r>
            <a:endParaRPr lang="en-US" sz="4800" dirty="0"/>
          </a:p>
        </p:txBody>
      </p:sp>
      <p:sp>
        <p:nvSpPr>
          <p:cNvPr id="12" name="stat label 3"/>
          <p:cNvSpPr txBox="1"/>
          <p:nvPr/>
        </p:nvSpPr>
        <p:spPr>
          <a:xfrm>
            <a:off x="9125712" y="4526280"/>
            <a:ext cx="2377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stories in the library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Every story follows the same five beats</a:t>
            </a:r>
            <a:endParaRPr lang="en-US" sz="3200" dirty="0"/>
          </a:p>
        </p:txBody>
      </p:sp>
      <p:sp>
        <p:nvSpPr>
          <p:cNvPr id="3" name="beat marker 1"/>
          <p:cNvSpPr/>
          <p:nvPr/>
        </p:nvSpPr>
        <p:spPr>
          <a:xfrm>
            <a:off x="548640" y="1600200"/>
            <a:ext cx="548640" cy="548640"/>
          </a:xfrm>
          <a:prstGeom prst="ellipse">
            <a:avLst/>
          </a:prstGeom>
          <a:solidFill>
            <a:schemeClr val="tx1"/>
          </a:solidFill>
          <a:ln/>
        </p:spPr>
      </p:sp>
      <p:sp>
        <p:nvSpPr>
          <p:cNvPr id="4" name="beat number 1"/>
          <p:cNvSpPr txBox="1"/>
          <p:nvPr/>
        </p:nvSpPr>
        <p:spPr>
          <a:xfrm>
            <a:off x="548640" y="16002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5" name="beat arrow 1"/>
          <p:cNvSpPr/>
          <p:nvPr/>
        </p:nvSpPr>
        <p:spPr>
          <a:xfrm>
            <a:off x="1188720" y="1874520"/>
            <a:ext cx="1527048" cy="0"/>
          </a:xfrm>
          <a:prstGeom prst="line">
            <a:avLst/>
          </a:prstGeom>
          <a:noFill/>
          <a:ln w="19050">
            <a:solidFill>
              <a:schemeClr val="accent5"/>
            </a:solidFill>
            <a:prstDash val="solid"/>
            <a:tailEnd type="triangle"/>
          </a:ln>
        </p:spPr>
      </p:sp>
      <p:sp>
        <p:nvSpPr>
          <p:cNvPr id="6" name="beat title 1"/>
          <p:cNvSpPr txBox="1"/>
          <p:nvPr/>
        </p:nvSpPr>
        <p:spPr>
          <a:xfrm>
            <a:off x="548640" y="2331720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hook</a:t>
            </a:r>
            <a:endParaRPr lang="en-US" sz="2000" dirty="0"/>
          </a:p>
        </p:txBody>
      </p:sp>
      <p:sp>
        <p:nvSpPr>
          <p:cNvPr id="7" name="beat desc 1"/>
          <p:cNvSpPr txBox="1"/>
          <p:nvPr/>
        </p:nvSpPr>
        <p:spPr>
          <a:xfrm>
            <a:off x="548640" y="2743200"/>
            <a:ext cx="2057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An everyday person with a frustrating problem</a:t>
            </a:r>
            <a:endParaRPr lang="en-US" sz="1400" dirty="0"/>
          </a:p>
        </p:txBody>
      </p:sp>
      <p:sp>
        <p:nvSpPr>
          <p:cNvPr id="8" name="example card 1"/>
          <p:cNvSpPr/>
          <p:nvPr/>
        </p:nvSpPr>
        <p:spPr>
          <a:xfrm>
            <a:off x="548640" y="3794760"/>
            <a:ext cx="2057400" cy="201168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9" name="example text 1"/>
          <p:cNvSpPr txBox="1"/>
          <p:nvPr/>
        </p:nvSpPr>
        <p:spPr>
          <a:xfrm>
            <a:off x="685800" y="3931920"/>
            <a:ext cx="17830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Sam's rental trailers are painted black.</a:t>
            </a:r>
            <a:endParaRPr lang="en-US" sz="1500" dirty="0"/>
          </a:p>
        </p:txBody>
      </p:sp>
      <p:sp>
        <p:nvSpPr>
          <p:cNvPr id="10" name="beat marker 2"/>
          <p:cNvSpPr/>
          <p:nvPr/>
        </p:nvSpPr>
        <p:spPr>
          <a:xfrm>
            <a:off x="2807208" y="1600200"/>
            <a:ext cx="548640" cy="548640"/>
          </a:xfrm>
          <a:prstGeom prst="ellipse">
            <a:avLst/>
          </a:prstGeom>
          <a:solidFill>
            <a:schemeClr val="tx1"/>
          </a:solidFill>
          <a:ln/>
        </p:spPr>
      </p:sp>
      <p:sp>
        <p:nvSpPr>
          <p:cNvPr id="11" name="beat number 2"/>
          <p:cNvSpPr txBox="1"/>
          <p:nvPr/>
        </p:nvSpPr>
        <p:spPr>
          <a:xfrm>
            <a:off x="2807208" y="16002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2" name="beat arrow 2"/>
          <p:cNvSpPr/>
          <p:nvPr/>
        </p:nvSpPr>
        <p:spPr>
          <a:xfrm>
            <a:off x="3447288" y="1874520"/>
            <a:ext cx="1527048" cy="0"/>
          </a:xfrm>
          <a:prstGeom prst="line">
            <a:avLst/>
          </a:prstGeom>
          <a:noFill/>
          <a:ln w="19050">
            <a:solidFill>
              <a:schemeClr val="accent5"/>
            </a:solidFill>
            <a:prstDash val="solid"/>
            <a:tailEnd type="triangle"/>
          </a:ln>
        </p:spPr>
      </p:sp>
      <p:sp>
        <p:nvSpPr>
          <p:cNvPr id="13" name="beat title 2"/>
          <p:cNvSpPr txBox="1"/>
          <p:nvPr/>
        </p:nvSpPr>
        <p:spPr>
          <a:xfrm>
            <a:off x="2807208" y="2331720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struggle</a:t>
            </a:r>
            <a:endParaRPr lang="en-US" sz="2000" dirty="0"/>
          </a:p>
        </p:txBody>
      </p:sp>
      <p:sp>
        <p:nvSpPr>
          <p:cNvPr id="14" name="beat desc 2"/>
          <p:cNvSpPr txBox="1"/>
          <p:nvPr/>
        </p:nvSpPr>
        <p:spPr>
          <a:xfrm>
            <a:off x="2807208" y="2743200"/>
            <a:ext cx="2057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Failed attempts, doubters, bad luck</a:t>
            </a:r>
            <a:endParaRPr lang="en-US" sz="1400" dirty="0"/>
          </a:p>
        </p:txBody>
      </p:sp>
      <p:sp>
        <p:nvSpPr>
          <p:cNvPr id="15" name="example card 2"/>
          <p:cNvSpPr/>
          <p:nvPr/>
        </p:nvSpPr>
        <p:spPr>
          <a:xfrm>
            <a:off x="2807208" y="3794760"/>
            <a:ext cx="2057400" cy="201168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6" name="example text 2"/>
          <p:cNvSpPr txBox="1"/>
          <p:nvPr/>
        </p:nvSpPr>
        <p:spPr>
          <a:xfrm>
            <a:off x="2944368" y="3931920"/>
            <a:ext cx="17830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One night a driver can't see a trailer and hits it.</a:t>
            </a:r>
            <a:endParaRPr lang="en-US" sz="1500" dirty="0"/>
          </a:p>
        </p:txBody>
      </p:sp>
      <p:sp>
        <p:nvSpPr>
          <p:cNvPr id="17" name="beat marker 3"/>
          <p:cNvSpPr/>
          <p:nvPr/>
        </p:nvSpPr>
        <p:spPr>
          <a:xfrm>
            <a:off x="5065776" y="1600200"/>
            <a:ext cx="548640" cy="548640"/>
          </a:xfrm>
          <a:prstGeom prst="ellipse">
            <a:avLst/>
          </a:prstGeom>
          <a:solidFill>
            <a:schemeClr val="tx1"/>
          </a:solidFill>
          <a:ln/>
        </p:spPr>
      </p:sp>
      <p:sp>
        <p:nvSpPr>
          <p:cNvPr id="18" name="beat number 3"/>
          <p:cNvSpPr txBox="1"/>
          <p:nvPr/>
        </p:nvSpPr>
        <p:spPr>
          <a:xfrm>
            <a:off x="5065776" y="16002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9" name="beat arrow 3"/>
          <p:cNvSpPr/>
          <p:nvPr/>
        </p:nvSpPr>
        <p:spPr>
          <a:xfrm>
            <a:off x="5705856" y="1874520"/>
            <a:ext cx="1527048" cy="0"/>
          </a:xfrm>
          <a:prstGeom prst="line">
            <a:avLst/>
          </a:prstGeom>
          <a:noFill/>
          <a:ln w="19050">
            <a:solidFill>
              <a:schemeClr val="accent5"/>
            </a:solidFill>
            <a:prstDash val="solid"/>
            <a:tailEnd type="triangle"/>
          </a:ln>
        </p:spPr>
      </p:sp>
      <p:sp>
        <p:nvSpPr>
          <p:cNvPr id="20" name="beat title 3"/>
          <p:cNvSpPr txBox="1"/>
          <p:nvPr/>
        </p:nvSpPr>
        <p:spPr>
          <a:xfrm>
            <a:off x="5065776" y="2331720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turn</a:t>
            </a:r>
            <a:endParaRPr lang="en-US" sz="2000" dirty="0"/>
          </a:p>
        </p:txBody>
      </p:sp>
      <p:sp>
        <p:nvSpPr>
          <p:cNvPr id="21" name="beat desc 3"/>
          <p:cNvSpPr txBox="1"/>
          <p:nvPr/>
        </p:nvSpPr>
        <p:spPr>
          <a:xfrm>
            <a:off x="5065776" y="2743200"/>
            <a:ext cx="2057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The small idea that changes everything</a:t>
            </a:r>
            <a:endParaRPr lang="en-US" sz="1400" dirty="0"/>
          </a:p>
        </p:txBody>
      </p:sp>
      <p:sp>
        <p:nvSpPr>
          <p:cNvPr id="22" name="example card 3"/>
          <p:cNvSpPr/>
          <p:nvPr/>
        </p:nvSpPr>
        <p:spPr>
          <a:xfrm>
            <a:off x="5065776" y="3794760"/>
            <a:ext cx="2057400" cy="201168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23" name="example text 3"/>
          <p:cNvSpPr txBox="1"/>
          <p:nvPr/>
        </p:nvSpPr>
        <p:spPr>
          <a:xfrm>
            <a:off x="5202936" y="3931920"/>
            <a:ext cx="17830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Paint every trailer a bright highway-sign colour.</a:t>
            </a:r>
            <a:endParaRPr lang="en-US" sz="1500" dirty="0"/>
          </a:p>
        </p:txBody>
      </p:sp>
      <p:sp>
        <p:nvSpPr>
          <p:cNvPr id="24" name="beat marker 4"/>
          <p:cNvSpPr/>
          <p:nvPr/>
        </p:nvSpPr>
        <p:spPr>
          <a:xfrm>
            <a:off x="7324344" y="160020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25" name="beat number 4"/>
          <p:cNvSpPr txBox="1"/>
          <p:nvPr/>
        </p:nvSpPr>
        <p:spPr>
          <a:xfrm>
            <a:off x="7324344" y="16002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26" name="beat arrow 4"/>
          <p:cNvSpPr/>
          <p:nvPr/>
        </p:nvSpPr>
        <p:spPr>
          <a:xfrm>
            <a:off x="7964424" y="1874520"/>
            <a:ext cx="1527048" cy="0"/>
          </a:xfrm>
          <a:prstGeom prst="line">
            <a:avLst/>
          </a:prstGeom>
          <a:noFill/>
          <a:ln w="19050">
            <a:solidFill>
              <a:schemeClr val="accent5"/>
            </a:solidFill>
            <a:prstDash val="solid"/>
            <a:tailEnd type="triangle"/>
          </a:ln>
        </p:spPr>
      </p:sp>
      <p:sp>
        <p:nvSpPr>
          <p:cNvPr id="27" name="beat title 4"/>
          <p:cNvSpPr txBox="1"/>
          <p:nvPr/>
        </p:nvSpPr>
        <p:spPr>
          <a:xfrm>
            <a:off x="7324344" y="2331720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reveal</a:t>
            </a:r>
            <a:endParaRPr lang="en-US" sz="2000" dirty="0"/>
          </a:p>
        </p:txBody>
      </p:sp>
      <p:sp>
        <p:nvSpPr>
          <p:cNvPr id="28" name="beat desc 4"/>
          <p:cNvSpPr txBox="1"/>
          <p:nvPr/>
        </p:nvSpPr>
        <p:spPr>
          <a:xfrm>
            <a:off x="7324344" y="2743200"/>
            <a:ext cx="2057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The brand everyone knows</a:t>
            </a:r>
            <a:endParaRPr lang="en-US" sz="1400" dirty="0"/>
          </a:p>
        </p:txBody>
      </p:sp>
      <p:sp>
        <p:nvSpPr>
          <p:cNvPr id="29" name="example card 4"/>
          <p:cNvSpPr/>
          <p:nvPr/>
        </p:nvSpPr>
        <p:spPr>
          <a:xfrm>
            <a:off x="7324344" y="3794760"/>
            <a:ext cx="2057400" cy="2011680"/>
          </a:xfrm>
          <a:prstGeom prst="roundRect">
            <a:avLst>
              <a:gd name="adj" fmla="val 3636"/>
            </a:avLst>
          </a:prstGeom>
          <a:solidFill>
            <a:schemeClr val="accent1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30" name="example text 4"/>
          <p:cNvSpPr txBox="1"/>
          <p:nvPr/>
        </p:nvSpPr>
        <p:spPr>
          <a:xfrm>
            <a:off x="7461504" y="3931920"/>
            <a:ext cx="17830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U-Haul.</a:t>
            </a:r>
            <a:endParaRPr lang="en-US" sz="2600" dirty="0"/>
          </a:p>
        </p:txBody>
      </p:sp>
      <p:sp>
        <p:nvSpPr>
          <p:cNvPr id="31" name="beat marker 5"/>
          <p:cNvSpPr/>
          <p:nvPr/>
        </p:nvSpPr>
        <p:spPr>
          <a:xfrm>
            <a:off x="9582912" y="1600200"/>
            <a:ext cx="548640" cy="548640"/>
          </a:xfrm>
          <a:prstGeom prst="ellipse">
            <a:avLst/>
          </a:prstGeom>
          <a:solidFill>
            <a:schemeClr val="tx1"/>
          </a:solidFill>
          <a:ln/>
        </p:spPr>
      </p:sp>
      <p:sp>
        <p:nvSpPr>
          <p:cNvPr id="32" name="beat number 5"/>
          <p:cNvSpPr txBox="1"/>
          <p:nvPr/>
        </p:nvSpPr>
        <p:spPr>
          <a:xfrm>
            <a:off x="9582912" y="16002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5</a:t>
            </a:r>
            <a:endParaRPr lang="en-US" sz="1800" dirty="0"/>
          </a:p>
        </p:txBody>
      </p:sp>
      <p:sp>
        <p:nvSpPr>
          <p:cNvPr id="33" name="beat title 5"/>
          <p:cNvSpPr txBox="1"/>
          <p:nvPr/>
        </p:nvSpPr>
        <p:spPr>
          <a:xfrm>
            <a:off x="9582912" y="2331720"/>
            <a:ext cx="2057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takeaway</a:t>
            </a:r>
            <a:endParaRPr lang="en-US" sz="2000" dirty="0"/>
          </a:p>
        </p:txBody>
      </p:sp>
      <p:sp>
        <p:nvSpPr>
          <p:cNvPr id="34" name="beat desc 5"/>
          <p:cNvSpPr txBox="1"/>
          <p:nvPr/>
        </p:nvSpPr>
        <p:spPr>
          <a:xfrm>
            <a:off x="9582912" y="2743200"/>
            <a:ext cx="2057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One line about acting on your idea</a:t>
            </a:r>
            <a:endParaRPr lang="en-US" sz="1400" dirty="0"/>
          </a:p>
        </p:txBody>
      </p:sp>
      <p:sp>
        <p:nvSpPr>
          <p:cNvPr id="35" name="example card 5"/>
          <p:cNvSpPr/>
          <p:nvPr/>
        </p:nvSpPr>
        <p:spPr>
          <a:xfrm>
            <a:off x="9582912" y="3794760"/>
            <a:ext cx="2057400" cy="201168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36" name="example text 5"/>
          <p:cNvSpPr txBox="1"/>
          <p:nvPr/>
        </p:nvSpPr>
        <p:spPr>
          <a:xfrm>
            <a:off x="9720072" y="3931920"/>
            <a:ext cx="17830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i="1" dirty="0">
                <a:solidFill>
                  <a:schemeClr val="tx1"/>
                </a:solidFill>
              </a:rPr>
              <a:t>"Unexpected problems can become unexpected opportunities."</a:t>
            </a:r>
            <a:endParaRPr lang="en-US" sz="1500" dirty="0"/>
          </a:p>
        </p:txBody>
      </p:sp>
      <p:sp>
        <p:nvSpPr>
          <p:cNvPr id="37" name="example caption"/>
          <p:cNvSpPr txBox="1"/>
          <p:nvPr/>
        </p:nvSpPr>
        <p:spPr>
          <a:xfrm>
            <a:off x="548640" y="589788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4"/>
                </a:solidFill>
              </a:rPr>
              <a:t>Example: "Can't Miss It"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Listeners guess along until the last line</a:t>
            </a:r>
            <a:endParaRPr lang="en-US" sz="3200" dirty="0"/>
          </a:p>
        </p:txBody>
      </p:sp>
      <p:sp>
        <p:nvSpPr>
          <p:cNvPr id="3" name="story card 1"/>
          <p:cNvSpPr/>
          <p:nvPr/>
        </p:nvSpPr>
        <p:spPr>
          <a:xfrm>
            <a:off x="548640" y="1600200"/>
            <a:ext cx="2057400" cy="4206240"/>
          </a:xfrm>
          <a:prstGeom prst="roundRect">
            <a:avLst>
              <a:gd name="adj" fmla="val 3556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4" name="story title 1"/>
          <p:cNvSpPr txBox="1"/>
          <p:nvPr/>
        </p:nvSpPr>
        <p:spPr>
          <a:xfrm>
            <a:off x="731520" y="1783080"/>
            <a:ext cx="1691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Stick To It</a:t>
            </a:r>
            <a:endParaRPr lang="en-US" sz="2000" dirty="0"/>
          </a:p>
        </p:txBody>
      </p:sp>
      <p:sp>
        <p:nvSpPr>
          <p:cNvPr id="5" name="story teaser 1"/>
          <p:cNvSpPr txBox="1"/>
          <p:nvPr/>
        </p:nvSpPr>
        <p:spPr>
          <a:xfrm>
            <a:off x="731520" y="2651760"/>
            <a:ext cx="16916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A choir singer keeps losing his hymn book bookmarks.</a:t>
            </a:r>
            <a:endParaRPr lang="en-US" sz="1500" dirty="0"/>
          </a:p>
        </p:txBody>
      </p:sp>
      <p:sp>
        <p:nvSpPr>
          <p:cNvPr id="6" name="reveal label 1"/>
          <p:cNvSpPr txBox="1"/>
          <p:nvPr/>
        </p:nvSpPr>
        <p:spPr>
          <a:xfrm>
            <a:off x="731520" y="4526280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2"/>
                </a:solidFill>
              </a:rPr>
              <a:t>THE REVEAL</a:t>
            </a:r>
            <a:endParaRPr lang="en-US" sz="1000" dirty="0"/>
          </a:p>
        </p:txBody>
      </p:sp>
      <p:sp>
        <p:nvSpPr>
          <p:cNvPr id="7" name="reveal answer 1"/>
          <p:cNvSpPr txBox="1"/>
          <p:nvPr/>
        </p:nvSpPr>
        <p:spPr>
          <a:xfrm>
            <a:off x="731520" y="4800600"/>
            <a:ext cx="1691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Post-it Notes</a:t>
            </a:r>
            <a:endParaRPr lang="en-US" sz="2000" dirty="0"/>
          </a:p>
        </p:txBody>
      </p:sp>
      <p:sp>
        <p:nvSpPr>
          <p:cNvPr id="8" name="story card 2"/>
          <p:cNvSpPr/>
          <p:nvPr/>
        </p:nvSpPr>
        <p:spPr>
          <a:xfrm>
            <a:off x="2807208" y="1600200"/>
            <a:ext cx="2057400" cy="4206240"/>
          </a:xfrm>
          <a:prstGeom prst="roundRect">
            <a:avLst>
              <a:gd name="adj" fmla="val 3556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9" name="story title 2"/>
          <p:cNvSpPr txBox="1"/>
          <p:nvPr/>
        </p:nvSpPr>
        <p:spPr>
          <a:xfrm>
            <a:off x="2990088" y="1783080"/>
            <a:ext cx="1691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Trying</a:t>
            </a:r>
            <a:endParaRPr lang="en-US" sz="2000" dirty="0"/>
          </a:p>
        </p:txBody>
      </p:sp>
      <p:sp>
        <p:nvSpPr>
          <p:cNvPr id="10" name="story teaser 2"/>
          <p:cNvSpPr txBox="1"/>
          <p:nvPr/>
        </p:nvSpPr>
        <p:spPr>
          <a:xfrm>
            <a:off x="2990088" y="2651760"/>
            <a:ext cx="16916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A chemist needs 40 tries to get one formula right.</a:t>
            </a:r>
            <a:endParaRPr lang="en-US" sz="1500" dirty="0"/>
          </a:p>
        </p:txBody>
      </p:sp>
      <p:sp>
        <p:nvSpPr>
          <p:cNvPr id="11" name="reveal label 2"/>
          <p:cNvSpPr txBox="1"/>
          <p:nvPr/>
        </p:nvSpPr>
        <p:spPr>
          <a:xfrm>
            <a:off x="2990088" y="4526280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2"/>
                </a:solidFill>
              </a:rPr>
              <a:t>THE REVEAL</a:t>
            </a:r>
            <a:endParaRPr lang="en-US" sz="1000" dirty="0"/>
          </a:p>
        </p:txBody>
      </p:sp>
      <p:sp>
        <p:nvSpPr>
          <p:cNvPr id="12" name="reveal answer 2"/>
          <p:cNvSpPr txBox="1"/>
          <p:nvPr/>
        </p:nvSpPr>
        <p:spPr>
          <a:xfrm>
            <a:off x="2990088" y="4800600"/>
            <a:ext cx="1691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WD-40</a:t>
            </a:r>
            <a:endParaRPr lang="en-US" sz="2000" dirty="0"/>
          </a:p>
        </p:txBody>
      </p:sp>
      <p:sp>
        <p:nvSpPr>
          <p:cNvPr id="13" name="story card 3"/>
          <p:cNvSpPr/>
          <p:nvPr/>
        </p:nvSpPr>
        <p:spPr>
          <a:xfrm>
            <a:off x="5065776" y="1600200"/>
            <a:ext cx="2057400" cy="4206240"/>
          </a:xfrm>
          <a:prstGeom prst="roundRect">
            <a:avLst>
              <a:gd name="adj" fmla="val 3556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4" name="story title 3"/>
          <p:cNvSpPr txBox="1"/>
          <p:nvPr/>
        </p:nvSpPr>
        <p:spPr>
          <a:xfrm>
            <a:off x="5248656" y="1783080"/>
            <a:ext cx="1691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Can't Miss It</a:t>
            </a:r>
            <a:endParaRPr lang="en-US" sz="2000" dirty="0"/>
          </a:p>
        </p:txBody>
      </p:sp>
      <p:sp>
        <p:nvSpPr>
          <p:cNvPr id="15" name="story teaser 3"/>
          <p:cNvSpPr txBox="1"/>
          <p:nvPr/>
        </p:nvSpPr>
        <p:spPr>
          <a:xfrm>
            <a:off x="5248656" y="2651760"/>
            <a:ext cx="16916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A driver can't see a black trailer at night.</a:t>
            </a:r>
            <a:endParaRPr lang="en-US" sz="1500" dirty="0"/>
          </a:p>
        </p:txBody>
      </p:sp>
      <p:sp>
        <p:nvSpPr>
          <p:cNvPr id="16" name="reveal label 3"/>
          <p:cNvSpPr txBox="1"/>
          <p:nvPr/>
        </p:nvSpPr>
        <p:spPr>
          <a:xfrm>
            <a:off x="5248656" y="4526280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2"/>
                </a:solidFill>
              </a:rPr>
              <a:t>THE REVEAL</a:t>
            </a:r>
            <a:endParaRPr lang="en-US" sz="1000" dirty="0"/>
          </a:p>
        </p:txBody>
      </p:sp>
      <p:sp>
        <p:nvSpPr>
          <p:cNvPr id="17" name="reveal answer 3"/>
          <p:cNvSpPr txBox="1"/>
          <p:nvPr/>
        </p:nvSpPr>
        <p:spPr>
          <a:xfrm>
            <a:off x="5248656" y="4800600"/>
            <a:ext cx="1691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U-Haul</a:t>
            </a:r>
            <a:endParaRPr lang="en-US" sz="2000" dirty="0"/>
          </a:p>
        </p:txBody>
      </p:sp>
      <p:sp>
        <p:nvSpPr>
          <p:cNvPr id="18" name="story card 4"/>
          <p:cNvSpPr/>
          <p:nvPr/>
        </p:nvSpPr>
        <p:spPr>
          <a:xfrm>
            <a:off x="7324344" y="1600200"/>
            <a:ext cx="2057400" cy="4206240"/>
          </a:xfrm>
          <a:prstGeom prst="roundRect">
            <a:avLst>
              <a:gd name="adj" fmla="val 3556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9" name="story title 4"/>
          <p:cNvSpPr txBox="1"/>
          <p:nvPr/>
        </p:nvSpPr>
        <p:spPr>
          <a:xfrm>
            <a:off x="7507224" y="1783080"/>
            <a:ext cx="1691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Voice Over</a:t>
            </a:r>
            <a:endParaRPr lang="en-US" sz="2000" dirty="0"/>
          </a:p>
        </p:txBody>
      </p:sp>
      <p:sp>
        <p:nvSpPr>
          <p:cNvPr id="20" name="story teaser 4"/>
          <p:cNvSpPr txBox="1"/>
          <p:nvPr/>
        </p:nvSpPr>
        <p:spPr>
          <a:xfrm>
            <a:off x="7507224" y="2651760"/>
            <a:ext cx="16916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A Winnipeg actor records his lines in two days.</a:t>
            </a:r>
            <a:endParaRPr lang="en-US" sz="1500" dirty="0"/>
          </a:p>
        </p:txBody>
      </p:sp>
      <p:sp>
        <p:nvSpPr>
          <p:cNvPr id="21" name="reveal label 4"/>
          <p:cNvSpPr txBox="1"/>
          <p:nvPr/>
        </p:nvSpPr>
        <p:spPr>
          <a:xfrm>
            <a:off x="7507224" y="4526280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2"/>
                </a:solidFill>
              </a:rPr>
              <a:t>THE REVEAL</a:t>
            </a:r>
            <a:endParaRPr lang="en-US" sz="1000" dirty="0"/>
          </a:p>
        </p:txBody>
      </p:sp>
      <p:sp>
        <p:nvSpPr>
          <p:cNvPr id="22" name="reveal answer 4"/>
          <p:cNvSpPr txBox="1"/>
          <p:nvPr/>
        </p:nvSpPr>
        <p:spPr>
          <a:xfrm>
            <a:off x="7507224" y="4800600"/>
            <a:ext cx="1691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HAL 9000</a:t>
            </a:r>
            <a:endParaRPr lang="en-US" sz="2000" dirty="0"/>
          </a:p>
        </p:txBody>
      </p:sp>
      <p:sp>
        <p:nvSpPr>
          <p:cNvPr id="23" name="story card 5"/>
          <p:cNvSpPr/>
          <p:nvPr/>
        </p:nvSpPr>
        <p:spPr>
          <a:xfrm>
            <a:off x="9582912" y="1600200"/>
            <a:ext cx="2057400" cy="4206240"/>
          </a:xfrm>
          <a:prstGeom prst="roundRect">
            <a:avLst>
              <a:gd name="adj" fmla="val 3556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24" name="story title 5"/>
          <p:cNvSpPr txBox="1"/>
          <p:nvPr/>
        </p:nvSpPr>
        <p:spPr>
          <a:xfrm>
            <a:off x="9765792" y="1783080"/>
            <a:ext cx="1691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Third Time Lucky</a:t>
            </a:r>
            <a:endParaRPr lang="en-US" sz="2000" dirty="0"/>
          </a:p>
        </p:txBody>
      </p:sp>
      <p:sp>
        <p:nvSpPr>
          <p:cNvPr id="25" name="story teaser 5"/>
          <p:cNvSpPr txBox="1"/>
          <p:nvPr/>
        </p:nvSpPr>
        <p:spPr>
          <a:xfrm>
            <a:off x="9765792" y="2651760"/>
            <a:ext cx="16916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A new burger flops under two different names.</a:t>
            </a:r>
            <a:endParaRPr lang="en-US" sz="1500" dirty="0"/>
          </a:p>
        </p:txBody>
      </p:sp>
      <p:sp>
        <p:nvSpPr>
          <p:cNvPr id="26" name="reveal label 5"/>
          <p:cNvSpPr txBox="1"/>
          <p:nvPr/>
        </p:nvSpPr>
        <p:spPr>
          <a:xfrm>
            <a:off x="9765792" y="4526280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2"/>
                </a:solidFill>
              </a:rPr>
              <a:t>THE REVEAL</a:t>
            </a:r>
            <a:endParaRPr lang="en-US" sz="1000" dirty="0"/>
          </a:p>
        </p:txBody>
      </p:sp>
      <p:sp>
        <p:nvSpPr>
          <p:cNvPr id="27" name="reveal answer 5"/>
          <p:cNvSpPr txBox="1"/>
          <p:nvPr/>
        </p:nvSpPr>
        <p:spPr>
          <a:xfrm>
            <a:off x="9765792" y="4800600"/>
            <a:ext cx="1691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The Big Mac</a:t>
            </a:r>
            <a:endParaRPr lang="en-US" sz="2000" dirty="0"/>
          </a:p>
        </p:txBody>
      </p:sp>
      <p:sp>
        <p:nvSpPr>
          <p:cNvPr id="28" name="listen caption"/>
          <p:cNvSpPr txBox="1"/>
          <p:nvPr/>
        </p:nvSpPr>
        <p:spPr>
          <a:xfrm>
            <a:off x="548640" y="58978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4"/>
                </a:solidFill>
              </a:rPr>
              <a:t>Hear them all at TodaysGreatIdea.com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Appointment listening, at the same time every day</a:t>
            </a:r>
            <a:endParaRPr lang="en-US" sz="3200" dirty="0"/>
          </a:p>
        </p:txBody>
      </p:sp>
      <p:sp>
        <p:nvSpPr>
          <p:cNvPr id="3" name="airtime card 1"/>
          <p:cNvSpPr/>
          <p:nvPr/>
        </p:nvSpPr>
        <p:spPr>
          <a:xfrm>
            <a:off x="548640" y="1691640"/>
            <a:ext cx="2377440" cy="1828800"/>
          </a:xfrm>
          <a:prstGeom prst="roundRect">
            <a:avLst>
              <a:gd name="adj" fmla="val 4000"/>
            </a:avLst>
          </a:prstGeom>
          <a:solidFill>
            <a:schemeClr val="bg1">
              <a:alpha val="10000"/>
            </a:schemeClr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airtime label 1"/>
          <p:cNvSpPr txBox="1"/>
          <p:nvPr/>
        </p:nvSpPr>
        <p:spPr>
          <a:xfrm>
            <a:off x="731520" y="187452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MORNING DRIVE</a:t>
            </a:r>
            <a:endParaRPr lang="en-US" sz="1200" dirty="0"/>
          </a:p>
        </p:txBody>
      </p:sp>
      <p:sp>
        <p:nvSpPr>
          <p:cNvPr id="5" name="airtime 1"/>
          <p:cNvSpPr txBox="1"/>
          <p:nvPr/>
        </p:nvSpPr>
        <p:spPr>
          <a:xfrm>
            <a:off x="731520" y="233172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1C30"/>
                </a:solidFill>
                <a:highlight>
                  <a:srgbClr val="F6D58A"/>
                </a:highlight>
              </a:rPr>
              <a:t>[6:52 AM]</a:t>
            </a:r>
            <a:endParaRPr lang="en-US" sz="3000" dirty="0"/>
          </a:p>
        </p:txBody>
      </p:sp>
      <p:sp>
        <p:nvSpPr>
          <p:cNvPr id="6" name="airtime card 2"/>
          <p:cNvSpPr/>
          <p:nvPr/>
        </p:nvSpPr>
        <p:spPr>
          <a:xfrm>
            <a:off x="3154680" y="1691640"/>
            <a:ext cx="2377440" cy="1828800"/>
          </a:xfrm>
          <a:prstGeom prst="roundRect">
            <a:avLst>
              <a:gd name="adj" fmla="val 4000"/>
            </a:avLst>
          </a:prstGeom>
          <a:solidFill>
            <a:schemeClr val="bg1">
              <a:alpha val="10000"/>
            </a:schemeClr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airtime label 2"/>
          <p:cNvSpPr txBox="1"/>
          <p:nvPr/>
        </p:nvSpPr>
        <p:spPr>
          <a:xfrm>
            <a:off x="3337560" y="187452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MIDDAY</a:t>
            </a:r>
            <a:endParaRPr lang="en-US" sz="1200" dirty="0"/>
          </a:p>
        </p:txBody>
      </p:sp>
      <p:sp>
        <p:nvSpPr>
          <p:cNvPr id="8" name="airtime 2"/>
          <p:cNvSpPr txBox="1"/>
          <p:nvPr/>
        </p:nvSpPr>
        <p:spPr>
          <a:xfrm>
            <a:off x="3337560" y="233172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1C30"/>
                </a:solidFill>
                <a:highlight>
                  <a:srgbClr val="F6D58A"/>
                </a:highlight>
              </a:rPr>
              <a:t>[12:52 PM]</a:t>
            </a:r>
            <a:endParaRPr lang="en-US" sz="3000" dirty="0"/>
          </a:p>
        </p:txBody>
      </p:sp>
      <p:sp>
        <p:nvSpPr>
          <p:cNvPr id="9" name="airtime card 3"/>
          <p:cNvSpPr/>
          <p:nvPr/>
        </p:nvSpPr>
        <p:spPr>
          <a:xfrm>
            <a:off x="5760720" y="1691640"/>
            <a:ext cx="2377440" cy="1828800"/>
          </a:xfrm>
          <a:prstGeom prst="roundRect">
            <a:avLst>
              <a:gd name="adj" fmla="val 4000"/>
            </a:avLst>
          </a:prstGeom>
          <a:solidFill>
            <a:schemeClr val="bg1">
              <a:alpha val="10000"/>
            </a:schemeClr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airtime label 3"/>
          <p:cNvSpPr txBox="1"/>
          <p:nvPr/>
        </p:nvSpPr>
        <p:spPr>
          <a:xfrm>
            <a:off x="5943600" y="187452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AFTERNOON DRIVE</a:t>
            </a:r>
            <a:endParaRPr lang="en-US" sz="1200" dirty="0"/>
          </a:p>
        </p:txBody>
      </p:sp>
      <p:sp>
        <p:nvSpPr>
          <p:cNvPr id="11" name="airtime 3"/>
          <p:cNvSpPr txBox="1"/>
          <p:nvPr/>
        </p:nvSpPr>
        <p:spPr>
          <a:xfrm>
            <a:off x="5943600" y="233172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1C30"/>
                </a:solidFill>
                <a:highlight>
                  <a:srgbClr val="F6D58A"/>
                </a:highlight>
              </a:rPr>
              <a:t>[5:52 PM]</a:t>
            </a:r>
            <a:endParaRPr lang="en-US" sz="3000" dirty="0"/>
          </a:p>
        </p:txBody>
      </p:sp>
      <p:sp>
        <p:nvSpPr>
          <p:cNvPr id="12" name="airtime caption"/>
          <p:cNvSpPr txBox="1"/>
          <p:nvPr/>
        </p:nvSpPr>
        <p:spPr>
          <a:xfrm>
            <a:off x="548640" y="3703320"/>
            <a:ext cx="7498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Same story, up to three fixed times a day. Set your own airtimes.</a:t>
            </a:r>
            <a:endParaRPr lang="en-US" sz="1400" dirty="0"/>
          </a:p>
        </p:txBody>
      </p:sp>
      <p:sp>
        <p:nvSpPr>
          <p:cNvPr id="13" name="airing facts"/>
          <p:cNvSpPr txBox="1"/>
          <p:nvPr/>
        </p:nvSpPr>
        <p:spPr>
          <a:xfrm>
            <a:off x="8549640" y="1691640"/>
            <a:ext cx="310896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One new story every day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Aired 2 to 3 times a day at fixed times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Weekdays, weekends, or both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Sold in 13-week flights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Listeners learn when it's on and tune in for it</a:t>
            </a:r>
            <a:endParaRPr lang="en-US" sz="1800" dirty="0"/>
          </a:p>
        </p:txBody>
      </p:sp>
      <p:sp>
        <p:nvSpPr>
          <p:cNvPr id="14" name="habit line"/>
          <p:cNvSpPr txBox="1"/>
          <p:nvPr/>
        </p:nvSpPr>
        <p:spPr>
          <a:xfrm>
            <a:off x="548640" y="4846320"/>
            <a:ext cx="7498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chemeClr val="accent1"/>
                </a:solidFill>
              </a:rPr>
              <a:t>Fixed times build a habit. The audience knows when the story is coming, and your name comes with it.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Your business closes every airing</a:t>
            </a:r>
            <a:endParaRPr lang="en-US" sz="3200" dirty="0"/>
          </a:p>
        </p:txBody>
      </p:sp>
      <p:sp>
        <p:nvSpPr>
          <p:cNvPr id="3" name="segment 1"/>
          <p:cNvSpPr/>
          <p:nvPr/>
        </p:nvSpPr>
        <p:spPr>
          <a:xfrm>
            <a:off x="548640" y="1645920"/>
            <a:ext cx="862686" cy="822960"/>
          </a:xfrm>
          <a:prstGeom prst="rect">
            <a:avLst/>
          </a:prstGeom>
          <a:solidFill>
            <a:schemeClr val="accent1">
              <a:alpha val="45000"/>
            </a:schemeClr>
          </a:solidFill>
          <a:ln w="19050">
            <a:solidFill>
              <a:schemeClr val="accent1"/>
            </a:solidFill>
            <a:prstDash val="dash"/>
          </a:ln>
        </p:spPr>
      </p:sp>
      <p:sp>
        <p:nvSpPr>
          <p:cNvPr id="4" name="segment label 1"/>
          <p:cNvSpPr txBox="1"/>
          <p:nvPr/>
        </p:nvSpPr>
        <p:spPr>
          <a:xfrm>
            <a:off x="621792" y="1645920"/>
            <a:ext cx="71638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Your open</a:t>
            </a:r>
            <a:endParaRPr lang="en-US" sz="1100" dirty="0"/>
          </a:p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</a:rPr>
              <a:t>Optional</a:t>
            </a:r>
            <a:endParaRPr lang="en-US" sz="1100" dirty="0"/>
          </a:p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</a:rPr>
              <a:t>7 sec</a:t>
            </a:r>
            <a:endParaRPr lang="en-US" sz="1100" dirty="0"/>
          </a:p>
        </p:txBody>
      </p:sp>
      <p:sp>
        <p:nvSpPr>
          <p:cNvPr id="5" name="segment 2"/>
          <p:cNvSpPr/>
          <p:nvPr/>
        </p:nvSpPr>
        <p:spPr>
          <a:xfrm>
            <a:off x="1502766" y="1645920"/>
            <a:ext cx="7659479" cy="822960"/>
          </a:xfrm>
          <a:prstGeom prst="rect">
            <a:avLst/>
          </a:prstGeom>
          <a:solidFill>
            <a:schemeClr val="tx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6" name="segment label 2"/>
          <p:cNvSpPr txBox="1"/>
          <p:nvPr/>
        </p:nvSpPr>
        <p:spPr>
          <a:xfrm>
            <a:off x="1575918" y="1645920"/>
            <a:ext cx="751317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The story</a:t>
            </a:r>
            <a:endParaRPr lang="en-US" sz="1600" dirty="0"/>
          </a:p>
          <a:p>
            <a:pPr indent="0" marL="0">
              <a:buNone/>
            </a:pPr>
            <a:r>
              <a:rPr lang="en-US" sz="1000" dirty="0">
                <a:solidFill>
                  <a:schemeClr val="bg1"/>
                </a:solidFill>
              </a:rPr>
              <a:t>0:00 – 1:08</a:t>
            </a:r>
            <a:endParaRPr lang="en-US" sz="1600" dirty="0"/>
          </a:p>
        </p:txBody>
      </p:sp>
      <p:sp>
        <p:nvSpPr>
          <p:cNvPr id="7" name="segment 3"/>
          <p:cNvSpPr/>
          <p:nvPr/>
        </p:nvSpPr>
        <p:spPr>
          <a:xfrm>
            <a:off x="9162245" y="1645920"/>
            <a:ext cx="788475" cy="82296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8" name="segment label 3"/>
          <p:cNvSpPr txBox="1"/>
          <p:nvPr/>
        </p:nvSpPr>
        <p:spPr>
          <a:xfrm>
            <a:off x="9235397" y="1645920"/>
            <a:ext cx="642171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Reveal</a:t>
            </a:r>
            <a:endParaRPr lang="en-US" sz="1100" dirty="0"/>
          </a:p>
          <a:p>
            <a:pPr indent="0" marL="0">
              <a:buNone/>
            </a:pPr>
            <a:r>
              <a:rPr lang="en-US" sz="1000" dirty="0">
                <a:solidFill>
                  <a:schemeClr val="bg1"/>
                </a:solidFill>
              </a:rPr>
              <a:t>1:08 – 1:15</a:t>
            </a:r>
            <a:endParaRPr lang="en-US" sz="1100" dirty="0"/>
          </a:p>
        </p:txBody>
      </p:sp>
      <p:sp>
        <p:nvSpPr>
          <p:cNvPr id="9" name="segment 4"/>
          <p:cNvSpPr/>
          <p:nvPr/>
        </p:nvSpPr>
        <p:spPr>
          <a:xfrm>
            <a:off x="9950721" y="1645920"/>
            <a:ext cx="1689591" cy="82296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10" name="segment label 4"/>
          <p:cNvSpPr txBox="1"/>
          <p:nvPr/>
        </p:nvSpPr>
        <p:spPr>
          <a:xfrm>
            <a:off x="10023873" y="1645920"/>
            <a:ext cx="1543287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Your close</a:t>
            </a:r>
            <a:endParaRPr lang="en-US" sz="1100" dirty="0"/>
          </a:p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</a:rPr>
              <a:t>1:15 – 1:30</a:t>
            </a:r>
            <a:endParaRPr lang="en-US" sz="1100" dirty="0"/>
          </a:p>
        </p:txBody>
      </p:sp>
      <p:sp>
        <p:nvSpPr>
          <p:cNvPr id="11" name="tick 0:00"/>
          <p:cNvSpPr txBox="1"/>
          <p:nvPr/>
        </p:nvSpPr>
        <p:spPr>
          <a:xfrm>
            <a:off x="1502766" y="256032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0:00</a:t>
            </a:r>
            <a:endParaRPr lang="en-US" sz="1100" dirty="0"/>
          </a:p>
        </p:txBody>
      </p:sp>
      <p:sp>
        <p:nvSpPr>
          <p:cNvPr id="12" name="tick 0:30"/>
          <p:cNvSpPr txBox="1"/>
          <p:nvPr/>
        </p:nvSpPr>
        <p:spPr>
          <a:xfrm>
            <a:off x="4516188" y="256032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0:30</a:t>
            </a:r>
            <a:endParaRPr lang="en-US" sz="1100" dirty="0"/>
          </a:p>
        </p:txBody>
      </p:sp>
      <p:sp>
        <p:nvSpPr>
          <p:cNvPr id="13" name="tick 1:00"/>
          <p:cNvSpPr txBox="1"/>
          <p:nvPr/>
        </p:nvSpPr>
        <p:spPr>
          <a:xfrm>
            <a:off x="7895370" y="256032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1:00</a:t>
            </a:r>
            <a:endParaRPr lang="en-US" sz="1100" dirty="0"/>
          </a:p>
        </p:txBody>
      </p:sp>
      <p:sp>
        <p:nvSpPr>
          <p:cNvPr id="14" name="tick 1:30"/>
          <p:cNvSpPr txBox="1"/>
          <p:nvPr/>
        </p:nvSpPr>
        <p:spPr>
          <a:xfrm>
            <a:off x="10908792" y="256032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1:30</a:t>
            </a:r>
            <a:endParaRPr lang="en-US" sz="1100" dirty="0"/>
          </a:p>
        </p:txBody>
      </p:sp>
      <p:sp>
        <p:nvSpPr>
          <p:cNvPr id="15" name="script card 1"/>
          <p:cNvSpPr/>
          <p:nvPr/>
        </p:nvSpPr>
        <p:spPr>
          <a:xfrm>
            <a:off x="548640" y="3200400"/>
            <a:ext cx="5413248" cy="2103120"/>
          </a:xfrm>
          <a:prstGeom prst="roundRect">
            <a:avLst>
              <a:gd name="adj" fmla="val 3478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6" name="script label 1"/>
          <p:cNvSpPr txBox="1"/>
          <p:nvPr/>
        </p:nvSpPr>
        <p:spPr>
          <a:xfrm>
            <a:off x="822960" y="3383280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</a:rPr>
              <a:t>SAMPLE OPEN · OPTIONAL, 7 SEC</a:t>
            </a:r>
            <a:endParaRPr lang="en-US" sz="1200" dirty="0"/>
          </a:p>
        </p:txBody>
      </p:sp>
      <p:sp>
        <p:nvSpPr>
          <p:cNvPr id="17" name="script text 1"/>
          <p:cNvSpPr txBox="1"/>
          <p:nvPr/>
        </p:nvSpPr>
        <p:spPr>
          <a:xfrm>
            <a:off x="822960" y="3794760"/>
            <a:ext cx="48463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"Today's Great Idea is presented by </a:t>
            </a:r>
            <a:pPr indent="0" marL="0">
              <a:buNone/>
            </a:pPr>
            <a:r>
              <a:rPr lang="en-US" sz="1800" b="1" dirty="0">
                <a:solidFill>
                  <a:srgbClr val="0F1C30"/>
                </a:solidFill>
                <a:highlight>
                  <a:srgbClr val="F6D58A"/>
                </a:highlight>
              </a:rPr>
              <a:t>[Advertiser name]</a:t>
            </a:r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, where great local ideas get started."</a:t>
            </a:r>
            <a:endParaRPr lang="en-US" sz="1800" dirty="0"/>
          </a:p>
        </p:txBody>
      </p:sp>
      <p:sp>
        <p:nvSpPr>
          <p:cNvPr id="18" name="script card 2"/>
          <p:cNvSpPr/>
          <p:nvPr/>
        </p:nvSpPr>
        <p:spPr>
          <a:xfrm>
            <a:off x="6227064" y="3200400"/>
            <a:ext cx="5413248" cy="2103120"/>
          </a:xfrm>
          <a:prstGeom prst="roundRect">
            <a:avLst>
              <a:gd name="adj" fmla="val 3478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9" name="script label 2"/>
          <p:cNvSpPr txBox="1"/>
          <p:nvPr/>
        </p:nvSpPr>
        <p:spPr>
          <a:xfrm>
            <a:off x="6501384" y="3383280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</a:rPr>
              <a:t>SAMPLE CLOSE · 15 SEC</a:t>
            </a:r>
            <a:endParaRPr lang="en-US" sz="1200" dirty="0"/>
          </a:p>
        </p:txBody>
      </p:sp>
      <p:sp>
        <p:nvSpPr>
          <p:cNvPr id="20" name="script text 2"/>
          <p:cNvSpPr txBox="1"/>
          <p:nvPr/>
        </p:nvSpPr>
        <p:spPr>
          <a:xfrm>
            <a:off x="6501384" y="3794760"/>
            <a:ext cx="48463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"Got a great idea of your own? </a:t>
            </a:r>
            <a:pPr indent="0" marL="0">
              <a:buNone/>
            </a:pPr>
            <a:r>
              <a:rPr lang="en-US" sz="1800" b="1" dirty="0">
                <a:solidFill>
                  <a:srgbClr val="0F1C30"/>
                </a:solidFill>
                <a:highlight>
                  <a:srgbClr val="F6D58A"/>
                </a:highlight>
              </a:rPr>
              <a:t>[Advertiser name]</a:t>
            </a:r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 can help you take the first step."</a:t>
            </a:r>
            <a:endParaRPr lang="en-US" sz="1800" dirty="0"/>
          </a:p>
        </p:txBody>
      </p:sp>
      <p:sp>
        <p:nvSpPr>
          <p:cNvPr id="21" name="trust line"/>
          <p:cNvSpPr txBox="1"/>
          <p:nvPr/>
        </p:nvSpPr>
        <p:spPr>
          <a:xfrm>
            <a:off x="548640" y="557784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chemeClr val="accent4"/>
                </a:solidFill>
              </a:rPr>
              <a:t>90 seconds as standard, 97 with the optional open. The story itself never mentions the sponsor. That's why listeners trust it.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What one 13-week flight delivers</a:t>
            </a:r>
            <a:endParaRPr lang="en-US" sz="3200" dirty="0"/>
          </a:p>
        </p:txBody>
      </p:sp>
      <p:sp>
        <p:nvSpPr>
          <p:cNvPr id="3" name="flight card 1"/>
          <p:cNvSpPr/>
          <p:nvPr/>
        </p:nvSpPr>
        <p:spPr>
          <a:xfrm>
            <a:off x="548640" y="1600200"/>
            <a:ext cx="3538728" cy="2743200"/>
          </a:xfrm>
          <a:prstGeom prst="roundRect">
            <a:avLst>
              <a:gd name="adj" fmla="val 2667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4" name="flight number 1"/>
          <p:cNvSpPr txBox="1"/>
          <p:nvPr/>
        </p:nvSpPr>
        <p:spPr>
          <a:xfrm>
            <a:off x="822960" y="1783080"/>
            <a:ext cx="3017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b="1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</a:t>
            </a:r>
            <a:endParaRPr lang="en-US" sz="6600" dirty="0"/>
          </a:p>
        </p:txBody>
      </p:sp>
      <p:sp>
        <p:nvSpPr>
          <p:cNvPr id="5" name="flight label 1"/>
          <p:cNvSpPr txBox="1"/>
          <p:nvPr/>
        </p:nvSpPr>
        <p:spPr>
          <a:xfrm>
            <a:off x="822960" y="301752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new stories</a:t>
            </a:r>
            <a:endParaRPr lang="en-US" sz="2200" dirty="0"/>
          </a:p>
        </p:txBody>
      </p:sp>
      <p:sp>
        <p:nvSpPr>
          <p:cNvPr id="6" name="flight desc 1"/>
          <p:cNvSpPr txBox="1"/>
          <p:nvPr/>
        </p:nvSpPr>
        <p:spPr>
          <a:xfrm>
            <a:off x="822960" y="352044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One a day, Monday to Friday</a:t>
            </a:r>
            <a:endParaRPr lang="en-US" sz="1500" dirty="0"/>
          </a:p>
        </p:txBody>
      </p:sp>
      <p:sp>
        <p:nvSpPr>
          <p:cNvPr id="7" name="flight card 2"/>
          <p:cNvSpPr/>
          <p:nvPr/>
        </p:nvSpPr>
        <p:spPr>
          <a:xfrm>
            <a:off x="4325112" y="1600200"/>
            <a:ext cx="3538728" cy="2743200"/>
          </a:xfrm>
          <a:prstGeom prst="roundRect">
            <a:avLst>
              <a:gd name="adj" fmla="val 2667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8" name="flight number 2"/>
          <p:cNvSpPr txBox="1"/>
          <p:nvPr/>
        </p:nvSpPr>
        <p:spPr>
          <a:xfrm>
            <a:off x="4599432" y="1783080"/>
            <a:ext cx="3017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b="1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</a:t>
            </a:r>
            <a:endParaRPr lang="en-US" sz="6600" dirty="0"/>
          </a:p>
        </p:txBody>
      </p:sp>
      <p:sp>
        <p:nvSpPr>
          <p:cNvPr id="9" name="flight label 2"/>
          <p:cNvSpPr txBox="1"/>
          <p:nvPr/>
        </p:nvSpPr>
        <p:spPr>
          <a:xfrm>
            <a:off x="4599432" y="301752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sponsored airings</a:t>
            </a:r>
            <a:endParaRPr lang="en-US" sz="2200" dirty="0"/>
          </a:p>
        </p:txBody>
      </p:sp>
      <p:sp>
        <p:nvSpPr>
          <p:cNvPr id="10" name="flight desc 2"/>
          <p:cNvSpPr txBox="1"/>
          <p:nvPr/>
        </p:nvSpPr>
        <p:spPr>
          <a:xfrm>
            <a:off x="4599432" y="352044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Each story aired three times a day</a:t>
            </a:r>
            <a:endParaRPr lang="en-US" sz="1500" dirty="0"/>
          </a:p>
        </p:txBody>
      </p:sp>
      <p:sp>
        <p:nvSpPr>
          <p:cNvPr id="11" name="flight card 3"/>
          <p:cNvSpPr/>
          <p:nvPr/>
        </p:nvSpPr>
        <p:spPr>
          <a:xfrm>
            <a:off x="8101584" y="1600200"/>
            <a:ext cx="3538728" cy="2743200"/>
          </a:xfrm>
          <a:prstGeom prst="roundRect">
            <a:avLst>
              <a:gd name="adj" fmla="val 2667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2" name="flight number 3"/>
          <p:cNvSpPr txBox="1"/>
          <p:nvPr/>
        </p:nvSpPr>
        <p:spPr>
          <a:xfrm>
            <a:off x="8375904" y="1783080"/>
            <a:ext cx="3017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b="1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390</a:t>
            </a:r>
            <a:endParaRPr lang="en-US" sz="6600" dirty="0"/>
          </a:p>
        </p:txBody>
      </p:sp>
      <p:sp>
        <p:nvSpPr>
          <p:cNvPr id="13" name="flight label 3"/>
          <p:cNvSpPr txBox="1"/>
          <p:nvPr/>
        </p:nvSpPr>
        <p:spPr>
          <a:xfrm>
            <a:off x="8375904" y="301752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on-air mentions</a:t>
            </a:r>
            <a:endParaRPr lang="en-US" sz="2200" dirty="0"/>
          </a:p>
        </p:txBody>
      </p:sp>
      <p:sp>
        <p:nvSpPr>
          <p:cNvPr id="14" name="flight desc 3"/>
          <p:cNvSpPr txBox="1"/>
          <p:nvPr/>
        </p:nvSpPr>
        <p:spPr>
          <a:xfrm>
            <a:off x="8375904" y="352044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Your name in every open and close</a:t>
            </a:r>
            <a:endParaRPr lang="en-US" sz="1500" dirty="0"/>
          </a:p>
        </p:txBody>
      </p:sp>
      <p:sp>
        <p:nvSpPr>
          <p:cNvPr id="15" name="flight footnote"/>
          <p:cNvSpPr txBox="1"/>
          <p:nvPr/>
        </p:nvSpPr>
        <p:spPr>
          <a:xfrm>
            <a:off x="548640" y="452628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4"/>
                </a:solidFill>
              </a:rPr>
              <a:t>Example based on a weekday schedule with three airings a day. Weekend airings add more.</a:t>
            </a:r>
            <a:endParaRPr lang="en-US" sz="1200" dirty="0"/>
          </a:p>
        </p:txBody>
      </p:sp>
      <p:sp>
        <p:nvSpPr>
          <p:cNvPr id="16" name="plus icon 1 circle"/>
          <p:cNvSpPr/>
          <p:nvPr/>
        </p:nvSpPr>
        <p:spPr>
          <a:xfrm>
            <a:off x="548640" y="502920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7" name="plus icon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60" y="5189220"/>
            <a:ext cx="320040" cy="320040"/>
          </a:xfrm>
          <a:prstGeom prst="rect">
            <a:avLst/>
          </a:prstGeom>
        </p:spPr>
      </p:pic>
      <p:sp>
        <p:nvSpPr>
          <p:cNvPr id="18" name="plus text 1"/>
          <p:cNvSpPr txBox="1"/>
          <p:nvPr/>
        </p:nvSpPr>
        <p:spPr>
          <a:xfrm>
            <a:off x="1371600" y="4983480"/>
            <a:ext cx="4572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Online too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Credit on the station's website, social posts and newsletter</a:t>
            </a:r>
            <a:endParaRPr lang="en-US" sz="1600" dirty="0"/>
          </a:p>
        </p:txBody>
      </p:sp>
      <p:sp>
        <p:nvSpPr>
          <p:cNvPr id="19" name="plus icon 2 circle"/>
          <p:cNvSpPr/>
          <p:nvPr/>
        </p:nvSpPr>
        <p:spPr>
          <a:xfrm>
            <a:off x="6227064" y="502920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0" name="plus icon 2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7084" y="5189220"/>
            <a:ext cx="320040" cy="320040"/>
          </a:xfrm>
          <a:prstGeom prst="rect">
            <a:avLst/>
          </a:prstGeom>
        </p:spPr>
      </p:pic>
      <p:sp>
        <p:nvSpPr>
          <p:cNvPr id="21" name="plus text 2"/>
          <p:cNvSpPr txBox="1"/>
          <p:nvPr/>
        </p:nvSpPr>
        <p:spPr>
          <a:xfrm>
            <a:off x="7050024" y="4983480"/>
            <a:ext cx="4572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Category exclusivity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No competitor in your category sponsors the feature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Choose how you sponsor it</a:t>
            </a:r>
            <a:endParaRPr lang="en-US" sz="3200" dirty="0"/>
          </a:p>
        </p:txBody>
      </p:sp>
      <p:sp>
        <p:nvSpPr>
          <p:cNvPr id="3" name="option card 1"/>
          <p:cNvSpPr/>
          <p:nvPr/>
        </p:nvSpPr>
        <p:spPr>
          <a:xfrm>
            <a:off x="548640" y="1600200"/>
            <a:ext cx="5413248" cy="1965960"/>
          </a:xfrm>
          <a:prstGeom prst="roundRect">
            <a:avLst>
              <a:gd name="adj" fmla="val 3721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4" name="option icon 1 circle"/>
          <p:cNvSpPr/>
          <p:nvPr/>
        </p:nvSpPr>
        <p:spPr>
          <a:xfrm>
            <a:off x="822960" y="187452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option icon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840" y="2057400"/>
            <a:ext cx="365760" cy="365760"/>
          </a:xfrm>
          <a:prstGeom prst="rect">
            <a:avLst/>
          </a:prstGeom>
        </p:spPr>
      </p:pic>
      <p:sp>
        <p:nvSpPr>
          <p:cNvPr id="6" name="option title 1"/>
          <p:cNvSpPr txBox="1"/>
          <p:nvPr/>
        </p:nvSpPr>
        <p:spPr>
          <a:xfrm>
            <a:off x="1783080" y="187452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Title sponsor</a:t>
            </a:r>
            <a:endParaRPr lang="en-US" sz="2200" dirty="0"/>
          </a:p>
        </p:txBody>
      </p:sp>
      <p:sp>
        <p:nvSpPr>
          <p:cNvPr id="7" name="option desc 1"/>
          <p:cNvSpPr txBox="1"/>
          <p:nvPr/>
        </p:nvSpPr>
        <p:spPr>
          <a:xfrm>
            <a:off x="1783080" y="2377440"/>
            <a:ext cx="3931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Your name on every airing, every day, with category exclusivity.</a:t>
            </a:r>
            <a:endParaRPr lang="en-US" sz="1600" dirty="0"/>
          </a:p>
        </p:txBody>
      </p:sp>
      <p:sp>
        <p:nvSpPr>
          <p:cNvPr id="8" name="option card 2"/>
          <p:cNvSpPr/>
          <p:nvPr/>
        </p:nvSpPr>
        <p:spPr>
          <a:xfrm>
            <a:off x="6227064" y="1600200"/>
            <a:ext cx="5413248" cy="1965960"/>
          </a:xfrm>
          <a:prstGeom prst="roundRect">
            <a:avLst>
              <a:gd name="adj" fmla="val 3721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9" name="option icon 2 circle"/>
          <p:cNvSpPr/>
          <p:nvPr/>
        </p:nvSpPr>
        <p:spPr>
          <a:xfrm>
            <a:off x="6501384" y="187452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option icon 2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4264" y="2057400"/>
            <a:ext cx="365760" cy="365760"/>
          </a:xfrm>
          <a:prstGeom prst="rect">
            <a:avLst/>
          </a:prstGeom>
        </p:spPr>
      </p:pic>
      <p:sp>
        <p:nvSpPr>
          <p:cNvPr id="11" name="option title 2"/>
          <p:cNvSpPr txBox="1"/>
          <p:nvPr/>
        </p:nvSpPr>
        <p:spPr>
          <a:xfrm>
            <a:off x="7461504" y="187452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Daypart sponsor</a:t>
            </a:r>
            <a:endParaRPr lang="en-US" sz="2200" dirty="0"/>
          </a:p>
        </p:txBody>
      </p:sp>
      <p:sp>
        <p:nvSpPr>
          <p:cNvPr id="12" name="option desc 2"/>
          <p:cNvSpPr txBox="1"/>
          <p:nvPr/>
        </p:nvSpPr>
        <p:spPr>
          <a:xfrm>
            <a:off x="7461504" y="2377440"/>
            <a:ext cx="3931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Own the morning or afternoon airings. A lower entry point.</a:t>
            </a:r>
            <a:endParaRPr lang="en-US" sz="1600" dirty="0"/>
          </a:p>
        </p:txBody>
      </p:sp>
      <p:sp>
        <p:nvSpPr>
          <p:cNvPr id="13" name="option card 3"/>
          <p:cNvSpPr/>
          <p:nvPr/>
        </p:nvSpPr>
        <p:spPr>
          <a:xfrm>
            <a:off x="548640" y="3840480"/>
            <a:ext cx="5413248" cy="1965960"/>
          </a:xfrm>
          <a:prstGeom prst="roundRect">
            <a:avLst>
              <a:gd name="adj" fmla="val 3721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4" name="option icon 3 circle"/>
          <p:cNvSpPr/>
          <p:nvPr/>
        </p:nvSpPr>
        <p:spPr>
          <a:xfrm>
            <a:off x="822960" y="411480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option icon 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4297680"/>
            <a:ext cx="365760" cy="365760"/>
          </a:xfrm>
          <a:prstGeom prst="rect">
            <a:avLst/>
          </a:prstGeom>
        </p:spPr>
      </p:pic>
      <p:sp>
        <p:nvSpPr>
          <p:cNvPr id="16" name="option title 3"/>
          <p:cNvSpPr txBox="1"/>
          <p:nvPr/>
        </p:nvSpPr>
        <p:spPr>
          <a:xfrm>
            <a:off x="1783080" y="411480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 stories series</a:t>
            </a:r>
            <a:endParaRPr lang="en-US" sz="2200" dirty="0"/>
          </a:p>
        </p:txBody>
      </p:sp>
      <p:sp>
        <p:nvSpPr>
          <p:cNvPr id="17" name="option desc 3"/>
          <p:cNvSpPr txBox="1"/>
          <p:nvPr/>
        </p:nvSpPr>
        <p:spPr>
          <a:xfrm>
            <a:off x="1783080" y="4617720"/>
            <a:ext cx="3931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Underwrite a run of true stories about businesses from our own community.</a:t>
            </a:r>
            <a:endParaRPr lang="en-US" sz="1600" dirty="0"/>
          </a:p>
        </p:txBody>
      </p:sp>
      <p:sp>
        <p:nvSpPr>
          <p:cNvPr id="18" name="option card 4"/>
          <p:cNvSpPr/>
          <p:nvPr/>
        </p:nvSpPr>
        <p:spPr>
          <a:xfrm>
            <a:off x="6227064" y="3840480"/>
            <a:ext cx="5413248" cy="1965960"/>
          </a:xfrm>
          <a:prstGeom prst="roundRect">
            <a:avLst>
              <a:gd name="adj" fmla="val 3721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9" name="option icon 4 circle"/>
          <p:cNvSpPr/>
          <p:nvPr/>
        </p:nvSpPr>
        <p:spPr>
          <a:xfrm>
            <a:off x="6501384" y="411480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0" name="option icon 4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4264" y="4297680"/>
            <a:ext cx="365760" cy="365760"/>
          </a:xfrm>
          <a:prstGeom prst="rect">
            <a:avLst/>
          </a:prstGeom>
        </p:spPr>
      </p:pic>
      <p:sp>
        <p:nvSpPr>
          <p:cNvPr id="21" name="option title 4"/>
          <p:cNvSpPr txBox="1"/>
          <p:nvPr/>
        </p:nvSpPr>
        <p:spPr>
          <a:xfrm>
            <a:off x="7461504" y="411480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own story</a:t>
            </a:r>
            <a:endParaRPr lang="en-US" sz="2200" dirty="0"/>
          </a:p>
        </p:txBody>
      </p:sp>
      <p:sp>
        <p:nvSpPr>
          <p:cNvPr id="22" name="option desc 4"/>
          <p:cNvSpPr txBox="1"/>
          <p:nvPr/>
        </p:nvSpPr>
        <p:spPr>
          <a:xfrm>
            <a:off x="7461504" y="4617720"/>
            <a:ext cx="3931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We write a true 90-second story about how your business started.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Stories from around the world, and from right here</a:t>
            </a:r>
            <a:endParaRPr lang="en-US" sz="3200" dirty="0"/>
          </a:p>
        </p:txBody>
      </p:sp>
      <p:sp>
        <p:nvSpPr>
          <p:cNvPr id="3" name="tier card 1"/>
          <p:cNvSpPr/>
          <p:nvPr/>
        </p:nvSpPr>
        <p:spPr>
          <a:xfrm>
            <a:off x="548640" y="1600200"/>
            <a:ext cx="2606040" cy="2103120"/>
          </a:xfrm>
          <a:prstGeom prst="roundRect">
            <a:avLst>
              <a:gd name="adj" fmla="val 3478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4" name="tier title 1"/>
          <p:cNvSpPr txBox="1"/>
          <p:nvPr/>
        </p:nvSpPr>
        <p:spPr>
          <a:xfrm>
            <a:off x="777240" y="1783080"/>
            <a:ext cx="2148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International</a:t>
            </a:r>
            <a:endParaRPr lang="en-US" sz="2200" dirty="0"/>
          </a:p>
        </p:txBody>
      </p:sp>
      <p:sp>
        <p:nvSpPr>
          <p:cNvPr id="5" name="tier desc 1"/>
          <p:cNvSpPr txBox="1"/>
          <p:nvPr/>
        </p:nvSpPr>
        <p:spPr>
          <a:xfrm>
            <a:off x="777240" y="2286000"/>
            <a:ext cx="2148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Global brands everyone knows</a:t>
            </a:r>
            <a:endParaRPr lang="en-US" sz="1500" dirty="0"/>
          </a:p>
        </p:txBody>
      </p:sp>
      <p:sp>
        <p:nvSpPr>
          <p:cNvPr id="6" name="tier source 1"/>
          <p:cNvSpPr txBox="1"/>
          <p:nvPr/>
        </p:nvSpPr>
        <p:spPr>
          <a:xfrm>
            <a:off x="777240" y="3200400"/>
            <a:ext cx="2148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4"/>
                </a:solidFill>
              </a:rPr>
              <a:t>From the library</a:t>
            </a:r>
            <a:endParaRPr lang="en-US" sz="1100" dirty="0"/>
          </a:p>
        </p:txBody>
      </p:sp>
      <p:sp>
        <p:nvSpPr>
          <p:cNvPr id="7" name="tier card 2"/>
          <p:cNvSpPr/>
          <p:nvPr/>
        </p:nvSpPr>
        <p:spPr>
          <a:xfrm>
            <a:off x="3383280" y="1600200"/>
            <a:ext cx="2606040" cy="2103120"/>
          </a:xfrm>
          <a:prstGeom prst="roundRect">
            <a:avLst>
              <a:gd name="adj" fmla="val 3478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8" name="tier title 2"/>
          <p:cNvSpPr txBox="1"/>
          <p:nvPr/>
        </p:nvSpPr>
        <p:spPr>
          <a:xfrm>
            <a:off x="3611880" y="1783080"/>
            <a:ext cx="2148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</a:t>
            </a:r>
            <a:endParaRPr lang="en-US" sz="2200" dirty="0"/>
          </a:p>
        </p:txBody>
      </p:sp>
      <p:sp>
        <p:nvSpPr>
          <p:cNvPr id="9" name="tier desc 2"/>
          <p:cNvSpPr txBox="1"/>
          <p:nvPr/>
        </p:nvSpPr>
        <p:spPr>
          <a:xfrm>
            <a:off x="3611880" y="2286000"/>
            <a:ext cx="2148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Stories that make the country proud</a:t>
            </a:r>
            <a:endParaRPr lang="en-US" sz="1500" dirty="0"/>
          </a:p>
        </p:txBody>
      </p:sp>
      <p:sp>
        <p:nvSpPr>
          <p:cNvPr id="10" name="tier source 2"/>
          <p:cNvSpPr txBox="1"/>
          <p:nvPr/>
        </p:nvSpPr>
        <p:spPr>
          <a:xfrm>
            <a:off x="3611880" y="3200400"/>
            <a:ext cx="2148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4"/>
                </a:solidFill>
              </a:rPr>
              <a:t>From the library</a:t>
            </a:r>
            <a:endParaRPr lang="en-US" sz="1100" dirty="0"/>
          </a:p>
        </p:txBody>
      </p:sp>
      <p:sp>
        <p:nvSpPr>
          <p:cNvPr id="11" name="tier card 3"/>
          <p:cNvSpPr/>
          <p:nvPr/>
        </p:nvSpPr>
        <p:spPr>
          <a:xfrm>
            <a:off x="6217920" y="1600200"/>
            <a:ext cx="2606040" cy="2103120"/>
          </a:xfrm>
          <a:prstGeom prst="roundRect">
            <a:avLst>
              <a:gd name="adj" fmla="val 3478"/>
            </a:avLst>
          </a:prstGeom>
          <a:solidFill>
            <a:schemeClr val="accent1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2" name="tier title 3"/>
          <p:cNvSpPr txBox="1"/>
          <p:nvPr/>
        </p:nvSpPr>
        <p:spPr>
          <a:xfrm>
            <a:off x="6446520" y="1783080"/>
            <a:ext cx="2148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Regional</a:t>
            </a:r>
            <a:endParaRPr lang="en-US" sz="2200" dirty="0"/>
          </a:p>
        </p:txBody>
      </p:sp>
      <p:sp>
        <p:nvSpPr>
          <p:cNvPr id="13" name="tier desc 3"/>
          <p:cNvSpPr txBox="1"/>
          <p:nvPr/>
        </p:nvSpPr>
        <p:spPr>
          <a:xfrm>
            <a:off x="6446520" y="2286000"/>
            <a:ext cx="2148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Companies from our province or state</a:t>
            </a:r>
            <a:endParaRPr lang="en-US" sz="1500" dirty="0"/>
          </a:p>
        </p:txBody>
      </p:sp>
      <p:sp>
        <p:nvSpPr>
          <p:cNvPr id="14" name="tier source 3"/>
          <p:cNvSpPr txBox="1"/>
          <p:nvPr/>
        </p:nvSpPr>
        <p:spPr>
          <a:xfrm>
            <a:off x="6446520" y="3200400"/>
            <a:ext cx="2148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6"/>
                </a:solidFill>
              </a:rPr>
              <a:t>Written for this station</a:t>
            </a:r>
            <a:endParaRPr lang="en-US" sz="1100" dirty="0"/>
          </a:p>
        </p:txBody>
      </p:sp>
      <p:sp>
        <p:nvSpPr>
          <p:cNvPr id="15" name="tier card 4"/>
          <p:cNvSpPr/>
          <p:nvPr/>
        </p:nvSpPr>
        <p:spPr>
          <a:xfrm>
            <a:off x="9052560" y="1600200"/>
            <a:ext cx="2606040" cy="2103120"/>
          </a:xfrm>
          <a:prstGeom prst="roundRect">
            <a:avLst>
              <a:gd name="adj" fmla="val 3478"/>
            </a:avLst>
          </a:prstGeom>
          <a:solidFill>
            <a:schemeClr val="accent1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6" name="tier title 4"/>
          <p:cNvSpPr txBox="1"/>
          <p:nvPr/>
        </p:nvSpPr>
        <p:spPr>
          <a:xfrm>
            <a:off x="9281160" y="1783080"/>
            <a:ext cx="2148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</a:t>
            </a:r>
            <a:endParaRPr lang="en-US" sz="2200" dirty="0"/>
          </a:p>
        </p:txBody>
      </p:sp>
      <p:sp>
        <p:nvSpPr>
          <p:cNvPr id="17" name="tier desc 4"/>
          <p:cNvSpPr txBox="1"/>
          <p:nvPr/>
        </p:nvSpPr>
        <p:spPr>
          <a:xfrm>
            <a:off x="9281160" y="2286000"/>
            <a:ext cx="2148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Hometown founders and businesses</a:t>
            </a:r>
            <a:endParaRPr lang="en-US" sz="1500" dirty="0"/>
          </a:p>
        </p:txBody>
      </p:sp>
      <p:sp>
        <p:nvSpPr>
          <p:cNvPr id="18" name="tier source 4"/>
          <p:cNvSpPr txBox="1"/>
          <p:nvPr/>
        </p:nvSpPr>
        <p:spPr>
          <a:xfrm>
            <a:off x="9281160" y="3200400"/>
            <a:ext cx="2148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6"/>
                </a:solidFill>
              </a:rPr>
              <a:t>Written for this station</a:t>
            </a:r>
            <a:endParaRPr lang="en-US" sz="1100" dirty="0"/>
          </a:p>
        </p:txBody>
      </p:sp>
      <p:sp>
        <p:nvSpPr>
          <p:cNvPr id="19" name="custom heading"/>
          <p:cNvSpPr txBox="1"/>
          <p:nvPr/>
        </p:nvSpPr>
        <p:spPr>
          <a:xfrm>
            <a:off x="548640" y="402336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business could be one of the local stories</a:t>
            </a:r>
            <a:endParaRPr lang="en-US" sz="2200" dirty="0"/>
          </a:p>
        </p:txBody>
      </p:sp>
      <p:sp>
        <p:nvSpPr>
          <p:cNvPr id="20" name="custom rules yes"/>
          <p:cNvSpPr txBox="1"/>
          <p:nvPr/>
        </p:nvSpPr>
        <p:spPr>
          <a:xfrm>
            <a:off x="548640" y="4572000"/>
            <a:ext cx="5394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True and verifiable, with sources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About a person, a problem and an idea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You review the facts before it airs</a:t>
            </a:r>
            <a:endParaRPr lang="en-US" sz="1600" dirty="0"/>
          </a:p>
        </p:txBody>
      </p:sp>
      <p:sp>
        <p:nvSpPr>
          <p:cNvPr id="21" name="custom rules no"/>
          <p:cNvSpPr txBox="1"/>
          <p:nvPr/>
        </p:nvSpPr>
        <p:spPr>
          <a:xfrm>
            <a:off x="6227064" y="4572000"/>
            <a:ext cx="5394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No prices, offers or calls to action in the story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No political or advocacy messages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Family-friendly for every audience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Why sponsors choose Today's Great Idea</a:t>
            </a:r>
            <a:endParaRPr lang="en-US" sz="3200" dirty="0"/>
          </a:p>
        </p:txBody>
      </p:sp>
      <p:sp>
        <p:nvSpPr>
          <p:cNvPr id="3" name="why icon 1 circle"/>
          <p:cNvSpPr/>
          <p:nvPr/>
        </p:nvSpPr>
        <p:spPr>
          <a:xfrm>
            <a:off x="548640" y="1645920"/>
            <a:ext cx="685800" cy="6858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" name="why icon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0090" y="1817370"/>
            <a:ext cx="342900" cy="342900"/>
          </a:xfrm>
          <a:prstGeom prst="rect">
            <a:avLst/>
          </a:prstGeom>
        </p:spPr>
      </p:pic>
      <p:sp>
        <p:nvSpPr>
          <p:cNvPr id="5" name="why title 1"/>
          <p:cNvSpPr txBox="1"/>
          <p:nvPr/>
        </p:nvSpPr>
        <p:spPr>
          <a:xfrm>
            <a:off x="548640" y="246888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 next to great ideas</a:t>
            </a:r>
            <a:endParaRPr lang="en-US" sz="1900" dirty="0"/>
          </a:p>
        </p:txBody>
      </p:sp>
      <p:sp>
        <p:nvSpPr>
          <p:cNvPr id="6" name="why desc 1"/>
          <p:cNvSpPr txBox="1"/>
          <p:nvPr/>
        </p:nvSpPr>
        <p:spPr>
          <a:xfrm>
            <a:off x="548640" y="2907792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Your brand is linked every day with persistence, invention and success.</a:t>
            </a:r>
            <a:endParaRPr lang="en-US" sz="1500" dirty="0"/>
          </a:p>
        </p:txBody>
      </p:sp>
      <p:sp>
        <p:nvSpPr>
          <p:cNvPr id="7" name="why icon 2 circle"/>
          <p:cNvSpPr/>
          <p:nvPr/>
        </p:nvSpPr>
        <p:spPr>
          <a:xfrm>
            <a:off x="4325112" y="1645920"/>
            <a:ext cx="685800" cy="6858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why icon 2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6562" y="1817370"/>
            <a:ext cx="342900" cy="342900"/>
          </a:xfrm>
          <a:prstGeom prst="rect">
            <a:avLst/>
          </a:prstGeom>
        </p:spPr>
      </p:pic>
      <p:sp>
        <p:nvSpPr>
          <p:cNvPr id="9" name="why title 2"/>
          <p:cNvSpPr txBox="1"/>
          <p:nvPr/>
        </p:nvSpPr>
        <p:spPr>
          <a:xfrm>
            <a:off x="4325112" y="246888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Goodwill, not clutter</a:t>
            </a:r>
            <a:endParaRPr lang="en-US" sz="1900" dirty="0"/>
          </a:p>
        </p:txBody>
      </p:sp>
      <p:sp>
        <p:nvSpPr>
          <p:cNvPr id="10" name="why desc 2"/>
          <p:cNvSpPr txBox="1"/>
          <p:nvPr/>
        </p:nvSpPr>
        <p:spPr>
          <a:xfrm>
            <a:off x="4325112" y="2907792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Listeners enjoy the feature, and they credit the business that brings it to them.</a:t>
            </a:r>
            <a:endParaRPr lang="en-US" sz="1500" dirty="0"/>
          </a:p>
        </p:txBody>
      </p:sp>
      <p:sp>
        <p:nvSpPr>
          <p:cNvPr id="11" name="why icon 3 circle"/>
          <p:cNvSpPr/>
          <p:nvPr/>
        </p:nvSpPr>
        <p:spPr>
          <a:xfrm>
            <a:off x="8101584" y="1645920"/>
            <a:ext cx="685800" cy="6858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2" name="why icon 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3034" y="1817370"/>
            <a:ext cx="342900" cy="342900"/>
          </a:xfrm>
          <a:prstGeom prst="rect">
            <a:avLst/>
          </a:prstGeom>
        </p:spPr>
      </p:pic>
      <p:sp>
        <p:nvSpPr>
          <p:cNvPr id="13" name="why title 3"/>
          <p:cNvSpPr txBox="1"/>
          <p:nvPr/>
        </p:nvSpPr>
        <p:spPr>
          <a:xfrm>
            <a:off x="8101584" y="246888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Remembered</a:t>
            </a:r>
            <a:endParaRPr lang="en-US" sz="1900" dirty="0"/>
          </a:p>
        </p:txBody>
      </p:sp>
      <p:sp>
        <p:nvSpPr>
          <p:cNvPr id="14" name="why desc 3"/>
          <p:cNvSpPr txBox="1"/>
          <p:nvPr/>
        </p:nvSpPr>
        <p:spPr>
          <a:xfrm>
            <a:off x="8101584" y="2907792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A daily habit at fixed times builds recall that scattered spots can't.</a:t>
            </a:r>
            <a:endParaRPr lang="en-US" sz="1500" dirty="0"/>
          </a:p>
        </p:txBody>
      </p:sp>
      <p:sp>
        <p:nvSpPr>
          <p:cNvPr id="15" name="why icon 4 circle"/>
          <p:cNvSpPr/>
          <p:nvPr/>
        </p:nvSpPr>
        <p:spPr>
          <a:xfrm>
            <a:off x="548640" y="3840480"/>
            <a:ext cx="685800" cy="6858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6" name="why icon 4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090" y="4011930"/>
            <a:ext cx="342900" cy="342900"/>
          </a:xfrm>
          <a:prstGeom prst="rect">
            <a:avLst/>
          </a:prstGeom>
        </p:spPr>
      </p:pic>
      <p:sp>
        <p:nvSpPr>
          <p:cNvPr id="17" name="why title 4"/>
          <p:cNvSpPr txBox="1"/>
          <p:nvPr/>
        </p:nvSpPr>
        <p:spPr>
          <a:xfrm>
            <a:off x="548640" y="466344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Trusted</a:t>
            </a:r>
            <a:endParaRPr lang="en-US" sz="1900" dirty="0"/>
          </a:p>
        </p:txBody>
      </p:sp>
      <p:sp>
        <p:nvSpPr>
          <p:cNvPr id="18" name="why desc 4"/>
          <p:cNvSpPr txBox="1"/>
          <p:nvPr/>
        </p:nvSpPr>
        <p:spPr>
          <a:xfrm>
            <a:off x="548640" y="5102352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Real stories, researched and written by people. Not AI.</a:t>
            </a:r>
            <a:endParaRPr lang="en-US" sz="1500" dirty="0"/>
          </a:p>
        </p:txBody>
      </p:sp>
      <p:sp>
        <p:nvSpPr>
          <p:cNvPr id="19" name="why icon 5 circle"/>
          <p:cNvSpPr/>
          <p:nvPr/>
        </p:nvSpPr>
        <p:spPr>
          <a:xfrm>
            <a:off x="4325112" y="3840480"/>
            <a:ext cx="685800" cy="6858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0" name="why icon 5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6562" y="4011930"/>
            <a:ext cx="342900" cy="342900"/>
          </a:xfrm>
          <a:prstGeom prst="rect">
            <a:avLst/>
          </a:prstGeom>
        </p:spPr>
      </p:pic>
      <p:sp>
        <p:nvSpPr>
          <p:cNvPr id="21" name="why title 5"/>
          <p:cNvSpPr txBox="1"/>
          <p:nvPr/>
        </p:nvSpPr>
        <p:spPr>
          <a:xfrm>
            <a:off x="4325112" y="466344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Community-minded</a:t>
            </a:r>
            <a:endParaRPr lang="en-US" sz="1900" dirty="0"/>
          </a:p>
        </p:txBody>
      </p:sp>
      <p:sp>
        <p:nvSpPr>
          <p:cNvPr id="22" name="why desc 5"/>
          <p:cNvSpPr txBox="1"/>
          <p:nvPr/>
        </p:nvSpPr>
        <p:spPr>
          <a:xfrm>
            <a:off x="4325112" y="5102352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Local stories celebrate the businesses and people in our market.</a:t>
            </a:r>
            <a:endParaRPr lang="en-US" sz="1500" dirty="0"/>
          </a:p>
        </p:txBody>
      </p:sp>
      <p:sp>
        <p:nvSpPr>
          <p:cNvPr id="23" name="why icon 6 circle"/>
          <p:cNvSpPr/>
          <p:nvPr/>
        </p:nvSpPr>
        <p:spPr>
          <a:xfrm>
            <a:off x="8101584" y="3840480"/>
            <a:ext cx="685800" cy="6858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4" name="why icon 6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73034" y="4011930"/>
            <a:ext cx="342900" cy="342900"/>
          </a:xfrm>
          <a:prstGeom prst="rect">
            <a:avLst/>
          </a:prstGeom>
        </p:spPr>
      </p:pic>
      <p:sp>
        <p:nvSpPr>
          <p:cNvPr id="25" name="why title 6"/>
          <p:cNvSpPr txBox="1"/>
          <p:nvPr/>
        </p:nvSpPr>
        <p:spPr>
          <a:xfrm>
            <a:off x="8101584" y="466344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 to run</a:t>
            </a:r>
            <a:endParaRPr lang="en-US" sz="1900" dirty="0"/>
          </a:p>
        </p:txBody>
      </p:sp>
      <p:sp>
        <p:nvSpPr>
          <p:cNvPr id="26" name="why desc 6"/>
          <p:cNvSpPr txBox="1"/>
          <p:nvPr/>
        </p:nvSpPr>
        <p:spPr>
          <a:xfrm>
            <a:off x="8101584" y="5102352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Broadcast-ready every day. Nothing for you to produce.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Created by Glenn Suart</a:t>
            </a:r>
            <a:endParaRPr lang="en-US" sz="3200" dirty="0"/>
          </a:p>
        </p:txBody>
      </p:sp>
      <p:sp>
        <p:nvSpPr>
          <p:cNvPr id="3" name="bio"/>
          <p:cNvSpPr txBox="1"/>
          <p:nvPr/>
        </p:nvSpPr>
        <p:spPr>
          <a:xfrm>
            <a:off x="548640" y="1600200"/>
            <a:ext cx="603504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Glenn Suart has spent more than two decades helping people turn ideas into businesses. Through WriteMyPlan he has worked with 300+ clients in just about every industry, and he helped build a premium consumer brand into a multi-million-dollar business.</a:t>
            </a:r>
            <a:endParaRPr lang="en-US" sz="1800" dirty="0"/>
          </a:p>
          <a:p>
            <a:pPr indent="0" marL="0">
              <a:buNone/>
            </a:pPr>
            <a:r>
              <a:rPr lang="en-US" sz="800" dirty="0">
                <a:solidFill>
                  <a:schemeClr val="tx1"/>
                </a:solidFill>
              </a:rPr>
              <a:t> 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For years he told these 90-second stories every day on Calgary's NewsTalk AM770. Today's Great Idea brings them to stations everywhere.</a:t>
            </a:r>
            <a:endParaRPr lang="en-US" sz="1800" dirty="0"/>
          </a:p>
          <a:p>
            <a:pPr indent="0" marL="0">
              <a:buNone/>
            </a:pPr>
            <a:r>
              <a:rPr lang="en-US" sz="800" dirty="0">
                <a:solidFill>
                  <a:schemeClr val="tx1"/>
                </a:solidFill>
              </a:rPr>
              <a:t> </a:t>
            </a:r>
            <a:endParaRPr lang="en-US" sz="1800" dirty="0"/>
          </a:p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Every story is real, researched and written by hand. None of it is written by AI.</a:t>
            </a:r>
            <a:endParaRPr lang="en-US" sz="1800" dirty="0"/>
          </a:p>
        </p:txBody>
      </p:sp>
      <p:sp>
        <p:nvSpPr>
          <p:cNvPr id="4" name="quote card"/>
          <p:cNvSpPr/>
          <p:nvPr/>
        </p:nvSpPr>
        <p:spPr>
          <a:xfrm>
            <a:off x="7068312" y="1600200"/>
            <a:ext cx="4572000" cy="4206240"/>
          </a:xfrm>
          <a:prstGeom prst="roundRect">
            <a:avLst>
              <a:gd name="adj" fmla="val 1739"/>
            </a:avLst>
          </a:prstGeom>
          <a:solidFill>
            <a:schemeClr val="tx1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quote"/>
          <p:cNvSpPr txBox="1"/>
          <p:nvPr/>
        </p:nvSpPr>
        <p:spPr>
          <a:xfrm>
            <a:off x="7388352" y="1737360"/>
            <a:ext cx="393192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000" b="1" dirty="0">
                <a:solidFill>
                  <a:schemeClr val="accent1"/>
                </a:solidFill>
              </a:rPr>
              <a:t>“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chemeClr val="bg1"/>
                </a:solidFill>
              </a:rPr>
              <a:t>I have a passion for helping people move forward with their great ideas. We talk to everybody, and if we can't help, we'll point you in the right direction.</a:t>
            </a:r>
            <a:endParaRPr lang="en-US" sz="2000" dirty="0"/>
          </a:p>
          <a:p>
            <a:pPr indent="0" marL="0">
              <a:buNone/>
            </a:pPr>
            <a:r>
              <a:rPr lang="en-US" sz="800" dirty="0">
                <a:solidFill>
                  <a:schemeClr val="bg1"/>
                </a:solidFill>
              </a:rPr>
              <a:t> </a:t>
            </a:r>
            <a:endParaRPr lang="en-US" sz="2000" dirty="0"/>
          </a:p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Glenn Suart, creator and host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Your investment</a:t>
            </a:r>
            <a:endParaRPr lang="en-US" sz="3200" dirty="0"/>
          </a:p>
        </p:txBody>
      </p:sp>
      <p:graphicFrame>
        <p:nvGraphicFramePr>
          <p:cNvPr id="13" name="pricing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91672" cy="914400"/>
        </p:xfrm>
        <a:graphic>
          <a:graphicData uri="http://schemas.openxmlformats.org/drawingml/2006/table">
            <a:tbl>
              <a:tblPr/>
              <a:tblGrid>
                <a:gridCol w="2560320"/>
                <a:gridCol w="4937760"/>
                <a:gridCol w="1645920"/>
                <a:gridCol w="1947672"/>
              </a:tblGrid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Package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What's included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Airings per day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13-week investment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Title sponsor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Open and close on every airing, category exclusivity, online credit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0F1C30"/>
                          </a:solidFill>
                          <a:highlight>
                            <a:srgbClr val="F6D58A"/>
                          </a:highlight>
                        </a:rPr>
                        <a:t>[3]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0F1C30"/>
                          </a:solidFill>
                          <a:highlight>
                            <a:srgbClr val="F6D58A"/>
                          </a:highlight>
                        </a:rPr>
                        <a:t>[$ ]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Daypart sponsor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Open and close on morning or afternoon airings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0F1C30"/>
                          </a:solidFill>
                          <a:highlight>
                            <a:srgbClr val="F6D58A"/>
                          </a:highlight>
                        </a:rPr>
                        <a:t>[1]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0F1C30"/>
                          </a:solidFill>
                          <a:highlight>
                            <a:srgbClr val="F6D58A"/>
                          </a:highlight>
                        </a:rPr>
                        <a:t>[$ ]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Local stories series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A run of local stories presented by your business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0F1C30"/>
                          </a:solidFill>
                          <a:highlight>
                            <a:srgbClr val="F6D58A"/>
                          </a:highlight>
                        </a:rPr>
                        <a:t>[2]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0F1C30"/>
                          </a:solidFill>
                          <a:highlight>
                            <a:srgbClr val="F6D58A"/>
                          </a:highlight>
                        </a:rPr>
                        <a:t>[$ ]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Your own story (add-on)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A true 90-second story about your business, added to the rotation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</a:rPr>
                        <a:t>In rotation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0F1C30"/>
                          </a:solidFill>
                          <a:highlight>
                            <a:srgbClr val="F6D58A"/>
                          </a:highlight>
                        </a:rPr>
                        <a:t>[$ ]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9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start date"/>
          <p:cNvSpPr txBox="1"/>
          <p:nvPr/>
        </p:nvSpPr>
        <p:spPr>
          <a:xfrm>
            <a:off x="548640" y="553212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Proposed start date: </a:t>
            </a:r>
            <a:pPr indent="0" marL="0">
              <a:buNone/>
            </a:pPr>
            <a:r>
              <a:rPr lang="en-US" sz="1600" b="1" dirty="0">
                <a:solidFill>
                  <a:srgbClr val="0F1C30"/>
                </a:solidFill>
                <a:highlight>
                  <a:srgbClr val="F6D58A"/>
                </a:highlight>
              </a:rPr>
              <a:t>[Start date]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      Flight length: 13 weeks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54864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Let's put your name next to great ideas</a:t>
            </a:r>
            <a:endParaRPr lang="en-US" sz="4000" dirty="0"/>
          </a:p>
        </p:txBody>
      </p:sp>
      <p:sp>
        <p:nvSpPr>
          <p:cNvPr id="3" name="step marker 1"/>
          <p:cNvSpPr/>
          <p:nvPr/>
        </p:nvSpPr>
        <p:spPr>
          <a:xfrm>
            <a:off x="548640" y="2468880"/>
            <a:ext cx="594360" cy="59436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4" name="step number 1"/>
          <p:cNvSpPr txBox="1"/>
          <p:nvPr/>
        </p:nvSpPr>
        <p:spPr>
          <a:xfrm>
            <a:off x="548640" y="246888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</a:t>
            </a:r>
            <a:endParaRPr lang="en-US" sz="2000" dirty="0"/>
          </a:p>
        </p:txBody>
      </p:sp>
      <p:sp>
        <p:nvSpPr>
          <p:cNvPr id="5" name="step text 1"/>
          <p:cNvSpPr txBox="1"/>
          <p:nvPr/>
        </p:nvSpPr>
        <p:spPr>
          <a:xfrm>
            <a:off x="1371600" y="2468880"/>
            <a:ext cx="6858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chemeClr val="bg1"/>
                </a:solidFill>
              </a:rPr>
              <a:t>Choose your package and airtimes</a:t>
            </a:r>
            <a:endParaRPr lang="en-US" sz="2200" dirty="0"/>
          </a:p>
        </p:txBody>
      </p:sp>
      <p:sp>
        <p:nvSpPr>
          <p:cNvPr id="6" name="step marker 2"/>
          <p:cNvSpPr/>
          <p:nvPr/>
        </p:nvSpPr>
        <p:spPr>
          <a:xfrm>
            <a:off x="548640" y="3337560"/>
            <a:ext cx="594360" cy="59436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7" name="step number 2"/>
          <p:cNvSpPr txBox="1"/>
          <p:nvPr/>
        </p:nvSpPr>
        <p:spPr>
          <a:xfrm>
            <a:off x="548640" y="333756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2</a:t>
            </a:r>
            <a:endParaRPr lang="en-US" sz="2000" dirty="0"/>
          </a:p>
        </p:txBody>
      </p:sp>
      <p:sp>
        <p:nvSpPr>
          <p:cNvPr id="8" name="step text 2"/>
          <p:cNvSpPr txBox="1"/>
          <p:nvPr/>
        </p:nvSpPr>
        <p:spPr>
          <a:xfrm>
            <a:off x="1371600" y="3337560"/>
            <a:ext cx="6858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chemeClr val="bg1"/>
                </a:solidFill>
              </a:rPr>
              <a:t>Approve your open and close</a:t>
            </a:r>
            <a:endParaRPr lang="en-US" sz="2200" dirty="0"/>
          </a:p>
        </p:txBody>
      </p:sp>
      <p:sp>
        <p:nvSpPr>
          <p:cNvPr id="9" name="step marker 3"/>
          <p:cNvSpPr/>
          <p:nvPr/>
        </p:nvSpPr>
        <p:spPr>
          <a:xfrm>
            <a:off x="548640" y="4206240"/>
            <a:ext cx="594360" cy="59436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0" name="step number 3"/>
          <p:cNvSpPr txBox="1"/>
          <p:nvPr/>
        </p:nvSpPr>
        <p:spPr>
          <a:xfrm>
            <a:off x="548640" y="420624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3</a:t>
            </a:r>
            <a:endParaRPr lang="en-US" sz="2000" dirty="0"/>
          </a:p>
        </p:txBody>
      </p:sp>
      <p:sp>
        <p:nvSpPr>
          <p:cNvPr id="11" name="step text 3"/>
          <p:cNvSpPr txBox="1"/>
          <p:nvPr/>
        </p:nvSpPr>
        <p:spPr>
          <a:xfrm>
            <a:off x="1371600" y="4206240"/>
            <a:ext cx="6858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chemeClr val="bg1"/>
                </a:solidFill>
              </a:rPr>
              <a:t>Hear your first airing</a:t>
            </a:r>
            <a:endParaRPr lang="en-US" sz="2200" dirty="0"/>
          </a:p>
        </p:txBody>
      </p:sp>
      <p:sp>
        <p:nvSpPr>
          <p:cNvPr id="12" name="rep block"/>
          <p:cNvSpPr txBox="1"/>
          <p:nvPr/>
        </p:nvSpPr>
        <p:spPr>
          <a:xfrm>
            <a:off x="8897112" y="2468880"/>
            <a:ext cx="27432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F1C30"/>
                </a:solidFill>
                <a:highlight>
                  <a:srgbClr val="F6D58A"/>
                </a:highlight>
              </a:rPr>
              <a:t>[Rep name]</a:t>
            </a:r>
            <a:endParaRPr lang="en-US" sz="1600" dirty="0"/>
          </a:p>
          <a:p>
            <a:pPr indent="0" marL="0">
              <a:buNone/>
            </a:pPr>
            <a:r>
              <a:rPr lang="en-US" sz="600" dirty="0">
                <a:solidFill>
                  <a:schemeClr val="bg1"/>
                </a:solidFill>
              </a:rPr>
              <a:t> 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0F1C30"/>
                </a:solidFill>
                <a:highlight>
                  <a:srgbClr val="F6D58A"/>
                </a:highlight>
              </a:rPr>
              <a:t>[Station name]</a:t>
            </a:r>
            <a:endParaRPr lang="en-US" sz="1600" dirty="0"/>
          </a:p>
          <a:p>
            <a:pPr indent="0" marL="0">
              <a:buNone/>
            </a:pPr>
            <a:r>
              <a:rPr lang="en-US" sz="600" dirty="0">
                <a:solidFill>
                  <a:schemeClr val="bg1"/>
                </a:solidFill>
              </a:rPr>
              <a:t> 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0F1C30"/>
                </a:solidFill>
                <a:highlight>
                  <a:srgbClr val="F6D58A"/>
                </a:highlight>
              </a:rPr>
              <a:t>[Phone]</a:t>
            </a:r>
            <a:endParaRPr lang="en-US" sz="1600" dirty="0"/>
          </a:p>
          <a:p>
            <a:pPr indent="0" marL="0">
              <a:buNone/>
            </a:pPr>
            <a:r>
              <a:rPr lang="en-US" sz="600" dirty="0">
                <a:solidFill>
                  <a:schemeClr val="bg1"/>
                </a:solidFill>
              </a:rPr>
              <a:t> 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0F1C30"/>
                </a:solidFill>
                <a:highlight>
                  <a:srgbClr val="F6D58A"/>
                </a:highlight>
              </a:rPr>
              <a:t>[Email]</a:t>
            </a:r>
            <a:endParaRPr lang="en-US" sz="1600" dirty="0"/>
          </a:p>
        </p:txBody>
      </p:sp>
      <p:sp>
        <p:nvSpPr>
          <p:cNvPr id="13" name="closing tagline"/>
          <p:cNvSpPr txBox="1"/>
          <p:nvPr/>
        </p:nvSpPr>
        <p:spPr>
          <a:xfrm>
            <a:off x="548640" y="60350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Today's Great Idea · Real stories. Not AI.</a:t>
            </a:r>
            <a:endParaRPr lang="en-US" sz="1200" dirty="0"/>
          </a:p>
        </p:txBody>
      </p:sp>
      <p:sp>
        <p:nvSpPr>
          <p:cNvPr id="15" name="Text 0"/>
          <p:cNvSpPr/>
          <p:nvPr>
            <p:ph idx="100" hasCustomPrompt="1"/>
          </p:nvPr>
        </p:nvSpPr>
        <p:spPr>
          <a:xfrm>
            <a:off x="8897112" y="548640"/>
            <a:ext cx="2743200" cy="13716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How to customize this deck</a:t>
            </a:r>
            <a:endParaRPr lang="en-US" sz="3200" dirty="0"/>
          </a:p>
        </p:txBody>
      </p:sp>
      <p:sp>
        <p:nvSpPr>
          <p:cNvPr id="3" name="delete note"/>
          <p:cNvSpPr txBox="1"/>
          <p:nvPr/>
        </p:nvSpPr>
        <p:spPr>
          <a:xfrm>
            <a:off x="548640" y="118872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For the sales team only. Delete this slide before presenting.</a:t>
            </a:r>
            <a:endParaRPr lang="en-US" sz="1400" dirty="0"/>
          </a:p>
        </p:txBody>
      </p:sp>
      <p:sp>
        <p:nvSpPr>
          <p:cNvPr id="4" name="how marker 1"/>
          <p:cNvSpPr/>
          <p:nvPr/>
        </p:nvSpPr>
        <p:spPr>
          <a:xfrm>
            <a:off x="548640" y="1828800"/>
            <a:ext cx="502920" cy="502920"/>
          </a:xfrm>
          <a:prstGeom prst="ellipse">
            <a:avLst/>
          </a:prstGeom>
          <a:solidFill>
            <a:schemeClr val="tx1"/>
          </a:solidFill>
          <a:ln/>
        </p:spPr>
      </p:sp>
      <p:sp>
        <p:nvSpPr>
          <p:cNvPr id="5" name="how number 1"/>
          <p:cNvSpPr txBox="1"/>
          <p:nvPr/>
        </p:nvSpPr>
        <p:spPr>
          <a:xfrm>
            <a:off x="548640" y="1828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6" name="how text 1"/>
          <p:cNvSpPr txBox="1"/>
          <p:nvPr/>
        </p:nvSpPr>
        <p:spPr>
          <a:xfrm>
            <a:off x="1234440" y="1783080"/>
            <a:ext cx="4663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Add your logo</a:t>
            </a:r>
            <a:endParaRPr lang="en-US" sz="1800" dirty="0"/>
          </a:p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On slides 1 and 13, click the picture icon in the "Station logo" box and choose your logo file.</a:t>
            </a:r>
            <a:endParaRPr lang="en-US" sz="1800" dirty="0"/>
          </a:p>
        </p:txBody>
      </p:sp>
      <p:sp>
        <p:nvSpPr>
          <p:cNvPr id="7" name="how marker 2"/>
          <p:cNvSpPr/>
          <p:nvPr/>
        </p:nvSpPr>
        <p:spPr>
          <a:xfrm>
            <a:off x="6227064" y="1828800"/>
            <a:ext cx="502920" cy="502920"/>
          </a:xfrm>
          <a:prstGeom prst="ellipse">
            <a:avLst/>
          </a:prstGeom>
          <a:solidFill>
            <a:schemeClr val="tx1"/>
          </a:solidFill>
          <a:ln/>
        </p:spPr>
      </p:sp>
      <p:sp>
        <p:nvSpPr>
          <p:cNvPr id="8" name="how number 2"/>
          <p:cNvSpPr txBox="1"/>
          <p:nvPr/>
        </p:nvSpPr>
        <p:spPr>
          <a:xfrm>
            <a:off x="6227064" y="1828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9" name="how text 2"/>
          <p:cNvSpPr txBox="1"/>
          <p:nvPr/>
        </p:nvSpPr>
        <p:spPr>
          <a:xfrm>
            <a:off x="6912864" y="1783080"/>
            <a:ext cx="4663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Fill in the highlighted fields</a:t>
            </a:r>
            <a:endParaRPr lang="en-US" sz="1800" dirty="0"/>
          </a:p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Every yellow-highlighted field needs your details. Use Find (Ctrl+F or Cmd+F) and search for "[" to find them all.</a:t>
            </a:r>
            <a:endParaRPr lang="en-US" sz="1800" dirty="0"/>
          </a:p>
        </p:txBody>
      </p:sp>
      <p:sp>
        <p:nvSpPr>
          <p:cNvPr id="10" name="how marker 3"/>
          <p:cNvSpPr/>
          <p:nvPr/>
        </p:nvSpPr>
        <p:spPr>
          <a:xfrm>
            <a:off x="548640" y="3291840"/>
            <a:ext cx="502920" cy="502920"/>
          </a:xfrm>
          <a:prstGeom prst="ellipse">
            <a:avLst/>
          </a:prstGeom>
          <a:solidFill>
            <a:schemeClr val="tx1"/>
          </a:solidFill>
          <a:ln/>
        </p:spPr>
      </p:sp>
      <p:sp>
        <p:nvSpPr>
          <p:cNvPr id="11" name="how number 3"/>
          <p:cNvSpPr txBox="1"/>
          <p:nvPr/>
        </p:nvSpPr>
        <p:spPr>
          <a:xfrm>
            <a:off x="548640" y="32918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2" name="how text 3"/>
          <p:cNvSpPr txBox="1"/>
          <p:nvPr/>
        </p:nvSpPr>
        <p:spPr>
          <a:xfrm>
            <a:off x="1234440" y="3246120"/>
            <a:ext cx="4663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Set your airtimes</a:t>
            </a:r>
            <a:endParaRPr lang="en-US" sz="1800" dirty="0"/>
          </a:p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Slide 5 shows three airtimes. Change them to your real times, or delete one if you air it twice a day.</a:t>
            </a:r>
            <a:endParaRPr lang="en-US" sz="1800" dirty="0"/>
          </a:p>
        </p:txBody>
      </p:sp>
      <p:sp>
        <p:nvSpPr>
          <p:cNvPr id="13" name="how marker 4"/>
          <p:cNvSpPr/>
          <p:nvPr/>
        </p:nvSpPr>
        <p:spPr>
          <a:xfrm>
            <a:off x="6227064" y="3291840"/>
            <a:ext cx="502920" cy="502920"/>
          </a:xfrm>
          <a:prstGeom prst="ellipse">
            <a:avLst/>
          </a:prstGeom>
          <a:solidFill>
            <a:schemeClr val="tx1"/>
          </a:solidFill>
          <a:ln/>
        </p:spPr>
      </p:sp>
      <p:sp>
        <p:nvSpPr>
          <p:cNvPr id="14" name="how number 4"/>
          <p:cNvSpPr txBox="1"/>
          <p:nvPr/>
        </p:nvSpPr>
        <p:spPr>
          <a:xfrm>
            <a:off x="6227064" y="32918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15" name="how text 4"/>
          <p:cNvSpPr txBox="1"/>
          <p:nvPr/>
        </p:nvSpPr>
        <p:spPr>
          <a:xfrm>
            <a:off x="6912864" y="3246120"/>
            <a:ext cx="4663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Add your rates</a:t>
            </a:r>
            <a:endParaRPr lang="en-US" sz="1800" dirty="0"/>
          </a:p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Slide 12 has the pricing table. Fill in your 13-week rates and delete packages you don't offer.</a:t>
            </a:r>
            <a:endParaRPr lang="en-US" sz="1800" dirty="0"/>
          </a:p>
        </p:txBody>
      </p:sp>
      <p:sp>
        <p:nvSpPr>
          <p:cNvPr id="16" name="how marker 5"/>
          <p:cNvSpPr/>
          <p:nvPr/>
        </p:nvSpPr>
        <p:spPr>
          <a:xfrm>
            <a:off x="548640" y="4754880"/>
            <a:ext cx="502920" cy="502920"/>
          </a:xfrm>
          <a:prstGeom prst="ellipse">
            <a:avLst/>
          </a:prstGeom>
          <a:solidFill>
            <a:schemeClr val="tx1"/>
          </a:solidFill>
          <a:ln/>
        </p:spPr>
      </p:sp>
      <p:sp>
        <p:nvSpPr>
          <p:cNvPr id="17" name="how number 5"/>
          <p:cNvSpPr txBox="1"/>
          <p:nvPr/>
        </p:nvSpPr>
        <p:spPr>
          <a:xfrm>
            <a:off x="548640" y="47548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5</a:t>
            </a:r>
            <a:endParaRPr lang="en-US" sz="1600" dirty="0"/>
          </a:p>
        </p:txBody>
      </p:sp>
      <p:sp>
        <p:nvSpPr>
          <p:cNvPr id="18" name="how text 5"/>
          <p:cNvSpPr txBox="1"/>
          <p:nvPr/>
        </p:nvSpPr>
        <p:spPr>
          <a:xfrm>
            <a:off x="1234440" y="4709160"/>
            <a:ext cx="4663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Logo on every slide (optional)</a:t>
            </a:r>
            <a:endParaRPr lang="en-US" sz="1800" dirty="0"/>
          </a:p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View &gt; Slide Master, select the top master slide, insert your logo in a corner, then close Master View.</a:t>
            </a:r>
            <a:endParaRPr lang="en-US" sz="1800" dirty="0"/>
          </a:p>
        </p:txBody>
      </p:sp>
      <p:sp>
        <p:nvSpPr>
          <p:cNvPr id="19" name="how marker 6"/>
          <p:cNvSpPr/>
          <p:nvPr/>
        </p:nvSpPr>
        <p:spPr>
          <a:xfrm>
            <a:off x="6227064" y="4754880"/>
            <a:ext cx="502920" cy="502920"/>
          </a:xfrm>
          <a:prstGeom prst="ellipse">
            <a:avLst/>
          </a:prstGeom>
          <a:solidFill>
            <a:schemeClr val="tx1"/>
          </a:solidFill>
          <a:ln/>
        </p:spPr>
      </p:sp>
      <p:sp>
        <p:nvSpPr>
          <p:cNvPr id="20" name="how number 6"/>
          <p:cNvSpPr txBox="1"/>
          <p:nvPr/>
        </p:nvSpPr>
        <p:spPr>
          <a:xfrm>
            <a:off x="6227064" y="47548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6</a:t>
            </a:r>
            <a:endParaRPr lang="en-US" sz="1600" dirty="0"/>
          </a:p>
        </p:txBody>
      </p:sp>
      <p:sp>
        <p:nvSpPr>
          <p:cNvPr id="21" name="how text 6"/>
          <p:cNvSpPr txBox="1"/>
          <p:nvPr/>
        </p:nvSpPr>
        <p:spPr>
          <a:xfrm>
            <a:off x="6912864" y="4709160"/>
            <a:ext cx="4663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Use the talking points</a:t>
            </a:r>
            <a:endParaRPr lang="en-US" sz="1800" dirty="0"/>
          </a:p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Each slide has speaker notes with what to say. Open View &gt; Notes to see them.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oday's Great Idea">
  <a:themeElements>
    <a:clrScheme name="Today's Great Idea">
      <a:dk1>
        <a:srgbClr val="0F1C30"/>
      </a:dk1>
      <a:lt1>
        <a:srgbClr val="FFFFFF"/>
      </a:lt1>
      <a:dk2>
        <a:srgbClr val="1E4C9A"/>
      </a:dk2>
      <a:lt2>
        <a:srgbClr val="F2F4F7"/>
      </a:lt2>
      <a:accent1>
        <a:srgbClr val="E9A82C"/>
      </a:accent1>
      <a:accent2>
        <a:srgbClr val="D3262E"/>
      </a:accent2>
      <a:accent3>
        <a:srgbClr val="1E4C9A"/>
      </a:accent3>
      <a:accent4>
        <a:srgbClr val="536079"/>
      </a:accent4>
      <a:accent5>
        <a:srgbClr val="D3D9E3"/>
      </a:accent5>
      <a:accent6>
        <a:srgbClr val="3A2600"/>
      </a:accent6>
      <a:hlink>
        <a:srgbClr val="1E4C9A"/>
      </a:hlink>
      <a:folHlink>
        <a:srgbClr val="536079"/>
      </a:folHlink>
    </a:clrScheme>
    <a:fontScheme name="Today's Great Idea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Today's Great Idea - Sponsorship Proposal</dc:title>
  <dc:subject>PptxGenJS Presentation</dc:subject>
  <dc:creator>Today's Great Idea</dc:creator>
  <cp:lastModifiedBy>Today's Great Idea</cp:lastModifiedBy>
  <cp:revision>1</cp:revision>
  <dcterms:created xsi:type="dcterms:W3CDTF">2026-10-21T16:56:36Z</dcterms:created>
  <dcterms:modified xsi:type="dcterms:W3CDTF">2026-10-21T16:56:36Z</dcterms:modified>
</cp:coreProperties>
</file>