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12192000"/>
  <p:notesSz cx="6858000" cy="9144000"/>
  <p:embeddedFontLst>
    <p:embeddedFont>
      <p:font typeface="Gill Sans"/>
      <p:regular r:id="rId33"/>
      <p:bold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5" roundtripDataSignature="AMtx7mhKC40cmOybeCvBKBdQ2Qw3GASA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GillSans-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customschemas.google.com/relationships/presentationmetadata" Target="metadata"/><Relationship Id="rId12" Type="http://schemas.openxmlformats.org/officeDocument/2006/relationships/slide" Target="slides/slide7.xml"/><Relationship Id="rId34" Type="http://schemas.openxmlformats.org/officeDocument/2006/relationships/font" Target="fonts/GillSans-bold.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2"/>
        </a:solidFill>
      </p:bgPr>
    </p:bg>
    <p:spTree>
      <p:nvGrpSpPr>
        <p:cNvPr id="11" name="Shape 11"/>
        <p:cNvGrpSpPr/>
        <p:nvPr/>
      </p:nvGrpSpPr>
      <p:grpSpPr>
        <a:xfrm>
          <a:off x="0" y="0"/>
          <a:ext cx="0" cy="0"/>
          <a:chOff x="0" y="0"/>
          <a:chExt cx="0" cy="0"/>
        </a:xfrm>
      </p:grpSpPr>
      <p:sp>
        <p:nvSpPr>
          <p:cNvPr id="12" name="Google Shape;12;p31"/>
          <p:cNvSpPr txBox="1"/>
          <p:nvPr>
            <p:ph type="ctrTitle"/>
          </p:nvPr>
        </p:nvSpPr>
        <p:spPr>
          <a:xfrm>
            <a:off x="1600200" y="2386744"/>
            <a:ext cx="8991600" cy="164592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82875" lIns="274300" spcFirstLastPara="1" rIns="274300" wrap="square" tIns="182875">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1"/>
          <p:cNvSpPr txBox="1"/>
          <p:nvPr>
            <p:ph idx="1" type="subTitle"/>
          </p:nvPr>
        </p:nvSpPr>
        <p:spPr>
          <a:xfrm>
            <a:off x="2695194" y="4352544"/>
            <a:ext cx="6801612" cy="1239894"/>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p:txBody>
      </p:sp>
      <p:sp>
        <p:nvSpPr>
          <p:cNvPr id="14" name="Google Shape;14;p31"/>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1"/>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1"/>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4" name="Shape 74"/>
        <p:cNvGrpSpPr/>
        <p:nvPr/>
      </p:nvGrpSpPr>
      <p:grpSpPr>
        <a:xfrm>
          <a:off x="0" y="0"/>
          <a:ext cx="0" cy="0"/>
          <a:chOff x="0" y="0"/>
          <a:chExt cx="0" cy="0"/>
        </a:xfrm>
      </p:grpSpPr>
      <p:sp>
        <p:nvSpPr>
          <p:cNvPr id="75" name="Google Shape;75;p39"/>
          <p:cNvSpPr/>
          <p:nvPr/>
        </p:nvSpPr>
        <p:spPr>
          <a:xfrm>
            <a:off x="0" y="0"/>
            <a:ext cx="6096000"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39"/>
          <p:cNvSpPr txBox="1"/>
          <p:nvPr>
            <p:ph type="title"/>
          </p:nvPr>
        </p:nvSpPr>
        <p:spPr>
          <a:xfrm>
            <a:off x="808523" y="2243828"/>
            <a:ext cx="4494900" cy="1134600"/>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82875" lIns="182875" spcFirstLastPara="1" rIns="182875" wrap="square" tIns="182875">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39"/>
          <p:cNvSpPr/>
          <p:nvPr>
            <p:ph idx="2" type="pic"/>
          </p:nvPr>
        </p:nvSpPr>
        <p:spPr>
          <a:xfrm>
            <a:off x="6095999" y="0"/>
            <a:ext cx="6102000" cy="6858000"/>
          </a:xfrm>
          <a:prstGeom prst="rect">
            <a:avLst/>
          </a:prstGeom>
          <a:solidFill>
            <a:srgbClr val="BFBFBF"/>
          </a:solidFill>
          <a:ln>
            <a:noFill/>
          </a:ln>
        </p:spPr>
      </p:sp>
      <p:sp>
        <p:nvSpPr>
          <p:cNvPr id="78" name="Google Shape;78;p39"/>
          <p:cNvSpPr txBox="1"/>
          <p:nvPr>
            <p:ph idx="1" type="body"/>
          </p:nvPr>
        </p:nvSpPr>
        <p:spPr>
          <a:xfrm>
            <a:off x="1115568" y="3549918"/>
            <a:ext cx="3794700" cy="2193900"/>
          </a:xfrm>
          <a:prstGeom prst="rect">
            <a:avLst/>
          </a:prstGeom>
          <a:noFill/>
          <a:ln>
            <a:noFill/>
          </a:ln>
        </p:spPr>
        <p:txBody>
          <a:bodyPr anchorCtr="1" anchor="t" bIns="45700" lIns="91425" spcFirstLastPara="1" rIns="91425" wrap="square" tIns="45700">
            <a:normAutofit/>
          </a:bodyPr>
          <a:lstStyle>
            <a:lvl1pPr indent="-228600" lvl="0" marL="457200" algn="ctr">
              <a:lnSpc>
                <a:spcPct val="100000"/>
              </a:lnSpc>
              <a:spcBef>
                <a:spcPts val="1000"/>
              </a:spcBef>
              <a:spcAft>
                <a:spcPts val="0"/>
              </a:spcAft>
              <a:buSzPts val="1500"/>
              <a:buNone/>
              <a:defRPr sz="1500">
                <a:solidFill>
                  <a:srgbClr val="FFFFFF"/>
                </a:solidFill>
              </a:defRPr>
            </a:lvl1pPr>
            <a:lvl2pPr indent="-228600" lvl="1" marL="914400" algn="l">
              <a:lnSpc>
                <a:spcPct val="100000"/>
              </a:lnSpc>
              <a:spcBef>
                <a:spcPts val="1000"/>
              </a:spcBef>
              <a:spcAft>
                <a:spcPts val="0"/>
              </a:spcAft>
              <a:buSzPts val="1400"/>
              <a:buNone/>
              <a:defRPr sz="1400"/>
            </a:lvl2pPr>
            <a:lvl3pPr indent="-228600" lvl="2" marL="1371600" algn="l">
              <a:lnSpc>
                <a:spcPct val="100000"/>
              </a:lnSpc>
              <a:spcBef>
                <a:spcPts val="1000"/>
              </a:spcBef>
              <a:spcAft>
                <a:spcPts val="0"/>
              </a:spcAft>
              <a:buSzPts val="1200"/>
              <a:buNone/>
              <a:defRPr sz="1200"/>
            </a:lvl3pPr>
            <a:lvl4pPr indent="-228600" lvl="3" marL="1828800" algn="l">
              <a:lnSpc>
                <a:spcPct val="100000"/>
              </a:lnSpc>
              <a:spcBef>
                <a:spcPts val="1000"/>
              </a:spcBef>
              <a:spcAft>
                <a:spcPts val="0"/>
              </a:spcAft>
              <a:buSzPts val="1000"/>
              <a:buNone/>
              <a:defRPr sz="1000"/>
            </a:lvl4pPr>
            <a:lvl5pPr indent="-228600" lvl="4" marL="2286000" algn="l">
              <a:lnSpc>
                <a:spcPct val="100000"/>
              </a:lnSpc>
              <a:spcBef>
                <a:spcPts val="1000"/>
              </a:spcBef>
              <a:spcAft>
                <a:spcPts val="0"/>
              </a:spcAft>
              <a:buSzPts val="1000"/>
              <a:buNone/>
              <a:defRPr sz="1000"/>
            </a:lvl5pPr>
            <a:lvl6pPr indent="-228600" lvl="5" marL="2743200" algn="l">
              <a:lnSpc>
                <a:spcPct val="100000"/>
              </a:lnSpc>
              <a:spcBef>
                <a:spcPts val="1000"/>
              </a:spcBef>
              <a:spcAft>
                <a:spcPts val="0"/>
              </a:spcAft>
              <a:buSzPts val="1000"/>
              <a:buNone/>
              <a:defRPr sz="1000"/>
            </a:lvl6pPr>
            <a:lvl7pPr indent="-228600" lvl="6" marL="3200400" algn="l">
              <a:lnSpc>
                <a:spcPct val="100000"/>
              </a:lnSpc>
              <a:spcBef>
                <a:spcPts val="1000"/>
              </a:spcBef>
              <a:spcAft>
                <a:spcPts val="0"/>
              </a:spcAft>
              <a:buSzPts val="1000"/>
              <a:buNone/>
              <a:defRPr sz="1000"/>
            </a:lvl7pPr>
            <a:lvl8pPr indent="-228600" lvl="7" marL="3657600" algn="l">
              <a:lnSpc>
                <a:spcPct val="100000"/>
              </a:lnSpc>
              <a:spcBef>
                <a:spcPts val="1000"/>
              </a:spcBef>
              <a:spcAft>
                <a:spcPts val="0"/>
              </a:spcAft>
              <a:buSzPts val="1000"/>
              <a:buNone/>
              <a:defRPr sz="1000"/>
            </a:lvl8pPr>
            <a:lvl9pPr indent="-228600" lvl="8" marL="4114800" algn="l">
              <a:lnSpc>
                <a:spcPct val="100000"/>
              </a:lnSpc>
              <a:spcBef>
                <a:spcPts val="1000"/>
              </a:spcBef>
              <a:spcAft>
                <a:spcPts val="0"/>
              </a:spcAft>
              <a:buSzPts val="1000"/>
              <a:buNone/>
              <a:defRPr sz="1000"/>
            </a:lvl9pPr>
          </a:lstStyle>
          <a:p/>
        </p:txBody>
      </p:sp>
      <p:sp>
        <p:nvSpPr>
          <p:cNvPr id="79" name="Google Shape;79;p39"/>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39"/>
          <p:cNvSpPr txBox="1"/>
          <p:nvPr>
            <p:ph idx="11" type="ftr"/>
          </p:nvPr>
        </p:nvSpPr>
        <p:spPr>
          <a:xfrm>
            <a:off x="804672" y="6236208"/>
            <a:ext cx="51249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39"/>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2" name="Shape 82"/>
        <p:cNvGrpSpPr/>
        <p:nvPr/>
      </p:nvGrpSpPr>
      <p:grpSpPr>
        <a:xfrm>
          <a:off x="0" y="0"/>
          <a:ext cx="0" cy="0"/>
          <a:chOff x="0" y="0"/>
          <a:chExt cx="0" cy="0"/>
        </a:xfrm>
      </p:grpSpPr>
      <p:sp>
        <p:nvSpPr>
          <p:cNvPr id="83" name="Google Shape;83;p40"/>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40"/>
          <p:cNvSpPr txBox="1"/>
          <p:nvPr>
            <p:ph idx="1" type="body"/>
          </p:nvPr>
        </p:nvSpPr>
        <p:spPr>
          <a:xfrm rot="5400000">
            <a:off x="4544964" y="324144"/>
            <a:ext cx="3102000" cy="772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85" name="Google Shape;85;p40"/>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40"/>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40"/>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8" name="Shape 88"/>
        <p:cNvGrpSpPr/>
        <p:nvPr/>
      </p:nvGrpSpPr>
      <p:grpSpPr>
        <a:xfrm>
          <a:off x="0" y="0"/>
          <a:ext cx="0" cy="0"/>
          <a:chOff x="0" y="0"/>
          <a:chExt cx="0" cy="0"/>
        </a:xfrm>
      </p:grpSpPr>
      <p:sp>
        <p:nvSpPr>
          <p:cNvPr id="89" name="Google Shape;89;p41"/>
          <p:cNvSpPr txBox="1"/>
          <p:nvPr>
            <p:ph type="title"/>
          </p:nvPr>
        </p:nvSpPr>
        <p:spPr>
          <a:xfrm rot="5400000">
            <a:off x="6810570" y="2779710"/>
            <a:ext cx="4983600" cy="12987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41"/>
          <p:cNvSpPr txBox="1"/>
          <p:nvPr>
            <p:ph idx="1" type="body"/>
          </p:nvPr>
        </p:nvSpPr>
        <p:spPr>
          <a:xfrm rot="5400000">
            <a:off x="2838525" y="329760"/>
            <a:ext cx="4983600" cy="6198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91" name="Google Shape;91;p41"/>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41"/>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41"/>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32"/>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2"/>
          <p:cNvSpPr txBox="1"/>
          <p:nvPr>
            <p:ph idx="1" type="body"/>
          </p:nvPr>
        </p:nvSpPr>
        <p:spPr>
          <a:xfrm>
            <a:off x="2231136" y="2638044"/>
            <a:ext cx="7729800" cy="31020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26" name="Google Shape;26;p32"/>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2"/>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2"/>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2"/>
        </a:solidFill>
      </p:bgPr>
    </p:bg>
    <p:spTree>
      <p:nvGrpSpPr>
        <p:cNvPr id="29" name="Shape 29"/>
        <p:cNvGrpSpPr/>
        <p:nvPr/>
      </p:nvGrpSpPr>
      <p:grpSpPr>
        <a:xfrm>
          <a:off x="0" y="0"/>
          <a:ext cx="0" cy="0"/>
          <a:chOff x="0" y="0"/>
          <a:chExt cx="0" cy="0"/>
        </a:xfrm>
      </p:grpSpPr>
      <p:sp>
        <p:nvSpPr>
          <p:cNvPr id="30" name="Google Shape;30;p30"/>
          <p:cNvSpPr txBox="1"/>
          <p:nvPr>
            <p:ph type="ctrTitle"/>
          </p:nvPr>
        </p:nvSpPr>
        <p:spPr>
          <a:xfrm>
            <a:off x="1600200" y="2386744"/>
            <a:ext cx="8991600" cy="164580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82875" lIns="274300" spcFirstLastPara="1" rIns="274300" wrap="square" tIns="182875">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0"/>
          <p:cNvSpPr txBox="1"/>
          <p:nvPr>
            <p:ph idx="1" type="subTitle"/>
          </p:nvPr>
        </p:nvSpPr>
        <p:spPr>
          <a:xfrm>
            <a:off x="2695194" y="4352544"/>
            <a:ext cx="6801600" cy="12399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p:txBody>
      </p:sp>
      <p:sp>
        <p:nvSpPr>
          <p:cNvPr id="32" name="Google Shape;32;p30"/>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30"/>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0"/>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1"/>
        </a:solidFill>
      </p:bgPr>
    </p:bg>
    <p:spTree>
      <p:nvGrpSpPr>
        <p:cNvPr id="35" name="Shape 35"/>
        <p:cNvGrpSpPr/>
        <p:nvPr/>
      </p:nvGrpSpPr>
      <p:grpSpPr>
        <a:xfrm>
          <a:off x="0" y="0"/>
          <a:ext cx="0" cy="0"/>
          <a:chOff x="0" y="0"/>
          <a:chExt cx="0" cy="0"/>
        </a:xfrm>
      </p:grpSpPr>
      <p:sp>
        <p:nvSpPr>
          <p:cNvPr id="36" name="Google Shape;36;p33"/>
          <p:cNvSpPr txBox="1"/>
          <p:nvPr>
            <p:ph type="title"/>
          </p:nvPr>
        </p:nvSpPr>
        <p:spPr>
          <a:xfrm>
            <a:off x="1600200" y="2386744"/>
            <a:ext cx="8991600" cy="164580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82875" lIns="274300" spcFirstLastPara="1" rIns="274300" wrap="square" tIns="182875">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33"/>
          <p:cNvSpPr txBox="1"/>
          <p:nvPr>
            <p:ph idx="1" type="body"/>
          </p:nvPr>
        </p:nvSpPr>
        <p:spPr>
          <a:xfrm>
            <a:off x="2695194" y="4352465"/>
            <a:ext cx="6801600" cy="1265100"/>
          </a:xfrm>
          <a:prstGeom prst="rect">
            <a:avLst/>
          </a:prstGeom>
          <a:noFill/>
          <a:ln>
            <a:noFill/>
          </a:ln>
        </p:spPr>
        <p:txBody>
          <a:bodyPr anchorCtr="1" anchor="t" bIns="45700" lIns="91425" spcFirstLastPara="1" rIns="91425" wrap="square" tIns="45700">
            <a:normAutofit/>
          </a:bodyPr>
          <a:lstStyle>
            <a:lvl1pPr indent="-228600" lvl="0" marL="457200" algn="l">
              <a:lnSpc>
                <a:spcPct val="100000"/>
              </a:lnSpc>
              <a:spcBef>
                <a:spcPts val="1000"/>
              </a:spcBef>
              <a:spcAft>
                <a:spcPts val="0"/>
              </a:spcAft>
              <a:buSzPts val="2000"/>
              <a:buNone/>
              <a:defRPr sz="2000">
                <a:solidFill>
                  <a:schemeClr val="lt1"/>
                </a:solidFill>
              </a:defRPr>
            </a:lvl1pPr>
            <a:lvl2pPr indent="-228600" lvl="1" marL="914400" algn="l">
              <a:lnSpc>
                <a:spcPct val="100000"/>
              </a:lnSpc>
              <a:spcBef>
                <a:spcPts val="1000"/>
              </a:spcBef>
              <a:spcAft>
                <a:spcPts val="0"/>
              </a:spcAft>
              <a:buSzPts val="2000"/>
              <a:buNone/>
              <a:defRPr sz="2000">
                <a:solidFill>
                  <a:schemeClr val="lt1"/>
                </a:solidFill>
              </a:defRPr>
            </a:lvl2pPr>
            <a:lvl3pPr indent="-228600" lvl="2" marL="1371600" algn="l">
              <a:lnSpc>
                <a:spcPct val="100000"/>
              </a:lnSpc>
              <a:spcBef>
                <a:spcPts val="1000"/>
              </a:spcBef>
              <a:spcAft>
                <a:spcPts val="0"/>
              </a:spcAft>
              <a:buSzPts val="1800"/>
              <a:buNone/>
              <a:defRPr sz="1800">
                <a:solidFill>
                  <a:schemeClr val="lt1"/>
                </a:solidFill>
              </a:defRPr>
            </a:lvl3pPr>
            <a:lvl4pPr indent="-228600" lvl="3" marL="1828800" algn="l">
              <a:lnSpc>
                <a:spcPct val="100000"/>
              </a:lnSpc>
              <a:spcBef>
                <a:spcPts val="1000"/>
              </a:spcBef>
              <a:spcAft>
                <a:spcPts val="0"/>
              </a:spcAft>
              <a:buSzPts val="1600"/>
              <a:buNone/>
              <a:defRPr sz="1600">
                <a:solidFill>
                  <a:schemeClr val="lt1"/>
                </a:solidFill>
              </a:defRPr>
            </a:lvl4pPr>
            <a:lvl5pPr indent="-228600" lvl="4" marL="2286000" algn="l">
              <a:lnSpc>
                <a:spcPct val="100000"/>
              </a:lnSpc>
              <a:spcBef>
                <a:spcPts val="1000"/>
              </a:spcBef>
              <a:spcAft>
                <a:spcPts val="0"/>
              </a:spcAft>
              <a:buSzPts val="1600"/>
              <a:buNone/>
              <a:defRPr sz="1600">
                <a:solidFill>
                  <a:schemeClr val="lt1"/>
                </a:solidFill>
              </a:defRPr>
            </a:lvl5pPr>
            <a:lvl6pPr indent="-228600" lvl="5" marL="2743200" algn="l">
              <a:lnSpc>
                <a:spcPct val="100000"/>
              </a:lnSpc>
              <a:spcBef>
                <a:spcPts val="1000"/>
              </a:spcBef>
              <a:spcAft>
                <a:spcPts val="0"/>
              </a:spcAft>
              <a:buSzPts val="1600"/>
              <a:buNone/>
              <a:defRPr sz="1600">
                <a:solidFill>
                  <a:schemeClr val="lt1"/>
                </a:solidFill>
              </a:defRPr>
            </a:lvl6pPr>
            <a:lvl7pPr indent="-228600" lvl="6" marL="3200400" algn="l">
              <a:lnSpc>
                <a:spcPct val="100000"/>
              </a:lnSpc>
              <a:spcBef>
                <a:spcPts val="1000"/>
              </a:spcBef>
              <a:spcAft>
                <a:spcPts val="0"/>
              </a:spcAft>
              <a:buSzPts val="1600"/>
              <a:buNone/>
              <a:defRPr sz="1600">
                <a:solidFill>
                  <a:schemeClr val="lt1"/>
                </a:solidFill>
              </a:defRPr>
            </a:lvl7pPr>
            <a:lvl8pPr indent="-228600" lvl="7" marL="3657600" algn="l">
              <a:lnSpc>
                <a:spcPct val="100000"/>
              </a:lnSpc>
              <a:spcBef>
                <a:spcPts val="1000"/>
              </a:spcBef>
              <a:spcAft>
                <a:spcPts val="0"/>
              </a:spcAft>
              <a:buSzPts val="1600"/>
              <a:buNone/>
              <a:defRPr sz="1600">
                <a:solidFill>
                  <a:schemeClr val="lt1"/>
                </a:solidFill>
              </a:defRPr>
            </a:lvl8pPr>
            <a:lvl9pPr indent="-228600" lvl="8" marL="4114800" algn="l">
              <a:lnSpc>
                <a:spcPct val="100000"/>
              </a:lnSpc>
              <a:spcBef>
                <a:spcPts val="1000"/>
              </a:spcBef>
              <a:spcAft>
                <a:spcPts val="0"/>
              </a:spcAft>
              <a:buSzPts val="1600"/>
              <a:buNone/>
              <a:defRPr sz="1600">
                <a:solidFill>
                  <a:schemeClr val="lt1"/>
                </a:solidFill>
              </a:defRPr>
            </a:lvl9pPr>
          </a:lstStyle>
          <a:p/>
        </p:txBody>
      </p:sp>
      <p:sp>
        <p:nvSpPr>
          <p:cNvPr id="38" name="Google Shape;38;p33"/>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3"/>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33"/>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1" name="Shape 41"/>
        <p:cNvGrpSpPr/>
        <p:nvPr/>
      </p:nvGrpSpPr>
      <p:grpSpPr>
        <a:xfrm>
          <a:off x="0" y="0"/>
          <a:ext cx="0" cy="0"/>
          <a:chOff x="0" y="0"/>
          <a:chExt cx="0" cy="0"/>
        </a:xfrm>
      </p:grpSpPr>
      <p:sp>
        <p:nvSpPr>
          <p:cNvPr id="42" name="Google Shape;42;p34"/>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34"/>
          <p:cNvSpPr txBox="1"/>
          <p:nvPr>
            <p:ph idx="1" type="body"/>
          </p:nvPr>
        </p:nvSpPr>
        <p:spPr>
          <a:xfrm>
            <a:off x="1581912" y="2638044"/>
            <a:ext cx="4271700" cy="31020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44" name="Google Shape;44;p34"/>
          <p:cNvSpPr txBox="1"/>
          <p:nvPr>
            <p:ph idx="2" type="body"/>
          </p:nvPr>
        </p:nvSpPr>
        <p:spPr>
          <a:xfrm>
            <a:off x="6338315" y="2638044"/>
            <a:ext cx="4270200" cy="31020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45" name="Google Shape;45;p34"/>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34"/>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4"/>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8" name="Shape 48"/>
        <p:cNvGrpSpPr/>
        <p:nvPr/>
      </p:nvGrpSpPr>
      <p:grpSpPr>
        <a:xfrm>
          <a:off x="0" y="0"/>
          <a:ext cx="0" cy="0"/>
          <a:chOff x="0" y="0"/>
          <a:chExt cx="0" cy="0"/>
        </a:xfrm>
      </p:grpSpPr>
      <p:sp>
        <p:nvSpPr>
          <p:cNvPr id="49" name="Google Shape;49;p35"/>
          <p:cNvSpPr txBox="1"/>
          <p:nvPr>
            <p:ph idx="1" type="body"/>
          </p:nvPr>
        </p:nvSpPr>
        <p:spPr>
          <a:xfrm>
            <a:off x="1583436" y="2313433"/>
            <a:ext cx="4270200" cy="704100"/>
          </a:xfrm>
          <a:prstGeom prst="rect">
            <a:avLst/>
          </a:prstGeom>
          <a:noFill/>
          <a:ln>
            <a:noFill/>
          </a:ln>
        </p:spPr>
        <p:txBody>
          <a:bodyPr anchorCtr="1" anchor="b" bIns="45700" lIns="91425" spcFirstLastPara="1" rIns="91425" wrap="square" tIns="45700">
            <a:normAutofit/>
          </a:bodyPr>
          <a:lstStyle>
            <a:lvl1pPr indent="-228600" lvl="0" marL="457200" algn="ctr">
              <a:lnSpc>
                <a:spcPct val="100000"/>
              </a:lnSpc>
              <a:spcBef>
                <a:spcPts val="1000"/>
              </a:spcBef>
              <a:spcAft>
                <a:spcPts val="0"/>
              </a:spcAft>
              <a:buSzPts val="1900"/>
              <a:buNone/>
              <a:defRPr b="0" sz="1900" cap="none">
                <a:solidFill>
                  <a:srgbClr val="6B8890"/>
                </a:solidFill>
              </a:defRPr>
            </a:lvl1pPr>
            <a:lvl2pPr indent="-228600" lvl="1" marL="914400" algn="l">
              <a:lnSpc>
                <a:spcPct val="100000"/>
              </a:lnSpc>
              <a:spcBef>
                <a:spcPts val="1000"/>
              </a:spcBef>
              <a:spcAft>
                <a:spcPts val="0"/>
              </a:spcAft>
              <a:buSzPts val="1900"/>
              <a:buNone/>
              <a:defRPr b="1" sz="1900"/>
            </a:lvl2pPr>
            <a:lvl3pPr indent="-228600" lvl="2" marL="1371600" algn="l">
              <a:lnSpc>
                <a:spcPct val="100000"/>
              </a:lnSpc>
              <a:spcBef>
                <a:spcPts val="1000"/>
              </a:spcBef>
              <a:spcAft>
                <a:spcPts val="0"/>
              </a:spcAft>
              <a:buSzPts val="1800"/>
              <a:buNone/>
              <a:defRPr b="1" sz="1800"/>
            </a:lvl3pPr>
            <a:lvl4pPr indent="-228600" lvl="3" marL="1828800" algn="l">
              <a:lnSpc>
                <a:spcPct val="100000"/>
              </a:lnSpc>
              <a:spcBef>
                <a:spcPts val="1000"/>
              </a:spcBef>
              <a:spcAft>
                <a:spcPts val="0"/>
              </a:spcAft>
              <a:buSzPts val="1600"/>
              <a:buNone/>
              <a:defRPr b="1" sz="1600"/>
            </a:lvl4pPr>
            <a:lvl5pPr indent="-228600" lvl="4" marL="2286000" algn="l">
              <a:lnSpc>
                <a:spcPct val="100000"/>
              </a:lnSpc>
              <a:spcBef>
                <a:spcPts val="1000"/>
              </a:spcBef>
              <a:spcAft>
                <a:spcPts val="0"/>
              </a:spcAft>
              <a:buSzPts val="1600"/>
              <a:buNone/>
              <a:defRPr b="1" sz="1600"/>
            </a:lvl5pPr>
            <a:lvl6pPr indent="-228600" lvl="5" marL="2743200" algn="l">
              <a:lnSpc>
                <a:spcPct val="100000"/>
              </a:lnSpc>
              <a:spcBef>
                <a:spcPts val="1000"/>
              </a:spcBef>
              <a:spcAft>
                <a:spcPts val="0"/>
              </a:spcAft>
              <a:buSzPts val="1600"/>
              <a:buNone/>
              <a:defRPr b="1" sz="1600"/>
            </a:lvl6pPr>
            <a:lvl7pPr indent="-228600" lvl="6" marL="3200400" algn="l">
              <a:lnSpc>
                <a:spcPct val="100000"/>
              </a:lnSpc>
              <a:spcBef>
                <a:spcPts val="1000"/>
              </a:spcBef>
              <a:spcAft>
                <a:spcPts val="0"/>
              </a:spcAft>
              <a:buSzPts val="1600"/>
              <a:buNone/>
              <a:defRPr b="1" sz="1600"/>
            </a:lvl7pPr>
            <a:lvl8pPr indent="-228600" lvl="7" marL="3657600" algn="l">
              <a:lnSpc>
                <a:spcPct val="100000"/>
              </a:lnSpc>
              <a:spcBef>
                <a:spcPts val="1000"/>
              </a:spcBef>
              <a:spcAft>
                <a:spcPts val="0"/>
              </a:spcAft>
              <a:buSzPts val="1600"/>
              <a:buNone/>
              <a:defRPr b="1" sz="1600"/>
            </a:lvl8pPr>
            <a:lvl9pPr indent="-228600" lvl="8" marL="4114800" algn="l">
              <a:lnSpc>
                <a:spcPct val="100000"/>
              </a:lnSpc>
              <a:spcBef>
                <a:spcPts val="1000"/>
              </a:spcBef>
              <a:spcAft>
                <a:spcPts val="0"/>
              </a:spcAft>
              <a:buSzPts val="1600"/>
              <a:buNone/>
              <a:defRPr b="1" sz="1600"/>
            </a:lvl9pPr>
          </a:lstStyle>
          <a:p/>
        </p:txBody>
      </p:sp>
      <p:sp>
        <p:nvSpPr>
          <p:cNvPr id="50" name="Google Shape;50;p35"/>
          <p:cNvSpPr txBox="1"/>
          <p:nvPr>
            <p:ph idx="2" type="body"/>
          </p:nvPr>
        </p:nvSpPr>
        <p:spPr>
          <a:xfrm>
            <a:off x="1583436" y="3143250"/>
            <a:ext cx="4270200" cy="2596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42900" lvl="4" marL="2286000" algn="l">
              <a:lnSpc>
                <a:spcPct val="100000"/>
              </a:lnSpc>
              <a:spcBef>
                <a:spcPts val="1000"/>
              </a:spcBef>
              <a:spcAft>
                <a:spcPts val="0"/>
              </a:spcAft>
              <a:buSzPts val="18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51" name="Google Shape;51;p35"/>
          <p:cNvSpPr txBox="1"/>
          <p:nvPr>
            <p:ph idx="3" type="body"/>
          </p:nvPr>
        </p:nvSpPr>
        <p:spPr>
          <a:xfrm>
            <a:off x="6338316" y="3143250"/>
            <a:ext cx="4253400" cy="2596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1000"/>
              </a:spcBef>
              <a:spcAft>
                <a:spcPts val="0"/>
              </a:spcAft>
              <a:buSzPts val="1800"/>
              <a:buChar char="•"/>
              <a:defRPr/>
            </a:lvl1pPr>
            <a:lvl2pPr indent="-342900" lvl="1" marL="914400" algn="l">
              <a:lnSpc>
                <a:spcPct val="100000"/>
              </a:lnSpc>
              <a:spcBef>
                <a:spcPts val="1000"/>
              </a:spcBef>
              <a:spcAft>
                <a:spcPts val="0"/>
              </a:spcAft>
              <a:buSzPts val="1800"/>
              <a:buChar char="•"/>
              <a:defRPr/>
            </a:lvl2pPr>
            <a:lvl3pPr indent="-342900" lvl="2" marL="1371600" algn="l">
              <a:lnSpc>
                <a:spcPct val="100000"/>
              </a:lnSpc>
              <a:spcBef>
                <a:spcPts val="1000"/>
              </a:spcBef>
              <a:spcAft>
                <a:spcPts val="0"/>
              </a:spcAft>
              <a:buSzPts val="1800"/>
              <a:buChar char="•"/>
              <a:defRPr/>
            </a:lvl3pPr>
            <a:lvl4pPr indent="-342900" lvl="3" marL="1828800" algn="l">
              <a:lnSpc>
                <a:spcPct val="100000"/>
              </a:lnSpc>
              <a:spcBef>
                <a:spcPts val="1000"/>
              </a:spcBef>
              <a:spcAft>
                <a:spcPts val="0"/>
              </a:spcAft>
              <a:buSzPts val="1800"/>
              <a:buChar char="•"/>
              <a:defRPr/>
            </a:lvl4pPr>
            <a:lvl5pPr indent="-330200" lvl="4" marL="2286000" algn="l">
              <a:lnSpc>
                <a:spcPct val="100000"/>
              </a:lnSpc>
              <a:spcBef>
                <a:spcPts val="1000"/>
              </a:spcBef>
              <a:spcAft>
                <a:spcPts val="0"/>
              </a:spcAft>
              <a:buSzPts val="1600"/>
              <a:buChar char="•"/>
              <a:defRPr/>
            </a:lvl5pPr>
            <a:lvl6pPr indent="-342900" lvl="5" marL="2743200" algn="l">
              <a:lnSpc>
                <a:spcPct val="100000"/>
              </a:lnSpc>
              <a:spcBef>
                <a:spcPts val="1000"/>
              </a:spcBef>
              <a:spcAft>
                <a:spcPts val="0"/>
              </a:spcAft>
              <a:buSzPts val="1800"/>
              <a:buChar char="•"/>
              <a:defRPr/>
            </a:lvl6pPr>
            <a:lvl7pPr indent="-342900" lvl="6" marL="3200400" algn="l">
              <a:lnSpc>
                <a:spcPct val="100000"/>
              </a:lnSpc>
              <a:spcBef>
                <a:spcPts val="1000"/>
              </a:spcBef>
              <a:spcAft>
                <a:spcPts val="0"/>
              </a:spcAft>
              <a:buSzPts val="1800"/>
              <a:buChar char="•"/>
              <a:defRPr/>
            </a:lvl7pPr>
            <a:lvl8pPr indent="-342900" lvl="7" marL="3657600" algn="l">
              <a:lnSpc>
                <a:spcPct val="100000"/>
              </a:lnSpc>
              <a:spcBef>
                <a:spcPts val="1000"/>
              </a:spcBef>
              <a:spcAft>
                <a:spcPts val="0"/>
              </a:spcAft>
              <a:buSzPts val="1800"/>
              <a:buChar char="•"/>
              <a:defRPr/>
            </a:lvl8pPr>
            <a:lvl9pPr indent="-342900" lvl="8" marL="4114800" algn="l">
              <a:lnSpc>
                <a:spcPct val="100000"/>
              </a:lnSpc>
              <a:spcBef>
                <a:spcPts val="1000"/>
              </a:spcBef>
              <a:spcAft>
                <a:spcPts val="0"/>
              </a:spcAft>
              <a:buSzPts val="1800"/>
              <a:buChar char="•"/>
              <a:defRPr/>
            </a:lvl9pPr>
          </a:lstStyle>
          <a:p/>
        </p:txBody>
      </p:sp>
      <p:sp>
        <p:nvSpPr>
          <p:cNvPr id="52" name="Google Shape;52;p35"/>
          <p:cNvSpPr txBox="1"/>
          <p:nvPr>
            <p:ph idx="4" type="body"/>
          </p:nvPr>
        </p:nvSpPr>
        <p:spPr>
          <a:xfrm>
            <a:off x="6338316" y="2313433"/>
            <a:ext cx="4270200" cy="704100"/>
          </a:xfrm>
          <a:prstGeom prst="rect">
            <a:avLst/>
          </a:prstGeom>
          <a:noFill/>
          <a:ln>
            <a:noFill/>
          </a:ln>
        </p:spPr>
        <p:txBody>
          <a:bodyPr anchorCtr="1" anchor="b" bIns="45700" lIns="91425" spcFirstLastPara="1" rIns="91425" wrap="square" tIns="45700">
            <a:normAutofit/>
          </a:bodyPr>
          <a:lstStyle>
            <a:lvl1pPr indent="-228600" lvl="0" marL="457200" algn="ctr">
              <a:lnSpc>
                <a:spcPct val="100000"/>
              </a:lnSpc>
              <a:spcBef>
                <a:spcPts val="1000"/>
              </a:spcBef>
              <a:spcAft>
                <a:spcPts val="0"/>
              </a:spcAft>
              <a:buSzPts val="1900"/>
              <a:buNone/>
              <a:defRPr b="0" sz="1900" cap="none">
                <a:solidFill>
                  <a:srgbClr val="6B8890"/>
                </a:solidFill>
              </a:defRPr>
            </a:lvl1pPr>
            <a:lvl2pPr indent="-228600" lvl="1" marL="914400" algn="l">
              <a:lnSpc>
                <a:spcPct val="100000"/>
              </a:lnSpc>
              <a:spcBef>
                <a:spcPts val="1000"/>
              </a:spcBef>
              <a:spcAft>
                <a:spcPts val="0"/>
              </a:spcAft>
              <a:buSzPts val="1900"/>
              <a:buNone/>
              <a:defRPr b="1" sz="1900"/>
            </a:lvl2pPr>
            <a:lvl3pPr indent="-228600" lvl="2" marL="1371600" algn="l">
              <a:lnSpc>
                <a:spcPct val="100000"/>
              </a:lnSpc>
              <a:spcBef>
                <a:spcPts val="1000"/>
              </a:spcBef>
              <a:spcAft>
                <a:spcPts val="0"/>
              </a:spcAft>
              <a:buSzPts val="1800"/>
              <a:buNone/>
              <a:defRPr b="1" sz="1800"/>
            </a:lvl3pPr>
            <a:lvl4pPr indent="-228600" lvl="3" marL="1828800" algn="l">
              <a:lnSpc>
                <a:spcPct val="100000"/>
              </a:lnSpc>
              <a:spcBef>
                <a:spcPts val="1000"/>
              </a:spcBef>
              <a:spcAft>
                <a:spcPts val="0"/>
              </a:spcAft>
              <a:buSzPts val="1600"/>
              <a:buNone/>
              <a:defRPr b="1" sz="1600"/>
            </a:lvl4pPr>
            <a:lvl5pPr indent="-228600" lvl="4" marL="2286000" algn="l">
              <a:lnSpc>
                <a:spcPct val="100000"/>
              </a:lnSpc>
              <a:spcBef>
                <a:spcPts val="1000"/>
              </a:spcBef>
              <a:spcAft>
                <a:spcPts val="0"/>
              </a:spcAft>
              <a:buSzPts val="1600"/>
              <a:buNone/>
              <a:defRPr b="1" sz="1600"/>
            </a:lvl5pPr>
            <a:lvl6pPr indent="-228600" lvl="5" marL="2743200" algn="l">
              <a:lnSpc>
                <a:spcPct val="100000"/>
              </a:lnSpc>
              <a:spcBef>
                <a:spcPts val="1000"/>
              </a:spcBef>
              <a:spcAft>
                <a:spcPts val="0"/>
              </a:spcAft>
              <a:buSzPts val="1600"/>
              <a:buNone/>
              <a:defRPr b="1" sz="1600"/>
            </a:lvl6pPr>
            <a:lvl7pPr indent="-228600" lvl="6" marL="3200400" algn="l">
              <a:lnSpc>
                <a:spcPct val="100000"/>
              </a:lnSpc>
              <a:spcBef>
                <a:spcPts val="1000"/>
              </a:spcBef>
              <a:spcAft>
                <a:spcPts val="0"/>
              </a:spcAft>
              <a:buSzPts val="1600"/>
              <a:buNone/>
              <a:defRPr b="1" sz="1600"/>
            </a:lvl7pPr>
            <a:lvl8pPr indent="-228600" lvl="7" marL="3657600" algn="l">
              <a:lnSpc>
                <a:spcPct val="100000"/>
              </a:lnSpc>
              <a:spcBef>
                <a:spcPts val="1000"/>
              </a:spcBef>
              <a:spcAft>
                <a:spcPts val="0"/>
              </a:spcAft>
              <a:buSzPts val="1600"/>
              <a:buNone/>
              <a:defRPr b="1" sz="1600"/>
            </a:lvl8pPr>
            <a:lvl9pPr indent="-228600" lvl="8" marL="4114800" algn="l">
              <a:lnSpc>
                <a:spcPct val="100000"/>
              </a:lnSpc>
              <a:spcBef>
                <a:spcPts val="1000"/>
              </a:spcBef>
              <a:spcAft>
                <a:spcPts val="0"/>
              </a:spcAft>
              <a:buSzPts val="1600"/>
              <a:buNone/>
              <a:defRPr b="1" sz="1600"/>
            </a:lvl9pPr>
          </a:lstStyle>
          <a:p/>
        </p:txBody>
      </p:sp>
      <p:sp>
        <p:nvSpPr>
          <p:cNvPr id="53" name="Google Shape;53;p35"/>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35"/>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35"/>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56" name="Google Shape;56;p35"/>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36"/>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36"/>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6"/>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36"/>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37"/>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7"/>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37"/>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6" name="Shape 66"/>
        <p:cNvGrpSpPr/>
        <p:nvPr/>
      </p:nvGrpSpPr>
      <p:grpSpPr>
        <a:xfrm>
          <a:off x="0" y="0"/>
          <a:ext cx="0" cy="0"/>
          <a:chOff x="0" y="0"/>
          <a:chExt cx="0" cy="0"/>
        </a:xfrm>
      </p:grpSpPr>
      <p:sp>
        <p:nvSpPr>
          <p:cNvPr id="67" name="Google Shape;67;p38"/>
          <p:cNvSpPr/>
          <p:nvPr/>
        </p:nvSpPr>
        <p:spPr>
          <a:xfrm>
            <a:off x="0" y="0"/>
            <a:ext cx="6096000"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38"/>
          <p:cNvSpPr txBox="1"/>
          <p:nvPr>
            <p:ph type="title"/>
          </p:nvPr>
        </p:nvSpPr>
        <p:spPr>
          <a:xfrm>
            <a:off x="804672" y="2243828"/>
            <a:ext cx="4486800" cy="1141500"/>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82875" lIns="182875" spcFirstLastPara="1" rIns="182875" wrap="square" tIns="182875">
            <a:norm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38"/>
          <p:cNvSpPr txBox="1"/>
          <p:nvPr>
            <p:ph idx="1" type="body"/>
          </p:nvPr>
        </p:nvSpPr>
        <p:spPr>
          <a:xfrm>
            <a:off x="6736080" y="804672"/>
            <a:ext cx="4815900" cy="5248800"/>
          </a:xfrm>
          <a:prstGeom prst="rect">
            <a:avLst/>
          </a:prstGeom>
          <a:noFill/>
          <a:ln>
            <a:noFill/>
          </a:ln>
        </p:spPr>
        <p:txBody>
          <a:bodyPr anchorCtr="0" anchor="t" bIns="45700" lIns="91425" spcFirstLastPara="1" rIns="91425" wrap="square" tIns="45700">
            <a:normAutofit/>
          </a:bodyPr>
          <a:lstStyle>
            <a:lvl1pPr indent="-349250" lvl="0" marL="457200" algn="l">
              <a:lnSpc>
                <a:spcPct val="100000"/>
              </a:lnSpc>
              <a:spcBef>
                <a:spcPts val="1000"/>
              </a:spcBef>
              <a:spcAft>
                <a:spcPts val="0"/>
              </a:spcAft>
              <a:buSzPts val="1900"/>
              <a:buChar char="•"/>
              <a:defRPr sz="1900">
                <a:solidFill>
                  <a:schemeClr val="dk1"/>
                </a:solidFill>
              </a:defRPr>
            </a:lvl1pPr>
            <a:lvl2pPr indent="-330200" lvl="1" marL="914400" algn="l">
              <a:lnSpc>
                <a:spcPct val="100000"/>
              </a:lnSpc>
              <a:spcBef>
                <a:spcPts val="1000"/>
              </a:spcBef>
              <a:spcAft>
                <a:spcPts val="0"/>
              </a:spcAft>
              <a:buSzPts val="1600"/>
              <a:buChar char="•"/>
              <a:defRPr sz="1600">
                <a:solidFill>
                  <a:schemeClr val="dk1"/>
                </a:solidFill>
              </a:defRPr>
            </a:lvl2pPr>
            <a:lvl3pPr indent="-330200" lvl="2" marL="1371600" algn="l">
              <a:lnSpc>
                <a:spcPct val="100000"/>
              </a:lnSpc>
              <a:spcBef>
                <a:spcPts val="1000"/>
              </a:spcBef>
              <a:spcAft>
                <a:spcPts val="0"/>
              </a:spcAft>
              <a:buSzPts val="1600"/>
              <a:buChar char="•"/>
              <a:defRPr sz="1600">
                <a:solidFill>
                  <a:schemeClr val="dk1"/>
                </a:solidFill>
              </a:defRPr>
            </a:lvl3pPr>
            <a:lvl4pPr indent="-330200" lvl="3" marL="1828800" algn="l">
              <a:lnSpc>
                <a:spcPct val="100000"/>
              </a:lnSpc>
              <a:spcBef>
                <a:spcPts val="1000"/>
              </a:spcBef>
              <a:spcAft>
                <a:spcPts val="0"/>
              </a:spcAft>
              <a:buSzPts val="1600"/>
              <a:buChar char="•"/>
              <a:defRPr sz="1600">
                <a:solidFill>
                  <a:schemeClr val="dk1"/>
                </a:solidFill>
              </a:defRPr>
            </a:lvl4pPr>
            <a:lvl5pPr indent="-330200" lvl="4" marL="2286000" algn="l">
              <a:lnSpc>
                <a:spcPct val="100000"/>
              </a:lnSpc>
              <a:spcBef>
                <a:spcPts val="1000"/>
              </a:spcBef>
              <a:spcAft>
                <a:spcPts val="0"/>
              </a:spcAft>
              <a:buSzPts val="1600"/>
              <a:buChar char="•"/>
              <a:defRPr sz="1600">
                <a:solidFill>
                  <a:schemeClr val="dk1"/>
                </a:solidFill>
              </a:defRPr>
            </a:lvl5pPr>
            <a:lvl6pPr indent="-330200" lvl="5" marL="2743200" algn="l">
              <a:lnSpc>
                <a:spcPct val="100000"/>
              </a:lnSpc>
              <a:spcBef>
                <a:spcPts val="1000"/>
              </a:spcBef>
              <a:spcAft>
                <a:spcPts val="0"/>
              </a:spcAft>
              <a:buSzPts val="1600"/>
              <a:buChar char="•"/>
              <a:defRPr sz="1600"/>
            </a:lvl6pPr>
            <a:lvl7pPr indent="-330200" lvl="6" marL="3200400" algn="l">
              <a:lnSpc>
                <a:spcPct val="100000"/>
              </a:lnSpc>
              <a:spcBef>
                <a:spcPts val="1000"/>
              </a:spcBef>
              <a:spcAft>
                <a:spcPts val="0"/>
              </a:spcAft>
              <a:buSzPts val="1600"/>
              <a:buChar char="•"/>
              <a:defRPr sz="1600"/>
            </a:lvl7pPr>
            <a:lvl8pPr indent="-330200" lvl="7" marL="3657600" algn="l">
              <a:lnSpc>
                <a:spcPct val="100000"/>
              </a:lnSpc>
              <a:spcBef>
                <a:spcPts val="1000"/>
              </a:spcBef>
              <a:spcAft>
                <a:spcPts val="0"/>
              </a:spcAft>
              <a:buSzPts val="1600"/>
              <a:buChar char="•"/>
              <a:defRPr sz="1600"/>
            </a:lvl8pPr>
            <a:lvl9pPr indent="-330200" lvl="8" marL="4114800" algn="l">
              <a:lnSpc>
                <a:spcPct val="100000"/>
              </a:lnSpc>
              <a:spcBef>
                <a:spcPts val="1000"/>
              </a:spcBef>
              <a:spcAft>
                <a:spcPts val="0"/>
              </a:spcAft>
              <a:buSzPts val="1600"/>
              <a:buChar char="•"/>
              <a:defRPr sz="1600"/>
            </a:lvl9pPr>
          </a:lstStyle>
          <a:p/>
        </p:txBody>
      </p:sp>
      <p:sp>
        <p:nvSpPr>
          <p:cNvPr id="70" name="Google Shape;70;p38"/>
          <p:cNvSpPr txBox="1"/>
          <p:nvPr>
            <p:ph idx="2" type="body"/>
          </p:nvPr>
        </p:nvSpPr>
        <p:spPr>
          <a:xfrm>
            <a:off x="1115568" y="3549918"/>
            <a:ext cx="3794700" cy="2193900"/>
          </a:xfrm>
          <a:prstGeom prst="rect">
            <a:avLst/>
          </a:prstGeom>
          <a:noFill/>
          <a:ln>
            <a:noFill/>
          </a:ln>
        </p:spPr>
        <p:txBody>
          <a:bodyPr anchorCtr="1" anchor="t" bIns="45700" lIns="91425" spcFirstLastPara="1" rIns="91425" wrap="square" tIns="45700">
            <a:normAutofit/>
          </a:bodyPr>
          <a:lstStyle>
            <a:lvl1pPr indent="-228600" lvl="0" marL="457200" algn="ctr">
              <a:lnSpc>
                <a:spcPct val="100000"/>
              </a:lnSpc>
              <a:spcBef>
                <a:spcPts val="1000"/>
              </a:spcBef>
              <a:spcAft>
                <a:spcPts val="0"/>
              </a:spcAft>
              <a:buSzPts val="1500"/>
              <a:buNone/>
              <a:defRPr sz="1500">
                <a:solidFill>
                  <a:srgbClr val="FFFFFF"/>
                </a:solidFill>
              </a:defRPr>
            </a:lvl1pPr>
            <a:lvl2pPr indent="-228600" lvl="1" marL="914400" algn="l">
              <a:lnSpc>
                <a:spcPct val="100000"/>
              </a:lnSpc>
              <a:spcBef>
                <a:spcPts val="1000"/>
              </a:spcBef>
              <a:spcAft>
                <a:spcPts val="0"/>
              </a:spcAft>
              <a:buSzPts val="1400"/>
              <a:buNone/>
              <a:defRPr sz="1400"/>
            </a:lvl2pPr>
            <a:lvl3pPr indent="-228600" lvl="2" marL="1371600" algn="l">
              <a:lnSpc>
                <a:spcPct val="100000"/>
              </a:lnSpc>
              <a:spcBef>
                <a:spcPts val="1000"/>
              </a:spcBef>
              <a:spcAft>
                <a:spcPts val="0"/>
              </a:spcAft>
              <a:buSzPts val="1200"/>
              <a:buNone/>
              <a:defRPr sz="1200"/>
            </a:lvl3pPr>
            <a:lvl4pPr indent="-228600" lvl="3" marL="1828800" algn="l">
              <a:lnSpc>
                <a:spcPct val="100000"/>
              </a:lnSpc>
              <a:spcBef>
                <a:spcPts val="1000"/>
              </a:spcBef>
              <a:spcAft>
                <a:spcPts val="0"/>
              </a:spcAft>
              <a:buSzPts val="1000"/>
              <a:buNone/>
              <a:defRPr sz="1000"/>
            </a:lvl4pPr>
            <a:lvl5pPr indent="-228600" lvl="4" marL="2286000" algn="l">
              <a:lnSpc>
                <a:spcPct val="100000"/>
              </a:lnSpc>
              <a:spcBef>
                <a:spcPts val="1000"/>
              </a:spcBef>
              <a:spcAft>
                <a:spcPts val="0"/>
              </a:spcAft>
              <a:buSzPts val="1000"/>
              <a:buNone/>
              <a:defRPr sz="1000"/>
            </a:lvl5pPr>
            <a:lvl6pPr indent="-228600" lvl="5" marL="2743200" algn="l">
              <a:lnSpc>
                <a:spcPct val="100000"/>
              </a:lnSpc>
              <a:spcBef>
                <a:spcPts val="1000"/>
              </a:spcBef>
              <a:spcAft>
                <a:spcPts val="0"/>
              </a:spcAft>
              <a:buSzPts val="1000"/>
              <a:buNone/>
              <a:defRPr sz="1000"/>
            </a:lvl6pPr>
            <a:lvl7pPr indent="-228600" lvl="6" marL="3200400" algn="l">
              <a:lnSpc>
                <a:spcPct val="100000"/>
              </a:lnSpc>
              <a:spcBef>
                <a:spcPts val="1000"/>
              </a:spcBef>
              <a:spcAft>
                <a:spcPts val="0"/>
              </a:spcAft>
              <a:buSzPts val="1000"/>
              <a:buNone/>
              <a:defRPr sz="1000"/>
            </a:lvl7pPr>
            <a:lvl8pPr indent="-228600" lvl="7" marL="3657600" algn="l">
              <a:lnSpc>
                <a:spcPct val="100000"/>
              </a:lnSpc>
              <a:spcBef>
                <a:spcPts val="1000"/>
              </a:spcBef>
              <a:spcAft>
                <a:spcPts val="0"/>
              </a:spcAft>
              <a:buSzPts val="1000"/>
              <a:buNone/>
              <a:defRPr sz="1000"/>
            </a:lvl8pPr>
            <a:lvl9pPr indent="-228600" lvl="8" marL="4114800" algn="l">
              <a:lnSpc>
                <a:spcPct val="100000"/>
              </a:lnSpc>
              <a:spcBef>
                <a:spcPts val="1000"/>
              </a:spcBef>
              <a:spcAft>
                <a:spcPts val="0"/>
              </a:spcAft>
              <a:buSzPts val="1000"/>
              <a:buNone/>
              <a:defRPr sz="1000"/>
            </a:lvl9pPr>
          </a:lstStyle>
          <a:p/>
        </p:txBody>
      </p:sp>
      <p:sp>
        <p:nvSpPr>
          <p:cNvPr id="71" name="Google Shape;71;p38"/>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8"/>
          <p:cNvSpPr txBox="1"/>
          <p:nvPr>
            <p:ph idx="11" type="ftr"/>
          </p:nvPr>
        </p:nvSpPr>
        <p:spPr>
          <a:xfrm>
            <a:off x="804672" y="6236208"/>
            <a:ext cx="5124900" cy="320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8"/>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2.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29"/>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marR="0" rtl="0" algn="ctr">
              <a:lnSpc>
                <a:spcPct val="90000"/>
              </a:lnSpc>
              <a:spcBef>
                <a:spcPts val="0"/>
              </a:spcBef>
              <a:spcAft>
                <a:spcPts val="0"/>
              </a:spcAft>
              <a:buClr>
                <a:srgbClr val="262626"/>
              </a:buClr>
              <a:buSzPts val="2800"/>
              <a:buFont typeface="Gill Sans"/>
              <a:buNone/>
              <a:defRPr b="0" i="0" sz="2800" u="none" cap="none" strike="noStrik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9"/>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lvl1pPr indent="-342900" lvl="0" marL="457200" marR="0" rtl="0" algn="l">
              <a:lnSpc>
                <a:spcPct val="100000"/>
              </a:lnSpc>
              <a:spcBef>
                <a:spcPts val="1000"/>
              </a:spcBef>
              <a:spcAft>
                <a:spcPts val="0"/>
              </a:spcAft>
              <a:buClr>
                <a:schemeClr val="accent2"/>
              </a:buClr>
              <a:buSzPts val="1800"/>
              <a:buFont typeface="Arial"/>
              <a:buChar char="•"/>
              <a:defRPr b="0" i="0" sz="1800" u="none" cap="none" strike="noStrike">
                <a:solidFill>
                  <a:srgbClr val="FEFEFE"/>
                </a:solidFill>
                <a:latin typeface="Gill Sans"/>
                <a:ea typeface="Gill Sans"/>
                <a:cs typeface="Gill Sans"/>
                <a:sym typeface="Gill Sans"/>
              </a:defRPr>
            </a:lvl1pPr>
            <a:lvl2pPr indent="-330200" lvl="1" marL="9144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2pPr>
            <a:lvl3pPr indent="-330200" lvl="2" marL="13716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3pPr>
            <a:lvl4pPr indent="-330200" lvl="3" marL="18288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4pPr>
            <a:lvl5pPr indent="-330200" lvl="4" marL="2286000" marR="0" rtl="0" algn="l">
              <a:lnSpc>
                <a:spcPct val="100000"/>
              </a:lnSpc>
              <a:spcBef>
                <a:spcPts val="1000"/>
              </a:spcBef>
              <a:spcAft>
                <a:spcPts val="0"/>
              </a:spcAft>
              <a:buClr>
                <a:schemeClr val="accent2"/>
              </a:buClr>
              <a:buSzPts val="1600"/>
              <a:buFont typeface="Arial"/>
              <a:buChar char="•"/>
              <a:defRPr b="0" i="0" sz="1600" u="none" cap="none" strike="noStrike">
                <a:solidFill>
                  <a:srgbClr val="FEFEFE"/>
                </a:solidFill>
                <a:latin typeface="Gill Sans"/>
                <a:ea typeface="Gill Sans"/>
                <a:cs typeface="Gill Sans"/>
                <a:sym typeface="Gill Sans"/>
              </a:defRPr>
            </a:lvl5pPr>
            <a:lvl6pPr indent="-330200" lvl="5" marL="27432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6pPr>
            <a:lvl7pPr indent="-330200" lvl="6" marL="32004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7pPr>
            <a:lvl8pPr indent="-330200" lvl="7" marL="36576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8pPr>
            <a:lvl9pPr indent="-330200" lvl="8" marL="4114800" marR="0" rtl="0" algn="l">
              <a:lnSpc>
                <a:spcPct val="100000"/>
              </a:lnSpc>
              <a:spcBef>
                <a:spcPts val="1000"/>
              </a:spcBef>
              <a:spcAft>
                <a:spcPts val="0"/>
              </a:spcAft>
              <a:buClr>
                <a:schemeClr val="accent2"/>
              </a:buClr>
              <a:buSzPts val="1600"/>
              <a:buFont typeface="Arial"/>
              <a:buChar char="•"/>
              <a:defRPr b="0" i="0" sz="1600" u="none" cap="none" strike="noStrike">
                <a:solidFill>
                  <a:schemeClr val="lt1"/>
                </a:solidFill>
                <a:latin typeface="Gill Sans"/>
                <a:ea typeface="Gill Sans"/>
                <a:cs typeface="Gill Sans"/>
                <a:sym typeface="Gill Sans"/>
              </a:defRPr>
            </a:lvl9pPr>
          </a:lstStyle>
          <a:p/>
        </p:txBody>
      </p:sp>
      <p:sp>
        <p:nvSpPr>
          <p:cNvPr id="8" name="Google Shape;8;p29"/>
          <p:cNvSpPr txBox="1"/>
          <p:nvPr>
            <p:ph idx="10" type="dt"/>
          </p:nvPr>
        </p:nvSpPr>
        <p:spPr>
          <a:xfrm>
            <a:off x="7821429" y="6238816"/>
            <a:ext cx="2753746" cy="323968"/>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9pPr>
          </a:lstStyle>
          <a:p/>
        </p:txBody>
      </p:sp>
      <p:sp>
        <p:nvSpPr>
          <p:cNvPr id="9" name="Google Shape;9;p29"/>
          <p:cNvSpPr txBox="1"/>
          <p:nvPr>
            <p:ph idx="11" type="ftr"/>
          </p:nvPr>
        </p:nvSpPr>
        <p:spPr>
          <a:xfrm>
            <a:off x="1600200" y="6236208"/>
            <a:ext cx="5901189" cy="32004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5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lt1"/>
                </a:solidFill>
                <a:latin typeface="Gill Sans"/>
                <a:ea typeface="Gill Sans"/>
                <a:cs typeface="Gill Sans"/>
                <a:sym typeface="Gill Sans"/>
              </a:defRPr>
            </a:lvl9pPr>
          </a:lstStyle>
          <a:p/>
        </p:txBody>
      </p:sp>
      <p:sp>
        <p:nvSpPr>
          <p:cNvPr id="10" name="Google Shape;10;p29"/>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spcFirstLastPara="1" rIns="18275" wrap="square" tIns="45700">
            <a:noAutofit/>
          </a:bodyPr>
          <a:lstStyle>
            <a:lvl1pPr indent="0" lvl="0" marL="0" marR="0" rtl="0" algn="ctr">
              <a:spcBef>
                <a:spcPts val="0"/>
              </a:spcBef>
              <a:buNone/>
              <a:defRPr b="0" i="0" sz="1100" u="none" cap="none" strike="noStrike">
                <a:solidFill>
                  <a:srgbClr val="FFFFFF"/>
                </a:solidFill>
                <a:latin typeface="Gill Sans"/>
                <a:ea typeface="Gill Sans"/>
                <a:cs typeface="Gill Sans"/>
                <a:sym typeface="Gill Sans"/>
              </a:defRPr>
            </a:lvl1pPr>
            <a:lvl2pPr indent="0" lvl="1" marL="0" marR="0" rtl="0" algn="ctr">
              <a:spcBef>
                <a:spcPts val="0"/>
              </a:spcBef>
              <a:buNone/>
              <a:defRPr b="0" i="0" sz="1100" u="none" cap="none" strike="noStrike">
                <a:solidFill>
                  <a:srgbClr val="FFFFFF"/>
                </a:solidFill>
                <a:latin typeface="Gill Sans"/>
                <a:ea typeface="Gill Sans"/>
                <a:cs typeface="Gill Sans"/>
                <a:sym typeface="Gill Sans"/>
              </a:defRPr>
            </a:lvl2pPr>
            <a:lvl3pPr indent="0" lvl="2" marL="0" marR="0" rtl="0" algn="ctr">
              <a:spcBef>
                <a:spcPts val="0"/>
              </a:spcBef>
              <a:buNone/>
              <a:defRPr b="0" i="0" sz="1100" u="none" cap="none" strike="noStrike">
                <a:solidFill>
                  <a:srgbClr val="FFFFFF"/>
                </a:solidFill>
                <a:latin typeface="Gill Sans"/>
                <a:ea typeface="Gill Sans"/>
                <a:cs typeface="Gill Sans"/>
                <a:sym typeface="Gill Sans"/>
              </a:defRPr>
            </a:lvl3pPr>
            <a:lvl4pPr indent="0" lvl="3" marL="0" marR="0" rtl="0" algn="ctr">
              <a:spcBef>
                <a:spcPts val="0"/>
              </a:spcBef>
              <a:buNone/>
              <a:defRPr b="0" i="0" sz="1100" u="none" cap="none" strike="noStrike">
                <a:solidFill>
                  <a:srgbClr val="FFFFFF"/>
                </a:solidFill>
                <a:latin typeface="Gill Sans"/>
                <a:ea typeface="Gill Sans"/>
                <a:cs typeface="Gill Sans"/>
                <a:sym typeface="Gill Sans"/>
              </a:defRPr>
            </a:lvl4pPr>
            <a:lvl5pPr indent="0" lvl="4" marL="0" marR="0" rtl="0" algn="ctr">
              <a:spcBef>
                <a:spcPts val="0"/>
              </a:spcBef>
              <a:buNone/>
              <a:defRPr b="0" i="0" sz="1100" u="none" cap="none" strike="noStrike">
                <a:solidFill>
                  <a:srgbClr val="FFFFFF"/>
                </a:solidFill>
                <a:latin typeface="Gill Sans"/>
                <a:ea typeface="Gill Sans"/>
                <a:cs typeface="Gill Sans"/>
                <a:sym typeface="Gill Sans"/>
              </a:defRPr>
            </a:lvl5pPr>
            <a:lvl6pPr indent="0" lvl="5" marL="0" marR="0" rtl="0" algn="ctr">
              <a:spcBef>
                <a:spcPts val="0"/>
              </a:spcBef>
              <a:buNone/>
              <a:defRPr b="0" i="0" sz="1100" u="none" cap="none" strike="noStrike">
                <a:solidFill>
                  <a:srgbClr val="FFFFFF"/>
                </a:solidFill>
                <a:latin typeface="Gill Sans"/>
                <a:ea typeface="Gill Sans"/>
                <a:cs typeface="Gill Sans"/>
                <a:sym typeface="Gill Sans"/>
              </a:defRPr>
            </a:lvl6pPr>
            <a:lvl7pPr indent="0" lvl="6" marL="0" marR="0" rtl="0" algn="ctr">
              <a:spcBef>
                <a:spcPts val="0"/>
              </a:spcBef>
              <a:buNone/>
              <a:defRPr b="0" i="0" sz="1100" u="none" cap="none" strike="noStrike">
                <a:solidFill>
                  <a:srgbClr val="FFFFFF"/>
                </a:solidFill>
                <a:latin typeface="Gill Sans"/>
                <a:ea typeface="Gill Sans"/>
                <a:cs typeface="Gill Sans"/>
                <a:sym typeface="Gill Sans"/>
              </a:defRPr>
            </a:lvl7pPr>
            <a:lvl8pPr indent="0" lvl="7" marL="0" marR="0" rtl="0" algn="ctr">
              <a:spcBef>
                <a:spcPts val="0"/>
              </a:spcBef>
              <a:buNone/>
              <a:defRPr b="0" i="0" sz="1100" u="none" cap="none" strike="noStrike">
                <a:solidFill>
                  <a:srgbClr val="FFFFFF"/>
                </a:solidFill>
                <a:latin typeface="Gill Sans"/>
                <a:ea typeface="Gill Sans"/>
                <a:cs typeface="Gill Sans"/>
                <a:sym typeface="Gill Sans"/>
              </a:defRPr>
            </a:lvl8pPr>
            <a:lvl9pPr indent="0" lvl="8" marL="0" marR="0" rtl="0" algn="ctr">
              <a:spcBef>
                <a:spcPts val="0"/>
              </a:spcBef>
              <a:buNone/>
              <a:defRPr b="0" i="0" sz="11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7" name="Shape 17"/>
        <p:cNvGrpSpPr/>
        <p:nvPr/>
      </p:nvGrpSpPr>
      <p:grpSpPr>
        <a:xfrm>
          <a:off x="0" y="0"/>
          <a:ext cx="0" cy="0"/>
          <a:chOff x="0" y="0"/>
          <a:chExt cx="0" cy="0"/>
        </a:xfrm>
      </p:grpSpPr>
      <p:sp>
        <p:nvSpPr>
          <p:cNvPr id="18" name="Google Shape;18;p28"/>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marR="0" algn="ctr">
              <a:lnSpc>
                <a:spcPct val="90000"/>
              </a:lnSpc>
              <a:spcBef>
                <a:spcPts val="0"/>
              </a:spcBef>
              <a:spcAft>
                <a:spcPts val="0"/>
              </a:spcAft>
              <a:buClr>
                <a:srgbClr val="262626"/>
              </a:buClr>
              <a:buSzPts val="2800"/>
              <a:buFont typeface="Gill Sans"/>
              <a:buNone/>
              <a:defRPr b="0" i="0" sz="2800" u="none" cap="none" strike="noStrik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 name="Google Shape;19;p28"/>
          <p:cNvSpPr txBox="1"/>
          <p:nvPr>
            <p:ph idx="1" type="body"/>
          </p:nvPr>
        </p:nvSpPr>
        <p:spPr>
          <a:xfrm>
            <a:off x="2231136" y="2638044"/>
            <a:ext cx="7729800" cy="3102000"/>
          </a:xfrm>
          <a:prstGeom prst="rect">
            <a:avLst/>
          </a:prstGeom>
          <a:noFill/>
          <a:ln>
            <a:noFill/>
          </a:ln>
        </p:spPr>
        <p:txBody>
          <a:bodyPr anchorCtr="0" anchor="t" bIns="45700" lIns="91425" spcFirstLastPara="1" rIns="91425" wrap="square" tIns="45700">
            <a:normAutofit/>
          </a:bodyPr>
          <a:lstStyle>
            <a:lvl1pPr indent="-342900" lvl="0" marL="457200" marR="0" algn="l">
              <a:lnSpc>
                <a:spcPct val="100000"/>
              </a:lnSpc>
              <a:spcBef>
                <a:spcPts val="1000"/>
              </a:spcBef>
              <a:spcAft>
                <a:spcPts val="0"/>
              </a:spcAft>
              <a:buClr>
                <a:schemeClr val="accent2"/>
              </a:buClr>
              <a:buSzPts val="1800"/>
              <a:buFont typeface="Arial"/>
              <a:buChar char="•"/>
              <a:defRPr b="0" i="0" sz="1800" u="none" cap="none" strike="noStrike">
                <a:solidFill>
                  <a:srgbClr val="262626"/>
                </a:solidFill>
                <a:latin typeface="Gill Sans"/>
                <a:ea typeface="Gill Sans"/>
                <a:cs typeface="Gill Sans"/>
                <a:sym typeface="Gill Sans"/>
              </a:defRPr>
            </a:lvl1pPr>
            <a:lvl2pPr indent="-330200" lvl="1" marL="914400" marR="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2pPr>
            <a:lvl3pPr indent="-330200" lvl="2" marL="1371600" marR="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3pPr>
            <a:lvl4pPr indent="-330200" lvl="3" marL="1828800" marR="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4pPr>
            <a:lvl5pPr indent="-330200" lvl="4" marL="2286000" marR="0" algn="l">
              <a:lnSpc>
                <a:spcPct val="100000"/>
              </a:lnSpc>
              <a:spcBef>
                <a:spcPts val="1000"/>
              </a:spcBef>
              <a:spcAft>
                <a:spcPts val="0"/>
              </a:spcAft>
              <a:buClr>
                <a:schemeClr val="accent2"/>
              </a:buClr>
              <a:buSzPts val="1600"/>
              <a:buFont typeface="Arial"/>
              <a:buChar char="•"/>
              <a:defRPr b="0" i="0" sz="1600" u="none" cap="none" strike="noStrike">
                <a:solidFill>
                  <a:srgbClr val="262626"/>
                </a:solidFill>
                <a:latin typeface="Gill Sans"/>
                <a:ea typeface="Gill Sans"/>
                <a:cs typeface="Gill Sans"/>
                <a:sym typeface="Gill Sans"/>
              </a:defRPr>
            </a:lvl5pPr>
            <a:lvl6pPr indent="-330200" lvl="5" marL="2743200" marR="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6pPr>
            <a:lvl7pPr indent="-330200" lvl="6" marL="3200400" marR="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7pPr>
            <a:lvl8pPr indent="-330200" lvl="7" marL="3657600" marR="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8pPr>
            <a:lvl9pPr indent="-330200" lvl="8" marL="4114800" marR="0" algn="l">
              <a:lnSpc>
                <a:spcPct val="100000"/>
              </a:lnSpc>
              <a:spcBef>
                <a:spcPts val="1000"/>
              </a:spcBef>
              <a:spcAft>
                <a:spcPts val="0"/>
              </a:spcAft>
              <a:buClr>
                <a:schemeClr val="accent2"/>
              </a:buClr>
              <a:buSzPts val="1600"/>
              <a:buFont typeface="Arial"/>
              <a:buChar char="•"/>
              <a:defRPr b="0" i="0" sz="1600" u="none" cap="none" strike="noStrike">
                <a:solidFill>
                  <a:schemeClr val="dk1"/>
                </a:solidFill>
                <a:latin typeface="Gill Sans"/>
                <a:ea typeface="Gill Sans"/>
                <a:cs typeface="Gill Sans"/>
                <a:sym typeface="Gill Sans"/>
              </a:defRPr>
            </a:lvl9pPr>
          </a:lstStyle>
          <a:p/>
        </p:txBody>
      </p:sp>
      <p:sp>
        <p:nvSpPr>
          <p:cNvPr id="20" name="Google Shape;20;p28"/>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marR="0" algn="r">
              <a:spcBef>
                <a:spcPts val="0"/>
              </a:spcBef>
              <a:spcAft>
                <a:spcPts val="0"/>
              </a:spcAft>
              <a:buSzPts val="1400"/>
              <a:buNone/>
              <a:defRPr b="0" i="0" sz="1050" u="none" cap="none" strike="noStrike">
                <a:solidFill>
                  <a:schemeClr val="dk1"/>
                </a:solidFill>
                <a:latin typeface="Gill Sans"/>
                <a:ea typeface="Gill Sans"/>
                <a:cs typeface="Gill Sans"/>
                <a:sym typeface="Gill Sans"/>
              </a:defRPr>
            </a:lvl1pPr>
            <a:lvl2pPr lvl="1"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21" name="Google Shape;21;p28"/>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marR="0" algn="l">
              <a:spcBef>
                <a:spcPts val="0"/>
              </a:spcBef>
              <a:spcAft>
                <a:spcPts val="0"/>
              </a:spcAft>
              <a:buSzPts val="1400"/>
              <a:buNone/>
              <a:defRPr b="0" i="0" sz="1050" u="none" cap="none" strike="noStrike">
                <a:solidFill>
                  <a:schemeClr val="dk1"/>
                </a:solidFill>
                <a:latin typeface="Gill Sans"/>
                <a:ea typeface="Gill Sans"/>
                <a:cs typeface="Gill Sans"/>
                <a:sym typeface="Gill Sans"/>
              </a:defRPr>
            </a:lvl1pPr>
            <a:lvl2pPr lvl="1"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22" name="Google Shape;22;p28"/>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Autofit/>
          </a:bodyPr>
          <a:lstStyle>
            <a:lvl1pPr indent="0" lvl="0" marL="0" marR="0" algn="ctr">
              <a:spcBef>
                <a:spcPts val="0"/>
              </a:spcBef>
              <a:buNone/>
              <a:defRPr b="0" i="0" sz="1100" u="none" cap="none" strike="noStrike">
                <a:solidFill>
                  <a:srgbClr val="FFFFFF"/>
                </a:solidFill>
                <a:latin typeface="Gill Sans"/>
                <a:ea typeface="Gill Sans"/>
                <a:cs typeface="Gill Sans"/>
                <a:sym typeface="Gill Sans"/>
              </a:defRPr>
            </a:lvl1pPr>
            <a:lvl2pPr indent="0" lvl="1" marL="0" marR="0" algn="ctr">
              <a:spcBef>
                <a:spcPts val="0"/>
              </a:spcBef>
              <a:buNone/>
              <a:defRPr b="0" i="0" sz="1100" u="none" cap="none" strike="noStrike">
                <a:solidFill>
                  <a:srgbClr val="FFFFFF"/>
                </a:solidFill>
                <a:latin typeface="Gill Sans"/>
                <a:ea typeface="Gill Sans"/>
                <a:cs typeface="Gill Sans"/>
                <a:sym typeface="Gill Sans"/>
              </a:defRPr>
            </a:lvl2pPr>
            <a:lvl3pPr indent="0" lvl="2" marL="0" marR="0" algn="ctr">
              <a:spcBef>
                <a:spcPts val="0"/>
              </a:spcBef>
              <a:buNone/>
              <a:defRPr b="0" i="0" sz="1100" u="none" cap="none" strike="noStrike">
                <a:solidFill>
                  <a:srgbClr val="FFFFFF"/>
                </a:solidFill>
                <a:latin typeface="Gill Sans"/>
                <a:ea typeface="Gill Sans"/>
                <a:cs typeface="Gill Sans"/>
                <a:sym typeface="Gill Sans"/>
              </a:defRPr>
            </a:lvl3pPr>
            <a:lvl4pPr indent="0" lvl="3" marL="0" marR="0" algn="ctr">
              <a:spcBef>
                <a:spcPts val="0"/>
              </a:spcBef>
              <a:buNone/>
              <a:defRPr b="0" i="0" sz="1100" u="none" cap="none" strike="noStrike">
                <a:solidFill>
                  <a:srgbClr val="FFFFFF"/>
                </a:solidFill>
                <a:latin typeface="Gill Sans"/>
                <a:ea typeface="Gill Sans"/>
                <a:cs typeface="Gill Sans"/>
                <a:sym typeface="Gill Sans"/>
              </a:defRPr>
            </a:lvl4pPr>
            <a:lvl5pPr indent="0" lvl="4" marL="0" marR="0" algn="ctr">
              <a:spcBef>
                <a:spcPts val="0"/>
              </a:spcBef>
              <a:buNone/>
              <a:defRPr b="0" i="0" sz="1100" u="none" cap="none" strike="noStrike">
                <a:solidFill>
                  <a:srgbClr val="FFFFFF"/>
                </a:solidFill>
                <a:latin typeface="Gill Sans"/>
                <a:ea typeface="Gill Sans"/>
                <a:cs typeface="Gill Sans"/>
                <a:sym typeface="Gill Sans"/>
              </a:defRPr>
            </a:lvl5pPr>
            <a:lvl6pPr indent="0" lvl="5" marL="0" marR="0" algn="ctr">
              <a:spcBef>
                <a:spcPts val="0"/>
              </a:spcBef>
              <a:buNone/>
              <a:defRPr b="0" i="0" sz="1100" u="none" cap="none" strike="noStrike">
                <a:solidFill>
                  <a:srgbClr val="FFFFFF"/>
                </a:solidFill>
                <a:latin typeface="Gill Sans"/>
                <a:ea typeface="Gill Sans"/>
                <a:cs typeface="Gill Sans"/>
                <a:sym typeface="Gill Sans"/>
              </a:defRPr>
            </a:lvl6pPr>
            <a:lvl7pPr indent="0" lvl="6" marL="0" marR="0" algn="ctr">
              <a:spcBef>
                <a:spcPts val="0"/>
              </a:spcBef>
              <a:buNone/>
              <a:defRPr b="0" i="0" sz="1100" u="none" cap="none" strike="noStrike">
                <a:solidFill>
                  <a:srgbClr val="FFFFFF"/>
                </a:solidFill>
                <a:latin typeface="Gill Sans"/>
                <a:ea typeface="Gill Sans"/>
                <a:cs typeface="Gill Sans"/>
                <a:sym typeface="Gill Sans"/>
              </a:defRPr>
            </a:lvl7pPr>
            <a:lvl8pPr indent="0" lvl="7" marL="0" marR="0" algn="ctr">
              <a:spcBef>
                <a:spcPts val="0"/>
              </a:spcBef>
              <a:buNone/>
              <a:defRPr b="0" i="0" sz="1100" u="none" cap="none" strike="noStrike">
                <a:solidFill>
                  <a:srgbClr val="FFFFFF"/>
                </a:solidFill>
                <a:latin typeface="Gill Sans"/>
                <a:ea typeface="Gill Sans"/>
                <a:cs typeface="Gill Sans"/>
                <a:sym typeface="Gill Sans"/>
              </a:defRPr>
            </a:lvl8pPr>
            <a:lvl9pPr indent="0" lvl="8" marL="0" marR="0" algn="ctr">
              <a:spcBef>
                <a:spcPts val="0"/>
              </a:spcBef>
              <a:buNone/>
              <a:defRPr b="0" i="0" sz="11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
          <p:cNvSpPr txBox="1"/>
          <p:nvPr>
            <p:ph type="ctrTitle"/>
          </p:nvPr>
        </p:nvSpPr>
        <p:spPr>
          <a:xfrm>
            <a:off x="1600200" y="2386744"/>
            <a:ext cx="8991600" cy="164592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82875" lIns="274300" spcFirstLastPara="1" rIns="274300" wrap="square" tIns="182875">
            <a:normAutofit/>
          </a:bodyPr>
          <a:lstStyle/>
          <a:p>
            <a:pPr indent="0" lvl="0" marL="0" rtl="0" algn="ctr">
              <a:lnSpc>
                <a:spcPct val="90000"/>
              </a:lnSpc>
              <a:spcBef>
                <a:spcPts val="0"/>
              </a:spcBef>
              <a:spcAft>
                <a:spcPts val="0"/>
              </a:spcAft>
              <a:buClr>
                <a:srgbClr val="262626"/>
              </a:buClr>
              <a:buSzPts val="3800"/>
              <a:buFont typeface="Gill Sans"/>
              <a:buNone/>
            </a:pPr>
            <a:r>
              <a:rPr lang="en-US"/>
              <a:t>GRANT APPLICATION RESEARCH </a:t>
            </a:r>
            <a:endParaRPr/>
          </a:p>
        </p:txBody>
      </p:sp>
      <p:sp>
        <p:nvSpPr>
          <p:cNvPr id="99" name="Google Shape;99;p1"/>
          <p:cNvSpPr txBox="1"/>
          <p:nvPr>
            <p:ph idx="1" type="subTitle"/>
          </p:nvPr>
        </p:nvSpPr>
        <p:spPr>
          <a:xfrm>
            <a:off x="2695194" y="4352544"/>
            <a:ext cx="6801612" cy="1239894"/>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0"/>
              </a:spcBef>
              <a:spcAft>
                <a:spcPts val="0"/>
              </a:spcAft>
              <a:buSzPts val="2000"/>
              <a:buNone/>
            </a:pPr>
            <a:r>
              <a:rPr lang="en-US"/>
              <a:t>CTDS UX Research Team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FINDINGS</a:t>
            </a:r>
            <a:r>
              <a:rPr lang="en-US"/>
              <a:t> #1</a:t>
            </a:r>
            <a:endParaRPr/>
          </a:p>
        </p:txBody>
      </p:sp>
      <p:sp>
        <p:nvSpPr>
          <p:cNvPr id="153" name="Google Shape;153;p10"/>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lang="en-US"/>
              <a:t>Pre-Submission Stage </a:t>
            </a:r>
            <a:endParaRPr/>
          </a:p>
          <a:p>
            <a:pPr indent="-228600" lvl="0" marL="228600" rtl="0" algn="l">
              <a:lnSpc>
                <a:spcPct val="100000"/>
              </a:lnSpc>
              <a:spcBef>
                <a:spcPts val="1000"/>
              </a:spcBef>
              <a:spcAft>
                <a:spcPts val="0"/>
              </a:spcAft>
              <a:buSzPts val="1800"/>
              <a:buChar char="•"/>
            </a:pPr>
            <a:r>
              <a:rPr lang="en-US"/>
              <a:t>Insight #1 - </a:t>
            </a:r>
            <a:r>
              <a:rPr b="1" lang="en-US"/>
              <a:t>Transparency between the government and prospective grantees is limited. </a:t>
            </a:r>
            <a:endParaRPr/>
          </a:p>
          <a:p>
            <a:pPr indent="-228600" lvl="0" marL="228600" rtl="0" algn="l">
              <a:lnSpc>
                <a:spcPct val="100000"/>
              </a:lnSpc>
              <a:spcBef>
                <a:spcPts val="1000"/>
              </a:spcBef>
              <a:spcAft>
                <a:spcPts val="0"/>
              </a:spcAft>
              <a:buSzPts val="1800"/>
              <a:buChar char="•"/>
            </a:pPr>
            <a:r>
              <a:rPr lang="en-US"/>
              <a:t>Pain Point -</a:t>
            </a:r>
            <a:r>
              <a:rPr b="1" lang="en-US"/>
              <a:t> </a:t>
            </a:r>
            <a:r>
              <a:rPr lang="en-US"/>
              <a:t>All interview subjects stated that they received awareness of grant opportunities from sources other than OPM about NPG Grants becoming available.</a:t>
            </a:r>
            <a:endParaRPr/>
          </a:p>
          <a:p>
            <a:pPr indent="0" lvl="0" marL="0" rtl="0" algn="ctr">
              <a:lnSpc>
                <a:spcPct val="100000"/>
              </a:lnSpc>
              <a:spcBef>
                <a:spcPts val="1000"/>
              </a:spcBef>
              <a:spcAft>
                <a:spcPts val="0"/>
              </a:spcAft>
              <a:buSzPts val="1100"/>
              <a:buNone/>
            </a:pPr>
            <a:r>
              <a:rPr i="1" lang="en-US" sz="1100"/>
              <a:t>“In terms of Grants, that grant is a critical funding to support and other capital improvement. We don’t have other funding.”</a:t>
            </a:r>
            <a:r>
              <a:rPr lang="en-US" sz="1100"/>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1"/>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FINDINGS #1</a:t>
            </a:r>
            <a:r>
              <a:rPr lang="en-US"/>
              <a:t> </a:t>
            </a:r>
            <a:endParaRPr/>
          </a:p>
        </p:txBody>
      </p:sp>
      <p:sp>
        <p:nvSpPr>
          <p:cNvPr id="159" name="Google Shape;159;p11"/>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00000"/>
              </a:lnSpc>
              <a:spcBef>
                <a:spcPts val="0"/>
              </a:spcBef>
              <a:spcAft>
                <a:spcPts val="0"/>
              </a:spcAft>
              <a:buSzPts val="1400"/>
              <a:buChar char="•"/>
            </a:pPr>
            <a:r>
              <a:rPr b="1" lang="en-US" sz="1400"/>
              <a:t>Issue: </a:t>
            </a:r>
            <a:r>
              <a:rPr lang="en-US" sz="1400"/>
              <a:t>When the prospective grantee doesn't know when the application becomes available it creates an additional research and monitoring burden to their operations. </a:t>
            </a:r>
            <a:endParaRPr/>
          </a:p>
          <a:p>
            <a:pPr indent="-228600" lvl="0" marL="228600" rtl="0" algn="l">
              <a:lnSpc>
                <a:spcPct val="100000"/>
              </a:lnSpc>
              <a:spcBef>
                <a:spcPts val="1000"/>
              </a:spcBef>
              <a:spcAft>
                <a:spcPts val="0"/>
              </a:spcAft>
              <a:buSzPts val="1400"/>
              <a:buChar char="•"/>
            </a:pPr>
            <a:r>
              <a:rPr lang="en-US" sz="1400"/>
              <a:t>Grantee checks the website, but awareness of the grants seems to come from third-party website subscriptions to sites like Connecticut Alliance, and Biznet.</a:t>
            </a:r>
            <a:endParaRPr sz="1400"/>
          </a:p>
          <a:p>
            <a:pPr indent="-228600" lvl="0" marL="228600" rtl="0" algn="l">
              <a:lnSpc>
                <a:spcPct val="100000"/>
              </a:lnSpc>
              <a:spcBef>
                <a:spcPts val="1000"/>
              </a:spcBef>
              <a:spcAft>
                <a:spcPts val="0"/>
              </a:spcAft>
              <a:buSzPts val="1400"/>
              <a:buChar char="•"/>
            </a:pPr>
            <a:r>
              <a:rPr lang="en-US" sz="1400"/>
              <a:t>When asked how organizations became aware of grants our interview subjects responded with statements like this:</a:t>
            </a:r>
            <a:endParaRPr sz="1400"/>
          </a:p>
          <a:p>
            <a:pPr indent="0" lvl="0" marL="0" rtl="0" algn="ctr">
              <a:lnSpc>
                <a:spcPct val="100000"/>
              </a:lnSpc>
              <a:spcBef>
                <a:spcPts val="1000"/>
              </a:spcBef>
              <a:spcAft>
                <a:spcPts val="0"/>
              </a:spcAft>
              <a:buSzPts val="1400"/>
              <a:buNone/>
            </a:pPr>
            <a:r>
              <a:rPr i="1" lang="en-US" sz="1400"/>
              <a:t>Through our trade associations, we belong to the alliance, the Connecticut Alliance of Nonprofits.” </a:t>
            </a:r>
            <a:endParaRPr/>
          </a:p>
          <a:p>
            <a:pPr indent="0" lvl="0" marL="0" rtl="0" algn="ctr">
              <a:lnSpc>
                <a:spcPct val="100000"/>
              </a:lnSpc>
              <a:spcBef>
                <a:spcPts val="1000"/>
              </a:spcBef>
              <a:spcAft>
                <a:spcPts val="0"/>
              </a:spcAft>
              <a:buSzPts val="1400"/>
              <a:buNone/>
            </a:pPr>
            <a:r>
              <a:rPr i="1" lang="en-US" sz="1400"/>
              <a:t>It may have been through the Connecticut Alliance, an email they sent out. I can't remember exactly where it came the first time. </a:t>
            </a:r>
            <a:endParaRPr/>
          </a:p>
          <a:p>
            <a:pPr indent="0" lvl="0" marL="0" rtl="0" algn="ctr">
              <a:lnSpc>
                <a:spcPct val="100000"/>
              </a:lnSpc>
              <a:spcBef>
                <a:spcPts val="1000"/>
              </a:spcBef>
              <a:spcAft>
                <a:spcPts val="0"/>
              </a:spcAft>
              <a:buSzPts val="1400"/>
              <a:buNone/>
            </a:pPr>
            <a:r>
              <a:rPr i="1" lang="en-US" sz="1400"/>
              <a:t>“Connecticut non-profit alliance. - word of mouth" </a:t>
            </a:r>
            <a:endParaRPr/>
          </a:p>
          <a:p>
            <a:pPr indent="0" lvl="0" marL="0" rtl="0" algn="ctr">
              <a:lnSpc>
                <a:spcPct val="100000"/>
              </a:lnSpc>
              <a:spcBef>
                <a:spcPts val="1000"/>
              </a:spcBef>
              <a:spcAft>
                <a:spcPts val="0"/>
              </a:spcAft>
              <a:buSzPts val="1400"/>
              <a:buNone/>
            </a:pPr>
            <a:r>
              <a:rPr i="1" lang="en-US" sz="1400"/>
              <a:t>“I had put my originally registered allied for the apartment administrative services. DS the old biznet website.”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2"/>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FINDINGS #1</a:t>
            </a:r>
            <a:endParaRPr/>
          </a:p>
        </p:txBody>
      </p:sp>
      <p:sp>
        <p:nvSpPr>
          <p:cNvPr id="165" name="Google Shape;165;p12"/>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400"/>
              <a:buChar char="•"/>
            </a:pPr>
            <a:r>
              <a:rPr b="1" lang="en-US" sz="1400"/>
              <a:t>Finding: </a:t>
            </a:r>
            <a:r>
              <a:rPr lang="en-US" sz="1400"/>
              <a:t>Many people within organizations have set up Google alerts in order to make themselves aware of any Connecticut grants related information and must sift through those results to find the most meaningful information.</a:t>
            </a:r>
            <a:endParaRPr/>
          </a:p>
          <a:p>
            <a:pPr indent="0" lvl="0" marL="0" rtl="0" algn="ctr">
              <a:lnSpc>
                <a:spcPct val="100000"/>
              </a:lnSpc>
              <a:spcBef>
                <a:spcPts val="1000"/>
              </a:spcBef>
              <a:spcAft>
                <a:spcPts val="0"/>
              </a:spcAft>
              <a:buSzPts val="1200"/>
              <a:buNone/>
            </a:pPr>
            <a:r>
              <a:rPr i="1" lang="en-US" sz="1200"/>
              <a:t>“And so anytime there is funding available through the state of Connecticut, we do receive notification through emails or if it's publicized in other places you know like if there's a newspaper article or if there's an alert, we have </a:t>
            </a:r>
            <a:r>
              <a:rPr b="1" i="1" lang="en-US" sz="1200"/>
              <a:t>Google alerts</a:t>
            </a:r>
            <a:r>
              <a:rPr i="1" lang="en-US" sz="1200"/>
              <a:t>. So anytime anything is printed with Grant, we'll get notifications of it. And that's mainly how we receive notification of a grant being available.”</a:t>
            </a:r>
            <a:endParaRPr/>
          </a:p>
          <a:p>
            <a:pPr indent="-228600" lvl="0" marL="228600" rtl="0" algn="l">
              <a:lnSpc>
                <a:spcPct val="100000"/>
              </a:lnSpc>
              <a:spcBef>
                <a:spcPts val="1000"/>
              </a:spcBef>
              <a:spcAft>
                <a:spcPts val="0"/>
              </a:spcAft>
              <a:buSzPts val="1400"/>
              <a:buChar char="•"/>
            </a:pPr>
            <a:r>
              <a:rPr b="1" lang="en-US" sz="1400"/>
              <a:t>Solution</a:t>
            </a:r>
            <a:r>
              <a:rPr lang="en-US" sz="1400"/>
              <a:t>: Having a platform that allows for timely and actionable insights for prospective grantees is necessary. </a:t>
            </a:r>
            <a:endParaRPr/>
          </a:p>
          <a:p>
            <a:pPr indent="-139700" lvl="0" marL="228600" rtl="0" algn="l">
              <a:lnSpc>
                <a:spcPct val="100000"/>
              </a:lnSpc>
              <a:spcBef>
                <a:spcPts val="1000"/>
              </a:spcBef>
              <a:spcAft>
                <a:spcPts val="0"/>
              </a:spcAft>
              <a:buSzPts val="1400"/>
              <a:buNone/>
            </a:pPr>
            <a:r>
              <a:t/>
            </a:r>
            <a:endParaRPr sz="1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3"/>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600"/>
              <a:buChar char="•"/>
            </a:pPr>
            <a:r>
              <a:rPr lang="en-US" sz="1600"/>
              <a:t>Issue #2:  </a:t>
            </a:r>
            <a:r>
              <a:rPr b="1" lang="en-US" sz="1600"/>
              <a:t>When an application gets cut off on a scoring basis, applicants are automatically sent to another round</a:t>
            </a:r>
            <a:endParaRPr/>
          </a:p>
          <a:p>
            <a:pPr indent="-228600" lvl="0" marL="228600" rtl="0" algn="l">
              <a:lnSpc>
                <a:spcPct val="100000"/>
              </a:lnSpc>
              <a:spcBef>
                <a:spcPts val="1000"/>
              </a:spcBef>
              <a:spcAft>
                <a:spcPts val="0"/>
              </a:spcAft>
              <a:buSzPts val="1600"/>
              <a:buChar char="•"/>
            </a:pPr>
            <a:r>
              <a:rPr lang="en-US" sz="1600"/>
              <a:t>There is a cut off in the scoring card and sometime sent to another round of funding. Applicants will know when they get cut off by an email but won’t know when they receive the next round of funding,  </a:t>
            </a:r>
            <a:endParaRPr/>
          </a:p>
          <a:p>
            <a:pPr indent="0" lvl="1" marL="228600" rtl="0" algn="ctr">
              <a:lnSpc>
                <a:spcPct val="100000"/>
              </a:lnSpc>
              <a:spcBef>
                <a:spcPts val="1000"/>
              </a:spcBef>
              <a:spcAft>
                <a:spcPts val="0"/>
              </a:spcAft>
              <a:buSzPts val="1200"/>
              <a:buNone/>
            </a:pPr>
            <a:r>
              <a:rPr i="1" lang="en-US" sz="1200"/>
              <a:t>“I got a surprise email stating that I have received the grant award. It was great that money came, but it was out of the blue” </a:t>
            </a:r>
            <a:endParaRPr/>
          </a:p>
          <a:p>
            <a:pPr indent="0" lvl="0" marL="0" rtl="0" algn="ctr">
              <a:lnSpc>
                <a:spcPct val="100000"/>
              </a:lnSpc>
              <a:spcBef>
                <a:spcPts val="1000"/>
              </a:spcBef>
              <a:spcAft>
                <a:spcPts val="0"/>
              </a:spcAft>
              <a:buSzPts val="1200"/>
              <a:buNone/>
            </a:pPr>
            <a:r>
              <a:rPr i="1" lang="en-US" sz="1200"/>
              <a:t>“Sometimes our grant applications. It didn’t make the cut, so they would send to the second rounds.”</a:t>
            </a:r>
            <a:r>
              <a:rPr lang="en-US" sz="1200"/>
              <a:t> </a:t>
            </a:r>
            <a:endParaRPr/>
          </a:p>
          <a:p>
            <a:pPr indent="-228600" lvl="0" marL="228600" rtl="0" algn="l">
              <a:lnSpc>
                <a:spcPct val="100000"/>
              </a:lnSpc>
              <a:spcBef>
                <a:spcPts val="1000"/>
              </a:spcBef>
              <a:spcAft>
                <a:spcPts val="0"/>
              </a:spcAft>
              <a:buSzPts val="1600"/>
              <a:buChar char="•"/>
            </a:pPr>
            <a:r>
              <a:rPr lang="en-US" sz="1600"/>
              <a:t>Solution: Be clear and concise with the applicants. </a:t>
            </a:r>
            <a:endParaRPr b="1" sz="1600"/>
          </a:p>
        </p:txBody>
      </p:sp>
      <p:sp>
        <p:nvSpPr>
          <p:cNvPr id="171" name="Google Shape;171;p13"/>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FINDINGS #1</a:t>
            </a:r>
            <a:r>
              <a:rPr lang="en-US"/>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#2</a:t>
            </a:r>
            <a:r>
              <a:rPr lang="en-US"/>
              <a:t> </a:t>
            </a:r>
            <a:endParaRPr/>
          </a:p>
        </p:txBody>
      </p:sp>
      <p:sp>
        <p:nvSpPr>
          <p:cNvPr id="177" name="Google Shape;177;p14"/>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lnSpc>
                <a:spcPct val="100000"/>
              </a:lnSpc>
              <a:spcBef>
                <a:spcPts val="0"/>
              </a:spcBef>
              <a:spcAft>
                <a:spcPts val="0"/>
              </a:spcAft>
              <a:buSzPct val="100000"/>
              <a:buChar char="•"/>
            </a:pPr>
            <a:r>
              <a:rPr lang="en-US"/>
              <a:t>Insight #2 - </a:t>
            </a:r>
            <a:r>
              <a:rPr b="1" lang="en-US"/>
              <a:t>There are limited information resources from the OPM to applicants. </a:t>
            </a:r>
            <a:endParaRPr b="1"/>
          </a:p>
          <a:p>
            <a:pPr indent="-228600" lvl="0" marL="228600" rtl="0" algn="l">
              <a:lnSpc>
                <a:spcPct val="100000"/>
              </a:lnSpc>
              <a:spcBef>
                <a:spcPts val="1000"/>
              </a:spcBef>
              <a:spcAft>
                <a:spcPts val="0"/>
              </a:spcAft>
              <a:buSzPct val="100000"/>
              <a:buChar char="•"/>
            </a:pPr>
            <a:r>
              <a:rPr lang="en-US"/>
              <a:t>Issue:</a:t>
            </a:r>
            <a:r>
              <a:rPr b="1" lang="en-US"/>
              <a:t>  </a:t>
            </a:r>
            <a:r>
              <a:rPr lang="en-US"/>
              <a:t>There were limited resources that could help the user to complete the application, especially considering that all applicants are not equally experienced in the grant writing process. </a:t>
            </a:r>
            <a:endParaRPr/>
          </a:p>
          <a:p>
            <a:pPr indent="-228600" lvl="0" marL="228600" rtl="0" algn="l">
              <a:lnSpc>
                <a:spcPct val="100000"/>
              </a:lnSpc>
              <a:spcBef>
                <a:spcPts val="1000"/>
              </a:spcBef>
              <a:spcAft>
                <a:spcPts val="0"/>
              </a:spcAft>
              <a:buSzPct val="100000"/>
              <a:buChar char="•"/>
            </a:pPr>
            <a:r>
              <a:rPr lang="en-US"/>
              <a:t>Problem: Users expected resources including: </a:t>
            </a:r>
            <a:endParaRPr/>
          </a:p>
          <a:p>
            <a:pPr indent="-228600" lvl="1" marL="457200" rtl="0" algn="l">
              <a:lnSpc>
                <a:spcPct val="100000"/>
              </a:lnSpc>
              <a:spcBef>
                <a:spcPts val="1000"/>
              </a:spcBef>
              <a:spcAft>
                <a:spcPts val="0"/>
              </a:spcAft>
              <a:buSzPct val="100000"/>
              <a:buChar char="•"/>
            </a:pPr>
            <a:r>
              <a:rPr lang="en-US"/>
              <a:t>Comprehensive Instructions</a:t>
            </a:r>
            <a:endParaRPr/>
          </a:p>
          <a:p>
            <a:pPr indent="-228600" lvl="1" marL="457200" rtl="0" algn="l">
              <a:lnSpc>
                <a:spcPct val="100000"/>
              </a:lnSpc>
              <a:spcBef>
                <a:spcPts val="1000"/>
              </a:spcBef>
              <a:spcAft>
                <a:spcPts val="0"/>
              </a:spcAft>
              <a:buSzPct val="100000"/>
              <a:buChar char="•"/>
            </a:pPr>
            <a:r>
              <a:rPr lang="en-US"/>
              <a:t>Documentation</a:t>
            </a:r>
            <a:endParaRPr/>
          </a:p>
          <a:p>
            <a:pPr indent="-228600" lvl="1" marL="457200" rtl="0" algn="l">
              <a:lnSpc>
                <a:spcPct val="100000"/>
              </a:lnSpc>
              <a:spcBef>
                <a:spcPts val="1000"/>
              </a:spcBef>
              <a:spcAft>
                <a:spcPts val="0"/>
              </a:spcAft>
              <a:buSzPct val="100000"/>
              <a:buChar char="•"/>
            </a:pPr>
            <a:r>
              <a:rPr lang="en-US"/>
              <a:t>Webinar</a:t>
            </a:r>
            <a:endParaRPr/>
          </a:p>
          <a:p>
            <a:pPr indent="-228600" lvl="1" marL="457200" rtl="0" algn="l">
              <a:lnSpc>
                <a:spcPct val="100000"/>
              </a:lnSpc>
              <a:spcBef>
                <a:spcPts val="1000"/>
              </a:spcBef>
              <a:spcAft>
                <a:spcPts val="0"/>
              </a:spcAft>
              <a:buSzPct val="100000"/>
              <a:buChar char="•"/>
            </a:pPr>
            <a:r>
              <a:rPr lang="en-US"/>
              <a:t>Staff </a:t>
            </a:r>
            <a:endParaRPr/>
          </a:p>
          <a:p>
            <a:pPr indent="-228600" lvl="1" marL="457200" rtl="0" algn="l">
              <a:lnSpc>
                <a:spcPct val="100000"/>
              </a:lnSpc>
              <a:spcBef>
                <a:spcPts val="1000"/>
              </a:spcBef>
              <a:spcAft>
                <a:spcPts val="0"/>
              </a:spcAft>
              <a:buSzPct val="100000"/>
              <a:buChar char="•"/>
            </a:pPr>
            <a:r>
              <a:rPr lang="en-US"/>
              <a:t>FAQ</a:t>
            </a:r>
            <a:endParaRPr/>
          </a:p>
          <a:p>
            <a:pPr indent="-131445" lvl="0" marL="228600" rtl="0" algn="l">
              <a:lnSpc>
                <a:spcPct val="100000"/>
              </a:lnSpc>
              <a:spcBef>
                <a:spcPts val="1000"/>
              </a:spcBef>
              <a:spcAft>
                <a:spcPts val="0"/>
              </a:spcAft>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5"/>
          <p:cNvSpPr txBox="1"/>
          <p:nvPr>
            <p:ph type="title"/>
          </p:nvPr>
        </p:nvSpPr>
        <p:spPr>
          <a:xfrm>
            <a:off x="2231136" y="5074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#2</a:t>
            </a:r>
            <a:endParaRPr/>
          </a:p>
        </p:txBody>
      </p:sp>
      <p:sp>
        <p:nvSpPr>
          <p:cNvPr id="183" name="Google Shape;183;p15"/>
          <p:cNvSpPr txBox="1"/>
          <p:nvPr>
            <p:ph idx="1" type="body"/>
          </p:nvPr>
        </p:nvSpPr>
        <p:spPr>
          <a:xfrm>
            <a:off x="550718" y="1984664"/>
            <a:ext cx="11087100" cy="4561609"/>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b="1" lang="en-US"/>
              <a:t>Instructions </a:t>
            </a:r>
            <a:r>
              <a:rPr lang="en-US"/>
              <a:t> </a:t>
            </a:r>
            <a:endParaRPr/>
          </a:p>
          <a:p>
            <a:pPr indent="0" lvl="0" marL="0" rtl="0" algn="l">
              <a:lnSpc>
                <a:spcPct val="100000"/>
              </a:lnSpc>
              <a:spcBef>
                <a:spcPts val="1000"/>
              </a:spcBef>
              <a:spcAft>
                <a:spcPts val="0"/>
              </a:spcAft>
              <a:buSzPts val="1700"/>
              <a:buNone/>
            </a:pPr>
            <a:r>
              <a:rPr lang="en-US" sz="1700"/>
              <a:t>In the digital application, there is a separate page that has the directions on how to complete the application, but the level of grant writing experience of the writer makes a difference. </a:t>
            </a:r>
            <a:endParaRPr/>
          </a:p>
          <a:p>
            <a:pPr indent="0" lvl="0" marL="0" rtl="0" algn="l">
              <a:lnSpc>
                <a:spcPct val="100000"/>
              </a:lnSpc>
              <a:spcBef>
                <a:spcPts val="1000"/>
              </a:spcBef>
              <a:spcAft>
                <a:spcPts val="0"/>
              </a:spcAft>
              <a:buSzPts val="1700"/>
              <a:buNone/>
            </a:pPr>
            <a:r>
              <a:rPr lang="en-US" sz="1700"/>
              <a:t>• Newbie Grant Writers: After a conversation with a new grant writer, the participant described their frustrations: </a:t>
            </a:r>
            <a:endParaRPr/>
          </a:p>
          <a:p>
            <a:pPr indent="0" lvl="0" marL="0" rtl="0" algn="ctr">
              <a:lnSpc>
                <a:spcPct val="100000"/>
              </a:lnSpc>
              <a:spcBef>
                <a:spcPts val="1000"/>
              </a:spcBef>
              <a:spcAft>
                <a:spcPts val="0"/>
              </a:spcAft>
              <a:buSzPts val="1200"/>
              <a:buNone/>
            </a:pPr>
            <a:r>
              <a:rPr i="1" lang="en-US" sz="1200"/>
              <a:t>“And so sometimes you would get easily frustrated with questions. I would ask and I, you know, I was coming in as somebody who had never done this before. And so there was an expectation that you're supposed to know what you're doing. But if you've never done it before and there was no training on it, you know, so maybe some of the questions I asked seemed like simple questions, but.... I think I think the application just needs to be clearer. You know things need to be more spelled out. "</a:t>
            </a:r>
            <a:endParaRPr/>
          </a:p>
          <a:p>
            <a:pPr indent="0" lvl="0" marL="0" rtl="0" algn="l">
              <a:lnSpc>
                <a:spcPct val="100000"/>
              </a:lnSpc>
              <a:spcBef>
                <a:spcPts val="1000"/>
              </a:spcBef>
              <a:spcAft>
                <a:spcPts val="0"/>
              </a:spcAft>
              <a:buSzPts val="1700"/>
              <a:buNone/>
            </a:pPr>
            <a:r>
              <a:rPr lang="en-US" sz="1700"/>
              <a:t>• Experienced Grant Writers: Indicated that the instruction was clear: </a:t>
            </a:r>
            <a:endParaRPr/>
          </a:p>
          <a:p>
            <a:pPr indent="0" lvl="0" marL="0" rtl="0" algn="ctr">
              <a:lnSpc>
                <a:spcPct val="100000"/>
              </a:lnSpc>
              <a:spcBef>
                <a:spcPts val="1000"/>
              </a:spcBef>
              <a:spcAft>
                <a:spcPts val="0"/>
              </a:spcAft>
              <a:buSzPts val="1200"/>
              <a:buNone/>
            </a:pPr>
            <a:r>
              <a:rPr i="1" lang="en-US" sz="1200"/>
              <a:t>“They're very specific you can't miss a detail, or your grant application gets kicked out and that's what happened to the nonprofit executive director and Enfield that told me, she wasn't getting any and when she described what her paid grant writer. Did I said, well, you didn't do this part. That's a requirement, yes, but you need to do that, too, and it's in the directions. You just have to read the directions. So, the directions are there, but that's a challenge for some people that maybe don't have a lot of attention to? </a:t>
            </a:r>
            <a:endParaRPr/>
          </a:p>
          <a:p>
            <a:pPr indent="0" lvl="0" marL="0" rtl="0" algn="ctr">
              <a:lnSpc>
                <a:spcPct val="100000"/>
              </a:lnSpc>
              <a:spcBef>
                <a:spcPts val="1000"/>
              </a:spcBef>
              <a:spcAft>
                <a:spcPts val="0"/>
              </a:spcAft>
              <a:buSzPts val="1200"/>
              <a:buNone/>
            </a:pPr>
            <a:r>
              <a:rPr i="1" lang="en-US" sz="1200"/>
              <a:t>I don't think it was confusing. I thought that it was written simply and concisely."</a:t>
            </a:r>
            <a:endParaRPr i="1" sz="1600"/>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6"/>
          <p:cNvSpPr txBox="1"/>
          <p:nvPr>
            <p:ph type="title"/>
          </p:nvPr>
        </p:nvSpPr>
        <p:spPr>
          <a:xfrm>
            <a:off x="2231136" y="5074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#2</a:t>
            </a:r>
            <a:endParaRPr/>
          </a:p>
        </p:txBody>
      </p:sp>
      <p:sp>
        <p:nvSpPr>
          <p:cNvPr id="189" name="Google Shape;189;p16"/>
          <p:cNvSpPr txBox="1"/>
          <p:nvPr>
            <p:ph idx="1" type="body"/>
          </p:nvPr>
        </p:nvSpPr>
        <p:spPr>
          <a:xfrm>
            <a:off x="550718" y="1984664"/>
            <a:ext cx="11087100" cy="4561609"/>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800"/>
              <a:buNone/>
            </a:pPr>
            <a:r>
              <a:rPr b="1" lang="en-US"/>
              <a:t>Documentation</a:t>
            </a:r>
            <a:endParaRPr/>
          </a:p>
          <a:p>
            <a:pPr indent="-228600" lvl="0" marL="228600" rtl="0" algn="l">
              <a:lnSpc>
                <a:spcPct val="100000"/>
              </a:lnSpc>
              <a:spcBef>
                <a:spcPts val="1000"/>
              </a:spcBef>
              <a:spcAft>
                <a:spcPts val="0"/>
              </a:spcAft>
              <a:buSzPts val="1600"/>
              <a:buChar char="•"/>
            </a:pPr>
            <a:r>
              <a:rPr lang="en-US" sz="1600"/>
              <a:t>Sufficient support documentation as a compliment to the instructions would help a lot of applicants. </a:t>
            </a:r>
            <a:endParaRPr/>
          </a:p>
          <a:p>
            <a:pPr indent="0" lvl="0" marL="0" rtl="0" algn="ctr">
              <a:lnSpc>
                <a:spcPct val="100000"/>
              </a:lnSpc>
              <a:spcBef>
                <a:spcPts val="1000"/>
              </a:spcBef>
              <a:spcAft>
                <a:spcPts val="0"/>
              </a:spcAft>
              <a:buSzPts val="1200"/>
              <a:buNone/>
            </a:pPr>
            <a:r>
              <a:rPr lang="en-US" sz="1200"/>
              <a:t>“To know what they want to be clear, and concise and be able to relate it. </a:t>
            </a:r>
            <a:endParaRPr/>
          </a:p>
          <a:p>
            <a:pPr indent="0" lvl="0" marL="0" rtl="0" algn="ctr">
              <a:lnSpc>
                <a:spcPct val="100000"/>
              </a:lnSpc>
              <a:spcBef>
                <a:spcPts val="1000"/>
              </a:spcBef>
              <a:spcAft>
                <a:spcPts val="0"/>
              </a:spcAft>
              <a:buSzPts val="1200"/>
              <a:buNone/>
            </a:pPr>
            <a:r>
              <a:rPr lang="en-US" sz="1200"/>
              <a:t>You know to their agency mission, and how that's gonna serve their agency.” </a:t>
            </a:r>
            <a:endParaRPr/>
          </a:p>
          <a:p>
            <a:pPr indent="0" lvl="0" marL="0" rtl="0" algn="l">
              <a:lnSpc>
                <a:spcPct val="100000"/>
              </a:lnSpc>
              <a:spcBef>
                <a:spcPts val="1000"/>
              </a:spcBef>
              <a:spcAft>
                <a:spcPts val="0"/>
              </a:spcAft>
              <a:buSzPts val="1800"/>
              <a:buNone/>
            </a:pPr>
            <a:r>
              <a:rPr b="1" lang="en-US"/>
              <a:t>Webinar </a:t>
            </a:r>
            <a:endParaRPr/>
          </a:p>
          <a:p>
            <a:pPr indent="-228600" lvl="0" marL="228600" rtl="0" algn="l">
              <a:lnSpc>
                <a:spcPct val="100000"/>
              </a:lnSpc>
              <a:spcBef>
                <a:spcPts val="1000"/>
              </a:spcBef>
              <a:spcAft>
                <a:spcPts val="0"/>
              </a:spcAft>
              <a:buSzPts val="1600"/>
              <a:buChar char="•"/>
            </a:pPr>
            <a:r>
              <a:rPr lang="en-US" sz="1600"/>
              <a:t>Several research participants brought up the idea of having a webinar in order to support their unformation needs. </a:t>
            </a:r>
            <a:endParaRPr/>
          </a:p>
          <a:p>
            <a:pPr indent="0" lvl="0" marL="0" rtl="0" algn="ctr">
              <a:lnSpc>
                <a:spcPct val="100000"/>
              </a:lnSpc>
              <a:spcBef>
                <a:spcPts val="1000"/>
              </a:spcBef>
              <a:spcAft>
                <a:spcPts val="0"/>
              </a:spcAft>
              <a:buSzPts val="1800"/>
              <a:buNone/>
            </a:pPr>
            <a:r>
              <a:rPr i="1" lang="en-US"/>
              <a:t>“</a:t>
            </a:r>
            <a:r>
              <a:rPr i="1" lang="en-US" sz="1200"/>
              <a:t>Yeah, probably. Probably you. You wanna give people enough time to read through it and and be thoughtful about it, </a:t>
            </a:r>
            <a:endParaRPr/>
          </a:p>
          <a:p>
            <a:pPr indent="0" lvl="0" marL="0" rtl="0" algn="ctr">
              <a:lnSpc>
                <a:spcPct val="100000"/>
              </a:lnSpc>
              <a:spcBef>
                <a:spcPts val="1000"/>
              </a:spcBef>
              <a:spcAft>
                <a:spcPts val="0"/>
              </a:spcAft>
              <a:buSzPts val="1200"/>
              <a:buNone/>
            </a:pPr>
            <a:r>
              <a:rPr i="1" lang="en-US" sz="1200"/>
              <a:t>but you don't want them to start writing and find out that that's not the right direction." </a:t>
            </a:r>
            <a:endParaRPr/>
          </a:p>
          <a:p>
            <a:pPr indent="0" lvl="0" marL="0" rtl="0" algn="ctr">
              <a:lnSpc>
                <a:spcPct val="100000"/>
              </a:lnSpc>
              <a:spcBef>
                <a:spcPts val="1000"/>
              </a:spcBef>
              <a:spcAft>
                <a:spcPts val="0"/>
              </a:spcAft>
              <a:buSzPts val="1300"/>
              <a:buNone/>
            </a:pPr>
            <a:r>
              <a:rPr i="1" lang="en-US" sz="1300"/>
              <a:t>No, it's a matter of fact, I think another nonprofit in the community and our community reached out to me to and came over to meet with me for like 1/2 hour </a:t>
            </a:r>
            <a:endParaRPr/>
          </a:p>
          <a:p>
            <a:pPr indent="0" lvl="0" marL="0" rtl="0" algn="ctr">
              <a:lnSpc>
                <a:spcPct val="100000"/>
              </a:lnSpc>
              <a:spcBef>
                <a:spcPts val="1000"/>
              </a:spcBef>
              <a:spcAft>
                <a:spcPts val="0"/>
              </a:spcAft>
              <a:buSzPts val="1300"/>
              <a:buNone/>
            </a:pPr>
            <a:r>
              <a:rPr i="1" lang="en-US" sz="1300"/>
              <a:t>because they wanted to apply for the grant and we had gotten one in the previous round and they were kind of struggling with how to do it and what to do so.</a:t>
            </a:r>
            <a:endParaRPr/>
          </a:p>
          <a:p>
            <a:pPr indent="0" lvl="0" marL="0" rtl="0" algn="ctr">
              <a:lnSpc>
                <a:spcPct val="100000"/>
              </a:lnSpc>
              <a:spcBef>
                <a:spcPts val="1000"/>
              </a:spcBef>
              <a:spcAft>
                <a:spcPts val="0"/>
              </a:spcAft>
              <a:buSzPts val="1200"/>
              <a:buNone/>
            </a:pPr>
            <a:r>
              <a:t/>
            </a:r>
            <a:endParaRPr i="1" sz="1200"/>
          </a:p>
          <a:p>
            <a:pPr indent="0" lvl="0" marL="0" rtl="0" algn="ctr">
              <a:lnSpc>
                <a:spcPct val="100000"/>
              </a:lnSpc>
              <a:spcBef>
                <a:spcPts val="1000"/>
              </a:spcBef>
              <a:spcAft>
                <a:spcPts val="0"/>
              </a:spcAft>
              <a:buSzPts val="1200"/>
              <a:buNone/>
            </a:pPr>
            <a:r>
              <a:rPr i="1" lang="en-US" sz="1200"/>
              <a:t>“so it was just a matter of mentoring them a little bit, but you were asking about whether or not OPM should do a webinar or </a:t>
            </a:r>
            <a:endParaRPr/>
          </a:p>
          <a:p>
            <a:pPr indent="0" lvl="0" marL="0" rtl="0" algn="ctr">
              <a:lnSpc>
                <a:spcPct val="100000"/>
              </a:lnSpc>
              <a:spcBef>
                <a:spcPts val="1000"/>
              </a:spcBef>
              <a:spcAft>
                <a:spcPts val="0"/>
              </a:spcAft>
              <a:buSzPts val="1200"/>
              <a:buNone/>
            </a:pPr>
            <a:r>
              <a:rPr i="1" lang="en-US" sz="1200"/>
              <a:t>whether they should do some training on it. And I'm just saying I think that </a:t>
            </a:r>
            <a:endParaRPr/>
          </a:p>
          <a:p>
            <a:pPr indent="0" lvl="0" marL="0" rtl="0" algn="ctr">
              <a:lnSpc>
                <a:spcPct val="100000"/>
              </a:lnSpc>
              <a:spcBef>
                <a:spcPts val="1000"/>
              </a:spcBef>
              <a:spcAft>
                <a:spcPts val="0"/>
              </a:spcAft>
              <a:buSzPts val="1200"/>
              <a:buNone/>
            </a:pPr>
            <a:r>
              <a:rPr i="1" lang="en-US" sz="1200"/>
              <a:t>there would be some people in the community that would find that beneficial." </a:t>
            </a:r>
            <a:endParaRPr/>
          </a:p>
          <a:p>
            <a:pPr indent="0" lvl="0" marL="0" rtl="0" algn="l">
              <a:lnSpc>
                <a:spcPct val="100000"/>
              </a:lnSpc>
              <a:spcBef>
                <a:spcPts val="1000"/>
              </a:spcBef>
              <a:spcAft>
                <a:spcPts val="0"/>
              </a:spcAft>
              <a:buSzPts val="1400"/>
              <a:buNone/>
            </a:pPr>
            <a:r>
              <a:t/>
            </a:r>
            <a:endParaRPr sz="1400"/>
          </a:p>
          <a:p>
            <a:pPr indent="0" lvl="0" marL="0" rtl="0" algn="ctr">
              <a:lnSpc>
                <a:spcPct val="100000"/>
              </a:lnSpc>
              <a:spcBef>
                <a:spcPts val="1000"/>
              </a:spcBef>
              <a:spcAft>
                <a:spcPts val="0"/>
              </a:spcAft>
              <a:buSzPts val="1400"/>
              <a:buNone/>
            </a:pPr>
            <a:r>
              <a:t/>
            </a:r>
            <a:endParaRPr sz="1400"/>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7"/>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#2</a:t>
            </a:r>
            <a:endParaRPr/>
          </a:p>
        </p:txBody>
      </p:sp>
      <p:sp>
        <p:nvSpPr>
          <p:cNvPr id="195" name="Google Shape;195;p17"/>
          <p:cNvSpPr txBox="1"/>
          <p:nvPr>
            <p:ph idx="1" type="body"/>
          </p:nvPr>
        </p:nvSpPr>
        <p:spPr>
          <a:xfrm>
            <a:off x="654627" y="2265218"/>
            <a:ext cx="11346873" cy="437457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b="1" lang="en-US"/>
              <a:t>Staff </a:t>
            </a:r>
            <a:endParaRPr/>
          </a:p>
          <a:p>
            <a:pPr indent="-228600" lvl="0" marL="228600" rtl="0" algn="l">
              <a:lnSpc>
                <a:spcPct val="100000"/>
              </a:lnSpc>
              <a:spcBef>
                <a:spcPts val="1000"/>
              </a:spcBef>
              <a:spcAft>
                <a:spcPts val="0"/>
              </a:spcAft>
              <a:buSzPts val="1600"/>
              <a:buChar char="•"/>
            </a:pPr>
            <a:r>
              <a:rPr lang="en-US" sz="1600"/>
              <a:t>There was only one government employee, and that has cause hinderance.  </a:t>
            </a:r>
            <a:endParaRPr/>
          </a:p>
          <a:p>
            <a:pPr indent="0" lvl="0" marL="0" rtl="0" algn="ctr">
              <a:lnSpc>
                <a:spcPct val="100000"/>
              </a:lnSpc>
              <a:spcBef>
                <a:spcPts val="1000"/>
              </a:spcBef>
              <a:spcAft>
                <a:spcPts val="0"/>
              </a:spcAft>
              <a:buSzPts val="1200"/>
              <a:buNone/>
            </a:pPr>
            <a:r>
              <a:rPr i="1" lang="en-US" sz="1200"/>
              <a:t>“And so sometimes the staff would get easily frustrated with questions. </a:t>
            </a:r>
            <a:endParaRPr/>
          </a:p>
          <a:p>
            <a:pPr indent="0" lvl="0" marL="0" rtl="0" algn="ctr">
              <a:lnSpc>
                <a:spcPct val="100000"/>
              </a:lnSpc>
              <a:spcBef>
                <a:spcPts val="1000"/>
              </a:spcBef>
              <a:spcAft>
                <a:spcPts val="0"/>
              </a:spcAft>
              <a:buSzPts val="1200"/>
              <a:buNone/>
            </a:pPr>
            <a:r>
              <a:rPr i="1" lang="en-US" sz="1200"/>
              <a:t>I would ask and I, you know, I was coming in as somebody who had never done this before.”</a:t>
            </a:r>
            <a:r>
              <a:rPr i="1" lang="en-US" sz="1500"/>
              <a:t> </a:t>
            </a:r>
            <a:endParaRPr/>
          </a:p>
          <a:p>
            <a:pPr indent="0" lvl="0" marL="0" rtl="0" algn="l">
              <a:lnSpc>
                <a:spcPct val="100000"/>
              </a:lnSpc>
              <a:spcBef>
                <a:spcPts val="1000"/>
              </a:spcBef>
              <a:spcAft>
                <a:spcPts val="0"/>
              </a:spcAft>
              <a:buSzPts val="1800"/>
              <a:buNone/>
            </a:pPr>
            <a:r>
              <a:rPr b="1" lang="en-US"/>
              <a:t>F.A.Q Time </a:t>
            </a:r>
            <a:r>
              <a:rPr b="1" lang="en-US" sz="2400"/>
              <a:t> </a:t>
            </a:r>
            <a:endParaRPr/>
          </a:p>
          <a:p>
            <a:pPr indent="-228600" lvl="0" marL="228600" rtl="0" algn="l">
              <a:lnSpc>
                <a:spcPct val="100000"/>
              </a:lnSpc>
              <a:spcBef>
                <a:spcPts val="1000"/>
              </a:spcBef>
              <a:spcAft>
                <a:spcPts val="0"/>
              </a:spcAft>
              <a:buSzPts val="1600"/>
              <a:buChar char="•"/>
            </a:pPr>
            <a:r>
              <a:rPr lang="en-US" sz="1600"/>
              <a:t>The time to ask questions time closes as soon as the application drops in the first two weeks which causes a pain point</a:t>
            </a:r>
            <a:r>
              <a:rPr lang="en-US"/>
              <a:t>  </a:t>
            </a:r>
            <a:endParaRPr/>
          </a:p>
          <a:p>
            <a:pPr indent="0" lvl="0" marL="0" rtl="0" algn="ctr">
              <a:lnSpc>
                <a:spcPct val="100000"/>
              </a:lnSpc>
              <a:spcBef>
                <a:spcPts val="1000"/>
              </a:spcBef>
              <a:spcAft>
                <a:spcPts val="0"/>
              </a:spcAft>
              <a:buSzPts val="1200"/>
              <a:buNone/>
            </a:pPr>
            <a:r>
              <a:rPr i="1" lang="en-US" sz="1200"/>
              <a:t>“there is a chance to read through the RFP and then ask questions. There's a question and answer period. </a:t>
            </a:r>
            <a:endParaRPr/>
          </a:p>
          <a:p>
            <a:pPr indent="0" lvl="0" marL="0" rtl="0" algn="ctr">
              <a:lnSpc>
                <a:spcPct val="100000"/>
              </a:lnSpc>
              <a:spcBef>
                <a:spcPts val="1000"/>
              </a:spcBef>
              <a:spcAft>
                <a:spcPts val="0"/>
              </a:spcAft>
              <a:buSzPts val="1200"/>
              <a:buNone/>
            </a:pPr>
            <a:r>
              <a:rPr i="1" lang="en-US" sz="1200"/>
              <a:t>So we always submit questions. We always submit questions” </a:t>
            </a:r>
            <a:endParaRPr/>
          </a:p>
          <a:p>
            <a:pPr indent="0" lvl="0" marL="0" rtl="0" algn="ctr">
              <a:lnSpc>
                <a:spcPct val="100000"/>
              </a:lnSpc>
              <a:spcBef>
                <a:spcPts val="1000"/>
              </a:spcBef>
              <a:spcAft>
                <a:spcPts val="0"/>
              </a:spcAft>
              <a:buSzPts val="1200"/>
              <a:buNone/>
            </a:pPr>
            <a:r>
              <a:rPr i="1" lang="en-US" sz="1200"/>
              <a:t>Extend the time from two to three months.  </a:t>
            </a:r>
            <a:endParaRPr/>
          </a:p>
          <a:p>
            <a:pPr indent="0" lvl="0" marL="0" rtl="0" algn="ctr">
              <a:lnSpc>
                <a:spcPct val="100000"/>
              </a:lnSpc>
              <a:spcBef>
                <a:spcPts val="1000"/>
              </a:spcBef>
              <a:spcAft>
                <a:spcPts val="0"/>
              </a:spcAft>
              <a:buSzPts val="1200"/>
              <a:buNone/>
            </a:pPr>
            <a:r>
              <a:rPr i="1" lang="en-US" sz="1200"/>
              <a:t>Need the time while writing the application. </a:t>
            </a:r>
            <a:endParaRPr/>
          </a:p>
          <a:p>
            <a:pPr indent="0" lvl="0" marL="0" rtl="0" algn="ctr">
              <a:lnSpc>
                <a:spcPct val="100000"/>
              </a:lnSpc>
              <a:spcBef>
                <a:spcPts val="1000"/>
              </a:spcBef>
              <a:spcAft>
                <a:spcPts val="0"/>
              </a:spcAft>
              <a:buSzPts val="1200"/>
              <a:buNone/>
            </a:pPr>
            <a:r>
              <a:rPr i="1" lang="en-US" sz="1200"/>
              <a:t>”Do your best to get it right. You know, like I, I mean that happens with a lot of state grants. Yeah. You know, with RFP's, you have your one opportunity to ask questions and then it's closed. And if you come across something later on, you just have to figure it out yourself, do your best and hope that you get it right. So I think one of the things I remember that application was both for property improvements."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8"/>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#2</a:t>
            </a:r>
            <a:endParaRPr/>
          </a:p>
        </p:txBody>
      </p:sp>
      <p:sp>
        <p:nvSpPr>
          <p:cNvPr id="201" name="Google Shape;201;p18"/>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b="1" lang="en-US"/>
              <a:t>F.A.Q</a:t>
            </a:r>
            <a:endParaRPr/>
          </a:p>
          <a:p>
            <a:pPr indent="-228600" lvl="0" marL="228600" rtl="0" algn="l">
              <a:lnSpc>
                <a:spcPct val="100000"/>
              </a:lnSpc>
              <a:spcBef>
                <a:spcPts val="1000"/>
              </a:spcBef>
              <a:spcAft>
                <a:spcPts val="0"/>
              </a:spcAft>
              <a:buSzPts val="1800"/>
              <a:buChar char="•"/>
            </a:pPr>
            <a:r>
              <a:rPr lang="en-US"/>
              <a:t>The timeframe to ask questions is not long enough.</a:t>
            </a:r>
            <a:endParaRPr/>
          </a:p>
          <a:p>
            <a:pPr indent="0" lvl="0" marL="0" rtl="0" algn="ctr">
              <a:lnSpc>
                <a:spcPct val="100000"/>
              </a:lnSpc>
              <a:spcBef>
                <a:spcPts val="1000"/>
              </a:spcBef>
              <a:spcAft>
                <a:spcPts val="0"/>
              </a:spcAft>
              <a:buSzPts val="1400"/>
              <a:buNone/>
            </a:pPr>
            <a:r>
              <a:rPr i="1" lang="en-US" sz="1400"/>
              <a:t>“And you know we kind of figured that system out, but you know, unfortunately a lot of the questions don't really arise until you're in the midst of the application, probably a little, you know, you're not really thinking of a lot of questions up front. There are some but more arise and then at that point, if you asked a question, usually the response was go back to the frequently asked questions on the website and see if you can find your answer. But Valerie, the nice thing by Valerie, she did come out. </a:t>
            </a:r>
            <a:endParaRPr/>
          </a:p>
          <a:p>
            <a:pPr indent="0" lvl="0" marL="0" rtl="0" algn="ctr">
              <a:lnSpc>
                <a:spcPct val="100000"/>
              </a:lnSpc>
              <a:spcBef>
                <a:spcPts val="1000"/>
              </a:spcBef>
              <a:spcAft>
                <a:spcPts val="0"/>
              </a:spcAft>
              <a:buSzPts val="1400"/>
              <a:buNone/>
            </a:pPr>
            <a:r>
              <a:rPr i="1" lang="en-US" sz="1400"/>
              <a:t>By the time of asking questions, the time to submit application is too tight </a:t>
            </a:r>
            <a:endParaRPr i="1" sz="11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9"/>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#3</a:t>
            </a:r>
            <a:endParaRPr/>
          </a:p>
        </p:txBody>
      </p:sp>
      <p:sp>
        <p:nvSpPr>
          <p:cNvPr id="207" name="Google Shape;207;p19"/>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lang="en-US"/>
              <a:t>Submission Stage </a:t>
            </a:r>
            <a:endParaRPr/>
          </a:p>
          <a:p>
            <a:pPr indent="0" lvl="0" marL="0" rtl="0" algn="l">
              <a:lnSpc>
                <a:spcPct val="100000"/>
              </a:lnSpc>
              <a:spcBef>
                <a:spcPts val="1000"/>
              </a:spcBef>
              <a:spcAft>
                <a:spcPts val="0"/>
              </a:spcAft>
              <a:buSzPts val="1600"/>
              <a:buNone/>
            </a:pPr>
            <a:r>
              <a:rPr lang="en-US" sz="1600"/>
              <a:t>Insight : </a:t>
            </a:r>
            <a:r>
              <a:rPr b="1" lang="en-US" sz="1600"/>
              <a:t>Word count limit complicates submission, especially when there are unresolved uncertainties about questions. </a:t>
            </a:r>
            <a:endParaRPr/>
          </a:p>
          <a:p>
            <a:pPr indent="0" lvl="0" marL="0" rtl="0" algn="l">
              <a:lnSpc>
                <a:spcPct val="100000"/>
              </a:lnSpc>
              <a:spcBef>
                <a:spcPts val="1000"/>
              </a:spcBef>
              <a:spcAft>
                <a:spcPts val="0"/>
              </a:spcAft>
              <a:buSzPts val="1600"/>
              <a:buNone/>
            </a:pPr>
            <a:r>
              <a:rPr lang="en-US" sz="1600"/>
              <a:t>Problem:</a:t>
            </a:r>
            <a:r>
              <a:rPr b="1" lang="en-US" sz="1600"/>
              <a:t> </a:t>
            </a:r>
            <a:r>
              <a:rPr lang="en-US" sz="1600"/>
              <a:t>Word count limit is a tricky finding, and the real problem might be that the applicant is having trouble answering the questions.  </a:t>
            </a:r>
            <a:endParaRPr/>
          </a:p>
          <a:p>
            <a:pPr indent="0" lvl="0" marL="0" rtl="0" algn="ctr">
              <a:lnSpc>
                <a:spcPct val="100000"/>
              </a:lnSpc>
              <a:spcBef>
                <a:spcPts val="1000"/>
              </a:spcBef>
              <a:spcAft>
                <a:spcPts val="0"/>
              </a:spcAft>
              <a:buSzPts val="1200"/>
              <a:buNone/>
            </a:pPr>
            <a:r>
              <a:rPr lang="en-US" sz="1200"/>
              <a:t>“Sometimes it is hard to express the bigger picture and describe the numerical value” </a:t>
            </a:r>
            <a:endParaRPr/>
          </a:p>
          <a:p>
            <a:pPr indent="0" lvl="0" marL="0" rtl="0" algn="ctr">
              <a:lnSpc>
                <a:spcPct val="100000"/>
              </a:lnSpc>
              <a:spcBef>
                <a:spcPts val="1000"/>
              </a:spcBef>
              <a:spcAft>
                <a:spcPts val="0"/>
              </a:spcAft>
              <a:buSzPts val="1200"/>
              <a:buNone/>
            </a:pPr>
            <a:r>
              <a:rPr lang="en-US" sz="1200"/>
              <a:t>"Yeah, that's exactly what I'm saying. That there are times where the questions are redundant, that they're the same questions just being asked in different ways."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US"/>
              <a:t>INTRODUCTION</a:t>
            </a:r>
            <a:endParaRPr/>
          </a:p>
        </p:txBody>
      </p:sp>
      <p:sp>
        <p:nvSpPr>
          <p:cNvPr id="105" name="Google Shape;105;p2"/>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lang="en-US"/>
              <a:t>The Nonprofit Grant ( NPG) is a vital source of income for the improvement of any nonprofit organization. The organization applied for the past seven rounds for the various categories: Capital Construction, Capital improvement, Vehicle, Technological improvement, and Healthcare assets.  </a:t>
            </a:r>
            <a:endParaRPr/>
          </a:p>
          <a:p>
            <a:pPr indent="-228600" lvl="0" marL="228600" rtl="0" algn="l">
              <a:lnSpc>
                <a:spcPct val="100000"/>
              </a:lnSpc>
              <a:spcBef>
                <a:spcPts val="1000"/>
              </a:spcBef>
              <a:spcAft>
                <a:spcPts val="0"/>
              </a:spcAft>
              <a:buSzPts val="1800"/>
              <a:buChar char="•"/>
            </a:pPr>
            <a:r>
              <a:rPr lang="en-US"/>
              <a:t>The CTDS Grant Research is conducting user interview to understand the application process. To understand the grantee’s pain points throughout the application writing process, which start from the notification of application going live to the Grant award letter.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#4</a:t>
            </a:r>
            <a:endParaRPr/>
          </a:p>
        </p:txBody>
      </p:sp>
      <p:sp>
        <p:nvSpPr>
          <p:cNvPr id="213" name="Google Shape;213;p20"/>
          <p:cNvSpPr txBox="1"/>
          <p:nvPr>
            <p:ph idx="1" type="body"/>
          </p:nvPr>
        </p:nvSpPr>
        <p:spPr>
          <a:xfrm>
            <a:off x="561109" y="2348346"/>
            <a:ext cx="11398827" cy="4322618"/>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600"/>
              <a:buChar char="•"/>
            </a:pPr>
            <a:r>
              <a:rPr lang="en-US" sz="1600"/>
              <a:t>Insight #4 – </a:t>
            </a:r>
            <a:r>
              <a:rPr b="1" lang="en-US" sz="1600"/>
              <a:t>Having a statistical perspective to write the grants is a headwind for the applicants.</a:t>
            </a:r>
            <a:r>
              <a:rPr lang="en-US" sz="1600"/>
              <a:t>  </a:t>
            </a:r>
            <a:endParaRPr/>
          </a:p>
          <a:p>
            <a:pPr indent="-228600" lvl="0" marL="228600" rtl="0" algn="l">
              <a:lnSpc>
                <a:spcPct val="100000"/>
              </a:lnSpc>
              <a:spcBef>
                <a:spcPts val="1000"/>
              </a:spcBef>
              <a:spcAft>
                <a:spcPts val="0"/>
              </a:spcAft>
              <a:buSzPts val="1600"/>
              <a:buChar char="•"/>
            </a:pPr>
            <a:r>
              <a:rPr lang="en-US" sz="1600"/>
              <a:t>Writing the grant requires a certain amount of experience. One of the biggest miss or hit in getting the grant is the clear explanation of how the money will help in long term effect.  </a:t>
            </a:r>
            <a:endParaRPr/>
          </a:p>
          <a:p>
            <a:pPr indent="0" lvl="0" marL="0" rtl="0" algn="ctr">
              <a:lnSpc>
                <a:spcPct val="100000"/>
              </a:lnSpc>
              <a:spcBef>
                <a:spcPts val="1000"/>
              </a:spcBef>
              <a:spcAft>
                <a:spcPts val="0"/>
              </a:spcAft>
              <a:buSzPts val="1400"/>
              <a:buNone/>
            </a:pPr>
            <a:r>
              <a:rPr i="1" lang="en-US" sz="1400"/>
              <a:t>“Try taking it out. That's a really yes. That's a really good point. And I think that.” </a:t>
            </a:r>
            <a:endParaRPr/>
          </a:p>
          <a:p>
            <a:pPr indent="0" lvl="0" marL="0" rtl="0" algn="ctr">
              <a:lnSpc>
                <a:spcPct val="100000"/>
              </a:lnSpc>
              <a:spcBef>
                <a:spcPts val="1000"/>
              </a:spcBef>
              <a:spcAft>
                <a:spcPts val="0"/>
              </a:spcAft>
              <a:buSzPts val="1400"/>
              <a:buNone/>
            </a:pPr>
            <a:r>
              <a:rPr i="1" lang="en-US" sz="1400"/>
              <a:t>“OK. So in terms of the UM, so in terms of the application, it does make it easier. Well, it makes sense to have it be more business focused. It makes sense because if we're talking about making a capital improvement, we wanna be sure that we can demonstrate the value of that in a real way. And I think by keeping it so that it's focused on the cost of the project, the timeline of the project, you know the budget of the agency." </a:t>
            </a:r>
            <a:endParaRPr/>
          </a:p>
          <a:p>
            <a:pPr indent="0" lvl="0" marL="0" rtl="0" algn="ctr">
              <a:lnSpc>
                <a:spcPct val="100000"/>
              </a:lnSpc>
              <a:spcBef>
                <a:spcPts val="1000"/>
              </a:spcBef>
              <a:spcAft>
                <a:spcPts val="0"/>
              </a:spcAft>
              <a:buSzPts val="1400"/>
              <a:buNone/>
            </a:pPr>
            <a:r>
              <a:rPr i="1" lang="en-US" sz="1400"/>
              <a:t>“to spend more time planning before you start writing... sure before you put pen to paper, you really have to start thinking what the effect of it will be. What the outcome will be,because if you cannot answer that then the dollar in cent will be saving, and that is what the non-profit grant is asking... So you really need to put a business mind behind it. Not a nonprofit, mind. You need to think in terms of. </a:t>
            </a:r>
            <a:endParaRPr/>
          </a:p>
          <a:p>
            <a:pPr indent="0" lvl="0" marL="0" rtl="0" algn="ctr">
              <a:lnSpc>
                <a:spcPct val="100000"/>
              </a:lnSpc>
              <a:spcBef>
                <a:spcPts val="1000"/>
              </a:spcBef>
              <a:spcAft>
                <a:spcPts val="0"/>
              </a:spcAft>
              <a:buSzPts val="1400"/>
              <a:buNone/>
            </a:pPr>
            <a:r>
              <a:rPr i="1" lang="en-US" sz="1400"/>
              <a:t>“So you don't have to be a business person to complete that grant and be successful. The OPM grant was different... But it was definitely different. You needed that business. If you've never done like regression analysis on your financials, you're gonna have some trouble with that grant. And. And these mom and pop. Not even the mom and pop, you know, the ones that have, like 2025 employees, they've got a social worker leading the agency they're creating at the social work. They're wonderful, great community people, but they don't understand. You need an MBA and a finance degree to fit fill out that grant."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1"/>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#5</a:t>
            </a:r>
            <a:endParaRPr/>
          </a:p>
        </p:txBody>
      </p:sp>
      <p:sp>
        <p:nvSpPr>
          <p:cNvPr id="219" name="Google Shape;219;p21"/>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600"/>
              <a:buNone/>
            </a:pPr>
            <a:r>
              <a:rPr lang="en-US" sz="1600"/>
              <a:t>Post – Submission Stage</a:t>
            </a:r>
            <a:endParaRPr/>
          </a:p>
          <a:p>
            <a:pPr indent="0" lvl="0" marL="0" rtl="0" algn="l">
              <a:lnSpc>
                <a:spcPct val="100000"/>
              </a:lnSpc>
              <a:spcBef>
                <a:spcPts val="1000"/>
              </a:spcBef>
              <a:spcAft>
                <a:spcPts val="0"/>
              </a:spcAft>
              <a:buSzPts val="1600"/>
              <a:buNone/>
            </a:pPr>
            <a:r>
              <a:rPr lang="en-US" sz="1600"/>
              <a:t>Insight #5 – </a:t>
            </a:r>
            <a:r>
              <a:rPr b="1" lang="en-US" sz="1600"/>
              <a:t>Post Submission Tracking of the application</a:t>
            </a:r>
            <a:endParaRPr/>
          </a:p>
          <a:p>
            <a:pPr indent="-228600" lvl="0" marL="228600" rtl="0" algn="l">
              <a:lnSpc>
                <a:spcPct val="100000"/>
              </a:lnSpc>
              <a:spcBef>
                <a:spcPts val="1000"/>
              </a:spcBef>
              <a:spcAft>
                <a:spcPts val="0"/>
              </a:spcAft>
              <a:buSzPts val="1600"/>
              <a:buChar char="•"/>
            </a:pPr>
            <a:r>
              <a:rPr lang="en-US" sz="1600"/>
              <a:t>There was no way of status tracking available from the agency that would allow for a clear indication of application status. </a:t>
            </a:r>
            <a:endParaRPr/>
          </a:p>
          <a:p>
            <a:pPr indent="0" lvl="0" marL="0" rtl="0" algn="ctr">
              <a:lnSpc>
                <a:spcPct val="100000"/>
              </a:lnSpc>
              <a:spcBef>
                <a:spcPts val="1000"/>
              </a:spcBef>
              <a:spcAft>
                <a:spcPts val="0"/>
              </a:spcAft>
              <a:buSzPts val="1200"/>
              <a:buNone/>
            </a:pPr>
            <a:r>
              <a:t/>
            </a:r>
            <a:endParaRPr i="1" sz="12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2"/>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FINDING #5</a:t>
            </a:r>
            <a:endParaRPr/>
          </a:p>
        </p:txBody>
      </p:sp>
      <p:sp>
        <p:nvSpPr>
          <p:cNvPr id="225" name="Google Shape;225;p22"/>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600"/>
              <a:buChar char="•"/>
            </a:pPr>
            <a:r>
              <a:rPr lang="en-US" sz="1600"/>
              <a:t>Additional comments about tracking: </a:t>
            </a:r>
            <a:endParaRPr/>
          </a:p>
          <a:p>
            <a:pPr indent="0" lvl="0" marL="0" rtl="0" algn="ctr">
              <a:lnSpc>
                <a:spcPct val="100000"/>
              </a:lnSpc>
              <a:spcBef>
                <a:spcPts val="1000"/>
              </a:spcBef>
              <a:spcAft>
                <a:spcPts val="0"/>
              </a:spcAft>
              <a:buSzPts val="1400"/>
              <a:buNone/>
            </a:pPr>
            <a:r>
              <a:rPr i="1" lang="en-US" sz="1400"/>
              <a:t>“But you brought up a very good point, which is that the only the only thing I would say was a, not a concern, but certainly something to know is the post submission updates.” </a:t>
            </a:r>
            <a:endParaRPr/>
          </a:p>
          <a:p>
            <a:pPr indent="0" lvl="0" marL="0" rtl="0" algn="ctr">
              <a:lnSpc>
                <a:spcPct val="100000"/>
              </a:lnSpc>
              <a:spcBef>
                <a:spcPts val="1000"/>
              </a:spcBef>
              <a:spcAft>
                <a:spcPts val="0"/>
              </a:spcAft>
              <a:buSzPts val="1400"/>
              <a:buNone/>
            </a:pPr>
            <a:r>
              <a:rPr i="1" lang="en-US" sz="1400"/>
              <a:t>“We emailed OPM. I mean, there was not a lot of communication around, from my recollection around the tracking that needs to be a lot better. It was kind of like it was supposed to be awarded then and then it wasn't. And then as I mentioned to you, we weren't awarded in one of the funding cycles, but then all of a sudden.” </a:t>
            </a:r>
            <a:endParaRPr/>
          </a:p>
          <a:p>
            <a:pPr indent="0" lvl="0" marL="0" rtl="0" algn="ctr">
              <a:lnSpc>
                <a:spcPct val="100000"/>
              </a:lnSpc>
              <a:spcBef>
                <a:spcPts val="1000"/>
              </a:spcBef>
              <a:spcAft>
                <a:spcPts val="0"/>
              </a:spcAft>
              <a:buSzPts val="1400"/>
              <a:buNone/>
            </a:pPr>
            <a:r>
              <a:rPr i="1" lang="en-US" sz="1400"/>
              <a:t>“BE TRANSPARENT ABOUT THE DUE DATES” </a:t>
            </a:r>
            <a:endParaRPr/>
          </a:p>
          <a:p>
            <a:pPr indent="0" lvl="0" marL="0" rtl="0" algn="ctr">
              <a:lnSpc>
                <a:spcPct val="100000"/>
              </a:lnSpc>
              <a:spcBef>
                <a:spcPts val="1000"/>
              </a:spcBef>
              <a:spcAft>
                <a:spcPts val="0"/>
              </a:spcAft>
              <a:buSzPts val="1400"/>
              <a:buNone/>
            </a:pPr>
            <a:r>
              <a:rPr i="1" lang="en-US" sz="1400"/>
              <a:t>“Had something on a website that said, you know, we expect to make awards by whatever the drop the date was. And so I kept checking the website to see if the awardees were posted:”</a:t>
            </a:r>
            <a:r>
              <a:rPr lang="en-US" sz="1400"/>
              <a:t>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3"/>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OTHER THEMES</a:t>
            </a:r>
            <a:endParaRPr/>
          </a:p>
        </p:txBody>
      </p:sp>
      <p:sp>
        <p:nvSpPr>
          <p:cNvPr id="231" name="Google Shape;231;p23"/>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b="1" lang="en-US"/>
              <a:t>Excel Sheet tool</a:t>
            </a:r>
            <a:r>
              <a:rPr lang="en-US"/>
              <a:t> – </a:t>
            </a:r>
            <a:r>
              <a:rPr lang="en-US" sz="1600"/>
              <a:t>There is a room for improvement in the Budget tool in the application portal. As the participants describes, there was an applicant who received less than they expected due to an error, unexpected cell error function. The glitch in the tool caused an effect in the award. </a:t>
            </a:r>
            <a:br>
              <a:rPr lang="en-US" sz="1600"/>
            </a:br>
            <a:r>
              <a:rPr lang="en-US" sz="1600"/>
              <a:t>Due to this, many applicants write the answer in word, and use excel sheet as their first draft. </a:t>
            </a:r>
            <a:endParaRPr/>
          </a:p>
          <a:p>
            <a:pPr indent="0" lvl="0" marL="0" rtl="0" algn="ctr">
              <a:lnSpc>
                <a:spcPct val="100000"/>
              </a:lnSpc>
              <a:spcBef>
                <a:spcPts val="1000"/>
              </a:spcBef>
              <a:spcAft>
                <a:spcPts val="0"/>
              </a:spcAft>
              <a:buSzPts val="1200"/>
              <a:buNone/>
            </a:pPr>
            <a:r>
              <a:rPr i="1" lang="en-US" sz="1200"/>
              <a:t>“What I will say is that the budget spreadsheet that was used in the past, I remember there being difficulty with. So we ended up getting less than we expected to get that you're simply because it was an error, unexpected cell error function you know." </a:t>
            </a:r>
            <a:endParaRPr/>
          </a:p>
          <a:p>
            <a:pPr indent="0" lvl="0" marL="0" rtl="0" algn="ctr">
              <a:lnSpc>
                <a:spcPct val="100000"/>
              </a:lnSpc>
              <a:spcBef>
                <a:spcPts val="1000"/>
              </a:spcBef>
              <a:spcAft>
                <a:spcPts val="0"/>
              </a:spcAft>
              <a:buSzPts val="1200"/>
              <a:buNone/>
            </a:pPr>
            <a:r>
              <a:rPr i="1" lang="en-US" sz="1200"/>
              <a:t>“ The excel tool was kind of hard to work with” </a:t>
            </a:r>
            <a:r>
              <a:rPr lang="en-US" sz="1200"/>
              <a:t> </a:t>
            </a:r>
            <a:endParaRPr/>
          </a:p>
          <a:p>
            <a:pPr indent="0" lvl="0" marL="0" rtl="0" algn="ctr">
              <a:lnSpc>
                <a:spcPct val="100000"/>
              </a:lnSpc>
              <a:spcBef>
                <a:spcPts val="1000"/>
              </a:spcBef>
              <a:spcAft>
                <a:spcPts val="0"/>
              </a:spcAft>
              <a:buSzPts val="1800"/>
              <a:buNone/>
            </a:pPr>
            <a:r>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OTHER THEMES</a:t>
            </a:r>
            <a:endParaRPr/>
          </a:p>
        </p:txBody>
      </p:sp>
      <p:sp>
        <p:nvSpPr>
          <p:cNvPr id="237" name="Google Shape;237;p24"/>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b="1" lang="en-US"/>
              <a:t>PDF/ Word Doc - </a:t>
            </a:r>
            <a:r>
              <a:rPr lang="en-US"/>
              <a:t>Several participants wanted to see their grant application as a word or pdf doc. They want to see the completed application as PDF and word document. </a:t>
            </a:r>
            <a:endParaRPr/>
          </a:p>
          <a:p>
            <a:pPr indent="0" lvl="0" marL="0" rtl="0" algn="ctr">
              <a:lnSpc>
                <a:spcPct val="100000"/>
              </a:lnSpc>
              <a:spcBef>
                <a:spcPts val="1000"/>
              </a:spcBef>
              <a:spcAft>
                <a:spcPts val="0"/>
              </a:spcAft>
              <a:buSzPts val="1800"/>
              <a:buNone/>
            </a:pPr>
            <a:r>
              <a:rPr i="1" lang="en-US"/>
              <a:t>“You know what I remember very vividly that we could not see copies of the application once it was submitted." </a:t>
            </a:r>
            <a:endParaRPr/>
          </a:p>
          <a:p>
            <a:pPr indent="0" lvl="0" marL="0" rtl="0" algn="ctr">
              <a:lnSpc>
                <a:spcPct val="100000"/>
              </a:lnSpc>
              <a:spcBef>
                <a:spcPts val="1000"/>
              </a:spcBef>
              <a:spcAft>
                <a:spcPts val="0"/>
              </a:spcAft>
              <a:buSzPts val="1800"/>
              <a:buNone/>
            </a:pPr>
            <a:r>
              <a:rPr i="1" lang="en-US"/>
              <a:t>“So once I I think that was an issue like once you submitted the application, I don't think you could copy it. So we might have we might have kept our own.” </a:t>
            </a:r>
            <a:endParaRPr/>
          </a:p>
          <a:p>
            <a:pPr indent="0" lvl="0" marL="0" rtl="0" algn="ctr">
              <a:lnSpc>
                <a:spcPct val="100000"/>
              </a:lnSpc>
              <a:spcBef>
                <a:spcPts val="1000"/>
              </a:spcBef>
              <a:spcAft>
                <a:spcPts val="0"/>
              </a:spcAft>
              <a:buSzPts val="1800"/>
              <a:buNone/>
            </a:pPr>
            <a:r>
              <a:rPr i="1" lang="en-US"/>
              <a:t>“Separate from this because I don't think that you could print out a copy of the application that you were. I can't remember what the.”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5"/>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OTHER THEMES</a:t>
            </a:r>
            <a:endParaRPr/>
          </a:p>
        </p:txBody>
      </p:sp>
      <p:sp>
        <p:nvSpPr>
          <p:cNvPr id="243" name="Google Shape;243;p25"/>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lnSpc>
                <a:spcPct val="100000"/>
              </a:lnSpc>
              <a:spcBef>
                <a:spcPts val="0"/>
              </a:spcBef>
              <a:spcAft>
                <a:spcPts val="0"/>
              </a:spcAft>
              <a:buSzPct val="100000"/>
              <a:buChar char="•"/>
            </a:pPr>
            <a:r>
              <a:rPr b="1" lang="en-US"/>
              <a:t>Grant Preparation -</a:t>
            </a:r>
            <a:r>
              <a:rPr lang="en-US"/>
              <a:t> Small organizations and extremely well-resourced organizations have to go through the same process but manage that process in different ways.</a:t>
            </a:r>
            <a:br>
              <a:rPr lang="en-US"/>
            </a:br>
            <a:br>
              <a:rPr lang="en-US"/>
            </a:br>
            <a:r>
              <a:rPr lang="en-US"/>
              <a:t>Regardless of an organization's size, there is a need to make the grant preparation process more flexible to accommodate a number of staffing arrangements and responsibilities.   </a:t>
            </a:r>
            <a:br>
              <a:rPr lang="en-US"/>
            </a:br>
            <a:br>
              <a:rPr lang="en-US"/>
            </a:br>
            <a:r>
              <a:rPr lang="en-US"/>
              <a:t>Most of the grant writing application is written by the CEO with CFO and Managers, but some organization have Grant writers.  </a:t>
            </a:r>
            <a:endParaRPr/>
          </a:p>
          <a:p>
            <a:pPr indent="0" lvl="0" marL="0" rtl="0" algn="ctr">
              <a:lnSpc>
                <a:spcPct val="100000"/>
              </a:lnSpc>
              <a:spcBef>
                <a:spcPts val="1000"/>
              </a:spcBef>
              <a:spcAft>
                <a:spcPts val="0"/>
              </a:spcAft>
              <a:buSzPct val="100000"/>
              <a:buNone/>
            </a:pPr>
            <a:r>
              <a:rPr i="1" lang="en-US"/>
              <a:t>“I think we learned about that through our we have a consultant that's a grant writer who let us know that those grants were available. And so we had been applying for the grants ever. </a:t>
            </a:r>
            <a:endParaRPr/>
          </a:p>
          <a:p>
            <a:pPr indent="0" lvl="0" marL="0" rtl="0" algn="ctr">
              <a:lnSpc>
                <a:spcPct val="100000"/>
              </a:lnSpc>
              <a:spcBef>
                <a:spcPts val="1000"/>
              </a:spcBef>
              <a:spcAft>
                <a:spcPts val="0"/>
              </a:spcAft>
              <a:buSzPct val="100000"/>
              <a:buNone/>
            </a:pPr>
            <a:r>
              <a:rPr i="1" lang="en-US"/>
              <a:t>“We have a grant writer. And the person provides the content.” </a:t>
            </a:r>
            <a:endParaRPr/>
          </a:p>
          <a:p>
            <a:pPr indent="0" lvl="0" marL="0" rtl="0" algn="l">
              <a:lnSpc>
                <a:spcPct val="100000"/>
              </a:lnSpc>
              <a:spcBef>
                <a:spcPts val="1000"/>
              </a:spcBef>
              <a:spcAft>
                <a:spcPts val="0"/>
              </a:spcAft>
              <a:buSzPct val="1000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6"/>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OTHER THEMES</a:t>
            </a:r>
            <a:endParaRPr/>
          </a:p>
        </p:txBody>
      </p:sp>
      <p:sp>
        <p:nvSpPr>
          <p:cNvPr id="249" name="Google Shape;249;p26"/>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lnSpc>
                <a:spcPct val="100000"/>
              </a:lnSpc>
              <a:spcBef>
                <a:spcPts val="0"/>
              </a:spcBef>
              <a:spcAft>
                <a:spcPts val="0"/>
              </a:spcAft>
              <a:buSzPct val="100000"/>
              <a:buChar char="•"/>
            </a:pPr>
            <a:r>
              <a:rPr b="1" lang="en-US"/>
              <a:t>Increasing the categories in the application</a:t>
            </a:r>
            <a:r>
              <a:rPr lang="en-US"/>
              <a:t>. Many applicants want to apply for more than one category of funding, and some applicants want cross-over categories from capital improvement and technology, but not one could provide a solid statement of increase of categories.  </a:t>
            </a:r>
            <a:endParaRPr/>
          </a:p>
          <a:p>
            <a:pPr indent="0" lvl="1" marL="228600" rtl="0" algn="ctr">
              <a:lnSpc>
                <a:spcPct val="100000"/>
              </a:lnSpc>
              <a:spcBef>
                <a:spcPts val="1000"/>
              </a:spcBef>
              <a:spcAft>
                <a:spcPts val="0"/>
              </a:spcAft>
              <a:buSzPct val="100000"/>
              <a:buNone/>
            </a:pPr>
            <a:r>
              <a:rPr i="1" lang="en-US"/>
              <a:t>“I think we need to expand it. I think for agencies we need to expand what we can apply for as it related to. “</a:t>
            </a:r>
            <a:endParaRPr/>
          </a:p>
          <a:p>
            <a:pPr indent="-228600" lvl="0" marL="228600" rtl="0" algn="l">
              <a:lnSpc>
                <a:spcPct val="100000"/>
              </a:lnSpc>
              <a:spcBef>
                <a:spcPts val="1000"/>
              </a:spcBef>
              <a:spcAft>
                <a:spcPts val="0"/>
              </a:spcAft>
              <a:buSzPct val="100000"/>
              <a:buChar char="•"/>
            </a:pPr>
            <a:r>
              <a:rPr b="1" lang="en-US"/>
              <a:t>Have a sole person of contact in OPM</a:t>
            </a:r>
            <a:r>
              <a:rPr lang="en-US"/>
              <a:t>. Every Applicant stated the loss of the staff was a challenge. Losing the person meant they had to figure the application on their own.   </a:t>
            </a:r>
            <a:endParaRPr/>
          </a:p>
          <a:p>
            <a:pPr indent="0" lvl="0" marL="0" rtl="0" algn="ctr">
              <a:lnSpc>
                <a:spcPct val="100000"/>
              </a:lnSpc>
              <a:spcBef>
                <a:spcPts val="1000"/>
              </a:spcBef>
              <a:spcAft>
                <a:spcPts val="0"/>
              </a:spcAft>
              <a:buSzPct val="100000"/>
              <a:buNone/>
            </a:pPr>
            <a:r>
              <a:rPr i="1" lang="en-US"/>
              <a:t>“the first couple of years by gov. staff always did the frequently asked questions that, like you had.” </a:t>
            </a:r>
            <a:endParaRPr/>
          </a:p>
          <a:p>
            <a:pPr indent="0" lvl="0" marL="0" rtl="0" algn="ctr">
              <a:lnSpc>
                <a:spcPct val="100000"/>
              </a:lnSpc>
              <a:spcBef>
                <a:spcPts val="1000"/>
              </a:spcBef>
              <a:spcAft>
                <a:spcPts val="0"/>
              </a:spcAft>
              <a:buSzPct val="100000"/>
              <a:buNone/>
            </a:pPr>
            <a:r>
              <a:rPr i="1" lang="en-US"/>
              <a:t>“I really always felt like they were very supportive, and I've mostly worked with gov. Staff.”</a:t>
            </a:r>
            <a:endParaRPr/>
          </a:p>
          <a:p>
            <a:pPr indent="0" lvl="0" marL="0" rtl="0" algn="ctr">
              <a:lnSpc>
                <a:spcPct val="100000"/>
              </a:lnSpc>
              <a:spcBef>
                <a:spcPts val="1000"/>
              </a:spcBef>
              <a:spcAft>
                <a:spcPts val="0"/>
              </a:spcAft>
              <a:buSzPct val="100000"/>
              <a:buNone/>
            </a:pPr>
            <a:r>
              <a:rPr i="1" lang="en-US" sz="1400"/>
              <a:t>"if you come across something later on, you just have to figure it out yourself, do your best and hope that you get it right. So I think one of the things I remember"</a:t>
            </a:r>
            <a:endParaRPr/>
          </a:p>
          <a:p>
            <a:pPr indent="-131445" lvl="0" marL="228600" rtl="0" algn="l">
              <a:lnSpc>
                <a:spcPct val="100000"/>
              </a:lnSpc>
              <a:spcBef>
                <a:spcPts val="1000"/>
              </a:spcBef>
              <a:spcAft>
                <a:spcPts val="0"/>
              </a:spcAft>
              <a:buSzPct val="1000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27"/>
          <p:cNvSpPr txBox="1"/>
          <p:nvPr>
            <p:ph type="title"/>
          </p:nvPr>
        </p:nvSpPr>
        <p:spPr>
          <a:xfrm>
            <a:off x="1652155" y="538664"/>
            <a:ext cx="8686799"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CONCLUSION</a:t>
            </a:r>
            <a:endParaRPr/>
          </a:p>
        </p:txBody>
      </p:sp>
      <p:sp>
        <p:nvSpPr>
          <p:cNvPr id="255" name="Google Shape;255;p27"/>
          <p:cNvSpPr txBox="1"/>
          <p:nvPr>
            <p:ph idx="1" type="body"/>
          </p:nvPr>
        </p:nvSpPr>
        <p:spPr>
          <a:xfrm>
            <a:off x="1652155" y="1974273"/>
            <a:ext cx="9445335" cy="4748645"/>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200"/>
              <a:buNone/>
            </a:pPr>
            <a:r>
              <a:rPr lang="en-US" sz="1200"/>
              <a:t>The need for change would be in these certain areas: </a:t>
            </a:r>
            <a:endParaRPr/>
          </a:p>
          <a:p>
            <a:pPr indent="-228600" lvl="1" marL="457200" rtl="0" algn="l">
              <a:lnSpc>
                <a:spcPct val="100000"/>
              </a:lnSpc>
              <a:spcBef>
                <a:spcPts val="1000"/>
              </a:spcBef>
              <a:spcAft>
                <a:spcPts val="0"/>
              </a:spcAft>
              <a:buSzPts val="1200"/>
              <a:buChar char="•"/>
            </a:pPr>
            <a:r>
              <a:rPr lang="en-US" sz="1200"/>
              <a:t>Pre-Submission</a:t>
            </a:r>
            <a:endParaRPr/>
          </a:p>
          <a:p>
            <a:pPr indent="-228600" lvl="2" marL="685800" rtl="0" algn="l">
              <a:lnSpc>
                <a:spcPct val="100000"/>
              </a:lnSpc>
              <a:spcBef>
                <a:spcPts val="1000"/>
              </a:spcBef>
              <a:spcAft>
                <a:spcPts val="0"/>
              </a:spcAft>
              <a:buSzPts val="1200"/>
              <a:buChar char="•"/>
            </a:pPr>
            <a:r>
              <a:rPr lang="en-US" sz="1200"/>
              <a:t>Transparency from the government to applicants</a:t>
            </a:r>
            <a:endParaRPr/>
          </a:p>
          <a:p>
            <a:pPr indent="-228600" lvl="3" marL="914400" rtl="0" algn="l">
              <a:lnSpc>
                <a:spcPct val="100000"/>
              </a:lnSpc>
              <a:spcBef>
                <a:spcPts val="1000"/>
              </a:spcBef>
              <a:spcAft>
                <a:spcPts val="0"/>
              </a:spcAft>
              <a:buSzPts val="1200"/>
              <a:buChar char="•"/>
            </a:pPr>
            <a:r>
              <a:rPr lang="en-US" sz="1200"/>
              <a:t>Email Subscription when applications go live. </a:t>
            </a:r>
            <a:endParaRPr/>
          </a:p>
          <a:p>
            <a:pPr indent="-228600" lvl="2" marL="685800" rtl="0" algn="l">
              <a:lnSpc>
                <a:spcPct val="100000"/>
              </a:lnSpc>
              <a:spcBef>
                <a:spcPts val="1000"/>
              </a:spcBef>
              <a:spcAft>
                <a:spcPts val="0"/>
              </a:spcAft>
              <a:buSzPts val="1200"/>
              <a:buChar char="•"/>
            </a:pPr>
            <a:r>
              <a:rPr lang="en-US" sz="1200"/>
              <a:t>Resources to educate new grant applicants. </a:t>
            </a:r>
            <a:endParaRPr/>
          </a:p>
          <a:p>
            <a:pPr indent="-228600" lvl="3" marL="914400" rtl="0" algn="l">
              <a:lnSpc>
                <a:spcPct val="100000"/>
              </a:lnSpc>
              <a:spcBef>
                <a:spcPts val="1000"/>
              </a:spcBef>
              <a:spcAft>
                <a:spcPts val="0"/>
              </a:spcAft>
              <a:buSzPts val="1200"/>
              <a:buChar char="•"/>
            </a:pPr>
            <a:r>
              <a:rPr lang="en-US" sz="1200"/>
              <a:t>Webinars</a:t>
            </a:r>
            <a:endParaRPr/>
          </a:p>
          <a:p>
            <a:pPr indent="-228600" lvl="3" marL="914400" rtl="0" algn="l">
              <a:lnSpc>
                <a:spcPct val="100000"/>
              </a:lnSpc>
              <a:spcBef>
                <a:spcPts val="1000"/>
              </a:spcBef>
              <a:spcAft>
                <a:spcPts val="0"/>
              </a:spcAft>
              <a:buSzPts val="1200"/>
              <a:buChar char="•"/>
            </a:pPr>
            <a:r>
              <a:rPr lang="en-US" sz="1200"/>
              <a:t>Past Grant applications to show guidance. </a:t>
            </a:r>
            <a:endParaRPr/>
          </a:p>
          <a:p>
            <a:pPr indent="-228600" lvl="1" marL="457200" rtl="0" algn="l">
              <a:lnSpc>
                <a:spcPct val="100000"/>
              </a:lnSpc>
              <a:spcBef>
                <a:spcPts val="1000"/>
              </a:spcBef>
              <a:spcAft>
                <a:spcPts val="0"/>
              </a:spcAft>
              <a:buSzPts val="1200"/>
              <a:buChar char="•"/>
            </a:pPr>
            <a:r>
              <a:rPr lang="en-US" sz="1200"/>
              <a:t>Submission</a:t>
            </a:r>
            <a:endParaRPr/>
          </a:p>
          <a:p>
            <a:pPr indent="-228600" lvl="2" marL="685800" rtl="0" algn="l">
              <a:lnSpc>
                <a:spcPct val="100000"/>
              </a:lnSpc>
              <a:spcBef>
                <a:spcPts val="1000"/>
              </a:spcBef>
              <a:spcAft>
                <a:spcPts val="0"/>
              </a:spcAft>
              <a:buSzPts val="1200"/>
              <a:buChar char="•"/>
            </a:pPr>
            <a:r>
              <a:rPr lang="en-US" sz="1200"/>
              <a:t>Explain the intent on what the agency wants to hear from the questions. </a:t>
            </a:r>
            <a:endParaRPr/>
          </a:p>
          <a:p>
            <a:pPr indent="-228600" lvl="2" marL="685800" rtl="0" algn="l">
              <a:lnSpc>
                <a:spcPct val="100000"/>
              </a:lnSpc>
              <a:spcBef>
                <a:spcPts val="1000"/>
              </a:spcBef>
              <a:spcAft>
                <a:spcPts val="0"/>
              </a:spcAft>
              <a:buSzPts val="1200"/>
              <a:buChar char="•"/>
            </a:pPr>
            <a:r>
              <a:rPr lang="en-US" sz="1200"/>
              <a:t>Having a word count limit is hard to impose. </a:t>
            </a:r>
            <a:endParaRPr/>
          </a:p>
          <a:p>
            <a:pPr indent="-228600" lvl="3" marL="914400" rtl="0" algn="l">
              <a:lnSpc>
                <a:spcPct val="100000"/>
              </a:lnSpc>
              <a:spcBef>
                <a:spcPts val="1000"/>
              </a:spcBef>
              <a:spcAft>
                <a:spcPts val="0"/>
              </a:spcAft>
              <a:buSzPts val="1200"/>
              <a:buChar char="•"/>
            </a:pPr>
            <a:r>
              <a:rPr lang="en-US" sz="1200"/>
              <a:t>Maybe having variable word count for certain questions or having a higher word count limit. </a:t>
            </a:r>
            <a:endParaRPr/>
          </a:p>
          <a:p>
            <a:pPr indent="-228600" lvl="3" marL="914400" rtl="0" algn="l">
              <a:lnSpc>
                <a:spcPct val="100000"/>
              </a:lnSpc>
              <a:spcBef>
                <a:spcPts val="1000"/>
              </a:spcBef>
              <a:spcAft>
                <a:spcPts val="0"/>
              </a:spcAft>
              <a:buSzPts val="1200"/>
              <a:buChar char="•"/>
            </a:pPr>
            <a:r>
              <a:rPr lang="en-US" sz="1200"/>
              <a:t>Clear and Concise instruction to each questions. </a:t>
            </a:r>
            <a:endParaRPr/>
          </a:p>
          <a:p>
            <a:pPr indent="-228600" lvl="1" marL="457200" rtl="0" algn="l">
              <a:lnSpc>
                <a:spcPct val="100000"/>
              </a:lnSpc>
              <a:spcBef>
                <a:spcPts val="1000"/>
              </a:spcBef>
              <a:spcAft>
                <a:spcPts val="0"/>
              </a:spcAft>
              <a:buSzPts val="1200"/>
              <a:buChar char="•"/>
            </a:pPr>
            <a:r>
              <a:rPr lang="en-US" sz="1200"/>
              <a:t>Post- Submission</a:t>
            </a:r>
            <a:endParaRPr/>
          </a:p>
          <a:p>
            <a:pPr indent="-228600" lvl="2" marL="685800" rtl="0" algn="l">
              <a:lnSpc>
                <a:spcPct val="100000"/>
              </a:lnSpc>
              <a:spcBef>
                <a:spcPts val="1000"/>
              </a:spcBef>
              <a:spcAft>
                <a:spcPts val="0"/>
              </a:spcAft>
              <a:buSzPts val="1200"/>
              <a:buChar char="•"/>
            </a:pPr>
            <a:r>
              <a:rPr lang="en-US" sz="1200"/>
              <a:t>Either having an application tracking system or having a due date to see grand award letter be dispersed.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3"/>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US"/>
              <a:t>GOAL</a:t>
            </a:r>
            <a:endParaRPr/>
          </a:p>
        </p:txBody>
      </p:sp>
      <p:sp>
        <p:nvSpPr>
          <p:cNvPr id="111" name="Google Shape;111;p3"/>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lang="en-US"/>
              <a:t>To conduct discovery research to learn about the applicant's/grantees experience through the grant application process. </a:t>
            </a:r>
            <a:endParaRPr/>
          </a:p>
          <a:p>
            <a:pPr indent="-228600" lvl="0" marL="228600" rtl="0" algn="l">
              <a:lnSpc>
                <a:spcPct val="100000"/>
              </a:lnSpc>
              <a:spcBef>
                <a:spcPts val="1000"/>
              </a:spcBef>
              <a:spcAft>
                <a:spcPts val="0"/>
              </a:spcAft>
              <a:buSzPts val="1800"/>
              <a:buChar char="•"/>
            </a:pPr>
            <a:r>
              <a:rPr lang="en-US"/>
              <a:t>This research project will help us understand the applicant’s/grantees pain-points and where their experience needs to be enhanced.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RESEARCH OVERVIEW</a:t>
            </a:r>
            <a:endParaRPr/>
          </a:p>
        </p:txBody>
      </p:sp>
      <p:sp>
        <p:nvSpPr>
          <p:cNvPr id="117" name="Google Shape;117;p4"/>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lang="en-US"/>
              <a:t>Our research was conducted remotely via a 1-on-1 moderated interview with a note taker and other observers in the call.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5"/>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PARTICIPANT CRITERIA</a:t>
            </a:r>
            <a:endParaRPr/>
          </a:p>
        </p:txBody>
      </p:sp>
      <p:sp>
        <p:nvSpPr>
          <p:cNvPr id="123" name="Google Shape;123;p5"/>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1800"/>
              <a:buChar char="•"/>
            </a:pPr>
            <a:r>
              <a:rPr lang="en-US"/>
              <a:t>Participants must have applied for, received, or have benefited from a government grant over the past five years (Jan 2017-Present) </a:t>
            </a:r>
            <a:endParaRPr/>
          </a:p>
          <a:p>
            <a:pPr indent="-228600" lvl="0" marL="228600" rtl="0" algn="l">
              <a:lnSpc>
                <a:spcPct val="100000"/>
              </a:lnSpc>
              <a:spcBef>
                <a:spcPts val="1000"/>
              </a:spcBef>
              <a:spcAft>
                <a:spcPts val="0"/>
              </a:spcAft>
              <a:buSzPts val="1800"/>
              <a:buChar char="•"/>
            </a:pPr>
            <a:r>
              <a:rPr lang="en-US"/>
              <a:t>Participants must be legal adults at the time of interview (18 years or older) </a:t>
            </a:r>
            <a:endParaRPr/>
          </a:p>
          <a:p>
            <a:pPr indent="-228600" lvl="0" marL="228600" rtl="0" algn="l">
              <a:lnSpc>
                <a:spcPct val="100000"/>
              </a:lnSpc>
              <a:spcBef>
                <a:spcPts val="1000"/>
              </a:spcBef>
              <a:spcAft>
                <a:spcPts val="0"/>
              </a:spcAft>
              <a:buSzPts val="1800"/>
              <a:buChar char="•"/>
            </a:pPr>
            <a:r>
              <a:rPr lang="en-US"/>
              <a:t>We had about 11 participants.  </a:t>
            </a:r>
            <a:endParaRPr/>
          </a:p>
          <a:p>
            <a:pPr indent="0" lvl="0" marL="0" rtl="0" algn="l">
              <a:lnSpc>
                <a:spcPct val="100000"/>
              </a:lnSpc>
              <a:spcBef>
                <a:spcPts val="100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6"/>
          <p:cNvSpPr txBox="1"/>
          <p:nvPr>
            <p:ph type="title"/>
          </p:nvPr>
        </p:nvSpPr>
        <p:spPr>
          <a:xfrm>
            <a:off x="1381991" y="642572"/>
            <a:ext cx="8578872" cy="130052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KE Y RESEARCH QUESTIONS</a:t>
            </a:r>
            <a:r>
              <a:rPr lang="en-US"/>
              <a:t> </a:t>
            </a:r>
            <a:endParaRPr/>
          </a:p>
        </p:txBody>
      </p:sp>
      <p:sp>
        <p:nvSpPr>
          <p:cNvPr id="129" name="Google Shape;129;p6"/>
          <p:cNvSpPr txBox="1"/>
          <p:nvPr>
            <p:ph idx="1" type="body"/>
          </p:nvPr>
        </p:nvSpPr>
        <p:spPr>
          <a:xfrm>
            <a:off x="1381992" y="2337955"/>
            <a:ext cx="8578872" cy="3730335"/>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SzPts val="1400"/>
              <a:buNone/>
            </a:pPr>
            <a:r>
              <a:rPr lang="en-US" sz="1400"/>
              <a:t>There were certain questions that helped us to understand the findings.  </a:t>
            </a:r>
            <a:endParaRPr/>
          </a:p>
          <a:p>
            <a:pPr indent="-228600" lvl="0" marL="228600" rtl="0" algn="l">
              <a:lnSpc>
                <a:spcPct val="100000"/>
              </a:lnSpc>
              <a:spcBef>
                <a:spcPts val="1000"/>
              </a:spcBef>
              <a:spcAft>
                <a:spcPts val="0"/>
              </a:spcAft>
              <a:buSzPts val="1400"/>
              <a:buChar char="•"/>
            </a:pPr>
            <a:r>
              <a:rPr b="1" lang="en-US" sz="1400"/>
              <a:t>Pre-submission </a:t>
            </a:r>
            <a:endParaRPr/>
          </a:p>
          <a:p>
            <a:pPr indent="-228600" lvl="1" marL="457200" rtl="0" algn="l">
              <a:lnSpc>
                <a:spcPct val="100000"/>
              </a:lnSpc>
              <a:spcBef>
                <a:spcPts val="1000"/>
              </a:spcBef>
              <a:spcAft>
                <a:spcPts val="0"/>
              </a:spcAft>
              <a:buSzPts val="1200"/>
              <a:buChar char="•"/>
            </a:pPr>
            <a:r>
              <a:rPr lang="en-US" sz="1200"/>
              <a:t>Could you tell us more about your organization and what you needed your grant for? </a:t>
            </a:r>
            <a:endParaRPr/>
          </a:p>
          <a:p>
            <a:pPr indent="-228600" lvl="1" marL="457200" rtl="0" algn="l">
              <a:lnSpc>
                <a:spcPct val="100000"/>
              </a:lnSpc>
              <a:spcBef>
                <a:spcPts val="1000"/>
              </a:spcBef>
              <a:spcAft>
                <a:spcPts val="0"/>
              </a:spcAft>
              <a:buSzPts val="1200"/>
              <a:buChar char="•"/>
            </a:pPr>
            <a:r>
              <a:rPr lang="en-US" sz="1200"/>
              <a:t>How did you learn about the grant that you applied for? </a:t>
            </a:r>
            <a:endParaRPr/>
          </a:p>
          <a:p>
            <a:pPr indent="-228600" lvl="1" marL="457200" rtl="0" algn="l">
              <a:lnSpc>
                <a:spcPct val="100000"/>
              </a:lnSpc>
              <a:spcBef>
                <a:spcPts val="1000"/>
              </a:spcBef>
              <a:spcAft>
                <a:spcPts val="0"/>
              </a:spcAft>
              <a:buSzPts val="1200"/>
              <a:buChar char="•"/>
            </a:pPr>
            <a:r>
              <a:rPr lang="en-US" sz="1200"/>
              <a:t>How did you know how to apply to a grant? (Previous mentorship, existing templates, training, etc....) </a:t>
            </a:r>
            <a:endParaRPr/>
          </a:p>
          <a:p>
            <a:pPr indent="-228600" lvl="0" marL="228600" rtl="0" algn="l">
              <a:lnSpc>
                <a:spcPct val="100000"/>
              </a:lnSpc>
              <a:spcBef>
                <a:spcPts val="1000"/>
              </a:spcBef>
              <a:spcAft>
                <a:spcPts val="0"/>
              </a:spcAft>
              <a:buSzPts val="1400"/>
              <a:buChar char="•"/>
            </a:pPr>
            <a:r>
              <a:rPr b="1" lang="en-US" sz="1400"/>
              <a:t>Submission</a:t>
            </a:r>
            <a:r>
              <a:rPr lang="en-US" sz="1400"/>
              <a:t> </a:t>
            </a:r>
            <a:endParaRPr/>
          </a:p>
          <a:p>
            <a:pPr indent="-228600" lvl="1" marL="457200" rtl="0" algn="l">
              <a:lnSpc>
                <a:spcPct val="100000"/>
              </a:lnSpc>
              <a:spcBef>
                <a:spcPts val="1000"/>
              </a:spcBef>
              <a:spcAft>
                <a:spcPts val="0"/>
              </a:spcAft>
              <a:buSzPts val="1200"/>
              <a:buChar char="•"/>
            </a:pPr>
            <a:r>
              <a:rPr lang="en-US" sz="1200"/>
              <a:t>How many/how often do you apply for grants? </a:t>
            </a:r>
            <a:endParaRPr/>
          </a:p>
          <a:p>
            <a:pPr indent="-228600" lvl="1" marL="457200" rtl="0" algn="l">
              <a:lnSpc>
                <a:spcPct val="100000"/>
              </a:lnSpc>
              <a:spcBef>
                <a:spcPts val="1000"/>
              </a:spcBef>
              <a:spcAft>
                <a:spcPts val="0"/>
              </a:spcAft>
              <a:buSzPts val="1200"/>
              <a:buChar char="•"/>
            </a:pPr>
            <a:r>
              <a:rPr lang="en-US" sz="1200"/>
              <a:t>Is it the responsibility of your position to apply for grants? If not, then how did you end up with that responsibility? </a:t>
            </a:r>
            <a:endParaRPr/>
          </a:p>
          <a:p>
            <a:pPr indent="-228600" lvl="1" marL="457200" rtl="0" algn="l">
              <a:lnSpc>
                <a:spcPct val="100000"/>
              </a:lnSpc>
              <a:spcBef>
                <a:spcPts val="1000"/>
              </a:spcBef>
              <a:spcAft>
                <a:spcPts val="0"/>
              </a:spcAft>
              <a:buSzPts val="1200"/>
              <a:buChar char="•"/>
            </a:pPr>
            <a:r>
              <a:rPr lang="en-US" sz="1200"/>
              <a:t>Could you describe to us the general steps you take in applying for the grant? </a:t>
            </a:r>
            <a:endParaRPr/>
          </a:p>
          <a:p>
            <a:pPr indent="-228600" lvl="0" marL="228600" rtl="0" algn="l">
              <a:lnSpc>
                <a:spcPct val="100000"/>
              </a:lnSpc>
              <a:spcBef>
                <a:spcPts val="1000"/>
              </a:spcBef>
              <a:spcAft>
                <a:spcPts val="0"/>
              </a:spcAft>
              <a:buSzPts val="1400"/>
              <a:buChar char="•"/>
            </a:pPr>
            <a:r>
              <a:rPr b="1" lang="en-US" sz="1400"/>
              <a:t>Post-submission </a:t>
            </a:r>
            <a:endParaRPr/>
          </a:p>
          <a:p>
            <a:pPr indent="-228600" lvl="1" marL="457200" rtl="0" algn="l">
              <a:lnSpc>
                <a:spcPct val="100000"/>
              </a:lnSpc>
              <a:spcBef>
                <a:spcPts val="1000"/>
              </a:spcBef>
              <a:spcAft>
                <a:spcPts val="0"/>
              </a:spcAft>
              <a:buSzPts val="1200"/>
              <a:buChar char="•"/>
            </a:pPr>
            <a:r>
              <a:rPr lang="en-US" sz="1200"/>
              <a:t>How did you manage your grant after receiving the award letter?  </a:t>
            </a:r>
            <a:endParaRPr/>
          </a:p>
          <a:p>
            <a:pPr indent="-228600" lvl="1" marL="457200" rtl="0" algn="l">
              <a:lnSpc>
                <a:spcPct val="100000"/>
              </a:lnSpc>
              <a:spcBef>
                <a:spcPts val="1000"/>
              </a:spcBef>
              <a:spcAft>
                <a:spcPts val="0"/>
              </a:spcAft>
              <a:buSzPts val="1200"/>
              <a:buChar char="•"/>
            </a:pPr>
            <a:r>
              <a:rPr lang="en-US" sz="1200"/>
              <a:t>What advice would you give to someone who is applying for the grant for the first time? </a:t>
            </a:r>
            <a:endParaRPr/>
          </a:p>
          <a:p>
            <a:pPr indent="-139700" lvl="0" marL="228600" rtl="0" algn="l">
              <a:lnSpc>
                <a:spcPct val="100000"/>
              </a:lnSpc>
              <a:spcBef>
                <a:spcPts val="1000"/>
              </a:spcBef>
              <a:spcAft>
                <a:spcPts val="0"/>
              </a:spcAft>
              <a:buSzPts val="1400"/>
              <a:buNone/>
            </a:pPr>
            <a:r>
              <a:t/>
            </a:r>
            <a:endParaRPr sz="1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7"/>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OVERARCHING THEMES</a:t>
            </a:r>
            <a:r>
              <a:rPr lang="en-US"/>
              <a:t> </a:t>
            </a:r>
            <a:endParaRPr/>
          </a:p>
        </p:txBody>
      </p:sp>
      <p:sp>
        <p:nvSpPr>
          <p:cNvPr id="135" name="Google Shape;135;p7"/>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00000"/>
              </a:lnSpc>
              <a:spcBef>
                <a:spcPts val="0"/>
              </a:spcBef>
              <a:spcAft>
                <a:spcPts val="0"/>
              </a:spcAft>
              <a:buSzPct val="100000"/>
              <a:buNone/>
            </a:pPr>
            <a:r>
              <a:rPr lang="en-US"/>
              <a:t>There are five major key takeaways from the Research </a:t>
            </a:r>
            <a:endParaRPr/>
          </a:p>
          <a:p>
            <a:pPr indent="-228600" lvl="1" marL="457200" rtl="0" algn="l">
              <a:lnSpc>
                <a:spcPct val="100000"/>
              </a:lnSpc>
              <a:spcBef>
                <a:spcPts val="1000"/>
              </a:spcBef>
              <a:spcAft>
                <a:spcPts val="0"/>
              </a:spcAft>
              <a:buSzPct val="100000"/>
              <a:buChar char="•"/>
            </a:pPr>
            <a:r>
              <a:rPr b="1" lang="en-US"/>
              <a:t>Transparency</a:t>
            </a:r>
            <a:endParaRPr/>
          </a:p>
          <a:p>
            <a:pPr indent="-228600" lvl="2" marL="685800" rtl="0" algn="l">
              <a:lnSpc>
                <a:spcPct val="100000"/>
              </a:lnSpc>
              <a:spcBef>
                <a:spcPts val="1000"/>
              </a:spcBef>
              <a:spcAft>
                <a:spcPts val="0"/>
              </a:spcAft>
              <a:buSzPct val="100000"/>
              <a:buChar char="•"/>
            </a:pPr>
            <a:r>
              <a:rPr lang="en-US"/>
              <a:t>Transparency from the government to the grantee is limited.  </a:t>
            </a:r>
            <a:endParaRPr/>
          </a:p>
          <a:p>
            <a:pPr indent="-228600" lvl="2" marL="685800" rtl="0" algn="l">
              <a:lnSpc>
                <a:spcPct val="100000"/>
              </a:lnSpc>
              <a:spcBef>
                <a:spcPts val="1000"/>
              </a:spcBef>
              <a:spcAft>
                <a:spcPts val="0"/>
              </a:spcAft>
              <a:buSzPct val="100000"/>
              <a:buChar char="•"/>
            </a:pPr>
            <a:r>
              <a:rPr lang="en-US"/>
              <a:t>When the application goes live.  </a:t>
            </a:r>
            <a:endParaRPr/>
          </a:p>
          <a:p>
            <a:pPr indent="-228600" lvl="2" marL="685800" rtl="0" algn="l">
              <a:lnSpc>
                <a:spcPct val="100000"/>
              </a:lnSpc>
              <a:spcBef>
                <a:spcPts val="1000"/>
              </a:spcBef>
              <a:spcAft>
                <a:spcPts val="0"/>
              </a:spcAft>
              <a:buSzPct val="100000"/>
              <a:buChar char="•"/>
            </a:pPr>
            <a:r>
              <a:rPr lang="en-US"/>
              <a:t>Application Instruction page. </a:t>
            </a:r>
            <a:endParaRPr/>
          </a:p>
          <a:p>
            <a:pPr indent="-228600" lvl="1" marL="457200" rtl="0" algn="l">
              <a:lnSpc>
                <a:spcPct val="100000"/>
              </a:lnSpc>
              <a:spcBef>
                <a:spcPts val="1000"/>
              </a:spcBef>
              <a:spcAft>
                <a:spcPts val="0"/>
              </a:spcAft>
              <a:buSzPct val="100000"/>
              <a:buChar char="•"/>
            </a:pPr>
            <a:r>
              <a:rPr b="1" lang="en-US"/>
              <a:t>Resources</a:t>
            </a:r>
            <a:endParaRPr/>
          </a:p>
          <a:p>
            <a:pPr indent="-228600" lvl="2" marL="685800" rtl="0" algn="l">
              <a:lnSpc>
                <a:spcPct val="100000"/>
              </a:lnSpc>
              <a:spcBef>
                <a:spcPts val="1000"/>
              </a:spcBef>
              <a:spcAft>
                <a:spcPts val="0"/>
              </a:spcAft>
              <a:buSzPct val="100000"/>
              <a:buChar char="•"/>
            </a:pPr>
            <a:r>
              <a:rPr lang="en-US"/>
              <a:t>Addressing questions regarding the application beyond a phone call would be beneficial(ex: webinar, Documentations, etc...)</a:t>
            </a:r>
            <a:endParaRPr/>
          </a:p>
          <a:p>
            <a:pPr indent="-228600" lvl="2" marL="685800" rtl="0" algn="l">
              <a:lnSpc>
                <a:spcPct val="100000"/>
              </a:lnSpc>
              <a:spcBef>
                <a:spcPts val="1000"/>
              </a:spcBef>
              <a:spcAft>
                <a:spcPts val="0"/>
              </a:spcAft>
              <a:buSzPct val="100000"/>
              <a:buChar char="•"/>
            </a:pPr>
            <a:r>
              <a:rPr lang="en-US"/>
              <a:t>Only one point of contact to ask questions </a:t>
            </a:r>
            <a:endParaRPr/>
          </a:p>
          <a:p>
            <a:pPr indent="-228600" lvl="2" marL="685800" rtl="0" algn="l">
              <a:lnSpc>
                <a:spcPct val="100000"/>
              </a:lnSpc>
              <a:spcBef>
                <a:spcPts val="1000"/>
              </a:spcBef>
              <a:spcAft>
                <a:spcPts val="0"/>
              </a:spcAft>
              <a:buSzPct val="100000"/>
              <a:buFont typeface="Arial"/>
              <a:buChar char="•"/>
            </a:pPr>
            <a:r>
              <a:rPr lang="en-US"/>
              <a:t>No time to properly ask questions </a:t>
            </a:r>
            <a:endParaRPr/>
          </a:p>
          <a:p>
            <a:pPr indent="-122872" lvl="0" marL="228600" rtl="0" algn="l">
              <a:lnSpc>
                <a:spcPct val="100000"/>
              </a:lnSpc>
              <a:spcBef>
                <a:spcPts val="1000"/>
              </a:spcBef>
              <a:spcAft>
                <a:spcPts val="0"/>
              </a:spcAft>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8"/>
          <p:cNvSpPr txBox="1"/>
          <p:nvPr>
            <p:ph type="title"/>
          </p:nvPr>
        </p:nvSpPr>
        <p:spPr>
          <a:xfrm>
            <a:off x="1459867" y="741407"/>
            <a:ext cx="8500995" cy="1268145"/>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OVERARCHING THEMES</a:t>
            </a:r>
            <a:r>
              <a:rPr lang="en-US"/>
              <a:t> </a:t>
            </a:r>
            <a:endParaRPr/>
          </a:p>
        </p:txBody>
      </p:sp>
      <p:sp>
        <p:nvSpPr>
          <p:cNvPr id="141" name="Google Shape;141;p8"/>
          <p:cNvSpPr txBox="1"/>
          <p:nvPr>
            <p:ph idx="1" type="body"/>
          </p:nvPr>
        </p:nvSpPr>
        <p:spPr>
          <a:xfrm>
            <a:off x="1459868" y="2328530"/>
            <a:ext cx="8500996" cy="3411497"/>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600"/>
              <a:buNone/>
            </a:pPr>
            <a:r>
              <a:rPr b="1" lang="en-US" sz="1600"/>
              <a:t>Submission Stage </a:t>
            </a:r>
            <a:endParaRPr/>
          </a:p>
          <a:p>
            <a:pPr indent="-228600" lvl="1" marL="457200" rtl="0" algn="l">
              <a:lnSpc>
                <a:spcPct val="100000"/>
              </a:lnSpc>
              <a:spcBef>
                <a:spcPts val="1000"/>
              </a:spcBef>
              <a:spcAft>
                <a:spcPts val="0"/>
              </a:spcAft>
              <a:buSzPts val="1400"/>
              <a:buChar char="•"/>
            </a:pPr>
            <a:r>
              <a:rPr lang="en-US" sz="1400"/>
              <a:t>Word count limits are challenging for some users </a:t>
            </a:r>
            <a:endParaRPr/>
          </a:p>
          <a:p>
            <a:pPr indent="-228600" lvl="2" marL="685800" rtl="0" algn="l">
              <a:lnSpc>
                <a:spcPct val="100000"/>
              </a:lnSpc>
              <a:spcBef>
                <a:spcPts val="1000"/>
              </a:spcBef>
              <a:spcAft>
                <a:spcPts val="0"/>
              </a:spcAft>
              <a:buSzPts val="1400"/>
              <a:buChar char="•"/>
            </a:pPr>
            <a:r>
              <a:rPr lang="en-US" sz="1400"/>
              <a:t>Educating the user on writing grants </a:t>
            </a:r>
            <a:endParaRPr/>
          </a:p>
          <a:p>
            <a:pPr indent="-228600" lvl="2" marL="685800" rtl="0" algn="l">
              <a:lnSpc>
                <a:spcPct val="100000"/>
              </a:lnSpc>
              <a:spcBef>
                <a:spcPts val="1000"/>
              </a:spcBef>
              <a:spcAft>
                <a:spcPts val="0"/>
              </a:spcAft>
              <a:buSzPts val="1400"/>
              <a:buChar char="•"/>
            </a:pPr>
            <a:r>
              <a:rPr lang="en-US" sz="1400"/>
              <a:t>Clear instructions are necessary</a:t>
            </a:r>
            <a:endParaRPr/>
          </a:p>
          <a:p>
            <a:pPr indent="-228600" lvl="2" marL="685800" rtl="0" algn="l">
              <a:lnSpc>
                <a:spcPct val="100000"/>
              </a:lnSpc>
              <a:spcBef>
                <a:spcPts val="1000"/>
              </a:spcBef>
              <a:spcAft>
                <a:spcPts val="0"/>
              </a:spcAft>
              <a:buSzPts val="1400"/>
              <a:buChar char="•"/>
            </a:pPr>
            <a:r>
              <a:rPr lang="en-US" sz="1400"/>
              <a:t>Clarity of questions is essential. </a:t>
            </a:r>
            <a:endParaRPr/>
          </a:p>
          <a:p>
            <a:pPr indent="-228600" lvl="1" marL="457200" rtl="0" algn="l">
              <a:lnSpc>
                <a:spcPct val="100000"/>
              </a:lnSpc>
              <a:spcBef>
                <a:spcPts val="1000"/>
              </a:spcBef>
              <a:spcAft>
                <a:spcPts val="0"/>
              </a:spcAft>
              <a:buSzPts val="1400"/>
              <a:buChar char="•"/>
            </a:pPr>
            <a:r>
              <a:rPr lang="en-US" sz="1400"/>
              <a:t>Having a statistical skills is not common among all types of organizations that apply.  </a:t>
            </a:r>
            <a:endParaRPr/>
          </a:p>
          <a:p>
            <a:pPr indent="-228600" lvl="2" marL="685800" rtl="0" algn="l">
              <a:lnSpc>
                <a:spcPct val="100000"/>
              </a:lnSpc>
              <a:spcBef>
                <a:spcPts val="1000"/>
              </a:spcBef>
              <a:spcAft>
                <a:spcPts val="0"/>
              </a:spcAft>
              <a:buSzPts val="1400"/>
              <a:buChar char="•"/>
            </a:pPr>
            <a:r>
              <a:rPr lang="en-US" sz="1400"/>
              <a:t>Long term impact. </a:t>
            </a:r>
            <a:endParaRPr/>
          </a:p>
          <a:p>
            <a:pPr indent="-228600" lvl="2" marL="685800" rtl="0" algn="l">
              <a:lnSpc>
                <a:spcPct val="100000"/>
              </a:lnSpc>
              <a:spcBef>
                <a:spcPts val="1000"/>
              </a:spcBef>
              <a:spcAft>
                <a:spcPts val="0"/>
              </a:spcAft>
              <a:buSzPts val="1400"/>
              <a:buChar char="•"/>
            </a:pPr>
            <a:r>
              <a:rPr lang="en-US" sz="1400"/>
              <a:t>How would this grant money improve your facility in the long run?  </a:t>
            </a:r>
            <a:endParaRPr/>
          </a:p>
          <a:p>
            <a:pPr indent="-228600" lvl="2" marL="685800" rtl="0" algn="l">
              <a:lnSpc>
                <a:spcPct val="100000"/>
              </a:lnSpc>
              <a:spcBef>
                <a:spcPts val="1000"/>
              </a:spcBef>
              <a:spcAft>
                <a:spcPts val="0"/>
              </a:spcAft>
              <a:buSzPts val="1400"/>
              <a:buChar char="•"/>
            </a:pPr>
            <a:r>
              <a:rPr lang="en-US" sz="1400"/>
              <a:t>Having a business writing skill helps the grantee to tell the agency the impact or importance.  </a:t>
            </a:r>
            <a:endParaRPr/>
          </a:p>
          <a:p>
            <a:pPr indent="-228600" lvl="2" marL="685800" rtl="0" algn="l">
              <a:lnSpc>
                <a:spcPct val="100000"/>
              </a:lnSpc>
              <a:spcBef>
                <a:spcPts val="1000"/>
              </a:spcBef>
              <a:spcAft>
                <a:spcPts val="0"/>
              </a:spcAft>
              <a:buSzPts val="1400"/>
              <a:buChar char="•"/>
            </a:pPr>
            <a:r>
              <a:rPr lang="en-US" sz="1400"/>
              <a:t>The agency does not care about the smiles of the faces, but the numerical value.</a:t>
            </a:r>
            <a:endParaRPr/>
          </a:p>
          <a:p>
            <a:pPr indent="-127000" lvl="0" marL="228600" rtl="0" algn="l">
              <a:lnSpc>
                <a:spcPct val="100000"/>
              </a:lnSpc>
              <a:spcBef>
                <a:spcPts val="1000"/>
              </a:spcBef>
              <a:spcAft>
                <a:spcPts val="0"/>
              </a:spcAft>
              <a:buSzPts val="1600"/>
              <a:buNone/>
            </a:pPr>
            <a:r>
              <a:t/>
            </a:r>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9"/>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OVERARCHING THEMES</a:t>
            </a:r>
            <a:r>
              <a:rPr lang="en-US"/>
              <a:t> </a:t>
            </a:r>
            <a:endParaRPr/>
          </a:p>
        </p:txBody>
      </p:sp>
      <p:sp>
        <p:nvSpPr>
          <p:cNvPr id="147" name="Google Shape;147;p9"/>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rPr b="1" lang="en-US"/>
              <a:t>Post-Submission Stage </a:t>
            </a:r>
            <a:endParaRPr/>
          </a:p>
          <a:p>
            <a:pPr indent="-228600" lvl="1" marL="457200" rtl="0" algn="l">
              <a:lnSpc>
                <a:spcPct val="100000"/>
              </a:lnSpc>
              <a:spcBef>
                <a:spcPts val="1000"/>
              </a:spcBef>
              <a:spcAft>
                <a:spcPts val="0"/>
              </a:spcAft>
              <a:buSzPts val="1600"/>
              <a:buChar char="•"/>
            </a:pPr>
            <a:r>
              <a:rPr lang="en-US"/>
              <a:t>Status Tracking of the Application </a:t>
            </a:r>
            <a:endParaRPr/>
          </a:p>
          <a:p>
            <a:pPr indent="-228600" lvl="2" marL="685800" rtl="0" algn="l">
              <a:lnSpc>
                <a:spcPct val="100000"/>
              </a:lnSpc>
              <a:spcBef>
                <a:spcPts val="1000"/>
              </a:spcBef>
              <a:spcAft>
                <a:spcPts val="0"/>
              </a:spcAft>
              <a:buSzPts val="1600"/>
              <a:buChar char="•"/>
            </a:pPr>
            <a:r>
              <a:rPr lang="en-US"/>
              <a:t>When can I expect my grant award letter to arrive? </a:t>
            </a:r>
            <a:endParaRPr/>
          </a:p>
          <a:p>
            <a:pPr indent="-228600" lvl="2" marL="685800" rtl="0" algn="l">
              <a:lnSpc>
                <a:spcPct val="100000"/>
              </a:lnSpc>
              <a:spcBef>
                <a:spcPts val="1000"/>
              </a:spcBef>
              <a:spcAft>
                <a:spcPts val="0"/>
              </a:spcAft>
              <a:buSzPts val="1600"/>
              <a:buChar char="•"/>
            </a:pPr>
            <a:r>
              <a:rPr lang="en-US"/>
              <a:t>When can I tell my contractor for an updated quote? </a:t>
            </a:r>
            <a:endParaRPr/>
          </a:p>
          <a:p>
            <a:pPr indent="-228600" lvl="2" marL="685800" rtl="0" algn="l">
              <a:lnSpc>
                <a:spcPct val="100000"/>
              </a:lnSpc>
              <a:spcBef>
                <a:spcPts val="1000"/>
              </a:spcBef>
              <a:spcAft>
                <a:spcPts val="0"/>
              </a:spcAft>
              <a:buSzPts val="1600"/>
              <a:buChar char="•"/>
            </a:pPr>
            <a:r>
              <a:rPr lang="en-US"/>
              <a:t>When can I tell my contractor that the grantee will arrive?</a:t>
            </a:r>
            <a:endParaRPr/>
          </a:p>
          <a:p>
            <a:pPr indent="-228600" lvl="2" marL="685800" rtl="0" algn="l">
              <a:lnSpc>
                <a:spcPct val="100000"/>
              </a:lnSpc>
              <a:spcBef>
                <a:spcPts val="1000"/>
              </a:spcBef>
              <a:spcAft>
                <a:spcPts val="0"/>
              </a:spcAft>
              <a:buSzPts val="1600"/>
              <a:buChar char="•"/>
            </a:pPr>
            <a:r>
              <a:rPr lang="en-US"/>
              <a:t>User contacting agency staff for Status update on application.  </a:t>
            </a:r>
            <a:endParaRPr/>
          </a:p>
          <a:p>
            <a:pPr indent="-114300" lvl="0" marL="228600" rtl="0" algn="l">
              <a:lnSpc>
                <a:spcPct val="100000"/>
              </a:lnSpc>
              <a:spcBef>
                <a:spcPts val="1000"/>
              </a:spcBef>
              <a:spcAft>
                <a:spcPts val="0"/>
              </a:spcAft>
              <a:buSzPts val="1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2022-05-19T12:43:43Z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0x010100CFF1605745EB8848A45C50D1AF1B46EA</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