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40288" cy="428402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796"/>
    <a:srgbClr val="DA3833"/>
    <a:srgbClr val="1F5A3E"/>
    <a:srgbClr val="122329"/>
    <a:srgbClr val="1C494E"/>
    <a:srgbClr val="E00715"/>
    <a:srgbClr val="963D77"/>
    <a:srgbClr val="82195C"/>
    <a:srgbClr val="CFA7C1"/>
    <a:srgbClr val="673C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75" autoAdjust="0"/>
    <p:restoredTop sz="96166" autoAdjust="0"/>
  </p:normalViewPr>
  <p:slideViewPr>
    <p:cSldViewPr snapToGrid="0">
      <p:cViewPr>
        <p:scale>
          <a:sx n="28" d="100"/>
          <a:sy n="28" d="100"/>
        </p:scale>
        <p:origin x="391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06:31:13.056"/>
    </inkml:context>
    <inkml:brush xml:id="br0">
      <inkml:brushProperty name="width" value="0.05" units="cm"/>
      <inkml:brushProperty name="height" value="0.05" units="cm"/>
    </inkml:brush>
  </inkml:definitions>
  <inkml:trace contextRef="#ctx0" brushRef="#br0">5 5 24575,'-3'-3'0,"1"2"0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06:31:13.840"/>
    </inkml:context>
    <inkml:brush xml:id="br0">
      <inkml:brushProperty name="width" value="0.05" units="cm"/>
      <inkml:brushProperty name="height" value="0.05" units="cm"/>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06:31:15.636"/>
    </inkml:context>
    <inkml:brush xml:id="br0">
      <inkml:brushProperty name="width" value="0.05" units="cm"/>
      <inkml:brushProperty name="height" value="0.05" units="cm"/>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06:31:17.894"/>
    </inkml:context>
    <inkml:brush xml:id="br0">
      <inkml:brushProperty name="width" value="0.05" units="cm"/>
      <inkml:brushProperty name="height" value="0.05" units="cm"/>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06:31:32.169"/>
    </inkml:context>
    <inkml:brush xml:id="br0">
      <inkml:brushProperty name="width" value="0.05" units="cm"/>
      <inkml:brushProperty name="height" value="0.05" units="cm"/>
    </inkml:brush>
  </inkml:definitions>
  <inkml:trace contextRef="#ctx0" brushRef="#br0">0 0 24575,'0'12'0,"0"1"0,0-4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E7A72-3A38-45D3-AADA-68F7A3F539EF}" type="datetimeFigureOut">
              <a:rPr lang="es-ES" smtClean="0"/>
              <a:t>7/4/26</a:t>
            </a:fld>
            <a:endParaRPr lang="es-ES"/>
          </a:p>
        </p:txBody>
      </p:sp>
      <p:sp>
        <p:nvSpPr>
          <p:cNvPr id="4" name="Marcador de imagen de diapositiva 3"/>
          <p:cNvSpPr>
            <a:spLocks noGrp="1" noRot="1" noChangeAspect="1"/>
          </p:cNvSpPr>
          <p:nvPr>
            <p:ph type="sldImg" idx="2"/>
          </p:nvPr>
        </p:nvSpPr>
        <p:spPr>
          <a:xfrm>
            <a:off x="2339975" y="1143000"/>
            <a:ext cx="217805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888F7-3145-4040-AE4C-E88D96F7B65C}" type="slidenum">
              <a:rPr lang="es-ES" smtClean="0"/>
              <a:t>‹#›</a:t>
            </a:fld>
            <a:endParaRPr lang="es-ES"/>
          </a:p>
        </p:txBody>
      </p:sp>
    </p:spTree>
    <p:extLst>
      <p:ext uri="{BB962C8B-B14F-4D97-AF65-F5344CB8AC3E}">
        <p14:creationId xmlns:p14="http://schemas.microsoft.com/office/powerpoint/2010/main" val="296923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EB888F7-3145-4040-AE4C-E88D96F7B65C}" type="slidenum">
              <a:rPr lang="es-ES" smtClean="0"/>
              <a:t>1</a:t>
            </a:fld>
            <a:endParaRPr lang="es-ES"/>
          </a:p>
        </p:txBody>
      </p:sp>
    </p:spTree>
    <p:extLst>
      <p:ext uri="{BB962C8B-B14F-4D97-AF65-F5344CB8AC3E}">
        <p14:creationId xmlns:p14="http://schemas.microsoft.com/office/powerpoint/2010/main" val="1784801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129536"/>
      </p:ext>
    </p:extLst>
  </p:cSld>
  <p:clrMapOvr>
    <a:masterClrMapping/>
  </p:clrMapOvr>
  <p:extLst>
    <p:ext uri="{DCECCB84-F9BA-43D5-87BE-67443E8EF086}">
      <p15:sldGuideLst xmlns:p15="http://schemas.microsoft.com/office/powerpoint/2012/main">
        <p15:guide id="1" orient="horz" pos="13493" userDrawn="1">
          <p15:clr>
            <a:srgbClr val="FBAE40"/>
          </p15:clr>
        </p15:guide>
        <p15:guide id="2" pos="95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7E45F2A-9469-33C1-3FA4-B7D81D32D632}"/>
              </a:ext>
            </a:extLst>
          </p:cNvPr>
          <p:cNvSpPr/>
          <p:nvPr userDrawn="1"/>
        </p:nvSpPr>
        <p:spPr>
          <a:xfrm>
            <a:off x="0" y="0"/>
            <a:ext cx="30240288" cy="428402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064979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93" userDrawn="1">
          <p15:clr>
            <a:srgbClr val="F26B43"/>
          </p15:clr>
        </p15:guide>
        <p15:guide id="2" pos="952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arxiv.org/pdf/2404.15549?utm_source=chatgpt.com" TargetMode="External"/><Relationship Id="rId13" Type="http://schemas.openxmlformats.org/officeDocument/2006/relationships/image" Target="../media/image4.png"/><Relationship Id="rId18" Type="http://schemas.openxmlformats.org/officeDocument/2006/relationships/image" Target="../media/image7.png"/><Relationship Id="rId3" Type="http://schemas.openxmlformats.org/officeDocument/2006/relationships/hyperlink" Target="https://isrctn.com/" TargetMode="External"/><Relationship Id="rId21" Type="http://schemas.openxmlformats.org/officeDocument/2006/relationships/customXml" Target="../ink/ink5.xml"/><Relationship Id="rId7" Type="http://schemas.openxmlformats.org/officeDocument/2006/relationships/hyperlink" Target="https://bmcmedresmethodol.biomedcentral.com/articles/10.1186/s12874-023-01916-6?utm_source=chatgpt.com" TargetMode="External"/><Relationship Id="rId12" Type="http://schemas.openxmlformats.org/officeDocument/2006/relationships/image" Target="../media/image3.png"/><Relationship Id="rId1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image" Target="../media/image6.png"/><Relationship Id="rId20" Type="http://schemas.openxmlformats.org/officeDocument/2006/relationships/customXml" Target="../ink/ink4.xml"/><Relationship Id="rId1" Type="http://schemas.openxmlformats.org/officeDocument/2006/relationships/slideLayout" Target="../slideLayouts/slideLayout1.xml"/><Relationship Id="rId6" Type="http://schemas.openxmlformats.org/officeDocument/2006/relationships/hyperlink" Target="https://pmc.ncbi.nlm.nih.gov/articles/PMC11574183/?utm_source=chatgpt.com" TargetMode="External"/><Relationship Id="rId11" Type="http://schemas.openxmlformats.org/officeDocument/2006/relationships/image" Target="../media/image2.png"/><Relationship Id="rId5" Type="http://schemas.openxmlformats.org/officeDocument/2006/relationships/hyperlink" Target="http://clinicaltrials.gov/" TargetMode="External"/><Relationship Id="rId15" Type="http://schemas.openxmlformats.org/officeDocument/2006/relationships/customXml" Target="../ink/ink1.xml"/><Relationship Id="rId23" Type="http://schemas.openxmlformats.org/officeDocument/2006/relationships/image" Target="../media/image9.png"/><Relationship Id="rId10" Type="http://schemas.openxmlformats.org/officeDocument/2006/relationships/image" Target="../media/image1.png"/><Relationship Id="rId19" Type="http://schemas.openxmlformats.org/officeDocument/2006/relationships/customXml" Target="../ink/ink3.xml"/><Relationship Id="rId4" Type="http://schemas.openxmlformats.org/officeDocument/2006/relationships/hyperlink" Target="https://www.clinicaltrialsregister.eu/" TargetMode="External"/><Relationship Id="rId9" Type="http://schemas.openxmlformats.org/officeDocument/2006/relationships/hyperlink" Target="https://arxiv.org/abs/2407.13463?utm_source=chatgpt.com" TargetMode="External"/><Relationship Id="rId14" Type="http://schemas.openxmlformats.org/officeDocument/2006/relationships/image" Target="../media/image5.png"/><Relationship Id="rId2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esquinas redondeadas 19">
            <a:extLst>
              <a:ext uri="{FF2B5EF4-FFF2-40B4-BE49-F238E27FC236}">
                <a16:creationId xmlns:a16="http://schemas.microsoft.com/office/drawing/2014/main" id="{BC2E2B70-874B-BAF1-9ECE-7D64486D6645}"/>
              </a:ext>
            </a:extLst>
          </p:cNvPr>
          <p:cNvSpPr/>
          <p:nvPr/>
        </p:nvSpPr>
        <p:spPr>
          <a:xfrm rot="16200000">
            <a:off x="8012489" y="5324873"/>
            <a:ext cx="14151234" cy="29090252"/>
          </a:xfrm>
          <a:prstGeom prst="roundRect">
            <a:avLst>
              <a:gd name="adj" fmla="val 4629"/>
            </a:avLst>
          </a:prstGeom>
          <a:solidFill>
            <a:schemeClr val="bg1"/>
          </a:solidFill>
          <a:ln w="57150">
            <a:solidFill>
              <a:srgbClr val="2F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esquinas redondeadas 2">
            <a:extLst>
              <a:ext uri="{FF2B5EF4-FFF2-40B4-BE49-F238E27FC236}">
                <a16:creationId xmlns:a16="http://schemas.microsoft.com/office/drawing/2014/main" id="{B3108A1B-5D43-8D4E-E8B8-3B18CEDFB7C2}"/>
              </a:ext>
            </a:extLst>
          </p:cNvPr>
          <p:cNvSpPr/>
          <p:nvPr/>
        </p:nvSpPr>
        <p:spPr>
          <a:xfrm>
            <a:off x="19078496" y="40382655"/>
            <a:ext cx="10720186" cy="2113361"/>
          </a:xfrm>
          <a:prstGeom prst="roundRect">
            <a:avLst>
              <a:gd name="adj" fmla="val 4629"/>
            </a:avLst>
          </a:prstGeom>
          <a:solidFill>
            <a:schemeClr val="bg1"/>
          </a:solidFill>
          <a:ln>
            <a:solidFill>
              <a:srgbClr val="2F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esquinas redondeadas 1">
            <a:extLst>
              <a:ext uri="{FF2B5EF4-FFF2-40B4-BE49-F238E27FC236}">
                <a16:creationId xmlns:a16="http://schemas.microsoft.com/office/drawing/2014/main" id="{AC0211E4-20D1-D0D7-806B-53CA4C581BEE}"/>
              </a:ext>
            </a:extLst>
          </p:cNvPr>
          <p:cNvSpPr/>
          <p:nvPr/>
        </p:nvSpPr>
        <p:spPr>
          <a:xfrm>
            <a:off x="8701985" y="32977196"/>
            <a:ext cx="9948883" cy="9408733"/>
          </a:xfrm>
          <a:prstGeom prst="roundRect">
            <a:avLst>
              <a:gd name="adj" fmla="val 4629"/>
            </a:avLst>
          </a:prstGeom>
          <a:solidFill>
            <a:schemeClr val="bg1"/>
          </a:solidFill>
          <a:ln>
            <a:solidFill>
              <a:srgbClr val="2F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esquinas redondeadas 10">
            <a:extLst>
              <a:ext uri="{FF2B5EF4-FFF2-40B4-BE49-F238E27FC236}">
                <a16:creationId xmlns:a16="http://schemas.microsoft.com/office/drawing/2014/main" id="{AEC829D0-8636-B689-2485-1E53724347F8}"/>
              </a:ext>
            </a:extLst>
          </p:cNvPr>
          <p:cNvSpPr/>
          <p:nvPr/>
        </p:nvSpPr>
        <p:spPr>
          <a:xfrm>
            <a:off x="430305" y="450844"/>
            <a:ext cx="29202927" cy="4189823"/>
          </a:xfrm>
          <a:prstGeom prst="roundRect">
            <a:avLst/>
          </a:prstGeom>
          <a:solidFill>
            <a:srgbClr val="2F6796"/>
          </a:solidFill>
          <a:ln>
            <a:solidFill>
              <a:srgbClr val="2F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9321632F-2768-9E1F-B93B-4AE58A8F68F8}"/>
              </a:ext>
            </a:extLst>
          </p:cNvPr>
          <p:cNvSpPr/>
          <p:nvPr/>
        </p:nvSpPr>
        <p:spPr>
          <a:xfrm rot="16200000">
            <a:off x="11381894" y="-5775298"/>
            <a:ext cx="7412423" cy="29090251"/>
          </a:xfrm>
          <a:prstGeom prst="roundRect">
            <a:avLst>
              <a:gd name="adj" fmla="val 4629"/>
            </a:avLst>
          </a:prstGeom>
          <a:solidFill>
            <a:schemeClr val="bg1"/>
          </a:solidFill>
          <a:ln w="57150">
            <a:solidFill>
              <a:srgbClr val="2F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Text Box 2">
            <a:extLst>
              <a:ext uri="{FF2B5EF4-FFF2-40B4-BE49-F238E27FC236}">
                <a16:creationId xmlns:a16="http://schemas.microsoft.com/office/drawing/2014/main" id="{2D169560-A6BB-562D-F901-546ACA9387BF}"/>
              </a:ext>
            </a:extLst>
          </p:cNvPr>
          <p:cNvSpPr txBox="1">
            <a:spLocks noChangeArrowheads="1"/>
          </p:cNvSpPr>
          <p:nvPr/>
        </p:nvSpPr>
        <p:spPr bwMode="auto">
          <a:xfrm>
            <a:off x="865269" y="5466770"/>
            <a:ext cx="6719827" cy="1313755"/>
          </a:xfrm>
          <a:prstGeom prst="rect">
            <a:avLst/>
          </a:prstGeom>
          <a:noFill/>
          <a:ln>
            <a:noFill/>
          </a:ln>
          <a:effectLst/>
        </p:spPr>
        <p:txBody>
          <a:bodyPr lIns="610157" tIns="610157" rIns="610157" bIns="610157"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5400" b="1" kern="0" dirty="0">
                <a:solidFill>
                  <a:srgbClr val="2F6796"/>
                </a:solidFill>
                <a:latin typeface="Arial" panose="020B0604020202020204" pitchFamily="34" charset="0"/>
                <a:cs typeface="Arial" panose="020B0604020202020204" pitchFamily="34" charset="0"/>
              </a:rPr>
              <a:t>INTRODUCTION</a:t>
            </a:r>
            <a:endParaRPr lang="en-AU" sz="5400" kern="0" dirty="0">
              <a:solidFill>
                <a:srgbClr val="2F6796"/>
              </a:solidFill>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1DD73E6D-395B-EEEA-BC29-71F7046F5F0E}"/>
              </a:ext>
            </a:extLst>
          </p:cNvPr>
          <p:cNvSpPr/>
          <p:nvPr/>
        </p:nvSpPr>
        <p:spPr>
          <a:xfrm>
            <a:off x="1459972" y="7458364"/>
            <a:ext cx="6708148" cy="4832092"/>
          </a:xfrm>
          <a:prstGeom prst="rect">
            <a:avLst/>
          </a:prstGeom>
        </p:spPr>
        <p:txBody>
          <a:bodyPr wrap="square">
            <a:spAutoFit/>
          </a:bodyPr>
          <a:lstStyle/>
          <a:p>
            <a:pPr defTabSz="911262" eaLnBrk="0" hangingPunct="0">
              <a:spcBef>
                <a:spcPct val="50000"/>
              </a:spcBef>
            </a:pPr>
            <a:r>
              <a:rPr lang="en-AU" sz="2800" dirty="0">
                <a:latin typeface="Arial" panose="020B0604020202020204" pitchFamily="34" charset="0"/>
                <a:cs typeface="Arial" panose="020B0604020202020204" pitchFamily="34" charset="0"/>
              </a:rPr>
              <a:t>Accurate trial matching is a major barrier to trial enrolments. Other trial matchers have merely ranked trials for suitability to the patient: no true eligibility assessment is performed. </a:t>
            </a:r>
            <a:br>
              <a:rPr lang="en-AU" sz="2800" dirty="0">
                <a:latin typeface="Arial" panose="020B0604020202020204" pitchFamily="34" charset="0"/>
                <a:cs typeface="Arial" panose="020B0604020202020204" pitchFamily="34" charset="0"/>
              </a:rPr>
            </a:br>
            <a:br>
              <a:rPr lang="en-AU" sz="2800" dirty="0">
                <a:latin typeface="Arial" panose="020B0604020202020204" pitchFamily="34" charset="0"/>
                <a:cs typeface="Arial" panose="020B0604020202020204" pitchFamily="34" charset="0"/>
              </a:rPr>
            </a:br>
            <a:r>
              <a:rPr lang="en-AU" sz="2800" dirty="0">
                <a:latin typeface="Arial" panose="020B0604020202020204" pitchFamily="34" charset="0"/>
                <a:cs typeface="Arial" panose="020B0604020202020204" pitchFamily="34" charset="0"/>
              </a:rPr>
              <a:t>The EXACT system uses a novel LLM-based Attribute Criteria Extraction (ACE) engine which converts free text from trials to true structured criteria across 79 patient attributes used in MM trials.</a:t>
            </a:r>
            <a:r>
              <a:rPr lang="en-AU" sz="27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27" name="Rectángulo: esquinas redondeadas 26">
            <a:extLst>
              <a:ext uri="{FF2B5EF4-FFF2-40B4-BE49-F238E27FC236}">
                <a16:creationId xmlns:a16="http://schemas.microsoft.com/office/drawing/2014/main" id="{43BDC35E-EA2E-A1C9-315F-5FB5FBB8BB0F}"/>
              </a:ext>
            </a:extLst>
          </p:cNvPr>
          <p:cNvSpPr/>
          <p:nvPr/>
        </p:nvSpPr>
        <p:spPr>
          <a:xfrm>
            <a:off x="1549516" y="6798730"/>
            <a:ext cx="1104441" cy="273981"/>
          </a:xfrm>
          <a:prstGeom prst="roundRect">
            <a:avLst>
              <a:gd name="adj" fmla="val 50000"/>
            </a:avLst>
          </a:prstGeom>
          <a:solidFill>
            <a:srgbClr val="DA3833"/>
          </a:solidFill>
          <a:ln>
            <a:solidFill>
              <a:srgbClr val="CFA7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ext Box 2">
            <a:extLst>
              <a:ext uri="{FF2B5EF4-FFF2-40B4-BE49-F238E27FC236}">
                <a16:creationId xmlns:a16="http://schemas.microsoft.com/office/drawing/2014/main" id="{6F8EB5CB-763B-D5EC-679C-919656D477E7}"/>
              </a:ext>
            </a:extLst>
          </p:cNvPr>
          <p:cNvSpPr txBox="1">
            <a:spLocks noChangeArrowheads="1"/>
          </p:cNvSpPr>
          <p:nvPr/>
        </p:nvSpPr>
        <p:spPr bwMode="auto">
          <a:xfrm>
            <a:off x="8765826" y="5564742"/>
            <a:ext cx="5361276" cy="1334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10157" tIns="610157" rIns="610157" bIns="610157"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5400" b="1" kern="0" dirty="0">
                <a:solidFill>
                  <a:srgbClr val="2F6796"/>
                </a:solidFill>
                <a:latin typeface="Arial" panose="020B0604020202020204" pitchFamily="34" charset="0"/>
                <a:cs typeface="Arial" panose="020B0604020202020204" pitchFamily="34" charset="0"/>
              </a:rPr>
              <a:t>AIM</a:t>
            </a:r>
            <a:endParaRPr lang="en-AU" sz="5400" kern="0" dirty="0">
              <a:solidFill>
                <a:srgbClr val="2F6796"/>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1199F51B-8859-C494-30AF-08AEA10A6A58}"/>
              </a:ext>
            </a:extLst>
          </p:cNvPr>
          <p:cNvSpPr/>
          <p:nvPr/>
        </p:nvSpPr>
        <p:spPr>
          <a:xfrm>
            <a:off x="9324111" y="7458364"/>
            <a:ext cx="6401780" cy="3194721"/>
          </a:xfrm>
          <a:prstGeom prst="rect">
            <a:avLst/>
          </a:prstGeom>
        </p:spPr>
        <p:txBody>
          <a:bodyPr wrap="square">
            <a:spAutoFit/>
          </a:bodyPr>
          <a:lstStyle/>
          <a:p>
            <a:pPr marL="457200" indent="-457200">
              <a:spcBef>
                <a:spcPct val="20000"/>
              </a:spcBef>
              <a:buFontTx/>
              <a:buChar char="-"/>
            </a:pPr>
            <a:r>
              <a:rPr lang="en-CA" sz="2800" dirty="0">
                <a:latin typeface="Arial" panose="020B0604020202020204" pitchFamily="34" charset="0"/>
                <a:cs typeface="Arial" panose="020B0604020202020204" pitchFamily="34" charset="0"/>
              </a:rPr>
              <a:t>Assess overall accuracy (precision, recall, F1) of extracting patient eligibility attributes from MM clinical trials.  </a:t>
            </a:r>
          </a:p>
          <a:p>
            <a:pPr marL="457200" indent="-457200">
              <a:spcBef>
                <a:spcPct val="20000"/>
              </a:spcBef>
              <a:buFontTx/>
              <a:buChar char="-"/>
            </a:pPr>
            <a:r>
              <a:rPr lang="en-CA" sz="2800" dirty="0">
                <a:latin typeface="Arial" panose="020B0604020202020204" pitchFamily="34" charset="0"/>
                <a:cs typeface="Arial" panose="020B0604020202020204" pitchFamily="34" charset="0"/>
              </a:rPr>
              <a:t>Analyze accuracy by criteria category (labs, blood, behavior, treatment). </a:t>
            </a:r>
          </a:p>
        </p:txBody>
      </p:sp>
      <p:sp>
        <p:nvSpPr>
          <p:cNvPr id="28" name="Rectángulo: esquinas redondeadas 27">
            <a:extLst>
              <a:ext uri="{FF2B5EF4-FFF2-40B4-BE49-F238E27FC236}">
                <a16:creationId xmlns:a16="http://schemas.microsoft.com/office/drawing/2014/main" id="{5367D8D9-18A9-E009-06F2-D0FC23BADACC}"/>
              </a:ext>
            </a:extLst>
          </p:cNvPr>
          <p:cNvSpPr/>
          <p:nvPr/>
        </p:nvSpPr>
        <p:spPr>
          <a:xfrm>
            <a:off x="9339974" y="6802409"/>
            <a:ext cx="1104441" cy="273981"/>
          </a:xfrm>
          <a:prstGeom prst="roundRect">
            <a:avLst>
              <a:gd name="adj" fmla="val 50000"/>
            </a:avLst>
          </a:prstGeom>
          <a:solidFill>
            <a:srgbClr val="DA3833"/>
          </a:solidFill>
          <a:ln>
            <a:solidFill>
              <a:srgbClr val="CFA7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Box 2">
            <a:extLst>
              <a:ext uri="{FF2B5EF4-FFF2-40B4-BE49-F238E27FC236}">
                <a16:creationId xmlns:a16="http://schemas.microsoft.com/office/drawing/2014/main" id="{7BA3245D-175B-9A50-84F3-3BCF7B35A172}"/>
              </a:ext>
            </a:extLst>
          </p:cNvPr>
          <p:cNvSpPr txBox="1">
            <a:spLocks noChangeArrowheads="1"/>
          </p:cNvSpPr>
          <p:nvPr/>
        </p:nvSpPr>
        <p:spPr bwMode="auto">
          <a:xfrm>
            <a:off x="16218530" y="5537646"/>
            <a:ext cx="6444878" cy="1334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10157" tIns="610157" rIns="610157" bIns="610157"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5400" b="1" kern="0" dirty="0">
                <a:solidFill>
                  <a:srgbClr val="2F6796"/>
                </a:solidFill>
                <a:latin typeface="Arial" panose="020B0604020202020204" pitchFamily="34" charset="0"/>
                <a:cs typeface="Arial" panose="020B0604020202020204" pitchFamily="34" charset="0"/>
              </a:rPr>
              <a:t>METHOD</a:t>
            </a:r>
            <a:endParaRPr lang="en-AU" sz="5400" kern="0" dirty="0">
              <a:solidFill>
                <a:srgbClr val="2F6796"/>
              </a:solidFill>
              <a:latin typeface="Arial" panose="020B0604020202020204" pitchFamily="34" charset="0"/>
              <a:cs typeface="Arial" panose="020B0604020202020204" pitchFamily="34" charset="0"/>
            </a:endParaRPr>
          </a:p>
        </p:txBody>
      </p:sp>
      <p:sp>
        <p:nvSpPr>
          <p:cNvPr id="26" name="Rectángulo 25">
            <a:extLst>
              <a:ext uri="{FF2B5EF4-FFF2-40B4-BE49-F238E27FC236}">
                <a16:creationId xmlns:a16="http://schemas.microsoft.com/office/drawing/2014/main" id="{8C7FF647-7882-DCF0-B37B-4173BA11BF9A}"/>
              </a:ext>
            </a:extLst>
          </p:cNvPr>
          <p:cNvSpPr/>
          <p:nvPr/>
        </p:nvSpPr>
        <p:spPr>
          <a:xfrm>
            <a:off x="16853281" y="7458364"/>
            <a:ext cx="11927034" cy="4142673"/>
          </a:xfrm>
          <a:prstGeom prst="rect">
            <a:avLst/>
          </a:prstGeom>
        </p:spPr>
        <p:txBody>
          <a:bodyPr wrap="square">
            <a:spAutoFit/>
          </a:bodyPr>
          <a:lstStyle/>
          <a:p>
            <a:pPr>
              <a:spcBef>
                <a:spcPct val="20000"/>
              </a:spcBef>
            </a:pPr>
            <a:r>
              <a:rPr lang="en-GB" sz="2800" b="0" i="0" u="none" strike="noStrike" dirty="0">
                <a:solidFill>
                  <a:srgbClr val="000000"/>
                </a:solidFill>
                <a:effectLst/>
                <a:latin typeface="Aptos" panose="020F0502020204030204" pitchFamily="34" charset="0"/>
              </a:rPr>
              <a:t>Performance was evaluated using the most recent </a:t>
            </a:r>
            <a:r>
              <a:rPr lang="en-GB" sz="2800" dirty="0">
                <a:solidFill>
                  <a:srgbClr val="000000"/>
                </a:solidFill>
                <a:latin typeface="Aptos" panose="020F0502020204030204" pitchFamily="34" charset="0"/>
              </a:rPr>
              <a:t>98 </a:t>
            </a:r>
            <a:r>
              <a:rPr lang="en-GB" sz="2800" b="0" i="0" u="none" strike="noStrike" dirty="0">
                <a:solidFill>
                  <a:srgbClr val="000000"/>
                </a:solidFill>
                <a:effectLst/>
                <a:latin typeface="Aptos" panose="020F0502020204030204" pitchFamily="34" charset="0"/>
              </a:rPr>
              <a:t>MM trials (out of 2979 actively recruiting open MM trials) from </a:t>
            </a:r>
            <a:r>
              <a:rPr lang="en-GB" sz="2800" b="0" i="0" u="sng" strike="noStrike" dirty="0">
                <a:solidFill>
                  <a:srgbClr val="1155CC"/>
                </a:solidFill>
                <a:effectLst/>
                <a:latin typeface="Aptos" panose="020F0502020204030204" pitchFamily="34" charset="0"/>
                <a:hlinkClick r:id="rId3"/>
              </a:rPr>
              <a:t>ISRCTN</a:t>
            </a:r>
            <a:r>
              <a:rPr lang="en-GB" sz="2800" b="0" i="0" u="none" strike="noStrike" dirty="0">
                <a:solidFill>
                  <a:srgbClr val="000000"/>
                </a:solidFill>
                <a:effectLst/>
                <a:latin typeface="Aptos" panose="020F0502020204030204" pitchFamily="34" charset="0"/>
              </a:rPr>
              <a:t> (50 British trials from this registry), </a:t>
            </a:r>
            <a:r>
              <a:rPr lang="en-GB" sz="2800" b="0" i="0" u="sng" strike="noStrike" dirty="0">
                <a:solidFill>
                  <a:srgbClr val="1155CC"/>
                </a:solidFill>
                <a:effectLst/>
                <a:latin typeface="Aptos" panose="020F0502020204030204" pitchFamily="34" charset="0"/>
                <a:hlinkClick r:id="rId4"/>
              </a:rPr>
              <a:t> EUCTR</a:t>
            </a:r>
            <a:r>
              <a:rPr lang="en-GB" sz="2800" b="0" i="0" u="none" strike="noStrike" dirty="0">
                <a:solidFill>
                  <a:srgbClr val="000000"/>
                </a:solidFill>
                <a:effectLst/>
                <a:latin typeface="Aptos" panose="020F0502020204030204" pitchFamily="34" charset="0"/>
              </a:rPr>
              <a:t>, and </a:t>
            </a:r>
            <a:r>
              <a:rPr lang="en-GB" sz="2800" b="0" i="0" u="sng" strike="noStrike" dirty="0">
                <a:solidFill>
                  <a:srgbClr val="1155CC"/>
                </a:solidFill>
                <a:effectLst/>
                <a:latin typeface="Aptos" panose="020F0502020204030204" pitchFamily="34" charset="0"/>
                <a:hlinkClick r:id="rId5"/>
              </a:rPr>
              <a:t>clinicaltrials.gov</a:t>
            </a:r>
            <a:r>
              <a:rPr lang="en-GB" sz="2800" b="0" i="0" u="none" strike="noStrike" dirty="0">
                <a:solidFill>
                  <a:srgbClr val="000000"/>
                </a:solidFill>
                <a:effectLst/>
                <a:latin typeface="Aptos" panose="020F0502020204030204" pitchFamily="34" charset="0"/>
              </a:rPr>
              <a:t> manually annotated by experts across </a:t>
            </a:r>
            <a:r>
              <a:rPr lang="en-GB" sz="2800" dirty="0">
                <a:solidFill>
                  <a:srgbClr val="000000"/>
                </a:solidFill>
                <a:latin typeface="Aptos" panose="020F0502020204030204" pitchFamily="34" charset="0"/>
              </a:rPr>
              <a:t>79</a:t>
            </a:r>
            <a:r>
              <a:rPr lang="en-GB" sz="2800" b="0" i="0" u="none" strike="noStrike" dirty="0">
                <a:solidFill>
                  <a:srgbClr val="000000"/>
                </a:solidFill>
                <a:effectLst/>
                <a:latin typeface="Aptos" panose="020F0502020204030204" pitchFamily="34" charset="0"/>
              </a:rPr>
              <a:t> core patient attributes spanning previous treatment, labs, disease, blood and behaviour domains. </a:t>
            </a:r>
            <a:endParaRPr lang="en-CA" sz="2800" dirty="0">
              <a:latin typeface="Arial" panose="020B0604020202020204" pitchFamily="34" charset="0"/>
              <a:cs typeface="Arial" panose="020B0604020202020204" pitchFamily="34" charset="0"/>
            </a:endParaRPr>
          </a:p>
          <a:p>
            <a:pPr>
              <a:spcBef>
                <a:spcPct val="20000"/>
              </a:spcBef>
            </a:pPr>
            <a:endParaRPr lang="en-CA" sz="2800" dirty="0">
              <a:latin typeface="Arial" panose="020B0604020202020204" pitchFamily="34" charset="0"/>
              <a:cs typeface="Arial" panose="020B0604020202020204" pitchFamily="34" charset="0"/>
            </a:endParaRPr>
          </a:p>
          <a:p>
            <a:pPr>
              <a:spcBef>
                <a:spcPct val="20000"/>
              </a:spcBef>
            </a:pPr>
            <a:r>
              <a:rPr lang="en-CA" sz="2800" dirty="0">
                <a:latin typeface="Arial" panose="020B0604020202020204" pitchFamily="34" charset="0"/>
                <a:cs typeface="Arial" panose="020B0604020202020204" pitchFamily="34" charset="0"/>
              </a:rPr>
              <a:t>Biomedical Subject Matter Experts label each of the 79 attributes for MM. The values are compared against those extracted by the Attribute Criteria Extraction engine. </a:t>
            </a:r>
            <a:endParaRPr lang="en-US" sz="27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0" name="Rectángulo: esquinas redondeadas 29">
            <a:extLst>
              <a:ext uri="{FF2B5EF4-FFF2-40B4-BE49-F238E27FC236}">
                <a16:creationId xmlns:a16="http://schemas.microsoft.com/office/drawing/2014/main" id="{6F1871D9-2C1A-9366-53F1-B44096F45520}"/>
              </a:ext>
            </a:extLst>
          </p:cNvPr>
          <p:cNvSpPr/>
          <p:nvPr/>
        </p:nvSpPr>
        <p:spPr>
          <a:xfrm>
            <a:off x="16853281" y="6780525"/>
            <a:ext cx="1104441" cy="273981"/>
          </a:xfrm>
          <a:prstGeom prst="roundRect">
            <a:avLst>
              <a:gd name="adj" fmla="val 50000"/>
            </a:avLst>
          </a:prstGeom>
          <a:solidFill>
            <a:srgbClr val="DA3833"/>
          </a:solidFill>
          <a:ln>
            <a:solidFill>
              <a:srgbClr val="CFA7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ángulo: esquinas redondeadas 59">
            <a:extLst>
              <a:ext uri="{FF2B5EF4-FFF2-40B4-BE49-F238E27FC236}">
                <a16:creationId xmlns:a16="http://schemas.microsoft.com/office/drawing/2014/main" id="{B7A59EC6-35D7-D200-BF9F-C72D29B5DF77}"/>
              </a:ext>
            </a:extLst>
          </p:cNvPr>
          <p:cNvSpPr/>
          <p:nvPr/>
        </p:nvSpPr>
        <p:spPr>
          <a:xfrm>
            <a:off x="441606" y="32980697"/>
            <a:ext cx="7896593" cy="9408733"/>
          </a:xfrm>
          <a:prstGeom prst="roundRect">
            <a:avLst>
              <a:gd name="adj" fmla="val 4629"/>
            </a:avLst>
          </a:prstGeom>
          <a:solidFill>
            <a:schemeClr val="bg1"/>
          </a:solidFill>
          <a:ln>
            <a:solidFill>
              <a:srgbClr val="2F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Text Box 2">
            <a:extLst>
              <a:ext uri="{FF2B5EF4-FFF2-40B4-BE49-F238E27FC236}">
                <a16:creationId xmlns:a16="http://schemas.microsoft.com/office/drawing/2014/main" id="{212536C5-CD05-B594-9568-54C84D4690CD}"/>
              </a:ext>
            </a:extLst>
          </p:cNvPr>
          <p:cNvSpPr txBox="1">
            <a:spLocks noChangeArrowheads="1"/>
          </p:cNvSpPr>
          <p:nvPr/>
        </p:nvSpPr>
        <p:spPr bwMode="auto">
          <a:xfrm>
            <a:off x="803081" y="33329583"/>
            <a:ext cx="6684861" cy="11706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10157" tIns="610157" rIns="610157" bIns="610157" anchor="ctr"/>
          <a:lstStyle>
            <a:defPPr>
              <a:defRPr lang="en-US"/>
            </a:defPPr>
            <a:lvl1pPr defTabSz="192088" eaLnBrk="0" hangingPunct="0">
              <a:defRPr sz="5743" b="1" kern="0">
                <a:solidFill>
                  <a:srgbClr val="0063A3"/>
                </a:solidFill>
                <a:latin typeface="Arial" panose="020B0604020202020204" pitchFamily="34" charset="0"/>
                <a:ea typeface="ＭＳ Ｐゴシック" charset="0"/>
                <a:cs typeface="Arial" panose="020B0604020202020204" pitchFamily="34" charset="0"/>
              </a:defRPr>
            </a:lvl1pPr>
            <a:lvl2pPr marL="742950" indent="-285750" defTabSz="192088" eaLnBrk="0" hangingPunct="0">
              <a:defRPr sz="500">
                <a:latin typeface="Times New Roman" charset="0"/>
                <a:ea typeface="ＭＳ Ｐゴシック" charset="0"/>
              </a:defRPr>
            </a:lvl2pPr>
            <a:lvl3pPr marL="1143000" indent="-228600" defTabSz="192088" eaLnBrk="0" hangingPunct="0">
              <a:defRPr sz="500">
                <a:latin typeface="Times New Roman" charset="0"/>
                <a:ea typeface="ＭＳ Ｐゴシック" charset="0"/>
              </a:defRPr>
            </a:lvl3pPr>
            <a:lvl4pPr marL="1600200" indent="-228600" defTabSz="192088" eaLnBrk="0" hangingPunct="0">
              <a:defRPr sz="500">
                <a:latin typeface="Times New Roman" charset="0"/>
                <a:ea typeface="ＭＳ Ｐゴシック" charset="0"/>
              </a:defRPr>
            </a:lvl4pPr>
            <a:lvl5pPr marL="2057400" indent="-228600" defTabSz="192088" eaLnBrk="0" hangingPunct="0">
              <a:defRPr sz="500">
                <a:latin typeface="Times New Roman" charset="0"/>
                <a:ea typeface="ＭＳ Ｐゴシック" charset="0"/>
              </a:defRPr>
            </a:lvl5pPr>
            <a:lvl6pPr marL="2514600" indent="-228600" defTabSz="192088" eaLnBrk="0" fontAlgn="base" hangingPunct="0">
              <a:spcBef>
                <a:spcPct val="0"/>
              </a:spcBef>
              <a:spcAft>
                <a:spcPct val="0"/>
              </a:spcAft>
              <a:defRPr sz="500">
                <a:latin typeface="Times New Roman" charset="0"/>
                <a:ea typeface="ＭＳ Ｐゴシック" charset="0"/>
              </a:defRPr>
            </a:lvl6pPr>
            <a:lvl7pPr marL="2971800" indent="-228600" defTabSz="192088" eaLnBrk="0" fontAlgn="base" hangingPunct="0">
              <a:spcBef>
                <a:spcPct val="0"/>
              </a:spcBef>
              <a:spcAft>
                <a:spcPct val="0"/>
              </a:spcAft>
              <a:defRPr sz="500">
                <a:latin typeface="Times New Roman" charset="0"/>
                <a:ea typeface="ＭＳ Ｐゴシック" charset="0"/>
              </a:defRPr>
            </a:lvl7pPr>
            <a:lvl8pPr marL="3429000" indent="-228600" defTabSz="192088" eaLnBrk="0" fontAlgn="base" hangingPunct="0">
              <a:spcBef>
                <a:spcPct val="0"/>
              </a:spcBef>
              <a:spcAft>
                <a:spcPct val="0"/>
              </a:spcAft>
              <a:defRPr sz="500">
                <a:latin typeface="Times New Roman" charset="0"/>
                <a:ea typeface="ＭＳ Ｐゴシック" charset="0"/>
              </a:defRPr>
            </a:lvl8pPr>
            <a:lvl9pPr marL="3886200" indent="-228600" defTabSz="192088" eaLnBrk="0" fontAlgn="base" hangingPunct="0">
              <a:spcBef>
                <a:spcPct val="0"/>
              </a:spcBef>
              <a:spcAft>
                <a:spcPct val="0"/>
              </a:spcAft>
              <a:defRPr sz="500">
                <a:latin typeface="Times New Roman" charset="0"/>
                <a:ea typeface="ＭＳ Ｐゴシック" charset="0"/>
              </a:defRPr>
            </a:lvl9pPr>
          </a:lstStyle>
          <a:p>
            <a:r>
              <a:rPr lang="en-GB" dirty="0">
                <a:solidFill>
                  <a:srgbClr val="2F6796"/>
                </a:solidFill>
              </a:rPr>
              <a:t>CONCLUSIONS</a:t>
            </a:r>
            <a:endParaRPr lang="en-AU" dirty="0">
              <a:solidFill>
                <a:srgbClr val="2F6796"/>
              </a:solidFill>
            </a:endParaRPr>
          </a:p>
        </p:txBody>
      </p:sp>
      <p:sp>
        <p:nvSpPr>
          <p:cNvPr id="62" name="Rectángulo 61">
            <a:extLst>
              <a:ext uri="{FF2B5EF4-FFF2-40B4-BE49-F238E27FC236}">
                <a16:creationId xmlns:a16="http://schemas.microsoft.com/office/drawing/2014/main" id="{A986E2DE-23DA-960E-1CD7-7C5746ABE4A5}"/>
              </a:ext>
            </a:extLst>
          </p:cNvPr>
          <p:cNvSpPr/>
          <p:nvPr/>
        </p:nvSpPr>
        <p:spPr>
          <a:xfrm>
            <a:off x="542981" y="35066425"/>
            <a:ext cx="7625139" cy="5899051"/>
          </a:xfrm>
          <a:prstGeom prst="rect">
            <a:avLst/>
          </a:prstGeom>
        </p:spPr>
        <p:txBody>
          <a:bodyPr wrap="square">
            <a:spAutoFit/>
          </a:bodyPr>
          <a:lstStyle/>
          <a:p>
            <a:pPr marL="1143000" indent="-1143000" rtl="0">
              <a:spcBef>
                <a:spcPts val="0"/>
              </a:spcBef>
              <a:spcAft>
                <a:spcPts val="800"/>
              </a:spcAft>
              <a:buFont typeface="Arial" panose="020B0604020202020204" pitchFamily="34" charset="0"/>
              <a:buChar char="•"/>
            </a:pPr>
            <a:r>
              <a:rPr lang="en-GB" sz="2800" b="0" i="0" u="none" strike="noStrike" dirty="0">
                <a:solidFill>
                  <a:srgbClr val="000000"/>
                </a:solidFill>
                <a:effectLst/>
                <a:latin typeface="Arial" panose="020B0604020202020204" pitchFamily="34" charset="0"/>
                <a:cs typeface="Arial" panose="020B0604020202020204" pitchFamily="34" charset="0"/>
              </a:rPr>
              <a:t>With accurate ACE extraction of attribute criteria, patients and doctors can view clearly expressed and exact eligibility criteria for the most complex clinical trials and quickly determine whether they are eligible. </a:t>
            </a:r>
          </a:p>
          <a:p>
            <a:pPr marL="1143000" indent="-1143000">
              <a:spcAft>
                <a:spcPts val="800"/>
              </a:spcAft>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With these results EXACT holds promise as a foundational infrastructure for real-time patient trial matching in precision oncology. </a:t>
            </a:r>
            <a:endParaRPr lang="en-GB" sz="2800" b="0" i="0" u="none" strike="noStrike" dirty="0">
              <a:solidFill>
                <a:srgbClr val="000000"/>
              </a:solidFill>
              <a:effectLst/>
              <a:latin typeface="Arial" panose="020B0604020202020204" pitchFamily="34" charset="0"/>
              <a:cs typeface="Arial" panose="020B0604020202020204" pitchFamily="34" charset="0"/>
            </a:endParaRPr>
          </a:p>
          <a:p>
            <a:pPr marL="1143000" indent="-1143000" rtl="0">
              <a:spcBef>
                <a:spcPts val="0"/>
              </a:spcBef>
              <a:spcAft>
                <a:spcPts val="800"/>
              </a:spcAft>
              <a:buFont typeface="Arial" panose="020B0604020202020204" pitchFamily="34" charset="0"/>
              <a:buChar char="•"/>
            </a:pPr>
            <a:r>
              <a:rPr lang="en-GB" sz="2800" b="0" i="0" u="none" strike="noStrike" dirty="0">
                <a:solidFill>
                  <a:srgbClr val="000000"/>
                </a:solidFill>
                <a:effectLst/>
                <a:latin typeface="Arial" panose="020B0604020202020204" pitchFamily="34" charset="0"/>
                <a:cs typeface="Arial" panose="020B0604020202020204" pitchFamily="34" charset="0"/>
              </a:rPr>
              <a:t>The EXACT software is made available freely to patient support organizations and cancer foundations</a:t>
            </a:r>
            <a:endParaRPr lang="en-CA" sz="27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3" name="Text Box 2">
            <a:extLst>
              <a:ext uri="{FF2B5EF4-FFF2-40B4-BE49-F238E27FC236}">
                <a16:creationId xmlns:a16="http://schemas.microsoft.com/office/drawing/2014/main" id="{F0E2AEC1-19E7-7FB1-1871-BDF218AD0CBD}"/>
              </a:ext>
            </a:extLst>
          </p:cNvPr>
          <p:cNvSpPr txBox="1">
            <a:spLocks noChangeArrowheads="1"/>
          </p:cNvSpPr>
          <p:nvPr/>
        </p:nvSpPr>
        <p:spPr bwMode="auto">
          <a:xfrm>
            <a:off x="9019403" y="33310552"/>
            <a:ext cx="6706488" cy="11706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10157" tIns="610157" rIns="610157" bIns="610157" anchor="ctr"/>
          <a:lstStyle>
            <a:defPPr>
              <a:defRPr lang="en-US"/>
            </a:defPPr>
            <a:lvl1pPr defTabSz="192088" eaLnBrk="0" hangingPunct="0">
              <a:defRPr sz="5743" b="1" kern="0">
                <a:solidFill>
                  <a:srgbClr val="0063A3"/>
                </a:solidFill>
                <a:latin typeface="Arial" panose="020B0604020202020204" pitchFamily="34" charset="0"/>
                <a:ea typeface="ＭＳ Ｐゴシック" charset="0"/>
                <a:cs typeface="Arial" panose="020B0604020202020204" pitchFamily="34" charset="0"/>
              </a:defRPr>
            </a:lvl1pPr>
            <a:lvl2pPr marL="742950" indent="-285750" defTabSz="192088" eaLnBrk="0" hangingPunct="0">
              <a:defRPr sz="500">
                <a:latin typeface="Times New Roman" charset="0"/>
                <a:ea typeface="ＭＳ Ｐゴシック" charset="0"/>
              </a:defRPr>
            </a:lvl2pPr>
            <a:lvl3pPr marL="1143000" indent="-228600" defTabSz="192088" eaLnBrk="0" hangingPunct="0">
              <a:defRPr sz="500">
                <a:latin typeface="Times New Roman" charset="0"/>
                <a:ea typeface="ＭＳ Ｐゴシック" charset="0"/>
              </a:defRPr>
            </a:lvl3pPr>
            <a:lvl4pPr marL="1600200" indent="-228600" defTabSz="192088" eaLnBrk="0" hangingPunct="0">
              <a:defRPr sz="500">
                <a:latin typeface="Times New Roman" charset="0"/>
                <a:ea typeface="ＭＳ Ｐゴシック" charset="0"/>
              </a:defRPr>
            </a:lvl4pPr>
            <a:lvl5pPr marL="2057400" indent="-228600" defTabSz="192088" eaLnBrk="0" hangingPunct="0">
              <a:defRPr sz="500">
                <a:latin typeface="Times New Roman" charset="0"/>
                <a:ea typeface="ＭＳ Ｐゴシック" charset="0"/>
              </a:defRPr>
            </a:lvl5pPr>
            <a:lvl6pPr marL="2514600" indent="-228600" defTabSz="192088" eaLnBrk="0" fontAlgn="base" hangingPunct="0">
              <a:spcBef>
                <a:spcPct val="0"/>
              </a:spcBef>
              <a:spcAft>
                <a:spcPct val="0"/>
              </a:spcAft>
              <a:defRPr sz="500">
                <a:latin typeface="Times New Roman" charset="0"/>
                <a:ea typeface="ＭＳ Ｐゴシック" charset="0"/>
              </a:defRPr>
            </a:lvl6pPr>
            <a:lvl7pPr marL="2971800" indent="-228600" defTabSz="192088" eaLnBrk="0" fontAlgn="base" hangingPunct="0">
              <a:spcBef>
                <a:spcPct val="0"/>
              </a:spcBef>
              <a:spcAft>
                <a:spcPct val="0"/>
              </a:spcAft>
              <a:defRPr sz="500">
                <a:latin typeface="Times New Roman" charset="0"/>
                <a:ea typeface="ＭＳ Ｐゴシック" charset="0"/>
              </a:defRPr>
            </a:lvl7pPr>
            <a:lvl8pPr marL="3429000" indent="-228600" defTabSz="192088" eaLnBrk="0" fontAlgn="base" hangingPunct="0">
              <a:spcBef>
                <a:spcPct val="0"/>
              </a:spcBef>
              <a:spcAft>
                <a:spcPct val="0"/>
              </a:spcAft>
              <a:defRPr sz="500">
                <a:latin typeface="Times New Roman" charset="0"/>
                <a:ea typeface="ＭＳ Ｐゴシック" charset="0"/>
              </a:defRPr>
            </a:lvl8pPr>
            <a:lvl9pPr marL="3886200" indent="-228600" defTabSz="192088" eaLnBrk="0" fontAlgn="base" hangingPunct="0">
              <a:spcBef>
                <a:spcPct val="0"/>
              </a:spcBef>
              <a:spcAft>
                <a:spcPct val="0"/>
              </a:spcAft>
              <a:defRPr sz="500">
                <a:latin typeface="Times New Roman" charset="0"/>
                <a:ea typeface="ＭＳ Ｐゴシック" charset="0"/>
              </a:defRPr>
            </a:lvl9pPr>
          </a:lstStyle>
          <a:p>
            <a:r>
              <a:rPr lang="en-GB" dirty="0">
                <a:solidFill>
                  <a:srgbClr val="2F6796"/>
                </a:solidFill>
              </a:rPr>
              <a:t>REFERENCES</a:t>
            </a:r>
            <a:endParaRPr lang="en-AU" dirty="0">
              <a:solidFill>
                <a:srgbClr val="2F6796"/>
              </a:solidFill>
            </a:endParaRPr>
          </a:p>
        </p:txBody>
      </p:sp>
      <p:sp>
        <p:nvSpPr>
          <p:cNvPr id="64" name="Rectángulo 63">
            <a:extLst>
              <a:ext uri="{FF2B5EF4-FFF2-40B4-BE49-F238E27FC236}">
                <a16:creationId xmlns:a16="http://schemas.microsoft.com/office/drawing/2014/main" id="{C7594C8F-B506-4602-6BBB-C470BED31464}"/>
              </a:ext>
            </a:extLst>
          </p:cNvPr>
          <p:cNvSpPr/>
          <p:nvPr/>
        </p:nvSpPr>
        <p:spPr>
          <a:xfrm>
            <a:off x="8765826" y="35066425"/>
            <a:ext cx="9635237" cy="8040663"/>
          </a:xfrm>
          <a:prstGeom prst="rect">
            <a:avLst/>
          </a:prstGeom>
        </p:spPr>
        <p:txBody>
          <a:bodyPr wrap="square">
            <a:spAutoFit/>
          </a:bodyPr>
          <a:lstStyle/>
          <a:p>
            <a:r>
              <a:rPr lang="en-GB" sz="2800" dirty="0"/>
              <a:t>1)		</a:t>
            </a:r>
            <a:r>
              <a:rPr lang="en-GB" sz="2800" dirty="0" err="1"/>
              <a:t>Jin</a:t>
            </a:r>
            <a:r>
              <a:rPr lang="en-GB" sz="2800" dirty="0"/>
              <a:t> Q. Matching patients to clinical trials with large language models. </a:t>
            </a:r>
            <a:r>
              <a:rPr lang="en-GB" sz="2800" i="1" dirty="0"/>
              <a:t>Nature Communications</a:t>
            </a:r>
            <a:r>
              <a:rPr lang="en-GB" sz="2800" dirty="0"/>
              <a:t>. 2024;15:9074. doi:10.1038/s41467-024-53081-z. </a:t>
            </a:r>
            <a:r>
              <a:rPr lang="en-GB" sz="2800" dirty="0">
                <a:hlinkClick r:id="rId6"/>
              </a:rPr>
              <a:t>PMC</a:t>
            </a:r>
            <a:endParaRPr lang="en-GB" sz="2800" dirty="0"/>
          </a:p>
          <a:p>
            <a:r>
              <a:rPr lang="en-GB" sz="2800" dirty="0"/>
              <a:t>(2)		</a:t>
            </a:r>
            <a:r>
              <a:rPr lang="en-GB" sz="2800" dirty="0" err="1"/>
              <a:t>Meystre</a:t>
            </a:r>
            <a:r>
              <a:rPr lang="en-GB" sz="2800" dirty="0"/>
              <a:t> SM Piloting an automated clinical trial eligibility surveillance and provider alert system based on artificial intelligence and standard data models. </a:t>
            </a:r>
            <a:r>
              <a:rPr lang="en-GB" sz="2800" i="1" dirty="0"/>
              <a:t>BMC Medical Research Methodology</a:t>
            </a:r>
            <a:r>
              <a:rPr lang="en-GB" sz="2800" dirty="0"/>
              <a:t>. 2023;23:88. doi:10.1186/s12874-023-01916-6. </a:t>
            </a:r>
            <a:r>
              <a:rPr lang="en-GB" sz="2800" dirty="0">
                <a:hlinkClick r:id="rId7"/>
              </a:rPr>
              <a:t>BioMed Central</a:t>
            </a:r>
            <a:endParaRPr lang="en-GB" sz="2800" dirty="0"/>
          </a:p>
          <a:p>
            <a:r>
              <a:rPr lang="en-GB" sz="2800" dirty="0"/>
              <a:t>(3) 	Gupta S Patient Records Interpretation for Semantic Clinical Trial Matching using Large Language Models. </a:t>
            </a:r>
            <a:r>
              <a:rPr lang="en-GB" sz="2800" dirty="0" err="1"/>
              <a:t>arXiv</a:t>
            </a:r>
            <a:r>
              <a:rPr lang="en-GB" sz="2800" dirty="0"/>
              <a:t> [Preprint]. 2024 Apr 27; arXiv:2404.15549. </a:t>
            </a:r>
            <a:r>
              <a:rPr lang="en-GB" sz="2800" dirty="0">
                <a:hlinkClick r:id="rId8"/>
              </a:rPr>
              <a:t>arXiv</a:t>
            </a:r>
            <a:endParaRPr lang="en-GB" sz="2800" dirty="0"/>
          </a:p>
          <a:p>
            <a:r>
              <a:rPr lang="en-GB" sz="2800" dirty="0"/>
              <a:t>(4)		Ferber D,. End-to-End Clinical Trial Matching with Large Language Models. </a:t>
            </a:r>
            <a:r>
              <a:rPr lang="en-GB" sz="2800" dirty="0" err="1"/>
              <a:t>arXiv</a:t>
            </a:r>
            <a:r>
              <a:rPr lang="en-GB" sz="2800" dirty="0"/>
              <a:t> [Preprint]. 2024 Jul 18; arXiv:2407.13463. </a:t>
            </a:r>
            <a:r>
              <a:rPr lang="en-GB" sz="2800" dirty="0">
                <a:hlinkClick r:id="rId9"/>
              </a:rPr>
              <a:t>arXiv</a:t>
            </a:r>
            <a:endParaRPr lang="en-GB" sz="2800" dirty="0"/>
          </a:p>
          <a:p>
            <a:r>
              <a:rPr lang="en-GB" sz="2800" dirty="0"/>
              <a:t>(5)		Gao J. COMPOSE: Cross-Modal Pseudo-Siamese Network for Patient Trial Matching. </a:t>
            </a:r>
            <a:r>
              <a:rPr lang="en-GB" sz="2800" dirty="0" err="1"/>
              <a:t>arXiv</a:t>
            </a:r>
            <a:r>
              <a:rPr lang="en-GB" sz="2800" dirty="0"/>
              <a:t> [Preprint]. 2020 Jun 15; arXiv:2006.08765</a:t>
            </a:r>
          </a:p>
          <a:p>
            <a:pPr defTabSz="911262">
              <a:spcBef>
                <a:spcPct val="50000"/>
              </a:spcBef>
            </a:pPr>
            <a:endParaRPr lang="en-US" sz="27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5" name="Rectángulo: esquinas redondeadas 64">
            <a:extLst>
              <a:ext uri="{FF2B5EF4-FFF2-40B4-BE49-F238E27FC236}">
                <a16:creationId xmlns:a16="http://schemas.microsoft.com/office/drawing/2014/main" id="{BD61AC0F-A2B9-6AB1-5511-D85BD742CF11}"/>
              </a:ext>
            </a:extLst>
          </p:cNvPr>
          <p:cNvSpPr/>
          <p:nvPr/>
        </p:nvSpPr>
        <p:spPr>
          <a:xfrm>
            <a:off x="1413959" y="34542124"/>
            <a:ext cx="1065397" cy="240380"/>
          </a:xfrm>
          <a:prstGeom prst="roundRect">
            <a:avLst>
              <a:gd name="adj" fmla="val 50000"/>
            </a:avLst>
          </a:prstGeom>
          <a:solidFill>
            <a:srgbClr val="DA3833"/>
          </a:solidFill>
          <a:ln>
            <a:solidFill>
              <a:srgbClr val="CFA7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Rectángulo: esquinas redondeadas 65">
            <a:extLst>
              <a:ext uri="{FF2B5EF4-FFF2-40B4-BE49-F238E27FC236}">
                <a16:creationId xmlns:a16="http://schemas.microsoft.com/office/drawing/2014/main" id="{F877021C-314F-F93D-D19D-AE60BAA0C1ED}"/>
              </a:ext>
            </a:extLst>
          </p:cNvPr>
          <p:cNvSpPr/>
          <p:nvPr/>
        </p:nvSpPr>
        <p:spPr>
          <a:xfrm>
            <a:off x="9603569" y="34549422"/>
            <a:ext cx="1065397" cy="240380"/>
          </a:xfrm>
          <a:prstGeom prst="roundRect">
            <a:avLst>
              <a:gd name="adj" fmla="val 50000"/>
            </a:avLst>
          </a:prstGeom>
          <a:solidFill>
            <a:srgbClr val="DA3833"/>
          </a:solidFill>
          <a:ln>
            <a:solidFill>
              <a:srgbClr val="CFA7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Rectángulo: esquinas redondeadas 66">
            <a:extLst>
              <a:ext uri="{FF2B5EF4-FFF2-40B4-BE49-F238E27FC236}">
                <a16:creationId xmlns:a16="http://schemas.microsoft.com/office/drawing/2014/main" id="{AB88E34A-C3E3-6287-8DD1-9852C6DDCEB4}"/>
              </a:ext>
            </a:extLst>
          </p:cNvPr>
          <p:cNvSpPr/>
          <p:nvPr/>
        </p:nvSpPr>
        <p:spPr>
          <a:xfrm>
            <a:off x="19095677" y="33013483"/>
            <a:ext cx="10703005" cy="7098939"/>
          </a:xfrm>
          <a:prstGeom prst="roundRect">
            <a:avLst>
              <a:gd name="adj" fmla="val 4629"/>
            </a:avLst>
          </a:prstGeom>
          <a:solidFill>
            <a:schemeClr val="bg1"/>
          </a:solidFill>
          <a:ln>
            <a:solidFill>
              <a:srgbClr val="2F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Text Box 2">
            <a:extLst>
              <a:ext uri="{FF2B5EF4-FFF2-40B4-BE49-F238E27FC236}">
                <a16:creationId xmlns:a16="http://schemas.microsoft.com/office/drawing/2014/main" id="{78988741-5BCE-94EA-59AF-3CC1E0F83FAE}"/>
              </a:ext>
            </a:extLst>
          </p:cNvPr>
          <p:cNvSpPr txBox="1">
            <a:spLocks noChangeArrowheads="1"/>
          </p:cNvSpPr>
          <p:nvPr/>
        </p:nvSpPr>
        <p:spPr bwMode="auto">
          <a:xfrm>
            <a:off x="18828690" y="40190462"/>
            <a:ext cx="9851995" cy="1204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10157" tIns="610157" rIns="610157" bIns="610157"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5743" b="1" kern="0" dirty="0">
                <a:solidFill>
                  <a:srgbClr val="2F6796"/>
                </a:solidFill>
                <a:latin typeface="Arial" panose="020B0604020202020204" pitchFamily="34" charset="0"/>
                <a:cs typeface="Arial" panose="020B0604020202020204" pitchFamily="34" charset="0"/>
              </a:rPr>
              <a:t>CONTACT </a:t>
            </a:r>
          </a:p>
        </p:txBody>
      </p:sp>
      <p:sp>
        <p:nvSpPr>
          <p:cNvPr id="69" name="Rectángulo 68">
            <a:extLst>
              <a:ext uri="{FF2B5EF4-FFF2-40B4-BE49-F238E27FC236}">
                <a16:creationId xmlns:a16="http://schemas.microsoft.com/office/drawing/2014/main" id="{039DEC70-95FC-07EC-78FF-50C5F8DA1D45}"/>
              </a:ext>
            </a:extLst>
          </p:cNvPr>
          <p:cNvSpPr/>
          <p:nvPr/>
        </p:nvSpPr>
        <p:spPr>
          <a:xfrm>
            <a:off x="19523560" y="41651418"/>
            <a:ext cx="8462254" cy="507831"/>
          </a:xfrm>
          <a:prstGeom prst="rect">
            <a:avLst/>
          </a:prstGeom>
        </p:spPr>
        <p:txBody>
          <a:bodyPr wrap="square">
            <a:spAutoFit/>
          </a:bodyPr>
          <a:lstStyle/>
          <a:p>
            <a:pPr defTabSz="911262" eaLnBrk="0" hangingPunct="0">
              <a:spcBef>
                <a:spcPct val="50000"/>
              </a:spcBef>
            </a:pPr>
            <a:r>
              <a:rPr lang="en-AU" sz="2700" dirty="0" err="1">
                <a:solidFill>
                  <a:schemeClr val="tx1">
                    <a:lumMod val="65000"/>
                    <a:lumOff val="35000"/>
                  </a:schemeClr>
                </a:solidFill>
                <a:latin typeface="Arial" panose="020B0604020202020204" pitchFamily="34" charset="0"/>
                <a:cs typeface="Arial" panose="020B0604020202020204" pitchFamily="34" charset="0"/>
              </a:rPr>
              <a:t>support@cancerbot.org</a:t>
            </a:r>
            <a:endParaRPr lang="en-US" sz="27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0" name="Text Box 2">
            <a:extLst>
              <a:ext uri="{FF2B5EF4-FFF2-40B4-BE49-F238E27FC236}">
                <a16:creationId xmlns:a16="http://schemas.microsoft.com/office/drawing/2014/main" id="{8F6AE580-EC26-58E7-455B-7A111200716E}"/>
              </a:ext>
            </a:extLst>
          </p:cNvPr>
          <p:cNvSpPr txBox="1">
            <a:spLocks noChangeArrowheads="1"/>
          </p:cNvSpPr>
          <p:nvPr/>
        </p:nvSpPr>
        <p:spPr bwMode="auto">
          <a:xfrm>
            <a:off x="19363225" y="33289203"/>
            <a:ext cx="9754253" cy="1204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10157" tIns="610157" rIns="610157" bIns="610157" anchor="ctr"/>
          <a:lstStyle>
            <a:defPPr>
              <a:defRPr lang="en-US"/>
            </a:defPPr>
            <a:lvl1pPr defTabSz="192088" eaLnBrk="0" hangingPunct="0">
              <a:defRPr sz="5743" b="1" kern="0">
                <a:solidFill>
                  <a:srgbClr val="0063A3"/>
                </a:solidFill>
                <a:latin typeface="Arial" panose="020B0604020202020204" pitchFamily="34" charset="0"/>
                <a:ea typeface="ＭＳ Ｐゴシック" charset="0"/>
                <a:cs typeface="Arial" panose="020B0604020202020204" pitchFamily="34" charset="0"/>
              </a:defRPr>
            </a:lvl1pPr>
            <a:lvl2pPr marL="742950" indent="-285750" defTabSz="192088" eaLnBrk="0" hangingPunct="0">
              <a:defRPr sz="500">
                <a:latin typeface="Times New Roman" charset="0"/>
                <a:ea typeface="ＭＳ Ｐゴシック" charset="0"/>
              </a:defRPr>
            </a:lvl2pPr>
            <a:lvl3pPr marL="1143000" indent="-228600" defTabSz="192088" eaLnBrk="0" hangingPunct="0">
              <a:defRPr sz="500">
                <a:latin typeface="Times New Roman" charset="0"/>
                <a:ea typeface="ＭＳ Ｐゴシック" charset="0"/>
              </a:defRPr>
            </a:lvl3pPr>
            <a:lvl4pPr marL="1600200" indent="-228600" defTabSz="192088" eaLnBrk="0" hangingPunct="0">
              <a:defRPr sz="500">
                <a:latin typeface="Times New Roman" charset="0"/>
                <a:ea typeface="ＭＳ Ｐゴシック" charset="0"/>
              </a:defRPr>
            </a:lvl4pPr>
            <a:lvl5pPr marL="2057400" indent="-228600" defTabSz="192088" eaLnBrk="0" hangingPunct="0">
              <a:defRPr sz="500">
                <a:latin typeface="Times New Roman" charset="0"/>
                <a:ea typeface="ＭＳ Ｐゴシック" charset="0"/>
              </a:defRPr>
            </a:lvl5pPr>
            <a:lvl6pPr marL="2514600" indent="-228600" defTabSz="192088" eaLnBrk="0" fontAlgn="base" hangingPunct="0">
              <a:spcBef>
                <a:spcPct val="0"/>
              </a:spcBef>
              <a:spcAft>
                <a:spcPct val="0"/>
              </a:spcAft>
              <a:defRPr sz="500">
                <a:latin typeface="Times New Roman" charset="0"/>
                <a:ea typeface="ＭＳ Ｐゴシック" charset="0"/>
              </a:defRPr>
            </a:lvl6pPr>
            <a:lvl7pPr marL="2971800" indent="-228600" defTabSz="192088" eaLnBrk="0" fontAlgn="base" hangingPunct="0">
              <a:spcBef>
                <a:spcPct val="0"/>
              </a:spcBef>
              <a:spcAft>
                <a:spcPct val="0"/>
              </a:spcAft>
              <a:defRPr sz="500">
                <a:latin typeface="Times New Roman" charset="0"/>
                <a:ea typeface="ＭＳ Ｐゴシック" charset="0"/>
              </a:defRPr>
            </a:lvl7pPr>
            <a:lvl8pPr marL="3429000" indent="-228600" defTabSz="192088" eaLnBrk="0" fontAlgn="base" hangingPunct="0">
              <a:spcBef>
                <a:spcPct val="0"/>
              </a:spcBef>
              <a:spcAft>
                <a:spcPct val="0"/>
              </a:spcAft>
              <a:defRPr sz="500">
                <a:latin typeface="Times New Roman" charset="0"/>
                <a:ea typeface="ＭＳ Ｐゴシック" charset="0"/>
              </a:defRPr>
            </a:lvl8pPr>
            <a:lvl9pPr marL="3886200" indent="-228600" defTabSz="192088" eaLnBrk="0" fontAlgn="base" hangingPunct="0">
              <a:spcBef>
                <a:spcPct val="0"/>
              </a:spcBef>
              <a:spcAft>
                <a:spcPct val="0"/>
              </a:spcAft>
              <a:defRPr sz="500">
                <a:latin typeface="Times New Roman" charset="0"/>
                <a:ea typeface="ＭＳ Ｐゴシック" charset="0"/>
              </a:defRPr>
            </a:lvl9pPr>
          </a:lstStyle>
          <a:p>
            <a:r>
              <a:rPr lang="en-GB" dirty="0">
                <a:solidFill>
                  <a:srgbClr val="2F6796"/>
                </a:solidFill>
              </a:rPr>
              <a:t>HOW TO USE</a:t>
            </a:r>
            <a:endParaRPr lang="en-AU" dirty="0">
              <a:solidFill>
                <a:srgbClr val="2F6796"/>
              </a:solidFill>
            </a:endParaRPr>
          </a:p>
        </p:txBody>
      </p:sp>
      <p:sp>
        <p:nvSpPr>
          <p:cNvPr id="71" name="Rectángulo 70">
            <a:extLst>
              <a:ext uri="{FF2B5EF4-FFF2-40B4-BE49-F238E27FC236}">
                <a16:creationId xmlns:a16="http://schemas.microsoft.com/office/drawing/2014/main" id="{F44D089A-7E0B-52C2-A502-A8CB662ED72B}"/>
              </a:ext>
            </a:extLst>
          </p:cNvPr>
          <p:cNvSpPr/>
          <p:nvPr/>
        </p:nvSpPr>
        <p:spPr>
          <a:xfrm>
            <a:off x="19672205" y="34901614"/>
            <a:ext cx="9436108" cy="5262979"/>
          </a:xfrm>
          <a:prstGeom prst="rect">
            <a:avLst/>
          </a:prstGeom>
        </p:spPr>
        <p:txBody>
          <a:bodyPr wrap="square">
            <a:spAutoFit/>
          </a:bodyPr>
          <a:lstStyle/>
          <a:p>
            <a:pPr marL="457200" indent="-457200" defTabSz="911262">
              <a:spcBef>
                <a:spcPct val="50000"/>
              </a:spcBef>
              <a:buFontTx/>
              <a:buChar char="-"/>
            </a:pPr>
            <a:r>
              <a:rPr lang="en-GB" sz="2800" b="0" i="0" u="none" strike="noStrike" dirty="0">
                <a:solidFill>
                  <a:srgbClr val="000000"/>
                </a:solidFill>
                <a:effectLst/>
                <a:latin typeface="Arial" panose="020B0604020202020204" pitchFamily="34" charset="0"/>
              </a:rPr>
              <a:t>Sign up at </a:t>
            </a:r>
            <a:r>
              <a:rPr lang="en-GB" sz="2800" b="0" i="0" u="none" strike="noStrike" dirty="0" err="1">
                <a:solidFill>
                  <a:srgbClr val="000000"/>
                </a:solidFill>
                <a:effectLst/>
                <a:latin typeface="Arial" panose="020B0604020202020204" pitchFamily="34" charset="0"/>
              </a:rPr>
              <a:t>cancerbot.org</a:t>
            </a:r>
            <a:r>
              <a:rPr lang="en-GB" sz="2800" b="0" i="0" u="none" strike="noStrike" dirty="0">
                <a:solidFill>
                  <a:srgbClr val="000000"/>
                </a:solidFill>
                <a:effectLst/>
                <a:latin typeface="Arial" panose="020B0604020202020204" pitchFamily="34" charset="0"/>
              </a:rPr>
              <a:t> as physician/navigator </a:t>
            </a:r>
          </a:p>
          <a:p>
            <a:pPr marL="457200" indent="-457200" defTabSz="911262">
              <a:spcBef>
                <a:spcPct val="50000"/>
              </a:spcBef>
              <a:buFontTx/>
              <a:buChar char="-"/>
            </a:pPr>
            <a:r>
              <a:rPr lang="en-GB" sz="2800" dirty="0">
                <a:solidFill>
                  <a:srgbClr val="000000"/>
                </a:solidFill>
                <a:latin typeface="Arial" panose="020B0604020202020204" pitchFamily="34" charset="0"/>
              </a:rPr>
              <a:t>Add record </a:t>
            </a:r>
            <a:r>
              <a:rPr lang="en-GB" sz="2800" b="0" i="0" u="none" strike="noStrike" dirty="0">
                <a:solidFill>
                  <a:srgbClr val="000000"/>
                </a:solidFill>
                <a:effectLst/>
                <a:latin typeface="Arial" panose="020B0604020202020204" pitchFamily="34" charset="0"/>
              </a:rPr>
              <a:t>your patient</a:t>
            </a:r>
          </a:p>
          <a:p>
            <a:pPr marL="457200" indent="-457200" defTabSz="911262">
              <a:spcBef>
                <a:spcPct val="50000"/>
              </a:spcBef>
              <a:buFontTx/>
              <a:buChar char="-"/>
            </a:pPr>
            <a:r>
              <a:rPr lang="en-GB" sz="2800" dirty="0">
                <a:solidFill>
                  <a:srgbClr val="000000"/>
                </a:solidFill>
                <a:latin typeface="Arial" panose="020B0604020202020204" pitchFamily="34" charset="0"/>
                <a:cs typeface="Arial" panose="020B0604020202020204" pitchFamily="34" charset="0"/>
              </a:rPr>
              <a:t>Answer brief questions on the patient’s disease and previous treatment</a:t>
            </a:r>
          </a:p>
          <a:p>
            <a:pPr marL="457200" indent="-457200" defTabSz="911262">
              <a:spcBef>
                <a:spcPct val="50000"/>
              </a:spcBef>
              <a:buFontTx/>
              <a:buChar char="-"/>
            </a:pPr>
            <a:r>
              <a:rPr lang="en-GB" sz="2800" dirty="0">
                <a:solidFill>
                  <a:srgbClr val="000000"/>
                </a:solidFill>
                <a:latin typeface="Arial" panose="020B0604020202020204" pitchFamily="34" charset="0"/>
                <a:cs typeface="Arial" panose="020B0604020202020204" pitchFamily="34" charset="0"/>
              </a:rPr>
              <a:t>You will see potential trial match list</a:t>
            </a:r>
          </a:p>
          <a:p>
            <a:pPr marL="457200" indent="-457200" defTabSz="911262">
              <a:spcBef>
                <a:spcPct val="50000"/>
              </a:spcBef>
              <a:buFontTx/>
              <a:buChar char="-"/>
            </a:pPr>
            <a:r>
              <a:rPr lang="en-GB" sz="2800" dirty="0">
                <a:solidFill>
                  <a:srgbClr val="000000"/>
                </a:solidFill>
                <a:latin typeface="Arial" panose="020B0604020202020204" pitchFamily="34" charset="0"/>
                <a:cs typeface="Arial" panose="020B0604020202020204" pitchFamily="34" charset="0"/>
              </a:rPr>
              <a:t>Click on trial of interest</a:t>
            </a:r>
          </a:p>
          <a:p>
            <a:pPr marL="457200" indent="-457200" defTabSz="911262">
              <a:spcBef>
                <a:spcPct val="50000"/>
              </a:spcBef>
              <a:buFontTx/>
              <a:buChar char="-"/>
            </a:pPr>
            <a:r>
              <a:rPr lang="en-GB" sz="2800" dirty="0">
                <a:solidFill>
                  <a:srgbClr val="000000"/>
                </a:solidFill>
                <a:latin typeface="Arial" panose="020B0604020202020204" pitchFamily="34" charset="0"/>
                <a:cs typeface="Arial" panose="020B0604020202020204" pitchFamily="34" charset="0"/>
              </a:rPr>
              <a:t>Enter more attribute values on right side to become more eligible</a:t>
            </a:r>
          </a:p>
          <a:p>
            <a:pPr marL="457200" indent="-457200" defTabSz="911262">
              <a:spcBef>
                <a:spcPct val="50000"/>
              </a:spcBef>
              <a:buFontTx/>
              <a:buChar char="-"/>
            </a:pPr>
            <a:r>
              <a:rPr lang="en-GB" sz="2800" dirty="0">
                <a:solidFill>
                  <a:srgbClr val="000000"/>
                </a:solidFill>
                <a:latin typeface="Arial" panose="020B0604020202020204" pitchFamily="34" charset="0"/>
                <a:cs typeface="Arial" panose="020B0604020202020204" pitchFamily="34" charset="0"/>
              </a:rPr>
              <a:t>Click I’m Interested button to express interest in trial</a:t>
            </a:r>
            <a:endParaRPr lang="en-US" sz="27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2" name="Rectángulo: esquinas redondeadas 71">
            <a:extLst>
              <a:ext uri="{FF2B5EF4-FFF2-40B4-BE49-F238E27FC236}">
                <a16:creationId xmlns:a16="http://schemas.microsoft.com/office/drawing/2014/main" id="{B864EEE0-6203-11C6-FB77-F92E8EBC25C9}"/>
              </a:ext>
            </a:extLst>
          </p:cNvPr>
          <p:cNvSpPr/>
          <p:nvPr/>
        </p:nvSpPr>
        <p:spPr>
          <a:xfrm>
            <a:off x="19993190" y="34541070"/>
            <a:ext cx="1104441" cy="286089"/>
          </a:xfrm>
          <a:prstGeom prst="roundRect">
            <a:avLst>
              <a:gd name="adj" fmla="val 50000"/>
            </a:avLst>
          </a:prstGeom>
          <a:solidFill>
            <a:srgbClr val="DA3833"/>
          </a:solidFill>
          <a:ln>
            <a:solidFill>
              <a:srgbClr val="CFA7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 Box 40">
            <a:extLst>
              <a:ext uri="{FF2B5EF4-FFF2-40B4-BE49-F238E27FC236}">
                <a16:creationId xmlns:a16="http://schemas.microsoft.com/office/drawing/2014/main" id="{C3BB7B5C-1A57-BE4B-681B-1603B4D757C3}"/>
              </a:ext>
            </a:extLst>
          </p:cNvPr>
          <p:cNvSpPr txBox="1">
            <a:spLocks noChangeArrowheads="1"/>
          </p:cNvSpPr>
          <p:nvPr/>
        </p:nvSpPr>
        <p:spPr bwMode="auto">
          <a:xfrm>
            <a:off x="1375315" y="2688143"/>
            <a:ext cx="26005885" cy="2231388"/>
          </a:xfrm>
          <a:prstGeom prst="rect">
            <a:avLst/>
          </a:prstGeom>
          <a:noFill/>
          <a:ln>
            <a:noFill/>
          </a:ln>
          <a:effectLst/>
        </p:spPr>
        <p:txBody>
          <a:bodyPr lIns="276594" tIns="276594" rIns="276594" bIns="276594"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2740" dirty="0">
                <a:solidFill>
                  <a:schemeClr val="bg1"/>
                </a:solidFill>
                <a:latin typeface="Arial" panose="020B0604020202020204" pitchFamily="34" charset="0"/>
                <a:cs typeface="Arial" panose="020B0604020202020204" pitchFamily="34" charset="0"/>
              </a:rPr>
              <a:t> </a:t>
            </a:r>
            <a:r>
              <a:rPr lang="en-AU" sz="2740" u="sng" dirty="0">
                <a:solidFill>
                  <a:schemeClr val="bg1"/>
                </a:solidFill>
                <a:latin typeface="Arial" panose="020B0604020202020204" pitchFamily="34" charset="0"/>
                <a:cs typeface="Arial" panose="020B0604020202020204" pitchFamily="34" charset="0"/>
              </a:rPr>
              <a:t>A. BLUM</a:t>
            </a:r>
            <a:r>
              <a:rPr lang="en-US" sz="2740" baseline="30000" dirty="0">
                <a:solidFill>
                  <a:schemeClr val="bg1"/>
                </a:solidFill>
                <a:latin typeface="Arial" panose="020B0604020202020204" pitchFamily="34" charset="0"/>
                <a:ea typeface="Times New Roman"/>
                <a:cs typeface="Arial" panose="020B0604020202020204" pitchFamily="34" charset="0"/>
              </a:rPr>
              <a:t> 1</a:t>
            </a:r>
            <a:r>
              <a:rPr lang="en-AU" sz="2740" u="sng" dirty="0">
                <a:solidFill>
                  <a:schemeClr val="bg1"/>
                </a:solidFill>
                <a:latin typeface="Arial" panose="020B0604020202020204" pitchFamily="34" charset="0"/>
                <a:cs typeface="Arial" panose="020B0604020202020204" pitchFamily="34" charset="0"/>
              </a:rPr>
              <a:t> and J. FITZGIBBON</a:t>
            </a:r>
            <a:r>
              <a:rPr lang="en-US" sz="2740" baseline="30000" dirty="0">
                <a:solidFill>
                  <a:schemeClr val="bg1"/>
                </a:solidFill>
                <a:latin typeface="Arial" panose="020B0604020202020204" pitchFamily="34" charset="0"/>
                <a:ea typeface="Times New Roman"/>
                <a:cs typeface="Arial" panose="020B0604020202020204" pitchFamily="34" charset="0"/>
              </a:rPr>
              <a:t>2</a:t>
            </a:r>
            <a:endParaRPr lang="en-AU" sz="2740" dirty="0">
              <a:solidFill>
                <a:schemeClr val="bg1"/>
              </a:solidFill>
              <a:latin typeface="Arial" panose="020B0604020202020204" pitchFamily="34" charset="0"/>
              <a:cs typeface="Arial" panose="020B0604020202020204" pitchFamily="34" charset="0"/>
            </a:endParaRPr>
          </a:p>
          <a:p>
            <a:pPr>
              <a:spcBef>
                <a:spcPct val="20000"/>
              </a:spcBef>
            </a:pPr>
            <a:r>
              <a:rPr lang="en-AU" sz="2740" dirty="0">
                <a:solidFill>
                  <a:schemeClr val="bg1"/>
                </a:solidFill>
                <a:latin typeface="Arial" panose="020B0604020202020204" pitchFamily="34" charset="0"/>
                <a:cs typeface="Arial" panose="020B0604020202020204" pitchFamily="34" charset="0"/>
              </a:rPr>
              <a:t>1 </a:t>
            </a:r>
            <a:r>
              <a:rPr lang="en-AU" sz="2740" dirty="0" err="1">
                <a:solidFill>
                  <a:schemeClr val="bg1"/>
                </a:solidFill>
                <a:latin typeface="Arial" panose="020B0604020202020204" pitchFamily="34" charset="0"/>
                <a:cs typeface="Arial" panose="020B0604020202020204" pitchFamily="34" charset="0"/>
              </a:rPr>
              <a:t>CancerBot</a:t>
            </a:r>
            <a:endParaRPr lang="en-AU" sz="2740" dirty="0">
              <a:solidFill>
                <a:schemeClr val="bg1"/>
              </a:solidFill>
              <a:latin typeface="Arial" panose="020B0604020202020204" pitchFamily="34" charset="0"/>
              <a:cs typeface="Arial" panose="020B0604020202020204" pitchFamily="34" charset="0"/>
            </a:endParaRPr>
          </a:p>
          <a:p>
            <a:pPr>
              <a:spcBef>
                <a:spcPct val="20000"/>
              </a:spcBef>
            </a:pPr>
            <a:r>
              <a:rPr lang="en-AU" sz="2740" dirty="0">
                <a:solidFill>
                  <a:schemeClr val="bg1"/>
                </a:solidFill>
                <a:latin typeface="Arial" panose="020B0604020202020204" pitchFamily="34" charset="0"/>
                <a:cs typeface="Arial" panose="020B0604020202020204" pitchFamily="34" charset="0"/>
              </a:rPr>
              <a:t>2 Queen Mary University of London</a:t>
            </a:r>
          </a:p>
        </p:txBody>
      </p:sp>
      <p:sp>
        <p:nvSpPr>
          <p:cNvPr id="7" name="Text Box 2">
            <a:extLst>
              <a:ext uri="{FF2B5EF4-FFF2-40B4-BE49-F238E27FC236}">
                <a16:creationId xmlns:a16="http://schemas.microsoft.com/office/drawing/2014/main" id="{69318006-18D0-F58E-C70D-9D692FFD8F03}"/>
              </a:ext>
            </a:extLst>
          </p:cNvPr>
          <p:cNvSpPr txBox="1">
            <a:spLocks noChangeArrowheads="1"/>
          </p:cNvSpPr>
          <p:nvPr/>
        </p:nvSpPr>
        <p:spPr bwMode="auto">
          <a:xfrm>
            <a:off x="865270" y="486614"/>
            <a:ext cx="28133196" cy="33730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409803" tIns="409803" rIns="409803" bIns="409803"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US" sz="6000" b="1" cap="all" dirty="0">
                <a:solidFill>
                  <a:schemeClr val="bg1"/>
                </a:solidFill>
                <a:latin typeface="Arial Black" panose="020B0A04020102020204" pitchFamily="34" charset="0"/>
                <a:cs typeface="Arial" panose="020B0604020202020204" pitchFamily="34" charset="0"/>
              </a:rPr>
              <a:t>EXACT SYSTEM FOR PRECISION Clinical Trial MATCHING</a:t>
            </a:r>
            <a:r>
              <a:rPr lang="es-ES" sz="6000" b="1" cap="all" dirty="0">
                <a:solidFill>
                  <a:schemeClr val="bg1"/>
                </a:solidFill>
                <a:latin typeface="Arial Black" panose="020B0A04020102020204" pitchFamily="34" charset="0"/>
                <a:cs typeface="Arial" panose="020B0604020202020204" pitchFamily="34" charset="0"/>
              </a:rPr>
              <a:t>:</a:t>
            </a:r>
            <a:br>
              <a:rPr lang="es-ES" sz="6000" b="1" cap="all" dirty="0">
                <a:solidFill>
                  <a:schemeClr val="bg1"/>
                </a:solidFill>
                <a:latin typeface="Arial Black" panose="020B0A04020102020204" pitchFamily="34" charset="0"/>
                <a:cs typeface="Arial" panose="020B0604020202020204" pitchFamily="34" charset="0"/>
              </a:rPr>
            </a:br>
            <a:r>
              <a:rPr lang="es-ES" sz="4000" b="1" cap="all" dirty="0">
                <a:solidFill>
                  <a:schemeClr val="bg1"/>
                </a:solidFill>
                <a:latin typeface="Arial Black" panose="020B0A04020102020204" pitchFamily="34" charset="0"/>
                <a:cs typeface="Arial" panose="020B0604020202020204" pitchFamily="34" charset="0"/>
              </a:rPr>
              <a:t>CASE STUDY OF </a:t>
            </a:r>
            <a:r>
              <a:rPr lang="es-ES" sz="4000" b="1" cap="all" dirty="0" err="1">
                <a:solidFill>
                  <a:schemeClr val="bg1"/>
                </a:solidFill>
                <a:latin typeface="Arial Black" panose="020B0A04020102020204" pitchFamily="34" charset="0"/>
                <a:cs typeface="Arial" panose="020B0604020202020204" pitchFamily="34" charset="0"/>
              </a:rPr>
              <a:t>Accuracy</a:t>
            </a:r>
            <a:r>
              <a:rPr lang="es-ES" sz="4000" b="1" cap="all" dirty="0">
                <a:solidFill>
                  <a:schemeClr val="bg1"/>
                </a:solidFill>
                <a:latin typeface="Arial Black" panose="020B0A04020102020204" pitchFamily="34" charset="0"/>
                <a:cs typeface="Arial" panose="020B0604020202020204" pitchFamily="34" charset="0"/>
              </a:rPr>
              <a:t> </a:t>
            </a:r>
            <a:r>
              <a:rPr lang="es-ES" sz="4000" b="1" cap="all" dirty="0" err="1">
                <a:solidFill>
                  <a:schemeClr val="bg1"/>
                </a:solidFill>
                <a:latin typeface="Arial Black" panose="020B0A04020102020204" pitchFamily="34" charset="0"/>
                <a:cs typeface="Arial" panose="020B0604020202020204" pitchFamily="34" charset="0"/>
              </a:rPr>
              <a:t>wiTH</a:t>
            </a:r>
            <a:r>
              <a:rPr lang="es-ES" sz="4000" b="1" cap="all" dirty="0">
                <a:solidFill>
                  <a:schemeClr val="bg1"/>
                </a:solidFill>
                <a:latin typeface="Arial Black" panose="020B0A04020102020204" pitchFamily="34" charset="0"/>
                <a:cs typeface="Arial" panose="020B0604020202020204" pitchFamily="34" charset="0"/>
              </a:rPr>
              <a:t> </a:t>
            </a:r>
            <a:r>
              <a:rPr lang="es-ES" sz="4000" b="1" cap="all" dirty="0" err="1">
                <a:solidFill>
                  <a:schemeClr val="bg1"/>
                </a:solidFill>
                <a:latin typeface="Arial Black" panose="020B0A04020102020204" pitchFamily="34" charset="0"/>
                <a:cs typeface="Arial" panose="020B0604020202020204" pitchFamily="34" charset="0"/>
              </a:rPr>
              <a:t>Multiple</a:t>
            </a:r>
            <a:r>
              <a:rPr lang="es-ES" sz="4000" b="1" cap="all" dirty="0">
                <a:solidFill>
                  <a:schemeClr val="bg1"/>
                </a:solidFill>
                <a:latin typeface="Arial Black" panose="020B0A04020102020204" pitchFamily="34" charset="0"/>
                <a:cs typeface="Arial" panose="020B0604020202020204" pitchFamily="34" charset="0"/>
              </a:rPr>
              <a:t> </a:t>
            </a:r>
            <a:r>
              <a:rPr lang="es-ES" sz="4000" b="1" cap="all" dirty="0" err="1">
                <a:solidFill>
                  <a:schemeClr val="bg1"/>
                </a:solidFill>
                <a:latin typeface="Arial Black" panose="020B0A04020102020204" pitchFamily="34" charset="0"/>
                <a:cs typeface="Arial" panose="020B0604020202020204" pitchFamily="34" charset="0"/>
              </a:rPr>
              <a:t>Myeloma</a:t>
            </a:r>
            <a:r>
              <a:rPr lang="es-ES" sz="4000" b="1" cap="all" dirty="0">
                <a:solidFill>
                  <a:schemeClr val="bg1"/>
                </a:solidFill>
                <a:latin typeface="Arial Black" panose="020B0A04020102020204" pitchFamily="34" charset="0"/>
                <a:cs typeface="Arial" panose="020B0604020202020204" pitchFamily="34" charset="0"/>
              </a:rPr>
              <a:t> TRIALS</a:t>
            </a:r>
            <a:endParaRPr lang="en-US" sz="4000" b="1" cap="all" dirty="0">
              <a:solidFill>
                <a:schemeClr val="bg1"/>
              </a:solidFill>
              <a:latin typeface="Arial Black" panose="020B0A04020102020204" pitchFamily="34" charset="0"/>
              <a:cs typeface="Arial" panose="020B0604020202020204" pitchFamily="34" charset="0"/>
            </a:endParaRPr>
          </a:p>
          <a:p>
            <a:endParaRPr lang="es-ES" sz="6000" b="1" cap="all" baseline="30000" dirty="0">
              <a:solidFill>
                <a:schemeClr val="bg1"/>
              </a:solidFill>
              <a:latin typeface="Arial Black" panose="020B0A040201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111BF3C3-BCEA-191F-0D2A-ACC7BB1093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41200" y="40449189"/>
            <a:ext cx="4760291" cy="1904471"/>
          </a:xfrm>
          <a:prstGeom prst="rect">
            <a:avLst/>
          </a:prstGeom>
        </p:spPr>
      </p:pic>
      <p:sp>
        <p:nvSpPr>
          <p:cNvPr id="42" name="Rectángulo 48">
            <a:extLst>
              <a:ext uri="{FF2B5EF4-FFF2-40B4-BE49-F238E27FC236}">
                <a16:creationId xmlns:a16="http://schemas.microsoft.com/office/drawing/2014/main" id="{E2515AB0-905F-AEEB-0F65-00E4D3D1404A}"/>
              </a:ext>
            </a:extLst>
          </p:cNvPr>
          <p:cNvSpPr/>
          <p:nvPr/>
        </p:nvSpPr>
        <p:spPr>
          <a:xfrm>
            <a:off x="8801425" y="12968724"/>
            <a:ext cx="11351175" cy="923330"/>
          </a:xfrm>
          <a:prstGeom prst="rect">
            <a:avLst/>
          </a:prstGeom>
          <a:noFill/>
          <a:ln>
            <a:noFill/>
          </a:ln>
        </p:spPr>
        <p:txBody>
          <a:bodyPr wrap="square">
            <a:spAutoFit/>
          </a:bodyPr>
          <a:lstStyle/>
          <a:p>
            <a:pPr algn="ctr"/>
            <a:r>
              <a:rPr lang="en-US" sz="5400" b="1" cap="all" dirty="0">
                <a:solidFill>
                  <a:schemeClr val="bg1"/>
                </a:solidFill>
                <a:latin typeface="Arial" panose="020B0604020202020204" pitchFamily="34" charset="0"/>
                <a:cs typeface="Arial" panose="020B0604020202020204" pitchFamily="34" charset="0"/>
              </a:rPr>
              <a:t>CANCERBOT’S EXACT SYSTEM</a:t>
            </a:r>
            <a:endParaRPr lang="es-ES" dirty="0">
              <a:solidFill>
                <a:schemeClr val="bg1"/>
              </a:solidFill>
            </a:endParaRPr>
          </a:p>
        </p:txBody>
      </p:sp>
      <p:sp>
        <p:nvSpPr>
          <p:cNvPr id="44" name="Rectángulo 48">
            <a:extLst>
              <a:ext uri="{FF2B5EF4-FFF2-40B4-BE49-F238E27FC236}">
                <a16:creationId xmlns:a16="http://schemas.microsoft.com/office/drawing/2014/main" id="{75D212D5-74B5-79CA-B5E1-EE2FD785D07E}"/>
              </a:ext>
            </a:extLst>
          </p:cNvPr>
          <p:cNvSpPr/>
          <p:nvPr/>
        </p:nvSpPr>
        <p:spPr>
          <a:xfrm>
            <a:off x="-1312770" y="12975470"/>
            <a:ext cx="12295283" cy="923330"/>
          </a:xfrm>
          <a:prstGeom prst="rect">
            <a:avLst/>
          </a:prstGeom>
          <a:noFill/>
          <a:ln>
            <a:noFill/>
          </a:ln>
        </p:spPr>
        <p:txBody>
          <a:bodyPr wrap="square">
            <a:spAutoFit/>
          </a:bodyPr>
          <a:lstStyle/>
          <a:p>
            <a:pPr algn="ctr"/>
            <a:r>
              <a:rPr lang="en-US" sz="5400" b="1" cap="all" dirty="0">
                <a:solidFill>
                  <a:schemeClr val="bg1"/>
                </a:solidFill>
                <a:latin typeface="Arial" panose="020B0604020202020204" pitchFamily="34" charset="0"/>
                <a:cs typeface="Arial" panose="020B0604020202020204" pitchFamily="34" charset="0"/>
              </a:rPr>
              <a:t>ORIGINAL TRIAL</a:t>
            </a:r>
            <a:endParaRPr lang="es-ES" dirty="0">
              <a:solidFill>
                <a:schemeClr val="bg1"/>
              </a:solidFill>
            </a:endParaRPr>
          </a:p>
        </p:txBody>
      </p:sp>
      <p:sp>
        <p:nvSpPr>
          <p:cNvPr id="45" name="Rectángulo 48">
            <a:extLst>
              <a:ext uri="{FF2B5EF4-FFF2-40B4-BE49-F238E27FC236}">
                <a16:creationId xmlns:a16="http://schemas.microsoft.com/office/drawing/2014/main" id="{0CDF07C9-917B-6160-F7C9-24DF7EDD1319}"/>
              </a:ext>
            </a:extLst>
          </p:cNvPr>
          <p:cNvSpPr/>
          <p:nvPr/>
        </p:nvSpPr>
        <p:spPr>
          <a:xfrm>
            <a:off x="19887109" y="13033583"/>
            <a:ext cx="12295283" cy="923330"/>
          </a:xfrm>
          <a:prstGeom prst="rect">
            <a:avLst/>
          </a:prstGeom>
          <a:noFill/>
          <a:ln>
            <a:noFill/>
          </a:ln>
        </p:spPr>
        <p:txBody>
          <a:bodyPr wrap="square">
            <a:spAutoFit/>
          </a:bodyPr>
          <a:lstStyle/>
          <a:p>
            <a:pPr algn="ctr"/>
            <a:r>
              <a:rPr lang="en-US" sz="5400" b="1" cap="all" dirty="0">
                <a:solidFill>
                  <a:schemeClr val="bg1"/>
                </a:solidFill>
                <a:latin typeface="Arial" panose="020B0604020202020204" pitchFamily="34" charset="0"/>
                <a:cs typeface="Arial" panose="020B0604020202020204" pitchFamily="34" charset="0"/>
              </a:rPr>
              <a:t>EXTRACTED TRIAL</a:t>
            </a:r>
            <a:endParaRPr lang="es-ES" dirty="0">
              <a:solidFill>
                <a:schemeClr val="bg1"/>
              </a:solidFill>
            </a:endParaRPr>
          </a:p>
        </p:txBody>
      </p:sp>
      <p:pic>
        <p:nvPicPr>
          <p:cNvPr id="46" name="Picture 45">
            <a:extLst>
              <a:ext uri="{FF2B5EF4-FFF2-40B4-BE49-F238E27FC236}">
                <a16:creationId xmlns:a16="http://schemas.microsoft.com/office/drawing/2014/main" id="{87CF101C-D850-149D-1798-F052CA0D8B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4553" y="14342346"/>
            <a:ext cx="3374342" cy="11820458"/>
          </a:xfrm>
          <a:prstGeom prst="rect">
            <a:avLst/>
          </a:prstGeom>
        </p:spPr>
      </p:pic>
      <p:pic>
        <p:nvPicPr>
          <p:cNvPr id="47" name="Picture 46">
            <a:extLst>
              <a:ext uri="{FF2B5EF4-FFF2-40B4-BE49-F238E27FC236}">
                <a16:creationId xmlns:a16="http://schemas.microsoft.com/office/drawing/2014/main" id="{80948E10-763E-9ED5-8F73-E860B9B714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003636" y="14181218"/>
            <a:ext cx="5994829" cy="12200919"/>
          </a:xfrm>
          <a:prstGeom prst="rect">
            <a:avLst/>
          </a:prstGeom>
        </p:spPr>
      </p:pic>
      <p:pic>
        <p:nvPicPr>
          <p:cNvPr id="48" name="Picture 47">
            <a:extLst>
              <a:ext uri="{FF2B5EF4-FFF2-40B4-BE49-F238E27FC236}">
                <a16:creationId xmlns:a16="http://schemas.microsoft.com/office/drawing/2014/main" id="{5C74005A-B434-987B-BFAB-CAB0FE35DC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68780" y="14280774"/>
            <a:ext cx="16212950" cy="12279519"/>
          </a:xfrm>
          <a:prstGeom prst="rect">
            <a:avLst/>
          </a:prstGeom>
        </p:spPr>
      </p:pic>
      <p:sp>
        <p:nvSpPr>
          <p:cNvPr id="50" name="Text Box 2">
            <a:extLst>
              <a:ext uri="{FF2B5EF4-FFF2-40B4-BE49-F238E27FC236}">
                <a16:creationId xmlns:a16="http://schemas.microsoft.com/office/drawing/2014/main" id="{913FCC2A-C843-6693-377C-D0E1D7735B3B}"/>
              </a:ext>
            </a:extLst>
          </p:cNvPr>
          <p:cNvSpPr txBox="1">
            <a:spLocks noChangeArrowheads="1"/>
          </p:cNvSpPr>
          <p:nvPr/>
        </p:nvSpPr>
        <p:spPr bwMode="auto">
          <a:xfrm>
            <a:off x="768115" y="12946057"/>
            <a:ext cx="6719827" cy="1313755"/>
          </a:xfrm>
          <a:prstGeom prst="rect">
            <a:avLst/>
          </a:prstGeom>
          <a:noFill/>
          <a:ln>
            <a:noFill/>
          </a:ln>
          <a:effectLst/>
        </p:spPr>
        <p:txBody>
          <a:bodyPr lIns="610157" tIns="610157" rIns="610157" bIns="610157"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endParaRPr lang="en-AU" sz="5400" kern="0" dirty="0">
              <a:solidFill>
                <a:srgbClr val="2F6796"/>
              </a:solidFill>
              <a:latin typeface="Arial" panose="020B0604020202020204" pitchFamily="34" charset="0"/>
              <a:cs typeface="Arial" panose="020B0604020202020204" pitchFamily="34" charset="0"/>
            </a:endParaRPr>
          </a:p>
        </p:txBody>
      </p:sp>
      <p:sp>
        <p:nvSpPr>
          <p:cNvPr id="53" name="Text Box 2">
            <a:extLst>
              <a:ext uri="{FF2B5EF4-FFF2-40B4-BE49-F238E27FC236}">
                <a16:creationId xmlns:a16="http://schemas.microsoft.com/office/drawing/2014/main" id="{0D2F12CD-C147-3F2A-990F-CA7F1A3141B1}"/>
              </a:ext>
            </a:extLst>
          </p:cNvPr>
          <p:cNvSpPr txBox="1">
            <a:spLocks noChangeArrowheads="1"/>
          </p:cNvSpPr>
          <p:nvPr/>
        </p:nvSpPr>
        <p:spPr bwMode="auto">
          <a:xfrm>
            <a:off x="607055" y="12700139"/>
            <a:ext cx="10210102" cy="1374757"/>
          </a:xfrm>
          <a:prstGeom prst="rect">
            <a:avLst/>
          </a:prstGeom>
          <a:noFill/>
          <a:ln>
            <a:noFill/>
          </a:ln>
          <a:effectLst/>
        </p:spPr>
        <p:txBody>
          <a:bodyPr lIns="610157" tIns="610157" rIns="610157" bIns="610157"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AU" sz="5400" b="1" kern="0" dirty="0">
                <a:solidFill>
                  <a:srgbClr val="2F6796"/>
                </a:solidFill>
                <a:latin typeface="Arial" panose="020B0604020202020204" pitchFamily="34" charset="0"/>
                <a:cs typeface="Arial" panose="020B0604020202020204" pitchFamily="34" charset="0"/>
              </a:rPr>
              <a:t>SYSTEM ARCHITECTURE</a:t>
            </a:r>
          </a:p>
        </p:txBody>
      </p:sp>
      <p:sp>
        <p:nvSpPr>
          <p:cNvPr id="74" name="Rectángulo: esquinas redondeadas 26">
            <a:extLst>
              <a:ext uri="{FF2B5EF4-FFF2-40B4-BE49-F238E27FC236}">
                <a16:creationId xmlns:a16="http://schemas.microsoft.com/office/drawing/2014/main" id="{96951C9E-6E18-18ED-0CBF-89299FF24A0B}"/>
              </a:ext>
            </a:extLst>
          </p:cNvPr>
          <p:cNvSpPr/>
          <p:nvPr/>
        </p:nvSpPr>
        <p:spPr>
          <a:xfrm>
            <a:off x="1374915" y="13861916"/>
            <a:ext cx="1104441" cy="273981"/>
          </a:xfrm>
          <a:prstGeom prst="roundRect">
            <a:avLst>
              <a:gd name="adj" fmla="val 50000"/>
            </a:avLst>
          </a:prstGeom>
          <a:solidFill>
            <a:srgbClr val="DA3833"/>
          </a:solidFill>
          <a:ln>
            <a:solidFill>
              <a:srgbClr val="CFA7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Rectángulo: esquinas redondeadas 59">
            <a:extLst>
              <a:ext uri="{FF2B5EF4-FFF2-40B4-BE49-F238E27FC236}">
                <a16:creationId xmlns:a16="http://schemas.microsoft.com/office/drawing/2014/main" id="{3A2151C4-99D8-15FB-19F1-9BF209731223}"/>
              </a:ext>
            </a:extLst>
          </p:cNvPr>
          <p:cNvSpPr/>
          <p:nvPr/>
        </p:nvSpPr>
        <p:spPr>
          <a:xfrm>
            <a:off x="616443" y="27296433"/>
            <a:ext cx="29090251" cy="5232857"/>
          </a:xfrm>
          <a:prstGeom prst="roundRect">
            <a:avLst>
              <a:gd name="adj" fmla="val 4629"/>
            </a:avLst>
          </a:prstGeom>
          <a:solidFill>
            <a:schemeClr val="bg1"/>
          </a:solidFill>
          <a:ln>
            <a:solidFill>
              <a:srgbClr val="2F67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7" name="Text Box 2">
            <a:extLst>
              <a:ext uri="{FF2B5EF4-FFF2-40B4-BE49-F238E27FC236}">
                <a16:creationId xmlns:a16="http://schemas.microsoft.com/office/drawing/2014/main" id="{CB801F56-1369-575A-D26F-277417C2A2E3}"/>
              </a:ext>
            </a:extLst>
          </p:cNvPr>
          <p:cNvSpPr txBox="1">
            <a:spLocks noChangeArrowheads="1"/>
          </p:cNvSpPr>
          <p:nvPr/>
        </p:nvSpPr>
        <p:spPr bwMode="auto">
          <a:xfrm>
            <a:off x="533594" y="27404973"/>
            <a:ext cx="6684861" cy="11706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10157" tIns="610157" rIns="610157" bIns="610157" anchor="ctr"/>
          <a:lstStyle>
            <a:defPPr>
              <a:defRPr lang="en-US"/>
            </a:defPPr>
            <a:lvl1pPr defTabSz="192088" eaLnBrk="0" hangingPunct="0">
              <a:defRPr sz="5743" b="1" kern="0">
                <a:solidFill>
                  <a:srgbClr val="0063A3"/>
                </a:solidFill>
                <a:latin typeface="Arial" panose="020B0604020202020204" pitchFamily="34" charset="0"/>
                <a:ea typeface="ＭＳ Ｐゴシック" charset="0"/>
                <a:cs typeface="Arial" panose="020B0604020202020204" pitchFamily="34" charset="0"/>
              </a:defRPr>
            </a:lvl1pPr>
            <a:lvl2pPr marL="742950" indent="-285750" defTabSz="192088" eaLnBrk="0" hangingPunct="0">
              <a:defRPr sz="500">
                <a:latin typeface="Times New Roman" charset="0"/>
                <a:ea typeface="ＭＳ Ｐゴシック" charset="0"/>
              </a:defRPr>
            </a:lvl2pPr>
            <a:lvl3pPr marL="1143000" indent="-228600" defTabSz="192088" eaLnBrk="0" hangingPunct="0">
              <a:defRPr sz="500">
                <a:latin typeface="Times New Roman" charset="0"/>
                <a:ea typeface="ＭＳ Ｐゴシック" charset="0"/>
              </a:defRPr>
            </a:lvl3pPr>
            <a:lvl4pPr marL="1600200" indent="-228600" defTabSz="192088" eaLnBrk="0" hangingPunct="0">
              <a:defRPr sz="500">
                <a:latin typeface="Times New Roman" charset="0"/>
                <a:ea typeface="ＭＳ Ｐゴシック" charset="0"/>
              </a:defRPr>
            </a:lvl4pPr>
            <a:lvl5pPr marL="2057400" indent="-228600" defTabSz="192088" eaLnBrk="0" hangingPunct="0">
              <a:defRPr sz="500">
                <a:latin typeface="Times New Roman" charset="0"/>
                <a:ea typeface="ＭＳ Ｐゴシック" charset="0"/>
              </a:defRPr>
            </a:lvl5pPr>
            <a:lvl6pPr marL="2514600" indent="-228600" defTabSz="192088" eaLnBrk="0" fontAlgn="base" hangingPunct="0">
              <a:spcBef>
                <a:spcPct val="0"/>
              </a:spcBef>
              <a:spcAft>
                <a:spcPct val="0"/>
              </a:spcAft>
              <a:defRPr sz="500">
                <a:latin typeface="Times New Roman" charset="0"/>
                <a:ea typeface="ＭＳ Ｐゴシック" charset="0"/>
              </a:defRPr>
            </a:lvl6pPr>
            <a:lvl7pPr marL="2971800" indent="-228600" defTabSz="192088" eaLnBrk="0" fontAlgn="base" hangingPunct="0">
              <a:spcBef>
                <a:spcPct val="0"/>
              </a:spcBef>
              <a:spcAft>
                <a:spcPct val="0"/>
              </a:spcAft>
              <a:defRPr sz="500">
                <a:latin typeface="Times New Roman" charset="0"/>
                <a:ea typeface="ＭＳ Ｐゴシック" charset="0"/>
              </a:defRPr>
            </a:lvl7pPr>
            <a:lvl8pPr marL="3429000" indent="-228600" defTabSz="192088" eaLnBrk="0" fontAlgn="base" hangingPunct="0">
              <a:spcBef>
                <a:spcPct val="0"/>
              </a:spcBef>
              <a:spcAft>
                <a:spcPct val="0"/>
              </a:spcAft>
              <a:defRPr sz="500">
                <a:latin typeface="Times New Roman" charset="0"/>
                <a:ea typeface="ＭＳ Ｐゴシック" charset="0"/>
              </a:defRPr>
            </a:lvl8pPr>
            <a:lvl9pPr marL="3886200" indent="-228600" defTabSz="192088" eaLnBrk="0" fontAlgn="base" hangingPunct="0">
              <a:spcBef>
                <a:spcPct val="0"/>
              </a:spcBef>
              <a:spcAft>
                <a:spcPct val="0"/>
              </a:spcAft>
              <a:defRPr sz="500">
                <a:latin typeface="Times New Roman" charset="0"/>
                <a:ea typeface="ＭＳ Ｐゴシック" charset="0"/>
              </a:defRPr>
            </a:lvl9pPr>
          </a:lstStyle>
          <a:p>
            <a:r>
              <a:rPr lang="en-GB" dirty="0">
                <a:solidFill>
                  <a:srgbClr val="2F6796"/>
                </a:solidFill>
              </a:rPr>
              <a:t>BENCHMARKS</a:t>
            </a:r>
            <a:endParaRPr lang="en-AU" dirty="0">
              <a:solidFill>
                <a:srgbClr val="2F6796"/>
              </a:solidFill>
            </a:endParaRPr>
          </a:p>
        </p:txBody>
      </p:sp>
      <p:sp>
        <p:nvSpPr>
          <p:cNvPr id="78" name="Rectángulo: esquinas redondeadas 64">
            <a:extLst>
              <a:ext uri="{FF2B5EF4-FFF2-40B4-BE49-F238E27FC236}">
                <a16:creationId xmlns:a16="http://schemas.microsoft.com/office/drawing/2014/main" id="{DC8DF230-BEEE-7620-095A-A8A1670C3B7D}"/>
              </a:ext>
            </a:extLst>
          </p:cNvPr>
          <p:cNvSpPr/>
          <p:nvPr/>
        </p:nvSpPr>
        <p:spPr>
          <a:xfrm>
            <a:off x="1038746" y="28405932"/>
            <a:ext cx="1065397" cy="240380"/>
          </a:xfrm>
          <a:prstGeom prst="roundRect">
            <a:avLst>
              <a:gd name="adj" fmla="val 50000"/>
            </a:avLst>
          </a:prstGeom>
          <a:solidFill>
            <a:srgbClr val="DA3833"/>
          </a:solidFill>
          <a:ln>
            <a:solidFill>
              <a:srgbClr val="CFA7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descr="A screenshot of a table&#10;&#10;Description automatically generated">
            <a:extLst>
              <a:ext uri="{FF2B5EF4-FFF2-40B4-BE49-F238E27FC236}">
                <a16:creationId xmlns:a16="http://schemas.microsoft.com/office/drawing/2014/main" id="{5DAFB687-A695-3A30-5458-55D234B0FE7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01724" y="28929941"/>
            <a:ext cx="5372100" cy="3484531"/>
          </a:xfrm>
          <a:prstGeom prst="rect">
            <a:avLst/>
          </a:prstGeom>
        </p:spPr>
      </p:pic>
      <p:sp>
        <p:nvSpPr>
          <p:cNvPr id="80" name="Rectángulo 70">
            <a:extLst>
              <a:ext uri="{FF2B5EF4-FFF2-40B4-BE49-F238E27FC236}">
                <a16:creationId xmlns:a16="http://schemas.microsoft.com/office/drawing/2014/main" id="{BAB83721-0182-AE06-6ED9-A419D2997D13}"/>
              </a:ext>
            </a:extLst>
          </p:cNvPr>
          <p:cNvSpPr/>
          <p:nvPr/>
        </p:nvSpPr>
        <p:spPr>
          <a:xfrm>
            <a:off x="21170976" y="28655201"/>
            <a:ext cx="8462254" cy="3108543"/>
          </a:xfrm>
          <a:prstGeom prst="rect">
            <a:avLst/>
          </a:prstGeom>
        </p:spPr>
        <p:txBody>
          <a:bodyPr wrap="square">
            <a:spAutoFit/>
          </a:bodyPr>
          <a:lstStyle/>
          <a:p>
            <a:pPr defTabSz="911262">
              <a:spcBef>
                <a:spcPct val="50000"/>
              </a:spcBef>
            </a:pPr>
            <a:r>
              <a:rPr lang="en-GB" sz="2800" b="0" i="0" u="none" strike="noStrike" dirty="0">
                <a:solidFill>
                  <a:srgbClr val="000000"/>
                </a:solidFill>
                <a:effectLst/>
                <a:latin typeface="Arial" panose="020B0604020202020204" pitchFamily="34" charset="0"/>
              </a:rPr>
              <a:t>Accuracy of extracted attributes is generally very high across all attribute categories (above 90%).  An ongoing area of development is recall (finding all criteria) </a:t>
            </a:r>
            <a:r>
              <a:rPr lang="en-GB" sz="2800" dirty="0">
                <a:solidFill>
                  <a:srgbClr val="000000"/>
                </a:solidFill>
                <a:latin typeface="Arial" panose="020B0604020202020204" pitchFamily="34" charset="0"/>
              </a:rPr>
              <a:t>of criteria related to previous treatment. The EXACT Prompt Workbench allows biomedical subject matter experts to continue to refine the LLM prompts to increase such recall. </a:t>
            </a:r>
            <a:endParaRPr lang="en-US" sz="2700" dirty="0">
              <a:solidFill>
                <a:schemeClr val="tx1">
                  <a:lumMod val="65000"/>
                  <a:lumOff val="3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40DACEF0-54EF-92E3-0E0A-CA84D83465BC}"/>
                  </a:ext>
                </a:extLst>
              </p14:cNvPr>
              <p14:cNvContentPartPr/>
              <p14:nvPr/>
            </p14:nvContentPartPr>
            <p14:xfrm>
              <a:off x="10110840" y="29201080"/>
              <a:ext cx="1800" cy="1800"/>
            </p14:xfrm>
          </p:contentPart>
        </mc:Choice>
        <mc:Fallback>
          <p:pic>
            <p:nvPicPr>
              <p:cNvPr id="10" name="Ink 9">
                <a:extLst>
                  <a:ext uri="{FF2B5EF4-FFF2-40B4-BE49-F238E27FC236}">
                    <a16:creationId xmlns:a16="http://schemas.microsoft.com/office/drawing/2014/main" id="{40DACEF0-54EF-92E3-0E0A-CA84D83465BC}"/>
                  </a:ext>
                </a:extLst>
              </p:cNvPr>
              <p:cNvPicPr/>
              <p:nvPr/>
            </p:nvPicPr>
            <p:blipFill>
              <a:blip r:embed="rId16"/>
              <a:stretch>
                <a:fillRect/>
              </a:stretch>
            </p:blipFill>
            <p:spPr>
              <a:xfrm>
                <a:off x="10101840" y="29192440"/>
                <a:ext cx="19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0C7683DF-C8E7-151A-F9BD-5E726618565B}"/>
                  </a:ext>
                </a:extLst>
              </p14:cNvPr>
              <p14:cNvContentPartPr/>
              <p14:nvPr/>
            </p14:nvContentPartPr>
            <p14:xfrm>
              <a:off x="10034520" y="28709680"/>
              <a:ext cx="360" cy="360"/>
            </p14:xfrm>
          </p:contentPart>
        </mc:Choice>
        <mc:Fallback>
          <p:pic>
            <p:nvPicPr>
              <p:cNvPr id="13" name="Ink 12">
                <a:extLst>
                  <a:ext uri="{FF2B5EF4-FFF2-40B4-BE49-F238E27FC236}">
                    <a16:creationId xmlns:a16="http://schemas.microsoft.com/office/drawing/2014/main" id="{0C7683DF-C8E7-151A-F9BD-5E726618565B}"/>
                  </a:ext>
                </a:extLst>
              </p:cNvPr>
              <p:cNvPicPr/>
              <p:nvPr/>
            </p:nvPicPr>
            <p:blipFill>
              <a:blip r:embed="rId18"/>
              <a:stretch>
                <a:fillRect/>
              </a:stretch>
            </p:blipFill>
            <p:spPr>
              <a:xfrm>
                <a:off x="10025880" y="287006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AC49AFDB-E061-CCB3-E7BA-1B96C52DA4F9}"/>
                  </a:ext>
                </a:extLst>
              </p14:cNvPr>
              <p14:cNvContentPartPr/>
              <p14:nvPr/>
            </p14:nvContentPartPr>
            <p14:xfrm>
              <a:off x="9785760" y="29144560"/>
              <a:ext cx="360" cy="360"/>
            </p14:xfrm>
          </p:contentPart>
        </mc:Choice>
        <mc:Fallback>
          <p:pic>
            <p:nvPicPr>
              <p:cNvPr id="14" name="Ink 13">
                <a:extLst>
                  <a:ext uri="{FF2B5EF4-FFF2-40B4-BE49-F238E27FC236}">
                    <a16:creationId xmlns:a16="http://schemas.microsoft.com/office/drawing/2014/main" id="{AC49AFDB-E061-CCB3-E7BA-1B96C52DA4F9}"/>
                  </a:ext>
                </a:extLst>
              </p:cNvPr>
              <p:cNvPicPr/>
              <p:nvPr/>
            </p:nvPicPr>
            <p:blipFill>
              <a:blip r:embed="rId18"/>
              <a:stretch>
                <a:fillRect/>
              </a:stretch>
            </p:blipFill>
            <p:spPr>
              <a:xfrm>
                <a:off x="9776760" y="291355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B2395EBF-C061-27EB-9FD2-921D838F3374}"/>
                  </a:ext>
                </a:extLst>
              </p14:cNvPr>
              <p14:cNvContentPartPr/>
              <p14:nvPr/>
            </p14:nvContentPartPr>
            <p14:xfrm>
              <a:off x="10855560" y="27868520"/>
              <a:ext cx="360" cy="360"/>
            </p14:xfrm>
          </p:contentPart>
        </mc:Choice>
        <mc:Fallback>
          <p:pic>
            <p:nvPicPr>
              <p:cNvPr id="15" name="Ink 14">
                <a:extLst>
                  <a:ext uri="{FF2B5EF4-FFF2-40B4-BE49-F238E27FC236}">
                    <a16:creationId xmlns:a16="http://schemas.microsoft.com/office/drawing/2014/main" id="{B2395EBF-C061-27EB-9FD2-921D838F3374}"/>
                  </a:ext>
                </a:extLst>
              </p:cNvPr>
              <p:cNvPicPr/>
              <p:nvPr/>
            </p:nvPicPr>
            <p:blipFill>
              <a:blip r:embed="rId18"/>
              <a:stretch>
                <a:fillRect/>
              </a:stretch>
            </p:blipFill>
            <p:spPr>
              <a:xfrm>
                <a:off x="10846560" y="2785988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Ink 18">
                <a:extLst>
                  <a:ext uri="{FF2B5EF4-FFF2-40B4-BE49-F238E27FC236}">
                    <a16:creationId xmlns:a16="http://schemas.microsoft.com/office/drawing/2014/main" id="{99BE49AD-E7E0-4EF3-8AE8-5D8AAA0FCC38}"/>
                  </a:ext>
                </a:extLst>
              </p14:cNvPr>
              <p14:cNvContentPartPr/>
              <p14:nvPr/>
            </p14:nvContentPartPr>
            <p14:xfrm>
              <a:off x="2359460" y="27850160"/>
              <a:ext cx="360" cy="15480"/>
            </p14:xfrm>
          </p:contentPart>
        </mc:Choice>
        <mc:Fallback>
          <p:pic>
            <p:nvPicPr>
              <p:cNvPr id="19" name="Ink 18">
                <a:extLst>
                  <a:ext uri="{FF2B5EF4-FFF2-40B4-BE49-F238E27FC236}">
                    <a16:creationId xmlns:a16="http://schemas.microsoft.com/office/drawing/2014/main" id="{99BE49AD-E7E0-4EF3-8AE8-5D8AAA0FCC38}"/>
                  </a:ext>
                </a:extLst>
              </p:cNvPr>
              <p:cNvPicPr/>
              <p:nvPr/>
            </p:nvPicPr>
            <p:blipFill>
              <a:blip r:embed="rId22"/>
              <a:stretch>
                <a:fillRect/>
              </a:stretch>
            </p:blipFill>
            <p:spPr>
              <a:xfrm>
                <a:off x="2350460" y="27841160"/>
                <a:ext cx="18000" cy="33120"/>
              </a:xfrm>
              <a:prstGeom prst="rect">
                <a:avLst/>
              </a:prstGeom>
            </p:spPr>
          </p:pic>
        </mc:Fallback>
      </mc:AlternateContent>
      <p:pic>
        <p:nvPicPr>
          <p:cNvPr id="33" name="Picture 32" descr="A screenshot of a computer&#10;&#10;Description automatically generated">
            <a:extLst>
              <a:ext uri="{FF2B5EF4-FFF2-40B4-BE49-F238E27FC236}">
                <a16:creationId xmlns:a16="http://schemas.microsoft.com/office/drawing/2014/main" id="{955CA3CF-431C-D927-4C7F-2AF40425C3D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538300" y="28933658"/>
            <a:ext cx="12268200" cy="3378200"/>
          </a:xfrm>
          <a:prstGeom prst="rect">
            <a:avLst/>
          </a:prstGeom>
        </p:spPr>
      </p:pic>
      <p:sp>
        <p:nvSpPr>
          <p:cNvPr id="75" name="Text Box 2">
            <a:extLst>
              <a:ext uri="{FF2B5EF4-FFF2-40B4-BE49-F238E27FC236}">
                <a16:creationId xmlns:a16="http://schemas.microsoft.com/office/drawing/2014/main" id="{581C4EEF-E56A-E40C-2A02-9280528A64F5}"/>
              </a:ext>
            </a:extLst>
          </p:cNvPr>
          <p:cNvSpPr txBox="1">
            <a:spLocks noChangeArrowheads="1"/>
          </p:cNvSpPr>
          <p:nvPr/>
        </p:nvSpPr>
        <p:spPr bwMode="auto">
          <a:xfrm>
            <a:off x="2295935" y="28493477"/>
            <a:ext cx="4730728" cy="4370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10157" tIns="610157" rIns="610157" bIns="610157" anchor="ctr"/>
          <a:lstStyle>
            <a:defPPr>
              <a:defRPr lang="en-US"/>
            </a:defPPr>
            <a:lvl1pPr defTabSz="192088" eaLnBrk="0" hangingPunct="0">
              <a:defRPr sz="5743" b="1" kern="0">
                <a:solidFill>
                  <a:srgbClr val="0063A3"/>
                </a:solidFill>
                <a:latin typeface="Arial" panose="020B0604020202020204" pitchFamily="34" charset="0"/>
                <a:ea typeface="ＭＳ Ｐゴシック" charset="0"/>
                <a:cs typeface="Arial" panose="020B0604020202020204" pitchFamily="34" charset="0"/>
              </a:defRPr>
            </a:lvl1pPr>
            <a:lvl2pPr marL="742950" indent="-285750" defTabSz="192088" eaLnBrk="0" hangingPunct="0">
              <a:defRPr sz="500">
                <a:latin typeface="Times New Roman" charset="0"/>
                <a:ea typeface="ＭＳ Ｐゴシック" charset="0"/>
              </a:defRPr>
            </a:lvl2pPr>
            <a:lvl3pPr marL="1143000" indent="-228600" defTabSz="192088" eaLnBrk="0" hangingPunct="0">
              <a:defRPr sz="500">
                <a:latin typeface="Times New Roman" charset="0"/>
                <a:ea typeface="ＭＳ Ｐゴシック" charset="0"/>
              </a:defRPr>
            </a:lvl3pPr>
            <a:lvl4pPr marL="1600200" indent="-228600" defTabSz="192088" eaLnBrk="0" hangingPunct="0">
              <a:defRPr sz="500">
                <a:latin typeface="Times New Roman" charset="0"/>
                <a:ea typeface="ＭＳ Ｐゴシック" charset="0"/>
              </a:defRPr>
            </a:lvl4pPr>
            <a:lvl5pPr marL="2057400" indent="-228600" defTabSz="192088" eaLnBrk="0" hangingPunct="0">
              <a:defRPr sz="500">
                <a:latin typeface="Times New Roman" charset="0"/>
                <a:ea typeface="ＭＳ Ｐゴシック" charset="0"/>
              </a:defRPr>
            </a:lvl5pPr>
            <a:lvl6pPr marL="2514600" indent="-228600" defTabSz="192088" eaLnBrk="0" fontAlgn="base" hangingPunct="0">
              <a:spcBef>
                <a:spcPct val="0"/>
              </a:spcBef>
              <a:spcAft>
                <a:spcPct val="0"/>
              </a:spcAft>
              <a:defRPr sz="500">
                <a:latin typeface="Times New Roman" charset="0"/>
                <a:ea typeface="ＭＳ Ｐゴシック" charset="0"/>
              </a:defRPr>
            </a:lvl6pPr>
            <a:lvl7pPr marL="2971800" indent="-228600" defTabSz="192088" eaLnBrk="0" fontAlgn="base" hangingPunct="0">
              <a:spcBef>
                <a:spcPct val="0"/>
              </a:spcBef>
              <a:spcAft>
                <a:spcPct val="0"/>
              </a:spcAft>
              <a:defRPr sz="500">
                <a:latin typeface="Times New Roman" charset="0"/>
                <a:ea typeface="ＭＳ Ｐゴシック" charset="0"/>
              </a:defRPr>
            </a:lvl7pPr>
            <a:lvl8pPr marL="3429000" indent="-228600" defTabSz="192088" eaLnBrk="0" fontAlgn="base" hangingPunct="0">
              <a:spcBef>
                <a:spcPct val="0"/>
              </a:spcBef>
              <a:spcAft>
                <a:spcPct val="0"/>
              </a:spcAft>
              <a:defRPr sz="500">
                <a:latin typeface="Times New Roman" charset="0"/>
                <a:ea typeface="ＭＳ Ｐゴシック" charset="0"/>
              </a:defRPr>
            </a:lvl8pPr>
            <a:lvl9pPr marL="3886200" indent="-228600" defTabSz="192088" eaLnBrk="0" fontAlgn="base" hangingPunct="0">
              <a:spcBef>
                <a:spcPct val="0"/>
              </a:spcBef>
              <a:spcAft>
                <a:spcPct val="0"/>
              </a:spcAft>
              <a:defRPr sz="500">
                <a:latin typeface="Times New Roman" charset="0"/>
                <a:ea typeface="ＭＳ Ｐゴシック" charset="0"/>
              </a:defRPr>
            </a:lvl9pPr>
          </a:lstStyle>
          <a:p>
            <a:r>
              <a:rPr lang="en-GB" sz="3000" dirty="0">
                <a:solidFill>
                  <a:srgbClr val="2F6796"/>
                </a:solidFill>
              </a:rPr>
              <a:t>Table 1 - Overall</a:t>
            </a:r>
            <a:endParaRPr lang="en-AU" sz="3000" dirty="0">
              <a:solidFill>
                <a:srgbClr val="2F6796"/>
              </a:solidFill>
            </a:endParaRPr>
          </a:p>
        </p:txBody>
      </p:sp>
      <p:sp>
        <p:nvSpPr>
          <p:cNvPr id="79" name="Text Box 2">
            <a:extLst>
              <a:ext uri="{FF2B5EF4-FFF2-40B4-BE49-F238E27FC236}">
                <a16:creationId xmlns:a16="http://schemas.microsoft.com/office/drawing/2014/main" id="{9C9FFFB0-BD96-2266-A3D7-A4167C725DA7}"/>
              </a:ext>
            </a:extLst>
          </p:cNvPr>
          <p:cNvSpPr txBox="1">
            <a:spLocks noChangeArrowheads="1"/>
          </p:cNvSpPr>
          <p:nvPr/>
        </p:nvSpPr>
        <p:spPr bwMode="auto">
          <a:xfrm>
            <a:off x="8338199" y="28493478"/>
            <a:ext cx="5878600" cy="4747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10157" tIns="610157" rIns="610157" bIns="610157" anchor="ctr"/>
          <a:lstStyle>
            <a:defPPr>
              <a:defRPr lang="en-US"/>
            </a:defPPr>
            <a:lvl1pPr defTabSz="192088" eaLnBrk="0" hangingPunct="0">
              <a:defRPr sz="5743" b="1" kern="0">
                <a:solidFill>
                  <a:srgbClr val="0063A3"/>
                </a:solidFill>
                <a:latin typeface="Arial" panose="020B0604020202020204" pitchFamily="34" charset="0"/>
                <a:ea typeface="ＭＳ Ｐゴシック" charset="0"/>
                <a:cs typeface="Arial" panose="020B0604020202020204" pitchFamily="34" charset="0"/>
              </a:defRPr>
            </a:lvl1pPr>
            <a:lvl2pPr marL="742950" indent="-285750" defTabSz="192088" eaLnBrk="0" hangingPunct="0">
              <a:defRPr sz="500">
                <a:latin typeface="Times New Roman" charset="0"/>
                <a:ea typeface="ＭＳ Ｐゴシック" charset="0"/>
              </a:defRPr>
            </a:lvl2pPr>
            <a:lvl3pPr marL="1143000" indent="-228600" defTabSz="192088" eaLnBrk="0" hangingPunct="0">
              <a:defRPr sz="500">
                <a:latin typeface="Times New Roman" charset="0"/>
                <a:ea typeface="ＭＳ Ｐゴシック" charset="0"/>
              </a:defRPr>
            </a:lvl3pPr>
            <a:lvl4pPr marL="1600200" indent="-228600" defTabSz="192088" eaLnBrk="0" hangingPunct="0">
              <a:defRPr sz="500">
                <a:latin typeface="Times New Roman" charset="0"/>
                <a:ea typeface="ＭＳ Ｐゴシック" charset="0"/>
              </a:defRPr>
            </a:lvl4pPr>
            <a:lvl5pPr marL="2057400" indent="-228600" defTabSz="192088" eaLnBrk="0" hangingPunct="0">
              <a:defRPr sz="500">
                <a:latin typeface="Times New Roman" charset="0"/>
                <a:ea typeface="ＭＳ Ｐゴシック" charset="0"/>
              </a:defRPr>
            </a:lvl5pPr>
            <a:lvl6pPr marL="2514600" indent="-228600" defTabSz="192088" eaLnBrk="0" fontAlgn="base" hangingPunct="0">
              <a:spcBef>
                <a:spcPct val="0"/>
              </a:spcBef>
              <a:spcAft>
                <a:spcPct val="0"/>
              </a:spcAft>
              <a:defRPr sz="500">
                <a:latin typeface="Times New Roman" charset="0"/>
                <a:ea typeface="ＭＳ Ｐゴシック" charset="0"/>
              </a:defRPr>
            </a:lvl6pPr>
            <a:lvl7pPr marL="2971800" indent="-228600" defTabSz="192088" eaLnBrk="0" fontAlgn="base" hangingPunct="0">
              <a:spcBef>
                <a:spcPct val="0"/>
              </a:spcBef>
              <a:spcAft>
                <a:spcPct val="0"/>
              </a:spcAft>
              <a:defRPr sz="500">
                <a:latin typeface="Times New Roman" charset="0"/>
                <a:ea typeface="ＭＳ Ｐゴシック" charset="0"/>
              </a:defRPr>
            </a:lvl7pPr>
            <a:lvl8pPr marL="3429000" indent="-228600" defTabSz="192088" eaLnBrk="0" fontAlgn="base" hangingPunct="0">
              <a:spcBef>
                <a:spcPct val="0"/>
              </a:spcBef>
              <a:spcAft>
                <a:spcPct val="0"/>
              </a:spcAft>
              <a:defRPr sz="500">
                <a:latin typeface="Times New Roman" charset="0"/>
                <a:ea typeface="ＭＳ Ｐゴシック" charset="0"/>
              </a:defRPr>
            </a:lvl8pPr>
            <a:lvl9pPr marL="3886200" indent="-228600" defTabSz="192088" eaLnBrk="0" fontAlgn="base" hangingPunct="0">
              <a:spcBef>
                <a:spcPct val="0"/>
              </a:spcBef>
              <a:spcAft>
                <a:spcPct val="0"/>
              </a:spcAft>
              <a:defRPr sz="500">
                <a:latin typeface="Times New Roman" charset="0"/>
                <a:ea typeface="ＭＳ Ｐゴシック" charset="0"/>
              </a:defRPr>
            </a:lvl9pPr>
          </a:lstStyle>
          <a:p>
            <a:r>
              <a:rPr lang="en-GB" sz="3000" dirty="0">
                <a:solidFill>
                  <a:srgbClr val="2F6796"/>
                </a:solidFill>
              </a:rPr>
              <a:t>Table 2 – By Category</a:t>
            </a:r>
            <a:endParaRPr lang="en-AU" sz="3000" dirty="0">
              <a:solidFill>
                <a:srgbClr val="2F6796"/>
              </a:solidFill>
            </a:endParaRPr>
          </a:p>
        </p:txBody>
      </p:sp>
      <p:sp>
        <p:nvSpPr>
          <p:cNvPr id="81" name="Rectángulo: esquinas redondeadas 72">
            <a:extLst>
              <a:ext uri="{FF2B5EF4-FFF2-40B4-BE49-F238E27FC236}">
                <a16:creationId xmlns:a16="http://schemas.microsoft.com/office/drawing/2014/main" id="{17407410-33BE-302B-1B32-7793A1326B1F}"/>
              </a:ext>
            </a:extLst>
          </p:cNvPr>
          <p:cNvSpPr/>
          <p:nvPr/>
        </p:nvSpPr>
        <p:spPr>
          <a:xfrm>
            <a:off x="19440969" y="41271326"/>
            <a:ext cx="1104441" cy="247345"/>
          </a:xfrm>
          <a:prstGeom prst="roundRect">
            <a:avLst>
              <a:gd name="adj" fmla="val 50000"/>
            </a:avLst>
          </a:prstGeom>
          <a:solidFill>
            <a:srgbClr val="DA3833"/>
          </a:solidFill>
          <a:ln>
            <a:solidFill>
              <a:srgbClr val="CFA7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TextBox 37">
            <a:extLst>
              <a:ext uri="{FF2B5EF4-FFF2-40B4-BE49-F238E27FC236}">
                <a16:creationId xmlns:a16="http://schemas.microsoft.com/office/drawing/2014/main" id="{558C95D5-37D1-739C-70D3-D6F35EACBF0D}"/>
              </a:ext>
            </a:extLst>
          </p:cNvPr>
          <p:cNvSpPr txBox="1"/>
          <p:nvPr/>
        </p:nvSpPr>
        <p:spPr>
          <a:xfrm>
            <a:off x="8052694" y="2850298"/>
            <a:ext cx="11445122" cy="1200329"/>
          </a:xfrm>
          <a:prstGeom prst="rect">
            <a:avLst/>
          </a:prstGeom>
          <a:noFill/>
        </p:spPr>
        <p:txBody>
          <a:bodyPr wrap="square" rtlCol="0">
            <a:spAutoFit/>
          </a:bodyPr>
          <a:lstStyle/>
          <a:p>
            <a:r>
              <a:rPr lang="en-US" sz="2400" dirty="0">
                <a:solidFill>
                  <a:schemeClr val="bg1"/>
                </a:solidFill>
              </a:rPr>
              <a:t>* EXACT (</a:t>
            </a:r>
            <a:r>
              <a:rPr lang="en-US" sz="2400" dirty="0" err="1">
                <a:solidFill>
                  <a:schemeClr val="bg1"/>
                </a:solidFill>
              </a:rPr>
              <a:t>EXtracting</a:t>
            </a:r>
            <a:r>
              <a:rPr lang="en-US" sz="2400" dirty="0">
                <a:solidFill>
                  <a:schemeClr val="bg1"/>
                </a:solidFill>
              </a:rPr>
              <a:t> Attributes from Clinical Trials) is the underlying open source software behind </a:t>
            </a:r>
            <a:r>
              <a:rPr lang="en-US" sz="2400" dirty="0" err="1">
                <a:solidFill>
                  <a:schemeClr val="bg1"/>
                </a:solidFill>
              </a:rPr>
              <a:t>CancerBot</a:t>
            </a:r>
            <a:r>
              <a:rPr lang="en-US" sz="2400" dirty="0">
                <a:solidFill>
                  <a:schemeClr val="bg1"/>
                </a:solidFill>
              </a:rPr>
              <a:t>, which  also supports follicular lymphoma, mantle cell lymphoma and many more blood cancers to come </a:t>
            </a:r>
          </a:p>
        </p:txBody>
      </p:sp>
      <p:pic>
        <p:nvPicPr>
          <p:cNvPr id="82" name="Picture 81">
            <a:extLst>
              <a:ext uri="{FF2B5EF4-FFF2-40B4-BE49-F238E27FC236}">
                <a16:creationId xmlns:a16="http://schemas.microsoft.com/office/drawing/2014/main" id="{963635EF-8CCF-22AF-4814-C9A94A3806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89919" y="40502272"/>
            <a:ext cx="4760291" cy="1904471"/>
          </a:xfrm>
          <a:prstGeom prst="rect">
            <a:avLst/>
          </a:prstGeom>
        </p:spPr>
      </p:pic>
      <p:pic>
        <p:nvPicPr>
          <p:cNvPr id="83" name="Picture 82">
            <a:extLst>
              <a:ext uri="{FF2B5EF4-FFF2-40B4-BE49-F238E27FC236}">
                <a16:creationId xmlns:a16="http://schemas.microsoft.com/office/drawing/2014/main" id="{A24EA342-7934-919E-828C-05476E551F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06005" y="40468632"/>
            <a:ext cx="4760291" cy="1904471"/>
          </a:xfrm>
          <a:prstGeom prst="rect">
            <a:avLst/>
          </a:prstGeom>
        </p:spPr>
      </p:pic>
    </p:spTree>
    <p:extLst>
      <p:ext uri="{BB962C8B-B14F-4D97-AF65-F5344CB8AC3E}">
        <p14:creationId xmlns:p14="http://schemas.microsoft.com/office/powerpoint/2010/main" val="115982195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3797</TotalTime>
  <Words>628</Words>
  <Application>Microsoft Macintosh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Arial Black</vt:lpstr>
      <vt:lpstr>Calibri</vt:lpstr>
      <vt:lpstr>Tema de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 Urbina Ricci</dc:creator>
  <cp:lastModifiedBy>Lisa Blum</cp:lastModifiedBy>
  <cp:revision>34</cp:revision>
  <dcterms:created xsi:type="dcterms:W3CDTF">2024-05-08T09:31:57Z</dcterms:created>
  <dcterms:modified xsi:type="dcterms:W3CDTF">2026-04-08T14:30:19Z</dcterms:modified>
</cp:coreProperties>
</file>