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457200" y="365760"/>
            <a:ext cx="2331720" cy="292608"/>
          </a:xfrm>
          <a:prstGeom prst="roundRect">
            <a:avLst>
              <a:gd fmla="val 50000" name="adj"/>
            </a:avLst>
          </a:prstGeom>
          <a:solidFill>
            <a:srgbClr val="4A6FB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457200" y="365760"/>
            <a:ext cx="2331720" cy="2926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GO-TO-MARKET SPRING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457200" y="713232"/>
            <a:ext cx="8595360" cy="50292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02D56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002D56"/>
                </a:solidFill>
                <a:latin typeface="Arial"/>
                <a:ea typeface="Arial"/>
                <a:cs typeface="Arial"/>
                <a:sym typeface="Arial"/>
              </a:rPr>
              <a:t>Essential Marketing Functions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3"/>
          <p:cNvSpPr/>
          <p:nvPr/>
        </p:nvSpPr>
        <p:spPr>
          <a:xfrm>
            <a:off x="457200" y="1207008"/>
            <a:ext cx="85953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50"/>
              <a:buFont typeface="Arial"/>
              <a:buNone/>
            </a:pPr>
            <a:r>
              <a:rPr b="0" i="1" lang="en-US" sz="135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The human resources you need in place to make your marketing plays executable</a:t>
            </a:r>
            <a:endParaRPr b="0" i="0" sz="13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/home/claude/assets/logo_lockup.png" id="20" name="Google Shape;2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88552" y="658368"/>
            <a:ext cx="2743200" cy="30998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" name="Google Shape;21;p3"/>
          <p:cNvCxnSpPr/>
          <p:nvPr/>
        </p:nvCxnSpPr>
        <p:spPr>
          <a:xfrm>
            <a:off x="457200" y="1627632"/>
            <a:ext cx="11274552" cy="0"/>
          </a:xfrm>
          <a:prstGeom prst="straightConnector1">
            <a:avLst/>
          </a:prstGeom>
          <a:noFill/>
          <a:ln cap="flat" cmpd="sng" w="15875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3"/>
          <p:cNvSpPr/>
          <p:nvPr/>
        </p:nvSpPr>
        <p:spPr>
          <a:xfrm>
            <a:off x="457200" y="1680242"/>
            <a:ext cx="3587400" cy="2084700"/>
          </a:xfrm>
          <a:prstGeom prst="roundRect">
            <a:avLst>
              <a:gd fmla="val 3509" name="adj"/>
            </a:avLst>
          </a:prstGeom>
          <a:solidFill>
            <a:srgbClr val="F7F9FB"/>
          </a:solidFill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A1A1A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/>
          <p:nvPr/>
        </p:nvSpPr>
        <p:spPr>
          <a:xfrm>
            <a:off x="457200" y="1680242"/>
            <a:ext cx="3587400" cy="457200"/>
          </a:xfrm>
          <a:prstGeom prst="roundRect">
            <a:avLst>
              <a:gd fmla="val 16000" name="adj"/>
            </a:avLst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" name="Google Shape;24;p3"/>
          <p:cNvSpPr/>
          <p:nvPr/>
        </p:nvSpPr>
        <p:spPr>
          <a:xfrm>
            <a:off x="594360" y="1573390"/>
            <a:ext cx="3313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Marketing Lead (CMO)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640080" y="2210594"/>
            <a:ext cx="3221700" cy="14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5240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Sets strategy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Aligns with CEO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Aligns with sales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Aligns with product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Company positioning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Team design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Accountable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4300728" y="1680242"/>
            <a:ext cx="3587400" cy="2084700"/>
          </a:xfrm>
          <a:prstGeom prst="roundRect">
            <a:avLst>
              <a:gd fmla="val 3509" name="adj"/>
            </a:avLst>
          </a:prstGeom>
          <a:solidFill>
            <a:srgbClr val="F7F9FB"/>
          </a:solidFill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A1A1A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3"/>
          <p:cNvSpPr/>
          <p:nvPr/>
        </p:nvSpPr>
        <p:spPr>
          <a:xfrm>
            <a:off x="4300728" y="1680242"/>
            <a:ext cx="3587400" cy="457200"/>
          </a:xfrm>
          <a:prstGeom prst="roundRect">
            <a:avLst>
              <a:gd fmla="val 16000" name="adj"/>
            </a:avLst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" name="Google Shape;28;p3"/>
          <p:cNvSpPr/>
          <p:nvPr/>
        </p:nvSpPr>
        <p:spPr>
          <a:xfrm>
            <a:off x="4437888" y="1573390"/>
            <a:ext cx="3313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Marketing Operations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4483608" y="2210594"/>
            <a:ext cx="3221700" cy="14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5240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Owns tech stack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Processes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Lead flow (RevOps)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Reporting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Project management (PMO)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AI Center of Excellence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8144256" y="1680242"/>
            <a:ext cx="3587400" cy="2084700"/>
          </a:xfrm>
          <a:prstGeom prst="roundRect">
            <a:avLst>
              <a:gd fmla="val 3509" name="adj"/>
            </a:avLst>
          </a:prstGeom>
          <a:solidFill>
            <a:srgbClr val="F7F9FB"/>
          </a:solidFill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A1A1A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" name="Google Shape;31;p3"/>
          <p:cNvSpPr/>
          <p:nvPr/>
        </p:nvSpPr>
        <p:spPr>
          <a:xfrm>
            <a:off x="8144256" y="1680242"/>
            <a:ext cx="3587400" cy="457200"/>
          </a:xfrm>
          <a:prstGeom prst="roundRect">
            <a:avLst>
              <a:gd fmla="val 16000" name="adj"/>
            </a:avLst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8281416" y="1680242"/>
            <a:ext cx="3313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Demand Generation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8327136" y="2210594"/>
            <a:ext cx="3221700" cy="14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5240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Builds pipeline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ABM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Inbound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Paid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Nurtures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Metrics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All media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457200" y="4021106"/>
            <a:ext cx="3587400" cy="2084700"/>
          </a:xfrm>
          <a:prstGeom prst="roundRect">
            <a:avLst>
              <a:gd fmla="val 3509" name="adj"/>
            </a:avLst>
          </a:prstGeom>
          <a:solidFill>
            <a:srgbClr val="F7F9FB"/>
          </a:solidFill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A1A1A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" name="Google Shape;35;p3"/>
          <p:cNvSpPr/>
          <p:nvPr/>
        </p:nvSpPr>
        <p:spPr>
          <a:xfrm>
            <a:off x="457200" y="4040534"/>
            <a:ext cx="3587400" cy="457200"/>
          </a:xfrm>
          <a:prstGeom prst="roundRect">
            <a:avLst>
              <a:gd fmla="val 16000" name="adj"/>
            </a:avLst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" name="Google Shape;36;p3"/>
          <p:cNvSpPr/>
          <p:nvPr/>
        </p:nvSpPr>
        <p:spPr>
          <a:xfrm>
            <a:off x="594360" y="4021106"/>
            <a:ext cx="3313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Product Marketing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3"/>
          <p:cNvSpPr/>
          <p:nvPr/>
        </p:nvSpPr>
        <p:spPr>
          <a:xfrm>
            <a:off x="640080" y="4551458"/>
            <a:ext cx="3221700" cy="14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5240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Defines ICP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Messaging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Competitive insights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Sales enablement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Launches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3"/>
          <p:cNvSpPr/>
          <p:nvPr/>
        </p:nvSpPr>
        <p:spPr>
          <a:xfrm>
            <a:off x="4300728" y="4021106"/>
            <a:ext cx="3587400" cy="2084700"/>
          </a:xfrm>
          <a:prstGeom prst="roundRect">
            <a:avLst>
              <a:gd fmla="val 3509" name="adj"/>
            </a:avLst>
          </a:prstGeom>
          <a:solidFill>
            <a:srgbClr val="F7F9FB"/>
          </a:solidFill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A1A1A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" name="Google Shape;39;p3"/>
          <p:cNvSpPr/>
          <p:nvPr/>
        </p:nvSpPr>
        <p:spPr>
          <a:xfrm>
            <a:off x="4300728" y="4040534"/>
            <a:ext cx="3587400" cy="457200"/>
          </a:xfrm>
          <a:prstGeom prst="roundRect">
            <a:avLst>
              <a:gd fmla="val 16000" name="adj"/>
            </a:avLst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" name="Google Shape;40;p3"/>
          <p:cNvSpPr/>
          <p:nvPr/>
        </p:nvSpPr>
        <p:spPr>
          <a:xfrm>
            <a:off x="4437888" y="4021106"/>
            <a:ext cx="3313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Brand / Creative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3"/>
          <p:cNvSpPr/>
          <p:nvPr/>
        </p:nvSpPr>
        <p:spPr>
          <a:xfrm>
            <a:off x="4483608" y="4551458"/>
            <a:ext cx="3221700" cy="14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5240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Storytelling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Design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Content supply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Consistency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Production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Identity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Assets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3"/>
          <p:cNvSpPr/>
          <p:nvPr/>
        </p:nvSpPr>
        <p:spPr>
          <a:xfrm>
            <a:off x="8144256" y="4021106"/>
            <a:ext cx="3587400" cy="2084700"/>
          </a:xfrm>
          <a:prstGeom prst="roundRect">
            <a:avLst>
              <a:gd fmla="val 3509" name="adj"/>
            </a:avLst>
          </a:prstGeom>
          <a:solidFill>
            <a:srgbClr val="F7F9FB"/>
          </a:solidFill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  <a:effectLst>
            <a:outerShdw blurRad="76200" rotWithShape="0" algn="bl" dir="5400000" dist="25400">
              <a:srgbClr val="1A1A1A">
                <a:alpha val="12157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3"/>
          <p:cNvSpPr/>
          <p:nvPr/>
        </p:nvSpPr>
        <p:spPr>
          <a:xfrm>
            <a:off x="8144256" y="4021106"/>
            <a:ext cx="3587400" cy="457200"/>
          </a:xfrm>
          <a:prstGeom prst="roundRect">
            <a:avLst>
              <a:gd fmla="val 16000" name="adj"/>
            </a:avLst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3"/>
          <p:cNvSpPr/>
          <p:nvPr/>
        </p:nvSpPr>
        <p:spPr>
          <a:xfrm>
            <a:off x="8144256" y="4142854"/>
            <a:ext cx="3587400" cy="228600"/>
          </a:xfrm>
          <a:prstGeom prst="rect">
            <a:avLst/>
          </a:prstGeom>
          <a:solidFill>
            <a:srgbClr val="002D5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" name="Google Shape;45;p3"/>
          <p:cNvSpPr/>
          <p:nvPr/>
        </p:nvSpPr>
        <p:spPr>
          <a:xfrm>
            <a:off x="8281416" y="3914254"/>
            <a:ext cx="33132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Customer Marketing</a:t>
            </a:r>
            <a:endParaRPr b="0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3"/>
          <p:cNvSpPr/>
          <p:nvPr/>
        </p:nvSpPr>
        <p:spPr>
          <a:xfrm>
            <a:off x="8327136" y="4444606"/>
            <a:ext cx="3221700" cy="148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52400" lvl="0" marL="15240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Case studies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Advocacy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Retention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Upsell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Cross-sell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Expansion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52400" lvl="0" marL="152400" marR="0" rtl="0" algn="l">
              <a:lnSpc>
                <a:spcPct val="105000"/>
              </a:lnSpc>
              <a:spcBef>
                <a:spcPts val="200"/>
              </a:spcBef>
              <a:spcAft>
                <a:spcPts val="0"/>
              </a:spcAft>
              <a:buClr>
                <a:srgbClr val="2B2B2B"/>
              </a:buClr>
              <a:buSzPts val="1050"/>
              <a:buFont typeface="Arial"/>
              <a:buChar char="•"/>
            </a:pPr>
            <a:r>
              <a:rPr b="0" i="0" lang="en-US" sz="1050" u="none" cap="none" strike="noStrike">
                <a:solidFill>
                  <a:srgbClr val="2B2B2B"/>
                </a:solidFill>
                <a:latin typeface="Arial"/>
                <a:ea typeface="Arial"/>
                <a:cs typeface="Arial"/>
                <a:sym typeface="Arial"/>
              </a:rPr>
              <a:t>Reputation</a:t>
            </a:r>
            <a:endParaRPr b="0" i="0" sz="10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3"/>
          <p:cNvSpPr/>
          <p:nvPr/>
        </p:nvSpPr>
        <p:spPr>
          <a:xfrm>
            <a:off x="457200" y="6217376"/>
            <a:ext cx="112746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6B7280"/>
              </a:buClr>
              <a:buSzPts val="1000"/>
              <a:buFont typeface="Arial"/>
              <a:buNone/>
            </a:pPr>
            <a:r>
              <a:rPr b="1" i="1" lang="en-US" sz="1000" u="none" cap="none" strike="noStrike">
                <a:solidFill>
                  <a:srgbClr val="6B7280"/>
                </a:solidFill>
                <a:latin typeface="Arial"/>
                <a:ea typeface="Arial"/>
                <a:cs typeface="Arial"/>
                <a:sym typeface="Arial"/>
              </a:rPr>
              <a:t>Insights/Analytics: </a:t>
            </a:r>
            <a:r>
              <a:rPr b="0" i="1" lang="en-US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 critical discipline, but one you can start by outsourcing.   </a:t>
            </a:r>
            <a:r>
              <a:rPr b="1" i="1" lang="en-US" sz="1000" u="none" cap="none" strike="noStrike">
                <a:solidFill>
                  <a:srgbClr val="4A6FB5"/>
                </a:solidFill>
                <a:latin typeface="Arial"/>
                <a:ea typeface="Arial"/>
                <a:cs typeface="Arial"/>
                <a:sym typeface="Arial"/>
              </a:rPr>
              <a:t>Partner/Channel Marketing: </a:t>
            </a:r>
            <a:r>
              <a:rPr b="0" i="1" lang="en-US" sz="100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add this function if that is part of your go-to-market strategy.</a:t>
            </a:r>
            <a:endParaRPr b="0" i="0" sz="10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" name="Google Shape;48;p3"/>
          <p:cNvCxnSpPr/>
          <p:nvPr/>
        </p:nvCxnSpPr>
        <p:spPr>
          <a:xfrm>
            <a:off x="457200" y="6267681"/>
            <a:ext cx="11274600" cy="0"/>
          </a:xfrm>
          <a:prstGeom prst="straightConnector1">
            <a:avLst/>
          </a:prstGeom>
          <a:noFill/>
          <a:ln cap="flat" cmpd="sng" w="12700">
            <a:solidFill>
              <a:srgbClr val="E8ECF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" name="Google Shape;49;p3"/>
          <p:cNvSpPr/>
          <p:nvPr/>
        </p:nvSpPr>
        <p:spPr>
          <a:xfrm>
            <a:off x="457200" y="6459679"/>
            <a:ext cx="36576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50"/>
              <a:buFont typeface="Arial"/>
              <a:buNone/>
            </a:pPr>
            <a:r>
              <a:rPr b="0" i="0" lang="en-US" sz="95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springloadedstrategies.com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3"/>
          <p:cNvSpPr/>
          <p:nvPr/>
        </p:nvSpPr>
        <p:spPr>
          <a:xfrm>
            <a:off x="8074152" y="6459679"/>
            <a:ext cx="36576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950"/>
              <a:buFont typeface="Arial"/>
              <a:buNone/>
            </a:pPr>
            <a:r>
              <a:rPr b="0" i="0" lang="en-US" sz="950" u="none" cap="none" strike="noStrik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Growth Springs Framework  |  Go-To-Market Spring</a:t>
            </a:r>
            <a:endParaRPr b="0" i="0" sz="95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