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sldIdLst>
    <p:sldId id="288" r:id="rId5"/>
    <p:sldId id="449" r:id="rId6"/>
    <p:sldId id="450" r:id="rId7"/>
    <p:sldId id="451" r:id="rId8"/>
    <p:sldId id="452" r:id="rId9"/>
    <p:sldId id="453" r:id="rId10"/>
    <p:sldId id="454" r:id="rId11"/>
    <p:sldId id="455" r:id="rId12"/>
    <p:sldId id="456" r:id="rId13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F8"/>
    <a:srgbClr val="20449E"/>
    <a:srgbClr val="192E67"/>
    <a:srgbClr val="636B83"/>
    <a:srgbClr val="5B1AB6"/>
    <a:srgbClr val="873DEE"/>
    <a:srgbClr val="F2F8FF"/>
    <a:srgbClr val="00877F"/>
    <a:srgbClr val="00A79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607F8-A9C4-43E3-A6BF-0D9389AE5666}" v="3" dt="2025-10-29T12:20:44.878"/>
    <p1510:client id="{8D35D799-C312-FE22-82BE-A6880BF70902}" v="1388" dt="2025-10-29T12:11:29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1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E53D3-D99A-4B0F-A63C-31734552CBDB}" type="datetimeFigureOut">
              <a:t>10/29/2025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1124C-A43C-47DF-A840-1D51EAC2147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23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830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173B3-2D99-E0A5-64F2-D075CBBD0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72B152-6022-B1FF-090E-84CA9C9AD1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0B2BDA-320D-90AF-3533-880758B1C1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4999"/>
              </a:lnSpc>
              <a:spcBef>
                <a:spcPts val="1400"/>
              </a:spcBef>
              <a:buNone/>
            </a:pPr>
            <a:endParaRPr lang="en-GB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795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A3A70-05D0-3A16-78F2-766DACE15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D53A44-1F4A-CDF7-A321-711F54F8EE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9A58E5-0B96-958F-B7B5-74E50CF61F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4999"/>
              </a:lnSpc>
              <a:spcBef>
                <a:spcPts val="1400"/>
              </a:spcBef>
              <a:buNone/>
            </a:pPr>
            <a:endParaRPr lang="en-GB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9349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035C3-8E8B-C673-9B6C-C09262DB7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517DC6-E822-408B-A09A-E712AD560C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142250-860C-D045-42A6-2D9E10453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4999"/>
              </a:lnSpc>
              <a:spcBef>
                <a:spcPts val="1400"/>
              </a:spcBef>
              <a:buNone/>
            </a:pPr>
            <a:endParaRPr lang="en-GB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8644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EEDDED-022C-9A0B-DDB5-865A28B0D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52DCAB-FE45-2DA3-B6DF-D447826CAD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2C79E9-A27F-5FC6-A663-CA3550A5B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4999"/>
              </a:lnSpc>
              <a:spcBef>
                <a:spcPts val="1400"/>
              </a:spcBef>
              <a:buNone/>
            </a:pPr>
            <a:endParaRPr lang="en-GB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5643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628CE0-7D31-94FE-5E54-2B55BD5EB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09F6FA-FB6E-2D3B-6BB5-583FE9A107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807132-F995-FD9C-DC44-8D6797586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4999"/>
              </a:lnSpc>
              <a:spcBef>
                <a:spcPts val="1400"/>
              </a:spcBef>
              <a:buNone/>
            </a:pPr>
            <a:endParaRPr lang="en-GB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8876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A6904-05BD-5E66-6765-48EC54291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9D54DC-9BDC-153D-B393-49E9862876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116416-B3DF-88F1-D1C0-9337687B5F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4999"/>
              </a:lnSpc>
              <a:spcBef>
                <a:spcPts val="1400"/>
              </a:spcBef>
              <a:buNone/>
            </a:pPr>
            <a:endParaRPr lang="en-GB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1091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B510C3-3B00-6ABE-FD1C-47B2580DB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F16B3A-BD2E-58BD-7ABA-8DF8660D7C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E986F6-8D45-FFB0-6E20-0D2E355CB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4999"/>
              </a:lnSpc>
              <a:spcBef>
                <a:spcPts val="1400"/>
              </a:spcBef>
              <a:buNone/>
            </a:pPr>
            <a:endParaRPr lang="en-GB"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492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08F26972-C79B-4627-AE43-BB517A456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122A4305-3E66-2CCF-9E31-A3FF2A3450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351A1906-07FC-F209-782F-ECDE7FC922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5245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642B14-BF52-B577-E77D-9255827665D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460175" y="63500"/>
            <a:ext cx="13001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FF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Commercial Confidential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7DAEE3-EC0F-7517-8DCE-3A9ED934E66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460175" y="6642100"/>
            <a:ext cx="130016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FF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Commercial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9.svg"/><Relationship Id="rId3" Type="http://schemas.openxmlformats.org/officeDocument/2006/relationships/image" Target="../media/image12.jpeg"/><Relationship Id="rId7" Type="http://schemas.openxmlformats.org/officeDocument/2006/relationships/image" Target="../media/image14.sv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iken.co.uk/migration/start/beginners-guide-to-clou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svg"/><Relationship Id="rId5" Type="http://schemas.openxmlformats.org/officeDocument/2006/relationships/image" Target="../media/image3.jpeg"/><Relationship Id="rId15" Type="http://schemas.openxmlformats.org/officeDocument/2006/relationships/image" Target="../media/image19.svg"/><Relationship Id="rId10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15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hyperlink" Target="https://iken.co.uk/migration/next/cloud-demo" TargetMode="Externa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15.svg"/><Relationship Id="rId5" Type="http://schemas.openxmlformats.org/officeDocument/2006/relationships/image" Target="../media/image18.png"/><Relationship Id="rId10" Type="http://schemas.openxmlformats.org/officeDocument/2006/relationships/image" Target="../media/image10.png"/><Relationship Id="rId4" Type="http://schemas.openxmlformats.org/officeDocument/2006/relationships/image" Target="../media/image3.jpe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3.png"/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12" Type="http://schemas.openxmlformats.org/officeDocument/2006/relationships/image" Target="../media/image9.svg"/><Relationship Id="rId17" Type="http://schemas.openxmlformats.org/officeDocument/2006/relationships/hyperlink" Target="https://iken.co.uk/migration/case/true-cost-of-ownership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5" Type="http://schemas.openxmlformats.org/officeDocument/2006/relationships/image" Target="../media/image18.png"/><Relationship Id="rId10" Type="http://schemas.openxmlformats.org/officeDocument/2006/relationships/image" Target="../media/image17.svg"/><Relationship Id="rId4" Type="http://schemas.openxmlformats.org/officeDocument/2006/relationships/image" Target="../media/image3.jpeg"/><Relationship Id="rId9" Type="http://schemas.openxmlformats.org/officeDocument/2006/relationships/image" Target="../media/image16.png"/><Relationship Id="rId1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ken.co.uk/migration/case/success-stories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2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27.svg"/><Relationship Id="rId9" Type="http://schemas.openxmlformats.org/officeDocument/2006/relationships/hyperlink" Target="https://iken.co.uk/migration/next/migration-timeline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hyperlink" Target="https://iken.co.uk/migration/next/book-migration-planning-call" TargetMode="External"/><Relationship Id="rId10" Type="http://schemas.openxmlformats.org/officeDocument/2006/relationships/image" Target="../media/image9.sv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iken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C6DAFC7-139D-E4A7-E835-347653A20598}"/>
              </a:ext>
            </a:extLst>
          </p:cNvPr>
          <p:cNvSpPr txBox="1"/>
          <p:nvPr/>
        </p:nvSpPr>
        <p:spPr>
          <a:xfrm>
            <a:off x="766693" y="4806717"/>
            <a:ext cx="6068092" cy="58477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600" b="1" dirty="0">
                <a:solidFill>
                  <a:srgbClr val="6799ED"/>
                </a:solidFill>
                <a:latin typeface="Montserrat"/>
                <a:ea typeface="+mn-lt"/>
              </a:rPr>
              <a:t>Supporting your team’s future with secure, connected, modern legal technology </a:t>
            </a:r>
            <a:endParaRPr lang="en-US" sz="1850" b="1">
              <a:latin typeface="Montserrat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5352461-7B25-E9A3-703C-8B1D82AAF2F6}"/>
              </a:ext>
            </a:extLst>
          </p:cNvPr>
          <p:cNvSpPr txBox="1"/>
          <p:nvPr/>
        </p:nvSpPr>
        <p:spPr>
          <a:xfrm>
            <a:off x="766692" y="2567799"/>
            <a:ext cx="7732713" cy="1938992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6000" b="1" dirty="0">
                <a:solidFill>
                  <a:srgbClr val="FFFFFF"/>
                </a:solidFill>
                <a:latin typeface="Montserrat"/>
                <a:ea typeface="+mn-lt"/>
              </a:rPr>
              <a:t>Making the Move to Iken Cloud </a:t>
            </a:r>
            <a:endParaRPr lang="en-US" sz="6000" b="1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02661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E24EFF-78E8-3B55-CE04-5B22BB87C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circle with white dots&#10;&#10;AI-generated content may be incorrect.">
            <a:extLst>
              <a:ext uri="{FF2B5EF4-FFF2-40B4-BE49-F238E27FC236}">
                <a16:creationId xmlns:a16="http://schemas.microsoft.com/office/drawing/2014/main" id="{8A6E5544-4221-2B4E-16FE-308F136C1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8934" y="647912"/>
            <a:ext cx="911521" cy="920151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77A862-1839-1351-2A40-E47569B799DB}"/>
              </a:ext>
            </a:extLst>
          </p:cNvPr>
          <p:cNvSpPr txBox="1"/>
          <p:nvPr/>
        </p:nvSpPr>
        <p:spPr>
          <a:xfrm>
            <a:off x="1028013" y="1248632"/>
            <a:ext cx="106981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rgbClr val="192E67"/>
                </a:solidFill>
                <a:latin typeface="Montserrat"/>
                <a:ea typeface="+mn-lt"/>
                <a:cs typeface="+mn-lt"/>
              </a:rPr>
              <a:t>Avoiding Risk, Building Resilience</a:t>
            </a:r>
            <a:r>
              <a:rPr lang="en-GB" sz="4000" b="1" dirty="0">
                <a:solidFill>
                  <a:srgbClr val="005DF8"/>
                </a:solidFill>
                <a:latin typeface="Montserrat"/>
              </a:rPr>
              <a:t>.</a:t>
            </a:r>
            <a:endParaRPr lang="en-GB" sz="4000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11" name="Picture 10" descr="A blue and white logo&#10;&#10;AI-generated content may be incorrect.">
            <a:extLst>
              <a:ext uri="{FF2B5EF4-FFF2-40B4-BE49-F238E27FC236}">
                <a16:creationId xmlns:a16="http://schemas.microsoft.com/office/drawing/2014/main" id="{D9F5827F-7289-86DC-975F-DFD753F55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7842" y="-2516"/>
            <a:ext cx="1485900" cy="1485900"/>
          </a:xfrm>
          <a:prstGeom prst="rect">
            <a:avLst/>
          </a:prstGeom>
          <a:ln>
            <a:noFill/>
          </a:ln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3A4973A-619D-3A55-1B0D-B710F8EFA446}"/>
              </a:ext>
            </a:extLst>
          </p:cNvPr>
          <p:cNvSpPr/>
          <p:nvPr/>
        </p:nvSpPr>
        <p:spPr>
          <a:xfrm>
            <a:off x="1084102" y="2184239"/>
            <a:ext cx="6157381" cy="7059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79FDE7D2-6EBE-73B1-EE80-7DB432162AC1}"/>
              </a:ext>
            </a:extLst>
          </p:cNvPr>
          <p:cNvSpPr txBox="1"/>
          <p:nvPr/>
        </p:nvSpPr>
        <p:spPr>
          <a:xfrm>
            <a:off x="1785987" y="2402367"/>
            <a:ext cx="4116248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200" b="1" dirty="0">
                <a:solidFill>
                  <a:srgbClr val="20449E"/>
                </a:solidFill>
                <a:latin typeface="Montserrat"/>
                <a:ea typeface="+mn-lt"/>
              </a:rPr>
              <a:t>Iken Desktop is approaching end-of-life </a:t>
            </a:r>
            <a:endParaRPr lang="en-US" sz="1800" b="1" dirty="0">
              <a:latin typeface="Montserrat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7A44A8F-2B28-5781-3828-BFDC00BAED1E}"/>
              </a:ext>
            </a:extLst>
          </p:cNvPr>
          <p:cNvSpPr/>
          <p:nvPr/>
        </p:nvSpPr>
        <p:spPr>
          <a:xfrm>
            <a:off x="1073519" y="3034311"/>
            <a:ext cx="6157381" cy="7059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sp>
        <p:nvSpPr>
          <p:cNvPr id="33" name="TextBox 13">
            <a:extLst>
              <a:ext uri="{FF2B5EF4-FFF2-40B4-BE49-F238E27FC236}">
                <a16:creationId xmlns:a16="http://schemas.microsoft.com/office/drawing/2014/main" id="{FBE50E08-9E8B-9E44-D3B3-FE4956EE7D36}"/>
              </a:ext>
            </a:extLst>
          </p:cNvPr>
          <p:cNvSpPr txBox="1"/>
          <p:nvPr/>
        </p:nvSpPr>
        <p:spPr>
          <a:xfrm>
            <a:off x="1775403" y="3156673"/>
            <a:ext cx="3981348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200" b="1" dirty="0">
                <a:solidFill>
                  <a:srgbClr val="20449E"/>
                </a:solidFill>
                <a:latin typeface="Montserrat"/>
                <a:ea typeface="+mn-lt"/>
              </a:rPr>
              <a:t>Public sector legal teams are under pressure to do more with less </a:t>
            </a:r>
            <a:endParaRPr lang="en-US" sz="1800" b="1" dirty="0">
              <a:latin typeface="Montserrat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1B0DDF2-18C8-6FF4-D381-2A3005741928}"/>
              </a:ext>
            </a:extLst>
          </p:cNvPr>
          <p:cNvSpPr/>
          <p:nvPr/>
        </p:nvSpPr>
        <p:spPr>
          <a:xfrm>
            <a:off x="1073519" y="3877238"/>
            <a:ext cx="6157381" cy="7059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867A0CD4-D6F5-CAD6-8FBB-44D4FBE70106}"/>
              </a:ext>
            </a:extLst>
          </p:cNvPr>
          <p:cNvSpPr txBox="1"/>
          <p:nvPr/>
        </p:nvSpPr>
        <p:spPr>
          <a:xfrm>
            <a:off x="1784263" y="3998844"/>
            <a:ext cx="5459273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200" b="1" dirty="0">
                <a:solidFill>
                  <a:srgbClr val="20449E"/>
                </a:solidFill>
                <a:latin typeface="Montserrat"/>
                <a:ea typeface="+mn-lt"/>
              </a:rPr>
              <a:t>Security, accessibility, and digital transformation </a:t>
            </a:r>
            <a:br>
              <a:rPr lang="en-GB" sz="1200" b="1" dirty="0">
                <a:solidFill>
                  <a:srgbClr val="20449E"/>
                </a:solidFill>
                <a:latin typeface="Montserrat"/>
                <a:ea typeface="+mn-lt"/>
              </a:rPr>
            </a:br>
            <a:r>
              <a:rPr lang="en-GB" sz="1200" b="1" dirty="0">
                <a:solidFill>
                  <a:srgbClr val="20449E"/>
                </a:solidFill>
                <a:latin typeface="Montserrat"/>
                <a:ea typeface="+mn-lt"/>
              </a:rPr>
              <a:t>are now non-negotiable </a:t>
            </a:r>
            <a:endParaRPr lang="en-US" sz="1800" b="1" dirty="0">
              <a:latin typeface="Montserrat"/>
            </a:endParaRPr>
          </a:p>
        </p:txBody>
      </p:sp>
      <p:pic>
        <p:nvPicPr>
          <p:cNvPr id="36" name="Graphic 20">
            <a:extLst>
              <a:ext uri="{FF2B5EF4-FFF2-40B4-BE49-F238E27FC236}">
                <a16:creationId xmlns:a16="http://schemas.microsoft.com/office/drawing/2014/main" id="{FC46559E-2466-FF59-9647-7B4B715DC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6918" y="3088582"/>
            <a:ext cx="589542" cy="589542"/>
          </a:xfrm>
          <a:prstGeom prst="rect">
            <a:avLst/>
          </a:prstGeom>
        </p:spPr>
      </p:pic>
      <p:pic>
        <p:nvPicPr>
          <p:cNvPr id="37" name="Graphic 22">
            <a:extLst>
              <a:ext uri="{FF2B5EF4-FFF2-40B4-BE49-F238E27FC236}">
                <a16:creationId xmlns:a16="http://schemas.microsoft.com/office/drawing/2014/main" id="{F31A01CA-4391-EE8C-DDCE-E65A693C64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6917" y="2247382"/>
            <a:ext cx="589542" cy="589542"/>
          </a:xfrm>
          <a:prstGeom prst="rect">
            <a:avLst/>
          </a:prstGeom>
        </p:spPr>
      </p:pic>
      <p:pic>
        <p:nvPicPr>
          <p:cNvPr id="38" name="Graphic 24">
            <a:extLst>
              <a:ext uri="{FF2B5EF4-FFF2-40B4-BE49-F238E27FC236}">
                <a16:creationId xmlns:a16="http://schemas.microsoft.com/office/drawing/2014/main" id="{4CE8A90A-3270-A0E5-16F2-95D263DFC8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6915" y="3941748"/>
            <a:ext cx="589542" cy="589542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3C367B1-770B-2925-C6F6-23B772697148}"/>
              </a:ext>
            </a:extLst>
          </p:cNvPr>
          <p:cNvSpPr/>
          <p:nvPr/>
        </p:nvSpPr>
        <p:spPr>
          <a:xfrm>
            <a:off x="1084575" y="4721001"/>
            <a:ext cx="6157381" cy="7059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sp>
        <p:nvSpPr>
          <p:cNvPr id="40" name="TextBox 28">
            <a:extLst>
              <a:ext uri="{FF2B5EF4-FFF2-40B4-BE49-F238E27FC236}">
                <a16:creationId xmlns:a16="http://schemas.microsoft.com/office/drawing/2014/main" id="{75511EBA-7B0F-306C-F80B-794DCC0640BA}"/>
              </a:ext>
            </a:extLst>
          </p:cNvPr>
          <p:cNvSpPr txBox="1"/>
          <p:nvPr/>
        </p:nvSpPr>
        <p:spPr>
          <a:xfrm>
            <a:off x="1777983" y="4837458"/>
            <a:ext cx="544358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200" b="1" dirty="0">
                <a:solidFill>
                  <a:srgbClr val="20449E"/>
                </a:solidFill>
                <a:latin typeface="Montserrat"/>
                <a:ea typeface="+mn-lt"/>
              </a:rPr>
              <a:t>Iken Cloud offers a future-ready foundation </a:t>
            </a:r>
            <a:br>
              <a:rPr lang="en-GB" sz="1200" b="1" dirty="0">
                <a:solidFill>
                  <a:srgbClr val="20449E"/>
                </a:solidFill>
                <a:latin typeface="Montserrat"/>
                <a:ea typeface="+mn-lt"/>
              </a:rPr>
            </a:br>
            <a:r>
              <a:rPr lang="en-GB" sz="1200" b="1" dirty="0">
                <a:solidFill>
                  <a:srgbClr val="20449E"/>
                </a:solidFill>
                <a:latin typeface="Montserrat"/>
                <a:ea typeface="+mn-lt"/>
              </a:rPr>
              <a:t>that meets these needs </a:t>
            </a:r>
            <a:endParaRPr lang="en-US" sz="1800" b="1" dirty="0">
              <a:latin typeface="Montserrat"/>
            </a:endParaRPr>
          </a:p>
        </p:txBody>
      </p:sp>
      <p:pic>
        <p:nvPicPr>
          <p:cNvPr id="41" name="Graphic 30">
            <a:extLst>
              <a:ext uri="{FF2B5EF4-FFF2-40B4-BE49-F238E27FC236}">
                <a16:creationId xmlns:a16="http://schemas.microsoft.com/office/drawing/2014/main" id="{978DB2C2-2572-7979-0E18-BEA19C52A8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7971" y="4785510"/>
            <a:ext cx="589542" cy="589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1FA5F5-0E5B-F72B-1398-3A87CDD226FF}"/>
              </a:ext>
            </a:extLst>
          </p:cNvPr>
          <p:cNvSpPr txBox="1"/>
          <p:nvPr/>
        </p:nvSpPr>
        <p:spPr>
          <a:xfrm>
            <a:off x="1031631" y="940215"/>
            <a:ext cx="609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solidFill>
                  <a:srgbClr val="20449E"/>
                </a:solidFill>
                <a:latin typeface="Montserrat"/>
                <a:ea typeface="+mn-lt"/>
                <a:cs typeface="+mn-lt"/>
              </a:rPr>
              <a:t>Why This Matters Now </a:t>
            </a:r>
            <a:endParaRPr lang="en-US" b="1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1629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2EE50F-2AEB-2883-C34A-7C17F659D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8673D9-CF97-38F2-E3C6-9FF247BEC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187" y="1816605"/>
            <a:ext cx="3936684" cy="3914356"/>
          </a:xfrm>
          <a:prstGeom prst="rect">
            <a:avLst/>
          </a:prstGeom>
          <a:ln>
            <a:noFill/>
          </a:ln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F7CD6C8-C253-D347-BF0C-E64D29A978A2}"/>
              </a:ext>
            </a:extLst>
          </p:cNvPr>
          <p:cNvSpPr/>
          <p:nvPr/>
        </p:nvSpPr>
        <p:spPr>
          <a:xfrm>
            <a:off x="1070005" y="5729310"/>
            <a:ext cx="3304207" cy="459588"/>
          </a:xfrm>
          <a:prstGeom prst="roundRect">
            <a:avLst/>
          </a:prstGeom>
          <a:solidFill>
            <a:srgbClr val="005DF8">
              <a:alpha val="10000"/>
            </a:srgbClr>
          </a:solidFill>
          <a:ln w="127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pic>
        <p:nvPicPr>
          <p:cNvPr id="4" name="Picture 3" descr="A blue circle with white dots&#10;&#10;AI-generated content may be incorrect.">
            <a:extLst>
              <a:ext uri="{FF2B5EF4-FFF2-40B4-BE49-F238E27FC236}">
                <a16:creationId xmlns:a16="http://schemas.microsoft.com/office/drawing/2014/main" id="{00FECAC7-4509-D2EC-DDCD-C811B5233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8934" y="647912"/>
            <a:ext cx="911521" cy="920151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1F7B58-46FE-ED5F-CF2D-E55410B21B61}"/>
              </a:ext>
            </a:extLst>
          </p:cNvPr>
          <p:cNvSpPr txBox="1"/>
          <p:nvPr/>
        </p:nvSpPr>
        <p:spPr>
          <a:xfrm>
            <a:off x="1028013" y="1248632"/>
            <a:ext cx="106981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rgbClr val="192E67"/>
                </a:solidFill>
                <a:latin typeface="Montserrat"/>
                <a:ea typeface="+mn-lt"/>
                <a:cs typeface="+mn-lt"/>
              </a:rPr>
              <a:t>A Modern Case Management System</a:t>
            </a:r>
            <a:r>
              <a:rPr lang="en-GB" sz="4000" b="1" dirty="0">
                <a:solidFill>
                  <a:srgbClr val="005DF8"/>
                </a:solidFill>
                <a:latin typeface="Montserrat"/>
              </a:rPr>
              <a:t>.</a:t>
            </a:r>
            <a:endParaRPr lang="en-GB" sz="4000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11" name="Picture 10" descr="A blue and white logo&#10;&#10;AI-generated content may be incorrect.">
            <a:extLst>
              <a:ext uri="{FF2B5EF4-FFF2-40B4-BE49-F238E27FC236}">
                <a16:creationId xmlns:a16="http://schemas.microsoft.com/office/drawing/2014/main" id="{4E82872B-0848-2C05-9A31-924A00600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7842" y="-2516"/>
            <a:ext cx="1485900" cy="1485900"/>
          </a:xfrm>
          <a:prstGeom prst="rect">
            <a:avLst/>
          </a:prstGeom>
          <a:ln>
            <a:noFill/>
          </a:ln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A601E7A-7B9C-22B6-21BA-194C9B27B082}"/>
              </a:ext>
            </a:extLst>
          </p:cNvPr>
          <p:cNvSpPr/>
          <p:nvPr/>
        </p:nvSpPr>
        <p:spPr>
          <a:xfrm>
            <a:off x="1084102" y="2184239"/>
            <a:ext cx="6157381" cy="7059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EF587EBF-5C1C-C05F-20A5-A9D08DAF9B0B}"/>
              </a:ext>
            </a:extLst>
          </p:cNvPr>
          <p:cNvSpPr txBox="1"/>
          <p:nvPr/>
        </p:nvSpPr>
        <p:spPr>
          <a:xfrm>
            <a:off x="1777881" y="2305844"/>
            <a:ext cx="5267354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200" b="1" dirty="0">
                <a:solidFill>
                  <a:srgbClr val="20449E"/>
                </a:solidFill>
                <a:latin typeface="Montserrat"/>
                <a:ea typeface="+mn-lt"/>
              </a:rPr>
              <a:t>Secure, browser-based access so your legal team can stay productive, wherever they’re working.</a:t>
            </a:r>
            <a:endParaRPr lang="en-US" sz="1800" b="1" dirty="0">
              <a:latin typeface="Montserrat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FCAD5DF-A02F-7F87-B19A-43111AD4CAE2}"/>
              </a:ext>
            </a:extLst>
          </p:cNvPr>
          <p:cNvSpPr/>
          <p:nvPr/>
        </p:nvSpPr>
        <p:spPr>
          <a:xfrm>
            <a:off x="1073519" y="3034311"/>
            <a:ext cx="6157381" cy="7059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sp>
        <p:nvSpPr>
          <p:cNvPr id="33" name="TextBox 13">
            <a:extLst>
              <a:ext uri="{FF2B5EF4-FFF2-40B4-BE49-F238E27FC236}">
                <a16:creationId xmlns:a16="http://schemas.microsoft.com/office/drawing/2014/main" id="{4446C23D-0653-F1EE-0687-BAE7BC6AEF62}"/>
              </a:ext>
            </a:extLst>
          </p:cNvPr>
          <p:cNvSpPr txBox="1"/>
          <p:nvPr/>
        </p:nvSpPr>
        <p:spPr>
          <a:xfrm>
            <a:off x="1775403" y="3156672"/>
            <a:ext cx="4849673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200" b="1" dirty="0">
                <a:solidFill>
                  <a:srgbClr val="20449E"/>
                </a:solidFill>
                <a:latin typeface="Montserrat"/>
                <a:ea typeface="+mn-lt"/>
              </a:rPr>
              <a:t>Share updates, documents and progress instantly across teams, departments and locations.</a:t>
            </a:r>
            <a:endParaRPr lang="en-US" sz="1800" b="1" dirty="0">
              <a:latin typeface="Montserrat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651C05A-1D57-82D4-F824-5B5633CB91AC}"/>
              </a:ext>
            </a:extLst>
          </p:cNvPr>
          <p:cNvSpPr/>
          <p:nvPr/>
        </p:nvSpPr>
        <p:spPr>
          <a:xfrm>
            <a:off x="1073519" y="3877238"/>
            <a:ext cx="6157381" cy="7059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1F77F2A3-67E1-ACE0-9A1F-4C1C809F535C}"/>
              </a:ext>
            </a:extLst>
          </p:cNvPr>
          <p:cNvSpPr txBox="1"/>
          <p:nvPr/>
        </p:nvSpPr>
        <p:spPr>
          <a:xfrm>
            <a:off x="1775403" y="4007706"/>
            <a:ext cx="5199869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200" b="1" dirty="0">
                <a:solidFill>
                  <a:srgbClr val="20449E"/>
                </a:solidFill>
                <a:latin typeface="Montserrat"/>
                <a:ea typeface="+mn-lt"/>
              </a:rPr>
              <a:t>Configurable tools help you automate tasks and reduce time spent on manual processes.</a:t>
            </a:r>
            <a:endParaRPr lang="en-US" sz="1800" b="1" dirty="0">
              <a:latin typeface="Montserrat"/>
            </a:endParaRPr>
          </a:p>
        </p:txBody>
      </p:sp>
      <p:pic>
        <p:nvPicPr>
          <p:cNvPr id="36" name="Graphic 20">
            <a:extLst>
              <a:ext uri="{FF2B5EF4-FFF2-40B4-BE49-F238E27FC236}">
                <a16:creationId xmlns:a16="http://schemas.microsoft.com/office/drawing/2014/main" id="{3D8324D3-C9B0-CF55-3A32-ABFFF3386C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6918" y="3088582"/>
            <a:ext cx="589542" cy="589542"/>
          </a:xfrm>
          <a:prstGeom prst="rect">
            <a:avLst/>
          </a:prstGeom>
        </p:spPr>
      </p:pic>
      <p:pic>
        <p:nvPicPr>
          <p:cNvPr id="37" name="Graphic 22">
            <a:extLst>
              <a:ext uri="{FF2B5EF4-FFF2-40B4-BE49-F238E27FC236}">
                <a16:creationId xmlns:a16="http://schemas.microsoft.com/office/drawing/2014/main" id="{3F9B235F-38E5-4C2B-98A0-FF57ACC319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6917" y="2247382"/>
            <a:ext cx="589542" cy="589542"/>
          </a:xfrm>
          <a:prstGeom prst="rect">
            <a:avLst/>
          </a:prstGeom>
        </p:spPr>
      </p:pic>
      <p:pic>
        <p:nvPicPr>
          <p:cNvPr id="38" name="Graphic 24">
            <a:extLst>
              <a:ext uri="{FF2B5EF4-FFF2-40B4-BE49-F238E27FC236}">
                <a16:creationId xmlns:a16="http://schemas.microsoft.com/office/drawing/2014/main" id="{3689FDB7-31AB-3C89-348D-513752E85F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6915" y="3941748"/>
            <a:ext cx="589542" cy="589542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D964FC3-71CC-8997-3E3F-A8F527627E39}"/>
              </a:ext>
            </a:extLst>
          </p:cNvPr>
          <p:cNvSpPr/>
          <p:nvPr/>
        </p:nvSpPr>
        <p:spPr>
          <a:xfrm>
            <a:off x="1084575" y="4721001"/>
            <a:ext cx="6157381" cy="7059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sp>
        <p:nvSpPr>
          <p:cNvPr id="40" name="TextBox 28">
            <a:extLst>
              <a:ext uri="{FF2B5EF4-FFF2-40B4-BE49-F238E27FC236}">
                <a16:creationId xmlns:a16="http://schemas.microsoft.com/office/drawing/2014/main" id="{AFACCCE3-4265-772F-2647-694C3D5636B6}"/>
              </a:ext>
            </a:extLst>
          </p:cNvPr>
          <p:cNvSpPr txBox="1"/>
          <p:nvPr/>
        </p:nvSpPr>
        <p:spPr>
          <a:xfrm>
            <a:off x="1777983" y="4855179"/>
            <a:ext cx="544358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200" b="1" dirty="0">
                <a:solidFill>
                  <a:srgbClr val="20449E"/>
                </a:solidFill>
                <a:latin typeface="Montserrat"/>
                <a:ea typeface="+mn-lt"/>
              </a:rPr>
              <a:t>Stay audit-ready with permission controls, secure storage and automated record-keeping.</a:t>
            </a:r>
            <a:endParaRPr lang="en-US" sz="1800" b="1" dirty="0">
              <a:latin typeface="Montserrat"/>
            </a:endParaRPr>
          </a:p>
        </p:txBody>
      </p:sp>
      <p:pic>
        <p:nvPicPr>
          <p:cNvPr id="41" name="Graphic 30">
            <a:extLst>
              <a:ext uri="{FF2B5EF4-FFF2-40B4-BE49-F238E27FC236}">
                <a16:creationId xmlns:a16="http://schemas.microsoft.com/office/drawing/2014/main" id="{1D216C42-B061-DF11-0F06-B65F65D200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57971" y="4785510"/>
            <a:ext cx="589542" cy="589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A43D41-C306-CA9B-1D54-334C12F4584F}"/>
              </a:ext>
            </a:extLst>
          </p:cNvPr>
          <p:cNvSpPr txBox="1"/>
          <p:nvPr/>
        </p:nvSpPr>
        <p:spPr>
          <a:xfrm>
            <a:off x="1031631" y="940215"/>
            <a:ext cx="609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solidFill>
                  <a:srgbClr val="20449E"/>
                </a:solidFill>
                <a:latin typeface="Montserrat"/>
                <a:ea typeface="+mn-lt"/>
                <a:cs typeface="+mn-lt"/>
              </a:rPr>
              <a:t>What is Iken Cloud? </a:t>
            </a:r>
            <a:endParaRPr lang="en-US" b="1">
              <a:latin typeface="Montserrat"/>
              <a:ea typeface="+mn-lt"/>
              <a:cs typeface="+mn-lt"/>
            </a:endParaRPr>
          </a:p>
        </p:txBody>
      </p:sp>
      <p:pic>
        <p:nvPicPr>
          <p:cNvPr id="13" name="Graphic 22">
            <a:extLst>
              <a:ext uri="{FF2B5EF4-FFF2-40B4-BE49-F238E27FC236}">
                <a16:creationId xmlns:a16="http://schemas.microsoft.com/office/drawing/2014/main" id="{141307AB-6C2C-9E82-AF90-488044F112C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61348" y="5779155"/>
            <a:ext cx="361185" cy="352325"/>
          </a:xfrm>
          <a:prstGeom prst="rect">
            <a:avLst/>
          </a:prstGeom>
        </p:spPr>
      </p:pic>
      <p:sp>
        <p:nvSpPr>
          <p:cNvPr id="15" name="TextBox 13">
            <a:extLst>
              <a:ext uri="{FF2B5EF4-FFF2-40B4-BE49-F238E27FC236}">
                <a16:creationId xmlns:a16="http://schemas.microsoft.com/office/drawing/2014/main" id="{C475472C-1859-A6E4-3783-858498DB9F73}"/>
              </a:ext>
            </a:extLst>
          </p:cNvPr>
          <p:cNvSpPr txBox="1"/>
          <p:nvPr/>
        </p:nvSpPr>
        <p:spPr>
          <a:xfrm>
            <a:off x="1779995" y="5824348"/>
            <a:ext cx="2593185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100" b="1" dirty="0">
                <a:solidFill>
                  <a:srgbClr val="005DF8"/>
                </a:solidFill>
                <a:latin typeface="Montserrat"/>
                <a:ea typeface="+mn-lt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Beginners Guide to Iken Cloud</a:t>
            </a:r>
            <a:endParaRPr lang="en-US" sz="1850" dirty="0">
              <a:solidFill>
                <a:srgbClr val="005DF8"/>
              </a:solidFill>
              <a:hlinkClick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430303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36B6D4-9C3D-F253-BC00-F1D063434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circle with white dots&#10;&#10;AI-generated content may be incorrect.">
            <a:extLst>
              <a:ext uri="{FF2B5EF4-FFF2-40B4-BE49-F238E27FC236}">
                <a16:creationId xmlns:a16="http://schemas.microsoft.com/office/drawing/2014/main" id="{D3F4EE98-FCB7-15EC-E6CA-ED9953F4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8934" y="647912"/>
            <a:ext cx="911521" cy="920151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5F2E33-6FB8-9A7B-05A6-DE9A99412DDF}"/>
              </a:ext>
            </a:extLst>
          </p:cNvPr>
          <p:cNvSpPr txBox="1"/>
          <p:nvPr/>
        </p:nvSpPr>
        <p:spPr>
          <a:xfrm>
            <a:off x="1028013" y="1248632"/>
            <a:ext cx="106981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rgbClr val="192E67"/>
                </a:solidFill>
                <a:latin typeface="Montserrat"/>
                <a:ea typeface="+mn-lt"/>
                <a:cs typeface="+mn-lt"/>
              </a:rPr>
              <a:t>Key Benefits for Our Organisation</a:t>
            </a:r>
            <a:r>
              <a:rPr lang="en-GB" sz="4000" b="1" dirty="0">
                <a:solidFill>
                  <a:srgbClr val="005DF8"/>
                </a:solidFill>
                <a:latin typeface="Montserrat"/>
              </a:rPr>
              <a:t>.</a:t>
            </a:r>
            <a:endParaRPr lang="en-GB" sz="4000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11" name="Picture 10" descr="A blue and white logo&#10;&#10;AI-generated content may be incorrect.">
            <a:extLst>
              <a:ext uri="{FF2B5EF4-FFF2-40B4-BE49-F238E27FC236}">
                <a16:creationId xmlns:a16="http://schemas.microsoft.com/office/drawing/2014/main" id="{3422E7AD-4F38-9E7B-334C-00C2646FE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7842" y="-2516"/>
            <a:ext cx="1485900" cy="148590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6B0AA2-693D-AD88-B4BC-829837275B32}"/>
              </a:ext>
            </a:extLst>
          </p:cNvPr>
          <p:cNvSpPr txBox="1"/>
          <p:nvPr/>
        </p:nvSpPr>
        <p:spPr>
          <a:xfrm>
            <a:off x="1031631" y="940215"/>
            <a:ext cx="609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solidFill>
                  <a:srgbClr val="20449E"/>
                </a:solidFill>
                <a:latin typeface="Montserrat"/>
                <a:ea typeface="+mn-lt"/>
                <a:cs typeface="+mn-lt"/>
              </a:rPr>
              <a:t>Why Iken Cloud? </a:t>
            </a:r>
            <a:endParaRPr lang="en-US" b="1" dirty="0">
              <a:latin typeface="Montserrat"/>
              <a:ea typeface="+mn-lt"/>
              <a:cs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D0CB5DF-A762-1277-AE52-A3958870B0A6}"/>
              </a:ext>
            </a:extLst>
          </p:cNvPr>
          <p:cNvSpPr/>
          <p:nvPr/>
        </p:nvSpPr>
        <p:spPr>
          <a:xfrm>
            <a:off x="1070005" y="5729310"/>
            <a:ext cx="3304207" cy="459588"/>
          </a:xfrm>
          <a:prstGeom prst="roundRect">
            <a:avLst/>
          </a:prstGeom>
          <a:solidFill>
            <a:srgbClr val="005DF8">
              <a:alpha val="10000"/>
            </a:srgbClr>
          </a:solidFill>
          <a:ln w="127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pic>
        <p:nvPicPr>
          <p:cNvPr id="13" name="Graphic 22">
            <a:extLst>
              <a:ext uri="{FF2B5EF4-FFF2-40B4-BE49-F238E27FC236}">
                <a16:creationId xmlns:a16="http://schemas.microsoft.com/office/drawing/2014/main" id="{DED84EEE-B8CD-37F1-752B-1AB56EC97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61348" y="5779155"/>
            <a:ext cx="361185" cy="352325"/>
          </a:xfrm>
          <a:prstGeom prst="rect">
            <a:avLst/>
          </a:prstGeom>
        </p:spPr>
      </p:pic>
      <p:sp>
        <p:nvSpPr>
          <p:cNvPr id="15" name="TextBox 13">
            <a:extLst>
              <a:ext uri="{FF2B5EF4-FFF2-40B4-BE49-F238E27FC236}">
                <a16:creationId xmlns:a16="http://schemas.microsoft.com/office/drawing/2014/main" id="{6295C214-96E0-417F-E467-576EEC417D65}"/>
              </a:ext>
            </a:extLst>
          </p:cNvPr>
          <p:cNvSpPr txBox="1"/>
          <p:nvPr/>
        </p:nvSpPr>
        <p:spPr>
          <a:xfrm>
            <a:off x="1779995" y="5824348"/>
            <a:ext cx="2424837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100" b="1" dirty="0">
                <a:solidFill>
                  <a:srgbClr val="005DF8"/>
                </a:solidFill>
                <a:latin typeface="Montserrat"/>
                <a:ea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the Iken Cloud Demo</a:t>
            </a:r>
            <a:endParaRPr lang="en-US" sz="1100" dirty="0">
              <a:solidFill>
                <a:srgbClr val="005DF8"/>
              </a:solidFill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2C622FE-8293-AA7D-D431-DB74C409FD89}"/>
              </a:ext>
            </a:extLst>
          </p:cNvPr>
          <p:cNvSpPr/>
          <p:nvPr/>
        </p:nvSpPr>
        <p:spPr>
          <a:xfrm>
            <a:off x="1092251" y="2185124"/>
            <a:ext cx="2371787" cy="574207"/>
          </a:xfrm>
          <a:prstGeom prst="roundRect">
            <a:avLst/>
          </a:prstGeom>
          <a:solidFill>
            <a:srgbClr val="873DEE">
              <a:alpha val="10000"/>
            </a:srgbClr>
          </a:solidFill>
          <a:ln w="12700">
            <a:solidFill>
              <a:srgbClr val="873D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pic>
        <p:nvPicPr>
          <p:cNvPr id="27" name="Graphic 22">
            <a:extLst>
              <a:ext uri="{FF2B5EF4-FFF2-40B4-BE49-F238E27FC236}">
                <a16:creationId xmlns:a16="http://schemas.microsoft.com/office/drawing/2014/main" id="{AF6822EE-7E31-BA54-6A45-A0734F824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17801" y="2146712"/>
            <a:ext cx="613861" cy="613861"/>
          </a:xfrm>
          <a:prstGeom prst="rect">
            <a:avLst/>
          </a:prstGeom>
        </p:spPr>
      </p:pic>
      <p:sp>
        <p:nvSpPr>
          <p:cNvPr id="28" name="TextBox 13">
            <a:extLst>
              <a:ext uri="{FF2B5EF4-FFF2-40B4-BE49-F238E27FC236}">
                <a16:creationId xmlns:a16="http://schemas.microsoft.com/office/drawing/2014/main" id="{9BFEDB4D-53F7-9508-FFC2-7A4497CBE8A6}"/>
              </a:ext>
            </a:extLst>
          </p:cNvPr>
          <p:cNvSpPr txBox="1"/>
          <p:nvPr/>
        </p:nvSpPr>
        <p:spPr>
          <a:xfrm>
            <a:off x="1858985" y="2327104"/>
            <a:ext cx="1995199" cy="29238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300" b="1" dirty="0">
                <a:solidFill>
                  <a:srgbClr val="873DEE"/>
                </a:solidFill>
                <a:latin typeface="Montserrat"/>
                <a:ea typeface="+mn-lt"/>
              </a:rPr>
              <a:t>Challenges </a:t>
            </a:r>
            <a:endParaRPr lang="en-US" sz="1850" b="1" dirty="0">
              <a:solidFill>
                <a:srgbClr val="873DEE"/>
              </a:solidFill>
              <a:latin typeface="Montserrat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584B1D3-FD4B-311B-4C2C-517D8FB7FDD1}"/>
              </a:ext>
            </a:extLst>
          </p:cNvPr>
          <p:cNvSpPr/>
          <p:nvPr/>
        </p:nvSpPr>
        <p:spPr>
          <a:xfrm>
            <a:off x="3884528" y="2186847"/>
            <a:ext cx="3133786" cy="565347"/>
          </a:xfrm>
          <a:prstGeom prst="roundRect">
            <a:avLst/>
          </a:prstGeom>
          <a:solidFill>
            <a:srgbClr val="005DF8">
              <a:alpha val="10000"/>
            </a:srgbClr>
          </a:solidFill>
          <a:ln w="12700">
            <a:solidFill>
              <a:srgbClr val="005D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pic>
        <p:nvPicPr>
          <p:cNvPr id="42" name="Graphic 22">
            <a:extLst>
              <a:ext uri="{FF2B5EF4-FFF2-40B4-BE49-F238E27FC236}">
                <a16:creationId xmlns:a16="http://schemas.microsoft.com/office/drawing/2014/main" id="{60A07F11-A0A0-477C-9512-2A756A880E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55191" y="2146711"/>
            <a:ext cx="613861" cy="613861"/>
          </a:xfrm>
          <a:prstGeom prst="rect">
            <a:avLst/>
          </a:prstGeom>
        </p:spPr>
      </p:pic>
      <p:sp>
        <p:nvSpPr>
          <p:cNvPr id="43" name="TextBox 13">
            <a:extLst>
              <a:ext uri="{FF2B5EF4-FFF2-40B4-BE49-F238E27FC236}">
                <a16:creationId xmlns:a16="http://schemas.microsoft.com/office/drawing/2014/main" id="{2C5CC504-AD59-2E3A-65C4-FEB2BFCAB36D}"/>
              </a:ext>
            </a:extLst>
          </p:cNvPr>
          <p:cNvSpPr txBox="1"/>
          <p:nvPr/>
        </p:nvSpPr>
        <p:spPr>
          <a:xfrm>
            <a:off x="4640677" y="2327102"/>
            <a:ext cx="2066082" cy="29238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300" b="1" dirty="0">
                <a:solidFill>
                  <a:srgbClr val="005DF8"/>
                </a:solidFill>
                <a:latin typeface="Montserrat"/>
                <a:ea typeface="+mn-lt"/>
              </a:rPr>
              <a:t>Iken Cloud Delivers </a:t>
            </a:r>
            <a:endParaRPr lang="en-US" sz="1850" b="1">
              <a:solidFill>
                <a:srgbClr val="005DF8"/>
              </a:solidFill>
              <a:latin typeface="Montserrat"/>
            </a:endParaRPr>
          </a:p>
        </p:txBody>
      </p:sp>
      <p:sp>
        <p:nvSpPr>
          <p:cNvPr id="45" name="TextBox 4">
            <a:extLst>
              <a:ext uri="{FF2B5EF4-FFF2-40B4-BE49-F238E27FC236}">
                <a16:creationId xmlns:a16="http://schemas.microsoft.com/office/drawing/2014/main" id="{A2919E68-A311-FAF3-BC62-AFC22457549D}"/>
              </a:ext>
            </a:extLst>
          </p:cNvPr>
          <p:cNvSpPr txBox="1"/>
          <p:nvPr/>
        </p:nvSpPr>
        <p:spPr>
          <a:xfrm>
            <a:off x="3881131" y="2917698"/>
            <a:ext cx="3137013" cy="2523768"/>
          </a:xfrm>
          <a:prstGeom prst="rect">
            <a:avLst/>
          </a:prstGeom>
          <a:noFill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200" b="1" dirty="0">
                <a:solidFill>
                  <a:srgbClr val="005DF8"/>
                </a:solidFill>
                <a:latin typeface="Montserrat"/>
              </a:rPr>
              <a:t>Secure access from anywhere</a:t>
            </a:r>
          </a:p>
          <a:p>
            <a:br>
              <a:rPr lang="en-GB" sz="1200" b="1" dirty="0">
                <a:solidFill>
                  <a:srgbClr val="005DF8"/>
                </a:solidFill>
                <a:latin typeface="Montserrat"/>
              </a:rPr>
            </a:br>
            <a:r>
              <a:rPr lang="en-GB" sz="1200" b="1" dirty="0">
                <a:solidFill>
                  <a:srgbClr val="005DF8"/>
                </a:solidFill>
                <a:latin typeface="Montserrat"/>
              </a:rPr>
              <a:t>Fully managed and continuously updated </a:t>
            </a:r>
          </a:p>
          <a:p>
            <a:br>
              <a:rPr lang="en-GB" sz="1200" b="1" dirty="0">
                <a:solidFill>
                  <a:srgbClr val="005DF8"/>
                </a:solidFill>
                <a:latin typeface="Montserrat"/>
              </a:rPr>
            </a:br>
            <a:r>
              <a:rPr lang="en-GB" sz="1200" b="1" dirty="0">
                <a:solidFill>
                  <a:srgbClr val="005DF8"/>
                </a:solidFill>
                <a:latin typeface="Montserrat"/>
              </a:rPr>
              <a:t>Centralised case and document management </a:t>
            </a:r>
          </a:p>
          <a:p>
            <a:br>
              <a:rPr lang="en-GB" sz="1200" b="1" dirty="0">
                <a:solidFill>
                  <a:srgbClr val="005DF8"/>
                </a:solidFill>
                <a:latin typeface="Montserrat"/>
              </a:rPr>
            </a:br>
            <a:r>
              <a:rPr lang="en-GB" sz="1200" b="1" dirty="0">
                <a:solidFill>
                  <a:srgbClr val="005DF8"/>
                </a:solidFill>
                <a:latin typeface="Montserrat"/>
              </a:rPr>
              <a:t>Built-in audit trails and compliance monitoring </a:t>
            </a:r>
            <a:endParaRPr lang="en-US" sz="1200" b="1" dirty="0">
              <a:solidFill>
                <a:srgbClr val="005DF8"/>
              </a:solidFill>
              <a:latin typeface="Montserrat"/>
            </a:endParaRPr>
          </a:p>
          <a:p>
            <a:br>
              <a:rPr lang="en-GB" sz="1200" b="1" dirty="0">
                <a:solidFill>
                  <a:srgbClr val="005DF8"/>
                </a:solidFill>
                <a:latin typeface="Montserrat"/>
              </a:rPr>
            </a:br>
            <a:r>
              <a:rPr lang="en-GB" sz="1200" b="1" dirty="0">
                <a:solidFill>
                  <a:srgbClr val="005DF8"/>
                </a:solidFill>
                <a:latin typeface="Montserrat"/>
              </a:rPr>
              <a:t>Automated folder structures and task alerts </a:t>
            </a:r>
          </a:p>
        </p:txBody>
      </p:sp>
      <p:sp>
        <p:nvSpPr>
          <p:cNvPr id="44" name="TextBox 4">
            <a:extLst>
              <a:ext uri="{FF2B5EF4-FFF2-40B4-BE49-F238E27FC236}">
                <a16:creationId xmlns:a16="http://schemas.microsoft.com/office/drawing/2014/main" id="{BA884BC5-52CF-2964-8754-7CB152EA60F2}"/>
              </a:ext>
            </a:extLst>
          </p:cNvPr>
          <p:cNvSpPr txBox="1"/>
          <p:nvPr/>
        </p:nvSpPr>
        <p:spPr>
          <a:xfrm>
            <a:off x="1088855" y="2917698"/>
            <a:ext cx="2126921" cy="2708434"/>
          </a:xfrm>
          <a:prstGeom prst="rect">
            <a:avLst/>
          </a:prstGeom>
          <a:noFill/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200" b="1" i="1" dirty="0">
                <a:solidFill>
                  <a:srgbClr val="5B1AB6"/>
                </a:solidFill>
                <a:latin typeface="Montserrat"/>
              </a:rPr>
              <a:t>Limited access</a:t>
            </a:r>
          </a:p>
          <a:p>
            <a:endParaRPr lang="en-GB" sz="1200" b="1" i="1" dirty="0">
              <a:solidFill>
                <a:srgbClr val="5B1AB6"/>
              </a:solidFill>
              <a:latin typeface="Montserrat"/>
            </a:endParaRPr>
          </a:p>
          <a:p>
            <a:r>
              <a:rPr lang="en-GB" sz="1200" b="1" i="1" dirty="0">
                <a:solidFill>
                  <a:srgbClr val="5B1AB6"/>
                </a:solidFill>
                <a:latin typeface="Montserrat"/>
              </a:rPr>
              <a:t>IT dependency for updates </a:t>
            </a:r>
          </a:p>
          <a:p>
            <a:endParaRPr lang="en-GB" sz="1200" b="1" i="1" dirty="0">
              <a:solidFill>
                <a:srgbClr val="5B1AB6"/>
              </a:solidFill>
              <a:latin typeface="Montserrat"/>
            </a:endParaRPr>
          </a:p>
          <a:p>
            <a:r>
              <a:rPr lang="en-GB" sz="1200" b="1" i="1" dirty="0">
                <a:solidFill>
                  <a:srgbClr val="5B1AB6"/>
                </a:solidFill>
                <a:latin typeface="Montserrat"/>
              </a:rPr>
              <a:t>Siloed document storage </a:t>
            </a:r>
          </a:p>
          <a:p>
            <a:br>
              <a:rPr lang="en-GB" sz="1200" b="1" i="1" dirty="0">
                <a:solidFill>
                  <a:srgbClr val="636B83"/>
                </a:solidFill>
                <a:latin typeface="Montserrat"/>
              </a:rPr>
            </a:br>
            <a:r>
              <a:rPr lang="en-GB" sz="1200" b="1" i="1" dirty="0">
                <a:solidFill>
                  <a:srgbClr val="5B1AB6"/>
                </a:solidFill>
                <a:latin typeface="Montserrat"/>
              </a:rPr>
              <a:t>Compliance and audit complexity </a:t>
            </a:r>
          </a:p>
          <a:p>
            <a:endParaRPr lang="en-GB" sz="1200" b="1" i="1" dirty="0">
              <a:solidFill>
                <a:srgbClr val="5B1AB6"/>
              </a:solidFill>
              <a:latin typeface="Montserrat"/>
            </a:endParaRPr>
          </a:p>
          <a:p>
            <a:r>
              <a:rPr lang="en-GB" sz="1200" b="1" i="1" dirty="0">
                <a:solidFill>
                  <a:srgbClr val="5B1AB6"/>
                </a:solidFill>
                <a:latin typeface="Montserrat"/>
              </a:rPr>
              <a:t>Manual workflows </a:t>
            </a:r>
          </a:p>
          <a:p>
            <a:endParaRPr lang="en-GB" sz="1200" b="1" i="1" dirty="0">
              <a:solidFill>
                <a:srgbClr val="5B1AB6"/>
              </a:solidFill>
              <a:latin typeface="Montserrat"/>
            </a:endParaRPr>
          </a:p>
          <a:p>
            <a:endParaRPr lang="en-GB" sz="1200" b="1" i="1" dirty="0">
              <a:solidFill>
                <a:srgbClr val="5B1AB6"/>
              </a:solidFill>
              <a:latin typeface="Montserrat"/>
            </a:endParaRPr>
          </a:p>
        </p:txBody>
      </p:sp>
      <p:pic>
        <p:nvPicPr>
          <p:cNvPr id="49" name="Picture 48" descr="A person sitting at a desk looking at a computer&#10;&#10;AI-generated content may be incorrect.">
            <a:extLst>
              <a:ext uri="{FF2B5EF4-FFF2-40B4-BE49-F238E27FC236}">
                <a16:creationId xmlns:a16="http://schemas.microsoft.com/office/drawing/2014/main" id="{C410E533-668D-20A3-B791-C46D0BCEB7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5351" y="1816605"/>
            <a:ext cx="3914356" cy="391435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506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90448C-0666-3EB0-BEA9-A432FD69A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5728AA-ABEE-1CC7-642A-F15A979D19D6}"/>
              </a:ext>
            </a:extLst>
          </p:cNvPr>
          <p:cNvSpPr/>
          <p:nvPr/>
        </p:nvSpPr>
        <p:spPr>
          <a:xfrm>
            <a:off x="1070005" y="5729309"/>
            <a:ext cx="3835834" cy="459589"/>
          </a:xfrm>
          <a:prstGeom prst="roundRect">
            <a:avLst/>
          </a:prstGeom>
          <a:solidFill>
            <a:srgbClr val="005DF8">
              <a:alpha val="10000"/>
            </a:srgbClr>
          </a:solidFill>
          <a:ln w="127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pic>
        <p:nvPicPr>
          <p:cNvPr id="4" name="Picture 3" descr="A blue circle with white dots&#10;&#10;AI-generated content may be incorrect.">
            <a:extLst>
              <a:ext uri="{FF2B5EF4-FFF2-40B4-BE49-F238E27FC236}">
                <a16:creationId xmlns:a16="http://schemas.microsoft.com/office/drawing/2014/main" id="{F3949F21-FC80-3573-B468-1BEBDEB03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8934" y="647912"/>
            <a:ext cx="911521" cy="920151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D74C55-B5EA-3442-902F-3C05F538C667}"/>
              </a:ext>
            </a:extLst>
          </p:cNvPr>
          <p:cNvSpPr txBox="1"/>
          <p:nvPr/>
        </p:nvSpPr>
        <p:spPr>
          <a:xfrm>
            <a:off x="1028013" y="1248632"/>
            <a:ext cx="106981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rgbClr val="192E67"/>
                </a:solidFill>
                <a:latin typeface="Montserrat"/>
                <a:ea typeface="+mn-lt"/>
                <a:cs typeface="+mn-lt"/>
              </a:rPr>
              <a:t>Financial &amp; Strategic Fit</a:t>
            </a:r>
            <a:r>
              <a:rPr lang="en-GB" sz="4000" b="1" dirty="0">
                <a:solidFill>
                  <a:srgbClr val="005DF8"/>
                </a:solidFill>
                <a:latin typeface="Montserrat"/>
              </a:rPr>
              <a:t>.</a:t>
            </a:r>
            <a:endParaRPr lang="en-GB" sz="4000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11" name="Picture 10" descr="A blue and white logo&#10;&#10;AI-generated content may be incorrect.">
            <a:extLst>
              <a:ext uri="{FF2B5EF4-FFF2-40B4-BE49-F238E27FC236}">
                <a16:creationId xmlns:a16="http://schemas.microsoft.com/office/drawing/2014/main" id="{F1C10E54-207A-676C-3CBD-F321A3B8A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7842" y="-2516"/>
            <a:ext cx="1485900" cy="1485900"/>
          </a:xfrm>
          <a:prstGeom prst="rect">
            <a:avLst/>
          </a:prstGeom>
          <a:ln>
            <a:noFill/>
          </a:ln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8E86FC1-EB58-8606-A907-785F680C0D26}"/>
              </a:ext>
            </a:extLst>
          </p:cNvPr>
          <p:cNvSpPr/>
          <p:nvPr/>
        </p:nvSpPr>
        <p:spPr>
          <a:xfrm>
            <a:off x="1084102" y="2184239"/>
            <a:ext cx="6157381" cy="7059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CC99B63C-2391-79A0-91A3-4A1F635FA7EE}"/>
              </a:ext>
            </a:extLst>
          </p:cNvPr>
          <p:cNvSpPr txBox="1"/>
          <p:nvPr/>
        </p:nvSpPr>
        <p:spPr>
          <a:xfrm>
            <a:off x="1777881" y="2394449"/>
            <a:ext cx="5267354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200" b="1" dirty="0">
                <a:solidFill>
                  <a:srgbClr val="20449E"/>
                </a:solidFill>
                <a:latin typeface="Montserrat"/>
                <a:ea typeface="+mn-lt"/>
              </a:rPr>
              <a:t>Reduces IT burden and infrastructure costs </a:t>
            </a:r>
            <a:endParaRPr lang="en-US" sz="1800" b="1" dirty="0">
              <a:latin typeface="Montserrat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B0D9E68-D763-C27F-D16E-B79254E520E5}"/>
              </a:ext>
            </a:extLst>
          </p:cNvPr>
          <p:cNvSpPr/>
          <p:nvPr/>
        </p:nvSpPr>
        <p:spPr>
          <a:xfrm>
            <a:off x="1073519" y="3034311"/>
            <a:ext cx="6157381" cy="7059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sp>
        <p:nvSpPr>
          <p:cNvPr id="33" name="TextBox 13">
            <a:extLst>
              <a:ext uri="{FF2B5EF4-FFF2-40B4-BE49-F238E27FC236}">
                <a16:creationId xmlns:a16="http://schemas.microsoft.com/office/drawing/2014/main" id="{F205612A-9D2E-2BDB-E1B0-704FA2115AF4}"/>
              </a:ext>
            </a:extLst>
          </p:cNvPr>
          <p:cNvSpPr txBox="1"/>
          <p:nvPr/>
        </p:nvSpPr>
        <p:spPr>
          <a:xfrm>
            <a:off x="1775403" y="3245277"/>
            <a:ext cx="5345859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200" b="1" dirty="0">
                <a:solidFill>
                  <a:srgbClr val="20449E"/>
                </a:solidFill>
                <a:latin typeface="Montserrat"/>
                <a:ea typeface="+mn-lt"/>
              </a:rPr>
              <a:t>Aligns with Cyber Essentials, </a:t>
            </a:r>
            <a:r>
              <a:rPr lang="en-GB" sz="1200" b="1" dirty="0" err="1">
                <a:solidFill>
                  <a:srgbClr val="20449E"/>
                </a:solidFill>
                <a:latin typeface="Montserrat"/>
                <a:ea typeface="+mn-lt"/>
              </a:rPr>
              <a:t>DDaT</a:t>
            </a:r>
            <a:r>
              <a:rPr lang="en-GB" sz="1200" b="1" dirty="0">
                <a:solidFill>
                  <a:srgbClr val="20449E"/>
                </a:solidFill>
                <a:latin typeface="Montserrat"/>
                <a:ea typeface="+mn-lt"/>
              </a:rPr>
              <a:t>, and G-Cloud requirements </a:t>
            </a:r>
            <a:endParaRPr lang="en-US" sz="1800" b="1" dirty="0">
              <a:latin typeface="Montserrat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40030F4-3D7C-AC89-A409-AAB017734D4A}"/>
              </a:ext>
            </a:extLst>
          </p:cNvPr>
          <p:cNvSpPr/>
          <p:nvPr/>
        </p:nvSpPr>
        <p:spPr>
          <a:xfrm>
            <a:off x="1073519" y="3877238"/>
            <a:ext cx="6157381" cy="7059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8A5D75CF-8892-ED77-9620-478E05F1DD95}"/>
              </a:ext>
            </a:extLst>
          </p:cNvPr>
          <p:cNvSpPr txBox="1"/>
          <p:nvPr/>
        </p:nvSpPr>
        <p:spPr>
          <a:xfrm>
            <a:off x="1775403" y="4087450"/>
            <a:ext cx="5350496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200" b="1" dirty="0">
                <a:solidFill>
                  <a:srgbClr val="20449E"/>
                </a:solidFill>
                <a:latin typeface="Montserrat"/>
                <a:ea typeface="+mn-lt"/>
              </a:rPr>
              <a:t>Scalable licensing that matches team structure and needs </a:t>
            </a:r>
            <a:endParaRPr lang="en-US" sz="1800" b="1" dirty="0">
              <a:latin typeface="Montserrat"/>
            </a:endParaRPr>
          </a:p>
        </p:txBody>
      </p:sp>
      <p:pic>
        <p:nvPicPr>
          <p:cNvPr id="36" name="Graphic 20">
            <a:extLst>
              <a:ext uri="{FF2B5EF4-FFF2-40B4-BE49-F238E27FC236}">
                <a16:creationId xmlns:a16="http://schemas.microsoft.com/office/drawing/2014/main" id="{C348ADA7-A458-6D03-A10E-CC44ECFFC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6918" y="3088582"/>
            <a:ext cx="589542" cy="589542"/>
          </a:xfrm>
          <a:prstGeom prst="rect">
            <a:avLst/>
          </a:prstGeom>
        </p:spPr>
      </p:pic>
      <p:pic>
        <p:nvPicPr>
          <p:cNvPr id="37" name="Graphic 22">
            <a:extLst>
              <a:ext uri="{FF2B5EF4-FFF2-40B4-BE49-F238E27FC236}">
                <a16:creationId xmlns:a16="http://schemas.microsoft.com/office/drawing/2014/main" id="{4BF1DD06-7A7B-06B7-EAA1-AC9CA13861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6917" y="2247382"/>
            <a:ext cx="589542" cy="589542"/>
          </a:xfrm>
          <a:prstGeom prst="rect">
            <a:avLst/>
          </a:prstGeom>
        </p:spPr>
      </p:pic>
      <p:pic>
        <p:nvPicPr>
          <p:cNvPr id="38" name="Graphic 24">
            <a:extLst>
              <a:ext uri="{FF2B5EF4-FFF2-40B4-BE49-F238E27FC236}">
                <a16:creationId xmlns:a16="http://schemas.microsoft.com/office/drawing/2014/main" id="{803F5A44-65F5-50C9-B89A-618961C9E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6915" y="3941748"/>
            <a:ext cx="589542" cy="589542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9D630FE-F5C4-4A05-CE5A-9F3773C7524A}"/>
              </a:ext>
            </a:extLst>
          </p:cNvPr>
          <p:cNvSpPr/>
          <p:nvPr/>
        </p:nvSpPr>
        <p:spPr>
          <a:xfrm>
            <a:off x="1084575" y="4721001"/>
            <a:ext cx="6157381" cy="7059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sp>
        <p:nvSpPr>
          <p:cNvPr id="40" name="TextBox 28">
            <a:extLst>
              <a:ext uri="{FF2B5EF4-FFF2-40B4-BE49-F238E27FC236}">
                <a16:creationId xmlns:a16="http://schemas.microsoft.com/office/drawing/2014/main" id="{7F644528-FC79-3B6E-6114-2516BCEA3CB6}"/>
              </a:ext>
            </a:extLst>
          </p:cNvPr>
          <p:cNvSpPr txBox="1"/>
          <p:nvPr/>
        </p:nvSpPr>
        <p:spPr>
          <a:xfrm>
            <a:off x="1777983" y="4855179"/>
            <a:ext cx="5443587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200" b="1" dirty="0">
                <a:solidFill>
                  <a:srgbClr val="20449E"/>
                </a:solidFill>
                <a:latin typeface="Montserrat"/>
                <a:ea typeface="+mn-lt"/>
              </a:rPr>
              <a:t>Supports our digital transformation strategy. </a:t>
            </a:r>
            <a:br>
              <a:rPr lang="en-GB" sz="1200" b="1" dirty="0">
                <a:solidFill>
                  <a:srgbClr val="20449E"/>
                </a:solidFill>
                <a:latin typeface="Montserrat"/>
                <a:ea typeface="+mn-lt"/>
              </a:rPr>
            </a:br>
            <a:r>
              <a:rPr lang="en-GB" sz="1200" b="1" dirty="0">
                <a:solidFill>
                  <a:srgbClr val="20449E"/>
                </a:solidFill>
                <a:latin typeface="Montserrat"/>
                <a:ea typeface="+mn-lt"/>
              </a:rPr>
              <a:t>Helps build a modern, productive legal service </a:t>
            </a:r>
            <a:endParaRPr lang="en-US" sz="1800" b="1" dirty="0">
              <a:latin typeface="Montserrat"/>
            </a:endParaRPr>
          </a:p>
        </p:txBody>
      </p:sp>
      <p:pic>
        <p:nvPicPr>
          <p:cNvPr id="41" name="Graphic 30">
            <a:extLst>
              <a:ext uri="{FF2B5EF4-FFF2-40B4-BE49-F238E27FC236}">
                <a16:creationId xmlns:a16="http://schemas.microsoft.com/office/drawing/2014/main" id="{D79E3FA7-C64A-E05B-0258-8909A6A98D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7971" y="4785510"/>
            <a:ext cx="589542" cy="589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419E7E-21E7-19C9-290C-3FCA2EB3DD76}"/>
              </a:ext>
            </a:extLst>
          </p:cNvPr>
          <p:cNvSpPr txBox="1"/>
          <p:nvPr/>
        </p:nvSpPr>
        <p:spPr>
          <a:xfrm>
            <a:off x="1031631" y="940215"/>
            <a:ext cx="609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solidFill>
                  <a:srgbClr val="20449E"/>
                </a:solidFill>
                <a:latin typeface="Montserrat"/>
                <a:ea typeface="+mn-lt"/>
                <a:cs typeface="+mn-lt"/>
              </a:rPr>
              <a:t>What You’re Really Paying For</a:t>
            </a:r>
            <a:endParaRPr lang="en-US" sz="1400" b="1" dirty="0">
              <a:solidFill>
                <a:srgbClr val="20449E"/>
              </a:solidFill>
              <a:latin typeface="Montserra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BE414-E6BD-E75C-E9C3-606EA999BA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795351" y="1816605"/>
            <a:ext cx="3914356" cy="3914356"/>
          </a:xfrm>
          <a:prstGeom prst="rect">
            <a:avLst/>
          </a:prstGeom>
          <a:ln>
            <a:noFill/>
          </a:ln>
        </p:spPr>
      </p:pic>
      <p:pic>
        <p:nvPicPr>
          <p:cNvPr id="13" name="Graphic 22">
            <a:extLst>
              <a:ext uri="{FF2B5EF4-FFF2-40B4-BE49-F238E27FC236}">
                <a16:creationId xmlns:a16="http://schemas.microsoft.com/office/drawing/2014/main" id="{B9B5E771-57C2-0EB2-CEC0-F26CD3CDC0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61348" y="5779155"/>
            <a:ext cx="361185" cy="352325"/>
          </a:xfrm>
          <a:prstGeom prst="rect">
            <a:avLst/>
          </a:prstGeom>
        </p:spPr>
      </p:pic>
      <p:sp>
        <p:nvSpPr>
          <p:cNvPr id="15" name="TextBox 13">
            <a:extLst>
              <a:ext uri="{FF2B5EF4-FFF2-40B4-BE49-F238E27FC236}">
                <a16:creationId xmlns:a16="http://schemas.microsoft.com/office/drawing/2014/main" id="{42A13465-3639-5F60-D139-D26A4456206D}"/>
              </a:ext>
            </a:extLst>
          </p:cNvPr>
          <p:cNvSpPr txBox="1"/>
          <p:nvPr/>
        </p:nvSpPr>
        <p:spPr>
          <a:xfrm>
            <a:off x="1779995" y="5824348"/>
            <a:ext cx="3080510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100" b="1" dirty="0">
                <a:solidFill>
                  <a:srgbClr val="005DF8"/>
                </a:solidFill>
                <a:latin typeface="Montserrat"/>
                <a:ea typeface="+mn-lt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 True Cost of Ownership</a:t>
            </a:r>
            <a:endParaRPr lang="en-US" sz="1850">
              <a:solidFill>
                <a:srgbClr val="005DF8"/>
              </a:solidFill>
              <a:hlinkClick r:id="rId1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4243214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373F88-B1C8-A9A8-CBDB-0178ACD1F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logos on a black background&#10;&#10;AI-generated content may be incorrect.">
            <a:extLst>
              <a:ext uri="{FF2B5EF4-FFF2-40B4-BE49-F238E27FC236}">
                <a16:creationId xmlns:a16="http://schemas.microsoft.com/office/drawing/2014/main" id="{9D09E4A1-C3DD-B219-FF2E-9E7A42EE6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351" y="1816605"/>
            <a:ext cx="3914356" cy="3914356"/>
          </a:xfrm>
          <a:prstGeom prst="rect">
            <a:avLst/>
          </a:prstGeom>
          <a:ln>
            <a:noFill/>
          </a:ln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BF104B6-36A6-ECAB-BB5D-52A4AF83BE1A}"/>
              </a:ext>
            </a:extLst>
          </p:cNvPr>
          <p:cNvSpPr/>
          <p:nvPr/>
        </p:nvSpPr>
        <p:spPr>
          <a:xfrm>
            <a:off x="1070005" y="5729310"/>
            <a:ext cx="3304207" cy="459588"/>
          </a:xfrm>
          <a:prstGeom prst="roundRect">
            <a:avLst/>
          </a:prstGeom>
          <a:solidFill>
            <a:srgbClr val="005DF8">
              <a:alpha val="10000"/>
            </a:srgbClr>
          </a:solidFill>
          <a:ln w="127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pic>
        <p:nvPicPr>
          <p:cNvPr id="4" name="Picture 3" descr="A blue circle with white dots&#10;&#10;AI-generated content may be incorrect.">
            <a:extLst>
              <a:ext uri="{FF2B5EF4-FFF2-40B4-BE49-F238E27FC236}">
                <a16:creationId xmlns:a16="http://schemas.microsoft.com/office/drawing/2014/main" id="{2C525863-745A-E044-606F-FF13173AF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8934" y="647912"/>
            <a:ext cx="911521" cy="920151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96DA00-5CA5-2902-9238-BB2FFEFACAAC}"/>
              </a:ext>
            </a:extLst>
          </p:cNvPr>
          <p:cNvSpPr txBox="1"/>
          <p:nvPr/>
        </p:nvSpPr>
        <p:spPr>
          <a:xfrm>
            <a:off x="1028013" y="1248632"/>
            <a:ext cx="106981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rgbClr val="192E67"/>
                </a:solidFill>
                <a:latin typeface="Montserrat"/>
                <a:ea typeface="+mn-lt"/>
                <a:cs typeface="+mn-lt"/>
              </a:rPr>
              <a:t>What’s Possible with Iken Cloud</a:t>
            </a:r>
            <a:r>
              <a:rPr lang="en-GB" sz="4000" b="1" dirty="0">
                <a:solidFill>
                  <a:srgbClr val="005DF8"/>
                </a:solidFill>
                <a:latin typeface="Montserrat"/>
              </a:rPr>
              <a:t>.</a:t>
            </a:r>
            <a:endParaRPr lang="en-GB" sz="400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11" name="Picture 10" descr="A blue and white logo&#10;&#10;AI-generated content may be incorrect.">
            <a:extLst>
              <a:ext uri="{FF2B5EF4-FFF2-40B4-BE49-F238E27FC236}">
                <a16:creationId xmlns:a16="http://schemas.microsoft.com/office/drawing/2014/main" id="{8BAD5A9C-0860-9F44-269E-B9EA7A7C7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7842" y="-2516"/>
            <a:ext cx="1485900" cy="1485900"/>
          </a:xfrm>
          <a:prstGeom prst="rect">
            <a:avLst/>
          </a:prstGeom>
          <a:ln>
            <a:noFill/>
          </a:ln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77F70E0-C9DC-B383-2F1F-C3793C33477F}"/>
              </a:ext>
            </a:extLst>
          </p:cNvPr>
          <p:cNvSpPr/>
          <p:nvPr/>
        </p:nvSpPr>
        <p:spPr>
          <a:xfrm>
            <a:off x="1084102" y="2184239"/>
            <a:ext cx="6157381" cy="7059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1F79A9D0-9DA5-4DD7-DFA0-BBC931CFEBFA}"/>
              </a:ext>
            </a:extLst>
          </p:cNvPr>
          <p:cNvSpPr txBox="1"/>
          <p:nvPr/>
        </p:nvSpPr>
        <p:spPr>
          <a:xfrm>
            <a:off x="1263975" y="2323565"/>
            <a:ext cx="5869864" cy="41549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050" b="1" dirty="0">
                <a:solidFill>
                  <a:srgbClr val="20449E"/>
                </a:solidFill>
                <a:latin typeface="Montserrat"/>
                <a:ea typeface="+mn-lt"/>
              </a:rPr>
              <a:t>Productivity gains, seamless integration </a:t>
            </a:r>
            <a:br>
              <a:rPr lang="en-GB" sz="1050" b="1" dirty="0">
                <a:latin typeface="Montserrat"/>
                <a:ea typeface="+mn-lt"/>
              </a:rPr>
            </a:br>
            <a:r>
              <a:rPr lang="en-GB" sz="1050" dirty="0">
                <a:solidFill>
                  <a:srgbClr val="005DF8"/>
                </a:solidFill>
                <a:latin typeface="Montserrat"/>
                <a:ea typeface="+mn-lt"/>
              </a:rPr>
              <a:t>“It’s removed a layer of admin from our day-to-day. We’ve had fantastic feedback.” </a:t>
            </a:r>
            <a:endParaRPr lang="en-US" sz="1050">
              <a:solidFill>
                <a:srgbClr val="005DF8"/>
              </a:solidFill>
              <a:latin typeface="Montserrat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AEC67C5-B9B2-8B42-2CDF-7799EE5D969D}"/>
              </a:ext>
            </a:extLst>
          </p:cNvPr>
          <p:cNvSpPr/>
          <p:nvPr/>
        </p:nvSpPr>
        <p:spPr>
          <a:xfrm>
            <a:off x="1073519" y="3034311"/>
            <a:ext cx="6157381" cy="7059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E441357-E10F-97EF-34A7-2CA2CE89C4D6}"/>
              </a:ext>
            </a:extLst>
          </p:cNvPr>
          <p:cNvSpPr/>
          <p:nvPr/>
        </p:nvSpPr>
        <p:spPr>
          <a:xfrm>
            <a:off x="1073519" y="3877238"/>
            <a:ext cx="6157381" cy="7059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AB54CC9-7655-07F3-38EC-01458C1438C1}"/>
              </a:ext>
            </a:extLst>
          </p:cNvPr>
          <p:cNvSpPr/>
          <p:nvPr/>
        </p:nvSpPr>
        <p:spPr>
          <a:xfrm>
            <a:off x="1084575" y="4721001"/>
            <a:ext cx="6157381" cy="7059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A5A8DD-2E39-15D0-1038-EF4F744D40E2}"/>
              </a:ext>
            </a:extLst>
          </p:cNvPr>
          <p:cNvSpPr txBox="1"/>
          <p:nvPr/>
        </p:nvSpPr>
        <p:spPr>
          <a:xfrm>
            <a:off x="1031631" y="940215"/>
            <a:ext cx="609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solidFill>
                  <a:srgbClr val="20449E"/>
                </a:solidFill>
                <a:latin typeface="Montserrat"/>
                <a:ea typeface="+mn-lt"/>
                <a:cs typeface="+mn-lt"/>
              </a:rPr>
              <a:t>Real Stories. Real Results.</a:t>
            </a:r>
            <a:endParaRPr lang="en-US" b="1">
              <a:latin typeface="Montserrat"/>
            </a:endParaRPr>
          </a:p>
        </p:txBody>
      </p:sp>
      <p:pic>
        <p:nvPicPr>
          <p:cNvPr id="13" name="Graphic 22">
            <a:extLst>
              <a:ext uri="{FF2B5EF4-FFF2-40B4-BE49-F238E27FC236}">
                <a16:creationId xmlns:a16="http://schemas.microsoft.com/office/drawing/2014/main" id="{08D70523-723C-67F5-932C-44026F0C04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61348" y="5779155"/>
            <a:ext cx="361185" cy="352325"/>
          </a:xfrm>
          <a:prstGeom prst="rect">
            <a:avLst/>
          </a:prstGeom>
        </p:spPr>
      </p:pic>
      <p:sp>
        <p:nvSpPr>
          <p:cNvPr id="15" name="TextBox 13">
            <a:extLst>
              <a:ext uri="{FF2B5EF4-FFF2-40B4-BE49-F238E27FC236}">
                <a16:creationId xmlns:a16="http://schemas.microsoft.com/office/drawing/2014/main" id="{56FB54D4-ECC9-8AA1-724F-9A4125B3BC92}"/>
              </a:ext>
            </a:extLst>
          </p:cNvPr>
          <p:cNvSpPr txBox="1"/>
          <p:nvPr/>
        </p:nvSpPr>
        <p:spPr>
          <a:xfrm>
            <a:off x="1779995" y="5824348"/>
            <a:ext cx="2593185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100" b="1" dirty="0">
                <a:solidFill>
                  <a:srgbClr val="005DF8"/>
                </a:solidFill>
                <a:latin typeface="Montserrat"/>
                <a:ea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our Case Studies</a:t>
            </a:r>
            <a:endParaRPr lang="en-US" sz="1850">
              <a:solidFill>
                <a:srgbClr val="005DF8"/>
              </a:solidFill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09C7F9A1-92B4-0E1E-CE22-18D24C2BDAE6}"/>
              </a:ext>
            </a:extLst>
          </p:cNvPr>
          <p:cNvSpPr txBox="1"/>
          <p:nvPr/>
        </p:nvSpPr>
        <p:spPr>
          <a:xfrm>
            <a:off x="1263975" y="3218472"/>
            <a:ext cx="5869864" cy="41549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050" b="1" dirty="0">
                <a:solidFill>
                  <a:srgbClr val="20449E"/>
                </a:solidFill>
                <a:latin typeface="Montserrat"/>
                <a:ea typeface="+mn-lt"/>
              </a:rPr>
              <a:t>Greater visibility, flexible access  </a:t>
            </a:r>
            <a:br>
              <a:rPr lang="en-GB" sz="1050" b="1" dirty="0">
                <a:latin typeface="Montserrat"/>
                <a:ea typeface="+mn-lt"/>
              </a:rPr>
            </a:br>
            <a:r>
              <a:rPr lang="en-GB" sz="1050" dirty="0">
                <a:solidFill>
                  <a:srgbClr val="005DF8"/>
                </a:solidFill>
                <a:latin typeface="Montserrat"/>
                <a:ea typeface="+mn-lt"/>
              </a:rPr>
              <a:t>“The transition from desktop to cloud was seamless.” </a:t>
            </a:r>
            <a:endParaRPr lang="en-US" sz="1050" dirty="0">
              <a:solidFill>
                <a:srgbClr val="005DF8"/>
              </a:solidFill>
              <a:latin typeface="Montserrat"/>
            </a:endParaRP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442B63A-D19B-CB49-97A6-626C309554B3}"/>
              </a:ext>
            </a:extLst>
          </p:cNvPr>
          <p:cNvSpPr txBox="1"/>
          <p:nvPr/>
        </p:nvSpPr>
        <p:spPr>
          <a:xfrm>
            <a:off x="1263975" y="4015913"/>
            <a:ext cx="5869864" cy="41549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050" b="1" dirty="0">
                <a:solidFill>
                  <a:srgbClr val="20449E"/>
                </a:solidFill>
                <a:latin typeface="Montserrat"/>
                <a:ea typeface="+mn-lt"/>
              </a:rPr>
              <a:t>Stronger engagement, staged roll-out  </a:t>
            </a:r>
            <a:br>
              <a:rPr lang="en-GB" sz="1050" b="1" dirty="0">
                <a:latin typeface="Montserrat"/>
                <a:ea typeface="+mn-lt"/>
              </a:rPr>
            </a:br>
            <a:r>
              <a:rPr lang="en-GB" sz="1050" dirty="0">
                <a:solidFill>
                  <a:srgbClr val="005DF8"/>
                </a:solidFill>
                <a:latin typeface="Montserrat"/>
                <a:ea typeface="+mn-lt"/>
              </a:rPr>
              <a:t>“Migration was seamless and well-supported. We’re already seeing results.” </a:t>
            </a:r>
            <a:endParaRPr lang="en-US" sz="1050" dirty="0">
              <a:solidFill>
                <a:srgbClr val="005DF8"/>
              </a:solidFill>
              <a:latin typeface="Montserra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686DEA-D111-A7B1-8C43-B9466954D6FD}"/>
              </a:ext>
            </a:extLst>
          </p:cNvPr>
          <p:cNvSpPr txBox="1"/>
          <p:nvPr/>
        </p:nvSpPr>
        <p:spPr>
          <a:xfrm>
            <a:off x="1263975" y="4866518"/>
            <a:ext cx="5869864" cy="41549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050" b="1" dirty="0">
                <a:solidFill>
                  <a:srgbClr val="20449E"/>
                </a:solidFill>
                <a:latin typeface="Montserrat"/>
                <a:ea typeface="+mn-lt"/>
              </a:rPr>
              <a:t>Smooth transition, unified service</a:t>
            </a:r>
            <a:r>
              <a:rPr lang="en-GB" sz="1050" dirty="0">
                <a:solidFill>
                  <a:srgbClr val="20449E"/>
                </a:solidFill>
                <a:latin typeface="Montserrat"/>
                <a:ea typeface="+mn-lt"/>
              </a:rPr>
              <a:t> </a:t>
            </a:r>
            <a:r>
              <a:rPr lang="en-GB" sz="1050" b="1" dirty="0">
                <a:solidFill>
                  <a:srgbClr val="20449E"/>
                </a:solidFill>
                <a:latin typeface="Montserrat"/>
                <a:ea typeface="+mn-lt"/>
              </a:rPr>
              <a:t> </a:t>
            </a:r>
            <a:br>
              <a:rPr lang="en-GB" sz="1050" b="1" dirty="0">
                <a:latin typeface="Montserrat"/>
                <a:ea typeface="+mn-lt"/>
              </a:rPr>
            </a:br>
            <a:r>
              <a:rPr lang="en-GB" sz="1050" dirty="0">
                <a:solidFill>
                  <a:srgbClr val="005DF8"/>
                </a:solidFill>
                <a:latin typeface="Montserrat"/>
                <a:ea typeface="+mn-lt"/>
              </a:rPr>
              <a:t>"We’ve seen huge benefits in productivity, user management, and system reliability.” </a:t>
            </a:r>
            <a:endParaRPr lang="en-US" sz="1050" dirty="0">
              <a:solidFill>
                <a:srgbClr val="005DF8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2231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1F713A-DF0C-2D89-6056-CD44FEBBC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A5F5037B-ECC2-807E-D675-1ED34AA5F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699" y="1654541"/>
            <a:ext cx="11066721" cy="4302769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B97D0EB-7908-06D1-FD76-158BE648C50A}"/>
              </a:ext>
            </a:extLst>
          </p:cNvPr>
          <p:cNvSpPr/>
          <p:nvPr/>
        </p:nvSpPr>
        <p:spPr>
          <a:xfrm>
            <a:off x="1070005" y="5729310"/>
            <a:ext cx="3304207" cy="459588"/>
          </a:xfrm>
          <a:prstGeom prst="roundRect">
            <a:avLst/>
          </a:prstGeom>
          <a:solidFill>
            <a:srgbClr val="005DF8">
              <a:alpha val="10000"/>
            </a:srgbClr>
          </a:solidFill>
          <a:ln w="127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pic>
        <p:nvPicPr>
          <p:cNvPr id="4" name="Picture 3" descr="A blue circle with white dots&#10;&#10;AI-generated content may be incorrect.">
            <a:extLst>
              <a:ext uri="{FF2B5EF4-FFF2-40B4-BE49-F238E27FC236}">
                <a16:creationId xmlns:a16="http://schemas.microsoft.com/office/drawing/2014/main" id="{F576E481-00A5-C681-9113-FEA4CCE19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68934" y="647912"/>
            <a:ext cx="911521" cy="920151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61069B-6EC6-AB5F-C341-BD37C1440D4E}"/>
              </a:ext>
            </a:extLst>
          </p:cNvPr>
          <p:cNvSpPr txBox="1"/>
          <p:nvPr/>
        </p:nvSpPr>
        <p:spPr>
          <a:xfrm>
            <a:off x="1028013" y="1248632"/>
            <a:ext cx="106981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rgbClr val="192E67"/>
                </a:solidFill>
                <a:latin typeface="Montserrat"/>
                <a:ea typeface="+mn-lt"/>
                <a:cs typeface="+mn-lt"/>
              </a:rPr>
              <a:t>Your Migration Timeline</a:t>
            </a:r>
            <a:r>
              <a:rPr lang="en-GB" sz="4000" b="1" dirty="0">
                <a:solidFill>
                  <a:srgbClr val="005DF8"/>
                </a:solidFill>
                <a:latin typeface="Montserrat"/>
              </a:rPr>
              <a:t>.</a:t>
            </a:r>
            <a:endParaRPr lang="en-GB" sz="400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11" name="Picture 10" descr="A blue and white logo&#10;&#10;AI-generated content may be incorrect.">
            <a:extLst>
              <a:ext uri="{FF2B5EF4-FFF2-40B4-BE49-F238E27FC236}">
                <a16:creationId xmlns:a16="http://schemas.microsoft.com/office/drawing/2014/main" id="{D99B8A77-ECB1-7B89-B10A-173942E34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7842" y="-2516"/>
            <a:ext cx="1485900" cy="148590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93641A-1885-3B33-55C0-908FBEA80D34}"/>
              </a:ext>
            </a:extLst>
          </p:cNvPr>
          <p:cNvSpPr txBox="1"/>
          <p:nvPr/>
        </p:nvSpPr>
        <p:spPr>
          <a:xfrm>
            <a:off x="1031631" y="940215"/>
            <a:ext cx="609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solidFill>
                  <a:srgbClr val="20449E"/>
                </a:solidFill>
                <a:latin typeface="Montserrat"/>
                <a:ea typeface="+mn-lt"/>
                <a:cs typeface="+mn-lt"/>
              </a:rPr>
              <a:t>What to Expect</a:t>
            </a:r>
            <a:endParaRPr lang="en-GB" sz="1400" b="1" dirty="0">
              <a:solidFill>
                <a:srgbClr val="20449E"/>
              </a:solidFill>
              <a:latin typeface="Montserrat"/>
            </a:endParaRPr>
          </a:p>
        </p:txBody>
      </p:sp>
      <p:pic>
        <p:nvPicPr>
          <p:cNvPr id="13" name="Graphic 22">
            <a:extLst>
              <a:ext uri="{FF2B5EF4-FFF2-40B4-BE49-F238E27FC236}">
                <a16:creationId xmlns:a16="http://schemas.microsoft.com/office/drawing/2014/main" id="{827E4970-AFF0-731D-6C3B-754BB905A4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61348" y="5779155"/>
            <a:ext cx="361185" cy="352325"/>
          </a:xfrm>
          <a:prstGeom prst="rect">
            <a:avLst/>
          </a:prstGeom>
        </p:spPr>
      </p:pic>
      <p:sp>
        <p:nvSpPr>
          <p:cNvPr id="15" name="TextBox 13">
            <a:extLst>
              <a:ext uri="{FF2B5EF4-FFF2-40B4-BE49-F238E27FC236}">
                <a16:creationId xmlns:a16="http://schemas.microsoft.com/office/drawing/2014/main" id="{47C36F83-6044-9EAE-1DDC-3D71A4A0A3AB}"/>
              </a:ext>
            </a:extLst>
          </p:cNvPr>
          <p:cNvSpPr txBox="1"/>
          <p:nvPr/>
        </p:nvSpPr>
        <p:spPr>
          <a:xfrm>
            <a:off x="1779995" y="5824348"/>
            <a:ext cx="2593185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100" b="1" dirty="0">
                <a:solidFill>
                  <a:srgbClr val="005DF8"/>
                </a:solidFill>
                <a:latin typeface="Montserrat"/>
                <a:ea typeface="+mn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View the Full Project Lifecycle</a:t>
            </a:r>
            <a:endParaRPr lang="en-US" sz="1850" b="1">
              <a:solidFill>
                <a:srgbClr val="005DF8"/>
              </a:solidFill>
              <a:latin typeface="Montserrat"/>
              <a:hlinkClick r:id="rId9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324064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ECAECA-4457-D950-32CD-BA564E11D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circle with white dots&#10;&#10;AI-generated content may be incorrect.">
            <a:extLst>
              <a:ext uri="{FF2B5EF4-FFF2-40B4-BE49-F238E27FC236}">
                <a16:creationId xmlns:a16="http://schemas.microsoft.com/office/drawing/2014/main" id="{27A583A1-FF17-9EE5-352E-FBF445EBD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8934" y="647912"/>
            <a:ext cx="911521" cy="920151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2A9844-7220-6385-5D9A-0374617CE783}"/>
              </a:ext>
            </a:extLst>
          </p:cNvPr>
          <p:cNvSpPr txBox="1"/>
          <p:nvPr/>
        </p:nvSpPr>
        <p:spPr>
          <a:xfrm>
            <a:off x="1028013" y="1248632"/>
            <a:ext cx="106981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b="1" dirty="0">
                <a:solidFill>
                  <a:srgbClr val="192E67"/>
                </a:solidFill>
                <a:latin typeface="Montserrat"/>
                <a:ea typeface="+mn-lt"/>
                <a:cs typeface="+mn-lt"/>
              </a:rPr>
              <a:t>What We Need from Stakeholders</a:t>
            </a:r>
            <a:r>
              <a:rPr lang="en-GB" sz="4000" b="1" dirty="0">
                <a:solidFill>
                  <a:srgbClr val="005DF8"/>
                </a:solidFill>
                <a:latin typeface="Montserrat"/>
              </a:rPr>
              <a:t>.</a:t>
            </a:r>
            <a:endParaRPr lang="en-GB" sz="4000" dirty="0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11" name="Picture 10" descr="A blue and white logo&#10;&#10;AI-generated content may be incorrect.">
            <a:extLst>
              <a:ext uri="{FF2B5EF4-FFF2-40B4-BE49-F238E27FC236}">
                <a16:creationId xmlns:a16="http://schemas.microsoft.com/office/drawing/2014/main" id="{237D3D5C-2DE7-2D38-5A10-FA2B6B698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7842" y="-2516"/>
            <a:ext cx="1485900" cy="1485900"/>
          </a:xfrm>
          <a:prstGeom prst="rect">
            <a:avLst/>
          </a:prstGeom>
          <a:ln>
            <a:noFill/>
          </a:ln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9FCD662-8BBB-3D80-A77D-881202A59E0F}"/>
              </a:ext>
            </a:extLst>
          </p:cNvPr>
          <p:cNvSpPr/>
          <p:nvPr/>
        </p:nvSpPr>
        <p:spPr>
          <a:xfrm>
            <a:off x="1084102" y="2184239"/>
            <a:ext cx="6157381" cy="7059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F5CA8ABF-31A1-7586-185E-DB1D3D15CAFB}"/>
              </a:ext>
            </a:extLst>
          </p:cNvPr>
          <p:cNvSpPr txBox="1"/>
          <p:nvPr/>
        </p:nvSpPr>
        <p:spPr>
          <a:xfrm>
            <a:off x="1777127" y="2393506"/>
            <a:ext cx="5471898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200" b="1" dirty="0">
                <a:solidFill>
                  <a:srgbClr val="20449E"/>
                </a:solidFill>
                <a:latin typeface="Montserrat"/>
                <a:ea typeface="+mn-lt"/>
              </a:rPr>
              <a:t>Support in aligning with strategic and operational goals </a:t>
            </a:r>
            <a:endParaRPr lang="en-US" b="1" dirty="0">
              <a:latin typeface="Montserrat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1D599A7-32BC-E48D-B0CA-F9781D9FA092}"/>
              </a:ext>
            </a:extLst>
          </p:cNvPr>
          <p:cNvSpPr/>
          <p:nvPr/>
        </p:nvSpPr>
        <p:spPr>
          <a:xfrm>
            <a:off x="1073519" y="3034311"/>
            <a:ext cx="6157381" cy="7059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sp>
        <p:nvSpPr>
          <p:cNvPr id="33" name="TextBox 13">
            <a:extLst>
              <a:ext uri="{FF2B5EF4-FFF2-40B4-BE49-F238E27FC236}">
                <a16:creationId xmlns:a16="http://schemas.microsoft.com/office/drawing/2014/main" id="{E0B5F935-54F7-0D9F-AE53-2B4B2214C3BB}"/>
              </a:ext>
            </a:extLst>
          </p:cNvPr>
          <p:cNvSpPr txBox="1"/>
          <p:nvPr/>
        </p:nvSpPr>
        <p:spPr>
          <a:xfrm>
            <a:off x="1775403" y="3245278"/>
            <a:ext cx="5186371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200" b="1" dirty="0">
                <a:solidFill>
                  <a:srgbClr val="20449E"/>
                </a:solidFill>
                <a:latin typeface="Montserrat"/>
                <a:ea typeface="+mn-lt"/>
              </a:rPr>
              <a:t>Engagement from IT, procurement and legal leadership </a:t>
            </a:r>
            <a:endParaRPr lang="en-US" b="1" dirty="0">
              <a:latin typeface="Montserrat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E22AFD1-74F8-6F52-7FF4-90A3E1A507E9}"/>
              </a:ext>
            </a:extLst>
          </p:cNvPr>
          <p:cNvSpPr/>
          <p:nvPr/>
        </p:nvSpPr>
        <p:spPr>
          <a:xfrm>
            <a:off x="1073519" y="3877238"/>
            <a:ext cx="6157381" cy="7059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sp>
        <p:nvSpPr>
          <p:cNvPr id="35" name="TextBox 18">
            <a:extLst>
              <a:ext uri="{FF2B5EF4-FFF2-40B4-BE49-F238E27FC236}">
                <a16:creationId xmlns:a16="http://schemas.microsoft.com/office/drawing/2014/main" id="{F3E0D4B9-D9C5-1A4C-A7A6-D057BD4220AF}"/>
              </a:ext>
            </a:extLst>
          </p:cNvPr>
          <p:cNvSpPr txBox="1"/>
          <p:nvPr/>
        </p:nvSpPr>
        <p:spPr>
          <a:xfrm>
            <a:off x="1784263" y="4087449"/>
            <a:ext cx="5459273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200" b="1" dirty="0">
                <a:solidFill>
                  <a:srgbClr val="20449E"/>
                </a:solidFill>
                <a:latin typeface="Montserrat"/>
                <a:ea typeface="+mn-lt"/>
              </a:rPr>
              <a:t>Input into migration planning and internal timelines </a:t>
            </a:r>
            <a:endParaRPr lang="en-US" sz="1850" b="1">
              <a:latin typeface="Montserrat"/>
            </a:endParaRPr>
          </a:p>
        </p:txBody>
      </p:sp>
      <p:pic>
        <p:nvPicPr>
          <p:cNvPr id="36" name="Graphic 20">
            <a:extLst>
              <a:ext uri="{FF2B5EF4-FFF2-40B4-BE49-F238E27FC236}">
                <a16:creationId xmlns:a16="http://schemas.microsoft.com/office/drawing/2014/main" id="{AF941AE6-768F-47A7-9CB0-9C10A499A1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6918" y="3088582"/>
            <a:ext cx="589542" cy="589542"/>
          </a:xfrm>
          <a:prstGeom prst="rect">
            <a:avLst/>
          </a:prstGeom>
        </p:spPr>
      </p:pic>
      <p:pic>
        <p:nvPicPr>
          <p:cNvPr id="37" name="Graphic 22">
            <a:extLst>
              <a:ext uri="{FF2B5EF4-FFF2-40B4-BE49-F238E27FC236}">
                <a16:creationId xmlns:a16="http://schemas.microsoft.com/office/drawing/2014/main" id="{57BF24F8-0F1F-03F3-E7DE-1801B1638C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6917" y="2247382"/>
            <a:ext cx="589542" cy="589542"/>
          </a:xfrm>
          <a:prstGeom prst="rect">
            <a:avLst/>
          </a:prstGeom>
        </p:spPr>
      </p:pic>
      <p:pic>
        <p:nvPicPr>
          <p:cNvPr id="38" name="Graphic 24">
            <a:extLst>
              <a:ext uri="{FF2B5EF4-FFF2-40B4-BE49-F238E27FC236}">
                <a16:creationId xmlns:a16="http://schemas.microsoft.com/office/drawing/2014/main" id="{7265A937-9D45-EF9A-C826-5DBF76E81F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46915" y="3941748"/>
            <a:ext cx="589542" cy="589542"/>
          </a:xfrm>
          <a:prstGeom prst="rect">
            <a:avLst/>
          </a:prstGeom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ACDC1DC-F3B6-A1B1-BA22-4D21C8848F65}"/>
              </a:ext>
            </a:extLst>
          </p:cNvPr>
          <p:cNvSpPr/>
          <p:nvPr/>
        </p:nvSpPr>
        <p:spPr>
          <a:xfrm>
            <a:off x="1084575" y="4721001"/>
            <a:ext cx="6157381" cy="7059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sp>
        <p:nvSpPr>
          <p:cNvPr id="40" name="TextBox 28">
            <a:extLst>
              <a:ext uri="{FF2B5EF4-FFF2-40B4-BE49-F238E27FC236}">
                <a16:creationId xmlns:a16="http://schemas.microsoft.com/office/drawing/2014/main" id="{043A488F-983B-5E44-B786-EB980BE893E8}"/>
              </a:ext>
            </a:extLst>
          </p:cNvPr>
          <p:cNvSpPr txBox="1"/>
          <p:nvPr/>
        </p:nvSpPr>
        <p:spPr>
          <a:xfrm>
            <a:off x="1777983" y="4943784"/>
            <a:ext cx="5443587" cy="2769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200" b="1" dirty="0">
                <a:solidFill>
                  <a:srgbClr val="20449E"/>
                </a:solidFill>
                <a:latin typeface="Montserrat"/>
                <a:ea typeface="+mn-lt"/>
              </a:rPr>
              <a:t>Book our Migration Planning Call </a:t>
            </a:r>
            <a:endParaRPr lang="en-US" sz="1850" b="1">
              <a:latin typeface="Montserrat"/>
            </a:endParaRPr>
          </a:p>
        </p:txBody>
      </p:sp>
      <p:pic>
        <p:nvPicPr>
          <p:cNvPr id="41" name="Graphic 30">
            <a:extLst>
              <a:ext uri="{FF2B5EF4-FFF2-40B4-BE49-F238E27FC236}">
                <a16:creationId xmlns:a16="http://schemas.microsoft.com/office/drawing/2014/main" id="{4E42D8A5-67BA-87A3-4B1F-16F71E8924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57971" y="4785510"/>
            <a:ext cx="589542" cy="5895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5939C5-18B7-90FB-FB26-8C8AB265A4F4}"/>
              </a:ext>
            </a:extLst>
          </p:cNvPr>
          <p:cNvSpPr txBox="1"/>
          <p:nvPr/>
        </p:nvSpPr>
        <p:spPr>
          <a:xfrm>
            <a:off x="1031631" y="940215"/>
            <a:ext cx="60960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solidFill>
                  <a:srgbClr val="20449E"/>
                </a:solidFill>
                <a:latin typeface="Montserrat"/>
                <a:ea typeface="+mn-lt"/>
                <a:cs typeface="+mn-lt"/>
              </a:rPr>
              <a:t>What Next?</a:t>
            </a:r>
            <a:endParaRPr lang="en-US" b="1" dirty="0">
              <a:latin typeface="Montserrat"/>
              <a:ea typeface="+mn-lt"/>
              <a:cs typeface="+mn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9CB6CE-6A1F-DA25-A0D1-77F2FF61E5AF}"/>
              </a:ext>
            </a:extLst>
          </p:cNvPr>
          <p:cNvSpPr/>
          <p:nvPr/>
        </p:nvSpPr>
        <p:spPr>
          <a:xfrm>
            <a:off x="1070005" y="5729310"/>
            <a:ext cx="3304207" cy="459588"/>
          </a:xfrm>
          <a:prstGeom prst="roundRect">
            <a:avLst/>
          </a:prstGeom>
          <a:solidFill>
            <a:srgbClr val="005DF8">
              <a:alpha val="10000"/>
            </a:srgbClr>
          </a:solidFill>
          <a:ln w="127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89"/>
          </a:p>
        </p:txBody>
      </p:sp>
      <p:pic>
        <p:nvPicPr>
          <p:cNvPr id="8" name="Graphic 22">
            <a:extLst>
              <a:ext uri="{FF2B5EF4-FFF2-40B4-BE49-F238E27FC236}">
                <a16:creationId xmlns:a16="http://schemas.microsoft.com/office/drawing/2014/main" id="{4B8F173C-3985-3CD6-2D40-22531BA5BE2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61348" y="5779155"/>
            <a:ext cx="361185" cy="352325"/>
          </a:xfrm>
          <a:prstGeom prst="rect">
            <a:avLst/>
          </a:prstGeom>
        </p:spPr>
      </p:pic>
      <p:sp>
        <p:nvSpPr>
          <p:cNvPr id="10" name="TextBox 13">
            <a:extLst>
              <a:ext uri="{FF2B5EF4-FFF2-40B4-BE49-F238E27FC236}">
                <a16:creationId xmlns:a16="http://schemas.microsoft.com/office/drawing/2014/main" id="{BF6B5749-A455-3467-C3F0-A2800CAE19BF}"/>
              </a:ext>
            </a:extLst>
          </p:cNvPr>
          <p:cNvSpPr txBox="1"/>
          <p:nvPr/>
        </p:nvSpPr>
        <p:spPr>
          <a:xfrm>
            <a:off x="1779995" y="5824348"/>
            <a:ext cx="2593185" cy="2616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100" b="1" dirty="0">
                <a:solidFill>
                  <a:srgbClr val="005DF8"/>
                </a:solidFill>
                <a:latin typeface="Montserrat"/>
                <a:ea typeface="+mn-lt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Book Planning Call</a:t>
            </a:r>
            <a:endParaRPr lang="en-US" sz="1850">
              <a:solidFill>
                <a:srgbClr val="005DF8"/>
              </a:solidFill>
              <a:hlinkClick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424701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3">
          <a:extLst>
            <a:ext uri="{FF2B5EF4-FFF2-40B4-BE49-F238E27FC236}">
              <a16:creationId xmlns:a16="http://schemas.microsoft.com/office/drawing/2014/main" id="{68CFECA0-C630-43D1-FF9A-59A187198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E2B2A40-79A5-8222-273E-B1252FCD6996}"/>
              </a:ext>
            </a:extLst>
          </p:cNvPr>
          <p:cNvSpPr txBox="1"/>
          <p:nvPr/>
        </p:nvSpPr>
        <p:spPr>
          <a:xfrm>
            <a:off x="766693" y="4806717"/>
            <a:ext cx="6068092" cy="198964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200000"/>
              </a:lnSpc>
            </a:pPr>
            <a:r>
              <a:rPr lang="en-GB" sz="1600" b="1" dirty="0">
                <a:solidFill>
                  <a:schemeClr val="bg1"/>
                </a:solidFill>
                <a:latin typeface="Montserrat"/>
                <a:ea typeface="+mn-lt"/>
              </a:rPr>
              <a:t>+ 44 (0) 117 373 0790</a:t>
            </a:r>
            <a:endParaRPr lang="en-US" sz="1850" b="1" dirty="0">
              <a:solidFill>
                <a:schemeClr val="bg1"/>
              </a:solidFill>
              <a:latin typeface="Montserrat"/>
            </a:endParaRPr>
          </a:p>
          <a:p>
            <a:pPr>
              <a:lnSpc>
                <a:spcPct val="200000"/>
              </a:lnSpc>
            </a:pPr>
            <a:r>
              <a:rPr lang="en-GB" sz="1600" b="1" dirty="0">
                <a:solidFill>
                  <a:schemeClr val="bg1"/>
                </a:solidFill>
                <a:latin typeface="Montserrat"/>
                <a:ea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info@iken.co.uk</a:t>
            </a:r>
            <a:endParaRPr lang="en-GB" sz="1850" b="1">
              <a:solidFill>
                <a:schemeClr val="bg1"/>
              </a:solidFill>
              <a:latin typeface="Montserrat"/>
            </a:endParaRPr>
          </a:p>
          <a:p>
            <a:pPr>
              <a:lnSpc>
                <a:spcPct val="200000"/>
              </a:lnSpc>
            </a:pPr>
            <a:r>
              <a:rPr lang="en-GB" sz="1600" b="1" dirty="0">
                <a:solidFill>
                  <a:schemeClr val="bg1"/>
                </a:solidFill>
                <a:latin typeface="Montserrat"/>
                <a:ea typeface="+mn-lt"/>
              </a:rPr>
              <a:t>iken.co.uk</a:t>
            </a:r>
            <a:endParaRPr lang="en-GB" sz="1850" b="1" dirty="0">
              <a:solidFill>
                <a:schemeClr val="bg1"/>
              </a:solidFill>
              <a:latin typeface="Montserrat"/>
            </a:endParaRPr>
          </a:p>
          <a:p>
            <a:pPr>
              <a:lnSpc>
                <a:spcPct val="200000"/>
              </a:lnSpc>
            </a:pPr>
            <a:endParaRPr lang="en-GB" sz="1600" b="1" dirty="0">
              <a:solidFill>
                <a:schemeClr val="bg1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67021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863B2452434F40A8DD02B3D2C92875" ma:contentTypeVersion="14" ma:contentTypeDescription="Create a new document." ma:contentTypeScope="" ma:versionID="6b87fc0d1e10cb9ddae302f488ea0777">
  <xsd:schema xmlns:xsd="http://www.w3.org/2001/XMLSchema" xmlns:xs="http://www.w3.org/2001/XMLSchema" xmlns:p="http://schemas.microsoft.com/office/2006/metadata/properties" xmlns:ns2="8db14fed-746c-46a6-a13f-1ee5a302d21f" xmlns:ns3="9a39b2af-8ee1-45fd-8276-0701e89a71a6" targetNamespace="http://schemas.microsoft.com/office/2006/metadata/properties" ma:root="true" ma:fieldsID="4c9f754344df3c8c24c851ea88f4f7b0" ns2:_="" ns3:_="">
    <xsd:import namespace="8db14fed-746c-46a6-a13f-1ee5a302d21f"/>
    <xsd:import namespace="9a39b2af-8ee1-45fd-8276-0701e89a71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b14fed-746c-46a6-a13f-1ee5a302d2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fe1d3dd-2a1f-4dcd-a981-3f805798eb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9b2af-8ee1-45fd-8276-0701e89a71a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60191fd-5060-4f85-ba03-5c65a03e9688}" ma:internalName="TaxCatchAll" ma:showField="CatchAllData" ma:web="9a39b2af-8ee1-45fd-8276-0701e89a71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39b2af-8ee1-45fd-8276-0701e89a71a6" xsi:nil="true"/>
    <lcf76f155ced4ddcb4097134ff3c332f xmlns="8db14fed-746c-46a6-a13f-1ee5a302d21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28D347-3916-4E9C-B5CC-7774E40714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b14fed-746c-46a6-a13f-1ee5a302d21f"/>
    <ds:schemaRef ds:uri="9a39b2af-8ee1-45fd-8276-0701e89a71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5124D1-A212-4BF7-B052-ADBE4F1FAC90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terms/"/>
    <ds:schemaRef ds:uri="8db14fed-746c-46a6-a13f-1ee5a302d21f"/>
    <ds:schemaRef ds:uri="http://schemas.microsoft.com/office/2006/documentManagement/types"/>
    <ds:schemaRef ds:uri="http://schemas.openxmlformats.org/package/2006/metadata/core-properties"/>
    <ds:schemaRef ds:uri="9a39b2af-8ee1-45fd-8276-0701e89a71a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13A5A3-E471-4F7A-AD0B-AEE02E06B12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9677d79-398b-4cf2-a414-5fd8642b4f31}" enabled="1" method="Standard" siteId="{de093315-bfa4-48f2-9a92-43a1828a369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423</Words>
  <Application>Microsoft Office PowerPoint</Application>
  <PresentationFormat>Widescreen</PresentationFormat>
  <Paragraphs>60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Ronan Haughey</cp:lastModifiedBy>
  <cp:revision>299</cp:revision>
  <dcterms:created xsi:type="dcterms:W3CDTF">2013-07-15T20:26:40Z</dcterms:created>
  <dcterms:modified xsi:type="dcterms:W3CDTF">2025-10-29T12:20:45Z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theme:10</vt:lpwstr>
  </property>
  <property fmtid="{D5CDD505-2E9C-101B-9397-08002B2CF9AE}" pid="3" name="ClassificationContentMarkingFooterText">
    <vt:lpwstr>Commercial Confidential</vt:lpwstr>
  </property>
  <property fmtid="{D5CDD505-2E9C-101B-9397-08002B2CF9AE}" pid="4" name="ClassificationContentMarkingHeaderLocations">
    <vt:lpwstr>office theme:9</vt:lpwstr>
  </property>
  <property fmtid="{D5CDD505-2E9C-101B-9397-08002B2CF9AE}" pid="5" name="ClassificationContentMarkingHeaderText">
    <vt:lpwstr>Commercial Confidential</vt:lpwstr>
  </property>
  <property fmtid="{D5CDD505-2E9C-101B-9397-08002B2CF9AE}" pid="6" name="ContentTypeId">
    <vt:lpwstr>0x010100AE863B2452434F40A8DD02B3D2C92875</vt:lpwstr>
  </property>
  <property fmtid="{D5CDD505-2E9C-101B-9397-08002B2CF9AE}" pid="7" name="Order">
    <vt:r8>39900</vt:r8>
  </property>
  <property fmtid="{D5CDD505-2E9C-101B-9397-08002B2CF9AE}" pid="8" name="_ExtendedDescription">
    <vt:lpwstr/>
  </property>
  <property fmtid="{D5CDD505-2E9C-101B-9397-08002B2CF9AE}" pid="9" name="_CopySource">
    <vt:lpwstr>https://iken365-my.sharepoint.com/personal/rhaughey_iken_co_uk/Documents/Presentation 4.pptx</vt:lpwstr>
  </property>
  <property fmtid="{D5CDD505-2E9C-101B-9397-08002B2CF9AE}" pid="10" name="MediaServiceImageTags">
    <vt:lpwstr/>
  </property>
</Properties>
</file>