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3e12cec07dd4ad7" /><Relationship Type="http://schemas.openxmlformats.org/officeDocument/2006/relationships/extended-properties" Target="/docProps/app.xml" Id="Rfc7739bb18794a72" /><Relationship Type="http://schemas.openxmlformats.org/officeDocument/2006/relationships/officeDocument" Target="/ppt/presentation.xml" Id="R19a74552b38147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8023eb395e46fa"/>
  </p:sldMasterIdLst>
  <p:notesMasterIdLst>
    <p:notesMasterId xmlns:r="http://schemas.openxmlformats.org/officeDocument/2006/relationships" r:id="Rdb73458e69d947d7"/>
  </p:notesMasterIdLst>
  <p:sldIdLst>
    <p:sldId xmlns:r="http://schemas.openxmlformats.org/officeDocument/2006/relationships" id="256" r:id="Rf5612c4267ca4732"/>
    <p:sldId xmlns:r="http://schemas.openxmlformats.org/officeDocument/2006/relationships" id="257" r:id="Rf6ff80065f4848f2"/>
    <p:sldId xmlns:r="http://schemas.openxmlformats.org/officeDocument/2006/relationships" id="258" r:id="R813e28826bfb4ded"/>
    <p:sldId xmlns:r="http://schemas.openxmlformats.org/officeDocument/2006/relationships" id="259" r:id="R0f0ea89588c24a93"/>
    <p:sldId xmlns:r="http://schemas.openxmlformats.org/officeDocument/2006/relationships" id="260" r:id="R13f0e5df0d5940a2"/>
    <p:sldId xmlns:r="http://schemas.openxmlformats.org/officeDocument/2006/relationships" id="261" r:id="R273f6fe28f0c4674"/>
    <p:sldId xmlns:r="http://schemas.openxmlformats.org/officeDocument/2006/relationships" id="262" r:id="R86e2e04ff9d34f06"/>
    <p:sldId xmlns:r="http://schemas.openxmlformats.org/officeDocument/2006/relationships" id="263" r:id="Rfbc18cb4a3a84d57"/>
    <p:sldId xmlns:r="http://schemas.openxmlformats.org/officeDocument/2006/relationships" id="264" r:id="R195b88de95f94c22"/>
    <p:sldId xmlns:r="http://schemas.openxmlformats.org/officeDocument/2006/relationships" id="265" r:id="Rf5acd726e3c14ee2"/>
    <p:sldId xmlns:r="http://schemas.openxmlformats.org/officeDocument/2006/relationships" id="266" r:id="R165baa50652a4c73"/>
    <p:sldId xmlns:r="http://schemas.openxmlformats.org/officeDocument/2006/relationships" id="267" r:id="R0113a634def04e5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61d187f691f41cb" /><Relationship Type="http://schemas.openxmlformats.org/officeDocument/2006/relationships/slideMaster" Target="/ppt/slideMasters/slideMaster1.xml" Id="R1d8023eb395e46fa" /><Relationship Type="http://schemas.openxmlformats.org/officeDocument/2006/relationships/notesMaster" Target="/ppt/notesMasters/notesMaster1.xml" Id="Rdb73458e69d947d7" /><Relationship Type="http://schemas.openxmlformats.org/officeDocument/2006/relationships/presProps" Target="/ppt/presProps.xml" Id="Rd2f9f2fef3b2433a" /><Relationship Type="http://schemas.openxmlformats.org/officeDocument/2006/relationships/tableStyles" Target="/ppt/tableStyles.xml" Id="Rccb646566e7544c5" /><Relationship Type="http://schemas.openxmlformats.org/officeDocument/2006/relationships/slide" Target="/ppt/slides/slide1.xml" Id="Rf5612c4267ca4732" /><Relationship Type="http://schemas.openxmlformats.org/officeDocument/2006/relationships/slide" Target="/ppt/slides/slide2.xml" Id="Rf6ff80065f4848f2" /><Relationship Type="http://schemas.openxmlformats.org/officeDocument/2006/relationships/slide" Target="/ppt/slides/slide3.xml" Id="R813e28826bfb4ded" /><Relationship Type="http://schemas.openxmlformats.org/officeDocument/2006/relationships/slide" Target="/ppt/slides/slide4.xml" Id="R0f0ea89588c24a93" /><Relationship Type="http://schemas.openxmlformats.org/officeDocument/2006/relationships/slide" Target="/ppt/slides/slide5.xml" Id="R13f0e5df0d5940a2" /><Relationship Type="http://schemas.openxmlformats.org/officeDocument/2006/relationships/slide" Target="/ppt/slides/slide6.xml" Id="R273f6fe28f0c4674" /><Relationship Type="http://schemas.openxmlformats.org/officeDocument/2006/relationships/slide" Target="/ppt/slides/slide7.xml" Id="R86e2e04ff9d34f06" /><Relationship Type="http://schemas.openxmlformats.org/officeDocument/2006/relationships/slide" Target="/ppt/slides/slide8.xml" Id="Rfbc18cb4a3a84d57" /><Relationship Type="http://schemas.openxmlformats.org/officeDocument/2006/relationships/slide" Target="/ppt/slides/slide9.xml" Id="R195b88de95f94c22" /><Relationship Type="http://schemas.openxmlformats.org/officeDocument/2006/relationships/slide" Target="/ppt/slides/slide10.xml" Id="Rf5acd726e3c14ee2" /><Relationship Type="http://schemas.openxmlformats.org/officeDocument/2006/relationships/slide" Target="/ppt/slides/slide11.xml" Id="R165baa50652a4c73" /><Relationship Type="http://schemas.openxmlformats.org/officeDocument/2006/relationships/slide" Target="/ppt/slides/slide12.xml" Id="R0113a634def04e5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f79cd84ea10412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b8ed70026594472" /><Relationship Type="http://schemas.openxmlformats.org/officeDocument/2006/relationships/notesMaster" Target="/ppt/notesMasters/notesMaster1.xml" Id="R39577199c810468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e9a7b8ec6d74f27" /><Relationship Type="http://schemas.openxmlformats.org/officeDocument/2006/relationships/notesMaster" Target="/ppt/notesMasters/notesMaster1.xml" Id="R984c0bdd1f774aa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fed7affa2044c3a" /><Relationship Type="http://schemas.openxmlformats.org/officeDocument/2006/relationships/notesMaster" Target="/ppt/notesMasters/notesMaster1.xml" Id="R94c051ce03e3419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6e931f0eeaf413b" /><Relationship Type="http://schemas.openxmlformats.org/officeDocument/2006/relationships/notesMaster" Target="/ppt/notesMasters/notesMaster1.xml" Id="R5c381b72d83841f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82225ca01d04a3e" /><Relationship Type="http://schemas.openxmlformats.org/officeDocument/2006/relationships/notesMaster" Target="/ppt/notesMasters/notesMaster1.xml" Id="R4a42c7ac8ce044e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5efb0cf727d48f1" /><Relationship Type="http://schemas.openxmlformats.org/officeDocument/2006/relationships/notesMaster" Target="/ppt/notesMasters/notesMaster1.xml" Id="R384ef9fce51147f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c25339831e34ba6" /><Relationship Type="http://schemas.openxmlformats.org/officeDocument/2006/relationships/notesMaster" Target="/ppt/notesMasters/notesMaster1.xml" Id="R5951b53d133744b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67a40e32a1d4ff4" /><Relationship Type="http://schemas.openxmlformats.org/officeDocument/2006/relationships/notesMaster" Target="/ppt/notesMasters/notesMaster1.xml" Id="R0cd33cda2544426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58dc588a5de4536" /><Relationship Type="http://schemas.openxmlformats.org/officeDocument/2006/relationships/notesMaster" Target="/ppt/notesMasters/notesMaster1.xml" Id="R9cd2b6ee6a5c406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2303f18042a43d3" /><Relationship Type="http://schemas.openxmlformats.org/officeDocument/2006/relationships/notesMaster" Target="/ppt/notesMasters/notesMaster1.xml" Id="R7fb4b7a3ed5240c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c9cc99577d0442d" /><Relationship Type="http://schemas.openxmlformats.org/officeDocument/2006/relationships/notesMaster" Target="/ppt/notesMasters/notesMaster1.xml" Id="R5721bed744144cd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7990b94cfb1418b" /><Relationship Type="http://schemas.openxmlformats.org/officeDocument/2006/relationships/notesMaster" Target="/ppt/notesMasters/notesMaster1.xml" Id="Ra6321665a648442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Opening: the project now studies the whole global labour market. Exposure means potential task change, not automatic job loss.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Material/Tsepo_TsoloM_Final_Project/Refined_Project/AI_Job_Exposure_Analysis_Refined.ipynb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Material/Tsepo_TsoloM_Final_Project/Refined_Project/reports/AI_Job_Exposure_Analysis_Refined.pdf</a:t>
            </a:r>
          </a:p>
          <a:p xmlns:a="http://schemas.openxmlformats.org/drawingml/2006/main">
            <a:r>
              <a:t>- https://doi.org/10.54394/HETP0387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Industry pressure is inferred from exposed occupations and functions, not from a fabricated universal industry ranking. Local occupation mixes and adoption determine the actual result.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Material/Tsepo_TsoloM_Final_Project/Refined_Project/outputs/tables/global_occupation_exposure_2025.csv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Material/Tsepo_TsoloM_Final_Project/Refined_Project/reports/AI_Job_Exposure_Analysis_Refined.pdf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Convert the evidence into worker-led task redesign, complementary-skill training, infrastructure and transition support, outcome monitoring, and careful communication.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Material/Tsepo_TsoloM_Final_Project/Refined_Project/reports/AI_Job_Exposure_Analysis_Refined.pdf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Material/Tsepo_TsoloM_Final_Project/Refined_Project/reports/VALIDATION_REPORT.md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on managed transformation: exposure is widespread, outcomes differ, and policy and workplace choices will shape who benefits.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Material/Tsepo_TsoloM_Final_Project/Refined_Project/reports/AI_Job_Exposure_Analysis_Refined.pdf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Material/Tsepo_TsoloM_Final_Project/Refined_Project/AI_Job_Exposure_Analysis_Refined.ipynb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four steps without jargon: score tasks, classify ISCO occupations, apply the categories to harmonised employment, and keep unlike global benchmarks separate.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Material/Tsepo_TsoloM_Final_Project/Refined_Project/AI_Job_Exposure_Analysis_Refined.ipynb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Material/Tsepo_TsoloM_Final_Project/Refined_Project/outputs/tables/global_source_catalog.csv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ILO-NASK estimates that 24% of global employment, about 838 million jobs, has some potential GenAI exposure; 3.3% is in the highest gradient.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Material/Tsepo_TsoloM_Final_Project/Refined_Project/outputs/tables/global_employment_exposure_2025.csv</a:t>
            </a:r>
          </a:p>
          <a:p xmlns:a="http://schemas.openxmlformats.org/drawingml/2006/main">
            <a:r>
              <a:t>- https://doi.org/10.54394/HETP0387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Exposure is a technical signal. Transformation changes tasks or skills; displacement removes a job. The project never treats these as synonyms.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Material/Tsepo_TsoloM_Final_Project/Refined_Project/reports/AI_Job_Exposure_Analysis_Refined.pdf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Material/Tsepo_TsoloM_Final_Project/Refined_Project/reports/VALIDATION_REPORT.md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Potential exposure rises from 11% in low-income economies to 34% in high-income economies. High exposure also means greater opportunity to use AI productively.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Material/Tsepo_TsoloM_Final_Project/Refined_Project/outputs/tables/global_employment_exposure_2025.csv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Material/Tsepo_TsoloM_Final_Project/Refined_Project/outputs/figures/global_income_exposure.png</a:t>
            </a:r>
          </a:p>
          <a:p xmlns:a="http://schemas.openxmlformats.org/drawingml/2006/main">
            <a:r>
              <a:t>- https://doi.org/10.54394/HETP0387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Europe and Central Asia has the highest exposed share, while Asia and the Pacific has the largest absolute exposed count at about 442 million jobs.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Material/Tsepo_TsoloM_Final_Project/Refined_Project/outputs/tables/global_employment_exposure_2025.csv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Material/Tsepo_TsoloM_Final_Project/Refined_Project/outputs/figures/global_region_exposure.png</a:t>
            </a:r>
          </a:p>
          <a:p xmlns:a="http://schemas.openxmlformats.org/drawingml/2006/main">
            <a:r>
              <a:t>- https://doi.org/10.54394/HETP0387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Worldwide, 28% of women's employment is exposed versus 21% of men's; the difference reflects occupational concentration.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Material/Tsepo_TsoloM_Final_Project/Refined_Project/outputs/tables/global_employment_exposure_2025.csv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Material/Tsepo_TsoloM_Final_Project/Refined_Project/outputs/figures/global_gender_exposure.png</a:t>
            </a:r>
          </a:p>
          <a:p xmlns:a="http://schemas.openxmlformats.org/drawingml/2006/main">
            <a:r>
              <a:t>- https://doi.org/10.54394/HETP0387</a:t>
            </a:r>
          </a:p>
          <a:p xmlns:a="http://schemas.openxmlformats.org/drawingml/2006/main">
            <a:r>
              <a:t>- https://doi.org/10.54394/00033798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Clerical support has the strongest higher-exposure concentration: 20 of 29 coded occupations are in Gradients 3 or 4. Counts are not employment shares.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Material/Tsepo_TsoloM_Final_Project/Refined_Project/outputs/tables/global_major_group_exposure_2025.csv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Material/Tsepo_TsoloM_Final_Project/Refined_Project/outputs/figures/global_major_group_exposure.png</a:t>
            </a:r>
          </a:p>
          <a:p xmlns:a="http://schemas.openxmlformats.org/drawingml/2006/main">
            <a:r>
              <a:t>- https://doi.org/10.54394/HETP0387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Gradient 4 is dominated by information-processing roles in data entry, bookkeeping, office administration, finance, payroll, and contact centres.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Material/Tsepo_TsoloM_Final_Project/Refined_Project/outputs/tables/global_occupation_exposure_2025.csv</a:t>
            </a:r>
          </a:p>
          <a:p xmlns:a="http://schemas.openxmlformats.org/drawingml/2006/main">
            <a:r>
              <a:t>- /Users/tsepotsolo-mohlakwana/Downloads/Research files/Research project Material/Tsepo_TsoloM_Final_Project/Refined_Project/outputs/figures/global_top_exposed_occupations.png</a:t>
            </a:r>
          </a:p>
          <a:p xmlns:a="http://schemas.openxmlformats.org/drawingml/2006/main">
            <a:r>
              <a:t>- https://doi.org/10.54394/HETP0387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c88d842b94ce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b33b85f49ad4e5f" /><Relationship Type="http://schemas.openxmlformats.org/officeDocument/2006/relationships/slideLayout" Target="/ppt/slideLayouts/slideLayout1.xml" Id="R34f1c0af7dcf4c1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f1c0af7dcf4c1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c4a4c87004905" /><Relationship Type="http://schemas.openxmlformats.org/officeDocument/2006/relationships/notesSlide" Target="/ppt/notesSlides/notesSlide1.xml" Id="Rc9f5257afda04ea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4611de1654769" /><Relationship Type="http://schemas.openxmlformats.org/officeDocument/2006/relationships/notesSlide" Target="/ppt/notesSlides/notesSlide10.xml" Id="R310fc628a0264bc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e63662b3a4cf1" /><Relationship Type="http://schemas.openxmlformats.org/officeDocument/2006/relationships/notesSlide" Target="/ppt/notesSlides/notesSlide11.xml" Id="R405a90697dc2487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9b6d6a29a4117" /><Relationship Type="http://schemas.openxmlformats.org/officeDocument/2006/relationships/notesSlide" Target="/ppt/notesSlides/notesSlide12.xml" Id="Rfadf9124fcb840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35368ce1543a8" /><Relationship Type="http://schemas.openxmlformats.org/officeDocument/2006/relationships/notesSlide" Target="/ppt/notesSlides/notesSlide2.xml" Id="Rcbefe76dae8a48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429491f4942a5" /><Relationship Type="http://schemas.openxmlformats.org/officeDocument/2006/relationships/notesSlide" Target="/ppt/notesSlides/notesSlide3.xml" Id="Rcf54640e272d4e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a3402acbe4f8d" /><Relationship Type="http://schemas.openxmlformats.org/officeDocument/2006/relationships/notesSlide" Target="/ppt/notesSlides/notesSlide4.xml" Id="Ree23c469a82a4a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fb32d4d71412d" /><Relationship Type="http://schemas.openxmlformats.org/officeDocument/2006/relationships/image" Target="/ppt/media/image.png" Id="R6dee5545b7604249" /><Relationship Type="http://schemas.openxmlformats.org/officeDocument/2006/relationships/notesSlide" Target="/ppt/notesSlides/notesSlide5.xml" Id="Rafa8d4c55cc24b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25e0396cb421b" /><Relationship Type="http://schemas.openxmlformats.org/officeDocument/2006/relationships/image" Target="/ppt/media/image2.png" Id="R3e002e6dabf349e4" /><Relationship Type="http://schemas.openxmlformats.org/officeDocument/2006/relationships/notesSlide" Target="/ppt/notesSlides/notesSlide6.xml" Id="R9641dd6c01b14d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abcbbf6954b56" /><Relationship Type="http://schemas.openxmlformats.org/officeDocument/2006/relationships/image" Target="/ppt/media/image3.png" Id="R318575f609a145ea" /><Relationship Type="http://schemas.openxmlformats.org/officeDocument/2006/relationships/notesSlide" Target="/ppt/notesSlides/notesSlide7.xml" Id="R7f31006b588c4d7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f75c3f37f4b6f" /><Relationship Type="http://schemas.openxmlformats.org/officeDocument/2006/relationships/image" Target="/ppt/media/image4.png" Id="Rb4aec8957e224cfe" /><Relationship Type="http://schemas.openxmlformats.org/officeDocument/2006/relationships/notesSlide" Target="/ppt/notesSlides/notesSlide8.xml" Id="Rac9fb0e68c394a1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63df53cce4475" /><Relationship Type="http://schemas.openxmlformats.org/officeDocument/2006/relationships/image" Target="/ppt/media/image5.png" Id="R3079eaebb9ef4802" /><Relationship Type="http://schemas.openxmlformats.org/officeDocument/2006/relationships/notesSlide" Target="/ppt/notesSlides/notesSlide9.xml" Id="R365a69a370794e6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2D4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-3-1">
            <a:extLst xmlns:a="http://schemas.openxmlformats.org/drawingml/2006/main">
              <a:ext uri="{FF2B5EF4-FFF2-40B4-BE49-F238E27FC236}">
                <a16:creationId xmlns:a16="http://schemas.microsoft.com/office/drawing/2014/main" id="{E3A1FB40-6C5C-4E84-8594-2992B1068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1738789"/>
            <a:ext cx="9448800" cy="249145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6000" b="1">
                <a:solidFill>
                  <a:srgbClr val="FAF9F6"/>
                </a:solidFill>
                <a:latin typeface="Cambria"/>
                <a:ea typeface="Cambria"/>
                <a:cs typeface="Cambria"/>
              </a:defRPr>
            </a:pPr>
            <a:r>
              <a:rPr sz="6000" b="1">
                <a:solidFill>
                  <a:srgbClr val="FAF9F6"/>
                </a:solidFill>
                <a:latin typeface="Cambria"/>
                <a:ea typeface="Cambria"/>
                <a:cs typeface="Cambria"/>
              </a:rPr>
              <a:t>AI and the global labour market</a:t>
            </a:r>
          </a:p>
        </p:txBody>
      </p:sp>
      <p:sp>
        <p:nvSpPr>
          <p:cNvPr id="2" name="Subtitle-4-2">
            <a:extLst xmlns:a="http://schemas.openxmlformats.org/drawingml/2006/main">
              <a:ext uri="{FF2B5EF4-FFF2-40B4-BE49-F238E27FC236}">
                <a16:creationId xmlns:a16="http://schemas.microsoft.com/office/drawing/2014/main" id="{EC375077-B0CE-4511-877A-70215B6EB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742212"/>
            <a:ext cx="5702332" cy="108023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83914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E7EBD8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E7EBD8"/>
                </a:solidFill>
                <a:latin typeface="Calibri"/>
                <a:ea typeface="Calibri"/>
                <a:cs typeface="Calibri"/>
              </a:rPr>
              <a:t>How generative AI may transform work worldwide - and what the evidence can responsibly claim
Tsepo Tsolo-Mohlakwana | August 2026</a:t>
            </a:r>
          </a:p>
        </p:txBody>
      </p:sp>
      <p:sp>
        <p:nvSpPr>
          <p:cNvPr id="3" name="Subtitle-4-3">
            <a:extLst xmlns:a="http://schemas.openxmlformats.org/drawingml/2006/main">
              <a:ext uri="{FF2B5EF4-FFF2-40B4-BE49-F238E27FC236}">
                <a16:creationId xmlns:a16="http://schemas.microsoft.com/office/drawing/2014/main" id="{B646A90A-59FF-4C11-9F0F-2EDA1B4D8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92240"/>
            <a:ext cx="5702332" cy="649129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A4AC86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A4AC86"/>
                </a:solidFill>
                <a:latin typeface="Calibri"/>
                <a:ea typeface="Calibri"/>
                <a:cs typeface="Calibri"/>
              </a:rPr>
              <a:t>DATA ANALYTICS PROJECT</a:t>
            </a:r>
          </a:p>
        </p:txBody>
      </p:sp>
    </p:spTree>
    <p:extLst>
      <p:ext uri="{BB962C8B-B14F-4D97-AF65-F5344CB8AC3E}">
        <p14:creationId xmlns:p14="http://schemas.microsoft.com/office/powerpoint/2010/main" val="175135966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AF9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lide-Number-Placeholder-1-2">
            <a:extLst xmlns:a="http://schemas.openxmlformats.org/drawingml/2006/main">
              <a:ext uri="{FF2B5EF4-FFF2-40B4-BE49-F238E27FC236}">
                <a16:creationId xmlns:a16="http://schemas.microsoft.com/office/drawing/2014/main" id="{740EDFBF-9E20-4FA2-95F6-3AF519363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219" y="6278594"/>
            <a:ext cx="519113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7D8471"/>
                </a:solidFill>
                <a:latin typeface="Calibri"/>
                <a:ea typeface="Calibri"/>
                <a:cs typeface="Calibri"/>
              </a:defRPr>
            </a:pPr>
            <a:r>
              <a:rPr sz="1000">
                <a:solidFill>
                  <a:srgbClr val="7D8471"/>
                </a:solidFill>
                <a:latin typeface="Calibri"/>
                <a:ea typeface="Calibri"/>
                <a:cs typeface="Calibri"/>
              </a:rPr>
              <a:t>10</a:t>
            </a:r>
          </a:p>
        </p:txBody>
      </p:sp>
      <p:sp>
        <p:nvSpPr>
          <p:cNvPr id="2" name="Title-2-3">
            <a:extLst xmlns:a="http://schemas.openxmlformats.org/drawingml/2006/main">
              <a:ext uri="{FF2B5EF4-FFF2-40B4-BE49-F238E27FC236}">
                <a16:creationId xmlns:a16="http://schemas.microsoft.com/office/drawing/2014/main" id="{9CC1C92D-2C06-4173-A92A-21405850A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00" b="1">
                <a:solidFill>
                  <a:srgbClr val="2D4A2B"/>
                </a:solidFill>
                <a:latin typeface="Cambria"/>
                <a:ea typeface="Cambria"/>
                <a:cs typeface="Cambria"/>
              </a:defRPr>
            </a:pPr>
            <a:r>
              <a:rPr sz="2900" b="1">
                <a:solidFill>
                  <a:srgbClr val="2D4A2B"/>
                </a:solidFill>
                <a:latin typeface="Cambria"/>
                <a:ea typeface="Cambria"/>
                <a:cs typeface="Cambria"/>
              </a:rPr>
              <a:t>Where industry pressure is most likely</a:t>
            </a:r>
          </a:p>
        </p:txBody>
      </p:sp>
      <p:sp>
        <p:nvSpPr>
          <p:cNvPr id="3" name="Content-Placeholder-9-4">
            <a:extLst xmlns:a="http://schemas.openxmlformats.org/drawingml/2006/main">
              <a:ext uri="{FF2B5EF4-FFF2-40B4-BE49-F238E27FC236}">
                <a16:creationId xmlns:a16="http://schemas.microsoft.com/office/drawing/2014/main" id="{0A9E93CB-88E1-4B03-920F-6B8492976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1643063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EEF1E5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Business &amp; administration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Office, data-entry, payroll, personnel, and bookkeeping functions.</a:t>
            </a:r>
          </a:p>
        </p:txBody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F235F696-E290-4315-A585-9FC3A5814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2031968"/>
            <a:ext cx="5537168" cy="1643063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E3E8D6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Finance &amp; insurance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Analysts, brokers, credit officers, accounting and finance clerks.</a:t>
            </a:r>
          </a:p>
        </p:txBody>
      </p:sp>
      <p:sp>
        <p:nvSpPr>
          <p:cNvPr id="5" name="Content-Placeholder-9-6">
            <a:extLst xmlns:a="http://schemas.openxmlformats.org/drawingml/2006/main">
              <a:ext uri="{FF2B5EF4-FFF2-40B4-BE49-F238E27FC236}">
                <a16:creationId xmlns:a16="http://schemas.microsoft.com/office/drawing/2014/main" id="{44B50EBE-5F5D-4C4A-A5CA-A91EBE9A4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016978"/>
            <a:ext cx="5537168" cy="1643158"/>
          </a:xfrm>
          <a:prstGeom xmlns:a="http://schemas.openxmlformats.org/drawingml/2006/main" prst="roundRect">
            <a:avLst>
              <a:gd name="adj" fmla="val 6956"/>
            </a:avLst>
          </a:prstGeom>
          <a:solidFill xmlns:a="http://schemas.openxmlformats.org/drawingml/2006/main">
            <a:srgbClr val="EEF1E5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Information, media &amp; software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Digitised language, web, multimedia, programming, and content tasks.</a:t>
            </a:r>
          </a:p>
        </p:txBody>
      </p:sp>
      <p:sp>
        <p:nvSpPr>
          <p:cNvPr id="6" name="Content-Placeholder-10-7">
            <a:extLst xmlns:a="http://schemas.openxmlformats.org/drawingml/2006/main">
              <a:ext uri="{FF2B5EF4-FFF2-40B4-BE49-F238E27FC236}">
                <a16:creationId xmlns:a16="http://schemas.microsoft.com/office/drawing/2014/main" id="{C3672ECF-9762-4196-9D7B-A5FE97F8D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4016978"/>
            <a:ext cx="5537168" cy="1643158"/>
          </a:xfrm>
          <a:prstGeom xmlns:a="http://schemas.openxmlformats.org/drawingml/2006/main" prst="roundRect">
            <a:avLst>
              <a:gd name="adj" fmla="val 6956"/>
            </a:avLst>
          </a:prstGeom>
          <a:solidFill xmlns:a="http://schemas.openxmlformats.org/drawingml/2006/main">
            <a:srgbClr val="E3E8D6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Contact centres &amp; retail services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Customer information, scripted sales, scheduling, and transaction work.</a:t>
            </a:r>
          </a:p>
        </p:txBody>
      </p:sp>
    </p:spTree>
    <p:extLst>
      <p:ext uri="{BB962C8B-B14F-4D97-AF65-F5344CB8AC3E}">
        <p14:creationId xmlns:p14="http://schemas.microsoft.com/office/powerpoint/2010/main" val="25979261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AF9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lide-Number-Placeholder-1-2">
            <a:extLst xmlns:a="http://schemas.openxmlformats.org/drawingml/2006/main">
              <a:ext uri="{FF2B5EF4-FFF2-40B4-BE49-F238E27FC236}">
                <a16:creationId xmlns:a16="http://schemas.microsoft.com/office/drawing/2014/main" id="{2457F6B3-56BB-4D88-83BF-98B2A1D30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219" y="6278594"/>
            <a:ext cx="519113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7D8471"/>
                </a:solidFill>
                <a:latin typeface="Calibri"/>
                <a:ea typeface="Calibri"/>
                <a:cs typeface="Calibri"/>
              </a:defRPr>
            </a:pPr>
            <a:r>
              <a:rPr sz="1000">
                <a:solidFill>
                  <a:srgbClr val="7D8471"/>
                </a:solidFill>
                <a:latin typeface="Calibri"/>
                <a:ea typeface="Calibri"/>
                <a:cs typeface="Calibri"/>
              </a:rPr>
              <a:t>11</a:t>
            </a:r>
          </a:p>
        </p:txBody>
      </p:sp>
      <p:sp>
        <p:nvSpPr>
          <p:cNvPr id="2" name="Title-2-3">
            <a:extLst xmlns:a="http://schemas.openxmlformats.org/drawingml/2006/main">
              <a:ext uri="{FF2B5EF4-FFF2-40B4-BE49-F238E27FC236}">
                <a16:creationId xmlns:a16="http://schemas.microsoft.com/office/drawing/2014/main" id="{9AF6E374-8BCF-4E54-B574-531E294FF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00" b="1">
                <a:solidFill>
                  <a:srgbClr val="2D4A2B"/>
                </a:solidFill>
                <a:latin typeface="Cambria"/>
                <a:ea typeface="Cambria"/>
                <a:cs typeface="Cambria"/>
              </a:defRPr>
            </a:pPr>
            <a:r>
              <a:rPr sz="2900" b="1">
                <a:solidFill>
                  <a:srgbClr val="2D4A2B"/>
                </a:solidFill>
                <a:latin typeface="Cambria"/>
                <a:ea typeface="Cambria"/>
                <a:cs typeface="Cambria"/>
              </a:rPr>
              <a:t>Turn the findings into action</a:t>
            </a:r>
          </a:p>
        </p:txBody>
      </p:sp>
      <p:sp>
        <p:nvSpPr>
          <p:cNvPr id="3" name="Content-Placeholder-9-4">
            <a:extLst xmlns:a="http://schemas.openxmlformats.org/drawingml/2006/main">
              <a:ext uri="{FF2B5EF4-FFF2-40B4-BE49-F238E27FC236}">
                <a16:creationId xmlns:a16="http://schemas.microsoft.com/office/drawing/2014/main" id="{7693411A-C6C6-45C0-9D17-E16AA389B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1643063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EEF1E5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Employers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Redesign tasks with workers and define human review.</a:t>
            </a:r>
          </a:p>
        </p:txBody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9DF84F64-699D-4125-BE42-87686B0F5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2031968"/>
            <a:ext cx="5537168" cy="1643063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E3E8D6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Workforce teams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Build digital fluency, judgment, communication, and mobility.</a:t>
            </a:r>
          </a:p>
        </p:txBody>
      </p:sp>
      <p:sp>
        <p:nvSpPr>
          <p:cNvPr id="5" name="Content-Placeholder-9-6">
            <a:extLst xmlns:a="http://schemas.openxmlformats.org/drawingml/2006/main">
              <a:ext uri="{FF2B5EF4-FFF2-40B4-BE49-F238E27FC236}">
                <a16:creationId xmlns:a16="http://schemas.microsoft.com/office/drawing/2014/main" id="{1AF2449B-48A5-43A6-ABDC-5E56DF444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016978"/>
            <a:ext cx="5537168" cy="1643158"/>
          </a:xfrm>
          <a:prstGeom xmlns:a="http://schemas.openxmlformats.org/drawingml/2006/main" prst="roundRect">
            <a:avLst>
              <a:gd name="adj" fmla="val 6956"/>
            </a:avLst>
          </a:prstGeom>
          <a:solidFill xmlns:a="http://schemas.openxmlformats.org/drawingml/2006/main">
            <a:srgbClr val="EEF1E5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Governments &amp; educators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Expand access, retraining, portable support, and complementary skills.</a:t>
            </a:r>
          </a:p>
        </p:txBody>
      </p:sp>
      <p:sp>
        <p:nvSpPr>
          <p:cNvPr id="6" name="Content-Placeholder-10-7">
            <a:extLst xmlns:a="http://schemas.openxmlformats.org/drawingml/2006/main">
              <a:ext uri="{FF2B5EF4-FFF2-40B4-BE49-F238E27FC236}">
                <a16:creationId xmlns:a16="http://schemas.microsoft.com/office/drawing/2014/main" id="{F1144E09-2B61-4AE8-AAA2-B67CC4938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4016978"/>
            <a:ext cx="5537168" cy="1643158"/>
          </a:xfrm>
          <a:prstGeom xmlns:a="http://schemas.openxmlformats.org/drawingml/2006/main" prst="roundRect">
            <a:avLst>
              <a:gd name="adj" fmla="val 6956"/>
            </a:avLst>
          </a:prstGeom>
          <a:solidFill xmlns:a="http://schemas.openxmlformats.org/drawingml/2006/main">
            <a:srgbClr val="E3E8D6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Communicators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Say exposure and transformation - not 'jobs replaced.'</a:t>
            </a:r>
          </a:p>
        </p:txBody>
      </p:sp>
    </p:spTree>
    <p:extLst>
      <p:ext uri="{BB962C8B-B14F-4D97-AF65-F5344CB8AC3E}">
        <p14:creationId xmlns:p14="http://schemas.microsoft.com/office/powerpoint/2010/main" val="197952932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2D4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-3-1">
            <a:extLst xmlns:a="http://schemas.openxmlformats.org/drawingml/2006/main">
              <a:ext uri="{FF2B5EF4-FFF2-40B4-BE49-F238E27FC236}">
                <a16:creationId xmlns:a16="http://schemas.microsoft.com/office/drawing/2014/main" id="{EA3E2139-371B-4DF5-A55D-A111FAB7E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1738789"/>
            <a:ext cx="9448800" cy="249145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6000" b="1">
                <a:solidFill>
                  <a:srgbClr val="FAF9F6"/>
                </a:solidFill>
                <a:latin typeface="Cambria"/>
                <a:ea typeface="Cambria"/>
                <a:cs typeface="Cambria"/>
              </a:defRPr>
            </a:pPr>
            <a:r>
              <a:rPr sz="6000" b="1">
                <a:solidFill>
                  <a:srgbClr val="FAF9F6"/>
                </a:solidFill>
                <a:latin typeface="Cambria"/>
                <a:ea typeface="Cambria"/>
                <a:cs typeface="Cambria"/>
              </a:rPr>
              <a:t>Managed change</a:t>
            </a:r>
          </a:p>
        </p:txBody>
      </p:sp>
      <p:sp>
        <p:nvSpPr>
          <p:cNvPr id="2" name="Subtitle-4-2">
            <a:extLst xmlns:a="http://schemas.openxmlformats.org/drawingml/2006/main">
              <a:ext uri="{FF2B5EF4-FFF2-40B4-BE49-F238E27FC236}">
                <a16:creationId xmlns:a16="http://schemas.microsoft.com/office/drawing/2014/main" id="{3FA548AB-5355-4952-A9D8-9F55FA60F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973288"/>
            <a:ext cx="3568732" cy="108023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98446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E7EBD8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E7EBD8"/>
                </a:solidFill>
                <a:latin typeface="Calibri"/>
                <a:ea typeface="Calibri"/>
                <a:cs typeface="Calibri"/>
              </a:rPr>
              <a:t>Exposure is widespread</a:t>
            </a:r>
          </a:p>
          <a:p xmlns:a="http://schemas.openxmlformats.org/drawingml/2006/main">
            <a:pPr algn="l">
              <a:buNone/>
              <a:defRPr sz="2400">
                <a:solidFill>
                  <a:srgbClr val="E7EBD8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E7EBD8"/>
                </a:solidFill>
                <a:latin typeface="Calibri"/>
                <a:ea typeface="Calibri"/>
                <a:cs typeface="Calibri"/>
              </a:rPr>
              <a:t>Outcomes differ</a:t>
            </a:r>
          </a:p>
          <a:p xmlns:a="http://schemas.openxmlformats.org/drawingml/2006/main">
            <a:pPr algn="l">
              <a:buNone/>
              <a:defRPr sz="2400">
                <a:solidFill>
                  <a:srgbClr val="E7EBD8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E7EBD8"/>
                </a:solidFill>
                <a:latin typeface="Calibri"/>
                <a:ea typeface="Calibri"/>
                <a:cs typeface="Calibri"/>
              </a:rPr>
              <a:t>Redesign | protect | upskill</a:t>
            </a:r>
          </a:p>
        </p:txBody>
      </p:sp>
      <p:sp>
        <p:nvSpPr>
          <p:cNvPr id="3" name="Subtitle-4-3">
            <a:extLst xmlns:a="http://schemas.openxmlformats.org/drawingml/2006/main">
              <a:ext uri="{FF2B5EF4-FFF2-40B4-BE49-F238E27FC236}">
                <a16:creationId xmlns:a16="http://schemas.microsoft.com/office/drawing/2014/main" id="{F84C75C9-2A85-41E9-813D-0C47D11A0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92240"/>
            <a:ext cx="1612868" cy="649129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97323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A4AC86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A4AC86"/>
                </a:solidFill>
                <a:latin typeface="Calibri"/>
                <a:ea typeface="Calibri"/>
                <a:cs typeface="Calibri"/>
              </a:rPr>
              <a:t>TAKEAWAY</a:t>
            </a:r>
          </a:p>
        </p:txBody>
      </p:sp>
    </p:spTree>
    <p:extLst>
      <p:ext uri="{BB962C8B-B14F-4D97-AF65-F5344CB8AC3E}">
        <p14:creationId xmlns:p14="http://schemas.microsoft.com/office/powerpoint/2010/main" val="38406677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AF9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lide-Number-Placeholder-1-2">
            <a:extLst xmlns:a="http://schemas.openxmlformats.org/drawingml/2006/main">
              <a:ext uri="{FF2B5EF4-FFF2-40B4-BE49-F238E27FC236}">
                <a16:creationId xmlns:a16="http://schemas.microsoft.com/office/drawing/2014/main" id="{8F99438E-A062-4DA7-9155-85826E186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219" y="6278594"/>
            <a:ext cx="519113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7D8471"/>
                </a:solidFill>
                <a:latin typeface="Calibri"/>
                <a:ea typeface="Calibri"/>
                <a:cs typeface="Calibri"/>
              </a:defRPr>
            </a:pPr>
            <a:r>
              <a:rPr sz="1000">
                <a:solidFill>
                  <a:srgbClr val="7D8471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2" name="Title-2-3">
            <a:extLst xmlns:a="http://schemas.openxmlformats.org/drawingml/2006/main">
              <a:ext uri="{FF2B5EF4-FFF2-40B4-BE49-F238E27FC236}">
                <a16:creationId xmlns:a16="http://schemas.microsoft.com/office/drawing/2014/main" id="{5166A571-DCA2-492A-A676-73E44CCC1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00" b="1">
                <a:solidFill>
                  <a:srgbClr val="2D4A2B"/>
                </a:solidFill>
                <a:latin typeface="Cambria"/>
                <a:ea typeface="Cambria"/>
                <a:cs typeface="Cambria"/>
              </a:defRPr>
            </a:pPr>
            <a:r>
              <a:rPr sz="2900" b="1">
                <a:solidFill>
                  <a:srgbClr val="2D4A2B"/>
                </a:solidFill>
                <a:latin typeface="Cambria"/>
                <a:ea typeface="Cambria"/>
                <a:cs typeface="Cambria"/>
              </a:rPr>
              <a:t>How the global analysis works</a:t>
            </a:r>
          </a:p>
        </p:txBody>
      </p:sp>
      <p:sp>
        <p:nvSpPr>
          <p:cNvPr id="3" name="Content-Placeholder-9-4">
            <a:extLst xmlns:a="http://schemas.openxmlformats.org/drawingml/2006/main">
              <a:ext uri="{FF2B5EF4-FFF2-40B4-BE49-F238E27FC236}">
                <a16:creationId xmlns:a16="http://schemas.microsoft.com/office/drawing/2014/main" id="{7A4E1BC5-C272-4D67-98A8-73818C62B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1643063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EEF1E5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1. Score tasks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Use ILO-NASK ratings for 3,265 tasks in 427 occupations.</a:t>
            </a:r>
          </a:p>
        </p:txBody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3824FD45-DF45-492A-897C-CEC834FB1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2031968"/>
            <a:ext cx="5537168" cy="1643063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E3E8D6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2. Classify occupations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Place ISCO-08 occupations in four exposure gradients.</a:t>
            </a:r>
          </a:p>
        </p:txBody>
      </p:sp>
      <p:sp>
        <p:nvSpPr>
          <p:cNvPr id="5" name="Content-Placeholder-9-6">
            <a:extLst xmlns:a="http://schemas.openxmlformats.org/drawingml/2006/main">
              <a:ext uri="{FF2B5EF4-FFF2-40B4-BE49-F238E27FC236}">
                <a16:creationId xmlns:a16="http://schemas.microsoft.com/office/drawing/2014/main" id="{47BAC88D-5BB3-46D9-BB5F-9B3ACCEEE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016978"/>
            <a:ext cx="5537168" cy="1643158"/>
          </a:xfrm>
          <a:prstGeom xmlns:a="http://schemas.openxmlformats.org/drawingml/2006/main" prst="roundRect">
            <a:avLst>
              <a:gd name="adj" fmla="val 6956"/>
            </a:avLst>
          </a:prstGeom>
          <a:solidFill xmlns:a="http://schemas.openxmlformats.org/drawingml/2006/main">
            <a:srgbClr val="EEF1E5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3. Weight employment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Apply categories to harmonised data for more than 140 countries.</a:t>
            </a:r>
          </a:p>
        </p:txBody>
      </p:sp>
      <p:sp>
        <p:nvSpPr>
          <p:cNvPr id="6" name="Content-Placeholder-10-7">
            <a:extLst xmlns:a="http://schemas.openxmlformats.org/drawingml/2006/main">
              <a:ext uri="{FF2B5EF4-FFF2-40B4-BE49-F238E27FC236}">
                <a16:creationId xmlns:a16="http://schemas.microsoft.com/office/drawing/2014/main" id="{A9D6EA10-CE7C-4A8C-A33A-D76F8FEB6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4016978"/>
            <a:ext cx="5537168" cy="1643158"/>
          </a:xfrm>
          <a:prstGeom xmlns:a="http://schemas.openxmlformats.org/drawingml/2006/main" prst="roundRect">
            <a:avLst>
              <a:gd name="adj" fmla="val 6956"/>
            </a:avLst>
          </a:prstGeom>
          <a:solidFill xmlns:a="http://schemas.openxmlformats.org/drawingml/2006/main">
            <a:srgbClr val="E3E8D6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4. Keep definitions separate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Use IMF and WEF only as labelled global benchmarks.</a:t>
            </a:r>
          </a:p>
        </p:txBody>
      </p:sp>
    </p:spTree>
    <p:extLst>
      <p:ext uri="{BB962C8B-B14F-4D97-AF65-F5344CB8AC3E}">
        <p14:creationId xmlns:p14="http://schemas.microsoft.com/office/powerpoint/2010/main" val="74992663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AF9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ounded-Rectangle-5-1">
            <a:extLst xmlns:a="http://schemas.openxmlformats.org/drawingml/2006/main">
              <a:ext uri="{FF2B5EF4-FFF2-40B4-BE49-F238E27FC236}">
                <a16:creationId xmlns:a16="http://schemas.microsoft.com/office/drawing/2014/main" id="{407C5BE1-FF46-49E5-8E97-6030FFAB5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022568"/>
            <a:ext cx="3568732" cy="2971800"/>
          </a:xfrm>
          <a:prstGeom xmlns:a="http://schemas.openxmlformats.org/drawingml/2006/main" prst="roundRect">
            <a:avLst>
              <a:gd name="adj" fmla="val 3846"/>
            </a:avLst>
          </a:prstGeom>
          <a:solidFill xmlns:a="http://schemas.openxmlformats.org/drawingml/2006/main">
            <a:srgbClr val="EEF1E5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>
            <a:normAutofit/>
          </a:bodyPr>
          <a:lstStyle xmlns:a="http://schemas.openxmlformats.org/drawingml/2006/main"/>
          <a:p xmlns:a="http://schemas.openxmlformats.org/drawingml/2006/main"/>
        </p:txBody>
      </p:sp>
      <p:sp>
        <p:nvSpPr>
          <p:cNvPr id="2" name="Rounded-Rectangle-6-2">
            <a:extLst xmlns:a="http://schemas.openxmlformats.org/drawingml/2006/main">
              <a:ext uri="{FF2B5EF4-FFF2-40B4-BE49-F238E27FC236}">
                <a16:creationId xmlns:a16="http://schemas.microsoft.com/office/drawing/2014/main" id="{508FEA60-BE92-45B6-B729-CA9C90828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1682" y="3022568"/>
            <a:ext cx="3568732" cy="2971800"/>
          </a:xfrm>
          <a:prstGeom xmlns:a="http://schemas.openxmlformats.org/drawingml/2006/main" prst="roundRect">
            <a:avLst>
              <a:gd name="adj" fmla="val 3846"/>
            </a:avLst>
          </a:prstGeom>
          <a:solidFill xmlns:a="http://schemas.openxmlformats.org/drawingml/2006/main">
            <a:srgbClr val="E3E8D6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>
            <a:normAutofit/>
          </a:bodyPr>
          <a:lstStyle xmlns:a="http://schemas.openxmlformats.org/drawingml/2006/main"/>
          <a:p xmlns:a="http://schemas.openxmlformats.org/drawingml/2006/main"/>
        </p:txBody>
      </p:sp>
      <p:sp>
        <p:nvSpPr>
          <p:cNvPr id="3" name="Rounded-Rectangle-7-3">
            <a:extLst xmlns:a="http://schemas.openxmlformats.org/drawingml/2006/main">
              <a:ext uri="{FF2B5EF4-FFF2-40B4-BE49-F238E27FC236}">
                <a16:creationId xmlns:a16="http://schemas.microsoft.com/office/drawing/2014/main" id="{F17B6081-10C7-409A-8859-1B0440E19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2267" y="3022568"/>
            <a:ext cx="3568732" cy="2971800"/>
          </a:xfrm>
          <a:prstGeom xmlns:a="http://schemas.openxmlformats.org/drawingml/2006/main" prst="roundRect">
            <a:avLst>
              <a:gd name="adj" fmla="val 3846"/>
            </a:avLst>
          </a:prstGeom>
          <a:solidFill xmlns:a="http://schemas.openxmlformats.org/drawingml/2006/main">
            <a:srgbClr val="2D4A2B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>
            <a:normAutofit/>
          </a:bodyPr>
          <a:lstStyle xmlns:a="http://schemas.openxmlformats.org/drawingml/2006/main"/>
          <a:p xmlns:a="http://schemas.openxmlformats.org/drawingml/2006/main"/>
        </p:txBody>
      </p:sp>
      <p:sp>
        <p:nvSpPr>
          <p:cNvPr id="4" name="Slide-Number-Placeholder-1-4">
            <a:extLst xmlns:a="http://schemas.openxmlformats.org/drawingml/2006/main">
              <a:ext uri="{FF2B5EF4-FFF2-40B4-BE49-F238E27FC236}">
                <a16:creationId xmlns:a16="http://schemas.microsoft.com/office/drawing/2014/main" id="{87B27D67-F814-46EA-94F1-1DA88FEF0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7D8471"/>
                </a:solidFill>
                <a:latin typeface="Calibri"/>
                <a:ea typeface="Calibri"/>
                <a:cs typeface="Calibri"/>
              </a:defRPr>
            </a:pPr>
            <a:r>
              <a:rPr sz="1000">
                <a:solidFill>
                  <a:srgbClr val="7D8471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5" name="Title-2-5">
            <a:extLst xmlns:a="http://schemas.openxmlformats.org/drawingml/2006/main">
              <a:ext uri="{FF2B5EF4-FFF2-40B4-BE49-F238E27FC236}">
                <a16:creationId xmlns:a16="http://schemas.microsoft.com/office/drawing/2014/main" id="{F9A9D0BC-1FFB-4393-9220-17D2ACA25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00" b="1">
                <a:solidFill>
                  <a:srgbClr val="2D4A2B"/>
                </a:solidFill>
                <a:latin typeface="Cambria"/>
                <a:ea typeface="Cambria"/>
                <a:cs typeface="Cambria"/>
              </a:defRPr>
            </a:pPr>
            <a:r>
              <a:rPr sz="2900" b="1">
                <a:solidFill>
                  <a:srgbClr val="2D4A2B"/>
                </a:solidFill>
                <a:latin typeface="Cambria"/>
                <a:ea typeface="Cambria"/>
                <a:cs typeface="Cambria"/>
              </a:rPr>
              <a:t>One in four jobs is exposed - not automatically replaced</a:t>
            </a:r>
          </a:p>
        </p:txBody>
      </p:sp>
      <p:sp>
        <p:nvSpPr>
          <p:cNvPr id="6" name="Content-Placeholder-9-6">
            <a:extLst xmlns:a="http://schemas.openxmlformats.org/drawingml/2006/main">
              <a:ext uri="{FF2B5EF4-FFF2-40B4-BE49-F238E27FC236}">
                <a16:creationId xmlns:a16="http://schemas.microsoft.com/office/drawing/2014/main" id="{42E9DA51-6BE8-4F09-B0AA-D803C25CF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374" y="4900613"/>
            <a:ext cx="2949607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99479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657063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657063"/>
                </a:solidFill>
                <a:latin typeface="Calibri"/>
                <a:ea typeface="Calibri"/>
                <a:cs typeface="Calibri"/>
              </a:rPr>
              <a:t>global employment exposed</a:t>
            </a:r>
          </a:p>
        </p:txBody>
      </p:sp>
      <p:sp>
        <p:nvSpPr>
          <p:cNvPr id="7" name="Content-Placeholder-10-7">
            <a:extLst xmlns:a="http://schemas.openxmlformats.org/drawingml/2006/main">
              <a:ext uri="{FF2B5EF4-FFF2-40B4-BE49-F238E27FC236}">
                <a16:creationId xmlns:a16="http://schemas.microsoft.com/office/drawing/2014/main" id="{F9B50525-74F3-43FC-9772-F34DAA658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1830" y="4900613"/>
            <a:ext cx="2949607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99479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E7EBD8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E7EBD8"/>
                </a:solidFill>
                <a:latin typeface="Calibri"/>
                <a:ea typeface="Calibri"/>
                <a:cs typeface="Calibri"/>
              </a:rPr>
              <a:t>in highest exposure gradient</a:t>
            </a:r>
          </a:p>
        </p:txBody>
      </p:sp>
      <p:sp>
        <p:nvSpPr>
          <p:cNvPr id="8" name="Content-Placeholder-11-8">
            <a:extLst xmlns:a="http://schemas.openxmlformats.org/drawingml/2006/main">
              <a:ext uri="{FF2B5EF4-FFF2-40B4-BE49-F238E27FC236}">
                <a16:creationId xmlns:a16="http://schemas.microsoft.com/office/drawing/2014/main" id="{A83636F1-E1BE-4FAD-80C4-6D708F707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1244" y="4900613"/>
            <a:ext cx="2949607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99479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657063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657063"/>
                </a:solidFill>
                <a:latin typeface="Calibri"/>
                <a:ea typeface="Calibri"/>
                <a:cs typeface="Calibri"/>
              </a:rPr>
              <a:t>potentially exposed jobs</a:t>
            </a:r>
          </a:p>
        </p:txBody>
      </p:sp>
      <p:sp>
        <p:nvSpPr>
          <p:cNvPr id="9" name="Content-Placeholder-9-9">
            <a:extLst xmlns:a="http://schemas.openxmlformats.org/drawingml/2006/main">
              <a:ext uri="{FF2B5EF4-FFF2-40B4-BE49-F238E27FC236}">
                <a16:creationId xmlns:a16="http://schemas.microsoft.com/office/drawing/2014/main" id="{238464B2-5769-425C-AB9A-865C3ECF5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374" y="3429000"/>
            <a:ext cx="2940082" cy="135931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2D4A2B"/>
                </a:solidFill>
                <a:latin typeface="Cambria"/>
                <a:ea typeface="Cambria"/>
                <a:cs typeface="Cambria"/>
              </a:defRPr>
            </a:pPr>
            <a:r>
              <a:rPr sz="2400" b="1">
                <a:solidFill>
                  <a:srgbClr val="2D4A2B"/>
                </a:solidFill>
                <a:latin typeface="Cambria"/>
                <a:ea typeface="Cambria"/>
                <a:cs typeface="Cambria"/>
              </a:rPr>
              <a:t>24%</a:t>
            </a:r>
          </a:p>
        </p:txBody>
      </p:sp>
      <p:sp>
        <p:nvSpPr>
          <p:cNvPr id="10" name="Content-Placeholder-9-10">
            <a:extLst xmlns:a="http://schemas.openxmlformats.org/drawingml/2006/main">
              <a:ext uri="{FF2B5EF4-FFF2-40B4-BE49-F238E27FC236}">
                <a16:creationId xmlns:a16="http://schemas.microsoft.com/office/drawing/2014/main" id="{F24B9808-42A7-4FA4-A92E-DAFA2BB77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2958" y="3429000"/>
            <a:ext cx="2940082" cy="135931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2D4A2B"/>
                </a:solidFill>
                <a:latin typeface="Cambria"/>
                <a:ea typeface="Cambria"/>
                <a:cs typeface="Cambria"/>
              </a:defRPr>
            </a:pPr>
            <a:r>
              <a:rPr sz="2400" b="1">
                <a:solidFill>
                  <a:srgbClr val="2D4A2B"/>
                </a:solidFill>
                <a:latin typeface="Cambria"/>
                <a:ea typeface="Cambria"/>
                <a:cs typeface="Cambria"/>
              </a:rPr>
              <a:t>838M</a:t>
            </a:r>
          </a:p>
        </p:txBody>
      </p:sp>
      <p:sp>
        <p:nvSpPr>
          <p:cNvPr id="11" name="Content-Placeholder-9-11">
            <a:extLst xmlns:a="http://schemas.openxmlformats.org/drawingml/2006/main">
              <a:ext uri="{FF2B5EF4-FFF2-40B4-BE49-F238E27FC236}">
                <a16:creationId xmlns:a16="http://schemas.microsoft.com/office/drawing/2014/main" id="{A6318CA0-CC09-4605-8457-290A0508F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404" y="3429000"/>
            <a:ext cx="2940082" cy="135931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FAF9F6"/>
                </a:solidFill>
                <a:latin typeface="Cambria"/>
                <a:ea typeface="Cambria"/>
                <a:cs typeface="Cambria"/>
              </a:defRPr>
            </a:pPr>
            <a:r>
              <a:rPr sz="2400" b="1">
                <a:solidFill>
                  <a:srgbClr val="FAF9F6"/>
                </a:solidFill>
                <a:latin typeface="Cambria"/>
                <a:ea typeface="Cambria"/>
                <a:cs typeface="Cambria"/>
              </a:rPr>
              <a:t>3.3%</a:t>
            </a:r>
          </a:p>
        </p:txBody>
      </p:sp>
      <p:sp>
        <p:nvSpPr>
          <p:cNvPr id="12" name="Content-Placeholder-15-12">
            <a:extLst xmlns:a="http://schemas.openxmlformats.org/drawingml/2006/main">
              <a:ext uri="{FF2B5EF4-FFF2-40B4-BE49-F238E27FC236}">
                <a16:creationId xmlns:a16="http://schemas.microsoft.com/office/drawing/2014/main" id="{18A63094-A2A5-40CE-8020-FA6AA4F9B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1138333"/>
            <a:ext cx="11404568" cy="15994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>
                <a:solidFill>
                  <a:srgbClr val="7D8471"/>
                </a:solidFill>
                <a:latin typeface="Calibri"/>
                <a:ea typeface="Calibri"/>
                <a:cs typeface="Calibri"/>
              </a:defRPr>
            </a:pPr>
            <a:r>
              <a:rPr sz="1600" b="1">
                <a:solidFill>
                  <a:srgbClr val="7D8471"/>
                </a:solidFill>
                <a:latin typeface="Calibri"/>
                <a:ea typeface="Calibri"/>
                <a:cs typeface="Calibri"/>
              </a:rPr>
              <a:t>Transformation is the main global story.</a:t>
            </a:r>
          </a:p>
          <a:p xmlns:a="http://schemas.openxmlformats.org/drawingml/2006/main">
            <a:pPr algn="l">
              <a:buNone/>
              <a:defRPr sz="1600" b="1">
                <a:solidFill>
                  <a:srgbClr val="7D8471"/>
                </a:solidFill>
                <a:latin typeface="Calibri"/>
                <a:ea typeface="Calibri"/>
                <a:cs typeface="Calibri"/>
              </a:defRPr>
            </a:pPr>
            <a:r>
              <a:rPr sz="1600" b="1">
                <a:solidFill>
                  <a:srgbClr val="7D8471"/>
                </a:solidFill>
                <a:latin typeface="Calibri"/>
                <a:ea typeface="Calibri"/>
                <a:cs typeface="Calibri"/>
              </a:rPr>
              <a:t>Most occupations still contain tasks that require human input.</a:t>
            </a:r>
          </a:p>
        </p:txBody>
      </p:sp>
    </p:spTree>
    <p:extLst>
      <p:ext uri="{BB962C8B-B14F-4D97-AF65-F5344CB8AC3E}">
        <p14:creationId xmlns:p14="http://schemas.microsoft.com/office/powerpoint/2010/main" val="86398864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AF9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lide-Number-Placeholder-1-2">
            <a:extLst xmlns:a="http://schemas.openxmlformats.org/drawingml/2006/main">
              <a:ext uri="{FF2B5EF4-FFF2-40B4-BE49-F238E27FC236}">
                <a16:creationId xmlns:a16="http://schemas.microsoft.com/office/drawing/2014/main" id="{8F99438E-A062-4DA7-9155-85826E186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219" y="6278594"/>
            <a:ext cx="519113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7D8471"/>
                </a:solidFill>
                <a:latin typeface="Calibri"/>
                <a:ea typeface="Calibri"/>
                <a:cs typeface="Calibri"/>
              </a:defRPr>
            </a:pPr>
            <a:r>
              <a:rPr sz="1000">
                <a:solidFill>
                  <a:srgbClr val="7D8471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2" name="Title-2-3">
            <a:extLst xmlns:a="http://schemas.openxmlformats.org/drawingml/2006/main">
              <a:ext uri="{FF2B5EF4-FFF2-40B4-BE49-F238E27FC236}">
                <a16:creationId xmlns:a16="http://schemas.microsoft.com/office/drawing/2014/main" id="{5166A571-DCA2-492A-A676-73E44CCC1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00" b="1">
                <a:solidFill>
                  <a:srgbClr val="2D4A2B"/>
                </a:solidFill>
                <a:latin typeface="Cambria"/>
                <a:ea typeface="Cambria"/>
                <a:cs typeface="Cambria"/>
              </a:defRPr>
            </a:pPr>
            <a:r>
              <a:rPr sz="2900" b="1">
                <a:solidFill>
                  <a:srgbClr val="2D4A2B"/>
                </a:solidFill>
                <a:latin typeface="Cambria"/>
                <a:ea typeface="Cambria"/>
                <a:cs typeface="Cambria"/>
              </a:rPr>
              <a:t>Exposure, transformation, and displacement are different</a:t>
            </a:r>
          </a:p>
        </p:txBody>
      </p:sp>
      <p:sp>
        <p:nvSpPr>
          <p:cNvPr id="3" name="Content-Placeholder-9-4">
            <a:extLst xmlns:a="http://schemas.openxmlformats.org/drawingml/2006/main">
              <a:ext uri="{FF2B5EF4-FFF2-40B4-BE49-F238E27FC236}">
                <a16:creationId xmlns:a16="http://schemas.microsoft.com/office/drawing/2014/main" id="{7A4E1BC5-C272-4D67-98A8-73818C62B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1643063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EEF1E5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Potential exposure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AI could perform or assist some current tasks if adopted.</a:t>
            </a:r>
          </a:p>
        </p:txBody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3824FD45-DF45-492A-897C-CEC834FB1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2031968"/>
            <a:ext cx="5537168" cy="1643063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E3E8D6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Highest exposure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Many tasks score highly and task variability is relatively low.</a:t>
            </a:r>
          </a:p>
        </p:txBody>
      </p:sp>
      <p:sp>
        <p:nvSpPr>
          <p:cNvPr id="5" name="Content-Placeholder-9-6">
            <a:extLst xmlns:a="http://schemas.openxmlformats.org/drawingml/2006/main">
              <a:ext uri="{FF2B5EF4-FFF2-40B4-BE49-F238E27FC236}">
                <a16:creationId xmlns:a16="http://schemas.microsoft.com/office/drawing/2014/main" id="{47BAC88D-5BB3-46D9-BB5F-9B3ACCEEE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016978"/>
            <a:ext cx="5537168" cy="1643158"/>
          </a:xfrm>
          <a:prstGeom xmlns:a="http://schemas.openxmlformats.org/drawingml/2006/main" prst="roundRect">
            <a:avLst>
              <a:gd name="adj" fmla="val 6956"/>
            </a:avLst>
          </a:prstGeom>
          <a:solidFill xmlns:a="http://schemas.openxmlformats.org/drawingml/2006/main">
            <a:srgbClr val="EEF1E5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Transformation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The occupation remains, but tasks, skills, or staffing change.</a:t>
            </a:r>
          </a:p>
        </p:txBody>
      </p:sp>
      <p:sp>
        <p:nvSpPr>
          <p:cNvPr id="6" name="Content-Placeholder-10-7">
            <a:extLst xmlns:a="http://schemas.openxmlformats.org/drawingml/2006/main">
              <a:ext uri="{FF2B5EF4-FFF2-40B4-BE49-F238E27FC236}">
                <a16:creationId xmlns:a16="http://schemas.microsoft.com/office/drawing/2014/main" id="{A9D6EA10-CE7C-4A8C-A33A-D76F8FEB6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4016978"/>
            <a:ext cx="5537168" cy="1643158"/>
          </a:xfrm>
          <a:prstGeom xmlns:a="http://schemas.openxmlformats.org/drawingml/2006/main" prst="roundRect">
            <a:avLst>
              <a:gd name="adj" fmla="val 6956"/>
            </a:avLst>
          </a:prstGeom>
          <a:solidFill xmlns:a="http://schemas.openxmlformats.org/drawingml/2006/main">
            <a:srgbClr val="E3E8D6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Displacement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A job is removed. Exposure alone does not establish this outcome.</a:t>
            </a:r>
          </a:p>
        </p:txBody>
      </p:sp>
    </p:spTree>
    <p:extLst>
      <p:ext uri="{BB962C8B-B14F-4D97-AF65-F5344CB8AC3E}">
        <p14:creationId xmlns:p14="http://schemas.microsoft.com/office/powerpoint/2010/main" val="74992663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AF9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79062E45-C827-491F-8F74-C23230692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10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5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3690EC79-7B97-49A7-B3C7-2BCBB60C3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00" b="1">
                <a:solidFill>
                  <a:srgbClr val="2D4A2B"/>
                </a:solidFill>
                <a:latin typeface="Cambria"/>
                <a:ea typeface="Cambria"/>
                <a:cs typeface="Cambria"/>
              </a:defRPr>
            </a:pPr>
            <a:r>
              <a:rPr sz="2900" b="1">
                <a:solidFill>
                  <a:srgbClr val="2D4A2B"/>
                </a:solidFill>
                <a:latin typeface="Cambria"/>
                <a:ea typeface="Cambria"/>
                <a:cs typeface="Cambria"/>
              </a:rPr>
              <a:t>Exposure rises with income</a:t>
            </a:r>
          </a:p>
        </p:txBody>
      </p:sp>
      <p:sp>
        <p:nvSpPr>
          <p:cNvPr id="3" name="Picture-3-4-backing">
            <a:extLst xmlns:a="http://schemas.openxmlformats.org/drawingml/2006/main">
              <a:ext uri="{FF2B5EF4-FFF2-40B4-BE49-F238E27FC236}">
                <a16:creationId xmlns:a16="http://schemas.microsoft.com/office/drawing/2014/main" id="{FAF55880-8D4C-4715-8690-3C6309EFD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9069" y="396431"/>
            <a:ext cx="5539740" cy="5602034"/>
          </a:xfrm>
          <a:prstGeom xmlns:a="http://schemas.openxmlformats.org/drawingml/2006/main" prst="roundRect">
            <a:avLst>
              <a:gd name="adj" fmla="val 2063"/>
            </a:avLst>
          </a:prstGeom>
          <a:solidFill xmlns:a="http://schemas.openxmlformats.org/drawingml/2006/main">
            <a:srgbClr val="E3E8D6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>
            <a:normAutofit/>
          </a:bodyPr>
          <a:lstStyle xmlns:a="http://schemas.openxmlformats.org/drawingml/2006/main"/>
          <a:p xmlns:a="http://schemas.openxmlformats.org/drawingml/2006/main"/>
        </p:txBody>
      </p:sp>
      <p:sp>
        <p:nvSpPr>
          <p:cNvPr id="5" name="Google-Shape-534-p58-5">
            <a:extLst xmlns:a="http://schemas.openxmlformats.org/drawingml/2006/main">
              <a:ext uri="{FF2B5EF4-FFF2-40B4-BE49-F238E27FC236}">
                <a16:creationId xmlns:a16="http://schemas.microsoft.com/office/drawing/2014/main" id="{ED3B43D9-E77A-4DFF-A29D-A923F68AA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34% vs 11%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High-income economies face more immediate exposure than low-income economies.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ee5545b7604249"/>
          <a:stretch xmlns:a="http://schemas.openxmlformats.org/drawingml/2006/main"/>
        </p:blipFill>
        <p:spPr>
          <a:xfrm xmlns:a="http://schemas.openxmlformats.org/drawingml/2006/main" flipH="0" flipV="0">
            <a:off x="6269069" y="1682853"/>
            <a:ext cx="5539740" cy="3029189"/>
          </a:xfrm>
          <a:prstGeom xmlns:a="http://schemas.openxmlformats.org/drawingml/2006/main" prst="roundRect">
            <a:avLst>
              <a:gd name="adj" fmla="val 3773"/>
            </a:avLst>
          </a:prstGeom>
        </p:spPr>
      </p:pic>
    </p:spTree>
    <p:extLst>
      <p:ext uri="{BB962C8B-B14F-4D97-AF65-F5344CB8AC3E}">
        <p14:creationId xmlns:p14="http://schemas.microsoft.com/office/powerpoint/2010/main" val="103710214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AF9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06F5329B-F4A8-4E64-A4CD-19459E9E9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10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6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9A12B77F-86AF-4F61-9730-BAB9B3D7D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00" b="1">
                <a:solidFill>
                  <a:srgbClr val="2D4A2B"/>
                </a:solidFill>
                <a:latin typeface="Cambria"/>
                <a:ea typeface="Cambria"/>
                <a:cs typeface="Cambria"/>
              </a:defRPr>
            </a:pPr>
            <a:r>
              <a:rPr sz="2900" b="1">
                <a:solidFill>
                  <a:srgbClr val="2D4A2B"/>
                </a:solidFill>
                <a:latin typeface="Cambria"/>
                <a:ea typeface="Cambria"/>
                <a:cs typeface="Cambria"/>
              </a:rPr>
              <a:t>Global regions differ</a:t>
            </a:r>
          </a:p>
        </p:txBody>
      </p:sp>
      <p:sp>
        <p:nvSpPr>
          <p:cNvPr id="3" name="Picture-3-4-backing">
            <a:extLst xmlns:a="http://schemas.openxmlformats.org/drawingml/2006/main">
              <a:ext uri="{FF2B5EF4-FFF2-40B4-BE49-F238E27FC236}">
                <a16:creationId xmlns:a16="http://schemas.microsoft.com/office/drawing/2014/main" id="{2EB95CF4-61FD-44A2-B3AA-3960A4B26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9069" y="396431"/>
            <a:ext cx="5539740" cy="5602034"/>
          </a:xfrm>
          <a:prstGeom xmlns:a="http://schemas.openxmlformats.org/drawingml/2006/main" prst="roundRect">
            <a:avLst>
              <a:gd name="adj" fmla="val 2063"/>
            </a:avLst>
          </a:prstGeom>
          <a:solidFill xmlns:a="http://schemas.openxmlformats.org/drawingml/2006/main">
            <a:srgbClr val="E3E8D6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>
            <a:normAutofit/>
          </a:bodyPr>
          <a:lstStyle xmlns:a="http://schemas.openxmlformats.org/drawingml/2006/main"/>
          <a:p xmlns:a="http://schemas.openxmlformats.org/drawingml/2006/main"/>
        </p:txBody>
      </p:sp>
      <p:sp>
        <p:nvSpPr>
          <p:cNvPr id="5" name="Google-Shape-534-p58-5">
            <a:extLst xmlns:a="http://schemas.openxmlformats.org/drawingml/2006/main">
              <a:ext uri="{FF2B5EF4-FFF2-40B4-BE49-F238E27FC236}">
                <a16:creationId xmlns:a16="http://schemas.microsoft.com/office/drawing/2014/main" id="{BC9811DC-54EE-4E84-A819-53E93A10C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442 million jobs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Asia-Pacific has the largest exposed count; Europe and Central Asia the highest share.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002e6dabf349e4"/>
          <a:stretch xmlns:a="http://schemas.openxmlformats.org/drawingml/2006/main"/>
        </p:blipFill>
        <p:spPr>
          <a:xfrm xmlns:a="http://schemas.openxmlformats.org/drawingml/2006/main" flipH="0" flipV="0">
            <a:off x="6269069" y="1620338"/>
            <a:ext cx="5539740" cy="3154218"/>
          </a:xfrm>
          <a:prstGeom xmlns:a="http://schemas.openxmlformats.org/drawingml/2006/main" prst="roundRect">
            <a:avLst>
              <a:gd name="adj" fmla="val 3624"/>
            </a:avLst>
          </a:prstGeom>
        </p:spPr>
      </p:pic>
    </p:spTree>
    <p:extLst>
      <p:ext uri="{BB962C8B-B14F-4D97-AF65-F5344CB8AC3E}">
        <p14:creationId xmlns:p14="http://schemas.microsoft.com/office/powerpoint/2010/main" val="84885767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AF9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79062E45-C827-491F-8F74-C23230692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10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7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3690EC79-7B97-49A7-B3C7-2BCBB60C3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00" b="1">
                <a:solidFill>
                  <a:srgbClr val="2D4A2B"/>
                </a:solidFill>
                <a:latin typeface="Cambria"/>
                <a:ea typeface="Cambria"/>
                <a:cs typeface="Cambria"/>
              </a:defRPr>
            </a:pPr>
            <a:r>
              <a:rPr sz="2900" b="1">
                <a:solidFill>
                  <a:srgbClr val="2D4A2B"/>
                </a:solidFill>
                <a:latin typeface="Cambria"/>
                <a:ea typeface="Cambria"/>
                <a:cs typeface="Cambria"/>
              </a:rPr>
              <a:t>Exposure is not gender-neutral</a:t>
            </a:r>
          </a:p>
        </p:txBody>
      </p:sp>
      <p:sp>
        <p:nvSpPr>
          <p:cNvPr id="3" name="Picture-3-4-backing">
            <a:extLst xmlns:a="http://schemas.openxmlformats.org/drawingml/2006/main">
              <a:ext uri="{FF2B5EF4-FFF2-40B4-BE49-F238E27FC236}">
                <a16:creationId xmlns:a16="http://schemas.microsoft.com/office/drawing/2014/main" id="{FAF55880-8D4C-4715-8690-3C6309EFD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9069" y="396431"/>
            <a:ext cx="5539740" cy="5602034"/>
          </a:xfrm>
          <a:prstGeom xmlns:a="http://schemas.openxmlformats.org/drawingml/2006/main" prst="roundRect">
            <a:avLst>
              <a:gd name="adj" fmla="val 2063"/>
            </a:avLst>
          </a:prstGeom>
          <a:solidFill xmlns:a="http://schemas.openxmlformats.org/drawingml/2006/main">
            <a:srgbClr val="E3E8D6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>
            <a:normAutofit/>
          </a:bodyPr>
          <a:lstStyle xmlns:a="http://schemas.openxmlformats.org/drawingml/2006/main"/>
          <a:p xmlns:a="http://schemas.openxmlformats.org/drawingml/2006/main"/>
        </p:txBody>
      </p:sp>
      <p:sp>
        <p:nvSpPr>
          <p:cNvPr id="5" name="Google-Shape-534-p58-5">
            <a:extLst xmlns:a="http://schemas.openxmlformats.org/drawingml/2006/main">
              <a:ext uri="{FF2B5EF4-FFF2-40B4-BE49-F238E27FC236}">
                <a16:creationId xmlns:a16="http://schemas.microsoft.com/office/drawing/2014/main" id="{ED3B43D9-E77A-4DFF-A29D-A923F68AA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28% vs 21%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Women's employment is more concentrated in exposed clerical and administrative roles.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8575f609a145ea"/>
          <a:stretch xmlns:a="http://schemas.openxmlformats.org/drawingml/2006/main"/>
        </p:blipFill>
        <p:spPr>
          <a:xfrm xmlns:a="http://schemas.openxmlformats.org/drawingml/2006/main" flipH="0" flipV="0">
            <a:off x="6269069" y="1682853"/>
            <a:ext cx="5539740" cy="3029189"/>
          </a:xfrm>
          <a:prstGeom xmlns:a="http://schemas.openxmlformats.org/drawingml/2006/main" prst="roundRect">
            <a:avLst>
              <a:gd name="adj" fmla="val 3773"/>
            </a:avLst>
          </a:prstGeom>
        </p:spPr>
      </p:pic>
    </p:spTree>
    <p:extLst>
      <p:ext uri="{BB962C8B-B14F-4D97-AF65-F5344CB8AC3E}">
        <p14:creationId xmlns:p14="http://schemas.microsoft.com/office/powerpoint/2010/main" val="103710214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AF9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79062E45-C827-491F-8F74-C23230692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10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8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3690EC79-7B97-49A7-B3C7-2BCBB60C3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00" b="1">
                <a:solidFill>
                  <a:srgbClr val="2D4A2B"/>
                </a:solidFill>
                <a:latin typeface="Cambria"/>
                <a:ea typeface="Cambria"/>
                <a:cs typeface="Cambria"/>
              </a:defRPr>
            </a:pPr>
            <a:r>
              <a:rPr sz="2900" b="1">
                <a:solidFill>
                  <a:srgbClr val="2D4A2B"/>
                </a:solidFill>
                <a:latin typeface="Cambria"/>
                <a:ea typeface="Cambria"/>
                <a:cs typeface="Cambria"/>
              </a:rPr>
              <a:t>Clerical work leads globally</a:t>
            </a:r>
          </a:p>
        </p:txBody>
      </p:sp>
      <p:sp>
        <p:nvSpPr>
          <p:cNvPr id="3" name="Picture-3-4-backing">
            <a:extLst xmlns:a="http://schemas.openxmlformats.org/drawingml/2006/main">
              <a:ext uri="{FF2B5EF4-FFF2-40B4-BE49-F238E27FC236}">
                <a16:creationId xmlns:a16="http://schemas.microsoft.com/office/drawing/2014/main" id="{FAF55880-8D4C-4715-8690-3C6309EFD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9069" y="396431"/>
            <a:ext cx="5539740" cy="5602034"/>
          </a:xfrm>
          <a:prstGeom xmlns:a="http://schemas.openxmlformats.org/drawingml/2006/main" prst="roundRect">
            <a:avLst>
              <a:gd name="adj" fmla="val 2063"/>
            </a:avLst>
          </a:prstGeom>
          <a:solidFill xmlns:a="http://schemas.openxmlformats.org/drawingml/2006/main">
            <a:srgbClr val="E3E8D6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>
            <a:normAutofit/>
          </a:bodyPr>
          <a:lstStyle xmlns:a="http://schemas.openxmlformats.org/drawingml/2006/main"/>
          <a:p xmlns:a="http://schemas.openxmlformats.org/drawingml/2006/main"/>
        </p:txBody>
      </p:sp>
      <p:sp>
        <p:nvSpPr>
          <p:cNvPr id="5" name="Google-Shape-534-p58-5">
            <a:extLst xmlns:a="http://schemas.openxmlformats.org/drawingml/2006/main">
              <a:ext uri="{FF2B5EF4-FFF2-40B4-BE49-F238E27FC236}">
                <a16:creationId xmlns:a16="http://schemas.microsoft.com/office/drawing/2014/main" id="{ED3B43D9-E77A-4DFF-A29D-A923F68AA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69.0% of clerical occupations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20 of 29 are in ILO-NASK Gradients 3 or 4. Counts are not worker shares.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aec8957e224cfe"/>
          <a:stretch xmlns:a="http://schemas.openxmlformats.org/drawingml/2006/main"/>
        </p:blipFill>
        <p:spPr>
          <a:xfrm xmlns:a="http://schemas.openxmlformats.org/drawingml/2006/main" flipH="0" flipV="0">
            <a:off x="6269069" y="1682853"/>
            <a:ext cx="5539740" cy="3029189"/>
          </a:xfrm>
          <a:prstGeom xmlns:a="http://schemas.openxmlformats.org/drawingml/2006/main" prst="roundRect">
            <a:avLst>
              <a:gd name="adj" fmla="val 3773"/>
            </a:avLst>
          </a:prstGeom>
        </p:spPr>
      </p:pic>
    </p:spTree>
    <p:extLst>
      <p:ext uri="{BB962C8B-B14F-4D97-AF65-F5344CB8AC3E}">
        <p14:creationId xmlns:p14="http://schemas.microsoft.com/office/powerpoint/2010/main" val="103710214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AF9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EF439DE8-E2EE-4A27-B26C-9C573590B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0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10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9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853286F6-EC3A-4705-AD59-EF1CC2462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2D4A2B"/>
                </a:solidFill>
                <a:latin typeface="Cambria"/>
                <a:ea typeface="Cambria"/>
                <a:cs typeface="Cambria"/>
              </a:defRPr>
            </a:pPr>
            <a:r>
              <a:rPr sz="2250" b="1">
                <a:solidFill>
                  <a:srgbClr val="2D4A2B"/>
                </a:solidFill>
                <a:latin typeface="Cambria"/>
                <a:ea typeface="Cambria"/>
                <a:cs typeface="Cambria"/>
              </a:rPr>
              <a:t>Which jobs face the strongest pressure?</a:t>
            </a:r>
          </a:p>
        </p:txBody>
      </p:sp>
      <p:sp>
        <p:nvSpPr>
          <p:cNvPr id="3" name="Picture-3-4-backing">
            <a:extLst xmlns:a="http://schemas.openxmlformats.org/drawingml/2006/main">
              <a:ext uri="{FF2B5EF4-FFF2-40B4-BE49-F238E27FC236}">
                <a16:creationId xmlns:a16="http://schemas.microsoft.com/office/drawing/2014/main" id="{28722CF8-B01F-4716-8ECC-BE53782F3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9069" y="396431"/>
            <a:ext cx="5539740" cy="5602034"/>
          </a:xfrm>
          <a:prstGeom xmlns:a="http://schemas.openxmlformats.org/drawingml/2006/main" prst="roundRect">
            <a:avLst>
              <a:gd name="adj" fmla="val 2063"/>
            </a:avLst>
          </a:prstGeom>
          <a:solidFill xmlns:a="http://schemas.openxmlformats.org/drawingml/2006/main">
            <a:srgbClr val="E3E8D6"/>
          </a:solidFill>
          <a:ln xmlns:a="http://schemas.openxmlformats.org/drawingml/2006/main" w="9525">
            <a:solidFill>
              <a:srgbClr val="A4AC8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>
            <a:normAutofit/>
          </a:bodyPr>
          <a:lstStyle xmlns:a="http://schemas.openxmlformats.org/drawingml/2006/main"/>
          <a:p xmlns:a="http://schemas.openxmlformats.org/drawingml/2006/main"/>
        </p:txBody>
      </p:sp>
      <p:sp>
        <p:nvSpPr>
          <p:cNvPr id="5" name="Google-Shape-534-p58-5">
            <a:extLst xmlns:a="http://schemas.openxmlformats.org/drawingml/2006/main">
              <a:ext uri="{FF2B5EF4-FFF2-40B4-BE49-F238E27FC236}">
                <a16:creationId xmlns:a16="http://schemas.microsoft.com/office/drawing/2014/main" id="{1B5C557E-1DBA-4DA7-AE26-6689C96BE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13 Gradient 4 occupations</a:t>
            </a:r>
          </a:p>
          <a:p xmlns:a="http://schemas.openxmlformats.org/drawingml/2006/main">
            <a:pPr algn="l">
              <a:buNone/>
              <a:defRPr sz="2400">
                <a:solidFill>
                  <a:srgbClr val="243126"/>
                </a:solidFill>
                <a:latin typeface="Calibri"/>
                <a:ea typeface="Calibri"/>
                <a:cs typeface="Calibri"/>
              </a:defRPr>
            </a:pPr>
            <a:r>
              <a:rPr sz="2400">
                <a:solidFill>
                  <a:srgbClr val="243126"/>
                </a:solidFill>
                <a:latin typeface="Calibri"/>
                <a:ea typeface="Calibri"/>
                <a:cs typeface="Calibri"/>
              </a:rPr>
              <a:t>Data entry, bookkeeping, office, finance, payroll, and contact-centre work dominate.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79eaebb9ef4802"/>
          <a:stretch xmlns:a="http://schemas.openxmlformats.org/drawingml/2006/main"/>
        </p:blipFill>
        <p:spPr>
          <a:xfrm xmlns:a="http://schemas.openxmlformats.org/drawingml/2006/main" flipH="0" flipV="0">
            <a:off x="6269069" y="2050418"/>
            <a:ext cx="5539740" cy="2294058"/>
          </a:xfrm>
          <a:prstGeom xmlns:a="http://schemas.openxmlformats.org/drawingml/2006/main" prst="roundRect">
            <a:avLst>
              <a:gd name="adj" fmla="val 4982"/>
            </a:avLst>
          </a:prstGeom>
        </p:spPr>
      </p:pic>
    </p:spTree>
    <p:extLst>
      <p:ext uri="{BB962C8B-B14F-4D97-AF65-F5344CB8AC3E}">
        <p14:creationId xmlns:p14="http://schemas.microsoft.com/office/powerpoint/2010/main" val="127723021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2026-08-14T15:58:18.8120000Z</dcterms:created>
  <dcterms:modified xsi:type="dcterms:W3CDTF">2026-08-14T15:58:18.8120000Z</dcterms:modified>
</coreProperties>
</file>