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6F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37160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HEALTH PLATFORM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1627632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 Digital Health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02920" y="2633472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EBF5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health infrastructure for the Pacific</a:t>
            </a:r>
            <a:endParaRPr lang="en-US" sz="15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500" dirty="0">
                <a:solidFill>
                  <a:srgbClr val="EBF5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South East Asia region.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3520440"/>
            <a:ext cx="2011680" cy="36576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3657600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FHIR R4 Compliant  |  Offline-First  |  DHIS2 Ready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gaps Moana was built to solve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11480" y="1024128"/>
            <a:ext cx="4114800" cy="16459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6" name="Shape 4"/>
          <p:cNvSpPr/>
          <p:nvPr/>
        </p:nvSpPr>
        <p:spPr>
          <a:xfrm>
            <a:off x="411480" y="1024128"/>
            <a:ext cx="45720" cy="1645920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" y="1170432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05840" y="1170432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Reliable Connectivity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" y="1517904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Rural and remote facilities cannot depend on internet. Clinical operations break down or revert to paper when connection fails.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024128"/>
            <a:ext cx="4114800" cy="16459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1" name="Shape 9"/>
          <p:cNvSpPr/>
          <p:nvPr/>
        </p:nvSpPr>
        <p:spPr>
          <a:xfrm>
            <a:off x="4754880" y="1024128"/>
            <a:ext cx="45720" cy="1645920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2" name="Text 10"/>
          <p:cNvSpPr/>
          <p:nvPr/>
        </p:nvSpPr>
        <p:spPr>
          <a:xfrm>
            <a:off x="4919472" y="1170432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349240" y="1170432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Patient Records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919472" y="1517904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held in silos across clinics, hospitals, and labs. No unified view leads to duplicated tests and incomplete clinical history.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11480" y="2880360"/>
            <a:ext cx="4114800" cy="16459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6" name="Shape 14"/>
          <p:cNvSpPr/>
          <p:nvPr/>
        </p:nvSpPr>
        <p:spPr>
          <a:xfrm>
            <a:off x="411480" y="2880360"/>
            <a:ext cx="45720" cy="1645920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7" name="Text 15"/>
          <p:cNvSpPr/>
          <p:nvPr/>
        </p:nvSpPr>
        <p:spPr>
          <a:xfrm>
            <a:off x="576072" y="3026664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05840" y="3026664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National Visibility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76072" y="3374136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Ministries of Health lack real-time visibility across their facility network. Public health decisions are made on incomplete, delayed data.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880360"/>
            <a:ext cx="4114800" cy="16459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1" name="Shape 19"/>
          <p:cNvSpPr/>
          <p:nvPr/>
        </p:nvSpPr>
        <p:spPr>
          <a:xfrm>
            <a:off x="4754880" y="2880360"/>
            <a:ext cx="45720" cy="1645920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22" name="Text 20"/>
          <p:cNvSpPr/>
          <p:nvPr/>
        </p:nvSpPr>
        <p:spPr>
          <a:xfrm>
            <a:off x="4919472" y="3026664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349240" y="3026664"/>
            <a:ext cx="34015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Not Built for Context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19472" y="3374136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platforms were designed for high-resource environments. They do not work offline and do not fit local operational realities.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Moana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national digital health platform built for real-world environments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 covers every layer of a national health system. From a single remote clinic to a Ministry of Health, the same platform operates consistently across all levels.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411480" y="1627632"/>
            <a:ext cx="1920240" cy="80467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66420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411480" y="212140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EHR Modules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487168" y="1627632"/>
            <a:ext cx="1920240" cy="80467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0" name="Text 8"/>
          <p:cNvSpPr/>
          <p:nvPr/>
        </p:nvSpPr>
        <p:spPr>
          <a:xfrm>
            <a:off x="2487168" y="166420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111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487168" y="212140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Entities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62856" y="1627632"/>
            <a:ext cx="1920240" cy="80467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3" name="Text 11"/>
          <p:cNvSpPr/>
          <p:nvPr/>
        </p:nvSpPr>
        <p:spPr>
          <a:xfrm>
            <a:off x="4562856" y="166420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562856" y="212140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Endpoints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638544" y="1627632"/>
            <a:ext cx="1920240" cy="80467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6" name="Text 14"/>
          <p:cNvSpPr/>
          <p:nvPr/>
        </p:nvSpPr>
        <p:spPr>
          <a:xfrm>
            <a:off x="6638544" y="1664208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FHIR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638544" y="212140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R4 Compliant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7200" y="2615184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19" name="Text 17"/>
          <p:cNvSpPr/>
          <p:nvPr/>
        </p:nvSpPr>
        <p:spPr>
          <a:xfrm>
            <a:off x="694944" y="2587752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Electronic health records with longitudinal patient history across facilities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" y="2962656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1" name="Text 19"/>
          <p:cNvSpPr/>
          <p:nvPr/>
        </p:nvSpPr>
        <p:spPr>
          <a:xfrm>
            <a:off x="694944" y="29352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Laboratory information system — full order-to-result workflow and QC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57200" y="3310128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3" name="Text 21"/>
          <p:cNvSpPr/>
          <p:nvPr/>
        </p:nvSpPr>
        <p:spPr>
          <a:xfrm>
            <a:off x="694944" y="3282696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Pharmacy and medication management with dispensing and stock tracking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3657600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5" name="Text 23"/>
          <p:cNvSpPr/>
          <p:nvPr/>
        </p:nvSpPr>
        <p:spPr>
          <a:xfrm>
            <a:off x="694944" y="3630168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surveillance and health analytics for ministry-level reporting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7200" y="4005072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7" name="Text 25"/>
          <p:cNvSpPr/>
          <p:nvPr/>
        </p:nvSpPr>
        <p:spPr>
          <a:xfrm>
            <a:off x="694944" y="3977640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Offline-first Electron desktop app with 1,000-action queue and auto sync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57200" y="4352544"/>
            <a:ext cx="137160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9" name="Text 27"/>
          <p:cNvSpPr/>
          <p:nvPr/>
        </p:nvSpPr>
        <p:spPr>
          <a:xfrm>
            <a:off x="694944" y="4325112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Interoperability: FHIR R4, HL7 v2, DHIS2, Open mSupply, Orthanc DICOM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Services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integrated services delivered as one system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47472" y="98755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6" name="Shape 4"/>
          <p:cNvSpPr/>
          <p:nvPr/>
        </p:nvSpPr>
        <p:spPr>
          <a:xfrm>
            <a:off x="347472" y="98755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7" name="Shape 5"/>
          <p:cNvSpPr/>
          <p:nvPr/>
        </p:nvSpPr>
        <p:spPr>
          <a:xfrm>
            <a:off x="475488" y="111556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" y="111556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EHR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05840" y="112471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Electronic Health Records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75488" y="146304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 modules covering patient management, inpatient, outpatient, emergency, ANC, NICU, civil registration, clinical notes, care plans, and chronic disease workflows.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154680" y="98755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2" name="Shape 10"/>
          <p:cNvSpPr/>
          <p:nvPr/>
        </p:nvSpPr>
        <p:spPr>
          <a:xfrm>
            <a:off x="3154680" y="98755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3" name="Shape 11"/>
          <p:cNvSpPr/>
          <p:nvPr/>
        </p:nvSpPr>
        <p:spPr>
          <a:xfrm>
            <a:off x="3282696" y="111556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4" name="Text 12"/>
          <p:cNvSpPr/>
          <p:nvPr/>
        </p:nvSpPr>
        <p:spPr>
          <a:xfrm>
            <a:off x="3282696" y="111556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813048" y="112471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Laboratory Information System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282696" y="146304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order-to-result workflow, sample tracking, Westgard QC, critical value alerting with acknowledgement, multi-lab and multi-facility scoping, external LIS integration.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961888" y="98755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8" name="Shape 16"/>
          <p:cNvSpPr/>
          <p:nvPr/>
        </p:nvSpPr>
        <p:spPr>
          <a:xfrm>
            <a:off x="5961888" y="98755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9" name="Shape 17"/>
          <p:cNvSpPr/>
          <p:nvPr/>
        </p:nvSpPr>
        <p:spPr>
          <a:xfrm>
            <a:off x="6089904" y="111556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0" name="Text 18"/>
          <p:cNvSpPr/>
          <p:nvPr/>
        </p:nvSpPr>
        <p:spPr>
          <a:xfrm>
            <a:off x="6089904" y="111556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PACS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6620256" y="112471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Imaging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089904" y="146304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Orthanc DICOM server integrated with the core EHR. S3 storage with FHIR ImagingStudy sync. Radiology orders and results linked directly to patient records.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47472" y="267919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4" name="Shape 22"/>
          <p:cNvSpPr/>
          <p:nvPr/>
        </p:nvSpPr>
        <p:spPr>
          <a:xfrm>
            <a:off x="347472" y="267919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5" name="Shape 23"/>
          <p:cNvSpPr/>
          <p:nvPr/>
        </p:nvSpPr>
        <p:spPr>
          <a:xfrm>
            <a:off x="475488" y="280720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6" name="Text 24"/>
          <p:cNvSpPr/>
          <p:nvPr/>
        </p:nvSpPr>
        <p:spPr>
          <a:xfrm>
            <a:off x="475488" y="280720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RX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1005840" y="281635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Pharmacy and Supply Chain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75488" y="315468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ePrescriptions, guided dispensing, batch and expiry management, controlled drug registers, drug interaction alerts, national medical supply chain from facility to ministry.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154680" y="267919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30" name="Shape 28"/>
          <p:cNvSpPr/>
          <p:nvPr/>
        </p:nvSpPr>
        <p:spPr>
          <a:xfrm>
            <a:off x="3154680" y="267919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1" name="Shape 29"/>
          <p:cNvSpPr/>
          <p:nvPr/>
        </p:nvSpPr>
        <p:spPr>
          <a:xfrm>
            <a:off x="3282696" y="280720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2" name="Text 30"/>
          <p:cNvSpPr/>
          <p:nvPr/>
        </p:nvSpPr>
        <p:spPr>
          <a:xfrm>
            <a:off x="3282696" y="280720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3813048" y="281635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Surveillance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3282696" y="315468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Multi-programme indicator engine across NCD, communicable disease, immunisation, MCH, mortality, and pharmacy. Real-time aggregation from facility to national level with GIS and forecasting.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961888" y="2679192"/>
            <a:ext cx="2633472" cy="160020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36" name="Shape 34"/>
          <p:cNvSpPr/>
          <p:nvPr/>
        </p:nvSpPr>
        <p:spPr>
          <a:xfrm>
            <a:off x="5961888" y="2679192"/>
            <a:ext cx="45720" cy="16002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7" name="Shape 35"/>
          <p:cNvSpPr/>
          <p:nvPr/>
        </p:nvSpPr>
        <p:spPr>
          <a:xfrm>
            <a:off x="6089904" y="2807208"/>
            <a:ext cx="438912" cy="2377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8" name="Text 36"/>
          <p:cNvSpPr/>
          <p:nvPr/>
        </p:nvSpPr>
        <p:spPr>
          <a:xfrm>
            <a:off x="6089904" y="2807208"/>
            <a:ext cx="4389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6620256" y="2816352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Interoperability Layer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089904" y="3154680"/>
            <a:ext cx="23957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FHIR R4, HL7 v2 gateway, DHIS2 connector, Open mSupply integration, OpenHIE-compatible architecture. Integrates with existing government health information systems.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Offline-First Architecture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functionality with no internet. Not a reduced mode. The complete system.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11480" y="987552"/>
            <a:ext cx="3931920" cy="374904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6" name="Shape 4"/>
          <p:cNvSpPr/>
          <p:nvPr/>
        </p:nvSpPr>
        <p:spPr>
          <a:xfrm>
            <a:off x="4773168" y="987552"/>
            <a:ext cx="3931920" cy="374904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" y="1115568"/>
            <a:ext cx="37124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CLINIC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76072" y="1371600"/>
            <a:ext cx="3712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internet connection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76072" y="17373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0" name="Text 8"/>
          <p:cNvSpPr/>
          <p:nvPr/>
        </p:nvSpPr>
        <p:spPr>
          <a:xfrm>
            <a:off x="795528" y="17099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registration and records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76072" y="21945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2" name="Text 10"/>
          <p:cNvSpPr/>
          <p:nvPr/>
        </p:nvSpPr>
        <p:spPr>
          <a:xfrm>
            <a:off x="795528" y="21671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orders and result entry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76072" y="26517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4" name="Text 12"/>
          <p:cNvSpPr/>
          <p:nvPr/>
        </p:nvSpPr>
        <p:spPr>
          <a:xfrm>
            <a:off x="795528" y="26243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Medication dispensing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76072" y="31089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6" name="Text 14"/>
          <p:cNvSpPr/>
          <p:nvPr/>
        </p:nvSpPr>
        <p:spPr>
          <a:xfrm>
            <a:off x="795528" y="30815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Inpatient and outpatient workflows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76072" y="35661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8" name="Text 16"/>
          <p:cNvSpPr/>
          <p:nvPr/>
        </p:nvSpPr>
        <p:spPr>
          <a:xfrm>
            <a:off x="795528" y="35387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notes and care plans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76072" y="4023360"/>
            <a:ext cx="128016" cy="11887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20" name="Text 18"/>
          <p:cNvSpPr/>
          <p:nvPr/>
        </p:nvSpPr>
        <p:spPr>
          <a:xfrm>
            <a:off x="795528" y="39959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triage and queuing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937760" y="1115568"/>
            <a:ext cx="37124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SYSTEM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937760" y="1371600"/>
            <a:ext cx="3712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or national server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937760" y="17373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4" name="Text 22"/>
          <p:cNvSpPr/>
          <p:nvPr/>
        </p:nvSpPr>
        <p:spPr>
          <a:xfrm>
            <a:off x="5157216" y="17099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national patient records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937760" y="21945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6" name="Text 24"/>
          <p:cNvSpPr/>
          <p:nvPr/>
        </p:nvSpPr>
        <p:spPr>
          <a:xfrm>
            <a:off x="5157216" y="21671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Aggregated health dashboards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937760" y="26517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28" name="Text 26"/>
          <p:cNvSpPr/>
          <p:nvPr/>
        </p:nvSpPr>
        <p:spPr>
          <a:xfrm>
            <a:off x="5157216" y="26243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Ministry-level reporting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937760" y="31089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30" name="Text 28"/>
          <p:cNvSpPr/>
          <p:nvPr/>
        </p:nvSpPr>
        <p:spPr>
          <a:xfrm>
            <a:off x="5157216" y="30815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Multi-facility administration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937760" y="35661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32" name="Text 30"/>
          <p:cNvSpPr/>
          <p:nvPr/>
        </p:nvSpPr>
        <p:spPr>
          <a:xfrm>
            <a:off x="5157216" y="35387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DHIS2 and OpenHIE integration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937760" y="4023360"/>
            <a:ext cx="128016" cy="118872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34" name="Text 32"/>
          <p:cNvSpPr/>
          <p:nvPr/>
        </p:nvSpPr>
        <p:spPr>
          <a:xfrm>
            <a:off x="5157216" y="3995928"/>
            <a:ext cx="34198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 and freshness monitoring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370832" y="2377440"/>
            <a:ext cx="40233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deployments and engagements across the Pacific and South East Asia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11480" y="987552"/>
            <a:ext cx="8321040" cy="694944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6" name="Shape 4"/>
          <p:cNvSpPr/>
          <p:nvPr/>
        </p:nvSpPr>
        <p:spPr>
          <a:xfrm>
            <a:off x="411480" y="987552"/>
            <a:ext cx="45720" cy="694944"/>
          </a:xfrm>
          <a:prstGeom prst="rect">
            <a:avLst/>
          </a:prstGeom>
          <a:solidFill>
            <a:srgbClr val="2A7A4F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07008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Pacific Islands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432304" y="1225296"/>
            <a:ext cx="1280160" cy="219456"/>
          </a:xfrm>
          <a:prstGeom prst="rect">
            <a:avLst/>
          </a:prstGeom>
          <a:solidFill>
            <a:srgbClr val="2A7A4F"/>
          </a:solidFill>
          <a:ln/>
        </p:spPr>
      </p:sp>
      <p:sp>
        <p:nvSpPr>
          <p:cNvPr id="9" name="Text 7"/>
          <p:cNvSpPr/>
          <p:nvPr/>
        </p:nvSpPr>
        <p:spPr>
          <a:xfrm>
            <a:off x="2432304" y="1225296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3858768" y="1078992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live across private clinics with active Ministry of Health collaboration. Proven in a real operational environment.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11480" y="1728216"/>
            <a:ext cx="8321040" cy="69494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Shape 10"/>
          <p:cNvSpPr/>
          <p:nvPr/>
        </p:nvSpPr>
        <p:spPr>
          <a:xfrm>
            <a:off x="411480" y="1728216"/>
            <a:ext cx="45720" cy="694944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3" name="Text 11"/>
          <p:cNvSpPr/>
          <p:nvPr/>
        </p:nvSpPr>
        <p:spPr>
          <a:xfrm>
            <a:off x="566928" y="194767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East Asia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432304" y="1965960"/>
            <a:ext cx="1280160" cy="219456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5" name="Text 13"/>
          <p:cNvSpPr/>
          <p:nvPr/>
        </p:nvSpPr>
        <p:spPr>
          <a:xfrm>
            <a:off x="2432304" y="1965960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858768" y="1819656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engagement with a national Department of Health. FHIR-based architecture validated. Provincial-level procurement in progress.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11480" y="2468880"/>
            <a:ext cx="8321040" cy="694944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8" name="Shape 16"/>
          <p:cNvSpPr/>
          <p:nvPr/>
        </p:nvSpPr>
        <p:spPr>
          <a:xfrm>
            <a:off x="411480" y="2468880"/>
            <a:ext cx="45720" cy="694944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9" name="Text 17"/>
          <p:cNvSpPr/>
          <p:nvPr/>
        </p:nvSpPr>
        <p:spPr>
          <a:xfrm>
            <a:off x="566928" y="2688336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Pacific Region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432304" y="2706624"/>
            <a:ext cx="1280160" cy="219456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1" name="Text 19"/>
          <p:cNvSpPr/>
          <p:nvPr/>
        </p:nvSpPr>
        <p:spPr>
          <a:xfrm>
            <a:off x="2432304" y="2706624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CO-DEVELOPMENT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3858768" y="2560320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Co-development underway with a national Department of Health on a medical supply system aligned to the national digital health strategy.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11480" y="3209544"/>
            <a:ext cx="8321040" cy="69494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Shape 22"/>
          <p:cNvSpPr/>
          <p:nvPr/>
        </p:nvSpPr>
        <p:spPr>
          <a:xfrm>
            <a:off x="411480" y="3209544"/>
            <a:ext cx="45720" cy="694944"/>
          </a:xfrm>
          <a:prstGeom prst="rect">
            <a:avLst/>
          </a:prstGeom>
          <a:solidFill>
            <a:srgbClr val="2A7A4F"/>
          </a:solidFill>
          <a:ln/>
        </p:spPr>
      </p:sp>
      <p:sp>
        <p:nvSpPr>
          <p:cNvPr id="25" name="Text 23"/>
          <p:cNvSpPr/>
          <p:nvPr/>
        </p:nvSpPr>
        <p:spPr>
          <a:xfrm>
            <a:off x="566928" y="342900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Asia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2432304" y="3447288"/>
            <a:ext cx="1280160" cy="219456"/>
          </a:xfrm>
          <a:prstGeom prst="rect">
            <a:avLst/>
          </a:prstGeom>
          <a:solidFill>
            <a:srgbClr val="2A7A4F"/>
          </a:solidFill>
          <a:ln/>
        </p:spPr>
      </p:sp>
      <p:sp>
        <p:nvSpPr>
          <p:cNvPr id="27" name="Text 25"/>
          <p:cNvSpPr/>
          <p:nvPr/>
        </p:nvSpPr>
        <p:spPr>
          <a:xfrm>
            <a:off x="2432304" y="3447288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3858768" y="3300984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live and operational with ongoing support and expansion.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11480" y="3950208"/>
            <a:ext cx="8321040" cy="694944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30" name="Shape 28"/>
          <p:cNvSpPr/>
          <p:nvPr/>
        </p:nvSpPr>
        <p:spPr>
          <a:xfrm>
            <a:off x="411480" y="3950208"/>
            <a:ext cx="45720" cy="694944"/>
          </a:xfrm>
          <a:prstGeom prst="rect">
            <a:avLst/>
          </a:prstGeom>
          <a:solidFill>
            <a:srgbClr val="8DAFC5"/>
          </a:solidFill>
          <a:ln/>
        </p:spPr>
      </p:sp>
      <p:sp>
        <p:nvSpPr>
          <p:cNvPr id="31" name="Text 29"/>
          <p:cNvSpPr/>
          <p:nvPr/>
        </p:nvSpPr>
        <p:spPr>
          <a:xfrm>
            <a:off x="566928" y="416966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Pacific Pipeline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2432304" y="4187952"/>
            <a:ext cx="1280160" cy="219456"/>
          </a:xfrm>
          <a:prstGeom prst="rect">
            <a:avLst/>
          </a:prstGeom>
          <a:solidFill>
            <a:srgbClr val="8DAFC5"/>
          </a:solidFill>
          <a:ln/>
        </p:spPr>
      </p:sp>
      <p:sp>
        <p:nvSpPr>
          <p:cNvPr id="33" name="Text 31"/>
          <p:cNvSpPr/>
          <p:nvPr/>
        </p:nvSpPr>
        <p:spPr>
          <a:xfrm>
            <a:off x="2432304" y="4187952"/>
            <a:ext cx="1280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3858768" y="4041648"/>
            <a:ext cx="4754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Pacific Island nation engagements in progress. Regional health network conversations active.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Moana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core advantages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47472" y="987552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6" name="Shape 4"/>
          <p:cNvSpPr/>
          <p:nvPr/>
        </p:nvSpPr>
        <p:spPr>
          <a:xfrm>
            <a:off x="347472" y="987552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7" name="Text 5"/>
          <p:cNvSpPr/>
          <p:nvPr/>
        </p:nvSpPr>
        <p:spPr>
          <a:xfrm>
            <a:off x="484632" y="112471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1124712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Offline-First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84632" y="14630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clinical operations with zero internet. The complete system, not a fallback mode. Automatic sync on reconnect.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54680" y="987552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1" name="Shape 9"/>
          <p:cNvSpPr/>
          <p:nvPr/>
        </p:nvSpPr>
        <p:spPr>
          <a:xfrm>
            <a:off x="3154680" y="987552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2" name="Text 10"/>
          <p:cNvSpPr/>
          <p:nvPr/>
        </p:nvSpPr>
        <p:spPr>
          <a:xfrm>
            <a:off x="3291840" y="112471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721608" y="1124712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National-Scale Design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91840" y="14630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Architected for government deployment. Country, region, district, and facility scoping built into every module from day one.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5961888" y="987552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6" name="Shape 14"/>
          <p:cNvSpPr/>
          <p:nvPr/>
        </p:nvSpPr>
        <p:spPr>
          <a:xfrm>
            <a:off x="5961888" y="987552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7" name="Text 15"/>
          <p:cNvSpPr/>
          <p:nvPr/>
        </p:nvSpPr>
        <p:spPr>
          <a:xfrm>
            <a:off x="6099048" y="1124712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28816" y="1124712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and Expandable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099048" y="1463040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what is needed today. Add services as the system grows. No replacement cycles required.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47472" y="2651760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1" name="Shape 19"/>
          <p:cNvSpPr/>
          <p:nvPr/>
        </p:nvSpPr>
        <p:spPr>
          <a:xfrm>
            <a:off x="347472" y="2651760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" y="27889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" y="2788920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Deployment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84632" y="3127248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unified delivery. Not a staged multi-year build. Ready to pilot within weeks of go-ahead.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154680" y="2651760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6" name="Shape 24"/>
          <p:cNvSpPr/>
          <p:nvPr/>
        </p:nvSpPr>
        <p:spPr>
          <a:xfrm>
            <a:off x="3154680" y="2651760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7" name="Text 25"/>
          <p:cNvSpPr/>
          <p:nvPr/>
        </p:nvSpPr>
        <p:spPr>
          <a:xfrm>
            <a:off x="3291840" y="27889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721608" y="2788920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Interoperability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3291840" y="3127248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FHIR R4, HL7 v2, DHIS2, Open mSupply, DICOM. Integrates with systems governments already run.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961888" y="2651760"/>
            <a:ext cx="2633472" cy="1572768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31" name="Shape 29"/>
          <p:cNvSpPr/>
          <p:nvPr/>
        </p:nvSpPr>
        <p:spPr>
          <a:xfrm>
            <a:off x="5961888" y="2651760"/>
            <a:ext cx="45720" cy="1572768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2" name="Text 30"/>
          <p:cNvSpPr/>
          <p:nvPr/>
        </p:nvSpPr>
        <p:spPr>
          <a:xfrm>
            <a:off x="6099048" y="2788920"/>
            <a:ext cx="411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90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528816" y="2788920"/>
            <a:ext cx="19476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C2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This Context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099048" y="3127248"/>
            <a:ext cx="23774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an enterprise system adapted for low-resource settings. Designed specifically for Pacific and LMIC environments.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Model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Structured, phased, and adapted to every scale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11480" y="987552"/>
            <a:ext cx="1572768" cy="43891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98755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11480" y="1426464"/>
            <a:ext cx="1572768" cy="32461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1426464"/>
            <a:ext cx="1572768" cy="2743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481328"/>
            <a:ext cx="1389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Discovery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121408"/>
            <a:ext cx="13898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assessment. Workflow mapping. Connectivity and device review. Stakeholder alignment.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075688" y="987552"/>
            <a:ext cx="1572768" cy="43891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2" name="Text 10"/>
          <p:cNvSpPr/>
          <p:nvPr/>
        </p:nvSpPr>
        <p:spPr>
          <a:xfrm>
            <a:off x="2075688" y="98755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2075688" y="1426464"/>
            <a:ext cx="1572768" cy="32461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14" name="Shape 12"/>
          <p:cNvSpPr/>
          <p:nvPr/>
        </p:nvSpPr>
        <p:spPr>
          <a:xfrm>
            <a:off x="2075688" y="1426464"/>
            <a:ext cx="1572768" cy="2743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15" name="Text 13"/>
          <p:cNvSpPr/>
          <p:nvPr/>
        </p:nvSpPr>
        <p:spPr>
          <a:xfrm>
            <a:off x="2167128" y="1481328"/>
            <a:ext cx="1389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Design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167128" y="2121408"/>
            <a:ext cx="13898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finalised. Configuration built. Data migration planned. Go-live strategy agreed.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739896" y="987552"/>
            <a:ext cx="1572768" cy="43891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18" name="Text 16"/>
          <p:cNvSpPr/>
          <p:nvPr/>
        </p:nvSpPr>
        <p:spPr>
          <a:xfrm>
            <a:off x="3739896" y="98755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3739896" y="1426464"/>
            <a:ext cx="1572768" cy="32461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0" name="Shape 18"/>
          <p:cNvSpPr/>
          <p:nvPr/>
        </p:nvSpPr>
        <p:spPr>
          <a:xfrm>
            <a:off x="3739896" y="1426464"/>
            <a:ext cx="1572768" cy="2743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21" name="Text 19"/>
          <p:cNvSpPr/>
          <p:nvPr/>
        </p:nvSpPr>
        <p:spPr>
          <a:xfrm>
            <a:off x="3831336" y="1481328"/>
            <a:ext cx="1389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and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Readiness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831336" y="2121408"/>
            <a:ext cx="13898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onboarding. Workflow optimisation. Integration testing. Super-user development.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04104" y="987552"/>
            <a:ext cx="1572768" cy="43891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24" name="Text 22"/>
          <p:cNvSpPr/>
          <p:nvPr/>
        </p:nvSpPr>
        <p:spPr>
          <a:xfrm>
            <a:off x="5404104" y="98755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5404104" y="1426464"/>
            <a:ext cx="1572768" cy="32461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26" name="Shape 24"/>
          <p:cNvSpPr/>
          <p:nvPr/>
        </p:nvSpPr>
        <p:spPr>
          <a:xfrm>
            <a:off x="5404104" y="1426464"/>
            <a:ext cx="1572768" cy="2743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27" name="Text 25"/>
          <p:cNvSpPr/>
          <p:nvPr/>
        </p:nvSpPr>
        <p:spPr>
          <a:xfrm>
            <a:off x="5495544" y="1481328"/>
            <a:ext cx="1389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Go-Live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495544" y="2121408"/>
            <a:ext cx="13898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Controlled pilot at selected sites. Real-world validation before broader expansion.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7068312" y="987552"/>
            <a:ext cx="1572768" cy="438912"/>
          </a:xfrm>
          <a:prstGeom prst="rect">
            <a:avLst/>
          </a:prstGeom>
          <a:solidFill>
            <a:srgbClr val="1A6FAD"/>
          </a:solidFill>
          <a:ln/>
        </p:spPr>
      </p:sp>
      <p:sp>
        <p:nvSpPr>
          <p:cNvPr id="30" name="Text 28"/>
          <p:cNvSpPr/>
          <p:nvPr/>
        </p:nvSpPr>
        <p:spPr>
          <a:xfrm>
            <a:off x="7068312" y="98755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7068312" y="1426464"/>
            <a:ext cx="1572768" cy="3246120"/>
          </a:xfrm>
          <a:prstGeom prst="rect">
            <a:avLst/>
          </a:prstGeom>
          <a:solidFill>
            <a:srgbClr val="EBF5FB"/>
          </a:solidFill>
          <a:ln/>
        </p:spPr>
      </p:sp>
      <p:sp>
        <p:nvSpPr>
          <p:cNvPr id="32" name="Shape 30"/>
          <p:cNvSpPr/>
          <p:nvPr/>
        </p:nvSpPr>
        <p:spPr>
          <a:xfrm>
            <a:off x="7068312" y="1426464"/>
            <a:ext cx="1572768" cy="27432"/>
          </a:xfrm>
          <a:prstGeom prst="rect">
            <a:avLst/>
          </a:prstGeom>
          <a:solidFill>
            <a:srgbClr val="2E90D1"/>
          </a:solidFill>
          <a:ln/>
        </p:spPr>
      </p:sp>
      <p:sp>
        <p:nvSpPr>
          <p:cNvPr id="33" name="Text 31"/>
          <p:cNvSpPr/>
          <p:nvPr/>
        </p:nvSpPr>
        <p:spPr>
          <a:xfrm>
            <a:off x="7159752" y="1481328"/>
            <a:ext cx="13898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Scale-Up and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A6F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Rollout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7159752" y="2121408"/>
            <a:ext cx="1389888" cy="2423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4A6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Cluster-based expansion. National reporting active. KPI tracking and benefits realisation.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6F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234440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1508760"/>
            <a:ext cx="7132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digital backbone of healthcare</a:t>
            </a:r>
            <a:endParaRPr lang="en-US" sz="2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across the Pacific and</a:t>
            </a:r>
            <a:endParaRPr lang="en-US" sz="29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East Asia.</a:t>
            </a:r>
            <a:endParaRPr lang="en-US" sz="2900" dirty="0"/>
          </a:p>
        </p:txBody>
      </p:sp>
      <p:sp>
        <p:nvSpPr>
          <p:cNvPr id="5" name="Shape 3"/>
          <p:cNvSpPr/>
          <p:nvPr/>
        </p:nvSpPr>
        <p:spPr>
          <a:xfrm>
            <a:off x="502920" y="3383280"/>
            <a:ext cx="1828800" cy="36576"/>
          </a:xfrm>
          <a:prstGeom prst="rect">
            <a:avLst/>
          </a:prstGeom>
          <a:solidFill>
            <a:srgbClr val="56B4E9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54787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D9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wesleysemi@moanadigitalhealth.com  |  moanadigitalhealth.com  |  +61 406 560 060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4864608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DAF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moanadigitalhealth.com  |  Confidential 2026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2026-05-29T06:13:00Z</dcterms:created>
  <dcterms:modified xsi:type="dcterms:W3CDTF">2026-05-29T06:13:00Z</dcterms:modified>
</cp:coreProperties>
</file>