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56" r:id="rId3"/>
    <p:sldId id="257" r:id="rId4"/>
    <p:sldId id="262" r:id="rId5"/>
    <p:sldId id="264" r:id="rId6"/>
    <p:sldId id="263" r:id="rId7"/>
    <p:sldId id="266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0000"/>
    <a:srgbClr val="94755C"/>
    <a:srgbClr val="656870"/>
    <a:srgbClr val="21563D"/>
    <a:srgbClr val="232122"/>
    <a:srgbClr val="699277"/>
    <a:srgbClr val="CC2C2B"/>
    <a:srgbClr val="9FBF0F"/>
    <a:srgbClr val="B00000"/>
    <a:srgbClr val="13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6E272-407A-492B-8ED9-8741E3C512A3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FE421-54C2-4A34-A13C-D3EA0194761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1479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FE421-54C2-4A34-A13C-D3EA01947612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05048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CFE421-54C2-4A34-A13C-D3EA01947612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11163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828C9-F64B-38F7-6871-5B0CFB70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1E21216-DE9A-4B7A-A158-1689E1AA6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0A51B5-6B5B-927D-C38A-BFB2CBC66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8AFE35-75F4-ADE4-96B6-85BBCC98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ADE7EB-222E-6D01-68B0-1CCC8CDE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383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03327-8C7A-5DBF-CC1E-0A9B8B4DF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DAE4B26-9D44-0BCE-61C7-5338EC30BC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F67F86E-A425-B6C9-61A6-6033667C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322323-4CD2-2741-E431-AF9E3C0AA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33F020-EC71-341E-13FA-843480DD3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3943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0805CC9-7D16-7644-D448-BBF7AC781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C7E390-FE49-4F08-5C5C-DDF78C6D4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1B8F413-6674-F02B-6041-CBCEF10A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6A1A71-9F61-A095-F18F-B57271008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4F5F92-654A-12EC-FC99-43396DC4B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4655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CD9818-DF97-1CEE-5FFA-0D827A24D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55188B-B2AB-555C-9685-9D30D93BB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B179A07-E299-98C0-7C22-70C963F05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CFD9DED-B2AD-2F17-0204-BAA581BE5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A02A48-47F9-A16C-6596-11E066EC7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8914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A3C8C9-08B0-BB88-30CF-A07D5412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CC0A8A-2ED4-0D18-B97A-447CCA254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1718626-7153-B49E-09F3-F4091F917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E80DA81-DB9A-6D0E-B82A-A43885EFE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1FE91D-4960-6454-736B-FA75CAE6A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226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9DFB-FC56-DB0C-7B06-43EE8915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88A842-EDA7-83B0-3CE0-B0C357378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292EEE-4ADD-3206-C954-89637FAE1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2165359-7FFB-4FE7-44BE-6D6F9A914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010248-209F-727B-1185-C1FBBDDC9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9D15882-2561-E536-BB39-7D197BE75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248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BE8514-94F0-36B1-7158-CE994ED18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27F9F7-0AAE-B5A6-78B5-7BDD32389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1CD4560-CA22-68D5-3C7B-FB9D62277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05DEA3C-FECC-4F83-2290-38FEAB95C8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D8390AD-CC50-4D23-977A-BE97002FB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D14A285-EB43-BF09-9EA2-C656FE2A3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739FA6E-F95F-BA7B-D74F-02E1E113A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0BF86B4-8E53-59FE-E199-D331DA32B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158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764BF-5513-D247-EA55-063941D4B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57235B9-3149-AA70-803E-6E0E0F3C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D7E8E6-F159-4C18-2B7D-F86133130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6C8BBE7-3587-E3F0-7291-74958773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9174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B19DA787-2952-5EAD-4978-574930FC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B86F9E-F507-BE99-9358-82C2D309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0835F5-5772-DF74-C2FD-549FA5688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189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6CAB-20FB-472A-1534-731CF1F7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46556D-1F09-BF96-4CF7-69E5E83CF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644786-ACF0-015D-91EA-CFA70AE3E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559267-5589-C67C-C4B4-4F27BD56D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294AE1B-6582-1E9D-E386-B2F0120DE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35DC5C3-0450-EEBE-83EB-58482555C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303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28BD29-909E-2791-F837-DD925E45D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7A1B970-3D96-F361-5835-95FE09F77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5452AC-D6CB-AAFF-2875-75782C3EB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F41DED1-A377-0C7A-BCDE-C7FB92719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C1200A-23CE-846A-0E9A-7813345C4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C9A84F9-E2CA-CC22-F785-87868EA15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835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D14DE59-2A32-7F5C-5891-1A42D79DA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B5FA2A-E14A-8261-A5A5-4257CEF38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9A4C68-9F4D-3CFB-C982-F295AC55D1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3E6F8C-0A76-4315-92F6-E37466B852D5}" type="datetimeFigureOut">
              <a:rPr lang="de-CH" smtClean="0"/>
              <a:t>20.07.2026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3BE822-4EAA-5679-6E0E-F397F98108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9D6200-D10F-9B10-E4B5-7A20FC6763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6FE886-7B6C-4855-B30E-0DB9075B44C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137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petra.kern@formbar.ch?subject=Kontakt" TargetMode="External"/><Relationship Id="rId7" Type="http://schemas.openxmlformats.org/officeDocument/2006/relationships/image" Target="../media/image29.png"/><Relationship Id="rId2" Type="http://schemas.openxmlformats.org/officeDocument/2006/relationships/hyperlink" Target="https://www.google.com/maps/place/Sagiweg+2,+5416+Obersiggenthal/@47.4926415,8.275132,17z/data=!3m1!4b1!4m6!3m5!1s0x47906b64f0737ebb:0xa5eaa190d3028de6!8m2!3d47.4926379!4d8.2777016!16s%2Fg%2F11fj0sl9rk?entry=ttu&amp;g_ep=EgoyMDI2MDcwOC4wIKXMDSoASAFQAw%3D%3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ichael.hilpert@formbar.ch?subject=Kontakt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E0341EB7-00EC-7E6A-A583-F45A2148390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450736"/>
            <a:ext cx="12192000" cy="20996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14AA67F8-F8BE-F464-59D4-BE7D73EA568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7213" y="1992308"/>
            <a:ext cx="8334787" cy="209967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C863F47-ABF6-604F-5F5C-32F88BE9141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9899" y="-92558"/>
            <a:ext cx="4082101" cy="2099678"/>
          </a:xfrm>
          <a:prstGeom prst="rect">
            <a:avLst/>
          </a:prstGeom>
        </p:spPr>
      </p:pic>
      <p:sp>
        <p:nvSpPr>
          <p:cNvPr id="4" name="Rechteck: eine Ecke abgerundet 3">
            <a:extLst>
              <a:ext uri="{FF2B5EF4-FFF2-40B4-BE49-F238E27FC236}">
                <a16:creationId xmlns:a16="http://schemas.microsoft.com/office/drawing/2014/main" id="{4E08234F-57F0-B285-75D9-C4C9C613D25E}"/>
              </a:ext>
            </a:extLst>
          </p:cNvPr>
          <p:cNvSpPr/>
          <p:nvPr/>
        </p:nvSpPr>
        <p:spPr>
          <a:xfrm rot="10800000" flipH="1">
            <a:off x="0" y="0"/>
            <a:ext cx="8636000" cy="6858000"/>
          </a:xfrm>
          <a:prstGeom prst="round1Rect">
            <a:avLst>
              <a:gd name="adj" fmla="val 2683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98500" dist="381000" dir="1200000" algn="tl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6A388CFA-352F-254B-4A7F-84C0EE25DCE3}"/>
              </a:ext>
            </a:extLst>
          </p:cNvPr>
          <p:cNvSpPr/>
          <p:nvPr/>
        </p:nvSpPr>
        <p:spPr>
          <a:xfrm>
            <a:off x="676471" y="3713062"/>
            <a:ext cx="710524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800" dirty="0">
                <a:solidFill>
                  <a:srgbClr val="87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When great ideas take shape</a:t>
            </a:r>
            <a:br>
              <a:rPr lang="en-US" sz="1800" dirty="0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</a:b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Your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s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wiss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specialist for high-precision pattern and </a:t>
            </a:r>
            <a:r>
              <a:rPr lang="en-US" sz="1800" dirty="0" err="1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mould</a:t>
            </a:r>
            <a:r>
              <a:rPr lang="en-US" sz="1800" dirty="0"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making as well as CNC machining</a:t>
            </a: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98F920A-2393-00EE-D8E2-9DA0DC36887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71" y="2286570"/>
            <a:ext cx="4592878" cy="1005840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578004FF-2CE4-F158-9E3A-A563EFABA7F7}"/>
              </a:ext>
            </a:extLst>
          </p:cNvPr>
          <p:cNvSpPr/>
          <p:nvPr/>
        </p:nvSpPr>
        <p:spPr>
          <a:xfrm>
            <a:off x="640080" y="59436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70000">
                    <a:alpha val="52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Client presentation – new customer acquisition</a:t>
            </a:r>
            <a:endParaRPr lang="en-US" sz="1200" dirty="0">
              <a:solidFill>
                <a:srgbClr val="870000">
                  <a:alpha val="52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384D2701-8AD2-C68B-3CC8-73B60F909EFB}"/>
              </a:ext>
            </a:extLst>
          </p:cNvPr>
          <p:cNvSpPr/>
          <p:nvPr/>
        </p:nvSpPr>
        <p:spPr>
          <a:xfrm>
            <a:off x="640080" y="626364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70000">
                    <a:alpha val="52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Formbar AG, Kirchdorf (CH) · July 2026</a:t>
            </a:r>
            <a:endParaRPr lang="en-US" sz="1100" dirty="0">
              <a:solidFill>
                <a:srgbClr val="870000">
                  <a:alpha val="52000"/>
                </a:srgb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90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eine Ecke abgerundet 6">
            <a:extLst>
              <a:ext uri="{FF2B5EF4-FFF2-40B4-BE49-F238E27FC236}">
                <a16:creationId xmlns:a16="http://schemas.microsoft.com/office/drawing/2014/main" id="{6516D31C-2910-1F30-7B3D-2849598A6E3C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9F81D93-E545-AB44-BA32-FE8D3D26F9C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74C91BF-8D5B-AE78-2D51-498308A71C4A}"/>
              </a:ext>
            </a:extLst>
          </p:cNvPr>
          <p:cNvSpPr txBox="1"/>
          <p:nvPr/>
        </p:nvSpPr>
        <p:spPr>
          <a:xfrm>
            <a:off x="508000" y="28804"/>
            <a:ext cx="3314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Who </a:t>
            </a:r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We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are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8A3BD1D3-5154-D752-7164-790232CAEF76}"/>
              </a:ext>
            </a:extLst>
          </p:cNvPr>
          <p:cNvSpPr/>
          <p:nvPr/>
        </p:nvSpPr>
        <p:spPr>
          <a:xfrm>
            <a:off x="508001" y="1796288"/>
            <a:ext cx="5749924" cy="4001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b="1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Formbar AG 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is your professional and reliable partner for pattern and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mould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making – one of the industry-leading companies in Switzerland</a:t>
            </a:r>
          </a:p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Our core expertise is the manufacture of </a:t>
            </a:r>
            <a:r>
              <a:rPr lang="en-US" dirty="0" err="1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moulds</a:t>
            </a: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 and prototypes. Precise craftsmanship and state-of-the-art technology ensure we meet the highest standards for tolerances, on-time delivery, and surface quality.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From design and manufacturing to the test report </a:t>
            </a:r>
          </a:p>
          <a:p>
            <a:pPr>
              <a:lnSpc>
                <a:spcPct val="115000"/>
              </a:lnSpc>
            </a:pPr>
            <a:r>
              <a:rPr lang="en-US" dirty="0">
                <a:solidFill>
                  <a:srgbClr val="2B2B2B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itchFamily="34" charset="-120"/>
              </a:rPr>
              <a:t>– everything from a single source, at a single location.</a:t>
            </a:r>
          </a:p>
        </p:txBody>
      </p: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BCFE5609-BFBD-6AF7-1054-146BDFE25EDE}"/>
              </a:ext>
            </a:extLst>
          </p:cNvPr>
          <p:cNvGrpSpPr/>
          <p:nvPr/>
        </p:nvGrpSpPr>
        <p:grpSpPr>
          <a:xfrm>
            <a:off x="7346951" y="3859537"/>
            <a:ext cx="4845049" cy="1193800"/>
            <a:chOff x="7346951" y="3808737"/>
            <a:chExt cx="4845049" cy="1193800"/>
          </a:xfrm>
        </p:grpSpPr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6B23F2E2-8D86-E47F-5432-8CD67E7453FA}"/>
                </a:ext>
              </a:extLst>
            </p:cNvPr>
            <p:cNvSpPr/>
            <p:nvPr/>
          </p:nvSpPr>
          <p:spPr>
            <a:xfrm>
              <a:off x="8331200" y="4028265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E5666D4F-BFC9-E6C1-AE7C-3DAF3DA75A49}"/>
                </a:ext>
              </a:extLst>
            </p:cNvPr>
            <p:cNvSpPr/>
            <p:nvPr/>
          </p:nvSpPr>
          <p:spPr>
            <a:xfrm>
              <a:off x="7346951" y="3808737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B9DD67F9-CEBB-8D9E-1C81-88C843D6E7B5}"/>
                </a:ext>
              </a:extLst>
            </p:cNvPr>
            <p:cNvSpPr txBox="1"/>
            <p:nvPr/>
          </p:nvSpPr>
          <p:spPr>
            <a:xfrm>
              <a:off x="8672287" y="4108196"/>
              <a:ext cx="3160649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High-</a:t>
              </a:r>
              <a:r>
                <a:rPr lang="de-DE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comitted</a:t>
              </a:r>
              <a:endParaRPr lang="de-DE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Personal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Commitment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to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every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single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project</a:t>
              </a:r>
              <a:endParaRPr lang="de-CH" sz="11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47" name="Grafik 46">
              <a:extLst>
                <a:ext uri="{FF2B5EF4-FFF2-40B4-BE49-F238E27FC236}">
                  <a16:creationId xmlns:a16="http://schemas.microsoft.com/office/drawing/2014/main" id="{BF232EF3-F348-E408-9FD9-C6E1F71B2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9771" y="4028264"/>
              <a:ext cx="748161" cy="754747"/>
            </a:xfrm>
            <a:prstGeom prst="rect">
              <a:avLst/>
            </a:prstGeom>
          </p:spPr>
        </p:pic>
      </p:grpSp>
      <p:grpSp>
        <p:nvGrpSpPr>
          <p:cNvPr id="58" name="Gruppieren 57">
            <a:extLst>
              <a:ext uri="{FF2B5EF4-FFF2-40B4-BE49-F238E27FC236}">
                <a16:creationId xmlns:a16="http://schemas.microsoft.com/office/drawing/2014/main" id="{65172581-5CEC-FB4A-7A1B-0EE1CE8C0841}"/>
              </a:ext>
            </a:extLst>
          </p:cNvPr>
          <p:cNvGrpSpPr/>
          <p:nvPr/>
        </p:nvGrpSpPr>
        <p:grpSpPr>
          <a:xfrm>
            <a:off x="7346951" y="1357339"/>
            <a:ext cx="4845049" cy="1193800"/>
            <a:chOff x="7346951" y="1357339"/>
            <a:chExt cx="4845049" cy="1193800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671C2B2-84C0-2F72-8036-7175D5FA3A1A}"/>
                </a:ext>
              </a:extLst>
            </p:cNvPr>
            <p:cNvSpPr/>
            <p:nvPr/>
          </p:nvSpPr>
          <p:spPr>
            <a:xfrm>
              <a:off x="8331200" y="1576867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20E206DB-181C-5E0B-E7E7-0828A7D165F5}"/>
                </a:ext>
              </a:extLst>
            </p:cNvPr>
            <p:cNvSpPr/>
            <p:nvPr/>
          </p:nvSpPr>
          <p:spPr>
            <a:xfrm>
              <a:off x="7346951" y="1357339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BDD6B72C-D4FF-49B7-31A1-BB938E2FEDD0}"/>
                </a:ext>
              </a:extLst>
            </p:cNvPr>
            <p:cNvSpPr txBox="1"/>
            <p:nvPr/>
          </p:nvSpPr>
          <p:spPr>
            <a:xfrm>
              <a:off x="8674925" y="1576866"/>
              <a:ext cx="31733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High-</a:t>
              </a:r>
              <a:r>
                <a:rPr lang="de-DE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precision</a:t>
              </a:r>
              <a:endParaRPr lang="de-DE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Highest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dimensional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accuracy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across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all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materials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and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formats</a:t>
              </a:r>
              <a:endParaRPr lang="de-CH" sz="11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49" name="Grafik 48">
              <a:extLst>
                <a:ext uri="{FF2B5EF4-FFF2-40B4-BE49-F238E27FC236}">
                  <a16:creationId xmlns:a16="http://schemas.microsoft.com/office/drawing/2014/main" id="{F9FE04A0-810C-C4E5-71A0-82809A491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66478" y="1576866"/>
              <a:ext cx="754747" cy="754747"/>
            </a:xfrm>
            <a:prstGeom prst="rect">
              <a:avLst/>
            </a:prstGeom>
          </p:spPr>
        </p:pic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D6949528-8AB3-AC84-441C-C79112597C87}"/>
              </a:ext>
            </a:extLst>
          </p:cNvPr>
          <p:cNvGrpSpPr/>
          <p:nvPr/>
        </p:nvGrpSpPr>
        <p:grpSpPr>
          <a:xfrm>
            <a:off x="7346951" y="2602237"/>
            <a:ext cx="4845049" cy="1193800"/>
            <a:chOff x="7346951" y="2583038"/>
            <a:chExt cx="4845049" cy="1193800"/>
          </a:xfrm>
        </p:grpSpPr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0B466755-51C5-7AAB-9616-AD415A3C499C}"/>
                </a:ext>
              </a:extLst>
            </p:cNvPr>
            <p:cNvSpPr/>
            <p:nvPr/>
          </p:nvSpPr>
          <p:spPr>
            <a:xfrm>
              <a:off x="8331200" y="2802566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FC7F59B0-B968-3682-BCE9-4A42CDCF72F8}"/>
                </a:ext>
              </a:extLst>
            </p:cNvPr>
            <p:cNvSpPr/>
            <p:nvPr/>
          </p:nvSpPr>
          <p:spPr>
            <a:xfrm>
              <a:off x="7346951" y="2583038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D2891ACF-2E16-66D1-0CD7-5896DDAD1E68}"/>
                </a:ext>
              </a:extLst>
            </p:cNvPr>
            <p:cNvSpPr txBox="1"/>
            <p:nvPr/>
          </p:nvSpPr>
          <p:spPr>
            <a:xfrm>
              <a:off x="8672287" y="2804777"/>
              <a:ext cx="31606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High-</a:t>
              </a:r>
              <a:r>
                <a:rPr lang="de-DE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efficient</a:t>
              </a:r>
              <a:endParaRPr lang="de-DE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Short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lead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times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as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a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result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of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well-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designed</a:t>
              </a:r>
              <a:r>
                <a:rPr lang="de-DE" sz="1100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100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processes</a:t>
              </a:r>
              <a:endParaRPr lang="de-CH" sz="11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51" name="Grafik 50">
              <a:extLst>
                <a:ext uri="{FF2B5EF4-FFF2-40B4-BE49-F238E27FC236}">
                  <a16:creationId xmlns:a16="http://schemas.microsoft.com/office/drawing/2014/main" id="{12285B77-D14A-AACB-94BD-7E9D30AD0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5143" y="2869883"/>
              <a:ext cx="617416" cy="620110"/>
            </a:xfrm>
            <a:prstGeom prst="rect">
              <a:avLst/>
            </a:prstGeom>
          </p:spPr>
        </p:pic>
      </p:grpSp>
      <p:grpSp>
        <p:nvGrpSpPr>
          <p:cNvPr id="61" name="Gruppieren 60">
            <a:extLst>
              <a:ext uri="{FF2B5EF4-FFF2-40B4-BE49-F238E27FC236}">
                <a16:creationId xmlns:a16="http://schemas.microsoft.com/office/drawing/2014/main" id="{CE802C9B-3B34-EFB2-B79F-00EBAA56DF1E}"/>
              </a:ext>
            </a:extLst>
          </p:cNvPr>
          <p:cNvGrpSpPr/>
          <p:nvPr/>
        </p:nvGrpSpPr>
        <p:grpSpPr>
          <a:xfrm>
            <a:off x="7346951" y="5117145"/>
            <a:ext cx="4892674" cy="1193800"/>
            <a:chOff x="7346951" y="5002537"/>
            <a:chExt cx="4892674" cy="1193800"/>
          </a:xfrm>
        </p:grpSpPr>
        <p:sp>
          <p:nvSpPr>
            <p:cNvPr id="39" name="Rechteck 38">
              <a:extLst>
                <a:ext uri="{FF2B5EF4-FFF2-40B4-BE49-F238E27FC236}">
                  <a16:creationId xmlns:a16="http://schemas.microsoft.com/office/drawing/2014/main" id="{4B1A24DD-09E5-B88E-27C4-7DAF60F79AF0}"/>
                </a:ext>
              </a:extLst>
            </p:cNvPr>
            <p:cNvSpPr/>
            <p:nvPr/>
          </p:nvSpPr>
          <p:spPr>
            <a:xfrm>
              <a:off x="8331200" y="5222065"/>
              <a:ext cx="3860800" cy="75474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4284FF0A-E967-BD96-1C05-2AFE3063DC65}"/>
                </a:ext>
              </a:extLst>
            </p:cNvPr>
            <p:cNvSpPr/>
            <p:nvPr/>
          </p:nvSpPr>
          <p:spPr>
            <a:xfrm>
              <a:off x="7346951" y="5002537"/>
              <a:ext cx="1193800" cy="1193800"/>
            </a:xfrm>
            <a:prstGeom prst="ellipse">
              <a:avLst/>
            </a:prstGeom>
            <a:gradFill flip="none" rotWithShape="1">
              <a:gsLst>
                <a:gs pos="100000">
                  <a:schemeClr val="tx1"/>
                </a:gs>
                <a:gs pos="41000">
                  <a:srgbClr val="87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D5697642-1765-7A64-CC39-C5E6386BCB0C}"/>
                </a:ext>
              </a:extLst>
            </p:cNvPr>
            <p:cNvSpPr txBox="1"/>
            <p:nvPr/>
          </p:nvSpPr>
          <p:spPr>
            <a:xfrm>
              <a:off x="8672287" y="5218726"/>
              <a:ext cx="356733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High-quality and on-time </a:t>
              </a:r>
              <a:r>
                <a:rPr lang="de-DE" dirty="0" err="1">
                  <a:solidFill>
                    <a:schemeClr val="bg1">
                      <a:lumMod val="9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delivery</a:t>
              </a:r>
              <a:endParaRPr lang="de-DE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Precise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machining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of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metal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and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plastic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components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for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the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highest</a:t>
              </a:r>
              <a:r>
                <a:rPr lang="de-DE" sz="1100" dirty="0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 dimensional </a:t>
              </a:r>
              <a:r>
                <a:rPr lang="de-DE" sz="1100" dirty="0" err="1">
                  <a:solidFill>
                    <a:srgbClr val="F2F2F2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accuracy</a:t>
              </a:r>
              <a:endParaRPr lang="de-DE" sz="1100" dirty="0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endParaRPr>
            </a:p>
          </p:txBody>
        </p:sp>
        <p:pic>
          <p:nvPicPr>
            <p:cNvPr id="53" name="Grafik 52">
              <a:extLst>
                <a:ext uri="{FF2B5EF4-FFF2-40B4-BE49-F238E27FC236}">
                  <a16:creationId xmlns:a16="http://schemas.microsoft.com/office/drawing/2014/main" id="{EB95EDE8-19CD-6283-D42A-85CBAB889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0414" y="5244810"/>
              <a:ext cx="606875" cy="652105"/>
            </a:xfrm>
            <a:prstGeom prst="rect">
              <a:avLst/>
            </a:prstGeom>
          </p:spPr>
        </p:pic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139FB26C-D92B-EB42-4CA3-72E8EE7565A5}"/>
              </a:ext>
            </a:extLst>
          </p:cNvPr>
          <p:cNvGrpSpPr/>
          <p:nvPr/>
        </p:nvGrpSpPr>
        <p:grpSpPr>
          <a:xfrm>
            <a:off x="533400" y="6273216"/>
            <a:ext cx="3079463" cy="396748"/>
            <a:chOff x="520700" y="6336716"/>
            <a:chExt cx="3079463" cy="396748"/>
          </a:xfrm>
        </p:grpSpPr>
        <p:pic>
          <p:nvPicPr>
            <p:cNvPr id="65" name="Grafik 64">
              <a:extLst>
                <a:ext uri="{FF2B5EF4-FFF2-40B4-BE49-F238E27FC236}">
                  <a16:creationId xmlns:a16="http://schemas.microsoft.com/office/drawing/2014/main" id="{D6C5EF8D-AFE1-2A15-430B-DF599A77EB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20700" y="6336716"/>
              <a:ext cx="396748" cy="396748"/>
            </a:xfrm>
            <a:prstGeom prst="rect">
              <a:avLst/>
            </a:prstGeom>
          </p:spPr>
        </p:pic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03C78C25-E480-834E-904C-C69A64E2ADEC}"/>
                </a:ext>
              </a:extLst>
            </p:cNvPr>
            <p:cNvSpPr txBox="1"/>
            <p:nvPr/>
          </p:nvSpPr>
          <p:spPr>
            <a:xfrm>
              <a:off x="933391" y="6356094"/>
              <a:ext cx="26667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SwissMade</a:t>
              </a:r>
              <a:r>
                <a:rPr lang="de-DE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dirty="0" err="1">
                  <a:latin typeface="Cambria" panose="02040503050406030204" pitchFamily="18" charset="0"/>
                  <a:ea typeface="Cambria" panose="02040503050406030204" pitchFamily="18" charset="0"/>
                </a:rPr>
                <a:t>since</a:t>
              </a:r>
              <a:r>
                <a:rPr lang="de-DE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b="1" dirty="0">
                  <a:latin typeface="Cambria" panose="02040503050406030204" pitchFamily="18" charset="0"/>
                  <a:ea typeface="Cambria" panose="02040503050406030204" pitchFamily="18" charset="0"/>
                </a:rPr>
                <a:t>1911</a:t>
              </a:r>
              <a:endParaRPr lang="de-CH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D0122E16-5D6A-3E88-022F-25CEDA9BC7B4}"/>
              </a:ext>
            </a:extLst>
          </p:cNvPr>
          <p:cNvSpPr txBox="1"/>
          <p:nvPr/>
        </p:nvSpPr>
        <p:spPr>
          <a:xfrm>
            <a:off x="870850" y="831623"/>
            <a:ext cx="3863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When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great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ideas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take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shape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Your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vision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our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promise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83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: eine Ecke abgerundet 6">
            <a:extLst>
              <a:ext uri="{FF2B5EF4-FFF2-40B4-BE49-F238E27FC236}">
                <a16:creationId xmlns:a16="http://schemas.microsoft.com/office/drawing/2014/main" id="{D87C6342-6FA1-FDC2-AA53-59DEF9E4154A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001A089-EDB1-30CD-85A1-6DCFAB4847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C3C59F0-1FD6-D93A-A740-1034554E1106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What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We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do </a:t>
            </a:r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for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You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04DE96F-DF05-2A85-D388-800C6397AB2D}"/>
              </a:ext>
            </a:extLst>
          </p:cNvPr>
          <p:cNvSpPr txBox="1"/>
          <p:nvPr/>
        </p:nvSpPr>
        <p:spPr>
          <a:xfrm>
            <a:off x="870850" y="831623"/>
            <a:ext cx="337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From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preliminary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draft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measured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part</a:t>
            </a:r>
            <a:endParaRPr lang="de-CH" sz="1200" i="1" dirty="0">
              <a:solidFill>
                <a:schemeClr val="accent3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Freihandform: Form 43">
            <a:extLst>
              <a:ext uri="{FF2B5EF4-FFF2-40B4-BE49-F238E27FC236}">
                <a16:creationId xmlns:a16="http://schemas.microsoft.com/office/drawing/2014/main" id="{71A201D3-0FA4-B12E-C0C3-9F406BA15C9E}"/>
              </a:ext>
            </a:extLst>
          </p:cNvPr>
          <p:cNvSpPr/>
          <p:nvPr/>
        </p:nvSpPr>
        <p:spPr>
          <a:xfrm>
            <a:off x="927459" y="2330231"/>
            <a:ext cx="10337082" cy="2862572"/>
          </a:xfrm>
          <a:custGeom>
            <a:avLst/>
            <a:gdLst>
              <a:gd name="csX0" fmla="*/ 11149198 w 14690019"/>
              <a:gd name="csY0" fmla="*/ 2033997 h 4067999"/>
              <a:gd name="csX1" fmla="*/ 11149272 w 14690019"/>
              <a:gd name="csY1" fmla="*/ 2033997 h 4067999"/>
              <a:gd name="csX2" fmla="*/ 11902644 w 14690019"/>
              <a:gd name="csY2" fmla="*/ 3338880 h 4067999"/>
              <a:gd name="csX3" fmla="*/ 13409392 w 14690019"/>
              <a:gd name="csY3" fmla="*/ 3338881 h 4067999"/>
              <a:gd name="csX4" fmla="*/ 14162766 w 14690019"/>
              <a:gd name="csY4" fmla="*/ 2033999 h 4067999"/>
              <a:gd name="csX5" fmla="*/ 14690019 w 14690019"/>
              <a:gd name="csY5" fmla="*/ 2033999 h 4067999"/>
              <a:gd name="csX6" fmla="*/ 13673018 w 14690019"/>
              <a:gd name="csY6" fmla="*/ 3795495 h 4067999"/>
              <a:gd name="csX7" fmla="*/ 11639017 w 14690019"/>
              <a:gd name="csY7" fmla="*/ 3795493 h 4067999"/>
              <a:gd name="csX8" fmla="*/ 10639906 w 14690019"/>
              <a:gd name="csY8" fmla="*/ 2303418 h 4067999"/>
              <a:gd name="csX9" fmla="*/ 10622020 w 14690019"/>
              <a:gd name="csY9" fmla="*/ 2034002 h 4067999"/>
              <a:gd name="csX10" fmla="*/ 11149198 w 14690019"/>
              <a:gd name="csY10" fmla="*/ 2034004 h 4067999"/>
              <a:gd name="csX11" fmla="*/ 2034002 w 14690019"/>
              <a:gd name="csY11" fmla="*/ 1 h 4067999"/>
              <a:gd name="csX12" fmla="*/ 3051002 w 14690019"/>
              <a:gd name="csY12" fmla="*/ 272507 h 4067999"/>
              <a:gd name="csX13" fmla="*/ 4050114 w 14690019"/>
              <a:gd name="csY13" fmla="*/ 1764582 h 4067999"/>
              <a:gd name="csX14" fmla="*/ 4068000 w 14690019"/>
              <a:gd name="csY14" fmla="*/ 2033998 h 4067999"/>
              <a:gd name="csX15" fmla="*/ 3540821 w 14690019"/>
              <a:gd name="csY15" fmla="*/ 2033996 h 4067999"/>
              <a:gd name="csX16" fmla="*/ 3540822 w 14690019"/>
              <a:gd name="csY16" fmla="*/ 2034003 h 4067999"/>
              <a:gd name="csX17" fmla="*/ 3540747 w 14690019"/>
              <a:gd name="csY17" fmla="*/ 2034003 h 4067999"/>
              <a:gd name="csX18" fmla="*/ 2787375 w 14690019"/>
              <a:gd name="csY18" fmla="*/ 729120 h 4067999"/>
              <a:gd name="csX19" fmla="*/ 1280627 w 14690019"/>
              <a:gd name="csY19" fmla="*/ 729119 h 4067999"/>
              <a:gd name="csX20" fmla="*/ 527253 w 14690019"/>
              <a:gd name="csY20" fmla="*/ 2034001 h 4067999"/>
              <a:gd name="csX21" fmla="*/ 0 w 14690019"/>
              <a:gd name="csY21" fmla="*/ 2034001 h 4067999"/>
              <a:gd name="csX22" fmla="*/ 1017001 w 14690019"/>
              <a:gd name="csY22" fmla="*/ 272505 h 4067999"/>
              <a:gd name="csX23" fmla="*/ 2034002 w 14690019"/>
              <a:gd name="csY23" fmla="*/ 1 h 4067999"/>
              <a:gd name="csX24" fmla="*/ 9115200 w 14690019"/>
              <a:gd name="csY24" fmla="*/ 0 h 4067999"/>
              <a:gd name="csX25" fmla="*/ 10132200 w 14690019"/>
              <a:gd name="csY25" fmla="*/ 272506 h 4067999"/>
              <a:gd name="csX26" fmla="*/ 11131312 w 14690019"/>
              <a:gd name="csY26" fmla="*/ 1764581 h 4067999"/>
              <a:gd name="csX27" fmla="*/ 11149198 w 14690019"/>
              <a:gd name="csY27" fmla="*/ 2033997 h 4067999"/>
              <a:gd name="csX28" fmla="*/ 10622019 w 14690019"/>
              <a:gd name="csY28" fmla="*/ 2033995 h 4067999"/>
              <a:gd name="csX29" fmla="*/ 10622020 w 14690019"/>
              <a:gd name="csY29" fmla="*/ 2034002 h 4067999"/>
              <a:gd name="csX30" fmla="*/ 10621945 w 14690019"/>
              <a:gd name="csY30" fmla="*/ 2034002 h 4067999"/>
              <a:gd name="csX31" fmla="*/ 9868573 w 14690019"/>
              <a:gd name="csY31" fmla="*/ 729119 h 4067999"/>
              <a:gd name="csX32" fmla="*/ 8361825 w 14690019"/>
              <a:gd name="csY32" fmla="*/ 729118 h 4067999"/>
              <a:gd name="csX33" fmla="*/ 7608451 w 14690019"/>
              <a:gd name="csY33" fmla="*/ 2034000 h 4067999"/>
              <a:gd name="csX34" fmla="*/ 7608821 w 14690019"/>
              <a:gd name="csY34" fmla="*/ 2034000 h 4067999"/>
              <a:gd name="csX35" fmla="*/ 6591820 w 14690019"/>
              <a:gd name="csY35" fmla="*/ 3795496 h 4067999"/>
              <a:gd name="csX36" fmla="*/ 4557819 w 14690019"/>
              <a:gd name="csY36" fmla="*/ 3795494 h 4067999"/>
              <a:gd name="csX37" fmla="*/ 3558708 w 14690019"/>
              <a:gd name="csY37" fmla="*/ 2303419 h 4067999"/>
              <a:gd name="csX38" fmla="*/ 3540822 w 14690019"/>
              <a:gd name="csY38" fmla="*/ 2034003 h 4067999"/>
              <a:gd name="csX39" fmla="*/ 4068000 w 14690019"/>
              <a:gd name="csY39" fmla="*/ 2034005 h 4067999"/>
              <a:gd name="csX40" fmla="*/ 4068000 w 14690019"/>
              <a:gd name="csY40" fmla="*/ 2033998 h 4067999"/>
              <a:gd name="csX41" fmla="*/ 4068074 w 14690019"/>
              <a:gd name="csY41" fmla="*/ 2033998 h 4067999"/>
              <a:gd name="csX42" fmla="*/ 4821446 w 14690019"/>
              <a:gd name="csY42" fmla="*/ 3338881 h 4067999"/>
              <a:gd name="csX43" fmla="*/ 6328194 w 14690019"/>
              <a:gd name="csY43" fmla="*/ 3338882 h 4067999"/>
              <a:gd name="csX44" fmla="*/ 7081569 w 14690019"/>
              <a:gd name="csY44" fmla="*/ 2034000 h 4067999"/>
              <a:gd name="csX45" fmla="*/ 7081198 w 14690019"/>
              <a:gd name="csY45" fmla="*/ 2034000 h 4067999"/>
              <a:gd name="csX46" fmla="*/ 8098199 w 14690019"/>
              <a:gd name="csY46" fmla="*/ 272504 h 4067999"/>
              <a:gd name="csX47" fmla="*/ 9115200 w 14690019"/>
              <a:gd name="csY47" fmla="*/ 0 h 406799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4690019" h="4067999">
                <a:moveTo>
                  <a:pt x="11149198" y="2033997"/>
                </a:moveTo>
                <a:lnTo>
                  <a:pt x="11149272" y="2033997"/>
                </a:lnTo>
                <a:cubicBezTo>
                  <a:pt x="11149271" y="2572306"/>
                  <a:pt x="11436455" y="3069725"/>
                  <a:pt x="11902644" y="3338880"/>
                </a:cubicBezTo>
                <a:cubicBezTo>
                  <a:pt x="12368833" y="3608035"/>
                  <a:pt x="12943202" y="3608035"/>
                  <a:pt x="13409392" y="3338881"/>
                </a:cubicBezTo>
                <a:cubicBezTo>
                  <a:pt x="13875582" y="3069727"/>
                  <a:pt x="14162766" y="2572309"/>
                  <a:pt x="14162766" y="2033999"/>
                </a:cubicBezTo>
                <a:lnTo>
                  <a:pt x="14690019" y="2033999"/>
                </a:lnTo>
                <a:cubicBezTo>
                  <a:pt x="14690019" y="2760678"/>
                  <a:pt x="14302340" y="3432156"/>
                  <a:pt x="13673018" y="3795495"/>
                </a:cubicBezTo>
                <a:cubicBezTo>
                  <a:pt x="13043696" y="4158834"/>
                  <a:pt x="12268339" y="4158833"/>
                  <a:pt x="11639017" y="3795493"/>
                </a:cubicBezTo>
                <a:cubicBezTo>
                  <a:pt x="11088361" y="3477571"/>
                  <a:pt x="10722712" y="2923729"/>
                  <a:pt x="10639906" y="2303418"/>
                </a:cubicBezTo>
                <a:lnTo>
                  <a:pt x="10622020" y="2034002"/>
                </a:lnTo>
                <a:lnTo>
                  <a:pt x="11149198" y="2034004"/>
                </a:lnTo>
                <a:close/>
                <a:moveTo>
                  <a:pt x="2034002" y="1"/>
                </a:moveTo>
                <a:cubicBezTo>
                  <a:pt x="2385171" y="2"/>
                  <a:pt x="2736341" y="90837"/>
                  <a:pt x="3051002" y="272507"/>
                </a:cubicBezTo>
                <a:cubicBezTo>
                  <a:pt x="3601659" y="590430"/>
                  <a:pt x="3967307" y="1144271"/>
                  <a:pt x="4050114" y="1764582"/>
                </a:cubicBezTo>
                <a:lnTo>
                  <a:pt x="4068000" y="2033998"/>
                </a:lnTo>
                <a:lnTo>
                  <a:pt x="3540821" y="2033996"/>
                </a:lnTo>
                <a:lnTo>
                  <a:pt x="3540822" y="2034003"/>
                </a:lnTo>
                <a:lnTo>
                  <a:pt x="3540747" y="2034003"/>
                </a:lnTo>
                <a:cubicBezTo>
                  <a:pt x="3540748" y="1495694"/>
                  <a:pt x="3253564" y="998275"/>
                  <a:pt x="2787375" y="729120"/>
                </a:cubicBezTo>
                <a:cubicBezTo>
                  <a:pt x="2321186" y="459965"/>
                  <a:pt x="1746817" y="459965"/>
                  <a:pt x="1280627" y="729119"/>
                </a:cubicBezTo>
                <a:cubicBezTo>
                  <a:pt x="814437" y="998273"/>
                  <a:pt x="527253" y="1495691"/>
                  <a:pt x="527253" y="2034001"/>
                </a:cubicBezTo>
                <a:lnTo>
                  <a:pt x="0" y="2034001"/>
                </a:lnTo>
                <a:cubicBezTo>
                  <a:pt x="0" y="1307322"/>
                  <a:pt x="387679" y="635844"/>
                  <a:pt x="1017001" y="272505"/>
                </a:cubicBezTo>
                <a:cubicBezTo>
                  <a:pt x="1331662" y="90836"/>
                  <a:pt x="1682832" y="1"/>
                  <a:pt x="2034002" y="1"/>
                </a:cubicBezTo>
                <a:close/>
                <a:moveTo>
                  <a:pt x="9115200" y="0"/>
                </a:moveTo>
                <a:cubicBezTo>
                  <a:pt x="9466369" y="1"/>
                  <a:pt x="9817539" y="90836"/>
                  <a:pt x="10132200" y="272506"/>
                </a:cubicBezTo>
                <a:cubicBezTo>
                  <a:pt x="10682857" y="590429"/>
                  <a:pt x="11048505" y="1144270"/>
                  <a:pt x="11131312" y="1764581"/>
                </a:cubicBezTo>
                <a:lnTo>
                  <a:pt x="11149198" y="2033997"/>
                </a:lnTo>
                <a:lnTo>
                  <a:pt x="10622019" y="2033995"/>
                </a:lnTo>
                <a:lnTo>
                  <a:pt x="10622020" y="2034002"/>
                </a:lnTo>
                <a:lnTo>
                  <a:pt x="10621945" y="2034002"/>
                </a:lnTo>
                <a:cubicBezTo>
                  <a:pt x="10621946" y="1495693"/>
                  <a:pt x="10334762" y="998274"/>
                  <a:pt x="9868573" y="729119"/>
                </a:cubicBezTo>
                <a:cubicBezTo>
                  <a:pt x="9402384" y="459964"/>
                  <a:pt x="8828015" y="459964"/>
                  <a:pt x="8361825" y="729118"/>
                </a:cubicBezTo>
                <a:cubicBezTo>
                  <a:pt x="7895635" y="998272"/>
                  <a:pt x="7608451" y="1495690"/>
                  <a:pt x="7608451" y="2034000"/>
                </a:cubicBezTo>
                <a:lnTo>
                  <a:pt x="7608821" y="2034000"/>
                </a:lnTo>
                <a:cubicBezTo>
                  <a:pt x="7608821" y="2760679"/>
                  <a:pt x="7221142" y="3432157"/>
                  <a:pt x="6591820" y="3795496"/>
                </a:cubicBezTo>
                <a:cubicBezTo>
                  <a:pt x="5962498" y="4158835"/>
                  <a:pt x="5187141" y="4158834"/>
                  <a:pt x="4557819" y="3795494"/>
                </a:cubicBezTo>
                <a:cubicBezTo>
                  <a:pt x="4007163" y="3477572"/>
                  <a:pt x="3641514" y="2923730"/>
                  <a:pt x="3558708" y="2303419"/>
                </a:cubicBezTo>
                <a:lnTo>
                  <a:pt x="3540822" y="2034003"/>
                </a:lnTo>
                <a:lnTo>
                  <a:pt x="4068000" y="2034005"/>
                </a:lnTo>
                <a:lnTo>
                  <a:pt x="4068000" y="2033998"/>
                </a:lnTo>
                <a:lnTo>
                  <a:pt x="4068074" y="2033998"/>
                </a:lnTo>
                <a:cubicBezTo>
                  <a:pt x="4068073" y="2572307"/>
                  <a:pt x="4355257" y="3069726"/>
                  <a:pt x="4821446" y="3338881"/>
                </a:cubicBezTo>
                <a:cubicBezTo>
                  <a:pt x="5287635" y="3608036"/>
                  <a:pt x="5862004" y="3608036"/>
                  <a:pt x="6328194" y="3338882"/>
                </a:cubicBezTo>
                <a:cubicBezTo>
                  <a:pt x="6794384" y="3069728"/>
                  <a:pt x="7081569" y="2572310"/>
                  <a:pt x="7081569" y="2034000"/>
                </a:cubicBezTo>
                <a:lnTo>
                  <a:pt x="7081198" y="2034000"/>
                </a:lnTo>
                <a:cubicBezTo>
                  <a:pt x="7081198" y="1307321"/>
                  <a:pt x="7468877" y="635843"/>
                  <a:pt x="8098199" y="272504"/>
                </a:cubicBezTo>
                <a:cubicBezTo>
                  <a:pt x="8412860" y="90835"/>
                  <a:pt x="8764030" y="0"/>
                  <a:pt x="91152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rgbClr val="87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7D2F6888-5143-7303-1766-47D295C8FF5D}"/>
              </a:ext>
            </a:extLst>
          </p:cNvPr>
          <p:cNvGrpSpPr/>
          <p:nvPr/>
        </p:nvGrpSpPr>
        <p:grpSpPr>
          <a:xfrm>
            <a:off x="1264932" y="2907865"/>
            <a:ext cx="2186816" cy="2856666"/>
            <a:chOff x="1264932" y="2907865"/>
            <a:chExt cx="2186816" cy="2856666"/>
          </a:xfrm>
        </p:grpSpPr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C3415E9C-9ED2-1DE5-D64E-423FC75A949B}"/>
                </a:ext>
              </a:extLst>
            </p:cNvPr>
            <p:cNvSpPr txBox="1"/>
            <p:nvPr/>
          </p:nvSpPr>
          <p:spPr>
            <a:xfrm>
              <a:off x="1264932" y="4806192"/>
              <a:ext cx="2186816" cy="9583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Mould &amp; Die Making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Plastic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and Aluminium Moulds</a:t>
              </a:r>
            </a:p>
            <a:p>
              <a:pPr algn="ctr">
                <a:lnSpc>
                  <a:spcPts val="12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From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very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small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to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large</a:t>
              </a:r>
            </a:p>
            <a:p>
              <a:pPr algn="ctr">
                <a:lnSpc>
                  <a:spcPts val="1600"/>
                </a:lnSpc>
              </a:pP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Fixture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/JIG Construction</a:t>
              </a:r>
            </a:p>
          </p:txBody>
        </p:sp>
        <p:grpSp>
          <p:nvGrpSpPr>
            <p:cNvPr id="68" name="Gruppieren 67">
              <a:extLst>
                <a:ext uri="{FF2B5EF4-FFF2-40B4-BE49-F238E27FC236}">
                  <a16:creationId xmlns:a16="http://schemas.microsoft.com/office/drawing/2014/main" id="{C5D49D18-1D5A-4643-8243-3E4829DD610C}"/>
                </a:ext>
              </a:extLst>
            </p:cNvPr>
            <p:cNvGrpSpPr/>
            <p:nvPr/>
          </p:nvGrpSpPr>
          <p:grpSpPr>
            <a:xfrm>
              <a:off x="1504689" y="2907865"/>
              <a:ext cx="1707302" cy="1707302"/>
              <a:chOff x="1504689" y="2907865"/>
              <a:chExt cx="1707302" cy="1707302"/>
            </a:xfrm>
          </p:grpSpPr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3ED87BF7-8E73-EED5-776E-9216728E2C66}"/>
                  </a:ext>
                </a:extLst>
              </p:cNvPr>
              <p:cNvSpPr/>
              <p:nvPr/>
            </p:nvSpPr>
            <p:spPr>
              <a:xfrm>
                <a:off x="1504689" y="2907865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0" name="Grafik 59">
                <a:extLst>
                  <a:ext uri="{FF2B5EF4-FFF2-40B4-BE49-F238E27FC236}">
                    <a16:creationId xmlns:a16="http://schemas.microsoft.com/office/drawing/2014/main" id="{F5D504EA-88CD-7854-EE50-489260EC6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08124" y="3340431"/>
                <a:ext cx="1020692" cy="865217"/>
              </a:xfrm>
              <a:prstGeom prst="rect">
                <a:avLst/>
              </a:prstGeom>
            </p:spPr>
          </p:pic>
        </p:grp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23C991D-B2F6-E5B8-C8FF-89E4D6FBDA2F}"/>
              </a:ext>
            </a:extLst>
          </p:cNvPr>
          <p:cNvGrpSpPr/>
          <p:nvPr/>
        </p:nvGrpSpPr>
        <p:grpSpPr>
          <a:xfrm>
            <a:off x="3586755" y="1660790"/>
            <a:ext cx="2536464" cy="2954376"/>
            <a:chOff x="3586755" y="1660790"/>
            <a:chExt cx="2536464" cy="2954376"/>
          </a:xfrm>
        </p:grpSpPr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6AA1BEAF-D496-0F90-5F56-F47FAB2FD089}"/>
                </a:ext>
              </a:extLst>
            </p:cNvPr>
            <p:cNvSpPr txBox="1"/>
            <p:nvPr/>
          </p:nvSpPr>
          <p:spPr>
            <a:xfrm>
              <a:off x="3586755" y="1660790"/>
              <a:ext cx="253646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Construction (CAD/CAM)</a:t>
              </a:r>
            </a:p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Engineering (</a:t>
              </a:r>
              <a:r>
                <a:rPr lang="de-DE" sz="1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partner</a:t>
              </a:r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)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Advice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on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feasibility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materials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</a:p>
            <a:p>
              <a:pPr algn="ctr">
                <a:lnSpc>
                  <a:spcPts val="12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and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manufacturing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processes</a:t>
              </a:r>
              <a:endParaRPr lang="de-DE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69" name="Gruppieren 68">
              <a:extLst>
                <a:ext uri="{FF2B5EF4-FFF2-40B4-BE49-F238E27FC236}">
                  <a16:creationId xmlns:a16="http://schemas.microsoft.com/office/drawing/2014/main" id="{7591A8D6-925C-3171-2071-1D8FEE49418C}"/>
                </a:ext>
              </a:extLst>
            </p:cNvPr>
            <p:cNvGrpSpPr/>
            <p:nvPr/>
          </p:nvGrpSpPr>
          <p:grpSpPr>
            <a:xfrm>
              <a:off x="4001338" y="2907864"/>
              <a:ext cx="1707302" cy="1707302"/>
              <a:chOff x="4001338" y="2907864"/>
              <a:chExt cx="1707302" cy="1707302"/>
            </a:xfrm>
          </p:grpSpPr>
          <p:sp>
            <p:nvSpPr>
              <p:cNvPr id="46" name="Ellipse 45">
                <a:extLst>
                  <a:ext uri="{FF2B5EF4-FFF2-40B4-BE49-F238E27FC236}">
                    <a16:creationId xmlns:a16="http://schemas.microsoft.com/office/drawing/2014/main" id="{F7F620AE-BA71-9EC8-5CCB-4EF7D94B9A3C}"/>
                  </a:ext>
                </a:extLst>
              </p:cNvPr>
              <p:cNvSpPr/>
              <p:nvPr/>
            </p:nvSpPr>
            <p:spPr>
              <a:xfrm>
                <a:off x="4001338" y="2907864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2" name="Grafik 61">
                <a:extLst>
                  <a:ext uri="{FF2B5EF4-FFF2-40B4-BE49-F238E27FC236}">
                    <a16:creationId xmlns:a16="http://schemas.microsoft.com/office/drawing/2014/main" id="{0406A523-442B-587D-9AC1-1FD814F9B2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44487" y="3366154"/>
                <a:ext cx="1021003" cy="790718"/>
              </a:xfrm>
              <a:prstGeom prst="rect">
                <a:avLst/>
              </a:prstGeom>
            </p:spPr>
          </p:pic>
        </p:grpSp>
      </p:grpSp>
      <p:grpSp>
        <p:nvGrpSpPr>
          <p:cNvPr id="74" name="Gruppieren 73">
            <a:extLst>
              <a:ext uri="{FF2B5EF4-FFF2-40B4-BE49-F238E27FC236}">
                <a16:creationId xmlns:a16="http://schemas.microsoft.com/office/drawing/2014/main" id="{EAAD38E4-DF76-2EFD-B15C-180D4E589CDF}"/>
              </a:ext>
            </a:extLst>
          </p:cNvPr>
          <p:cNvGrpSpPr/>
          <p:nvPr/>
        </p:nvGrpSpPr>
        <p:grpSpPr>
          <a:xfrm>
            <a:off x="5967444" y="2907864"/>
            <a:ext cx="2768386" cy="3260239"/>
            <a:chOff x="5967444" y="2907864"/>
            <a:chExt cx="2768386" cy="3260239"/>
          </a:xfrm>
        </p:grpSpPr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9A3B1B5C-1019-4C08-2BC3-C8E9663169E1}"/>
                </a:ext>
              </a:extLst>
            </p:cNvPr>
            <p:cNvSpPr txBox="1"/>
            <p:nvPr/>
          </p:nvSpPr>
          <p:spPr>
            <a:xfrm>
              <a:off x="5967444" y="4806192"/>
              <a:ext cx="2768386" cy="13619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CNC Milling Technology/</a:t>
              </a:r>
            </a:p>
            <a:p>
              <a:pPr algn="ctr"/>
              <a:r>
                <a:rPr lang="de-DE" sz="1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Mechanical</a:t>
              </a:r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Machining</a:t>
              </a:r>
              <a:endParaRPr lang="de-DE" sz="1600" b="1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From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small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to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large</a:t>
              </a:r>
            </a:p>
            <a:p>
              <a:pPr algn="ctr">
                <a:lnSpc>
                  <a:spcPts val="1200"/>
                </a:lnSpc>
              </a:pP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Machining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of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CFRP/GFRP, Aluminium, </a:t>
              </a:r>
            </a:p>
            <a:p>
              <a:pPr algn="ctr">
                <a:lnSpc>
                  <a:spcPts val="14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Plastics/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Foams</a:t>
              </a:r>
              <a:endParaRPr lang="de-DE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300"/>
                </a:lnSpc>
              </a:pP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Trimming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of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CFRP and GFRP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laminates</a:t>
              </a:r>
              <a:endParaRPr lang="de-CH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70" name="Gruppieren 69">
              <a:extLst>
                <a:ext uri="{FF2B5EF4-FFF2-40B4-BE49-F238E27FC236}">
                  <a16:creationId xmlns:a16="http://schemas.microsoft.com/office/drawing/2014/main" id="{D2126439-F05C-3FA0-6843-D7F52B4992E7}"/>
                </a:ext>
              </a:extLst>
            </p:cNvPr>
            <p:cNvGrpSpPr/>
            <p:nvPr/>
          </p:nvGrpSpPr>
          <p:grpSpPr>
            <a:xfrm>
              <a:off x="6497987" y="2907864"/>
              <a:ext cx="1707302" cy="1707302"/>
              <a:chOff x="6497987" y="2907864"/>
              <a:chExt cx="1707302" cy="1707302"/>
            </a:xfrm>
          </p:grpSpPr>
          <p:sp>
            <p:nvSpPr>
              <p:cNvPr id="48" name="Ellipse 47">
                <a:extLst>
                  <a:ext uri="{FF2B5EF4-FFF2-40B4-BE49-F238E27FC236}">
                    <a16:creationId xmlns:a16="http://schemas.microsoft.com/office/drawing/2014/main" id="{201381CB-BC92-7BE8-7E88-AF42CC8B377F}"/>
                  </a:ext>
                </a:extLst>
              </p:cNvPr>
              <p:cNvSpPr/>
              <p:nvPr/>
            </p:nvSpPr>
            <p:spPr>
              <a:xfrm>
                <a:off x="6497987" y="2907864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4" name="Grafik 63">
                <a:extLst>
                  <a:ext uri="{FF2B5EF4-FFF2-40B4-BE49-F238E27FC236}">
                    <a16:creationId xmlns:a16="http://schemas.microsoft.com/office/drawing/2014/main" id="{9FECA215-A06E-90EB-3509-7768D429EF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84825" y="3331603"/>
                <a:ext cx="922538" cy="882874"/>
              </a:xfrm>
              <a:prstGeom prst="rect">
                <a:avLst/>
              </a:prstGeom>
            </p:spPr>
          </p:pic>
        </p:grpSp>
      </p:grp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03F4C625-FDF6-826C-2065-E0B2D9185098}"/>
              </a:ext>
            </a:extLst>
          </p:cNvPr>
          <p:cNvGrpSpPr/>
          <p:nvPr/>
        </p:nvGrpSpPr>
        <p:grpSpPr>
          <a:xfrm>
            <a:off x="8373399" y="1660790"/>
            <a:ext cx="2927597" cy="2954374"/>
            <a:chOff x="8373399" y="1660790"/>
            <a:chExt cx="2927597" cy="2954374"/>
          </a:xfrm>
        </p:grpSpPr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3C408B56-F82A-16BD-8040-C148B5FFCCCC}"/>
                </a:ext>
              </a:extLst>
            </p:cNvPr>
            <p:cNvSpPr txBox="1"/>
            <p:nvPr/>
          </p:nvSpPr>
          <p:spPr>
            <a:xfrm>
              <a:off x="8373399" y="1660790"/>
              <a:ext cx="292759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 err="1">
                  <a:latin typeface="Cambria" panose="02040503050406030204" pitchFamily="18" charset="0"/>
                  <a:ea typeface="Cambria" panose="02040503050406030204" pitchFamily="18" charset="0"/>
                </a:rPr>
                <a:t>Inspection</a:t>
              </a:r>
              <a:r>
                <a:rPr lang="de-DE" sz="1600" b="1" dirty="0">
                  <a:latin typeface="Cambria" panose="02040503050406030204" pitchFamily="18" charset="0"/>
                  <a:ea typeface="Cambria" panose="02040503050406030204" pitchFamily="18" charset="0"/>
                </a:rPr>
                <a:t> and Measurement</a:t>
              </a:r>
            </a:p>
            <a:p>
              <a:pPr algn="ctr">
                <a:lnSpc>
                  <a:spcPct val="150000"/>
                </a:lnSpc>
              </a:pP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Quality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assurance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with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measurement</a:t>
              </a:r>
              <a:endParaRPr lang="de-DE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report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prior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to</a:t>
              </a:r>
              <a:r>
                <a:rPr lang="de-DE" sz="12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DE" sz="12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delivery</a:t>
              </a:r>
              <a:endParaRPr lang="de-CH" sz="12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71" name="Gruppieren 70">
              <a:extLst>
                <a:ext uri="{FF2B5EF4-FFF2-40B4-BE49-F238E27FC236}">
                  <a16:creationId xmlns:a16="http://schemas.microsoft.com/office/drawing/2014/main" id="{A5A4E93F-8011-ED01-9133-ACBBECC8EB52}"/>
                </a:ext>
              </a:extLst>
            </p:cNvPr>
            <p:cNvGrpSpPr/>
            <p:nvPr/>
          </p:nvGrpSpPr>
          <p:grpSpPr>
            <a:xfrm>
              <a:off x="8983548" y="2907862"/>
              <a:ext cx="1707302" cy="1707302"/>
              <a:chOff x="8983548" y="2907862"/>
              <a:chExt cx="1707302" cy="1707302"/>
            </a:xfrm>
          </p:grpSpPr>
          <p:sp>
            <p:nvSpPr>
              <p:cNvPr id="50" name="Ellipse 49">
                <a:extLst>
                  <a:ext uri="{FF2B5EF4-FFF2-40B4-BE49-F238E27FC236}">
                    <a16:creationId xmlns:a16="http://schemas.microsoft.com/office/drawing/2014/main" id="{E7EA9E55-F827-08FE-77CF-412E8D210545}"/>
                  </a:ext>
                </a:extLst>
              </p:cNvPr>
              <p:cNvSpPr/>
              <p:nvPr/>
            </p:nvSpPr>
            <p:spPr>
              <a:xfrm>
                <a:off x="8983548" y="2907862"/>
                <a:ext cx="1707302" cy="1707302"/>
              </a:xfrm>
              <a:prstGeom prst="ellipse">
                <a:avLst/>
              </a:prstGeom>
              <a:gradFill flip="none" rotWithShape="1">
                <a:gsLst>
                  <a:gs pos="100000">
                    <a:schemeClr val="tx1"/>
                  </a:gs>
                  <a:gs pos="41000">
                    <a:srgbClr val="870000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/>
              </a:p>
            </p:txBody>
          </p:sp>
          <p:pic>
            <p:nvPicPr>
              <p:cNvPr id="66" name="Grafik 65">
                <a:extLst>
                  <a:ext uri="{FF2B5EF4-FFF2-40B4-BE49-F238E27FC236}">
                    <a16:creationId xmlns:a16="http://schemas.microsoft.com/office/drawing/2014/main" id="{434EB8EF-FAE8-D2BA-AB5B-3A11E8D528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365119" y="3236748"/>
                <a:ext cx="944157" cy="88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6318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688A5-ABA3-F934-D707-51DBD98AC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eine Ecke abgerundet 2">
            <a:extLst>
              <a:ext uri="{FF2B5EF4-FFF2-40B4-BE49-F238E27FC236}">
                <a16:creationId xmlns:a16="http://schemas.microsoft.com/office/drawing/2014/main" id="{12C5DBCC-BC4E-5D72-B014-7B184FE04CD6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00F2125-91FB-C726-9AD0-EF6C1C2B5B4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7725F6A-219C-31D8-7B93-B3196EAE148F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Our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Experience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5FBE3F-4ED4-893E-D41E-69191668B9B6}"/>
              </a:ext>
            </a:extLst>
          </p:cNvPr>
          <p:cNvSpPr txBox="1"/>
          <p:nvPr/>
        </p:nvSpPr>
        <p:spPr>
          <a:xfrm>
            <a:off x="870850" y="831623"/>
            <a:ext cx="54973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Selected Areas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Expertise –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highest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standards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precision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 on-time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delivery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0CC3FB36-73D3-BFFB-6CB2-4EAADDBDC2B3}"/>
              </a:ext>
            </a:extLst>
          </p:cNvPr>
          <p:cNvGrpSpPr/>
          <p:nvPr/>
        </p:nvGrpSpPr>
        <p:grpSpPr>
          <a:xfrm>
            <a:off x="371616" y="1835524"/>
            <a:ext cx="11473917" cy="5031774"/>
            <a:chOff x="371616" y="1835524"/>
            <a:chExt cx="11473917" cy="5031774"/>
          </a:xfrm>
        </p:grpSpPr>
        <p:sp>
          <p:nvSpPr>
            <p:cNvPr id="28" name="Rechteck: obere Ecken abgerundet 27">
              <a:extLst>
                <a:ext uri="{FF2B5EF4-FFF2-40B4-BE49-F238E27FC236}">
                  <a16:creationId xmlns:a16="http://schemas.microsoft.com/office/drawing/2014/main" id="{792D16D3-A1DF-E359-DC97-690C596419F2}"/>
                </a:ext>
              </a:extLst>
            </p:cNvPr>
            <p:cNvSpPr/>
            <p:nvPr/>
          </p:nvSpPr>
          <p:spPr>
            <a:xfrm>
              <a:off x="371616" y="1835524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7" name="Rechteck: obere Ecken abgerundet 16">
              <a:extLst>
                <a:ext uri="{FF2B5EF4-FFF2-40B4-BE49-F238E27FC236}">
                  <a16:creationId xmlns:a16="http://schemas.microsoft.com/office/drawing/2014/main" id="{488876BD-265D-8C8E-14A9-348EAD9BF214}"/>
                </a:ext>
              </a:extLst>
            </p:cNvPr>
            <p:cNvSpPr/>
            <p:nvPr/>
          </p:nvSpPr>
          <p:spPr>
            <a:xfrm>
              <a:off x="3284274" y="1845051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5" name="Rechteck: obere Ecken abgerundet 14">
              <a:extLst>
                <a:ext uri="{FF2B5EF4-FFF2-40B4-BE49-F238E27FC236}">
                  <a16:creationId xmlns:a16="http://schemas.microsoft.com/office/drawing/2014/main" id="{DBFE1164-DD9B-EC9C-8DB4-F787ED02D944}"/>
                </a:ext>
              </a:extLst>
            </p:cNvPr>
            <p:cNvSpPr/>
            <p:nvPr/>
          </p:nvSpPr>
          <p:spPr>
            <a:xfrm>
              <a:off x="6196932" y="1845051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13" name="Rechteck: obere Ecken abgerundet 12">
              <a:extLst>
                <a:ext uri="{FF2B5EF4-FFF2-40B4-BE49-F238E27FC236}">
                  <a16:creationId xmlns:a16="http://schemas.microsoft.com/office/drawing/2014/main" id="{DC45267B-9B4C-58BB-AFDD-E17E34AD4A66}"/>
                </a:ext>
              </a:extLst>
            </p:cNvPr>
            <p:cNvSpPr/>
            <p:nvPr/>
          </p:nvSpPr>
          <p:spPr>
            <a:xfrm>
              <a:off x="9109591" y="1845051"/>
              <a:ext cx="2700000" cy="5022247"/>
            </a:xfrm>
            <a:prstGeom prst="round2SameRect">
              <a:avLst/>
            </a:prstGeom>
            <a:gradFill flip="none" rotWithShape="1">
              <a:gsLst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95000"/>
                  </a:schemeClr>
                </a:gs>
                <a:gs pos="3000">
                  <a:schemeClr val="bg1">
                    <a:lumMod val="50000"/>
                  </a:schemeClr>
                </a:gs>
              </a:gsLst>
              <a:lin ang="18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D9220EBF-E13E-B7C9-267F-7758BCA2139C}"/>
                </a:ext>
              </a:extLst>
            </p:cNvPr>
            <p:cNvSpPr txBox="1"/>
            <p:nvPr/>
          </p:nvSpPr>
          <p:spPr>
            <a:xfrm>
              <a:off x="452840" y="3937998"/>
              <a:ext cx="2537554" cy="1866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Automobil &amp; Motor Sport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«Moulding</a:t>
              </a:r>
              <a:r>
                <a:rPr lang="de-CH" sz="14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for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1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maximum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speed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Precision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Centrifugal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Force and Vibration!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Long-term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production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Formula 1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D4FC33FE-8C15-A1A8-3F4D-ECEDF230CCD5}"/>
                </a:ext>
              </a:extLst>
            </p:cNvPr>
            <p:cNvSpPr txBox="1"/>
            <p:nvPr/>
          </p:nvSpPr>
          <p:spPr>
            <a:xfrm>
              <a:off x="3425513" y="3937998"/>
              <a:ext cx="2417521" cy="2033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Aviation and Space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To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get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your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visions</a:t>
              </a:r>
              <a:r>
                <a:rPr lang="de-CH" sz="14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off</a:t>
              </a:r>
            </a:p>
            <a:p>
              <a:pPr algn="ctr">
                <a:lnSpc>
                  <a:spcPts val="11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the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ground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Safety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at high-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altitude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enviroments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and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under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3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extreme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strain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Projects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for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Aviation and Space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Programs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9AA1E035-B206-CDC7-9766-905E64EB4D1B}"/>
                </a:ext>
              </a:extLst>
            </p:cNvPr>
            <p:cNvSpPr txBox="1"/>
            <p:nvPr/>
          </p:nvSpPr>
          <p:spPr>
            <a:xfrm>
              <a:off x="6370702" y="3937998"/>
              <a:ext cx="2552174" cy="18669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Composite Industry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«Moulding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the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Future</a:t>
              </a:r>
            </a:p>
            <a:p>
              <a:pPr algn="ctr">
                <a:lnSpc>
                  <a:spcPts val="11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of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Materials»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Reliability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under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high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pressure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and high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temperatures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Projects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for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Aerospace</a:t>
              </a:r>
            </a:p>
            <a:p>
              <a:pPr algn="ctr">
                <a:lnSpc>
                  <a:spcPts val="12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and Defense</a:t>
              </a:r>
            </a:p>
          </p:txBody>
        </p: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0132D7D1-1DDD-D3CA-519E-4DE9F228D4D2}"/>
                </a:ext>
              </a:extLst>
            </p:cNvPr>
            <p:cNvSpPr txBox="1"/>
            <p:nvPr/>
          </p:nvSpPr>
          <p:spPr>
            <a:xfrm>
              <a:off x="9052076" y="3937998"/>
              <a:ext cx="2793457" cy="124886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Pattern Making</a:t>
              </a:r>
            </a:p>
            <a:p>
              <a:pPr algn="ctr">
                <a:lnSpc>
                  <a:spcPct val="20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«Passionate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about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your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projects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»</a:t>
              </a:r>
            </a:p>
            <a:p>
              <a:pPr algn="ctr">
                <a:lnSpc>
                  <a:spcPct val="150000"/>
                </a:lnSpc>
              </a:pP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Quality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that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withstands</a:t>
              </a:r>
              <a:endParaRPr lang="de-CH" sz="1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>
                <a:lnSpc>
                  <a:spcPts val="1200"/>
                </a:lnSpc>
              </a:pP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heat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and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melt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de-CH" sz="1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flow</a:t>
              </a:r>
              <a:r>
                <a:rPr lang="de-CH" sz="1400" dirty="0">
                  <a:latin typeface="Cambria" panose="02040503050406030204" pitchFamily="18" charset="0"/>
                  <a:ea typeface="Cambria" panose="02040503050406030204" pitchFamily="18" charset="0"/>
                </a:rPr>
                <a:t>!</a:t>
              </a:r>
            </a:p>
          </p:txBody>
        </p:sp>
      </p:grpSp>
      <p:pic>
        <p:nvPicPr>
          <p:cNvPr id="23" name="Grafik 22">
            <a:extLst>
              <a:ext uri="{FF2B5EF4-FFF2-40B4-BE49-F238E27FC236}">
                <a16:creationId xmlns:a16="http://schemas.microsoft.com/office/drawing/2014/main" id="{1F59A4B2-D698-08A0-D338-CFB936B8B5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802" y="1983792"/>
            <a:ext cx="2195866" cy="1142500"/>
          </a:xfrm>
          <a:prstGeom prst="rect">
            <a:avLst/>
          </a:prstGeom>
          <a:noFill/>
          <a:effectLst>
            <a:outerShdw blurRad="25400" dist="12700" dir="5400000" algn="ctr" rotWithShape="0">
              <a:srgbClr val="FFC000"/>
            </a:outerShdw>
          </a:effectLst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B3D406CE-9A98-F1AD-6FB4-B843FD29B79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210" y="2136445"/>
            <a:ext cx="2174494" cy="951747"/>
          </a:xfrm>
          <a:prstGeom prst="rect">
            <a:avLst/>
          </a:prstGeom>
          <a:effectLst>
            <a:outerShdw blurRad="25400" dist="12700" dir="5400000" algn="ctr" rotWithShape="0">
              <a:schemeClr val="tx1">
                <a:alpha val="97000"/>
              </a:schemeClr>
            </a:outerShdw>
          </a:effectLst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C07123F-EDA4-68CB-96B3-6DC851D9474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79036" flipH="1">
            <a:off x="699118" y="1981039"/>
            <a:ext cx="2066580" cy="1084754"/>
          </a:xfrm>
          <a:prstGeom prst="rect">
            <a:avLst/>
          </a:prstGeom>
          <a:effectLst>
            <a:outerShdw blurRad="76200" dist="25400" dir="5400000" algn="ctr" rotWithShape="0">
              <a:srgbClr val="B00000"/>
            </a:outerShdw>
          </a:effectLst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38643364-8D42-993D-B13B-0E10E46E218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427878" y="1944649"/>
            <a:ext cx="2412789" cy="983447"/>
          </a:xfrm>
          <a:prstGeom prst="rect">
            <a:avLst/>
          </a:prstGeom>
          <a:effectLst>
            <a:outerShdw blurRad="50800" dist="50800" dir="1800000" sx="98000" sy="98000" algn="ctr" rotWithShape="0">
              <a:srgbClr val="002060"/>
            </a:outerShdw>
          </a:effectLst>
        </p:spPr>
      </p:pic>
    </p:spTree>
    <p:extLst>
      <p:ext uri="{BB962C8B-B14F-4D97-AF65-F5344CB8AC3E}">
        <p14:creationId xmlns:p14="http://schemas.microsoft.com/office/powerpoint/2010/main" val="6403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75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375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5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75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5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375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4756D-17AA-6F99-E6BA-62D57A40B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: eine Ecke abgerundet 2">
            <a:extLst>
              <a:ext uri="{FF2B5EF4-FFF2-40B4-BE49-F238E27FC236}">
                <a16:creationId xmlns:a16="http://schemas.microsoft.com/office/drawing/2014/main" id="{8C65920E-B6AA-6534-050C-EAD6A071EEDF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B14A71B-4BAB-5D22-A2D1-7C241618310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40DAB07-EE3A-27D4-75BB-8F26F3908CD8}"/>
              </a:ext>
            </a:extLst>
          </p:cNvPr>
          <p:cNvSpPr txBox="1"/>
          <p:nvPr/>
        </p:nvSpPr>
        <p:spPr>
          <a:xfrm>
            <a:off x="508000" y="28804"/>
            <a:ext cx="681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Our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Machinery</a:t>
            </a:r>
            <a:endParaRPr lang="de-CH" sz="3600" dirty="0">
              <a:solidFill>
                <a:schemeClr val="accent3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4A45333-981F-DEC2-3B3A-AB703CD2242A}"/>
              </a:ext>
            </a:extLst>
          </p:cNvPr>
          <p:cNvSpPr txBox="1"/>
          <p:nvPr/>
        </p:nvSpPr>
        <p:spPr>
          <a:xfrm>
            <a:off x="870850" y="831623"/>
            <a:ext cx="4898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State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Art –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Our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modern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machinery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is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second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none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Switzerland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8F67C8C-02FF-8F0B-546E-C50AE1E00AAA}"/>
              </a:ext>
            </a:extLst>
          </p:cNvPr>
          <p:cNvGrpSpPr/>
          <p:nvPr/>
        </p:nvGrpSpPr>
        <p:grpSpPr>
          <a:xfrm>
            <a:off x="-189129" y="1191786"/>
            <a:ext cx="12366247" cy="5666214"/>
            <a:chOff x="-189129" y="1191786"/>
            <a:chExt cx="12366247" cy="5666214"/>
          </a:xfrm>
        </p:grpSpPr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50AD2C46-54F4-8FDF-A798-5E709396B5BD}"/>
                </a:ext>
              </a:extLst>
            </p:cNvPr>
            <p:cNvSpPr/>
            <p:nvPr/>
          </p:nvSpPr>
          <p:spPr>
            <a:xfrm>
              <a:off x="-1" y="1257303"/>
              <a:ext cx="12177119" cy="5600697"/>
            </a:xfrm>
            <a:custGeom>
              <a:avLst/>
              <a:gdLst>
                <a:gd name="csX0" fmla="*/ 0 w 12177119"/>
                <a:gd name="csY0" fmla="*/ 0 h 5600697"/>
                <a:gd name="csX1" fmla="*/ 5766666 w 12177119"/>
                <a:gd name="csY1" fmla="*/ 0 h 5600697"/>
                <a:gd name="csX2" fmla="*/ 7632683 w 12177119"/>
                <a:gd name="csY2" fmla="*/ 1762122 h 5600697"/>
                <a:gd name="csX3" fmla="*/ 11048144 w 12177119"/>
                <a:gd name="csY3" fmla="*/ 1762122 h 5600697"/>
                <a:gd name="csX4" fmla="*/ 12177119 w 12177119"/>
                <a:gd name="csY4" fmla="*/ 2797272 h 5600697"/>
                <a:gd name="csX5" fmla="*/ 11046629 w 12177119"/>
                <a:gd name="csY5" fmla="*/ 3833810 h 5600697"/>
                <a:gd name="csX6" fmla="*/ 7637729 w 12177119"/>
                <a:gd name="csY6" fmla="*/ 3833810 h 5600697"/>
                <a:gd name="csX7" fmla="*/ 5766666 w 12177119"/>
                <a:gd name="csY7" fmla="*/ 5600697 h 5600697"/>
                <a:gd name="csX8" fmla="*/ 0 w 12177119"/>
                <a:gd name="csY8" fmla="*/ 5600697 h 5600697"/>
                <a:gd name="csX9" fmla="*/ 0 w 12177119"/>
                <a:gd name="csY9" fmla="*/ 0 h 5600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2177119" h="5600697">
                  <a:moveTo>
                    <a:pt x="0" y="0"/>
                  </a:moveTo>
                  <a:lnTo>
                    <a:pt x="5766666" y="0"/>
                  </a:lnTo>
                  <a:lnTo>
                    <a:pt x="7632683" y="1762122"/>
                  </a:lnTo>
                  <a:lnTo>
                    <a:pt x="11048144" y="1762122"/>
                  </a:lnTo>
                  <a:lnTo>
                    <a:pt x="12177119" y="2797272"/>
                  </a:lnTo>
                  <a:lnTo>
                    <a:pt x="11046629" y="3833810"/>
                  </a:lnTo>
                  <a:lnTo>
                    <a:pt x="7637729" y="3833810"/>
                  </a:lnTo>
                  <a:lnTo>
                    <a:pt x="5766666" y="5600697"/>
                  </a:lnTo>
                  <a:lnTo>
                    <a:pt x="0" y="560069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83000">
                  <a:srgbClr val="B9B9B9"/>
                </a:gs>
                <a:gs pos="100000">
                  <a:schemeClr val="bg1">
                    <a:lumMod val="50000"/>
                  </a:schemeClr>
                </a:gs>
                <a:gs pos="47000">
                  <a:schemeClr val="bg1">
                    <a:lumMod val="9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de-CH">
                <a:solidFill>
                  <a:schemeClr val="tx1"/>
                </a:solidFill>
              </a:endParaRPr>
            </a:p>
          </p:txBody>
        </p:sp>
        <p:grpSp>
          <p:nvGrpSpPr>
            <p:cNvPr id="52" name="Gruppieren 51">
              <a:extLst>
                <a:ext uri="{FF2B5EF4-FFF2-40B4-BE49-F238E27FC236}">
                  <a16:creationId xmlns:a16="http://schemas.microsoft.com/office/drawing/2014/main" id="{595F7659-641D-4F37-9721-A1487C8F923C}"/>
                </a:ext>
              </a:extLst>
            </p:cNvPr>
            <p:cNvGrpSpPr/>
            <p:nvPr/>
          </p:nvGrpSpPr>
          <p:grpSpPr>
            <a:xfrm>
              <a:off x="-189129" y="1191786"/>
              <a:ext cx="6012793" cy="5452749"/>
              <a:chOff x="-189129" y="1191786"/>
              <a:chExt cx="6012793" cy="5452749"/>
            </a:xfrm>
          </p:grpSpPr>
          <p:pic>
            <p:nvPicPr>
              <p:cNvPr id="12" name="Grafik 11" descr="Ein Bild, das Maschine, Text enthält.&#10;&#10;Automatisch generierte Beschreibung">
                <a:extLst>
                  <a:ext uri="{FF2B5EF4-FFF2-40B4-BE49-F238E27FC236}">
                    <a16:creationId xmlns:a16="http://schemas.microsoft.com/office/drawing/2014/main" id="{4C9C31ED-5E4F-714B-539D-F89A7C3391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6398" y="1191786"/>
                <a:ext cx="2664512" cy="1944330"/>
              </a:xfrm>
              <a:prstGeom prst="rect">
                <a:avLst/>
              </a:prstGeom>
              <a:effectLst>
                <a:outerShdw blurRad="254000" dist="190500" dir="5400000" sx="80000" sy="80000" algn="ctr" rotWithShape="0">
                  <a:srgbClr val="000000">
                    <a:alpha val="65000"/>
                  </a:srgbClr>
                </a:outerShdw>
              </a:effectLst>
            </p:spPr>
          </p:pic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127A5917-0754-BADF-58C5-37F7C850CA2A}"/>
                  </a:ext>
                </a:extLst>
              </p:cNvPr>
              <p:cNvSpPr txBox="1"/>
              <p:nvPr/>
            </p:nvSpPr>
            <p:spPr>
              <a:xfrm>
                <a:off x="3032515" y="1452218"/>
                <a:ext cx="2791149" cy="14234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9FBF0F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FZU - Zimmermann</a:t>
                </a:r>
              </a:p>
              <a:p>
                <a:r>
                  <a:rPr lang="de-CH" sz="13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CNC – 5-Axis Gantry Milling </a:t>
                </a:r>
                <a:r>
                  <a:rPr lang="de-CH" sz="13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Machine</a:t>
                </a:r>
                <a:endParaRPr lang="de-CH" sz="13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de-CH" sz="1300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Machining</a:t>
                </a:r>
                <a:r>
                  <a:rPr lang="de-CH" sz="13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Area:</a:t>
                </a:r>
              </a:p>
              <a:p>
                <a:pPr>
                  <a:lnSpc>
                    <a:spcPts val="1200"/>
                  </a:lnSpc>
                </a:pP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X-Axis: </a:t>
                </a:r>
                <a:r>
                  <a:rPr lang="de-CH" sz="1300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4000mm</a:t>
                </a:r>
              </a:p>
              <a:p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Y-Axis: </a:t>
                </a:r>
                <a:r>
                  <a:rPr lang="de-CH" sz="1300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3000mm</a:t>
                </a:r>
              </a:p>
              <a:p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Z-Axis: </a:t>
                </a:r>
                <a:r>
                  <a:rPr lang="de-CH" sz="1300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1500mm</a:t>
                </a:r>
              </a:p>
            </p:txBody>
          </p:sp>
          <p:grpSp>
            <p:nvGrpSpPr>
              <p:cNvPr id="47" name="Gruppieren 46">
                <a:extLst>
                  <a:ext uri="{FF2B5EF4-FFF2-40B4-BE49-F238E27FC236}">
                    <a16:creationId xmlns:a16="http://schemas.microsoft.com/office/drawing/2014/main" id="{61416824-6D1D-F04C-534A-C5032F6BA089}"/>
                  </a:ext>
                </a:extLst>
              </p:cNvPr>
              <p:cNvGrpSpPr/>
              <p:nvPr/>
            </p:nvGrpSpPr>
            <p:grpSpPr>
              <a:xfrm>
                <a:off x="-189129" y="3090062"/>
                <a:ext cx="6012793" cy="1944330"/>
                <a:chOff x="-189129" y="3090062"/>
                <a:chExt cx="6012793" cy="1944330"/>
              </a:xfrm>
            </p:grpSpPr>
            <p:pic>
              <p:nvPicPr>
                <p:cNvPr id="13" name="Grafik 12">
                  <a:extLst>
                    <a:ext uri="{FF2B5EF4-FFF2-40B4-BE49-F238E27FC236}">
                      <a16:creationId xmlns:a16="http://schemas.microsoft.com/office/drawing/2014/main" id="{9DDBE0B5-2BA7-63B3-434A-9FFF5AE999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89129" y="3090062"/>
                  <a:ext cx="3455744" cy="1944330"/>
                </a:xfrm>
                <a:prstGeom prst="rect">
                  <a:avLst/>
                </a:prstGeom>
                <a:effectLst>
                  <a:outerShdw blurRad="254000" dist="190500" dir="5400000" sx="80000" sy="80000" algn="ctr" rotWithShape="0">
                    <a:srgbClr val="000000">
                      <a:alpha val="65000"/>
                    </a:srgbClr>
                  </a:outerShdw>
                </a:effectLst>
              </p:spPr>
            </p:pic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34EE6502-018B-FD37-604C-4309FFAC98A1}"/>
                    </a:ext>
                  </a:extLst>
                </p:cNvPr>
                <p:cNvSpPr txBox="1"/>
                <p:nvPr/>
              </p:nvSpPr>
              <p:spPr>
                <a:xfrm>
                  <a:off x="3032515" y="3336643"/>
                  <a:ext cx="2791149" cy="142346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solidFill>
                        <a:srgbClr val="9FBF0F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FZ33c - Zimmermann</a:t>
                  </a:r>
                </a:p>
                <a:p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CNC – 5-Axis Gantry Milling </a:t>
                  </a:r>
                  <a:r>
                    <a:rPr lang="de-CH" sz="13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Machine</a:t>
                  </a:r>
                  <a:endParaRPr lang="de-CH" sz="13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de-CH" sz="13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Machining</a:t>
                  </a:r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Area:</a:t>
                  </a:r>
                </a:p>
                <a:p>
                  <a:pPr>
                    <a:lnSpc>
                      <a:spcPts val="1200"/>
                    </a:lnSpc>
                  </a:pPr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X-Axis: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2500mm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Y-Axis: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4000mm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Z-Axis: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1500mm</a:t>
                  </a:r>
                </a:p>
              </p:txBody>
            </p:sp>
          </p:grpSp>
          <p:grpSp>
            <p:nvGrpSpPr>
              <p:cNvPr id="48" name="Gruppieren 47">
                <a:extLst>
                  <a:ext uri="{FF2B5EF4-FFF2-40B4-BE49-F238E27FC236}">
                    <a16:creationId xmlns:a16="http://schemas.microsoft.com/office/drawing/2014/main" id="{927281A4-20F8-992C-2C70-3FF811344DBC}"/>
                  </a:ext>
                </a:extLst>
              </p:cNvPr>
              <p:cNvGrpSpPr/>
              <p:nvPr/>
            </p:nvGrpSpPr>
            <p:grpSpPr>
              <a:xfrm>
                <a:off x="382906" y="5183073"/>
                <a:ext cx="5440758" cy="1461462"/>
                <a:chOff x="382906" y="5183073"/>
                <a:chExt cx="5440758" cy="1461462"/>
              </a:xfrm>
            </p:grpSpPr>
            <p:pic>
              <p:nvPicPr>
                <p:cNvPr id="9" name="Grafik 8">
                  <a:extLst>
                    <a:ext uri="{FF2B5EF4-FFF2-40B4-BE49-F238E27FC236}">
                      <a16:creationId xmlns:a16="http://schemas.microsoft.com/office/drawing/2014/main" id="{F8816EC2-8D19-1F19-8C79-A53B961180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82906" y="5183073"/>
                  <a:ext cx="2251496" cy="1453252"/>
                </a:xfrm>
                <a:prstGeom prst="rect">
                  <a:avLst/>
                </a:prstGeom>
                <a:effectLst>
                  <a:outerShdw blurRad="254000" dist="190500" dir="5400000" sx="80000" sy="80000" algn="ctr" rotWithShape="0">
                    <a:srgbClr val="000000">
                      <a:alpha val="65000"/>
                    </a:srgbClr>
                  </a:outerShdw>
                </a:effectLst>
              </p:spPr>
            </p:pic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7295782D-F256-499E-37AA-95FAB7A321B5}"/>
                    </a:ext>
                  </a:extLst>
                </p:cNvPr>
                <p:cNvSpPr txBox="1"/>
                <p:nvPr/>
              </p:nvSpPr>
              <p:spPr>
                <a:xfrm>
                  <a:off x="3032515" y="5221068"/>
                  <a:ext cx="2791149" cy="142346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de-DE" dirty="0">
                      <a:solidFill>
                        <a:srgbClr val="9FBF0F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FZU22 - Zimmermann</a:t>
                  </a:r>
                </a:p>
                <a:p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CNC – 5-Axis Gantry Milling </a:t>
                  </a:r>
                  <a:r>
                    <a:rPr lang="de-CH" sz="13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Machine</a:t>
                  </a:r>
                  <a:endParaRPr lang="de-CH" sz="13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de-CH" sz="13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Machining</a:t>
                  </a:r>
                  <a:r>
                    <a:rPr lang="de-CH" sz="13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Area:</a:t>
                  </a:r>
                </a:p>
                <a:p>
                  <a:pPr>
                    <a:lnSpc>
                      <a:spcPts val="1200"/>
                    </a:lnSpc>
                  </a:pPr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X-Axis</a:t>
                  </a:r>
                  <a:r>
                    <a:rPr lang="de-CH" sz="1300" dirty="0">
                      <a:solidFill>
                        <a:schemeClr val="bg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1800mm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Y-Axis: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3000mm</a:t>
                  </a:r>
                </a:p>
                <a:p>
                  <a:r>
                    <a:rPr lang="de-CH" sz="13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Z-Axis: </a:t>
                  </a:r>
                  <a:r>
                    <a:rPr lang="de-CH" sz="1300" dirty="0">
                      <a:solidFill>
                        <a:srgbClr val="87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1250mm</a:t>
                  </a:r>
                </a:p>
              </p:txBody>
            </p:sp>
          </p:grpSp>
        </p:grpSp>
        <p:grpSp>
          <p:nvGrpSpPr>
            <p:cNvPr id="49" name="Gruppieren 48">
              <a:extLst>
                <a:ext uri="{FF2B5EF4-FFF2-40B4-BE49-F238E27FC236}">
                  <a16:creationId xmlns:a16="http://schemas.microsoft.com/office/drawing/2014/main" id="{D4628251-530D-1FF9-10FF-C4FDDA3F3DFF}"/>
                </a:ext>
              </a:extLst>
            </p:cNvPr>
            <p:cNvGrpSpPr/>
            <p:nvPr/>
          </p:nvGrpSpPr>
          <p:grpSpPr>
            <a:xfrm>
              <a:off x="8479129" y="2888340"/>
              <a:ext cx="2134880" cy="1878340"/>
              <a:chOff x="8479129" y="2888340"/>
              <a:chExt cx="2134880" cy="1878340"/>
            </a:xfrm>
          </p:grpSpPr>
          <p:pic>
            <p:nvPicPr>
              <p:cNvPr id="15" name="Grafik 14">
                <a:extLst>
                  <a:ext uri="{FF2B5EF4-FFF2-40B4-BE49-F238E27FC236}">
                    <a16:creationId xmlns:a16="http://schemas.microsoft.com/office/drawing/2014/main" id="{09DF84F0-F5E5-D2E7-73FC-B694A25EF3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520471" y="2888340"/>
                <a:ext cx="2056586" cy="1371600"/>
              </a:xfrm>
              <a:prstGeom prst="rect">
                <a:avLst/>
              </a:prstGeom>
              <a:effectLst>
                <a:outerShdw blurRad="254000" dist="139700" dir="5400000" sx="80000" sy="80000" algn="ctr" rotWithShape="0">
                  <a:srgbClr val="000000">
                    <a:alpha val="65000"/>
                  </a:srgbClr>
                </a:outerShdw>
              </a:effectLst>
            </p:spPr>
          </p:pic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619EF20-34A9-7F95-0CFF-C57A32F8A5E4}"/>
                  </a:ext>
                </a:extLst>
              </p:cNvPr>
              <p:cNvSpPr txBox="1"/>
              <p:nvPr/>
            </p:nvSpPr>
            <p:spPr>
              <a:xfrm>
                <a:off x="8479129" y="3934336"/>
                <a:ext cx="2134880" cy="8323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dirty="0">
                    <a:solidFill>
                      <a:srgbClr val="87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ATOS Compact Scan</a:t>
                </a:r>
              </a:p>
              <a:p>
                <a:r>
                  <a:rPr lang="de-CH" sz="13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3D Scanner</a:t>
                </a:r>
              </a:p>
              <a:p>
                <a:pPr>
                  <a:lnSpc>
                    <a:spcPct val="150000"/>
                  </a:lnSpc>
                </a:pP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CAD </a:t>
                </a:r>
                <a:r>
                  <a:rPr lang="de-CH" sz="13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to</a:t>
                </a: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de-CH" sz="13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part</a:t>
                </a:r>
                <a:r>
                  <a:rPr lang="de-CH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de-CH" sz="13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comparison</a:t>
                </a:r>
                <a:endParaRPr lang="de-CH" sz="1300" dirty="0">
                  <a:solidFill>
                    <a:schemeClr val="accent3">
                      <a:lumMod val="7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575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57930-9E44-0954-452D-E406140C8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ihandform: Form 36" hidden="1">
            <a:extLst>
              <a:ext uri="{FF2B5EF4-FFF2-40B4-BE49-F238E27FC236}">
                <a16:creationId xmlns:a16="http://schemas.microsoft.com/office/drawing/2014/main" id="{82AF12E9-CB41-D782-4C95-675D57B18E3E}"/>
              </a:ext>
            </a:extLst>
          </p:cNvPr>
          <p:cNvSpPr/>
          <p:nvPr/>
        </p:nvSpPr>
        <p:spPr>
          <a:xfrm>
            <a:off x="-1" y="1257303"/>
            <a:ext cx="12192001" cy="5600697"/>
          </a:xfrm>
          <a:custGeom>
            <a:avLst/>
            <a:gdLst>
              <a:gd name="csX0" fmla="*/ 0 w 12192001"/>
              <a:gd name="csY0" fmla="*/ 0 h 5600697"/>
              <a:gd name="csX1" fmla="*/ 5764426 w 12192001"/>
              <a:gd name="csY1" fmla="*/ 0 h 5600697"/>
              <a:gd name="csX2" fmla="*/ 7096859 w 12192001"/>
              <a:gd name="csY2" fmla="*/ 1257297 h 5600697"/>
              <a:gd name="csX3" fmla="*/ 12192001 w 12192001"/>
              <a:gd name="csY3" fmla="*/ 1257297 h 5600697"/>
              <a:gd name="csX4" fmla="*/ 12192001 w 12192001"/>
              <a:gd name="csY4" fmla="*/ 4343394 h 5600697"/>
              <a:gd name="csX5" fmla="*/ 7096866 w 12192001"/>
              <a:gd name="csY5" fmla="*/ 4343394 h 5600697"/>
              <a:gd name="csX6" fmla="*/ 5764426 w 12192001"/>
              <a:gd name="csY6" fmla="*/ 5600697 h 5600697"/>
              <a:gd name="csX7" fmla="*/ 0 w 12192001"/>
              <a:gd name="csY7" fmla="*/ 5600697 h 56006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1" h="5600697">
                <a:moveTo>
                  <a:pt x="0" y="0"/>
                </a:moveTo>
                <a:lnTo>
                  <a:pt x="5764426" y="0"/>
                </a:lnTo>
                <a:lnTo>
                  <a:pt x="7096859" y="1257297"/>
                </a:lnTo>
                <a:lnTo>
                  <a:pt x="12192001" y="1257297"/>
                </a:lnTo>
                <a:lnTo>
                  <a:pt x="12192001" y="4343394"/>
                </a:lnTo>
                <a:lnTo>
                  <a:pt x="7096866" y="4343394"/>
                </a:lnTo>
                <a:lnTo>
                  <a:pt x="5764426" y="5600697"/>
                </a:lnTo>
                <a:lnTo>
                  <a:pt x="0" y="5600697"/>
                </a:lnTo>
                <a:close/>
              </a:path>
            </a:pathLst>
          </a:custGeom>
          <a:gradFill flip="none" rotWithShape="1">
            <a:gsLst>
              <a:gs pos="50000">
                <a:srgbClr val="999999"/>
              </a:gs>
              <a:gs pos="1300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CH"/>
          </a:p>
        </p:txBody>
      </p:sp>
      <p:sp>
        <p:nvSpPr>
          <p:cNvPr id="34" name="Rechteck: obere Ecken abgerundet 33" hidden="1">
            <a:extLst>
              <a:ext uri="{FF2B5EF4-FFF2-40B4-BE49-F238E27FC236}">
                <a16:creationId xmlns:a16="http://schemas.microsoft.com/office/drawing/2014/main" id="{99164705-6D21-5ACF-69FC-A20FC3C52D0A}"/>
              </a:ext>
            </a:extLst>
          </p:cNvPr>
          <p:cNvSpPr/>
          <p:nvPr/>
        </p:nvSpPr>
        <p:spPr>
          <a:xfrm rot="5400000">
            <a:off x="2043090" y="2999100"/>
            <a:ext cx="1730422" cy="5816602"/>
          </a:xfrm>
          <a:prstGeom prst="round2Same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2" name="Rechteck: obere Ecken abgerundet 31" hidden="1">
            <a:extLst>
              <a:ext uri="{FF2B5EF4-FFF2-40B4-BE49-F238E27FC236}">
                <a16:creationId xmlns:a16="http://schemas.microsoft.com/office/drawing/2014/main" id="{7D3AC606-BD9A-4CB5-F781-C81F2A0F732A}"/>
              </a:ext>
            </a:extLst>
          </p:cNvPr>
          <p:cNvSpPr/>
          <p:nvPr/>
        </p:nvSpPr>
        <p:spPr>
          <a:xfrm rot="5400000">
            <a:off x="2043090" y="1093949"/>
            <a:ext cx="1730422" cy="5816602"/>
          </a:xfrm>
          <a:prstGeom prst="round2Same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Rechteck: obere Ecken abgerundet 27" hidden="1">
            <a:extLst>
              <a:ext uri="{FF2B5EF4-FFF2-40B4-BE49-F238E27FC236}">
                <a16:creationId xmlns:a16="http://schemas.microsoft.com/office/drawing/2014/main" id="{B71E3EF7-CDC9-66D2-EF08-B7E090BA6122}"/>
              </a:ext>
            </a:extLst>
          </p:cNvPr>
          <p:cNvSpPr/>
          <p:nvPr/>
        </p:nvSpPr>
        <p:spPr>
          <a:xfrm rot="5400000">
            <a:off x="2043090" y="-709587"/>
            <a:ext cx="1730422" cy="5816602"/>
          </a:xfrm>
          <a:prstGeom prst="round2SameRect">
            <a:avLst/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: eine Ecke abgerundet 2">
            <a:extLst>
              <a:ext uri="{FF2B5EF4-FFF2-40B4-BE49-F238E27FC236}">
                <a16:creationId xmlns:a16="http://schemas.microsoft.com/office/drawing/2014/main" id="{A0F72451-5C3A-3481-94BE-2864E58C2994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72A578A-4EC9-DA11-7500-179217433D3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FA78B0D-555C-25DD-BDED-F21BBDC9174D}"/>
              </a:ext>
            </a:extLst>
          </p:cNvPr>
          <p:cNvSpPr txBox="1"/>
          <p:nvPr/>
        </p:nvSpPr>
        <p:spPr>
          <a:xfrm>
            <a:off x="508000" y="28804"/>
            <a:ext cx="4137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Our</a:t>
            </a:r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Materials</a:t>
            </a:r>
            <a:endParaRPr lang="de-CH" sz="3600" dirty="0">
              <a:solidFill>
                <a:schemeClr val="bg1">
                  <a:lumMod val="9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9D0001-80C3-5342-8372-554336A08ECE}"/>
              </a:ext>
            </a:extLst>
          </p:cNvPr>
          <p:cNvSpPr txBox="1"/>
          <p:nvPr/>
        </p:nvSpPr>
        <p:spPr>
          <a:xfrm>
            <a:off x="870850" y="831623"/>
            <a:ext cx="37080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known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materials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both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small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 large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dimensions</a:t>
            </a:r>
            <a:endParaRPr lang="de-CH" sz="1200" i="1" dirty="0">
              <a:solidFill>
                <a:schemeClr val="accent3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A154EDE3-5D96-F83B-D489-C045DFB0A05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0164" y="1702947"/>
            <a:ext cx="2710267" cy="1798071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EE0F0438-E7F7-8CDF-6C6C-D79EDE67971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4569" y="1701018"/>
            <a:ext cx="2710267" cy="1800000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AEC41649-C5E0-2147-61A1-254A86E3FE0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4568" y="4226377"/>
            <a:ext cx="2710267" cy="1800000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9CF715CB-DC42-C29E-FC8D-54E2A9A2EB3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0163" y="4226377"/>
            <a:ext cx="2710267" cy="1800000"/>
          </a:xfrm>
          <a:prstGeom prst="rect">
            <a:avLst/>
          </a:prstGeom>
          <a:effectLst>
            <a:reflection blurRad="6350" stA="50000" endA="300" endPos="15000" dist="50800" dir="5400000" sy="-100000" algn="bl" rotWithShape="0"/>
          </a:effectLst>
        </p:spPr>
      </p:pic>
      <p:sp>
        <p:nvSpPr>
          <p:cNvPr id="66" name="Textfeld 65">
            <a:extLst>
              <a:ext uri="{FF2B5EF4-FFF2-40B4-BE49-F238E27FC236}">
                <a16:creationId xmlns:a16="http://schemas.microsoft.com/office/drawing/2014/main" id="{CB24707C-F29B-7919-530D-9D1DE23162AA}"/>
              </a:ext>
            </a:extLst>
          </p:cNvPr>
          <p:cNvSpPr txBox="1"/>
          <p:nvPr/>
        </p:nvSpPr>
        <p:spPr>
          <a:xfrm>
            <a:off x="108086" y="4314561"/>
            <a:ext cx="299190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i="1" dirty="0">
                <a:latin typeface="Cambria" panose="02040503050406030204" pitchFamily="18" charset="0"/>
                <a:ea typeface="Cambria" panose="02040503050406030204" pitchFamily="18" charset="0"/>
              </a:rPr>
              <a:t>Composite / </a:t>
            </a:r>
            <a:r>
              <a:rPr lang="de-DE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Prepreg</a:t>
            </a:r>
            <a:endParaRPr lang="de-DE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High-performance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composites</a:t>
            </a:r>
            <a:endParaRPr lang="de-CH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1200"/>
              </a:lnSpc>
            </a:pP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Motor Sport &amp; Aerospace</a:t>
            </a:r>
          </a:p>
          <a:p>
            <a:pPr algn="r">
              <a:lnSpc>
                <a:spcPct val="150000"/>
              </a:lnSpc>
            </a:pP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CFRP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prepreg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GFRP,</a:t>
            </a:r>
          </a:p>
          <a:p>
            <a:pPr algn="r">
              <a:lnSpc>
                <a:spcPts val="1200"/>
              </a:lnSpc>
            </a:pP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glass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-fiber-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reinforced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resin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fabric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(EP GC)</a:t>
            </a:r>
          </a:p>
          <a:p>
            <a:pPr algn="r">
              <a:lnSpc>
                <a:spcPts val="1200"/>
              </a:lnSpc>
            </a:pP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Nomex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Rohacell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other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fillers</a:t>
            </a:r>
            <a:endParaRPr lang="de-DE" sz="12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D033E7EB-A69E-9DBD-3378-060C77D1A265}"/>
              </a:ext>
            </a:extLst>
          </p:cNvPr>
          <p:cNvSpPr txBox="1"/>
          <p:nvPr/>
        </p:nvSpPr>
        <p:spPr>
          <a:xfrm>
            <a:off x="346997" y="1932747"/>
            <a:ext cx="27529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b="1" i="1" dirty="0">
                <a:solidFill>
                  <a:srgbClr val="21563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Plastics</a:t>
            </a:r>
          </a:p>
          <a:p>
            <a:pPr algn="r"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Varios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types</a:t>
            </a: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of</a:t>
            </a: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plastic</a:t>
            </a: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endParaRPr lang="de-CH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ts val="1200"/>
              </a:lnSpc>
            </a:pP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moulds</a:t>
            </a: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prototypes</a:t>
            </a:r>
            <a:endParaRPr lang="de-CH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PU-/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Epoxy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block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materials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POM-C, </a:t>
            </a:r>
          </a:p>
          <a:p>
            <a:pPr algn="r">
              <a:lnSpc>
                <a:spcPts val="1200"/>
              </a:lnSpc>
            </a:pP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PA6, PMMA,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various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CH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plastics</a:t>
            </a:r>
            <a:r>
              <a:rPr lang="de-CH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EPS/EPP</a:t>
            </a:r>
            <a:endParaRPr lang="de-DE" sz="12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C39ED98B-0EE2-F1FB-B9F0-7A050439C258}"/>
              </a:ext>
            </a:extLst>
          </p:cNvPr>
          <p:cNvSpPr txBox="1"/>
          <p:nvPr/>
        </p:nvSpPr>
        <p:spPr>
          <a:xfrm>
            <a:off x="9012635" y="1932747"/>
            <a:ext cx="3214085" cy="1289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dirty="0">
                <a:solidFill>
                  <a:srgbClr val="65687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Aluminium</a:t>
            </a:r>
            <a:endParaRPr lang="de-DE" b="1" i="1" dirty="0">
              <a:solidFill>
                <a:schemeClr val="accent3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Precision, durable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moulds</a:t>
            </a:r>
            <a:endParaRPr lang="de-CH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ts val="1200"/>
              </a:lnSpc>
            </a:pPr>
            <a:r>
              <a:rPr lang="de-DE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</a:t>
            </a:r>
            <a:r>
              <a:rPr lang="de-DE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demanding</a:t>
            </a:r>
            <a:r>
              <a:rPr lang="de-DE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production</a:t>
            </a:r>
            <a:r>
              <a:rPr lang="de-DE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runs</a:t>
            </a:r>
            <a:endParaRPr lang="de-DE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50000"/>
              </a:lnSpc>
            </a:pP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Any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alloys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up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dirty="0" err="1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to</a:t>
            </a:r>
            <a:r>
              <a:rPr lang="de-DE" sz="12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Aluminium 7075</a:t>
            </a:r>
          </a:p>
        </p:txBody>
      </p:sp>
      <p:sp>
        <p:nvSpPr>
          <p:cNvPr id="73" name="Textfeld 72">
            <a:extLst>
              <a:ext uri="{FF2B5EF4-FFF2-40B4-BE49-F238E27FC236}">
                <a16:creationId xmlns:a16="http://schemas.microsoft.com/office/drawing/2014/main" id="{F3605523-E1F4-7B93-86B2-06DF8CBB730B}"/>
              </a:ext>
            </a:extLst>
          </p:cNvPr>
          <p:cNvSpPr txBox="1"/>
          <p:nvPr/>
        </p:nvSpPr>
        <p:spPr>
          <a:xfrm>
            <a:off x="9012635" y="4314561"/>
            <a:ext cx="2351669" cy="1057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i="1" dirty="0">
                <a:solidFill>
                  <a:srgbClr val="94755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Wood</a:t>
            </a:r>
          </a:p>
          <a:p>
            <a:pPr>
              <a:lnSpc>
                <a:spcPct val="2000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Traditional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pattern</a:t>
            </a: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and</a:t>
            </a:r>
          </a:p>
          <a:p>
            <a:pPr>
              <a:lnSpc>
                <a:spcPts val="1200"/>
              </a:lnSpc>
            </a:pPr>
            <a:r>
              <a:rPr lang="de-CH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Mould </a:t>
            </a:r>
            <a:r>
              <a:rPr lang="de-CH" sz="17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making</a:t>
            </a:r>
            <a:endParaRPr lang="de-CH" sz="1700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8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52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66" grpId="0"/>
      <p:bldP spid="69" grpId="0"/>
      <p:bldP spid="71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FD731-A7E1-D736-F1A8-AFFB2087E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ihandform: Form 56">
            <a:extLst>
              <a:ext uri="{FF2B5EF4-FFF2-40B4-BE49-F238E27FC236}">
                <a16:creationId xmlns:a16="http://schemas.microsoft.com/office/drawing/2014/main" id="{A786EDBD-B582-2A78-AFAA-FA9C11C3F117}"/>
              </a:ext>
            </a:extLst>
          </p:cNvPr>
          <p:cNvSpPr/>
          <p:nvPr/>
        </p:nvSpPr>
        <p:spPr>
          <a:xfrm>
            <a:off x="-3439" y="1831034"/>
            <a:ext cx="7315276" cy="5026966"/>
          </a:xfrm>
          <a:custGeom>
            <a:avLst/>
            <a:gdLst>
              <a:gd name="csX0" fmla="*/ 0 w 7315276"/>
              <a:gd name="csY0" fmla="*/ 4184766 h 5026966"/>
              <a:gd name="csX1" fmla="*/ 7261349 w 7315276"/>
              <a:gd name="csY1" fmla="*/ 4184766 h 5026966"/>
              <a:gd name="csX2" fmla="*/ 7289573 w 7315276"/>
              <a:gd name="csY2" fmla="*/ 4403606 h 5026966"/>
              <a:gd name="csX3" fmla="*/ 7315276 w 7315276"/>
              <a:gd name="csY3" fmla="*/ 4905126 h 5026966"/>
              <a:gd name="csX4" fmla="*/ 7312149 w 7315276"/>
              <a:gd name="csY4" fmla="*/ 5026966 h 5026966"/>
              <a:gd name="csX5" fmla="*/ 0 w 7315276"/>
              <a:gd name="csY5" fmla="*/ 5026966 h 5026966"/>
              <a:gd name="csX6" fmla="*/ 2336838 w 7315276"/>
              <a:gd name="csY6" fmla="*/ 0 h 5026966"/>
              <a:gd name="csX7" fmla="*/ 7214132 w 7315276"/>
              <a:gd name="csY7" fmla="*/ 3916572 h 5026966"/>
              <a:gd name="csX8" fmla="*/ 7233892 w 7315276"/>
              <a:gd name="csY8" fmla="*/ 4025591 h 5026966"/>
              <a:gd name="csX9" fmla="*/ 0 w 7315276"/>
              <a:gd name="csY9" fmla="*/ 4025591 h 5026966"/>
              <a:gd name="csX10" fmla="*/ 0 w 7315276"/>
              <a:gd name="csY10" fmla="*/ 573765 h 5026966"/>
              <a:gd name="csX11" fmla="*/ 178480 w 7315276"/>
              <a:gd name="csY11" fmla="*/ 483699 h 5026966"/>
              <a:gd name="csX12" fmla="*/ 2336838 w 7315276"/>
              <a:gd name="csY12" fmla="*/ 0 h 502696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7315276" h="5026966">
                <a:moveTo>
                  <a:pt x="0" y="4184766"/>
                </a:moveTo>
                <a:lnTo>
                  <a:pt x="7261349" y="4184766"/>
                </a:lnTo>
                <a:lnTo>
                  <a:pt x="7289573" y="4403606"/>
                </a:lnTo>
                <a:cubicBezTo>
                  <a:pt x="7306569" y="4568502"/>
                  <a:pt x="7315276" y="4735812"/>
                  <a:pt x="7315276" y="4905126"/>
                </a:cubicBezTo>
                <a:lnTo>
                  <a:pt x="7312149" y="5026966"/>
                </a:lnTo>
                <a:lnTo>
                  <a:pt x="0" y="5026966"/>
                </a:lnTo>
                <a:close/>
                <a:moveTo>
                  <a:pt x="2336838" y="0"/>
                </a:moveTo>
                <a:cubicBezTo>
                  <a:pt x="4742664" y="0"/>
                  <a:pt x="6749911" y="1681389"/>
                  <a:pt x="7214132" y="3916572"/>
                </a:cubicBezTo>
                <a:lnTo>
                  <a:pt x="7233892" y="4025591"/>
                </a:lnTo>
                <a:lnTo>
                  <a:pt x="0" y="4025591"/>
                </a:lnTo>
                <a:lnTo>
                  <a:pt x="0" y="573765"/>
                </a:lnTo>
                <a:lnTo>
                  <a:pt x="178480" y="483699"/>
                </a:lnTo>
                <a:cubicBezTo>
                  <a:pt x="831416" y="173715"/>
                  <a:pt x="1563537" y="0"/>
                  <a:pt x="2336838" y="0"/>
                </a:cubicBezTo>
                <a:close/>
              </a:path>
            </a:pathLst>
          </a:custGeom>
          <a:gradFill flip="none" rotWithShape="1">
            <a:gsLst>
              <a:gs pos="46000">
                <a:schemeClr val="bg1">
                  <a:lumMod val="95000"/>
                </a:schemeClr>
              </a:gs>
              <a:gs pos="2000">
                <a:schemeClr val="bg1">
                  <a:lumMod val="50000"/>
                </a:schemeClr>
              </a:gs>
            </a:gsLst>
            <a:lin ang="17400000" scaled="0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622300" algn="ct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t">
            <a:noAutofit/>
          </a:bodyPr>
          <a:lstStyle/>
          <a:p>
            <a:pPr algn="l"/>
            <a:endParaRPr lang="de-DE"/>
          </a:p>
        </p:txBody>
      </p:sp>
      <p:grpSp>
        <p:nvGrpSpPr>
          <p:cNvPr id="58" name="Radar">
            <a:extLst>
              <a:ext uri="{FF2B5EF4-FFF2-40B4-BE49-F238E27FC236}">
                <a16:creationId xmlns:a16="http://schemas.microsoft.com/office/drawing/2014/main" id="{5D18BFE5-BB9D-0259-B1A7-A066917D4C5E}"/>
              </a:ext>
            </a:extLst>
          </p:cNvPr>
          <p:cNvGrpSpPr/>
          <p:nvPr/>
        </p:nvGrpSpPr>
        <p:grpSpPr>
          <a:xfrm>
            <a:off x="7916077" y="1672438"/>
            <a:ext cx="3580650" cy="3400000"/>
            <a:chOff x="1247080" y="1950000"/>
            <a:chExt cx="3580650" cy="3400000"/>
          </a:xfrm>
          <a:effectLst/>
        </p:grpSpPr>
        <p:grpSp>
          <p:nvGrpSpPr>
            <p:cNvPr id="54" name="Gruppieren 53">
              <a:extLst>
                <a:ext uri="{FF2B5EF4-FFF2-40B4-BE49-F238E27FC236}">
                  <a16:creationId xmlns:a16="http://schemas.microsoft.com/office/drawing/2014/main" id="{814DBF03-8516-73C2-7612-880819DACA49}"/>
                </a:ext>
              </a:extLst>
            </p:cNvPr>
            <p:cNvGrpSpPr/>
            <p:nvPr/>
          </p:nvGrpSpPr>
          <p:grpSpPr>
            <a:xfrm>
              <a:off x="1247080" y="1950000"/>
              <a:ext cx="3400000" cy="3400000"/>
              <a:chOff x="1247080" y="1950000"/>
              <a:chExt cx="3400000" cy="3400000"/>
            </a:xfrm>
          </p:grpSpPr>
          <p:grpSp>
            <p:nvGrpSpPr>
              <p:cNvPr id="53" name="Gruppieren 52">
                <a:extLst>
                  <a:ext uri="{FF2B5EF4-FFF2-40B4-BE49-F238E27FC236}">
                    <a16:creationId xmlns:a16="http://schemas.microsoft.com/office/drawing/2014/main" id="{36509BDF-DA7D-0AD3-8747-4C38C89F43D4}"/>
                  </a:ext>
                </a:extLst>
              </p:cNvPr>
              <p:cNvGrpSpPr/>
              <p:nvPr/>
            </p:nvGrpSpPr>
            <p:grpSpPr>
              <a:xfrm>
                <a:off x="1247080" y="1950000"/>
                <a:ext cx="3400000" cy="3400000"/>
                <a:chOff x="1247080" y="1950000"/>
                <a:chExt cx="3400000" cy="3400000"/>
              </a:xfrm>
            </p:grpSpPr>
            <p:sp>
              <p:nvSpPr>
                <p:cNvPr id="2" name="Map Plate">
                  <a:extLst>
                    <a:ext uri="{FF2B5EF4-FFF2-40B4-BE49-F238E27FC236}">
                      <a16:creationId xmlns:a16="http://schemas.microsoft.com/office/drawing/2014/main" id="{8487D5B8-70BC-FAD1-5D73-EA772ECD1F3B}"/>
                    </a:ext>
                  </a:extLst>
                </p:cNvPr>
                <p:cNvSpPr/>
                <p:nvPr/>
              </p:nvSpPr>
              <p:spPr>
                <a:xfrm>
                  <a:off x="1247080" y="1950000"/>
                  <a:ext cx="3400000" cy="3400000"/>
                </a:xfrm>
                <a:prstGeom prst="ellipse">
                  <a:avLst/>
                </a:prstGeom>
                <a:gradFill flip="none" rotWithShape="1">
                  <a:gsLst>
                    <a:gs pos="100000">
                      <a:schemeClr val="bg1">
                        <a:lumMod val="50000"/>
                      </a:schemeClr>
                    </a:gs>
                    <a:gs pos="47000">
                      <a:schemeClr val="bg1">
                        <a:lumMod val="95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17500" sx="98000" sy="98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Overflow="clip" horzOverflow="clip" rtlCol="0" anchor="t"/>
                <a:lstStyle/>
                <a:p>
                  <a:pPr algn="l"/>
                  <a:endParaRPr lang="de-DE" dirty="0"/>
                </a:p>
              </p:txBody>
            </p:sp>
            <p:sp>
              <p:nvSpPr>
                <p:cNvPr id="7" name="Radius Ring">
                  <a:extLst>
                    <a:ext uri="{FF2B5EF4-FFF2-40B4-BE49-F238E27FC236}">
                      <a16:creationId xmlns:a16="http://schemas.microsoft.com/office/drawing/2014/main" id="{D015FDA4-19BA-1D0F-40B9-5E3BA87E2448}"/>
                    </a:ext>
                  </a:extLst>
                </p:cNvPr>
                <p:cNvSpPr/>
                <p:nvPr/>
              </p:nvSpPr>
              <p:spPr>
                <a:xfrm>
                  <a:off x="1397080" y="2100000"/>
                  <a:ext cx="3100000" cy="3100000"/>
                </a:xfrm>
                <a:prstGeom prst="ellipse">
                  <a:avLst/>
                </a:prstGeom>
                <a:noFill/>
                <a:ln w="19050" cap="flat" cmpd="sng" algn="ctr">
                  <a:solidFill>
                    <a:srgbClr val="870000"/>
                  </a:solidFill>
                  <a:prstDash val="dash"/>
                  <a:miter lim="800000"/>
                </a:ln>
              </p:spPr>
              <p:txBody>
                <a:bodyPr vertOverflow="clip" horzOverflow="clip" rtlCol="0" anchor="t"/>
                <a:lstStyle/>
                <a:p>
                  <a:pPr algn="l"/>
                  <a:endParaRPr lang="de-DE"/>
                </a:p>
              </p:txBody>
            </p:sp>
          </p:grpSp>
          <p:sp>
            <p:nvSpPr>
              <p:cNvPr id="47" name="Compass south">
                <a:extLst>
                  <a:ext uri="{FF2B5EF4-FFF2-40B4-BE49-F238E27FC236}">
                    <a16:creationId xmlns:a16="http://schemas.microsoft.com/office/drawing/2014/main" id="{55C03D05-0C90-0C29-8BF5-F37153C9901F}"/>
                  </a:ext>
                </a:extLst>
              </p:cNvPr>
              <p:cNvSpPr txBox="1"/>
              <p:nvPr/>
            </p:nvSpPr>
            <p:spPr>
              <a:xfrm>
                <a:off x="2797080" y="5106173"/>
                <a:ext cx="300000" cy="230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ctr"/>
                <a:r>
                  <a:rPr lang="de-DE" sz="1200" b="1" dirty="0">
                    <a:solidFill>
                      <a:srgbClr val="9AA5AF"/>
                    </a:solidFill>
                    <a:latin typeface="Calibri"/>
                    <a:ea typeface="Calibri"/>
                    <a:cs typeface="Calibri"/>
                  </a:rPr>
                  <a:t>S</a:t>
                </a:r>
              </a:p>
            </p:txBody>
          </p:sp>
          <p:sp>
            <p:nvSpPr>
              <p:cNvPr id="8" name="Compass North">
                <a:extLst>
                  <a:ext uri="{FF2B5EF4-FFF2-40B4-BE49-F238E27FC236}">
                    <a16:creationId xmlns:a16="http://schemas.microsoft.com/office/drawing/2014/main" id="{63AA3E39-7723-97A7-B5AE-FDEDB78E7FC4}"/>
                  </a:ext>
                </a:extLst>
              </p:cNvPr>
              <p:cNvSpPr txBox="1"/>
              <p:nvPr/>
            </p:nvSpPr>
            <p:spPr>
              <a:xfrm>
                <a:off x="2797080" y="2020000"/>
                <a:ext cx="300000" cy="23000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algn="ctr"/>
                <a:r>
                  <a:rPr lang="de-DE" sz="1200" b="1" dirty="0">
                    <a:solidFill>
                      <a:srgbClr val="9AA5AF"/>
                    </a:solidFill>
                    <a:latin typeface="Calibri"/>
                    <a:ea typeface="Calibri"/>
                    <a:cs typeface="Calibri"/>
                  </a:rPr>
                  <a:t>N</a:t>
                </a:r>
              </a:p>
            </p:txBody>
          </p:sp>
        </p:grpSp>
        <p:sp>
          <p:nvSpPr>
            <p:cNvPr id="9" name="Radius Tag BG">
              <a:extLst>
                <a:ext uri="{FF2B5EF4-FFF2-40B4-BE49-F238E27FC236}">
                  <a16:creationId xmlns:a16="http://schemas.microsoft.com/office/drawing/2014/main" id="{E5B5ECA7-7341-878D-5B6E-C9BF67CD615B}"/>
                </a:ext>
              </a:extLst>
            </p:cNvPr>
            <p:cNvSpPr/>
            <p:nvPr/>
          </p:nvSpPr>
          <p:spPr>
            <a:xfrm>
              <a:off x="3772080" y="2088194"/>
              <a:ext cx="1055650" cy="27072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rgbClr val="870000"/>
              </a:solidFill>
              <a:prstDash val="solid"/>
              <a:miter lim="800000"/>
            </a:ln>
          </p:spPr>
          <p:txBody>
            <a:bodyPr wrap="square" lIns="0" tIns="0" rIns="0" bIns="0" rtlCol="0" anchor="ctr"/>
            <a:lstStyle/>
            <a:p>
              <a:pPr algn="ctr"/>
              <a:r>
                <a:rPr lang="de-DE" sz="1100" b="1" dirty="0">
                  <a:solidFill>
                    <a:srgbClr val="870000"/>
                  </a:solidFill>
                  <a:latin typeface="Calibri"/>
                  <a:ea typeface="Calibri"/>
                  <a:cs typeface="Calibri"/>
                </a:rPr>
                <a:t>≈ 60 km </a:t>
              </a:r>
              <a:r>
                <a:rPr lang="de-DE" sz="1100" b="1" dirty="0" err="1">
                  <a:solidFill>
                    <a:srgbClr val="870000"/>
                  </a:solidFill>
                  <a:latin typeface="Calibri"/>
                  <a:ea typeface="Calibri"/>
                  <a:cs typeface="Calibri"/>
                </a:rPr>
                <a:t>radius</a:t>
              </a:r>
              <a:endParaRPr lang="de-DE" sz="1100" b="1" dirty="0">
                <a:solidFill>
                  <a:srgbClr val="870000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55" name="Städte">
            <a:extLst>
              <a:ext uri="{FF2B5EF4-FFF2-40B4-BE49-F238E27FC236}">
                <a16:creationId xmlns:a16="http://schemas.microsoft.com/office/drawing/2014/main" id="{367D6AD9-C5DA-D5DD-5247-CA11961C8999}"/>
              </a:ext>
            </a:extLst>
          </p:cNvPr>
          <p:cNvGrpSpPr/>
          <p:nvPr/>
        </p:nvGrpSpPr>
        <p:grpSpPr>
          <a:xfrm>
            <a:off x="7228192" y="2642314"/>
            <a:ext cx="4766171" cy="2002937"/>
            <a:chOff x="559195" y="2919876"/>
            <a:chExt cx="4766171" cy="2002937"/>
          </a:xfrm>
        </p:grpSpPr>
        <p:cxnSp>
          <p:nvCxnSpPr>
            <p:cNvPr id="10" name="Connector Zurich">
              <a:extLst>
                <a:ext uri="{FF2B5EF4-FFF2-40B4-BE49-F238E27FC236}">
                  <a16:creationId xmlns:a16="http://schemas.microsoft.com/office/drawing/2014/main" id="{F05B21E8-C079-F66A-0435-60417A5463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46679" y="3653798"/>
              <a:ext cx="817477" cy="358622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 Bern">
              <a:extLst>
                <a:ext uri="{FF2B5EF4-FFF2-40B4-BE49-F238E27FC236}">
                  <a16:creationId xmlns:a16="http://schemas.microsoft.com/office/drawing/2014/main" id="{A2B54D6F-22EE-AC3A-4222-885AD60BB430}"/>
                </a:ext>
              </a:extLst>
            </p:cNvPr>
            <p:cNvCxnSpPr/>
            <p:nvPr/>
          </p:nvCxnSpPr>
          <p:spPr>
            <a:xfrm flipH="1">
              <a:off x="1709195" y="3650000"/>
              <a:ext cx="1237885" cy="932813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 Basel">
              <a:extLst>
                <a:ext uri="{FF2B5EF4-FFF2-40B4-BE49-F238E27FC236}">
                  <a16:creationId xmlns:a16="http://schemas.microsoft.com/office/drawing/2014/main" id="{7D51815D-115A-2E7C-CAD2-7EDF79B323F7}"/>
                </a:ext>
              </a:extLst>
            </p:cNvPr>
            <p:cNvCxnSpPr>
              <a:cxnSpLocks/>
            </p:cNvCxnSpPr>
            <p:nvPr/>
          </p:nvCxnSpPr>
          <p:spPr>
            <a:xfrm>
              <a:off x="1804445" y="3169876"/>
              <a:ext cx="1142635" cy="480124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 Solothurn">
              <a:extLst>
                <a:ext uri="{FF2B5EF4-FFF2-40B4-BE49-F238E27FC236}">
                  <a16:creationId xmlns:a16="http://schemas.microsoft.com/office/drawing/2014/main" id="{0E50B2A5-1C6F-D680-0705-1646BEDCADF0}"/>
                </a:ext>
              </a:extLst>
            </p:cNvPr>
            <p:cNvCxnSpPr/>
            <p:nvPr/>
          </p:nvCxnSpPr>
          <p:spPr>
            <a:xfrm flipH="1">
              <a:off x="1891831" y="3650000"/>
              <a:ext cx="1055249" cy="205120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ity Dot Zurich">
              <a:extLst>
                <a:ext uri="{FF2B5EF4-FFF2-40B4-BE49-F238E27FC236}">
                  <a16:creationId xmlns:a16="http://schemas.microsoft.com/office/drawing/2014/main" id="{24492767-BCC2-3692-90FD-66EB542D1B4D}"/>
                </a:ext>
              </a:extLst>
            </p:cNvPr>
            <p:cNvSpPr/>
            <p:nvPr/>
          </p:nvSpPr>
          <p:spPr>
            <a:xfrm>
              <a:off x="3668906" y="3925906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5" name="City Dot Bern">
              <a:extLst>
                <a:ext uri="{FF2B5EF4-FFF2-40B4-BE49-F238E27FC236}">
                  <a16:creationId xmlns:a16="http://schemas.microsoft.com/office/drawing/2014/main" id="{23456FF5-24FA-0D7E-52D6-584F546DFA2A}"/>
                </a:ext>
              </a:extLst>
            </p:cNvPr>
            <p:cNvSpPr/>
            <p:nvPr/>
          </p:nvSpPr>
          <p:spPr>
            <a:xfrm>
              <a:off x="1574915" y="4524551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City Dot Basel">
              <a:extLst>
                <a:ext uri="{FF2B5EF4-FFF2-40B4-BE49-F238E27FC236}">
                  <a16:creationId xmlns:a16="http://schemas.microsoft.com/office/drawing/2014/main" id="{18A44A70-FB00-1039-18E6-EFF71D184C3B}"/>
                </a:ext>
              </a:extLst>
            </p:cNvPr>
            <p:cNvSpPr/>
            <p:nvPr/>
          </p:nvSpPr>
          <p:spPr>
            <a:xfrm>
              <a:off x="1709326" y="3074626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7" name="City Dot Solothurn">
              <a:extLst>
                <a:ext uri="{FF2B5EF4-FFF2-40B4-BE49-F238E27FC236}">
                  <a16:creationId xmlns:a16="http://schemas.microsoft.com/office/drawing/2014/main" id="{609A72E9-F097-2D29-1BCF-7F21B27F6CAD}"/>
                </a:ext>
              </a:extLst>
            </p:cNvPr>
            <p:cNvSpPr/>
            <p:nvPr/>
          </p:nvSpPr>
          <p:spPr>
            <a:xfrm>
              <a:off x="1796581" y="3759870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8" name="City Label Zurich">
              <a:extLst>
                <a:ext uri="{FF2B5EF4-FFF2-40B4-BE49-F238E27FC236}">
                  <a16:creationId xmlns:a16="http://schemas.microsoft.com/office/drawing/2014/main" id="{D782DDDD-696A-E2AE-04A0-4660C5D7DC55}"/>
                </a:ext>
              </a:extLst>
            </p:cNvPr>
            <p:cNvSpPr txBox="1"/>
            <p:nvPr/>
          </p:nvSpPr>
          <p:spPr>
            <a:xfrm>
              <a:off x="3829716" y="3820000"/>
              <a:ext cx="1000000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b="1" dirty="0" err="1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Zurich</a:t>
              </a:r>
              <a:endParaRPr lang="de-DE" sz="1400" b="1" dirty="0">
                <a:solidFill>
                  <a:srgbClr val="33394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endParaRPr>
            </a:p>
            <a:p>
              <a:pPr algn="l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35 km</a:t>
              </a:r>
            </a:p>
          </p:txBody>
        </p:sp>
        <p:sp>
          <p:nvSpPr>
            <p:cNvPr id="19" name="City Label Bern">
              <a:extLst>
                <a:ext uri="{FF2B5EF4-FFF2-40B4-BE49-F238E27FC236}">
                  <a16:creationId xmlns:a16="http://schemas.microsoft.com/office/drawing/2014/main" id="{EEE5B052-FE2C-1805-37F7-8DEB5238BB40}"/>
                </a:ext>
              </a:extLst>
            </p:cNvPr>
            <p:cNvSpPr txBox="1"/>
            <p:nvPr/>
          </p:nvSpPr>
          <p:spPr>
            <a:xfrm>
              <a:off x="559195" y="4422813"/>
              <a:ext cx="1000000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r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Bern</a:t>
              </a:r>
            </a:p>
            <a:p>
              <a:pPr algn="r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62 km</a:t>
              </a:r>
            </a:p>
          </p:txBody>
        </p:sp>
        <p:sp>
          <p:nvSpPr>
            <p:cNvPr id="20" name="City Label Basel">
              <a:extLst>
                <a:ext uri="{FF2B5EF4-FFF2-40B4-BE49-F238E27FC236}">
                  <a16:creationId xmlns:a16="http://schemas.microsoft.com/office/drawing/2014/main" id="{FDCA2FEE-6906-C9C5-4052-76B827CA799B}"/>
                </a:ext>
              </a:extLst>
            </p:cNvPr>
            <p:cNvSpPr txBox="1"/>
            <p:nvPr/>
          </p:nvSpPr>
          <p:spPr>
            <a:xfrm>
              <a:off x="722013" y="2919876"/>
              <a:ext cx="1000000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r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Basel</a:t>
              </a:r>
            </a:p>
            <a:p>
              <a:pPr algn="r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49 km</a:t>
              </a:r>
            </a:p>
          </p:txBody>
        </p:sp>
        <p:sp>
          <p:nvSpPr>
            <p:cNvPr id="21" name="City Label Solothurn">
              <a:extLst>
                <a:ext uri="{FF2B5EF4-FFF2-40B4-BE49-F238E27FC236}">
                  <a16:creationId xmlns:a16="http://schemas.microsoft.com/office/drawing/2014/main" id="{A9E68F72-EA8D-7B99-4B45-7FAC06E70FDF}"/>
                </a:ext>
              </a:extLst>
            </p:cNvPr>
            <p:cNvSpPr txBox="1"/>
            <p:nvPr/>
          </p:nvSpPr>
          <p:spPr>
            <a:xfrm>
              <a:off x="723543" y="3695120"/>
              <a:ext cx="1007614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r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Solothurn</a:t>
              </a:r>
            </a:p>
            <a:p>
              <a:pPr algn="r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43 km</a:t>
              </a:r>
            </a:p>
          </p:txBody>
        </p:sp>
        <p:cxnSp>
          <p:nvCxnSpPr>
            <p:cNvPr id="39" name="Connector Basel">
              <a:extLst>
                <a:ext uri="{FF2B5EF4-FFF2-40B4-BE49-F238E27FC236}">
                  <a16:creationId xmlns:a16="http://schemas.microsoft.com/office/drawing/2014/main" id="{2F01E5AC-AAEB-894B-DF24-E9F3023E64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46679" y="3237256"/>
              <a:ext cx="1055650" cy="414103"/>
            </a:xfrm>
            <a:prstGeom prst="line">
              <a:avLst/>
            </a:prstGeom>
            <a:ln w="12700" cap="flat">
              <a:solidFill>
                <a:srgbClr val="C8C6BD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City Dot Zurich">
              <a:extLst>
                <a:ext uri="{FF2B5EF4-FFF2-40B4-BE49-F238E27FC236}">
                  <a16:creationId xmlns:a16="http://schemas.microsoft.com/office/drawing/2014/main" id="{5EBEBECA-A1AB-9053-3641-A69BCFCE4101}"/>
                </a:ext>
              </a:extLst>
            </p:cNvPr>
            <p:cNvSpPr/>
            <p:nvPr/>
          </p:nvSpPr>
          <p:spPr>
            <a:xfrm>
              <a:off x="3898683" y="3139567"/>
              <a:ext cx="190500" cy="190500"/>
            </a:xfrm>
            <a:prstGeom prst="ellipse">
              <a:avLst/>
            </a:prstGeom>
            <a:solidFill>
              <a:srgbClr val="2B333B"/>
            </a:solidFill>
            <a:ln w="12700" cap="flat" cmpd="sng" algn="ctr">
              <a:solidFill>
                <a:schemeClr val="bg1">
                  <a:lumMod val="95000"/>
                </a:schemeClr>
              </a:solidFill>
              <a:prstDash val="solid"/>
              <a:miter lim="800000"/>
            </a:ln>
          </p:spPr>
          <p:txBody>
            <a:bodyPr vertOverflow="clip" horzOverflow="clip" rtlCol="0" anchor="t"/>
            <a:lstStyle/>
            <a:p>
              <a:pPr algn="l"/>
              <a:endParaRPr lang="de-DE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City Label Zurich">
              <a:extLst>
                <a:ext uri="{FF2B5EF4-FFF2-40B4-BE49-F238E27FC236}">
                  <a16:creationId xmlns:a16="http://schemas.microsoft.com/office/drawing/2014/main" id="{35C77582-48C5-E82A-F284-0EF14A277CDF}"/>
                </a:ext>
              </a:extLst>
            </p:cNvPr>
            <p:cNvSpPr txBox="1"/>
            <p:nvPr/>
          </p:nvSpPr>
          <p:spPr>
            <a:xfrm>
              <a:off x="4075215" y="3005890"/>
              <a:ext cx="1250151" cy="5000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b="1" dirty="0">
                  <a:solidFill>
                    <a:srgbClr val="33394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Winterthur</a:t>
              </a:r>
            </a:p>
            <a:p>
              <a:pPr algn="l"/>
              <a:r>
                <a:rPr lang="de-DE" sz="105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48 km</a:t>
              </a:r>
            </a:p>
          </p:txBody>
        </p:sp>
      </p:grpSp>
      <p:grpSp>
        <p:nvGrpSpPr>
          <p:cNvPr id="52" name="Kirchdorf">
            <a:extLst>
              <a:ext uri="{FF2B5EF4-FFF2-40B4-BE49-F238E27FC236}">
                <a16:creationId xmlns:a16="http://schemas.microsoft.com/office/drawing/2014/main" id="{91E2993B-724E-804D-BE3C-7C276EE48909}"/>
              </a:ext>
            </a:extLst>
          </p:cNvPr>
          <p:cNvGrpSpPr/>
          <p:nvPr/>
        </p:nvGrpSpPr>
        <p:grpSpPr>
          <a:xfrm>
            <a:off x="8966077" y="3222438"/>
            <a:ext cx="1300000" cy="800000"/>
            <a:chOff x="2297080" y="3500000"/>
            <a:chExt cx="1300000" cy="800000"/>
          </a:xfrm>
        </p:grpSpPr>
        <p:sp>
          <p:nvSpPr>
            <p:cNvPr id="24" name="Standort Pin Label">
              <a:hlinkClick r:id="rId2" tooltip="Standort auf Google Maps"/>
              <a:extLst>
                <a:ext uri="{FF2B5EF4-FFF2-40B4-BE49-F238E27FC236}">
                  <a16:creationId xmlns:a16="http://schemas.microsoft.com/office/drawing/2014/main" id="{A7EFF073-86E4-2097-C264-7224A23110E4}"/>
                </a:ext>
              </a:extLst>
            </p:cNvPr>
            <p:cNvSpPr txBox="1"/>
            <p:nvPr/>
          </p:nvSpPr>
          <p:spPr>
            <a:xfrm>
              <a:off x="2297080" y="3840000"/>
              <a:ext cx="1300000" cy="46000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noAutofit/>
            </a:bodyPr>
            <a:lstStyle/>
            <a:p>
              <a:pPr algn="ctr"/>
              <a:r>
                <a:rPr lang="de-DE" sz="1400" b="1" dirty="0">
                  <a:solidFill>
                    <a:srgbClr val="87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Kirchdorf</a:t>
              </a:r>
            </a:p>
            <a:p>
              <a:pPr algn="ctr"/>
              <a:r>
                <a:rPr lang="de-DE" sz="100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Headquarters</a:t>
              </a:r>
            </a:p>
            <a:p>
              <a:pPr algn="ctr"/>
              <a:r>
                <a:rPr lang="de-DE" sz="1000" dirty="0">
                  <a:solidFill>
                    <a:srgbClr val="6B748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Formbar AG</a:t>
              </a:r>
            </a:p>
          </p:txBody>
        </p:sp>
        <p:grpSp>
          <p:nvGrpSpPr>
            <p:cNvPr id="51" name="Gruppieren 50">
              <a:extLst>
                <a:ext uri="{FF2B5EF4-FFF2-40B4-BE49-F238E27FC236}">
                  <a16:creationId xmlns:a16="http://schemas.microsoft.com/office/drawing/2014/main" id="{FCACE76A-07CD-E2E7-AA45-F11784335F66}"/>
                </a:ext>
              </a:extLst>
            </p:cNvPr>
            <p:cNvGrpSpPr/>
            <p:nvPr/>
          </p:nvGrpSpPr>
          <p:grpSpPr>
            <a:xfrm>
              <a:off x="2797080" y="3500000"/>
              <a:ext cx="300000" cy="300000"/>
              <a:chOff x="2797080" y="3500000"/>
              <a:chExt cx="300000" cy="300000"/>
            </a:xfrm>
          </p:grpSpPr>
          <p:sp>
            <p:nvSpPr>
              <p:cNvPr id="22" name="Standort Pin Outer">
                <a:hlinkClick r:id="rId2"/>
                <a:extLst>
                  <a:ext uri="{FF2B5EF4-FFF2-40B4-BE49-F238E27FC236}">
                    <a16:creationId xmlns:a16="http://schemas.microsoft.com/office/drawing/2014/main" id="{74EB3C02-D12E-1481-6B4D-3CABB0CC500F}"/>
                  </a:ext>
                </a:extLst>
              </p:cNvPr>
              <p:cNvSpPr/>
              <p:nvPr/>
            </p:nvSpPr>
            <p:spPr>
              <a:xfrm>
                <a:off x="2797080" y="3500000"/>
                <a:ext cx="300000" cy="300000"/>
              </a:xfrm>
              <a:prstGeom prst="ellipse">
                <a:avLst/>
              </a:prstGeom>
              <a:solidFill>
                <a:srgbClr val="870000"/>
              </a:solidFill>
              <a:ln w="19050" cap="flat" cmpd="sng" algn="ctr">
                <a:noFill/>
                <a:prstDash val="solid"/>
                <a:miter lim="800000"/>
              </a:ln>
              <a:effectLst>
                <a:outerShdw blurRad="63500" dist="1905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vertOverflow="clip" horzOverflow="clip" rtlCol="0" anchor="t"/>
              <a:lstStyle/>
              <a:p>
                <a:pPr algn="l"/>
                <a:endParaRPr lang="de-DE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  <p:sp>
            <p:nvSpPr>
              <p:cNvPr id="23" name="Standort Pin Inner">
                <a:extLst>
                  <a:ext uri="{FF2B5EF4-FFF2-40B4-BE49-F238E27FC236}">
                    <a16:creationId xmlns:a16="http://schemas.microsoft.com/office/drawing/2014/main" id="{50101975-81D2-5B89-5014-C36A1A9E8990}"/>
                  </a:ext>
                </a:extLst>
              </p:cNvPr>
              <p:cNvSpPr/>
              <p:nvPr/>
            </p:nvSpPr>
            <p:spPr>
              <a:xfrm>
                <a:off x="2892080" y="3595000"/>
                <a:ext cx="110000" cy="1100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Overflow="clip" horzOverflow="clip" rtlCol="0" anchor="t"/>
              <a:lstStyle/>
              <a:p>
                <a:pPr algn="l"/>
                <a:endParaRPr lang="de-DE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p:grpSp>
      </p:grpSp>
      <p:grpSp>
        <p:nvGrpSpPr>
          <p:cNvPr id="27" name="Petra Kern">
            <a:extLst>
              <a:ext uri="{FF2B5EF4-FFF2-40B4-BE49-F238E27FC236}">
                <a16:creationId xmlns:a16="http://schemas.microsoft.com/office/drawing/2014/main" id="{82269238-C935-0D1B-788C-CCC33449E20B}"/>
              </a:ext>
            </a:extLst>
          </p:cNvPr>
          <p:cNvGrpSpPr/>
          <p:nvPr/>
        </p:nvGrpSpPr>
        <p:grpSpPr>
          <a:xfrm>
            <a:off x="4190550" y="4085462"/>
            <a:ext cx="2961429" cy="1552088"/>
            <a:chOff x="3440815" y="1752699"/>
            <a:chExt cx="2961429" cy="1552088"/>
          </a:xfrm>
        </p:grpSpPr>
        <p:sp>
          <p:nvSpPr>
            <p:cNvPr id="28" name="Row Phone BG">
              <a:extLst>
                <a:ext uri="{FF2B5EF4-FFF2-40B4-BE49-F238E27FC236}">
                  <a16:creationId xmlns:a16="http://schemas.microsoft.com/office/drawing/2014/main" id="{68E79B4E-557B-6B1C-6F54-EB91B974C474}"/>
                </a:ext>
              </a:extLst>
            </p:cNvPr>
            <p:cNvSpPr/>
            <p:nvPr/>
          </p:nvSpPr>
          <p:spPr>
            <a:xfrm>
              <a:off x="3446031" y="2645200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29" name="Row Email BG">
              <a:extLst>
                <a:ext uri="{FF2B5EF4-FFF2-40B4-BE49-F238E27FC236}">
                  <a16:creationId xmlns:a16="http://schemas.microsoft.com/office/drawing/2014/main" id="{8E6EA5A1-F25C-C6B2-AB84-EFAD4EA1E2C4}"/>
                </a:ext>
              </a:extLst>
            </p:cNvPr>
            <p:cNvSpPr/>
            <p:nvPr/>
          </p:nvSpPr>
          <p:spPr>
            <a:xfrm>
              <a:off x="3440815" y="3041666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7373707C-3320-9580-6DD0-002074277E3D}"/>
                </a:ext>
              </a:extLst>
            </p:cNvPr>
            <p:cNvSpPr txBox="1"/>
            <p:nvPr/>
          </p:nvSpPr>
          <p:spPr>
            <a:xfrm>
              <a:off x="3720689" y="2585367"/>
              <a:ext cx="2679877" cy="330200"/>
            </a:xfrm>
            <a:prstGeom prst="rect">
              <a:avLst/>
            </a:prstGeom>
            <a:noFill/>
            <a:ln>
              <a:noFill/>
            </a:ln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+41 56 296 10 00</a:t>
              </a:r>
            </a:p>
          </p:txBody>
        </p:sp>
        <p:sp>
          <p:nvSpPr>
            <p:cNvPr id="32" name="Textfeld 31">
              <a:hlinkClick r:id="rId3" tooltip="Email senden"/>
              <a:extLst>
                <a:ext uri="{FF2B5EF4-FFF2-40B4-BE49-F238E27FC236}">
                  <a16:creationId xmlns:a16="http://schemas.microsoft.com/office/drawing/2014/main" id="{885C8177-C5EB-D2F5-953C-CBAEFEB5F014}"/>
                </a:ext>
              </a:extLst>
            </p:cNvPr>
            <p:cNvSpPr txBox="1"/>
            <p:nvPr/>
          </p:nvSpPr>
          <p:spPr>
            <a:xfrm>
              <a:off x="3722367" y="2974587"/>
              <a:ext cx="2679877" cy="3302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petra.kern@formbar.ch</a:t>
              </a:r>
            </a:p>
          </p:txBody>
        </p:sp>
        <p:pic>
          <p:nvPicPr>
            <p:cNvPr id="34" name="Graphic 14" descr="Telefon Icon">
              <a:extLst>
                <a:ext uri="{FF2B5EF4-FFF2-40B4-BE49-F238E27FC236}">
                  <a16:creationId xmlns:a16="http://schemas.microsoft.com/office/drawing/2014/main" id="{7492C081-464F-5769-305E-DDA9DD2C31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91338" y="2691424"/>
              <a:ext cx="129447" cy="129447"/>
            </a:xfrm>
            <a:prstGeom prst="rect">
              <a:avLst/>
            </a:prstGeom>
          </p:spPr>
        </p:pic>
        <p:pic>
          <p:nvPicPr>
            <p:cNvPr id="35" name="Graphic 15" descr="E-Mail Icon">
              <a:extLst>
                <a:ext uri="{FF2B5EF4-FFF2-40B4-BE49-F238E27FC236}">
                  <a16:creationId xmlns:a16="http://schemas.microsoft.com/office/drawing/2014/main" id="{3AD54DAA-80DA-4B17-FF1F-86186AEAB3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86122" y="3079830"/>
              <a:ext cx="129447" cy="129447"/>
            </a:xfrm>
            <a:prstGeom prst="rect">
              <a:avLst/>
            </a:prstGeom>
          </p:spPr>
        </p:pic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0C7C76E2-F93C-DE92-3577-58D232B1F2E3}"/>
                </a:ext>
              </a:extLst>
            </p:cNvPr>
            <p:cNvSpPr txBox="1"/>
            <p:nvPr/>
          </p:nvSpPr>
          <p:spPr>
            <a:xfrm>
              <a:off x="3660875" y="1752699"/>
              <a:ext cx="2185416" cy="571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indent="0">
                <a:buNone/>
                <a:defRPr sz="3000" b="1">
                  <a:solidFill>
                    <a:srgbClr val="1F3864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defRPr>
              </a:lvl1pPr>
            </a:lstStyle>
            <a:p>
              <a:r>
                <a:rPr lang="de-DE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Petra Kern</a:t>
              </a:r>
            </a:p>
            <a:p>
              <a:r>
                <a:rPr lang="de-DE" sz="1800" b="0" dirty="0">
                  <a:solidFill>
                    <a:schemeClr val="bg1">
                      <a:lumMod val="50000"/>
                    </a:schemeClr>
                  </a:solidFill>
                </a:rPr>
                <a:t>Office Managerin/</a:t>
              </a:r>
            </a:p>
            <a:p>
              <a:pPr>
                <a:lnSpc>
                  <a:spcPts val="1600"/>
                </a:lnSpc>
              </a:pPr>
              <a:r>
                <a:rPr lang="de-DE" sz="1800" b="0" dirty="0">
                  <a:solidFill>
                    <a:schemeClr val="bg1">
                      <a:lumMod val="50000"/>
                    </a:schemeClr>
                  </a:solidFill>
                </a:rPr>
                <a:t>Internal Sales Service</a:t>
              </a:r>
            </a:p>
          </p:txBody>
        </p:sp>
      </p:grpSp>
      <p:grpSp>
        <p:nvGrpSpPr>
          <p:cNvPr id="111" name="Michael Hilpert">
            <a:extLst>
              <a:ext uri="{FF2B5EF4-FFF2-40B4-BE49-F238E27FC236}">
                <a16:creationId xmlns:a16="http://schemas.microsoft.com/office/drawing/2014/main" id="{AD082E3F-F0AE-AF70-6D21-07B7ECB3FDFD}"/>
              </a:ext>
            </a:extLst>
          </p:cNvPr>
          <p:cNvGrpSpPr/>
          <p:nvPr/>
        </p:nvGrpSpPr>
        <p:grpSpPr>
          <a:xfrm>
            <a:off x="653911" y="1282639"/>
            <a:ext cx="3152458" cy="4354911"/>
            <a:chOff x="1165222" y="1656224"/>
            <a:chExt cx="3152458" cy="4354911"/>
          </a:xfrm>
        </p:grpSpPr>
        <p:sp>
          <p:nvSpPr>
            <p:cNvPr id="61" name="Row Phone BG">
              <a:extLst>
                <a:ext uri="{FF2B5EF4-FFF2-40B4-BE49-F238E27FC236}">
                  <a16:creationId xmlns:a16="http://schemas.microsoft.com/office/drawing/2014/main" id="{5E845996-4AD3-F4A4-CDE1-B3928A31EE0E}"/>
                </a:ext>
              </a:extLst>
            </p:cNvPr>
            <p:cNvSpPr/>
            <p:nvPr/>
          </p:nvSpPr>
          <p:spPr>
            <a:xfrm>
              <a:off x="1200446" y="5351548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64" name="Row Email BG">
              <a:extLst>
                <a:ext uri="{FF2B5EF4-FFF2-40B4-BE49-F238E27FC236}">
                  <a16:creationId xmlns:a16="http://schemas.microsoft.com/office/drawing/2014/main" id="{59596E37-D659-FE45-2D56-5816EACBCE76}"/>
                </a:ext>
              </a:extLst>
            </p:cNvPr>
            <p:cNvSpPr/>
            <p:nvPr/>
          </p:nvSpPr>
          <p:spPr>
            <a:xfrm>
              <a:off x="1195230" y="5748014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sp>
          <p:nvSpPr>
            <p:cNvPr id="72" name="Textfeld 71">
              <a:extLst>
                <a:ext uri="{FF2B5EF4-FFF2-40B4-BE49-F238E27FC236}">
                  <a16:creationId xmlns:a16="http://schemas.microsoft.com/office/drawing/2014/main" id="{42415BB5-A967-BFA3-8685-5C3696F28B24}"/>
                </a:ext>
              </a:extLst>
            </p:cNvPr>
            <p:cNvSpPr txBox="1"/>
            <p:nvPr/>
          </p:nvSpPr>
          <p:spPr>
            <a:xfrm>
              <a:off x="1475104" y="5291715"/>
              <a:ext cx="2679877" cy="330200"/>
            </a:xfrm>
            <a:prstGeom prst="rect">
              <a:avLst/>
            </a:prstGeom>
            <a:noFill/>
            <a:ln>
              <a:noFill/>
            </a:ln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+41 56 296 10 03</a:t>
              </a:r>
            </a:p>
          </p:txBody>
        </p:sp>
        <p:sp>
          <p:nvSpPr>
            <p:cNvPr id="75" name="Textfeld 74">
              <a:hlinkClick r:id="rId6" tooltip="Email senden"/>
              <a:extLst>
                <a:ext uri="{FF2B5EF4-FFF2-40B4-BE49-F238E27FC236}">
                  <a16:creationId xmlns:a16="http://schemas.microsoft.com/office/drawing/2014/main" id="{D224F28A-05F2-33DE-657C-653840B05E4C}"/>
                </a:ext>
              </a:extLst>
            </p:cNvPr>
            <p:cNvSpPr txBox="1"/>
            <p:nvPr/>
          </p:nvSpPr>
          <p:spPr>
            <a:xfrm>
              <a:off x="1476782" y="5680935"/>
              <a:ext cx="2679877" cy="330200"/>
            </a:xfrm>
            <a:prstGeom prst="rect">
              <a:avLst/>
            </a:prstGeom>
            <a:noFill/>
          </p:spPr>
          <p:txBody>
            <a:bodyPr vertOverflow="overflow" vert="horz" wrap="square" rtlCol="0" anchor="t">
              <a:noAutofit/>
            </a:bodyPr>
            <a:lstStyle/>
            <a:p>
              <a:pPr algn="l"/>
              <a:r>
                <a:rPr lang="de-DE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/>
                </a:rPr>
                <a:t>michael.hilpert@formbar.ch</a:t>
              </a:r>
            </a:p>
          </p:txBody>
        </p:sp>
        <p:pic>
          <p:nvPicPr>
            <p:cNvPr id="79" name="Graphic 14" descr="Telefon Icon">
              <a:extLst>
                <a:ext uri="{FF2B5EF4-FFF2-40B4-BE49-F238E27FC236}">
                  <a16:creationId xmlns:a16="http://schemas.microsoft.com/office/drawing/2014/main" id="{C5695633-353E-EBE0-342F-FA62C1CB15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45753" y="5397772"/>
              <a:ext cx="129447" cy="129447"/>
            </a:xfrm>
            <a:prstGeom prst="rect">
              <a:avLst/>
            </a:prstGeom>
          </p:spPr>
        </p:pic>
        <p:pic>
          <p:nvPicPr>
            <p:cNvPr id="81" name="Graphic 15" descr="E-Mail Icon">
              <a:extLst>
                <a:ext uri="{FF2B5EF4-FFF2-40B4-BE49-F238E27FC236}">
                  <a16:creationId xmlns:a16="http://schemas.microsoft.com/office/drawing/2014/main" id="{E2F3E793-95EA-FA10-27E4-CE8BCB8BE1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40537" y="5786178"/>
              <a:ext cx="129447" cy="129447"/>
            </a:xfrm>
            <a:prstGeom prst="rect">
              <a:avLst/>
            </a:prstGeom>
          </p:spPr>
        </p:pic>
        <p:sp>
          <p:nvSpPr>
            <p:cNvPr id="87" name="Textfeld 86">
              <a:extLst>
                <a:ext uri="{FF2B5EF4-FFF2-40B4-BE49-F238E27FC236}">
                  <a16:creationId xmlns:a16="http://schemas.microsoft.com/office/drawing/2014/main" id="{50DD2750-9876-5FD7-5FDE-88A87BD8CCB0}"/>
                </a:ext>
              </a:extLst>
            </p:cNvPr>
            <p:cNvSpPr txBox="1"/>
            <p:nvPr/>
          </p:nvSpPr>
          <p:spPr>
            <a:xfrm>
              <a:off x="1369983" y="4365576"/>
              <a:ext cx="2947697" cy="571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>
              <a:lvl1pPr indent="0">
                <a:buNone/>
                <a:defRPr sz="3000" b="1">
                  <a:solidFill>
                    <a:srgbClr val="1F3864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defRPr>
              </a:lvl1pPr>
            </a:lstStyle>
            <a:p>
              <a:r>
                <a:rPr lang="de-DE" sz="2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Michael Hilpert</a:t>
              </a:r>
            </a:p>
            <a:p>
              <a:r>
                <a:rPr lang="de-DE" sz="1800" b="0" dirty="0">
                  <a:solidFill>
                    <a:schemeClr val="bg1">
                      <a:lumMod val="50000"/>
                    </a:schemeClr>
                  </a:solidFill>
                </a:rPr>
                <a:t>Managing </a:t>
              </a:r>
              <a:r>
                <a:rPr lang="de-DE" sz="1800" b="0" dirty="0" err="1">
                  <a:solidFill>
                    <a:schemeClr val="bg1">
                      <a:lumMod val="50000"/>
                    </a:schemeClr>
                  </a:solidFill>
                </a:rPr>
                <a:t>Director</a:t>
              </a:r>
              <a:endParaRPr lang="de-DE" sz="1800" b="0" dirty="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</p:txBody>
        </p:sp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79D6D2A-09BC-9E9F-2C2C-F7A3875A3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165222" y="1656224"/>
              <a:ext cx="2221104" cy="2533694"/>
            </a:xfrm>
            <a:prstGeom prst="rect">
              <a:avLst/>
            </a:prstGeom>
            <a:effectLst>
              <a:outerShdw blurRad="355600" dist="25400" dir="5400000" sx="104000" sy="104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Untertitel">
            <a:extLst>
              <a:ext uri="{FF2B5EF4-FFF2-40B4-BE49-F238E27FC236}">
                <a16:creationId xmlns:a16="http://schemas.microsoft.com/office/drawing/2014/main" id="{AAA07470-0BD1-4FC0-EEE1-9C8C46C4C997}"/>
              </a:ext>
            </a:extLst>
          </p:cNvPr>
          <p:cNvSpPr txBox="1"/>
          <p:nvPr/>
        </p:nvSpPr>
        <p:spPr>
          <a:xfrm>
            <a:off x="870850" y="831623"/>
            <a:ext cx="2221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Centrally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located</a:t>
            </a:r>
            <a:r>
              <a:rPr lang="de-DE" sz="1200" i="1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in </a:t>
            </a:r>
            <a:r>
              <a:rPr lang="de-DE" sz="1200" i="1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Switzerland</a:t>
            </a:r>
            <a:endParaRPr lang="de-CH" sz="1200" i="1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Farbbanner">
            <a:extLst>
              <a:ext uri="{FF2B5EF4-FFF2-40B4-BE49-F238E27FC236}">
                <a16:creationId xmlns:a16="http://schemas.microsoft.com/office/drawing/2014/main" id="{D1C50D85-0DD3-E49C-4332-98BAC0C0F96F}"/>
              </a:ext>
            </a:extLst>
          </p:cNvPr>
          <p:cNvSpPr/>
          <p:nvPr/>
        </p:nvSpPr>
        <p:spPr>
          <a:xfrm rot="10800000" flipH="1">
            <a:off x="0" y="-1"/>
            <a:ext cx="12192000" cy="754743"/>
          </a:xfrm>
          <a:prstGeom prst="round1Rect">
            <a:avLst>
              <a:gd name="adj" fmla="val 50000"/>
            </a:avLst>
          </a:prstGeom>
          <a:gradFill flip="none" rotWithShape="1">
            <a:gsLst>
              <a:gs pos="100000">
                <a:schemeClr val="tx1"/>
              </a:gs>
              <a:gs pos="52000">
                <a:srgbClr val="870000"/>
              </a:gs>
            </a:gsLst>
            <a:lin ang="6600000" scaled="0"/>
            <a:tileRect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pic>
        <p:nvPicPr>
          <p:cNvPr id="4" name="Formbar">
            <a:extLst>
              <a:ext uri="{FF2B5EF4-FFF2-40B4-BE49-F238E27FC236}">
                <a16:creationId xmlns:a16="http://schemas.microsoft.com/office/drawing/2014/main" id="{A2782E63-A8D1-11C7-DFB0-1850461B0B2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alphaModFix amt="3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2"/>
            <a:ext cx="12192000" cy="754746"/>
          </a:xfrm>
          <a:prstGeom prst="rect">
            <a:avLst/>
          </a:prstGeom>
        </p:spPr>
      </p:pic>
      <p:sp>
        <p:nvSpPr>
          <p:cNvPr id="5" name="Tietel">
            <a:extLst>
              <a:ext uri="{FF2B5EF4-FFF2-40B4-BE49-F238E27FC236}">
                <a16:creationId xmlns:a16="http://schemas.microsoft.com/office/drawing/2014/main" id="{507E006D-C2CB-E67D-63D6-350455BB2063}"/>
              </a:ext>
            </a:extLst>
          </p:cNvPr>
          <p:cNvSpPr txBox="1"/>
          <p:nvPr/>
        </p:nvSpPr>
        <p:spPr>
          <a:xfrm>
            <a:off x="507999" y="28804"/>
            <a:ext cx="9925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chemeClr val="bg1">
                    <a:lumMod val="9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Location and Contact Person</a:t>
            </a:r>
            <a:endParaRPr lang="de-CH" sz="3600" dirty="0">
              <a:solidFill>
                <a:schemeClr val="accent3">
                  <a:lumMod val="60000"/>
                  <a:lumOff val="4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46" name="Textfeld 45">
            <a:hlinkClick r:id="rId2" tooltip="Standort auf Google Maps"/>
            <a:extLst>
              <a:ext uri="{FF2B5EF4-FFF2-40B4-BE49-F238E27FC236}">
                <a16:creationId xmlns:a16="http://schemas.microsoft.com/office/drawing/2014/main" id="{D58A7E11-0D08-6439-8A86-553E1F129371}"/>
              </a:ext>
            </a:extLst>
          </p:cNvPr>
          <p:cNvSpPr txBox="1"/>
          <p:nvPr/>
        </p:nvSpPr>
        <p:spPr>
          <a:xfrm>
            <a:off x="1518151" y="6185471"/>
            <a:ext cx="4187335" cy="496995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algn="l"/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Sagiweg</a:t>
            </a:r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2, CH-5416 Kirchdorf</a:t>
            </a:r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42EF4E69-594C-5D1E-9372-783D7DFDCE64}"/>
              </a:ext>
            </a:extLst>
          </p:cNvPr>
          <p:cNvGrpSpPr/>
          <p:nvPr/>
        </p:nvGrpSpPr>
        <p:grpSpPr>
          <a:xfrm>
            <a:off x="9427594" y="3153050"/>
            <a:ext cx="411121" cy="411121"/>
            <a:chOff x="7418442" y="6111676"/>
            <a:chExt cx="220060" cy="220060"/>
          </a:xfrm>
        </p:grpSpPr>
        <p:sp>
          <p:nvSpPr>
            <p:cNvPr id="43" name="Row Address BG">
              <a:extLst>
                <a:ext uri="{FF2B5EF4-FFF2-40B4-BE49-F238E27FC236}">
                  <a16:creationId xmlns:a16="http://schemas.microsoft.com/office/drawing/2014/main" id="{3009D62B-B41D-EC83-AD6F-CA4C8A99FFCE}"/>
                </a:ext>
              </a:extLst>
            </p:cNvPr>
            <p:cNvSpPr/>
            <p:nvPr/>
          </p:nvSpPr>
          <p:spPr>
            <a:xfrm>
              <a:off x="7418442" y="6111676"/>
              <a:ext cx="220060" cy="220060"/>
            </a:xfrm>
            <a:prstGeom prst="ellipse">
              <a:avLst/>
            </a:prstGeom>
            <a:solidFill>
              <a:srgbClr val="870000"/>
            </a:solidFill>
            <a:ln w="12700" cap="flat" cmpd="sng" algn="ctr">
              <a:noFill/>
              <a:prstDash val="solid"/>
              <a:miter lim="800000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clip" horzOverflow="clip" rtlCol="0" anchor="t"/>
            <a:lstStyle/>
            <a:p>
              <a:pPr algn="l"/>
              <a:endParaRPr lang="de-DE"/>
            </a:p>
          </p:txBody>
        </p:sp>
        <p:pic>
          <p:nvPicPr>
            <p:cNvPr id="49" name="Graphic 16" descr="Adresse Icon">
              <a:extLst>
                <a:ext uri="{FF2B5EF4-FFF2-40B4-BE49-F238E27FC236}">
                  <a16:creationId xmlns:a16="http://schemas.microsoft.com/office/drawing/2014/main" id="{35037A2F-EEC7-6CD4-A1A2-1F322855F6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463749" y="6156983"/>
              <a:ext cx="129447" cy="1294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876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37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-3.33333E-6 L -0.17773 0.15787 C -0.21432 0.19144 -0.27161 0.23311 -0.33216 0.27269 C -0.40117 0.3169 -0.45755 0.34815 -0.49778 0.36459 L -0.69036 0.44723 " pathEditMode="relative" rAng="20400000" ptsTypes="AAAAA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10" y="2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" grpId="0"/>
      <p:bldP spid="3" grpId="0" animBg="1"/>
      <p:bldP spid="46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Microsoft Office PowerPoint</Application>
  <PresentationFormat>Breitbild</PresentationFormat>
  <Paragraphs>138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Cambria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Fabian Vogelbacher</dc:creator>
  <cp:lastModifiedBy>Fabian Vogelbacher</cp:lastModifiedBy>
  <cp:revision>77</cp:revision>
  <dcterms:created xsi:type="dcterms:W3CDTF">2026-07-08T09:21:23Z</dcterms:created>
  <dcterms:modified xsi:type="dcterms:W3CDTF">2026-07-20T13:45:51Z</dcterms:modified>
</cp:coreProperties>
</file>