
<file path=[Content_Types].xml><?xml version="1.0" encoding="utf-8"?>
<Types xmlns="http://schemas.openxmlformats.org/package/2006/content-types"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369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757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Deliver the core message with conviction. This is the heart of the keynote. Pause for effect. Time: 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21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0080" y="1920240"/>
            <a:ext cx="10972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ptos" panose="020B0004020202020204" pitchFamily="34" charset="0"/>
                <a:ea typeface="Figtree" pitchFamily="34" charset="-122"/>
                <a:cs typeface="Calibri" panose="020F0502020204030204" pitchFamily="34" charset="0"/>
              </a:rPr>
              <a:t>Fostering Collaboration in the</a:t>
            </a:r>
            <a:endParaRPr lang="en-US" sz="4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ptos" panose="020B0004020202020204" pitchFamily="34" charset="0"/>
                <a:ea typeface="Figtree" pitchFamily="34" charset="-122"/>
                <a:cs typeface="Calibri" panose="020F0502020204030204" pitchFamily="34" charset="0"/>
              </a:rPr>
              <a:t>LoRaWAN Ecosystem</a:t>
            </a:r>
            <a:endParaRPr lang="en-US" sz="4000" dirty="0">
              <a:latin typeface="Aptos" panose="020B00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3383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C9D6F0"/>
                </a:solidFill>
                <a:latin typeface="Aptos" panose="020B0004020202020204" pitchFamily="34" charset="0"/>
                <a:ea typeface="Figtree" pitchFamily="34" charset="-122"/>
                <a:cs typeface="Calibri" panose="020F0502020204030204" pitchFamily="34" charset="0"/>
              </a:rPr>
              <a:t>Sensor Manufacturers as Strategic Partners</a:t>
            </a:r>
            <a:endParaRPr lang="en-US" sz="2400" dirty="0">
              <a:latin typeface="Aptos" panose="020B00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4023360"/>
            <a:ext cx="3657600" cy="0"/>
          </a:xfrm>
          <a:prstGeom prst="line">
            <a:avLst/>
          </a:prstGeom>
          <a:noFill/>
          <a:ln w="25400">
            <a:solidFill>
              <a:srgbClr val="40C1AC"/>
            </a:solidFill>
            <a:prstDash val="solid"/>
          </a:ln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42976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Aptos" panose="020B0004020202020204" pitchFamily="34" charset="0"/>
                <a:ea typeface="Figtree" pitchFamily="34" charset="-122"/>
                <a:cs typeface="Calibri" panose="020F0502020204030204" pitchFamily="34" charset="0"/>
              </a:rPr>
              <a:t>Tom More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47548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9D6F0"/>
                </a:solidFill>
                <a:latin typeface="Aptos" panose="020B0004020202020204" pitchFamily="34" charset="0"/>
                <a:ea typeface="Figtree" pitchFamily="34" charset="-122"/>
                <a:cs typeface="Calibri" panose="020F0502020204030204" pitchFamily="34" charset="0"/>
              </a:rPr>
              <a:t>The Things Conference 2026 </a:t>
            </a:r>
            <a:endParaRPr lang="en-US" sz="1400" dirty="0">
              <a:latin typeface="Aptos" panose="020B0004020202020204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6902F-57C1-18BE-4D42-BB9F977E48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2017" y="6233272"/>
            <a:ext cx="1905000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GETTING STARTED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Practical ways to begin the partnership conversation</a:t>
            </a:r>
            <a:endParaRPr lang="en-US" sz="2600" dirty="0">
              <a:latin typeface="Aptos" panose="020B00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31520" y="1600200"/>
            <a:ext cx="640080" cy="640080"/>
          </a:xfrm>
          <a:prstGeom prst="ellipse">
            <a:avLst/>
          </a:prstGeom>
          <a:solidFill>
            <a:srgbClr val="17375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169164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1</a:t>
            </a:r>
            <a:endParaRPr lang="en-US" sz="2200" dirty="0">
              <a:latin typeface="Aptos" panose="020B00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645920" y="155448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Evaluate Module Fit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645920" y="196596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Review embedded module options for your next sensor design. Request samples and developer kits.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31520" y="2788920"/>
            <a:ext cx="640080" cy="640080"/>
          </a:xfrm>
          <a:prstGeom prst="ellipse">
            <a:avLst/>
          </a:prstGeom>
          <a:solidFill>
            <a:srgbClr val="17375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731520" y="288036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2</a:t>
            </a:r>
            <a:endParaRPr lang="en-US" sz="2200" dirty="0">
              <a:latin typeface="Aptos" panose="020B00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645920" y="274320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Map Joint Opportunities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645920" y="315468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Identify 1–2 active or upcoming projects where a combined sensor + gateway offering would strengthen the proposal.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31520" y="3977640"/>
            <a:ext cx="640080" cy="640080"/>
          </a:xfrm>
          <a:prstGeom prst="ellipse">
            <a:avLst/>
          </a:prstGeom>
          <a:solidFill>
            <a:srgbClr val="17375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31520" y="406908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3</a:t>
            </a:r>
            <a:endParaRPr lang="en-US" sz="2200" dirty="0">
              <a:latin typeface="Aptos" panose="020B00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645920" y="393192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Explore Reference Architectures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645920" y="43434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Work with MultiTech on validated designs for common verticals (buildings, utilities, industrial monitoring).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31520" y="5166360"/>
            <a:ext cx="640080" cy="640080"/>
          </a:xfrm>
          <a:prstGeom prst="ellipse">
            <a:avLst/>
          </a:prstGeom>
          <a:solidFill>
            <a:srgbClr val="17375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31520" y="525780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4</a:t>
            </a:r>
            <a:endParaRPr lang="en-US" sz="2200" dirty="0">
              <a:latin typeface="Aptos" panose="020B00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645920" y="512064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Align on Go-to-Market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645920" y="553212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Discuss co-selling, joint webinars, case studies, and inclusion in MultiTech’s partner ecosystem.</a:t>
            </a:r>
            <a:endParaRPr lang="en-US" sz="15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THE INVITATION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Let’s build the ecosystem together</a:t>
            </a:r>
            <a:endParaRPr lang="en-US" sz="2800" dirty="0">
              <a:latin typeface="Aptos" panose="020B00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10972800" cy="3474720"/>
          </a:xfrm>
          <a:prstGeom prst="rect">
            <a:avLst/>
          </a:prstGeom>
          <a:solidFill>
            <a:srgbClr val="F7F7F5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97280" y="2011680"/>
            <a:ext cx="10058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MultiTech does not view sensor manufacturers as competitors.</a:t>
            </a:r>
            <a:endParaRPr lang="en-US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We view you as the essential partners who turn connectivity into </a:t>
            </a:r>
            <a:r>
              <a:rPr lang="en-US" sz="2000" b="1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real-world value</a:t>
            </a:r>
            <a:r>
              <a:rPr lang="en-US" sz="20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.</a:t>
            </a:r>
            <a:endParaRPr lang="en-US" sz="2000" dirty="0">
              <a:latin typeface="Aptos" panose="020B00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97280" y="3474720"/>
            <a:ext cx="1005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When sensor companies succeed, the entire LoRaWAN ecosystem grows stronger — more deployments, more innovation, more customer success stories.</a:t>
            </a:r>
            <a:endParaRPr lang="en-US" sz="20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21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64592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Thank You</a:t>
            </a:r>
            <a:endParaRPr lang="en-US" sz="4400" dirty="0">
              <a:latin typeface="Aptos" panose="020B00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256032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40C1AC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Let’s start the conversation</a:t>
            </a:r>
            <a:endParaRPr lang="en-US" sz="2200" dirty="0">
              <a:latin typeface="Aptos" panose="020B00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3200400"/>
            <a:ext cx="2743200" cy="0"/>
          </a:xfrm>
          <a:prstGeom prst="line">
            <a:avLst/>
          </a:prstGeom>
          <a:noFill/>
          <a:ln w="25400">
            <a:solidFill>
              <a:srgbClr val="40C1AC"/>
            </a:solidFill>
            <a:prstDash val="solid"/>
          </a:ln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40080" y="356616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Tom More</a:t>
            </a:r>
            <a:endParaRPr lang="en-US" sz="2000" dirty="0">
              <a:latin typeface="Aptos" panose="020B00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402336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C9D6F0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MultiTech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466344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0C1AC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www.multitech.com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40080" y="59436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9D6F0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The Things Conference 2026</a:t>
            </a:r>
            <a:endParaRPr lang="en-US" sz="1400" dirty="0">
              <a:latin typeface="Aptos" panose="020B000402020202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563797E-301F-6EAC-01D7-EC2E88C9B4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65123" y="6217920"/>
            <a:ext cx="1905000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AGENDA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What we will explore today</a:t>
            </a:r>
            <a:endParaRPr lang="en-US" sz="2800" dirty="0">
              <a:latin typeface="Aptos" panose="020B00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01</a:t>
            </a:r>
            <a:endParaRPr lang="en-US" sz="2200" dirty="0">
              <a:latin typeface="Aptos" panose="020B00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554480" y="1554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The Expanding LoRaWAN Ecosystem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554480" y="187452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Why openness and interoperability matter more than ever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40080" y="246888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02</a:t>
            </a:r>
            <a:endParaRPr lang="en-US" sz="2200" dirty="0">
              <a:latin typeface="Aptos" panose="020B00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554480" y="24688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MultiTech’s Open Approach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54480" y="278892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Gateways, modules, sensors, and software designed for partnership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40080" y="338328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03</a:t>
            </a:r>
            <a:endParaRPr lang="en-US" sz="2200" dirty="0">
              <a:latin typeface="Aptos" panose="020B00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554480" y="33832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Sensor Manufacturers as Strategic Partners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54480" y="370332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Why sensor companies are the heart of real-world IoT value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40080" y="429768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04</a:t>
            </a:r>
            <a:endParaRPr lang="en-US" sz="2200" dirty="0">
              <a:latin typeface="Aptos" panose="020B00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554480" y="42976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How We Partner to Win Opportunities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54480" y="461772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Practical models that help sensor companies capture larger deals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40080" y="521208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05</a:t>
            </a:r>
            <a:endParaRPr lang="en-US" sz="2200" dirty="0">
              <a:latin typeface="Aptos" panose="020B00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554480" y="52120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Next Steps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54480" y="553212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Concrete ways to start collaborating today</a:t>
            </a:r>
            <a:endParaRPr lang="en-US" sz="14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THE ECOSYSTEM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The true power of LoRaWAN lies in collaboration</a:t>
            </a:r>
            <a:endParaRPr lang="en-US" sz="2600" dirty="0">
              <a:latin typeface="Aptos" panose="020B00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303520" cy="1920240"/>
          </a:xfrm>
          <a:prstGeom prst="rect">
            <a:avLst/>
          </a:prstGeom>
          <a:solidFill>
            <a:srgbClr val="F7F7F5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1554480"/>
            <a:ext cx="109728" cy="1920240"/>
          </a:xfrm>
          <a:prstGeom prst="rect">
            <a:avLst/>
          </a:prstGeom>
          <a:solidFill>
            <a:srgbClr val="0072C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05840" y="187452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Hardware Providers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05840" y="2423160"/>
            <a:ext cx="4663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Gateways, modules, and sensors from multiple specialized manufacturers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309360" y="1554480"/>
            <a:ext cx="5303520" cy="1920240"/>
          </a:xfrm>
          <a:prstGeom prst="rect">
            <a:avLst/>
          </a:prstGeom>
          <a:solidFill>
            <a:srgbClr val="F7F7F5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309360" y="1554480"/>
            <a:ext cx="109728" cy="1920240"/>
          </a:xfrm>
          <a:prstGeom prst="rect">
            <a:avLst/>
          </a:prstGeom>
          <a:solidFill>
            <a:srgbClr val="0072C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675120" y="187452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Network Operators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675120" y="2423160"/>
            <a:ext cx="4663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Public and private LoRaWAN networks delivering coverage and scale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40080" y="3749040"/>
            <a:ext cx="5303520" cy="1920240"/>
          </a:xfrm>
          <a:prstGeom prst="rect">
            <a:avLst/>
          </a:prstGeom>
          <a:solidFill>
            <a:srgbClr val="F7F7F5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0080" y="3749040"/>
            <a:ext cx="109728" cy="1920240"/>
          </a:xfrm>
          <a:prstGeom prst="rect">
            <a:avLst/>
          </a:prstGeom>
          <a:solidFill>
            <a:srgbClr val="0072C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05840" y="406908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Integrators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005840" y="4617720"/>
            <a:ext cx="4663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System integrators who design and deploy complete solutions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309360" y="3749040"/>
            <a:ext cx="5303520" cy="1920240"/>
          </a:xfrm>
          <a:prstGeom prst="rect">
            <a:avLst/>
          </a:prstGeom>
          <a:solidFill>
            <a:srgbClr val="F7F7F5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309360" y="3749040"/>
            <a:ext cx="109728" cy="1920240"/>
          </a:xfrm>
          <a:prstGeom prst="rect">
            <a:avLst/>
          </a:prstGeom>
          <a:solidFill>
            <a:srgbClr val="0072C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675120" y="406908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Solution Developers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675120" y="4617720"/>
            <a:ext cx="4663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Application and vertical solution providers who create end-user value</a:t>
            </a:r>
            <a:endParaRPr lang="en-US" sz="15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MULTITECH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A U.S.-based manufacturer built for partnership</a:t>
            </a:r>
            <a:endParaRPr lang="en-US" sz="2600" dirty="0">
              <a:latin typeface="Aptos" panose="020B00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85800" y="1554480"/>
            <a:ext cx="502920" cy="502920"/>
          </a:xfrm>
          <a:prstGeom prst="ellipse">
            <a:avLst/>
          </a:prstGeom>
          <a:solidFill>
            <a:srgbClr val="17375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85800" y="160020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1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17320" y="141732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LoRaWAN Gateways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417320" y="178308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Rugged indoor &amp; outdoor gateways with embedded network server options and cellular backhaul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85800" y="2697480"/>
            <a:ext cx="502920" cy="502920"/>
          </a:xfrm>
          <a:prstGeom prst="ellipse">
            <a:avLst/>
          </a:prstGeom>
          <a:solidFill>
            <a:srgbClr val="17375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85800" y="274320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2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417320" y="256032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Modules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417320" y="292608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xDot® certified modules that sensor makers embed for reliable, long-range connectivity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85800" y="3840480"/>
            <a:ext cx="502920" cy="502920"/>
          </a:xfrm>
          <a:prstGeom prst="ellipse">
            <a:avLst/>
          </a:prstGeom>
          <a:solidFill>
            <a:srgbClr val="17375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85800" y="388620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3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417320" y="370332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Wireless Sensors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417320" y="406908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MultiTech LoRaWAN sensors for common use cases — designed to interoperate, not lock customers in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85800" y="4983480"/>
            <a:ext cx="502920" cy="502920"/>
          </a:xfrm>
          <a:prstGeom prst="ellipse">
            <a:avLst/>
          </a:prstGeom>
          <a:solidFill>
            <a:srgbClr val="17375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85800" y="502920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4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417320" y="484632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Device Management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417320" y="521208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Software tools for provisioning, monitoring, and managing devices at scale across the network</a:t>
            </a:r>
            <a:endParaRPr lang="en-US" sz="15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STRATEGIC PARTNERS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Sensor manufacturers sit at the center of value</a:t>
            </a:r>
            <a:endParaRPr lang="en-US" sz="2600" dirty="0">
              <a:latin typeface="Aptos" panose="020B00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10972800" cy="1280160"/>
          </a:xfrm>
          <a:prstGeom prst="rect">
            <a:avLst/>
          </a:prstGeom>
          <a:solidFill>
            <a:srgbClr val="F7F7F5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914400" y="1554480"/>
            <a:ext cx="10424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End customers do not buy gateways or modules. </a:t>
            </a:r>
            <a:r>
              <a:rPr lang="en-US" sz="1600" b="1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They buy outcomes</a:t>
            </a:r>
            <a:r>
              <a:rPr lang="en-US" sz="16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: fewer leaks, lower energy use, better asset visibility, regulatory compliance, and operational insight. </a:t>
            </a:r>
          </a:p>
          <a:p>
            <a:pPr marL="0" indent="0">
              <a:buNone/>
            </a:pPr>
            <a:endParaRPr lang="en-US" sz="1600" dirty="0">
              <a:solidFill>
                <a:srgbClr val="707372"/>
              </a:solidFill>
              <a:latin typeface="Aptos" panose="020B0004020202020204" pitchFamily="34" charset="0"/>
              <a:ea typeface="Figtree" pitchFamily="34" charset="-122"/>
              <a:cs typeface="Figtree" pitchFamily="34" charset="-12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Those outcomes start with the right sensors.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40080" y="3017520"/>
            <a:ext cx="361188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DC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3611880" cy="91440"/>
          </a:xfrm>
          <a:prstGeom prst="rect">
            <a:avLst/>
          </a:prstGeom>
          <a:solidFill>
            <a:srgbClr val="0072C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68680" y="329184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Domain Expertise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868680" y="3931920"/>
            <a:ext cx="3154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Sensor companies understand the physics, form factors, and edge cases of their vertical better than anyone else.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434840" y="3017520"/>
            <a:ext cx="361188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DC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434840" y="3017520"/>
            <a:ext cx="3611880" cy="91440"/>
          </a:xfrm>
          <a:prstGeom prst="rect">
            <a:avLst/>
          </a:prstGeom>
          <a:solidFill>
            <a:srgbClr val="0072C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663440" y="329184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Customer Relationships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663440" y="3931920"/>
            <a:ext cx="3154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You already own the trust and specification conversations with OEMs, integrators, and end users.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229600" y="3017520"/>
            <a:ext cx="361188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DC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229600" y="3017520"/>
            <a:ext cx="3611880" cy="91440"/>
          </a:xfrm>
          <a:prstGeom prst="rect">
            <a:avLst/>
          </a:prstGeom>
          <a:solidFill>
            <a:srgbClr val="0072C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8458200" y="329184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Innovation Velocity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458200" y="3931920"/>
            <a:ext cx="3154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Specialized sensor makers move faster on new sensing modalities than generalist platform vendors can.</a:t>
            </a:r>
            <a:endParaRPr lang="en-US" sz="14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THE OPPORTUNITY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Where sensor companies win larger opportunities</a:t>
            </a:r>
            <a:endParaRPr lang="en-US" sz="2600" dirty="0">
              <a:latin typeface="Aptos" panose="020B00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10972800" cy="1051560"/>
          </a:xfrm>
          <a:prstGeom prst="rect">
            <a:avLst/>
          </a:prstGeom>
          <a:solidFill>
            <a:srgbClr val="F7F7F5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914400" y="155448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Complete Solutions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914400" y="1920240"/>
            <a:ext cx="10424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Customers increasingly demand sensor + gateway + management packages rather than piecing components together.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40080" y="2606040"/>
            <a:ext cx="10972800" cy="1051560"/>
          </a:xfrm>
          <a:prstGeom prst="rect">
            <a:avLst/>
          </a:prstGeom>
          <a:solidFill>
            <a:srgbClr val="F7F7F5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914400" y="274320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Vertical Depth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914400" y="3108960"/>
            <a:ext cx="10424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Smart buildings, utilities, industrial, agriculture, and logistics all need specialized sensing combined with reliable backhaul.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40080" y="3794760"/>
            <a:ext cx="10972800" cy="1051560"/>
          </a:xfrm>
          <a:prstGeom prst="rect">
            <a:avLst/>
          </a:prstGeom>
          <a:solidFill>
            <a:srgbClr val="F7F7F5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14400" y="39319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Scale Deployments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914400" y="4297680"/>
            <a:ext cx="10424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Pilots turn into thousands of devices. Having a gateway and management partner ready accelerates the path to production.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0080" y="4983480"/>
            <a:ext cx="10972800" cy="1051560"/>
          </a:xfrm>
          <a:prstGeom prst="rect">
            <a:avLst/>
          </a:prstGeom>
          <a:solidFill>
            <a:srgbClr val="F7F7F5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14400" y="512064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Global Reach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14400" y="5486400"/>
            <a:ext cx="10424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Regional frequency plans, certifications, and local support become easier when partnered with a global, multi-region manufacturer.</a:t>
            </a:r>
            <a:endParaRPr lang="en-US" sz="15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THE REALITY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Common challenges sensor companies face alone</a:t>
            </a:r>
            <a:endParaRPr lang="en-US" sz="2600" dirty="0">
              <a:latin typeface="Aptos" panose="020B00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539496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DC"/>
            </a:solidFill>
            <a:prstDash val="solid"/>
          </a:ln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914400" y="1645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01</a:t>
            </a:r>
            <a:endParaRPr lang="en-US" sz="2800" dirty="0">
              <a:latin typeface="Aptos" panose="020B00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914400" y="219456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Gateway &amp; Network Complexity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914400" y="2651760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Customers ask for proven gateways, network servers, and backhaul options that many sensor specialists do not want to develop or support.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309360" y="1417320"/>
            <a:ext cx="539496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DC"/>
            </a:solidFill>
            <a:prstDash val="solid"/>
          </a:ln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583680" y="1645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02</a:t>
            </a:r>
            <a:endParaRPr lang="en-US" sz="2800" dirty="0">
              <a:latin typeface="Aptos" panose="020B00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583680" y="219456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Certification &amp; Regional Variants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583680" y="2651760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FCC, CE, RCM, and regional LoRaWAN parameters create a heavy lift that slows time-to-market for new sensor designs.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40080" y="3749040"/>
            <a:ext cx="539496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DC"/>
            </a:solidFill>
            <a:prstDash val="solid"/>
          </a:ln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914400" y="39776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03</a:t>
            </a:r>
            <a:endParaRPr lang="en-US" sz="2800" dirty="0">
              <a:latin typeface="Aptos" panose="020B00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14400" y="45262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Device Management at Scale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14400" y="4983480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Provisioning, firmware updates, and fleet monitoring become critical once deployments exceed a few hundred devices.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309360" y="3749040"/>
            <a:ext cx="539496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DC"/>
            </a:solidFill>
            <a:prstDash val="solid"/>
          </a:ln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583680" y="39776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04</a:t>
            </a:r>
            <a:endParaRPr lang="en-US" sz="2800" dirty="0">
              <a:latin typeface="Aptos" panose="020B00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583680" y="45262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Go-to-Market Bandwidth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583680" y="4983480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Selling complete solutions requires channels, system integrator relationships, and marketing resources that pure sensor companies often lack.</a:t>
            </a:r>
            <a:endParaRPr lang="en-US" sz="14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PARTNERSHIP MODELS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How sensor companies partner with MultiTech to win</a:t>
            </a:r>
            <a:endParaRPr lang="en-US" sz="2600" dirty="0">
              <a:latin typeface="Aptos" panose="020B00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137160" cy="1051560"/>
          </a:xfrm>
          <a:prstGeom prst="rect">
            <a:avLst/>
          </a:prstGeom>
          <a:solidFill>
            <a:srgbClr val="0072C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51560" y="150876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Embed MultiTech Modules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51560" y="19202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Design your next-generation sensors around xDot modules. Gain proven RF performance, certifications, and a ready path to global markets.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40080" y="2606040"/>
            <a:ext cx="137160" cy="1051560"/>
          </a:xfrm>
          <a:prstGeom prst="rect">
            <a:avLst/>
          </a:prstGeom>
          <a:solidFill>
            <a:srgbClr val="0072C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051560" y="269748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Joint Solution Packages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051560" y="31089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Bundle your specialized sensors with MultiTech gateways and management software. Offer customers a single, validated solution instead of a science project.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40080" y="3794760"/>
            <a:ext cx="137160" cy="1051560"/>
          </a:xfrm>
          <a:prstGeom prst="rect">
            <a:avLst/>
          </a:prstGeom>
          <a:solidFill>
            <a:srgbClr val="0072C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051560" y="38862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Channel &amp; Opportunity Sharing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51560" y="42976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Leverage MultiTech’s relationships with network operators, integrators, and enterprise accounts. Bring your sensors into deals that would otherwise be out of reach.</a:t>
            </a:r>
            <a:endParaRPr lang="en-US" sz="1500" dirty="0">
              <a:latin typeface="Aptos" panose="020B00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0080" y="4983480"/>
            <a:ext cx="137160" cy="1051560"/>
          </a:xfrm>
          <a:prstGeom prst="rect">
            <a:avLst/>
          </a:prstGeom>
          <a:solidFill>
            <a:srgbClr val="0072CE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51560" y="50749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Co-Development &amp; Customization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051560" y="54864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Collaborate on custom sensor designs or gateway configurations when a large opportunity demands something unique.</a:t>
            </a:r>
            <a:endParaRPr lang="en-US" sz="15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072C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WINNING TOGETHER</a:t>
            </a: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What MultiTech brings to the partnership</a:t>
            </a:r>
            <a:endParaRPr lang="en-US" sz="2600" dirty="0">
              <a:latin typeface="Aptos" panose="020B00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3611880" cy="2148840"/>
          </a:xfrm>
          <a:prstGeom prst="rect">
            <a:avLst/>
          </a:prstGeom>
          <a:solidFill>
            <a:srgbClr val="F7F7F5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68680" y="173736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Proven Hardware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868680" y="2331720"/>
            <a:ext cx="3154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Industrial-grade gateways and modules with years of field deployment across harsh environments.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434840" y="1417320"/>
            <a:ext cx="3611880" cy="2148840"/>
          </a:xfrm>
          <a:prstGeom prst="rect">
            <a:avLst/>
          </a:prstGeom>
          <a:solidFill>
            <a:srgbClr val="F7F7F5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663440" y="173736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U.S. Manufacturing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663440" y="2331720"/>
            <a:ext cx="3154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Agility, quality control, and supply-chain resilience that many global competitors cannot match.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229600" y="1417320"/>
            <a:ext cx="3611880" cy="2148840"/>
          </a:xfrm>
          <a:prstGeom prst="rect">
            <a:avLst/>
          </a:prstGeom>
          <a:solidFill>
            <a:srgbClr val="F7F7F5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458200" y="173736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Open Architecture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458200" y="2331720"/>
            <a:ext cx="3154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We design for interoperability. Your sensors work with our gateways — and ours work with others.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0080" y="3794760"/>
            <a:ext cx="3611880" cy="2148840"/>
          </a:xfrm>
          <a:prstGeom prst="rect">
            <a:avLst/>
          </a:prstGeom>
          <a:solidFill>
            <a:srgbClr val="F7F7F5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68680" y="411480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Scale-Ready Software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68680" y="4709160"/>
            <a:ext cx="3154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Device management and network tools that let partners support large fleets without building everything themselves.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434840" y="3794760"/>
            <a:ext cx="3611880" cy="2148840"/>
          </a:xfrm>
          <a:prstGeom prst="rect">
            <a:avLst/>
          </a:prstGeom>
          <a:solidFill>
            <a:srgbClr val="F7F7F5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663440" y="411480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Shared Go-to-Market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663440" y="4709160"/>
            <a:ext cx="3154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Joint proposals, reference architectures, and access to MultiTech’s partner and customer ecosystem.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229600" y="3794760"/>
            <a:ext cx="3611880" cy="2148840"/>
          </a:xfrm>
          <a:prstGeom prst="rect">
            <a:avLst/>
          </a:prstGeom>
          <a:solidFill>
            <a:srgbClr val="F7F7F5"/>
          </a:solidFill>
          <a:ln/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458200" y="411480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75E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Technical Depth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8458200" y="4709160"/>
            <a:ext cx="3154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07372"/>
                </a:solidFill>
                <a:latin typeface="Aptos" panose="020B0004020202020204" pitchFamily="34" charset="0"/>
                <a:ea typeface="Figtree" pitchFamily="34" charset="-122"/>
                <a:cs typeface="Figtree" pitchFamily="34" charset="-120"/>
              </a:rPr>
              <a:t>RF, regulatory, and LoRaWAN expertise that shortens your development and certification cycles.</a:t>
            </a:r>
            <a:endParaRPr lang="en-US" sz="14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2CE"/>
      </a:accent1>
      <a:accent2>
        <a:srgbClr val="00216C"/>
      </a:accent2>
      <a:accent3>
        <a:srgbClr val="40C1AC"/>
      </a:accent3>
      <a:accent4>
        <a:srgbClr val="EAAA00"/>
      </a:accent4>
      <a:accent5>
        <a:srgbClr val="D22630"/>
      </a:accent5>
      <a:accent6>
        <a:srgbClr val="9E007E"/>
      </a:accent6>
      <a:hlink>
        <a:srgbClr val="0072CE"/>
      </a:hlink>
      <a:folHlink>
        <a:srgbClr val="00216C"/>
      </a:folHlink>
    </a:clrScheme>
    <a:fontScheme name="Office">
      <a:majorFont>
        <a:latin typeface="Figtree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Figtree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216C"/>
      </a:dk2>
      <a:lt2>
        <a:srgbClr val="F7F7F5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Figtree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Figtree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7358</TotalTime>
  <Words>958</Words>
  <Application>Microsoft Office PowerPoint</Application>
  <PresentationFormat>Widescreen</PresentationFormat>
  <Paragraphs>143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Fostering Collaboration in the LoRaWAN Ecosystem – Sensor Manufacturers as Strategic Partners</dc:title>
  <dc:subject>Keynote – The Things Conference 2026</dc:subject>
  <dc:creator>Tom More, MultiTech</dc:creator>
  <cp:lastModifiedBy>Joelle Banton</cp:lastModifiedBy>
  <cp:revision>3</cp:revision>
  <dcterms:created xsi:type="dcterms:W3CDTF">2026-08-03T18:03:34Z</dcterms:created>
  <dcterms:modified xsi:type="dcterms:W3CDTF">2026-09-14T17:35:01Z</dcterms:modified>
</cp:coreProperties>
</file>