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9" r:id="rId3"/>
  </p:sldMasterIdLst>
  <p:notesMasterIdLst>
    <p:notesMasterId r:id="rId4"/>
  </p:notesMasterIdLst>
  <p:sldIdLst>
    <p:sldId id="256" r:id="rId5"/>
  </p:sldIdLst>
  <p:sldSz cy="6858000" cx="12192000"/>
  <p:notesSz cx="6858000" cy="12192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457200" y="320040"/>
            <a:ext cx="2148840" cy="292608"/>
          </a:xfrm>
          <a:prstGeom prst="roundRect">
            <a:avLst>
              <a:gd fmla="val 50000" name="adj"/>
            </a:avLst>
          </a:prstGeom>
          <a:solidFill>
            <a:srgbClr val="4A6F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/>
          <p:nvPr/>
        </p:nvSpPr>
        <p:spPr>
          <a:xfrm>
            <a:off x="457200" y="320040"/>
            <a:ext cx="214884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MARKET INTELLIGENCE SPRING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3"/>
          <p:cNvSpPr/>
          <p:nvPr/>
        </p:nvSpPr>
        <p:spPr>
          <a:xfrm>
            <a:off x="457200" y="676656"/>
            <a:ext cx="8229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2D56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002D56"/>
                </a:solidFill>
                <a:latin typeface="Arial"/>
                <a:ea typeface="Arial"/>
                <a:cs typeface="Arial"/>
                <a:sym typeface="Arial"/>
              </a:rPr>
              <a:t>Primary Target Persona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3"/>
          <p:cNvSpPr/>
          <p:nvPr/>
        </p:nvSpPr>
        <p:spPr>
          <a:xfrm>
            <a:off x="457200" y="1133856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50"/>
              <a:buFont typeface="Arial"/>
              <a:buNone/>
            </a:pPr>
            <a:r>
              <a:rPr b="0" i="1" lang="en-US" sz="125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Title, Name  ·  Reports to the CMO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assets/logo_lockup.png" id="20" name="Google Shape;2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88552" y="658368"/>
            <a:ext cx="2743200" cy="30998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" name="Google Shape;21;p3"/>
          <p:cNvCxnSpPr/>
          <p:nvPr/>
        </p:nvCxnSpPr>
        <p:spPr>
          <a:xfrm>
            <a:off x="457200" y="1481328"/>
            <a:ext cx="11274552" cy="0"/>
          </a:xfrm>
          <a:prstGeom prst="straightConnector1">
            <a:avLst/>
          </a:prstGeom>
          <a:noFill/>
          <a:ln cap="flat" cmpd="sng" w="15875">
            <a:solidFill>
              <a:srgbClr val="E8ECF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3"/>
          <p:cNvSpPr/>
          <p:nvPr/>
        </p:nvSpPr>
        <p:spPr>
          <a:xfrm>
            <a:off x="457200" y="1664208"/>
            <a:ext cx="54864" cy="237744"/>
          </a:xfrm>
          <a:prstGeom prst="rect">
            <a:avLst/>
          </a:prstGeom>
          <a:solidFill>
            <a:srgbClr val="002D5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/>
          <p:nvPr/>
        </p:nvSpPr>
        <p:spPr>
          <a:xfrm>
            <a:off x="585216" y="1645920"/>
            <a:ext cx="5861304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2D56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002D56"/>
                </a:solidFill>
                <a:latin typeface="Arial"/>
                <a:ea typeface="Arial"/>
                <a:cs typeface="Arial"/>
                <a:sym typeface="Arial"/>
              </a:rPr>
              <a:t>Company Firmographics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3"/>
          <p:cNvSpPr/>
          <p:nvPr/>
        </p:nvSpPr>
        <p:spPr>
          <a:xfrm>
            <a:off x="585216" y="1901952"/>
            <a:ext cx="5861304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B2B2B"/>
              </a:buClr>
              <a:buSzPts val="1050"/>
              <a:buFont typeface="Arial"/>
              <a:buNone/>
            </a:pPr>
            <a:r>
              <a:rPr lang="en-US" sz="1050">
                <a:solidFill>
                  <a:srgbClr val="2B2B2B"/>
                </a:solidFill>
              </a:rPr>
              <a:t>Ex: </a:t>
            </a:r>
            <a:r>
              <a:rPr b="0" i="0" lang="en-US" sz="1050" u="none" cap="none" strike="noStrike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Retail companies (per the Ideal Customer Profile)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3"/>
          <p:cNvSpPr/>
          <p:nvPr/>
        </p:nvSpPr>
        <p:spPr>
          <a:xfrm>
            <a:off x="457200" y="2121408"/>
            <a:ext cx="54864" cy="237744"/>
          </a:xfrm>
          <a:prstGeom prst="rect">
            <a:avLst/>
          </a:prstGeom>
          <a:solidFill>
            <a:srgbClr val="002D5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3"/>
          <p:cNvSpPr/>
          <p:nvPr/>
        </p:nvSpPr>
        <p:spPr>
          <a:xfrm>
            <a:off x="585216" y="2103120"/>
            <a:ext cx="5861304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2D56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002D56"/>
                </a:solidFill>
                <a:latin typeface="Arial"/>
                <a:ea typeface="Arial"/>
                <a:cs typeface="Arial"/>
                <a:sym typeface="Arial"/>
              </a:rPr>
              <a:t>Demographics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3"/>
          <p:cNvSpPr/>
          <p:nvPr/>
        </p:nvSpPr>
        <p:spPr>
          <a:xfrm>
            <a:off x="585216" y="2359152"/>
            <a:ext cx="5861304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B2B2B"/>
              </a:buClr>
              <a:buSzPts val="1050"/>
              <a:buFont typeface="Arial"/>
              <a:buNone/>
            </a:pPr>
            <a:r>
              <a:rPr lang="en-US" sz="1050">
                <a:solidFill>
                  <a:srgbClr val="2B2B2B"/>
                </a:solidFill>
              </a:rPr>
              <a:t>Ex: </a:t>
            </a:r>
            <a:r>
              <a:rPr b="0" i="0" lang="en-US" sz="1050" u="none" cap="none" strike="noStrike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30–45 years old · $145K–$200K/year · mid-to-senior role maturity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457200" y="2578608"/>
            <a:ext cx="54864" cy="237744"/>
          </a:xfrm>
          <a:prstGeom prst="rect">
            <a:avLst/>
          </a:prstGeom>
          <a:solidFill>
            <a:srgbClr val="002D5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3"/>
          <p:cNvSpPr/>
          <p:nvPr/>
        </p:nvSpPr>
        <p:spPr>
          <a:xfrm>
            <a:off x="585216" y="2560320"/>
            <a:ext cx="5861304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2D56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002D56"/>
                </a:solidFill>
                <a:latin typeface="Arial"/>
                <a:ea typeface="Arial"/>
                <a:cs typeface="Arial"/>
                <a:sym typeface="Arial"/>
              </a:rPr>
              <a:t>Psychographics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3"/>
          <p:cNvSpPr/>
          <p:nvPr/>
        </p:nvSpPr>
        <p:spPr>
          <a:xfrm>
            <a:off x="585216" y="2816352"/>
            <a:ext cx="5861304" cy="4023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B2B2B"/>
              </a:buClr>
              <a:buSzPts val="1050"/>
              <a:buFont typeface="Arial"/>
              <a:buNone/>
            </a:pPr>
            <a:r>
              <a:rPr lang="en-US" sz="1050">
                <a:solidFill>
                  <a:srgbClr val="2B2B2B"/>
                </a:solidFill>
              </a:rPr>
              <a:t>Ex: C</a:t>
            </a:r>
            <a:r>
              <a:rPr b="0" i="0" lang="en-US" sz="1050" u="none" cap="none" strike="noStrike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areer-driven and wants to be promoted. Believes in data. Either a risk-tolerant early adopter, or feeling real pressure to change.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3"/>
          <p:cNvSpPr/>
          <p:nvPr/>
        </p:nvSpPr>
        <p:spPr>
          <a:xfrm>
            <a:off x="457200" y="3200400"/>
            <a:ext cx="54864" cy="237744"/>
          </a:xfrm>
          <a:prstGeom prst="rect">
            <a:avLst/>
          </a:prstGeom>
          <a:solidFill>
            <a:srgbClr val="002D5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3"/>
          <p:cNvSpPr/>
          <p:nvPr/>
        </p:nvSpPr>
        <p:spPr>
          <a:xfrm>
            <a:off x="585216" y="3182112"/>
            <a:ext cx="5861304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2D56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002D56"/>
                </a:solidFill>
                <a:latin typeface="Arial"/>
                <a:ea typeface="Arial"/>
                <a:cs typeface="Arial"/>
                <a:sym typeface="Arial"/>
              </a:rPr>
              <a:t>Information Sources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3"/>
          <p:cNvSpPr/>
          <p:nvPr/>
        </p:nvSpPr>
        <p:spPr>
          <a:xfrm>
            <a:off x="585216" y="3438144"/>
            <a:ext cx="5861304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B2B2B"/>
              </a:buClr>
              <a:buSzPts val="1050"/>
              <a:buFont typeface="Arial"/>
              <a:buNone/>
            </a:pPr>
            <a:r>
              <a:rPr lang="en-US" sz="1050">
                <a:solidFill>
                  <a:srgbClr val="2B2B2B"/>
                </a:solidFill>
              </a:rPr>
              <a:t>Ex: </a:t>
            </a:r>
            <a:r>
              <a:rPr b="0" i="0" lang="en-US" sz="1050" u="none" cap="none" strike="noStrike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Previous experience, LinkedIn, personal network, marketing trades/blogs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3"/>
          <p:cNvSpPr/>
          <p:nvPr/>
        </p:nvSpPr>
        <p:spPr>
          <a:xfrm>
            <a:off x="457200" y="3657600"/>
            <a:ext cx="54864" cy="237744"/>
          </a:xfrm>
          <a:prstGeom prst="rect">
            <a:avLst/>
          </a:prstGeom>
          <a:solidFill>
            <a:srgbClr val="002D5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3"/>
          <p:cNvSpPr/>
          <p:nvPr/>
        </p:nvSpPr>
        <p:spPr>
          <a:xfrm>
            <a:off x="585216" y="3639312"/>
            <a:ext cx="5861304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2D56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002D56"/>
                </a:solidFill>
                <a:latin typeface="Arial"/>
                <a:ea typeface="Arial"/>
                <a:cs typeface="Arial"/>
                <a:sym typeface="Arial"/>
              </a:rPr>
              <a:t>Peak Engagement Window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3"/>
          <p:cNvSpPr/>
          <p:nvPr/>
        </p:nvSpPr>
        <p:spPr>
          <a:xfrm>
            <a:off x="585216" y="3895344"/>
            <a:ext cx="5861304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B2B2B"/>
              </a:buClr>
              <a:buSzPts val="1050"/>
              <a:buFont typeface="Arial"/>
              <a:buNone/>
            </a:pPr>
            <a:r>
              <a:rPr lang="en-US" sz="1050">
                <a:solidFill>
                  <a:srgbClr val="2B2B2B"/>
                </a:solidFill>
              </a:rPr>
              <a:t>Ex: </a:t>
            </a:r>
            <a:r>
              <a:rPr b="0" i="0" lang="en-US" sz="1050" u="none" cap="none" strike="noStrike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Tuesday at 11:00 a.m. is a key content window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3"/>
          <p:cNvSpPr/>
          <p:nvPr/>
        </p:nvSpPr>
        <p:spPr>
          <a:xfrm>
            <a:off x="457200" y="4114800"/>
            <a:ext cx="54864" cy="237744"/>
          </a:xfrm>
          <a:prstGeom prst="rect">
            <a:avLst/>
          </a:prstGeom>
          <a:solidFill>
            <a:srgbClr val="002D5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3"/>
          <p:cNvSpPr/>
          <p:nvPr/>
        </p:nvSpPr>
        <p:spPr>
          <a:xfrm>
            <a:off x="585216" y="4096512"/>
            <a:ext cx="5861304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2D56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002D56"/>
                </a:solidFill>
                <a:latin typeface="Arial"/>
                <a:ea typeface="Arial"/>
                <a:cs typeface="Arial"/>
                <a:sym typeface="Arial"/>
              </a:rPr>
              <a:t>Goals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3"/>
          <p:cNvSpPr/>
          <p:nvPr/>
        </p:nvSpPr>
        <p:spPr>
          <a:xfrm>
            <a:off x="585216" y="4352544"/>
            <a:ext cx="5861304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B2B2B"/>
              </a:buClr>
              <a:buSzPts val="1050"/>
              <a:buFont typeface="Arial"/>
              <a:buNone/>
            </a:pPr>
            <a:r>
              <a:rPr lang="en-US" sz="1050">
                <a:solidFill>
                  <a:srgbClr val="2B2B2B"/>
                </a:solidFill>
              </a:rPr>
              <a:t>Ex: </a:t>
            </a:r>
            <a:r>
              <a:rPr b="0" i="0" lang="en-US" sz="1050" u="none" cap="none" strike="noStrike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Expansion, market share, and revenue growth through digital demand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3"/>
          <p:cNvSpPr/>
          <p:nvPr/>
        </p:nvSpPr>
        <p:spPr>
          <a:xfrm>
            <a:off x="457200" y="4572000"/>
            <a:ext cx="54864" cy="237744"/>
          </a:xfrm>
          <a:prstGeom prst="rect">
            <a:avLst/>
          </a:prstGeom>
          <a:solidFill>
            <a:srgbClr val="6B728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3"/>
          <p:cNvSpPr/>
          <p:nvPr/>
        </p:nvSpPr>
        <p:spPr>
          <a:xfrm>
            <a:off x="585216" y="4553712"/>
            <a:ext cx="2798064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2D56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002D56"/>
                </a:solidFill>
                <a:latin typeface="Arial"/>
                <a:ea typeface="Arial"/>
                <a:cs typeface="Arial"/>
                <a:sym typeface="Arial"/>
              </a:rPr>
              <a:t>Common Pain Points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3"/>
          <p:cNvSpPr/>
          <p:nvPr/>
        </p:nvSpPr>
        <p:spPr>
          <a:xfrm>
            <a:off x="3520440" y="4572000"/>
            <a:ext cx="54864" cy="237744"/>
          </a:xfrm>
          <a:prstGeom prst="rect">
            <a:avLst/>
          </a:prstGeom>
          <a:solidFill>
            <a:srgbClr val="4A6F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3"/>
          <p:cNvSpPr/>
          <p:nvPr/>
        </p:nvSpPr>
        <p:spPr>
          <a:xfrm>
            <a:off x="3648456" y="4553712"/>
            <a:ext cx="2798064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2D56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002D56"/>
                </a:solidFill>
                <a:latin typeface="Arial"/>
                <a:ea typeface="Arial"/>
                <a:cs typeface="Arial"/>
                <a:sym typeface="Arial"/>
              </a:rPr>
              <a:t>Decision-Making Factors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3"/>
          <p:cNvSpPr/>
          <p:nvPr/>
        </p:nvSpPr>
        <p:spPr>
          <a:xfrm>
            <a:off x="585225" y="4809750"/>
            <a:ext cx="28674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B2B2B"/>
              </a:buClr>
              <a:buSzPts val="950"/>
              <a:buFont typeface="Arial"/>
              <a:buChar char="•"/>
            </a:pPr>
            <a:r>
              <a:rPr lang="en-US" sz="950">
                <a:solidFill>
                  <a:srgbClr val="2B2B2B"/>
                </a:solidFill>
              </a:rPr>
              <a:t>Ex: </a:t>
            </a:r>
            <a:r>
              <a:rPr b="0" i="0" lang="en-US" sz="950" u="none" cap="none" strike="noStrike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Tried many other things and failed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200"/>
              </a:spcBef>
              <a:spcAft>
                <a:spcPts val="0"/>
              </a:spcAft>
              <a:buClr>
                <a:srgbClr val="2B2B2B"/>
              </a:buClr>
              <a:buSzPts val="950"/>
              <a:buFont typeface="Arial"/>
              <a:buChar char="•"/>
            </a:pPr>
            <a:r>
              <a:rPr lang="en-US" sz="950">
                <a:solidFill>
                  <a:srgbClr val="2B2B2B"/>
                </a:solidFill>
              </a:rPr>
              <a:t>Ex: </a:t>
            </a:r>
            <a:r>
              <a:rPr b="0" i="0" lang="en-US" sz="950" u="none" cap="none" strike="noStrike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Limited budget to fix acute insight gaps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200"/>
              </a:spcBef>
              <a:spcAft>
                <a:spcPts val="0"/>
              </a:spcAft>
              <a:buClr>
                <a:srgbClr val="2B2B2B"/>
              </a:buClr>
              <a:buSzPts val="950"/>
              <a:buFont typeface="Arial"/>
              <a:buChar char="•"/>
            </a:pPr>
            <a:r>
              <a:rPr lang="en-US" sz="950">
                <a:solidFill>
                  <a:srgbClr val="2B2B2B"/>
                </a:solidFill>
              </a:rPr>
              <a:t>Ex: </a:t>
            </a:r>
            <a:r>
              <a:rPr b="0" i="0" lang="en-US" sz="950" u="none" cap="none" strike="noStrike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Time-sensitive — needs a fast fix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3"/>
          <p:cNvSpPr/>
          <p:nvPr/>
        </p:nvSpPr>
        <p:spPr>
          <a:xfrm>
            <a:off x="3648456" y="4809744"/>
            <a:ext cx="2798064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B2B2B"/>
              </a:buClr>
              <a:buSzPts val="950"/>
              <a:buFont typeface="Arial"/>
              <a:buChar char="•"/>
            </a:pPr>
            <a:r>
              <a:rPr lang="en-US" sz="950">
                <a:solidFill>
                  <a:srgbClr val="2B2B2B"/>
                </a:solidFill>
              </a:rPr>
              <a:t>Ex: </a:t>
            </a:r>
            <a:r>
              <a:rPr b="0" i="0" lang="en-US" sz="950" u="none" cap="none" strike="noStrike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Time to results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200"/>
              </a:spcBef>
              <a:spcAft>
                <a:spcPts val="0"/>
              </a:spcAft>
              <a:buClr>
                <a:srgbClr val="2B2B2B"/>
              </a:buClr>
              <a:buSzPts val="950"/>
              <a:buFont typeface="Arial"/>
              <a:buChar char="•"/>
            </a:pPr>
            <a:r>
              <a:rPr lang="en-US" sz="950">
                <a:solidFill>
                  <a:srgbClr val="2B2B2B"/>
                </a:solidFill>
              </a:rPr>
              <a:t>Ex: </a:t>
            </a:r>
            <a:r>
              <a:rPr b="0" i="0" lang="en-US" sz="950" u="none" cap="none" strike="noStrike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Third-party or direct testimonials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200"/>
              </a:spcBef>
              <a:spcAft>
                <a:spcPts val="0"/>
              </a:spcAft>
              <a:buClr>
                <a:srgbClr val="2B2B2B"/>
              </a:buClr>
              <a:buSzPts val="950"/>
              <a:buFont typeface="Arial"/>
              <a:buChar char="•"/>
            </a:pPr>
            <a:r>
              <a:rPr lang="en-US" sz="950">
                <a:solidFill>
                  <a:srgbClr val="2B2B2B"/>
                </a:solidFill>
              </a:rPr>
              <a:t>Ex: </a:t>
            </a:r>
            <a:r>
              <a:rPr b="0" i="0" lang="en-US" sz="950" u="none" cap="none" strike="noStrike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Accessible pricing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200"/>
              </a:spcBef>
              <a:spcAft>
                <a:spcPts val="0"/>
              </a:spcAft>
              <a:buClr>
                <a:srgbClr val="2B2B2B"/>
              </a:buClr>
              <a:buSzPts val="950"/>
              <a:buFont typeface="Arial"/>
              <a:buChar char="•"/>
            </a:pPr>
            <a:r>
              <a:rPr lang="en-US" sz="950">
                <a:solidFill>
                  <a:srgbClr val="2B2B2B"/>
                </a:solidFill>
              </a:rPr>
              <a:t>Ex: </a:t>
            </a:r>
            <a:r>
              <a:rPr b="0" i="0" lang="en-US" sz="950" u="none" cap="none" strike="noStrike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Up-selling opportunity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3"/>
          <p:cNvSpPr/>
          <p:nvPr/>
        </p:nvSpPr>
        <p:spPr>
          <a:xfrm>
            <a:off x="457200" y="5559552"/>
            <a:ext cx="54864" cy="237744"/>
          </a:xfrm>
          <a:prstGeom prst="rect">
            <a:avLst/>
          </a:prstGeom>
          <a:solidFill>
            <a:srgbClr val="002D5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3"/>
          <p:cNvSpPr/>
          <p:nvPr/>
        </p:nvSpPr>
        <p:spPr>
          <a:xfrm>
            <a:off x="585216" y="5541264"/>
            <a:ext cx="5861304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2D56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002D56"/>
                </a:solidFill>
                <a:latin typeface="Arial"/>
                <a:ea typeface="Arial"/>
                <a:cs typeface="Arial"/>
                <a:sym typeface="Arial"/>
              </a:rPr>
              <a:t>Role in Decision-Making Process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3"/>
          <p:cNvSpPr/>
          <p:nvPr/>
        </p:nvSpPr>
        <p:spPr>
          <a:xfrm>
            <a:off x="585216" y="5797296"/>
            <a:ext cx="5861304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B2B2B"/>
              </a:buClr>
              <a:buSzPts val="1050"/>
              <a:buFont typeface="Arial"/>
              <a:buNone/>
            </a:pPr>
            <a:r>
              <a:rPr lang="en-US" sz="1050">
                <a:solidFill>
                  <a:srgbClr val="2B2B2B"/>
                </a:solidFill>
              </a:rPr>
              <a:t>Ex: </a:t>
            </a:r>
            <a:r>
              <a:rPr b="0" i="0" lang="en-US" sz="1050" u="none" cap="none" strike="noStrike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Influencer to the CMO, who ultimately buys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3"/>
          <p:cNvSpPr/>
          <p:nvPr/>
        </p:nvSpPr>
        <p:spPr>
          <a:xfrm>
            <a:off x="7498080" y="1664208"/>
            <a:ext cx="39319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2D56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02D56"/>
                </a:solidFill>
                <a:latin typeface="Arial"/>
                <a:ea typeface="Arial"/>
                <a:cs typeface="Arial"/>
                <a:sym typeface="Arial"/>
              </a:rPr>
              <a:t>Who Will Make Buying Decisions?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3"/>
          <p:cNvSpPr/>
          <p:nvPr/>
        </p:nvSpPr>
        <p:spPr>
          <a:xfrm>
            <a:off x="8778240" y="3474720"/>
            <a:ext cx="1371600" cy="1371600"/>
          </a:xfrm>
          <a:prstGeom prst="ellipse">
            <a:avLst/>
          </a:prstGeom>
          <a:solidFill>
            <a:srgbClr val="D7E6F0"/>
          </a:solidFill>
          <a:ln cap="flat" cmpd="sng" w="25400">
            <a:solidFill>
              <a:srgbClr val="002D5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3"/>
          <p:cNvSpPr/>
          <p:nvPr/>
        </p:nvSpPr>
        <p:spPr>
          <a:xfrm>
            <a:off x="9208008" y="3657600"/>
            <a:ext cx="512064" cy="512064"/>
          </a:xfrm>
          <a:prstGeom prst="ellipse">
            <a:avLst/>
          </a:prstGeom>
          <a:solidFill>
            <a:srgbClr val="002D5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3"/>
          <p:cNvSpPr/>
          <p:nvPr/>
        </p:nvSpPr>
        <p:spPr>
          <a:xfrm>
            <a:off x="8961120" y="4114800"/>
            <a:ext cx="1005840" cy="1005840"/>
          </a:xfrm>
          <a:prstGeom prst="pie">
            <a:avLst>
              <a:gd fmla="val 12000000" name="adj1"/>
              <a:gd fmla="val 20400000" name="adj2"/>
            </a:avLst>
          </a:prstGeom>
          <a:solidFill>
            <a:srgbClr val="002D5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3"/>
          <p:cNvSpPr/>
          <p:nvPr/>
        </p:nvSpPr>
        <p:spPr>
          <a:xfrm>
            <a:off x="8983980" y="2361438"/>
            <a:ext cx="960120" cy="384048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19050">
            <a:solidFill>
              <a:srgbClr val="002D5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3"/>
          <p:cNvSpPr/>
          <p:nvPr/>
        </p:nvSpPr>
        <p:spPr>
          <a:xfrm>
            <a:off x="8983980" y="2361438"/>
            <a:ext cx="96012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2D56"/>
              </a:buClr>
              <a:buSzPts val="950"/>
              <a:buFont typeface="Arial"/>
              <a:buNone/>
            </a:pPr>
            <a:r>
              <a:rPr b="1" i="0" lang="en-US" sz="950" u="none" cap="none" strike="noStrike">
                <a:solidFill>
                  <a:srgbClr val="002D56"/>
                </a:solidFill>
                <a:latin typeface="Arial"/>
                <a:ea typeface="Arial"/>
                <a:cs typeface="Arial"/>
                <a:sym typeface="Arial"/>
              </a:rPr>
              <a:t>Email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3"/>
          <p:cNvSpPr/>
          <p:nvPr/>
        </p:nvSpPr>
        <p:spPr>
          <a:xfrm>
            <a:off x="10180150" y="2832134"/>
            <a:ext cx="960120" cy="384048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19050">
            <a:solidFill>
              <a:srgbClr val="4A6FB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3"/>
          <p:cNvSpPr/>
          <p:nvPr/>
        </p:nvSpPr>
        <p:spPr>
          <a:xfrm>
            <a:off x="10180150" y="2832134"/>
            <a:ext cx="96012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A6FB5"/>
              </a:buClr>
              <a:buSzPts val="950"/>
              <a:buFont typeface="Arial"/>
              <a:buNone/>
            </a:pPr>
            <a:r>
              <a:rPr b="1" i="0" lang="en-US" sz="950" u="none" cap="none" strike="noStrike">
                <a:solidFill>
                  <a:srgbClr val="4A6FB5"/>
                </a:solidFill>
                <a:latin typeface="Arial"/>
                <a:ea typeface="Arial"/>
                <a:cs typeface="Arial"/>
                <a:sym typeface="Arial"/>
              </a:rPr>
              <a:t>LinkedIn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3"/>
          <p:cNvSpPr/>
          <p:nvPr/>
        </p:nvSpPr>
        <p:spPr>
          <a:xfrm>
            <a:off x="10675620" y="3968496"/>
            <a:ext cx="960120" cy="384048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19050">
            <a:solidFill>
              <a:srgbClr val="6B728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3"/>
          <p:cNvSpPr/>
          <p:nvPr/>
        </p:nvSpPr>
        <p:spPr>
          <a:xfrm>
            <a:off x="10675620" y="3968496"/>
            <a:ext cx="96012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950"/>
              <a:buFont typeface="Arial"/>
              <a:buNone/>
            </a:pPr>
            <a:r>
              <a:rPr b="1" i="0" lang="en-US" sz="95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PPC Ads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3"/>
          <p:cNvSpPr/>
          <p:nvPr/>
        </p:nvSpPr>
        <p:spPr>
          <a:xfrm>
            <a:off x="10180150" y="5104858"/>
            <a:ext cx="960120" cy="384048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19050">
            <a:solidFill>
              <a:srgbClr val="002D5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3"/>
          <p:cNvSpPr/>
          <p:nvPr/>
        </p:nvSpPr>
        <p:spPr>
          <a:xfrm>
            <a:off x="10180150" y="5104858"/>
            <a:ext cx="96012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2D56"/>
              </a:buClr>
              <a:buSzPts val="950"/>
              <a:buFont typeface="Arial"/>
              <a:buNone/>
            </a:pPr>
            <a:r>
              <a:rPr b="1" i="0" lang="en-US" sz="950" u="none" cap="none" strike="noStrike">
                <a:solidFill>
                  <a:srgbClr val="002D56"/>
                </a:solidFill>
                <a:latin typeface="Arial"/>
                <a:ea typeface="Arial"/>
                <a:cs typeface="Arial"/>
                <a:sym typeface="Arial"/>
              </a:rPr>
              <a:t>Direct Selling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3"/>
          <p:cNvSpPr/>
          <p:nvPr/>
        </p:nvSpPr>
        <p:spPr>
          <a:xfrm>
            <a:off x="8983980" y="5575554"/>
            <a:ext cx="960120" cy="384048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19050">
            <a:solidFill>
              <a:srgbClr val="4A6FB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3"/>
          <p:cNvSpPr/>
          <p:nvPr/>
        </p:nvSpPr>
        <p:spPr>
          <a:xfrm>
            <a:off x="8983980" y="5575554"/>
            <a:ext cx="96012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A6FB5"/>
              </a:buClr>
              <a:buSzPts val="950"/>
              <a:buFont typeface="Arial"/>
              <a:buNone/>
            </a:pPr>
            <a:r>
              <a:rPr b="1" i="0" lang="en-US" sz="950" u="none" cap="none" strike="noStrike">
                <a:solidFill>
                  <a:srgbClr val="4A6FB5"/>
                </a:solidFill>
                <a:latin typeface="Arial"/>
                <a:ea typeface="Arial"/>
                <a:cs typeface="Arial"/>
                <a:sym typeface="Arial"/>
              </a:rPr>
              <a:t>Site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3"/>
          <p:cNvSpPr/>
          <p:nvPr/>
        </p:nvSpPr>
        <p:spPr>
          <a:xfrm>
            <a:off x="7787810" y="5104858"/>
            <a:ext cx="960120" cy="384048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19050">
            <a:solidFill>
              <a:srgbClr val="6B728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3"/>
          <p:cNvSpPr/>
          <p:nvPr/>
        </p:nvSpPr>
        <p:spPr>
          <a:xfrm>
            <a:off x="7787810" y="5104858"/>
            <a:ext cx="96012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950"/>
              <a:buFont typeface="Arial"/>
              <a:buNone/>
            </a:pPr>
            <a:r>
              <a:rPr b="1" i="0" lang="en-US" sz="95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Trades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3"/>
          <p:cNvSpPr/>
          <p:nvPr/>
        </p:nvSpPr>
        <p:spPr>
          <a:xfrm>
            <a:off x="7292340" y="3968496"/>
            <a:ext cx="960120" cy="384048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19050">
            <a:solidFill>
              <a:srgbClr val="002D5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3"/>
          <p:cNvSpPr/>
          <p:nvPr/>
        </p:nvSpPr>
        <p:spPr>
          <a:xfrm>
            <a:off x="7292340" y="3968496"/>
            <a:ext cx="96012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2D56"/>
              </a:buClr>
              <a:buSzPts val="950"/>
              <a:buFont typeface="Arial"/>
              <a:buNone/>
            </a:pPr>
            <a:r>
              <a:rPr b="1" i="0" lang="en-US" sz="950" u="none" cap="none" strike="noStrike">
                <a:solidFill>
                  <a:srgbClr val="002D56"/>
                </a:solidFill>
                <a:latin typeface="Arial"/>
                <a:ea typeface="Arial"/>
                <a:cs typeface="Arial"/>
                <a:sym typeface="Arial"/>
              </a:rPr>
              <a:t>Network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3"/>
          <p:cNvSpPr/>
          <p:nvPr/>
        </p:nvSpPr>
        <p:spPr>
          <a:xfrm>
            <a:off x="7787810" y="2832134"/>
            <a:ext cx="960120" cy="384048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 cap="flat" cmpd="sng" w="19050">
            <a:solidFill>
              <a:srgbClr val="4A6FB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3"/>
          <p:cNvSpPr/>
          <p:nvPr/>
        </p:nvSpPr>
        <p:spPr>
          <a:xfrm>
            <a:off x="7787810" y="2832134"/>
            <a:ext cx="96012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A6FB5"/>
              </a:buClr>
              <a:buSzPts val="950"/>
              <a:buFont typeface="Arial"/>
              <a:buNone/>
            </a:pPr>
            <a:r>
              <a:rPr b="1" i="0" lang="en-US" sz="950" u="none" cap="none" strike="noStrike">
                <a:solidFill>
                  <a:srgbClr val="4A6FB5"/>
                </a:solidFill>
                <a:latin typeface="Arial"/>
                <a:ea typeface="Arial"/>
                <a:cs typeface="Arial"/>
                <a:sym typeface="Arial"/>
              </a:rPr>
              <a:t>Events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3"/>
          <p:cNvSpPr/>
          <p:nvPr/>
        </p:nvSpPr>
        <p:spPr>
          <a:xfrm>
            <a:off x="7269480" y="6116193"/>
            <a:ext cx="4389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00"/>
              <a:buFont typeface="Arial"/>
              <a:buNone/>
            </a:pPr>
            <a:r>
              <a:rPr b="0" i="1" lang="en-US" sz="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Tag each channel as Bought, Owned, or Earned media as you fill this in.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0" name="Google Shape;70;p3"/>
          <p:cNvCxnSpPr/>
          <p:nvPr/>
        </p:nvCxnSpPr>
        <p:spPr>
          <a:xfrm>
            <a:off x="457200" y="6510528"/>
            <a:ext cx="11274552" cy="0"/>
          </a:xfrm>
          <a:prstGeom prst="straightConnector1">
            <a:avLst/>
          </a:prstGeom>
          <a:noFill/>
          <a:ln cap="flat" cmpd="sng" w="12700">
            <a:solidFill>
              <a:srgbClr val="E8ECF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1" name="Google Shape;71;p3"/>
          <p:cNvSpPr/>
          <p:nvPr/>
        </p:nvSpPr>
        <p:spPr>
          <a:xfrm>
            <a:off x="457200" y="6547104"/>
            <a:ext cx="36576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springloadedstrategies.com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3"/>
          <p:cNvSpPr/>
          <p:nvPr/>
        </p:nvSpPr>
        <p:spPr>
          <a:xfrm>
            <a:off x="7616952" y="6547104"/>
            <a:ext cx="41148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Growth Springs Framework  |  Market Intelligence Spring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