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624F8BF-D5CC-41CE-9D29-19A1B5258D9E}">
  <a:tblStyle styleId="{D624F8BF-D5CC-41CE-9D29-19A1B5258D9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457200" y="320040"/>
            <a:ext cx="1965960" cy="274320"/>
          </a:xfrm>
          <a:prstGeom prst="roundRect">
            <a:avLst>
              <a:gd fmla="val 50000" name="adj"/>
            </a:avLst>
          </a:prstGeom>
          <a:solidFill>
            <a:srgbClr val="4A6F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457200" y="320040"/>
            <a:ext cx="1965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Arial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GO-TO-MARKET SPRING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457200" y="621792"/>
            <a:ext cx="877824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D56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Plan-on-a-Page </a:t>
            </a:r>
            <a:r>
              <a:rPr b="0" i="1" lang="en-US" sz="13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(Company / Brand / Product / Service)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assets/logo_lockup.png" id="19" name="Google Shape;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60752" y="302206"/>
            <a:ext cx="2743202" cy="30998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457200" y="1033272"/>
            <a:ext cx="112471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D5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Core Target:  </a:t>
            </a: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Specific arenas, markets, or people with an acute need or pain point.   </a:t>
            </a:r>
            <a:r>
              <a:rPr b="1" i="0" lang="en-US" sz="105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Broad Target:  </a:t>
            </a: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Adjacent arenas, markets, or people who may share that need.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p3"/>
          <p:cNvCxnSpPr/>
          <p:nvPr/>
        </p:nvCxnSpPr>
        <p:spPr>
          <a:xfrm>
            <a:off x="457200" y="1371600"/>
            <a:ext cx="11274552" cy="0"/>
          </a:xfrm>
          <a:prstGeom prst="straightConnector1">
            <a:avLst/>
          </a:prstGeom>
          <a:noFill/>
          <a:ln cap="flat" cmpd="sng" w="15875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3"/>
          <p:cNvSpPr/>
          <p:nvPr/>
        </p:nvSpPr>
        <p:spPr>
          <a:xfrm>
            <a:off x="457200" y="1536192"/>
            <a:ext cx="2788920" cy="365760"/>
          </a:xfrm>
          <a:prstGeom prst="roundRect">
            <a:avLst>
              <a:gd fmla="val 15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457200" y="1719072"/>
            <a:ext cx="2788920" cy="182880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566928" y="1536192"/>
            <a:ext cx="25694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2026 OBJECTIVE  ·  ‘What’ is Winning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457200" y="1901952"/>
            <a:ext cx="2788920" cy="914400"/>
          </a:xfrm>
          <a:prstGeom prst="roundRect">
            <a:avLst>
              <a:gd fmla="val 6000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576072" y="1993392"/>
            <a:ext cx="2551176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Ex. Position Brand XX as the &lt;market leader or challenger&gt; of &lt;differentiated product or service&gt; in &lt;arenas&gt; among &lt;target audience who need/want&gt;.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57200" y="2953512"/>
            <a:ext cx="2788920" cy="365760"/>
          </a:xfrm>
          <a:prstGeom prst="roundRect">
            <a:avLst>
              <a:gd fmla="val 15000" name="adj"/>
            </a:avLst>
          </a:prstGeom>
          <a:solidFill>
            <a:srgbClr val="6B72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457200" y="3136392"/>
            <a:ext cx="2788920" cy="182880"/>
          </a:xfrm>
          <a:prstGeom prst="rect">
            <a:avLst/>
          </a:prstGeom>
          <a:solidFill>
            <a:srgbClr val="6B72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566928" y="2953512"/>
            <a:ext cx="2569464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GOALS  ·  Economic Logic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457200" y="3319272"/>
            <a:ext cx="2788920" cy="868680"/>
          </a:xfrm>
          <a:prstGeom prst="roundRect">
            <a:avLst>
              <a:gd fmla="val 63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576072" y="3410712"/>
            <a:ext cx="2551176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Ex. Use economies of scale, premium pricing, or product superiority to acquire share and achieve &lt;primary financial goal&gt;.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" name="Google Shape;32;p3"/>
          <p:cNvGraphicFramePr/>
          <p:nvPr/>
        </p:nvGraphicFramePr>
        <p:xfrm>
          <a:off x="457200" y="43251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{D624F8BF-D5CC-41CE-9D29-19A1B5258D9E}</a:tableStyleId>
              </a:tblPr>
              <a:tblGrid>
                <a:gridCol w="777250"/>
                <a:gridCol w="667500"/>
                <a:gridCol w="667500"/>
                <a:gridCol w="676650"/>
              </a:tblGrid>
              <a:tr h="217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D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2026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D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2027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D5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2028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D56"/>
                    </a:solidFill>
                  </a:tcPr>
                </a:tc>
              </a:tr>
              <a:tr h="217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Sales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$xx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$xx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$xx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7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Units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7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Profit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$x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$y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B2B2B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2B2B2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$z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8EC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" name="Google Shape;33;p3"/>
          <p:cNvSpPr/>
          <p:nvPr/>
        </p:nvSpPr>
        <p:spPr>
          <a:xfrm>
            <a:off x="3520440" y="1536192"/>
            <a:ext cx="3448751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D56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2026–2028 STRATEGIC CHOICES  ·  ‘Why’ we will win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106351" y="1536192"/>
            <a:ext cx="4625401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2026 TACTICS (VEHICLES)  ·  ‘How’ we will win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3520440" y="1929384"/>
            <a:ext cx="310896" cy="310896"/>
          </a:xfrm>
          <a:prstGeom prst="ellipse">
            <a:avLst/>
          </a:prstGeom>
          <a:solidFill>
            <a:srgbClr val="6B72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3520440" y="1929384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3941064" y="1874520"/>
            <a:ext cx="3028127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None/>
            </a:pPr>
            <a:r>
              <a:rPr i="1" lang="en-US" sz="1050">
                <a:solidFill>
                  <a:srgbClr val="2B2B2B"/>
                </a:solidFill>
              </a:rPr>
              <a:t>E: </a:t>
            </a:r>
            <a:r>
              <a:rPr b="0" i="1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Educate about an important market dynamic or opportunity we uniquely serve…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" name="Google Shape;38;p3"/>
          <p:cNvCxnSpPr/>
          <p:nvPr/>
        </p:nvCxnSpPr>
        <p:spPr>
          <a:xfrm>
            <a:off x="6969191" y="1892808"/>
            <a:ext cx="0" cy="905256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3"/>
          <p:cNvSpPr/>
          <p:nvPr/>
        </p:nvSpPr>
        <p:spPr>
          <a:xfrm>
            <a:off x="7106351" y="1874520"/>
            <a:ext cx="4625401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6FB5"/>
              </a:buClr>
              <a:buSzPts val="1050"/>
              <a:buFont typeface="Arial"/>
              <a:buNone/>
            </a:pPr>
            <a:r>
              <a:rPr b="1" i="1" lang="en-US" sz="1050">
                <a:solidFill>
                  <a:srgbClr val="4A6FB5"/>
                </a:solidFill>
              </a:rPr>
              <a:t>Ex: </a:t>
            </a:r>
            <a:r>
              <a:rPr b="1" i="1" lang="en-US" sz="1050" u="none" cap="none" strike="noStrike">
                <a:solidFill>
                  <a:srgbClr val="4A6FB5"/>
                </a:solidFill>
                <a:latin typeface="Arial"/>
                <a:ea typeface="Arial"/>
                <a:cs typeface="Arial"/>
                <a:sym typeface="Arial"/>
              </a:rPr>
              <a:t>Partner  ·  Publish  ·  PR</a:t>
            </a:r>
            <a:endParaRPr b="0" i="1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" name="Google Shape;40;p3"/>
          <p:cNvCxnSpPr/>
          <p:nvPr/>
        </p:nvCxnSpPr>
        <p:spPr>
          <a:xfrm>
            <a:off x="3520440" y="2880360"/>
            <a:ext cx="8211312" cy="0"/>
          </a:xfrm>
          <a:prstGeom prst="straightConnector1">
            <a:avLst/>
          </a:prstGeom>
          <a:noFill/>
          <a:ln cap="flat" cmpd="sng" w="9525">
            <a:solidFill>
              <a:srgbClr val="E8ECF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1" name="Google Shape;41;p3"/>
          <p:cNvSpPr/>
          <p:nvPr/>
        </p:nvSpPr>
        <p:spPr>
          <a:xfrm>
            <a:off x="3520440" y="2962656"/>
            <a:ext cx="310896" cy="310896"/>
          </a:xfrm>
          <a:prstGeom prst="ellipse">
            <a:avLst/>
          </a:prstGeom>
          <a:solidFill>
            <a:srgbClr val="6B72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3520440" y="2962656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3941064" y="2907792"/>
            <a:ext cx="3028127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None/>
            </a:pPr>
            <a:r>
              <a:rPr i="1" lang="en-US" sz="1050">
                <a:solidFill>
                  <a:srgbClr val="2B2B2B"/>
                </a:solidFill>
              </a:rPr>
              <a:t>Ex: </a:t>
            </a:r>
            <a:r>
              <a:rPr b="0" i="1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Drive brand awareness amongst target markets of our products or solutions…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" name="Google Shape;44;p3"/>
          <p:cNvCxnSpPr/>
          <p:nvPr/>
        </p:nvCxnSpPr>
        <p:spPr>
          <a:xfrm>
            <a:off x="6969191" y="2926080"/>
            <a:ext cx="0" cy="905256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3"/>
          <p:cNvSpPr/>
          <p:nvPr/>
        </p:nvSpPr>
        <p:spPr>
          <a:xfrm>
            <a:off x="7106351" y="2907792"/>
            <a:ext cx="4625401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6FB5"/>
              </a:buClr>
              <a:buSzPts val="1050"/>
              <a:buFont typeface="Arial"/>
              <a:buNone/>
            </a:pPr>
            <a:r>
              <a:rPr b="1" i="1" lang="en-US" sz="1050">
                <a:solidFill>
                  <a:srgbClr val="4A6FB5"/>
                </a:solidFill>
              </a:rPr>
              <a:t>Ex: </a:t>
            </a:r>
            <a:r>
              <a:rPr b="1" i="1" lang="en-US" sz="1050" u="none" cap="none" strike="noStrike">
                <a:solidFill>
                  <a:srgbClr val="4A6FB5"/>
                </a:solidFill>
                <a:latin typeface="Arial"/>
                <a:ea typeface="Arial"/>
                <a:cs typeface="Arial"/>
                <a:sym typeface="Arial"/>
              </a:rPr>
              <a:t>Branding / Slogans / Taglines  ·  Sponsorships  ·  Social Content  ·  Website SEO</a:t>
            </a:r>
            <a:endParaRPr b="0" i="1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" name="Google Shape;46;p3"/>
          <p:cNvCxnSpPr/>
          <p:nvPr/>
        </p:nvCxnSpPr>
        <p:spPr>
          <a:xfrm>
            <a:off x="3520440" y="3913632"/>
            <a:ext cx="8211312" cy="0"/>
          </a:xfrm>
          <a:prstGeom prst="straightConnector1">
            <a:avLst/>
          </a:prstGeom>
          <a:noFill/>
          <a:ln cap="flat" cmpd="sng" w="9525">
            <a:solidFill>
              <a:srgbClr val="E8ECF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7" name="Google Shape;47;p3"/>
          <p:cNvSpPr/>
          <p:nvPr/>
        </p:nvSpPr>
        <p:spPr>
          <a:xfrm>
            <a:off x="3520440" y="3995928"/>
            <a:ext cx="310896" cy="310896"/>
          </a:xfrm>
          <a:prstGeom prst="ellipse">
            <a:avLst/>
          </a:prstGeom>
          <a:solidFill>
            <a:srgbClr val="6B72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3520440" y="3995928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"/>
          <p:cNvSpPr/>
          <p:nvPr/>
        </p:nvSpPr>
        <p:spPr>
          <a:xfrm>
            <a:off x="3941064" y="3941064"/>
            <a:ext cx="3028127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None/>
            </a:pPr>
            <a:r>
              <a:rPr i="1" lang="en-US" sz="1050">
                <a:solidFill>
                  <a:srgbClr val="2B2B2B"/>
                </a:solidFill>
              </a:rPr>
              <a:t>Ex: </a:t>
            </a:r>
            <a:r>
              <a:rPr b="0" i="1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Incent trial, purchase, and repeat purchase with competitive benefits or reasons to buy…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" name="Google Shape;50;p3"/>
          <p:cNvCxnSpPr/>
          <p:nvPr/>
        </p:nvCxnSpPr>
        <p:spPr>
          <a:xfrm>
            <a:off x="6969191" y="3959352"/>
            <a:ext cx="0" cy="905256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3"/>
          <p:cNvSpPr/>
          <p:nvPr/>
        </p:nvSpPr>
        <p:spPr>
          <a:xfrm>
            <a:off x="7106351" y="3941064"/>
            <a:ext cx="4625401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6FB5"/>
              </a:buClr>
              <a:buSzPts val="1050"/>
              <a:buFont typeface="Arial"/>
              <a:buNone/>
            </a:pPr>
            <a:r>
              <a:rPr b="1" i="1" lang="en-US" sz="1050">
                <a:solidFill>
                  <a:srgbClr val="4A6FB5"/>
                </a:solidFill>
              </a:rPr>
              <a:t>Ex: </a:t>
            </a:r>
            <a:r>
              <a:rPr b="1" i="1" lang="en-US" sz="1050" u="none" cap="none" strike="noStrike">
                <a:solidFill>
                  <a:srgbClr val="4A6FB5"/>
                </a:solidFill>
                <a:latin typeface="Arial"/>
                <a:ea typeface="Arial"/>
                <a:cs typeface="Arial"/>
                <a:sym typeface="Arial"/>
              </a:rPr>
              <a:t>Advertise Message  ·  PPC intent mining  ·  Social promotion engagement  ·  Website substantiation  ·  Ratings, reviews &amp; comparisons</a:t>
            </a:r>
            <a:endParaRPr b="0" i="1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" name="Google Shape;52;p3"/>
          <p:cNvCxnSpPr/>
          <p:nvPr/>
        </p:nvCxnSpPr>
        <p:spPr>
          <a:xfrm>
            <a:off x="3520440" y="4946904"/>
            <a:ext cx="8211312" cy="0"/>
          </a:xfrm>
          <a:prstGeom prst="straightConnector1">
            <a:avLst/>
          </a:prstGeom>
          <a:noFill/>
          <a:ln cap="flat" cmpd="sng" w="9525">
            <a:solidFill>
              <a:srgbClr val="E8ECF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53" name="Google Shape;53;p3"/>
          <p:cNvSpPr/>
          <p:nvPr/>
        </p:nvSpPr>
        <p:spPr>
          <a:xfrm>
            <a:off x="3520440" y="5029200"/>
            <a:ext cx="310896" cy="310896"/>
          </a:xfrm>
          <a:prstGeom prst="ellipse">
            <a:avLst/>
          </a:prstGeom>
          <a:solidFill>
            <a:srgbClr val="6B72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3520440" y="5029200"/>
            <a:ext cx="310896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3941064" y="4974336"/>
            <a:ext cx="3028127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None/>
            </a:pPr>
            <a:r>
              <a:rPr i="1" lang="en-US" sz="1050">
                <a:solidFill>
                  <a:srgbClr val="2B2B2B"/>
                </a:solidFill>
              </a:rPr>
              <a:t>Ex: </a:t>
            </a:r>
            <a:r>
              <a:rPr b="0" i="1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Deliver continuous innovation to acquire new or retain current customers by…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3"/>
          <p:cNvCxnSpPr/>
          <p:nvPr/>
        </p:nvCxnSpPr>
        <p:spPr>
          <a:xfrm>
            <a:off x="6969191" y="4992624"/>
            <a:ext cx="0" cy="905256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" name="Google Shape;57;p3"/>
          <p:cNvSpPr/>
          <p:nvPr/>
        </p:nvSpPr>
        <p:spPr>
          <a:xfrm>
            <a:off x="7106351" y="4974336"/>
            <a:ext cx="4625401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A6FB5"/>
              </a:buClr>
              <a:buSzPts val="1050"/>
              <a:buFont typeface="Arial"/>
              <a:buNone/>
            </a:pPr>
            <a:r>
              <a:rPr b="1" i="1" lang="en-US" sz="1050">
                <a:solidFill>
                  <a:srgbClr val="4A6FB5"/>
                </a:solidFill>
              </a:rPr>
              <a:t>Ex: </a:t>
            </a:r>
            <a:r>
              <a:rPr b="1" i="1" lang="en-US" sz="1050" u="none" cap="none" strike="noStrike">
                <a:solidFill>
                  <a:srgbClr val="4A6FB5"/>
                </a:solidFill>
                <a:latin typeface="Arial"/>
                <a:ea typeface="Arial"/>
                <a:cs typeface="Arial"/>
                <a:sym typeface="Arial"/>
              </a:rPr>
              <a:t>Product/service roadmap  ·  Collaborations expanding use cases  ·  Integrations driving stickiness</a:t>
            </a:r>
            <a:endParaRPr b="0" i="1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" name="Google Shape;58;p3"/>
          <p:cNvCxnSpPr/>
          <p:nvPr/>
        </p:nvCxnSpPr>
        <p:spPr>
          <a:xfrm>
            <a:off x="457200" y="6121921"/>
            <a:ext cx="11274600" cy="0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" name="Google Shape;59;p3"/>
          <p:cNvSpPr/>
          <p:nvPr/>
        </p:nvSpPr>
        <p:spPr>
          <a:xfrm>
            <a:off x="457200" y="6195073"/>
            <a:ext cx="112746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D56"/>
              </a:buClr>
              <a:buSzPts val="850"/>
              <a:buFont typeface="Arial"/>
              <a:buNone/>
            </a:pPr>
            <a:r>
              <a:rPr b="1" i="1" lang="en-US" sz="85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Note: </a:t>
            </a:r>
            <a:r>
              <a:rPr b="0" i="1" lang="en-US" sz="8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Business objectives are measured by financial goals. Strategies move you from state A to desired state B through specific tactics, timed in a plan that gets executed.   </a:t>
            </a:r>
            <a:r>
              <a:rPr b="1" i="1" lang="en-US" sz="85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Assumption: </a:t>
            </a:r>
            <a:r>
              <a:rPr b="0" i="1" lang="en-US" sz="8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template assumes the strategic vehicles grow an existing brand or product, not growth bought through vehicles like mergers or acquisitions.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457200" y="6547104"/>
            <a:ext cx="3657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springloadedstrategies.com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8074152" y="6547104"/>
            <a:ext cx="3657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Growth Springs Framework  |  Go-To-Market Spring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