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59" r:id="rId4"/>
    <p:sldId id="260" r:id="rId5"/>
    <p:sldId id="261" r:id="rId6"/>
    <p:sldId id="263" r:id="rId7"/>
    <p:sldId id="264" r:id="rId8"/>
    <p:sldId id="267" r:id="rId9"/>
    <p:sldId id="278" r:id="rId10"/>
    <p:sldId id="282" r:id="rId11"/>
    <p:sldId id="275"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74" d="100"/>
          <a:sy n="74" d="100"/>
        </p:scale>
        <p:origin x="3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59029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54953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9149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8457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3/9/2026</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3999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36121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5441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047365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081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956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3/9/2026</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846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3/9/2026</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335525686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mailto:clancaster@northamericanautocare.com" TargetMode="Externa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mailto:clancaster@northamericanautocare.com"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mailto:clancaster@northamericanautocare.com" TargetMode="Externa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lancaster@northamericanautocare.com"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mailto:clancaster@northamericanautocare.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5" name="Rectangle 14">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3" name="Rectangle 22">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1" name="Rectangle 20">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descr="Car driving in the hills on a sunny day">
            <a:extLst>
              <a:ext uri="{FF2B5EF4-FFF2-40B4-BE49-F238E27FC236}">
                <a16:creationId xmlns:a16="http://schemas.microsoft.com/office/drawing/2014/main" id="{8A27DA85-6441-7BB3-7920-E2E140A09ECB}"/>
              </a:ext>
            </a:extLst>
          </p:cNvPr>
          <p:cNvPicPr>
            <a:picLocks noChangeAspect="1"/>
          </p:cNvPicPr>
          <p:nvPr/>
        </p:nvPicPr>
        <p:blipFill rotWithShape="1">
          <a:blip r:embed="rId2">
            <a:extLst>
              <a:ext uri="{28A0092B-C50C-407E-A947-70E740481C1C}">
                <a14:useLocalDpi xmlns:a14="http://schemas.microsoft.com/office/drawing/2010/main" val="0"/>
              </a:ext>
            </a:extLst>
          </a:blip>
          <a:srcRect l="20946" r="16327" b="-1"/>
          <a:stretch/>
        </p:blipFill>
        <p:spPr>
          <a:xfrm>
            <a:off x="5747424" y="10"/>
            <a:ext cx="6444576" cy="6857990"/>
          </a:xfrm>
          <a:prstGeom prst="rect">
            <a:avLst/>
          </a:prstGeom>
        </p:spPr>
      </p:pic>
      <p:pic>
        <p:nvPicPr>
          <p:cNvPr id="30" name="Graphic 29">
            <a:extLst>
              <a:ext uri="{FF2B5EF4-FFF2-40B4-BE49-F238E27FC236}">
                <a16:creationId xmlns:a16="http://schemas.microsoft.com/office/drawing/2014/main" id="{DEE9F12E-C813-BADB-3236-1DFF6E8C3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199" y="751871"/>
            <a:ext cx="4987826" cy="3981109"/>
          </a:xfrm>
          <a:prstGeom prst="rect">
            <a:avLst/>
          </a:prstGeom>
        </p:spPr>
      </p:pic>
      <p:sp>
        <p:nvSpPr>
          <p:cNvPr id="31" name="TextBox 30">
            <a:extLst>
              <a:ext uri="{FF2B5EF4-FFF2-40B4-BE49-F238E27FC236}">
                <a16:creationId xmlns:a16="http://schemas.microsoft.com/office/drawing/2014/main" id="{55D90C9A-2DFD-7153-3377-42E9DA8CD196}"/>
              </a:ext>
            </a:extLst>
          </p:cNvPr>
          <p:cNvSpPr txBox="1"/>
          <p:nvPr/>
        </p:nvSpPr>
        <p:spPr>
          <a:xfrm>
            <a:off x="566058" y="5362431"/>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3080901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86CC-9163-5ADF-4047-41D71CE6847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50BE8E4-AA16-74FE-7ECE-12281832D85C}"/>
              </a:ext>
            </a:extLst>
          </p:cNvPr>
          <p:cNvSpPr txBox="1"/>
          <p:nvPr/>
        </p:nvSpPr>
        <p:spPr>
          <a:xfrm>
            <a:off x="4884743" y="786557"/>
            <a:ext cx="7213009" cy="4185761"/>
          </a:xfrm>
          <a:prstGeom prst="rect">
            <a:avLst/>
          </a:prstGeom>
          <a:noFill/>
        </p:spPr>
        <p:txBody>
          <a:bodyPr wrap="square" rtlCol="0">
            <a:spAutoFit/>
          </a:bodyPr>
          <a:lstStyle/>
          <a:p>
            <a:r>
              <a:rPr lang="en-US" sz="1400" b="1" dirty="0"/>
              <a:t>North American Auto Care is proud to introduce our new Emergency Response Exclusionary Program — one of the most comprehensive protection plans available.</a:t>
            </a:r>
          </a:p>
          <a:p>
            <a:r>
              <a:rPr lang="en-US" sz="1400" b="1" dirty="0"/>
              <a:t> This program provides coverage on nearly every factory-installed mechanical and electrical component, along with wear-and-tear protection that goes beyond the traditional service contract. Customers will also enjoy valuable additional benefits, including rental car reimbursement, emergency roadside assistance, trip interruption coverage, fluid replacement, and diagnostic allowances — all supported by NAAC’s trusted claims team and 24/7 customer assistance.</a:t>
            </a:r>
          </a:p>
          <a:p>
            <a:br>
              <a:rPr lang="en-US" sz="1400" b="1" dirty="0"/>
            </a:br>
            <a:r>
              <a:rPr lang="en-US" sz="1400" b="1" dirty="0"/>
              <a:t>For dealers, this program means greater customer satisfaction and stronger F&amp;I profitability. With optional surcharges for commercial use, diesel engines, and lift kits, the Emergency Response Program provides flexibility for a wide range of vehicles and customer needs. Combined with premium roadside and living benefits such as hotel and meal reimbursement and nationwide towing, North American Auto Care continues to lead the way in providing superior protection and value to both dealers and their customers.</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FB3B4AF6-F588-D120-43C9-E73B47E5D8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B8A2C87B-633A-F03C-97B4-295F06D7271B}"/>
              </a:ext>
            </a:extLst>
          </p:cNvPr>
          <p:cNvSpPr txBox="1"/>
          <p:nvPr/>
        </p:nvSpPr>
        <p:spPr>
          <a:xfrm>
            <a:off x="-279306" y="145570"/>
            <a:ext cx="5532275" cy="584775"/>
          </a:xfrm>
          <a:prstGeom prst="rect">
            <a:avLst/>
          </a:prstGeom>
          <a:noFill/>
        </p:spPr>
        <p:txBody>
          <a:bodyPr wrap="square" rtlCol="0">
            <a:spAutoFit/>
          </a:bodyPr>
          <a:lstStyle/>
          <a:p>
            <a:pPr algn="ctr"/>
            <a:r>
              <a:rPr lang="en-US" sz="3200" b="1" dirty="0"/>
              <a:t>Emergency Response </a:t>
            </a:r>
          </a:p>
        </p:txBody>
      </p:sp>
      <p:sp>
        <p:nvSpPr>
          <p:cNvPr id="2" name="Rectangle 1">
            <a:extLst>
              <a:ext uri="{FF2B5EF4-FFF2-40B4-BE49-F238E27FC236}">
                <a16:creationId xmlns:a16="http://schemas.microsoft.com/office/drawing/2014/main" id="{0E2813E2-489E-7B60-3A56-C186D7B6BD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1DF38528-5A77-AACE-FE8A-315868D7E5CD}"/>
              </a:ext>
            </a:extLst>
          </p:cNvPr>
          <p:cNvPicPr>
            <a:picLocks noChangeAspect="1"/>
          </p:cNvPicPr>
          <p:nvPr/>
        </p:nvPicPr>
        <p:blipFill>
          <a:blip r:embed="rId4"/>
          <a:stretch>
            <a:fillRect/>
          </a:stretch>
        </p:blipFill>
        <p:spPr>
          <a:xfrm>
            <a:off x="679695" y="804171"/>
            <a:ext cx="3614275" cy="4462814"/>
          </a:xfrm>
          <a:prstGeom prst="rect">
            <a:avLst/>
          </a:prstGeom>
        </p:spPr>
      </p:pic>
      <p:sp>
        <p:nvSpPr>
          <p:cNvPr id="12" name="Rectangle 1">
            <a:extLst>
              <a:ext uri="{FF2B5EF4-FFF2-40B4-BE49-F238E27FC236}">
                <a16:creationId xmlns:a16="http://schemas.microsoft.com/office/drawing/2014/main" id="{EF22760F-5C41-C851-F01F-ACA964A2D5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CD5513B4-42F8-6ECD-ED37-59F038A8BD3F}"/>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descr="Two red and black vehicles with lights on&#10;&#10;AI-generated content may be incorrect.">
            <a:extLst>
              <a:ext uri="{FF2B5EF4-FFF2-40B4-BE49-F238E27FC236}">
                <a16:creationId xmlns:a16="http://schemas.microsoft.com/office/drawing/2014/main" id="{C216A63F-E066-EEED-A290-DFA8EC2B4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356" y="2190385"/>
            <a:ext cx="7142748" cy="8928435"/>
          </a:xfrm>
          <a:prstGeom prst="rect">
            <a:avLst/>
          </a:prstGeom>
        </p:spPr>
      </p:pic>
      <p:sp>
        <p:nvSpPr>
          <p:cNvPr id="3" name="TextBox 2">
            <a:extLst>
              <a:ext uri="{FF2B5EF4-FFF2-40B4-BE49-F238E27FC236}">
                <a16:creationId xmlns:a16="http://schemas.microsoft.com/office/drawing/2014/main" id="{CBAD25CD-030B-EA3F-87CD-AB402DF4F4A5}"/>
              </a:ext>
            </a:extLst>
          </p:cNvPr>
          <p:cNvSpPr txBox="1"/>
          <p:nvPr/>
        </p:nvSpPr>
        <p:spPr>
          <a:xfrm>
            <a:off x="1034297" y="5655944"/>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6"/>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410900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827CE1-EDC8-1AF7-162F-CFB1AC71DBE1}"/>
              </a:ext>
            </a:extLst>
          </p:cNvPr>
          <p:cNvSpPr txBox="1"/>
          <p:nvPr/>
        </p:nvSpPr>
        <p:spPr>
          <a:xfrm>
            <a:off x="3109393" y="0"/>
            <a:ext cx="6198282" cy="616900"/>
          </a:xfrm>
          <a:prstGeom prst="rect">
            <a:avLst/>
          </a:prstGeom>
          <a:noFill/>
        </p:spPr>
        <p:txBody>
          <a:bodyPr wrap="square" rtlCol="0">
            <a:spAutoFit/>
          </a:bodyPr>
          <a:lstStyle/>
          <a:p>
            <a:pPr marR="0" lvl="0">
              <a:lnSpc>
                <a:spcPct val="115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       </a:t>
            </a:r>
            <a:r>
              <a:rPr lang="en-US" sz="3200" b="1" dirty="0">
                <a:effectLst/>
                <a:latin typeface="Arial" panose="020B0604020202020204" pitchFamily="34" charset="0"/>
                <a:ea typeface="Calibri" panose="020F0502020204030204" pitchFamily="34" charset="0"/>
                <a:cs typeface="Times New Roman" panose="02020603050405020304" pitchFamily="18" charset="0"/>
              </a:rPr>
              <a:t>All Programs One Sheet </a:t>
            </a:r>
            <a:endParaRPr lang="en-US" sz="3200" b="1" dirty="0"/>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6659" y="5899410"/>
            <a:ext cx="980872" cy="782898"/>
          </a:xfrm>
          <a:prstGeom prst="rect">
            <a:avLst/>
          </a:prstGeom>
        </p:spPr>
      </p:pic>
      <p:sp>
        <p:nvSpPr>
          <p:cNvPr id="4" name="Content Placeholder 3">
            <a:extLst>
              <a:ext uri="{FF2B5EF4-FFF2-40B4-BE49-F238E27FC236}">
                <a16:creationId xmlns:a16="http://schemas.microsoft.com/office/drawing/2014/main" id="{81F9C8AF-5BFC-D208-8325-4819D73E38A6}"/>
              </a:ext>
            </a:extLst>
          </p:cNvPr>
          <p:cNvSpPr>
            <a:spLocks noGrp="1"/>
          </p:cNvSpPr>
          <p:nvPr>
            <p:ph idx="1"/>
          </p:nvPr>
        </p:nvSpPr>
        <p:spPr>
          <a:xfrm>
            <a:off x="159406" y="4491514"/>
            <a:ext cx="5654543" cy="2142730"/>
          </a:xfrm>
        </p:spPr>
        <p:txBody>
          <a:bodyPr>
            <a:normAutofit lnSpcReduction="10000"/>
          </a:bodyPr>
          <a:lstStyle/>
          <a:p>
            <a:pPr marL="0" indent="0">
              <a:buNone/>
            </a:pPr>
            <a:r>
              <a:rPr lang="en-US" sz="2400" b="1" dirty="0">
                <a:latin typeface="Arial" panose="020B0604020202020204" pitchFamily="34" charset="0"/>
                <a:cs typeface="Arial" panose="020B0604020202020204" pitchFamily="34" charset="0"/>
              </a:rPr>
              <a:t>Platinum Deluxe </a:t>
            </a:r>
          </a:p>
          <a:p>
            <a:pPr marL="0" marR="0" indent="0" algn="just">
              <a:lnSpc>
                <a:spcPct val="107000"/>
              </a:lnSpc>
              <a:spcBef>
                <a:spcPts val="0"/>
              </a:spcBef>
              <a:spcAft>
                <a:spcPts val="0"/>
              </a:spcAft>
              <a:buNone/>
            </a:pPr>
            <a:r>
              <a:rPr lang="en-US" sz="1000" kern="0" dirty="0">
                <a:effectLst/>
                <a:latin typeface="Arial" panose="020B0604020202020204" pitchFamily="34" charset="0"/>
                <a:ea typeface="Times New Roman" panose="02020603050405020304" pitchFamily="18" charset="0"/>
                <a:cs typeface="Arial" panose="020B0604020202020204" pitchFamily="34" charset="0"/>
              </a:rPr>
              <a:t>     -</a:t>
            </a:r>
            <a:r>
              <a:rPr lang="en-US" sz="1000" b="1" kern="0" dirty="0">
                <a:effectLst/>
                <a:latin typeface="Arial" panose="020B0604020202020204" pitchFamily="34" charset="0"/>
                <a:ea typeface="Times New Roman" panose="02020603050405020304" pitchFamily="18" charset="0"/>
                <a:cs typeface="Arial" panose="020B0604020202020204" pitchFamily="34" charset="0"/>
              </a:rPr>
              <a:t>Used</a:t>
            </a:r>
            <a:endParaRPr lang="en-US" sz="1000" b="1"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1000" kern="0" dirty="0">
                <a:effectLst/>
                <a:latin typeface="Arial" panose="020B0604020202020204" pitchFamily="34" charset="0"/>
                <a:ea typeface="Times New Roman" panose="02020603050405020304" pitchFamily="18" charset="0"/>
                <a:cs typeface="Arial" panose="020B0604020202020204" pitchFamily="34" charset="0"/>
              </a:rPr>
              <a:t>     -60/150  </a:t>
            </a:r>
          </a:p>
          <a:p>
            <a:pPr marL="0" marR="0" indent="0" algn="just">
              <a:lnSpc>
                <a:spcPct val="107000"/>
              </a:lnSpc>
              <a:spcBef>
                <a:spcPts val="0"/>
              </a:spcBef>
              <a:spcAft>
                <a:spcPts val="0"/>
              </a:spcAft>
              <a:buNone/>
            </a:pPr>
            <a:r>
              <a:rPr lang="en-US" sz="1000" kern="0" dirty="0">
                <a:effectLst/>
                <a:latin typeface="Arial" panose="020B0604020202020204" pitchFamily="34" charset="0"/>
                <a:ea typeface="Times New Roman" panose="02020603050405020304" pitchFamily="18" charset="0"/>
                <a:cs typeface="Arial" panose="020B0604020202020204" pitchFamily="34" charset="0"/>
              </a:rPr>
              <a:t>     -Up to 20 model years, up to100,000 odometer miles at time of sale -All terms are add-on time and miles -Limited Exclusions: No exclusion for Dually, Dual rear wheel one-ton trucks, No exclusion for Diesel Modifications (Chip, Deletes, etc.) Ride Share is not excluded (Uber, Lyft, Door Dash, etc.) </a:t>
            </a:r>
          </a:p>
          <a:p>
            <a:pPr marL="0" marR="0" indent="0" algn="just">
              <a:lnSpc>
                <a:spcPct val="107000"/>
              </a:lnSpc>
              <a:spcBef>
                <a:spcPts val="0"/>
              </a:spcBef>
              <a:spcAft>
                <a:spcPts val="0"/>
              </a:spcAft>
              <a:buNone/>
            </a:pPr>
            <a:endParaRPr lang="en-US" sz="1000" kern="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07000"/>
              </a:lnSpc>
              <a:spcBef>
                <a:spcPts val="0"/>
              </a:spcBef>
              <a:spcAft>
                <a:spcPts val="0"/>
              </a:spcAft>
              <a:buNone/>
            </a:pPr>
            <a:r>
              <a:rPr lang="en-US" sz="1000" kern="0" dirty="0">
                <a:effectLst/>
                <a:latin typeface="Arial" panose="020B0604020202020204" pitchFamily="34" charset="0"/>
                <a:ea typeface="Times New Roman" panose="02020603050405020304" pitchFamily="18" charset="0"/>
                <a:cs typeface="Arial" panose="020B0604020202020204" pitchFamily="34" charset="0"/>
              </a:rPr>
              <a:t>-Limited surcharges: Hybrid, Commercial Use, Up to 8” Lift, Snowplow, Diesel, One Ton, All wheel drive / 4X4 </a:t>
            </a:r>
          </a:p>
          <a:p>
            <a:pPr marL="0" marR="0" indent="0" algn="just">
              <a:lnSpc>
                <a:spcPct val="107000"/>
              </a:lnSpc>
              <a:spcBef>
                <a:spcPts val="0"/>
              </a:spcBef>
              <a:spcAft>
                <a:spcPts val="0"/>
              </a:spcAft>
              <a:buNone/>
            </a:pPr>
            <a:r>
              <a:rPr lang="en-US" sz="1000" kern="0" dirty="0">
                <a:latin typeface="Arial" panose="020B0604020202020204" pitchFamily="34" charset="0"/>
                <a:ea typeface="Times New Roman" panose="02020603050405020304" pitchFamily="18" charset="0"/>
                <a:cs typeface="Arial" panose="020B0604020202020204" pitchFamily="34" charset="0"/>
              </a:rPr>
              <a:t>-</a:t>
            </a:r>
            <a:r>
              <a:rPr lang="en-US" sz="1000" kern="0" dirty="0">
                <a:effectLst/>
                <a:latin typeface="Arial" panose="020B0604020202020204" pitchFamily="34" charset="0"/>
                <a:ea typeface="Times New Roman" panose="02020603050405020304" pitchFamily="18" charset="0"/>
                <a:cs typeface="Arial" panose="020B0604020202020204" pitchFamily="34" charset="0"/>
              </a:rPr>
              <a:t>4- &amp; 5-year terms</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7" name="Content Placeholder 3">
            <a:extLst>
              <a:ext uri="{FF2B5EF4-FFF2-40B4-BE49-F238E27FC236}">
                <a16:creationId xmlns:a16="http://schemas.microsoft.com/office/drawing/2014/main" id="{774EB630-4822-0DDB-D3DE-109441B2B05D}"/>
              </a:ext>
            </a:extLst>
          </p:cNvPr>
          <p:cNvSpPr txBox="1">
            <a:spLocks/>
          </p:cNvSpPr>
          <p:nvPr/>
        </p:nvSpPr>
        <p:spPr>
          <a:xfrm>
            <a:off x="159407" y="2366487"/>
            <a:ext cx="5732436" cy="2356661"/>
          </a:xfrm>
          <a:prstGeom prst="rect">
            <a:avLst/>
          </a:prstGeom>
        </p:spPr>
        <p:txBody>
          <a:bodyPr vert="horz" lIns="91440" tIns="45720" rIns="91440" bIns="45720" rtlCol="0">
            <a:normAutofit fontScale="62500" lnSpcReduction="20000"/>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Arial" panose="020B0604020202020204" pitchFamily="34" charset="0"/>
                <a:cs typeface="Arial" panose="020B0604020202020204" pitchFamily="34" charset="0"/>
              </a:rPr>
              <a:t>BTB</a:t>
            </a:r>
          </a:p>
          <a:p>
            <a:pPr marL="0" indent="0" algn="just">
              <a:lnSpc>
                <a:spcPct val="107000"/>
              </a:lnSpc>
              <a:spcBef>
                <a:spcPts val="0"/>
              </a:spcBef>
              <a:buNone/>
            </a:pPr>
            <a:r>
              <a:rPr lang="en-US" sz="1600" kern="0" dirty="0">
                <a:latin typeface="Arial" panose="020B0604020202020204" pitchFamily="34" charset="0"/>
                <a:ea typeface="Times New Roman" panose="02020603050405020304" pitchFamily="18" charset="0"/>
                <a:cs typeface="Arial" panose="020B0604020202020204" pitchFamily="34" charset="0"/>
              </a:rPr>
              <a:t>      -</a:t>
            </a:r>
            <a:r>
              <a:rPr lang="en-US" sz="1600" b="1" kern="0" dirty="0">
                <a:latin typeface="Arial" panose="020B0604020202020204" pitchFamily="34" charset="0"/>
                <a:ea typeface="Times New Roman" panose="02020603050405020304" pitchFamily="18" charset="0"/>
                <a:cs typeface="Arial" panose="020B0604020202020204" pitchFamily="34" charset="0"/>
              </a:rPr>
              <a:t>New &amp; USED  </a:t>
            </a:r>
            <a:endParaRPr lang="en-US" sz="1600" b="1" kern="100" dirty="0">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1600" kern="0" dirty="0">
                <a:effectLst/>
                <a:latin typeface="Arial" panose="020B0604020202020204" pitchFamily="34" charset="0"/>
                <a:ea typeface="Times New Roman" panose="02020603050405020304" pitchFamily="18" charset="0"/>
                <a:cs typeface="Arial" panose="020B0604020202020204" pitchFamily="34" charset="0"/>
              </a:rPr>
              <a:t>      -Eligibility- Current 5 model years, and up to 100,000 miles</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1600" kern="0" dirty="0">
                <a:effectLst/>
                <a:latin typeface="Arial" panose="020B0604020202020204" pitchFamily="34" charset="0"/>
                <a:ea typeface="Times New Roman" panose="02020603050405020304" pitchFamily="18" charset="0"/>
                <a:cs typeface="Arial" panose="020B0604020202020204" pitchFamily="34" charset="0"/>
              </a:rPr>
              <a:t>      -Exclusionary coverage full term -Limited Exclusions o Computer programmers      (Chips) OK </a:t>
            </a:r>
          </a:p>
          <a:p>
            <a:pPr marL="0" marR="0" indent="0" algn="just">
              <a:lnSpc>
                <a:spcPct val="107000"/>
              </a:lnSpc>
              <a:spcBef>
                <a:spcPts val="0"/>
              </a:spcBef>
              <a:spcAft>
                <a:spcPts val="0"/>
              </a:spcAft>
              <a:buNone/>
            </a:pPr>
            <a:endParaRPr lang="en-US" sz="1600" kern="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07000"/>
              </a:lnSpc>
              <a:spcBef>
                <a:spcPts val="0"/>
              </a:spcBef>
              <a:spcAft>
                <a:spcPts val="0"/>
              </a:spcAft>
              <a:buNone/>
            </a:pPr>
            <a:r>
              <a:rPr lang="en-US" sz="1600" kern="0" dirty="0">
                <a:effectLst/>
                <a:latin typeface="Arial" panose="020B0604020202020204" pitchFamily="34" charset="0"/>
                <a:ea typeface="Times New Roman" panose="02020603050405020304" pitchFamily="18" charset="0"/>
                <a:cs typeface="Arial" panose="020B0604020202020204" pitchFamily="34" charset="0"/>
              </a:rPr>
              <a:t>-Deletes &amp; Modifications OK o Shocks and Struts are NOT excluded o Deletes &amp; Modifications OK o Rideshare (Uber, Lyft, Door Dash) OK (not Taxi, limo, etc.) -Very few surcharges: All Wheel Drive, 4X4, Diesel, Lifted, Dual rear wheels, Commercial use </a:t>
            </a:r>
          </a:p>
          <a:p>
            <a:pPr marL="0" marR="0" indent="0" algn="just">
              <a:lnSpc>
                <a:spcPct val="107000"/>
              </a:lnSpc>
              <a:spcBef>
                <a:spcPts val="0"/>
              </a:spcBef>
              <a:spcAft>
                <a:spcPts val="0"/>
              </a:spcAft>
              <a:buNone/>
            </a:pPr>
            <a:endParaRPr lang="en-US" sz="1600" kern="0" dirty="0">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07000"/>
              </a:lnSpc>
              <a:spcBef>
                <a:spcPts val="0"/>
              </a:spcBef>
              <a:spcAft>
                <a:spcPts val="0"/>
              </a:spcAft>
              <a:buNone/>
            </a:pPr>
            <a:r>
              <a:rPr lang="en-US" sz="1600" kern="0" dirty="0">
                <a:effectLst/>
                <a:latin typeface="Arial" panose="020B0604020202020204" pitchFamily="34" charset="0"/>
                <a:ea typeface="Times New Roman" panose="02020603050405020304" pitchFamily="18" charset="0"/>
                <a:cs typeface="Arial" panose="020B0604020202020204" pitchFamily="34" charset="0"/>
              </a:rPr>
              <a:t>-Limited ineligible vehicles -Up to 12” Lift -Terms up to 10 years -Wear and Tear &amp; Seal and gasket coverage included</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1600" kern="0" dirty="0">
                <a:effectLst/>
                <a:latin typeface="Arial" panose="020B0604020202020204" pitchFamily="34" charset="0"/>
                <a:ea typeface="Times New Roman" panose="02020603050405020304" pitchFamily="18" charset="0"/>
                <a:cs typeface="Arial" panose="020B0604020202020204" pitchFamily="34" charset="0"/>
              </a:rPr>
              <a:t>-Up to 12” Lift -Terms up to 10 years</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9" name="Content Placeholder 3">
            <a:extLst>
              <a:ext uri="{FF2B5EF4-FFF2-40B4-BE49-F238E27FC236}">
                <a16:creationId xmlns:a16="http://schemas.microsoft.com/office/drawing/2014/main" id="{E2AA932A-8372-93DF-B351-DB789897FB6A}"/>
              </a:ext>
            </a:extLst>
          </p:cNvPr>
          <p:cNvSpPr txBox="1">
            <a:spLocks/>
          </p:cNvSpPr>
          <p:nvPr/>
        </p:nvSpPr>
        <p:spPr>
          <a:xfrm>
            <a:off x="159406" y="740749"/>
            <a:ext cx="5654543" cy="1848599"/>
          </a:xfrm>
          <a:prstGeom prst="rect">
            <a:avLst/>
          </a:prstGeom>
        </p:spPr>
        <p:txBody>
          <a:bodyPr vert="horz" lIns="91440" tIns="45720" rIns="91440" bIns="45720" rtlCol="0">
            <a:normAutofit fontScale="32500" lnSpcReduction="20000"/>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200" b="1" dirty="0">
                <a:latin typeface="Arial" panose="020B0604020202020204" pitchFamily="34" charset="0"/>
                <a:cs typeface="Arial" panose="020B0604020202020204" pitchFamily="34" charset="0"/>
              </a:rPr>
              <a:t>All-In +2 +7Eligibility</a:t>
            </a: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a:t>
            </a:r>
            <a:r>
              <a:rPr lang="en-US" sz="3100" b="1" kern="0" dirty="0">
                <a:latin typeface="Arial" panose="020B0604020202020204" pitchFamily="34" charset="0"/>
                <a:ea typeface="Times New Roman" panose="02020603050405020304" pitchFamily="18" charset="0"/>
                <a:cs typeface="Arial" panose="020B0604020202020204" pitchFamily="34" charset="0"/>
              </a:rPr>
              <a:t>New &amp; USED </a:t>
            </a:r>
            <a:endParaRPr lang="en-US" sz="3100" b="1"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-ALL terms are Unlimited Miles -</a:t>
            </a:r>
            <a:endParaRPr lang="en-US" sz="3100"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-NEW -Up to Current + 2 model years, and up to 35,000 miles Terms up to 8</a:t>
            </a:r>
            <a:endParaRPr lang="en-US" sz="3100"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-USED -Up to Current + 7 model years, and up to 60,000 miles Terms up to 7 years</a:t>
            </a:r>
            <a:endParaRPr lang="en-US" sz="3100"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a:t>
            </a: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a:t>
            </a:r>
            <a:r>
              <a:rPr lang="en-US" sz="3100" b="1" kern="0" dirty="0">
                <a:latin typeface="Arial" panose="020B0604020202020204" pitchFamily="34" charset="0"/>
                <a:ea typeface="Times New Roman" panose="02020603050405020304" pitchFamily="18" charset="0"/>
                <a:cs typeface="Arial" panose="020B0604020202020204" pitchFamily="34" charset="0"/>
              </a:rPr>
              <a:t>Very few surcharges: </a:t>
            </a:r>
            <a:endParaRPr lang="en-US" sz="3100" b="1"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*All Wheel Drive / 4X4 -Diesel -Qualified Commercial -Ride Share -Turbocharger </a:t>
            </a:r>
            <a:endParaRPr lang="en-US" sz="3100"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0" dirty="0">
                <a:latin typeface="Arial" panose="020B0604020202020204" pitchFamily="34" charset="0"/>
                <a:ea typeface="Times New Roman" panose="02020603050405020304" pitchFamily="18" charset="0"/>
                <a:cs typeface="Arial" panose="020B0604020202020204" pitchFamily="34" charset="0"/>
              </a:rPr>
              <a:t>       *Supercharger -Up to 6” lift or 4” lower </a:t>
            </a:r>
            <a:endParaRPr lang="en-US" sz="3100" kern="100"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Bef>
                <a:spcPts val="0"/>
              </a:spcBef>
              <a:buNone/>
            </a:pPr>
            <a:r>
              <a:rPr lang="en-US" sz="3100" kern="100" dirty="0">
                <a:latin typeface="Arial" panose="020B0604020202020204" pitchFamily="34" charset="0"/>
                <a:ea typeface="Calibri" panose="020F0502020204030204" pitchFamily="34" charset="0"/>
                <a:cs typeface="Arial" panose="020B0604020202020204" pitchFamily="34" charset="0"/>
              </a:rPr>
              <a:t>       *</a:t>
            </a:r>
            <a:r>
              <a:rPr lang="en-US" sz="3100" kern="0" dirty="0">
                <a:latin typeface="Arial" panose="020B0604020202020204" pitchFamily="34" charset="0"/>
                <a:ea typeface="Times New Roman" panose="02020603050405020304" pitchFamily="18" charset="0"/>
                <a:cs typeface="Arial" panose="020B0604020202020204" pitchFamily="34" charset="0"/>
              </a:rPr>
              <a:t>Exclusionary coverage full term</a:t>
            </a:r>
            <a:endParaRPr lang="en-US" sz="3100" kern="1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11" name="Content Placeholder 3">
            <a:extLst>
              <a:ext uri="{FF2B5EF4-FFF2-40B4-BE49-F238E27FC236}">
                <a16:creationId xmlns:a16="http://schemas.microsoft.com/office/drawing/2014/main" id="{7447AE96-B121-5C97-F73B-5B5BE462713F}"/>
              </a:ext>
            </a:extLst>
          </p:cNvPr>
          <p:cNvSpPr txBox="1">
            <a:spLocks/>
          </p:cNvSpPr>
          <p:nvPr/>
        </p:nvSpPr>
        <p:spPr>
          <a:xfrm>
            <a:off x="6378052" y="725850"/>
            <a:ext cx="5429479" cy="1777053"/>
          </a:xfrm>
          <a:prstGeom prst="rect">
            <a:avLst/>
          </a:prstGeom>
        </p:spPr>
        <p:txBody>
          <a:bodyPr vert="horz" lIns="91440" tIns="45720" rIns="91440" bIns="45720" rtlCol="0">
            <a:normAutofit fontScale="55000" lnSpcReduction="20000"/>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Xceptional</a:t>
            </a:r>
            <a:r>
              <a:rPr lang="en-US" sz="4400" b="1" dirty="0">
                <a:latin typeface="Arial" panose="020B0604020202020204" pitchFamily="34" charset="0"/>
                <a:cs typeface="Arial" panose="020B0604020202020204" pitchFamily="34" charset="0"/>
              </a:rPr>
              <a:t> </a:t>
            </a:r>
          </a:p>
          <a:p>
            <a:pPr marL="0" marR="0" indent="0" algn="just">
              <a:lnSpc>
                <a:spcPct val="107000"/>
              </a:lnSpc>
              <a:spcBef>
                <a:spcPts val="0"/>
              </a:spcBef>
              <a:spcAft>
                <a:spcPts val="0"/>
              </a:spcAft>
              <a:buNone/>
            </a:pPr>
            <a:r>
              <a:rPr lang="en-US" sz="1600" kern="0" dirty="0">
                <a:effectLst/>
                <a:latin typeface="Arial" panose="020B0604020202020204" pitchFamily="34" charset="0"/>
                <a:ea typeface="Times New Roman" panose="02020603050405020304" pitchFamily="18" charset="0"/>
                <a:cs typeface="Arial" panose="020B0604020202020204" pitchFamily="34" charset="0"/>
              </a:rPr>
              <a:t>        </a:t>
            </a:r>
            <a:r>
              <a:rPr lang="en-US" sz="1600" kern="0" dirty="0">
                <a:latin typeface="Arial" panose="020B0604020202020204" pitchFamily="34" charset="0"/>
                <a:ea typeface="Times New Roman" panose="02020603050405020304" pitchFamily="18" charset="0"/>
                <a:cs typeface="Arial" panose="020B0604020202020204" pitchFamily="34" charset="0"/>
              </a:rPr>
              <a:t>-</a:t>
            </a:r>
            <a:r>
              <a:rPr lang="en-US" b="1" kern="0" dirty="0">
                <a:effectLst/>
                <a:latin typeface="Arial" panose="020B0604020202020204" pitchFamily="34" charset="0"/>
                <a:ea typeface="Times New Roman" panose="02020603050405020304" pitchFamily="18" charset="0"/>
                <a:cs typeface="Arial" panose="020B0604020202020204" pitchFamily="34" charset="0"/>
              </a:rPr>
              <a:t>Used </a:t>
            </a:r>
            <a:endParaRPr lang="en-US" b="1"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effectLst/>
                <a:latin typeface="Arial" panose="020B0604020202020204" pitchFamily="34" charset="0"/>
                <a:ea typeface="Times New Roman" panose="02020603050405020304" pitchFamily="18" charset="0"/>
                <a:cs typeface="Arial" panose="020B0604020202020204" pitchFamily="34" charset="0"/>
              </a:rPr>
              <a:t>       -Powertrain &amp; Powertrain plus 12,24 &amp; 36-month terms. </a:t>
            </a:r>
          </a:p>
          <a:p>
            <a:pPr marL="0" marR="0" indent="0" algn="just">
              <a:lnSpc>
                <a:spcPct val="107000"/>
              </a:lnSpc>
              <a:spcBef>
                <a:spcPts val="0"/>
              </a:spcBef>
              <a:spcAft>
                <a:spcPts val="0"/>
              </a:spcAft>
              <a:buNone/>
            </a:pPr>
            <a:r>
              <a:rPr lang="en-US" kern="0" dirty="0">
                <a:latin typeface="Arial" panose="020B0604020202020204" pitchFamily="34" charset="0"/>
                <a:ea typeface="Times New Roman" panose="02020603050405020304" pitchFamily="18" charset="0"/>
                <a:cs typeface="Arial" panose="020B0604020202020204" pitchFamily="34" charset="0"/>
              </a:rPr>
              <a:t>       -U</a:t>
            </a:r>
            <a:r>
              <a:rPr lang="en-US" kern="0" dirty="0">
                <a:effectLst/>
                <a:latin typeface="Arial" panose="020B0604020202020204" pitchFamily="34" charset="0"/>
                <a:ea typeface="Times New Roman" panose="02020603050405020304" pitchFamily="18" charset="0"/>
                <a:cs typeface="Arial" panose="020B0604020202020204" pitchFamily="34" charset="0"/>
              </a:rPr>
              <a:t>nlimited miles up 3 years</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effectLst/>
                <a:latin typeface="Arial" panose="020B0604020202020204" pitchFamily="34" charset="0"/>
                <a:ea typeface="Times New Roman" panose="02020603050405020304" pitchFamily="18" charset="0"/>
                <a:cs typeface="Arial" panose="020B0604020202020204" pitchFamily="34" charset="0"/>
              </a:rPr>
              <a:t>       -48, 60 &amp; 72-month terms ~ up to 90,000 miles up to 6 years</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effectLst/>
                <a:latin typeface="Arial" panose="020B0604020202020204" pitchFamily="34" charset="0"/>
                <a:ea typeface="Times New Roman" panose="02020603050405020304" pitchFamily="18" charset="0"/>
                <a:cs typeface="Arial" panose="020B0604020202020204" pitchFamily="34" charset="0"/>
              </a:rPr>
              <a:t>       -Select &amp; Preferred 12 &amp; 24-month terms ~ up to 150,000 miles up to 2 years</a:t>
            </a:r>
            <a:endParaRPr lang="en-US" kern="100" dirty="0">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effectLst/>
                <a:latin typeface="Arial" panose="020B0604020202020204" pitchFamily="34" charset="0"/>
                <a:ea typeface="Times New Roman" panose="02020603050405020304" pitchFamily="18" charset="0"/>
                <a:cs typeface="Arial" panose="020B0604020202020204" pitchFamily="34" charset="0"/>
              </a:rPr>
              <a:t>       -36-month terms ~ up to 100,000 miles  up to 3 years</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effectLst/>
                <a:latin typeface="Arial" panose="020B0604020202020204" pitchFamily="34" charset="0"/>
                <a:ea typeface="Times New Roman" panose="02020603050405020304" pitchFamily="18" charset="0"/>
                <a:cs typeface="Arial" panose="020B0604020202020204" pitchFamily="34" charset="0"/>
              </a:rPr>
              <a:t>       -48, 60 &amp; 72-month terms ~ up to 90,000 miles up to 6 years</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latin typeface="Arial" panose="020B0604020202020204" pitchFamily="34" charset="0"/>
                <a:ea typeface="Times New Roman" panose="02020603050405020304" pitchFamily="18" charset="0"/>
                <a:cs typeface="Arial" panose="020B0604020202020204" pitchFamily="34" charset="0"/>
              </a:rPr>
              <a:t>       -</a:t>
            </a:r>
            <a:r>
              <a:rPr lang="en-US" kern="0" dirty="0">
                <a:effectLst/>
                <a:latin typeface="Arial" panose="020B0604020202020204" pitchFamily="34" charset="0"/>
                <a:ea typeface="Times New Roman" panose="02020603050405020304" pitchFamily="18" charset="0"/>
                <a:cs typeface="Arial" panose="020B0604020202020204" pitchFamily="34" charset="0"/>
              </a:rPr>
              <a:t>No exclusion for Diesel Modifications (chip, deletes, etc.) or Rideshare</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kern="0" dirty="0">
                <a:effectLst/>
                <a:latin typeface="Arial" panose="020B0604020202020204" pitchFamily="34" charset="0"/>
                <a:ea typeface="Times New Roman" panose="02020603050405020304" pitchFamily="18" charset="0"/>
                <a:cs typeface="Arial" panose="020B0604020202020204" pitchFamily="34" charset="0"/>
              </a:rPr>
              <a:t>       -Up to 12” Lift, After sale allowance, Commercial use</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14" name="Content Placeholder 3">
            <a:extLst>
              <a:ext uri="{FF2B5EF4-FFF2-40B4-BE49-F238E27FC236}">
                <a16:creationId xmlns:a16="http://schemas.microsoft.com/office/drawing/2014/main" id="{02370D87-11C9-F38A-0069-AD406B8EC91D}"/>
              </a:ext>
            </a:extLst>
          </p:cNvPr>
          <p:cNvSpPr txBox="1">
            <a:spLocks/>
          </p:cNvSpPr>
          <p:nvPr/>
        </p:nvSpPr>
        <p:spPr>
          <a:xfrm>
            <a:off x="6378052" y="2401034"/>
            <a:ext cx="5429479" cy="1777053"/>
          </a:xfrm>
          <a:prstGeom prst="rect">
            <a:avLst/>
          </a:prstGeom>
        </p:spPr>
        <p:txBody>
          <a:bodyPr vert="horz" lIns="91440" tIns="45720" rIns="91440" bIns="45720" rtlCol="0">
            <a:normAutofit fontScale="85000" lnSpcReduction="10000"/>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latin typeface="Arial" panose="020B0604020202020204" pitchFamily="34" charset="0"/>
                <a:cs typeface="Arial" panose="020B0604020202020204" pitchFamily="34" charset="0"/>
              </a:rPr>
              <a:t> GAP </a:t>
            </a:r>
          </a:p>
          <a:p>
            <a:pPr marL="0" marR="0" indent="0">
              <a:lnSpc>
                <a:spcPct val="107000"/>
              </a:lnSpc>
              <a:spcBef>
                <a:spcPts val="0"/>
              </a:spcBef>
              <a:spcAft>
                <a:spcPts val="0"/>
              </a:spcAft>
              <a:buNone/>
            </a:pPr>
            <a:r>
              <a:rPr lang="en-US" sz="1300" kern="0" dirty="0">
                <a:effectLst/>
                <a:latin typeface="Arial" panose="020B0604020202020204" pitchFamily="34" charset="0"/>
                <a:ea typeface="Times New Roman" panose="02020603050405020304" pitchFamily="18" charset="0"/>
                <a:cs typeface="Arial" panose="020B0604020202020204" pitchFamily="34" charset="0"/>
              </a:rPr>
              <a:t>       -New used Franchise and Independent</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kern="0" dirty="0">
                <a:latin typeface="Arial" panose="020B0604020202020204" pitchFamily="34" charset="0"/>
                <a:ea typeface="Times New Roman" panose="02020603050405020304" pitchFamily="18" charset="0"/>
                <a:cs typeface="Arial" panose="020B0604020202020204" pitchFamily="34" charset="0"/>
              </a:rPr>
              <a:t>       </a:t>
            </a:r>
            <a:r>
              <a:rPr lang="en-US" sz="1300" kern="0" dirty="0">
                <a:effectLst/>
                <a:latin typeface="Arial" panose="020B0604020202020204" pitchFamily="34" charset="0"/>
                <a:ea typeface="Times New Roman" panose="02020603050405020304" pitchFamily="18" charset="0"/>
                <a:cs typeface="Arial" panose="020B0604020202020204" pitchFamily="34" charset="0"/>
              </a:rPr>
              <a:t>-Up to 150% of retail, and up to $100,000 retail price   </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kern="0" dirty="0">
                <a:effectLst/>
                <a:latin typeface="Arial" panose="020B0604020202020204" pitchFamily="34" charset="0"/>
                <a:ea typeface="Times New Roman" panose="02020603050405020304" pitchFamily="18" charset="0"/>
                <a:cs typeface="Arial" panose="020B0604020202020204" pitchFamily="34" charset="0"/>
              </a:rPr>
              <a:t>       -Available for both Franchise and Independent dealers</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kern="0" dirty="0">
                <a:latin typeface="Arial" panose="020B0604020202020204" pitchFamily="34" charset="0"/>
                <a:ea typeface="Times New Roman" panose="02020603050405020304" pitchFamily="18" charset="0"/>
                <a:cs typeface="Arial" panose="020B0604020202020204" pitchFamily="34" charset="0"/>
              </a:rPr>
              <a:t>       </a:t>
            </a:r>
            <a:r>
              <a:rPr lang="en-US" sz="1300" kern="0" dirty="0">
                <a:effectLst/>
                <a:latin typeface="Arial" panose="020B0604020202020204" pitchFamily="34" charset="0"/>
                <a:ea typeface="Times New Roman" panose="02020603050405020304" pitchFamily="18" charset="0"/>
                <a:cs typeface="Arial" panose="020B0604020202020204" pitchFamily="34" charset="0"/>
              </a:rPr>
              <a:t>-Terms (5 terms for Franchise &amp; 4 terms for Independent dealers) </a:t>
            </a:r>
            <a:endParaRPr lang="en-US" sz="1300" kern="100" dirty="0">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kern="0" dirty="0">
                <a:effectLst/>
                <a:latin typeface="Arial" panose="020B0604020202020204" pitchFamily="34" charset="0"/>
                <a:ea typeface="Times New Roman" panose="02020603050405020304" pitchFamily="18" charset="0"/>
                <a:cs typeface="Arial" panose="020B0604020202020204" pitchFamily="34" charset="0"/>
              </a:rPr>
              <a:t>       -0–48 months 49–60 months o 61–72 months 73–84 months </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kern="0" dirty="0">
                <a:effectLst/>
                <a:latin typeface="Arial" panose="020B0604020202020204" pitchFamily="34" charset="0"/>
                <a:ea typeface="Times New Roman" panose="02020603050405020304" pitchFamily="18" charset="0"/>
                <a:cs typeface="Arial" panose="020B0604020202020204" pitchFamily="34" charset="0"/>
              </a:rPr>
              <a:t>        85–96 months *</a:t>
            </a:r>
            <a:r>
              <a:rPr lang="en-US" sz="1300" b="1" i="1" kern="0" dirty="0">
                <a:effectLst/>
                <a:latin typeface="Arial" panose="020B0604020202020204" pitchFamily="34" charset="0"/>
                <a:ea typeface="Times New Roman" panose="02020603050405020304" pitchFamily="18" charset="0"/>
                <a:cs typeface="Arial" panose="020B0604020202020204" pitchFamily="34" charset="0"/>
              </a:rPr>
              <a:t>this term is only available for franchise dealers</a:t>
            </a:r>
            <a:endParaRPr lang="en-US" sz="1300" b="1" i="1"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kern="0" dirty="0">
                <a:effectLst/>
                <a:latin typeface="Arial" panose="020B0604020202020204" pitchFamily="34" charset="0"/>
                <a:ea typeface="Times New Roman" panose="02020603050405020304" pitchFamily="18" charset="0"/>
                <a:cs typeface="Arial" panose="020B0604020202020204" pitchFamily="34" charset="0"/>
              </a:rPr>
              <a:t>       -Ride Share allowed (Uber, Lyft, Door Dash, etc.) not Taxi, limo etc.</a:t>
            </a:r>
            <a:endParaRPr lang="en-US" sz="13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15" name="Content Placeholder 3">
            <a:extLst>
              <a:ext uri="{FF2B5EF4-FFF2-40B4-BE49-F238E27FC236}">
                <a16:creationId xmlns:a16="http://schemas.microsoft.com/office/drawing/2014/main" id="{EBA0C3F3-A080-8F2B-7C30-B1942F368BB8}"/>
              </a:ext>
            </a:extLst>
          </p:cNvPr>
          <p:cNvSpPr txBox="1">
            <a:spLocks/>
          </p:cNvSpPr>
          <p:nvPr/>
        </p:nvSpPr>
        <p:spPr>
          <a:xfrm>
            <a:off x="6378052" y="4224226"/>
            <a:ext cx="5429479" cy="1629045"/>
          </a:xfrm>
          <a:prstGeom prst="rect">
            <a:avLst/>
          </a:prstGeom>
        </p:spPr>
        <p:txBody>
          <a:bodyPr vert="horz" lIns="91440" tIns="45720" rIns="91440" bIns="45720" rtlCol="0">
            <a:normAutofit/>
          </a:bodyPr>
          <a:lst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 Complete Care</a:t>
            </a:r>
          </a:p>
          <a:p>
            <a:pPr marL="0" marR="0" indent="0">
              <a:lnSpc>
                <a:spcPct val="107000"/>
              </a:lnSpc>
              <a:spcBef>
                <a:spcPts val="0"/>
              </a:spcBef>
              <a:spcAft>
                <a:spcPts val="0"/>
              </a:spcAft>
              <a:buNone/>
            </a:pPr>
            <a:r>
              <a:rPr lang="en-US" sz="1000" kern="0" dirty="0">
                <a:effectLst/>
                <a:latin typeface="Arial" panose="020B0604020202020204" pitchFamily="34" charset="0"/>
                <a:ea typeface="Times New Roman" panose="02020603050405020304" pitchFamily="18" charset="0"/>
                <a:cs typeface="Arial" panose="020B0604020202020204" pitchFamily="34" charset="0"/>
              </a:rPr>
              <a:t>      -Eligibility of 100,000 miles </a:t>
            </a:r>
          </a:p>
          <a:p>
            <a:pPr marL="0" marR="0" indent="0">
              <a:lnSpc>
                <a:spcPct val="107000"/>
              </a:lnSpc>
              <a:spcBef>
                <a:spcPts val="0"/>
              </a:spcBef>
              <a:spcAft>
                <a:spcPts val="0"/>
              </a:spcAft>
              <a:buNone/>
            </a:pPr>
            <a:r>
              <a:rPr lang="en-US" sz="1000" kern="0" dirty="0">
                <a:latin typeface="Arial" panose="020B0604020202020204" pitchFamily="34" charset="0"/>
                <a:ea typeface="Times New Roman" panose="02020603050405020304" pitchFamily="18" charset="0"/>
                <a:cs typeface="Arial" panose="020B0604020202020204" pitchFamily="34" charset="0"/>
              </a:rPr>
              <a:t>      </a:t>
            </a:r>
            <a:r>
              <a:rPr lang="en-US" sz="1000" kern="0" dirty="0">
                <a:effectLst/>
                <a:latin typeface="Arial" panose="020B0604020202020204" pitchFamily="34" charset="0"/>
                <a:ea typeface="Times New Roman" panose="02020603050405020304" pitchFamily="18" charset="0"/>
                <a:cs typeface="Arial" panose="020B0604020202020204" pitchFamily="34" charset="0"/>
              </a:rPr>
              <a:t>-Rates for New or Used</a:t>
            </a:r>
          </a:p>
          <a:p>
            <a:pPr marL="0" marR="0" indent="0">
              <a:lnSpc>
                <a:spcPct val="107000"/>
              </a:lnSpc>
              <a:spcBef>
                <a:spcPts val="0"/>
              </a:spcBef>
              <a:spcAft>
                <a:spcPts val="0"/>
              </a:spcAft>
              <a:buNone/>
            </a:pPr>
            <a:r>
              <a:rPr lang="en-US" sz="1000" kern="0" dirty="0">
                <a:latin typeface="Arial" panose="020B0604020202020204" pitchFamily="34" charset="0"/>
                <a:ea typeface="Times New Roman" panose="02020603050405020304" pitchFamily="18" charset="0"/>
                <a:cs typeface="Arial" panose="020B0604020202020204" pitchFamily="34" charset="0"/>
              </a:rPr>
              <a:t>    </a:t>
            </a:r>
            <a:r>
              <a:rPr lang="en-US" sz="1000" kern="0" dirty="0">
                <a:effectLst/>
                <a:latin typeface="Arial" panose="020B0604020202020204" pitchFamily="34" charset="0"/>
                <a:ea typeface="Times New Roman" panose="02020603050405020304" pitchFamily="18" charset="0"/>
                <a:cs typeface="Arial" panose="020B0604020202020204" pitchFamily="34" charset="0"/>
              </a:rPr>
              <a:t>  -Current plus X model years</a:t>
            </a:r>
          </a:p>
          <a:p>
            <a:pPr marL="0" marR="0" indent="0">
              <a:lnSpc>
                <a:spcPct val="107000"/>
              </a:lnSpc>
              <a:spcBef>
                <a:spcPts val="0"/>
              </a:spcBef>
              <a:spcAft>
                <a:spcPts val="0"/>
              </a:spcAft>
              <a:buNone/>
            </a:pPr>
            <a:r>
              <a:rPr lang="en-US" sz="1000" kern="0" dirty="0">
                <a:effectLst/>
                <a:latin typeface="Arial" panose="020B0604020202020204" pitchFamily="34" charset="0"/>
                <a:ea typeface="Times New Roman" panose="02020603050405020304" pitchFamily="18" charset="0"/>
                <a:cs typeface="Arial" panose="020B0604020202020204" pitchFamily="34" charset="0"/>
              </a:rPr>
              <a:t>      -Coverage for: Tire &amp; Wheel, Road Hazard, Paintless Dent Repair,        Windshield Repair o Key (Fob) Replacement</a:t>
            </a:r>
          </a:p>
          <a:p>
            <a:pPr marL="0" marR="0" indent="0">
              <a:lnSpc>
                <a:spcPct val="107000"/>
              </a:lnSpc>
              <a:spcBef>
                <a:spcPts val="0"/>
              </a:spcBef>
              <a:spcAft>
                <a:spcPts val="0"/>
              </a:spcAft>
              <a:buNone/>
            </a:pPr>
            <a:r>
              <a:rPr lang="en-US" sz="1000" kern="0" dirty="0">
                <a:latin typeface="Arial" panose="020B0604020202020204" pitchFamily="34" charset="0"/>
                <a:ea typeface="Times New Roman" panose="02020603050405020304" pitchFamily="18" charset="0"/>
                <a:cs typeface="Arial" panose="020B0604020202020204" pitchFamily="34" charset="0"/>
              </a:rPr>
              <a:t>     </a:t>
            </a:r>
            <a:r>
              <a:rPr lang="en-US" sz="1000" kern="0" dirty="0">
                <a:effectLst/>
                <a:latin typeface="Arial" panose="020B0604020202020204" pitchFamily="34" charset="0"/>
                <a:ea typeface="Times New Roman" panose="02020603050405020304" pitchFamily="18" charset="0"/>
                <a:cs typeface="Arial" panose="020B0604020202020204" pitchFamily="34" charset="0"/>
              </a:rPr>
              <a:t> -8 popular lease terms available</a:t>
            </a:r>
            <a:endParaRPr lang="en-US" sz="10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980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F8A9C8-D31A-A502-7826-B01B0DEA9ED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69F398-10D1-1EF2-A531-5B32DDD5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29AA991-7135-0A17-FAEC-F7EAA14FBA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5" name="Rectangle 14">
              <a:extLst>
                <a:ext uri="{FF2B5EF4-FFF2-40B4-BE49-F238E27FC236}">
                  <a16:creationId xmlns:a16="http://schemas.microsoft.com/office/drawing/2014/main" id="{B8519E76-535C-79C9-C65F-0788165C461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16FF4E1-C6E3-3DBF-9E73-5B94576467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12A86D5-51EB-1EE6-526F-69BE294ED79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642FA843-247A-254E-347E-E7F5DEB9A0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3" name="Rectangle 22">
                <a:extLst>
                  <a:ext uri="{FF2B5EF4-FFF2-40B4-BE49-F238E27FC236}">
                    <a16:creationId xmlns:a16="http://schemas.microsoft.com/office/drawing/2014/main" id="{C07AFD6B-C9E7-276F-81C7-983F2ED41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B94E8C-40A4-7E56-2A73-BED6911F1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D125301-168F-FCC6-D9B3-5C7EA2B7C6E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1" name="Rectangle 20">
                <a:extLst>
                  <a:ext uri="{FF2B5EF4-FFF2-40B4-BE49-F238E27FC236}">
                    <a16:creationId xmlns:a16="http://schemas.microsoft.com/office/drawing/2014/main" id="{15318FFA-5716-4AC9-0288-7A9288A63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4E89C43-F538-9B7D-338E-BC88EB7DD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7AFE7298-C55F-2037-8177-32E8855B04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88963B4-EFC8-AB52-32D0-576CE9B61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descr="Car driving in the hills on a sunny day">
            <a:extLst>
              <a:ext uri="{FF2B5EF4-FFF2-40B4-BE49-F238E27FC236}">
                <a16:creationId xmlns:a16="http://schemas.microsoft.com/office/drawing/2014/main" id="{A65EDDE7-1708-191D-A255-23EB18990186}"/>
              </a:ext>
            </a:extLst>
          </p:cNvPr>
          <p:cNvPicPr>
            <a:picLocks noChangeAspect="1"/>
          </p:cNvPicPr>
          <p:nvPr/>
        </p:nvPicPr>
        <p:blipFill rotWithShape="1">
          <a:blip r:embed="rId2">
            <a:extLst>
              <a:ext uri="{28A0092B-C50C-407E-A947-70E740481C1C}">
                <a14:useLocalDpi xmlns:a14="http://schemas.microsoft.com/office/drawing/2010/main" val="0"/>
              </a:ext>
            </a:extLst>
          </a:blip>
          <a:srcRect l="20946" r="16327" b="-1"/>
          <a:stretch/>
        </p:blipFill>
        <p:spPr>
          <a:xfrm>
            <a:off x="5747424" y="10"/>
            <a:ext cx="6444576" cy="6857990"/>
          </a:xfrm>
          <a:prstGeom prst="rect">
            <a:avLst/>
          </a:prstGeom>
        </p:spPr>
      </p:pic>
      <p:pic>
        <p:nvPicPr>
          <p:cNvPr id="30" name="Graphic 29">
            <a:extLst>
              <a:ext uri="{FF2B5EF4-FFF2-40B4-BE49-F238E27FC236}">
                <a16:creationId xmlns:a16="http://schemas.microsoft.com/office/drawing/2014/main" id="{750F4F13-1B73-F697-1ECE-91CD7A7EAE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199" y="751871"/>
            <a:ext cx="4987826" cy="3981109"/>
          </a:xfrm>
          <a:prstGeom prst="rect">
            <a:avLst/>
          </a:prstGeom>
        </p:spPr>
      </p:pic>
      <p:sp>
        <p:nvSpPr>
          <p:cNvPr id="3" name="TextBox 2">
            <a:extLst>
              <a:ext uri="{FF2B5EF4-FFF2-40B4-BE49-F238E27FC236}">
                <a16:creationId xmlns:a16="http://schemas.microsoft.com/office/drawing/2014/main" id="{1E49A496-AD03-1AB0-D67A-B28919CDDCFA}"/>
              </a:ext>
            </a:extLst>
          </p:cNvPr>
          <p:cNvSpPr txBox="1"/>
          <p:nvPr/>
        </p:nvSpPr>
        <p:spPr>
          <a:xfrm>
            <a:off x="234974" y="5621223"/>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1690546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ign&#10;&#10;Description automatically generated">
            <a:extLst>
              <a:ext uri="{FF2B5EF4-FFF2-40B4-BE49-F238E27FC236}">
                <a16:creationId xmlns:a16="http://schemas.microsoft.com/office/drawing/2014/main" id="{67733F66-758B-2B35-117F-8A504ADF9E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02" y="956966"/>
            <a:ext cx="5650108" cy="4585418"/>
          </a:xfrm>
        </p:spPr>
      </p:pic>
      <p:sp>
        <p:nvSpPr>
          <p:cNvPr id="6" name="TextBox 5">
            <a:extLst>
              <a:ext uri="{FF2B5EF4-FFF2-40B4-BE49-F238E27FC236}">
                <a16:creationId xmlns:a16="http://schemas.microsoft.com/office/drawing/2014/main" id="{35827CE1-EDC8-1AF7-162F-CFB1AC71DBE1}"/>
              </a:ext>
            </a:extLst>
          </p:cNvPr>
          <p:cNvSpPr txBox="1"/>
          <p:nvPr/>
        </p:nvSpPr>
        <p:spPr>
          <a:xfrm>
            <a:off x="5887616" y="359807"/>
            <a:ext cx="6198282" cy="6302238"/>
          </a:xfrm>
          <a:prstGeom prst="rect">
            <a:avLst/>
          </a:prstGeom>
          <a:noFill/>
        </p:spPr>
        <p:txBody>
          <a:bodyPr wrap="square" rtlCol="0">
            <a:spAutoFit/>
          </a:bodyPr>
          <a:lstStyle/>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-Fully Insured by an A Rated Insurance Company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-Simple 3 class rating:   Asian, Domestic/VW/Volvo, European/Basic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-$0, $50 &amp; disappearing deductible options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-S</a:t>
            </a:r>
            <a:r>
              <a:rPr lang="en-US" sz="1400" dirty="0">
                <a:effectLst/>
                <a:latin typeface="Arial" panose="020B0604020202020204" pitchFamily="34" charset="0"/>
                <a:ea typeface="Calibri" panose="020F0502020204030204" pitchFamily="34" charset="0"/>
                <a:cs typeface="Times New Roman" panose="02020603050405020304" pitchFamily="18" charset="0"/>
              </a:rPr>
              <a:t>tandard deductible: Disappearing $100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-New &amp; USED – </a:t>
            </a:r>
            <a:r>
              <a:rPr lang="en-US" sz="1400" i="1" u="sng" dirty="0">
                <a:effectLst/>
                <a:latin typeface="Arial" panose="020B0604020202020204" pitchFamily="34" charset="0"/>
                <a:ea typeface="Calibri" panose="020F0502020204030204" pitchFamily="34" charset="0"/>
                <a:cs typeface="Times New Roman" panose="02020603050405020304" pitchFamily="18" charset="0"/>
              </a:rPr>
              <a:t>ALL terms are Unlimited Miles</a:t>
            </a:r>
            <a:endParaRPr lang="en-US" sz="1100" i="1" u="sng"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 -NEW - Up to Current + 2 model years, and up to 35,000 miles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-USED - Up to Current + 7 model years, and up to 60,000 miles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endParaRPr lang="en-US" sz="1400" dirty="0">
              <a:latin typeface="Arial" panose="020B060402020202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r>
              <a:rPr lang="en-US" sz="1000" b="1" i="1" dirty="0">
                <a:effectLst/>
                <a:latin typeface="Arial" panose="020B0604020202020204" pitchFamily="34" charset="0"/>
                <a:ea typeface="Calibri" panose="020F0502020204030204" pitchFamily="34" charset="0"/>
                <a:cs typeface="Times New Roman" panose="02020603050405020304" pitchFamily="18" charset="0"/>
              </a:rPr>
              <a:t>Exclusionary coverage full term</a:t>
            </a:r>
            <a:endParaRPr lang="en-US" sz="1000" b="1" i="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000" b="1" i="1" dirty="0">
                <a:effectLst/>
                <a:latin typeface="Arial" panose="020B0604020202020204" pitchFamily="34" charset="0"/>
                <a:ea typeface="Calibri" panose="020F0502020204030204" pitchFamily="34" charset="0"/>
                <a:cs typeface="Times New Roman" panose="02020603050405020304" pitchFamily="18" charset="0"/>
              </a:rPr>
              <a:t>           Limited Exclusions Rideshare (Uber, Lyft, Door Dash) OK (no Taxi, limo)</a:t>
            </a:r>
            <a:endParaRPr lang="en-US" sz="1000" b="1" i="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Very few surcharges: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-All Wheel Drive / 4X4</a:t>
            </a: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Diesel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-Qualified Commercial</a:t>
            </a: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Ride 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-Turbocharger	</a:t>
            </a:r>
            <a:r>
              <a:rPr lang="en-US" sz="1400" dirty="0">
                <a:latin typeface="Arial" panose="020B0604020202020204" pitchFamily="34" charset="0"/>
                <a:ea typeface="Calibri" panose="020F0502020204030204" pitchFamily="34" charset="0"/>
                <a:cs typeface="Times New Roman" panose="02020603050405020304" pitchFamily="18" charset="0"/>
              </a:rPr>
              <a:t>-</a:t>
            </a:r>
            <a:r>
              <a:rPr lang="en-US" sz="1400" dirty="0">
                <a:effectLst/>
                <a:latin typeface="Arial" panose="020B0604020202020204" pitchFamily="34" charset="0"/>
                <a:ea typeface="Calibri" panose="020F0502020204030204" pitchFamily="34" charset="0"/>
                <a:cs typeface="Times New Roman" panose="02020603050405020304" pitchFamily="18" charset="0"/>
              </a:rPr>
              <a:t>Supercharger</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-Up to 6” lift or 4” lower	</a:t>
            </a:r>
          </a:p>
          <a:p>
            <a:pPr marR="0" lvl="1">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-Some model specific surcharges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         NEW &amp; USED TERMS – </a:t>
            </a:r>
            <a:r>
              <a:rPr lang="en-US" sz="1400" b="1" i="1" u="sng" dirty="0">
                <a:effectLst/>
                <a:latin typeface="Arial" panose="020B0604020202020204" pitchFamily="34" charset="0"/>
                <a:ea typeface="Calibri" panose="020F0502020204030204" pitchFamily="34" charset="0"/>
                <a:cs typeface="Times New Roman" panose="02020603050405020304" pitchFamily="18" charset="0"/>
              </a:rPr>
              <a:t>ALL terms are Unlimited Miles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NEW Current +2 years, up to 35,000 miles - Terms up to 8 years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USED Current +7 years Up to 60,000 miles - Terms up to 6 years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Wear and Tear &amp; Seals and Gasket coverage included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-Online rating and fulfillment </a:t>
            </a: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-Roadside, Rental and Trip Interruption included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584D65C0-2DF9-760D-919D-6050BCB73D48}"/>
              </a:ext>
            </a:extLst>
          </p:cNvPr>
          <p:cNvSpPr txBox="1"/>
          <p:nvPr/>
        </p:nvSpPr>
        <p:spPr>
          <a:xfrm>
            <a:off x="223935" y="251927"/>
            <a:ext cx="5532275" cy="584775"/>
          </a:xfrm>
          <a:prstGeom prst="rect">
            <a:avLst/>
          </a:prstGeom>
          <a:noFill/>
        </p:spPr>
        <p:txBody>
          <a:bodyPr wrap="square" rtlCol="0">
            <a:spAutoFit/>
          </a:bodyPr>
          <a:lstStyle/>
          <a:p>
            <a:pPr algn="ctr"/>
            <a:r>
              <a:rPr lang="en-US" sz="3200" b="1" dirty="0"/>
              <a:t>All-In Service Contract</a:t>
            </a:r>
          </a:p>
        </p:txBody>
      </p:sp>
      <p:sp>
        <p:nvSpPr>
          <p:cNvPr id="3" name="TextBox 2">
            <a:extLst>
              <a:ext uri="{FF2B5EF4-FFF2-40B4-BE49-F238E27FC236}">
                <a16:creationId xmlns:a16="http://schemas.microsoft.com/office/drawing/2014/main" id="{95E5B919-4E56-0F4D-1B04-4DB6F582F795}"/>
              </a:ext>
            </a:extLst>
          </p:cNvPr>
          <p:cNvSpPr txBox="1"/>
          <p:nvPr/>
        </p:nvSpPr>
        <p:spPr>
          <a:xfrm>
            <a:off x="1241892" y="5669518"/>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108912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D2D4-08B0-5A95-B14B-B370DC4B9119}"/>
              </a:ext>
            </a:extLst>
          </p:cNvPr>
          <p:cNvSpPr>
            <a:spLocks noGrp="1"/>
          </p:cNvSpPr>
          <p:nvPr>
            <p:ph type="title"/>
          </p:nvPr>
        </p:nvSpPr>
        <p:spPr>
          <a:xfrm>
            <a:off x="545432" y="213429"/>
            <a:ext cx="11101135" cy="1809500"/>
          </a:xfrm>
        </p:spPr>
        <p:txBody>
          <a:bodyPr>
            <a:normAutofit/>
          </a:bodyPr>
          <a:lstStyle/>
          <a:p>
            <a:pPr algn="ctr"/>
            <a:r>
              <a:rPr lang="en-US" sz="5400" b="1" dirty="0">
                <a:latin typeface="+mn-lt"/>
              </a:rPr>
              <a:t>All-In Terms + 2 Years Eligibility </a:t>
            </a:r>
          </a:p>
        </p:txBody>
      </p:sp>
      <p:graphicFrame>
        <p:nvGraphicFramePr>
          <p:cNvPr id="4" name="Table 4">
            <a:extLst>
              <a:ext uri="{FF2B5EF4-FFF2-40B4-BE49-F238E27FC236}">
                <a16:creationId xmlns:a16="http://schemas.microsoft.com/office/drawing/2014/main" id="{1F196D8D-61A3-E7B7-2F84-44111839CB82}"/>
              </a:ext>
            </a:extLst>
          </p:cNvPr>
          <p:cNvGraphicFramePr>
            <a:graphicFrameLocks noGrp="1"/>
          </p:cNvGraphicFramePr>
          <p:nvPr>
            <p:ph idx="1"/>
            <p:extLst>
              <p:ext uri="{D42A27DB-BD31-4B8C-83A1-F6EECF244321}">
                <p14:modId xmlns:p14="http://schemas.microsoft.com/office/powerpoint/2010/main" val="602305383"/>
              </p:ext>
            </p:extLst>
          </p:nvPr>
        </p:nvGraphicFramePr>
        <p:xfrm>
          <a:off x="6235960" y="1318727"/>
          <a:ext cx="5719664" cy="3230880"/>
        </p:xfrm>
        <a:graphic>
          <a:graphicData uri="http://schemas.openxmlformats.org/drawingml/2006/table">
            <a:tbl>
              <a:tblPr firstRow="1" bandRow="1">
                <a:tableStyleId>{5C22544A-7EE6-4342-B048-85BDC9FD1C3A}</a:tableStyleId>
              </a:tblPr>
              <a:tblGrid>
                <a:gridCol w="1429916">
                  <a:extLst>
                    <a:ext uri="{9D8B030D-6E8A-4147-A177-3AD203B41FA5}">
                      <a16:colId xmlns:a16="http://schemas.microsoft.com/office/drawing/2014/main" val="3362841558"/>
                    </a:ext>
                  </a:extLst>
                </a:gridCol>
                <a:gridCol w="1429916">
                  <a:extLst>
                    <a:ext uri="{9D8B030D-6E8A-4147-A177-3AD203B41FA5}">
                      <a16:colId xmlns:a16="http://schemas.microsoft.com/office/drawing/2014/main" val="3731223092"/>
                    </a:ext>
                  </a:extLst>
                </a:gridCol>
                <a:gridCol w="1429916">
                  <a:extLst>
                    <a:ext uri="{9D8B030D-6E8A-4147-A177-3AD203B41FA5}">
                      <a16:colId xmlns:a16="http://schemas.microsoft.com/office/drawing/2014/main" val="3713579886"/>
                    </a:ext>
                  </a:extLst>
                </a:gridCol>
                <a:gridCol w="1429916">
                  <a:extLst>
                    <a:ext uri="{9D8B030D-6E8A-4147-A177-3AD203B41FA5}">
                      <a16:colId xmlns:a16="http://schemas.microsoft.com/office/drawing/2014/main" val="2576813080"/>
                    </a:ext>
                  </a:extLst>
                </a:gridCol>
              </a:tblGrid>
              <a:tr h="278586">
                <a:tc>
                  <a:txBody>
                    <a:bodyPr/>
                    <a:lstStyle/>
                    <a:p>
                      <a:r>
                        <a:rPr lang="en-US" sz="1400" dirty="0"/>
                        <a:t>Term</a:t>
                      </a:r>
                    </a:p>
                  </a:txBody>
                  <a:tcPr/>
                </a:tc>
                <a:tc>
                  <a:txBody>
                    <a:bodyPr/>
                    <a:lstStyle/>
                    <a:p>
                      <a:r>
                        <a:rPr lang="en-US" sz="1200" dirty="0"/>
                        <a:t>0 to 12,000</a:t>
                      </a:r>
                    </a:p>
                  </a:txBody>
                  <a:tcPr/>
                </a:tc>
                <a:tc>
                  <a:txBody>
                    <a:bodyPr/>
                    <a:lstStyle/>
                    <a:p>
                      <a:r>
                        <a:rPr lang="en-US" sz="1100" dirty="0"/>
                        <a:t>12,001 to 24,000</a:t>
                      </a:r>
                    </a:p>
                  </a:txBody>
                  <a:tcPr/>
                </a:tc>
                <a:tc>
                  <a:txBody>
                    <a:bodyPr/>
                    <a:lstStyle/>
                    <a:p>
                      <a:r>
                        <a:rPr lang="en-US" sz="1100" dirty="0"/>
                        <a:t>24,001 to 35,000</a:t>
                      </a:r>
                    </a:p>
                  </a:txBody>
                  <a:tcPr/>
                </a:tc>
                <a:extLst>
                  <a:ext uri="{0D108BD9-81ED-4DB2-BD59-A6C34878D82A}">
                    <a16:rowId xmlns:a16="http://schemas.microsoft.com/office/drawing/2014/main" val="273694894"/>
                  </a:ext>
                </a:extLst>
              </a:tr>
              <a:tr h="278586">
                <a:tc>
                  <a:txBody>
                    <a:bodyPr/>
                    <a:lstStyle/>
                    <a:p>
                      <a:pPr algn="ctr"/>
                      <a:r>
                        <a:rPr lang="en-US" dirty="0"/>
                        <a:t>12</a:t>
                      </a:r>
                    </a:p>
                  </a:txBody>
                  <a:tcPr/>
                </a:tc>
                <a:tc>
                  <a:txBody>
                    <a:bodyPr/>
                    <a:lstStyle/>
                    <a:p>
                      <a:pPr algn="ctr"/>
                      <a:r>
                        <a:rPr lang="en-US" sz="1200" dirty="0"/>
                        <a:t>Unlimited Miles</a:t>
                      </a:r>
                    </a:p>
                  </a:txBody>
                  <a:tcPr/>
                </a:tc>
                <a:tc>
                  <a:txBody>
                    <a:bodyPr/>
                    <a:lstStyle/>
                    <a:p>
                      <a:pPr algn="ctr"/>
                      <a:r>
                        <a:rPr lang="en-US" sz="1200" dirty="0"/>
                        <a:t>Unlimited Miles</a:t>
                      </a:r>
                    </a:p>
                  </a:txBody>
                  <a:tcPr/>
                </a:tc>
                <a:tc>
                  <a:txBody>
                    <a:bodyPr/>
                    <a:lstStyle/>
                    <a:p>
                      <a:pPr algn="ctr"/>
                      <a:r>
                        <a:rPr lang="en-US" sz="1200" dirty="0"/>
                        <a:t>Unlimited Miles</a:t>
                      </a:r>
                    </a:p>
                  </a:txBody>
                  <a:tcPr/>
                </a:tc>
                <a:extLst>
                  <a:ext uri="{0D108BD9-81ED-4DB2-BD59-A6C34878D82A}">
                    <a16:rowId xmlns:a16="http://schemas.microsoft.com/office/drawing/2014/main" val="28910866"/>
                  </a:ext>
                </a:extLst>
              </a:tr>
              <a:tr h="278586">
                <a:tc>
                  <a:txBody>
                    <a:bodyPr/>
                    <a:lstStyle/>
                    <a:p>
                      <a:pPr algn="ctr"/>
                      <a:r>
                        <a:rPr lang="en-US"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extLst>
                  <a:ext uri="{0D108BD9-81ED-4DB2-BD59-A6C34878D82A}">
                    <a16:rowId xmlns:a16="http://schemas.microsoft.com/office/drawing/2014/main" val="1316032463"/>
                  </a:ext>
                </a:extLst>
              </a:tr>
              <a:tr h="278586">
                <a:tc>
                  <a:txBody>
                    <a:bodyPr/>
                    <a:lstStyle/>
                    <a:p>
                      <a:pPr algn="ctr"/>
                      <a:r>
                        <a:rPr lang="en-US" dirty="0"/>
                        <a:t>36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extLst>
                  <a:ext uri="{0D108BD9-81ED-4DB2-BD59-A6C34878D82A}">
                    <a16:rowId xmlns:a16="http://schemas.microsoft.com/office/drawing/2014/main" val="4105543571"/>
                  </a:ext>
                </a:extLst>
              </a:tr>
              <a:tr h="278586">
                <a:tc>
                  <a:txBody>
                    <a:bodyPr/>
                    <a:lstStyle/>
                    <a:p>
                      <a:pPr algn="ctr"/>
                      <a:r>
                        <a:rPr lang="en-US" dirty="0"/>
                        <a:t>48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extLst>
                  <a:ext uri="{0D108BD9-81ED-4DB2-BD59-A6C34878D82A}">
                    <a16:rowId xmlns:a16="http://schemas.microsoft.com/office/drawing/2014/main" val="1712357993"/>
                  </a:ext>
                </a:extLst>
              </a:tr>
              <a:tr h="278586">
                <a:tc>
                  <a:txBody>
                    <a:bodyPr/>
                    <a:lstStyle/>
                    <a:p>
                      <a:pPr algn="ctr"/>
                      <a:r>
                        <a:rPr lang="en-US" dirty="0"/>
                        <a:t>60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extLst>
                  <a:ext uri="{0D108BD9-81ED-4DB2-BD59-A6C34878D82A}">
                    <a16:rowId xmlns:a16="http://schemas.microsoft.com/office/drawing/2014/main" val="246655773"/>
                  </a:ext>
                </a:extLst>
              </a:tr>
              <a:tr h="278586">
                <a:tc>
                  <a:txBody>
                    <a:bodyPr/>
                    <a:lstStyle/>
                    <a:p>
                      <a:pPr algn="ctr"/>
                      <a:r>
                        <a:rPr lang="en-US" dirty="0"/>
                        <a:t>72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extLst>
                  <a:ext uri="{0D108BD9-81ED-4DB2-BD59-A6C34878D82A}">
                    <a16:rowId xmlns:a16="http://schemas.microsoft.com/office/drawing/2014/main" val="762366475"/>
                  </a:ext>
                </a:extLst>
              </a:tr>
              <a:tr h="278586">
                <a:tc>
                  <a:txBody>
                    <a:bodyPr/>
                    <a:lstStyle/>
                    <a:p>
                      <a:pPr algn="ctr"/>
                      <a:r>
                        <a:rPr lang="en-US" dirty="0"/>
                        <a:t>84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extLst>
                  <a:ext uri="{0D108BD9-81ED-4DB2-BD59-A6C34878D82A}">
                    <a16:rowId xmlns:a16="http://schemas.microsoft.com/office/drawing/2014/main" val="661919157"/>
                  </a:ext>
                </a:extLst>
              </a:tr>
              <a:tr h="278586">
                <a:tc>
                  <a:txBody>
                    <a:bodyPr/>
                    <a:lstStyle/>
                    <a:p>
                      <a:pPr algn="ctr"/>
                      <a:r>
                        <a:rPr lang="en-US" dirty="0"/>
                        <a:t>96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extLst>
                  <a:ext uri="{0D108BD9-81ED-4DB2-BD59-A6C34878D82A}">
                    <a16:rowId xmlns:a16="http://schemas.microsoft.com/office/drawing/2014/main" val="820314782"/>
                  </a:ext>
                </a:extLst>
              </a:tr>
            </a:tbl>
          </a:graphicData>
        </a:graphic>
      </p:graphicFrame>
      <p:pic>
        <p:nvPicPr>
          <p:cNvPr id="7" name="Content Placeholder 4" descr="A picture containing text, sign&#10;&#10;Description automatically generated">
            <a:extLst>
              <a:ext uri="{FF2B5EF4-FFF2-40B4-BE49-F238E27FC236}">
                <a16:creationId xmlns:a16="http://schemas.microsoft.com/office/drawing/2014/main" id="{83AE748C-8DD3-EB5D-5688-7F68F015C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2" y="1314146"/>
            <a:ext cx="4888076" cy="3966981"/>
          </a:xfrm>
          <a:prstGeom prst="rect">
            <a:avLst/>
          </a:prstGeom>
        </p:spPr>
      </p:pic>
      <p:pic>
        <p:nvPicPr>
          <p:cNvPr id="8" name="Graphic 7">
            <a:extLst>
              <a:ext uri="{FF2B5EF4-FFF2-40B4-BE49-F238E27FC236}">
                <a16:creationId xmlns:a16="http://schemas.microsoft.com/office/drawing/2014/main" id="{FB42DF9B-E20B-E2D2-6383-D911C945A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E87D4B3E-C1EB-A382-BDD4-846816B7F312}"/>
              </a:ext>
            </a:extLst>
          </p:cNvPr>
          <p:cNvSpPr txBox="1"/>
          <p:nvPr/>
        </p:nvSpPr>
        <p:spPr>
          <a:xfrm>
            <a:off x="9332027" y="5342438"/>
            <a:ext cx="2623597" cy="461665"/>
          </a:xfrm>
          <a:prstGeom prst="rect">
            <a:avLst/>
          </a:prstGeom>
          <a:noFill/>
        </p:spPr>
        <p:txBody>
          <a:bodyPr wrap="square" rtlCol="0">
            <a:spAutoFit/>
          </a:bodyPr>
          <a:lstStyle/>
          <a:p>
            <a:pPr algn="ctr"/>
            <a:r>
              <a:rPr lang="en-US" sz="1200" b="1" dirty="0"/>
              <a:t>*$100 </a:t>
            </a:r>
            <a:r>
              <a:rPr lang="en-US" sz="1000" b="1" dirty="0"/>
              <a:t>Disappearing</a:t>
            </a:r>
            <a:r>
              <a:rPr lang="en-US" sz="1200" b="1" dirty="0"/>
              <a:t> Deductible </a:t>
            </a:r>
          </a:p>
          <a:p>
            <a:endParaRPr lang="en-US" sz="1200" b="1" dirty="0"/>
          </a:p>
        </p:txBody>
      </p:sp>
      <p:sp>
        <p:nvSpPr>
          <p:cNvPr id="12" name="TextBox 11">
            <a:extLst>
              <a:ext uri="{FF2B5EF4-FFF2-40B4-BE49-F238E27FC236}">
                <a16:creationId xmlns:a16="http://schemas.microsoft.com/office/drawing/2014/main" id="{FD22F716-F172-2958-21E0-4EFB55D6757C}"/>
              </a:ext>
            </a:extLst>
          </p:cNvPr>
          <p:cNvSpPr txBox="1"/>
          <p:nvPr/>
        </p:nvSpPr>
        <p:spPr>
          <a:xfrm>
            <a:off x="6592511" y="5669518"/>
            <a:ext cx="5479032" cy="892552"/>
          </a:xfrm>
          <a:prstGeom prst="rect">
            <a:avLst/>
          </a:prstGeom>
          <a:noFill/>
        </p:spPr>
        <p:txBody>
          <a:bodyPr wrap="square" rtlCol="0">
            <a:spAutoFit/>
          </a:bodyPr>
          <a:lstStyle/>
          <a:p>
            <a:r>
              <a:rPr lang="en-US" sz="1000" b="1" u="none" strike="noStrike" dirty="0">
                <a:effectLst/>
              </a:rPr>
              <a:t>		Excluded Vehicles </a:t>
            </a:r>
          </a:p>
          <a:p>
            <a:pPr algn="ctr"/>
            <a:r>
              <a:rPr lang="en-US" sz="800" u="none" strike="noStrike" dirty="0">
                <a:effectLst/>
              </a:rPr>
              <a:t>Acura NSC, Alfa Romeo, Aston Martin, Bentley, BMW (Alpina, M*, 8), Bugatti, Cadillac V*, Corvette Z06, Dodge (Viper, Stealth), Ferrari, Ford *Mustang Shelby GT500, Cobra SVT) Ford Diesel 2005-2008), Hummer, Lamborghini, Lotus, Maserati, Maybach, MB AMG, Rolls-Royce, Saab, Saturn, Tesla</a:t>
            </a:r>
            <a:endParaRPr lang="en-US" sz="800" b="0" i="0" u="none" strike="noStrike" dirty="0">
              <a:solidFill>
                <a:srgbClr val="000000"/>
              </a:solidFill>
              <a:effectLst/>
              <a:latin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10C83A19-FC94-4697-219B-0D8D29AC94A6}"/>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338241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D2D4-08B0-5A95-B14B-B370DC4B9119}"/>
              </a:ext>
            </a:extLst>
          </p:cNvPr>
          <p:cNvSpPr>
            <a:spLocks noGrp="1"/>
          </p:cNvSpPr>
          <p:nvPr>
            <p:ph type="title"/>
          </p:nvPr>
        </p:nvSpPr>
        <p:spPr>
          <a:xfrm>
            <a:off x="545432" y="213429"/>
            <a:ext cx="11101135" cy="1809500"/>
          </a:xfrm>
        </p:spPr>
        <p:txBody>
          <a:bodyPr>
            <a:normAutofit/>
          </a:bodyPr>
          <a:lstStyle/>
          <a:p>
            <a:pPr algn="ctr"/>
            <a:r>
              <a:rPr lang="en-US" sz="5400" b="1" dirty="0">
                <a:latin typeface="+mn-lt"/>
              </a:rPr>
              <a:t>All-In Terms + 7 Years Eligibility </a:t>
            </a:r>
          </a:p>
        </p:txBody>
      </p:sp>
      <p:graphicFrame>
        <p:nvGraphicFramePr>
          <p:cNvPr id="4" name="Table 4">
            <a:extLst>
              <a:ext uri="{FF2B5EF4-FFF2-40B4-BE49-F238E27FC236}">
                <a16:creationId xmlns:a16="http://schemas.microsoft.com/office/drawing/2014/main" id="{1F196D8D-61A3-E7B7-2F84-44111839CB82}"/>
              </a:ext>
            </a:extLst>
          </p:cNvPr>
          <p:cNvGraphicFramePr>
            <a:graphicFrameLocks noGrp="1"/>
          </p:cNvGraphicFramePr>
          <p:nvPr>
            <p:ph idx="1"/>
            <p:extLst>
              <p:ext uri="{D42A27DB-BD31-4B8C-83A1-F6EECF244321}">
                <p14:modId xmlns:p14="http://schemas.microsoft.com/office/powerpoint/2010/main" val="226886478"/>
              </p:ext>
            </p:extLst>
          </p:nvPr>
        </p:nvGraphicFramePr>
        <p:xfrm>
          <a:off x="6235960" y="1318727"/>
          <a:ext cx="5719664" cy="2499360"/>
        </p:xfrm>
        <a:graphic>
          <a:graphicData uri="http://schemas.openxmlformats.org/drawingml/2006/table">
            <a:tbl>
              <a:tblPr firstRow="1" bandRow="1">
                <a:tableStyleId>{5C22544A-7EE6-4342-B048-85BDC9FD1C3A}</a:tableStyleId>
              </a:tblPr>
              <a:tblGrid>
                <a:gridCol w="1429916">
                  <a:extLst>
                    <a:ext uri="{9D8B030D-6E8A-4147-A177-3AD203B41FA5}">
                      <a16:colId xmlns:a16="http://schemas.microsoft.com/office/drawing/2014/main" val="3362841558"/>
                    </a:ext>
                  </a:extLst>
                </a:gridCol>
                <a:gridCol w="1429916">
                  <a:extLst>
                    <a:ext uri="{9D8B030D-6E8A-4147-A177-3AD203B41FA5}">
                      <a16:colId xmlns:a16="http://schemas.microsoft.com/office/drawing/2014/main" val="3731223092"/>
                    </a:ext>
                  </a:extLst>
                </a:gridCol>
                <a:gridCol w="1429916">
                  <a:extLst>
                    <a:ext uri="{9D8B030D-6E8A-4147-A177-3AD203B41FA5}">
                      <a16:colId xmlns:a16="http://schemas.microsoft.com/office/drawing/2014/main" val="3713579886"/>
                    </a:ext>
                  </a:extLst>
                </a:gridCol>
                <a:gridCol w="1429916">
                  <a:extLst>
                    <a:ext uri="{9D8B030D-6E8A-4147-A177-3AD203B41FA5}">
                      <a16:colId xmlns:a16="http://schemas.microsoft.com/office/drawing/2014/main" val="2576813080"/>
                    </a:ext>
                  </a:extLst>
                </a:gridCol>
              </a:tblGrid>
              <a:tr h="278586">
                <a:tc>
                  <a:txBody>
                    <a:bodyPr/>
                    <a:lstStyle/>
                    <a:p>
                      <a:r>
                        <a:rPr lang="en-US" sz="1400" dirty="0"/>
                        <a:t>Term</a:t>
                      </a:r>
                    </a:p>
                  </a:txBody>
                  <a:tcPr/>
                </a:tc>
                <a:tc>
                  <a:txBody>
                    <a:bodyPr/>
                    <a:lstStyle/>
                    <a:p>
                      <a:r>
                        <a:rPr lang="en-US" sz="1200" dirty="0"/>
                        <a:t>0 to 24,000</a:t>
                      </a:r>
                    </a:p>
                  </a:txBody>
                  <a:tcPr/>
                </a:tc>
                <a:tc>
                  <a:txBody>
                    <a:bodyPr/>
                    <a:lstStyle/>
                    <a:p>
                      <a:r>
                        <a:rPr lang="en-US" sz="1100" dirty="0"/>
                        <a:t>24,001 to 40,000</a:t>
                      </a:r>
                    </a:p>
                  </a:txBody>
                  <a:tcPr/>
                </a:tc>
                <a:tc>
                  <a:txBody>
                    <a:bodyPr/>
                    <a:lstStyle/>
                    <a:p>
                      <a:r>
                        <a:rPr lang="en-US" sz="1100" dirty="0"/>
                        <a:t>40,001 to 60,000</a:t>
                      </a:r>
                    </a:p>
                  </a:txBody>
                  <a:tcPr/>
                </a:tc>
                <a:extLst>
                  <a:ext uri="{0D108BD9-81ED-4DB2-BD59-A6C34878D82A}">
                    <a16:rowId xmlns:a16="http://schemas.microsoft.com/office/drawing/2014/main" val="273694894"/>
                  </a:ext>
                </a:extLst>
              </a:tr>
              <a:tr h="278586">
                <a:tc>
                  <a:txBody>
                    <a:bodyPr/>
                    <a:lstStyle/>
                    <a:p>
                      <a:pPr algn="ctr"/>
                      <a:r>
                        <a:rPr lang="en-US" dirty="0"/>
                        <a:t>12</a:t>
                      </a:r>
                    </a:p>
                  </a:txBody>
                  <a:tcPr/>
                </a:tc>
                <a:tc>
                  <a:txBody>
                    <a:bodyPr/>
                    <a:lstStyle/>
                    <a:p>
                      <a:pPr algn="ctr"/>
                      <a:r>
                        <a:rPr lang="en-US" sz="1200" dirty="0"/>
                        <a:t>Unlimited Miles</a:t>
                      </a:r>
                    </a:p>
                  </a:txBody>
                  <a:tcPr/>
                </a:tc>
                <a:tc>
                  <a:txBody>
                    <a:bodyPr/>
                    <a:lstStyle/>
                    <a:p>
                      <a:pPr algn="ctr"/>
                      <a:r>
                        <a:rPr lang="en-US" sz="1200" dirty="0"/>
                        <a:t>Unlimited Miles</a:t>
                      </a:r>
                    </a:p>
                  </a:txBody>
                  <a:tcPr/>
                </a:tc>
                <a:tc>
                  <a:txBody>
                    <a:bodyPr/>
                    <a:lstStyle/>
                    <a:p>
                      <a:pPr algn="ctr"/>
                      <a:r>
                        <a:rPr lang="en-US" sz="1200" dirty="0"/>
                        <a:t>Unlimited Miles</a:t>
                      </a:r>
                    </a:p>
                  </a:txBody>
                  <a:tcPr/>
                </a:tc>
                <a:extLst>
                  <a:ext uri="{0D108BD9-81ED-4DB2-BD59-A6C34878D82A}">
                    <a16:rowId xmlns:a16="http://schemas.microsoft.com/office/drawing/2014/main" val="28910866"/>
                  </a:ext>
                </a:extLst>
              </a:tr>
              <a:tr h="278586">
                <a:tc>
                  <a:txBody>
                    <a:bodyPr/>
                    <a:lstStyle/>
                    <a:p>
                      <a:pPr algn="ctr"/>
                      <a:r>
                        <a:rPr lang="en-US"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extLst>
                  <a:ext uri="{0D108BD9-81ED-4DB2-BD59-A6C34878D82A}">
                    <a16:rowId xmlns:a16="http://schemas.microsoft.com/office/drawing/2014/main" val="1316032463"/>
                  </a:ext>
                </a:extLst>
              </a:tr>
              <a:tr h="278586">
                <a:tc>
                  <a:txBody>
                    <a:bodyPr/>
                    <a:lstStyle/>
                    <a:p>
                      <a:pPr algn="ctr"/>
                      <a:r>
                        <a:rPr lang="en-US" dirty="0"/>
                        <a:t>36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extLst>
                  <a:ext uri="{0D108BD9-81ED-4DB2-BD59-A6C34878D82A}">
                    <a16:rowId xmlns:a16="http://schemas.microsoft.com/office/drawing/2014/main" val="4105543571"/>
                  </a:ext>
                </a:extLst>
              </a:tr>
              <a:tr h="278586">
                <a:tc>
                  <a:txBody>
                    <a:bodyPr/>
                    <a:lstStyle/>
                    <a:p>
                      <a:pPr algn="ctr"/>
                      <a:r>
                        <a:rPr lang="en-US" dirty="0"/>
                        <a:t>48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Unlimited Miles</a:t>
                      </a:r>
                    </a:p>
                  </a:txBody>
                  <a:tcPr/>
                </a:tc>
                <a:extLst>
                  <a:ext uri="{0D108BD9-81ED-4DB2-BD59-A6C34878D82A}">
                    <a16:rowId xmlns:a16="http://schemas.microsoft.com/office/drawing/2014/main" val="1712357993"/>
                  </a:ext>
                </a:extLst>
              </a:tr>
              <a:tr h="278586">
                <a:tc>
                  <a:txBody>
                    <a:bodyPr/>
                    <a:lstStyle/>
                    <a:p>
                      <a:pPr algn="ctr"/>
                      <a:r>
                        <a:rPr lang="en-US" dirty="0"/>
                        <a:t>60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extLst>
                  <a:ext uri="{0D108BD9-81ED-4DB2-BD59-A6C34878D82A}">
                    <a16:rowId xmlns:a16="http://schemas.microsoft.com/office/drawing/2014/main" val="246655773"/>
                  </a:ext>
                </a:extLst>
              </a:tr>
              <a:tr h="278586">
                <a:tc>
                  <a:txBody>
                    <a:bodyPr/>
                    <a:lstStyle/>
                    <a:p>
                      <a:pPr algn="ctr"/>
                      <a:r>
                        <a:rPr lang="en-US" dirty="0"/>
                        <a:t>72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Unlimited Miles</a:t>
                      </a:r>
                    </a:p>
                  </a:txBody>
                  <a:tcPr/>
                </a:tc>
                <a:extLst>
                  <a:ext uri="{0D108BD9-81ED-4DB2-BD59-A6C34878D82A}">
                    <a16:rowId xmlns:a16="http://schemas.microsoft.com/office/drawing/2014/main" val="762366475"/>
                  </a:ext>
                </a:extLst>
              </a:tr>
            </a:tbl>
          </a:graphicData>
        </a:graphic>
      </p:graphicFrame>
      <p:pic>
        <p:nvPicPr>
          <p:cNvPr id="7" name="Content Placeholder 4" descr="A picture containing text, sign&#10;&#10;Description automatically generated">
            <a:extLst>
              <a:ext uri="{FF2B5EF4-FFF2-40B4-BE49-F238E27FC236}">
                <a16:creationId xmlns:a16="http://schemas.microsoft.com/office/drawing/2014/main" id="{83AE748C-8DD3-EB5D-5688-7F68F015C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2" y="1314146"/>
            <a:ext cx="4888076" cy="3966981"/>
          </a:xfrm>
          <a:prstGeom prst="rect">
            <a:avLst/>
          </a:prstGeom>
        </p:spPr>
      </p:pic>
      <p:pic>
        <p:nvPicPr>
          <p:cNvPr id="8" name="Graphic 7">
            <a:extLst>
              <a:ext uri="{FF2B5EF4-FFF2-40B4-BE49-F238E27FC236}">
                <a16:creationId xmlns:a16="http://schemas.microsoft.com/office/drawing/2014/main" id="{FB42DF9B-E20B-E2D2-6383-D911C945A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E87D4B3E-C1EB-A382-BDD4-846816B7F312}"/>
              </a:ext>
            </a:extLst>
          </p:cNvPr>
          <p:cNvSpPr txBox="1"/>
          <p:nvPr/>
        </p:nvSpPr>
        <p:spPr>
          <a:xfrm>
            <a:off x="7783993" y="5438685"/>
            <a:ext cx="2623597" cy="461665"/>
          </a:xfrm>
          <a:prstGeom prst="rect">
            <a:avLst/>
          </a:prstGeom>
          <a:noFill/>
        </p:spPr>
        <p:txBody>
          <a:bodyPr wrap="square" rtlCol="0">
            <a:spAutoFit/>
          </a:bodyPr>
          <a:lstStyle/>
          <a:p>
            <a:pPr algn="ctr"/>
            <a:r>
              <a:rPr lang="en-US" sz="1200" b="1" dirty="0"/>
              <a:t>*$100 </a:t>
            </a:r>
            <a:r>
              <a:rPr lang="en-US" sz="1000" b="1" dirty="0"/>
              <a:t>Disappearing</a:t>
            </a:r>
            <a:r>
              <a:rPr lang="en-US" sz="1200" b="1" dirty="0"/>
              <a:t> Deductible </a:t>
            </a:r>
          </a:p>
          <a:p>
            <a:endParaRPr lang="en-US" sz="1200" b="1" dirty="0"/>
          </a:p>
        </p:txBody>
      </p:sp>
      <p:sp>
        <p:nvSpPr>
          <p:cNvPr id="5" name="TextBox 4">
            <a:extLst>
              <a:ext uri="{FF2B5EF4-FFF2-40B4-BE49-F238E27FC236}">
                <a16:creationId xmlns:a16="http://schemas.microsoft.com/office/drawing/2014/main" id="{E38C28B9-71FE-E031-639E-1C10617F088B}"/>
              </a:ext>
            </a:extLst>
          </p:cNvPr>
          <p:cNvSpPr txBox="1"/>
          <p:nvPr/>
        </p:nvSpPr>
        <p:spPr>
          <a:xfrm>
            <a:off x="6592511" y="5669518"/>
            <a:ext cx="5479032" cy="892552"/>
          </a:xfrm>
          <a:prstGeom prst="rect">
            <a:avLst/>
          </a:prstGeom>
          <a:noFill/>
        </p:spPr>
        <p:txBody>
          <a:bodyPr wrap="square" rtlCol="0">
            <a:spAutoFit/>
          </a:bodyPr>
          <a:lstStyle/>
          <a:p>
            <a:r>
              <a:rPr lang="en-US" sz="1000" b="1" u="none" strike="noStrike" dirty="0">
                <a:effectLst/>
              </a:rPr>
              <a:t>		Excluded Vehicles </a:t>
            </a:r>
          </a:p>
          <a:p>
            <a:pPr algn="ctr"/>
            <a:r>
              <a:rPr lang="en-US" sz="800" u="none" strike="noStrike" dirty="0">
                <a:effectLst/>
              </a:rPr>
              <a:t>Acura NSC, Alfa Romeo, Aston Martin, Bentley, BMW (Alpina, M*, 8), Bugatti, Cadillac V*, Corvette Z06, Dodge (Viper, Stealth), Ferrari, Ford *Mustang Shelby GT500, Cobra SVT) Ford Diesel 2005-2008), Hummer, Lamborghini, Lotus, Maserati, Maybach, MB AMG, Rolls-Royce, Saab, Saturn, Tesla</a:t>
            </a:r>
            <a:endParaRPr lang="en-US" sz="800" b="0" i="0" u="none" strike="noStrike" dirty="0">
              <a:solidFill>
                <a:srgbClr val="000000"/>
              </a:solidFill>
              <a:effectLst/>
              <a:latin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54808EAF-9B7B-6AE6-AF17-00106257B373}"/>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227499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827CE1-EDC8-1AF7-162F-CFB1AC71DBE1}"/>
              </a:ext>
            </a:extLst>
          </p:cNvPr>
          <p:cNvSpPr txBox="1"/>
          <p:nvPr/>
        </p:nvSpPr>
        <p:spPr>
          <a:xfrm>
            <a:off x="5933244" y="-50301"/>
            <a:ext cx="6198282" cy="7102970"/>
          </a:xfrm>
          <a:prstGeom prst="rect">
            <a:avLst/>
          </a:prstGeom>
          <a:noFill/>
        </p:spPr>
        <p:txBody>
          <a:bodyPr wrap="square" rtlCol="0">
            <a:spAutoFit/>
          </a:bodyPr>
          <a:lstStyle/>
          <a:p>
            <a:pPr marL="0" marR="0" algn="ctr">
              <a:lnSpc>
                <a:spcPct val="115000"/>
              </a:lnSpc>
              <a:spcBef>
                <a:spcPts val="0"/>
              </a:spcBef>
              <a:spcAft>
                <a:spcPts val="100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-Fully Insured by an A Rated Insurance Company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-Simple 5 class rating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-Wrap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-$0, $50 &amp; disappearing deductible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-S</a:t>
            </a:r>
            <a:r>
              <a:rPr lang="en-US" sz="1400" dirty="0">
                <a:effectLst/>
                <a:latin typeface="Arial" panose="020B0604020202020204" pitchFamily="34" charset="0"/>
                <a:ea typeface="Calibri" panose="020F0502020204030204" pitchFamily="34" charset="0"/>
                <a:cs typeface="Times New Roman" panose="02020603050405020304" pitchFamily="18" charset="0"/>
              </a:rPr>
              <a:t>tandard deductible $100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-Up to Current + 5 model years, and up to 100,000 miles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-Exclusionary coverage full term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-Limited Exclusions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Computer programmers (Chips) OK  ~  Deletes &amp; Modifications OK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Deletes &amp; Modifications OK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Rideshare (Uber, Lyft, Door Dash) OK (not Taxi, limo, etc.)</a:t>
            </a:r>
          </a:p>
          <a:p>
            <a:pPr marR="0" lvl="1">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-Very few surcharges: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All Wheel Drive / 4X4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Diesel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Lifted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Dual rear wheels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Commercial use</a:t>
            </a:r>
          </a:p>
          <a:p>
            <a:pPr marR="0" lvl="1">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-Limited ineligible vehicles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-Up to 12” Lift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-Terms up to 10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Wear and Tear &amp; Seal and gasket coverage included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-Online rating and fulfillment  through SEFI Admin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-Roadside, Rental and Trip Interruption included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584D65C0-2DF9-760D-919D-6050BCB73D48}"/>
              </a:ext>
            </a:extLst>
          </p:cNvPr>
          <p:cNvSpPr txBox="1"/>
          <p:nvPr/>
        </p:nvSpPr>
        <p:spPr>
          <a:xfrm>
            <a:off x="329709" y="141650"/>
            <a:ext cx="5532275" cy="584775"/>
          </a:xfrm>
          <a:prstGeom prst="rect">
            <a:avLst/>
          </a:prstGeom>
          <a:noFill/>
        </p:spPr>
        <p:txBody>
          <a:bodyPr wrap="square" rtlCol="0">
            <a:spAutoFit/>
          </a:bodyPr>
          <a:lstStyle/>
          <a:p>
            <a:pPr algn="ctr"/>
            <a:r>
              <a:rPr lang="en-US" sz="3200" b="1" dirty="0"/>
              <a:t>BTB Contract</a:t>
            </a:r>
          </a:p>
        </p:txBody>
      </p:sp>
      <p:pic>
        <p:nvPicPr>
          <p:cNvPr id="7" name="Content Placeholder 6" descr="Graphical user interface, website&#10;&#10;Description automatically generated">
            <a:extLst>
              <a:ext uri="{FF2B5EF4-FFF2-40B4-BE49-F238E27FC236}">
                <a16:creationId xmlns:a16="http://schemas.microsoft.com/office/drawing/2014/main" id="{50A6D8A7-AEAD-B236-38C8-BA75F98B41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8449" y="836702"/>
            <a:ext cx="5532275" cy="4487554"/>
          </a:xfrm>
        </p:spPr>
      </p:pic>
      <p:sp>
        <p:nvSpPr>
          <p:cNvPr id="3" name="TextBox 2">
            <a:extLst>
              <a:ext uri="{FF2B5EF4-FFF2-40B4-BE49-F238E27FC236}">
                <a16:creationId xmlns:a16="http://schemas.microsoft.com/office/drawing/2014/main" id="{4408C036-E5D2-0949-83EF-B466C5FCC030}"/>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3411266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827CE1-EDC8-1AF7-162F-CFB1AC71DBE1}"/>
              </a:ext>
            </a:extLst>
          </p:cNvPr>
          <p:cNvSpPr txBox="1"/>
          <p:nvPr/>
        </p:nvSpPr>
        <p:spPr>
          <a:xfrm>
            <a:off x="5933244" y="-50301"/>
            <a:ext cx="6198282" cy="6908301"/>
          </a:xfrm>
          <a:prstGeom prst="rect">
            <a:avLst/>
          </a:prstGeom>
          <a:noFill/>
        </p:spPr>
        <p:txBody>
          <a:bodyPr wrap="square" rtlCol="0">
            <a:spAutoFit/>
          </a:bodyPr>
          <a:lstStyle/>
          <a:p>
            <a:pPr marL="0" marR="0" algn="ctr">
              <a:lnSpc>
                <a:spcPct val="115000"/>
              </a:lnSpc>
              <a:spcBef>
                <a:spcPts val="0"/>
              </a:spcBef>
              <a:spcAft>
                <a:spcPts val="100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-Fully Insured by an A Rated Insurance Company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-Exclusionary coverage up to 200,000 odometer miles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Coverage changes from exclusionary to powertrain plus when covered vehicle odometer reaches 200,001 miles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-$100 Standard Deductible, $0 deductible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-12 classes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Only a Few excluded vehicles: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Bugatti ~ Hummer H1 &amp; H2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-Up to 20 model years, </a:t>
            </a:r>
            <a:r>
              <a:rPr lang="en-US" sz="1400" b="1" dirty="0">
                <a:effectLst/>
                <a:latin typeface="Arial" panose="020B0604020202020204" pitchFamily="34" charset="0"/>
                <a:ea typeface="Calibri" panose="020F0502020204030204" pitchFamily="34" charset="0"/>
                <a:cs typeface="Times New Roman" panose="02020603050405020304" pitchFamily="18" charset="0"/>
              </a:rPr>
              <a:t>up to100,000 </a:t>
            </a:r>
            <a:r>
              <a:rPr lang="en-US" sz="1400" dirty="0">
                <a:effectLst/>
                <a:latin typeface="Arial" panose="020B0604020202020204" pitchFamily="34" charset="0"/>
                <a:ea typeface="Calibri" panose="020F0502020204030204" pitchFamily="34" charset="0"/>
                <a:cs typeface="Times New Roman" panose="02020603050405020304" pitchFamily="18" charset="0"/>
              </a:rPr>
              <a:t>odometer miles at time of sale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-All terms are add</a:t>
            </a:r>
            <a:r>
              <a:rPr lang="en-US" sz="1400" dirty="0">
                <a:latin typeface="Arial" panose="020B0604020202020204" pitchFamily="34" charset="0"/>
                <a:ea typeface="Calibri" panose="020F0502020204030204" pitchFamily="34" charset="0"/>
                <a:cs typeface="Times New Roman" panose="02020603050405020304" pitchFamily="18" charset="0"/>
              </a:rPr>
              <a:t>-</a:t>
            </a:r>
            <a:r>
              <a:rPr lang="en-US" sz="1400" dirty="0">
                <a:effectLst/>
                <a:latin typeface="Arial" panose="020B0604020202020204" pitchFamily="34" charset="0"/>
                <a:ea typeface="Calibri" panose="020F0502020204030204" pitchFamily="34" charset="0"/>
                <a:cs typeface="Times New Roman" panose="02020603050405020304" pitchFamily="18" charset="0"/>
              </a:rPr>
              <a:t>on time and miles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-Limited Exclusions: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No exclusion for Dually – Dual rear wheel one-ton trucks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No exclusion for Diesel Modifications (Chip, Deletes,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Ride Share is not excluded (Uber, Lyft, Door Dash, etc.)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-Limited surcharges: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Hybrid</a:t>
            </a: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 Commercial Use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Up to 8” Lift ~ Snowplow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Diesel ~</a:t>
            </a:r>
            <a:r>
              <a:rPr lang="en-US" sz="1400" dirty="0">
                <a:latin typeface="Arial" panose="020B0604020202020204" pitchFamily="34" charset="0"/>
                <a:ea typeface="Calibri" panose="020F0502020204030204" pitchFamily="34" charset="0"/>
                <a:cs typeface="Times New Roman" panose="02020603050405020304" pitchFamily="18" charset="0"/>
              </a:rPr>
              <a:t> </a:t>
            </a:r>
            <a:r>
              <a:rPr lang="en-US" sz="1400" dirty="0">
                <a:effectLst/>
                <a:latin typeface="Arial" panose="020B0604020202020204" pitchFamily="34" charset="0"/>
                <a:ea typeface="Calibri" panose="020F0502020204030204" pitchFamily="34" charset="0"/>
                <a:cs typeface="Times New Roman" panose="02020603050405020304" pitchFamily="18" charset="0"/>
              </a:rPr>
              <a:t>One Ton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All wheel drive / 4X4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-2,4 &amp; 5-year terms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-Seals and gasket  coverage included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-Online rating and fulfillment  through SEFI Admin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-Roadside, Rental and Trip Interruption included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584D65C0-2DF9-760D-919D-6050BCB73D48}"/>
              </a:ext>
            </a:extLst>
          </p:cNvPr>
          <p:cNvSpPr txBox="1"/>
          <p:nvPr/>
        </p:nvSpPr>
        <p:spPr>
          <a:xfrm>
            <a:off x="329709" y="141650"/>
            <a:ext cx="5532275" cy="584775"/>
          </a:xfrm>
          <a:prstGeom prst="rect">
            <a:avLst/>
          </a:prstGeom>
          <a:noFill/>
        </p:spPr>
        <p:txBody>
          <a:bodyPr wrap="square" rtlCol="0">
            <a:spAutoFit/>
          </a:bodyPr>
          <a:lstStyle/>
          <a:p>
            <a:pPr algn="ctr"/>
            <a:r>
              <a:rPr lang="en-US" sz="3200" b="1" dirty="0"/>
              <a:t>Platinum Deluxe Contract</a:t>
            </a:r>
          </a:p>
        </p:txBody>
      </p:sp>
      <p:pic>
        <p:nvPicPr>
          <p:cNvPr id="5" name="Content Placeholder 4" descr="Calendar&#10;&#10;Description automatically generated with low confidence">
            <a:extLst>
              <a:ext uri="{FF2B5EF4-FFF2-40B4-BE49-F238E27FC236}">
                <a16:creationId xmlns:a16="http://schemas.microsoft.com/office/drawing/2014/main" id="{8FE259E7-CA72-39B6-6712-8AC2EAFC1FA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387" y="1119966"/>
            <a:ext cx="5900857" cy="3582663"/>
          </a:xfrm>
        </p:spPr>
      </p:pic>
      <p:sp>
        <p:nvSpPr>
          <p:cNvPr id="3" name="TextBox 2">
            <a:extLst>
              <a:ext uri="{FF2B5EF4-FFF2-40B4-BE49-F238E27FC236}">
                <a16:creationId xmlns:a16="http://schemas.microsoft.com/office/drawing/2014/main" id="{62047EE2-4D47-AB66-2374-21FCF769CAA0}"/>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426543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827CE1-EDC8-1AF7-162F-CFB1AC71DBE1}"/>
              </a:ext>
            </a:extLst>
          </p:cNvPr>
          <p:cNvSpPr txBox="1"/>
          <p:nvPr/>
        </p:nvSpPr>
        <p:spPr>
          <a:xfrm>
            <a:off x="5804030" y="-202520"/>
            <a:ext cx="6387969" cy="6996787"/>
          </a:xfrm>
          <a:prstGeom prst="rect">
            <a:avLst/>
          </a:prstGeom>
          <a:noFill/>
        </p:spPr>
        <p:txBody>
          <a:bodyPr wrap="square" rtlCol="0">
            <a:spAutoFit/>
          </a:bodyPr>
          <a:lstStyle/>
          <a:p>
            <a:pPr marL="0" marR="0" algn="ctr">
              <a:lnSpc>
                <a:spcPct val="115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-Fully Insured by an A Rated Insurance Company</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-Simple 5 classes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-4 coverage levels: Powertrain,  Powertrain Plus,  Select,  &amp;  Preferred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PT: Engine, Transmission, Transfer case &amp; Differential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PT Plus: PT add Basic A/C, axles, and rental $30 per day up to 3 days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Select: PT and PT Plus add Fuel Pump, additional differential, basic cooling additional A/C, steering, suspension, brakes, electrical, trip interrupt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Preferred: all above add More Engine, Transmission, Differential, Cooling, A/C, Electrical, Fuel, Fluids, Diagnosis and Rental $30 per day up to 5 days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-Standard deductible $100 per component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Maximum of $200 per visit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-Any year AND Any mileage on Powertrain &amp; Powertrain Plus: 12, 24, &amp; 36 terms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Any year for all levels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-Powertrain &amp; Powertrain plus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12-, 24,- &amp; 36-month terms ~ unlimited miles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48-, 60,- &amp; 72-month terms ~ up to 90,000 miles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-Select &amp; Preferred</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12- &amp; 24-month terms ~ up to 150,000 miles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36-month terms ~ up to 100,000 miles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48-, 60,- &amp; 72-month terms ~ up to 90,000 miles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-Limited list of ineligible vehicles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-Limited Exclusions: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 No exclusion for Diesel Modifications (chip, deletes, etc.) or Rideshare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latin typeface="Arial" panose="020B0604020202020204" pitchFamily="34" charset="0"/>
                <a:ea typeface="Calibri" panose="020F0502020204030204" pitchFamily="34" charset="0"/>
                <a:cs typeface="Times New Roman" panose="02020603050405020304" pitchFamily="18" charset="0"/>
              </a:rPr>
              <a:t>      -</a:t>
            </a:r>
            <a:r>
              <a:rPr lang="en-US" sz="1200" b="1" dirty="0">
                <a:effectLst/>
                <a:latin typeface="Arial" panose="020B0604020202020204" pitchFamily="34" charset="0"/>
                <a:ea typeface="Calibri" panose="020F0502020204030204" pitchFamily="34" charset="0"/>
                <a:cs typeface="Times New Roman" panose="02020603050405020304" pitchFamily="18" charset="0"/>
              </a:rPr>
              <a:t>Limited surcharges: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Up to 12” Lift ~ After sale allowance ~ Commercial use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-Seals and gasket  coverage included on all levels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-Online rating and fulfillment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10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-Roadside on all levels ~  Rental &amp; Trip Interruption included except Powertrain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584D65C0-2DF9-760D-919D-6050BCB73D48}"/>
              </a:ext>
            </a:extLst>
          </p:cNvPr>
          <p:cNvSpPr txBox="1"/>
          <p:nvPr/>
        </p:nvSpPr>
        <p:spPr>
          <a:xfrm>
            <a:off x="329709" y="141650"/>
            <a:ext cx="5532275" cy="584775"/>
          </a:xfrm>
          <a:prstGeom prst="rect">
            <a:avLst/>
          </a:prstGeom>
          <a:noFill/>
        </p:spPr>
        <p:txBody>
          <a:bodyPr wrap="square" rtlCol="0">
            <a:spAutoFit/>
          </a:bodyPr>
          <a:lstStyle/>
          <a:p>
            <a:pPr algn="ctr"/>
            <a:r>
              <a:rPr lang="en-US" sz="3200" b="1" dirty="0" err="1"/>
              <a:t>Xceptional</a:t>
            </a:r>
            <a:r>
              <a:rPr lang="en-US" sz="3200" b="1" dirty="0"/>
              <a:t> Contract</a:t>
            </a:r>
          </a:p>
        </p:txBody>
      </p:sp>
      <p:pic>
        <p:nvPicPr>
          <p:cNvPr id="7" name="Content Placeholder 6" descr="A picture containing calendar&#10;&#10;Description automatically generated">
            <a:extLst>
              <a:ext uri="{FF2B5EF4-FFF2-40B4-BE49-F238E27FC236}">
                <a16:creationId xmlns:a16="http://schemas.microsoft.com/office/drawing/2014/main" id="{5B40248C-E803-AD16-BBA7-947F9C213D9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474" y="966854"/>
            <a:ext cx="5677853" cy="3717179"/>
          </a:xfrm>
        </p:spPr>
      </p:pic>
      <p:sp>
        <p:nvSpPr>
          <p:cNvPr id="3" name="TextBox 2">
            <a:extLst>
              <a:ext uri="{FF2B5EF4-FFF2-40B4-BE49-F238E27FC236}">
                <a16:creationId xmlns:a16="http://schemas.microsoft.com/office/drawing/2014/main" id="{CB5FED01-1FB1-02DA-3D38-7AFC467D8F22}"/>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4224023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827CE1-EDC8-1AF7-162F-CFB1AC71DBE1}"/>
              </a:ext>
            </a:extLst>
          </p:cNvPr>
          <p:cNvSpPr txBox="1"/>
          <p:nvPr/>
        </p:nvSpPr>
        <p:spPr>
          <a:xfrm>
            <a:off x="5804031" y="589342"/>
            <a:ext cx="6387969" cy="3765646"/>
          </a:xfrm>
          <a:prstGeom prst="rect">
            <a:avLst/>
          </a:prstGeom>
          <a:noFill/>
        </p:spPr>
        <p:txBody>
          <a:bodyPr wrap="square" rtlCol="0">
            <a:spAutoFit/>
          </a:bodyPr>
          <a:lstStyle/>
          <a:p>
            <a:pPr marR="0" lvl="0" algn="ctr">
              <a:lnSpc>
                <a:spcPct val="115000"/>
              </a:lnSpc>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BTBWRAP COVERAGE Wrap coverage is intended to cover the components that the manufacturer covered under their original new car Warranty once the initial phase of the manufacturer’s Warranty has expired AND while the Vehicle is still covered under the manufacturer’s power train Warranty. </a:t>
            </a:r>
          </a:p>
          <a:p>
            <a:pPr marR="0" lvl="0" algn="ctr">
              <a:lnSpc>
                <a:spcPct val="115000"/>
              </a:lnSpc>
              <a:spcBef>
                <a:spcPts val="0"/>
              </a:spcBef>
              <a:spcAft>
                <a:spcPts val="0"/>
              </a:spcAft>
            </a:pPr>
            <a:endParaRPr lang="en-US" sz="1400" b="1" dirty="0">
              <a:latin typeface="Arial" panose="020B0604020202020204" pitchFamily="34" charset="0"/>
              <a:cs typeface="Arial" panose="020B0604020202020204" pitchFamily="34" charset="0"/>
            </a:endParaRPr>
          </a:p>
          <a:p>
            <a:pPr marR="0" lvl="0" algn="ctr">
              <a:lnSpc>
                <a:spcPct val="115000"/>
              </a:lnSpc>
              <a:spcBef>
                <a:spcPts val="0"/>
              </a:spcBef>
              <a:spcAft>
                <a:spcPts val="0"/>
              </a:spcAft>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Our maximum liability for BTB Wrap Coverage is the Cost to repair any covered Mechanical Break down as per the terms of this Agreement. The total of benefits payable for the term of the Agreement shall not exceed the original Vehicle Purchase price as shown on the front of this Agreement or the J.D. Power retail value of the Vehicle at the time of repair.</a:t>
            </a: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584D65C0-2DF9-760D-919D-6050BCB73D48}"/>
              </a:ext>
            </a:extLst>
          </p:cNvPr>
          <p:cNvSpPr txBox="1"/>
          <p:nvPr/>
        </p:nvSpPr>
        <p:spPr>
          <a:xfrm>
            <a:off x="329709" y="141650"/>
            <a:ext cx="5532275" cy="584775"/>
          </a:xfrm>
          <a:prstGeom prst="rect">
            <a:avLst/>
          </a:prstGeom>
          <a:noFill/>
        </p:spPr>
        <p:txBody>
          <a:bodyPr wrap="square" rtlCol="0">
            <a:spAutoFit/>
          </a:bodyPr>
          <a:lstStyle/>
          <a:p>
            <a:pPr algn="ctr"/>
            <a:r>
              <a:rPr lang="en-US" sz="3200" b="1" dirty="0"/>
              <a:t>BTB Wrap </a:t>
            </a:r>
          </a:p>
        </p:txBody>
      </p:sp>
      <p:pic>
        <p:nvPicPr>
          <p:cNvPr id="7" name="Content Placeholder 6" descr="A close-up of a document&#10;&#10;Description automatically generated">
            <a:extLst>
              <a:ext uri="{FF2B5EF4-FFF2-40B4-BE49-F238E27FC236}">
                <a16:creationId xmlns:a16="http://schemas.microsoft.com/office/drawing/2014/main" id="{A154F153-8DBE-DC06-1EE9-E30CFCA1387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8120" y="907121"/>
            <a:ext cx="4834838" cy="3779837"/>
          </a:xfrm>
        </p:spPr>
      </p:pic>
      <p:graphicFrame>
        <p:nvGraphicFramePr>
          <p:cNvPr id="11" name="Table 10">
            <a:extLst>
              <a:ext uri="{FF2B5EF4-FFF2-40B4-BE49-F238E27FC236}">
                <a16:creationId xmlns:a16="http://schemas.microsoft.com/office/drawing/2014/main" id="{9E874B9F-DEA2-CFD9-CC62-A9A4ACE5C66F}"/>
              </a:ext>
            </a:extLst>
          </p:cNvPr>
          <p:cNvGraphicFramePr>
            <a:graphicFrameLocks noGrp="1"/>
          </p:cNvGraphicFramePr>
          <p:nvPr>
            <p:extLst>
              <p:ext uri="{D42A27DB-BD31-4B8C-83A1-F6EECF244321}">
                <p14:modId xmlns:p14="http://schemas.microsoft.com/office/powerpoint/2010/main" val="2250410747"/>
              </p:ext>
            </p:extLst>
          </p:nvPr>
        </p:nvGraphicFramePr>
        <p:xfrm>
          <a:off x="7023165" y="4021862"/>
          <a:ext cx="3949700" cy="1566470"/>
        </p:xfrm>
        <a:graphic>
          <a:graphicData uri="http://schemas.openxmlformats.org/drawingml/2006/table">
            <a:tbl>
              <a:tblPr>
                <a:tableStyleId>{5C22544A-7EE6-4342-B048-85BDC9FD1C3A}</a:tableStyleId>
              </a:tblPr>
              <a:tblGrid>
                <a:gridCol w="3949700">
                  <a:extLst>
                    <a:ext uri="{9D8B030D-6E8A-4147-A177-3AD203B41FA5}">
                      <a16:colId xmlns:a16="http://schemas.microsoft.com/office/drawing/2014/main" val="379337412"/>
                    </a:ext>
                  </a:extLst>
                </a:gridCol>
              </a:tblGrid>
              <a:tr h="190500">
                <a:tc>
                  <a:txBody>
                    <a:bodyPr/>
                    <a:lstStyle/>
                    <a:p>
                      <a:pPr algn="l" fontAlgn="ctr"/>
                      <a:r>
                        <a:rPr lang="en-US" sz="1000" b="1" u="none" strike="noStrike">
                          <a:effectLst/>
                        </a:rPr>
                        <a:t>$0 Deductible---+100</a:t>
                      </a:r>
                      <a:endParaRPr lang="en-US" sz="1000" b="1" i="0" u="none" strike="noStrike">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2500109208"/>
                  </a:ext>
                </a:extLst>
              </a:tr>
              <a:tr h="175260">
                <a:tc>
                  <a:txBody>
                    <a:bodyPr/>
                    <a:lstStyle/>
                    <a:p>
                      <a:pPr algn="l" fontAlgn="ctr"/>
                      <a:r>
                        <a:rPr lang="en-US" sz="1000" b="1" u="none" strike="noStrike" dirty="0">
                          <a:effectLst/>
                        </a:rPr>
                        <a:t>$50 Deductible---+50</a:t>
                      </a:r>
                      <a:endParaRPr lang="en-US" sz="1000" b="1" i="0" u="none" strike="noStrike" dirty="0">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1632298783"/>
                  </a:ext>
                </a:extLst>
              </a:tr>
              <a:tr h="175260">
                <a:tc>
                  <a:txBody>
                    <a:bodyPr/>
                    <a:lstStyle/>
                    <a:p>
                      <a:pPr algn="l" fontAlgn="ctr"/>
                      <a:r>
                        <a:rPr lang="en-US" sz="1000" b="1" u="none" strike="noStrike">
                          <a:effectLst/>
                        </a:rPr>
                        <a:t>Disappearing Deductible---+80</a:t>
                      </a:r>
                      <a:endParaRPr lang="en-US" sz="1000" b="1" i="0" u="none" strike="noStrike">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2004478291"/>
                  </a:ext>
                </a:extLst>
              </a:tr>
              <a:tr h="187250">
                <a:tc>
                  <a:txBody>
                    <a:bodyPr/>
                    <a:lstStyle/>
                    <a:p>
                      <a:pPr algn="l" fontAlgn="ctr"/>
                      <a:r>
                        <a:rPr lang="en-US" sz="1000" b="1" u="none" strike="noStrike" dirty="0">
                          <a:effectLst/>
                        </a:rPr>
                        <a:t>AWD/4X4---+100</a:t>
                      </a:r>
                      <a:endParaRPr lang="en-US" sz="1000" b="1" i="0" u="none" strike="noStrike" dirty="0">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3073462025"/>
                  </a:ext>
                </a:extLst>
              </a:tr>
              <a:tr h="175260">
                <a:tc>
                  <a:txBody>
                    <a:bodyPr/>
                    <a:lstStyle/>
                    <a:p>
                      <a:pPr algn="l" fontAlgn="ctr"/>
                      <a:r>
                        <a:rPr lang="en-US" sz="1000" b="1" u="none" strike="noStrike" dirty="0">
                          <a:effectLst/>
                        </a:rPr>
                        <a:t>Diesel---+200</a:t>
                      </a:r>
                      <a:endParaRPr lang="en-US" sz="1000" b="1" i="0" u="none" strike="noStrike" dirty="0">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8193956"/>
                  </a:ext>
                </a:extLst>
              </a:tr>
              <a:tr h="175260">
                <a:tc>
                  <a:txBody>
                    <a:bodyPr/>
                    <a:lstStyle/>
                    <a:p>
                      <a:pPr algn="l" fontAlgn="ctr"/>
                      <a:r>
                        <a:rPr lang="en-US" sz="1000" b="1" u="none" strike="noStrike">
                          <a:effectLst/>
                        </a:rPr>
                        <a:t>Dual Rear Wheel---+200</a:t>
                      </a:r>
                      <a:endParaRPr lang="en-US" sz="1000" b="1" i="0" u="none" strike="noStrike">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731162897"/>
                  </a:ext>
                </a:extLst>
              </a:tr>
              <a:tr h="175260">
                <a:tc>
                  <a:txBody>
                    <a:bodyPr/>
                    <a:lstStyle/>
                    <a:p>
                      <a:pPr algn="l" fontAlgn="ctr"/>
                      <a:r>
                        <a:rPr lang="en-US" sz="1000" b="1" u="none" strike="noStrike" dirty="0">
                          <a:effectLst/>
                        </a:rPr>
                        <a:t>Commercial Vehicle---+300</a:t>
                      </a:r>
                      <a:endParaRPr lang="en-US" sz="1000" b="1" i="0" u="none" strike="noStrike" dirty="0">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87858100"/>
                  </a:ext>
                </a:extLst>
              </a:tr>
              <a:tr h="182880">
                <a:tc>
                  <a:txBody>
                    <a:bodyPr/>
                    <a:lstStyle/>
                    <a:p>
                      <a:pPr algn="l" fontAlgn="ctr"/>
                      <a:r>
                        <a:rPr lang="en-US" sz="1000" b="1" u="none" strike="noStrike" dirty="0">
                          <a:effectLst/>
                        </a:rPr>
                        <a:t>INELIGIBLE VEHICLES:  Corvette (ZO6 &amp; ZR1 models), Hummer H1, Volt</a:t>
                      </a:r>
                      <a:endParaRPr lang="en-US" sz="1000" b="1" i="0" u="none" strike="noStrike" dirty="0">
                        <a:solidFill>
                          <a:srgbClr val="363435"/>
                        </a:solidFill>
                        <a:effectLst/>
                        <a:latin typeface="Calibri" panose="020F0502020204030204" pitchFamily="34" charset="0"/>
                      </a:endParaRPr>
                    </a:p>
                  </a:txBody>
                  <a:tcPr marL="114300" marR="7620" marT="7620" marB="0" anchor="ctr"/>
                </a:tc>
                <a:extLst>
                  <a:ext uri="{0D108BD9-81ED-4DB2-BD59-A6C34878D82A}">
                    <a16:rowId xmlns:a16="http://schemas.microsoft.com/office/drawing/2014/main" val="1258144743"/>
                  </a:ext>
                </a:extLst>
              </a:tr>
            </a:tbl>
          </a:graphicData>
        </a:graphic>
      </p:graphicFrame>
      <p:sp>
        <p:nvSpPr>
          <p:cNvPr id="3" name="TextBox 2">
            <a:extLst>
              <a:ext uri="{FF2B5EF4-FFF2-40B4-BE49-F238E27FC236}">
                <a16:creationId xmlns:a16="http://schemas.microsoft.com/office/drawing/2014/main" id="{00CD6CEA-F760-6792-C5FA-18B34BEBBCE1}"/>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5"/>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175808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827CE1-EDC8-1AF7-162F-CFB1AC71DBE1}"/>
              </a:ext>
            </a:extLst>
          </p:cNvPr>
          <p:cNvSpPr txBox="1"/>
          <p:nvPr/>
        </p:nvSpPr>
        <p:spPr>
          <a:xfrm>
            <a:off x="5508196" y="844249"/>
            <a:ext cx="6387969" cy="3754874"/>
          </a:xfrm>
          <a:prstGeom prst="rect">
            <a:avLst/>
          </a:prstGeom>
          <a:noFill/>
        </p:spPr>
        <p:txBody>
          <a:bodyPr wrap="square" rtlCol="0">
            <a:spAutoFit/>
          </a:bodyPr>
          <a:lstStyle/>
          <a:p>
            <a:pPr algn="ctr"/>
            <a:r>
              <a:rPr lang="en-US" sz="1400" b="1" i="0" dirty="0">
                <a:effectLst/>
                <a:latin typeface="Arial" panose="020B0604020202020204" pitchFamily="34" charset="0"/>
                <a:cs typeface="Arial" panose="020B0604020202020204" pitchFamily="34" charset="0"/>
              </a:rPr>
              <a:t>North American Auto Care is excited to introduce our new Fleet Truck Program, designed to provide comprehensive coverage and peace of mind for commercial fleet operators. </a:t>
            </a:r>
          </a:p>
          <a:p>
            <a:pPr algn="ctr"/>
            <a:endParaRPr lang="en-US" sz="1400" b="1" dirty="0">
              <a:effectLst/>
              <a:latin typeface="Arial" panose="020B0604020202020204" pitchFamily="34" charset="0"/>
              <a:cs typeface="Arial" panose="020B0604020202020204" pitchFamily="34" charset="0"/>
            </a:endParaRPr>
          </a:p>
          <a:p>
            <a:pPr algn="ctr"/>
            <a:r>
              <a:rPr lang="en-US" sz="1400" b="1" i="0" dirty="0">
                <a:effectLst/>
                <a:latin typeface="Arial" panose="020B0604020202020204" pitchFamily="34" charset="0"/>
                <a:cs typeface="Arial" panose="020B0604020202020204" pitchFamily="34" charset="0"/>
              </a:rPr>
              <a:t>This program includes our renowned BTB (Bumper-to-Bumper) coverage, ensuring that every aspect of your fleet is protected. With a term of 48 months and up to 150,000 miles, this program offers extended protection to keep your trucks on the road longer. </a:t>
            </a:r>
          </a:p>
          <a:p>
            <a:endParaRPr lang="en-US" sz="1400" b="1" dirty="0">
              <a:effectLst/>
              <a:latin typeface="Arial" panose="020B0604020202020204" pitchFamily="34" charset="0"/>
              <a:cs typeface="Arial" panose="020B0604020202020204" pitchFamily="34" charset="0"/>
            </a:endParaRPr>
          </a:p>
          <a:p>
            <a:pPr algn="ctr"/>
            <a:r>
              <a:rPr lang="en-US" sz="1400" b="1" i="0" dirty="0">
                <a:effectLst/>
                <a:latin typeface="Arial" panose="020B0604020202020204" pitchFamily="34" charset="0"/>
                <a:cs typeface="Arial" panose="020B0604020202020204" pitchFamily="34" charset="0"/>
              </a:rPr>
              <a:t>The commercial surcharge is conveniently built into the rate, simplifying budgeting and planning. Additionally, we offer two optional surcharges for dually and lifted trucks, allowing you to customize your coverage to meet the specific needs of your fleet. Trust North American Auto Care to deliver the reliability and support your business depends on.</a:t>
            </a:r>
            <a:endParaRPr lang="en-US" sz="1400" b="1" dirty="0">
              <a:effectLst/>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FCF33C2D-8446-9D83-FC7F-B76F75D9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881" y="5669518"/>
            <a:ext cx="1038225" cy="828675"/>
          </a:xfrm>
          <a:prstGeom prst="rect">
            <a:avLst/>
          </a:prstGeom>
        </p:spPr>
      </p:pic>
      <p:sp>
        <p:nvSpPr>
          <p:cNvPr id="10" name="TextBox 9">
            <a:extLst>
              <a:ext uri="{FF2B5EF4-FFF2-40B4-BE49-F238E27FC236}">
                <a16:creationId xmlns:a16="http://schemas.microsoft.com/office/drawing/2014/main" id="{584D65C0-2DF9-760D-919D-6050BCB73D48}"/>
              </a:ext>
            </a:extLst>
          </p:cNvPr>
          <p:cNvSpPr txBox="1"/>
          <p:nvPr/>
        </p:nvSpPr>
        <p:spPr>
          <a:xfrm>
            <a:off x="329709" y="141650"/>
            <a:ext cx="5532275" cy="584775"/>
          </a:xfrm>
          <a:prstGeom prst="rect">
            <a:avLst/>
          </a:prstGeom>
          <a:noFill/>
        </p:spPr>
        <p:txBody>
          <a:bodyPr wrap="square" rtlCol="0">
            <a:spAutoFit/>
          </a:bodyPr>
          <a:lstStyle/>
          <a:p>
            <a:pPr algn="ctr"/>
            <a:r>
              <a:rPr lang="en-US" sz="3200" b="1" dirty="0"/>
              <a:t>BTB Fleet Program  </a:t>
            </a:r>
          </a:p>
        </p:txBody>
      </p:sp>
      <p:pic>
        <p:nvPicPr>
          <p:cNvPr id="7" name="Content Placeholder 6" descr="A close-up of a document&#10;&#10;Description automatically generated">
            <a:extLst>
              <a:ext uri="{FF2B5EF4-FFF2-40B4-BE49-F238E27FC236}">
                <a16:creationId xmlns:a16="http://schemas.microsoft.com/office/drawing/2014/main" id="{A154F153-8DBE-DC06-1EE9-E30CFCA1387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8120" y="907121"/>
            <a:ext cx="4834838" cy="3779837"/>
          </a:xfrm>
        </p:spPr>
      </p:pic>
      <p:sp>
        <p:nvSpPr>
          <p:cNvPr id="2" name="Rectangle 1">
            <a:extLst>
              <a:ext uri="{FF2B5EF4-FFF2-40B4-BE49-F238E27FC236}">
                <a16:creationId xmlns:a16="http://schemas.microsoft.com/office/drawing/2014/main" id="{FB8FA2ED-DF13-49E0-A37D-A3CF32F06E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descr="A black truck with a black background&#10;&#10;Description automatically generated">
            <a:extLst>
              <a:ext uri="{FF2B5EF4-FFF2-40B4-BE49-F238E27FC236}">
                <a16:creationId xmlns:a16="http://schemas.microsoft.com/office/drawing/2014/main" id="{ED58C29F-1F04-6155-7B3B-C2FA2F0F9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723" y="4084786"/>
            <a:ext cx="4286211" cy="2413407"/>
          </a:xfrm>
          <a:prstGeom prst="rect">
            <a:avLst/>
          </a:prstGeom>
        </p:spPr>
      </p:pic>
      <p:pic>
        <p:nvPicPr>
          <p:cNvPr id="15" name="Picture 14" descr="A white truck with a black background&#10;&#10;Description automatically generated">
            <a:extLst>
              <a:ext uri="{FF2B5EF4-FFF2-40B4-BE49-F238E27FC236}">
                <a16:creationId xmlns:a16="http://schemas.microsoft.com/office/drawing/2014/main" id="{82ECE9F6-7E13-1745-DF6D-11F5B0AC5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292" y="4462814"/>
            <a:ext cx="3620111" cy="2413407"/>
          </a:xfrm>
          <a:prstGeom prst="rect">
            <a:avLst/>
          </a:prstGeom>
        </p:spPr>
      </p:pic>
      <p:sp>
        <p:nvSpPr>
          <p:cNvPr id="4" name="TextBox 3">
            <a:extLst>
              <a:ext uri="{FF2B5EF4-FFF2-40B4-BE49-F238E27FC236}">
                <a16:creationId xmlns:a16="http://schemas.microsoft.com/office/drawing/2014/main" id="{1933A533-820B-86A5-48C6-6ABA0008BFAC}"/>
              </a:ext>
            </a:extLst>
          </p:cNvPr>
          <p:cNvSpPr txBox="1"/>
          <p:nvPr/>
        </p:nvSpPr>
        <p:spPr>
          <a:xfrm>
            <a:off x="1348061" y="5667196"/>
            <a:ext cx="4747938" cy="830997"/>
          </a:xfrm>
          <a:prstGeom prst="rect">
            <a:avLst/>
          </a:prstGeom>
          <a:noFill/>
        </p:spPr>
        <p:txBody>
          <a:bodyPr wrap="square" rtlCol="0">
            <a:spAutoFit/>
          </a:bodyPr>
          <a:lstStyle/>
          <a:p>
            <a:pPr algn="ctr"/>
            <a:r>
              <a:rPr lang="en-US" sz="1600" b="1" dirty="0"/>
              <a:t>Carlton Lancaster–SVP </a:t>
            </a:r>
          </a:p>
          <a:p>
            <a:pPr algn="ctr"/>
            <a:r>
              <a:rPr lang="en-US" sz="1600" dirty="0">
                <a:hlinkClick r:id="rId7"/>
              </a:rPr>
              <a:t>clancaster@northamericanautocare.com</a:t>
            </a:r>
            <a:r>
              <a:rPr lang="en-US" sz="1600" dirty="0"/>
              <a:t> </a:t>
            </a:r>
          </a:p>
          <a:p>
            <a:pPr algn="ctr"/>
            <a:r>
              <a:rPr lang="en-US" sz="1600" dirty="0"/>
              <a:t>m. 817.875.8222</a:t>
            </a:r>
          </a:p>
        </p:txBody>
      </p:sp>
    </p:spTree>
    <p:extLst>
      <p:ext uri="{BB962C8B-B14F-4D97-AF65-F5344CB8AC3E}">
        <p14:creationId xmlns:p14="http://schemas.microsoft.com/office/powerpoint/2010/main" val="1432821586"/>
      </p:ext>
    </p:extLst>
  </p:cSld>
  <p:clrMapOvr>
    <a:masterClrMapping/>
  </p:clrMapOvr>
</p:sld>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TotalTime>14737</TotalTime>
  <Words>2386</Words>
  <Application>Microsoft Office PowerPoint</Application>
  <PresentationFormat>Widescreen</PresentationFormat>
  <Paragraphs>286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Avenir Next LT Pro</vt:lpstr>
      <vt:lpstr>Bell MT</vt:lpstr>
      <vt:lpstr>Calibri</vt:lpstr>
      <vt:lpstr>Courier New</vt:lpstr>
      <vt:lpstr>GlowVTI</vt:lpstr>
      <vt:lpstr>PowerPoint Presentation</vt:lpstr>
      <vt:lpstr>PowerPoint Presentation</vt:lpstr>
      <vt:lpstr>All-In Terms + 2 Years Eligibility </vt:lpstr>
      <vt:lpstr>All-In Terms + 7 Years Eligibility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bhoward</dc:creator>
  <cp:lastModifiedBy>Carlton Lancaster</cp:lastModifiedBy>
  <cp:revision>26</cp:revision>
  <dcterms:created xsi:type="dcterms:W3CDTF">2023-04-24T20:16:55Z</dcterms:created>
  <dcterms:modified xsi:type="dcterms:W3CDTF">2026-03-09T16:52:41Z</dcterms:modified>
</cp:coreProperties>
</file>