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41.svg" ContentType="image/svg+xml"/>
  <Override PartName="/ppt/media/image4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310" r:id="rId6"/>
    <p:sldId id="302" r:id="rId7"/>
    <p:sldId id="306" r:id="rId8"/>
    <p:sldId id="307" r:id="rId9"/>
    <p:sldId id="311" r:id="rId10"/>
    <p:sldId id="312" r:id="rId11"/>
    <p:sldId id="323" r:id="rId12"/>
    <p:sldId id="313" r:id="rId13"/>
    <p:sldId id="262" r:id="rId14"/>
    <p:sldId id="314" r:id="rId15"/>
    <p:sldId id="263" r:id="rId16"/>
    <p:sldId id="319" r:id="rId17"/>
    <p:sldId id="320" r:id="rId18"/>
    <p:sldId id="321" r:id="rId19"/>
    <p:sldId id="322" r:id="rId20"/>
    <p:sldId id="315" r:id="rId21"/>
    <p:sldId id="316" r:id="rId22"/>
    <p:sldId id="317" r:id="rId23"/>
    <p:sldId id="318" r:id="rId24"/>
    <p:sldId id="261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C21F"/>
    <a:srgbClr val="FFFFFF"/>
    <a:srgbClr val="003A4A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3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单击此处添加文本</a:t>
            </a:r>
            <a:endParaRPr lang="en-US" sz="1200" b="0" i="0" u="none" strike="noStrik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1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Solar Node </a:t>
            </a:r>
            <a:r>
              <a:rPr lang="zh-CN" altLang="en-US" dirty="0"/>
              <a:t>的核心优势是供电和部署方式。它集成太阳能板和电池，可以在户外长期工作，减少人工维护频率。</a:t>
            </a:r>
            <a:r>
              <a:rPr lang="en-US" altLang="zh-CN" dirty="0"/>
              <a:t>P1 Pro </a:t>
            </a:r>
            <a:r>
              <a:rPr lang="zh-CN" altLang="en-US" dirty="0"/>
              <a:t>配备 5</a:t>
            </a:r>
            <a:r>
              <a:rPr lang="en-US" altLang="zh-CN" dirty="0"/>
              <a:t>W </a:t>
            </a:r>
            <a:r>
              <a:rPr lang="zh-CN" altLang="en-US" dirty="0"/>
              <a:t>太阳能板和更大的电池容量，更适合长期户外部署。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在通信方面，它支持外置天线，可以根据部署环境选择不同增益的天线。比如普通覆盖可以使用 3 </a:t>
            </a:r>
            <a:r>
              <a:rPr lang="en-US" altLang="zh-CN" dirty="0"/>
              <a:t>dBi </a:t>
            </a:r>
            <a:r>
              <a:rPr lang="zh-CN" altLang="en-US" dirty="0"/>
              <a:t>天线，如果安装在高处、环境开阔，也可以选择更高增益天线来提升水平方向覆盖能力。图中标注的 8 到 9 公里属于开阔环境下的参考通信距离，实际效果仍然取决于安装高度、遮挡、天线、地形和 </a:t>
            </a:r>
            <a:r>
              <a:rPr lang="en-US" altLang="zh-CN" dirty="0"/>
              <a:t>LoRa </a:t>
            </a:r>
            <a:r>
              <a:rPr lang="zh-CN" altLang="en-US" dirty="0"/>
              <a:t>参数。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另外，它也保留了 </a:t>
            </a:r>
            <a:r>
              <a:rPr lang="en-US" altLang="zh-CN" dirty="0"/>
              <a:t>Grove </a:t>
            </a:r>
            <a:r>
              <a:rPr lang="zh-CN" altLang="en-US" dirty="0"/>
              <a:t>扩展接口，可以接入传感器，所以也可以用于一些户外数据采集或开发测试场景。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1200" b="0" i="0" u="none" strike="noStrike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单击此处添加文本</a:t>
            </a:r>
            <a:endParaRPr lang="en-US" sz="1200" b="0" i="0" u="none" strike="noStrik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1200" b="0" i="0" u="none" strike="noStrike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单击此处添加文本</a:t>
            </a:r>
            <a:endParaRPr lang="en-US" sz="1200" b="0" i="0" u="none" strike="noStrik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1200" b="0" i="0" u="none" strike="noStrike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单击此处添加文本</a:t>
            </a:r>
            <a:endParaRPr lang="en-US" sz="1200" b="0" i="0" u="none" strike="noStrik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>
              <a:lnSpc>
                <a:spcPct val="100000"/>
              </a:lnSpc>
              <a:defRPr sz="1200" b="0" i="0" u="none" strike="noStrike">
                <a:solidFill>
                  <a:srgbClr val="000000">
                    <a:alpha val="100000"/>
                  </a:srgbClr>
                </a:solidFill>
                <a:latin typeface="Calibri" panose="020F0502020204030204"/>
              </a:defRPr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单击此处添加文本</a:t>
            </a:r>
            <a:endParaRPr lang="en-US" sz="1200" b="0" i="0" u="none" strike="noStrik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735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algn="l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8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3.png"/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hyperlink" Target="https://meshtastic.org/" TargetMode="Externa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.png"/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27.pn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2.png"/><Relationship Id="rId7" Type="http://schemas.openxmlformats.org/officeDocument/2006/relationships/image" Target="../media/image31.jpeg"/><Relationship Id="rId6" Type="http://schemas.openxmlformats.org/officeDocument/2006/relationships/image" Target="../media/image30.jpeg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1" Type="http://schemas.openxmlformats.org/officeDocument/2006/relationships/notesSlide" Target="../notesSlides/notesSlide17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svg"/><Relationship Id="rId8" Type="http://schemas.openxmlformats.org/officeDocument/2006/relationships/image" Target="../media/image40.png"/><Relationship Id="rId7" Type="http://schemas.openxmlformats.org/officeDocument/2006/relationships/image" Target="../media/image39.png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5" Type="http://schemas.openxmlformats.org/officeDocument/2006/relationships/notesSlide" Target="../notesSlides/notesSlide18.xml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13.png"/><Relationship Id="rId12" Type="http://schemas.openxmlformats.org/officeDocument/2006/relationships/image" Target="../media/image44.png"/><Relationship Id="rId11" Type="http://schemas.openxmlformats.org/officeDocument/2006/relationships/image" Target="../media/image43.svg"/><Relationship Id="rId10" Type="http://schemas.openxmlformats.org/officeDocument/2006/relationships/image" Target="../media/image42.png"/><Relationship Id="rId1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9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50.pn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8.png"/><Relationship Id="rId2" Type="http://schemas.openxmlformats.org/officeDocument/2006/relationships/image" Target="../media/image44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1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https://pitch-assets-ccb95893-de3f-4266-973c-20049231b248.s3.eu-west-1.amazonaws.com/43b85a1e-df62-4eb6-8ea9-43ae7c8a6838?pitch-bytes=869877&amp;pitch-content-type=image%2Fpng"/>
          <p:cNvPicPr>
            <a:picLocks noChangeAspect="1"/>
          </p:cNvPicPr>
          <p:nvPr/>
        </p:nvPicPr>
        <p:blipFill>
          <a:blip r:embed="rId1"/>
          <a:srcRect l="4340" r="469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965643" y="3439579"/>
            <a:ext cx="9571355" cy="398780"/>
          </a:xfrm>
          <a:prstGeom prst="roundRect">
            <a:avLst>
              <a:gd name="adj" fmla="val -305732"/>
            </a:avLst>
          </a:prstGeom>
          <a:solidFill>
            <a:srgbClr val="FFFFFF">
              <a:alpha val="0"/>
            </a:srgbClr>
          </a:solidFill>
        </p:spPr>
        <p:txBody>
          <a:bodyPr/>
          <a:lstStyle/>
          <a:p>
            <a:endParaRPr lang="zh-CN" altLang="en-US" sz="2400"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pic>
        <p:nvPicPr>
          <p:cNvPr id="6" name="Image 1" descr="https://pitch-assets-ccb95893-de3f-4266-973c-20049231b248.s3.eu-west-1.amazonaws.com/7fc91662-283d-4da4-a232-84748223b153?pitch-bytes=44776&amp;pitch-content-type=image%2F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27905" y="1654109"/>
            <a:ext cx="2367765" cy="51335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664764" y="2094175"/>
            <a:ext cx="5543048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i="1" dirty="0">
                <a:solidFill>
                  <a:srgbClr val="FFFFFF"/>
                </a:solidFill>
                <a:latin typeface="Montserrat SemiBold" panose="00000600000000000000" charset="0"/>
                <a:ea typeface="Montserrat" panose="00000600000000000000" pitchFamily="34" charset="-122"/>
                <a:cs typeface="Montserrat SemiBold" panose="00000600000000000000" charset="0"/>
              </a:rPr>
              <a:t>The AI Hardware Partner </a:t>
            </a:r>
            <a:endParaRPr lang="en-US" altLang="zh-CN" sz="1600" b="1" i="1" dirty="0">
              <a:solidFill>
                <a:srgbClr val="FFFFFF"/>
              </a:solidFill>
              <a:latin typeface="Montserrat SemiBold" panose="00000600000000000000" charset="0"/>
              <a:ea typeface="Montserrat" panose="00000600000000000000" pitchFamily="34" charset="-122"/>
              <a:cs typeface="Montserrat SemiBold" panose="00000600000000000000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30872" y="2548169"/>
            <a:ext cx="9729470" cy="122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 SemiBold" panose="00000600000000000000" charset="0"/>
                <a:ea typeface="微软雅黑" panose="020B0503020204020204" charset="-122"/>
                <a:cs typeface="Montserrat SemiBold" panose="00000600000000000000" charset="0"/>
              </a:rPr>
              <a:t>From Edge AI to Off-Grid Mesh:</a:t>
            </a:r>
            <a:endParaRPr kumimoji="0" lang="en-US" altLang="zh-CN" sz="3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ontserrat SemiBold" panose="00000600000000000000" charset="0"/>
              <a:ea typeface="微软雅黑" panose="020B0503020204020204" charset="-122"/>
              <a:cs typeface="Montserrat SemiBold" panose="00000600000000000000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 SemiBold" panose="00000600000000000000" charset="0"/>
                <a:ea typeface="微软雅黑" panose="020B0503020204020204" charset="-122"/>
                <a:cs typeface="Montserrat SemiBold" panose="00000600000000000000" charset="0"/>
              </a:rPr>
              <a:t> Hands-On with Semtech 4th Gen LR2021</a:t>
            </a:r>
            <a:endParaRPr kumimoji="0" lang="en-US" altLang="zh-CN" sz="3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ontserrat SemiBold" panose="00000600000000000000" charset="0"/>
              <a:ea typeface="微软雅黑" panose="020B0503020204020204" charset="-122"/>
              <a:cs typeface="Montserrat SemiBold" panose="00000600000000000000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8745" y="5951855"/>
            <a:ext cx="320865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anose="00000600000000000000" charset="0"/>
                <a:ea typeface="微软雅黑" panose="020B0503020204020204" charset="-122"/>
                <a:cs typeface="Montserrat SemiBold" panose="00000600000000000000" charset="0"/>
              </a:rPr>
              <a:t>Violet </a:t>
            </a:r>
            <a:r>
              <a:rPr kumimoji="0" lang="en-US" altLang="zh-CN" sz="20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anose="00000600000000000000" charset="0"/>
                <a:ea typeface="微软雅黑" panose="020B0503020204020204" charset="-122"/>
                <a:cs typeface="Montserrat SemiBold" panose="00000600000000000000" charset="0"/>
              </a:rPr>
              <a:t>SU</a:t>
            </a:r>
            <a:endParaRPr kumimoji="0" lang="en-US" altLang="zh-CN" sz="200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Montserrat SemiBold" panose="00000600000000000000" charset="0"/>
              <a:ea typeface="微软雅黑" panose="020B0503020204020204" charset="-122"/>
              <a:cs typeface="Montserrat SemiBold" panose="0000060000000000000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00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Montserrat SemiBold" panose="00000600000000000000" charset="0"/>
                <a:ea typeface="微软雅黑" panose="020B0503020204020204" charset="-122"/>
                <a:cs typeface="Montserrat SemiBold" panose="00000600000000000000" charset="0"/>
              </a:rPr>
              <a:t>violet@seeed.cc</a:t>
            </a:r>
            <a:endParaRPr kumimoji="0" lang="en-US" altLang="zh-CN" sz="200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Montserrat SemiBold" panose="00000600000000000000" charset="0"/>
              <a:ea typeface="微软雅黑" panose="020B0503020204020204" charset="-122"/>
              <a:cs typeface="Montserrat SemiBold" panose="00000600000000000000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20508" y="0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765540" y="0"/>
            <a:ext cx="3930650" cy="798830"/>
            <a:chOff x="13804" y="0"/>
            <a:chExt cx="6190" cy="1258"/>
          </a:xfrm>
        </p:grpSpPr>
        <p:sp>
          <p:nvSpPr>
            <p:cNvPr id="6" name="Text 2"/>
            <p:cNvSpPr/>
            <p:nvPr/>
          </p:nvSpPr>
          <p:spPr>
            <a:xfrm>
              <a:off x="13804" y="792"/>
              <a:ext cx="6191" cy="46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600000000000000" pitchFamily="34" charset="0"/>
                  <a:ea typeface="Montserrat" panose="00000600000000000000" pitchFamily="34" charset="-122"/>
                  <a:cs typeface="Montserrat" panose="00000600000000000000" pitchFamily="34" charset="-120"/>
                </a:rPr>
                <a:t>The AI Hardware Partner</a:t>
              </a:r>
              <a:endParaRPr kumimoji="0" lang="en-US" sz="15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Image 1" descr="https://pitch-assets-ccb95893-de3f-4266-973c-20049231b248.s3.eu-west-1.amazonaws.com/fe558bd6-ec64-4582-a2da-7a0c0070206e?pitch-bytes=44776&amp;pitch-content-type=image%2Fpng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14602" y="0"/>
              <a:ext cx="4595" cy="996"/>
            </a:xfrm>
            <a:prstGeom prst="rect">
              <a:avLst/>
            </a:prstGeom>
          </p:spPr>
        </p:pic>
      </p:grp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" name="TextBox 11"/>
          <p:cNvSpPr txBox="1"/>
          <p:nvPr/>
        </p:nvSpPr>
        <p:spPr>
          <a:xfrm>
            <a:off x="471805" y="876935"/>
            <a:ext cx="6903085" cy="2970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R="0" indent="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Please connect:</a:t>
            </a:r>
            <a:endParaRPr kumimoji="0" lang="en-US" altLang="zh-CN" sz="2400" b="1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R="0" indent="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AP Name: Wio-LR2021-FLRC-RX-xxxx </a:t>
            </a:r>
            <a:endParaRPr kumimoji="0" lang="en-US" altLang="zh-CN" sz="2400" b="1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R="0" indent="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Password: 12345678</a:t>
            </a:r>
            <a:endParaRPr kumimoji="0" lang="en-US" altLang="zh-CN" sz="2400" b="1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R="0" indent="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None/>
            </a:pPr>
            <a:endParaRPr kumimoji="0" lang="en-US" altLang="zh-CN" sz="2400" b="1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R="0" indent="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Then:</a:t>
            </a:r>
            <a:endParaRPr kumimoji="0" lang="en-US" altLang="zh-CN" sz="2400" b="1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R="0" indent="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Log in to this IP using a browser</a:t>
            </a:r>
            <a:endParaRPr kumimoji="0" lang="en-US" altLang="zh-CN" sz="2400" b="1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R="0" indent="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Login IP: 192.168.4.1</a:t>
            </a:r>
            <a:endParaRPr kumimoji="0" lang="en-US" altLang="zh-CN" sz="2400" b="1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</p:txBody>
      </p:sp>
      <p:pic>
        <p:nvPicPr>
          <p:cNvPr id="10" name="飞书20260914-175424_副本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74890" y="938530"/>
            <a:ext cx="3735705" cy="4981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22413" y="-635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0" descr="https://pitch-assets-ccb95893-de3f-4266-973c-20049231b248.s3.eu-west-1.amazonaws.com/798be953-2c03-43d0-8fc8-c9cdad9758f1?pitch-bytes=239013&amp;pitch-content-type=image%2F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60020" y="1271"/>
            <a:ext cx="12192000" cy="6856731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8442325" y="790575"/>
            <a:ext cx="4022725" cy="487680"/>
          </a:xfrm>
          <a:prstGeom prst="roundRect">
            <a:avLst>
              <a:gd name="adj" fmla="val -250000"/>
            </a:avLst>
          </a:prstGeom>
          <a:solidFill>
            <a:srgbClr val="FFFFFF">
              <a:alpha val="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Text 2"/>
          <p:cNvSpPr/>
          <p:nvPr/>
        </p:nvSpPr>
        <p:spPr>
          <a:xfrm>
            <a:off x="8533781" y="909156"/>
            <a:ext cx="3931245" cy="29621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600000000000000" pitchFamily="34" charset="0"/>
                <a:ea typeface="Montserrat" panose="00000600000000000000" pitchFamily="34" charset="-122"/>
                <a:cs typeface="Montserrat" panose="00000600000000000000" pitchFamily="34" charset="-120"/>
              </a:rPr>
              <a:t>The AI Hardware Partner</a:t>
            </a:r>
            <a:endParaRPr kumimoji="0" lang="en-US" sz="155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1" descr="https://pitch-assets-ccb95893-de3f-4266-973c-20049231b248.s3.eu-west-1.amazonaws.com/fe558bd6-ec64-4582-a2da-7a0c0070206e?pitch-bytes=44776&amp;pitch-content-type=image%2F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4775" y="350520"/>
            <a:ext cx="2917825" cy="63246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21523" y="3100705"/>
            <a:ext cx="8468995" cy="15424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R="0" lvl="0" indent="0" algn="ctr" defTabSz="914400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600000000000000" charset="0"/>
                <a:ea typeface="+mn-ea"/>
                <a:cs typeface="Montserrat SemiBold" panose="00000600000000000000" charset="0"/>
              </a:rPr>
              <a:t>Mesh Everything:</a:t>
            </a:r>
            <a:b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600000000000000" charset="0"/>
                <a:ea typeface="+mn-ea"/>
                <a:cs typeface="Montserrat SemiBold" panose="00000600000000000000" charset="0"/>
              </a:rPr>
            </a:b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600000000000000" charset="0"/>
                <a:ea typeface="+mn-ea"/>
                <a:cs typeface="Montserrat SemiBold" panose="00000600000000000000" charset="0"/>
              </a:rPr>
              <a:t>The Seeed Studio Ecosystem</a:t>
            </a: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SemiBold" panose="00000600000000000000" charset="0"/>
              <a:ea typeface="+mn-ea"/>
              <a:cs typeface="Montserrat SemiBold" panose="00000600000000000000" charset="0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88" y="0"/>
            <a:ext cx="12188952" cy="73152"/>
          </a:xfrm>
          <a:prstGeom prst="rect">
            <a:avLst/>
          </a:prstGeom>
          <a:solidFill>
            <a:srgbClr val="8EC21F">
              <a:alpha val="100000"/>
            </a:srgbClr>
          </a:solidFill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3" name="AutoShape 3"/>
          <p:cNvSpPr/>
          <p:nvPr/>
        </p:nvSpPr>
        <p:spPr>
          <a:xfrm>
            <a:off x="458788" y="228600"/>
            <a:ext cx="10972800" cy="5943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003B4B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What is Meshtastic?</a:t>
            </a:r>
            <a:endParaRPr lang="en-US" sz="1465"/>
          </a:p>
        </p:txBody>
      </p:sp>
      <p:sp>
        <p:nvSpPr>
          <p:cNvPr id="4" name="AutoShape 4"/>
          <p:cNvSpPr/>
          <p:nvPr/>
        </p:nvSpPr>
        <p:spPr>
          <a:xfrm>
            <a:off x="458788" y="955675"/>
            <a:ext cx="10972800" cy="50292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1" u="none" strike="noStrike">
                <a:solidFill>
                  <a:srgbClr val="444444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An open-source project that lets you create long-range, </a:t>
            </a:r>
            <a:r>
              <a:rPr lang="en-US" sz="1200" b="1" i="1" u="none" strike="noStrike">
                <a:solidFill>
                  <a:srgbClr val="8EC21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off-grid communication</a:t>
            </a:r>
            <a:r>
              <a:rPr lang="en-US" sz="1200" b="1" i="1" u="none" strike="noStrike">
                <a:solidFill>
                  <a:srgbClr val="444444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  — no cell towers, no Wi-Fi, no monthly fees.</a:t>
            </a:r>
            <a:endParaRPr lang="en-US" sz="1465"/>
          </a:p>
        </p:txBody>
      </p:sp>
      <p:sp>
        <p:nvSpPr>
          <p:cNvPr id="5" name="AutoShape 5"/>
          <p:cNvSpPr/>
          <p:nvPr/>
        </p:nvSpPr>
        <p:spPr>
          <a:xfrm>
            <a:off x="458788" y="1572895"/>
            <a:ext cx="5669280" cy="3474720"/>
          </a:xfrm>
          <a:prstGeom prst="roundRect">
            <a:avLst>
              <a:gd name="adj" fmla="val 1579"/>
            </a:avLst>
          </a:prstGeom>
          <a:solidFill>
            <a:srgbClr val="F5F9F0">
              <a:alpha val="100000"/>
            </a:srgbClr>
          </a:solidFill>
          <a:ln w="12700">
            <a:solidFill>
              <a:srgbClr val="DDE8CC">
                <a:alpha val="100000"/>
              </a:srgbClr>
            </a:solidFill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6" name="AutoShape 6"/>
          <p:cNvSpPr/>
          <p:nvPr/>
        </p:nvSpPr>
        <p:spPr>
          <a:xfrm>
            <a:off x="641668" y="1664335"/>
            <a:ext cx="5303520" cy="41148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8EC21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How It Works </a:t>
            </a:r>
            <a:endParaRPr lang="en-US" sz="1465"/>
          </a:p>
        </p:txBody>
      </p:sp>
      <p:sp>
        <p:nvSpPr>
          <p:cNvPr id="7" name="AutoShape 7"/>
          <p:cNvSpPr/>
          <p:nvPr/>
        </p:nvSpPr>
        <p:spPr>
          <a:xfrm>
            <a:off x="641668" y="2075815"/>
            <a:ext cx="5303520" cy="2743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42000"/>
              </a:lnSpc>
              <a:defRPr/>
            </a:pPr>
            <a:r>
              <a:rPr lang="en-US" sz="1000" b="0" i="0" u="none" strike="noStrike">
                <a:solidFill>
                  <a:srgbClr val="000000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Each device is a tiny, low-power radio. When you send a </a:t>
            </a:r>
            <a:r>
              <a:rPr lang="en-US" sz="1000" b="1" i="0" u="none" strike="noStrike">
                <a:solidFill>
                  <a:srgbClr val="8EC21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text message</a:t>
            </a:r>
            <a:r>
              <a:rPr lang="en-US" sz="1000" b="0" i="0" u="none" strike="noStrike">
                <a:solidFill>
                  <a:srgbClr val="000000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 from your device, it hops from device to device over radio waves until it reaches the destination.</a:t>
            </a:r>
            <a:endParaRPr lang="en-US" sz="1465"/>
          </a:p>
          <a:p>
            <a:pPr marL="0" indent="0" algn="l">
              <a:lnSpc>
                <a:spcPct val="142000"/>
              </a:lnSpc>
            </a:pPr>
            <a:r>
              <a:rPr lang="en-US" sz="1000" b="0" i="0" u="none" strike="noStrike">
                <a:solidFill>
                  <a:srgbClr val="000000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Think of it as a text-based, long-range pager system that also shares GPS locations—working completely without cell service, Wi-Fi, or internet.</a:t>
            </a:r>
            <a:endParaRPr lang="en-US" sz="1000" b="0" i="0" u="none" strike="noStrike">
              <a:solidFill>
                <a:srgbClr val="000000"/>
              </a:solidFill>
              <a:latin typeface="Montserrat" panose="00000600000000000000"/>
              <a:ea typeface="Montserrat" panose="00000600000000000000"/>
              <a:cs typeface="Montserrat" panose="00000600000000000000"/>
              <a:sym typeface="Montserrat" panose="00000600000000000000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310948" y="1572895"/>
            <a:ext cx="5486400" cy="3474720"/>
          </a:xfrm>
          <a:prstGeom prst="roundRect">
            <a:avLst>
              <a:gd name="adj" fmla="val 1579"/>
            </a:avLst>
          </a:prstGeom>
          <a:solidFill>
            <a:srgbClr val="F5F9F0">
              <a:alpha val="100000"/>
            </a:srgbClr>
          </a:solidFill>
          <a:ln w="12700">
            <a:solidFill>
              <a:srgbClr val="DDE8CC">
                <a:alpha val="100000"/>
              </a:srgbClr>
            </a:solidFill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333333"/>
                </a:solidFill>
                <a:highlight>
                  <a:srgbClr val="FFFFFF">
                    <a:alpha val="0"/>
                  </a:srgbClr>
                </a:highlight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 </a:t>
            </a:r>
            <a:endParaRPr lang="en-US" sz="1465"/>
          </a:p>
        </p:txBody>
      </p:sp>
      <p:sp>
        <p:nvSpPr>
          <p:cNvPr id="9" name="AutoShape 9"/>
          <p:cNvSpPr/>
          <p:nvPr/>
        </p:nvSpPr>
        <p:spPr>
          <a:xfrm>
            <a:off x="6493828" y="1664335"/>
            <a:ext cx="5120640" cy="41148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8EC21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Key Facts for Creators</a:t>
            </a:r>
            <a:endParaRPr lang="en-US" sz="1465"/>
          </a:p>
        </p:txBody>
      </p:sp>
      <p:sp>
        <p:nvSpPr>
          <p:cNvPr id="10" name="AutoShape 10"/>
          <p:cNvSpPr/>
          <p:nvPr/>
        </p:nvSpPr>
        <p:spPr>
          <a:xfrm>
            <a:off x="6493828" y="2700655"/>
            <a:ext cx="685800" cy="347472"/>
          </a:xfrm>
          <a:prstGeom prst="roundRect">
            <a:avLst>
              <a:gd name="adj" fmla="val 7895"/>
            </a:avLst>
          </a:prstGeom>
          <a:solidFill>
            <a:srgbClr val="003B4B">
              <a:alpha val="100000"/>
            </a:srgbClr>
          </a:solidFill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11" name="AutoShape 11"/>
          <p:cNvSpPr/>
          <p:nvPr/>
        </p:nvSpPr>
        <p:spPr>
          <a:xfrm>
            <a:off x="6493828" y="2700655"/>
            <a:ext cx="685800" cy="3474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FREE</a:t>
            </a:r>
            <a:endParaRPr lang="en-US" sz="1465"/>
          </a:p>
        </p:txBody>
      </p:sp>
      <p:sp>
        <p:nvSpPr>
          <p:cNvPr id="12" name="AutoShape 12"/>
          <p:cNvSpPr/>
          <p:nvPr/>
        </p:nvSpPr>
        <p:spPr>
          <a:xfrm>
            <a:off x="7316788" y="2700655"/>
            <a:ext cx="5212080" cy="38404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003B4B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100% free to use</a:t>
            </a:r>
            <a:r>
              <a:rPr lang="en-US" sz="1000" b="0" i="0" u="none" strike="noStrike">
                <a:solidFill>
                  <a:srgbClr val="333333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 — no SIM card, no subscription, no hidden costs</a:t>
            </a:r>
            <a:endParaRPr lang="en-US" sz="1465"/>
          </a:p>
        </p:txBody>
      </p:sp>
      <p:sp>
        <p:nvSpPr>
          <p:cNvPr id="13" name="AutoShape 13"/>
          <p:cNvSpPr/>
          <p:nvPr/>
        </p:nvSpPr>
        <p:spPr>
          <a:xfrm>
            <a:off x="6493828" y="3176143"/>
            <a:ext cx="685800" cy="347472"/>
          </a:xfrm>
          <a:prstGeom prst="roundRect">
            <a:avLst>
              <a:gd name="adj" fmla="val 7895"/>
            </a:avLst>
          </a:prstGeom>
          <a:solidFill>
            <a:srgbClr val="003B4B">
              <a:alpha val="100000"/>
            </a:srgbClr>
          </a:solidFill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14" name="AutoShape 14"/>
          <p:cNvSpPr/>
          <p:nvPr/>
        </p:nvSpPr>
        <p:spPr>
          <a:xfrm>
            <a:off x="6493828" y="3176143"/>
            <a:ext cx="685800" cy="3474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LONG</a:t>
            </a:r>
            <a:b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</a:br>
            <a: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RANGE</a:t>
            </a:r>
            <a:endParaRPr lang="en-US" sz="1465"/>
          </a:p>
        </p:txBody>
      </p:sp>
      <p:sp>
        <p:nvSpPr>
          <p:cNvPr id="15" name="AutoShape 15"/>
          <p:cNvSpPr/>
          <p:nvPr/>
        </p:nvSpPr>
        <p:spPr>
          <a:xfrm>
            <a:off x="7316788" y="3176270"/>
            <a:ext cx="4309745" cy="38417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333333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Range: typically 1–10 km (line of sight); can extend to 100+ km via relay nodes</a:t>
            </a:r>
            <a:endParaRPr lang="en-US" sz="1465"/>
          </a:p>
        </p:txBody>
      </p:sp>
      <p:sp>
        <p:nvSpPr>
          <p:cNvPr id="16" name="AutoShape 16"/>
          <p:cNvSpPr/>
          <p:nvPr/>
        </p:nvSpPr>
        <p:spPr>
          <a:xfrm>
            <a:off x="6493828" y="3651631"/>
            <a:ext cx="685800" cy="347472"/>
          </a:xfrm>
          <a:prstGeom prst="roundRect">
            <a:avLst>
              <a:gd name="adj" fmla="val 7895"/>
            </a:avLst>
          </a:prstGeom>
          <a:solidFill>
            <a:srgbClr val="003B4B">
              <a:alpha val="100000"/>
            </a:srgbClr>
          </a:solidFill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17" name="AutoShape 17"/>
          <p:cNvSpPr/>
          <p:nvPr/>
        </p:nvSpPr>
        <p:spPr>
          <a:xfrm>
            <a:off x="6493828" y="3651631"/>
            <a:ext cx="685800" cy="3474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LOW</a:t>
            </a:r>
            <a:endParaRPr lang="en-US" sz="1465"/>
          </a:p>
          <a:p>
            <a:pPr marL="0" indent="0" algn="ctr">
              <a:lnSpc>
                <a:spcPct val="100000"/>
              </a:lnSpc>
            </a:pPr>
            <a: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POWER</a:t>
            </a:r>
            <a:endParaRPr lang="en-US" sz="700" b="0" i="0" u="none" strike="noStrike">
              <a:solidFill>
                <a:srgbClr val="FFFFFF"/>
              </a:solidFill>
              <a:latin typeface="Montserrat" panose="00000600000000000000"/>
              <a:ea typeface="Montserrat" panose="00000600000000000000"/>
              <a:cs typeface="Montserrat" panose="00000600000000000000"/>
              <a:sym typeface="Montserrat" panose="00000600000000000000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7316788" y="3651631"/>
            <a:ext cx="5212080" cy="38404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333333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Ultra low power — devices</a:t>
            </a:r>
            <a:r>
              <a:rPr lang="en-US" sz="1000" b="1" i="0" u="none" strike="noStrike">
                <a:solidFill>
                  <a:srgbClr val="003B4B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 last days to weeks</a:t>
            </a:r>
            <a:r>
              <a:rPr lang="en-US" sz="1000" b="0" i="0" u="none" strike="noStrike">
                <a:solidFill>
                  <a:srgbClr val="333333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 on a single charge</a:t>
            </a:r>
            <a:endParaRPr lang="en-US" sz="1465"/>
          </a:p>
        </p:txBody>
      </p:sp>
      <p:sp>
        <p:nvSpPr>
          <p:cNvPr id="19" name="AutoShape 19"/>
          <p:cNvSpPr/>
          <p:nvPr/>
        </p:nvSpPr>
        <p:spPr>
          <a:xfrm>
            <a:off x="6493828" y="4127119"/>
            <a:ext cx="685800" cy="347472"/>
          </a:xfrm>
          <a:prstGeom prst="roundRect">
            <a:avLst>
              <a:gd name="adj" fmla="val 7895"/>
            </a:avLst>
          </a:prstGeom>
          <a:solidFill>
            <a:srgbClr val="003B4B">
              <a:alpha val="100000"/>
            </a:srgbClr>
          </a:solidFill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20" name="AutoShape 20"/>
          <p:cNvSpPr/>
          <p:nvPr/>
        </p:nvSpPr>
        <p:spPr>
          <a:xfrm>
            <a:off x="6458373" y="4127288"/>
            <a:ext cx="781473" cy="3471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STORE&amp;</a:t>
            </a:r>
            <a:b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</a:br>
            <a: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FORWARD</a:t>
            </a:r>
            <a:endParaRPr lang="en-US" sz="1465"/>
          </a:p>
        </p:txBody>
      </p:sp>
      <p:sp>
        <p:nvSpPr>
          <p:cNvPr id="21" name="AutoShape 21"/>
          <p:cNvSpPr/>
          <p:nvPr/>
        </p:nvSpPr>
        <p:spPr>
          <a:xfrm>
            <a:off x="7316788" y="4126866"/>
            <a:ext cx="4289425" cy="38417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333333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Messages </a:t>
            </a:r>
            <a:r>
              <a:rPr lang="en-US" sz="1000" b="1" i="0" u="none" strike="noStrike">
                <a:solidFill>
                  <a:srgbClr val="003B4B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remain available</a:t>
            </a:r>
            <a:r>
              <a:rPr lang="en-US" sz="1000" b="0" i="0" u="none" strike="noStrike">
                <a:solidFill>
                  <a:srgbClr val="333333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 in the mesh and can be delivered when devices reconnect</a:t>
            </a:r>
            <a:endParaRPr lang="en-US" sz="1465"/>
          </a:p>
        </p:txBody>
      </p:sp>
      <p:sp>
        <p:nvSpPr>
          <p:cNvPr id="22" name="AutoShape 22"/>
          <p:cNvSpPr/>
          <p:nvPr/>
        </p:nvSpPr>
        <p:spPr>
          <a:xfrm>
            <a:off x="6493828" y="4602607"/>
            <a:ext cx="685800" cy="347472"/>
          </a:xfrm>
          <a:prstGeom prst="roundRect">
            <a:avLst>
              <a:gd name="adj" fmla="val 7895"/>
            </a:avLst>
          </a:prstGeom>
          <a:solidFill>
            <a:srgbClr val="003B4B">
              <a:alpha val="100000"/>
            </a:srgbClr>
          </a:solidFill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23" name="AutoShape 23"/>
          <p:cNvSpPr/>
          <p:nvPr/>
        </p:nvSpPr>
        <p:spPr>
          <a:xfrm>
            <a:off x="6493933" y="4602268"/>
            <a:ext cx="686647" cy="3471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LICENSE-FREE</a:t>
            </a:r>
            <a:endParaRPr lang="en-US" sz="1465"/>
          </a:p>
        </p:txBody>
      </p:sp>
      <p:sp>
        <p:nvSpPr>
          <p:cNvPr id="24" name="AutoShape 24"/>
          <p:cNvSpPr/>
          <p:nvPr/>
        </p:nvSpPr>
        <p:spPr>
          <a:xfrm>
            <a:off x="7316788" y="4602480"/>
            <a:ext cx="4289425" cy="38417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333333"/>
                </a:solidFill>
                <a:highlight>
                  <a:srgbClr val="FFFFFF">
                    <a:alpha val="0"/>
                  </a:srgbClr>
                </a:highlight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No license or certification required.</a:t>
            </a:r>
            <a:endParaRPr lang="en-US" sz="1465"/>
          </a:p>
        </p:txBody>
      </p:sp>
      <p:sp>
        <p:nvSpPr>
          <p:cNvPr id="25" name="AutoShape 25"/>
          <p:cNvSpPr/>
          <p:nvPr/>
        </p:nvSpPr>
        <p:spPr>
          <a:xfrm>
            <a:off x="458788" y="5161915"/>
            <a:ext cx="11338560" cy="1371600"/>
          </a:xfrm>
          <a:prstGeom prst="roundRect">
            <a:avLst>
              <a:gd name="adj" fmla="val 4000"/>
            </a:avLst>
          </a:prstGeom>
          <a:solidFill>
            <a:srgbClr val="003B4B">
              <a:alpha val="100000"/>
            </a:srgbClr>
          </a:solidFill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26" name="AutoShape 26"/>
          <p:cNvSpPr/>
          <p:nvPr/>
        </p:nvSpPr>
        <p:spPr>
          <a:xfrm>
            <a:off x="649288" y="5262246"/>
            <a:ext cx="10972800" cy="3657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1" i="0" u="none" strike="noStrike">
                <a:solidFill>
                  <a:srgbClr val="8EC21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Applications</a:t>
            </a:r>
            <a:endParaRPr lang="en-US" sz="1465"/>
          </a:p>
        </p:txBody>
      </p:sp>
      <p:sp>
        <p:nvSpPr>
          <p:cNvPr id="27" name="AutoShape 27"/>
          <p:cNvSpPr/>
          <p:nvPr/>
        </p:nvSpPr>
        <p:spPr>
          <a:xfrm>
            <a:off x="641668" y="5610226"/>
            <a:ext cx="2651760" cy="3200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8EC21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Outdoor Adventures</a:t>
            </a:r>
            <a:endParaRPr lang="en-US" sz="1465"/>
          </a:p>
        </p:txBody>
      </p:sp>
      <p:sp>
        <p:nvSpPr>
          <p:cNvPr id="28" name="AutoShape 28"/>
          <p:cNvSpPr/>
          <p:nvPr/>
        </p:nvSpPr>
        <p:spPr>
          <a:xfrm>
            <a:off x="641668" y="5884546"/>
            <a:ext cx="2651760" cy="5486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CCCCCC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Stay connected on hikes, camping trips, and remote areas with no cell service</a:t>
            </a:r>
            <a:endParaRPr lang="en-US" sz="1465"/>
          </a:p>
        </p:txBody>
      </p:sp>
      <p:sp>
        <p:nvSpPr>
          <p:cNvPr id="29" name="AutoShape 29"/>
          <p:cNvSpPr/>
          <p:nvPr/>
        </p:nvSpPr>
        <p:spPr>
          <a:xfrm>
            <a:off x="3476308" y="5610226"/>
            <a:ext cx="2651760" cy="3200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8EC21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Emergency Preparedness</a:t>
            </a:r>
            <a:endParaRPr lang="en-US" sz="1465"/>
          </a:p>
        </p:txBody>
      </p:sp>
      <p:sp>
        <p:nvSpPr>
          <p:cNvPr id="30" name="AutoShape 30"/>
          <p:cNvSpPr/>
          <p:nvPr/>
        </p:nvSpPr>
        <p:spPr>
          <a:xfrm>
            <a:off x="3476308" y="5884546"/>
            <a:ext cx="2651760" cy="5486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CCCCCC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Build a communication network that works when the grid goes down</a:t>
            </a:r>
            <a:endParaRPr lang="en-US" sz="1465"/>
          </a:p>
        </p:txBody>
      </p:sp>
      <p:sp>
        <p:nvSpPr>
          <p:cNvPr id="31" name="AutoShape 31"/>
          <p:cNvSpPr/>
          <p:nvPr/>
        </p:nvSpPr>
        <p:spPr>
          <a:xfrm>
            <a:off x="6310948" y="5610226"/>
            <a:ext cx="2651760" cy="3200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8EC21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High-Density Events</a:t>
            </a:r>
            <a:endParaRPr lang="en-US" sz="1465"/>
          </a:p>
        </p:txBody>
      </p:sp>
      <p:sp>
        <p:nvSpPr>
          <p:cNvPr id="32" name="AutoShape 32"/>
          <p:cNvSpPr/>
          <p:nvPr/>
        </p:nvSpPr>
        <p:spPr>
          <a:xfrm>
            <a:off x="6310948" y="5884546"/>
            <a:ext cx="2651760" cy="5486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CCCCCC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 Concerts, Festivals &amp; Expos</a:t>
            </a:r>
            <a:endParaRPr lang="en-US" sz="1465"/>
          </a:p>
        </p:txBody>
      </p:sp>
      <p:sp>
        <p:nvSpPr>
          <p:cNvPr id="33" name="AutoShape 33"/>
          <p:cNvSpPr/>
          <p:nvPr/>
        </p:nvSpPr>
        <p:spPr>
          <a:xfrm>
            <a:off x="9145588" y="5610226"/>
            <a:ext cx="2651760" cy="3200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1" i="0" u="none" strike="noStrike">
                <a:solidFill>
                  <a:srgbClr val="8EC21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Maker / DIY Community</a:t>
            </a:r>
            <a:endParaRPr lang="en-US" sz="1465"/>
          </a:p>
        </p:txBody>
      </p:sp>
      <p:sp>
        <p:nvSpPr>
          <p:cNvPr id="34" name="AutoShape 34"/>
          <p:cNvSpPr/>
          <p:nvPr/>
        </p:nvSpPr>
        <p:spPr>
          <a:xfrm>
            <a:off x="9145588" y="5884546"/>
            <a:ext cx="2651760" cy="5486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000" b="0" i="0" u="none" strike="noStrike">
                <a:solidFill>
                  <a:srgbClr val="CCCCCC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A thriving open-source ecosystem for custom projects and experiments</a:t>
            </a:r>
            <a:endParaRPr lang="en-US" sz="1465"/>
          </a:p>
        </p:txBody>
      </p:sp>
      <p:sp>
        <p:nvSpPr>
          <p:cNvPr id="35" name="AutoShape 35"/>
          <p:cNvSpPr/>
          <p:nvPr/>
        </p:nvSpPr>
        <p:spPr>
          <a:xfrm>
            <a:off x="9809480" y="152400"/>
            <a:ext cx="1179830" cy="30607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1" u="none" strike="noStrike">
                <a:solidFill>
                  <a:srgbClr val="0563C1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  <a:hlinkClick r:id="rId1" tooltip="https://meshtastic.org/"/>
              </a:rPr>
              <a:t>Learn more</a:t>
            </a:r>
            <a:r>
              <a:rPr lang="en-US" sz="1200" b="0" i="1" u="none" strike="noStrike">
                <a:solidFill>
                  <a:srgbClr val="0563C1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:</a:t>
            </a:r>
            <a:endParaRPr lang="zh-CN" altLang="en-US" sz="1200" b="0" i="1" u="none" strike="noStrike">
              <a:solidFill>
                <a:srgbClr val="0563C1"/>
              </a:solidFill>
              <a:latin typeface="Montserrat" panose="00000600000000000000"/>
              <a:ea typeface="宋体" charset="0"/>
              <a:cs typeface="Montserrat" panose="00000600000000000000"/>
              <a:sym typeface="Montserrat" panose="00000600000000000000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6493828" y="2214668"/>
            <a:ext cx="685800" cy="347472"/>
          </a:xfrm>
          <a:prstGeom prst="roundRect">
            <a:avLst>
              <a:gd name="adj" fmla="val 7895"/>
            </a:avLst>
          </a:prstGeom>
          <a:solidFill>
            <a:srgbClr val="003B4B">
              <a:alpha val="100000"/>
            </a:srgbClr>
          </a:solidFill>
          <a:ln w="12700">
            <a:noFill/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37" name="AutoShape 37"/>
          <p:cNvSpPr/>
          <p:nvPr/>
        </p:nvSpPr>
        <p:spPr>
          <a:xfrm>
            <a:off x="6493828" y="2214668"/>
            <a:ext cx="685800" cy="3474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700" b="0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OFF-GRID</a:t>
            </a:r>
            <a:endParaRPr lang="en-US" sz="1465"/>
          </a:p>
        </p:txBody>
      </p:sp>
      <p:sp>
        <p:nvSpPr>
          <p:cNvPr id="38" name="AutoShape 38"/>
          <p:cNvSpPr/>
          <p:nvPr/>
        </p:nvSpPr>
        <p:spPr>
          <a:xfrm>
            <a:off x="7316788" y="2214668"/>
            <a:ext cx="5212080" cy="38404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000" b="0" i="0" u="none" strike="noStrike">
                <a:solidFill>
                  <a:srgbClr val="333333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Works </a:t>
            </a:r>
            <a:r>
              <a:rPr lang="en-US" sz="1000" b="1" i="0" u="none" strike="noStrike">
                <a:solidFill>
                  <a:srgbClr val="003B4B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without cellular service, Wi-Fi, or internet</a:t>
            </a:r>
            <a:r>
              <a:rPr lang="en-US" sz="1000" b="0" i="0" u="none" strike="noStrike">
                <a:solidFill>
                  <a:srgbClr val="333333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 infrastructure</a:t>
            </a:r>
            <a:endParaRPr lang="en-US" sz="1465"/>
          </a:p>
        </p:txBody>
      </p:sp>
      <p:pic>
        <p:nvPicPr>
          <p:cNvPr id="39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511" y="3336772"/>
            <a:ext cx="3220317" cy="164622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40" name="图片 39"/>
          <p:cNvPicPr/>
          <p:nvPr/>
        </p:nvPicPr>
        <p:blipFill>
          <a:blip r:embed="rId3"/>
          <a:stretch>
            <a:fillRect/>
          </a:stretch>
        </p:blipFill>
        <p:spPr>
          <a:xfrm>
            <a:off x="10932795" y="81280"/>
            <a:ext cx="1257935" cy="1257935"/>
          </a:xfrm>
          <a:prstGeom prst="rect">
            <a:avLst/>
          </a:prstGeom>
        </p:spPr>
      </p:pic>
      <p:pic>
        <p:nvPicPr>
          <p:cNvPr id="4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769" y="6557682"/>
            <a:ext cx="1647888" cy="2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age - 副本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-24765" y="6774180"/>
            <a:ext cx="12239625" cy="83820"/>
          </a:xfrm>
          <a:prstGeom prst="roundRect">
            <a:avLst>
              <a:gd name="adj" fmla="val -1454545"/>
            </a:avLst>
          </a:prstGeom>
          <a:solidFill>
            <a:srgbClr val="8DC21F"/>
          </a:solidFill>
        </p:spPr>
        <p:txBody>
          <a:bodyPr wrap="square" lIns="679978" tIns="9896" rIns="679978" bIns="9896" rtlCol="0" anchor="ctr"/>
          <a:lstStyle/>
          <a:p>
            <a:pPr algn="ctr"/>
            <a:endParaRPr lang="en-US" sz="1200" dirty="0"/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009" y="217207"/>
            <a:ext cx="1647888" cy="2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0" y="635"/>
            <a:ext cx="12182475" cy="68497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00000"/>
                </a:schemeClr>
              </a:gs>
              <a:gs pos="30000">
                <a:srgbClr val="F8F9FB">
                  <a:alpha val="100000"/>
                </a:srgbClr>
              </a:gs>
              <a:gs pos="54000">
                <a:srgbClr val="FAFAFA">
                  <a:alpha val="79000"/>
                </a:srgbClr>
              </a:gs>
              <a:gs pos="73000">
                <a:srgbClr val="FAFAFA">
                  <a:alpha val="29000"/>
                </a:srgbClr>
              </a:gs>
              <a:gs pos="100000">
                <a:srgbClr val="FAFAFA">
                  <a:alpha val="7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35635" y="666750"/>
            <a:ext cx="59613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Meshtastic-compatible Products</a:t>
            </a:r>
            <a:endParaRPr lang="en-US" altLang="zh-CN" sz="24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5635" y="1285240"/>
            <a:ext cx="5559425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003A4A"/>
                </a:solidFill>
                <a:latin typeface="Montserrat SemiBold" panose="00000600000000000000" charset="0"/>
                <a:cs typeface="Montserrat SemiBold" panose="00000600000000000000" charset="0"/>
              </a:rPr>
              <a:t>Ready-to-use devices: Fast deployment, 100% Off-Grid, Subscription-Free</a:t>
            </a:r>
            <a:endParaRPr lang="en-US" altLang="zh-CN" sz="2000">
              <a:solidFill>
                <a:srgbClr val="003A4A"/>
              </a:solidFill>
              <a:latin typeface="Montserrat SemiBold" panose="00000600000000000000" charset="0"/>
              <a:cs typeface="Montserrat SemiBold" panose="00000600000000000000" charset="0"/>
            </a:endParaRPr>
          </a:p>
          <a:p>
            <a:endParaRPr lang="en-US" altLang="zh-CN">
              <a:solidFill>
                <a:srgbClr val="003A4A"/>
              </a:solidFill>
              <a:latin typeface="Montserrat SemiBold" panose="00000600000000000000" charset="0"/>
              <a:cs typeface="Montserrat SemiBold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SenseCAP Card Tracker T1000-E</a:t>
            </a:r>
            <a:endParaRPr lang="en-US" altLang="zh-CN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SenseCAP Wio Tracker L1 Pro</a:t>
            </a:r>
            <a:endParaRPr lang="en-US" altLang="zh-CN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SenseCAP Solar Node</a:t>
            </a:r>
            <a:r>
              <a:rPr lang="en-US" altLang="zh-CN">
                <a:solidFill>
                  <a:srgbClr val="8DC21F"/>
                </a:solidFill>
              </a:rPr>
              <a:t> </a:t>
            </a:r>
            <a:r>
              <a:rPr lang="en-US" altLang="zh-CN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P1 &amp; P1 Pro</a:t>
            </a:r>
            <a:endParaRPr lang="en-US" altLang="zh-CN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b="1">
                <a:solidFill>
                  <a:srgbClr val="8DC21F"/>
                </a:solidFill>
              </a:rPr>
              <a:t>XIAO Kit (ESP32 &amp; nRF52840)</a:t>
            </a:r>
            <a:endParaRPr lang="en-US" altLang="zh-CN" b="1">
              <a:solidFill>
                <a:srgbClr val="8DC21F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35" y="3865245"/>
            <a:ext cx="3448050" cy="22936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17380" y="688340"/>
            <a:ext cx="2674620" cy="437134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-24765" y="6774180"/>
            <a:ext cx="12239625" cy="83820"/>
          </a:xfrm>
          <a:prstGeom prst="roundRect">
            <a:avLst>
              <a:gd name="adj" fmla="val -1454545"/>
            </a:avLst>
          </a:prstGeom>
          <a:solidFill>
            <a:srgbClr val="8DC21F"/>
          </a:solidFill>
        </p:spPr>
        <p:txBody>
          <a:bodyPr wrap="square" lIns="679978" tIns="9896" rIns="679978" bIns="9896" rtlCol="0" anchor="ctr"/>
          <a:lstStyle/>
          <a:p>
            <a:pPr algn="ctr"/>
            <a:endParaRPr lang="en-US" sz="1200" dirty="0"/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009" y="217207"/>
            <a:ext cx="1647888" cy="2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635635" y="443230"/>
            <a:ext cx="5788660" cy="531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 SenseCAP Wio Tracker L1 Pro</a:t>
            </a:r>
            <a:endParaRPr lang="en-US" altLang="zh-CN" sz="24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50900" y="1546225"/>
            <a:ext cx="9842500" cy="1876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All-New PC+ABS C</a:t>
            </a: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asing </a:t>
            </a:r>
            <a:endParaRPr lang="en-US" altLang="zh-CN" sz="1600" b="1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Built-in Screen: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Direct messaging and location viewing without a phone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Easy Operation</a:t>
            </a:r>
            <a:r>
              <a:rPr lang="zh-CN" altLang="en-US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：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4-way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joystick, one-handed menu navigation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High Expandability</a:t>
            </a:r>
            <a:r>
              <a:rPr lang="zh-CN" altLang="en-US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：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Equipped with Grove connectors to plug in sensors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Triple Power Supply Options</a:t>
            </a:r>
            <a:r>
              <a:rPr lang="zh-CN" altLang="en-US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：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Built-in battery, Type-C fast charging, and solar input support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50900" y="1147445"/>
            <a:ext cx="20046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Features</a:t>
            </a:r>
            <a:r>
              <a:rPr lang="zh-CN" altLang="en-US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：</a:t>
            </a:r>
            <a:endParaRPr lang="zh-CN" altLang="en-US" sz="20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010" y="3422650"/>
            <a:ext cx="6752590" cy="3201670"/>
          </a:xfrm>
          <a:prstGeom prst="rect">
            <a:avLst/>
          </a:prstGeom>
        </p:spPr>
      </p:pic>
      <p:pic>
        <p:nvPicPr>
          <p:cNvPr id="13" name="图片 12" descr="1-114993390-wio-sx1262-wireless-module"/>
          <p:cNvPicPr>
            <a:picLocks noChangeAspect="1"/>
          </p:cNvPicPr>
          <p:nvPr/>
        </p:nvPicPr>
        <p:blipFill>
          <a:blip r:embed="rId4"/>
          <a:srcRect l="35549" t="41907" r="36861" b="19398"/>
          <a:stretch>
            <a:fillRect/>
          </a:stretch>
        </p:blipFill>
        <p:spPr>
          <a:xfrm>
            <a:off x="10507345" y="5355590"/>
            <a:ext cx="1067435" cy="11233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12"/>
          <p:cNvSpPr/>
          <p:nvPr/>
        </p:nvSpPr>
        <p:spPr>
          <a:xfrm>
            <a:off x="-24765" y="6774180"/>
            <a:ext cx="12239625" cy="83820"/>
          </a:xfrm>
          <a:prstGeom prst="roundRect">
            <a:avLst>
              <a:gd name="adj" fmla="val -1454545"/>
            </a:avLst>
          </a:prstGeom>
          <a:solidFill>
            <a:srgbClr val="8DC21F"/>
          </a:solidFill>
        </p:spPr>
        <p:txBody>
          <a:bodyPr wrap="square" lIns="679978" tIns="9896" rIns="679978" bIns="9896" rtlCol="0" anchor="ctr"/>
          <a:lstStyle/>
          <a:p>
            <a:pPr algn="ctr"/>
            <a:endParaRPr lang="en-US" sz="1200" dirty="0"/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009" y="217207"/>
            <a:ext cx="1647888" cy="2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635635" y="536575"/>
            <a:ext cx="5788660" cy="531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 </a:t>
            </a:r>
            <a:r>
              <a:rPr lang="en-US" altLang="zh-CN" sz="24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Wio Tracker L1 Dev Board</a:t>
            </a:r>
            <a:endParaRPr lang="en-US" altLang="zh-CN" sz="24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764540" y="1502410"/>
          <a:ext cx="9750425" cy="3209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595"/>
                <a:gridCol w="2520950"/>
                <a:gridCol w="2459355"/>
                <a:gridCol w="2676525"/>
              </a:tblGrid>
              <a:tr h="485775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>
                          <a:solidFill>
                            <a:schemeClr val="bg1"/>
                          </a:solidFill>
                          <a:latin typeface="Montserrat SemiBold" panose="00000600000000000000" charset="0"/>
                          <a:cs typeface="Montserrat SemiBold" panose="00000600000000000000" charset="0"/>
                        </a:rPr>
                        <a:t>Product Name</a:t>
                      </a:r>
                      <a:endParaRPr lang="en-US" altLang="zh-CN">
                        <a:solidFill>
                          <a:schemeClr val="bg1"/>
                        </a:solidFill>
                        <a:latin typeface="Montserrat SemiBold" panose="00000600000000000000" charset="0"/>
                        <a:cs typeface="Montserrat SemiBold" panose="00000600000000000000" charset="0"/>
                      </a:endParaRPr>
                    </a:p>
                  </a:txBody>
                  <a:tcPr anchor="ctr" anchorCtr="0">
                    <a:lnB>
                      <a:noFill/>
                    </a:lnB>
                    <a:solidFill>
                      <a:srgbClr val="8DC21F"/>
                    </a:solidFill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>
                          <a:solidFill>
                            <a:schemeClr val="bg1"/>
                          </a:solidFill>
                          <a:latin typeface="Montserrat SemiBold" panose="00000600000000000000" charset="0"/>
                          <a:cs typeface="Montserrat SemiBold" panose="00000600000000000000" charset="0"/>
                        </a:rPr>
                        <a:t>Wio </a:t>
                      </a:r>
                      <a:r>
                        <a:rPr lang="en-US" altLang="zh-CN">
                          <a:solidFill>
                            <a:schemeClr val="bg1"/>
                          </a:solidFill>
                          <a:latin typeface="Montserrat SemiBold" panose="00000600000000000000" charset="0"/>
                          <a:cs typeface="Montserrat SemiBold" panose="00000600000000000000" charset="0"/>
                        </a:rPr>
                        <a:t>Tracker L1 Lite</a:t>
                      </a:r>
                      <a:endParaRPr lang="en-US" altLang="zh-CN">
                        <a:solidFill>
                          <a:schemeClr val="bg1"/>
                        </a:solidFill>
                        <a:latin typeface="Montserrat SemiBold" panose="00000600000000000000" charset="0"/>
                        <a:cs typeface="Montserrat SemiBold" panose="00000600000000000000" charset="0"/>
                      </a:endParaRPr>
                    </a:p>
                  </a:txBody>
                  <a:tcPr anchor="ctr" anchorCtr="0">
                    <a:lnB>
                      <a:noFill/>
                    </a:lnB>
                    <a:solidFill>
                      <a:srgbClr val="8DC21F"/>
                    </a:solidFill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>
                          <a:solidFill>
                            <a:schemeClr val="bg1"/>
                          </a:solidFill>
                          <a:latin typeface="Montserrat SemiBold" panose="00000600000000000000" charset="0"/>
                          <a:cs typeface="Montserrat SemiBold" panose="00000600000000000000" charset="0"/>
                          <a:sym typeface="+mn-ea"/>
                        </a:rPr>
                        <a:t>Wio Tracker L1 </a:t>
                      </a:r>
                      <a:endParaRPr lang="en-US" altLang="zh-CN">
                        <a:solidFill>
                          <a:schemeClr val="bg1"/>
                        </a:solidFill>
                        <a:latin typeface="Montserrat SemiBold" panose="00000600000000000000" charset="0"/>
                        <a:cs typeface="Montserrat SemiBold" panose="00000600000000000000" charset="0"/>
                      </a:endParaRPr>
                    </a:p>
                  </a:txBody>
                  <a:tcPr anchor="ctr" anchorCtr="0">
                    <a:lnB>
                      <a:noFill/>
                    </a:lnB>
                    <a:solidFill>
                      <a:srgbClr val="8DC21F"/>
                    </a:solidFill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>
                          <a:solidFill>
                            <a:schemeClr val="bg1"/>
                          </a:solidFill>
                          <a:latin typeface="Montserrat SemiBold" panose="00000600000000000000" charset="0"/>
                          <a:cs typeface="Montserrat SemiBold" panose="00000600000000000000" charset="0"/>
                          <a:sym typeface="+mn-ea"/>
                        </a:rPr>
                        <a:t>Wio Tracker L1 E-ink</a:t>
                      </a:r>
                      <a:endParaRPr lang="en-US" altLang="zh-CN">
                        <a:solidFill>
                          <a:schemeClr val="bg1"/>
                        </a:solidFill>
                        <a:latin typeface="Montserrat SemiBold" panose="00000600000000000000" charset="0"/>
                        <a:cs typeface="Montserrat SemiBold" panose="00000600000000000000" charset="0"/>
                      </a:endParaRPr>
                    </a:p>
                  </a:txBody>
                  <a:tcPr anchor="ctr" anchorCtr="0">
                    <a:lnB>
                      <a:noFill/>
                    </a:lnB>
                    <a:solidFill>
                      <a:srgbClr val="8DC21F"/>
                    </a:solidFill>
                  </a:tcPr>
                </a:tc>
              </a:tr>
              <a:tr h="122364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rgbClr val="003A4A"/>
                          </a:solidFill>
                          <a:latin typeface="Montserrat SemiBold" panose="00000600000000000000" charset="0"/>
                          <a:cs typeface="Montserrat SemiBold" panose="00000600000000000000" charset="0"/>
                        </a:rPr>
                        <a:t>Image</a:t>
                      </a:r>
                      <a:endParaRPr lang="en-US" altLang="zh-CN">
                        <a:solidFill>
                          <a:srgbClr val="003A4A"/>
                        </a:solidFill>
                        <a:latin typeface="Montserrat SemiBold" panose="00000600000000000000" charset="0"/>
                        <a:cs typeface="Montserrat SemiBold" panose="00000600000000000000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49935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>
                          <a:solidFill>
                            <a:srgbClr val="003A4A"/>
                          </a:solidFill>
                          <a:latin typeface="Montserrat SemiBold" panose="00000600000000000000" charset="0"/>
                          <a:cs typeface="Montserrat SemiBold" panose="00000600000000000000" charset="0"/>
                        </a:rPr>
                        <a:t>Screen</a:t>
                      </a:r>
                      <a:endParaRPr lang="en-US" altLang="zh-CN">
                        <a:solidFill>
                          <a:srgbClr val="003A4A"/>
                        </a:solidFill>
                        <a:latin typeface="Montserrat SemiBold" panose="00000600000000000000" charset="0"/>
                        <a:cs typeface="Montserrat SemiBold" panose="00000600000000000000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>
                          <a:solidFill>
                            <a:srgbClr val="003A4A"/>
                          </a:solidFill>
                          <a:latin typeface="Montserrat" panose="00000600000000000000" pitchFamily="34" charset="0"/>
                          <a:cs typeface="Montserrat" panose="00000600000000000000" pitchFamily="34" charset="0"/>
                        </a:rPr>
                        <a:t>/</a:t>
                      </a:r>
                      <a:endParaRPr lang="en-US" altLang="zh-CN">
                        <a:solidFill>
                          <a:srgbClr val="003A4A"/>
                        </a:solidFill>
                        <a:latin typeface="Montserrat" panose="00000600000000000000" pitchFamily="34" charset="0"/>
                        <a:cs typeface="Montserrat" panose="00000600000000000000" pitchFamily="3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>
                          <a:solidFill>
                            <a:srgbClr val="003A4A"/>
                          </a:solidFill>
                          <a:latin typeface="Montserrat" panose="00000600000000000000" pitchFamily="34" charset="0"/>
                          <a:cs typeface="Montserrat" panose="00000600000000000000" pitchFamily="34" charset="0"/>
                        </a:rPr>
                        <a:t>1.3-inch OLED</a:t>
                      </a:r>
                      <a:endParaRPr lang="en-US" altLang="zh-CN">
                        <a:solidFill>
                          <a:srgbClr val="003A4A"/>
                        </a:solidFill>
                        <a:latin typeface="Montserrat" panose="00000600000000000000" pitchFamily="34" charset="0"/>
                        <a:cs typeface="Montserrat" panose="00000600000000000000" pitchFamily="3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>
                          <a:solidFill>
                            <a:srgbClr val="003A4A"/>
                          </a:solidFill>
                          <a:latin typeface="Montserrat" panose="00000600000000000000" pitchFamily="34" charset="0"/>
                          <a:cs typeface="Montserrat" panose="00000600000000000000" pitchFamily="34" charset="0"/>
                        </a:rPr>
                        <a:t>2.13-inch E-ink</a:t>
                      </a:r>
                      <a:endParaRPr lang="en-US" altLang="zh-CN">
                        <a:solidFill>
                          <a:srgbClr val="003A4A"/>
                        </a:solidFill>
                        <a:latin typeface="Montserrat" panose="00000600000000000000" pitchFamily="34" charset="0"/>
                        <a:cs typeface="Montserrat" panose="00000600000000000000" pitchFamily="34" charset="0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3289935" y="1990725"/>
            <a:ext cx="1386205" cy="117411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5838190" y="2113280"/>
            <a:ext cx="1402080" cy="105156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97255" y="4652645"/>
            <a:ext cx="8140700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 fontAlgn="auto">
              <a:lnSpc>
                <a:spcPts val="2320"/>
              </a:lnSpc>
              <a:buClrTx/>
              <a:buSzTx/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Plug &amp; Play: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Pre-flashed Meshtastic firmware for instant setup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marL="285750" indent="-285750" algn="just" fontAlgn="auto">
              <a:lnSpc>
                <a:spcPts val="2320"/>
              </a:lnSpc>
              <a:buClrTx/>
              <a:buSzTx/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Triple Power: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Supports Type-C, Li-ion battery, and Solar input</a:t>
            </a:r>
            <a:endParaRPr lang="en-US" altLang="zh-CN" sz="1600" b="1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marL="285750" indent="-285750" algn="just" fontAlgn="auto">
              <a:lnSpc>
                <a:spcPts val="2320"/>
              </a:lnSpc>
              <a:buClrTx/>
              <a:buSzTx/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High Expandability: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Grove-compatible for rapid industrial customization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97255" y="4253865"/>
            <a:ext cx="20046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Features</a:t>
            </a:r>
            <a:r>
              <a:rPr lang="zh-CN" altLang="en-US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：</a:t>
            </a:r>
            <a:endParaRPr lang="zh-CN" altLang="en-US" sz="20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8402320" y="1990725"/>
            <a:ext cx="1680845" cy="1223010"/>
          </a:xfrm>
          <a:prstGeom prst="rect">
            <a:avLst/>
          </a:prstGeom>
        </p:spPr>
      </p:pic>
      <p:pic>
        <p:nvPicPr>
          <p:cNvPr id="13" name="图片 12" descr="1-114993390-wio-sx1262-wireless-module"/>
          <p:cNvPicPr>
            <a:picLocks noChangeAspect="1"/>
          </p:cNvPicPr>
          <p:nvPr/>
        </p:nvPicPr>
        <p:blipFill>
          <a:blip r:embed="rId5"/>
          <a:srcRect l="35549" t="41907" r="36861" b="19398"/>
          <a:stretch>
            <a:fillRect/>
          </a:stretch>
        </p:blipFill>
        <p:spPr>
          <a:xfrm>
            <a:off x="10507345" y="5355590"/>
            <a:ext cx="1067435" cy="11233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12"/>
          <p:cNvSpPr/>
          <p:nvPr/>
        </p:nvSpPr>
        <p:spPr>
          <a:xfrm>
            <a:off x="-24765" y="6774180"/>
            <a:ext cx="12239625" cy="83820"/>
          </a:xfrm>
          <a:prstGeom prst="roundRect">
            <a:avLst>
              <a:gd name="adj" fmla="val -1454545"/>
            </a:avLst>
          </a:prstGeom>
          <a:solidFill>
            <a:srgbClr val="8DC21F"/>
          </a:solidFill>
        </p:spPr>
        <p:txBody>
          <a:bodyPr wrap="square" lIns="679978" tIns="9896" rIns="679978" bIns="9896" rtlCol="0" anchor="ctr"/>
          <a:lstStyle/>
          <a:p>
            <a:pPr algn="ctr"/>
            <a:endParaRPr lang="en-US" sz="1200" dirty="0"/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009" y="217207"/>
            <a:ext cx="1647888" cy="2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635635" y="443230"/>
            <a:ext cx="5788660" cy="531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 SenseCAP Solar Node P1&amp; P1 pro</a:t>
            </a:r>
            <a:endParaRPr lang="en-US" altLang="zh-CN" sz="24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50900" y="1546225"/>
            <a:ext cx="8140700" cy="1876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Sustainable Power: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5W solar panel +batteries last over 2 months( P1 Pro)</a:t>
            </a:r>
            <a:endParaRPr lang="en-US" altLang="zh-CN" sz="1600" b="1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Long-range communication: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8 to 9 km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Long-term outdoor use: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Rugged protective casing, IPX5 waterproof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High Expandability</a:t>
            </a:r>
            <a:r>
              <a:rPr lang="zh-CN" altLang="en-US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：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Equipped with Grove connectors to  plug in  sensors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Accessory Options</a:t>
            </a:r>
            <a:r>
              <a:rPr lang="zh-CN" altLang="en-US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：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Multiple antenna choices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Easy to install: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 Align </a:t>
            </a:r>
            <a:r>
              <a:rPr lang="en-US" altLang="en-US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→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 Insert </a:t>
            </a:r>
            <a:r>
              <a:rPr lang="en-US" altLang="en-US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→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 Lock, mountable on poles or walls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50900" y="1147445"/>
            <a:ext cx="20046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Features</a:t>
            </a:r>
            <a:r>
              <a:rPr lang="zh-CN" altLang="en-US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：</a:t>
            </a:r>
            <a:endParaRPr lang="zh-CN" altLang="en-US" sz="20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50900" y="3738880"/>
            <a:ext cx="20046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Applications</a:t>
            </a:r>
            <a:r>
              <a:rPr lang="zh-CN" altLang="en-US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：</a:t>
            </a:r>
            <a:endParaRPr lang="zh-CN" altLang="en-US" sz="20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" y="4137660"/>
            <a:ext cx="9314180" cy="21056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1802" t="5520" r="-1417" b="1518"/>
          <a:stretch>
            <a:fillRect/>
          </a:stretch>
        </p:blipFill>
        <p:spPr>
          <a:xfrm>
            <a:off x="9278620" y="1295400"/>
            <a:ext cx="2586355" cy="1990090"/>
          </a:xfrm>
          <a:prstGeom prst="rect">
            <a:avLst/>
          </a:prstGeom>
        </p:spPr>
      </p:pic>
      <p:pic>
        <p:nvPicPr>
          <p:cNvPr id="13" name="图片 12" descr="1-114993390-wio-sx1262-wireless-module"/>
          <p:cNvPicPr>
            <a:picLocks noChangeAspect="1"/>
          </p:cNvPicPr>
          <p:nvPr/>
        </p:nvPicPr>
        <p:blipFill>
          <a:blip r:embed="rId4"/>
          <a:srcRect l="35549" t="41907" r="36861" b="19398"/>
          <a:stretch>
            <a:fillRect/>
          </a:stretch>
        </p:blipFill>
        <p:spPr>
          <a:xfrm>
            <a:off x="10797540" y="5421630"/>
            <a:ext cx="1067435" cy="11233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12"/>
          <p:cNvSpPr/>
          <p:nvPr/>
        </p:nvSpPr>
        <p:spPr>
          <a:xfrm>
            <a:off x="-24765" y="6774180"/>
            <a:ext cx="12239625" cy="83820"/>
          </a:xfrm>
          <a:prstGeom prst="roundRect">
            <a:avLst>
              <a:gd name="adj" fmla="val -1454545"/>
            </a:avLst>
          </a:prstGeom>
          <a:solidFill>
            <a:srgbClr val="8DC21F"/>
          </a:solidFill>
        </p:spPr>
        <p:txBody>
          <a:bodyPr wrap="square" lIns="679978" tIns="9896" rIns="679978" bIns="9896" rtlCol="0" anchor="ctr"/>
          <a:lstStyle/>
          <a:p>
            <a:pPr algn="ctr"/>
            <a:endParaRPr lang="en-US" sz="1200" dirty="0"/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009" y="217207"/>
            <a:ext cx="1647888" cy="2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635635" y="443230"/>
            <a:ext cx="5788660" cy="531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XIAO Dev Kits for Meshtastic</a:t>
            </a:r>
            <a:r>
              <a:rPr lang="en-US" altLang="en-US" sz="2400" baseline="30000">
                <a:solidFill>
                  <a:srgbClr val="8DC21F"/>
                </a:solidFill>
                <a:uFillTx/>
                <a:latin typeface="Montserrat SemiBold" panose="00000600000000000000" charset="0"/>
                <a:cs typeface="Montserrat SemiBold" panose="00000600000000000000" charset="0"/>
              </a:rPr>
              <a:t>®</a:t>
            </a:r>
            <a:endParaRPr lang="en-US" altLang="en-US" sz="2400" baseline="30000">
              <a:solidFill>
                <a:srgbClr val="8DC21F"/>
              </a:solidFill>
              <a:uFillTx/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35635" y="2832100"/>
            <a:ext cx="7346950" cy="12814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High Performance</a:t>
            </a:r>
            <a:endParaRPr lang="en-US" altLang="zh-CN" sz="1600" b="1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Multiple Applications: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Can be developed as a Meshtastic node or router, a LoRa &amp; LoRaWAN senso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r, or a single-channel LoRaWAN gateway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635635" y="2416810"/>
            <a:ext cx="55733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 XIAO ESP32S3 &amp; Wio-SX1262 Kit</a:t>
            </a:r>
            <a:endParaRPr lang="en-US" altLang="zh-CN" sz="20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635635" y="4570730"/>
            <a:ext cx="51828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8DC21F"/>
                </a:solidFill>
                <a:latin typeface="Montserrat SemiBold" panose="00000600000000000000" charset="0"/>
                <a:cs typeface="Montserrat SemiBold" panose="00000600000000000000" charset="0"/>
              </a:rPr>
              <a:t>XIAO nRF52840 &amp; Wio-SX1262 Kit</a:t>
            </a:r>
            <a:endParaRPr lang="en-US" altLang="zh-CN" sz="2000">
              <a:solidFill>
                <a:srgbClr val="8DC21F"/>
              </a:solidFill>
              <a:latin typeface="Montserrat SemiBold" panose="00000600000000000000" charset="0"/>
              <a:cs typeface="Montserrat SemiBold" panose="00000600000000000000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5635" y="1068705"/>
            <a:ext cx="107937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This series offers a </a:t>
            </a: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user-friendly, plug-and-play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 experience with</a:t>
            </a: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 pre-flashed firmware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 for instant deployment. It</a:t>
            </a: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 </a:t>
            </a:r>
            <a:r>
              <a:rPr lang="en-US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s</a:t>
            </a: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upports LoRa , BLE or Wi-Fi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 for versatile communication needs and features seamless</a:t>
            </a: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 Grove compatibility </a:t>
            </a:r>
            <a:r>
              <a:rPr lang="en-US" altLang="zh-CN" sz="1600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for rapid sensor integration and customization.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635635" y="4991735"/>
            <a:ext cx="7346950" cy="6864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Ultra-Low Power</a:t>
            </a:r>
            <a:endParaRPr lang="en-US" altLang="zh-CN" sz="1600" b="1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marL="285750" indent="-285750" algn="just" fontAlgn="auto">
              <a:lnSpc>
                <a:spcPts val="2320"/>
              </a:lnSpc>
              <a:buFont typeface="Arial" panose="020B0604020202090204" pitchFamily="34" charset="0"/>
              <a:buChar char="•"/>
            </a:pPr>
            <a:r>
              <a:rPr lang="en-US" altLang="zh-CN" sz="1600" b="1">
                <a:solidFill>
                  <a:srgbClr val="003A4A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Bluetooth 5.0 with NFC</a:t>
            </a:r>
            <a:endParaRPr lang="en-US" altLang="zh-CN" sz="1600">
              <a:solidFill>
                <a:srgbClr val="003A4A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</p:txBody>
      </p:sp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5534660" y="4636135"/>
            <a:ext cx="2252980" cy="168973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7"/>
          <a:srcRect l="16646" t="5944" r="17792" b="13574"/>
          <a:stretch>
            <a:fillRect/>
          </a:stretch>
        </p:blipFill>
        <p:spPr>
          <a:xfrm>
            <a:off x="8446770" y="2416810"/>
            <a:ext cx="1421765" cy="130873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7150" y="2502535"/>
            <a:ext cx="1898650" cy="1463675"/>
          </a:xfrm>
          <a:prstGeom prst="rect">
            <a:avLst/>
          </a:prstGeom>
        </p:spPr>
      </p:pic>
      <p:pic>
        <p:nvPicPr>
          <p:cNvPr id="13" name="图片 12" descr="1-114993390-wio-sx1262-wireless-module"/>
          <p:cNvPicPr>
            <a:picLocks noChangeAspect="1"/>
          </p:cNvPicPr>
          <p:nvPr/>
        </p:nvPicPr>
        <p:blipFill>
          <a:blip r:embed="rId9"/>
          <a:srcRect l="35549" t="41907" r="36861" b="19398"/>
          <a:stretch>
            <a:fillRect/>
          </a:stretch>
        </p:blipFill>
        <p:spPr>
          <a:xfrm>
            <a:off x="10507345" y="4468495"/>
            <a:ext cx="1067435" cy="11233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48640" y="365760"/>
            <a:ext cx="2682240" cy="390144"/>
          </a:xfrm>
          <a:prstGeom prst="roundRect">
            <a:avLst>
              <a:gd name="adj" fmla="val 50000"/>
            </a:avLst>
          </a:prstGeom>
          <a:solidFill>
            <a:srgbClr val="8FC322">
              <a:alpha val="100000"/>
            </a:srgbClr>
          </a:solidFill>
          <a:ln w="12700">
            <a:solidFill>
              <a:srgbClr val="00A86B">
                <a:alpha val="100000"/>
              </a:srgbClr>
            </a:solidFill>
            <a:prstDash val="solid"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3" name="AutoShape 3"/>
          <p:cNvSpPr/>
          <p:nvPr/>
        </p:nvSpPr>
        <p:spPr>
          <a:xfrm>
            <a:off x="548640" y="365760"/>
            <a:ext cx="2682240" cy="3901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335" b="1" i="0" u="none" strike="noStrike">
                <a:solidFill>
                  <a:srgbClr val="FFFFFF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PRODUCT OVERVIEW</a:t>
            </a:r>
            <a:endParaRPr lang="en-US" sz="1465"/>
          </a:p>
        </p:txBody>
      </p:sp>
      <p:sp>
        <p:nvSpPr>
          <p:cNvPr id="4" name="AutoShape 4"/>
          <p:cNvSpPr/>
          <p:nvPr/>
        </p:nvSpPr>
        <p:spPr>
          <a:xfrm>
            <a:off x="548640" y="877824"/>
            <a:ext cx="11094720" cy="73152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2D2D2D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MeshTracker X1</a:t>
            </a:r>
            <a:endParaRPr lang="en-US" sz="1465"/>
          </a:p>
        </p:txBody>
      </p:sp>
      <p:sp>
        <p:nvSpPr>
          <p:cNvPr id="5" name="AutoShape 5"/>
          <p:cNvSpPr/>
          <p:nvPr/>
        </p:nvSpPr>
        <p:spPr>
          <a:xfrm>
            <a:off x="628740" y="1609344"/>
            <a:ext cx="10359163" cy="43210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265" b="1" i="0" u="none" strike="noStrike">
                <a:solidFill>
                  <a:srgbClr val="2D2D2D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Your Best Everyday Carry Companion for </a:t>
            </a:r>
            <a:r>
              <a:rPr lang="en-US" sz="2265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Off-grid Communication</a:t>
            </a:r>
            <a:endParaRPr lang="en-US" sz="1465"/>
          </a:p>
        </p:txBody>
      </p:sp>
      <p:grpSp>
        <p:nvGrpSpPr>
          <p:cNvPr id="6" name="Group 6"/>
          <p:cNvGrpSpPr/>
          <p:nvPr/>
        </p:nvGrpSpPr>
        <p:grpSpPr>
          <a:xfrm>
            <a:off x="7764125" y="3343671"/>
            <a:ext cx="3377559" cy="972535"/>
            <a:chOff x="5823094" y="2507753"/>
            <a:chExt cx="2533169" cy="729401"/>
          </a:xfrm>
        </p:grpSpPr>
        <p:sp>
          <p:nvSpPr>
            <p:cNvPr id="7" name="AutoShape 7"/>
            <p:cNvSpPr/>
            <p:nvPr/>
          </p:nvSpPr>
          <p:spPr>
            <a:xfrm>
              <a:off x="5823094" y="2507753"/>
              <a:ext cx="2533169" cy="729401"/>
            </a:xfrm>
            <a:prstGeom prst="roundRect">
              <a:avLst>
                <a:gd name="adj" fmla="val 15043"/>
              </a:avLst>
            </a:prstGeom>
            <a:solidFill>
              <a:srgbClr val="FFFFFF">
                <a:alpha val="100000"/>
              </a:srgbClr>
            </a:solidFill>
            <a:ln w="12700">
              <a:solidFill>
                <a:srgbClr val="E5E7EB">
                  <a:alpha val="100000"/>
                </a:srgbClr>
              </a:solidFill>
              <a:prstDash val="solid"/>
            </a:ln>
            <a:effectLst>
              <a:outerShdw blurRad="101600" dist="25400" dir="2700000" algn="bl">
                <a:srgbClr val="000000">
                  <a:alpha val="10000"/>
                </a:srgbClr>
              </a:outerShdw>
            </a:effectLst>
          </p:spPr>
          <p:txBody>
            <a:bodyPr wrap="square" lIns="121920" tIns="60960" rIns="121920" bIns="60960" rtlCol="0" anchor="t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2400" b="0" i="0" u="none" strike="noStrik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lang="en-US" sz="1465"/>
            </a:p>
          </p:txBody>
        </p:sp>
        <p:sp>
          <p:nvSpPr>
            <p:cNvPr id="8" name="AutoShape 8"/>
            <p:cNvSpPr/>
            <p:nvPr/>
          </p:nvSpPr>
          <p:spPr>
            <a:xfrm>
              <a:off x="6200284" y="2565538"/>
              <a:ext cx="1871345" cy="167005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121920" tIns="60960" rIns="121920" bIns="60960" rtlCol="0" anchor="ctr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1200" b="1" i="0" u="none" strike="noStrike">
                  <a:solidFill>
                    <a:srgbClr val="2D2D2D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Accurate Location Tracking</a:t>
              </a:r>
              <a:endParaRPr lang="en-US" sz="1465"/>
            </a:p>
          </p:txBody>
        </p:sp>
        <p:sp>
          <p:nvSpPr>
            <p:cNvPr id="9" name="AutoShape 9"/>
            <p:cNvSpPr/>
            <p:nvPr/>
          </p:nvSpPr>
          <p:spPr>
            <a:xfrm>
              <a:off x="5937342" y="2806599"/>
              <a:ext cx="2133600" cy="368300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00000"/>
                </a:lnSpc>
                <a:defRPr/>
              </a:pPr>
              <a: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Share and view locations on the map, even off-grid</a:t>
              </a:r>
              <a:endParaRPr lang="en-US" sz="1465"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927975" y="3392170"/>
            <a:ext cx="280670" cy="263525"/>
          </a:xfrm>
          <a:prstGeom prst="rect">
            <a:avLst/>
          </a:prstGeom>
          <a:ln w="12700">
            <a:noFill/>
            <a:prstDash val="solid"/>
          </a:ln>
        </p:spPr>
      </p:pic>
      <p:grpSp>
        <p:nvGrpSpPr>
          <p:cNvPr id="11" name="Group 11"/>
          <p:cNvGrpSpPr/>
          <p:nvPr/>
        </p:nvGrpSpPr>
        <p:grpSpPr>
          <a:xfrm>
            <a:off x="4200955" y="4569415"/>
            <a:ext cx="3171736" cy="985801"/>
            <a:chOff x="3150716" y="3427061"/>
            <a:chExt cx="2378802" cy="739351"/>
          </a:xfrm>
        </p:grpSpPr>
        <p:sp>
          <p:nvSpPr>
            <p:cNvPr id="12" name="AutoShape 12"/>
            <p:cNvSpPr/>
            <p:nvPr/>
          </p:nvSpPr>
          <p:spPr>
            <a:xfrm>
              <a:off x="3150716" y="3427061"/>
              <a:ext cx="2378802" cy="739351"/>
            </a:xfrm>
            <a:prstGeom prst="roundRect">
              <a:avLst>
                <a:gd name="adj" fmla="val 14841"/>
              </a:avLst>
            </a:prstGeom>
            <a:solidFill>
              <a:srgbClr val="FFFFFF">
                <a:alpha val="100000"/>
              </a:srgbClr>
            </a:solidFill>
            <a:ln w="12700">
              <a:solidFill>
                <a:srgbClr val="E5E7EB">
                  <a:alpha val="100000"/>
                </a:srgbClr>
              </a:solidFill>
              <a:prstDash val="solid"/>
            </a:ln>
            <a:effectLst>
              <a:outerShdw blurRad="101600" dist="25400" dir="2700000" algn="bl">
                <a:srgbClr val="000000">
                  <a:alpha val="10000"/>
                </a:srgbClr>
              </a:outerShdw>
            </a:effectLst>
          </p:spPr>
          <p:txBody>
            <a:bodyPr wrap="square" lIns="121920" tIns="60960" rIns="121920" bIns="60960" rtlCol="0" anchor="t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2400" b="0" i="0" u="none" strike="noStrik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lang="en-US" sz="1465"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3207231" y="3592796"/>
              <a:ext cx="2258695" cy="104775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121920" tIns="60960" rIns="121920" bIns="60960" rtlCol="0" anchor="ctr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1200" b="1" i="0" u="none" strike="noStrike">
                  <a:solidFill>
                    <a:srgbClr val="2D2D2D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Waterproof and Dustproof</a:t>
              </a:r>
              <a:endParaRPr lang="en-US" sz="1465"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3263111" y="3823301"/>
              <a:ext cx="2203450" cy="254000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00000"/>
                </a:lnSpc>
                <a:defRPr/>
              </a:pPr>
              <a: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Built fot the outdoors. </a:t>
              </a:r>
              <a:r>
                <a:rPr lang="en-US" sz="1200" b="1" i="0" u="none" strike="noStrike">
                  <a:solidFill>
                    <a:srgbClr val="8FC32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IP66 dust&amp;water resistant</a:t>
              </a:r>
              <a:endParaRPr lang="en-US" sz="1465"/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19512" y="4698449"/>
            <a:ext cx="345720" cy="287271"/>
          </a:xfrm>
          <a:prstGeom prst="rect">
            <a:avLst/>
          </a:prstGeom>
          <a:ln w="12700">
            <a:noFill/>
            <a:prstDash val="solid"/>
          </a:ln>
        </p:spPr>
      </p:pic>
      <p:grpSp>
        <p:nvGrpSpPr>
          <p:cNvPr id="16" name="Group 16"/>
          <p:cNvGrpSpPr/>
          <p:nvPr/>
        </p:nvGrpSpPr>
        <p:grpSpPr>
          <a:xfrm>
            <a:off x="7764125" y="5854429"/>
            <a:ext cx="3410532" cy="750467"/>
            <a:chOff x="5823094" y="4390822"/>
            <a:chExt cx="2557899" cy="562850"/>
          </a:xfrm>
        </p:grpSpPr>
        <p:sp>
          <p:nvSpPr>
            <p:cNvPr id="17" name="AutoShape 17"/>
            <p:cNvSpPr/>
            <p:nvPr/>
          </p:nvSpPr>
          <p:spPr>
            <a:xfrm>
              <a:off x="5823094" y="4390822"/>
              <a:ext cx="2557899" cy="562850"/>
            </a:xfrm>
            <a:prstGeom prst="roundRect">
              <a:avLst>
                <a:gd name="adj" fmla="val 19496"/>
              </a:avLst>
            </a:prstGeom>
            <a:solidFill>
              <a:srgbClr val="FFFFFF">
                <a:alpha val="100000"/>
              </a:srgbClr>
            </a:solidFill>
            <a:ln w="12700">
              <a:solidFill>
                <a:srgbClr val="E5E7EB">
                  <a:alpha val="100000"/>
                </a:srgbClr>
              </a:solidFill>
              <a:prstDash val="solid"/>
            </a:ln>
            <a:effectLst>
              <a:outerShdw blurRad="101600" dist="25400" dir="2700000" algn="bl">
                <a:srgbClr val="000000">
                  <a:alpha val="10000"/>
                </a:srgbClr>
              </a:outerShdw>
            </a:effectLst>
          </p:spPr>
          <p:txBody>
            <a:bodyPr wrap="square" lIns="121920" tIns="60960" rIns="121920" bIns="60960" rtlCol="0" anchor="t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2400" b="0" i="0" u="none" strike="noStrik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lang="en-US" sz="1465"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6285110" y="4427281"/>
              <a:ext cx="1529215" cy="111692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121920" tIns="60960" rIns="121920" bIns="60960" rtlCol="0" anchor="ctr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1200" b="1" i="0" u="none" strike="noStrike">
                  <a:solidFill>
                    <a:srgbClr val="2D2D2D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Long-Range Coverage</a:t>
              </a:r>
              <a:endParaRPr lang="en-US" sz="1465"/>
            </a:p>
          </p:txBody>
        </p:sp>
        <p:sp>
          <p:nvSpPr>
            <p:cNvPr id="19" name="AutoShape 19"/>
            <p:cNvSpPr/>
            <p:nvPr/>
          </p:nvSpPr>
          <p:spPr>
            <a:xfrm>
              <a:off x="5971208" y="4593704"/>
              <a:ext cx="2341245" cy="253841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00000"/>
                </a:lnSpc>
                <a:defRPr/>
              </a:pPr>
              <a:r>
                <a:rPr lang="en-US" altLang="zh-CN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Benefiting from </a:t>
              </a:r>
              <a:r>
                <a:rPr lang="en-US" altLang="zh-CN" sz="1200" b="1" i="0" u="none" strike="noStrike">
                  <a:solidFill>
                    <a:srgbClr val="8DC21F"/>
                  </a:solidFill>
                  <a:latin typeface="Montserrat" panose="00000600000000000000" pitchFamily="34" charset="0"/>
                  <a:ea typeface="Montserrat" panose="00000600000000000000"/>
                  <a:cs typeface="Montserrat" panose="00000600000000000000" pitchFamily="34" charset="0"/>
                  <a:sym typeface="Montserrat" panose="00000600000000000000"/>
                </a:rPr>
                <a:t>LR2021 </a:t>
              </a:r>
              <a:r>
                <a:rPr lang="en-US" altLang="zh-CN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communication up to </a:t>
              </a:r>
              <a:r>
                <a:rPr lang="en-US" altLang="zh-CN" sz="1200" b="1" i="0" u="none" strike="noStrike">
                  <a:solidFill>
                    <a:srgbClr val="8DC21F"/>
                  </a:solidFill>
                  <a:latin typeface="Montserrat" panose="00000600000000000000" pitchFamily="34" charset="0"/>
                  <a:ea typeface="Montserrat" panose="00000600000000000000"/>
                  <a:cs typeface="Montserrat" panose="00000600000000000000" pitchFamily="34" charset="0"/>
                  <a:sym typeface="Montserrat" panose="00000600000000000000"/>
                </a:rPr>
                <a:t>8 km</a:t>
              </a:r>
              <a:r>
                <a:rPr lang="en-US" altLang="zh-CN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 </a:t>
              </a:r>
              <a: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without service</a:t>
              </a:r>
              <a:endParaRPr lang="en-US" sz="1465"/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86395" y="5895975"/>
            <a:ext cx="280670" cy="214630"/>
          </a:xfrm>
          <a:prstGeom prst="rect">
            <a:avLst/>
          </a:prstGeom>
          <a:ln w="12700">
            <a:noFill/>
            <a:prstDash val="solid"/>
          </a:ln>
        </p:spPr>
      </p:pic>
      <p:grpSp>
        <p:nvGrpSpPr>
          <p:cNvPr id="21" name="Group 21"/>
          <p:cNvGrpSpPr/>
          <p:nvPr/>
        </p:nvGrpSpPr>
        <p:grpSpPr>
          <a:xfrm>
            <a:off x="4174216" y="3343671"/>
            <a:ext cx="3171736" cy="985801"/>
            <a:chOff x="3130662" y="2507753"/>
            <a:chExt cx="2378802" cy="739351"/>
          </a:xfrm>
        </p:grpSpPr>
        <p:sp>
          <p:nvSpPr>
            <p:cNvPr id="22" name="AutoShape 22"/>
            <p:cNvSpPr/>
            <p:nvPr/>
          </p:nvSpPr>
          <p:spPr>
            <a:xfrm>
              <a:off x="3149346" y="2507753"/>
              <a:ext cx="2360118" cy="739351"/>
            </a:xfrm>
            <a:prstGeom prst="roundRect">
              <a:avLst>
                <a:gd name="adj" fmla="val 14841"/>
              </a:avLst>
            </a:prstGeom>
            <a:solidFill>
              <a:srgbClr val="FFFFFF">
                <a:alpha val="100000"/>
              </a:srgbClr>
            </a:solidFill>
            <a:ln w="12700">
              <a:solidFill>
                <a:srgbClr val="E5E7EB">
                  <a:alpha val="100000"/>
                </a:srgbClr>
              </a:solidFill>
              <a:prstDash val="solid"/>
            </a:ln>
            <a:effectLst>
              <a:outerShdw blurRad="101600" dist="25400" dir="2700000" algn="bl">
                <a:srgbClr val="000000">
                  <a:alpha val="10000"/>
                </a:srgbClr>
              </a:outerShdw>
            </a:effectLst>
          </p:spPr>
          <p:txBody>
            <a:bodyPr wrap="square" lIns="121920" tIns="60960" rIns="121920" bIns="60960" rtlCol="0" anchor="t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2400" b="0" i="0" u="none" strike="noStrik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lang="en-US" sz="1465"/>
            </a:p>
          </p:txBody>
        </p:sp>
        <p:sp>
          <p:nvSpPr>
            <p:cNvPr id="23" name="AutoShape 23"/>
            <p:cNvSpPr/>
            <p:nvPr/>
          </p:nvSpPr>
          <p:spPr>
            <a:xfrm>
              <a:off x="3130662" y="2597885"/>
              <a:ext cx="1344046" cy="208596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121920" tIns="60960" rIns="121920" bIns="60960" rtlCol="0" anchor="ctr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1200" b="1" i="0" u="none" strike="noStrike">
                  <a:solidFill>
                    <a:srgbClr val="2D2D2D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Card-sized</a:t>
              </a:r>
              <a:endParaRPr lang="en-US" sz="1465"/>
            </a:p>
          </p:txBody>
        </p:sp>
        <p:sp>
          <p:nvSpPr>
            <p:cNvPr id="24" name="AutoShape 24"/>
            <p:cNvSpPr/>
            <p:nvPr/>
          </p:nvSpPr>
          <p:spPr>
            <a:xfrm>
              <a:off x="3264551" y="2851191"/>
              <a:ext cx="2011510" cy="254000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00000"/>
                </a:lnSpc>
                <a:defRPr/>
              </a:pPr>
              <a: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Fits in your wallet, easy to carry anywhere</a:t>
              </a:r>
              <a:endParaRPr lang="en-US" sz="1465"/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301935" y="3411161"/>
            <a:ext cx="318481" cy="280013"/>
          </a:xfrm>
          <a:prstGeom prst="rect">
            <a:avLst/>
          </a:prstGeom>
          <a:ln w="12700">
            <a:noFill/>
            <a:prstDash val="solid"/>
          </a:ln>
        </p:spPr>
      </p:pic>
      <p:grpSp>
        <p:nvGrpSpPr>
          <p:cNvPr id="26" name="Group 26"/>
          <p:cNvGrpSpPr/>
          <p:nvPr/>
        </p:nvGrpSpPr>
        <p:grpSpPr>
          <a:xfrm>
            <a:off x="7764125" y="4592675"/>
            <a:ext cx="3410532" cy="985801"/>
            <a:chOff x="5823094" y="3444506"/>
            <a:chExt cx="2557899" cy="739351"/>
          </a:xfrm>
        </p:grpSpPr>
        <p:sp>
          <p:nvSpPr>
            <p:cNvPr id="27" name="AutoShape 27"/>
            <p:cNvSpPr/>
            <p:nvPr/>
          </p:nvSpPr>
          <p:spPr>
            <a:xfrm>
              <a:off x="5823094" y="3444506"/>
              <a:ext cx="2557899" cy="739351"/>
            </a:xfrm>
            <a:prstGeom prst="roundRect">
              <a:avLst>
                <a:gd name="adj" fmla="val 14841"/>
              </a:avLst>
            </a:prstGeom>
            <a:solidFill>
              <a:srgbClr val="FFFFFF">
                <a:alpha val="100000"/>
              </a:srgbClr>
            </a:solidFill>
            <a:ln w="12700">
              <a:solidFill>
                <a:srgbClr val="E5E7EB">
                  <a:alpha val="100000"/>
                </a:srgbClr>
              </a:solidFill>
              <a:prstDash val="solid"/>
            </a:ln>
            <a:effectLst>
              <a:outerShdw blurRad="101600" dist="25400" dir="2700000" algn="bl">
                <a:srgbClr val="000000">
                  <a:alpha val="10000"/>
                </a:srgbClr>
              </a:outerShdw>
            </a:effectLst>
          </p:spPr>
          <p:txBody>
            <a:bodyPr wrap="square" lIns="121920" tIns="60960" rIns="121920" bIns="60960" rtlCol="0" anchor="t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2400" b="0" i="0" u="none" strike="noStrik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lang="en-US" sz="1465"/>
            </a:p>
          </p:txBody>
        </p:sp>
        <p:sp>
          <p:nvSpPr>
            <p:cNvPr id="28" name="AutoShape 28"/>
            <p:cNvSpPr/>
            <p:nvPr/>
          </p:nvSpPr>
          <p:spPr>
            <a:xfrm>
              <a:off x="5973967" y="3537889"/>
              <a:ext cx="1529215" cy="172934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121920" tIns="60960" rIns="121920" bIns="60960" rtlCol="0" anchor="ctr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1200" b="1" i="0" u="none" strike="noStrike">
                  <a:solidFill>
                    <a:srgbClr val="2D2D2D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Last for Days</a:t>
              </a:r>
              <a:endParaRPr lang="en-US" sz="1465"/>
            </a:p>
          </p:txBody>
        </p:sp>
        <p:sp>
          <p:nvSpPr>
            <p:cNvPr id="29" name="AutoShape 29"/>
            <p:cNvSpPr/>
            <p:nvPr/>
          </p:nvSpPr>
          <p:spPr>
            <a:xfrm>
              <a:off x="5889037" y="3814432"/>
              <a:ext cx="2286000" cy="254000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00000"/>
                </a:lnSpc>
                <a:defRPr/>
              </a:pPr>
              <a: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1100mAh high battery capacity, </a:t>
              </a:r>
              <a:r>
                <a:rPr lang="en-US" sz="1200" b="1" i="0" u="none" strike="noStrike">
                  <a:solidFill>
                    <a:srgbClr val="8FC32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Up to 5 days</a:t>
              </a:r>
              <a: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 on a single charge</a:t>
              </a:r>
              <a:endParaRPr lang="en-US" sz="1465"/>
            </a:p>
          </p:txBody>
        </p: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891381" y="4632195"/>
            <a:ext cx="488608" cy="377573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31" name="AutoShape 31"/>
          <p:cNvSpPr/>
          <p:nvPr/>
        </p:nvSpPr>
        <p:spPr>
          <a:xfrm>
            <a:off x="0" y="0"/>
            <a:ext cx="12192000" cy="151687"/>
          </a:xfrm>
          <a:prstGeom prst="rect">
            <a:avLst/>
          </a:prstGeom>
          <a:solidFill>
            <a:srgbClr val="8FC322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grpSp>
        <p:nvGrpSpPr>
          <p:cNvPr id="32" name="Group 32"/>
          <p:cNvGrpSpPr/>
          <p:nvPr/>
        </p:nvGrpSpPr>
        <p:grpSpPr>
          <a:xfrm>
            <a:off x="4200955" y="5804760"/>
            <a:ext cx="3171736" cy="800136"/>
            <a:chOff x="3150716" y="4353570"/>
            <a:chExt cx="2378802" cy="600102"/>
          </a:xfrm>
        </p:grpSpPr>
        <p:sp>
          <p:nvSpPr>
            <p:cNvPr id="33" name="AutoShape 33"/>
            <p:cNvSpPr/>
            <p:nvPr/>
          </p:nvSpPr>
          <p:spPr>
            <a:xfrm>
              <a:off x="3150716" y="4353570"/>
              <a:ext cx="2378802" cy="600102"/>
            </a:xfrm>
            <a:prstGeom prst="roundRect">
              <a:avLst>
                <a:gd name="adj" fmla="val 18286"/>
              </a:avLst>
            </a:prstGeom>
            <a:solidFill>
              <a:srgbClr val="FFFFFF">
                <a:alpha val="100000"/>
              </a:srgbClr>
            </a:solidFill>
            <a:ln w="12700">
              <a:solidFill>
                <a:srgbClr val="E5E7EB">
                  <a:alpha val="100000"/>
                </a:srgbClr>
              </a:solidFill>
              <a:prstDash val="solid"/>
            </a:ln>
            <a:effectLst>
              <a:outerShdw blurRad="101600" dist="25400" dir="2700000" algn="bl">
                <a:srgbClr val="000000">
                  <a:alpha val="10000"/>
                </a:srgbClr>
              </a:outerShdw>
            </a:effectLst>
          </p:spPr>
          <p:txBody>
            <a:bodyPr wrap="square" lIns="121920" tIns="60960" rIns="121920" bIns="60960" rtlCol="0" anchor="t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2400" b="0" i="0" u="none" strike="noStrik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lang="en-US" sz="1465"/>
            </a:p>
          </p:txBody>
        </p:sp>
        <p:sp>
          <p:nvSpPr>
            <p:cNvPr id="34" name="AutoShape 34"/>
            <p:cNvSpPr/>
            <p:nvPr/>
          </p:nvSpPr>
          <p:spPr>
            <a:xfrm>
              <a:off x="3272050" y="4402135"/>
              <a:ext cx="1344278" cy="165325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121920" tIns="60960" rIns="121920" bIns="60960" rtlCol="0" anchor="ctr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1200" b="1" i="0" u="none" strike="noStrike">
                  <a:solidFill>
                    <a:srgbClr val="2D2D2D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    USB-</a:t>
              </a:r>
              <a:r>
                <a:rPr lang="en-US" sz="1200" b="1" i="0" u="none" strike="noStrike">
                  <a:solidFill>
                    <a:srgbClr val="2D2D2D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C Charging</a:t>
              </a:r>
              <a:endParaRPr lang="en-US" sz="1465"/>
            </a:p>
          </p:txBody>
        </p:sp>
        <p:sp>
          <p:nvSpPr>
            <p:cNvPr id="35" name="AutoShape 35"/>
            <p:cNvSpPr/>
            <p:nvPr/>
          </p:nvSpPr>
          <p:spPr>
            <a:xfrm>
              <a:off x="3207696" y="4591188"/>
              <a:ext cx="2134769" cy="254000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00000"/>
                </a:lnSpc>
                <a:defRPr/>
              </a:pPr>
              <a: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Standard USB-C interface, convenient for daily use</a:t>
              </a:r>
              <a:endParaRPr lang="en-US" sz="1465"/>
            </a:p>
          </p:txBody>
        </p:sp>
      </p:grpSp>
      <p:pic>
        <p:nvPicPr>
          <p:cNvPr id="36" name="Picture 3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276928" y="5804760"/>
            <a:ext cx="398836" cy="316824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7"/>
          <a:srcRect l="26217" r="27264"/>
          <a:stretch>
            <a:fillRect/>
          </a:stretch>
        </p:blipFill>
        <p:spPr>
          <a:xfrm>
            <a:off x="359503" y="2138848"/>
            <a:ext cx="3377559" cy="4538015"/>
          </a:xfrm>
          <a:prstGeom prst="roundRect">
            <a:avLst>
              <a:gd name="adj" fmla="val 0"/>
            </a:avLst>
          </a:prstGeom>
          <a:ln w="12700">
            <a:noFill/>
            <a:prstDash val="solid"/>
          </a:ln>
        </p:spPr>
      </p:pic>
      <p:grpSp>
        <p:nvGrpSpPr>
          <p:cNvPr id="39" name="Group 39"/>
          <p:cNvGrpSpPr/>
          <p:nvPr/>
        </p:nvGrpSpPr>
        <p:grpSpPr>
          <a:xfrm>
            <a:off x="4200955" y="2092247"/>
            <a:ext cx="3144997" cy="985801"/>
            <a:chOff x="3150716" y="1569185"/>
            <a:chExt cx="2358748" cy="739351"/>
          </a:xfrm>
        </p:grpSpPr>
        <p:sp>
          <p:nvSpPr>
            <p:cNvPr id="40" name="AutoShape 40"/>
            <p:cNvSpPr/>
            <p:nvPr/>
          </p:nvSpPr>
          <p:spPr>
            <a:xfrm>
              <a:off x="3150716" y="1569185"/>
              <a:ext cx="2358748" cy="739351"/>
            </a:xfrm>
            <a:prstGeom prst="roundRect">
              <a:avLst>
                <a:gd name="adj" fmla="val 14841"/>
              </a:avLst>
            </a:prstGeom>
            <a:solidFill>
              <a:srgbClr val="FFFFFF">
                <a:alpha val="100000"/>
              </a:srgbClr>
            </a:solidFill>
            <a:ln w="12700">
              <a:solidFill>
                <a:srgbClr val="E5E7EB">
                  <a:alpha val="100000"/>
                </a:srgbClr>
              </a:solidFill>
              <a:prstDash val="solid"/>
            </a:ln>
            <a:effectLst>
              <a:outerShdw blurRad="101600" dist="25400" dir="2700000" algn="bl">
                <a:srgbClr val="000000">
                  <a:alpha val="10000"/>
                </a:srgbClr>
              </a:outerShdw>
            </a:effectLst>
          </p:spPr>
          <p:txBody>
            <a:bodyPr wrap="square" lIns="121920" tIns="60960" rIns="121920" bIns="60960" rtlCol="0" anchor="t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2400" b="0" i="0" u="none" strike="noStrik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lang="en-US" sz="1465"/>
            </a:p>
          </p:txBody>
        </p:sp>
        <p:sp>
          <p:nvSpPr>
            <p:cNvPr id="41" name="AutoShape 41"/>
            <p:cNvSpPr/>
            <p:nvPr/>
          </p:nvSpPr>
          <p:spPr>
            <a:xfrm>
              <a:off x="3432388" y="1697417"/>
              <a:ext cx="1598580" cy="208596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121920" tIns="60960" rIns="121920" bIns="60960" rtlCol="0" anchor="ctr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1200" b="1" i="0" u="none" strike="noStrike">
                  <a:solidFill>
                    <a:srgbClr val="2D2D2D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Text Message Support</a:t>
              </a:r>
              <a:endParaRPr lang="en-US" sz="1465"/>
            </a:p>
          </p:txBody>
        </p:sp>
        <p:sp>
          <p:nvSpPr>
            <p:cNvPr id="42" name="AutoShape 42"/>
            <p:cNvSpPr/>
            <p:nvPr/>
          </p:nvSpPr>
          <p:spPr>
            <a:xfrm>
              <a:off x="3299654" y="1950723"/>
              <a:ext cx="2010342" cy="254000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00000"/>
                </a:lnSpc>
                <a:defRPr/>
              </a:pPr>
              <a: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Stay connected beyond cellular, Wi-Fi, and Ethernet coverage.
</a:t>
              </a:r>
              <a:b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</a:br>
              <a:endParaRPr lang="en-US" sz="1465"/>
            </a:p>
          </p:txBody>
        </p:sp>
      </p:grpSp>
      <p:pic>
        <p:nvPicPr>
          <p:cNvPr id="43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31725" y="2223515"/>
            <a:ext cx="273357" cy="273357"/>
          </a:xfrm>
          <a:prstGeom prst="rect">
            <a:avLst/>
          </a:prstGeom>
        </p:spPr>
      </p:pic>
      <p:grpSp>
        <p:nvGrpSpPr>
          <p:cNvPr id="44" name="Group 44"/>
          <p:cNvGrpSpPr/>
          <p:nvPr/>
        </p:nvGrpSpPr>
        <p:grpSpPr>
          <a:xfrm>
            <a:off x="7764125" y="2092247"/>
            <a:ext cx="3377559" cy="985801"/>
            <a:chOff x="5823094" y="1569185"/>
            <a:chExt cx="2533169" cy="739351"/>
          </a:xfrm>
        </p:grpSpPr>
        <p:sp>
          <p:nvSpPr>
            <p:cNvPr id="45" name="AutoShape 45"/>
            <p:cNvSpPr/>
            <p:nvPr/>
          </p:nvSpPr>
          <p:spPr>
            <a:xfrm>
              <a:off x="5823094" y="1569185"/>
              <a:ext cx="2533169" cy="739351"/>
            </a:xfrm>
            <a:prstGeom prst="roundRect">
              <a:avLst>
                <a:gd name="adj" fmla="val 14841"/>
              </a:avLst>
            </a:prstGeom>
            <a:solidFill>
              <a:srgbClr val="FFFFFF">
                <a:alpha val="100000"/>
              </a:srgbClr>
            </a:solidFill>
            <a:ln w="12700">
              <a:solidFill>
                <a:srgbClr val="E5E7EB">
                  <a:alpha val="100000"/>
                </a:srgbClr>
              </a:solidFill>
              <a:prstDash val="solid"/>
            </a:ln>
            <a:effectLst>
              <a:outerShdw blurRad="101600" dist="25400" dir="2700000" algn="bl">
                <a:srgbClr val="000000">
                  <a:alpha val="10000"/>
                </a:srgbClr>
              </a:outerShdw>
            </a:effectLst>
          </p:spPr>
          <p:txBody>
            <a:bodyPr wrap="square" lIns="121920" tIns="60960" rIns="121920" bIns="60960" rtlCol="0" anchor="t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2400" b="0" i="0" u="none" strike="noStrik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lang="en-US" sz="1465"/>
            </a:p>
          </p:txBody>
        </p:sp>
        <p:sp>
          <p:nvSpPr>
            <p:cNvPr id="46" name="AutoShape 46"/>
            <p:cNvSpPr/>
            <p:nvPr/>
          </p:nvSpPr>
          <p:spPr>
            <a:xfrm>
              <a:off x="6034770" y="1659317"/>
              <a:ext cx="1318595" cy="208596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121920" tIns="60960" rIns="121920" bIns="60960" rtlCol="0" anchor="ctr">
              <a:noAutofit/>
            </a:bodyPr>
            <a:lstStyle/>
            <a:p>
              <a:pPr marL="0" indent="0" algn="ctr">
                <a:lnSpc>
                  <a:spcPct val="100000"/>
                </a:lnSpc>
                <a:defRPr/>
              </a:pPr>
              <a:r>
                <a:rPr lang="en-US" sz="1200" b="1" i="0" u="none" strike="noStrike">
                  <a:solidFill>
                    <a:srgbClr val="2D2D2D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No Monthly Fee</a:t>
              </a:r>
              <a:endParaRPr lang="en-US" sz="1465"/>
            </a:p>
          </p:txBody>
        </p:sp>
        <p:sp>
          <p:nvSpPr>
            <p:cNvPr id="47" name="AutoShape 47"/>
            <p:cNvSpPr/>
            <p:nvPr/>
          </p:nvSpPr>
          <p:spPr>
            <a:xfrm>
              <a:off x="5930321" y="1912623"/>
              <a:ext cx="2159000" cy="254000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lnSpc>
                  <a:spcPct val="100000"/>
                </a:lnSpc>
                <a:defRPr/>
              </a:pPr>
              <a:r>
                <a:rPr lang="en-US" sz="1200" b="0" i="0" u="none" strike="noStrike">
                  <a:solidFill>
                    <a:srgbClr val="9B9EA2"/>
                  </a:solidFill>
                  <a:latin typeface="Montserrat" panose="00000600000000000000"/>
                  <a:ea typeface="Montserrat" panose="00000600000000000000"/>
                  <a:cs typeface="Montserrat" panose="00000600000000000000"/>
                  <a:sym typeface="Montserrat" panose="00000600000000000000"/>
                </a:rPr>
                <a:t>No SIM card, no subscription fee needed</a:t>
              </a:r>
              <a:endParaRPr lang="en-US" sz="1465"/>
            </a:p>
          </p:txBody>
        </p:sp>
      </p:grpSp>
      <p:pic>
        <p:nvPicPr>
          <p:cNvPr id="48" name="Picture 4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59493" y="2196075"/>
            <a:ext cx="249996" cy="249996"/>
          </a:xfrm>
          <a:prstGeom prst="rect">
            <a:avLst/>
          </a:prstGeom>
        </p:spPr>
      </p:pic>
      <p:pic>
        <p:nvPicPr>
          <p:cNvPr id="49" name="图片 48"/>
          <p:cNvPicPr/>
          <p:nvPr/>
        </p:nvPicPr>
        <p:blipFill>
          <a:blip r:embed="rId12"/>
          <a:stretch>
            <a:fillRect/>
          </a:stretch>
        </p:blipFill>
        <p:spPr>
          <a:xfrm>
            <a:off x="4970145" y="601345"/>
            <a:ext cx="996315" cy="1041400"/>
          </a:xfrm>
          <a:prstGeom prst="rect">
            <a:avLst/>
          </a:prstGeom>
        </p:spPr>
      </p:pic>
      <p:pic>
        <p:nvPicPr>
          <p:cNvPr id="50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009" y="217207"/>
            <a:ext cx="1647888" cy="2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l="26217" r="27264"/>
          <a:stretch>
            <a:fillRect/>
          </a:stretch>
        </p:blipFill>
        <p:spPr>
          <a:xfrm>
            <a:off x="267381" y="2150203"/>
            <a:ext cx="2280403" cy="3063900"/>
          </a:xfrm>
          <a:prstGeom prst="roundRect">
            <a:avLst>
              <a:gd name="adj" fmla="val 0"/>
            </a:avLst>
          </a:prstGeom>
          <a:ln w="12700">
            <a:noFill/>
            <a:prstDash val="solid"/>
          </a:ln>
        </p:spPr>
      </p:pic>
      <p:sp>
        <p:nvSpPr>
          <p:cNvPr id="5" name="AutoShape 5"/>
          <p:cNvSpPr/>
          <p:nvPr/>
        </p:nvSpPr>
        <p:spPr>
          <a:xfrm>
            <a:off x="548640" y="877824"/>
            <a:ext cx="11094720" cy="73152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2D2D2D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How to use MeshTracker X1?</a:t>
            </a:r>
            <a:endParaRPr lang="en-US" sz="1465"/>
          </a:p>
        </p:txBody>
      </p:sp>
      <p:sp>
        <p:nvSpPr>
          <p:cNvPr id="6" name="AutoShape 6"/>
          <p:cNvSpPr/>
          <p:nvPr/>
        </p:nvSpPr>
        <p:spPr>
          <a:xfrm>
            <a:off x="0" y="0"/>
            <a:ext cx="12192000" cy="151687"/>
          </a:xfrm>
          <a:prstGeom prst="rect">
            <a:avLst/>
          </a:prstGeom>
          <a:solidFill>
            <a:srgbClr val="8FC322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8" name="AutoShape 8"/>
          <p:cNvSpPr/>
          <p:nvPr/>
        </p:nvSpPr>
        <p:spPr>
          <a:xfrm>
            <a:off x="548640" y="1733127"/>
            <a:ext cx="3489113" cy="36766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1. Power On</a:t>
            </a:r>
            <a:endParaRPr lang="en-US" sz="1465"/>
          </a:p>
        </p:txBody>
      </p:sp>
      <p:sp>
        <p:nvSpPr>
          <p:cNvPr id="10" name="AutoShape 10"/>
          <p:cNvSpPr/>
          <p:nvPr/>
        </p:nvSpPr>
        <p:spPr>
          <a:xfrm>
            <a:off x="2899833" y="1733127"/>
            <a:ext cx="3489113" cy="36766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2. Download App</a:t>
            </a:r>
            <a:endParaRPr lang="en-US" sz="1465"/>
          </a:p>
        </p:txBody>
      </p:sp>
      <p:sp>
        <p:nvSpPr>
          <p:cNvPr id="11" name="AutoShape 11"/>
          <p:cNvSpPr/>
          <p:nvPr/>
        </p:nvSpPr>
        <p:spPr>
          <a:xfrm>
            <a:off x="1056217" y="3048212"/>
            <a:ext cx="766233" cy="588433"/>
          </a:xfrm>
          <a:prstGeom prst="rect">
            <a:avLst/>
          </a:prstGeom>
          <a:noFill/>
          <a:ln w="12700" cap="flat">
            <a:solidFill>
              <a:srgbClr val="8DC21F">
                <a:alpha val="100000"/>
              </a:srgbClr>
            </a:solidFill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12" name="AutoShape 12"/>
          <p:cNvSpPr/>
          <p:nvPr/>
        </p:nvSpPr>
        <p:spPr>
          <a:xfrm>
            <a:off x="859367" y="3682153"/>
            <a:ext cx="1593427" cy="3276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35" b="0" i="0" u="none" strike="noStrike">
                <a:solidFill>
                  <a:srgbClr val="92D050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Click Once</a:t>
            </a:r>
            <a:endParaRPr lang="en-US" sz="1335" b="0" i="0" u="none" strike="noStrike">
              <a:solidFill>
                <a:srgbClr val="92D050"/>
              </a:solidFill>
              <a:latin typeface="Montserrat" panose="00000600000000000000"/>
              <a:ea typeface="Montserrat" panose="00000600000000000000"/>
              <a:cs typeface="Montserrat" panose="00000600000000000000"/>
              <a:sym typeface="Montserrat" panose="00000600000000000000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297593" y="1733127"/>
            <a:ext cx="3505200" cy="36766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3. Pair X1 with APP</a:t>
            </a:r>
            <a:endParaRPr lang="en-US" sz="1465"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64293" y="2309707"/>
            <a:ext cx="1809327" cy="2139527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16" name="AutoShape 16"/>
          <p:cNvSpPr/>
          <p:nvPr/>
        </p:nvSpPr>
        <p:spPr>
          <a:xfrm>
            <a:off x="8107680" y="1733127"/>
            <a:ext cx="3946313" cy="36766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4. Configure LoRa and Start Using</a:t>
            </a:r>
            <a:endParaRPr lang="en-US" sz="1465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38073" y="2304627"/>
            <a:ext cx="2071793" cy="4199467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21" name="AutoShape 11"/>
          <p:cNvSpPr/>
          <p:nvPr/>
        </p:nvSpPr>
        <p:spPr>
          <a:xfrm>
            <a:off x="1056217" y="3048847"/>
            <a:ext cx="766233" cy="588433"/>
          </a:xfrm>
          <a:prstGeom prst="rect">
            <a:avLst/>
          </a:prstGeom>
          <a:noFill/>
          <a:ln w="12700" cap="flat">
            <a:solidFill>
              <a:srgbClr val="8DC21F">
                <a:alpha val="100000"/>
              </a:srgbClr>
            </a:solidFill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22" name="AutoShape 11"/>
          <p:cNvSpPr/>
          <p:nvPr/>
        </p:nvSpPr>
        <p:spPr>
          <a:xfrm>
            <a:off x="9537065" y="3636645"/>
            <a:ext cx="1011555" cy="389255"/>
          </a:xfrm>
          <a:prstGeom prst="rect">
            <a:avLst/>
          </a:prstGeom>
          <a:noFill/>
          <a:ln w="12700" cap="flat">
            <a:solidFill>
              <a:srgbClr val="8DC21F">
                <a:alpha val="100000"/>
              </a:srgbClr>
            </a:solidFill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710" y="2384425"/>
            <a:ext cx="1482090" cy="145923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5155" y="3891280"/>
            <a:ext cx="1727200" cy="51752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7710" y="4456430"/>
            <a:ext cx="1484630" cy="160083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6425" y="6076315"/>
            <a:ext cx="1727200" cy="5429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22413" y="-635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0" descr="https://pitch-assets-ccb95893-de3f-4266-973c-20049231b248.s3.eu-west-1.amazonaws.com/798be953-2c03-43d0-8fc8-c9cdad9758f1?pitch-bytes=239013&amp;pitch-content-type=image%2F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22225" y="-634"/>
            <a:ext cx="12192000" cy="6856731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8442325" y="790575"/>
            <a:ext cx="4022725" cy="487680"/>
          </a:xfrm>
          <a:prstGeom prst="roundRect">
            <a:avLst>
              <a:gd name="adj" fmla="val -250000"/>
            </a:avLst>
          </a:prstGeom>
          <a:solidFill>
            <a:srgbClr val="FFFFFF">
              <a:alpha val="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22225" y="0"/>
            <a:ext cx="12212955" cy="685609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49655" y="1535430"/>
            <a:ext cx="7746365" cy="390779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0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Part 1: Unlocking 4th Gen LR2021 Architecture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sz="1200">
                <a:solidFill>
                  <a:schemeClr val="bg1"/>
                </a:solidFill>
                <a:latin typeface="Montserrat Regular" panose="00000600000000000000" charset="0"/>
                <a:cs typeface="Montserrat Regular" panose="00000600000000000000" charset="0"/>
              </a:rPr>
              <a:t>Beyond Legacy LoRa.</a:t>
            </a: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endParaRPr lang="en-US" altLang="zh-CN" sz="1600" b="1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r>
              <a:rPr lang="en-US" altLang="zh-CN" sz="20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Part 2: Bridging LR2021 to Edge AI Vision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sz="1200">
                <a:solidFill>
                  <a:schemeClr val="bg1"/>
                </a:solidFill>
                <a:latin typeface="Montserrat Regular" panose="00000600000000000000" charset="0"/>
                <a:cs typeface="Montserrat Regular" panose="00000600000000000000" charset="0"/>
              </a:rPr>
              <a:t>Introducing Wio-LR2021 Module &amp; ESP32-S3 Dev Board.</a:t>
            </a: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sz="1200" b="1">
                <a:solidFill>
                  <a:schemeClr val="bg1"/>
                </a:solidFill>
                <a:latin typeface="Montserrat Regular" panose="00000600000000000000" charset="0"/>
                <a:cs typeface="Montserrat Regular" panose="00000600000000000000" charset="0"/>
              </a:rPr>
              <a:t>Live Demo:</a:t>
            </a:r>
            <a:r>
              <a:rPr lang="en-US" altLang="zh-CN" sz="1200">
                <a:solidFill>
                  <a:schemeClr val="bg1"/>
                </a:solidFill>
                <a:latin typeface="Montserrat Regular" panose="00000600000000000000" charset="0"/>
                <a:cs typeface="Montserrat Regular" panose="00000600000000000000" charset="0"/>
              </a:rPr>
              <a:t> Streaming AI Vision Keyframes over Sub-GHz FLRC.</a:t>
            </a: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indent="0">
              <a:buFont typeface="Arial" panose="020B0604020202090204"/>
              <a:buNone/>
            </a:pPr>
            <a:endParaRPr lang="en-US" altLang="zh-CN" sz="16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r>
              <a:rPr lang="en-US" altLang="zh-CN" sz="20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Part 3: Mesh Everything: The Seeed Studio Ecosystem</a:t>
            </a:r>
            <a:endParaRPr lang="en-US" altLang="zh-CN" sz="20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r>
              <a:rPr lang="en-US" altLang="zh-CN" sz="1200">
                <a:solidFill>
                  <a:schemeClr val="bg1"/>
                </a:solidFill>
                <a:latin typeface="Montserrat Regular" panose="00000600000000000000" charset="0"/>
                <a:cs typeface="Montserrat Regular" panose="00000600000000000000" charset="0"/>
              </a:rPr>
              <a:t>SenseCAP MeshTracker X1: LR2021 in action for Meshtastic off-grid tracking.</a:t>
            </a: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sz="12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marL="285750" indent="-285750">
              <a:buFont typeface="Arial" panose="020B0604020202090204" pitchFamily="34" charset="0"/>
              <a:buChar char="•"/>
            </a:pPr>
            <a:endParaRPr lang="en-US" altLang="zh-CN" sz="1600">
              <a:solidFill>
                <a:schemeClr val="bg1"/>
              </a:solidFill>
              <a:latin typeface="Montserrat Regular" panose="00000600000000000000" charset="0"/>
              <a:cs typeface="Montserrat Regular" panose="00000600000000000000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20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Part 4: Interactive Q&amp;A and Live Testing.</a:t>
            </a:r>
            <a:endParaRPr lang="en-US" altLang="zh-CN" sz="20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765540" y="0"/>
            <a:ext cx="3930650" cy="798830"/>
            <a:chOff x="13804" y="0"/>
            <a:chExt cx="6190" cy="1258"/>
          </a:xfrm>
        </p:grpSpPr>
        <p:sp>
          <p:nvSpPr>
            <p:cNvPr id="11" name="Text 2"/>
            <p:cNvSpPr/>
            <p:nvPr/>
          </p:nvSpPr>
          <p:spPr>
            <a:xfrm>
              <a:off x="13804" y="792"/>
              <a:ext cx="6191" cy="46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600000000000000" pitchFamily="34" charset="0"/>
                  <a:ea typeface="Montserrat" panose="00000600000000000000" pitchFamily="34" charset="-122"/>
                  <a:cs typeface="Montserrat" panose="00000600000000000000" pitchFamily="34" charset="-120"/>
                </a:rPr>
                <a:t>The AI Hardware Partner</a:t>
              </a:r>
              <a:endParaRPr kumimoji="0" lang="en-US" sz="15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Image 1" descr="https://pitch-assets-ccb95893-de3f-4266-973c-20049231b248.s3.eu-west-1.amazonaws.com/fe558bd6-ec64-4582-a2da-7a0c0070206e?pitch-bytes=44776&amp;pitch-content-type=image%2F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4602" y="0"/>
              <a:ext cx="4595" cy="9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548640" y="877824"/>
            <a:ext cx="11094720" cy="73152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2D2D2D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How to use MeshTracker X1 on?</a:t>
            </a:r>
            <a:endParaRPr lang="en-US" sz="1465"/>
          </a:p>
        </p:txBody>
      </p:sp>
      <p:sp>
        <p:nvSpPr>
          <p:cNvPr id="6" name="AutoShape 6"/>
          <p:cNvSpPr/>
          <p:nvPr/>
        </p:nvSpPr>
        <p:spPr>
          <a:xfrm>
            <a:off x="0" y="0"/>
            <a:ext cx="12192000" cy="151687"/>
          </a:xfrm>
          <a:prstGeom prst="rect">
            <a:avLst/>
          </a:prstGeom>
          <a:solidFill>
            <a:srgbClr val="8FC322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8" name="AutoShape 8"/>
          <p:cNvSpPr/>
          <p:nvPr/>
        </p:nvSpPr>
        <p:spPr>
          <a:xfrm>
            <a:off x="1304290" y="1732915"/>
            <a:ext cx="2376805" cy="36766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altLang="zh-CN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Broadcast message</a:t>
            </a:r>
            <a:endParaRPr lang="en-US" sz="1465"/>
          </a:p>
        </p:txBody>
      </p:sp>
      <p:sp>
        <p:nvSpPr>
          <p:cNvPr id="10" name="AutoShape 10"/>
          <p:cNvSpPr/>
          <p:nvPr/>
        </p:nvSpPr>
        <p:spPr>
          <a:xfrm>
            <a:off x="8122920" y="1732915"/>
            <a:ext cx="2983230" cy="36766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altLang="zh-CN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Private </a:t>
            </a:r>
            <a:r>
              <a:rPr lang="en-US" altLang="zh-CN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direct </a:t>
            </a:r>
            <a:r>
              <a:rPr lang="en-US" altLang="zh-CN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message</a:t>
            </a:r>
            <a:endParaRPr lang="en-US" altLang="zh-CN" sz="1600" b="1" i="0" u="none" strike="noStrike">
              <a:solidFill>
                <a:srgbClr val="8FC322"/>
              </a:solidFill>
              <a:latin typeface="Montserrat" panose="00000600000000000000"/>
              <a:ea typeface="Montserrat" panose="00000600000000000000"/>
              <a:cs typeface="Montserrat" panose="00000600000000000000"/>
              <a:sym typeface="Montserrat" panose="0000060000000000000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21830" y="2374265"/>
            <a:ext cx="2168525" cy="40716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355" y="2367915"/>
            <a:ext cx="2157730" cy="40716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0" y="2367915"/>
            <a:ext cx="2165350" cy="407098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470" y="2420620"/>
            <a:ext cx="2156460" cy="40779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548640" y="877824"/>
            <a:ext cx="11094720" cy="73152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4000" b="1" i="0" u="none" strike="noStrike">
                <a:solidFill>
                  <a:srgbClr val="2D2D2D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How to use MeshTracker X1?</a:t>
            </a:r>
            <a:endParaRPr lang="en-US" sz="1465"/>
          </a:p>
        </p:txBody>
      </p:sp>
      <p:sp>
        <p:nvSpPr>
          <p:cNvPr id="6" name="AutoShape 6"/>
          <p:cNvSpPr/>
          <p:nvPr/>
        </p:nvSpPr>
        <p:spPr>
          <a:xfrm>
            <a:off x="0" y="0"/>
            <a:ext cx="12192000" cy="151687"/>
          </a:xfrm>
          <a:prstGeom prst="rect">
            <a:avLst/>
          </a:prstGeom>
          <a:solidFill>
            <a:srgbClr val="8FC322">
              <a:alpha val="100000"/>
            </a:srgbClr>
          </a:solidFill>
          <a:ln w="12700" cap="flat" cmpd="sng">
            <a:noFill/>
            <a:prstDash val="solid"/>
            <a:round/>
          </a:ln>
        </p:spPr>
        <p:txBody>
          <a:bodyPr wrap="square" lIns="121920" tIns="60960" rIns="121920" bIns="60960" rtlCol="0" anchor="t">
            <a:noAutofit/>
          </a:bodyPr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4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lang="en-US" sz="1465"/>
          </a:p>
        </p:txBody>
      </p:sp>
      <p:sp>
        <p:nvSpPr>
          <p:cNvPr id="8" name="AutoShape 8"/>
          <p:cNvSpPr/>
          <p:nvPr/>
        </p:nvSpPr>
        <p:spPr>
          <a:xfrm>
            <a:off x="1669415" y="1793875"/>
            <a:ext cx="2376805" cy="36766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altLang="zh-CN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Broadcast message</a:t>
            </a:r>
            <a:endParaRPr lang="en-US" sz="1465"/>
          </a:p>
        </p:txBody>
      </p:sp>
      <p:sp>
        <p:nvSpPr>
          <p:cNvPr id="10" name="AutoShape 10"/>
          <p:cNvSpPr/>
          <p:nvPr/>
        </p:nvSpPr>
        <p:spPr>
          <a:xfrm>
            <a:off x="7630160" y="1732915"/>
            <a:ext cx="2983230" cy="36766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121920" tIns="60960" rIns="121920" bIns="60960" rtlCol="0" anchor="t">
            <a:sp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altLang="zh-CN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Private </a:t>
            </a:r>
            <a:r>
              <a:rPr lang="en-US" altLang="zh-CN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direct </a:t>
            </a:r>
            <a:r>
              <a:rPr lang="en-US" altLang="zh-CN" sz="1600" b="1" i="0" u="none" strike="noStrike">
                <a:solidFill>
                  <a:srgbClr val="8FC322"/>
                </a:solidFill>
                <a:latin typeface="Montserrat" panose="00000600000000000000"/>
                <a:ea typeface="Montserrat" panose="00000600000000000000"/>
                <a:cs typeface="Montserrat" panose="00000600000000000000"/>
                <a:sym typeface="Montserrat" panose="00000600000000000000"/>
              </a:rPr>
              <a:t>message</a:t>
            </a:r>
            <a:endParaRPr lang="en-US" altLang="zh-CN" sz="1600" b="1" i="0" u="none" strike="noStrike">
              <a:solidFill>
                <a:srgbClr val="8FC322"/>
              </a:solidFill>
              <a:latin typeface="Montserrat" panose="00000600000000000000"/>
              <a:ea typeface="Montserrat" panose="00000600000000000000"/>
              <a:cs typeface="Montserrat" panose="00000600000000000000"/>
              <a:sym typeface="Montserrat" panose="0000060000000000000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4200" y="2228215"/>
            <a:ext cx="2006600" cy="39839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850" y="2228215"/>
            <a:ext cx="1898015" cy="39839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9865" y="2226310"/>
            <a:ext cx="1828165" cy="39592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https://pitch-assets-ccb95893-de3f-4266-973c-20049231b248.s3.eu-west-1.amazonaws.com/43b85a1e-df62-4eb6-8ea9-43ae7c8a6838?pitch-bytes=869877&amp;pitch-content-type=image%2Fpng"/>
          <p:cNvPicPr>
            <a:picLocks noChangeAspect="1"/>
          </p:cNvPicPr>
          <p:nvPr/>
        </p:nvPicPr>
        <p:blipFill>
          <a:blip r:embed="rId1"/>
          <a:srcRect l="4340" r="469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310640" y="3809365"/>
            <a:ext cx="9571355" cy="398780"/>
          </a:xfrm>
          <a:prstGeom prst="roundRect">
            <a:avLst>
              <a:gd name="adj" fmla="val -305732"/>
            </a:avLst>
          </a:prstGeom>
          <a:solidFill>
            <a:srgbClr val="FFFFFF">
              <a:alpha val="0"/>
            </a:srgbClr>
          </a:solidFill>
        </p:spPr>
        <p:txBody>
          <a:bodyPr/>
          <a:lstStyle/>
          <a:p>
            <a:endParaRPr lang="zh-CN" altLang="en-US" sz="2400"/>
          </a:p>
        </p:txBody>
      </p:sp>
      <p:sp>
        <p:nvSpPr>
          <p:cNvPr id="7" name="Shape 2"/>
          <p:cNvSpPr/>
          <p:nvPr/>
        </p:nvSpPr>
        <p:spPr>
          <a:xfrm>
            <a:off x="1310640" y="2887345"/>
            <a:ext cx="9571355" cy="922020"/>
          </a:xfrm>
          <a:prstGeom prst="roundRect">
            <a:avLst>
              <a:gd name="adj" fmla="val -132231"/>
            </a:avLst>
          </a:prstGeom>
          <a:solidFill>
            <a:srgbClr val="FFFFFF">
              <a:alpha val="0"/>
            </a:srgbClr>
          </a:solidFill>
        </p:spPr>
        <p:txBody>
          <a:bodyPr/>
          <a:lstStyle/>
          <a:p>
            <a:endParaRPr lang="zh-CN" altLang="en-US" sz="2400"/>
          </a:p>
        </p:txBody>
      </p:sp>
      <p:sp>
        <p:nvSpPr>
          <p:cNvPr id="8" name="Text 3"/>
          <p:cNvSpPr/>
          <p:nvPr/>
        </p:nvSpPr>
        <p:spPr>
          <a:xfrm>
            <a:off x="1310005" y="3226752"/>
            <a:ext cx="9479905" cy="7588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ts val="4050"/>
              </a:lnSpc>
            </a:pPr>
            <a:r>
              <a:rPr lang="en-US" sz="5465" b="1" i="1" dirty="0">
                <a:solidFill>
                  <a:srgbClr val="FFFFFF"/>
                </a:solidFill>
                <a:latin typeface="Montserrat" panose="00000600000000000000" pitchFamily="34" charset="0"/>
                <a:ea typeface="Montserrat" panose="00000600000000000000" pitchFamily="34" charset="-122"/>
                <a:cs typeface="Montserrat" panose="00000600000000000000" pitchFamily="34" charset="-120"/>
              </a:rPr>
              <a:t>Thank you!</a:t>
            </a:r>
            <a:endParaRPr lang="en-US" sz="5465" b="1" i="1" dirty="0">
              <a:solidFill>
                <a:srgbClr val="FFFFFF"/>
              </a:solidFill>
              <a:latin typeface="Montserrat" panose="00000600000000000000" pitchFamily="34" charset="0"/>
              <a:ea typeface="Montserrat" panose="00000600000000000000" pitchFamily="34" charset="-122"/>
              <a:cs typeface="Montserrat" panose="00000600000000000000" pitchFamily="34" charset="-120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0" y="6099175"/>
            <a:ext cx="6590665" cy="7588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R="0" indent="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X1 10% DISCOUNT CODE: </a:t>
            </a:r>
            <a:r>
              <a:rPr kumimoji="0" lang="en-US" altLang="zh-CN" sz="2400" b="1" i="0" u="none" strike="noStrike" kern="0" cap="none" spc="0" normalizeH="0" baseline="0" noProof="1">
                <a:solidFill>
                  <a:srgbClr val="92D050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4TTC2026X1</a:t>
            </a:r>
            <a:endParaRPr kumimoji="0" lang="en-US" altLang="zh-CN" sz="2400" b="1" i="0" u="none" strike="noStrike" kern="0" cap="none" spc="0" normalizeH="0" baseline="0" noProof="1">
              <a:solidFill>
                <a:srgbClr val="92D050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67385" y="4792345"/>
            <a:ext cx="1422400" cy="14224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10005695" y="4792345"/>
            <a:ext cx="1422400" cy="1422400"/>
          </a:xfrm>
          <a:prstGeom prst="rect">
            <a:avLst/>
          </a:prstGeom>
        </p:spPr>
      </p:pic>
      <p:sp>
        <p:nvSpPr>
          <p:cNvPr id="10" name="TextBox 11"/>
          <p:cNvSpPr txBox="1"/>
          <p:nvPr/>
        </p:nvSpPr>
        <p:spPr>
          <a:xfrm>
            <a:off x="9241790" y="6099175"/>
            <a:ext cx="2950210" cy="7588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R="0" indent="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None/>
            </a:pPr>
            <a:r>
              <a:rPr kumimoji="0" lang="en-US" altLang="zh-CN" sz="2400" b="1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Complete survey!</a:t>
            </a:r>
            <a:endParaRPr kumimoji="0" lang="en-US" altLang="zh-CN" sz="2400" b="1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22413" y="-635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0" descr="https://pitch-assets-ccb95893-de3f-4266-973c-20049231b248.s3.eu-west-1.amazonaws.com/798be953-2c03-43d0-8fc8-c9cdad9758f1?pitch-bytes=239013&amp;pitch-content-type=image%2F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22225" y="-634"/>
            <a:ext cx="12192000" cy="6856731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8442325" y="790575"/>
            <a:ext cx="4022725" cy="487680"/>
          </a:xfrm>
          <a:prstGeom prst="roundRect">
            <a:avLst>
              <a:gd name="adj" fmla="val -250000"/>
            </a:avLst>
          </a:prstGeom>
          <a:solidFill>
            <a:srgbClr val="FFFFFF">
              <a:alpha val="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22225" y="0"/>
            <a:ext cx="12212955" cy="685609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49655" y="3105150"/>
            <a:ext cx="7746365" cy="6451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3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Unlocking 4th Gen LR2021</a:t>
            </a:r>
            <a:endParaRPr lang="en-US" altLang="zh-CN" sz="3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765540" y="0"/>
            <a:ext cx="3930650" cy="798830"/>
            <a:chOff x="13804" y="0"/>
            <a:chExt cx="6190" cy="1258"/>
          </a:xfrm>
        </p:grpSpPr>
        <p:sp>
          <p:nvSpPr>
            <p:cNvPr id="11" name="Text 2"/>
            <p:cNvSpPr/>
            <p:nvPr/>
          </p:nvSpPr>
          <p:spPr>
            <a:xfrm>
              <a:off x="13804" y="792"/>
              <a:ext cx="6191" cy="46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600000000000000" pitchFamily="34" charset="0"/>
                  <a:ea typeface="Montserrat" panose="00000600000000000000" pitchFamily="34" charset="-122"/>
                  <a:cs typeface="Montserrat" panose="00000600000000000000" pitchFamily="34" charset="-120"/>
                </a:rPr>
                <a:t>The AI Hardware Partner</a:t>
              </a:r>
              <a:endParaRPr kumimoji="0" lang="en-US" sz="15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Image 1" descr="https://pitch-assets-ccb95893-de3f-4266-973c-20049231b248.s3.eu-west-1.amazonaws.com/fe558bd6-ec64-4582-a2da-7a0c0070206e?pitch-bytes=44776&amp;pitch-content-type=image%2F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4602" y="0"/>
              <a:ext cx="4595" cy="9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20508" y="0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765540" y="0"/>
            <a:ext cx="3930650" cy="798830"/>
            <a:chOff x="13804" y="0"/>
            <a:chExt cx="6190" cy="1258"/>
          </a:xfrm>
        </p:grpSpPr>
        <p:sp>
          <p:nvSpPr>
            <p:cNvPr id="6" name="Text 2"/>
            <p:cNvSpPr/>
            <p:nvPr/>
          </p:nvSpPr>
          <p:spPr>
            <a:xfrm>
              <a:off x="13804" y="792"/>
              <a:ext cx="6191" cy="46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600000000000000" pitchFamily="34" charset="0"/>
                  <a:ea typeface="Montserrat" panose="00000600000000000000" pitchFamily="34" charset="-122"/>
                  <a:cs typeface="Montserrat" panose="00000600000000000000" pitchFamily="34" charset="-120"/>
                </a:rPr>
                <a:t>The AI Hardware Partner</a:t>
              </a:r>
              <a:endParaRPr kumimoji="0" lang="en-US" sz="15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Image 1" descr="https://pitch-assets-ccb95893-de3f-4266-973c-20049231b248.s3.eu-west-1.amazonaws.com/fe558bd6-ec64-4582-a2da-7a0c0070206e?pitch-bytes=44776&amp;pitch-content-type=image%2Fpng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14602" y="0"/>
              <a:ext cx="4595" cy="996"/>
            </a:xfrm>
            <a:prstGeom prst="rect">
              <a:avLst/>
            </a:prstGeom>
          </p:spPr>
        </p:pic>
      </p:grp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15290" y="558800"/>
            <a:ext cx="6908800" cy="39878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0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Semtech LoRa IP Gen 1 to Gen 4 Roadmap: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pic>
        <p:nvPicPr>
          <p:cNvPr id="13" name="图片 12" descr="1-114993390-wio-sx1262-wireless-module"/>
          <p:cNvPicPr>
            <a:picLocks noChangeAspect="1"/>
          </p:cNvPicPr>
          <p:nvPr/>
        </p:nvPicPr>
        <p:blipFill>
          <a:blip r:embed="rId2"/>
          <a:srcRect l="35549" t="41907" r="36861" b="19398"/>
          <a:stretch>
            <a:fillRect/>
          </a:stretch>
        </p:blipFill>
        <p:spPr>
          <a:xfrm>
            <a:off x="3859530" y="2990215"/>
            <a:ext cx="1067435" cy="1123315"/>
          </a:xfrm>
          <a:prstGeom prst="rect">
            <a:avLst/>
          </a:prstGeom>
        </p:spPr>
      </p:pic>
      <p:pic>
        <p:nvPicPr>
          <p:cNvPr id="14" name="图片 13" descr="2-317990829-wio-e5-wireless-module-_tape-reel_-22font"/>
          <p:cNvPicPr>
            <a:picLocks noChangeAspect="1"/>
          </p:cNvPicPr>
          <p:nvPr/>
        </p:nvPicPr>
        <p:blipFill>
          <a:blip r:embed="rId3"/>
          <a:srcRect l="23139" t="15083" r="24056" b="15528"/>
          <a:stretch>
            <a:fillRect/>
          </a:stretch>
        </p:blipFill>
        <p:spPr>
          <a:xfrm>
            <a:off x="6562090" y="2990215"/>
            <a:ext cx="1138555" cy="1122680"/>
          </a:xfrm>
          <a:prstGeom prst="rect">
            <a:avLst/>
          </a:prstGeom>
        </p:spPr>
      </p:pic>
      <p:pic>
        <p:nvPicPr>
          <p:cNvPr id="15" name="图片 14" descr="1-113991415-wio-lr1121_1"/>
          <p:cNvPicPr>
            <a:picLocks noChangeAspect="1"/>
          </p:cNvPicPr>
          <p:nvPr/>
        </p:nvPicPr>
        <p:blipFill>
          <a:blip r:embed="rId4"/>
          <a:srcRect l="37208" t="32704" r="36861" b="19519"/>
          <a:stretch>
            <a:fillRect/>
          </a:stretch>
        </p:blipFill>
        <p:spPr>
          <a:xfrm>
            <a:off x="8448040" y="5192395"/>
            <a:ext cx="1010920" cy="139763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960745" y="443293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buFont typeface="Arial" panose="020B0604020202090204"/>
              <a:buNone/>
            </a:pP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Gen 3 (LR1121): 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Multi-band expansion (Sub-GHz, 2.4GHz, S-Band NTN).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</p:txBody>
      </p:sp>
      <p:pic>
        <p:nvPicPr>
          <p:cNvPr id="17" name="图片 16" descr="3-100020327-wio-s3-wireless-module-with-ipex"/>
          <p:cNvPicPr>
            <a:picLocks noChangeAspect="1"/>
          </p:cNvPicPr>
          <p:nvPr/>
        </p:nvPicPr>
        <p:blipFill>
          <a:blip r:embed="rId5"/>
          <a:srcRect l="25563" t="25491" r="26569" b="26194"/>
          <a:stretch>
            <a:fillRect/>
          </a:stretch>
        </p:blipFill>
        <p:spPr>
          <a:xfrm>
            <a:off x="8072120" y="2990215"/>
            <a:ext cx="1483360" cy="1123315"/>
          </a:xfrm>
          <a:prstGeom prst="rect">
            <a:avLst/>
          </a:prstGeom>
        </p:spPr>
      </p:pic>
      <p:pic>
        <p:nvPicPr>
          <p:cNvPr id="18" name="图片 17" descr="3-wm1302-as923"/>
          <p:cNvPicPr>
            <a:picLocks noChangeAspect="1"/>
          </p:cNvPicPr>
          <p:nvPr/>
        </p:nvPicPr>
        <p:blipFill>
          <a:blip r:embed="rId6"/>
          <a:srcRect l="17771" t="22593" r="18715" b="26667"/>
          <a:stretch>
            <a:fillRect/>
          </a:stretch>
        </p:blipFill>
        <p:spPr>
          <a:xfrm>
            <a:off x="9805670" y="2975610"/>
            <a:ext cx="1898650" cy="1137920"/>
          </a:xfrm>
          <a:prstGeom prst="rect">
            <a:avLst/>
          </a:prstGeom>
        </p:spPr>
      </p:pic>
      <p:pic>
        <p:nvPicPr>
          <p:cNvPr id="19" name="图片 18" descr="image-Photoroom (26)"/>
          <p:cNvPicPr>
            <a:picLocks noChangeAspect="1"/>
          </p:cNvPicPr>
          <p:nvPr/>
        </p:nvPicPr>
        <p:blipFill>
          <a:blip r:embed="rId7"/>
          <a:srcRect l="40688" t="22463" r="36868" b="46796"/>
          <a:stretch>
            <a:fillRect/>
          </a:stretch>
        </p:blipFill>
        <p:spPr>
          <a:xfrm>
            <a:off x="1687195" y="1871345"/>
            <a:ext cx="1251585" cy="128651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415290" y="1105535"/>
            <a:ext cx="84493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buFont typeface="Arial" panose="020B0604020202090204"/>
              <a:buNone/>
            </a:pP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Gen 1 (SX1276/78/1110): 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Established the LoRaWAN ecosystem; basic telemetry, higher RX power.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457575" y="2211070"/>
            <a:ext cx="74415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buFont typeface="Arial" panose="020B0604020202090204"/>
              <a:buNone/>
            </a:pP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Gen 2 (SX1262): 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RX power optimization (4.6 mA), +22 dBm TX, industry workhorse.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  <a:sym typeface="+mn-ea"/>
            </a:endParaRPr>
          </a:p>
        </p:txBody>
      </p:sp>
      <p:pic>
        <p:nvPicPr>
          <p:cNvPr id="23" name="图片 22" descr="1-100097817-wio - sx-1262-lf"/>
          <p:cNvPicPr>
            <a:picLocks noChangeAspect="1"/>
          </p:cNvPicPr>
          <p:nvPr/>
        </p:nvPicPr>
        <p:blipFill>
          <a:blip r:embed="rId8"/>
          <a:srcRect l="30542" t="23213" r="29917" b="23528"/>
          <a:stretch>
            <a:fillRect/>
          </a:stretch>
        </p:blipFill>
        <p:spPr>
          <a:xfrm>
            <a:off x="5238750" y="3031490"/>
            <a:ext cx="1010920" cy="1021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22413" y="-635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1"/>
          <p:cNvSpPr/>
          <p:nvPr/>
        </p:nvSpPr>
        <p:spPr>
          <a:xfrm>
            <a:off x="8442325" y="790575"/>
            <a:ext cx="4022725" cy="487680"/>
          </a:xfrm>
          <a:prstGeom prst="roundRect">
            <a:avLst>
              <a:gd name="adj" fmla="val -250000"/>
            </a:avLst>
          </a:prstGeom>
          <a:solidFill>
            <a:srgbClr val="FFFFFF">
              <a:alpha val="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15290" y="736600"/>
            <a:ext cx="10650220" cy="464629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0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Semtech LoRa Plus™ LR2021 Gen4 LoRa® IP</a:t>
            </a:r>
            <a:endParaRPr lang="en-US" altLang="zh-CN" sz="20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endParaRPr lang="en-US" altLang="zh-CN" sz="20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Gen 4 (LR2021 "LoRa Plus"):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Eliminates the historical trade-off between </a:t>
            </a: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distance and bandwidth</a:t>
            </a: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  <a:sym typeface="+mn-ea"/>
              </a:rPr>
              <a:t>.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The Next-Gen Paradigm: 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Dubbed LoRa Plus™—bridging ultra-long-range sensing with </a:t>
            </a: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high-speed</a:t>
            </a: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 local data pipelines.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Dual-Engine Modem: 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Native support for both long-range LoRa &amp; high-throughput </a:t>
            </a: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FLRC</a:t>
            </a: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 (2.6 Mbps).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Unified Global Frequency: 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Sub-GHz (150–960 MHz), 2.4 GHz ISM, and S-Band Satellite* (1.9–2.5 GHz) in a </a:t>
            </a: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single silicon</a:t>
            </a: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.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Direct-Tie RF Front-End: 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Simplified matching network with </a:t>
            </a: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superior sensitivity</a:t>
            </a: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 and lower system BOM.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  <a:p>
            <a:pPr indent="0">
              <a:buFont typeface="Arial" panose="020B0604020202090204"/>
              <a:buNone/>
            </a:pP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pic>
        <p:nvPicPr>
          <p:cNvPr id="3" name="图片 2" descr="image-Photoroom (28)"/>
          <p:cNvPicPr>
            <a:picLocks noChangeAspect="1"/>
          </p:cNvPicPr>
          <p:nvPr/>
        </p:nvPicPr>
        <p:blipFill>
          <a:blip r:embed="rId1"/>
          <a:srcRect l="24860" t="19499" r="24560" b="22576"/>
          <a:stretch>
            <a:fillRect/>
          </a:stretch>
        </p:blipFill>
        <p:spPr>
          <a:xfrm>
            <a:off x="8442325" y="3661410"/>
            <a:ext cx="3583940" cy="3078480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8765540" y="0"/>
            <a:ext cx="3930650" cy="798830"/>
            <a:chOff x="13804" y="0"/>
            <a:chExt cx="6190" cy="1258"/>
          </a:xfrm>
        </p:grpSpPr>
        <p:sp>
          <p:nvSpPr>
            <p:cNvPr id="8" name="Text 2"/>
            <p:cNvSpPr/>
            <p:nvPr/>
          </p:nvSpPr>
          <p:spPr>
            <a:xfrm>
              <a:off x="13804" y="792"/>
              <a:ext cx="6191" cy="46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600000000000000" pitchFamily="34" charset="0"/>
                  <a:ea typeface="Montserrat" panose="00000600000000000000" pitchFamily="34" charset="-122"/>
                  <a:cs typeface="Montserrat" panose="00000600000000000000" pitchFamily="34" charset="-120"/>
                </a:rPr>
                <a:t>The AI Hardware Partner</a:t>
              </a:r>
              <a:endParaRPr kumimoji="0" lang="en-US" sz="15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Image 1" descr="https://pitch-assets-ccb95893-de3f-4266-973c-20049231b248.s3.eu-west-1.amazonaws.com/fe558bd6-ec64-4582-a2da-7a0c0070206e?pitch-bytes=44776&amp;pitch-content-type=image%2F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4602" y="0"/>
              <a:ext cx="4595" cy="996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0" y="6551295"/>
            <a:ext cx="4471035" cy="306705"/>
          </a:xfrm>
          <a:prstGeom prst="rect">
            <a:avLst/>
          </a:prstGeom>
        </p:spPr>
        <p:txBody>
          <a:bodyPr wrap="square">
            <a:spAutoFit/>
          </a:bodyPr>
          <a:p>
            <a:pPr indent="0">
              <a:buFont typeface="Arial" panose="020B0604020202090204"/>
              <a:buNone/>
            </a:pPr>
            <a:r>
              <a:rPr lang="en-US" altLang="zh-CN" sz="14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*Module design and operator support required</a:t>
            </a:r>
            <a:endParaRPr lang="en-US" altLang="zh-CN" sz="14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22413" y="-635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图片 6" descr="triangle_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2225" y="-11430"/>
            <a:ext cx="12212320" cy="6869430"/>
          </a:xfrm>
          <a:prstGeom prst="rect">
            <a:avLst/>
          </a:prstGeom>
        </p:spPr>
      </p:pic>
      <p:pic>
        <p:nvPicPr>
          <p:cNvPr id="6" name="图片 5" descr="triangle_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2225" y="0"/>
            <a:ext cx="12212320" cy="686943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8442325" y="790575"/>
            <a:ext cx="4022725" cy="487680"/>
          </a:xfrm>
          <a:prstGeom prst="roundRect">
            <a:avLst>
              <a:gd name="adj" fmla="val -250000"/>
            </a:avLst>
          </a:prstGeom>
          <a:solidFill>
            <a:srgbClr val="FFFFFF">
              <a:alpha val="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009" y="217207"/>
            <a:ext cx="1647888" cy="22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 descr="https___www.seeedstudio.com_blog_2026_07_28_wio-lr2021-flrc-break-iot-triangle_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" y="5373370"/>
            <a:ext cx="1484630" cy="14846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22413" y="-635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0" descr="https://pitch-assets-ccb95893-de3f-4266-973c-20049231b248.s3.eu-west-1.amazonaws.com/798be953-2c03-43d0-8fc8-c9cdad9758f1?pitch-bytes=239013&amp;pitch-content-type=image%2F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22225" y="-634"/>
            <a:ext cx="12192000" cy="6856731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8442325" y="790575"/>
            <a:ext cx="4022725" cy="487680"/>
          </a:xfrm>
          <a:prstGeom prst="roundRect">
            <a:avLst>
              <a:gd name="adj" fmla="val -250000"/>
            </a:avLst>
          </a:prstGeom>
          <a:solidFill>
            <a:srgbClr val="FFFFFF">
              <a:alpha val="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-22225" y="0"/>
            <a:ext cx="12212955" cy="685609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49655" y="3105150"/>
            <a:ext cx="7746365" cy="6451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3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LR2021 Dev </a:t>
            </a:r>
            <a:r>
              <a:rPr lang="en-US" altLang="zh-CN" sz="3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Kit </a:t>
            </a:r>
            <a:r>
              <a:rPr lang="en-US" altLang="zh-CN" sz="3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DEMO</a:t>
            </a:r>
            <a:endParaRPr lang="en-US" altLang="zh-CN" sz="3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765540" y="0"/>
            <a:ext cx="3930650" cy="798830"/>
            <a:chOff x="13804" y="0"/>
            <a:chExt cx="6190" cy="1258"/>
          </a:xfrm>
        </p:grpSpPr>
        <p:sp>
          <p:nvSpPr>
            <p:cNvPr id="11" name="Text 2"/>
            <p:cNvSpPr/>
            <p:nvPr/>
          </p:nvSpPr>
          <p:spPr>
            <a:xfrm>
              <a:off x="13804" y="792"/>
              <a:ext cx="6191" cy="46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600000000000000" pitchFamily="34" charset="0"/>
                  <a:ea typeface="Montserrat" panose="00000600000000000000" pitchFamily="34" charset="-122"/>
                  <a:cs typeface="Montserrat" panose="00000600000000000000" pitchFamily="34" charset="-120"/>
                </a:rPr>
                <a:t>The AI Hardware Partner</a:t>
              </a:r>
              <a:endParaRPr kumimoji="0" lang="en-US" sz="15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Image 1" descr="https://pitch-assets-ccb95893-de3f-4266-973c-20049231b248.s3.eu-west-1.amazonaws.com/fe558bd6-ec64-4582-a2da-7a0c0070206e?pitch-bytes=44776&amp;pitch-content-type=image%2F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4602" y="0"/>
              <a:ext cx="4595" cy="9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20508" y="0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765540" y="0"/>
            <a:ext cx="3930650" cy="798830"/>
            <a:chOff x="13804" y="0"/>
            <a:chExt cx="6190" cy="1258"/>
          </a:xfrm>
        </p:grpSpPr>
        <p:sp>
          <p:nvSpPr>
            <p:cNvPr id="6" name="Text 2"/>
            <p:cNvSpPr/>
            <p:nvPr/>
          </p:nvSpPr>
          <p:spPr>
            <a:xfrm>
              <a:off x="13804" y="792"/>
              <a:ext cx="6191" cy="46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600000000000000" pitchFamily="34" charset="0"/>
                  <a:ea typeface="Montserrat" panose="00000600000000000000" pitchFamily="34" charset="-122"/>
                  <a:cs typeface="Montserrat" panose="00000600000000000000" pitchFamily="34" charset="-120"/>
                </a:rPr>
                <a:t>The AI Hardware Partner</a:t>
              </a:r>
              <a:endParaRPr kumimoji="0" lang="en-US" sz="15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Image 1" descr="https://pitch-assets-ccb95893-de3f-4266-973c-20049231b248.s3.eu-west-1.amazonaws.com/fe558bd6-ec64-4582-a2da-7a0c0070206e?pitch-bytes=44776&amp;pitch-content-type=image%2Fpng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14602" y="0"/>
              <a:ext cx="4595" cy="996"/>
            </a:xfrm>
            <a:prstGeom prst="rect">
              <a:avLst/>
            </a:prstGeom>
          </p:spPr>
        </p:pic>
      </p:grp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5" name="图片 4" descr="20260914-171452-Photoroo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8370" y="502920"/>
            <a:ext cx="4688840" cy="5753100"/>
          </a:xfrm>
          <a:prstGeom prst="rect">
            <a:avLst/>
          </a:prstGeom>
        </p:spPr>
      </p:pic>
      <p:sp>
        <p:nvSpPr>
          <p:cNvPr id="20" name="TextBox 11"/>
          <p:cNvSpPr txBox="1"/>
          <p:nvPr/>
        </p:nvSpPr>
        <p:spPr>
          <a:xfrm>
            <a:off x="471805" y="3555365"/>
            <a:ext cx="7354570" cy="24009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285750" marR="0" indent="-28575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Char char=""/>
            </a:pPr>
            <a:r>
              <a:rPr lang="en-US" sz="1400" b="1" i="0" u="none" strike="noStrike" baseline="0" dirty="0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VALUE PROPOSITION:</a:t>
            </a:r>
            <a:r>
              <a:rPr lang="en-US" sz="1400" b="1" i="0" dirty="0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​</a:t>
            </a:r>
            <a:endParaRPr lang="en-US" sz="1400" i="0" dirty="0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L="171450" marR="0" indent="-17145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Arial" panose="020B0604020202090204" pitchFamily="34" charset="0"/>
              <a:buChar char="•"/>
            </a:pPr>
            <a:r>
              <a:rPr kumimoji="0" lang="en-US" sz="1400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Showcases of FLRC modulation at 2.6 Mbps for edge AI vision</a:t>
            </a:r>
            <a:endParaRPr kumimoji="0" lang="en-US" sz="1400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L="171450" marR="0" indent="-17145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Arial" panose="020B0604020202090204"/>
              <a:buChar char="•"/>
            </a:pPr>
            <a:r>
              <a:rPr kumimoji="0" lang="en-US" sz="1400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Proving the module’s ability to handle </a:t>
            </a:r>
            <a:r>
              <a:rPr kumimoji="0" lang="en-US" sz="1400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real-time visual data transmission</a:t>
            </a:r>
            <a:endParaRPr kumimoji="0" lang="en-US" sz="1400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L="171450" marR="0" indent="-17145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Arial" panose="020B0604020202090204"/>
              <a:buChar char="•"/>
            </a:pPr>
            <a:r>
              <a:rPr kumimoji="0" lang="en-US" altLang="zh-CN" sz="1400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Rapid prototyping for wireless image streaming over Sub‑GHz bands with extended range potential</a:t>
            </a:r>
            <a:endParaRPr kumimoji="0" lang="en-US" altLang="zh-CN" sz="1400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</p:txBody>
      </p:sp>
      <p:sp>
        <p:nvSpPr>
          <p:cNvPr id="3" name="TextBox 11"/>
          <p:cNvSpPr txBox="1"/>
          <p:nvPr/>
        </p:nvSpPr>
        <p:spPr>
          <a:xfrm>
            <a:off x="471805" y="1078230"/>
            <a:ext cx="7354570" cy="24009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285750" marR="0" indent="-28575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Wingdings" panose="05000000000000000000" charset="0"/>
              <a:buChar char=""/>
            </a:pPr>
            <a:r>
              <a:rPr kumimoji="0" lang="en-US" altLang="zh-CN" sz="1400" b="1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DESCRIPTION :</a:t>
            </a:r>
            <a:endParaRPr kumimoji="0" lang="en-US" altLang="zh-CN" sz="1400" b="1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L="171450" marR="0" indent="-17145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Arial" panose="020B0604020202090204"/>
              <a:buChar char="•"/>
            </a:pPr>
            <a:r>
              <a:rPr kumimoji="0" lang="en-US" altLang="zh-CN" sz="1400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Wio‑LR2021 development kits</a:t>
            </a:r>
            <a:endParaRPr kumimoji="0" lang="en-US" altLang="zh-CN" sz="1400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L="171450" marR="0" indent="-17145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Arial" panose="020B0604020202090204"/>
              <a:buChar char="•"/>
            </a:pPr>
            <a:r>
              <a:rPr kumimoji="0" lang="en-US" altLang="zh-CN" sz="1400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Built around Wio-LR2021 transceiver module and ESP32-S3 </a:t>
            </a:r>
            <a:endParaRPr kumimoji="0" lang="en-US" altLang="zh-CN" sz="1400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L="171450" marR="0" indent="-17145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Arial" panose="020B0604020202090204"/>
              <a:buChar char="•"/>
            </a:pPr>
            <a:r>
              <a:rPr kumimoji="0" lang="en-US" altLang="zh-CN" sz="1400" i="0" u="none" strike="noStrike" kern="0" cap="none" spc="0" normalizeH="0" baseline="0" noProof="1">
                <a:solidFill>
                  <a:schemeClr val="bg1"/>
                </a:solidFill>
                <a:latin typeface="Montserrat" panose="00000600000000000000" pitchFamily="34" charset="0"/>
                <a:ea typeface="Segoe UI"/>
                <a:cs typeface="Montserrat" panose="00000600000000000000" pitchFamily="34" charset="0"/>
              </a:rPr>
              <a:t>Transmitters pre‑loaded with Face Detection AI models </a:t>
            </a:r>
            <a:endParaRPr kumimoji="0" lang="en-US" altLang="zh-CN" sz="1400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  <a:p>
            <a:pPr marL="171450" marR="0" indent="-171450" algn="l" rtl="0" eaLnBrk="1" fontAlgn="auto" latinLnBrk="0" hangingPunct="1">
              <a:lnSpc>
                <a:spcPct val="150000"/>
              </a:lnSpc>
              <a:spcBef>
                <a:spcPts val="240"/>
              </a:spcBef>
              <a:buClrTx/>
              <a:buSzTx/>
              <a:buFont typeface="Arial" panose="020B0604020202090204"/>
              <a:buChar char="•"/>
            </a:pPr>
            <a:endParaRPr kumimoji="0" lang="en-US" altLang="zh-CN" sz="1400" i="0" u="none" strike="noStrike" kern="0" cap="none" spc="0" normalizeH="0" baseline="0" noProof="1">
              <a:solidFill>
                <a:schemeClr val="bg1"/>
              </a:solidFill>
              <a:latin typeface="Montserrat" panose="00000600000000000000" pitchFamily="34" charset="0"/>
              <a:ea typeface="Segoe UI"/>
              <a:cs typeface="Montserrat" panose="00000600000000000000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-188" y="-635"/>
            <a:ext cx="12212320" cy="6858635"/>
          </a:xfrm>
          <a:prstGeom prst="roundRect">
            <a:avLst>
              <a:gd name="adj" fmla="val -17776"/>
            </a:avLst>
          </a:prstGeom>
          <a:solidFill>
            <a:srgbClr val="003B4A"/>
          </a:solidFill>
        </p:spPr>
        <p:txBody>
          <a:bodyPr wrap="square" lIns="678462" tIns="809700" rIns="678462" bIns="8097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6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8765540" y="0"/>
            <a:ext cx="3930650" cy="798830"/>
            <a:chOff x="13804" y="0"/>
            <a:chExt cx="6190" cy="1258"/>
          </a:xfrm>
        </p:grpSpPr>
        <p:sp>
          <p:nvSpPr>
            <p:cNvPr id="6" name="Text 2"/>
            <p:cNvSpPr/>
            <p:nvPr/>
          </p:nvSpPr>
          <p:spPr>
            <a:xfrm>
              <a:off x="13804" y="792"/>
              <a:ext cx="6191" cy="46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7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 panose="00000600000000000000" pitchFamily="34" charset="0"/>
                  <a:ea typeface="Montserrat" panose="00000600000000000000" pitchFamily="34" charset="-122"/>
                  <a:cs typeface="Montserrat" panose="00000600000000000000" pitchFamily="34" charset="-120"/>
                </a:rPr>
                <a:t>The AI Hardware Partner</a:t>
              </a:r>
              <a:endParaRPr kumimoji="0" lang="en-US" sz="155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Image 1" descr="https://pitch-assets-ccb95893-de3f-4266-973c-20049231b248.s3.eu-west-1.amazonaws.com/fe558bd6-ec64-4582-a2da-7a0c0070206e?pitch-bytes=44776&amp;pitch-content-type=image%2Fpng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14602" y="0"/>
              <a:ext cx="4595" cy="996"/>
            </a:xfrm>
            <a:prstGeom prst="rect">
              <a:avLst/>
            </a:prstGeom>
          </p:spPr>
        </p:pic>
      </p:grp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339840"/>
            <a:ext cx="1066667" cy="400000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73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</a:fld>
            <a:endParaRPr kumimoji="0" lang="en-US" sz="173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2" name="图片 1" descr="image-Photoroom (29)"/>
          <p:cNvPicPr>
            <a:picLocks noChangeAspect="1"/>
          </p:cNvPicPr>
          <p:nvPr/>
        </p:nvPicPr>
        <p:blipFill>
          <a:blip r:embed="rId2"/>
          <a:srcRect t="4898"/>
          <a:stretch>
            <a:fillRect/>
          </a:stretch>
        </p:blipFill>
        <p:spPr>
          <a:xfrm rot="5400000">
            <a:off x="4243705" y="647700"/>
            <a:ext cx="2758440" cy="3560445"/>
          </a:xfrm>
          <a:prstGeom prst="rect">
            <a:avLst/>
          </a:prstGeom>
        </p:spPr>
      </p:pic>
      <p:pic>
        <p:nvPicPr>
          <p:cNvPr id="3" name="图片 2" descr="image-Photoroom (30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443730" y="3207385"/>
            <a:ext cx="2499360" cy="341947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7863840" y="4777740"/>
            <a:ext cx="192722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Grove </a:t>
            </a: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Connector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7029450" y="5114925"/>
            <a:ext cx="163258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5584190" y="4500245"/>
            <a:ext cx="307784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7863840" y="4163060"/>
            <a:ext cx="249364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1.3 inch OLED </a:t>
            </a:r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Display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7087235" y="2366645"/>
            <a:ext cx="14605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7774940" y="2029460"/>
            <a:ext cx="249364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Speaker Interface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5695950" y="1852295"/>
            <a:ext cx="285813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7774940" y="1515110"/>
            <a:ext cx="249364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Camera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2434590" y="2366645"/>
            <a:ext cx="171323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1788795" y="2029460"/>
            <a:ext cx="145986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Microphone</a:t>
            </a:r>
            <a:endParaRPr lang="en-US" altLang="zh-CN" sz="1600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019675" y="735330"/>
            <a:ext cx="1347470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Media HAT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125720" y="6118225"/>
            <a:ext cx="145986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Main </a:t>
            </a:r>
            <a:r>
              <a:rPr lang="en-US" altLang="zh-CN" sz="1600" b="1">
                <a:solidFill>
                  <a:schemeClr val="bg1"/>
                </a:solidFill>
                <a:latin typeface="Montserrat" panose="00000600000000000000" pitchFamily="34" charset="0"/>
                <a:cs typeface="Montserrat" panose="00000600000000000000" pitchFamily="34" charset="0"/>
              </a:rPr>
              <a:t>Board</a:t>
            </a:r>
            <a:endParaRPr lang="en-US" altLang="zh-CN" sz="1600" b="1">
              <a:solidFill>
                <a:schemeClr val="bg1"/>
              </a:solidFill>
              <a:latin typeface="Montserrat" panose="00000600000000000000" pitchFamily="34" charset="0"/>
              <a:cs typeface="Montserrat" panose="00000600000000000000" pitchFamily="34" charset="0"/>
            </a:endParaRPr>
          </a:p>
        </p:txBody>
      </p:sp>
      <p:pic>
        <p:nvPicPr>
          <p:cNvPr id="34" name="图片 33" descr="image-Photoroom (28)"/>
          <p:cNvPicPr>
            <a:picLocks noChangeAspect="1"/>
          </p:cNvPicPr>
          <p:nvPr/>
        </p:nvPicPr>
        <p:blipFill>
          <a:blip r:embed="rId4"/>
          <a:srcRect l="24860" t="19499" r="24560" b="22576"/>
          <a:stretch>
            <a:fillRect/>
          </a:stretch>
        </p:blipFill>
        <p:spPr>
          <a:xfrm>
            <a:off x="542925" y="4919345"/>
            <a:ext cx="1891665" cy="162496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DIAGRAM_VIRTUALLY_FRAME" val="{&quot;height&quot;:368.1,&quot;left&quot;:67,&quot;top&quot;:167.4,&quot;width&quot;:588.5}"/>
</p:tagLst>
</file>

<file path=ppt/tags/tag64.xml><?xml version="1.0" encoding="utf-8"?>
<p:tagLst xmlns:p="http://schemas.openxmlformats.org/presentationml/2006/main">
  <p:tag name="KSO_WM_DIAGRAM_VIRTUALLY_FRAME" val="{&quot;height&quot;:368.1,&quot;left&quot;:67,&quot;top&quot;:167.4,&quot;width&quot;:588.5}"/>
</p:tagLst>
</file>

<file path=ppt/tags/tag65.xml><?xml version="1.0" encoding="utf-8"?>
<p:tagLst xmlns:p="http://schemas.openxmlformats.org/presentationml/2006/main">
  <p:tag name="KSO_WM_DIAGRAM_VIRTUALLY_FRAME" val="{&quot;height&quot;:368.1,&quot;left&quot;:67,&quot;top&quot;:167.4,&quot;width&quot;:588.5}"/>
</p:tagLst>
</file>

<file path=ppt/tags/tag66.xml><?xml version="1.0" encoding="utf-8"?>
<p:tagLst xmlns:p="http://schemas.openxmlformats.org/presentationml/2006/main">
  <p:tag name="KSO_WM_DIAGRAM_VIRTUALLY_FRAME" val="{&quot;height&quot;:368.1,&quot;left&quot;:67,&quot;top&quot;:167.4,&quot;width&quot;:588.5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6384</Words>
  <Application>WPS 演示</Application>
  <PresentationFormat>宽屏</PresentationFormat>
  <Paragraphs>383</Paragraphs>
  <Slides>22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51" baseType="lpstr">
      <vt:lpstr>Arial</vt:lpstr>
      <vt:lpstr>宋体</vt:lpstr>
      <vt:lpstr>Wingdings</vt:lpstr>
      <vt:lpstr>Wingdings</vt:lpstr>
      <vt:lpstr>Calibri</vt:lpstr>
      <vt:lpstr>Helvetica Neue</vt:lpstr>
      <vt:lpstr>Montserrat SemiBold</vt:lpstr>
      <vt:lpstr>Montserrat</vt:lpstr>
      <vt:lpstr>微软雅黑</vt:lpstr>
      <vt:lpstr>方正雅意黑 GB18030L2</vt:lpstr>
      <vt:lpstr>等线</vt:lpstr>
      <vt:lpstr>Montserrat</vt:lpstr>
      <vt:lpstr>Montserrat Regular</vt:lpstr>
      <vt:lpstr>Arial</vt:lpstr>
      <vt:lpstr>Montserrat</vt:lpstr>
      <vt:lpstr>宋体</vt:lpstr>
      <vt:lpstr>Segoe UI</vt:lpstr>
      <vt:lpstr>宋体</vt:lpstr>
      <vt:lpstr>Arial Unicode MS</vt:lpstr>
      <vt:lpstr>汉仪书宋二KW</vt:lpstr>
      <vt:lpstr>Montserrat</vt:lpstr>
      <vt:lpstr>Thonburi</vt:lpstr>
      <vt:lpstr>汉仪中等线KW</vt:lpstr>
      <vt:lpstr>Segoe UI</vt:lpstr>
      <vt:lpstr>微软雅黑</vt:lpstr>
      <vt:lpstr>等线</vt:lpstr>
      <vt:lpstr>苹方-简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白菜</cp:lastModifiedBy>
  <cp:revision>198</cp:revision>
  <dcterms:created xsi:type="dcterms:W3CDTF">2026-09-15T09:37:06Z</dcterms:created>
  <dcterms:modified xsi:type="dcterms:W3CDTF">2026-09-15T09:37:06Z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2052-12.1.26055.26055</vt:lpwstr>
  </property>
  <property fmtid="{D5CDD505-2E9C-101B-9397-08002B2CF9AE}" pid="3" name="ICV">
    <vt:lpwstr>6D17A1A49F4E5A37F8A9A86AF071C98D_43</vt:lpwstr>
  </property>
</Properties>
</file>