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jpeg"/><Relationship Id="rId9" Type="http://schemas.openxmlformats.org/officeDocument/2006/relationships/image" Target="../media/image-15-9.png"/><Relationship Id="rId10" Type="http://schemas.openxmlformats.org/officeDocument/2006/relationships/image" Target="../media/image-15-10.jpeg"/><Relationship Id="rId11" Type="http://schemas.openxmlformats.org/officeDocument/2006/relationships/slideLayout" Target="../slideLayouts/slideLayout1.xml"/><Relationship Id="rId1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jpe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jp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035040" y="0"/>
            <a:ext cx="3108960" cy="5143500"/>
          </a:xfrm>
          <a:prstGeom prst="rect">
            <a:avLst/>
          </a:prstGeom>
          <a:solidFill>
            <a:srgbClr val="1C2B3A"/>
          </a:solidFill>
          <a:ln w="12700">
            <a:solidFill>
              <a:srgbClr val="1C2B3A"/>
            </a:solidFill>
            <a:prstDash val="solid"/>
          </a:ln>
        </p:spPr>
      </p:sp>
      <p:sp>
        <p:nvSpPr>
          <p:cNvPr id="3" name="Shape 1"/>
          <p:cNvSpPr/>
          <p:nvPr/>
        </p:nvSpPr>
        <p:spPr>
          <a:xfrm>
            <a:off x="6492240" y="320040"/>
            <a:ext cx="256032" cy="256032"/>
          </a:xfrm>
          <a:prstGeom prst="rect">
            <a:avLst/>
          </a:prstGeom>
          <a:solidFill>
            <a:srgbClr val="B42626">
              <a:alpha val="30000"/>
            </a:srgbClr>
          </a:solidFill>
          <a:ln w="12700">
            <a:solidFill>
              <a:srgbClr val="B42626">
                <a:alpha val="30000"/>
              </a:srgbClr>
            </a:solidFill>
            <a:prstDash val="solid"/>
          </a:ln>
        </p:spPr>
      </p:sp>
      <p:sp>
        <p:nvSpPr>
          <p:cNvPr id="4" name="Shape 2"/>
          <p:cNvSpPr/>
          <p:nvPr/>
        </p:nvSpPr>
        <p:spPr>
          <a:xfrm>
            <a:off x="7589520" y="320040"/>
            <a:ext cx="256032" cy="256032"/>
          </a:xfrm>
          <a:prstGeom prst="rect">
            <a:avLst/>
          </a:prstGeom>
          <a:solidFill>
            <a:srgbClr val="B42626">
              <a:alpha val="30000"/>
            </a:srgbClr>
          </a:solidFill>
          <a:ln w="12700">
            <a:solidFill>
              <a:srgbClr val="B42626">
                <a:alpha val="30000"/>
              </a:srgbClr>
            </a:solidFill>
            <a:prstDash val="solid"/>
          </a:ln>
        </p:spPr>
      </p:sp>
      <p:sp>
        <p:nvSpPr>
          <p:cNvPr id="5" name="Shape 3"/>
          <p:cNvSpPr/>
          <p:nvPr/>
        </p:nvSpPr>
        <p:spPr>
          <a:xfrm>
            <a:off x="8686800" y="320040"/>
            <a:ext cx="256032" cy="256032"/>
          </a:xfrm>
          <a:prstGeom prst="rect">
            <a:avLst/>
          </a:prstGeom>
          <a:solidFill>
            <a:srgbClr val="B42626">
              <a:alpha val="30000"/>
            </a:srgbClr>
          </a:solidFill>
          <a:ln w="12700">
            <a:solidFill>
              <a:srgbClr val="B42626">
                <a:alpha val="30000"/>
              </a:srgbClr>
            </a:solidFill>
            <a:prstDash val="solid"/>
          </a:ln>
        </p:spPr>
      </p:sp>
      <p:sp>
        <p:nvSpPr>
          <p:cNvPr id="6" name="Shape 4"/>
          <p:cNvSpPr/>
          <p:nvPr/>
        </p:nvSpPr>
        <p:spPr>
          <a:xfrm>
            <a:off x="7040880" y="777240"/>
            <a:ext cx="256032" cy="256032"/>
          </a:xfrm>
          <a:prstGeom prst="rect">
            <a:avLst/>
          </a:prstGeom>
          <a:solidFill>
            <a:srgbClr val="B42626">
              <a:alpha val="30000"/>
            </a:srgbClr>
          </a:solidFill>
          <a:ln w="12700">
            <a:solidFill>
              <a:srgbClr val="B42626">
                <a:alpha val="30000"/>
              </a:srgbClr>
            </a:solidFill>
            <a:prstDash val="solid"/>
          </a:ln>
        </p:spPr>
      </p:sp>
      <p:sp>
        <p:nvSpPr>
          <p:cNvPr id="7" name="Shape 5"/>
          <p:cNvSpPr/>
          <p:nvPr/>
        </p:nvSpPr>
        <p:spPr>
          <a:xfrm>
            <a:off x="8138160" y="777240"/>
            <a:ext cx="256032" cy="256032"/>
          </a:xfrm>
          <a:prstGeom prst="rect">
            <a:avLst/>
          </a:prstGeom>
          <a:solidFill>
            <a:srgbClr val="B42626">
              <a:alpha val="30000"/>
            </a:srgbClr>
          </a:solidFill>
          <a:ln w="12700">
            <a:solidFill>
              <a:srgbClr val="B42626">
                <a:alpha val="30000"/>
              </a:srgbClr>
            </a:solidFill>
            <a:prstDash val="solid"/>
          </a:ln>
        </p:spPr>
      </p:sp>
      <p:sp>
        <p:nvSpPr>
          <p:cNvPr id="8" name="Shape 6"/>
          <p:cNvSpPr/>
          <p:nvPr/>
        </p:nvSpPr>
        <p:spPr>
          <a:xfrm>
            <a:off x="6492240" y="1234440"/>
            <a:ext cx="256032" cy="256032"/>
          </a:xfrm>
          <a:prstGeom prst="rect">
            <a:avLst/>
          </a:prstGeom>
          <a:solidFill>
            <a:srgbClr val="B42626">
              <a:alpha val="30000"/>
            </a:srgbClr>
          </a:solidFill>
          <a:ln w="12700">
            <a:solidFill>
              <a:srgbClr val="B42626">
                <a:alpha val="30000"/>
              </a:srgbClr>
            </a:solidFill>
            <a:prstDash val="solid"/>
          </a:ln>
        </p:spPr>
      </p:sp>
      <p:sp>
        <p:nvSpPr>
          <p:cNvPr id="9" name="Shape 7"/>
          <p:cNvSpPr/>
          <p:nvPr/>
        </p:nvSpPr>
        <p:spPr>
          <a:xfrm>
            <a:off x="7589520" y="1234440"/>
            <a:ext cx="256032" cy="256032"/>
          </a:xfrm>
          <a:prstGeom prst="rect">
            <a:avLst/>
          </a:prstGeom>
          <a:solidFill>
            <a:srgbClr val="B42626">
              <a:alpha val="30000"/>
            </a:srgbClr>
          </a:solidFill>
          <a:ln w="12700">
            <a:solidFill>
              <a:srgbClr val="B42626">
                <a:alpha val="30000"/>
              </a:srgbClr>
            </a:solidFill>
            <a:prstDash val="solid"/>
          </a:ln>
        </p:spPr>
      </p:sp>
      <p:sp>
        <p:nvSpPr>
          <p:cNvPr id="10" name="Shape 8"/>
          <p:cNvSpPr/>
          <p:nvPr/>
        </p:nvSpPr>
        <p:spPr>
          <a:xfrm>
            <a:off x="8686800" y="1234440"/>
            <a:ext cx="256032" cy="256032"/>
          </a:xfrm>
          <a:prstGeom prst="rect">
            <a:avLst/>
          </a:prstGeom>
          <a:solidFill>
            <a:srgbClr val="B42626">
              <a:alpha val="30000"/>
            </a:srgbClr>
          </a:solidFill>
          <a:ln w="12700">
            <a:solidFill>
              <a:srgbClr val="B42626">
                <a:alpha val="30000"/>
              </a:srgbClr>
            </a:solidFill>
            <a:prstDash val="solid"/>
          </a:ln>
        </p:spPr>
      </p:sp>
      <p:sp>
        <p:nvSpPr>
          <p:cNvPr id="11" name="Shape 9"/>
          <p:cNvSpPr/>
          <p:nvPr/>
        </p:nvSpPr>
        <p:spPr>
          <a:xfrm>
            <a:off x="7040880" y="1691640"/>
            <a:ext cx="256032" cy="256032"/>
          </a:xfrm>
          <a:prstGeom prst="rect">
            <a:avLst/>
          </a:prstGeom>
          <a:solidFill>
            <a:srgbClr val="B42626">
              <a:alpha val="30000"/>
            </a:srgbClr>
          </a:solidFill>
          <a:ln w="12700">
            <a:solidFill>
              <a:srgbClr val="B42626">
                <a:alpha val="30000"/>
              </a:srgbClr>
            </a:solidFill>
            <a:prstDash val="solid"/>
          </a:ln>
        </p:spPr>
      </p:sp>
      <p:sp>
        <p:nvSpPr>
          <p:cNvPr id="12" name="Shape 10"/>
          <p:cNvSpPr/>
          <p:nvPr/>
        </p:nvSpPr>
        <p:spPr>
          <a:xfrm>
            <a:off x="8138160" y="1691640"/>
            <a:ext cx="256032" cy="256032"/>
          </a:xfrm>
          <a:prstGeom prst="rect">
            <a:avLst/>
          </a:prstGeom>
          <a:solidFill>
            <a:srgbClr val="B42626">
              <a:alpha val="30000"/>
            </a:srgbClr>
          </a:solidFill>
          <a:ln w="12700">
            <a:solidFill>
              <a:srgbClr val="B42626">
                <a:alpha val="30000"/>
              </a:srgbClr>
            </a:solidFill>
            <a:prstDash val="solid"/>
          </a:ln>
        </p:spPr>
      </p:sp>
      <p:sp>
        <p:nvSpPr>
          <p:cNvPr id="13" name="Shape 11"/>
          <p:cNvSpPr/>
          <p:nvPr/>
        </p:nvSpPr>
        <p:spPr>
          <a:xfrm>
            <a:off x="6492240" y="2148840"/>
            <a:ext cx="256032" cy="256032"/>
          </a:xfrm>
          <a:prstGeom prst="rect">
            <a:avLst/>
          </a:prstGeom>
          <a:solidFill>
            <a:srgbClr val="B42626">
              <a:alpha val="30000"/>
            </a:srgbClr>
          </a:solidFill>
          <a:ln w="12700">
            <a:solidFill>
              <a:srgbClr val="B42626">
                <a:alpha val="30000"/>
              </a:srgbClr>
            </a:solidFill>
            <a:prstDash val="solid"/>
          </a:ln>
        </p:spPr>
      </p:sp>
      <p:sp>
        <p:nvSpPr>
          <p:cNvPr id="14" name="Shape 12"/>
          <p:cNvSpPr/>
          <p:nvPr/>
        </p:nvSpPr>
        <p:spPr>
          <a:xfrm>
            <a:off x="7589520" y="2148840"/>
            <a:ext cx="256032" cy="256032"/>
          </a:xfrm>
          <a:prstGeom prst="rect">
            <a:avLst/>
          </a:prstGeom>
          <a:solidFill>
            <a:srgbClr val="B42626">
              <a:alpha val="30000"/>
            </a:srgbClr>
          </a:solidFill>
          <a:ln w="12700">
            <a:solidFill>
              <a:srgbClr val="B42626">
                <a:alpha val="30000"/>
              </a:srgbClr>
            </a:solidFill>
            <a:prstDash val="solid"/>
          </a:ln>
        </p:spPr>
      </p:sp>
      <p:sp>
        <p:nvSpPr>
          <p:cNvPr id="15" name="Shape 13"/>
          <p:cNvSpPr/>
          <p:nvPr/>
        </p:nvSpPr>
        <p:spPr>
          <a:xfrm>
            <a:off x="7040880" y="2606040"/>
            <a:ext cx="256032" cy="256032"/>
          </a:xfrm>
          <a:prstGeom prst="rect">
            <a:avLst/>
          </a:prstGeom>
          <a:solidFill>
            <a:srgbClr val="B42626">
              <a:alpha val="30000"/>
            </a:srgbClr>
          </a:solidFill>
          <a:ln w="12700">
            <a:solidFill>
              <a:srgbClr val="B42626">
                <a:alpha val="30000"/>
              </a:srgbClr>
            </a:solidFill>
            <a:prstDash val="solid"/>
          </a:ln>
        </p:spPr>
      </p:sp>
      <p:sp>
        <p:nvSpPr>
          <p:cNvPr id="16" name="Shape 14"/>
          <p:cNvSpPr/>
          <p:nvPr/>
        </p:nvSpPr>
        <p:spPr>
          <a:xfrm>
            <a:off x="6035040" y="3200400"/>
            <a:ext cx="3108960" cy="1943100"/>
          </a:xfrm>
          <a:prstGeom prst="rect">
            <a:avLst/>
          </a:prstGeom>
          <a:solidFill>
            <a:srgbClr val="B42626"/>
          </a:solidFill>
          <a:ln w="12700">
            <a:solidFill>
              <a:srgbClr val="B42626"/>
            </a:solidFill>
            <a:prstDash val="solid"/>
          </a:ln>
        </p:spPr>
      </p:sp>
      <p:sp>
        <p:nvSpPr>
          <p:cNvPr id="17" name="Text 15"/>
          <p:cNvSpPr/>
          <p:nvPr/>
        </p:nvSpPr>
        <p:spPr>
          <a:xfrm>
            <a:off x="6172200" y="3364992"/>
            <a:ext cx="2834640" cy="1097280"/>
          </a:xfrm>
          <a:prstGeom prst="rect">
            <a:avLst/>
          </a:prstGeom>
          <a:noFill/>
          <a:ln/>
        </p:spPr>
        <p:txBody>
          <a:bodyPr wrap="square" rtlCol="0" anchor="ctr"/>
          <a:lstStyle/>
          <a:p>
            <a:pPr indent="0" marL="0">
              <a:buNone/>
            </a:pPr>
            <a:r>
              <a:rPr lang="en-US" sz="1800" b="1" spc="200" kern="0" dirty="0">
                <a:solidFill>
                  <a:srgbClr val="FFFFFF"/>
                </a:solidFill>
                <a:latin typeface="Calibri" pitchFamily="34" charset="0"/>
                <a:ea typeface="Calibri" pitchFamily="34" charset="-122"/>
                <a:cs typeface="Calibri" pitchFamily="34" charset="-120"/>
              </a:rPr>
              <a:t>YOUR SECURITY,</a:t>
            </a:r>
            <a:endParaRPr lang="en-US" sz="1800" dirty="0"/>
          </a:p>
          <a:p>
            <a:pPr indent="0" marL="0">
              <a:buNone/>
            </a:pPr>
            <a:r>
              <a:rPr lang="en-US" sz="1800" b="1" spc="200" kern="0" dirty="0">
                <a:solidFill>
                  <a:srgbClr val="FFFFFF"/>
                </a:solidFill>
                <a:latin typeface="Calibri" pitchFamily="34" charset="0"/>
                <a:ea typeface="Calibri" pitchFamily="34" charset="-122"/>
                <a:cs typeface="Calibri" pitchFamily="34" charset="-120"/>
              </a:rPr>
              <a:t>OUR VOW</a:t>
            </a:r>
            <a:endParaRPr lang="en-US" sz="1800" dirty="0"/>
          </a:p>
        </p:txBody>
      </p:sp>
      <p:sp>
        <p:nvSpPr>
          <p:cNvPr id="18" name="Text 16"/>
          <p:cNvSpPr/>
          <p:nvPr/>
        </p:nvSpPr>
        <p:spPr>
          <a:xfrm>
            <a:off x="6172200" y="4526280"/>
            <a:ext cx="2834640" cy="292608"/>
          </a:xfrm>
          <a:prstGeom prst="rect">
            <a:avLst/>
          </a:prstGeom>
          <a:noFill/>
          <a:ln/>
        </p:spPr>
        <p:txBody>
          <a:bodyPr wrap="square" rtlCol="0" anchor="ctr"/>
          <a:lstStyle/>
          <a:p>
            <a:pPr indent="0" marL="0">
              <a:buNone/>
            </a:pPr>
            <a:r>
              <a:rPr lang="en-US" sz="900" dirty="0">
                <a:solidFill>
                  <a:srgbClr val="F5D5D5"/>
                </a:solidFill>
                <a:latin typeface="Calibri" pitchFamily="34" charset="0"/>
                <a:ea typeface="Calibri" pitchFamily="34" charset="-122"/>
                <a:cs typeface="Calibri" pitchFamily="34" charset="-120"/>
              </a:rPr>
              <a:t>www.vaultinfosec.com</a:t>
            </a:r>
            <a:endParaRPr lang="en-US" sz="900" dirty="0"/>
          </a:p>
        </p:txBody>
      </p:sp>
      <p:pic>
        <p:nvPicPr>
          <p:cNvPr id="19" name="Image 0" descr="preencoded.png">    </p:cNvPr>
          <p:cNvPicPr>
            <a:picLocks noChangeAspect="1"/>
          </p:cNvPicPr>
          <p:nvPr/>
        </p:nvPicPr>
        <p:blipFill>
          <a:blip r:embed="rId1"/>
          <a:stretch>
            <a:fillRect/>
          </a:stretch>
        </p:blipFill>
        <p:spPr>
          <a:xfrm>
            <a:off x="502920" y="548640"/>
            <a:ext cx="3474720" cy="804672"/>
          </a:xfrm>
          <a:prstGeom prst="rect">
            <a:avLst/>
          </a:prstGeom>
        </p:spPr>
      </p:pic>
      <p:sp>
        <p:nvSpPr>
          <p:cNvPr id="20" name="Text 17"/>
          <p:cNvSpPr/>
          <p:nvPr/>
        </p:nvSpPr>
        <p:spPr>
          <a:xfrm>
            <a:off x="502920" y="1572768"/>
            <a:ext cx="5029200" cy="1234440"/>
          </a:xfrm>
          <a:prstGeom prst="rect">
            <a:avLst/>
          </a:prstGeom>
          <a:noFill/>
          <a:ln/>
        </p:spPr>
        <p:txBody>
          <a:bodyPr wrap="square" rtlCol="0" anchor="t"/>
          <a:lstStyle/>
          <a:p>
            <a:pPr indent="0" marL="0">
              <a:buNone/>
            </a:pPr>
            <a:r>
              <a:rPr lang="en-US" sz="2600" b="1" dirty="0">
                <a:solidFill>
                  <a:srgbClr val="1C2B3A"/>
                </a:solidFill>
                <a:latin typeface="Calibri" pitchFamily="34" charset="0"/>
                <a:ea typeface="Calibri" pitchFamily="34" charset="-122"/>
                <a:cs typeface="Calibri" pitchFamily="34" charset="-120"/>
              </a:rPr>
              <a:t>"Building Confidence</a:t>
            </a:r>
            <a:endParaRPr lang="en-US" sz="2600" dirty="0"/>
          </a:p>
          <a:p>
            <a:pPr indent="0" marL="0">
              <a:buNone/>
            </a:pPr>
            <a:r>
              <a:rPr lang="en-US" sz="2600" b="1" dirty="0">
                <a:solidFill>
                  <a:srgbClr val="1C2B3A"/>
                </a:solidFill>
                <a:latin typeface="Calibri" pitchFamily="34" charset="0"/>
                <a:ea typeface="Calibri" pitchFamily="34" charset="-122"/>
                <a:cs typeface="Calibri" pitchFamily="34" charset="-120"/>
              </a:rPr>
              <a:t>in a Connected World"</a:t>
            </a:r>
            <a:endParaRPr lang="en-US" sz="2600" dirty="0"/>
          </a:p>
        </p:txBody>
      </p:sp>
      <p:sp>
        <p:nvSpPr>
          <p:cNvPr id="21" name="Shape 18"/>
          <p:cNvSpPr/>
          <p:nvPr/>
        </p:nvSpPr>
        <p:spPr>
          <a:xfrm>
            <a:off x="502920" y="2907792"/>
            <a:ext cx="1645920" cy="54864"/>
          </a:xfrm>
          <a:prstGeom prst="rect">
            <a:avLst/>
          </a:prstGeom>
          <a:solidFill>
            <a:srgbClr val="B42626"/>
          </a:solidFill>
          <a:ln w="12700">
            <a:solidFill>
              <a:srgbClr val="B42626"/>
            </a:solidFill>
            <a:prstDash val="solid"/>
          </a:ln>
        </p:spPr>
      </p:sp>
      <p:sp>
        <p:nvSpPr>
          <p:cNvPr id="22" name="Text 19"/>
          <p:cNvSpPr/>
          <p:nvPr/>
        </p:nvSpPr>
        <p:spPr>
          <a:xfrm>
            <a:off x="502920" y="3090672"/>
            <a:ext cx="5486400" cy="292608"/>
          </a:xfrm>
          <a:prstGeom prst="rect">
            <a:avLst/>
          </a:prstGeom>
          <a:noFill/>
          <a:ln/>
        </p:spPr>
        <p:txBody>
          <a:bodyPr wrap="square" rtlCol="0" anchor="ctr"/>
          <a:lstStyle/>
          <a:p>
            <a:pPr indent="0" marL="0">
              <a:buNone/>
            </a:pPr>
            <a:r>
              <a:rPr lang="en-US" sz="1050" dirty="0">
                <a:solidFill>
                  <a:srgbClr val="5A6A78"/>
                </a:solidFill>
                <a:latin typeface="Calibri" pitchFamily="34" charset="0"/>
                <a:ea typeface="Calibri" pitchFamily="34" charset="-122"/>
                <a:cs typeface="Calibri" pitchFamily="34" charset="-120"/>
              </a:rPr>
              <a:t>Cybersecurity Services  ·  GRC &amp; Compliance  ·  VAPT  ·  SOC  ·  vCISO</a:t>
            </a:r>
            <a:endParaRPr lang="en-US" sz="1050" dirty="0"/>
          </a:p>
        </p:txBody>
      </p:sp>
      <p:sp>
        <p:nvSpPr>
          <p:cNvPr id="23" name="Shape 20"/>
          <p:cNvSpPr/>
          <p:nvPr/>
        </p:nvSpPr>
        <p:spPr>
          <a:xfrm>
            <a:off x="502920" y="3547872"/>
            <a:ext cx="1353312" cy="310896"/>
          </a:xfrm>
          <a:prstGeom prst="rect">
            <a:avLst/>
          </a:prstGeom>
          <a:solidFill>
            <a:srgbClr val="F2E8E8"/>
          </a:solidFill>
          <a:ln w="6350">
            <a:solidFill>
              <a:srgbClr val="D97070"/>
            </a:solidFill>
            <a:prstDash val="solid"/>
          </a:ln>
        </p:spPr>
      </p:sp>
      <p:sp>
        <p:nvSpPr>
          <p:cNvPr id="24" name="Text 21"/>
          <p:cNvSpPr/>
          <p:nvPr/>
        </p:nvSpPr>
        <p:spPr>
          <a:xfrm>
            <a:off x="502920" y="3547872"/>
            <a:ext cx="1353312" cy="310896"/>
          </a:xfrm>
          <a:prstGeom prst="rect">
            <a:avLst/>
          </a:prstGeom>
          <a:noFill/>
          <a:ln/>
        </p:spPr>
        <p:txBody>
          <a:bodyPr wrap="square" rtlCol="0" anchor="ctr"/>
          <a:lstStyle/>
          <a:p>
            <a:pPr algn="ctr" indent="0" marL="0">
              <a:buNone/>
            </a:pPr>
            <a:r>
              <a:rPr lang="en-US" sz="850" b="1" dirty="0">
                <a:solidFill>
                  <a:srgbClr val="B42626"/>
                </a:solidFill>
                <a:latin typeface="Calibri" pitchFamily="34" charset="0"/>
                <a:ea typeface="Calibri" pitchFamily="34" charset="-122"/>
                <a:cs typeface="Calibri" pitchFamily="34" charset="-120"/>
              </a:rPr>
              <a:t>CERT-In Empanelled</a:t>
            </a:r>
            <a:endParaRPr lang="en-US" sz="850" dirty="0"/>
          </a:p>
        </p:txBody>
      </p:sp>
      <p:sp>
        <p:nvSpPr>
          <p:cNvPr id="25" name="Shape 22"/>
          <p:cNvSpPr/>
          <p:nvPr/>
        </p:nvSpPr>
        <p:spPr>
          <a:xfrm>
            <a:off x="1984248" y="3547872"/>
            <a:ext cx="1353312" cy="310896"/>
          </a:xfrm>
          <a:prstGeom prst="rect">
            <a:avLst/>
          </a:prstGeom>
          <a:solidFill>
            <a:srgbClr val="F2E8E8"/>
          </a:solidFill>
          <a:ln w="6350">
            <a:solidFill>
              <a:srgbClr val="D97070"/>
            </a:solidFill>
            <a:prstDash val="solid"/>
          </a:ln>
        </p:spPr>
      </p:sp>
      <p:sp>
        <p:nvSpPr>
          <p:cNvPr id="26" name="Text 23"/>
          <p:cNvSpPr/>
          <p:nvPr/>
        </p:nvSpPr>
        <p:spPr>
          <a:xfrm>
            <a:off x="1984248" y="3547872"/>
            <a:ext cx="1353312" cy="310896"/>
          </a:xfrm>
          <a:prstGeom prst="rect">
            <a:avLst/>
          </a:prstGeom>
          <a:noFill/>
          <a:ln/>
        </p:spPr>
        <p:txBody>
          <a:bodyPr wrap="square" rtlCol="0" anchor="ctr"/>
          <a:lstStyle/>
          <a:p>
            <a:pPr algn="ctr" indent="0" marL="0">
              <a:buNone/>
            </a:pPr>
            <a:r>
              <a:rPr lang="en-US" sz="850" b="1" dirty="0">
                <a:solidFill>
                  <a:srgbClr val="B42626"/>
                </a:solidFill>
                <a:latin typeface="Calibri" pitchFamily="34" charset="0"/>
                <a:ea typeface="Calibri" pitchFamily="34" charset="-122"/>
                <a:cs typeface="Calibri" pitchFamily="34" charset="-120"/>
              </a:rPr>
              <a:t>Est. 2016</a:t>
            </a:r>
            <a:endParaRPr lang="en-US" sz="850" dirty="0"/>
          </a:p>
        </p:txBody>
      </p:sp>
      <p:sp>
        <p:nvSpPr>
          <p:cNvPr id="27" name="Shape 24"/>
          <p:cNvSpPr/>
          <p:nvPr/>
        </p:nvSpPr>
        <p:spPr>
          <a:xfrm>
            <a:off x="3465576" y="3547872"/>
            <a:ext cx="1353312" cy="310896"/>
          </a:xfrm>
          <a:prstGeom prst="rect">
            <a:avLst/>
          </a:prstGeom>
          <a:solidFill>
            <a:srgbClr val="F2E8E8"/>
          </a:solidFill>
          <a:ln w="6350">
            <a:solidFill>
              <a:srgbClr val="D97070"/>
            </a:solidFill>
            <a:prstDash val="solid"/>
          </a:ln>
        </p:spPr>
      </p:sp>
      <p:sp>
        <p:nvSpPr>
          <p:cNvPr id="28" name="Text 25"/>
          <p:cNvSpPr/>
          <p:nvPr/>
        </p:nvSpPr>
        <p:spPr>
          <a:xfrm>
            <a:off x="3465576" y="3547872"/>
            <a:ext cx="1353312" cy="310896"/>
          </a:xfrm>
          <a:prstGeom prst="rect">
            <a:avLst/>
          </a:prstGeom>
          <a:noFill/>
          <a:ln/>
        </p:spPr>
        <p:txBody>
          <a:bodyPr wrap="square" rtlCol="0" anchor="ctr"/>
          <a:lstStyle/>
          <a:p>
            <a:pPr algn="ctr" indent="0" marL="0">
              <a:buNone/>
            </a:pPr>
            <a:r>
              <a:rPr lang="en-US" sz="850" b="1" dirty="0">
                <a:solidFill>
                  <a:srgbClr val="B42626"/>
                </a:solidFill>
                <a:latin typeface="Calibri" pitchFamily="34" charset="0"/>
                <a:ea typeface="Calibri" pitchFamily="34" charset="-122"/>
                <a:cs typeface="Calibri" pitchFamily="34" charset="-120"/>
              </a:rPr>
              <a:t>300+ Clients</a:t>
            </a:r>
            <a:endParaRPr lang="en-US" sz="850" dirty="0"/>
          </a:p>
        </p:txBody>
      </p:sp>
      <p:sp>
        <p:nvSpPr>
          <p:cNvPr id="29" name="Shape 26"/>
          <p:cNvSpPr/>
          <p:nvPr/>
        </p:nvSpPr>
        <p:spPr>
          <a:xfrm>
            <a:off x="4946904" y="3547872"/>
            <a:ext cx="1353312" cy="310896"/>
          </a:xfrm>
          <a:prstGeom prst="rect">
            <a:avLst/>
          </a:prstGeom>
          <a:solidFill>
            <a:srgbClr val="F2E8E8"/>
          </a:solidFill>
          <a:ln w="6350">
            <a:solidFill>
              <a:srgbClr val="D97070"/>
            </a:solidFill>
            <a:prstDash val="solid"/>
          </a:ln>
        </p:spPr>
      </p:sp>
      <p:sp>
        <p:nvSpPr>
          <p:cNvPr id="30" name="Text 27"/>
          <p:cNvSpPr/>
          <p:nvPr/>
        </p:nvSpPr>
        <p:spPr>
          <a:xfrm>
            <a:off x="4946904" y="3547872"/>
            <a:ext cx="1353312" cy="310896"/>
          </a:xfrm>
          <a:prstGeom prst="rect">
            <a:avLst/>
          </a:prstGeom>
          <a:noFill/>
          <a:ln/>
        </p:spPr>
        <p:txBody>
          <a:bodyPr wrap="square" rtlCol="0" anchor="ctr"/>
          <a:lstStyle/>
          <a:p>
            <a:pPr algn="ctr" indent="0" marL="0">
              <a:buNone/>
            </a:pPr>
            <a:r>
              <a:rPr lang="en-US" sz="850" b="1" dirty="0">
                <a:solidFill>
                  <a:srgbClr val="B42626"/>
                </a:solidFill>
                <a:latin typeface="Calibri" pitchFamily="34" charset="0"/>
                <a:ea typeface="Calibri" pitchFamily="34" charset="-122"/>
                <a:cs typeface="Calibri" pitchFamily="34" charset="-120"/>
              </a:rPr>
              <a:t>50+ Experts</a:t>
            </a:r>
            <a:endParaRPr lang="en-US" sz="850" dirty="0"/>
          </a:p>
        </p:txBody>
      </p:sp>
      <p:sp>
        <p:nvSpPr>
          <p:cNvPr id="31" name="Text 28"/>
          <p:cNvSpPr/>
          <p:nvPr/>
        </p:nvSpPr>
        <p:spPr>
          <a:xfrm>
            <a:off x="502920" y="4645152"/>
            <a:ext cx="3657600" cy="274320"/>
          </a:xfrm>
          <a:prstGeom prst="rect">
            <a:avLst/>
          </a:prstGeom>
          <a:noFill/>
          <a:ln/>
        </p:spPr>
        <p:txBody>
          <a:bodyPr wrap="square" rtlCol="0" anchor="ctr"/>
          <a:lstStyle/>
          <a:p>
            <a:pPr indent="0" marL="0">
              <a:buNone/>
            </a:pPr>
            <a:r>
              <a:rPr lang="en-US" sz="900" dirty="0">
                <a:solidFill>
                  <a:srgbClr val="8FA0AE"/>
                </a:solidFill>
                <a:latin typeface="Calibri" pitchFamily="34" charset="0"/>
                <a:ea typeface="Calibri" pitchFamily="34" charset="-122"/>
                <a:cs typeface="Calibri" pitchFamily="34" charset="-120"/>
              </a:rPr>
              <a:t>Chennai  ·  Bengaluru  ·  India</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sp>
        <p:nvSpPr>
          <p:cNvPr id="3" name="Shape 1"/>
          <p:cNvSpPr/>
          <p:nvPr/>
        </p:nvSpPr>
        <p:spPr>
          <a:xfrm>
            <a:off x="0" y="54864"/>
            <a:ext cx="2267712" cy="5088636"/>
          </a:xfrm>
          <a:prstGeom prst="rect">
            <a:avLst/>
          </a:prstGeom>
          <a:solidFill>
            <a:srgbClr val="1C2B3A"/>
          </a:solidFill>
          <a:ln w="12700">
            <a:solidFill>
              <a:srgbClr val="1C2B3A"/>
            </a:solidFill>
            <a:prstDash val="solid"/>
          </a:ln>
        </p:spPr>
      </p:sp>
      <p:sp>
        <p:nvSpPr>
          <p:cNvPr id="4" name="Shape 2"/>
          <p:cNvSpPr/>
          <p:nvPr/>
        </p:nvSpPr>
        <p:spPr>
          <a:xfrm>
            <a:off x="0" y="54864"/>
            <a:ext cx="2267712" cy="54864"/>
          </a:xfrm>
          <a:prstGeom prst="rect">
            <a:avLst/>
          </a:prstGeom>
          <a:solidFill>
            <a:srgbClr val="B42626"/>
          </a:solidFill>
          <a:ln w="12700">
            <a:solidFill>
              <a:srgbClr val="B42626"/>
            </a:solidFill>
            <a:prstDash val="solid"/>
          </a:ln>
        </p:spPr>
      </p:sp>
      <p:pic>
        <p:nvPicPr>
          <p:cNvPr id="5" name="Image 0" descr="preencoded.png">    </p:cNvPr>
          <p:cNvPicPr>
            <a:picLocks noChangeAspect="1"/>
          </p:cNvPicPr>
          <p:nvPr/>
        </p:nvPicPr>
        <p:blipFill>
          <a:blip r:embed="rId1"/>
          <a:stretch>
            <a:fillRect/>
          </a:stretch>
        </p:blipFill>
        <p:spPr>
          <a:xfrm>
            <a:off x="137160" y="164592"/>
            <a:ext cx="1993392" cy="457200"/>
          </a:xfrm>
          <a:prstGeom prst="rect">
            <a:avLst/>
          </a:prstGeom>
        </p:spPr>
      </p:pic>
      <p:sp>
        <p:nvSpPr>
          <p:cNvPr id="6" name="Shape 3"/>
          <p:cNvSpPr/>
          <p:nvPr/>
        </p:nvSpPr>
        <p:spPr>
          <a:xfrm>
            <a:off x="137160" y="804672"/>
            <a:ext cx="1993392" cy="292608"/>
          </a:xfrm>
          <a:prstGeom prst="rect">
            <a:avLst/>
          </a:prstGeom>
          <a:solidFill>
            <a:srgbClr val="B42626"/>
          </a:solidFill>
          <a:ln w="12700">
            <a:solidFill>
              <a:srgbClr val="B42626"/>
            </a:solidFill>
            <a:prstDash val="solid"/>
          </a:ln>
        </p:spPr>
      </p:sp>
      <p:sp>
        <p:nvSpPr>
          <p:cNvPr id="7" name="Text 4"/>
          <p:cNvSpPr/>
          <p:nvPr/>
        </p:nvSpPr>
        <p:spPr>
          <a:xfrm>
            <a:off x="137160" y="804672"/>
            <a:ext cx="1993392" cy="292608"/>
          </a:xfrm>
          <a:prstGeom prst="rect">
            <a:avLst/>
          </a:prstGeom>
          <a:noFill/>
          <a:ln/>
        </p:spPr>
        <p:txBody>
          <a:bodyPr wrap="square" rtlCol="0" anchor="ctr"/>
          <a:lstStyle/>
          <a:p>
            <a:pPr algn="ctr" indent="0" marL="0">
              <a:buNone/>
            </a:pPr>
            <a:r>
              <a:rPr lang="en-US" sz="750" b="1" spc="150" kern="0" dirty="0">
                <a:solidFill>
                  <a:srgbClr val="FFFFFF"/>
                </a:solidFill>
                <a:latin typeface="Calibri" pitchFamily="34" charset="0"/>
                <a:ea typeface="Calibri" pitchFamily="34" charset="-122"/>
                <a:cs typeface="Calibri" pitchFamily="34" charset="-120"/>
              </a:rPr>
              <a:t>SERVICE DETAIL</a:t>
            </a:r>
            <a:endParaRPr lang="en-US" sz="750" dirty="0"/>
          </a:p>
        </p:txBody>
      </p:sp>
      <p:sp>
        <p:nvSpPr>
          <p:cNvPr id="8" name="Text 5"/>
          <p:cNvSpPr/>
          <p:nvPr/>
        </p:nvSpPr>
        <p:spPr>
          <a:xfrm>
            <a:off x="109728" y="1207008"/>
            <a:ext cx="2057400" cy="77724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Configuration &amp; Code Review</a:t>
            </a:r>
            <a:endParaRPr lang="en-US" sz="1600" dirty="0"/>
          </a:p>
        </p:txBody>
      </p:sp>
      <p:sp>
        <p:nvSpPr>
          <p:cNvPr id="9" name="Shape 6"/>
          <p:cNvSpPr/>
          <p:nvPr/>
        </p:nvSpPr>
        <p:spPr>
          <a:xfrm>
            <a:off x="137160" y="2066544"/>
            <a:ext cx="1645920" cy="36576"/>
          </a:xfrm>
          <a:prstGeom prst="rect">
            <a:avLst/>
          </a:prstGeom>
          <a:solidFill>
            <a:srgbClr val="B42626"/>
          </a:solidFill>
          <a:ln w="12700">
            <a:solidFill>
              <a:srgbClr val="B42626"/>
            </a:solidFill>
            <a:prstDash val="solid"/>
          </a:ln>
        </p:spPr>
      </p:sp>
      <p:sp>
        <p:nvSpPr>
          <p:cNvPr id="10" name="Text 7"/>
          <p:cNvSpPr/>
          <p:nvPr/>
        </p:nvSpPr>
        <p:spPr>
          <a:xfrm>
            <a:off x="109728" y="2176272"/>
            <a:ext cx="2066544" cy="822960"/>
          </a:xfrm>
          <a:prstGeom prst="rect">
            <a:avLst/>
          </a:prstGeom>
          <a:noFill/>
          <a:ln/>
        </p:spPr>
        <p:txBody>
          <a:bodyPr wrap="square" rtlCol="0" anchor="ctr"/>
          <a:lstStyle/>
          <a:p>
            <a:pPr indent="0" marL="0">
              <a:buNone/>
            </a:pPr>
            <a:r>
              <a:rPr lang="en-US" sz="900" i="1" dirty="0">
                <a:solidFill>
                  <a:srgbClr val="B8C8D8"/>
                </a:solidFill>
                <a:latin typeface="Calibri" pitchFamily="34" charset="0"/>
                <a:ea typeface="Calibri" pitchFamily="34" charset="-122"/>
                <a:cs typeface="Calibri" pitchFamily="34" charset="-120"/>
              </a:rPr>
              <a:t>Eliminate misconfigurations and insecure code before they become costly breaches.</a:t>
            </a:r>
            <a:endParaRPr lang="en-US" sz="900" dirty="0"/>
          </a:p>
        </p:txBody>
      </p:sp>
      <p:sp>
        <p:nvSpPr>
          <p:cNvPr id="11" name="Text 8"/>
          <p:cNvSpPr/>
          <p:nvPr/>
        </p:nvSpPr>
        <p:spPr>
          <a:xfrm>
            <a:off x="109728" y="3090672"/>
            <a:ext cx="2066544" cy="237744"/>
          </a:xfrm>
          <a:prstGeom prst="rect">
            <a:avLst/>
          </a:prstGeom>
          <a:noFill/>
          <a:ln/>
        </p:spPr>
        <p:txBody>
          <a:bodyPr wrap="square" rtlCol="0" anchor="ctr"/>
          <a:lstStyle/>
          <a:p>
            <a:pPr indent="0" marL="0">
              <a:buNone/>
            </a:pPr>
            <a:r>
              <a:rPr lang="en-US" sz="750" b="1" spc="100" kern="0" dirty="0">
                <a:solidFill>
                  <a:srgbClr val="D97070"/>
                </a:solidFill>
                <a:latin typeface="Calibri" pitchFamily="34" charset="0"/>
                <a:ea typeface="Calibri" pitchFamily="34" charset="-122"/>
                <a:cs typeface="Calibri" pitchFamily="34" charset="-120"/>
              </a:rPr>
              <a:t>KEY DELIVERABLES</a:t>
            </a:r>
            <a:endParaRPr lang="en-US" sz="750" dirty="0"/>
          </a:p>
        </p:txBody>
      </p:sp>
      <p:sp>
        <p:nvSpPr>
          <p:cNvPr id="12" name="Shape 9"/>
          <p:cNvSpPr/>
          <p:nvPr/>
        </p:nvSpPr>
        <p:spPr>
          <a:xfrm>
            <a:off x="128016" y="3401568"/>
            <a:ext cx="91440" cy="91440"/>
          </a:xfrm>
          <a:prstGeom prst="rect">
            <a:avLst/>
          </a:prstGeom>
          <a:solidFill>
            <a:srgbClr val="B42626"/>
          </a:solidFill>
          <a:ln w="12700">
            <a:solidFill>
              <a:srgbClr val="B42626"/>
            </a:solidFill>
            <a:prstDash val="solid"/>
          </a:ln>
        </p:spPr>
      </p:sp>
      <p:sp>
        <p:nvSpPr>
          <p:cNvPr id="13" name="Text 10"/>
          <p:cNvSpPr/>
          <p:nvPr/>
        </p:nvSpPr>
        <p:spPr>
          <a:xfrm>
            <a:off x="274320" y="334670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Configuration Review Report</a:t>
            </a:r>
            <a:endParaRPr lang="en-US" sz="850" dirty="0"/>
          </a:p>
        </p:txBody>
      </p:sp>
      <p:sp>
        <p:nvSpPr>
          <p:cNvPr id="14" name="Shape 11"/>
          <p:cNvSpPr/>
          <p:nvPr/>
        </p:nvSpPr>
        <p:spPr>
          <a:xfrm>
            <a:off x="128016" y="3712464"/>
            <a:ext cx="91440" cy="91440"/>
          </a:xfrm>
          <a:prstGeom prst="rect">
            <a:avLst/>
          </a:prstGeom>
          <a:solidFill>
            <a:srgbClr val="B42626"/>
          </a:solidFill>
          <a:ln w="12700">
            <a:solidFill>
              <a:srgbClr val="B42626"/>
            </a:solidFill>
            <a:prstDash val="solid"/>
          </a:ln>
        </p:spPr>
      </p:sp>
      <p:sp>
        <p:nvSpPr>
          <p:cNvPr id="15" name="Text 12"/>
          <p:cNvSpPr/>
          <p:nvPr/>
        </p:nvSpPr>
        <p:spPr>
          <a:xfrm>
            <a:off x="274320" y="3657600"/>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Firewall Rule Analysis</a:t>
            </a:r>
            <a:endParaRPr lang="en-US" sz="850" dirty="0"/>
          </a:p>
        </p:txBody>
      </p:sp>
      <p:sp>
        <p:nvSpPr>
          <p:cNvPr id="16" name="Shape 13"/>
          <p:cNvSpPr/>
          <p:nvPr/>
        </p:nvSpPr>
        <p:spPr>
          <a:xfrm>
            <a:off x="128016" y="4023360"/>
            <a:ext cx="91440" cy="91440"/>
          </a:xfrm>
          <a:prstGeom prst="rect">
            <a:avLst/>
          </a:prstGeom>
          <a:solidFill>
            <a:srgbClr val="B42626"/>
          </a:solidFill>
          <a:ln w="12700">
            <a:solidFill>
              <a:srgbClr val="B42626"/>
            </a:solidFill>
            <a:prstDash val="solid"/>
          </a:ln>
        </p:spPr>
      </p:sp>
      <p:sp>
        <p:nvSpPr>
          <p:cNvPr id="17" name="Text 14"/>
          <p:cNvSpPr/>
          <p:nvPr/>
        </p:nvSpPr>
        <p:spPr>
          <a:xfrm>
            <a:off x="274320" y="3968496"/>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Secure Code Review Report</a:t>
            </a:r>
            <a:endParaRPr lang="en-US" sz="850" dirty="0"/>
          </a:p>
        </p:txBody>
      </p:sp>
      <p:sp>
        <p:nvSpPr>
          <p:cNvPr id="18" name="Shape 15"/>
          <p:cNvSpPr/>
          <p:nvPr/>
        </p:nvSpPr>
        <p:spPr>
          <a:xfrm>
            <a:off x="128016" y="4334256"/>
            <a:ext cx="91440" cy="91440"/>
          </a:xfrm>
          <a:prstGeom prst="rect">
            <a:avLst/>
          </a:prstGeom>
          <a:solidFill>
            <a:srgbClr val="B42626"/>
          </a:solidFill>
          <a:ln w="12700">
            <a:solidFill>
              <a:srgbClr val="B42626"/>
            </a:solidFill>
            <a:prstDash val="solid"/>
          </a:ln>
        </p:spPr>
      </p:sp>
      <p:sp>
        <p:nvSpPr>
          <p:cNvPr id="19" name="Text 16"/>
          <p:cNvSpPr/>
          <p:nvPr/>
        </p:nvSpPr>
        <p:spPr>
          <a:xfrm>
            <a:off x="274320" y="4279392"/>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Hardening Baseline Document</a:t>
            </a:r>
            <a:endParaRPr lang="en-US" sz="850" dirty="0"/>
          </a:p>
        </p:txBody>
      </p:sp>
      <p:sp>
        <p:nvSpPr>
          <p:cNvPr id="20" name="Shape 17"/>
          <p:cNvSpPr/>
          <p:nvPr/>
        </p:nvSpPr>
        <p:spPr>
          <a:xfrm>
            <a:off x="128016" y="4645152"/>
            <a:ext cx="91440" cy="91440"/>
          </a:xfrm>
          <a:prstGeom prst="rect">
            <a:avLst/>
          </a:prstGeom>
          <a:solidFill>
            <a:srgbClr val="B42626"/>
          </a:solidFill>
          <a:ln w="12700">
            <a:solidFill>
              <a:srgbClr val="B42626"/>
            </a:solidFill>
            <a:prstDash val="solid"/>
          </a:ln>
        </p:spPr>
      </p:sp>
      <p:sp>
        <p:nvSpPr>
          <p:cNvPr id="21" name="Text 18"/>
          <p:cNvSpPr/>
          <p:nvPr/>
        </p:nvSpPr>
        <p:spPr>
          <a:xfrm>
            <a:off x="274320" y="4590288"/>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Remediation Checklist</a:t>
            </a:r>
            <a:endParaRPr lang="en-US" sz="850" dirty="0"/>
          </a:p>
        </p:txBody>
      </p:sp>
      <p:sp>
        <p:nvSpPr>
          <p:cNvPr id="22" name="Shape 19"/>
          <p:cNvSpPr/>
          <p:nvPr/>
        </p:nvSpPr>
        <p:spPr>
          <a:xfrm>
            <a:off x="128016" y="4956048"/>
            <a:ext cx="91440" cy="91440"/>
          </a:xfrm>
          <a:prstGeom prst="rect">
            <a:avLst/>
          </a:prstGeom>
          <a:solidFill>
            <a:srgbClr val="B42626"/>
          </a:solidFill>
          <a:ln w="12700">
            <a:solidFill>
              <a:srgbClr val="B42626"/>
            </a:solidFill>
            <a:prstDash val="solid"/>
          </a:ln>
        </p:spPr>
      </p:sp>
      <p:sp>
        <p:nvSpPr>
          <p:cNvPr id="23" name="Text 20"/>
          <p:cNvSpPr/>
          <p:nvPr/>
        </p:nvSpPr>
        <p:spPr>
          <a:xfrm>
            <a:off x="274320" y="490118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M365 Security Assessment</a:t>
            </a:r>
            <a:endParaRPr lang="en-US" sz="850" dirty="0"/>
          </a:p>
        </p:txBody>
      </p:sp>
      <p:sp>
        <p:nvSpPr>
          <p:cNvPr id="24" name="Shape 21"/>
          <p:cNvSpPr/>
          <p:nvPr/>
        </p:nvSpPr>
        <p:spPr>
          <a:xfrm>
            <a:off x="128016" y="5266944"/>
            <a:ext cx="91440" cy="91440"/>
          </a:xfrm>
          <a:prstGeom prst="rect">
            <a:avLst/>
          </a:prstGeom>
          <a:solidFill>
            <a:srgbClr val="B42626"/>
          </a:solidFill>
          <a:ln w="12700">
            <a:solidFill>
              <a:srgbClr val="B42626"/>
            </a:solidFill>
            <a:prstDash val="solid"/>
          </a:ln>
        </p:spPr>
      </p:sp>
      <p:sp>
        <p:nvSpPr>
          <p:cNvPr id="25" name="Text 22"/>
          <p:cNvSpPr/>
          <p:nvPr/>
        </p:nvSpPr>
        <p:spPr>
          <a:xfrm>
            <a:off x="274320" y="5212080"/>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Network Architecture Review</a:t>
            </a:r>
            <a:endParaRPr lang="en-US" sz="850" dirty="0"/>
          </a:p>
        </p:txBody>
      </p:sp>
      <p:sp>
        <p:nvSpPr>
          <p:cNvPr id="26" name="Text 23"/>
          <p:cNvSpPr/>
          <p:nvPr/>
        </p:nvSpPr>
        <p:spPr>
          <a:xfrm>
            <a:off x="2423160" y="91440"/>
            <a:ext cx="6492240" cy="457200"/>
          </a:xfrm>
          <a:prstGeom prst="rect">
            <a:avLst/>
          </a:prstGeom>
          <a:noFill/>
          <a:ln/>
        </p:spPr>
        <p:txBody>
          <a:bodyPr wrap="square" rtlCol="0" anchor="ctr"/>
          <a:lstStyle/>
          <a:p>
            <a:pPr indent="0" marL="0">
              <a:buNone/>
            </a:pPr>
            <a:r>
              <a:rPr lang="en-US" sz="1900" b="1" dirty="0">
                <a:solidFill>
                  <a:srgbClr val="1C2B3A"/>
                </a:solidFill>
                <a:latin typeface="Calibri" pitchFamily="34" charset="0"/>
                <a:ea typeface="Calibri" pitchFamily="34" charset="-122"/>
                <a:cs typeface="Calibri" pitchFamily="34" charset="-120"/>
              </a:rPr>
              <a:t>Configuration &amp; Code Review</a:t>
            </a:r>
            <a:endParaRPr lang="en-US" sz="1900" dirty="0"/>
          </a:p>
        </p:txBody>
      </p:sp>
      <p:sp>
        <p:nvSpPr>
          <p:cNvPr id="27" name="Shape 24"/>
          <p:cNvSpPr/>
          <p:nvPr/>
        </p:nvSpPr>
        <p:spPr>
          <a:xfrm>
            <a:off x="2423160" y="566928"/>
            <a:ext cx="6492240" cy="16459"/>
          </a:xfrm>
          <a:prstGeom prst="rect">
            <a:avLst/>
          </a:prstGeom>
          <a:solidFill>
            <a:srgbClr val="DDE3E8"/>
          </a:solidFill>
          <a:ln w="12700">
            <a:solidFill>
              <a:srgbClr val="DDE3E8"/>
            </a:solidFill>
            <a:prstDash val="solid"/>
          </a:ln>
        </p:spPr>
      </p:sp>
      <p:sp>
        <p:nvSpPr>
          <p:cNvPr id="28" name="Shape 25"/>
          <p:cNvSpPr/>
          <p:nvPr/>
        </p:nvSpPr>
        <p:spPr>
          <a:xfrm>
            <a:off x="2423160" y="658368"/>
            <a:ext cx="6492240" cy="91440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9" name="Shape 26"/>
          <p:cNvSpPr/>
          <p:nvPr/>
        </p:nvSpPr>
        <p:spPr>
          <a:xfrm>
            <a:off x="2423160" y="658368"/>
            <a:ext cx="6492240" cy="54864"/>
          </a:xfrm>
          <a:prstGeom prst="rect">
            <a:avLst/>
          </a:prstGeom>
          <a:solidFill>
            <a:srgbClr val="B42626"/>
          </a:solidFill>
          <a:ln w="12700">
            <a:solidFill>
              <a:srgbClr val="B42626"/>
            </a:solidFill>
            <a:prstDash val="solid"/>
          </a:ln>
        </p:spPr>
      </p:sp>
      <p:sp>
        <p:nvSpPr>
          <p:cNvPr id="30" name="Text 27"/>
          <p:cNvSpPr/>
          <p:nvPr/>
        </p:nvSpPr>
        <p:spPr>
          <a:xfrm>
            <a:off x="2578608" y="658368"/>
            <a:ext cx="6217920" cy="292608"/>
          </a:xfrm>
          <a:prstGeom prst="rect">
            <a:avLst/>
          </a:prstGeom>
          <a:noFill/>
          <a:ln/>
        </p:spPr>
        <p:txBody>
          <a:bodyPr wrap="square" rtlCol="0" anchor="ctr"/>
          <a:lstStyle/>
          <a:p>
            <a:pPr indent="0" marL="0">
              <a:buNone/>
            </a:pPr>
            <a:r>
              <a:rPr lang="en-US" sz="800" b="1" spc="150" kern="0" dirty="0">
                <a:solidFill>
                  <a:srgbClr val="5A6A78"/>
                </a:solidFill>
                <a:latin typeface="Calibri" pitchFamily="34" charset="0"/>
                <a:ea typeface="Calibri" pitchFamily="34" charset="-122"/>
                <a:cs typeface="Calibri" pitchFamily="34" charset="-120"/>
              </a:rPr>
              <a:t>OVERVIEW</a:t>
            </a:r>
            <a:endParaRPr lang="en-US" sz="800" dirty="0"/>
          </a:p>
        </p:txBody>
      </p:sp>
      <p:sp>
        <p:nvSpPr>
          <p:cNvPr id="31" name="Text 28"/>
          <p:cNvSpPr/>
          <p:nvPr/>
        </p:nvSpPr>
        <p:spPr>
          <a:xfrm>
            <a:off x="2578608" y="969264"/>
            <a:ext cx="6217920" cy="53035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Vault Infosec's Configuration and Secure Code Review service identifies security weaknesses introduced through misconfigured systems and insecure development practices. We review cloud environments (AWS, Azure, GCP), network devices, firewalls, M365 tenants, and application source code — delivering prioritized findings that directly reduce your attack surface.</a:t>
            </a:r>
            <a:endParaRPr lang="en-US" sz="950" dirty="0"/>
          </a:p>
        </p:txBody>
      </p:sp>
      <p:sp>
        <p:nvSpPr>
          <p:cNvPr id="32" name="Shape 29"/>
          <p:cNvSpPr/>
          <p:nvPr/>
        </p:nvSpPr>
        <p:spPr>
          <a:xfrm>
            <a:off x="2423160" y="1682496"/>
            <a:ext cx="3145536"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3" name="Shape 30"/>
          <p:cNvSpPr/>
          <p:nvPr/>
        </p:nvSpPr>
        <p:spPr>
          <a:xfrm>
            <a:off x="2423160" y="1682496"/>
            <a:ext cx="3145536" cy="347472"/>
          </a:xfrm>
          <a:prstGeom prst="rect">
            <a:avLst/>
          </a:prstGeom>
          <a:solidFill>
            <a:srgbClr val="1C2B3A"/>
          </a:solidFill>
          <a:ln w="12700">
            <a:solidFill>
              <a:srgbClr val="1C2B3A"/>
            </a:solidFill>
            <a:prstDash val="solid"/>
          </a:ln>
        </p:spPr>
      </p:sp>
      <p:sp>
        <p:nvSpPr>
          <p:cNvPr id="34" name="Text 31"/>
          <p:cNvSpPr/>
          <p:nvPr/>
        </p:nvSpPr>
        <p:spPr>
          <a:xfrm>
            <a:off x="2578608"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SERVICE PROCESS</a:t>
            </a:r>
            <a:endParaRPr lang="en-US" sz="850" dirty="0"/>
          </a:p>
        </p:txBody>
      </p:sp>
      <p:sp>
        <p:nvSpPr>
          <p:cNvPr id="35" name="Shape 32"/>
          <p:cNvSpPr/>
          <p:nvPr/>
        </p:nvSpPr>
        <p:spPr>
          <a:xfrm>
            <a:off x="2560320" y="2121408"/>
            <a:ext cx="256032" cy="256032"/>
          </a:xfrm>
          <a:prstGeom prst="ellipse">
            <a:avLst/>
          </a:prstGeom>
          <a:solidFill>
            <a:srgbClr val="B42626"/>
          </a:solidFill>
          <a:ln w="12700">
            <a:solidFill>
              <a:srgbClr val="B42626"/>
            </a:solidFill>
            <a:prstDash val="solid"/>
          </a:ln>
        </p:spPr>
      </p:sp>
      <p:sp>
        <p:nvSpPr>
          <p:cNvPr id="36" name="Text 33"/>
          <p:cNvSpPr/>
          <p:nvPr/>
        </p:nvSpPr>
        <p:spPr>
          <a:xfrm>
            <a:off x="2560320" y="212140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37" name="Text 34"/>
          <p:cNvSpPr/>
          <p:nvPr/>
        </p:nvSpPr>
        <p:spPr>
          <a:xfrm>
            <a:off x="2889504" y="211226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Scope &amp; Asset Discovery</a:t>
            </a:r>
            <a:endParaRPr lang="en-US" sz="900" dirty="0"/>
          </a:p>
        </p:txBody>
      </p:sp>
      <p:sp>
        <p:nvSpPr>
          <p:cNvPr id="38" name="Text 35"/>
          <p:cNvSpPr/>
          <p:nvPr/>
        </p:nvSpPr>
        <p:spPr>
          <a:xfrm>
            <a:off x="2889504" y="230428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Identify systems, repos, cloud accounts in scope</a:t>
            </a:r>
            <a:endParaRPr lang="en-US" sz="800" dirty="0"/>
          </a:p>
        </p:txBody>
      </p:sp>
      <p:sp>
        <p:nvSpPr>
          <p:cNvPr id="39" name="Shape 36"/>
          <p:cNvSpPr/>
          <p:nvPr/>
        </p:nvSpPr>
        <p:spPr>
          <a:xfrm>
            <a:off x="2679192" y="2377440"/>
            <a:ext cx="13716" cy="164592"/>
          </a:xfrm>
          <a:prstGeom prst="rect">
            <a:avLst/>
          </a:prstGeom>
          <a:solidFill>
            <a:srgbClr val="DDE3E8"/>
          </a:solidFill>
          <a:ln w="12700">
            <a:solidFill>
              <a:srgbClr val="DDE3E8"/>
            </a:solidFill>
            <a:prstDash val="solid"/>
          </a:ln>
        </p:spPr>
      </p:sp>
      <p:sp>
        <p:nvSpPr>
          <p:cNvPr id="40" name="Shape 37"/>
          <p:cNvSpPr/>
          <p:nvPr/>
        </p:nvSpPr>
        <p:spPr>
          <a:xfrm>
            <a:off x="2560320" y="2542032"/>
            <a:ext cx="256032" cy="256032"/>
          </a:xfrm>
          <a:prstGeom prst="ellipse">
            <a:avLst/>
          </a:prstGeom>
          <a:solidFill>
            <a:srgbClr val="B42626"/>
          </a:solidFill>
          <a:ln w="12700">
            <a:solidFill>
              <a:srgbClr val="B42626"/>
            </a:solidFill>
            <a:prstDash val="solid"/>
          </a:ln>
        </p:spPr>
      </p:sp>
      <p:sp>
        <p:nvSpPr>
          <p:cNvPr id="41" name="Text 38"/>
          <p:cNvSpPr/>
          <p:nvPr/>
        </p:nvSpPr>
        <p:spPr>
          <a:xfrm>
            <a:off x="2560320" y="2542032"/>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42" name="Text 39"/>
          <p:cNvSpPr/>
          <p:nvPr/>
        </p:nvSpPr>
        <p:spPr>
          <a:xfrm>
            <a:off x="2889504" y="2532888"/>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Automated Scanning</a:t>
            </a:r>
            <a:endParaRPr lang="en-US" sz="900" dirty="0"/>
          </a:p>
        </p:txBody>
      </p:sp>
      <p:sp>
        <p:nvSpPr>
          <p:cNvPr id="43" name="Text 40"/>
          <p:cNvSpPr/>
          <p:nvPr/>
        </p:nvSpPr>
        <p:spPr>
          <a:xfrm>
            <a:off x="2889504" y="2724912"/>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CIS Benchmark checks, SAST tools, cloud security posture</a:t>
            </a:r>
            <a:endParaRPr lang="en-US" sz="800" dirty="0"/>
          </a:p>
        </p:txBody>
      </p:sp>
      <p:sp>
        <p:nvSpPr>
          <p:cNvPr id="44" name="Shape 41"/>
          <p:cNvSpPr/>
          <p:nvPr/>
        </p:nvSpPr>
        <p:spPr>
          <a:xfrm>
            <a:off x="2679192" y="2798064"/>
            <a:ext cx="13716" cy="164592"/>
          </a:xfrm>
          <a:prstGeom prst="rect">
            <a:avLst/>
          </a:prstGeom>
          <a:solidFill>
            <a:srgbClr val="DDE3E8"/>
          </a:solidFill>
          <a:ln w="12700">
            <a:solidFill>
              <a:srgbClr val="DDE3E8"/>
            </a:solidFill>
            <a:prstDash val="solid"/>
          </a:ln>
        </p:spPr>
      </p:sp>
      <p:sp>
        <p:nvSpPr>
          <p:cNvPr id="45" name="Shape 42"/>
          <p:cNvSpPr/>
          <p:nvPr/>
        </p:nvSpPr>
        <p:spPr>
          <a:xfrm>
            <a:off x="2560320" y="2962656"/>
            <a:ext cx="256032" cy="256032"/>
          </a:xfrm>
          <a:prstGeom prst="ellipse">
            <a:avLst/>
          </a:prstGeom>
          <a:solidFill>
            <a:srgbClr val="B42626"/>
          </a:solidFill>
          <a:ln w="12700">
            <a:solidFill>
              <a:srgbClr val="B42626"/>
            </a:solidFill>
            <a:prstDash val="solid"/>
          </a:ln>
        </p:spPr>
      </p:sp>
      <p:sp>
        <p:nvSpPr>
          <p:cNvPr id="46" name="Text 43"/>
          <p:cNvSpPr/>
          <p:nvPr/>
        </p:nvSpPr>
        <p:spPr>
          <a:xfrm>
            <a:off x="2560320" y="2962656"/>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47" name="Text 44"/>
          <p:cNvSpPr/>
          <p:nvPr/>
        </p:nvSpPr>
        <p:spPr>
          <a:xfrm>
            <a:off x="2889504" y="2953512"/>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Manual Deep Dive</a:t>
            </a:r>
            <a:endParaRPr lang="en-US" sz="900" dirty="0"/>
          </a:p>
        </p:txBody>
      </p:sp>
      <p:sp>
        <p:nvSpPr>
          <p:cNvPr id="48" name="Text 45"/>
          <p:cNvSpPr/>
          <p:nvPr/>
        </p:nvSpPr>
        <p:spPr>
          <a:xfrm>
            <a:off x="2889504" y="3145536"/>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Expert review of rules, configs, and code logic</a:t>
            </a:r>
            <a:endParaRPr lang="en-US" sz="800" dirty="0"/>
          </a:p>
        </p:txBody>
      </p:sp>
      <p:sp>
        <p:nvSpPr>
          <p:cNvPr id="49" name="Shape 46"/>
          <p:cNvSpPr/>
          <p:nvPr/>
        </p:nvSpPr>
        <p:spPr>
          <a:xfrm>
            <a:off x="2679192" y="3218688"/>
            <a:ext cx="13716" cy="164592"/>
          </a:xfrm>
          <a:prstGeom prst="rect">
            <a:avLst/>
          </a:prstGeom>
          <a:solidFill>
            <a:srgbClr val="DDE3E8"/>
          </a:solidFill>
          <a:ln w="12700">
            <a:solidFill>
              <a:srgbClr val="DDE3E8"/>
            </a:solidFill>
            <a:prstDash val="solid"/>
          </a:ln>
        </p:spPr>
      </p:sp>
      <p:sp>
        <p:nvSpPr>
          <p:cNvPr id="50" name="Shape 47"/>
          <p:cNvSpPr/>
          <p:nvPr/>
        </p:nvSpPr>
        <p:spPr>
          <a:xfrm>
            <a:off x="2560320" y="3383280"/>
            <a:ext cx="256032" cy="256032"/>
          </a:xfrm>
          <a:prstGeom prst="ellipse">
            <a:avLst/>
          </a:prstGeom>
          <a:solidFill>
            <a:srgbClr val="B42626"/>
          </a:solidFill>
          <a:ln w="12700">
            <a:solidFill>
              <a:srgbClr val="B42626"/>
            </a:solidFill>
            <a:prstDash val="solid"/>
          </a:ln>
        </p:spPr>
      </p:sp>
      <p:sp>
        <p:nvSpPr>
          <p:cNvPr id="51" name="Text 48"/>
          <p:cNvSpPr/>
          <p:nvPr/>
        </p:nvSpPr>
        <p:spPr>
          <a:xfrm>
            <a:off x="2560320" y="3383280"/>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52" name="Text 49"/>
          <p:cNvSpPr/>
          <p:nvPr/>
        </p:nvSpPr>
        <p:spPr>
          <a:xfrm>
            <a:off x="2889504" y="3374136"/>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Finding Classification</a:t>
            </a:r>
            <a:endParaRPr lang="en-US" sz="900" dirty="0"/>
          </a:p>
        </p:txBody>
      </p:sp>
      <p:sp>
        <p:nvSpPr>
          <p:cNvPr id="53" name="Text 50"/>
          <p:cNvSpPr/>
          <p:nvPr/>
        </p:nvSpPr>
        <p:spPr>
          <a:xfrm>
            <a:off x="2889504" y="3566160"/>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Severity rating, root cause analysis, risk context</a:t>
            </a:r>
            <a:endParaRPr lang="en-US" sz="800" dirty="0"/>
          </a:p>
        </p:txBody>
      </p:sp>
      <p:sp>
        <p:nvSpPr>
          <p:cNvPr id="54" name="Shape 51"/>
          <p:cNvSpPr/>
          <p:nvPr/>
        </p:nvSpPr>
        <p:spPr>
          <a:xfrm>
            <a:off x="2679192" y="3639312"/>
            <a:ext cx="13716" cy="164592"/>
          </a:xfrm>
          <a:prstGeom prst="rect">
            <a:avLst/>
          </a:prstGeom>
          <a:solidFill>
            <a:srgbClr val="DDE3E8"/>
          </a:solidFill>
          <a:ln w="12700">
            <a:solidFill>
              <a:srgbClr val="DDE3E8"/>
            </a:solidFill>
            <a:prstDash val="solid"/>
          </a:ln>
        </p:spPr>
      </p:sp>
      <p:sp>
        <p:nvSpPr>
          <p:cNvPr id="55" name="Shape 52"/>
          <p:cNvSpPr/>
          <p:nvPr/>
        </p:nvSpPr>
        <p:spPr>
          <a:xfrm>
            <a:off x="2560320" y="3803904"/>
            <a:ext cx="256032" cy="256032"/>
          </a:xfrm>
          <a:prstGeom prst="ellipse">
            <a:avLst/>
          </a:prstGeom>
          <a:solidFill>
            <a:srgbClr val="B42626"/>
          </a:solidFill>
          <a:ln w="12700">
            <a:solidFill>
              <a:srgbClr val="B42626"/>
            </a:solidFill>
            <a:prstDash val="solid"/>
          </a:ln>
        </p:spPr>
      </p:sp>
      <p:sp>
        <p:nvSpPr>
          <p:cNvPr id="56" name="Text 53"/>
          <p:cNvSpPr/>
          <p:nvPr/>
        </p:nvSpPr>
        <p:spPr>
          <a:xfrm>
            <a:off x="2560320" y="3803904"/>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57" name="Text 54"/>
          <p:cNvSpPr/>
          <p:nvPr/>
        </p:nvSpPr>
        <p:spPr>
          <a:xfrm>
            <a:off x="2889504" y="3794760"/>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Remediation Advisory</a:t>
            </a:r>
            <a:endParaRPr lang="en-US" sz="900" dirty="0"/>
          </a:p>
        </p:txBody>
      </p:sp>
      <p:sp>
        <p:nvSpPr>
          <p:cNvPr id="58" name="Text 55"/>
          <p:cNvSpPr/>
          <p:nvPr/>
        </p:nvSpPr>
        <p:spPr>
          <a:xfrm>
            <a:off x="2889504" y="3986784"/>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Prioritized fix guidance, hardening scripts</a:t>
            </a:r>
            <a:endParaRPr lang="en-US" sz="800" dirty="0"/>
          </a:p>
        </p:txBody>
      </p:sp>
      <p:sp>
        <p:nvSpPr>
          <p:cNvPr id="59" name="Shape 56"/>
          <p:cNvSpPr/>
          <p:nvPr/>
        </p:nvSpPr>
        <p:spPr>
          <a:xfrm>
            <a:off x="2679192" y="4059936"/>
            <a:ext cx="13716" cy="164592"/>
          </a:xfrm>
          <a:prstGeom prst="rect">
            <a:avLst/>
          </a:prstGeom>
          <a:solidFill>
            <a:srgbClr val="DDE3E8"/>
          </a:solidFill>
          <a:ln w="12700">
            <a:solidFill>
              <a:srgbClr val="DDE3E8"/>
            </a:solidFill>
            <a:prstDash val="solid"/>
          </a:ln>
        </p:spPr>
      </p:sp>
      <p:sp>
        <p:nvSpPr>
          <p:cNvPr id="60" name="Shape 57"/>
          <p:cNvSpPr/>
          <p:nvPr/>
        </p:nvSpPr>
        <p:spPr>
          <a:xfrm>
            <a:off x="2560320" y="4224528"/>
            <a:ext cx="256032" cy="256032"/>
          </a:xfrm>
          <a:prstGeom prst="ellipse">
            <a:avLst/>
          </a:prstGeom>
          <a:solidFill>
            <a:srgbClr val="B42626"/>
          </a:solidFill>
          <a:ln w="12700">
            <a:solidFill>
              <a:srgbClr val="B42626"/>
            </a:solidFill>
            <a:prstDash val="solid"/>
          </a:ln>
        </p:spPr>
      </p:sp>
      <p:sp>
        <p:nvSpPr>
          <p:cNvPr id="61" name="Text 58"/>
          <p:cNvSpPr/>
          <p:nvPr/>
        </p:nvSpPr>
        <p:spPr>
          <a:xfrm>
            <a:off x="2560320" y="422452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62" name="Text 59"/>
          <p:cNvSpPr/>
          <p:nvPr/>
        </p:nvSpPr>
        <p:spPr>
          <a:xfrm>
            <a:off x="2889504" y="421538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Verification</a:t>
            </a:r>
            <a:endParaRPr lang="en-US" sz="900" dirty="0"/>
          </a:p>
        </p:txBody>
      </p:sp>
      <p:sp>
        <p:nvSpPr>
          <p:cNvPr id="63" name="Text 60"/>
          <p:cNvSpPr/>
          <p:nvPr/>
        </p:nvSpPr>
        <p:spPr>
          <a:xfrm>
            <a:off x="2889504" y="440740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Post-fix verification of critical findings</a:t>
            </a:r>
            <a:endParaRPr lang="en-US" sz="800" dirty="0"/>
          </a:p>
        </p:txBody>
      </p:sp>
      <p:sp>
        <p:nvSpPr>
          <p:cNvPr id="64" name="Shape 61"/>
          <p:cNvSpPr/>
          <p:nvPr/>
        </p:nvSpPr>
        <p:spPr>
          <a:xfrm>
            <a:off x="5742432" y="1682496"/>
            <a:ext cx="3172968"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65" name="Shape 62"/>
          <p:cNvSpPr/>
          <p:nvPr/>
        </p:nvSpPr>
        <p:spPr>
          <a:xfrm>
            <a:off x="5742432" y="1682496"/>
            <a:ext cx="3172968" cy="347472"/>
          </a:xfrm>
          <a:prstGeom prst="rect">
            <a:avLst/>
          </a:prstGeom>
          <a:solidFill>
            <a:srgbClr val="1C2B3A"/>
          </a:solidFill>
          <a:ln w="12700">
            <a:solidFill>
              <a:srgbClr val="1C2B3A"/>
            </a:solidFill>
            <a:prstDash val="solid"/>
          </a:ln>
        </p:spPr>
      </p:sp>
      <p:sp>
        <p:nvSpPr>
          <p:cNvPr id="66" name="Text 63"/>
          <p:cNvSpPr/>
          <p:nvPr/>
        </p:nvSpPr>
        <p:spPr>
          <a:xfrm>
            <a:off x="5888736"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TOOLS &amp; STANDARDS</a:t>
            </a:r>
            <a:endParaRPr lang="en-US" sz="850" dirty="0"/>
          </a:p>
        </p:txBody>
      </p:sp>
      <p:sp>
        <p:nvSpPr>
          <p:cNvPr id="67" name="Text 64"/>
          <p:cNvSpPr/>
          <p:nvPr/>
        </p:nvSpPr>
        <p:spPr>
          <a:xfrm>
            <a:off x="5888736" y="2139696"/>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Tools &amp; Frameworks</a:t>
            </a:r>
            <a:endParaRPr lang="en-US" sz="800" dirty="0"/>
          </a:p>
        </p:txBody>
      </p:sp>
      <p:sp>
        <p:nvSpPr>
          <p:cNvPr id="68" name="Shape 65"/>
          <p:cNvSpPr/>
          <p:nvPr/>
        </p:nvSpPr>
        <p:spPr>
          <a:xfrm>
            <a:off x="5907024" y="2414016"/>
            <a:ext cx="82296" cy="82296"/>
          </a:xfrm>
          <a:prstGeom prst="rect">
            <a:avLst/>
          </a:prstGeom>
          <a:solidFill>
            <a:srgbClr val="D97070"/>
          </a:solidFill>
          <a:ln w="12700">
            <a:solidFill>
              <a:srgbClr val="D97070"/>
            </a:solidFill>
            <a:prstDash val="solid"/>
          </a:ln>
        </p:spPr>
      </p:sp>
      <p:sp>
        <p:nvSpPr>
          <p:cNvPr id="69" name="Text 66"/>
          <p:cNvSpPr/>
          <p:nvPr/>
        </p:nvSpPr>
        <p:spPr>
          <a:xfrm>
            <a:off x="6053328" y="2359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CIS Benchmarks (L1/L2)</a:t>
            </a:r>
            <a:endParaRPr lang="en-US" sz="850" dirty="0"/>
          </a:p>
        </p:txBody>
      </p:sp>
      <p:sp>
        <p:nvSpPr>
          <p:cNvPr id="70" name="Shape 67"/>
          <p:cNvSpPr/>
          <p:nvPr/>
        </p:nvSpPr>
        <p:spPr>
          <a:xfrm>
            <a:off x="5907024" y="2688336"/>
            <a:ext cx="82296" cy="82296"/>
          </a:xfrm>
          <a:prstGeom prst="rect">
            <a:avLst/>
          </a:prstGeom>
          <a:solidFill>
            <a:srgbClr val="D97070"/>
          </a:solidFill>
          <a:ln w="12700">
            <a:solidFill>
              <a:srgbClr val="D97070"/>
            </a:solidFill>
            <a:prstDash val="solid"/>
          </a:ln>
        </p:spPr>
      </p:sp>
      <p:sp>
        <p:nvSpPr>
          <p:cNvPr id="71" name="Text 68"/>
          <p:cNvSpPr/>
          <p:nvPr/>
        </p:nvSpPr>
        <p:spPr>
          <a:xfrm>
            <a:off x="6053328" y="2633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Prowler / ScoutSuite (Cloud)</a:t>
            </a:r>
            <a:endParaRPr lang="en-US" sz="850" dirty="0"/>
          </a:p>
        </p:txBody>
      </p:sp>
      <p:sp>
        <p:nvSpPr>
          <p:cNvPr id="72" name="Shape 69"/>
          <p:cNvSpPr/>
          <p:nvPr/>
        </p:nvSpPr>
        <p:spPr>
          <a:xfrm>
            <a:off x="5907024" y="2962656"/>
            <a:ext cx="82296" cy="82296"/>
          </a:xfrm>
          <a:prstGeom prst="rect">
            <a:avLst/>
          </a:prstGeom>
          <a:solidFill>
            <a:srgbClr val="D97070"/>
          </a:solidFill>
          <a:ln w="12700">
            <a:solidFill>
              <a:srgbClr val="D97070"/>
            </a:solidFill>
            <a:prstDash val="solid"/>
          </a:ln>
        </p:spPr>
      </p:sp>
      <p:sp>
        <p:nvSpPr>
          <p:cNvPr id="73" name="Text 70"/>
          <p:cNvSpPr/>
          <p:nvPr/>
        </p:nvSpPr>
        <p:spPr>
          <a:xfrm>
            <a:off x="6053328" y="2907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SonarQube / Semgrep (SAST)</a:t>
            </a:r>
            <a:endParaRPr lang="en-US" sz="850" dirty="0"/>
          </a:p>
        </p:txBody>
      </p:sp>
      <p:sp>
        <p:nvSpPr>
          <p:cNvPr id="74" name="Shape 71"/>
          <p:cNvSpPr/>
          <p:nvPr/>
        </p:nvSpPr>
        <p:spPr>
          <a:xfrm>
            <a:off x="5907024" y="3236976"/>
            <a:ext cx="82296" cy="82296"/>
          </a:xfrm>
          <a:prstGeom prst="rect">
            <a:avLst/>
          </a:prstGeom>
          <a:solidFill>
            <a:srgbClr val="D97070"/>
          </a:solidFill>
          <a:ln w="12700">
            <a:solidFill>
              <a:srgbClr val="D97070"/>
            </a:solidFill>
            <a:prstDash val="solid"/>
          </a:ln>
        </p:spPr>
      </p:sp>
      <p:sp>
        <p:nvSpPr>
          <p:cNvPr id="75" name="Text 72"/>
          <p:cNvSpPr/>
          <p:nvPr/>
        </p:nvSpPr>
        <p:spPr>
          <a:xfrm>
            <a:off x="6053328" y="3182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Nipper (Firewall Review)</a:t>
            </a:r>
            <a:endParaRPr lang="en-US" sz="850" dirty="0"/>
          </a:p>
        </p:txBody>
      </p:sp>
      <p:sp>
        <p:nvSpPr>
          <p:cNvPr id="76" name="Shape 73"/>
          <p:cNvSpPr/>
          <p:nvPr/>
        </p:nvSpPr>
        <p:spPr>
          <a:xfrm>
            <a:off x="5907024" y="3511296"/>
            <a:ext cx="82296" cy="82296"/>
          </a:xfrm>
          <a:prstGeom prst="rect">
            <a:avLst/>
          </a:prstGeom>
          <a:solidFill>
            <a:srgbClr val="D97070"/>
          </a:solidFill>
          <a:ln w="12700">
            <a:solidFill>
              <a:srgbClr val="D97070"/>
            </a:solidFill>
            <a:prstDash val="solid"/>
          </a:ln>
        </p:spPr>
      </p:sp>
      <p:sp>
        <p:nvSpPr>
          <p:cNvPr id="77" name="Text 74"/>
          <p:cNvSpPr/>
          <p:nvPr/>
        </p:nvSpPr>
        <p:spPr>
          <a:xfrm>
            <a:off x="6053328" y="34564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Microsoft Secure Score</a:t>
            </a:r>
            <a:endParaRPr lang="en-US" sz="850" dirty="0"/>
          </a:p>
        </p:txBody>
      </p:sp>
      <p:sp>
        <p:nvSpPr>
          <p:cNvPr id="78" name="Shape 75"/>
          <p:cNvSpPr/>
          <p:nvPr/>
        </p:nvSpPr>
        <p:spPr>
          <a:xfrm>
            <a:off x="5907024" y="3785616"/>
            <a:ext cx="82296" cy="82296"/>
          </a:xfrm>
          <a:prstGeom prst="rect">
            <a:avLst/>
          </a:prstGeom>
          <a:solidFill>
            <a:srgbClr val="D97070"/>
          </a:solidFill>
          <a:ln w="12700">
            <a:solidFill>
              <a:srgbClr val="D97070"/>
            </a:solidFill>
            <a:prstDash val="solid"/>
          </a:ln>
        </p:spPr>
      </p:sp>
      <p:sp>
        <p:nvSpPr>
          <p:cNvPr id="79" name="Text 76"/>
          <p:cNvSpPr/>
          <p:nvPr/>
        </p:nvSpPr>
        <p:spPr>
          <a:xfrm>
            <a:off x="6053328" y="37307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Nessus Configuration Audit</a:t>
            </a:r>
            <a:endParaRPr lang="en-US" sz="850" dirty="0"/>
          </a:p>
        </p:txBody>
      </p:sp>
      <p:sp>
        <p:nvSpPr>
          <p:cNvPr id="80" name="Shape 77"/>
          <p:cNvSpPr/>
          <p:nvPr/>
        </p:nvSpPr>
        <p:spPr>
          <a:xfrm>
            <a:off x="5888736" y="4078224"/>
            <a:ext cx="2651760" cy="10973"/>
          </a:xfrm>
          <a:prstGeom prst="rect">
            <a:avLst/>
          </a:prstGeom>
          <a:solidFill>
            <a:srgbClr val="DDE3E8"/>
          </a:solidFill>
          <a:ln w="12700">
            <a:solidFill>
              <a:srgbClr val="DDE3E8"/>
            </a:solidFill>
            <a:prstDash val="solid"/>
          </a:ln>
        </p:spPr>
      </p:sp>
      <p:sp>
        <p:nvSpPr>
          <p:cNvPr id="81" name="Text 78"/>
          <p:cNvSpPr/>
          <p:nvPr/>
        </p:nvSpPr>
        <p:spPr>
          <a:xfrm>
            <a:off x="5888736" y="4133088"/>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Compliance Alignment</a:t>
            </a:r>
            <a:endParaRPr lang="en-US" sz="800" dirty="0"/>
          </a:p>
        </p:txBody>
      </p:sp>
      <p:sp>
        <p:nvSpPr>
          <p:cNvPr id="82" name="Shape 79"/>
          <p:cNvSpPr/>
          <p:nvPr/>
        </p:nvSpPr>
        <p:spPr>
          <a:xfrm>
            <a:off x="5907024" y="4425696"/>
            <a:ext cx="82296" cy="82296"/>
          </a:xfrm>
          <a:prstGeom prst="rect">
            <a:avLst/>
          </a:prstGeom>
          <a:solidFill>
            <a:srgbClr val="8FA0AE"/>
          </a:solidFill>
          <a:ln w="12700">
            <a:solidFill>
              <a:srgbClr val="8FA0AE"/>
            </a:solidFill>
            <a:prstDash val="solid"/>
          </a:ln>
        </p:spPr>
      </p:sp>
      <p:sp>
        <p:nvSpPr>
          <p:cNvPr id="83" name="Text 80"/>
          <p:cNvSpPr/>
          <p:nvPr/>
        </p:nvSpPr>
        <p:spPr>
          <a:xfrm>
            <a:off x="6053328" y="43708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CIS Controls v8</a:t>
            </a:r>
            <a:endParaRPr lang="en-US" sz="850" dirty="0"/>
          </a:p>
        </p:txBody>
      </p:sp>
      <p:sp>
        <p:nvSpPr>
          <p:cNvPr id="84" name="Shape 81"/>
          <p:cNvSpPr/>
          <p:nvPr/>
        </p:nvSpPr>
        <p:spPr>
          <a:xfrm>
            <a:off x="5907024" y="4700016"/>
            <a:ext cx="82296" cy="82296"/>
          </a:xfrm>
          <a:prstGeom prst="rect">
            <a:avLst/>
          </a:prstGeom>
          <a:solidFill>
            <a:srgbClr val="8FA0AE"/>
          </a:solidFill>
          <a:ln w="12700">
            <a:solidFill>
              <a:srgbClr val="8FA0AE"/>
            </a:solidFill>
            <a:prstDash val="solid"/>
          </a:ln>
        </p:spPr>
      </p:sp>
      <p:sp>
        <p:nvSpPr>
          <p:cNvPr id="85" name="Text 82"/>
          <p:cNvSpPr/>
          <p:nvPr/>
        </p:nvSpPr>
        <p:spPr>
          <a:xfrm>
            <a:off x="6053328" y="4645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OWASP Secure Coding</a:t>
            </a:r>
            <a:endParaRPr lang="en-US" sz="850" dirty="0"/>
          </a:p>
        </p:txBody>
      </p:sp>
      <p:sp>
        <p:nvSpPr>
          <p:cNvPr id="86" name="Shape 83"/>
          <p:cNvSpPr/>
          <p:nvPr/>
        </p:nvSpPr>
        <p:spPr>
          <a:xfrm>
            <a:off x="5907024" y="4974336"/>
            <a:ext cx="82296" cy="82296"/>
          </a:xfrm>
          <a:prstGeom prst="rect">
            <a:avLst/>
          </a:prstGeom>
          <a:solidFill>
            <a:srgbClr val="8FA0AE"/>
          </a:solidFill>
          <a:ln w="12700">
            <a:solidFill>
              <a:srgbClr val="8FA0AE"/>
            </a:solidFill>
            <a:prstDash val="solid"/>
          </a:ln>
        </p:spPr>
      </p:sp>
      <p:sp>
        <p:nvSpPr>
          <p:cNvPr id="87" name="Text 84"/>
          <p:cNvSpPr/>
          <p:nvPr/>
        </p:nvSpPr>
        <p:spPr>
          <a:xfrm>
            <a:off x="6053328" y="4919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AWS / Azure / GCP Well-Architected</a:t>
            </a:r>
            <a:endParaRPr lang="en-US" sz="850" dirty="0"/>
          </a:p>
        </p:txBody>
      </p:sp>
      <p:sp>
        <p:nvSpPr>
          <p:cNvPr id="88" name="Shape 85"/>
          <p:cNvSpPr/>
          <p:nvPr/>
        </p:nvSpPr>
        <p:spPr>
          <a:xfrm>
            <a:off x="5907024" y="5248656"/>
            <a:ext cx="82296" cy="82296"/>
          </a:xfrm>
          <a:prstGeom prst="rect">
            <a:avLst/>
          </a:prstGeom>
          <a:solidFill>
            <a:srgbClr val="8FA0AE"/>
          </a:solidFill>
          <a:ln w="12700">
            <a:solidFill>
              <a:srgbClr val="8FA0AE"/>
            </a:solidFill>
            <a:prstDash val="solid"/>
          </a:ln>
        </p:spPr>
      </p:sp>
      <p:sp>
        <p:nvSpPr>
          <p:cNvPr id="89" name="Text 86"/>
          <p:cNvSpPr/>
          <p:nvPr/>
        </p:nvSpPr>
        <p:spPr>
          <a:xfrm>
            <a:off x="6053328" y="5193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M365 Security Baseline</a:t>
            </a:r>
            <a:endParaRPr lang="en-US" sz="850" dirty="0"/>
          </a:p>
        </p:txBody>
      </p:sp>
      <p:sp>
        <p:nvSpPr>
          <p:cNvPr id="90" name="Shape 87"/>
          <p:cNvSpPr/>
          <p:nvPr/>
        </p:nvSpPr>
        <p:spPr>
          <a:xfrm>
            <a:off x="5907024" y="5522976"/>
            <a:ext cx="82296" cy="82296"/>
          </a:xfrm>
          <a:prstGeom prst="rect">
            <a:avLst/>
          </a:prstGeom>
          <a:solidFill>
            <a:srgbClr val="8FA0AE"/>
          </a:solidFill>
          <a:ln w="12700">
            <a:solidFill>
              <a:srgbClr val="8FA0AE"/>
            </a:solidFill>
            <a:prstDash val="solid"/>
          </a:ln>
        </p:spPr>
      </p:sp>
      <p:sp>
        <p:nvSpPr>
          <p:cNvPr id="91" name="Text 88"/>
          <p:cNvSpPr/>
          <p:nvPr/>
        </p:nvSpPr>
        <p:spPr>
          <a:xfrm>
            <a:off x="6053328" y="5468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NIST SP 800-123 Hardening</a:t>
            </a:r>
            <a:endParaRPr lang="en-US" sz="850" dirty="0"/>
          </a:p>
        </p:txBody>
      </p:sp>
      <p:sp>
        <p:nvSpPr>
          <p:cNvPr id="92" name="Shape 89"/>
          <p:cNvSpPr/>
          <p:nvPr/>
        </p:nvSpPr>
        <p:spPr>
          <a:xfrm>
            <a:off x="5907024" y="5797296"/>
            <a:ext cx="82296" cy="82296"/>
          </a:xfrm>
          <a:prstGeom prst="rect">
            <a:avLst/>
          </a:prstGeom>
          <a:solidFill>
            <a:srgbClr val="8FA0AE"/>
          </a:solidFill>
          <a:ln w="12700">
            <a:solidFill>
              <a:srgbClr val="8FA0AE"/>
            </a:solidFill>
            <a:prstDash val="solid"/>
          </a:ln>
        </p:spPr>
      </p:sp>
      <p:sp>
        <p:nvSpPr>
          <p:cNvPr id="93" name="Text 90"/>
          <p:cNvSpPr/>
          <p:nvPr/>
        </p:nvSpPr>
        <p:spPr>
          <a:xfrm>
            <a:off x="6053328" y="57424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CERT-In Security Guidelines</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RBI &amp; SEBI CYBER SECURITY REGULATORY</a:t>
            </a:r>
            <a:endParaRPr lang="en-US" sz="2000" dirty="0"/>
          </a:p>
        </p:txBody>
      </p:sp>
      <p:sp>
        <p:nvSpPr>
          <p:cNvPr id="5" name="Text 2"/>
          <p:cNvSpPr/>
          <p:nvPr/>
        </p:nvSpPr>
        <p:spPr>
          <a:xfrm>
            <a:off x="411480" y="475488"/>
            <a:ext cx="6400800" cy="237744"/>
          </a:xfrm>
          <a:prstGeom prst="rect">
            <a:avLst/>
          </a:prstGeom>
          <a:noFill/>
          <a:ln/>
        </p:spPr>
        <p:txBody>
          <a:bodyPr wrap="square" rtlCol="0" anchor="ctr"/>
          <a:lstStyle/>
          <a:p>
            <a:pPr indent="0" marL="0">
              <a:buNone/>
            </a:pPr>
            <a:r>
              <a:rPr lang="en-US" sz="1000" dirty="0">
                <a:solidFill>
                  <a:srgbClr val="5A6A78"/>
                </a:solidFill>
                <a:latin typeface="Calibri" pitchFamily="34" charset="0"/>
                <a:ea typeface="Calibri" pitchFamily="34" charset="-122"/>
                <a:cs typeface="Calibri" pitchFamily="34" charset="-120"/>
              </a:rPr>
              <a:t>Comprehensive guidelines for banks, NBFCs, financial institutions, exchanges, and intermediaries</a:t>
            </a:r>
            <a:endParaRPr lang="en-US" sz="1000" dirty="0"/>
          </a:p>
        </p:txBody>
      </p:sp>
      <p:sp>
        <p:nvSpPr>
          <p:cNvPr id="6" name="Shape 3"/>
          <p:cNvSpPr/>
          <p:nvPr/>
        </p:nvSpPr>
        <p:spPr>
          <a:xfrm>
            <a:off x="411480" y="749808"/>
            <a:ext cx="8321040" cy="16459"/>
          </a:xfrm>
          <a:prstGeom prst="rect">
            <a:avLst/>
          </a:prstGeom>
          <a:solidFill>
            <a:srgbClr val="DDE3E8"/>
          </a:solidFill>
          <a:ln w="12700">
            <a:solidFill>
              <a:srgbClr val="DDE3E8"/>
            </a:solidFill>
            <a:prstDash val="solid"/>
          </a:ln>
        </p:spPr>
      </p:sp>
      <p:sp>
        <p:nvSpPr>
          <p:cNvPr id="7" name="Shape 4"/>
          <p:cNvSpPr/>
          <p:nvPr/>
        </p:nvSpPr>
        <p:spPr>
          <a:xfrm>
            <a:off x="0" y="4956048"/>
            <a:ext cx="9144000" cy="187452"/>
          </a:xfrm>
          <a:prstGeom prst="rect">
            <a:avLst/>
          </a:prstGeom>
          <a:solidFill>
            <a:srgbClr val="EEF2F6"/>
          </a:solidFill>
          <a:ln w="12700">
            <a:solidFill>
              <a:srgbClr val="DDE3E8"/>
            </a:solidFill>
            <a:prstDash val="solid"/>
          </a:ln>
        </p:spPr>
      </p:sp>
      <p:sp>
        <p:nvSpPr>
          <p:cNvPr id="8" name="Shape 5"/>
          <p:cNvSpPr/>
          <p:nvPr/>
        </p:nvSpPr>
        <p:spPr>
          <a:xfrm>
            <a:off x="0" y="4956048"/>
            <a:ext cx="54864" cy="187452"/>
          </a:xfrm>
          <a:prstGeom prst="rect">
            <a:avLst/>
          </a:prstGeom>
          <a:solidFill>
            <a:srgbClr val="B42626"/>
          </a:solidFill>
          <a:ln w="12700">
            <a:solidFill>
              <a:srgbClr val="B42626"/>
            </a:solidFill>
            <a:prstDash val="solid"/>
          </a:ln>
        </p:spPr>
      </p:sp>
      <p:sp>
        <p:nvSpPr>
          <p:cNvPr id="9" name="Text 6"/>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10" name="Shape 7"/>
          <p:cNvSpPr/>
          <p:nvPr/>
        </p:nvSpPr>
        <p:spPr>
          <a:xfrm>
            <a:off x="347472" y="868680"/>
            <a:ext cx="4169664" cy="1115568"/>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1" name="Shape 8"/>
          <p:cNvSpPr/>
          <p:nvPr/>
        </p:nvSpPr>
        <p:spPr>
          <a:xfrm>
            <a:off x="512064" y="1051560"/>
            <a:ext cx="475488" cy="475488"/>
          </a:xfrm>
          <a:prstGeom prst="ellipse">
            <a:avLst/>
          </a:prstGeom>
          <a:solidFill>
            <a:srgbClr val="F2E8E8"/>
          </a:solidFill>
          <a:ln w="6350">
            <a:solidFill>
              <a:srgbClr val="D97070"/>
            </a:solidFill>
            <a:prstDash val="solid"/>
          </a:ln>
        </p:spPr>
      </p:sp>
      <p:sp>
        <p:nvSpPr>
          <p:cNvPr id="12" name="Text 9"/>
          <p:cNvSpPr/>
          <p:nvPr/>
        </p:nvSpPr>
        <p:spPr>
          <a:xfrm>
            <a:off x="512064" y="1051560"/>
            <a:ext cx="475488" cy="475488"/>
          </a:xfrm>
          <a:prstGeom prst="rect">
            <a:avLst/>
          </a:prstGeom>
          <a:noFill/>
          <a:ln/>
        </p:spPr>
        <p:txBody>
          <a:bodyPr wrap="square" rtlCol="0" anchor="ctr"/>
          <a:lstStyle/>
          <a:p>
            <a:pPr algn="ctr" indent="0" marL="0">
              <a:buNone/>
            </a:pPr>
            <a:r>
              <a:rPr lang="en-US" sz="900" b="1" dirty="0">
                <a:solidFill>
                  <a:srgbClr val="B42626"/>
                </a:solidFill>
                <a:latin typeface="Calibri" pitchFamily="34" charset="0"/>
                <a:ea typeface="Calibri" pitchFamily="34" charset="-122"/>
                <a:cs typeface="Calibri" pitchFamily="34" charset="-120"/>
              </a:rPr>
              <a:t>01</a:t>
            </a:r>
            <a:endParaRPr lang="en-US" sz="900" dirty="0"/>
          </a:p>
        </p:txBody>
      </p:sp>
      <p:sp>
        <p:nvSpPr>
          <p:cNvPr id="13" name="Text 10"/>
          <p:cNvSpPr/>
          <p:nvPr/>
        </p:nvSpPr>
        <p:spPr>
          <a:xfrm>
            <a:off x="1115568" y="996696"/>
            <a:ext cx="3246120" cy="292608"/>
          </a:xfrm>
          <a:prstGeom prst="rect">
            <a:avLst/>
          </a:prstGeom>
          <a:noFill/>
          <a:ln/>
        </p:spPr>
        <p:txBody>
          <a:bodyPr wrap="square" rtlCol="0" anchor="ctr"/>
          <a:lstStyle/>
          <a:p>
            <a:pPr indent="0" marL="0">
              <a:buNone/>
            </a:pPr>
            <a:r>
              <a:rPr lang="en-US" sz="1050" b="1" dirty="0">
                <a:solidFill>
                  <a:srgbClr val="1C2B3A"/>
                </a:solidFill>
                <a:latin typeface="Calibri" pitchFamily="34" charset="0"/>
                <a:ea typeface="Calibri" pitchFamily="34" charset="-122"/>
                <a:cs typeface="Calibri" pitchFamily="34" charset="-120"/>
              </a:rPr>
              <a:t>Secure IT Infrastructure</a:t>
            </a:r>
            <a:endParaRPr lang="en-US" sz="1050" dirty="0"/>
          </a:p>
        </p:txBody>
      </p:sp>
      <p:sp>
        <p:nvSpPr>
          <p:cNvPr id="14" name="Text 11"/>
          <p:cNvSpPr/>
          <p:nvPr/>
        </p:nvSpPr>
        <p:spPr>
          <a:xfrm>
            <a:off x="1115568" y="1289304"/>
            <a:ext cx="3246120" cy="62179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All IT systems must meet security baselines, hardening standards, and periodic review cycles.</a:t>
            </a:r>
            <a:endParaRPr lang="en-US" sz="950" dirty="0"/>
          </a:p>
        </p:txBody>
      </p:sp>
      <p:sp>
        <p:nvSpPr>
          <p:cNvPr id="15" name="Shape 12"/>
          <p:cNvSpPr/>
          <p:nvPr/>
        </p:nvSpPr>
        <p:spPr>
          <a:xfrm>
            <a:off x="347472" y="868680"/>
            <a:ext cx="54864" cy="1115568"/>
          </a:xfrm>
          <a:prstGeom prst="rect">
            <a:avLst/>
          </a:prstGeom>
          <a:solidFill>
            <a:srgbClr val="B42626"/>
          </a:solidFill>
          <a:ln w="12700">
            <a:solidFill>
              <a:srgbClr val="B42626"/>
            </a:solidFill>
            <a:prstDash val="solid"/>
          </a:ln>
        </p:spPr>
      </p:sp>
      <p:sp>
        <p:nvSpPr>
          <p:cNvPr id="16" name="Shape 13"/>
          <p:cNvSpPr/>
          <p:nvPr/>
        </p:nvSpPr>
        <p:spPr>
          <a:xfrm>
            <a:off x="4681728" y="868680"/>
            <a:ext cx="4169664" cy="1115568"/>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7" name="Shape 14"/>
          <p:cNvSpPr/>
          <p:nvPr/>
        </p:nvSpPr>
        <p:spPr>
          <a:xfrm>
            <a:off x="4846320" y="1051560"/>
            <a:ext cx="475488" cy="475488"/>
          </a:xfrm>
          <a:prstGeom prst="ellipse">
            <a:avLst/>
          </a:prstGeom>
          <a:solidFill>
            <a:srgbClr val="F2E8E8"/>
          </a:solidFill>
          <a:ln w="6350">
            <a:solidFill>
              <a:srgbClr val="D97070"/>
            </a:solidFill>
            <a:prstDash val="solid"/>
          </a:ln>
        </p:spPr>
      </p:sp>
      <p:sp>
        <p:nvSpPr>
          <p:cNvPr id="18" name="Text 15"/>
          <p:cNvSpPr/>
          <p:nvPr/>
        </p:nvSpPr>
        <p:spPr>
          <a:xfrm>
            <a:off x="4846320" y="1051560"/>
            <a:ext cx="475488" cy="475488"/>
          </a:xfrm>
          <a:prstGeom prst="rect">
            <a:avLst/>
          </a:prstGeom>
          <a:noFill/>
          <a:ln/>
        </p:spPr>
        <p:txBody>
          <a:bodyPr wrap="square" rtlCol="0" anchor="ctr"/>
          <a:lstStyle/>
          <a:p>
            <a:pPr algn="ctr" indent="0" marL="0">
              <a:buNone/>
            </a:pPr>
            <a:r>
              <a:rPr lang="en-US" sz="900" b="1" dirty="0">
                <a:solidFill>
                  <a:srgbClr val="B42626"/>
                </a:solidFill>
                <a:latin typeface="Calibri" pitchFamily="34" charset="0"/>
                <a:ea typeface="Calibri" pitchFamily="34" charset="-122"/>
                <a:cs typeface="Calibri" pitchFamily="34" charset="-120"/>
              </a:rPr>
              <a:t>02</a:t>
            </a:r>
            <a:endParaRPr lang="en-US" sz="900" dirty="0"/>
          </a:p>
        </p:txBody>
      </p:sp>
      <p:sp>
        <p:nvSpPr>
          <p:cNvPr id="19" name="Text 16"/>
          <p:cNvSpPr/>
          <p:nvPr/>
        </p:nvSpPr>
        <p:spPr>
          <a:xfrm>
            <a:off x="5449824" y="996696"/>
            <a:ext cx="3246120" cy="292608"/>
          </a:xfrm>
          <a:prstGeom prst="rect">
            <a:avLst/>
          </a:prstGeom>
          <a:noFill/>
          <a:ln/>
        </p:spPr>
        <p:txBody>
          <a:bodyPr wrap="square" rtlCol="0" anchor="ctr"/>
          <a:lstStyle/>
          <a:p>
            <a:pPr indent="0" marL="0">
              <a:buNone/>
            </a:pPr>
            <a:r>
              <a:rPr lang="en-US" sz="1050" b="1" dirty="0">
                <a:solidFill>
                  <a:srgbClr val="1C2B3A"/>
                </a:solidFill>
                <a:latin typeface="Calibri" pitchFamily="34" charset="0"/>
                <a:ea typeface="Calibri" pitchFamily="34" charset="-122"/>
                <a:cs typeface="Calibri" pitchFamily="34" charset="-120"/>
              </a:rPr>
              <a:t>Real-Time Threat Monitoring</a:t>
            </a:r>
            <a:endParaRPr lang="en-US" sz="1050" dirty="0"/>
          </a:p>
        </p:txBody>
      </p:sp>
      <p:sp>
        <p:nvSpPr>
          <p:cNvPr id="20" name="Text 17"/>
          <p:cNvSpPr/>
          <p:nvPr/>
        </p:nvSpPr>
        <p:spPr>
          <a:xfrm>
            <a:off x="5449824" y="1289304"/>
            <a:ext cx="3246120" cy="62179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Continuous monitoring for anomalies, intrusions, and suspicious activity across all systems.</a:t>
            </a:r>
            <a:endParaRPr lang="en-US" sz="950" dirty="0"/>
          </a:p>
        </p:txBody>
      </p:sp>
      <p:sp>
        <p:nvSpPr>
          <p:cNvPr id="21" name="Shape 18"/>
          <p:cNvSpPr/>
          <p:nvPr/>
        </p:nvSpPr>
        <p:spPr>
          <a:xfrm>
            <a:off x="4681728" y="868680"/>
            <a:ext cx="54864" cy="1115568"/>
          </a:xfrm>
          <a:prstGeom prst="rect">
            <a:avLst/>
          </a:prstGeom>
          <a:solidFill>
            <a:srgbClr val="B42626"/>
          </a:solidFill>
          <a:ln w="12700">
            <a:solidFill>
              <a:srgbClr val="B42626"/>
            </a:solidFill>
            <a:prstDash val="solid"/>
          </a:ln>
        </p:spPr>
      </p:sp>
      <p:sp>
        <p:nvSpPr>
          <p:cNvPr id="22" name="Shape 19"/>
          <p:cNvSpPr/>
          <p:nvPr/>
        </p:nvSpPr>
        <p:spPr>
          <a:xfrm>
            <a:off x="347472" y="2130552"/>
            <a:ext cx="4169664" cy="1115568"/>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3" name="Shape 20"/>
          <p:cNvSpPr/>
          <p:nvPr/>
        </p:nvSpPr>
        <p:spPr>
          <a:xfrm>
            <a:off x="512064" y="2313432"/>
            <a:ext cx="475488" cy="475488"/>
          </a:xfrm>
          <a:prstGeom prst="ellipse">
            <a:avLst/>
          </a:prstGeom>
          <a:solidFill>
            <a:srgbClr val="F2E8E8"/>
          </a:solidFill>
          <a:ln w="6350">
            <a:solidFill>
              <a:srgbClr val="D97070"/>
            </a:solidFill>
            <a:prstDash val="solid"/>
          </a:ln>
        </p:spPr>
      </p:sp>
      <p:sp>
        <p:nvSpPr>
          <p:cNvPr id="24" name="Text 21"/>
          <p:cNvSpPr/>
          <p:nvPr/>
        </p:nvSpPr>
        <p:spPr>
          <a:xfrm>
            <a:off x="512064" y="2313432"/>
            <a:ext cx="475488" cy="475488"/>
          </a:xfrm>
          <a:prstGeom prst="rect">
            <a:avLst/>
          </a:prstGeom>
          <a:noFill/>
          <a:ln/>
        </p:spPr>
        <p:txBody>
          <a:bodyPr wrap="square" rtlCol="0" anchor="ctr"/>
          <a:lstStyle/>
          <a:p>
            <a:pPr algn="ctr" indent="0" marL="0">
              <a:buNone/>
            </a:pPr>
            <a:r>
              <a:rPr lang="en-US" sz="900" b="1" dirty="0">
                <a:solidFill>
                  <a:srgbClr val="B42626"/>
                </a:solidFill>
                <a:latin typeface="Calibri" pitchFamily="34" charset="0"/>
                <a:ea typeface="Calibri" pitchFamily="34" charset="-122"/>
                <a:cs typeface="Calibri" pitchFamily="34" charset="-120"/>
              </a:rPr>
              <a:t>03</a:t>
            </a:r>
            <a:endParaRPr lang="en-US" sz="900" dirty="0"/>
          </a:p>
        </p:txBody>
      </p:sp>
      <p:sp>
        <p:nvSpPr>
          <p:cNvPr id="25" name="Text 22"/>
          <p:cNvSpPr/>
          <p:nvPr/>
        </p:nvSpPr>
        <p:spPr>
          <a:xfrm>
            <a:off x="1115568" y="2258568"/>
            <a:ext cx="3246120" cy="292608"/>
          </a:xfrm>
          <a:prstGeom prst="rect">
            <a:avLst/>
          </a:prstGeom>
          <a:noFill/>
          <a:ln/>
        </p:spPr>
        <p:txBody>
          <a:bodyPr wrap="square" rtlCol="0" anchor="ctr"/>
          <a:lstStyle/>
          <a:p>
            <a:pPr indent="0" marL="0">
              <a:buNone/>
            </a:pPr>
            <a:r>
              <a:rPr lang="en-US" sz="1050" b="1" dirty="0">
                <a:solidFill>
                  <a:srgbClr val="1C2B3A"/>
                </a:solidFill>
                <a:latin typeface="Calibri" pitchFamily="34" charset="0"/>
                <a:ea typeface="Calibri" pitchFamily="34" charset="-122"/>
                <a:cs typeface="Calibri" pitchFamily="34" charset="-120"/>
              </a:rPr>
              <a:t>Periodic VAPT</a:t>
            </a:r>
            <a:endParaRPr lang="en-US" sz="1050" dirty="0"/>
          </a:p>
        </p:txBody>
      </p:sp>
      <p:sp>
        <p:nvSpPr>
          <p:cNvPr id="26" name="Text 23"/>
          <p:cNvSpPr/>
          <p:nvPr/>
        </p:nvSpPr>
        <p:spPr>
          <a:xfrm>
            <a:off x="1115568" y="2551176"/>
            <a:ext cx="3246120" cy="62179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Mandatory vulnerability assessments and penetration testing at defined intervals.</a:t>
            </a:r>
            <a:endParaRPr lang="en-US" sz="950" dirty="0"/>
          </a:p>
        </p:txBody>
      </p:sp>
      <p:sp>
        <p:nvSpPr>
          <p:cNvPr id="27" name="Shape 24"/>
          <p:cNvSpPr/>
          <p:nvPr/>
        </p:nvSpPr>
        <p:spPr>
          <a:xfrm>
            <a:off x="347472" y="2130552"/>
            <a:ext cx="54864" cy="1115568"/>
          </a:xfrm>
          <a:prstGeom prst="rect">
            <a:avLst/>
          </a:prstGeom>
          <a:solidFill>
            <a:srgbClr val="B42626"/>
          </a:solidFill>
          <a:ln w="12700">
            <a:solidFill>
              <a:srgbClr val="B42626"/>
            </a:solidFill>
            <a:prstDash val="solid"/>
          </a:ln>
        </p:spPr>
      </p:sp>
      <p:sp>
        <p:nvSpPr>
          <p:cNvPr id="28" name="Shape 25"/>
          <p:cNvSpPr/>
          <p:nvPr/>
        </p:nvSpPr>
        <p:spPr>
          <a:xfrm>
            <a:off x="4681728" y="2130552"/>
            <a:ext cx="4169664" cy="1115568"/>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9" name="Shape 26"/>
          <p:cNvSpPr/>
          <p:nvPr/>
        </p:nvSpPr>
        <p:spPr>
          <a:xfrm>
            <a:off x="4846320" y="2313432"/>
            <a:ext cx="475488" cy="475488"/>
          </a:xfrm>
          <a:prstGeom prst="ellipse">
            <a:avLst/>
          </a:prstGeom>
          <a:solidFill>
            <a:srgbClr val="F2E8E8"/>
          </a:solidFill>
          <a:ln w="6350">
            <a:solidFill>
              <a:srgbClr val="D97070"/>
            </a:solidFill>
            <a:prstDash val="solid"/>
          </a:ln>
        </p:spPr>
      </p:sp>
      <p:sp>
        <p:nvSpPr>
          <p:cNvPr id="30" name="Text 27"/>
          <p:cNvSpPr/>
          <p:nvPr/>
        </p:nvSpPr>
        <p:spPr>
          <a:xfrm>
            <a:off x="4846320" y="2313432"/>
            <a:ext cx="475488" cy="475488"/>
          </a:xfrm>
          <a:prstGeom prst="rect">
            <a:avLst/>
          </a:prstGeom>
          <a:noFill/>
          <a:ln/>
        </p:spPr>
        <p:txBody>
          <a:bodyPr wrap="square" rtlCol="0" anchor="ctr"/>
          <a:lstStyle/>
          <a:p>
            <a:pPr algn="ctr" indent="0" marL="0">
              <a:buNone/>
            </a:pPr>
            <a:r>
              <a:rPr lang="en-US" sz="900" b="1" dirty="0">
                <a:solidFill>
                  <a:srgbClr val="B42626"/>
                </a:solidFill>
                <a:latin typeface="Calibri" pitchFamily="34" charset="0"/>
                <a:ea typeface="Calibri" pitchFamily="34" charset="-122"/>
                <a:cs typeface="Calibri" pitchFamily="34" charset="-120"/>
              </a:rPr>
              <a:t>04</a:t>
            </a:r>
            <a:endParaRPr lang="en-US" sz="900" dirty="0"/>
          </a:p>
        </p:txBody>
      </p:sp>
      <p:sp>
        <p:nvSpPr>
          <p:cNvPr id="31" name="Text 28"/>
          <p:cNvSpPr/>
          <p:nvPr/>
        </p:nvSpPr>
        <p:spPr>
          <a:xfrm>
            <a:off x="5449824" y="2258568"/>
            <a:ext cx="3246120" cy="292608"/>
          </a:xfrm>
          <a:prstGeom prst="rect">
            <a:avLst/>
          </a:prstGeom>
          <a:noFill/>
          <a:ln/>
        </p:spPr>
        <p:txBody>
          <a:bodyPr wrap="square" rtlCol="0" anchor="ctr"/>
          <a:lstStyle/>
          <a:p>
            <a:pPr indent="0" marL="0">
              <a:buNone/>
            </a:pPr>
            <a:r>
              <a:rPr lang="en-US" sz="1050" b="1" dirty="0">
                <a:solidFill>
                  <a:srgbClr val="1C2B3A"/>
                </a:solidFill>
                <a:latin typeface="Calibri" pitchFamily="34" charset="0"/>
                <a:ea typeface="Calibri" pitchFamily="34" charset="-122"/>
                <a:cs typeface="Calibri" pitchFamily="34" charset="-120"/>
              </a:rPr>
              <a:t>Incident Detection &amp; Response</a:t>
            </a:r>
            <a:endParaRPr lang="en-US" sz="1050" dirty="0"/>
          </a:p>
        </p:txBody>
      </p:sp>
      <p:sp>
        <p:nvSpPr>
          <p:cNvPr id="32" name="Text 29"/>
          <p:cNvSpPr/>
          <p:nvPr/>
        </p:nvSpPr>
        <p:spPr>
          <a:xfrm>
            <a:off x="5449824" y="2551176"/>
            <a:ext cx="3246120" cy="62179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Swift identification, containment, 6-hour breach notification, and full incident lifecycle.</a:t>
            </a:r>
            <a:endParaRPr lang="en-US" sz="950" dirty="0"/>
          </a:p>
        </p:txBody>
      </p:sp>
      <p:sp>
        <p:nvSpPr>
          <p:cNvPr id="33" name="Shape 30"/>
          <p:cNvSpPr/>
          <p:nvPr/>
        </p:nvSpPr>
        <p:spPr>
          <a:xfrm>
            <a:off x="4681728" y="2130552"/>
            <a:ext cx="54864" cy="1115568"/>
          </a:xfrm>
          <a:prstGeom prst="rect">
            <a:avLst/>
          </a:prstGeom>
          <a:solidFill>
            <a:srgbClr val="B42626"/>
          </a:solidFill>
          <a:ln w="12700">
            <a:solidFill>
              <a:srgbClr val="B42626"/>
            </a:solidFill>
            <a:prstDash val="solid"/>
          </a:ln>
        </p:spPr>
      </p:sp>
      <p:sp>
        <p:nvSpPr>
          <p:cNvPr id="34" name="Shape 31"/>
          <p:cNvSpPr/>
          <p:nvPr/>
        </p:nvSpPr>
        <p:spPr>
          <a:xfrm>
            <a:off x="347472" y="3392424"/>
            <a:ext cx="4169664" cy="1115568"/>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5" name="Shape 32"/>
          <p:cNvSpPr/>
          <p:nvPr/>
        </p:nvSpPr>
        <p:spPr>
          <a:xfrm>
            <a:off x="512064" y="3575304"/>
            <a:ext cx="475488" cy="475488"/>
          </a:xfrm>
          <a:prstGeom prst="ellipse">
            <a:avLst/>
          </a:prstGeom>
          <a:solidFill>
            <a:srgbClr val="F2E8E8"/>
          </a:solidFill>
          <a:ln w="6350">
            <a:solidFill>
              <a:srgbClr val="D97070"/>
            </a:solidFill>
            <a:prstDash val="solid"/>
          </a:ln>
        </p:spPr>
      </p:sp>
      <p:sp>
        <p:nvSpPr>
          <p:cNvPr id="36" name="Text 33"/>
          <p:cNvSpPr/>
          <p:nvPr/>
        </p:nvSpPr>
        <p:spPr>
          <a:xfrm>
            <a:off x="512064" y="3575304"/>
            <a:ext cx="475488" cy="475488"/>
          </a:xfrm>
          <a:prstGeom prst="rect">
            <a:avLst/>
          </a:prstGeom>
          <a:noFill/>
          <a:ln/>
        </p:spPr>
        <p:txBody>
          <a:bodyPr wrap="square" rtlCol="0" anchor="ctr"/>
          <a:lstStyle/>
          <a:p>
            <a:pPr algn="ctr" indent="0" marL="0">
              <a:buNone/>
            </a:pPr>
            <a:r>
              <a:rPr lang="en-US" sz="900" b="1" dirty="0">
                <a:solidFill>
                  <a:srgbClr val="B42626"/>
                </a:solidFill>
                <a:latin typeface="Calibri" pitchFamily="34" charset="0"/>
                <a:ea typeface="Calibri" pitchFamily="34" charset="-122"/>
                <a:cs typeface="Calibri" pitchFamily="34" charset="-120"/>
              </a:rPr>
              <a:t>05</a:t>
            </a:r>
            <a:endParaRPr lang="en-US" sz="900" dirty="0"/>
          </a:p>
        </p:txBody>
      </p:sp>
      <p:sp>
        <p:nvSpPr>
          <p:cNvPr id="37" name="Text 34"/>
          <p:cNvSpPr/>
          <p:nvPr/>
        </p:nvSpPr>
        <p:spPr>
          <a:xfrm>
            <a:off x="1115568" y="3520440"/>
            <a:ext cx="3246120" cy="292608"/>
          </a:xfrm>
          <a:prstGeom prst="rect">
            <a:avLst/>
          </a:prstGeom>
          <a:noFill/>
          <a:ln/>
        </p:spPr>
        <p:txBody>
          <a:bodyPr wrap="square" rtlCol="0" anchor="ctr"/>
          <a:lstStyle/>
          <a:p>
            <a:pPr indent="0" marL="0">
              <a:buNone/>
            </a:pPr>
            <a:r>
              <a:rPr lang="en-US" sz="1050" b="1" dirty="0">
                <a:solidFill>
                  <a:srgbClr val="1C2B3A"/>
                </a:solidFill>
                <a:latin typeface="Calibri" pitchFamily="34" charset="0"/>
                <a:ea typeface="Calibri" pitchFamily="34" charset="-122"/>
                <a:cs typeface="Calibri" pitchFamily="34" charset="-120"/>
              </a:rPr>
              <a:t>Third-Party Risk Management</a:t>
            </a:r>
            <a:endParaRPr lang="en-US" sz="1050" dirty="0"/>
          </a:p>
        </p:txBody>
      </p:sp>
      <p:sp>
        <p:nvSpPr>
          <p:cNvPr id="38" name="Text 35"/>
          <p:cNvSpPr/>
          <p:nvPr/>
        </p:nvSpPr>
        <p:spPr>
          <a:xfrm>
            <a:off x="1115568" y="3813048"/>
            <a:ext cx="3246120" cy="62179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Formal assessment of supply chain, vendor, and outsourced partner cyber risks.</a:t>
            </a:r>
            <a:endParaRPr lang="en-US" sz="950" dirty="0"/>
          </a:p>
        </p:txBody>
      </p:sp>
      <p:sp>
        <p:nvSpPr>
          <p:cNvPr id="39" name="Shape 36"/>
          <p:cNvSpPr/>
          <p:nvPr/>
        </p:nvSpPr>
        <p:spPr>
          <a:xfrm>
            <a:off x="347472" y="3392424"/>
            <a:ext cx="54864" cy="1115568"/>
          </a:xfrm>
          <a:prstGeom prst="rect">
            <a:avLst/>
          </a:prstGeom>
          <a:solidFill>
            <a:srgbClr val="B42626"/>
          </a:solidFill>
          <a:ln w="12700">
            <a:solidFill>
              <a:srgbClr val="B42626"/>
            </a:solidFill>
            <a:prstDash val="solid"/>
          </a:ln>
        </p:spPr>
      </p:sp>
      <p:sp>
        <p:nvSpPr>
          <p:cNvPr id="40" name="Shape 37"/>
          <p:cNvSpPr/>
          <p:nvPr/>
        </p:nvSpPr>
        <p:spPr>
          <a:xfrm>
            <a:off x="4681728" y="3392424"/>
            <a:ext cx="4169664" cy="1115568"/>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41" name="Shape 38"/>
          <p:cNvSpPr/>
          <p:nvPr/>
        </p:nvSpPr>
        <p:spPr>
          <a:xfrm>
            <a:off x="4846320" y="3575304"/>
            <a:ext cx="475488" cy="475488"/>
          </a:xfrm>
          <a:prstGeom prst="ellipse">
            <a:avLst/>
          </a:prstGeom>
          <a:solidFill>
            <a:srgbClr val="F2E8E8"/>
          </a:solidFill>
          <a:ln w="6350">
            <a:solidFill>
              <a:srgbClr val="D97070"/>
            </a:solidFill>
            <a:prstDash val="solid"/>
          </a:ln>
        </p:spPr>
      </p:sp>
      <p:sp>
        <p:nvSpPr>
          <p:cNvPr id="42" name="Text 39"/>
          <p:cNvSpPr/>
          <p:nvPr/>
        </p:nvSpPr>
        <p:spPr>
          <a:xfrm>
            <a:off x="4846320" y="3575304"/>
            <a:ext cx="475488" cy="475488"/>
          </a:xfrm>
          <a:prstGeom prst="rect">
            <a:avLst/>
          </a:prstGeom>
          <a:noFill/>
          <a:ln/>
        </p:spPr>
        <p:txBody>
          <a:bodyPr wrap="square" rtlCol="0" anchor="ctr"/>
          <a:lstStyle/>
          <a:p>
            <a:pPr algn="ctr" indent="0" marL="0">
              <a:buNone/>
            </a:pPr>
            <a:r>
              <a:rPr lang="en-US" sz="900" b="1" dirty="0">
                <a:solidFill>
                  <a:srgbClr val="B42626"/>
                </a:solidFill>
                <a:latin typeface="Calibri" pitchFamily="34" charset="0"/>
                <a:ea typeface="Calibri" pitchFamily="34" charset="-122"/>
                <a:cs typeface="Calibri" pitchFamily="34" charset="-120"/>
              </a:rPr>
              <a:t>06</a:t>
            </a:r>
            <a:endParaRPr lang="en-US" sz="900" dirty="0"/>
          </a:p>
        </p:txBody>
      </p:sp>
      <p:sp>
        <p:nvSpPr>
          <p:cNvPr id="43" name="Text 40"/>
          <p:cNvSpPr/>
          <p:nvPr/>
        </p:nvSpPr>
        <p:spPr>
          <a:xfrm>
            <a:off x="5449824" y="3520440"/>
            <a:ext cx="3246120" cy="292608"/>
          </a:xfrm>
          <a:prstGeom prst="rect">
            <a:avLst/>
          </a:prstGeom>
          <a:noFill/>
          <a:ln/>
        </p:spPr>
        <p:txBody>
          <a:bodyPr wrap="square" rtlCol="0" anchor="ctr"/>
          <a:lstStyle/>
          <a:p>
            <a:pPr indent="0" marL="0">
              <a:buNone/>
            </a:pPr>
            <a:r>
              <a:rPr lang="en-US" sz="1050" b="1" dirty="0">
                <a:solidFill>
                  <a:srgbClr val="1C2B3A"/>
                </a:solidFill>
                <a:latin typeface="Calibri" pitchFamily="34" charset="0"/>
                <a:ea typeface="Calibri" pitchFamily="34" charset="-122"/>
                <a:cs typeface="Calibri" pitchFamily="34" charset="-120"/>
              </a:rPr>
              <a:t>Risk Assessments &amp; Audits</a:t>
            </a:r>
            <a:endParaRPr lang="en-US" sz="1050" dirty="0"/>
          </a:p>
        </p:txBody>
      </p:sp>
      <p:sp>
        <p:nvSpPr>
          <p:cNvPr id="44" name="Text 41"/>
          <p:cNvSpPr/>
          <p:nvPr/>
        </p:nvSpPr>
        <p:spPr>
          <a:xfrm>
            <a:off x="5449824" y="3813048"/>
            <a:ext cx="3246120" cy="62179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Periodic formal risk assessments and audits aligned to regulatory timelines.</a:t>
            </a:r>
            <a:endParaRPr lang="en-US" sz="950" dirty="0"/>
          </a:p>
        </p:txBody>
      </p:sp>
      <p:sp>
        <p:nvSpPr>
          <p:cNvPr id="45" name="Shape 42"/>
          <p:cNvSpPr/>
          <p:nvPr/>
        </p:nvSpPr>
        <p:spPr>
          <a:xfrm>
            <a:off x="4681728" y="3392424"/>
            <a:ext cx="54864" cy="1115568"/>
          </a:xfrm>
          <a:prstGeom prst="rect">
            <a:avLst/>
          </a:prstGeom>
          <a:solidFill>
            <a:srgbClr val="B42626"/>
          </a:solidFill>
          <a:ln w="12700">
            <a:solidFill>
              <a:srgbClr val="B42626"/>
            </a:solidFill>
            <a:prstDash val="solid"/>
          </a:ln>
        </p:spPr>
      </p:sp>
      <p:sp>
        <p:nvSpPr>
          <p:cNvPr id="46" name="Shape 43"/>
          <p:cNvSpPr/>
          <p:nvPr/>
        </p:nvSpPr>
        <p:spPr>
          <a:xfrm>
            <a:off x="347472" y="4626864"/>
            <a:ext cx="8449056" cy="274320"/>
          </a:xfrm>
          <a:prstGeom prst="rect">
            <a:avLst/>
          </a:prstGeom>
          <a:solidFill>
            <a:srgbClr val="F2E8E8"/>
          </a:solidFill>
          <a:ln w="6350">
            <a:solidFill>
              <a:srgbClr val="D97070"/>
            </a:solidFill>
            <a:prstDash val="solid"/>
          </a:ln>
        </p:spPr>
      </p:sp>
      <p:sp>
        <p:nvSpPr>
          <p:cNvPr id="47" name="Text 44"/>
          <p:cNvSpPr/>
          <p:nvPr/>
        </p:nvSpPr>
        <p:spPr>
          <a:xfrm>
            <a:off x="502920" y="4645152"/>
            <a:ext cx="8229600" cy="237744"/>
          </a:xfrm>
          <a:prstGeom prst="rect">
            <a:avLst/>
          </a:prstGeom>
          <a:noFill/>
          <a:ln/>
        </p:spPr>
        <p:txBody>
          <a:bodyPr wrap="square" rtlCol="0" anchor="ctr"/>
          <a:lstStyle/>
          <a:p>
            <a:pPr indent="0" marL="0">
              <a:buNone/>
            </a:pPr>
            <a:r>
              <a:rPr lang="en-US" sz="900" dirty="0">
                <a:solidFill>
                  <a:srgbClr val="B42626"/>
                </a:solidFill>
                <a:latin typeface="Calibri" pitchFamily="34" charset="0"/>
                <a:ea typeface="Calibri" pitchFamily="34" charset="-122"/>
                <a:cs typeface="Calibri" pitchFamily="34" charset="-120"/>
              </a:rPr>
              <a:t>⚠  Non-compliance may lead to regulatory penalties, reputational damage, and operational suspension.</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WHY OUR SERVICES MATTER</a:t>
            </a:r>
            <a:endParaRPr lang="en-US" sz="2000" dirty="0"/>
          </a:p>
        </p:txBody>
      </p:sp>
      <p:sp>
        <p:nvSpPr>
          <p:cNvPr id="5" name="Text 2"/>
          <p:cNvSpPr/>
          <p:nvPr/>
        </p:nvSpPr>
        <p:spPr>
          <a:xfrm>
            <a:off x="411480" y="475488"/>
            <a:ext cx="6400800" cy="237744"/>
          </a:xfrm>
          <a:prstGeom prst="rect">
            <a:avLst/>
          </a:prstGeom>
          <a:noFill/>
          <a:ln/>
        </p:spPr>
        <p:txBody>
          <a:bodyPr wrap="square" rtlCol="0" anchor="ctr"/>
          <a:lstStyle/>
          <a:p>
            <a:pPr indent="0" marL="0">
              <a:buNone/>
            </a:pPr>
            <a:r>
              <a:rPr lang="en-US" sz="1000" dirty="0">
                <a:solidFill>
                  <a:srgbClr val="5A6A78"/>
                </a:solidFill>
                <a:latin typeface="Calibri" pitchFamily="34" charset="0"/>
                <a:ea typeface="Calibri" pitchFamily="34" charset="-122"/>
                <a:cs typeface="Calibri" pitchFamily="34" charset="-120"/>
              </a:rPr>
              <a:t>Regulatory mandates that directly drive demand for our capabilities</a:t>
            </a:r>
            <a:endParaRPr lang="en-US" sz="1000" dirty="0"/>
          </a:p>
        </p:txBody>
      </p:sp>
      <p:sp>
        <p:nvSpPr>
          <p:cNvPr id="6" name="Shape 3"/>
          <p:cNvSpPr/>
          <p:nvPr/>
        </p:nvSpPr>
        <p:spPr>
          <a:xfrm>
            <a:off x="411480" y="749808"/>
            <a:ext cx="8321040" cy="16459"/>
          </a:xfrm>
          <a:prstGeom prst="rect">
            <a:avLst/>
          </a:prstGeom>
          <a:solidFill>
            <a:srgbClr val="DDE3E8"/>
          </a:solidFill>
          <a:ln w="12700">
            <a:solidFill>
              <a:srgbClr val="DDE3E8"/>
            </a:solidFill>
            <a:prstDash val="solid"/>
          </a:ln>
        </p:spPr>
      </p:sp>
      <p:sp>
        <p:nvSpPr>
          <p:cNvPr id="7" name="Shape 4"/>
          <p:cNvSpPr/>
          <p:nvPr/>
        </p:nvSpPr>
        <p:spPr>
          <a:xfrm>
            <a:off x="0" y="4956048"/>
            <a:ext cx="9144000" cy="187452"/>
          </a:xfrm>
          <a:prstGeom prst="rect">
            <a:avLst/>
          </a:prstGeom>
          <a:solidFill>
            <a:srgbClr val="EEF2F6"/>
          </a:solidFill>
          <a:ln w="12700">
            <a:solidFill>
              <a:srgbClr val="DDE3E8"/>
            </a:solidFill>
            <a:prstDash val="solid"/>
          </a:ln>
        </p:spPr>
      </p:sp>
      <p:sp>
        <p:nvSpPr>
          <p:cNvPr id="8" name="Shape 5"/>
          <p:cNvSpPr/>
          <p:nvPr/>
        </p:nvSpPr>
        <p:spPr>
          <a:xfrm>
            <a:off x="0" y="4956048"/>
            <a:ext cx="54864" cy="187452"/>
          </a:xfrm>
          <a:prstGeom prst="rect">
            <a:avLst/>
          </a:prstGeom>
          <a:solidFill>
            <a:srgbClr val="B42626"/>
          </a:solidFill>
          <a:ln w="12700">
            <a:solidFill>
              <a:srgbClr val="B42626"/>
            </a:solidFill>
            <a:prstDash val="solid"/>
          </a:ln>
        </p:spPr>
      </p:sp>
      <p:sp>
        <p:nvSpPr>
          <p:cNvPr id="9" name="Text 6"/>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10" name="Shape 7"/>
          <p:cNvSpPr/>
          <p:nvPr/>
        </p:nvSpPr>
        <p:spPr>
          <a:xfrm>
            <a:off x="347472" y="841248"/>
            <a:ext cx="2706624" cy="141732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1" name="Shape 8"/>
          <p:cNvSpPr/>
          <p:nvPr/>
        </p:nvSpPr>
        <p:spPr>
          <a:xfrm>
            <a:off x="347472" y="841248"/>
            <a:ext cx="2706624" cy="54864"/>
          </a:xfrm>
          <a:prstGeom prst="rect">
            <a:avLst/>
          </a:prstGeom>
          <a:solidFill>
            <a:srgbClr val="B42626"/>
          </a:solidFill>
          <a:ln w="12700">
            <a:solidFill>
              <a:srgbClr val="B42626"/>
            </a:solidFill>
            <a:prstDash val="solid"/>
          </a:ln>
        </p:spPr>
      </p:sp>
      <p:sp>
        <p:nvSpPr>
          <p:cNvPr id="12" name="Text 9"/>
          <p:cNvSpPr/>
          <p:nvPr/>
        </p:nvSpPr>
        <p:spPr>
          <a:xfrm>
            <a:off x="548640" y="896112"/>
            <a:ext cx="2331720" cy="502920"/>
          </a:xfrm>
          <a:prstGeom prst="rect">
            <a:avLst/>
          </a:prstGeom>
          <a:noFill/>
          <a:ln/>
        </p:spPr>
        <p:txBody>
          <a:bodyPr wrap="square" rtlCol="0" anchor="ctr"/>
          <a:lstStyle/>
          <a:p>
            <a:pPr indent="0" marL="0">
              <a:buNone/>
            </a:pPr>
            <a:r>
              <a:rPr lang="en-US" sz="1100" b="1" dirty="0">
                <a:solidFill>
                  <a:srgbClr val="1C2B3A"/>
                </a:solidFill>
                <a:latin typeface="Calibri" pitchFamily="34" charset="0"/>
                <a:ea typeface="Calibri" pitchFamily="34" charset="-122"/>
                <a:cs typeface="Calibri" pitchFamily="34" charset="-120"/>
              </a:rPr>
              <a:t>SEBI Cybersecurity</a:t>
            </a:r>
            <a:endParaRPr lang="en-US" sz="1100" dirty="0"/>
          </a:p>
          <a:p>
            <a:pPr indent="0" marL="0">
              <a:buNone/>
            </a:pPr>
            <a:r>
              <a:rPr lang="en-US" sz="1100" b="1" dirty="0">
                <a:solidFill>
                  <a:srgbClr val="1C2B3A"/>
                </a:solidFill>
                <a:latin typeface="Calibri" pitchFamily="34" charset="0"/>
                <a:ea typeface="Calibri" pitchFamily="34" charset="-122"/>
                <a:cs typeface="Calibri" pitchFamily="34" charset="-120"/>
              </a:rPr>
              <a:t>Framework</a:t>
            </a:r>
            <a:endParaRPr lang="en-US" sz="1100" dirty="0"/>
          </a:p>
        </p:txBody>
      </p:sp>
      <p:sp>
        <p:nvSpPr>
          <p:cNvPr id="13" name="Shape 10"/>
          <p:cNvSpPr/>
          <p:nvPr/>
        </p:nvSpPr>
        <p:spPr>
          <a:xfrm>
            <a:off x="548640" y="1463040"/>
            <a:ext cx="2331720" cy="13716"/>
          </a:xfrm>
          <a:prstGeom prst="rect">
            <a:avLst/>
          </a:prstGeom>
          <a:solidFill>
            <a:srgbClr val="DDE3E8"/>
          </a:solidFill>
          <a:ln w="12700">
            <a:solidFill>
              <a:srgbClr val="DDE3E8"/>
            </a:solidFill>
            <a:prstDash val="solid"/>
          </a:ln>
        </p:spPr>
      </p:sp>
      <p:sp>
        <p:nvSpPr>
          <p:cNvPr id="14" name="Text 11"/>
          <p:cNvSpPr/>
          <p:nvPr/>
        </p:nvSpPr>
        <p:spPr>
          <a:xfrm>
            <a:off x="548640" y="1508760"/>
            <a:ext cx="2331720" cy="65836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Annual VAPT, cyber drills, and Board-level oversight for all market intermediaries.</a:t>
            </a:r>
            <a:endParaRPr lang="en-US" sz="950" dirty="0"/>
          </a:p>
        </p:txBody>
      </p:sp>
      <p:sp>
        <p:nvSpPr>
          <p:cNvPr id="15" name="Shape 12"/>
          <p:cNvSpPr/>
          <p:nvPr/>
        </p:nvSpPr>
        <p:spPr>
          <a:xfrm>
            <a:off x="3218688" y="841248"/>
            <a:ext cx="2706624" cy="141732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6" name="Shape 13"/>
          <p:cNvSpPr/>
          <p:nvPr/>
        </p:nvSpPr>
        <p:spPr>
          <a:xfrm>
            <a:off x="3218688" y="841248"/>
            <a:ext cx="2706624" cy="54864"/>
          </a:xfrm>
          <a:prstGeom prst="rect">
            <a:avLst/>
          </a:prstGeom>
          <a:solidFill>
            <a:srgbClr val="B42626"/>
          </a:solidFill>
          <a:ln w="12700">
            <a:solidFill>
              <a:srgbClr val="B42626"/>
            </a:solidFill>
            <a:prstDash val="solid"/>
          </a:ln>
        </p:spPr>
      </p:sp>
      <p:sp>
        <p:nvSpPr>
          <p:cNvPr id="17" name="Text 14"/>
          <p:cNvSpPr/>
          <p:nvPr/>
        </p:nvSpPr>
        <p:spPr>
          <a:xfrm>
            <a:off x="3419856" y="896112"/>
            <a:ext cx="2331720" cy="502920"/>
          </a:xfrm>
          <a:prstGeom prst="rect">
            <a:avLst/>
          </a:prstGeom>
          <a:noFill/>
          <a:ln/>
        </p:spPr>
        <p:txBody>
          <a:bodyPr wrap="square" rtlCol="0" anchor="ctr"/>
          <a:lstStyle/>
          <a:p>
            <a:pPr indent="0" marL="0">
              <a:buNone/>
            </a:pPr>
            <a:r>
              <a:rPr lang="en-US" sz="1100" b="1" dirty="0">
                <a:solidFill>
                  <a:srgbClr val="1C2B3A"/>
                </a:solidFill>
                <a:latin typeface="Calibri" pitchFamily="34" charset="0"/>
                <a:ea typeface="Calibri" pitchFamily="34" charset="-122"/>
                <a:cs typeface="Calibri" pitchFamily="34" charset="-120"/>
              </a:rPr>
              <a:t>RBI Master</a:t>
            </a:r>
            <a:endParaRPr lang="en-US" sz="1100" dirty="0"/>
          </a:p>
          <a:p>
            <a:pPr indent="0" marL="0">
              <a:buNone/>
            </a:pPr>
            <a:r>
              <a:rPr lang="en-US" sz="1100" b="1" dirty="0">
                <a:solidFill>
                  <a:srgbClr val="1C2B3A"/>
                </a:solidFill>
                <a:latin typeface="Calibri" pitchFamily="34" charset="0"/>
                <a:ea typeface="Calibri" pitchFamily="34" charset="-122"/>
                <a:cs typeface="Calibri" pitchFamily="34" charset="-120"/>
              </a:rPr>
              <a:t>Directions</a:t>
            </a:r>
            <a:endParaRPr lang="en-US" sz="1100" dirty="0"/>
          </a:p>
        </p:txBody>
      </p:sp>
      <p:sp>
        <p:nvSpPr>
          <p:cNvPr id="18" name="Shape 15"/>
          <p:cNvSpPr/>
          <p:nvPr/>
        </p:nvSpPr>
        <p:spPr>
          <a:xfrm>
            <a:off x="3419856" y="1463040"/>
            <a:ext cx="2331720" cy="13716"/>
          </a:xfrm>
          <a:prstGeom prst="rect">
            <a:avLst/>
          </a:prstGeom>
          <a:solidFill>
            <a:srgbClr val="DDE3E8"/>
          </a:solidFill>
          <a:ln w="12700">
            <a:solidFill>
              <a:srgbClr val="DDE3E8"/>
            </a:solidFill>
            <a:prstDash val="solid"/>
          </a:ln>
        </p:spPr>
      </p:sp>
      <p:sp>
        <p:nvSpPr>
          <p:cNvPr id="19" name="Text 16"/>
          <p:cNvSpPr/>
          <p:nvPr/>
        </p:nvSpPr>
        <p:spPr>
          <a:xfrm>
            <a:off x="3419856" y="1508760"/>
            <a:ext cx="2331720" cy="65836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IT governance, incident response, vendor management, and continuous risk mitigation.</a:t>
            </a:r>
            <a:endParaRPr lang="en-US" sz="950" dirty="0"/>
          </a:p>
        </p:txBody>
      </p:sp>
      <p:sp>
        <p:nvSpPr>
          <p:cNvPr id="20" name="Shape 17"/>
          <p:cNvSpPr/>
          <p:nvPr/>
        </p:nvSpPr>
        <p:spPr>
          <a:xfrm>
            <a:off x="6089904" y="841248"/>
            <a:ext cx="2706624" cy="141732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1" name="Shape 18"/>
          <p:cNvSpPr/>
          <p:nvPr/>
        </p:nvSpPr>
        <p:spPr>
          <a:xfrm>
            <a:off x="6089904" y="841248"/>
            <a:ext cx="2706624" cy="54864"/>
          </a:xfrm>
          <a:prstGeom prst="rect">
            <a:avLst/>
          </a:prstGeom>
          <a:solidFill>
            <a:srgbClr val="B42626"/>
          </a:solidFill>
          <a:ln w="12700">
            <a:solidFill>
              <a:srgbClr val="B42626"/>
            </a:solidFill>
            <a:prstDash val="solid"/>
          </a:ln>
        </p:spPr>
      </p:sp>
      <p:sp>
        <p:nvSpPr>
          <p:cNvPr id="22" name="Text 19"/>
          <p:cNvSpPr/>
          <p:nvPr/>
        </p:nvSpPr>
        <p:spPr>
          <a:xfrm>
            <a:off x="6291072" y="896112"/>
            <a:ext cx="2331720" cy="502920"/>
          </a:xfrm>
          <a:prstGeom prst="rect">
            <a:avLst/>
          </a:prstGeom>
          <a:noFill/>
          <a:ln/>
        </p:spPr>
        <p:txBody>
          <a:bodyPr wrap="square" rtlCol="0" anchor="ctr"/>
          <a:lstStyle/>
          <a:p>
            <a:pPr indent="0" marL="0">
              <a:buNone/>
            </a:pPr>
            <a:r>
              <a:rPr lang="en-US" sz="1100" b="1" dirty="0">
                <a:solidFill>
                  <a:srgbClr val="1C2B3A"/>
                </a:solidFill>
                <a:latin typeface="Calibri" pitchFamily="34" charset="0"/>
                <a:ea typeface="Calibri" pitchFamily="34" charset="-122"/>
                <a:cs typeface="Calibri" pitchFamily="34" charset="-120"/>
              </a:rPr>
              <a:t>Global Data</a:t>
            </a:r>
            <a:endParaRPr lang="en-US" sz="1100" dirty="0"/>
          </a:p>
          <a:p>
            <a:pPr indent="0" marL="0">
              <a:buNone/>
            </a:pPr>
            <a:r>
              <a:rPr lang="en-US" sz="1100" b="1" dirty="0">
                <a:solidFill>
                  <a:srgbClr val="1C2B3A"/>
                </a:solidFill>
                <a:latin typeface="Calibri" pitchFamily="34" charset="0"/>
                <a:ea typeface="Calibri" pitchFamily="34" charset="-122"/>
                <a:cs typeface="Calibri" pitchFamily="34" charset="-120"/>
              </a:rPr>
              <a:t>Protection</a:t>
            </a:r>
            <a:endParaRPr lang="en-US" sz="1100" dirty="0"/>
          </a:p>
        </p:txBody>
      </p:sp>
      <p:sp>
        <p:nvSpPr>
          <p:cNvPr id="23" name="Shape 20"/>
          <p:cNvSpPr/>
          <p:nvPr/>
        </p:nvSpPr>
        <p:spPr>
          <a:xfrm>
            <a:off x="6291072" y="1463040"/>
            <a:ext cx="2331720" cy="13716"/>
          </a:xfrm>
          <a:prstGeom prst="rect">
            <a:avLst/>
          </a:prstGeom>
          <a:solidFill>
            <a:srgbClr val="DDE3E8"/>
          </a:solidFill>
          <a:ln w="12700">
            <a:solidFill>
              <a:srgbClr val="DDE3E8"/>
            </a:solidFill>
            <a:prstDash val="solid"/>
          </a:ln>
        </p:spPr>
      </p:sp>
      <p:sp>
        <p:nvSpPr>
          <p:cNvPr id="24" name="Text 21"/>
          <p:cNvSpPr/>
          <p:nvPr/>
        </p:nvSpPr>
        <p:spPr>
          <a:xfrm>
            <a:off x="6291072" y="1508760"/>
            <a:ext cx="2331720" cy="65836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GDPR, PDPL, and HIPAA require systematic controls on data security and processing.</a:t>
            </a:r>
            <a:endParaRPr lang="en-US" sz="950" dirty="0"/>
          </a:p>
        </p:txBody>
      </p:sp>
      <p:sp>
        <p:nvSpPr>
          <p:cNvPr id="25" name="Shape 22"/>
          <p:cNvSpPr/>
          <p:nvPr/>
        </p:nvSpPr>
        <p:spPr>
          <a:xfrm>
            <a:off x="347472" y="2395728"/>
            <a:ext cx="8449056" cy="199339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6" name="Shape 23"/>
          <p:cNvSpPr/>
          <p:nvPr/>
        </p:nvSpPr>
        <p:spPr>
          <a:xfrm>
            <a:off x="347472" y="2395728"/>
            <a:ext cx="8449056" cy="365760"/>
          </a:xfrm>
          <a:prstGeom prst="rect">
            <a:avLst/>
          </a:prstGeom>
          <a:solidFill>
            <a:srgbClr val="1C2B3A"/>
          </a:solidFill>
          <a:ln w="12700">
            <a:solidFill>
              <a:srgbClr val="1C2B3A"/>
            </a:solidFill>
            <a:prstDash val="solid"/>
          </a:ln>
        </p:spPr>
      </p:sp>
      <p:sp>
        <p:nvSpPr>
          <p:cNvPr id="27" name="Text 24"/>
          <p:cNvSpPr/>
          <p:nvPr/>
        </p:nvSpPr>
        <p:spPr>
          <a:xfrm>
            <a:off x="530352" y="2432304"/>
            <a:ext cx="8046720" cy="292608"/>
          </a:xfrm>
          <a:prstGeom prst="rect">
            <a:avLst/>
          </a:prstGeom>
          <a:noFill/>
          <a:ln/>
        </p:spPr>
        <p:txBody>
          <a:bodyPr wrap="square" rtlCol="0" anchor="ctr"/>
          <a:lstStyle/>
          <a:p>
            <a:pPr indent="0" marL="0">
              <a:buNone/>
            </a:pPr>
            <a:r>
              <a:rPr lang="en-US" sz="1000" b="1" spc="100" kern="0" dirty="0">
                <a:solidFill>
                  <a:srgbClr val="FFFFFF"/>
                </a:solidFill>
                <a:latin typeface="Calibri" pitchFamily="34" charset="0"/>
                <a:ea typeface="Calibri" pitchFamily="34" charset="-122"/>
                <a:cs typeface="Calibri" pitchFamily="34" charset="-120"/>
              </a:rPr>
              <a:t>AS A CERT-IN EMPANELLED FIRM — WE DELIVER</a:t>
            </a:r>
            <a:endParaRPr lang="en-US" sz="1000" dirty="0"/>
          </a:p>
        </p:txBody>
      </p:sp>
      <p:sp>
        <p:nvSpPr>
          <p:cNvPr id="28" name="Shape 25"/>
          <p:cNvSpPr/>
          <p:nvPr/>
        </p:nvSpPr>
        <p:spPr>
          <a:xfrm>
            <a:off x="502920" y="2990088"/>
            <a:ext cx="182880" cy="182880"/>
          </a:xfrm>
          <a:prstGeom prst="ellipse">
            <a:avLst/>
          </a:prstGeom>
          <a:solidFill>
            <a:srgbClr val="B42626"/>
          </a:solidFill>
          <a:ln w="12700">
            <a:solidFill>
              <a:srgbClr val="B42626"/>
            </a:solidFill>
            <a:prstDash val="solid"/>
          </a:ln>
        </p:spPr>
      </p:sp>
      <p:sp>
        <p:nvSpPr>
          <p:cNvPr id="29" name="Text 26"/>
          <p:cNvSpPr/>
          <p:nvPr/>
        </p:nvSpPr>
        <p:spPr>
          <a:xfrm>
            <a:off x="768096" y="2880360"/>
            <a:ext cx="3657600" cy="38404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Industry-leading tools &amp; certified security experts</a:t>
            </a:r>
            <a:endParaRPr lang="en-US" sz="950" dirty="0"/>
          </a:p>
        </p:txBody>
      </p:sp>
      <p:sp>
        <p:nvSpPr>
          <p:cNvPr id="30" name="Shape 27"/>
          <p:cNvSpPr/>
          <p:nvPr/>
        </p:nvSpPr>
        <p:spPr>
          <a:xfrm>
            <a:off x="4645152" y="2990088"/>
            <a:ext cx="182880" cy="182880"/>
          </a:xfrm>
          <a:prstGeom prst="ellipse">
            <a:avLst/>
          </a:prstGeom>
          <a:solidFill>
            <a:srgbClr val="B42626"/>
          </a:solidFill>
          <a:ln w="12700">
            <a:solidFill>
              <a:srgbClr val="B42626"/>
            </a:solidFill>
            <a:prstDash val="solid"/>
          </a:ln>
        </p:spPr>
      </p:sp>
      <p:sp>
        <p:nvSpPr>
          <p:cNvPr id="31" name="Text 28"/>
          <p:cNvSpPr/>
          <p:nvPr/>
        </p:nvSpPr>
        <p:spPr>
          <a:xfrm>
            <a:off x="4901184" y="2880360"/>
            <a:ext cx="3749040" cy="38404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CERT-In aligned VAPT methodology and reporting</a:t>
            </a:r>
            <a:endParaRPr lang="en-US" sz="950" dirty="0"/>
          </a:p>
        </p:txBody>
      </p:sp>
      <p:sp>
        <p:nvSpPr>
          <p:cNvPr id="32" name="Shape 29"/>
          <p:cNvSpPr/>
          <p:nvPr/>
        </p:nvSpPr>
        <p:spPr>
          <a:xfrm>
            <a:off x="502920" y="3483864"/>
            <a:ext cx="182880" cy="182880"/>
          </a:xfrm>
          <a:prstGeom prst="ellipse">
            <a:avLst/>
          </a:prstGeom>
          <a:solidFill>
            <a:srgbClr val="B42626"/>
          </a:solidFill>
          <a:ln w="12700">
            <a:solidFill>
              <a:srgbClr val="B42626"/>
            </a:solidFill>
            <a:prstDash val="solid"/>
          </a:ln>
        </p:spPr>
      </p:sp>
      <p:sp>
        <p:nvSpPr>
          <p:cNvPr id="33" name="Text 30"/>
          <p:cNvSpPr/>
          <p:nvPr/>
        </p:nvSpPr>
        <p:spPr>
          <a:xfrm>
            <a:off x="768096" y="3374136"/>
            <a:ext cx="3657600" cy="38404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Customizable engagements tailored to RBI &amp; SEBI needs</a:t>
            </a:r>
            <a:endParaRPr lang="en-US" sz="950" dirty="0"/>
          </a:p>
        </p:txBody>
      </p:sp>
      <p:sp>
        <p:nvSpPr>
          <p:cNvPr id="34" name="Shape 31"/>
          <p:cNvSpPr/>
          <p:nvPr/>
        </p:nvSpPr>
        <p:spPr>
          <a:xfrm>
            <a:off x="4645152" y="3483864"/>
            <a:ext cx="182880" cy="182880"/>
          </a:xfrm>
          <a:prstGeom prst="ellipse">
            <a:avLst/>
          </a:prstGeom>
          <a:solidFill>
            <a:srgbClr val="B42626"/>
          </a:solidFill>
          <a:ln w="12700">
            <a:solidFill>
              <a:srgbClr val="B42626"/>
            </a:solidFill>
            <a:prstDash val="solid"/>
          </a:ln>
        </p:spPr>
      </p:sp>
      <p:sp>
        <p:nvSpPr>
          <p:cNvPr id="35" name="Text 32"/>
          <p:cNvSpPr/>
          <p:nvPr/>
        </p:nvSpPr>
        <p:spPr>
          <a:xfrm>
            <a:off x="4901184" y="3374136"/>
            <a:ext cx="3749040" cy="38404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6-hour breach notification readiness support</a:t>
            </a:r>
            <a:endParaRPr lang="en-US" sz="950" dirty="0"/>
          </a:p>
        </p:txBody>
      </p:sp>
      <p:sp>
        <p:nvSpPr>
          <p:cNvPr id="36" name="Shape 33"/>
          <p:cNvSpPr/>
          <p:nvPr/>
        </p:nvSpPr>
        <p:spPr>
          <a:xfrm>
            <a:off x="502920" y="3977640"/>
            <a:ext cx="182880" cy="182880"/>
          </a:xfrm>
          <a:prstGeom prst="ellipse">
            <a:avLst/>
          </a:prstGeom>
          <a:solidFill>
            <a:srgbClr val="B42626"/>
          </a:solidFill>
          <a:ln w="12700">
            <a:solidFill>
              <a:srgbClr val="B42626"/>
            </a:solidFill>
            <a:prstDash val="solid"/>
          </a:ln>
        </p:spPr>
      </p:sp>
      <p:sp>
        <p:nvSpPr>
          <p:cNvPr id="37" name="Text 34"/>
          <p:cNvSpPr/>
          <p:nvPr/>
        </p:nvSpPr>
        <p:spPr>
          <a:xfrm>
            <a:off x="768096" y="3867912"/>
            <a:ext cx="3657600" cy="38404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Audit documentation, preparation, and stakeholder training</a:t>
            </a:r>
            <a:endParaRPr lang="en-US" sz="950" dirty="0"/>
          </a:p>
        </p:txBody>
      </p:sp>
      <p:sp>
        <p:nvSpPr>
          <p:cNvPr id="38" name="Shape 35"/>
          <p:cNvSpPr/>
          <p:nvPr/>
        </p:nvSpPr>
        <p:spPr>
          <a:xfrm>
            <a:off x="4645152" y="3977640"/>
            <a:ext cx="182880" cy="182880"/>
          </a:xfrm>
          <a:prstGeom prst="ellipse">
            <a:avLst/>
          </a:prstGeom>
          <a:solidFill>
            <a:srgbClr val="B42626"/>
          </a:solidFill>
          <a:ln w="12700">
            <a:solidFill>
              <a:srgbClr val="B42626"/>
            </a:solidFill>
            <a:prstDash val="solid"/>
          </a:ln>
        </p:spPr>
      </p:sp>
      <p:sp>
        <p:nvSpPr>
          <p:cNvPr id="39" name="Text 36"/>
          <p:cNvSpPr/>
          <p:nvPr/>
        </p:nvSpPr>
        <p:spPr>
          <a:xfrm>
            <a:off x="4901184" y="3867912"/>
            <a:ext cx="3749040" cy="38404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Ongoing regulatory hygiene advisory</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HOW WE ENABLE REGULATORY COMPLIANCE</a:t>
            </a:r>
            <a:endParaRPr lang="en-US" sz="2000" dirty="0"/>
          </a:p>
        </p:txBody>
      </p:sp>
      <p:sp>
        <p:nvSpPr>
          <p:cNvPr id="5" name="Shape 2"/>
          <p:cNvSpPr/>
          <p:nvPr/>
        </p:nvSpPr>
        <p:spPr>
          <a:xfrm>
            <a:off x="411480" y="585216"/>
            <a:ext cx="8321040" cy="16459"/>
          </a:xfrm>
          <a:prstGeom prst="rect">
            <a:avLst/>
          </a:prstGeom>
          <a:solidFill>
            <a:srgbClr val="DDE3E8"/>
          </a:solidFill>
          <a:ln w="12700">
            <a:solidFill>
              <a:srgbClr val="DDE3E8"/>
            </a:solidFill>
            <a:prstDash val="solid"/>
          </a:ln>
        </p:spPr>
      </p:sp>
      <p:sp>
        <p:nvSpPr>
          <p:cNvPr id="6" name="Shape 3"/>
          <p:cNvSpPr/>
          <p:nvPr/>
        </p:nvSpPr>
        <p:spPr>
          <a:xfrm>
            <a:off x="0" y="4956048"/>
            <a:ext cx="9144000" cy="187452"/>
          </a:xfrm>
          <a:prstGeom prst="rect">
            <a:avLst/>
          </a:prstGeom>
          <a:solidFill>
            <a:srgbClr val="EEF2F6"/>
          </a:solidFill>
          <a:ln w="12700">
            <a:solidFill>
              <a:srgbClr val="DDE3E8"/>
            </a:solidFill>
            <a:prstDash val="solid"/>
          </a:ln>
        </p:spPr>
      </p:sp>
      <p:sp>
        <p:nvSpPr>
          <p:cNvPr id="7" name="Shape 4"/>
          <p:cNvSpPr/>
          <p:nvPr/>
        </p:nvSpPr>
        <p:spPr>
          <a:xfrm>
            <a:off x="0" y="4956048"/>
            <a:ext cx="54864" cy="187452"/>
          </a:xfrm>
          <a:prstGeom prst="rect">
            <a:avLst/>
          </a:prstGeom>
          <a:solidFill>
            <a:srgbClr val="B42626"/>
          </a:solidFill>
          <a:ln w="12700">
            <a:solidFill>
              <a:srgbClr val="B42626"/>
            </a:solidFill>
            <a:prstDash val="solid"/>
          </a:ln>
        </p:spPr>
      </p:sp>
      <p:sp>
        <p:nvSpPr>
          <p:cNvPr id="8" name="Text 5"/>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9" name="Shape 6"/>
          <p:cNvSpPr/>
          <p:nvPr/>
        </p:nvSpPr>
        <p:spPr>
          <a:xfrm>
            <a:off x="347472" y="822960"/>
            <a:ext cx="8449056" cy="384048"/>
          </a:xfrm>
          <a:prstGeom prst="rect">
            <a:avLst/>
          </a:prstGeom>
          <a:solidFill>
            <a:srgbClr val="1C2B3A"/>
          </a:solidFill>
          <a:ln w="12700">
            <a:solidFill>
              <a:srgbClr val="1C2B3A"/>
            </a:solidFill>
            <a:prstDash val="solid"/>
          </a:ln>
        </p:spPr>
      </p:sp>
      <p:sp>
        <p:nvSpPr>
          <p:cNvPr id="10" name="Shape 7"/>
          <p:cNvSpPr/>
          <p:nvPr/>
        </p:nvSpPr>
        <p:spPr>
          <a:xfrm>
            <a:off x="347472" y="822960"/>
            <a:ext cx="54864" cy="384048"/>
          </a:xfrm>
          <a:prstGeom prst="rect">
            <a:avLst/>
          </a:prstGeom>
          <a:solidFill>
            <a:srgbClr val="B42626"/>
          </a:solidFill>
          <a:ln w="12700">
            <a:solidFill>
              <a:srgbClr val="B42626"/>
            </a:solidFill>
            <a:prstDash val="solid"/>
          </a:ln>
        </p:spPr>
      </p:sp>
      <p:sp>
        <p:nvSpPr>
          <p:cNvPr id="11" name="Text 8"/>
          <p:cNvSpPr/>
          <p:nvPr/>
        </p:nvSpPr>
        <p:spPr>
          <a:xfrm>
            <a:off x="512064" y="859536"/>
            <a:ext cx="2286000" cy="310896"/>
          </a:xfrm>
          <a:prstGeom prst="rect">
            <a:avLst/>
          </a:prstGeom>
          <a:noFill/>
          <a:ln/>
        </p:spPr>
        <p:txBody>
          <a:bodyPr wrap="square" rtlCol="0" anchor="ctr"/>
          <a:lstStyle/>
          <a:p>
            <a:pPr indent="0" marL="0">
              <a:buNone/>
            </a:pPr>
            <a:r>
              <a:rPr lang="en-US" sz="1000" b="1" spc="50" kern="0" dirty="0">
                <a:solidFill>
                  <a:srgbClr val="FFFFFF"/>
                </a:solidFill>
                <a:latin typeface="Calibri" pitchFamily="34" charset="0"/>
                <a:ea typeface="Calibri" pitchFamily="34" charset="-122"/>
                <a:cs typeface="Calibri" pitchFamily="34" charset="-120"/>
              </a:rPr>
              <a:t>Focus Area</a:t>
            </a:r>
            <a:endParaRPr lang="en-US" sz="1000" dirty="0"/>
          </a:p>
        </p:txBody>
      </p:sp>
      <p:sp>
        <p:nvSpPr>
          <p:cNvPr id="12" name="Text 9"/>
          <p:cNvSpPr/>
          <p:nvPr/>
        </p:nvSpPr>
        <p:spPr>
          <a:xfrm>
            <a:off x="2816352" y="859536"/>
            <a:ext cx="3657600" cy="310896"/>
          </a:xfrm>
          <a:prstGeom prst="rect">
            <a:avLst/>
          </a:prstGeom>
          <a:noFill/>
          <a:ln/>
        </p:spPr>
        <p:txBody>
          <a:bodyPr wrap="square" rtlCol="0" anchor="ctr"/>
          <a:lstStyle/>
          <a:p>
            <a:pPr indent="0" marL="0">
              <a:buNone/>
            </a:pPr>
            <a:r>
              <a:rPr lang="en-US" sz="1000" b="1" spc="50" kern="0" dirty="0">
                <a:solidFill>
                  <a:srgbClr val="FFFFFF"/>
                </a:solidFill>
                <a:latin typeface="Calibri" pitchFamily="34" charset="0"/>
                <a:ea typeface="Calibri" pitchFamily="34" charset="-122"/>
                <a:cs typeface="Calibri" pitchFamily="34" charset="-120"/>
              </a:rPr>
              <a:t>Our Services</a:t>
            </a:r>
            <a:endParaRPr lang="en-US" sz="1000" dirty="0"/>
          </a:p>
        </p:txBody>
      </p:sp>
      <p:sp>
        <p:nvSpPr>
          <p:cNvPr id="13" name="Text 10"/>
          <p:cNvSpPr/>
          <p:nvPr/>
        </p:nvSpPr>
        <p:spPr>
          <a:xfrm>
            <a:off x="6473952" y="859536"/>
            <a:ext cx="2487168" cy="310896"/>
          </a:xfrm>
          <a:prstGeom prst="rect">
            <a:avLst/>
          </a:prstGeom>
          <a:noFill/>
          <a:ln/>
        </p:spPr>
        <p:txBody>
          <a:bodyPr wrap="square" rtlCol="0" anchor="ctr"/>
          <a:lstStyle/>
          <a:p>
            <a:pPr indent="0" marL="0">
              <a:buNone/>
            </a:pPr>
            <a:r>
              <a:rPr lang="en-US" sz="1000" b="1" spc="50" kern="0" dirty="0">
                <a:solidFill>
                  <a:srgbClr val="FFFFFF"/>
                </a:solidFill>
                <a:latin typeface="Calibri" pitchFamily="34" charset="0"/>
                <a:ea typeface="Calibri" pitchFamily="34" charset="-122"/>
                <a:cs typeface="Calibri" pitchFamily="34" charset="-120"/>
              </a:rPr>
              <a:t>Compliance Utility</a:t>
            </a:r>
            <a:endParaRPr lang="en-US" sz="1000" dirty="0"/>
          </a:p>
        </p:txBody>
      </p:sp>
      <p:sp>
        <p:nvSpPr>
          <p:cNvPr id="14" name="Shape 11"/>
          <p:cNvSpPr/>
          <p:nvPr/>
        </p:nvSpPr>
        <p:spPr>
          <a:xfrm>
            <a:off x="2651760" y="822960"/>
            <a:ext cx="10973" cy="384048"/>
          </a:xfrm>
          <a:prstGeom prst="rect">
            <a:avLst/>
          </a:prstGeom>
          <a:solidFill>
            <a:srgbClr val="4A6070"/>
          </a:solidFill>
          <a:ln w="12700">
            <a:solidFill>
              <a:srgbClr val="4A6070"/>
            </a:solidFill>
            <a:prstDash val="solid"/>
          </a:ln>
        </p:spPr>
      </p:sp>
      <p:sp>
        <p:nvSpPr>
          <p:cNvPr id="15" name="Shape 12"/>
          <p:cNvSpPr/>
          <p:nvPr/>
        </p:nvSpPr>
        <p:spPr>
          <a:xfrm>
            <a:off x="6309360" y="822960"/>
            <a:ext cx="10973" cy="384048"/>
          </a:xfrm>
          <a:prstGeom prst="rect">
            <a:avLst/>
          </a:prstGeom>
          <a:solidFill>
            <a:srgbClr val="4A6070"/>
          </a:solidFill>
          <a:ln w="12700">
            <a:solidFill>
              <a:srgbClr val="4A6070"/>
            </a:solidFill>
            <a:prstDash val="solid"/>
          </a:ln>
        </p:spPr>
      </p:sp>
      <p:sp>
        <p:nvSpPr>
          <p:cNvPr id="16" name="Shape 13"/>
          <p:cNvSpPr/>
          <p:nvPr/>
        </p:nvSpPr>
        <p:spPr>
          <a:xfrm>
            <a:off x="347472" y="1225296"/>
            <a:ext cx="8449056" cy="841248"/>
          </a:xfrm>
          <a:prstGeom prst="rect">
            <a:avLst/>
          </a:prstGeom>
          <a:solidFill>
            <a:srgbClr val="FFFFFF"/>
          </a:solidFill>
          <a:ln w="6350">
            <a:solidFill>
              <a:srgbClr val="DDE3E8"/>
            </a:solidFill>
            <a:prstDash val="solid"/>
          </a:ln>
        </p:spPr>
      </p:sp>
      <p:sp>
        <p:nvSpPr>
          <p:cNvPr id="17" name="Shape 14"/>
          <p:cNvSpPr/>
          <p:nvPr/>
        </p:nvSpPr>
        <p:spPr>
          <a:xfrm>
            <a:off x="347472" y="1225296"/>
            <a:ext cx="54864" cy="841248"/>
          </a:xfrm>
          <a:prstGeom prst="rect">
            <a:avLst/>
          </a:prstGeom>
          <a:solidFill>
            <a:srgbClr val="B42626"/>
          </a:solidFill>
          <a:ln w="12700">
            <a:solidFill>
              <a:srgbClr val="B42626"/>
            </a:solidFill>
            <a:prstDash val="solid"/>
          </a:ln>
        </p:spPr>
      </p:sp>
      <p:sp>
        <p:nvSpPr>
          <p:cNvPr id="18" name="Shape 15"/>
          <p:cNvSpPr/>
          <p:nvPr/>
        </p:nvSpPr>
        <p:spPr>
          <a:xfrm>
            <a:off x="2651760" y="1225296"/>
            <a:ext cx="10973" cy="841248"/>
          </a:xfrm>
          <a:prstGeom prst="rect">
            <a:avLst/>
          </a:prstGeom>
          <a:solidFill>
            <a:srgbClr val="DDE3E8"/>
          </a:solidFill>
          <a:ln w="12700">
            <a:solidFill>
              <a:srgbClr val="DDE3E8"/>
            </a:solidFill>
            <a:prstDash val="solid"/>
          </a:ln>
        </p:spPr>
      </p:sp>
      <p:sp>
        <p:nvSpPr>
          <p:cNvPr id="19" name="Shape 16"/>
          <p:cNvSpPr/>
          <p:nvPr/>
        </p:nvSpPr>
        <p:spPr>
          <a:xfrm>
            <a:off x="6309360" y="1225296"/>
            <a:ext cx="10973" cy="841248"/>
          </a:xfrm>
          <a:prstGeom prst="rect">
            <a:avLst/>
          </a:prstGeom>
          <a:solidFill>
            <a:srgbClr val="DDE3E8"/>
          </a:solidFill>
          <a:ln w="12700">
            <a:solidFill>
              <a:srgbClr val="DDE3E8"/>
            </a:solidFill>
            <a:prstDash val="solid"/>
          </a:ln>
        </p:spPr>
      </p:sp>
      <p:sp>
        <p:nvSpPr>
          <p:cNvPr id="20" name="Text 17"/>
          <p:cNvSpPr/>
          <p:nvPr/>
        </p:nvSpPr>
        <p:spPr>
          <a:xfrm>
            <a:off x="502920" y="1298448"/>
            <a:ext cx="2057400" cy="694944"/>
          </a:xfrm>
          <a:prstGeom prst="rect">
            <a:avLst/>
          </a:prstGeom>
          <a:noFill/>
          <a:ln/>
        </p:spPr>
        <p:txBody>
          <a:bodyPr wrap="square" rtlCol="0" anchor="ctr"/>
          <a:lstStyle/>
          <a:p>
            <a:pPr indent="0" marL="0">
              <a:buNone/>
            </a:pPr>
            <a:r>
              <a:rPr lang="en-US" sz="950" b="1" dirty="0">
                <a:solidFill>
                  <a:srgbClr val="1C2B3A"/>
                </a:solidFill>
                <a:latin typeface="Calibri" pitchFamily="34" charset="0"/>
                <a:ea typeface="Calibri" pitchFamily="34" charset="-122"/>
                <a:cs typeface="Calibri" pitchFamily="34" charset="-120"/>
              </a:rPr>
              <a:t>Application &amp; Infrastructure Security</a:t>
            </a:r>
            <a:endParaRPr lang="en-US" sz="950" dirty="0"/>
          </a:p>
        </p:txBody>
      </p:sp>
      <p:sp>
        <p:nvSpPr>
          <p:cNvPr id="21" name="Text 18"/>
          <p:cNvSpPr/>
          <p:nvPr/>
        </p:nvSpPr>
        <p:spPr>
          <a:xfrm>
            <a:off x="2816352" y="1280160"/>
            <a:ext cx="3401568" cy="731520"/>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Web/Mobile/API Testing · Network &amp; Cloud Review · Secure Code Review · M365 · Server Hardening</a:t>
            </a:r>
            <a:endParaRPr lang="en-US" sz="850" dirty="0"/>
          </a:p>
        </p:txBody>
      </p:sp>
      <p:sp>
        <p:nvSpPr>
          <p:cNvPr id="22" name="Text 19"/>
          <p:cNvSpPr/>
          <p:nvPr/>
        </p:nvSpPr>
        <p:spPr>
          <a:xfrm>
            <a:off x="6473952" y="1280160"/>
            <a:ext cx="2212848" cy="731520"/>
          </a:xfrm>
          <a:prstGeom prst="rect">
            <a:avLst/>
          </a:prstGeom>
          <a:noFill/>
          <a:ln/>
        </p:spPr>
        <p:txBody>
          <a:bodyPr wrap="square" rtlCol="0" anchor="ctr"/>
          <a:lstStyle/>
          <a:p>
            <a:pPr indent="0" marL="0">
              <a:buNone/>
            </a:pPr>
            <a:r>
              <a:rPr lang="en-US" sz="850" dirty="0">
                <a:solidFill>
                  <a:srgbClr val="5A6A78"/>
                </a:solidFill>
                <a:latin typeface="Calibri" pitchFamily="34" charset="0"/>
                <a:ea typeface="Calibri" pitchFamily="34" charset="-122"/>
                <a:cs typeface="Calibri" pitchFamily="34" charset="-120"/>
              </a:rPr>
              <a:t>Fulfils VAPT mandates under RBI &amp; SEBI; ensures baseline security controls.</a:t>
            </a:r>
            <a:endParaRPr lang="en-US" sz="850" dirty="0"/>
          </a:p>
        </p:txBody>
      </p:sp>
      <p:sp>
        <p:nvSpPr>
          <p:cNvPr id="23" name="Shape 20"/>
          <p:cNvSpPr/>
          <p:nvPr/>
        </p:nvSpPr>
        <p:spPr>
          <a:xfrm>
            <a:off x="347472" y="2103120"/>
            <a:ext cx="8449056" cy="841248"/>
          </a:xfrm>
          <a:prstGeom prst="rect">
            <a:avLst/>
          </a:prstGeom>
          <a:solidFill>
            <a:srgbClr val="EEF2F6"/>
          </a:solidFill>
          <a:ln w="6350">
            <a:solidFill>
              <a:srgbClr val="DDE3E8"/>
            </a:solidFill>
            <a:prstDash val="solid"/>
          </a:ln>
        </p:spPr>
      </p:sp>
      <p:sp>
        <p:nvSpPr>
          <p:cNvPr id="24" name="Shape 21"/>
          <p:cNvSpPr/>
          <p:nvPr/>
        </p:nvSpPr>
        <p:spPr>
          <a:xfrm>
            <a:off x="347472" y="2103120"/>
            <a:ext cx="54864" cy="841248"/>
          </a:xfrm>
          <a:prstGeom prst="rect">
            <a:avLst/>
          </a:prstGeom>
          <a:solidFill>
            <a:srgbClr val="B42626"/>
          </a:solidFill>
          <a:ln w="12700">
            <a:solidFill>
              <a:srgbClr val="B42626"/>
            </a:solidFill>
            <a:prstDash val="solid"/>
          </a:ln>
        </p:spPr>
      </p:sp>
      <p:sp>
        <p:nvSpPr>
          <p:cNvPr id="25" name="Shape 22"/>
          <p:cNvSpPr/>
          <p:nvPr/>
        </p:nvSpPr>
        <p:spPr>
          <a:xfrm>
            <a:off x="2651760" y="2103120"/>
            <a:ext cx="10973" cy="841248"/>
          </a:xfrm>
          <a:prstGeom prst="rect">
            <a:avLst/>
          </a:prstGeom>
          <a:solidFill>
            <a:srgbClr val="DDE3E8"/>
          </a:solidFill>
          <a:ln w="12700">
            <a:solidFill>
              <a:srgbClr val="DDE3E8"/>
            </a:solidFill>
            <a:prstDash val="solid"/>
          </a:ln>
        </p:spPr>
      </p:sp>
      <p:sp>
        <p:nvSpPr>
          <p:cNvPr id="26" name="Shape 23"/>
          <p:cNvSpPr/>
          <p:nvPr/>
        </p:nvSpPr>
        <p:spPr>
          <a:xfrm>
            <a:off x="6309360" y="2103120"/>
            <a:ext cx="10973" cy="841248"/>
          </a:xfrm>
          <a:prstGeom prst="rect">
            <a:avLst/>
          </a:prstGeom>
          <a:solidFill>
            <a:srgbClr val="DDE3E8"/>
          </a:solidFill>
          <a:ln w="12700">
            <a:solidFill>
              <a:srgbClr val="DDE3E8"/>
            </a:solidFill>
            <a:prstDash val="solid"/>
          </a:ln>
        </p:spPr>
      </p:sp>
      <p:sp>
        <p:nvSpPr>
          <p:cNvPr id="27" name="Text 24"/>
          <p:cNvSpPr/>
          <p:nvPr/>
        </p:nvSpPr>
        <p:spPr>
          <a:xfrm>
            <a:off x="502920" y="2176272"/>
            <a:ext cx="2057400" cy="694944"/>
          </a:xfrm>
          <a:prstGeom prst="rect">
            <a:avLst/>
          </a:prstGeom>
          <a:noFill/>
          <a:ln/>
        </p:spPr>
        <p:txBody>
          <a:bodyPr wrap="square" rtlCol="0" anchor="ctr"/>
          <a:lstStyle/>
          <a:p>
            <a:pPr indent="0" marL="0">
              <a:buNone/>
            </a:pPr>
            <a:r>
              <a:rPr lang="en-US" sz="950" b="1" dirty="0">
                <a:solidFill>
                  <a:srgbClr val="1C2B3A"/>
                </a:solidFill>
                <a:latin typeface="Calibri" pitchFamily="34" charset="0"/>
                <a:ea typeface="Calibri" pitchFamily="34" charset="-122"/>
                <a:cs typeface="Calibri" pitchFamily="34" charset="-120"/>
              </a:rPr>
              <a:t>Security Monitoring &amp; Response</a:t>
            </a:r>
            <a:endParaRPr lang="en-US" sz="950" dirty="0"/>
          </a:p>
        </p:txBody>
      </p:sp>
      <p:sp>
        <p:nvSpPr>
          <p:cNvPr id="28" name="Text 25"/>
          <p:cNvSpPr/>
          <p:nvPr/>
        </p:nvSpPr>
        <p:spPr>
          <a:xfrm>
            <a:off x="2816352" y="2157984"/>
            <a:ext cx="3401568" cy="731520"/>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24/7 SOC · Threat Hunting · Log Analysis · Real-time Detection · Incident Response</a:t>
            </a:r>
            <a:endParaRPr lang="en-US" sz="850" dirty="0"/>
          </a:p>
        </p:txBody>
      </p:sp>
      <p:sp>
        <p:nvSpPr>
          <p:cNvPr id="29" name="Text 26"/>
          <p:cNvSpPr/>
          <p:nvPr/>
        </p:nvSpPr>
        <p:spPr>
          <a:xfrm>
            <a:off x="6473952" y="2157984"/>
            <a:ext cx="2212848" cy="731520"/>
          </a:xfrm>
          <a:prstGeom prst="rect">
            <a:avLst/>
          </a:prstGeom>
          <a:noFill/>
          <a:ln/>
        </p:spPr>
        <p:txBody>
          <a:bodyPr wrap="square" rtlCol="0" anchor="ctr"/>
          <a:lstStyle/>
          <a:p>
            <a:pPr indent="0" marL="0">
              <a:buNone/>
            </a:pPr>
            <a:r>
              <a:rPr lang="en-US" sz="850" dirty="0">
                <a:solidFill>
                  <a:srgbClr val="5A6A78"/>
                </a:solidFill>
                <a:latin typeface="Calibri" pitchFamily="34" charset="0"/>
                <a:ea typeface="Calibri" pitchFamily="34" charset="-122"/>
                <a:cs typeface="Calibri" pitchFamily="34" charset="-120"/>
              </a:rPr>
              <a:t>Satisfies continuous monitoring &amp; 6-hour breach notification (SEBI/CERT-In).</a:t>
            </a:r>
            <a:endParaRPr lang="en-US" sz="850" dirty="0"/>
          </a:p>
        </p:txBody>
      </p:sp>
      <p:sp>
        <p:nvSpPr>
          <p:cNvPr id="30" name="Shape 27"/>
          <p:cNvSpPr/>
          <p:nvPr/>
        </p:nvSpPr>
        <p:spPr>
          <a:xfrm>
            <a:off x="347472" y="2980944"/>
            <a:ext cx="8449056" cy="841248"/>
          </a:xfrm>
          <a:prstGeom prst="rect">
            <a:avLst/>
          </a:prstGeom>
          <a:solidFill>
            <a:srgbClr val="FFFFFF"/>
          </a:solidFill>
          <a:ln w="6350">
            <a:solidFill>
              <a:srgbClr val="DDE3E8"/>
            </a:solidFill>
            <a:prstDash val="solid"/>
          </a:ln>
        </p:spPr>
      </p:sp>
      <p:sp>
        <p:nvSpPr>
          <p:cNvPr id="31" name="Shape 28"/>
          <p:cNvSpPr/>
          <p:nvPr/>
        </p:nvSpPr>
        <p:spPr>
          <a:xfrm>
            <a:off x="347472" y="2980944"/>
            <a:ext cx="54864" cy="841248"/>
          </a:xfrm>
          <a:prstGeom prst="rect">
            <a:avLst/>
          </a:prstGeom>
          <a:solidFill>
            <a:srgbClr val="B42626"/>
          </a:solidFill>
          <a:ln w="12700">
            <a:solidFill>
              <a:srgbClr val="B42626"/>
            </a:solidFill>
            <a:prstDash val="solid"/>
          </a:ln>
        </p:spPr>
      </p:sp>
      <p:sp>
        <p:nvSpPr>
          <p:cNvPr id="32" name="Shape 29"/>
          <p:cNvSpPr/>
          <p:nvPr/>
        </p:nvSpPr>
        <p:spPr>
          <a:xfrm>
            <a:off x="2651760" y="2980944"/>
            <a:ext cx="10973" cy="841248"/>
          </a:xfrm>
          <a:prstGeom prst="rect">
            <a:avLst/>
          </a:prstGeom>
          <a:solidFill>
            <a:srgbClr val="DDE3E8"/>
          </a:solidFill>
          <a:ln w="12700">
            <a:solidFill>
              <a:srgbClr val="DDE3E8"/>
            </a:solidFill>
            <a:prstDash val="solid"/>
          </a:ln>
        </p:spPr>
      </p:sp>
      <p:sp>
        <p:nvSpPr>
          <p:cNvPr id="33" name="Shape 30"/>
          <p:cNvSpPr/>
          <p:nvPr/>
        </p:nvSpPr>
        <p:spPr>
          <a:xfrm>
            <a:off x="6309360" y="2980944"/>
            <a:ext cx="10973" cy="841248"/>
          </a:xfrm>
          <a:prstGeom prst="rect">
            <a:avLst/>
          </a:prstGeom>
          <a:solidFill>
            <a:srgbClr val="DDE3E8"/>
          </a:solidFill>
          <a:ln w="12700">
            <a:solidFill>
              <a:srgbClr val="DDE3E8"/>
            </a:solidFill>
            <a:prstDash val="solid"/>
          </a:ln>
        </p:spPr>
      </p:sp>
      <p:sp>
        <p:nvSpPr>
          <p:cNvPr id="34" name="Text 31"/>
          <p:cNvSpPr/>
          <p:nvPr/>
        </p:nvSpPr>
        <p:spPr>
          <a:xfrm>
            <a:off x="502920" y="3054096"/>
            <a:ext cx="2057400" cy="694944"/>
          </a:xfrm>
          <a:prstGeom prst="rect">
            <a:avLst/>
          </a:prstGeom>
          <a:noFill/>
          <a:ln/>
        </p:spPr>
        <p:txBody>
          <a:bodyPr wrap="square" rtlCol="0" anchor="ctr"/>
          <a:lstStyle/>
          <a:p>
            <a:pPr indent="0" marL="0">
              <a:buNone/>
            </a:pPr>
            <a:r>
              <a:rPr lang="en-US" sz="950" b="1" dirty="0">
                <a:solidFill>
                  <a:srgbClr val="1C2B3A"/>
                </a:solidFill>
                <a:latin typeface="Calibri" pitchFamily="34" charset="0"/>
                <a:ea typeface="Calibri" pitchFamily="34" charset="-122"/>
                <a:cs typeface="Calibri" pitchFamily="34" charset="-120"/>
              </a:rPr>
              <a:t>Offensive Security</a:t>
            </a:r>
            <a:endParaRPr lang="en-US" sz="950" dirty="0"/>
          </a:p>
        </p:txBody>
      </p:sp>
      <p:sp>
        <p:nvSpPr>
          <p:cNvPr id="35" name="Text 32"/>
          <p:cNvSpPr/>
          <p:nvPr/>
        </p:nvSpPr>
        <p:spPr>
          <a:xfrm>
            <a:off x="2816352" y="3035808"/>
            <a:ext cx="3401568" cy="731520"/>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Red/Blue Team · Phishing Campaigns · Threat Modelling · Threat Intelligence · Ransomware Testing</a:t>
            </a:r>
            <a:endParaRPr lang="en-US" sz="850" dirty="0"/>
          </a:p>
        </p:txBody>
      </p:sp>
      <p:sp>
        <p:nvSpPr>
          <p:cNvPr id="36" name="Text 33"/>
          <p:cNvSpPr/>
          <p:nvPr/>
        </p:nvSpPr>
        <p:spPr>
          <a:xfrm>
            <a:off x="6473952" y="3035808"/>
            <a:ext cx="2212848" cy="731520"/>
          </a:xfrm>
          <a:prstGeom prst="rect">
            <a:avLst/>
          </a:prstGeom>
          <a:noFill/>
          <a:ln/>
        </p:spPr>
        <p:txBody>
          <a:bodyPr wrap="square" rtlCol="0" anchor="ctr"/>
          <a:lstStyle/>
          <a:p>
            <a:pPr indent="0" marL="0">
              <a:buNone/>
            </a:pPr>
            <a:r>
              <a:rPr lang="en-US" sz="850" dirty="0">
                <a:solidFill>
                  <a:srgbClr val="5A6A78"/>
                </a:solidFill>
                <a:latin typeface="Calibri" pitchFamily="34" charset="0"/>
                <a:ea typeface="Calibri" pitchFamily="34" charset="-122"/>
                <a:cs typeface="Calibri" pitchFamily="34" charset="-120"/>
              </a:rPr>
              <a:t>Meets red team drill &amp; social engineering requirements under SEBI.</a:t>
            </a:r>
            <a:endParaRPr lang="en-US" sz="850" dirty="0"/>
          </a:p>
        </p:txBody>
      </p:sp>
      <p:sp>
        <p:nvSpPr>
          <p:cNvPr id="37" name="Shape 34"/>
          <p:cNvSpPr/>
          <p:nvPr/>
        </p:nvSpPr>
        <p:spPr>
          <a:xfrm>
            <a:off x="347472" y="3858768"/>
            <a:ext cx="8449056" cy="841248"/>
          </a:xfrm>
          <a:prstGeom prst="rect">
            <a:avLst/>
          </a:prstGeom>
          <a:solidFill>
            <a:srgbClr val="EEF2F6"/>
          </a:solidFill>
          <a:ln w="6350">
            <a:solidFill>
              <a:srgbClr val="DDE3E8"/>
            </a:solidFill>
            <a:prstDash val="solid"/>
          </a:ln>
        </p:spPr>
      </p:sp>
      <p:sp>
        <p:nvSpPr>
          <p:cNvPr id="38" name="Shape 35"/>
          <p:cNvSpPr/>
          <p:nvPr/>
        </p:nvSpPr>
        <p:spPr>
          <a:xfrm>
            <a:off x="347472" y="3858768"/>
            <a:ext cx="54864" cy="841248"/>
          </a:xfrm>
          <a:prstGeom prst="rect">
            <a:avLst/>
          </a:prstGeom>
          <a:solidFill>
            <a:srgbClr val="B42626"/>
          </a:solidFill>
          <a:ln w="12700">
            <a:solidFill>
              <a:srgbClr val="B42626"/>
            </a:solidFill>
            <a:prstDash val="solid"/>
          </a:ln>
        </p:spPr>
      </p:sp>
      <p:sp>
        <p:nvSpPr>
          <p:cNvPr id="39" name="Shape 36"/>
          <p:cNvSpPr/>
          <p:nvPr/>
        </p:nvSpPr>
        <p:spPr>
          <a:xfrm>
            <a:off x="2651760" y="3858768"/>
            <a:ext cx="10973" cy="841248"/>
          </a:xfrm>
          <a:prstGeom prst="rect">
            <a:avLst/>
          </a:prstGeom>
          <a:solidFill>
            <a:srgbClr val="DDE3E8"/>
          </a:solidFill>
          <a:ln w="12700">
            <a:solidFill>
              <a:srgbClr val="DDE3E8"/>
            </a:solidFill>
            <a:prstDash val="solid"/>
          </a:ln>
        </p:spPr>
      </p:sp>
      <p:sp>
        <p:nvSpPr>
          <p:cNvPr id="40" name="Shape 37"/>
          <p:cNvSpPr/>
          <p:nvPr/>
        </p:nvSpPr>
        <p:spPr>
          <a:xfrm>
            <a:off x="6309360" y="3858768"/>
            <a:ext cx="10973" cy="841248"/>
          </a:xfrm>
          <a:prstGeom prst="rect">
            <a:avLst/>
          </a:prstGeom>
          <a:solidFill>
            <a:srgbClr val="DDE3E8"/>
          </a:solidFill>
          <a:ln w="12700">
            <a:solidFill>
              <a:srgbClr val="DDE3E8"/>
            </a:solidFill>
            <a:prstDash val="solid"/>
          </a:ln>
        </p:spPr>
      </p:sp>
      <p:sp>
        <p:nvSpPr>
          <p:cNvPr id="41" name="Text 38"/>
          <p:cNvSpPr/>
          <p:nvPr/>
        </p:nvSpPr>
        <p:spPr>
          <a:xfrm>
            <a:off x="502920" y="3931920"/>
            <a:ext cx="2057400" cy="694944"/>
          </a:xfrm>
          <a:prstGeom prst="rect">
            <a:avLst/>
          </a:prstGeom>
          <a:noFill/>
          <a:ln/>
        </p:spPr>
        <p:txBody>
          <a:bodyPr wrap="square" rtlCol="0" anchor="ctr"/>
          <a:lstStyle/>
          <a:p>
            <a:pPr indent="0" marL="0">
              <a:buNone/>
            </a:pPr>
            <a:r>
              <a:rPr lang="en-US" sz="950" b="1" dirty="0">
                <a:solidFill>
                  <a:srgbClr val="1C2B3A"/>
                </a:solidFill>
                <a:latin typeface="Calibri" pitchFamily="34" charset="0"/>
                <a:ea typeface="Calibri" pitchFamily="34" charset="-122"/>
                <a:cs typeface="Calibri" pitchFamily="34" charset="-120"/>
              </a:rPr>
              <a:t>GRC &amp; Compliance</a:t>
            </a:r>
            <a:endParaRPr lang="en-US" sz="950" dirty="0"/>
          </a:p>
        </p:txBody>
      </p:sp>
      <p:sp>
        <p:nvSpPr>
          <p:cNvPr id="42" name="Text 39"/>
          <p:cNvSpPr/>
          <p:nvPr/>
        </p:nvSpPr>
        <p:spPr>
          <a:xfrm>
            <a:off x="2816352" y="3913632"/>
            <a:ext cx="3401568" cy="731520"/>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ISO 27001 / SOC 2 / GDPR / HIPAA audits · Risk Assessment · Policy Mgmt · Third-party Risk</a:t>
            </a:r>
            <a:endParaRPr lang="en-US" sz="850" dirty="0"/>
          </a:p>
        </p:txBody>
      </p:sp>
      <p:sp>
        <p:nvSpPr>
          <p:cNvPr id="43" name="Text 40"/>
          <p:cNvSpPr/>
          <p:nvPr/>
        </p:nvSpPr>
        <p:spPr>
          <a:xfrm>
            <a:off x="6473952" y="3913632"/>
            <a:ext cx="2212848" cy="731520"/>
          </a:xfrm>
          <a:prstGeom prst="rect">
            <a:avLst/>
          </a:prstGeom>
          <a:noFill/>
          <a:ln/>
        </p:spPr>
        <p:txBody>
          <a:bodyPr wrap="square" rtlCol="0" anchor="ctr"/>
          <a:lstStyle/>
          <a:p>
            <a:pPr indent="0" marL="0">
              <a:buNone/>
            </a:pPr>
            <a:r>
              <a:rPr lang="en-US" sz="850" dirty="0">
                <a:solidFill>
                  <a:srgbClr val="5A6A78"/>
                </a:solidFill>
                <a:latin typeface="Calibri" pitchFamily="34" charset="0"/>
                <a:ea typeface="Calibri" pitchFamily="34" charset="-122"/>
                <a:cs typeface="Calibri" pitchFamily="34" charset="-120"/>
              </a:rPr>
              <a:t>Ensures RBI audit readiness, SEBI submissions, and global compliance.</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OUR STRENGTH</a:t>
            </a:r>
            <a:endParaRPr lang="en-US" sz="2000" dirty="0"/>
          </a:p>
        </p:txBody>
      </p:sp>
      <p:sp>
        <p:nvSpPr>
          <p:cNvPr id="5" name="Text 2"/>
          <p:cNvSpPr/>
          <p:nvPr/>
        </p:nvSpPr>
        <p:spPr>
          <a:xfrm>
            <a:off x="411480" y="475488"/>
            <a:ext cx="6400800" cy="237744"/>
          </a:xfrm>
          <a:prstGeom prst="rect">
            <a:avLst/>
          </a:prstGeom>
          <a:noFill/>
          <a:ln/>
        </p:spPr>
        <p:txBody>
          <a:bodyPr wrap="square" rtlCol="0" anchor="ctr"/>
          <a:lstStyle/>
          <a:p>
            <a:pPr indent="0" marL="0">
              <a:buNone/>
            </a:pPr>
            <a:r>
              <a:rPr lang="en-US" sz="1000" dirty="0">
                <a:solidFill>
                  <a:srgbClr val="5A6A78"/>
                </a:solidFill>
                <a:latin typeface="Calibri" pitchFamily="34" charset="0"/>
                <a:ea typeface="Calibri" pitchFamily="34" charset="-122"/>
                <a:cs typeface="Calibri" pitchFamily="34" charset="-120"/>
              </a:rPr>
              <a:t>What makes Vault Infosec different</a:t>
            </a:r>
            <a:endParaRPr lang="en-US" sz="1000" dirty="0"/>
          </a:p>
        </p:txBody>
      </p:sp>
      <p:sp>
        <p:nvSpPr>
          <p:cNvPr id="6" name="Shape 3"/>
          <p:cNvSpPr/>
          <p:nvPr/>
        </p:nvSpPr>
        <p:spPr>
          <a:xfrm>
            <a:off x="411480" y="749808"/>
            <a:ext cx="8321040" cy="16459"/>
          </a:xfrm>
          <a:prstGeom prst="rect">
            <a:avLst/>
          </a:prstGeom>
          <a:solidFill>
            <a:srgbClr val="DDE3E8"/>
          </a:solidFill>
          <a:ln w="12700">
            <a:solidFill>
              <a:srgbClr val="DDE3E8"/>
            </a:solidFill>
            <a:prstDash val="solid"/>
          </a:ln>
        </p:spPr>
      </p:sp>
      <p:sp>
        <p:nvSpPr>
          <p:cNvPr id="7" name="Shape 4"/>
          <p:cNvSpPr/>
          <p:nvPr/>
        </p:nvSpPr>
        <p:spPr>
          <a:xfrm>
            <a:off x="0" y="4956048"/>
            <a:ext cx="9144000" cy="187452"/>
          </a:xfrm>
          <a:prstGeom prst="rect">
            <a:avLst/>
          </a:prstGeom>
          <a:solidFill>
            <a:srgbClr val="EEF2F6"/>
          </a:solidFill>
          <a:ln w="12700">
            <a:solidFill>
              <a:srgbClr val="DDE3E8"/>
            </a:solidFill>
            <a:prstDash val="solid"/>
          </a:ln>
        </p:spPr>
      </p:sp>
      <p:sp>
        <p:nvSpPr>
          <p:cNvPr id="8" name="Shape 5"/>
          <p:cNvSpPr/>
          <p:nvPr/>
        </p:nvSpPr>
        <p:spPr>
          <a:xfrm>
            <a:off x="0" y="4956048"/>
            <a:ext cx="54864" cy="187452"/>
          </a:xfrm>
          <a:prstGeom prst="rect">
            <a:avLst/>
          </a:prstGeom>
          <a:solidFill>
            <a:srgbClr val="B42626"/>
          </a:solidFill>
          <a:ln w="12700">
            <a:solidFill>
              <a:srgbClr val="B42626"/>
            </a:solidFill>
            <a:prstDash val="solid"/>
          </a:ln>
        </p:spPr>
      </p:sp>
      <p:sp>
        <p:nvSpPr>
          <p:cNvPr id="9" name="Text 6"/>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10" name="Shape 7"/>
          <p:cNvSpPr/>
          <p:nvPr/>
        </p:nvSpPr>
        <p:spPr>
          <a:xfrm>
            <a:off x="347472" y="841248"/>
            <a:ext cx="416966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1" name="Shape 8"/>
          <p:cNvSpPr/>
          <p:nvPr/>
        </p:nvSpPr>
        <p:spPr>
          <a:xfrm>
            <a:off x="347472" y="841248"/>
            <a:ext cx="4169664" cy="457200"/>
          </a:xfrm>
          <a:prstGeom prst="rect">
            <a:avLst/>
          </a:prstGeom>
          <a:solidFill>
            <a:srgbClr val="EEF2F6"/>
          </a:solidFill>
          <a:ln w="12700">
            <a:solidFill>
              <a:srgbClr val="DDE3E8"/>
            </a:solidFill>
            <a:prstDash val="solid"/>
          </a:ln>
        </p:spPr>
      </p:sp>
      <p:sp>
        <p:nvSpPr>
          <p:cNvPr id="12" name="Shape 9"/>
          <p:cNvSpPr/>
          <p:nvPr/>
        </p:nvSpPr>
        <p:spPr>
          <a:xfrm>
            <a:off x="347472" y="841248"/>
            <a:ext cx="54864" cy="1719072"/>
          </a:xfrm>
          <a:prstGeom prst="rect">
            <a:avLst/>
          </a:prstGeom>
          <a:solidFill>
            <a:srgbClr val="B42626"/>
          </a:solidFill>
          <a:ln w="12700">
            <a:solidFill>
              <a:srgbClr val="B42626"/>
            </a:solidFill>
            <a:prstDash val="solid"/>
          </a:ln>
        </p:spPr>
      </p:sp>
      <p:sp>
        <p:nvSpPr>
          <p:cNvPr id="13" name="Text 10"/>
          <p:cNvSpPr/>
          <p:nvPr/>
        </p:nvSpPr>
        <p:spPr>
          <a:xfrm>
            <a:off x="512064" y="932688"/>
            <a:ext cx="384048" cy="274320"/>
          </a:xfrm>
          <a:prstGeom prst="rect">
            <a:avLst/>
          </a:prstGeom>
          <a:noFill/>
          <a:ln/>
        </p:spPr>
        <p:txBody>
          <a:bodyPr wrap="square" rtlCol="0" anchor="ctr"/>
          <a:lstStyle/>
          <a:p>
            <a:pPr indent="0" marL="0">
              <a:buNone/>
            </a:pPr>
            <a:r>
              <a:rPr lang="en-US" sz="1300" b="1" dirty="0">
                <a:solidFill>
                  <a:srgbClr val="B42626"/>
                </a:solidFill>
                <a:latin typeface="Calibri" pitchFamily="34" charset="0"/>
                <a:ea typeface="Calibri" pitchFamily="34" charset="-122"/>
                <a:cs typeface="Calibri" pitchFamily="34" charset="-120"/>
              </a:rPr>
              <a:t>01</a:t>
            </a:r>
            <a:endParaRPr lang="en-US" sz="1300" dirty="0"/>
          </a:p>
        </p:txBody>
      </p:sp>
      <p:sp>
        <p:nvSpPr>
          <p:cNvPr id="14" name="Text 11"/>
          <p:cNvSpPr/>
          <p:nvPr/>
        </p:nvSpPr>
        <p:spPr>
          <a:xfrm>
            <a:off x="950976" y="932688"/>
            <a:ext cx="3401568" cy="274320"/>
          </a:xfrm>
          <a:prstGeom prst="rect">
            <a:avLst/>
          </a:prstGeom>
          <a:noFill/>
          <a:ln/>
        </p:spPr>
        <p:txBody>
          <a:bodyPr wrap="square" rtlCol="0" anchor="ctr"/>
          <a:lstStyle/>
          <a:p>
            <a:pPr indent="0" marL="0">
              <a:buNone/>
            </a:pPr>
            <a:r>
              <a:rPr lang="en-US" sz="1200" b="1" dirty="0">
                <a:solidFill>
                  <a:srgbClr val="1C2B3A"/>
                </a:solidFill>
                <a:latin typeface="Calibri" pitchFamily="34" charset="0"/>
                <a:ea typeface="Calibri" pitchFamily="34" charset="-122"/>
                <a:cs typeface="Calibri" pitchFamily="34" charset="-120"/>
              </a:rPr>
              <a:t>Team Cohesion</a:t>
            </a:r>
            <a:endParaRPr lang="en-US" sz="1200" dirty="0"/>
          </a:p>
        </p:txBody>
      </p:sp>
      <p:sp>
        <p:nvSpPr>
          <p:cNvPr id="15" name="Text 12"/>
          <p:cNvSpPr/>
          <p:nvPr/>
        </p:nvSpPr>
        <p:spPr>
          <a:xfrm>
            <a:off x="512064" y="1371600"/>
            <a:ext cx="3840480" cy="1097280"/>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Seamless communication, mutual trust, and a shared sense of responsibility — enabling rapid, coordinated response in preventive and reactive security measures.</a:t>
            </a:r>
            <a:endParaRPr lang="en-US" sz="950" dirty="0"/>
          </a:p>
        </p:txBody>
      </p:sp>
      <p:sp>
        <p:nvSpPr>
          <p:cNvPr id="16" name="Shape 13"/>
          <p:cNvSpPr/>
          <p:nvPr/>
        </p:nvSpPr>
        <p:spPr>
          <a:xfrm>
            <a:off x="4681728" y="841248"/>
            <a:ext cx="416966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7" name="Shape 14"/>
          <p:cNvSpPr/>
          <p:nvPr/>
        </p:nvSpPr>
        <p:spPr>
          <a:xfrm>
            <a:off x="4681728" y="841248"/>
            <a:ext cx="4169664" cy="457200"/>
          </a:xfrm>
          <a:prstGeom prst="rect">
            <a:avLst/>
          </a:prstGeom>
          <a:solidFill>
            <a:srgbClr val="EEF2F6"/>
          </a:solidFill>
          <a:ln w="12700">
            <a:solidFill>
              <a:srgbClr val="DDE3E8"/>
            </a:solidFill>
            <a:prstDash val="solid"/>
          </a:ln>
        </p:spPr>
      </p:sp>
      <p:sp>
        <p:nvSpPr>
          <p:cNvPr id="18" name="Shape 15"/>
          <p:cNvSpPr/>
          <p:nvPr/>
        </p:nvSpPr>
        <p:spPr>
          <a:xfrm>
            <a:off x="4681728" y="841248"/>
            <a:ext cx="54864" cy="1719072"/>
          </a:xfrm>
          <a:prstGeom prst="rect">
            <a:avLst/>
          </a:prstGeom>
          <a:solidFill>
            <a:srgbClr val="B42626"/>
          </a:solidFill>
          <a:ln w="12700">
            <a:solidFill>
              <a:srgbClr val="B42626"/>
            </a:solidFill>
            <a:prstDash val="solid"/>
          </a:ln>
        </p:spPr>
      </p:sp>
      <p:sp>
        <p:nvSpPr>
          <p:cNvPr id="19" name="Text 16"/>
          <p:cNvSpPr/>
          <p:nvPr/>
        </p:nvSpPr>
        <p:spPr>
          <a:xfrm>
            <a:off x="4846320" y="932688"/>
            <a:ext cx="384048" cy="274320"/>
          </a:xfrm>
          <a:prstGeom prst="rect">
            <a:avLst/>
          </a:prstGeom>
          <a:noFill/>
          <a:ln/>
        </p:spPr>
        <p:txBody>
          <a:bodyPr wrap="square" rtlCol="0" anchor="ctr"/>
          <a:lstStyle/>
          <a:p>
            <a:pPr indent="0" marL="0">
              <a:buNone/>
            </a:pPr>
            <a:r>
              <a:rPr lang="en-US" sz="1300" b="1" dirty="0">
                <a:solidFill>
                  <a:srgbClr val="B42626"/>
                </a:solidFill>
                <a:latin typeface="Calibri" pitchFamily="34" charset="0"/>
                <a:ea typeface="Calibri" pitchFamily="34" charset="-122"/>
                <a:cs typeface="Calibri" pitchFamily="34" charset="-120"/>
              </a:rPr>
              <a:t>02</a:t>
            </a:r>
            <a:endParaRPr lang="en-US" sz="1300" dirty="0"/>
          </a:p>
        </p:txBody>
      </p:sp>
      <p:sp>
        <p:nvSpPr>
          <p:cNvPr id="20" name="Text 17"/>
          <p:cNvSpPr/>
          <p:nvPr/>
        </p:nvSpPr>
        <p:spPr>
          <a:xfrm>
            <a:off x="5285232" y="932688"/>
            <a:ext cx="3401568" cy="274320"/>
          </a:xfrm>
          <a:prstGeom prst="rect">
            <a:avLst/>
          </a:prstGeom>
          <a:noFill/>
          <a:ln/>
        </p:spPr>
        <p:txBody>
          <a:bodyPr wrap="square" rtlCol="0" anchor="ctr"/>
          <a:lstStyle/>
          <a:p>
            <a:pPr indent="0" marL="0">
              <a:buNone/>
            </a:pPr>
            <a:r>
              <a:rPr lang="en-US" sz="1200" b="1" dirty="0">
                <a:solidFill>
                  <a:srgbClr val="1C2B3A"/>
                </a:solidFill>
                <a:latin typeface="Calibri" pitchFamily="34" charset="0"/>
                <a:ea typeface="Calibri" pitchFamily="34" charset="-122"/>
                <a:cs typeface="Calibri" pitchFamily="34" charset="-120"/>
              </a:rPr>
              <a:t>Tailored Solutions</a:t>
            </a:r>
            <a:endParaRPr lang="en-US" sz="1200" dirty="0"/>
          </a:p>
        </p:txBody>
      </p:sp>
      <p:sp>
        <p:nvSpPr>
          <p:cNvPr id="21" name="Text 18"/>
          <p:cNvSpPr/>
          <p:nvPr/>
        </p:nvSpPr>
        <p:spPr>
          <a:xfrm>
            <a:off x="4846320" y="1371600"/>
            <a:ext cx="3840480" cy="1097280"/>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A customized approach designed to address your specific needs, industry context, and regulatory landscape — never a one-size-fits-all methodology.</a:t>
            </a:r>
            <a:endParaRPr lang="en-US" sz="950" dirty="0"/>
          </a:p>
        </p:txBody>
      </p:sp>
      <p:sp>
        <p:nvSpPr>
          <p:cNvPr id="22" name="Shape 19"/>
          <p:cNvSpPr/>
          <p:nvPr/>
        </p:nvSpPr>
        <p:spPr>
          <a:xfrm>
            <a:off x="347472" y="2724912"/>
            <a:ext cx="416966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3" name="Shape 20"/>
          <p:cNvSpPr/>
          <p:nvPr/>
        </p:nvSpPr>
        <p:spPr>
          <a:xfrm>
            <a:off x="347472" y="2724912"/>
            <a:ext cx="4169664" cy="457200"/>
          </a:xfrm>
          <a:prstGeom prst="rect">
            <a:avLst/>
          </a:prstGeom>
          <a:solidFill>
            <a:srgbClr val="EEF2F6"/>
          </a:solidFill>
          <a:ln w="12700">
            <a:solidFill>
              <a:srgbClr val="DDE3E8"/>
            </a:solidFill>
            <a:prstDash val="solid"/>
          </a:ln>
        </p:spPr>
      </p:sp>
      <p:sp>
        <p:nvSpPr>
          <p:cNvPr id="24" name="Shape 21"/>
          <p:cNvSpPr/>
          <p:nvPr/>
        </p:nvSpPr>
        <p:spPr>
          <a:xfrm>
            <a:off x="347472" y="2724912"/>
            <a:ext cx="54864" cy="1719072"/>
          </a:xfrm>
          <a:prstGeom prst="rect">
            <a:avLst/>
          </a:prstGeom>
          <a:solidFill>
            <a:srgbClr val="B42626"/>
          </a:solidFill>
          <a:ln w="12700">
            <a:solidFill>
              <a:srgbClr val="B42626"/>
            </a:solidFill>
            <a:prstDash val="solid"/>
          </a:ln>
        </p:spPr>
      </p:sp>
      <p:sp>
        <p:nvSpPr>
          <p:cNvPr id="25" name="Text 22"/>
          <p:cNvSpPr/>
          <p:nvPr/>
        </p:nvSpPr>
        <p:spPr>
          <a:xfrm>
            <a:off x="512064" y="2816352"/>
            <a:ext cx="384048" cy="274320"/>
          </a:xfrm>
          <a:prstGeom prst="rect">
            <a:avLst/>
          </a:prstGeom>
          <a:noFill/>
          <a:ln/>
        </p:spPr>
        <p:txBody>
          <a:bodyPr wrap="square" rtlCol="0" anchor="ctr"/>
          <a:lstStyle/>
          <a:p>
            <a:pPr indent="0" marL="0">
              <a:buNone/>
            </a:pPr>
            <a:r>
              <a:rPr lang="en-US" sz="1300" b="1" dirty="0">
                <a:solidFill>
                  <a:srgbClr val="B42626"/>
                </a:solidFill>
                <a:latin typeface="Calibri" pitchFamily="34" charset="0"/>
                <a:ea typeface="Calibri" pitchFamily="34" charset="-122"/>
                <a:cs typeface="Calibri" pitchFamily="34" charset="-120"/>
              </a:rPr>
              <a:t>03</a:t>
            </a:r>
            <a:endParaRPr lang="en-US" sz="1300" dirty="0"/>
          </a:p>
        </p:txBody>
      </p:sp>
      <p:sp>
        <p:nvSpPr>
          <p:cNvPr id="26" name="Text 23"/>
          <p:cNvSpPr/>
          <p:nvPr/>
        </p:nvSpPr>
        <p:spPr>
          <a:xfrm>
            <a:off x="950976" y="2816352"/>
            <a:ext cx="3401568" cy="274320"/>
          </a:xfrm>
          <a:prstGeom prst="rect">
            <a:avLst/>
          </a:prstGeom>
          <a:noFill/>
          <a:ln/>
        </p:spPr>
        <p:txBody>
          <a:bodyPr wrap="square" rtlCol="0" anchor="ctr"/>
          <a:lstStyle/>
          <a:p>
            <a:pPr indent="0" marL="0">
              <a:buNone/>
            </a:pPr>
            <a:r>
              <a:rPr lang="en-US" sz="1200" b="1" dirty="0">
                <a:solidFill>
                  <a:srgbClr val="1C2B3A"/>
                </a:solidFill>
                <a:latin typeface="Calibri" pitchFamily="34" charset="0"/>
                <a:ea typeface="Calibri" pitchFamily="34" charset="-122"/>
                <a:cs typeface="Calibri" pitchFamily="34" charset="-120"/>
              </a:rPr>
              <a:t>Deep Specialization</a:t>
            </a:r>
            <a:endParaRPr lang="en-US" sz="1200" dirty="0"/>
          </a:p>
        </p:txBody>
      </p:sp>
      <p:sp>
        <p:nvSpPr>
          <p:cNvPr id="27" name="Text 24"/>
          <p:cNvSpPr/>
          <p:nvPr/>
        </p:nvSpPr>
        <p:spPr>
          <a:xfrm>
            <a:off x="512064" y="3255264"/>
            <a:ext cx="3840480" cy="1097280"/>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Comprehensive understanding of the latest technologies, tools, and techniques used to identify, assess, and mitigate evolving cyber threats.</a:t>
            </a:r>
            <a:endParaRPr lang="en-US" sz="950" dirty="0"/>
          </a:p>
        </p:txBody>
      </p:sp>
      <p:sp>
        <p:nvSpPr>
          <p:cNvPr id="28" name="Shape 25"/>
          <p:cNvSpPr/>
          <p:nvPr/>
        </p:nvSpPr>
        <p:spPr>
          <a:xfrm>
            <a:off x="4681728" y="2724912"/>
            <a:ext cx="416966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9" name="Shape 26"/>
          <p:cNvSpPr/>
          <p:nvPr/>
        </p:nvSpPr>
        <p:spPr>
          <a:xfrm>
            <a:off x="4681728" y="2724912"/>
            <a:ext cx="4169664" cy="457200"/>
          </a:xfrm>
          <a:prstGeom prst="rect">
            <a:avLst/>
          </a:prstGeom>
          <a:solidFill>
            <a:srgbClr val="EEF2F6"/>
          </a:solidFill>
          <a:ln w="12700">
            <a:solidFill>
              <a:srgbClr val="DDE3E8"/>
            </a:solidFill>
            <a:prstDash val="solid"/>
          </a:ln>
        </p:spPr>
      </p:sp>
      <p:sp>
        <p:nvSpPr>
          <p:cNvPr id="30" name="Shape 27"/>
          <p:cNvSpPr/>
          <p:nvPr/>
        </p:nvSpPr>
        <p:spPr>
          <a:xfrm>
            <a:off x="4681728" y="2724912"/>
            <a:ext cx="54864" cy="1719072"/>
          </a:xfrm>
          <a:prstGeom prst="rect">
            <a:avLst/>
          </a:prstGeom>
          <a:solidFill>
            <a:srgbClr val="B42626"/>
          </a:solidFill>
          <a:ln w="12700">
            <a:solidFill>
              <a:srgbClr val="B42626"/>
            </a:solidFill>
            <a:prstDash val="solid"/>
          </a:ln>
        </p:spPr>
      </p:sp>
      <p:sp>
        <p:nvSpPr>
          <p:cNvPr id="31" name="Text 28"/>
          <p:cNvSpPr/>
          <p:nvPr/>
        </p:nvSpPr>
        <p:spPr>
          <a:xfrm>
            <a:off x="4846320" y="2816352"/>
            <a:ext cx="384048" cy="274320"/>
          </a:xfrm>
          <a:prstGeom prst="rect">
            <a:avLst/>
          </a:prstGeom>
          <a:noFill/>
          <a:ln/>
        </p:spPr>
        <p:txBody>
          <a:bodyPr wrap="square" rtlCol="0" anchor="ctr"/>
          <a:lstStyle/>
          <a:p>
            <a:pPr indent="0" marL="0">
              <a:buNone/>
            </a:pPr>
            <a:r>
              <a:rPr lang="en-US" sz="1300" b="1" dirty="0">
                <a:solidFill>
                  <a:srgbClr val="B42626"/>
                </a:solidFill>
                <a:latin typeface="Calibri" pitchFamily="34" charset="0"/>
                <a:ea typeface="Calibri" pitchFamily="34" charset="-122"/>
                <a:cs typeface="Calibri" pitchFamily="34" charset="-120"/>
              </a:rPr>
              <a:t>04</a:t>
            </a:r>
            <a:endParaRPr lang="en-US" sz="1300" dirty="0"/>
          </a:p>
        </p:txBody>
      </p:sp>
      <p:sp>
        <p:nvSpPr>
          <p:cNvPr id="32" name="Text 29"/>
          <p:cNvSpPr/>
          <p:nvPr/>
        </p:nvSpPr>
        <p:spPr>
          <a:xfrm>
            <a:off x="5285232" y="2816352"/>
            <a:ext cx="3401568" cy="274320"/>
          </a:xfrm>
          <a:prstGeom prst="rect">
            <a:avLst/>
          </a:prstGeom>
          <a:noFill/>
          <a:ln/>
        </p:spPr>
        <p:txBody>
          <a:bodyPr wrap="square" rtlCol="0" anchor="ctr"/>
          <a:lstStyle/>
          <a:p>
            <a:pPr indent="0" marL="0">
              <a:buNone/>
            </a:pPr>
            <a:r>
              <a:rPr lang="en-US" sz="1200" b="1" dirty="0">
                <a:solidFill>
                  <a:srgbClr val="1C2B3A"/>
                </a:solidFill>
                <a:latin typeface="Calibri" pitchFamily="34" charset="0"/>
                <a:ea typeface="Calibri" pitchFamily="34" charset="-122"/>
                <a:cs typeface="Calibri" pitchFamily="34" charset="-120"/>
              </a:rPr>
              <a:t>Long-term Relationships</a:t>
            </a:r>
            <a:endParaRPr lang="en-US" sz="1200" dirty="0"/>
          </a:p>
        </p:txBody>
      </p:sp>
      <p:sp>
        <p:nvSpPr>
          <p:cNvPr id="33" name="Text 30"/>
          <p:cNvSpPr/>
          <p:nvPr/>
        </p:nvSpPr>
        <p:spPr>
          <a:xfrm>
            <a:off x="4846320" y="3255264"/>
            <a:ext cx="3840480" cy="1097280"/>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We foster trust by consistently delivering reliable security solutions that grow with your organization and address your evolving security requirements.</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OUR CERTIFICATIONS</a:t>
            </a:r>
            <a:endParaRPr lang="en-US" sz="2000" dirty="0"/>
          </a:p>
        </p:txBody>
      </p:sp>
      <p:sp>
        <p:nvSpPr>
          <p:cNvPr id="5" name="Text 2"/>
          <p:cNvSpPr/>
          <p:nvPr/>
        </p:nvSpPr>
        <p:spPr>
          <a:xfrm>
            <a:off x="411480" y="475488"/>
            <a:ext cx="6400800" cy="237744"/>
          </a:xfrm>
          <a:prstGeom prst="rect">
            <a:avLst/>
          </a:prstGeom>
          <a:noFill/>
          <a:ln/>
        </p:spPr>
        <p:txBody>
          <a:bodyPr wrap="square" rtlCol="0" anchor="ctr"/>
          <a:lstStyle/>
          <a:p>
            <a:pPr indent="0" marL="0">
              <a:buNone/>
            </a:pPr>
            <a:r>
              <a:rPr lang="en-US" sz="1000" dirty="0">
                <a:solidFill>
                  <a:srgbClr val="5A6A78"/>
                </a:solidFill>
                <a:latin typeface="Calibri" pitchFamily="34" charset="0"/>
                <a:ea typeface="Calibri" pitchFamily="34" charset="-122"/>
                <a:cs typeface="Calibri" pitchFamily="34" charset="-120"/>
              </a:rPr>
              <a:t>Industry-leading credentials held by our team — ensuring verified, expert-led engagements</a:t>
            </a:r>
            <a:endParaRPr lang="en-US" sz="1000" dirty="0"/>
          </a:p>
        </p:txBody>
      </p:sp>
      <p:sp>
        <p:nvSpPr>
          <p:cNvPr id="6" name="Shape 3"/>
          <p:cNvSpPr/>
          <p:nvPr/>
        </p:nvSpPr>
        <p:spPr>
          <a:xfrm>
            <a:off x="411480" y="749808"/>
            <a:ext cx="8321040" cy="16459"/>
          </a:xfrm>
          <a:prstGeom prst="rect">
            <a:avLst/>
          </a:prstGeom>
          <a:solidFill>
            <a:srgbClr val="DDE3E8"/>
          </a:solidFill>
          <a:ln w="12700">
            <a:solidFill>
              <a:srgbClr val="DDE3E8"/>
            </a:solidFill>
            <a:prstDash val="solid"/>
          </a:ln>
        </p:spPr>
      </p:sp>
      <p:sp>
        <p:nvSpPr>
          <p:cNvPr id="7" name="Shape 4"/>
          <p:cNvSpPr/>
          <p:nvPr/>
        </p:nvSpPr>
        <p:spPr>
          <a:xfrm>
            <a:off x="0" y="4956048"/>
            <a:ext cx="9144000" cy="187452"/>
          </a:xfrm>
          <a:prstGeom prst="rect">
            <a:avLst/>
          </a:prstGeom>
          <a:solidFill>
            <a:srgbClr val="EEF2F6"/>
          </a:solidFill>
          <a:ln w="12700">
            <a:solidFill>
              <a:srgbClr val="DDE3E8"/>
            </a:solidFill>
            <a:prstDash val="solid"/>
          </a:ln>
        </p:spPr>
      </p:sp>
      <p:sp>
        <p:nvSpPr>
          <p:cNvPr id="8" name="Shape 5"/>
          <p:cNvSpPr/>
          <p:nvPr/>
        </p:nvSpPr>
        <p:spPr>
          <a:xfrm>
            <a:off x="0" y="4956048"/>
            <a:ext cx="54864" cy="187452"/>
          </a:xfrm>
          <a:prstGeom prst="rect">
            <a:avLst/>
          </a:prstGeom>
          <a:solidFill>
            <a:srgbClr val="B42626"/>
          </a:solidFill>
          <a:ln w="12700">
            <a:solidFill>
              <a:srgbClr val="B42626"/>
            </a:solidFill>
            <a:prstDash val="solid"/>
          </a:ln>
        </p:spPr>
      </p:sp>
      <p:sp>
        <p:nvSpPr>
          <p:cNvPr id="9" name="Text 6"/>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10" name="Shape 7"/>
          <p:cNvSpPr/>
          <p:nvPr/>
        </p:nvSpPr>
        <p:spPr>
          <a:xfrm>
            <a:off x="347472" y="868680"/>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1" name="Shape 8"/>
          <p:cNvSpPr/>
          <p:nvPr/>
        </p:nvSpPr>
        <p:spPr>
          <a:xfrm>
            <a:off x="347472" y="868680"/>
            <a:ext cx="54864" cy="1719072"/>
          </a:xfrm>
          <a:prstGeom prst="rect">
            <a:avLst/>
          </a:prstGeom>
          <a:solidFill>
            <a:srgbClr val="B42626"/>
          </a:solidFill>
          <a:ln w="12700">
            <a:solidFill>
              <a:srgbClr val="B42626"/>
            </a:solidFill>
            <a:prstDash val="solid"/>
          </a:ln>
        </p:spPr>
      </p:sp>
      <p:pic>
        <p:nvPicPr>
          <p:cNvPr id="12" name="Image 1" descr="preencoded.png">    </p:cNvPr>
          <p:cNvPicPr>
            <a:picLocks noChangeAspect="1"/>
          </p:cNvPicPr>
          <p:nvPr/>
        </p:nvPicPr>
        <p:blipFill>
          <a:blip r:embed="rId2"/>
          <a:srcRect l="0" r="0" t="0" b="0"/>
          <a:stretch/>
        </p:blipFill>
        <p:spPr>
          <a:xfrm>
            <a:off x="603504" y="1051560"/>
            <a:ext cx="2212848" cy="1389888"/>
          </a:xfrm>
          <a:prstGeom prst="rect">
            <a:avLst/>
          </a:prstGeom>
        </p:spPr>
      </p:pic>
      <p:sp>
        <p:nvSpPr>
          <p:cNvPr id="13" name="Shape 9"/>
          <p:cNvSpPr/>
          <p:nvPr/>
        </p:nvSpPr>
        <p:spPr>
          <a:xfrm>
            <a:off x="3218688" y="868680"/>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4" name="Shape 10"/>
          <p:cNvSpPr/>
          <p:nvPr/>
        </p:nvSpPr>
        <p:spPr>
          <a:xfrm>
            <a:off x="3218688" y="868680"/>
            <a:ext cx="54864" cy="1719072"/>
          </a:xfrm>
          <a:prstGeom prst="rect">
            <a:avLst/>
          </a:prstGeom>
          <a:solidFill>
            <a:srgbClr val="B42626"/>
          </a:solidFill>
          <a:ln w="12700">
            <a:solidFill>
              <a:srgbClr val="B42626"/>
            </a:solidFill>
            <a:prstDash val="solid"/>
          </a:ln>
        </p:spPr>
      </p:sp>
      <p:pic>
        <p:nvPicPr>
          <p:cNvPr id="15" name="Image 2" descr="preencoded.png">    </p:cNvPr>
          <p:cNvPicPr>
            <a:picLocks noChangeAspect="1"/>
          </p:cNvPicPr>
          <p:nvPr/>
        </p:nvPicPr>
        <p:blipFill>
          <a:blip r:embed="rId3"/>
          <a:srcRect l="0" r="0" t="0" b="0"/>
          <a:stretch/>
        </p:blipFill>
        <p:spPr>
          <a:xfrm>
            <a:off x="3474720" y="1051560"/>
            <a:ext cx="2212848" cy="1389888"/>
          </a:xfrm>
          <a:prstGeom prst="rect">
            <a:avLst/>
          </a:prstGeom>
        </p:spPr>
      </p:pic>
      <p:sp>
        <p:nvSpPr>
          <p:cNvPr id="16" name="Shape 11"/>
          <p:cNvSpPr/>
          <p:nvPr/>
        </p:nvSpPr>
        <p:spPr>
          <a:xfrm>
            <a:off x="6089904" y="868680"/>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7" name="Shape 12"/>
          <p:cNvSpPr/>
          <p:nvPr/>
        </p:nvSpPr>
        <p:spPr>
          <a:xfrm>
            <a:off x="6089904" y="868680"/>
            <a:ext cx="54864" cy="1719072"/>
          </a:xfrm>
          <a:prstGeom prst="rect">
            <a:avLst/>
          </a:prstGeom>
          <a:solidFill>
            <a:srgbClr val="B42626"/>
          </a:solidFill>
          <a:ln w="12700">
            <a:solidFill>
              <a:srgbClr val="B42626"/>
            </a:solidFill>
            <a:prstDash val="solid"/>
          </a:ln>
        </p:spPr>
      </p:sp>
      <p:pic>
        <p:nvPicPr>
          <p:cNvPr id="18" name="Image 3" descr="preencoded.png">    </p:cNvPr>
          <p:cNvPicPr>
            <a:picLocks noChangeAspect="1"/>
          </p:cNvPicPr>
          <p:nvPr/>
        </p:nvPicPr>
        <p:blipFill>
          <a:blip r:embed="rId4"/>
          <a:srcRect l="0" r="0" t="0" b="0"/>
          <a:stretch/>
        </p:blipFill>
        <p:spPr>
          <a:xfrm>
            <a:off x="6345936" y="1051560"/>
            <a:ext cx="2212848" cy="1389888"/>
          </a:xfrm>
          <a:prstGeom prst="rect">
            <a:avLst/>
          </a:prstGeom>
        </p:spPr>
      </p:pic>
      <p:sp>
        <p:nvSpPr>
          <p:cNvPr id="19" name="Shape 13"/>
          <p:cNvSpPr/>
          <p:nvPr/>
        </p:nvSpPr>
        <p:spPr>
          <a:xfrm>
            <a:off x="347472" y="2752344"/>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0" name="Shape 14"/>
          <p:cNvSpPr/>
          <p:nvPr/>
        </p:nvSpPr>
        <p:spPr>
          <a:xfrm>
            <a:off x="347472" y="2752344"/>
            <a:ext cx="54864" cy="1719072"/>
          </a:xfrm>
          <a:prstGeom prst="rect">
            <a:avLst/>
          </a:prstGeom>
          <a:solidFill>
            <a:srgbClr val="B42626"/>
          </a:solidFill>
          <a:ln w="12700">
            <a:solidFill>
              <a:srgbClr val="B42626"/>
            </a:solidFill>
            <a:prstDash val="solid"/>
          </a:ln>
        </p:spPr>
      </p:sp>
      <p:pic>
        <p:nvPicPr>
          <p:cNvPr id="21" name="Image 4" descr="preencoded.png">    </p:cNvPr>
          <p:cNvPicPr>
            <a:picLocks noChangeAspect="1"/>
          </p:cNvPicPr>
          <p:nvPr/>
        </p:nvPicPr>
        <p:blipFill>
          <a:blip r:embed="rId5"/>
          <a:srcRect l="0" r="0" t="0" b="0"/>
          <a:stretch/>
        </p:blipFill>
        <p:spPr>
          <a:xfrm>
            <a:off x="603504" y="2935224"/>
            <a:ext cx="2212848" cy="1389888"/>
          </a:xfrm>
          <a:prstGeom prst="rect">
            <a:avLst/>
          </a:prstGeom>
        </p:spPr>
      </p:pic>
      <p:sp>
        <p:nvSpPr>
          <p:cNvPr id="22" name="Shape 15"/>
          <p:cNvSpPr/>
          <p:nvPr/>
        </p:nvSpPr>
        <p:spPr>
          <a:xfrm>
            <a:off x="3218688" y="2752344"/>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3" name="Shape 16"/>
          <p:cNvSpPr/>
          <p:nvPr/>
        </p:nvSpPr>
        <p:spPr>
          <a:xfrm>
            <a:off x="3218688" y="2752344"/>
            <a:ext cx="54864" cy="1719072"/>
          </a:xfrm>
          <a:prstGeom prst="rect">
            <a:avLst/>
          </a:prstGeom>
          <a:solidFill>
            <a:srgbClr val="B42626"/>
          </a:solidFill>
          <a:ln w="12700">
            <a:solidFill>
              <a:srgbClr val="B42626"/>
            </a:solidFill>
            <a:prstDash val="solid"/>
          </a:ln>
        </p:spPr>
      </p:sp>
      <p:pic>
        <p:nvPicPr>
          <p:cNvPr id="24" name="Image 5" descr="preencoded.png">    </p:cNvPr>
          <p:cNvPicPr>
            <a:picLocks noChangeAspect="1"/>
          </p:cNvPicPr>
          <p:nvPr/>
        </p:nvPicPr>
        <p:blipFill>
          <a:blip r:embed="rId6"/>
          <a:srcRect l="0" r="0" t="0" b="0"/>
          <a:stretch/>
        </p:blipFill>
        <p:spPr>
          <a:xfrm>
            <a:off x="3474720" y="2935224"/>
            <a:ext cx="2212848" cy="1389888"/>
          </a:xfrm>
          <a:prstGeom prst="rect">
            <a:avLst/>
          </a:prstGeom>
        </p:spPr>
      </p:pic>
      <p:sp>
        <p:nvSpPr>
          <p:cNvPr id="25" name="Shape 17"/>
          <p:cNvSpPr/>
          <p:nvPr/>
        </p:nvSpPr>
        <p:spPr>
          <a:xfrm>
            <a:off x="6089904" y="2752344"/>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6" name="Shape 18"/>
          <p:cNvSpPr/>
          <p:nvPr/>
        </p:nvSpPr>
        <p:spPr>
          <a:xfrm>
            <a:off x="6089904" y="2752344"/>
            <a:ext cx="54864" cy="1719072"/>
          </a:xfrm>
          <a:prstGeom prst="rect">
            <a:avLst/>
          </a:prstGeom>
          <a:solidFill>
            <a:srgbClr val="B42626"/>
          </a:solidFill>
          <a:ln w="12700">
            <a:solidFill>
              <a:srgbClr val="B42626"/>
            </a:solidFill>
            <a:prstDash val="solid"/>
          </a:ln>
        </p:spPr>
      </p:sp>
      <p:pic>
        <p:nvPicPr>
          <p:cNvPr id="27" name="Image 6" descr="preencoded.png">    </p:cNvPr>
          <p:cNvPicPr>
            <a:picLocks noChangeAspect="1"/>
          </p:cNvPicPr>
          <p:nvPr/>
        </p:nvPicPr>
        <p:blipFill>
          <a:blip r:embed="rId7"/>
          <a:srcRect l="0" r="0" t="0" b="0"/>
          <a:stretch/>
        </p:blipFill>
        <p:spPr>
          <a:xfrm>
            <a:off x="6345936" y="2935224"/>
            <a:ext cx="2212848" cy="1389888"/>
          </a:xfrm>
          <a:prstGeom prst="rect">
            <a:avLst/>
          </a:prstGeom>
        </p:spPr>
      </p:pic>
      <p:sp>
        <p:nvSpPr>
          <p:cNvPr id="28" name="Shape 19"/>
          <p:cNvSpPr/>
          <p:nvPr/>
        </p:nvSpPr>
        <p:spPr>
          <a:xfrm>
            <a:off x="347472" y="4636008"/>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9" name="Shape 20"/>
          <p:cNvSpPr/>
          <p:nvPr/>
        </p:nvSpPr>
        <p:spPr>
          <a:xfrm>
            <a:off x="347472" y="4636008"/>
            <a:ext cx="54864" cy="1719072"/>
          </a:xfrm>
          <a:prstGeom prst="rect">
            <a:avLst/>
          </a:prstGeom>
          <a:solidFill>
            <a:srgbClr val="B42626"/>
          </a:solidFill>
          <a:ln w="12700">
            <a:solidFill>
              <a:srgbClr val="B42626"/>
            </a:solidFill>
            <a:prstDash val="solid"/>
          </a:ln>
        </p:spPr>
      </p:sp>
      <p:pic>
        <p:nvPicPr>
          <p:cNvPr id="30" name="Image 7" descr="preencoded.png">    </p:cNvPr>
          <p:cNvPicPr>
            <a:picLocks noChangeAspect="1"/>
          </p:cNvPicPr>
          <p:nvPr/>
        </p:nvPicPr>
        <p:blipFill>
          <a:blip r:embed="rId8"/>
          <a:srcRect l="0" r="0" t="0" b="0"/>
          <a:stretch/>
        </p:blipFill>
        <p:spPr>
          <a:xfrm>
            <a:off x="603504" y="4818888"/>
            <a:ext cx="2212848" cy="1389888"/>
          </a:xfrm>
          <a:prstGeom prst="rect">
            <a:avLst/>
          </a:prstGeom>
        </p:spPr>
      </p:pic>
      <p:sp>
        <p:nvSpPr>
          <p:cNvPr id="31" name="Shape 21"/>
          <p:cNvSpPr/>
          <p:nvPr/>
        </p:nvSpPr>
        <p:spPr>
          <a:xfrm>
            <a:off x="3218688" y="4636008"/>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2" name="Shape 22"/>
          <p:cNvSpPr/>
          <p:nvPr/>
        </p:nvSpPr>
        <p:spPr>
          <a:xfrm>
            <a:off x="3218688" y="4636008"/>
            <a:ext cx="54864" cy="1719072"/>
          </a:xfrm>
          <a:prstGeom prst="rect">
            <a:avLst/>
          </a:prstGeom>
          <a:solidFill>
            <a:srgbClr val="B42626"/>
          </a:solidFill>
          <a:ln w="12700">
            <a:solidFill>
              <a:srgbClr val="B42626"/>
            </a:solidFill>
            <a:prstDash val="solid"/>
          </a:ln>
        </p:spPr>
      </p:sp>
      <p:pic>
        <p:nvPicPr>
          <p:cNvPr id="33" name="Image 8" descr="preencoded.png">    </p:cNvPr>
          <p:cNvPicPr>
            <a:picLocks noChangeAspect="1"/>
          </p:cNvPicPr>
          <p:nvPr/>
        </p:nvPicPr>
        <p:blipFill>
          <a:blip r:embed="rId9"/>
          <a:srcRect l="0" r="0" t="0" b="0"/>
          <a:stretch/>
        </p:blipFill>
        <p:spPr>
          <a:xfrm>
            <a:off x="3474720" y="4818888"/>
            <a:ext cx="2212848" cy="1389888"/>
          </a:xfrm>
          <a:prstGeom prst="rect">
            <a:avLst/>
          </a:prstGeom>
        </p:spPr>
      </p:pic>
      <p:sp>
        <p:nvSpPr>
          <p:cNvPr id="34" name="Shape 23"/>
          <p:cNvSpPr/>
          <p:nvPr/>
        </p:nvSpPr>
        <p:spPr>
          <a:xfrm>
            <a:off x="6089904" y="4636008"/>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5" name="Shape 24"/>
          <p:cNvSpPr/>
          <p:nvPr/>
        </p:nvSpPr>
        <p:spPr>
          <a:xfrm>
            <a:off x="6089904" y="4636008"/>
            <a:ext cx="54864" cy="1719072"/>
          </a:xfrm>
          <a:prstGeom prst="rect">
            <a:avLst/>
          </a:prstGeom>
          <a:solidFill>
            <a:srgbClr val="B42626"/>
          </a:solidFill>
          <a:ln w="12700">
            <a:solidFill>
              <a:srgbClr val="B42626"/>
            </a:solidFill>
            <a:prstDash val="solid"/>
          </a:ln>
        </p:spPr>
      </p:sp>
      <p:pic>
        <p:nvPicPr>
          <p:cNvPr id="36" name="Image 9" descr="preencoded.png">    </p:cNvPr>
          <p:cNvPicPr>
            <a:picLocks noChangeAspect="1"/>
          </p:cNvPicPr>
          <p:nvPr/>
        </p:nvPicPr>
        <p:blipFill>
          <a:blip r:embed="rId10"/>
          <a:srcRect l="0" r="0" t="0" b="0"/>
          <a:stretch/>
        </p:blipFill>
        <p:spPr>
          <a:xfrm>
            <a:off x="6345936" y="4818888"/>
            <a:ext cx="2212848" cy="138988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OUR CLIENTS</a:t>
            </a:r>
            <a:endParaRPr lang="en-US" sz="2000" dirty="0"/>
          </a:p>
        </p:txBody>
      </p:sp>
      <p:sp>
        <p:nvSpPr>
          <p:cNvPr id="5" name="Text 2"/>
          <p:cNvSpPr/>
          <p:nvPr/>
        </p:nvSpPr>
        <p:spPr>
          <a:xfrm>
            <a:off x="411480" y="475488"/>
            <a:ext cx="6400800" cy="237744"/>
          </a:xfrm>
          <a:prstGeom prst="rect">
            <a:avLst/>
          </a:prstGeom>
          <a:noFill/>
          <a:ln/>
        </p:spPr>
        <p:txBody>
          <a:bodyPr wrap="square" rtlCol="0" anchor="ctr"/>
          <a:lstStyle/>
          <a:p>
            <a:pPr indent="0" marL="0">
              <a:buNone/>
            </a:pPr>
            <a:r>
              <a:rPr lang="en-US" sz="1000" dirty="0">
                <a:solidFill>
                  <a:srgbClr val="5A6A78"/>
                </a:solidFill>
                <a:latin typeface="Calibri" pitchFamily="34" charset="0"/>
                <a:ea typeface="Calibri" pitchFamily="34" charset="-122"/>
                <a:cs typeface="Calibri" pitchFamily="34" charset="-120"/>
              </a:rPr>
              <a:t>Trusted by 300+ enterprises across industries and geographies</a:t>
            </a:r>
            <a:endParaRPr lang="en-US" sz="1000" dirty="0"/>
          </a:p>
        </p:txBody>
      </p:sp>
      <p:sp>
        <p:nvSpPr>
          <p:cNvPr id="6" name="Shape 3"/>
          <p:cNvSpPr/>
          <p:nvPr/>
        </p:nvSpPr>
        <p:spPr>
          <a:xfrm>
            <a:off x="411480" y="749808"/>
            <a:ext cx="8321040" cy="16459"/>
          </a:xfrm>
          <a:prstGeom prst="rect">
            <a:avLst/>
          </a:prstGeom>
          <a:solidFill>
            <a:srgbClr val="DDE3E8"/>
          </a:solidFill>
          <a:ln w="12700">
            <a:solidFill>
              <a:srgbClr val="DDE3E8"/>
            </a:solidFill>
            <a:prstDash val="solid"/>
          </a:ln>
        </p:spPr>
      </p:sp>
      <p:sp>
        <p:nvSpPr>
          <p:cNvPr id="7" name="Shape 4"/>
          <p:cNvSpPr/>
          <p:nvPr/>
        </p:nvSpPr>
        <p:spPr>
          <a:xfrm>
            <a:off x="0" y="4956048"/>
            <a:ext cx="9144000" cy="187452"/>
          </a:xfrm>
          <a:prstGeom prst="rect">
            <a:avLst/>
          </a:prstGeom>
          <a:solidFill>
            <a:srgbClr val="EEF2F6"/>
          </a:solidFill>
          <a:ln w="12700">
            <a:solidFill>
              <a:srgbClr val="DDE3E8"/>
            </a:solidFill>
            <a:prstDash val="solid"/>
          </a:ln>
        </p:spPr>
      </p:sp>
      <p:sp>
        <p:nvSpPr>
          <p:cNvPr id="8" name="Shape 5"/>
          <p:cNvSpPr/>
          <p:nvPr/>
        </p:nvSpPr>
        <p:spPr>
          <a:xfrm>
            <a:off x="0" y="4956048"/>
            <a:ext cx="54864" cy="187452"/>
          </a:xfrm>
          <a:prstGeom prst="rect">
            <a:avLst/>
          </a:prstGeom>
          <a:solidFill>
            <a:srgbClr val="B42626"/>
          </a:solidFill>
          <a:ln w="12700">
            <a:solidFill>
              <a:srgbClr val="B42626"/>
            </a:solidFill>
            <a:prstDash val="solid"/>
          </a:ln>
        </p:spPr>
      </p:sp>
      <p:sp>
        <p:nvSpPr>
          <p:cNvPr id="9" name="Text 6"/>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10" name="Shape 7"/>
          <p:cNvSpPr/>
          <p:nvPr/>
        </p:nvSpPr>
        <p:spPr>
          <a:xfrm>
            <a:off x="347472" y="841248"/>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1" name="Shape 8"/>
          <p:cNvSpPr/>
          <p:nvPr/>
        </p:nvSpPr>
        <p:spPr>
          <a:xfrm>
            <a:off x="347472" y="841248"/>
            <a:ext cx="2706624" cy="54864"/>
          </a:xfrm>
          <a:prstGeom prst="rect">
            <a:avLst/>
          </a:prstGeom>
          <a:solidFill>
            <a:srgbClr val="B42626"/>
          </a:solidFill>
          <a:ln w="12700">
            <a:solidFill>
              <a:srgbClr val="B42626"/>
            </a:solidFill>
            <a:prstDash val="solid"/>
          </a:ln>
        </p:spPr>
      </p:sp>
      <p:sp>
        <p:nvSpPr>
          <p:cNvPr id="12" name="Text 9"/>
          <p:cNvSpPr/>
          <p:nvPr/>
        </p:nvSpPr>
        <p:spPr>
          <a:xfrm>
            <a:off x="512064" y="932688"/>
            <a:ext cx="822960" cy="658368"/>
          </a:xfrm>
          <a:prstGeom prst="rect">
            <a:avLst/>
          </a:prstGeom>
          <a:noFill/>
          <a:ln/>
        </p:spPr>
        <p:txBody>
          <a:bodyPr wrap="square" rtlCol="0" anchor="ctr"/>
          <a:lstStyle/>
          <a:p>
            <a:pPr indent="0" marL="0">
              <a:buNone/>
            </a:pPr>
            <a:r>
              <a:rPr lang="en-US" sz="3000" b="1" dirty="0">
                <a:solidFill>
                  <a:srgbClr val="B42626"/>
                </a:solidFill>
                <a:latin typeface="Calibri" pitchFamily="34" charset="0"/>
                <a:ea typeface="Calibri" pitchFamily="34" charset="-122"/>
                <a:cs typeface="Calibri" pitchFamily="34" charset="-120"/>
              </a:rPr>
              <a:t>80+</a:t>
            </a:r>
            <a:endParaRPr lang="en-US" sz="3000" dirty="0"/>
          </a:p>
        </p:txBody>
      </p:sp>
      <p:sp>
        <p:nvSpPr>
          <p:cNvPr id="13" name="Text 10"/>
          <p:cNvSpPr/>
          <p:nvPr/>
        </p:nvSpPr>
        <p:spPr>
          <a:xfrm>
            <a:off x="1307592" y="1005840"/>
            <a:ext cx="1572768" cy="347472"/>
          </a:xfrm>
          <a:prstGeom prst="rect">
            <a:avLst/>
          </a:prstGeom>
          <a:noFill/>
          <a:ln/>
        </p:spPr>
        <p:txBody>
          <a:bodyPr wrap="square" rtlCol="0" anchor="ctr"/>
          <a:lstStyle/>
          <a:p>
            <a:pPr indent="0" marL="0">
              <a:buNone/>
            </a:pPr>
            <a:r>
              <a:rPr lang="en-US" sz="1100" b="1" dirty="0">
                <a:solidFill>
                  <a:srgbClr val="1C2B3A"/>
                </a:solidFill>
                <a:latin typeface="Calibri" pitchFamily="34" charset="0"/>
                <a:ea typeface="Calibri" pitchFamily="34" charset="-122"/>
                <a:cs typeface="Calibri" pitchFamily="34" charset="-120"/>
              </a:rPr>
              <a:t>BFSI</a:t>
            </a:r>
            <a:endParaRPr lang="en-US" sz="1100" dirty="0"/>
          </a:p>
        </p:txBody>
      </p:sp>
      <p:sp>
        <p:nvSpPr>
          <p:cNvPr id="14" name="Shape 11"/>
          <p:cNvSpPr/>
          <p:nvPr/>
        </p:nvSpPr>
        <p:spPr>
          <a:xfrm>
            <a:off x="512064" y="1664208"/>
            <a:ext cx="2395728" cy="10973"/>
          </a:xfrm>
          <a:prstGeom prst="rect">
            <a:avLst/>
          </a:prstGeom>
          <a:solidFill>
            <a:srgbClr val="DDE3E8"/>
          </a:solidFill>
          <a:ln w="12700">
            <a:solidFill>
              <a:srgbClr val="DDE3E8"/>
            </a:solidFill>
            <a:prstDash val="solid"/>
          </a:ln>
        </p:spPr>
      </p:sp>
      <p:sp>
        <p:nvSpPr>
          <p:cNvPr id="15" name="Text 12"/>
          <p:cNvSpPr/>
          <p:nvPr/>
        </p:nvSpPr>
        <p:spPr>
          <a:xfrm>
            <a:off x="512064" y="1737360"/>
            <a:ext cx="2395728" cy="713232"/>
          </a:xfrm>
          <a:prstGeom prst="rect">
            <a:avLst/>
          </a:prstGeom>
          <a:noFill/>
          <a:ln/>
        </p:spPr>
        <p:txBody>
          <a:bodyPr wrap="square" rtlCol="0" anchor="ctr"/>
          <a:lstStyle/>
          <a:p>
            <a:pPr indent="0" marL="0">
              <a:buNone/>
            </a:pPr>
            <a:r>
              <a:rPr lang="en-US" sz="900" dirty="0">
                <a:solidFill>
                  <a:srgbClr val="5A6A78"/>
                </a:solidFill>
                <a:latin typeface="Calibri" pitchFamily="34" charset="0"/>
                <a:ea typeface="Calibri" pitchFamily="34" charset="-122"/>
                <a:cs typeface="Calibri" pitchFamily="34" charset="-120"/>
              </a:rPr>
              <a:t>Banks · NBFCs · Fintechs</a:t>
            </a:r>
            <a:endParaRPr lang="en-US" sz="900" dirty="0"/>
          </a:p>
          <a:p>
            <a:pPr indent="0" marL="0">
              <a:buNone/>
            </a:pPr>
            <a:r>
              <a:rPr lang="en-US" sz="900" dirty="0">
                <a:solidFill>
                  <a:srgbClr val="5A6A78"/>
                </a:solidFill>
                <a:latin typeface="Calibri" pitchFamily="34" charset="0"/>
                <a:ea typeface="Calibri" pitchFamily="34" charset="-122"/>
                <a:cs typeface="Calibri" pitchFamily="34" charset="-120"/>
              </a:rPr>
              <a:t>Insurers · Stock Exchanges</a:t>
            </a:r>
            <a:endParaRPr lang="en-US" sz="900" dirty="0"/>
          </a:p>
        </p:txBody>
      </p:sp>
      <p:sp>
        <p:nvSpPr>
          <p:cNvPr id="16" name="Shape 13"/>
          <p:cNvSpPr/>
          <p:nvPr/>
        </p:nvSpPr>
        <p:spPr>
          <a:xfrm>
            <a:off x="3218688" y="841248"/>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7" name="Shape 14"/>
          <p:cNvSpPr/>
          <p:nvPr/>
        </p:nvSpPr>
        <p:spPr>
          <a:xfrm>
            <a:off x="3218688" y="841248"/>
            <a:ext cx="2706624" cy="54864"/>
          </a:xfrm>
          <a:prstGeom prst="rect">
            <a:avLst/>
          </a:prstGeom>
          <a:solidFill>
            <a:srgbClr val="B42626"/>
          </a:solidFill>
          <a:ln w="12700">
            <a:solidFill>
              <a:srgbClr val="B42626"/>
            </a:solidFill>
            <a:prstDash val="solid"/>
          </a:ln>
        </p:spPr>
      </p:sp>
      <p:sp>
        <p:nvSpPr>
          <p:cNvPr id="18" name="Text 15"/>
          <p:cNvSpPr/>
          <p:nvPr/>
        </p:nvSpPr>
        <p:spPr>
          <a:xfrm>
            <a:off x="3383280" y="932688"/>
            <a:ext cx="822960" cy="658368"/>
          </a:xfrm>
          <a:prstGeom prst="rect">
            <a:avLst/>
          </a:prstGeom>
          <a:noFill/>
          <a:ln/>
        </p:spPr>
        <p:txBody>
          <a:bodyPr wrap="square" rtlCol="0" anchor="ctr"/>
          <a:lstStyle/>
          <a:p>
            <a:pPr indent="0" marL="0">
              <a:buNone/>
            </a:pPr>
            <a:r>
              <a:rPr lang="en-US" sz="3000" b="1" dirty="0">
                <a:solidFill>
                  <a:srgbClr val="B42626"/>
                </a:solidFill>
                <a:latin typeface="Calibri" pitchFamily="34" charset="0"/>
                <a:ea typeface="Calibri" pitchFamily="34" charset="-122"/>
                <a:cs typeface="Calibri" pitchFamily="34" charset="-120"/>
              </a:rPr>
              <a:t>70+</a:t>
            </a:r>
            <a:endParaRPr lang="en-US" sz="3000" dirty="0"/>
          </a:p>
        </p:txBody>
      </p:sp>
      <p:sp>
        <p:nvSpPr>
          <p:cNvPr id="19" name="Text 16"/>
          <p:cNvSpPr/>
          <p:nvPr/>
        </p:nvSpPr>
        <p:spPr>
          <a:xfrm>
            <a:off x="4178808" y="1005840"/>
            <a:ext cx="1572768" cy="347472"/>
          </a:xfrm>
          <a:prstGeom prst="rect">
            <a:avLst/>
          </a:prstGeom>
          <a:noFill/>
          <a:ln/>
        </p:spPr>
        <p:txBody>
          <a:bodyPr wrap="square" rtlCol="0" anchor="ctr"/>
          <a:lstStyle/>
          <a:p>
            <a:pPr indent="0" marL="0">
              <a:buNone/>
            </a:pPr>
            <a:r>
              <a:rPr lang="en-US" sz="1100" b="1" dirty="0">
                <a:solidFill>
                  <a:srgbClr val="1C2B3A"/>
                </a:solidFill>
                <a:latin typeface="Calibri" pitchFamily="34" charset="0"/>
                <a:ea typeface="Calibri" pitchFamily="34" charset="-122"/>
                <a:cs typeface="Calibri" pitchFamily="34" charset="-120"/>
              </a:rPr>
              <a:t>SaaS &amp; Technology</a:t>
            </a:r>
            <a:endParaRPr lang="en-US" sz="1100" dirty="0"/>
          </a:p>
        </p:txBody>
      </p:sp>
      <p:sp>
        <p:nvSpPr>
          <p:cNvPr id="20" name="Shape 17"/>
          <p:cNvSpPr/>
          <p:nvPr/>
        </p:nvSpPr>
        <p:spPr>
          <a:xfrm>
            <a:off x="3383280" y="1664208"/>
            <a:ext cx="2395728" cy="10973"/>
          </a:xfrm>
          <a:prstGeom prst="rect">
            <a:avLst/>
          </a:prstGeom>
          <a:solidFill>
            <a:srgbClr val="DDE3E8"/>
          </a:solidFill>
          <a:ln w="12700">
            <a:solidFill>
              <a:srgbClr val="DDE3E8"/>
            </a:solidFill>
            <a:prstDash val="solid"/>
          </a:ln>
        </p:spPr>
      </p:sp>
      <p:sp>
        <p:nvSpPr>
          <p:cNvPr id="21" name="Text 18"/>
          <p:cNvSpPr/>
          <p:nvPr/>
        </p:nvSpPr>
        <p:spPr>
          <a:xfrm>
            <a:off x="3383280" y="1737360"/>
            <a:ext cx="2395728" cy="713232"/>
          </a:xfrm>
          <a:prstGeom prst="rect">
            <a:avLst/>
          </a:prstGeom>
          <a:noFill/>
          <a:ln/>
        </p:spPr>
        <p:txBody>
          <a:bodyPr wrap="square" rtlCol="0" anchor="ctr"/>
          <a:lstStyle/>
          <a:p>
            <a:pPr indent="0" marL="0">
              <a:buNone/>
            </a:pPr>
            <a:r>
              <a:rPr lang="en-US" sz="900" dirty="0">
                <a:solidFill>
                  <a:srgbClr val="5A6A78"/>
                </a:solidFill>
                <a:latin typeface="Calibri" pitchFamily="34" charset="0"/>
                <a:ea typeface="Calibri" pitchFamily="34" charset="-122"/>
                <a:cs typeface="Calibri" pitchFamily="34" charset="-120"/>
              </a:rPr>
              <a:t>Product companies</a:t>
            </a:r>
            <a:endParaRPr lang="en-US" sz="900" dirty="0"/>
          </a:p>
          <a:p>
            <a:pPr indent="0" marL="0">
              <a:buNone/>
            </a:pPr>
            <a:r>
              <a:rPr lang="en-US" sz="900" dirty="0">
                <a:solidFill>
                  <a:srgbClr val="5A6A78"/>
                </a:solidFill>
                <a:latin typeface="Calibri" pitchFamily="34" charset="0"/>
                <a:ea typeface="Calibri" pitchFamily="34" charset="-122"/>
                <a:cs typeface="Calibri" pitchFamily="34" charset="-120"/>
              </a:rPr>
              <a:t>Cloud-native startups</a:t>
            </a:r>
            <a:endParaRPr lang="en-US" sz="900" dirty="0"/>
          </a:p>
        </p:txBody>
      </p:sp>
      <p:sp>
        <p:nvSpPr>
          <p:cNvPr id="22" name="Shape 19"/>
          <p:cNvSpPr/>
          <p:nvPr/>
        </p:nvSpPr>
        <p:spPr>
          <a:xfrm>
            <a:off x="6089904" y="841248"/>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3" name="Shape 20"/>
          <p:cNvSpPr/>
          <p:nvPr/>
        </p:nvSpPr>
        <p:spPr>
          <a:xfrm>
            <a:off x="6089904" y="841248"/>
            <a:ext cx="2706624" cy="54864"/>
          </a:xfrm>
          <a:prstGeom prst="rect">
            <a:avLst/>
          </a:prstGeom>
          <a:solidFill>
            <a:srgbClr val="B42626"/>
          </a:solidFill>
          <a:ln w="12700">
            <a:solidFill>
              <a:srgbClr val="B42626"/>
            </a:solidFill>
            <a:prstDash val="solid"/>
          </a:ln>
        </p:spPr>
      </p:sp>
      <p:sp>
        <p:nvSpPr>
          <p:cNvPr id="24" name="Text 21"/>
          <p:cNvSpPr/>
          <p:nvPr/>
        </p:nvSpPr>
        <p:spPr>
          <a:xfrm>
            <a:off x="6254496" y="932688"/>
            <a:ext cx="822960" cy="658368"/>
          </a:xfrm>
          <a:prstGeom prst="rect">
            <a:avLst/>
          </a:prstGeom>
          <a:noFill/>
          <a:ln/>
        </p:spPr>
        <p:txBody>
          <a:bodyPr wrap="square" rtlCol="0" anchor="ctr"/>
          <a:lstStyle/>
          <a:p>
            <a:pPr indent="0" marL="0">
              <a:buNone/>
            </a:pPr>
            <a:r>
              <a:rPr lang="en-US" sz="3000" b="1" dirty="0">
                <a:solidFill>
                  <a:srgbClr val="B42626"/>
                </a:solidFill>
                <a:latin typeface="Calibri" pitchFamily="34" charset="0"/>
                <a:ea typeface="Calibri" pitchFamily="34" charset="-122"/>
                <a:cs typeface="Calibri" pitchFamily="34" charset="-120"/>
              </a:rPr>
              <a:t>30+</a:t>
            </a:r>
            <a:endParaRPr lang="en-US" sz="3000" dirty="0"/>
          </a:p>
        </p:txBody>
      </p:sp>
      <p:sp>
        <p:nvSpPr>
          <p:cNvPr id="25" name="Text 22"/>
          <p:cNvSpPr/>
          <p:nvPr/>
        </p:nvSpPr>
        <p:spPr>
          <a:xfrm>
            <a:off x="7050024" y="1005840"/>
            <a:ext cx="1572768" cy="347472"/>
          </a:xfrm>
          <a:prstGeom prst="rect">
            <a:avLst/>
          </a:prstGeom>
          <a:noFill/>
          <a:ln/>
        </p:spPr>
        <p:txBody>
          <a:bodyPr wrap="square" rtlCol="0" anchor="ctr"/>
          <a:lstStyle/>
          <a:p>
            <a:pPr indent="0" marL="0">
              <a:buNone/>
            </a:pPr>
            <a:r>
              <a:rPr lang="en-US" sz="1100" b="1" dirty="0">
                <a:solidFill>
                  <a:srgbClr val="1C2B3A"/>
                </a:solidFill>
                <a:latin typeface="Calibri" pitchFamily="34" charset="0"/>
                <a:ea typeface="Calibri" pitchFamily="34" charset="-122"/>
                <a:cs typeface="Calibri" pitchFamily="34" charset="-120"/>
              </a:rPr>
              <a:t>Healthcare</a:t>
            </a:r>
            <a:endParaRPr lang="en-US" sz="1100" dirty="0"/>
          </a:p>
        </p:txBody>
      </p:sp>
      <p:sp>
        <p:nvSpPr>
          <p:cNvPr id="26" name="Shape 23"/>
          <p:cNvSpPr/>
          <p:nvPr/>
        </p:nvSpPr>
        <p:spPr>
          <a:xfrm>
            <a:off x="6254496" y="1664208"/>
            <a:ext cx="2395728" cy="10973"/>
          </a:xfrm>
          <a:prstGeom prst="rect">
            <a:avLst/>
          </a:prstGeom>
          <a:solidFill>
            <a:srgbClr val="DDE3E8"/>
          </a:solidFill>
          <a:ln w="12700">
            <a:solidFill>
              <a:srgbClr val="DDE3E8"/>
            </a:solidFill>
            <a:prstDash val="solid"/>
          </a:ln>
        </p:spPr>
      </p:sp>
      <p:sp>
        <p:nvSpPr>
          <p:cNvPr id="27" name="Text 24"/>
          <p:cNvSpPr/>
          <p:nvPr/>
        </p:nvSpPr>
        <p:spPr>
          <a:xfrm>
            <a:off x="6254496" y="1737360"/>
            <a:ext cx="2395728" cy="713232"/>
          </a:xfrm>
          <a:prstGeom prst="rect">
            <a:avLst/>
          </a:prstGeom>
          <a:noFill/>
          <a:ln/>
        </p:spPr>
        <p:txBody>
          <a:bodyPr wrap="square" rtlCol="0" anchor="ctr"/>
          <a:lstStyle/>
          <a:p>
            <a:pPr indent="0" marL="0">
              <a:buNone/>
            </a:pPr>
            <a:r>
              <a:rPr lang="en-US" sz="900" dirty="0">
                <a:solidFill>
                  <a:srgbClr val="5A6A78"/>
                </a:solidFill>
                <a:latin typeface="Calibri" pitchFamily="34" charset="0"/>
                <a:ea typeface="Calibri" pitchFamily="34" charset="-122"/>
                <a:cs typeface="Calibri" pitchFamily="34" charset="-120"/>
              </a:rPr>
              <a:t>Hospitals · Health tech</a:t>
            </a:r>
            <a:endParaRPr lang="en-US" sz="900" dirty="0"/>
          </a:p>
          <a:p>
            <a:pPr indent="0" marL="0">
              <a:buNone/>
            </a:pPr>
            <a:r>
              <a:rPr lang="en-US" sz="900" dirty="0">
                <a:solidFill>
                  <a:srgbClr val="5A6A78"/>
                </a:solidFill>
                <a:latin typeface="Calibri" pitchFamily="34" charset="0"/>
                <a:ea typeface="Calibri" pitchFamily="34" charset="-122"/>
                <a:cs typeface="Calibri" pitchFamily="34" charset="-120"/>
              </a:rPr>
              <a:t>Pharmaceuticals</a:t>
            </a:r>
            <a:endParaRPr lang="en-US" sz="900" dirty="0"/>
          </a:p>
        </p:txBody>
      </p:sp>
      <p:sp>
        <p:nvSpPr>
          <p:cNvPr id="28" name="Shape 25"/>
          <p:cNvSpPr/>
          <p:nvPr/>
        </p:nvSpPr>
        <p:spPr>
          <a:xfrm>
            <a:off x="347472" y="2724912"/>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9" name="Shape 26"/>
          <p:cNvSpPr/>
          <p:nvPr/>
        </p:nvSpPr>
        <p:spPr>
          <a:xfrm>
            <a:off x="347472" y="2724912"/>
            <a:ext cx="2706624" cy="54864"/>
          </a:xfrm>
          <a:prstGeom prst="rect">
            <a:avLst/>
          </a:prstGeom>
          <a:solidFill>
            <a:srgbClr val="B42626"/>
          </a:solidFill>
          <a:ln w="12700">
            <a:solidFill>
              <a:srgbClr val="B42626"/>
            </a:solidFill>
            <a:prstDash val="solid"/>
          </a:ln>
        </p:spPr>
      </p:sp>
      <p:sp>
        <p:nvSpPr>
          <p:cNvPr id="30" name="Text 27"/>
          <p:cNvSpPr/>
          <p:nvPr/>
        </p:nvSpPr>
        <p:spPr>
          <a:xfrm>
            <a:off x="512064" y="2816352"/>
            <a:ext cx="822960" cy="658368"/>
          </a:xfrm>
          <a:prstGeom prst="rect">
            <a:avLst/>
          </a:prstGeom>
          <a:noFill/>
          <a:ln/>
        </p:spPr>
        <p:txBody>
          <a:bodyPr wrap="square" rtlCol="0" anchor="ctr"/>
          <a:lstStyle/>
          <a:p>
            <a:pPr indent="0" marL="0">
              <a:buNone/>
            </a:pPr>
            <a:r>
              <a:rPr lang="en-US" sz="3000" b="1" dirty="0">
                <a:solidFill>
                  <a:srgbClr val="B42626"/>
                </a:solidFill>
                <a:latin typeface="Calibri" pitchFamily="34" charset="0"/>
                <a:ea typeface="Calibri" pitchFamily="34" charset="-122"/>
                <a:cs typeface="Calibri" pitchFamily="34" charset="-120"/>
              </a:rPr>
              <a:t>40+</a:t>
            </a:r>
            <a:endParaRPr lang="en-US" sz="3000" dirty="0"/>
          </a:p>
        </p:txBody>
      </p:sp>
      <p:sp>
        <p:nvSpPr>
          <p:cNvPr id="31" name="Text 28"/>
          <p:cNvSpPr/>
          <p:nvPr/>
        </p:nvSpPr>
        <p:spPr>
          <a:xfrm>
            <a:off x="1307592" y="2889504"/>
            <a:ext cx="1572768" cy="347472"/>
          </a:xfrm>
          <a:prstGeom prst="rect">
            <a:avLst/>
          </a:prstGeom>
          <a:noFill/>
          <a:ln/>
        </p:spPr>
        <p:txBody>
          <a:bodyPr wrap="square" rtlCol="0" anchor="ctr"/>
          <a:lstStyle/>
          <a:p>
            <a:pPr indent="0" marL="0">
              <a:buNone/>
            </a:pPr>
            <a:r>
              <a:rPr lang="en-US" sz="1100" b="1" dirty="0">
                <a:solidFill>
                  <a:srgbClr val="1C2B3A"/>
                </a:solidFill>
                <a:latin typeface="Calibri" pitchFamily="34" charset="0"/>
                <a:ea typeface="Calibri" pitchFamily="34" charset="-122"/>
                <a:cs typeface="Calibri" pitchFamily="34" charset="-120"/>
              </a:rPr>
              <a:t>Manufacturing</a:t>
            </a:r>
            <a:endParaRPr lang="en-US" sz="1100" dirty="0"/>
          </a:p>
        </p:txBody>
      </p:sp>
      <p:sp>
        <p:nvSpPr>
          <p:cNvPr id="32" name="Shape 29"/>
          <p:cNvSpPr/>
          <p:nvPr/>
        </p:nvSpPr>
        <p:spPr>
          <a:xfrm>
            <a:off x="512064" y="3547872"/>
            <a:ext cx="2395728" cy="10973"/>
          </a:xfrm>
          <a:prstGeom prst="rect">
            <a:avLst/>
          </a:prstGeom>
          <a:solidFill>
            <a:srgbClr val="DDE3E8"/>
          </a:solidFill>
          <a:ln w="12700">
            <a:solidFill>
              <a:srgbClr val="DDE3E8"/>
            </a:solidFill>
            <a:prstDash val="solid"/>
          </a:ln>
        </p:spPr>
      </p:sp>
      <p:sp>
        <p:nvSpPr>
          <p:cNvPr id="33" name="Text 30"/>
          <p:cNvSpPr/>
          <p:nvPr/>
        </p:nvSpPr>
        <p:spPr>
          <a:xfrm>
            <a:off x="512064" y="3621024"/>
            <a:ext cx="2395728" cy="713232"/>
          </a:xfrm>
          <a:prstGeom prst="rect">
            <a:avLst/>
          </a:prstGeom>
          <a:noFill/>
          <a:ln/>
        </p:spPr>
        <p:txBody>
          <a:bodyPr wrap="square" rtlCol="0" anchor="ctr"/>
          <a:lstStyle/>
          <a:p>
            <a:pPr indent="0" marL="0">
              <a:buNone/>
            </a:pPr>
            <a:r>
              <a:rPr lang="en-US" sz="900" dirty="0">
                <a:solidFill>
                  <a:srgbClr val="5A6A78"/>
                </a:solidFill>
                <a:latin typeface="Calibri" pitchFamily="34" charset="0"/>
                <a:ea typeface="Calibri" pitchFamily="34" charset="-122"/>
                <a:cs typeface="Calibri" pitchFamily="34" charset="-120"/>
              </a:rPr>
              <a:t>Industrial automation</a:t>
            </a:r>
            <a:endParaRPr lang="en-US" sz="900" dirty="0"/>
          </a:p>
          <a:p>
            <a:pPr indent="0" marL="0">
              <a:buNone/>
            </a:pPr>
            <a:r>
              <a:rPr lang="en-US" sz="900" dirty="0">
                <a:solidFill>
                  <a:srgbClr val="5A6A78"/>
                </a:solidFill>
                <a:latin typeface="Calibri" pitchFamily="34" charset="0"/>
                <a:ea typeface="Calibri" pitchFamily="34" charset="-122"/>
                <a:cs typeface="Calibri" pitchFamily="34" charset="-120"/>
              </a:rPr>
              <a:t>Supply chain &amp; logistics</a:t>
            </a:r>
            <a:endParaRPr lang="en-US" sz="900" dirty="0"/>
          </a:p>
        </p:txBody>
      </p:sp>
      <p:sp>
        <p:nvSpPr>
          <p:cNvPr id="34" name="Shape 31"/>
          <p:cNvSpPr/>
          <p:nvPr/>
        </p:nvSpPr>
        <p:spPr>
          <a:xfrm>
            <a:off x="3218688" y="2724912"/>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5" name="Shape 32"/>
          <p:cNvSpPr/>
          <p:nvPr/>
        </p:nvSpPr>
        <p:spPr>
          <a:xfrm>
            <a:off x="3218688" y="2724912"/>
            <a:ext cx="2706624" cy="54864"/>
          </a:xfrm>
          <a:prstGeom prst="rect">
            <a:avLst/>
          </a:prstGeom>
          <a:solidFill>
            <a:srgbClr val="B42626"/>
          </a:solidFill>
          <a:ln w="12700">
            <a:solidFill>
              <a:srgbClr val="B42626"/>
            </a:solidFill>
            <a:prstDash val="solid"/>
          </a:ln>
        </p:spPr>
      </p:sp>
      <p:sp>
        <p:nvSpPr>
          <p:cNvPr id="36" name="Text 33"/>
          <p:cNvSpPr/>
          <p:nvPr/>
        </p:nvSpPr>
        <p:spPr>
          <a:xfrm>
            <a:off x="3383280" y="2816352"/>
            <a:ext cx="822960" cy="658368"/>
          </a:xfrm>
          <a:prstGeom prst="rect">
            <a:avLst/>
          </a:prstGeom>
          <a:noFill/>
          <a:ln/>
        </p:spPr>
        <p:txBody>
          <a:bodyPr wrap="square" rtlCol="0" anchor="ctr"/>
          <a:lstStyle/>
          <a:p>
            <a:pPr indent="0" marL="0">
              <a:buNone/>
            </a:pPr>
            <a:r>
              <a:rPr lang="en-US" sz="3000" b="1" dirty="0">
                <a:solidFill>
                  <a:srgbClr val="B42626"/>
                </a:solidFill>
                <a:latin typeface="Calibri" pitchFamily="34" charset="0"/>
                <a:ea typeface="Calibri" pitchFamily="34" charset="-122"/>
                <a:cs typeface="Calibri" pitchFamily="34" charset="-120"/>
              </a:rPr>
              <a:t>35+</a:t>
            </a:r>
            <a:endParaRPr lang="en-US" sz="3000" dirty="0"/>
          </a:p>
        </p:txBody>
      </p:sp>
      <p:sp>
        <p:nvSpPr>
          <p:cNvPr id="37" name="Text 34"/>
          <p:cNvSpPr/>
          <p:nvPr/>
        </p:nvSpPr>
        <p:spPr>
          <a:xfrm>
            <a:off x="4178808" y="2889504"/>
            <a:ext cx="1572768" cy="347472"/>
          </a:xfrm>
          <a:prstGeom prst="rect">
            <a:avLst/>
          </a:prstGeom>
          <a:noFill/>
          <a:ln/>
        </p:spPr>
        <p:txBody>
          <a:bodyPr wrap="square" rtlCol="0" anchor="ctr"/>
          <a:lstStyle/>
          <a:p>
            <a:pPr indent="0" marL="0">
              <a:buNone/>
            </a:pPr>
            <a:r>
              <a:rPr lang="en-US" sz="1100" b="1" dirty="0">
                <a:solidFill>
                  <a:srgbClr val="1C2B3A"/>
                </a:solidFill>
                <a:latin typeface="Calibri" pitchFamily="34" charset="0"/>
                <a:ea typeface="Calibri" pitchFamily="34" charset="-122"/>
                <a:cs typeface="Calibri" pitchFamily="34" charset="-120"/>
              </a:rPr>
              <a:t>B2C &amp; Retail</a:t>
            </a:r>
            <a:endParaRPr lang="en-US" sz="1100" dirty="0"/>
          </a:p>
        </p:txBody>
      </p:sp>
      <p:sp>
        <p:nvSpPr>
          <p:cNvPr id="38" name="Shape 35"/>
          <p:cNvSpPr/>
          <p:nvPr/>
        </p:nvSpPr>
        <p:spPr>
          <a:xfrm>
            <a:off x="3383280" y="3547872"/>
            <a:ext cx="2395728" cy="10973"/>
          </a:xfrm>
          <a:prstGeom prst="rect">
            <a:avLst/>
          </a:prstGeom>
          <a:solidFill>
            <a:srgbClr val="DDE3E8"/>
          </a:solidFill>
          <a:ln w="12700">
            <a:solidFill>
              <a:srgbClr val="DDE3E8"/>
            </a:solidFill>
            <a:prstDash val="solid"/>
          </a:ln>
        </p:spPr>
      </p:sp>
      <p:sp>
        <p:nvSpPr>
          <p:cNvPr id="39" name="Text 36"/>
          <p:cNvSpPr/>
          <p:nvPr/>
        </p:nvSpPr>
        <p:spPr>
          <a:xfrm>
            <a:off x="3383280" y="3621024"/>
            <a:ext cx="2395728" cy="713232"/>
          </a:xfrm>
          <a:prstGeom prst="rect">
            <a:avLst/>
          </a:prstGeom>
          <a:noFill/>
          <a:ln/>
        </p:spPr>
        <p:txBody>
          <a:bodyPr wrap="square" rtlCol="0" anchor="ctr"/>
          <a:lstStyle/>
          <a:p>
            <a:pPr indent="0" marL="0">
              <a:buNone/>
            </a:pPr>
            <a:r>
              <a:rPr lang="en-US" sz="900" dirty="0">
                <a:solidFill>
                  <a:srgbClr val="5A6A78"/>
                </a:solidFill>
                <a:latin typeface="Calibri" pitchFamily="34" charset="0"/>
                <a:ea typeface="Calibri" pitchFamily="34" charset="-122"/>
                <a:cs typeface="Calibri" pitchFamily="34" charset="-120"/>
              </a:rPr>
              <a:t>E-commerce · Consumer brands</a:t>
            </a:r>
            <a:endParaRPr lang="en-US" sz="900" dirty="0"/>
          </a:p>
          <a:p>
            <a:pPr indent="0" marL="0">
              <a:buNone/>
            </a:pPr>
            <a:r>
              <a:rPr lang="en-US" sz="900" dirty="0">
                <a:solidFill>
                  <a:srgbClr val="5A6A78"/>
                </a:solidFill>
                <a:latin typeface="Calibri" pitchFamily="34" charset="0"/>
                <a:ea typeface="Calibri" pitchFamily="34" charset="-122"/>
                <a:cs typeface="Calibri" pitchFamily="34" charset="-120"/>
              </a:rPr>
              <a:t>D2C platforms</a:t>
            </a:r>
            <a:endParaRPr lang="en-US" sz="900" dirty="0"/>
          </a:p>
        </p:txBody>
      </p:sp>
      <p:sp>
        <p:nvSpPr>
          <p:cNvPr id="40" name="Shape 37"/>
          <p:cNvSpPr/>
          <p:nvPr/>
        </p:nvSpPr>
        <p:spPr>
          <a:xfrm>
            <a:off x="6089904" y="2724912"/>
            <a:ext cx="2706624" cy="1719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41" name="Shape 38"/>
          <p:cNvSpPr/>
          <p:nvPr/>
        </p:nvSpPr>
        <p:spPr>
          <a:xfrm>
            <a:off x="6089904" y="2724912"/>
            <a:ext cx="2706624" cy="54864"/>
          </a:xfrm>
          <a:prstGeom prst="rect">
            <a:avLst/>
          </a:prstGeom>
          <a:solidFill>
            <a:srgbClr val="B42626"/>
          </a:solidFill>
          <a:ln w="12700">
            <a:solidFill>
              <a:srgbClr val="B42626"/>
            </a:solidFill>
            <a:prstDash val="solid"/>
          </a:ln>
        </p:spPr>
      </p:sp>
      <p:sp>
        <p:nvSpPr>
          <p:cNvPr id="42" name="Text 39"/>
          <p:cNvSpPr/>
          <p:nvPr/>
        </p:nvSpPr>
        <p:spPr>
          <a:xfrm>
            <a:off x="6254496" y="2816352"/>
            <a:ext cx="822960" cy="658368"/>
          </a:xfrm>
          <a:prstGeom prst="rect">
            <a:avLst/>
          </a:prstGeom>
          <a:noFill/>
          <a:ln/>
        </p:spPr>
        <p:txBody>
          <a:bodyPr wrap="square" rtlCol="0" anchor="ctr"/>
          <a:lstStyle/>
          <a:p>
            <a:pPr indent="0" marL="0">
              <a:buNone/>
            </a:pPr>
            <a:r>
              <a:rPr lang="en-US" sz="3000" b="1" dirty="0">
                <a:solidFill>
                  <a:srgbClr val="B42626"/>
                </a:solidFill>
                <a:latin typeface="Calibri" pitchFamily="34" charset="0"/>
                <a:ea typeface="Calibri" pitchFamily="34" charset="-122"/>
                <a:cs typeface="Calibri" pitchFamily="34" charset="-120"/>
              </a:rPr>
              <a:t>45+</a:t>
            </a:r>
            <a:endParaRPr lang="en-US" sz="3000" dirty="0"/>
          </a:p>
        </p:txBody>
      </p:sp>
      <p:sp>
        <p:nvSpPr>
          <p:cNvPr id="43" name="Text 40"/>
          <p:cNvSpPr/>
          <p:nvPr/>
        </p:nvSpPr>
        <p:spPr>
          <a:xfrm>
            <a:off x="7050024" y="2889504"/>
            <a:ext cx="1572768" cy="347472"/>
          </a:xfrm>
          <a:prstGeom prst="rect">
            <a:avLst/>
          </a:prstGeom>
          <a:noFill/>
          <a:ln/>
        </p:spPr>
        <p:txBody>
          <a:bodyPr wrap="square" rtlCol="0" anchor="ctr"/>
          <a:lstStyle/>
          <a:p>
            <a:pPr indent="0" marL="0">
              <a:buNone/>
            </a:pPr>
            <a:r>
              <a:rPr lang="en-US" sz="1100" b="1" dirty="0">
                <a:solidFill>
                  <a:srgbClr val="1C2B3A"/>
                </a:solidFill>
                <a:latin typeface="Calibri" pitchFamily="34" charset="0"/>
                <a:ea typeface="Calibri" pitchFamily="34" charset="-122"/>
                <a:cs typeface="Calibri" pitchFamily="34" charset="-120"/>
              </a:rPr>
              <a:t>Government &amp; Others</a:t>
            </a:r>
            <a:endParaRPr lang="en-US" sz="1100" dirty="0"/>
          </a:p>
        </p:txBody>
      </p:sp>
      <p:sp>
        <p:nvSpPr>
          <p:cNvPr id="44" name="Shape 41"/>
          <p:cNvSpPr/>
          <p:nvPr/>
        </p:nvSpPr>
        <p:spPr>
          <a:xfrm>
            <a:off x="6254496" y="3547872"/>
            <a:ext cx="2395728" cy="10973"/>
          </a:xfrm>
          <a:prstGeom prst="rect">
            <a:avLst/>
          </a:prstGeom>
          <a:solidFill>
            <a:srgbClr val="DDE3E8"/>
          </a:solidFill>
          <a:ln w="12700">
            <a:solidFill>
              <a:srgbClr val="DDE3E8"/>
            </a:solidFill>
            <a:prstDash val="solid"/>
          </a:ln>
        </p:spPr>
      </p:sp>
      <p:sp>
        <p:nvSpPr>
          <p:cNvPr id="45" name="Text 42"/>
          <p:cNvSpPr/>
          <p:nvPr/>
        </p:nvSpPr>
        <p:spPr>
          <a:xfrm>
            <a:off x="6254496" y="3621024"/>
            <a:ext cx="2395728" cy="713232"/>
          </a:xfrm>
          <a:prstGeom prst="rect">
            <a:avLst/>
          </a:prstGeom>
          <a:noFill/>
          <a:ln/>
        </p:spPr>
        <p:txBody>
          <a:bodyPr wrap="square" rtlCol="0" anchor="ctr"/>
          <a:lstStyle/>
          <a:p>
            <a:pPr indent="0" marL="0">
              <a:buNone/>
            </a:pPr>
            <a:r>
              <a:rPr lang="en-US" sz="900" dirty="0">
                <a:solidFill>
                  <a:srgbClr val="5A6A78"/>
                </a:solidFill>
                <a:latin typeface="Calibri" pitchFamily="34" charset="0"/>
                <a:ea typeface="Calibri" pitchFamily="34" charset="-122"/>
                <a:cs typeface="Calibri" pitchFamily="34" charset="-120"/>
              </a:rPr>
              <a:t>Public sector · NGOs</a:t>
            </a:r>
            <a:endParaRPr lang="en-US" sz="900" dirty="0"/>
          </a:p>
          <a:p>
            <a:pPr indent="0" marL="0">
              <a:buNone/>
            </a:pPr>
            <a:r>
              <a:rPr lang="en-US" sz="900" dirty="0">
                <a:solidFill>
                  <a:srgbClr val="5A6A78"/>
                </a:solidFill>
                <a:latin typeface="Calibri" pitchFamily="34" charset="0"/>
                <a:ea typeface="Calibri" pitchFamily="34" charset="-122"/>
                <a:cs typeface="Calibri" pitchFamily="34" charset="-120"/>
              </a:rPr>
              <a:t>Education · Media</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OUR LEADERSHIP TEAM</a:t>
            </a:r>
            <a:endParaRPr lang="en-US" sz="2000" dirty="0"/>
          </a:p>
        </p:txBody>
      </p:sp>
      <p:sp>
        <p:nvSpPr>
          <p:cNvPr id="5" name="Shape 2"/>
          <p:cNvSpPr/>
          <p:nvPr/>
        </p:nvSpPr>
        <p:spPr>
          <a:xfrm>
            <a:off x="411480" y="585216"/>
            <a:ext cx="8321040" cy="16459"/>
          </a:xfrm>
          <a:prstGeom prst="rect">
            <a:avLst/>
          </a:prstGeom>
          <a:solidFill>
            <a:srgbClr val="DDE3E8"/>
          </a:solidFill>
          <a:ln w="12700">
            <a:solidFill>
              <a:srgbClr val="DDE3E8"/>
            </a:solidFill>
            <a:prstDash val="solid"/>
          </a:ln>
        </p:spPr>
      </p:sp>
      <p:sp>
        <p:nvSpPr>
          <p:cNvPr id="6" name="Shape 3"/>
          <p:cNvSpPr/>
          <p:nvPr/>
        </p:nvSpPr>
        <p:spPr>
          <a:xfrm>
            <a:off x="0" y="4956048"/>
            <a:ext cx="9144000" cy="187452"/>
          </a:xfrm>
          <a:prstGeom prst="rect">
            <a:avLst/>
          </a:prstGeom>
          <a:solidFill>
            <a:srgbClr val="EEF2F6"/>
          </a:solidFill>
          <a:ln w="12700">
            <a:solidFill>
              <a:srgbClr val="DDE3E8"/>
            </a:solidFill>
            <a:prstDash val="solid"/>
          </a:ln>
        </p:spPr>
      </p:sp>
      <p:sp>
        <p:nvSpPr>
          <p:cNvPr id="7" name="Shape 4"/>
          <p:cNvSpPr/>
          <p:nvPr/>
        </p:nvSpPr>
        <p:spPr>
          <a:xfrm>
            <a:off x="0" y="4956048"/>
            <a:ext cx="54864" cy="187452"/>
          </a:xfrm>
          <a:prstGeom prst="rect">
            <a:avLst/>
          </a:prstGeom>
          <a:solidFill>
            <a:srgbClr val="B42626"/>
          </a:solidFill>
          <a:ln w="12700">
            <a:solidFill>
              <a:srgbClr val="B42626"/>
            </a:solidFill>
            <a:prstDash val="solid"/>
          </a:ln>
        </p:spPr>
      </p:sp>
      <p:sp>
        <p:nvSpPr>
          <p:cNvPr id="8" name="Text 5"/>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9" name="Shape 6"/>
          <p:cNvSpPr/>
          <p:nvPr/>
        </p:nvSpPr>
        <p:spPr>
          <a:xfrm>
            <a:off x="347472" y="822960"/>
            <a:ext cx="2377440" cy="4005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0" name="Shape 7"/>
          <p:cNvSpPr/>
          <p:nvPr/>
        </p:nvSpPr>
        <p:spPr>
          <a:xfrm>
            <a:off x="347472" y="822960"/>
            <a:ext cx="2377440" cy="54864"/>
          </a:xfrm>
          <a:prstGeom prst="rect">
            <a:avLst/>
          </a:prstGeom>
          <a:solidFill>
            <a:srgbClr val="B42626"/>
          </a:solidFill>
          <a:ln w="12700">
            <a:solidFill>
              <a:srgbClr val="B42626"/>
            </a:solidFill>
            <a:prstDash val="solid"/>
          </a:ln>
        </p:spPr>
      </p:sp>
      <p:pic>
        <p:nvPicPr>
          <p:cNvPr id="11" name="Image 1" descr="preencoded.png">    </p:cNvPr>
          <p:cNvPicPr>
            <a:picLocks noChangeAspect="1"/>
          </p:cNvPicPr>
          <p:nvPr/>
        </p:nvPicPr>
        <p:blipFill>
          <a:blip r:embed="rId2"/>
          <a:srcRect l="0" r="0" t="0" b="0"/>
          <a:stretch/>
        </p:blipFill>
        <p:spPr>
          <a:xfrm>
            <a:off x="475488" y="960120"/>
            <a:ext cx="2121408" cy="2395728"/>
          </a:xfrm>
          <a:prstGeom prst="ellipse">
            <a:avLst/>
          </a:prstGeom>
        </p:spPr>
      </p:pic>
      <p:sp>
        <p:nvSpPr>
          <p:cNvPr id="12" name="Shape 8"/>
          <p:cNvSpPr/>
          <p:nvPr/>
        </p:nvSpPr>
        <p:spPr>
          <a:xfrm>
            <a:off x="347472" y="3456432"/>
            <a:ext cx="2377440" cy="1371600"/>
          </a:xfrm>
          <a:prstGeom prst="rect">
            <a:avLst/>
          </a:prstGeom>
          <a:solidFill>
            <a:srgbClr val="1C2B3A"/>
          </a:solidFill>
          <a:ln w="12700">
            <a:solidFill>
              <a:srgbClr val="1C2B3A"/>
            </a:solidFill>
            <a:prstDash val="solid"/>
          </a:ln>
        </p:spPr>
      </p:sp>
      <p:sp>
        <p:nvSpPr>
          <p:cNvPr id="13" name="Text 9"/>
          <p:cNvSpPr/>
          <p:nvPr/>
        </p:nvSpPr>
        <p:spPr>
          <a:xfrm>
            <a:off x="475488" y="3566160"/>
            <a:ext cx="2121408" cy="384048"/>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Sudhakar K</a:t>
            </a:r>
            <a:endParaRPr lang="en-US" sz="1200" dirty="0"/>
          </a:p>
        </p:txBody>
      </p:sp>
      <p:sp>
        <p:nvSpPr>
          <p:cNvPr id="14" name="Text 10"/>
          <p:cNvSpPr/>
          <p:nvPr/>
        </p:nvSpPr>
        <p:spPr>
          <a:xfrm>
            <a:off x="475488" y="3950208"/>
            <a:ext cx="2121408" cy="256032"/>
          </a:xfrm>
          <a:prstGeom prst="rect">
            <a:avLst/>
          </a:prstGeom>
          <a:noFill/>
          <a:ln/>
        </p:spPr>
        <p:txBody>
          <a:bodyPr wrap="square" rtlCol="0" anchor="ctr"/>
          <a:lstStyle/>
          <a:p>
            <a:pPr algn="ctr" indent="0" marL="0">
              <a:buNone/>
            </a:pPr>
            <a:r>
              <a:rPr lang="en-US" sz="950" dirty="0">
                <a:solidFill>
                  <a:srgbClr val="D97070"/>
                </a:solidFill>
                <a:latin typeface="Calibri" pitchFamily="34" charset="0"/>
                <a:ea typeface="Calibri" pitchFamily="34" charset="-122"/>
                <a:cs typeface="Calibri" pitchFamily="34" charset="-120"/>
              </a:rPr>
              <a:t>CEO &amp; Co-Founder</a:t>
            </a:r>
            <a:endParaRPr lang="en-US" sz="950" dirty="0"/>
          </a:p>
        </p:txBody>
      </p:sp>
      <p:sp>
        <p:nvSpPr>
          <p:cNvPr id="15" name="Text 11"/>
          <p:cNvSpPr/>
          <p:nvPr/>
        </p:nvSpPr>
        <p:spPr>
          <a:xfrm>
            <a:off x="475488" y="4224528"/>
            <a:ext cx="2121408" cy="237744"/>
          </a:xfrm>
          <a:prstGeom prst="rect">
            <a:avLst/>
          </a:prstGeom>
          <a:noFill/>
          <a:ln/>
        </p:spPr>
        <p:txBody>
          <a:bodyPr wrap="square" rtlCol="0" anchor="ctr"/>
          <a:lstStyle/>
          <a:p>
            <a:pPr algn="ctr" indent="0" marL="0">
              <a:buNone/>
            </a:pPr>
            <a:r>
              <a:rPr lang="en-US" sz="800" dirty="0">
                <a:solidFill>
                  <a:srgbClr val="8FA0AE"/>
                </a:solidFill>
                <a:latin typeface="Calibri" pitchFamily="34" charset="0"/>
                <a:ea typeface="Calibri" pitchFamily="34" charset="-122"/>
                <a:cs typeface="Calibri" pitchFamily="34" charset="-120"/>
              </a:rPr>
              <a:t>20+ Years Experience</a:t>
            </a:r>
            <a:endParaRPr lang="en-US" sz="800" dirty="0"/>
          </a:p>
        </p:txBody>
      </p:sp>
      <p:sp>
        <p:nvSpPr>
          <p:cNvPr id="16" name="Shape 12"/>
          <p:cNvSpPr/>
          <p:nvPr/>
        </p:nvSpPr>
        <p:spPr>
          <a:xfrm>
            <a:off x="2907792" y="822960"/>
            <a:ext cx="5888736" cy="1298448"/>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7" name="Shape 13"/>
          <p:cNvSpPr/>
          <p:nvPr/>
        </p:nvSpPr>
        <p:spPr>
          <a:xfrm>
            <a:off x="2907792" y="822960"/>
            <a:ext cx="54864" cy="1298448"/>
          </a:xfrm>
          <a:prstGeom prst="rect">
            <a:avLst/>
          </a:prstGeom>
          <a:solidFill>
            <a:srgbClr val="B42626"/>
          </a:solidFill>
          <a:ln w="12700">
            <a:solidFill>
              <a:srgbClr val="B42626"/>
            </a:solidFill>
            <a:prstDash val="solid"/>
          </a:ln>
        </p:spPr>
      </p:sp>
      <p:sp>
        <p:nvSpPr>
          <p:cNvPr id="18" name="Text 14"/>
          <p:cNvSpPr/>
          <p:nvPr/>
        </p:nvSpPr>
        <p:spPr>
          <a:xfrm>
            <a:off x="2999232" y="804672"/>
            <a:ext cx="457200" cy="548640"/>
          </a:xfrm>
          <a:prstGeom prst="rect">
            <a:avLst/>
          </a:prstGeom>
          <a:noFill/>
          <a:ln/>
        </p:spPr>
        <p:txBody>
          <a:bodyPr wrap="square" rtlCol="0" anchor="ctr"/>
          <a:lstStyle/>
          <a:p>
            <a:pPr indent="0" marL="0">
              <a:buNone/>
            </a:pPr>
            <a:r>
              <a:rPr lang="en-US" sz="3600" b="1" dirty="0">
                <a:solidFill>
                  <a:srgbClr val="D97070"/>
                </a:solidFill>
                <a:latin typeface="Georgia" pitchFamily="34" charset="0"/>
                <a:ea typeface="Georgia" pitchFamily="34" charset="-122"/>
                <a:cs typeface="Georgia" pitchFamily="34" charset="-120"/>
              </a:rPr>
              <a:t>“</a:t>
            </a:r>
            <a:endParaRPr lang="en-US" sz="3600" dirty="0"/>
          </a:p>
        </p:txBody>
      </p:sp>
      <p:sp>
        <p:nvSpPr>
          <p:cNvPr id="19" name="Text 15"/>
          <p:cNvSpPr/>
          <p:nvPr/>
        </p:nvSpPr>
        <p:spPr>
          <a:xfrm>
            <a:off x="3401568" y="896112"/>
            <a:ext cx="5248656" cy="1078992"/>
          </a:xfrm>
          <a:prstGeom prst="rect">
            <a:avLst/>
          </a:prstGeom>
          <a:noFill/>
          <a:ln/>
        </p:spPr>
        <p:txBody>
          <a:bodyPr wrap="square" rtlCol="0" anchor="ctr"/>
          <a:lstStyle/>
          <a:p>
            <a:pPr indent="0" marL="0">
              <a:buNone/>
            </a:pPr>
            <a:r>
              <a:rPr lang="en-US" sz="950" i="1" dirty="0">
                <a:solidFill>
                  <a:srgbClr val="2E3A47"/>
                </a:solidFill>
                <a:latin typeface="Calibri" pitchFamily="34" charset="0"/>
                <a:ea typeface="Calibri" pitchFamily="34" charset="-122"/>
                <a:cs typeface="Calibri" pitchFamily="34" charset="-120"/>
              </a:rPr>
              <a:t>At Vault Infosec, we don't just provide services — we deliver value. Our actionable reports go beyond mere findings, offering strategic recommendations and best practices to fortify our clients' security posture.</a:t>
            </a:r>
            <a:endParaRPr lang="en-US" sz="950" dirty="0"/>
          </a:p>
        </p:txBody>
      </p:sp>
      <p:sp>
        <p:nvSpPr>
          <p:cNvPr id="20" name="Text 16"/>
          <p:cNvSpPr/>
          <p:nvPr/>
        </p:nvSpPr>
        <p:spPr>
          <a:xfrm>
            <a:off x="2907792" y="2249424"/>
            <a:ext cx="5888736" cy="2578608"/>
          </a:xfrm>
          <a:prstGeom prst="rect">
            <a:avLst/>
          </a:prstGeom>
          <a:noFill/>
          <a:ln/>
        </p:spPr>
        <p:txBody>
          <a:bodyPr wrap="square" rtlCol="0" anchor="ctr"/>
          <a:lstStyle/>
          <a:p>
            <a:pPr indent="0" marL="0">
              <a:buNone/>
            </a:pPr>
            <a:r>
              <a:rPr lang="en-US" sz="1000" dirty="0">
                <a:solidFill>
                  <a:srgbClr val="2E3A47"/>
                </a:solidFill>
                <a:latin typeface="Calibri" pitchFamily="34" charset="0"/>
                <a:ea typeface="Calibri" pitchFamily="34" charset="-122"/>
                <a:cs typeface="Calibri" pitchFamily="34" charset="-120"/>
              </a:rPr>
              <a:t>Leading with over 20 years of cybersecurity experience, Sudhakar has built Vault Infosec into a CERT-In empanelled firm trusted by 300+ enterprises across India and globally.</a:t>
            </a:r>
            <a:endParaRPr lang="en-US" sz="1000" dirty="0"/>
          </a:p>
          <a:p>
            <a:pPr indent="0" marL="0">
              <a:buNone/>
            </a:pPr>
            <a:endParaRPr lang="en-US" sz="1000" dirty="0"/>
          </a:p>
          <a:p>
            <a:pPr indent="0" marL="0">
              <a:buNone/>
            </a:pPr>
            <a:r>
              <a:rPr lang="en-US" sz="1000" dirty="0">
                <a:solidFill>
                  <a:srgbClr val="2E3A47"/>
                </a:solidFill>
                <a:latin typeface="Calibri" pitchFamily="34" charset="0"/>
                <a:ea typeface="Calibri" pitchFamily="34" charset="-122"/>
                <a:cs typeface="Calibri" pitchFamily="34" charset="-120"/>
              </a:rPr>
              <a:t>His focus: crafting tailored security solutions and leading a team of passionate professionals committed to staying ahead of the evolving cyber threat landscape.</a:t>
            </a:r>
            <a:endParaRPr lang="en-US" sz="1000" dirty="0"/>
          </a:p>
          <a:p>
            <a:pPr indent="0" marL="0">
              <a:buNone/>
            </a:pPr>
            <a:endParaRPr lang="en-US" sz="1000" dirty="0"/>
          </a:p>
          <a:p>
            <a:pPr indent="0" marL="0">
              <a:buNone/>
            </a:pPr>
            <a:r>
              <a:rPr lang="en-US" sz="1000" dirty="0">
                <a:solidFill>
                  <a:srgbClr val="2E3A47"/>
                </a:solidFill>
                <a:latin typeface="Calibri" pitchFamily="34" charset="0"/>
                <a:ea typeface="Calibri" pitchFamily="34" charset="-122"/>
                <a:cs typeface="Calibri" pitchFamily="34" charset="-120"/>
              </a:rPr>
              <a:t>Driven by a relentless commitment to client success and a vision for a digitally secure India.</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OUR LEADERSHIP TEAM</a:t>
            </a:r>
            <a:endParaRPr lang="en-US" sz="2000" dirty="0"/>
          </a:p>
        </p:txBody>
      </p:sp>
      <p:sp>
        <p:nvSpPr>
          <p:cNvPr id="5" name="Shape 2"/>
          <p:cNvSpPr/>
          <p:nvPr/>
        </p:nvSpPr>
        <p:spPr>
          <a:xfrm>
            <a:off x="411480" y="585216"/>
            <a:ext cx="8321040" cy="16459"/>
          </a:xfrm>
          <a:prstGeom prst="rect">
            <a:avLst/>
          </a:prstGeom>
          <a:solidFill>
            <a:srgbClr val="DDE3E8"/>
          </a:solidFill>
          <a:ln w="12700">
            <a:solidFill>
              <a:srgbClr val="DDE3E8"/>
            </a:solidFill>
            <a:prstDash val="solid"/>
          </a:ln>
        </p:spPr>
      </p:sp>
      <p:sp>
        <p:nvSpPr>
          <p:cNvPr id="6" name="Shape 3"/>
          <p:cNvSpPr/>
          <p:nvPr/>
        </p:nvSpPr>
        <p:spPr>
          <a:xfrm>
            <a:off x="0" y="4956048"/>
            <a:ext cx="9144000" cy="187452"/>
          </a:xfrm>
          <a:prstGeom prst="rect">
            <a:avLst/>
          </a:prstGeom>
          <a:solidFill>
            <a:srgbClr val="EEF2F6"/>
          </a:solidFill>
          <a:ln w="12700">
            <a:solidFill>
              <a:srgbClr val="DDE3E8"/>
            </a:solidFill>
            <a:prstDash val="solid"/>
          </a:ln>
        </p:spPr>
      </p:sp>
      <p:sp>
        <p:nvSpPr>
          <p:cNvPr id="7" name="Shape 4"/>
          <p:cNvSpPr/>
          <p:nvPr/>
        </p:nvSpPr>
        <p:spPr>
          <a:xfrm>
            <a:off x="0" y="4956048"/>
            <a:ext cx="54864" cy="187452"/>
          </a:xfrm>
          <a:prstGeom prst="rect">
            <a:avLst/>
          </a:prstGeom>
          <a:solidFill>
            <a:srgbClr val="B42626"/>
          </a:solidFill>
          <a:ln w="12700">
            <a:solidFill>
              <a:srgbClr val="B42626"/>
            </a:solidFill>
            <a:prstDash val="solid"/>
          </a:ln>
        </p:spPr>
      </p:sp>
      <p:sp>
        <p:nvSpPr>
          <p:cNvPr id="8" name="Text 5"/>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9" name="Shape 6"/>
          <p:cNvSpPr/>
          <p:nvPr/>
        </p:nvSpPr>
        <p:spPr>
          <a:xfrm>
            <a:off x="347472" y="822960"/>
            <a:ext cx="2377440" cy="4005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0" name="Shape 7"/>
          <p:cNvSpPr/>
          <p:nvPr/>
        </p:nvSpPr>
        <p:spPr>
          <a:xfrm>
            <a:off x="347472" y="822960"/>
            <a:ext cx="2377440" cy="54864"/>
          </a:xfrm>
          <a:prstGeom prst="rect">
            <a:avLst/>
          </a:prstGeom>
          <a:solidFill>
            <a:srgbClr val="B42626"/>
          </a:solidFill>
          <a:ln w="12700">
            <a:solidFill>
              <a:srgbClr val="B42626"/>
            </a:solidFill>
            <a:prstDash val="solid"/>
          </a:ln>
        </p:spPr>
      </p:sp>
      <p:pic>
        <p:nvPicPr>
          <p:cNvPr id="11" name="Image 1" descr="preencoded.png">    </p:cNvPr>
          <p:cNvPicPr>
            <a:picLocks noChangeAspect="1"/>
          </p:cNvPicPr>
          <p:nvPr/>
        </p:nvPicPr>
        <p:blipFill>
          <a:blip r:embed="rId2"/>
          <a:srcRect l="0" r="0" t="0" b="0"/>
          <a:stretch/>
        </p:blipFill>
        <p:spPr>
          <a:xfrm>
            <a:off x="475488" y="960120"/>
            <a:ext cx="2121408" cy="2395728"/>
          </a:xfrm>
          <a:prstGeom prst="ellipse">
            <a:avLst/>
          </a:prstGeom>
        </p:spPr>
      </p:pic>
      <p:sp>
        <p:nvSpPr>
          <p:cNvPr id="12" name="Shape 8"/>
          <p:cNvSpPr/>
          <p:nvPr/>
        </p:nvSpPr>
        <p:spPr>
          <a:xfrm>
            <a:off x="347472" y="3456432"/>
            <a:ext cx="2377440" cy="1371600"/>
          </a:xfrm>
          <a:prstGeom prst="rect">
            <a:avLst/>
          </a:prstGeom>
          <a:solidFill>
            <a:srgbClr val="1C2B3A"/>
          </a:solidFill>
          <a:ln w="12700">
            <a:solidFill>
              <a:srgbClr val="1C2B3A"/>
            </a:solidFill>
            <a:prstDash val="solid"/>
          </a:ln>
        </p:spPr>
      </p:sp>
      <p:sp>
        <p:nvSpPr>
          <p:cNvPr id="13" name="Text 9"/>
          <p:cNvSpPr/>
          <p:nvPr/>
        </p:nvSpPr>
        <p:spPr>
          <a:xfrm>
            <a:off x="475488" y="3566160"/>
            <a:ext cx="2121408" cy="384048"/>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Mrs. Jamuna Swamy</a:t>
            </a:r>
            <a:endParaRPr lang="en-US" sz="1200" dirty="0"/>
          </a:p>
        </p:txBody>
      </p:sp>
      <p:sp>
        <p:nvSpPr>
          <p:cNvPr id="14" name="Text 10"/>
          <p:cNvSpPr/>
          <p:nvPr/>
        </p:nvSpPr>
        <p:spPr>
          <a:xfrm>
            <a:off x="475488" y="3950208"/>
            <a:ext cx="2121408" cy="256032"/>
          </a:xfrm>
          <a:prstGeom prst="rect">
            <a:avLst/>
          </a:prstGeom>
          <a:noFill/>
          <a:ln/>
        </p:spPr>
        <p:txBody>
          <a:bodyPr wrap="square" rtlCol="0" anchor="ctr"/>
          <a:lstStyle/>
          <a:p>
            <a:pPr algn="ctr" indent="0" marL="0">
              <a:buNone/>
            </a:pPr>
            <a:r>
              <a:rPr lang="en-US" sz="950" dirty="0">
                <a:solidFill>
                  <a:srgbClr val="D97070"/>
                </a:solidFill>
                <a:latin typeface="Calibri" pitchFamily="34" charset="0"/>
                <a:ea typeface="Calibri" pitchFamily="34" charset="-122"/>
                <a:cs typeface="Calibri" pitchFamily="34" charset="-120"/>
              </a:rPr>
              <a:t>Mentor &amp; Advisor</a:t>
            </a:r>
            <a:endParaRPr lang="en-US" sz="950" dirty="0"/>
          </a:p>
        </p:txBody>
      </p:sp>
      <p:sp>
        <p:nvSpPr>
          <p:cNvPr id="15" name="Text 11"/>
          <p:cNvSpPr/>
          <p:nvPr/>
        </p:nvSpPr>
        <p:spPr>
          <a:xfrm>
            <a:off x="475488" y="4224528"/>
            <a:ext cx="2121408" cy="237744"/>
          </a:xfrm>
          <a:prstGeom prst="rect">
            <a:avLst/>
          </a:prstGeom>
          <a:noFill/>
          <a:ln/>
        </p:spPr>
        <p:txBody>
          <a:bodyPr wrap="square" rtlCol="0" anchor="ctr"/>
          <a:lstStyle/>
          <a:p>
            <a:pPr algn="ctr" indent="0" marL="0">
              <a:buNone/>
            </a:pPr>
            <a:r>
              <a:rPr lang="en-US" sz="800" dirty="0">
                <a:solidFill>
                  <a:srgbClr val="8FA0AE"/>
                </a:solidFill>
                <a:latin typeface="Calibri" pitchFamily="34" charset="0"/>
                <a:ea typeface="Calibri" pitchFamily="34" charset="-122"/>
                <a:cs typeface="Calibri" pitchFamily="34" charset="-120"/>
              </a:rPr>
              <a:t>IIT Delhi · CISA · PMP · ISO 27001 LA</a:t>
            </a:r>
            <a:endParaRPr lang="en-US" sz="800" dirty="0"/>
          </a:p>
        </p:txBody>
      </p:sp>
      <p:sp>
        <p:nvSpPr>
          <p:cNvPr id="16" name="Shape 12"/>
          <p:cNvSpPr/>
          <p:nvPr/>
        </p:nvSpPr>
        <p:spPr>
          <a:xfrm>
            <a:off x="2907792" y="841248"/>
            <a:ext cx="5888736" cy="82296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7" name="Shape 13"/>
          <p:cNvSpPr/>
          <p:nvPr/>
        </p:nvSpPr>
        <p:spPr>
          <a:xfrm>
            <a:off x="2907792" y="841248"/>
            <a:ext cx="54864" cy="822960"/>
          </a:xfrm>
          <a:prstGeom prst="rect">
            <a:avLst/>
          </a:prstGeom>
          <a:solidFill>
            <a:srgbClr val="B42626"/>
          </a:solidFill>
          <a:ln w="12700">
            <a:solidFill>
              <a:srgbClr val="B42626"/>
            </a:solidFill>
            <a:prstDash val="solid"/>
          </a:ln>
        </p:spPr>
      </p:sp>
      <p:sp>
        <p:nvSpPr>
          <p:cNvPr id="18" name="Text 14"/>
          <p:cNvSpPr/>
          <p:nvPr/>
        </p:nvSpPr>
        <p:spPr>
          <a:xfrm>
            <a:off x="3035808" y="932688"/>
            <a:ext cx="1051560" cy="256032"/>
          </a:xfrm>
          <a:prstGeom prst="rect">
            <a:avLst/>
          </a:prstGeom>
          <a:noFill/>
          <a:ln/>
        </p:spPr>
        <p:txBody>
          <a:bodyPr wrap="square" rtlCol="0" anchor="ctr"/>
          <a:lstStyle/>
          <a:p>
            <a:pPr indent="0" marL="0">
              <a:buNone/>
            </a:pPr>
            <a:r>
              <a:rPr lang="en-US" sz="900" b="1" dirty="0">
                <a:solidFill>
                  <a:srgbClr val="B42626"/>
                </a:solidFill>
                <a:latin typeface="Calibri" pitchFamily="34" charset="0"/>
                <a:ea typeface="Calibri" pitchFamily="34" charset="-122"/>
                <a:cs typeface="Calibri" pitchFamily="34" charset="-120"/>
              </a:rPr>
              <a:t>Former CISO</a:t>
            </a:r>
            <a:endParaRPr lang="en-US" sz="900" dirty="0"/>
          </a:p>
        </p:txBody>
      </p:sp>
      <p:sp>
        <p:nvSpPr>
          <p:cNvPr id="19" name="Text 15"/>
          <p:cNvSpPr/>
          <p:nvPr/>
        </p:nvSpPr>
        <p:spPr>
          <a:xfrm>
            <a:off x="3035808" y="1188720"/>
            <a:ext cx="5632704" cy="402336"/>
          </a:xfrm>
          <a:prstGeom prst="rect">
            <a:avLst/>
          </a:prstGeom>
          <a:noFill/>
          <a:ln/>
        </p:spPr>
        <p:txBody>
          <a:bodyPr wrap="square" rtlCol="0" anchor="ctr"/>
          <a:lstStyle/>
          <a:p>
            <a:pPr indent="0" marL="0">
              <a:buNone/>
            </a:pPr>
            <a:r>
              <a:rPr lang="en-US" sz="900" dirty="0">
                <a:solidFill>
                  <a:srgbClr val="2E3A47"/>
                </a:solidFill>
                <a:latin typeface="Calibri" pitchFamily="34" charset="0"/>
                <a:ea typeface="Calibri" pitchFamily="34" charset="-122"/>
                <a:cs typeface="Calibri" pitchFamily="34" charset="-120"/>
              </a:rPr>
              <a:t>Hexaware Technologies (retired 2017). Led the Cyber Security Resilience Practice.</a:t>
            </a:r>
            <a:endParaRPr lang="en-US" sz="900" dirty="0"/>
          </a:p>
        </p:txBody>
      </p:sp>
      <p:sp>
        <p:nvSpPr>
          <p:cNvPr id="20" name="Shape 16"/>
          <p:cNvSpPr/>
          <p:nvPr/>
        </p:nvSpPr>
        <p:spPr>
          <a:xfrm>
            <a:off x="2907792" y="1810512"/>
            <a:ext cx="5888736" cy="82296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1" name="Shape 17"/>
          <p:cNvSpPr/>
          <p:nvPr/>
        </p:nvSpPr>
        <p:spPr>
          <a:xfrm>
            <a:off x="2907792" y="1810512"/>
            <a:ext cx="54864" cy="822960"/>
          </a:xfrm>
          <a:prstGeom prst="rect">
            <a:avLst/>
          </a:prstGeom>
          <a:solidFill>
            <a:srgbClr val="B42626"/>
          </a:solidFill>
          <a:ln w="12700">
            <a:solidFill>
              <a:srgbClr val="B42626"/>
            </a:solidFill>
            <a:prstDash val="solid"/>
          </a:ln>
        </p:spPr>
      </p:sp>
      <p:sp>
        <p:nvSpPr>
          <p:cNvPr id="22" name="Text 18"/>
          <p:cNvSpPr/>
          <p:nvPr/>
        </p:nvSpPr>
        <p:spPr>
          <a:xfrm>
            <a:off x="3035808" y="1901952"/>
            <a:ext cx="1051560" cy="256032"/>
          </a:xfrm>
          <a:prstGeom prst="rect">
            <a:avLst/>
          </a:prstGeom>
          <a:noFill/>
          <a:ln/>
        </p:spPr>
        <p:txBody>
          <a:bodyPr wrap="square" rtlCol="0" anchor="ctr"/>
          <a:lstStyle/>
          <a:p>
            <a:pPr indent="0" marL="0">
              <a:buNone/>
            </a:pPr>
            <a:r>
              <a:rPr lang="en-US" sz="900" b="1" dirty="0">
                <a:solidFill>
                  <a:srgbClr val="B42626"/>
                </a:solidFill>
                <a:latin typeface="Calibri" pitchFamily="34" charset="0"/>
                <a:ea typeface="Calibri" pitchFamily="34" charset="-122"/>
                <a:cs typeface="Calibri" pitchFamily="34" charset="-120"/>
              </a:rPr>
              <a:t>Prior Role</a:t>
            </a:r>
            <a:endParaRPr lang="en-US" sz="900" dirty="0"/>
          </a:p>
        </p:txBody>
      </p:sp>
      <p:sp>
        <p:nvSpPr>
          <p:cNvPr id="23" name="Text 19"/>
          <p:cNvSpPr/>
          <p:nvPr/>
        </p:nvSpPr>
        <p:spPr>
          <a:xfrm>
            <a:off x="3035808" y="2157984"/>
            <a:ext cx="5632704" cy="402336"/>
          </a:xfrm>
          <a:prstGeom prst="rect">
            <a:avLst/>
          </a:prstGeom>
          <a:noFill/>
          <a:ln/>
        </p:spPr>
        <p:txBody>
          <a:bodyPr wrap="square" rtlCol="0" anchor="ctr"/>
          <a:lstStyle/>
          <a:p>
            <a:pPr indent="0" marL="0">
              <a:buNone/>
            </a:pPr>
            <a:r>
              <a:rPr lang="en-US" sz="900" dirty="0">
                <a:solidFill>
                  <a:srgbClr val="2E3A47"/>
                </a:solidFill>
                <a:latin typeface="Calibri" pitchFamily="34" charset="0"/>
                <a:ea typeface="Calibri" pitchFamily="34" charset="-122"/>
                <a:cs typeface="Calibri" pitchFamily="34" charset="-120"/>
              </a:rPr>
              <a:t>Head of Quality at Polaris. 20+ years in nationalized &amp; private banks.</a:t>
            </a:r>
            <a:endParaRPr lang="en-US" sz="900" dirty="0"/>
          </a:p>
        </p:txBody>
      </p:sp>
      <p:sp>
        <p:nvSpPr>
          <p:cNvPr id="24" name="Shape 20"/>
          <p:cNvSpPr/>
          <p:nvPr/>
        </p:nvSpPr>
        <p:spPr>
          <a:xfrm>
            <a:off x="2907792" y="2779776"/>
            <a:ext cx="5888736" cy="82296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5" name="Shape 21"/>
          <p:cNvSpPr/>
          <p:nvPr/>
        </p:nvSpPr>
        <p:spPr>
          <a:xfrm>
            <a:off x="2907792" y="2779776"/>
            <a:ext cx="54864" cy="822960"/>
          </a:xfrm>
          <a:prstGeom prst="rect">
            <a:avLst/>
          </a:prstGeom>
          <a:solidFill>
            <a:srgbClr val="B42626"/>
          </a:solidFill>
          <a:ln w="12700">
            <a:solidFill>
              <a:srgbClr val="B42626"/>
            </a:solidFill>
            <a:prstDash val="solid"/>
          </a:ln>
        </p:spPr>
      </p:sp>
      <p:sp>
        <p:nvSpPr>
          <p:cNvPr id="26" name="Text 22"/>
          <p:cNvSpPr/>
          <p:nvPr/>
        </p:nvSpPr>
        <p:spPr>
          <a:xfrm>
            <a:off x="3035808" y="2871216"/>
            <a:ext cx="1051560" cy="256032"/>
          </a:xfrm>
          <a:prstGeom prst="rect">
            <a:avLst/>
          </a:prstGeom>
          <a:noFill/>
          <a:ln/>
        </p:spPr>
        <p:txBody>
          <a:bodyPr wrap="square" rtlCol="0" anchor="ctr"/>
          <a:lstStyle/>
          <a:p>
            <a:pPr indent="0" marL="0">
              <a:buNone/>
            </a:pPr>
            <a:r>
              <a:rPr lang="en-US" sz="900" b="1" dirty="0">
                <a:solidFill>
                  <a:srgbClr val="B42626"/>
                </a:solidFill>
                <a:latin typeface="Calibri" pitchFamily="34" charset="0"/>
                <a:ea typeface="Calibri" pitchFamily="34" charset="-122"/>
                <a:cs typeface="Calibri" pitchFamily="34" charset="-120"/>
              </a:rPr>
              <a:t>Certifications</a:t>
            </a:r>
            <a:endParaRPr lang="en-US" sz="900" dirty="0"/>
          </a:p>
        </p:txBody>
      </p:sp>
      <p:sp>
        <p:nvSpPr>
          <p:cNvPr id="27" name="Text 23"/>
          <p:cNvSpPr/>
          <p:nvPr/>
        </p:nvSpPr>
        <p:spPr>
          <a:xfrm>
            <a:off x="3035808" y="3127248"/>
            <a:ext cx="5632704" cy="402336"/>
          </a:xfrm>
          <a:prstGeom prst="rect">
            <a:avLst/>
          </a:prstGeom>
          <a:noFill/>
          <a:ln/>
        </p:spPr>
        <p:txBody>
          <a:bodyPr wrap="square" rtlCol="0" anchor="ctr"/>
          <a:lstStyle/>
          <a:p>
            <a:pPr indent="0" marL="0">
              <a:buNone/>
            </a:pPr>
            <a:r>
              <a:rPr lang="en-US" sz="900" dirty="0">
                <a:solidFill>
                  <a:srgbClr val="2E3A47"/>
                </a:solidFill>
                <a:latin typeface="Calibri" pitchFamily="34" charset="0"/>
                <a:ea typeface="Calibri" pitchFamily="34" charset="-122"/>
                <a:cs typeface="Calibri" pitchFamily="34" charset="-120"/>
              </a:rPr>
              <a:t>MS Physics — IIT Delhi · CISA · PMP · ISO 27001:2013 Lead Auditor · BS10012 Lead Implementer.</a:t>
            </a:r>
            <a:endParaRPr lang="en-US" sz="900" dirty="0"/>
          </a:p>
        </p:txBody>
      </p:sp>
      <p:sp>
        <p:nvSpPr>
          <p:cNvPr id="28" name="Shape 24"/>
          <p:cNvSpPr/>
          <p:nvPr/>
        </p:nvSpPr>
        <p:spPr>
          <a:xfrm>
            <a:off x="2907792" y="3749040"/>
            <a:ext cx="5888736" cy="82296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9" name="Shape 25"/>
          <p:cNvSpPr/>
          <p:nvPr/>
        </p:nvSpPr>
        <p:spPr>
          <a:xfrm>
            <a:off x="2907792" y="3749040"/>
            <a:ext cx="54864" cy="822960"/>
          </a:xfrm>
          <a:prstGeom prst="rect">
            <a:avLst/>
          </a:prstGeom>
          <a:solidFill>
            <a:srgbClr val="B42626"/>
          </a:solidFill>
          <a:ln w="12700">
            <a:solidFill>
              <a:srgbClr val="B42626"/>
            </a:solidFill>
            <a:prstDash val="solid"/>
          </a:ln>
        </p:spPr>
      </p:sp>
      <p:sp>
        <p:nvSpPr>
          <p:cNvPr id="30" name="Text 26"/>
          <p:cNvSpPr/>
          <p:nvPr/>
        </p:nvSpPr>
        <p:spPr>
          <a:xfrm>
            <a:off x="3035808" y="3840480"/>
            <a:ext cx="1051560" cy="256032"/>
          </a:xfrm>
          <a:prstGeom prst="rect">
            <a:avLst/>
          </a:prstGeom>
          <a:noFill/>
          <a:ln/>
        </p:spPr>
        <p:txBody>
          <a:bodyPr wrap="square" rtlCol="0" anchor="ctr"/>
          <a:lstStyle/>
          <a:p>
            <a:pPr indent="0" marL="0">
              <a:buNone/>
            </a:pPr>
            <a:r>
              <a:rPr lang="en-US" sz="900" b="1" dirty="0">
                <a:solidFill>
                  <a:srgbClr val="B42626"/>
                </a:solidFill>
                <a:latin typeface="Calibri" pitchFamily="34" charset="0"/>
                <a:ea typeface="Calibri" pitchFamily="34" charset="-122"/>
                <a:cs typeface="Calibri" pitchFamily="34" charset="-120"/>
              </a:rPr>
              <a:t>Awards</a:t>
            </a:r>
            <a:endParaRPr lang="en-US" sz="900" dirty="0"/>
          </a:p>
        </p:txBody>
      </p:sp>
      <p:sp>
        <p:nvSpPr>
          <p:cNvPr id="31" name="Text 27"/>
          <p:cNvSpPr/>
          <p:nvPr/>
        </p:nvSpPr>
        <p:spPr>
          <a:xfrm>
            <a:off x="3035808" y="4096512"/>
            <a:ext cx="5632704" cy="402336"/>
          </a:xfrm>
          <a:prstGeom prst="rect">
            <a:avLst/>
          </a:prstGeom>
          <a:noFill/>
          <a:ln/>
        </p:spPr>
        <p:txBody>
          <a:bodyPr wrap="square" rtlCol="0" anchor="ctr"/>
          <a:lstStyle/>
          <a:p>
            <a:pPr indent="0" marL="0">
              <a:buNone/>
            </a:pPr>
            <a:r>
              <a:rPr lang="en-US" sz="900" dirty="0">
                <a:solidFill>
                  <a:srgbClr val="2E3A47"/>
                </a:solidFill>
                <a:latin typeface="Calibri" pitchFamily="34" charset="0"/>
                <a:ea typeface="Calibri" pitchFamily="34" charset="-122"/>
                <a:cs typeface="Calibri" pitchFamily="34" charset="-120"/>
              </a:rPr>
              <a:t>India's Top IT Security Influencers — CISO Platform (2016) · CSO 100 Award (2017) · K7 Medal of Honor.</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OUR LEADERSHIP TEAM</a:t>
            </a:r>
            <a:endParaRPr lang="en-US" sz="2000" dirty="0"/>
          </a:p>
        </p:txBody>
      </p:sp>
      <p:sp>
        <p:nvSpPr>
          <p:cNvPr id="5" name="Shape 2"/>
          <p:cNvSpPr/>
          <p:nvPr/>
        </p:nvSpPr>
        <p:spPr>
          <a:xfrm>
            <a:off x="411480" y="585216"/>
            <a:ext cx="8321040" cy="16459"/>
          </a:xfrm>
          <a:prstGeom prst="rect">
            <a:avLst/>
          </a:prstGeom>
          <a:solidFill>
            <a:srgbClr val="DDE3E8"/>
          </a:solidFill>
          <a:ln w="12700">
            <a:solidFill>
              <a:srgbClr val="DDE3E8"/>
            </a:solidFill>
            <a:prstDash val="solid"/>
          </a:ln>
        </p:spPr>
      </p:sp>
      <p:sp>
        <p:nvSpPr>
          <p:cNvPr id="6" name="Shape 3"/>
          <p:cNvSpPr/>
          <p:nvPr/>
        </p:nvSpPr>
        <p:spPr>
          <a:xfrm>
            <a:off x="0" y="4956048"/>
            <a:ext cx="9144000" cy="187452"/>
          </a:xfrm>
          <a:prstGeom prst="rect">
            <a:avLst/>
          </a:prstGeom>
          <a:solidFill>
            <a:srgbClr val="EEF2F6"/>
          </a:solidFill>
          <a:ln w="12700">
            <a:solidFill>
              <a:srgbClr val="DDE3E8"/>
            </a:solidFill>
            <a:prstDash val="solid"/>
          </a:ln>
        </p:spPr>
      </p:sp>
      <p:sp>
        <p:nvSpPr>
          <p:cNvPr id="7" name="Shape 4"/>
          <p:cNvSpPr/>
          <p:nvPr/>
        </p:nvSpPr>
        <p:spPr>
          <a:xfrm>
            <a:off x="0" y="4956048"/>
            <a:ext cx="54864" cy="187452"/>
          </a:xfrm>
          <a:prstGeom prst="rect">
            <a:avLst/>
          </a:prstGeom>
          <a:solidFill>
            <a:srgbClr val="B42626"/>
          </a:solidFill>
          <a:ln w="12700">
            <a:solidFill>
              <a:srgbClr val="B42626"/>
            </a:solidFill>
            <a:prstDash val="solid"/>
          </a:ln>
        </p:spPr>
      </p:sp>
      <p:sp>
        <p:nvSpPr>
          <p:cNvPr id="8" name="Text 5"/>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9" name="Shape 6"/>
          <p:cNvSpPr/>
          <p:nvPr/>
        </p:nvSpPr>
        <p:spPr>
          <a:xfrm>
            <a:off x="347472" y="822960"/>
            <a:ext cx="2377440" cy="400507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0" name="Shape 7"/>
          <p:cNvSpPr/>
          <p:nvPr/>
        </p:nvSpPr>
        <p:spPr>
          <a:xfrm>
            <a:off x="347472" y="822960"/>
            <a:ext cx="2377440" cy="54864"/>
          </a:xfrm>
          <a:prstGeom prst="rect">
            <a:avLst/>
          </a:prstGeom>
          <a:solidFill>
            <a:srgbClr val="B42626"/>
          </a:solidFill>
          <a:ln w="12700">
            <a:solidFill>
              <a:srgbClr val="B42626"/>
            </a:solidFill>
            <a:prstDash val="solid"/>
          </a:ln>
        </p:spPr>
      </p:sp>
      <p:pic>
        <p:nvPicPr>
          <p:cNvPr id="11" name="Image 1" descr="preencoded.png">    </p:cNvPr>
          <p:cNvPicPr>
            <a:picLocks noChangeAspect="1"/>
          </p:cNvPicPr>
          <p:nvPr/>
        </p:nvPicPr>
        <p:blipFill>
          <a:blip r:embed="rId2"/>
          <a:srcRect l="0" r="0" t="0" b="0"/>
          <a:stretch/>
        </p:blipFill>
        <p:spPr>
          <a:xfrm>
            <a:off x="475488" y="960120"/>
            <a:ext cx="2121408" cy="2395728"/>
          </a:xfrm>
          <a:prstGeom prst="ellipse">
            <a:avLst/>
          </a:prstGeom>
        </p:spPr>
      </p:pic>
      <p:sp>
        <p:nvSpPr>
          <p:cNvPr id="12" name="Shape 8"/>
          <p:cNvSpPr/>
          <p:nvPr/>
        </p:nvSpPr>
        <p:spPr>
          <a:xfrm>
            <a:off x="347472" y="3456432"/>
            <a:ext cx="2377440" cy="1371600"/>
          </a:xfrm>
          <a:prstGeom prst="rect">
            <a:avLst/>
          </a:prstGeom>
          <a:solidFill>
            <a:srgbClr val="1C2B3A"/>
          </a:solidFill>
          <a:ln w="12700">
            <a:solidFill>
              <a:srgbClr val="1C2B3A"/>
            </a:solidFill>
            <a:prstDash val="solid"/>
          </a:ln>
        </p:spPr>
      </p:sp>
      <p:sp>
        <p:nvSpPr>
          <p:cNvPr id="13" name="Text 9"/>
          <p:cNvSpPr/>
          <p:nvPr/>
        </p:nvSpPr>
        <p:spPr>
          <a:xfrm>
            <a:off x="475488" y="3566160"/>
            <a:ext cx="2121408" cy="384048"/>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Mr. Surendra Singh</a:t>
            </a:r>
            <a:endParaRPr lang="en-US" sz="1200" dirty="0"/>
          </a:p>
        </p:txBody>
      </p:sp>
      <p:sp>
        <p:nvSpPr>
          <p:cNvPr id="14" name="Text 10"/>
          <p:cNvSpPr/>
          <p:nvPr/>
        </p:nvSpPr>
        <p:spPr>
          <a:xfrm>
            <a:off x="475488" y="3950208"/>
            <a:ext cx="2121408" cy="256032"/>
          </a:xfrm>
          <a:prstGeom prst="rect">
            <a:avLst/>
          </a:prstGeom>
          <a:noFill/>
          <a:ln/>
        </p:spPr>
        <p:txBody>
          <a:bodyPr wrap="square" rtlCol="0" anchor="ctr"/>
          <a:lstStyle/>
          <a:p>
            <a:pPr algn="ctr" indent="0" marL="0">
              <a:buNone/>
            </a:pPr>
            <a:r>
              <a:rPr lang="en-US" sz="950" dirty="0">
                <a:solidFill>
                  <a:srgbClr val="D97070"/>
                </a:solidFill>
                <a:latin typeface="Calibri" pitchFamily="34" charset="0"/>
                <a:ea typeface="Calibri" pitchFamily="34" charset="-122"/>
                <a:cs typeface="Calibri" pitchFamily="34" charset="-120"/>
              </a:rPr>
              <a:t>Senior Technical Advisor</a:t>
            </a:r>
            <a:endParaRPr lang="en-US" sz="950" dirty="0"/>
          </a:p>
        </p:txBody>
      </p:sp>
      <p:sp>
        <p:nvSpPr>
          <p:cNvPr id="15" name="Text 11"/>
          <p:cNvSpPr/>
          <p:nvPr/>
        </p:nvSpPr>
        <p:spPr>
          <a:xfrm>
            <a:off x="475488" y="4224528"/>
            <a:ext cx="2121408" cy="237744"/>
          </a:xfrm>
          <a:prstGeom prst="rect">
            <a:avLst/>
          </a:prstGeom>
          <a:noFill/>
          <a:ln/>
        </p:spPr>
        <p:txBody>
          <a:bodyPr wrap="square" rtlCol="0" anchor="ctr"/>
          <a:lstStyle/>
          <a:p>
            <a:pPr algn="ctr" indent="0" marL="0">
              <a:buNone/>
            </a:pPr>
            <a:r>
              <a:rPr lang="en-US" sz="800" dirty="0">
                <a:solidFill>
                  <a:srgbClr val="8FA0AE"/>
                </a:solidFill>
                <a:latin typeface="Calibri" pitchFamily="34" charset="0"/>
                <a:ea typeface="Calibri" pitchFamily="34" charset="-122"/>
                <a:cs typeface="Calibri" pitchFamily="34" charset="-120"/>
              </a:rPr>
              <a:t>vCISO · DPO · CISA · ISO 27001/42001 LA</a:t>
            </a:r>
            <a:endParaRPr lang="en-US" sz="800" dirty="0"/>
          </a:p>
        </p:txBody>
      </p:sp>
      <p:sp>
        <p:nvSpPr>
          <p:cNvPr id="16" name="Shape 12"/>
          <p:cNvSpPr/>
          <p:nvPr/>
        </p:nvSpPr>
        <p:spPr>
          <a:xfrm>
            <a:off x="2907792" y="841248"/>
            <a:ext cx="5888736" cy="82296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7" name="Shape 13"/>
          <p:cNvSpPr/>
          <p:nvPr/>
        </p:nvSpPr>
        <p:spPr>
          <a:xfrm>
            <a:off x="2907792" y="841248"/>
            <a:ext cx="54864" cy="822960"/>
          </a:xfrm>
          <a:prstGeom prst="rect">
            <a:avLst/>
          </a:prstGeom>
          <a:solidFill>
            <a:srgbClr val="B42626"/>
          </a:solidFill>
          <a:ln w="12700">
            <a:solidFill>
              <a:srgbClr val="B42626"/>
            </a:solidFill>
            <a:prstDash val="solid"/>
          </a:ln>
        </p:spPr>
      </p:sp>
      <p:sp>
        <p:nvSpPr>
          <p:cNvPr id="18" name="Text 14"/>
          <p:cNvSpPr/>
          <p:nvPr/>
        </p:nvSpPr>
        <p:spPr>
          <a:xfrm>
            <a:off x="3035808" y="932688"/>
            <a:ext cx="1051560" cy="256032"/>
          </a:xfrm>
          <a:prstGeom prst="rect">
            <a:avLst/>
          </a:prstGeom>
          <a:noFill/>
          <a:ln/>
        </p:spPr>
        <p:txBody>
          <a:bodyPr wrap="square" rtlCol="0" anchor="ctr"/>
          <a:lstStyle/>
          <a:p>
            <a:pPr indent="0" marL="0">
              <a:buNone/>
            </a:pPr>
            <a:r>
              <a:rPr lang="en-US" sz="900" b="1" dirty="0">
                <a:solidFill>
                  <a:srgbClr val="B42626"/>
                </a:solidFill>
                <a:latin typeface="Calibri" pitchFamily="34" charset="0"/>
                <a:ea typeface="Calibri" pitchFamily="34" charset="-122"/>
                <a:cs typeface="Calibri" pitchFamily="34" charset="-120"/>
              </a:rPr>
              <a:t>Expertise</a:t>
            </a:r>
            <a:endParaRPr lang="en-US" sz="900" dirty="0"/>
          </a:p>
        </p:txBody>
      </p:sp>
      <p:sp>
        <p:nvSpPr>
          <p:cNvPr id="19" name="Text 15"/>
          <p:cNvSpPr/>
          <p:nvPr/>
        </p:nvSpPr>
        <p:spPr>
          <a:xfrm>
            <a:off x="3035808" y="1188720"/>
            <a:ext cx="5632704" cy="402336"/>
          </a:xfrm>
          <a:prstGeom prst="rect">
            <a:avLst/>
          </a:prstGeom>
          <a:noFill/>
          <a:ln/>
        </p:spPr>
        <p:txBody>
          <a:bodyPr wrap="square" rtlCol="0" anchor="ctr"/>
          <a:lstStyle/>
          <a:p>
            <a:pPr indent="0" marL="0">
              <a:buNone/>
            </a:pPr>
            <a:r>
              <a:rPr lang="en-US" sz="900" dirty="0">
                <a:solidFill>
                  <a:srgbClr val="2E3A47"/>
                </a:solidFill>
                <a:latin typeface="Calibri" pitchFamily="34" charset="0"/>
                <a:ea typeface="Calibri" pitchFamily="34" charset="-122"/>
                <a:cs typeface="Calibri" pitchFamily="34" charset="-120"/>
              </a:rPr>
              <a:t>Virtual CISO services, IT strategy, and robust security frameworks for diverse organizations.</a:t>
            </a:r>
            <a:endParaRPr lang="en-US" sz="900" dirty="0"/>
          </a:p>
        </p:txBody>
      </p:sp>
      <p:sp>
        <p:nvSpPr>
          <p:cNvPr id="20" name="Shape 16"/>
          <p:cNvSpPr/>
          <p:nvPr/>
        </p:nvSpPr>
        <p:spPr>
          <a:xfrm>
            <a:off x="2907792" y="1810512"/>
            <a:ext cx="5888736" cy="82296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1" name="Shape 17"/>
          <p:cNvSpPr/>
          <p:nvPr/>
        </p:nvSpPr>
        <p:spPr>
          <a:xfrm>
            <a:off x="2907792" y="1810512"/>
            <a:ext cx="54864" cy="822960"/>
          </a:xfrm>
          <a:prstGeom prst="rect">
            <a:avLst/>
          </a:prstGeom>
          <a:solidFill>
            <a:srgbClr val="B42626"/>
          </a:solidFill>
          <a:ln w="12700">
            <a:solidFill>
              <a:srgbClr val="B42626"/>
            </a:solidFill>
            <a:prstDash val="solid"/>
          </a:ln>
        </p:spPr>
      </p:sp>
      <p:sp>
        <p:nvSpPr>
          <p:cNvPr id="22" name="Text 18"/>
          <p:cNvSpPr/>
          <p:nvPr/>
        </p:nvSpPr>
        <p:spPr>
          <a:xfrm>
            <a:off x="3035808" y="1901952"/>
            <a:ext cx="1051560" cy="256032"/>
          </a:xfrm>
          <a:prstGeom prst="rect">
            <a:avLst/>
          </a:prstGeom>
          <a:noFill/>
          <a:ln/>
        </p:spPr>
        <p:txBody>
          <a:bodyPr wrap="square" rtlCol="0" anchor="ctr"/>
          <a:lstStyle/>
          <a:p>
            <a:pPr indent="0" marL="0">
              <a:buNone/>
            </a:pPr>
            <a:r>
              <a:rPr lang="en-US" sz="900" b="1" dirty="0">
                <a:solidFill>
                  <a:srgbClr val="B42626"/>
                </a:solidFill>
                <a:latin typeface="Calibri" pitchFamily="34" charset="0"/>
                <a:ea typeface="Calibri" pitchFamily="34" charset="-122"/>
                <a:cs typeface="Calibri" pitchFamily="34" charset="-120"/>
              </a:rPr>
              <a:t>Regulatory</a:t>
            </a:r>
            <a:endParaRPr lang="en-US" sz="900" dirty="0"/>
          </a:p>
        </p:txBody>
      </p:sp>
      <p:sp>
        <p:nvSpPr>
          <p:cNvPr id="23" name="Text 19"/>
          <p:cNvSpPr/>
          <p:nvPr/>
        </p:nvSpPr>
        <p:spPr>
          <a:xfrm>
            <a:off x="3035808" y="2157984"/>
            <a:ext cx="5632704" cy="402336"/>
          </a:xfrm>
          <a:prstGeom prst="rect">
            <a:avLst/>
          </a:prstGeom>
          <a:noFill/>
          <a:ln/>
        </p:spPr>
        <p:txBody>
          <a:bodyPr wrap="square" rtlCol="0" anchor="ctr"/>
          <a:lstStyle/>
          <a:p>
            <a:pPr indent="0" marL="0">
              <a:buNone/>
            </a:pPr>
            <a:r>
              <a:rPr lang="en-US" sz="900" dirty="0">
                <a:solidFill>
                  <a:srgbClr val="2E3A47"/>
                </a:solidFill>
                <a:latin typeface="Calibri" pitchFamily="34" charset="0"/>
                <a:ea typeface="Calibri" pitchFamily="34" charset="-122"/>
                <a:cs typeface="Calibri" pitchFamily="34" charset="-120"/>
              </a:rPr>
              <a:t>ISO 27001, ISO 42001, ISO 27701, CISA, RBI, ITGC, HIPAA, GDPR, SEBI, IRDAI frameworks.</a:t>
            </a:r>
            <a:endParaRPr lang="en-US" sz="900" dirty="0"/>
          </a:p>
        </p:txBody>
      </p:sp>
      <p:sp>
        <p:nvSpPr>
          <p:cNvPr id="24" name="Shape 20"/>
          <p:cNvSpPr/>
          <p:nvPr/>
        </p:nvSpPr>
        <p:spPr>
          <a:xfrm>
            <a:off x="2907792" y="2779776"/>
            <a:ext cx="5888736" cy="82296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5" name="Shape 21"/>
          <p:cNvSpPr/>
          <p:nvPr/>
        </p:nvSpPr>
        <p:spPr>
          <a:xfrm>
            <a:off x="2907792" y="2779776"/>
            <a:ext cx="54864" cy="822960"/>
          </a:xfrm>
          <a:prstGeom prst="rect">
            <a:avLst/>
          </a:prstGeom>
          <a:solidFill>
            <a:srgbClr val="B42626"/>
          </a:solidFill>
          <a:ln w="12700">
            <a:solidFill>
              <a:srgbClr val="B42626"/>
            </a:solidFill>
            <a:prstDash val="solid"/>
          </a:ln>
        </p:spPr>
      </p:sp>
      <p:sp>
        <p:nvSpPr>
          <p:cNvPr id="26" name="Text 22"/>
          <p:cNvSpPr/>
          <p:nvPr/>
        </p:nvSpPr>
        <p:spPr>
          <a:xfrm>
            <a:off x="3035808" y="2871216"/>
            <a:ext cx="1051560" cy="256032"/>
          </a:xfrm>
          <a:prstGeom prst="rect">
            <a:avLst/>
          </a:prstGeom>
          <a:noFill/>
          <a:ln/>
        </p:spPr>
        <p:txBody>
          <a:bodyPr wrap="square" rtlCol="0" anchor="ctr"/>
          <a:lstStyle/>
          <a:p>
            <a:pPr indent="0" marL="0">
              <a:buNone/>
            </a:pPr>
            <a:r>
              <a:rPr lang="en-US" sz="900" b="1" dirty="0">
                <a:solidFill>
                  <a:srgbClr val="B42626"/>
                </a:solidFill>
                <a:latin typeface="Calibri" pitchFamily="34" charset="0"/>
                <a:ea typeface="Calibri" pitchFamily="34" charset="-122"/>
                <a:cs typeface="Calibri" pitchFamily="34" charset="-120"/>
              </a:rPr>
              <a:t>Specialization</a:t>
            </a:r>
            <a:endParaRPr lang="en-US" sz="900" dirty="0"/>
          </a:p>
        </p:txBody>
      </p:sp>
      <p:sp>
        <p:nvSpPr>
          <p:cNvPr id="27" name="Text 23"/>
          <p:cNvSpPr/>
          <p:nvPr/>
        </p:nvSpPr>
        <p:spPr>
          <a:xfrm>
            <a:off x="3035808" y="3127248"/>
            <a:ext cx="5632704" cy="402336"/>
          </a:xfrm>
          <a:prstGeom prst="rect">
            <a:avLst/>
          </a:prstGeom>
          <a:noFill/>
          <a:ln/>
        </p:spPr>
        <p:txBody>
          <a:bodyPr wrap="square" rtlCol="0" anchor="ctr"/>
          <a:lstStyle/>
          <a:p>
            <a:pPr indent="0" marL="0">
              <a:buNone/>
            </a:pPr>
            <a:r>
              <a:rPr lang="en-US" sz="900" dirty="0">
                <a:solidFill>
                  <a:srgbClr val="2E3A47"/>
                </a:solidFill>
                <a:latin typeface="Calibri" pitchFamily="34" charset="0"/>
                <a:ea typeface="Calibri" pitchFamily="34" charset="-122"/>
                <a:cs typeface="Calibri" pitchFamily="34" charset="-120"/>
              </a:rPr>
              <a:t>Information security audits, risk assessments, ITIL implementation, and project management.</a:t>
            </a:r>
            <a:endParaRPr lang="en-US" sz="900" dirty="0"/>
          </a:p>
        </p:txBody>
      </p:sp>
      <p:sp>
        <p:nvSpPr>
          <p:cNvPr id="28" name="Shape 24"/>
          <p:cNvSpPr/>
          <p:nvPr/>
        </p:nvSpPr>
        <p:spPr>
          <a:xfrm>
            <a:off x="2907792" y="3749040"/>
            <a:ext cx="5888736" cy="82296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9" name="Shape 25"/>
          <p:cNvSpPr/>
          <p:nvPr/>
        </p:nvSpPr>
        <p:spPr>
          <a:xfrm>
            <a:off x="2907792" y="3749040"/>
            <a:ext cx="54864" cy="822960"/>
          </a:xfrm>
          <a:prstGeom prst="rect">
            <a:avLst/>
          </a:prstGeom>
          <a:solidFill>
            <a:srgbClr val="B42626"/>
          </a:solidFill>
          <a:ln w="12700">
            <a:solidFill>
              <a:srgbClr val="B42626"/>
            </a:solidFill>
            <a:prstDash val="solid"/>
          </a:ln>
        </p:spPr>
      </p:sp>
      <p:sp>
        <p:nvSpPr>
          <p:cNvPr id="30" name="Text 26"/>
          <p:cNvSpPr/>
          <p:nvPr/>
        </p:nvSpPr>
        <p:spPr>
          <a:xfrm>
            <a:off x="3035808" y="3840480"/>
            <a:ext cx="1051560" cy="256032"/>
          </a:xfrm>
          <a:prstGeom prst="rect">
            <a:avLst/>
          </a:prstGeom>
          <a:noFill/>
          <a:ln/>
        </p:spPr>
        <p:txBody>
          <a:bodyPr wrap="square" rtlCol="0" anchor="ctr"/>
          <a:lstStyle/>
          <a:p>
            <a:pPr indent="0" marL="0">
              <a:buNone/>
            </a:pPr>
            <a:r>
              <a:rPr lang="en-US" sz="900" b="1" dirty="0">
                <a:solidFill>
                  <a:srgbClr val="B42626"/>
                </a:solidFill>
                <a:latin typeface="Calibri" pitchFamily="34" charset="0"/>
                <a:ea typeface="Calibri" pitchFamily="34" charset="-122"/>
                <a:cs typeface="Calibri" pitchFamily="34" charset="-120"/>
              </a:rPr>
              <a:t>Certifications</a:t>
            </a:r>
            <a:endParaRPr lang="en-US" sz="900" dirty="0"/>
          </a:p>
        </p:txBody>
      </p:sp>
      <p:sp>
        <p:nvSpPr>
          <p:cNvPr id="31" name="Text 27"/>
          <p:cNvSpPr/>
          <p:nvPr/>
        </p:nvSpPr>
        <p:spPr>
          <a:xfrm>
            <a:off x="3035808" y="4096512"/>
            <a:ext cx="5632704" cy="402336"/>
          </a:xfrm>
          <a:prstGeom prst="rect">
            <a:avLst/>
          </a:prstGeom>
          <a:noFill/>
          <a:ln/>
        </p:spPr>
        <p:txBody>
          <a:bodyPr wrap="square" rtlCol="0" anchor="ctr"/>
          <a:lstStyle/>
          <a:p>
            <a:pPr indent="0" marL="0">
              <a:buNone/>
            </a:pPr>
            <a:r>
              <a:rPr lang="en-US" sz="900" dirty="0">
                <a:solidFill>
                  <a:srgbClr val="2E3A47"/>
                </a:solidFill>
                <a:latin typeface="Calibri" pitchFamily="34" charset="0"/>
                <a:ea typeface="Calibri" pitchFamily="34" charset="-122"/>
                <a:cs typeface="Calibri" pitchFamily="34" charset="-120"/>
              </a:rPr>
              <a:t>ISO 27001 / 42001 / 27701 Lead Auditor · CISA · vCISO · DPO Certified.</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COMPANY OVERVIEW</a:t>
            </a:r>
            <a:endParaRPr lang="en-US" sz="2000" dirty="0"/>
          </a:p>
        </p:txBody>
      </p:sp>
      <p:sp>
        <p:nvSpPr>
          <p:cNvPr id="5" name="Text 2"/>
          <p:cNvSpPr/>
          <p:nvPr/>
        </p:nvSpPr>
        <p:spPr>
          <a:xfrm>
            <a:off x="411480" y="475488"/>
            <a:ext cx="6400800" cy="237744"/>
          </a:xfrm>
          <a:prstGeom prst="rect">
            <a:avLst/>
          </a:prstGeom>
          <a:noFill/>
          <a:ln/>
        </p:spPr>
        <p:txBody>
          <a:bodyPr wrap="square" rtlCol="0" anchor="ctr"/>
          <a:lstStyle/>
          <a:p>
            <a:pPr indent="0" marL="0">
              <a:buNone/>
            </a:pPr>
            <a:r>
              <a:rPr lang="en-US" sz="1000" dirty="0">
                <a:solidFill>
                  <a:srgbClr val="5A6A78"/>
                </a:solidFill>
                <a:latin typeface="Calibri" pitchFamily="34" charset="0"/>
                <a:ea typeface="Calibri" pitchFamily="34" charset="-122"/>
                <a:cs typeface="Calibri" pitchFamily="34" charset="-120"/>
              </a:rPr>
              <a:t>Proudly bootstrapped · CERT-In Empanelled · Est. January 26, 2016</a:t>
            </a:r>
            <a:endParaRPr lang="en-US" sz="1000" dirty="0"/>
          </a:p>
        </p:txBody>
      </p:sp>
      <p:sp>
        <p:nvSpPr>
          <p:cNvPr id="6" name="Shape 3"/>
          <p:cNvSpPr/>
          <p:nvPr/>
        </p:nvSpPr>
        <p:spPr>
          <a:xfrm>
            <a:off x="411480" y="749808"/>
            <a:ext cx="8321040" cy="16459"/>
          </a:xfrm>
          <a:prstGeom prst="rect">
            <a:avLst/>
          </a:prstGeom>
          <a:solidFill>
            <a:srgbClr val="DDE3E8"/>
          </a:solidFill>
          <a:ln w="12700">
            <a:solidFill>
              <a:srgbClr val="DDE3E8"/>
            </a:solidFill>
            <a:prstDash val="solid"/>
          </a:ln>
        </p:spPr>
      </p:sp>
      <p:sp>
        <p:nvSpPr>
          <p:cNvPr id="7" name="Shape 4"/>
          <p:cNvSpPr/>
          <p:nvPr/>
        </p:nvSpPr>
        <p:spPr>
          <a:xfrm>
            <a:off x="0" y="4956048"/>
            <a:ext cx="9144000" cy="187452"/>
          </a:xfrm>
          <a:prstGeom prst="rect">
            <a:avLst/>
          </a:prstGeom>
          <a:solidFill>
            <a:srgbClr val="EEF2F6"/>
          </a:solidFill>
          <a:ln w="12700">
            <a:solidFill>
              <a:srgbClr val="DDE3E8"/>
            </a:solidFill>
            <a:prstDash val="solid"/>
          </a:ln>
        </p:spPr>
      </p:sp>
      <p:sp>
        <p:nvSpPr>
          <p:cNvPr id="8" name="Shape 5"/>
          <p:cNvSpPr/>
          <p:nvPr/>
        </p:nvSpPr>
        <p:spPr>
          <a:xfrm>
            <a:off x="0" y="4956048"/>
            <a:ext cx="54864" cy="187452"/>
          </a:xfrm>
          <a:prstGeom prst="rect">
            <a:avLst/>
          </a:prstGeom>
          <a:solidFill>
            <a:srgbClr val="B42626"/>
          </a:solidFill>
          <a:ln w="12700">
            <a:solidFill>
              <a:srgbClr val="B42626"/>
            </a:solidFill>
            <a:prstDash val="solid"/>
          </a:ln>
        </p:spPr>
      </p:sp>
      <p:sp>
        <p:nvSpPr>
          <p:cNvPr id="9" name="Text 6"/>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10" name="Shape 7"/>
          <p:cNvSpPr/>
          <p:nvPr/>
        </p:nvSpPr>
        <p:spPr>
          <a:xfrm>
            <a:off x="347472" y="868680"/>
            <a:ext cx="5120640" cy="141732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1" name="Text 8"/>
          <p:cNvSpPr/>
          <p:nvPr/>
        </p:nvSpPr>
        <p:spPr>
          <a:xfrm>
            <a:off x="548640" y="932688"/>
            <a:ext cx="4663440" cy="274320"/>
          </a:xfrm>
          <a:prstGeom prst="rect">
            <a:avLst/>
          </a:prstGeom>
          <a:noFill/>
          <a:ln/>
        </p:spPr>
        <p:txBody>
          <a:bodyPr wrap="square" rtlCol="0" anchor="ctr"/>
          <a:lstStyle/>
          <a:p>
            <a:pPr indent="0" marL="0">
              <a:buNone/>
            </a:pPr>
            <a:r>
              <a:rPr lang="en-US" sz="1100" b="1" dirty="0">
                <a:solidFill>
                  <a:srgbClr val="B42626"/>
                </a:solidFill>
                <a:latin typeface="Calibri" pitchFamily="34" charset="0"/>
                <a:ea typeface="Calibri" pitchFamily="34" charset="-122"/>
                <a:cs typeface="Calibri" pitchFamily="34" charset="-120"/>
              </a:rPr>
              <a:t>Who We Are</a:t>
            </a:r>
            <a:endParaRPr lang="en-US" sz="1100" dirty="0"/>
          </a:p>
        </p:txBody>
      </p:sp>
      <p:sp>
        <p:nvSpPr>
          <p:cNvPr id="12" name="Text 9"/>
          <p:cNvSpPr/>
          <p:nvPr/>
        </p:nvSpPr>
        <p:spPr>
          <a:xfrm>
            <a:off x="548640" y="1234440"/>
            <a:ext cx="4663440" cy="960120"/>
          </a:xfrm>
          <a:prstGeom prst="rect">
            <a:avLst/>
          </a:prstGeom>
          <a:noFill/>
          <a:ln/>
        </p:spPr>
        <p:txBody>
          <a:bodyPr wrap="square" rtlCol="0" anchor="ctr"/>
          <a:lstStyle/>
          <a:p>
            <a:pPr indent="0" marL="0">
              <a:buNone/>
            </a:pPr>
            <a:r>
              <a:rPr lang="en-US" sz="1000" dirty="0">
                <a:solidFill>
                  <a:srgbClr val="2E3A47"/>
                </a:solidFill>
                <a:latin typeface="Calibri" pitchFamily="34" charset="0"/>
                <a:ea typeface="Calibri" pitchFamily="34" charset="-122"/>
                <a:cs typeface="Calibri" pitchFamily="34" charset="-120"/>
              </a:rPr>
              <a:t>We are a proudly bootstrapped cybersecurity services and compliance company driven by passion, innovation, and resilience. From day one, our mission has been to help organizations protect their critical assets and achieve regulatory compliance in an ever-evolving threat landscape.</a:t>
            </a:r>
            <a:endParaRPr lang="en-US" sz="1000" dirty="0"/>
          </a:p>
        </p:txBody>
      </p:sp>
      <p:sp>
        <p:nvSpPr>
          <p:cNvPr id="13" name="Shape 10"/>
          <p:cNvSpPr/>
          <p:nvPr/>
        </p:nvSpPr>
        <p:spPr>
          <a:xfrm>
            <a:off x="347472" y="2395728"/>
            <a:ext cx="5120640" cy="137160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4" name="Text 11"/>
          <p:cNvSpPr/>
          <p:nvPr/>
        </p:nvSpPr>
        <p:spPr>
          <a:xfrm>
            <a:off x="548640" y="2468880"/>
            <a:ext cx="4663440" cy="274320"/>
          </a:xfrm>
          <a:prstGeom prst="rect">
            <a:avLst/>
          </a:prstGeom>
          <a:noFill/>
          <a:ln/>
        </p:spPr>
        <p:txBody>
          <a:bodyPr wrap="square" rtlCol="0" anchor="ctr"/>
          <a:lstStyle/>
          <a:p>
            <a:pPr indent="0" marL="0">
              <a:buNone/>
            </a:pPr>
            <a:r>
              <a:rPr lang="en-US" sz="1100" b="1" dirty="0">
                <a:solidFill>
                  <a:srgbClr val="B42626"/>
                </a:solidFill>
                <a:latin typeface="Calibri" pitchFamily="34" charset="0"/>
                <a:ea typeface="Calibri" pitchFamily="34" charset="-122"/>
                <a:cs typeface="Calibri" pitchFamily="34" charset="-120"/>
              </a:rPr>
              <a:t>What We Do</a:t>
            </a:r>
            <a:endParaRPr lang="en-US" sz="1100" dirty="0"/>
          </a:p>
        </p:txBody>
      </p:sp>
      <p:sp>
        <p:nvSpPr>
          <p:cNvPr id="15" name="Text 12"/>
          <p:cNvSpPr/>
          <p:nvPr/>
        </p:nvSpPr>
        <p:spPr>
          <a:xfrm>
            <a:off x="548640" y="2761488"/>
            <a:ext cx="4663440" cy="868680"/>
          </a:xfrm>
          <a:prstGeom prst="rect">
            <a:avLst/>
          </a:prstGeom>
          <a:noFill/>
          <a:ln/>
        </p:spPr>
        <p:txBody>
          <a:bodyPr wrap="square" rtlCol="0" anchor="ctr"/>
          <a:lstStyle/>
          <a:p>
            <a:pPr indent="0" marL="0">
              <a:buNone/>
            </a:pPr>
            <a:r>
              <a:rPr lang="en-US" sz="1000" dirty="0">
                <a:solidFill>
                  <a:srgbClr val="2E3A47"/>
                </a:solidFill>
                <a:latin typeface="Calibri" pitchFamily="34" charset="0"/>
                <a:ea typeface="Calibri" pitchFamily="34" charset="-122"/>
                <a:cs typeface="Calibri" pitchFamily="34" charset="-120"/>
              </a:rPr>
              <a:t>Over the years, we have built a strong reputation for delivering enterprise-grade cybersecurity solutions tailored to businesses across industries — from BFSI and SaaS to healthcare, manufacturing, and government.</a:t>
            </a:r>
            <a:endParaRPr lang="en-US" sz="1000" dirty="0"/>
          </a:p>
        </p:txBody>
      </p:sp>
      <p:sp>
        <p:nvSpPr>
          <p:cNvPr id="16" name="Shape 13"/>
          <p:cNvSpPr/>
          <p:nvPr/>
        </p:nvSpPr>
        <p:spPr>
          <a:xfrm>
            <a:off x="5669280" y="868680"/>
            <a:ext cx="3127248" cy="141732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7" name="Shape 14"/>
          <p:cNvSpPr/>
          <p:nvPr/>
        </p:nvSpPr>
        <p:spPr>
          <a:xfrm>
            <a:off x="5669280" y="868680"/>
            <a:ext cx="3127248" cy="347472"/>
          </a:xfrm>
          <a:prstGeom prst="rect">
            <a:avLst/>
          </a:prstGeom>
          <a:solidFill>
            <a:srgbClr val="1C2B3A"/>
          </a:solidFill>
          <a:ln w="12700">
            <a:solidFill>
              <a:srgbClr val="1C2B3A"/>
            </a:solidFill>
            <a:prstDash val="solid"/>
          </a:ln>
        </p:spPr>
      </p:sp>
      <p:sp>
        <p:nvSpPr>
          <p:cNvPr id="18" name="Text 15"/>
          <p:cNvSpPr/>
          <p:nvPr/>
        </p:nvSpPr>
        <p:spPr>
          <a:xfrm>
            <a:off x="5833872" y="905256"/>
            <a:ext cx="2743200" cy="274320"/>
          </a:xfrm>
          <a:prstGeom prst="rect">
            <a:avLst/>
          </a:prstGeom>
          <a:noFill/>
          <a:ln/>
        </p:spPr>
        <p:txBody>
          <a:bodyPr wrap="square" rtlCol="0" anchor="ctr"/>
          <a:lstStyle/>
          <a:p>
            <a:pPr indent="0" marL="0">
              <a:buNone/>
            </a:pPr>
            <a:r>
              <a:rPr lang="en-US" sz="950" b="1" spc="150" kern="0" dirty="0">
                <a:solidFill>
                  <a:srgbClr val="FFFFFF"/>
                </a:solidFill>
                <a:latin typeface="Calibri" pitchFamily="34" charset="0"/>
                <a:ea typeface="Calibri" pitchFamily="34" charset="-122"/>
                <a:cs typeface="Calibri" pitchFamily="34" charset="-120"/>
              </a:rPr>
              <a:t>OUR MISSION</a:t>
            </a:r>
            <a:endParaRPr lang="en-US" sz="950" dirty="0"/>
          </a:p>
        </p:txBody>
      </p:sp>
      <p:sp>
        <p:nvSpPr>
          <p:cNvPr id="19" name="Text 16"/>
          <p:cNvSpPr/>
          <p:nvPr/>
        </p:nvSpPr>
        <p:spPr>
          <a:xfrm>
            <a:off x="5833872" y="1280160"/>
            <a:ext cx="2788920" cy="868680"/>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Help organizations protect critical assets and achieve regulatory compliance — with enterprise-grade, tailored cybersecurity.</a:t>
            </a:r>
            <a:endParaRPr lang="en-US" sz="950" dirty="0"/>
          </a:p>
        </p:txBody>
      </p:sp>
      <p:sp>
        <p:nvSpPr>
          <p:cNvPr id="20" name="Shape 17"/>
          <p:cNvSpPr/>
          <p:nvPr/>
        </p:nvSpPr>
        <p:spPr>
          <a:xfrm>
            <a:off x="5669280" y="2395728"/>
            <a:ext cx="3127248" cy="137160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1" name="Shape 18"/>
          <p:cNvSpPr/>
          <p:nvPr/>
        </p:nvSpPr>
        <p:spPr>
          <a:xfrm>
            <a:off x="5669280" y="2395728"/>
            <a:ext cx="3127248" cy="347472"/>
          </a:xfrm>
          <a:prstGeom prst="rect">
            <a:avLst/>
          </a:prstGeom>
          <a:solidFill>
            <a:srgbClr val="1C2B3A"/>
          </a:solidFill>
          <a:ln w="12700">
            <a:solidFill>
              <a:srgbClr val="1C2B3A"/>
            </a:solidFill>
            <a:prstDash val="solid"/>
          </a:ln>
        </p:spPr>
      </p:sp>
      <p:sp>
        <p:nvSpPr>
          <p:cNvPr id="22" name="Text 19"/>
          <p:cNvSpPr/>
          <p:nvPr/>
        </p:nvSpPr>
        <p:spPr>
          <a:xfrm>
            <a:off x="5833872" y="2432304"/>
            <a:ext cx="2743200" cy="274320"/>
          </a:xfrm>
          <a:prstGeom prst="rect">
            <a:avLst/>
          </a:prstGeom>
          <a:noFill/>
          <a:ln/>
        </p:spPr>
        <p:txBody>
          <a:bodyPr wrap="square" rtlCol="0" anchor="ctr"/>
          <a:lstStyle/>
          <a:p>
            <a:pPr indent="0" marL="0">
              <a:buNone/>
            </a:pPr>
            <a:r>
              <a:rPr lang="en-US" sz="950" b="1" spc="150" kern="0" dirty="0">
                <a:solidFill>
                  <a:srgbClr val="FFFFFF"/>
                </a:solidFill>
                <a:latin typeface="Calibri" pitchFamily="34" charset="0"/>
                <a:ea typeface="Calibri" pitchFamily="34" charset="-122"/>
                <a:cs typeface="Calibri" pitchFamily="34" charset="-120"/>
              </a:rPr>
              <a:t>OUR VISION</a:t>
            </a:r>
            <a:endParaRPr lang="en-US" sz="950" dirty="0"/>
          </a:p>
        </p:txBody>
      </p:sp>
      <p:sp>
        <p:nvSpPr>
          <p:cNvPr id="23" name="Text 20"/>
          <p:cNvSpPr/>
          <p:nvPr/>
        </p:nvSpPr>
        <p:spPr>
          <a:xfrm>
            <a:off x="5833872" y="2807208"/>
            <a:ext cx="2788920" cy="822960"/>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A digitally secure India where every business, regardless of size, is protected by world-class cybersecurity practices.</a:t>
            </a:r>
            <a:endParaRPr lang="en-US" sz="950" dirty="0"/>
          </a:p>
        </p:txBody>
      </p:sp>
      <p:sp>
        <p:nvSpPr>
          <p:cNvPr id="24" name="Shape 21"/>
          <p:cNvSpPr/>
          <p:nvPr/>
        </p:nvSpPr>
        <p:spPr>
          <a:xfrm>
            <a:off x="347472" y="3886200"/>
            <a:ext cx="8449056" cy="868680"/>
          </a:xfrm>
          <a:prstGeom prst="rect">
            <a:avLst/>
          </a:prstGeom>
          <a:solidFill>
            <a:srgbClr val="FFFFFF"/>
          </a:solidFill>
          <a:ln w="6350">
            <a:solidFill>
              <a:srgbClr val="DDE3E8"/>
            </a:solidFill>
            <a:prstDash val="solid"/>
          </a:ln>
        </p:spPr>
      </p:sp>
      <p:sp>
        <p:nvSpPr>
          <p:cNvPr id="25" name="Shape 22"/>
          <p:cNvSpPr/>
          <p:nvPr/>
        </p:nvSpPr>
        <p:spPr>
          <a:xfrm>
            <a:off x="347472" y="3886200"/>
            <a:ext cx="8449056" cy="54864"/>
          </a:xfrm>
          <a:prstGeom prst="rect">
            <a:avLst/>
          </a:prstGeom>
          <a:solidFill>
            <a:srgbClr val="B42626"/>
          </a:solidFill>
          <a:ln w="12700">
            <a:solidFill>
              <a:srgbClr val="B42626"/>
            </a:solidFill>
            <a:prstDash val="solid"/>
          </a:ln>
        </p:spPr>
      </p:sp>
      <p:sp>
        <p:nvSpPr>
          <p:cNvPr id="26" name="Shape 23"/>
          <p:cNvSpPr/>
          <p:nvPr/>
        </p:nvSpPr>
        <p:spPr>
          <a:xfrm>
            <a:off x="594360" y="4133088"/>
            <a:ext cx="164592" cy="164592"/>
          </a:xfrm>
          <a:prstGeom prst="ellipse">
            <a:avLst/>
          </a:prstGeom>
          <a:solidFill>
            <a:srgbClr val="B42626"/>
          </a:solidFill>
          <a:ln w="12700">
            <a:solidFill>
              <a:srgbClr val="B42626"/>
            </a:solidFill>
            <a:prstDash val="solid"/>
          </a:ln>
        </p:spPr>
      </p:sp>
      <p:sp>
        <p:nvSpPr>
          <p:cNvPr id="27" name="Text 24"/>
          <p:cNvSpPr/>
          <p:nvPr/>
        </p:nvSpPr>
        <p:spPr>
          <a:xfrm>
            <a:off x="822960" y="4078224"/>
            <a:ext cx="1389888" cy="274320"/>
          </a:xfrm>
          <a:prstGeom prst="rect">
            <a:avLst/>
          </a:prstGeom>
          <a:noFill/>
          <a:ln/>
        </p:spPr>
        <p:txBody>
          <a:bodyPr wrap="square" rtlCol="0" anchor="ctr"/>
          <a:lstStyle/>
          <a:p>
            <a:pPr indent="0" marL="0">
              <a:buNone/>
            </a:pPr>
            <a:r>
              <a:rPr lang="en-US" sz="850" b="1" dirty="0">
                <a:solidFill>
                  <a:srgbClr val="1C2B3A"/>
                </a:solidFill>
                <a:latin typeface="Calibri" pitchFamily="34" charset="0"/>
                <a:ea typeface="Calibri" pitchFamily="34" charset="-122"/>
                <a:cs typeface="Calibri" pitchFamily="34" charset="-120"/>
              </a:rPr>
              <a:t>CERT-In Empanelled Vendor</a:t>
            </a:r>
            <a:endParaRPr lang="en-US" sz="850" dirty="0"/>
          </a:p>
        </p:txBody>
      </p:sp>
      <p:sp>
        <p:nvSpPr>
          <p:cNvPr id="28" name="Shape 25"/>
          <p:cNvSpPr/>
          <p:nvPr/>
        </p:nvSpPr>
        <p:spPr>
          <a:xfrm>
            <a:off x="2276856" y="4133088"/>
            <a:ext cx="164592" cy="164592"/>
          </a:xfrm>
          <a:prstGeom prst="ellipse">
            <a:avLst/>
          </a:prstGeom>
          <a:solidFill>
            <a:srgbClr val="B42626"/>
          </a:solidFill>
          <a:ln w="12700">
            <a:solidFill>
              <a:srgbClr val="B42626"/>
            </a:solidFill>
            <a:prstDash val="solid"/>
          </a:ln>
        </p:spPr>
      </p:sp>
      <p:sp>
        <p:nvSpPr>
          <p:cNvPr id="29" name="Text 26"/>
          <p:cNvSpPr/>
          <p:nvPr/>
        </p:nvSpPr>
        <p:spPr>
          <a:xfrm>
            <a:off x="2505456" y="4078224"/>
            <a:ext cx="1389888" cy="274320"/>
          </a:xfrm>
          <a:prstGeom prst="rect">
            <a:avLst/>
          </a:prstGeom>
          <a:noFill/>
          <a:ln/>
        </p:spPr>
        <p:txBody>
          <a:bodyPr wrap="square" rtlCol="0" anchor="ctr"/>
          <a:lstStyle/>
          <a:p>
            <a:pPr indent="0" marL="0">
              <a:buNone/>
            </a:pPr>
            <a:r>
              <a:rPr lang="en-US" sz="850" b="1" dirty="0">
                <a:solidFill>
                  <a:srgbClr val="1C2B3A"/>
                </a:solidFill>
                <a:latin typeface="Calibri" pitchFamily="34" charset="0"/>
                <a:ea typeface="Calibri" pitchFamily="34" charset="-122"/>
                <a:cs typeface="Calibri" pitchFamily="34" charset="-120"/>
              </a:rPr>
              <a:t>ISO Certified Processes</a:t>
            </a:r>
            <a:endParaRPr lang="en-US" sz="850" dirty="0"/>
          </a:p>
        </p:txBody>
      </p:sp>
      <p:sp>
        <p:nvSpPr>
          <p:cNvPr id="30" name="Shape 27"/>
          <p:cNvSpPr/>
          <p:nvPr/>
        </p:nvSpPr>
        <p:spPr>
          <a:xfrm>
            <a:off x="3959352" y="4133088"/>
            <a:ext cx="164592" cy="164592"/>
          </a:xfrm>
          <a:prstGeom prst="ellipse">
            <a:avLst/>
          </a:prstGeom>
          <a:solidFill>
            <a:srgbClr val="B42626"/>
          </a:solidFill>
          <a:ln w="12700">
            <a:solidFill>
              <a:srgbClr val="B42626"/>
            </a:solidFill>
            <a:prstDash val="solid"/>
          </a:ln>
        </p:spPr>
      </p:sp>
      <p:sp>
        <p:nvSpPr>
          <p:cNvPr id="31" name="Text 28"/>
          <p:cNvSpPr/>
          <p:nvPr/>
        </p:nvSpPr>
        <p:spPr>
          <a:xfrm>
            <a:off x="4187952" y="4078224"/>
            <a:ext cx="1389888" cy="274320"/>
          </a:xfrm>
          <a:prstGeom prst="rect">
            <a:avLst/>
          </a:prstGeom>
          <a:noFill/>
          <a:ln/>
        </p:spPr>
        <p:txBody>
          <a:bodyPr wrap="square" rtlCol="0" anchor="ctr"/>
          <a:lstStyle/>
          <a:p>
            <a:pPr indent="0" marL="0">
              <a:buNone/>
            </a:pPr>
            <a:r>
              <a:rPr lang="en-US" sz="850" b="1" dirty="0">
                <a:solidFill>
                  <a:srgbClr val="1C2B3A"/>
                </a:solidFill>
                <a:latin typeface="Calibri" pitchFamily="34" charset="0"/>
                <a:ea typeface="Calibri" pitchFamily="34" charset="-122"/>
                <a:cs typeface="Calibri" pitchFamily="34" charset="-120"/>
              </a:rPr>
              <a:t>RBI &amp; SEBI Aligned</a:t>
            </a:r>
            <a:endParaRPr lang="en-US" sz="850" dirty="0"/>
          </a:p>
        </p:txBody>
      </p:sp>
      <p:sp>
        <p:nvSpPr>
          <p:cNvPr id="32" name="Shape 29"/>
          <p:cNvSpPr/>
          <p:nvPr/>
        </p:nvSpPr>
        <p:spPr>
          <a:xfrm>
            <a:off x="5641848" y="4133088"/>
            <a:ext cx="164592" cy="164592"/>
          </a:xfrm>
          <a:prstGeom prst="ellipse">
            <a:avLst/>
          </a:prstGeom>
          <a:solidFill>
            <a:srgbClr val="B42626"/>
          </a:solidFill>
          <a:ln w="12700">
            <a:solidFill>
              <a:srgbClr val="B42626"/>
            </a:solidFill>
            <a:prstDash val="solid"/>
          </a:ln>
        </p:spPr>
      </p:sp>
      <p:sp>
        <p:nvSpPr>
          <p:cNvPr id="33" name="Text 30"/>
          <p:cNvSpPr/>
          <p:nvPr/>
        </p:nvSpPr>
        <p:spPr>
          <a:xfrm>
            <a:off x="5870448" y="4078224"/>
            <a:ext cx="1389888" cy="274320"/>
          </a:xfrm>
          <a:prstGeom prst="rect">
            <a:avLst/>
          </a:prstGeom>
          <a:noFill/>
          <a:ln/>
        </p:spPr>
        <p:txBody>
          <a:bodyPr wrap="square" rtlCol="0" anchor="ctr"/>
          <a:lstStyle/>
          <a:p>
            <a:pPr indent="0" marL="0">
              <a:buNone/>
            </a:pPr>
            <a:r>
              <a:rPr lang="en-US" sz="850" b="1" dirty="0">
                <a:solidFill>
                  <a:srgbClr val="1C2B3A"/>
                </a:solidFill>
                <a:latin typeface="Calibri" pitchFamily="34" charset="0"/>
                <a:ea typeface="Calibri" pitchFamily="34" charset="-122"/>
                <a:cs typeface="Calibri" pitchFamily="34" charset="-120"/>
              </a:rPr>
              <a:t>BFSI Specialists</a:t>
            </a:r>
            <a:endParaRPr lang="en-US" sz="850" dirty="0"/>
          </a:p>
        </p:txBody>
      </p:sp>
      <p:sp>
        <p:nvSpPr>
          <p:cNvPr id="34" name="Shape 31"/>
          <p:cNvSpPr/>
          <p:nvPr/>
        </p:nvSpPr>
        <p:spPr>
          <a:xfrm>
            <a:off x="7324344" y="4133088"/>
            <a:ext cx="164592" cy="164592"/>
          </a:xfrm>
          <a:prstGeom prst="ellipse">
            <a:avLst/>
          </a:prstGeom>
          <a:solidFill>
            <a:srgbClr val="B42626"/>
          </a:solidFill>
          <a:ln w="12700">
            <a:solidFill>
              <a:srgbClr val="B42626"/>
            </a:solidFill>
            <a:prstDash val="solid"/>
          </a:ln>
        </p:spPr>
      </p:sp>
      <p:sp>
        <p:nvSpPr>
          <p:cNvPr id="35" name="Text 32"/>
          <p:cNvSpPr/>
          <p:nvPr/>
        </p:nvSpPr>
        <p:spPr>
          <a:xfrm>
            <a:off x="7552944" y="4078224"/>
            <a:ext cx="1389888" cy="274320"/>
          </a:xfrm>
          <a:prstGeom prst="rect">
            <a:avLst/>
          </a:prstGeom>
          <a:noFill/>
          <a:ln/>
        </p:spPr>
        <p:txBody>
          <a:bodyPr wrap="square" rtlCol="0" anchor="ctr"/>
          <a:lstStyle/>
          <a:p>
            <a:pPr indent="0" marL="0">
              <a:buNone/>
            </a:pPr>
            <a:r>
              <a:rPr lang="en-US" sz="850" b="1" dirty="0">
                <a:solidFill>
                  <a:srgbClr val="1C2B3A"/>
                </a:solidFill>
                <a:latin typeface="Calibri" pitchFamily="34" charset="0"/>
                <a:ea typeface="Calibri" pitchFamily="34" charset="-122"/>
                <a:cs typeface="Calibri" pitchFamily="34" charset="-120"/>
              </a:rPr>
              <a:t>Bootstrapped &amp; Independent</a:t>
            </a:r>
            <a:endParaRPr lang="en-US" sz="8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4956048"/>
            <a:ext cx="9144000" cy="187452"/>
          </a:xfrm>
          <a:prstGeom prst="rect">
            <a:avLst/>
          </a:prstGeom>
          <a:solidFill>
            <a:srgbClr val="EEF2F6"/>
          </a:solidFill>
          <a:ln w="12700">
            <a:solidFill>
              <a:srgbClr val="DDE3E8"/>
            </a:solidFill>
            <a:prstDash val="solid"/>
          </a:ln>
        </p:spPr>
      </p:sp>
      <p:sp>
        <p:nvSpPr>
          <p:cNvPr id="3" name="Shape 1"/>
          <p:cNvSpPr/>
          <p:nvPr/>
        </p:nvSpPr>
        <p:spPr>
          <a:xfrm>
            <a:off x="0" y="4956048"/>
            <a:ext cx="54864" cy="187452"/>
          </a:xfrm>
          <a:prstGeom prst="rect">
            <a:avLst/>
          </a:prstGeom>
          <a:solidFill>
            <a:srgbClr val="B42626"/>
          </a:solidFill>
          <a:ln w="12700">
            <a:solidFill>
              <a:srgbClr val="B42626"/>
            </a:solidFill>
            <a:prstDash val="solid"/>
          </a:ln>
        </p:spPr>
      </p:sp>
      <p:sp>
        <p:nvSpPr>
          <p:cNvPr id="4" name="Text 2"/>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CERT-In Empanelled  ·  Est. January 26, 2016  ·  Chennai &amp; Bengaluru, India</a:t>
            </a:r>
            <a:endParaRPr lang="en-US" sz="850" dirty="0"/>
          </a:p>
        </p:txBody>
      </p:sp>
      <p:sp>
        <p:nvSpPr>
          <p:cNvPr id="5" name="Shape 3"/>
          <p:cNvSpPr/>
          <p:nvPr/>
        </p:nvSpPr>
        <p:spPr>
          <a:xfrm>
            <a:off x="0" y="0"/>
            <a:ext cx="9144000" cy="54864"/>
          </a:xfrm>
          <a:prstGeom prst="rect">
            <a:avLst/>
          </a:prstGeom>
          <a:solidFill>
            <a:srgbClr val="B42626"/>
          </a:solidFill>
          <a:ln w="12700">
            <a:solidFill>
              <a:srgbClr val="B42626"/>
            </a:solidFill>
            <a:prstDash val="solid"/>
          </a:ln>
        </p:spPr>
      </p:sp>
      <p:pic>
        <p:nvPicPr>
          <p:cNvPr id="6" name="Image 0" descr="preencoded.png">    </p:cNvPr>
          <p:cNvPicPr>
            <a:picLocks noChangeAspect="1"/>
          </p:cNvPicPr>
          <p:nvPr/>
        </p:nvPicPr>
        <p:blipFill>
          <a:blip r:embed="rId1"/>
          <a:stretch>
            <a:fillRect/>
          </a:stretch>
        </p:blipFill>
        <p:spPr>
          <a:xfrm>
            <a:off x="3200400" y="201168"/>
            <a:ext cx="2743200" cy="640080"/>
          </a:xfrm>
          <a:prstGeom prst="rect">
            <a:avLst/>
          </a:prstGeom>
        </p:spPr>
      </p:pic>
      <p:sp>
        <p:nvSpPr>
          <p:cNvPr id="7" name="Text 4"/>
          <p:cNvSpPr/>
          <p:nvPr/>
        </p:nvSpPr>
        <p:spPr>
          <a:xfrm>
            <a:off x="457200" y="1005840"/>
            <a:ext cx="8229600" cy="475488"/>
          </a:xfrm>
          <a:prstGeom prst="rect">
            <a:avLst/>
          </a:prstGeom>
          <a:noFill/>
          <a:ln/>
        </p:spPr>
        <p:txBody>
          <a:bodyPr wrap="square" rtlCol="0" anchor="ctr"/>
          <a:lstStyle/>
          <a:p>
            <a:pPr algn="ctr" indent="0" marL="0">
              <a:buNone/>
            </a:pPr>
            <a:r>
              <a:rPr lang="en-US" sz="2000" b="1" spc="200" kern="0" dirty="0">
                <a:solidFill>
                  <a:srgbClr val="1C2B3A"/>
                </a:solidFill>
                <a:latin typeface="Calibri" pitchFamily="34" charset="0"/>
                <a:ea typeface="Calibri" pitchFamily="34" charset="-122"/>
                <a:cs typeface="Calibri" pitchFamily="34" charset="-120"/>
              </a:rPr>
              <a:t>READY TO SECURE YOUR BUSINESS?</a:t>
            </a:r>
            <a:endParaRPr lang="en-US" sz="2000" dirty="0"/>
          </a:p>
        </p:txBody>
      </p:sp>
      <p:sp>
        <p:nvSpPr>
          <p:cNvPr id="8" name="Shape 5"/>
          <p:cNvSpPr/>
          <p:nvPr/>
        </p:nvSpPr>
        <p:spPr>
          <a:xfrm>
            <a:off x="3474720" y="1572768"/>
            <a:ext cx="2194560" cy="45720"/>
          </a:xfrm>
          <a:prstGeom prst="rect">
            <a:avLst/>
          </a:prstGeom>
          <a:solidFill>
            <a:srgbClr val="B42626"/>
          </a:solidFill>
          <a:ln w="12700">
            <a:solidFill>
              <a:srgbClr val="B42626"/>
            </a:solidFill>
            <a:prstDash val="solid"/>
          </a:ln>
        </p:spPr>
      </p:sp>
      <p:sp>
        <p:nvSpPr>
          <p:cNvPr id="9" name="Text 6"/>
          <p:cNvSpPr/>
          <p:nvPr/>
        </p:nvSpPr>
        <p:spPr>
          <a:xfrm>
            <a:off x="457200" y="1682496"/>
            <a:ext cx="8229600" cy="310896"/>
          </a:xfrm>
          <a:prstGeom prst="rect">
            <a:avLst/>
          </a:prstGeom>
          <a:noFill/>
          <a:ln/>
        </p:spPr>
        <p:txBody>
          <a:bodyPr wrap="square" rtlCol="0" anchor="ctr"/>
          <a:lstStyle/>
          <a:p>
            <a:pPr algn="ctr" indent="0" marL="0">
              <a:buNone/>
            </a:pPr>
            <a:r>
              <a:rPr lang="en-US" sz="1200" i="1" dirty="0">
                <a:solidFill>
                  <a:srgbClr val="5A6A78"/>
                </a:solidFill>
                <a:latin typeface="Calibri" pitchFamily="34" charset="0"/>
                <a:ea typeface="Calibri" pitchFamily="34" charset="-122"/>
                <a:cs typeface="Calibri" pitchFamily="34" charset="-120"/>
              </a:rPr>
              <a:t>Your Security, Our Vow</a:t>
            </a:r>
            <a:endParaRPr lang="en-US" sz="1200" dirty="0"/>
          </a:p>
        </p:txBody>
      </p:sp>
      <p:sp>
        <p:nvSpPr>
          <p:cNvPr id="10" name="Shape 7"/>
          <p:cNvSpPr/>
          <p:nvPr/>
        </p:nvSpPr>
        <p:spPr>
          <a:xfrm>
            <a:off x="502920" y="2176272"/>
            <a:ext cx="4114800" cy="162763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1" name="Shape 8"/>
          <p:cNvSpPr/>
          <p:nvPr/>
        </p:nvSpPr>
        <p:spPr>
          <a:xfrm>
            <a:off x="502920" y="2176272"/>
            <a:ext cx="4114800" cy="54864"/>
          </a:xfrm>
          <a:prstGeom prst="rect">
            <a:avLst/>
          </a:prstGeom>
          <a:solidFill>
            <a:srgbClr val="B42626"/>
          </a:solidFill>
          <a:ln w="12700">
            <a:solidFill>
              <a:srgbClr val="B42626"/>
            </a:solidFill>
            <a:prstDash val="solid"/>
          </a:ln>
        </p:spPr>
      </p:sp>
      <p:sp>
        <p:nvSpPr>
          <p:cNvPr id="12" name="Shape 9"/>
          <p:cNvSpPr/>
          <p:nvPr/>
        </p:nvSpPr>
        <p:spPr>
          <a:xfrm>
            <a:off x="502920" y="2176272"/>
            <a:ext cx="54864" cy="1627632"/>
          </a:xfrm>
          <a:prstGeom prst="rect">
            <a:avLst/>
          </a:prstGeom>
          <a:solidFill>
            <a:srgbClr val="B42626"/>
          </a:solidFill>
          <a:ln w="12700">
            <a:solidFill>
              <a:srgbClr val="B42626"/>
            </a:solidFill>
            <a:prstDash val="solid"/>
          </a:ln>
        </p:spPr>
      </p:sp>
      <p:sp>
        <p:nvSpPr>
          <p:cNvPr id="13" name="Text 10"/>
          <p:cNvSpPr/>
          <p:nvPr/>
        </p:nvSpPr>
        <p:spPr>
          <a:xfrm>
            <a:off x="704088" y="2231136"/>
            <a:ext cx="3749040" cy="274320"/>
          </a:xfrm>
          <a:prstGeom prst="rect">
            <a:avLst/>
          </a:prstGeom>
          <a:noFill/>
          <a:ln/>
        </p:spPr>
        <p:txBody>
          <a:bodyPr wrap="square" rtlCol="0" anchor="ctr"/>
          <a:lstStyle/>
          <a:p>
            <a:pPr indent="0" marL="0">
              <a:buNone/>
            </a:pPr>
            <a:r>
              <a:rPr lang="en-US" sz="1100" b="1" dirty="0">
                <a:solidFill>
                  <a:srgbClr val="1C2B3A"/>
                </a:solidFill>
                <a:latin typeface="Calibri" pitchFamily="34" charset="0"/>
                <a:ea typeface="Calibri" pitchFamily="34" charset="-122"/>
                <a:cs typeface="Calibri" pitchFamily="34" charset="-120"/>
              </a:rPr>
              <a:t>Chennai Office</a:t>
            </a:r>
            <a:endParaRPr lang="en-US" sz="1100" dirty="0"/>
          </a:p>
        </p:txBody>
      </p:sp>
      <p:sp>
        <p:nvSpPr>
          <p:cNvPr id="14" name="Text 11"/>
          <p:cNvSpPr/>
          <p:nvPr/>
        </p:nvSpPr>
        <p:spPr>
          <a:xfrm>
            <a:off x="704088" y="2578608"/>
            <a:ext cx="3749040" cy="1078992"/>
          </a:xfrm>
          <a:prstGeom prst="rect">
            <a:avLst/>
          </a:prstGeom>
          <a:noFill/>
          <a:ln/>
        </p:spPr>
        <p:txBody>
          <a:bodyPr wrap="square" rtlCol="0" anchor="ctr"/>
          <a:lstStyle/>
          <a:p>
            <a:pPr indent="0" marL="0">
              <a:buNone/>
            </a:pPr>
            <a:r>
              <a:rPr lang="en-US" sz="1000" dirty="0">
                <a:solidFill>
                  <a:srgbClr val="2E3A47"/>
                </a:solidFill>
                <a:latin typeface="Calibri" pitchFamily="34" charset="0"/>
                <a:ea typeface="Calibri" pitchFamily="34" charset="-122"/>
                <a:cs typeface="Calibri" pitchFamily="34" charset="-120"/>
              </a:rPr>
              <a:t>Heavitree, 2nd Floor, Unit C</a:t>
            </a:r>
            <a:endParaRPr lang="en-US" sz="1000" dirty="0"/>
          </a:p>
          <a:p>
            <a:pPr indent="0" marL="0">
              <a:buNone/>
            </a:pPr>
            <a:r>
              <a:rPr lang="en-US" sz="1000" dirty="0">
                <a:solidFill>
                  <a:srgbClr val="2E3A47"/>
                </a:solidFill>
                <a:latin typeface="Calibri" pitchFamily="34" charset="0"/>
                <a:ea typeface="Calibri" pitchFamily="34" charset="-122"/>
                <a:cs typeface="Calibri" pitchFamily="34" charset="-120"/>
              </a:rPr>
              <a:t>New No. 47, Spur Tank Road</a:t>
            </a:r>
            <a:endParaRPr lang="en-US" sz="1000" dirty="0"/>
          </a:p>
          <a:p>
            <a:pPr indent="0" marL="0">
              <a:buNone/>
            </a:pPr>
            <a:r>
              <a:rPr lang="en-US" sz="1000" dirty="0">
                <a:solidFill>
                  <a:srgbClr val="2E3A47"/>
                </a:solidFill>
                <a:latin typeface="Calibri" pitchFamily="34" charset="0"/>
                <a:ea typeface="Calibri" pitchFamily="34" charset="-122"/>
                <a:cs typeface="Calibri" pitchFamily="34" charset="-120"/>
              </a:rPr>
              <a:t>Chetpet, Chennai – 600 031</a:t>
            </a:r>
            <a:endParaRPr lang="en-US" sz="1000" dirty="0"/>
          </a:p>
        </p:txBody>
      </p:sp>
      <p:sp>
        <p:nvSpPr>
          <p:cNvPr id="15" name="Shape 12"/>
          <p:cNvSpPr/>
          <p:nvPr/>
        </p:nvSpPr>
        <p:spPr>
          <a:xfrm>
            <a:off x="5029200" y="2176272"/>
            <a:ext cx="4114800" cy="162763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6" name="Shape 13"/>
          <p:cNvSpPr/>
          <p:nvPr/>
        </p:nvSpPr>
        <p:spPr>
          <a:xfrm>
            <a:off x="5029200" y="2176272"/>
            <a:ext cx="4114800" cy="54864"/>
          </a:xfrm>
          <a:prstGeom prst="rect">
            <a:avLst/>
          </a:prstGeom>
          <a:solidFill>
            <a:srgbClr val="B42626"/>
          </a:solidFill>
          <a:ln w="12700">
            <a:solidFill>
              <a:srgbClr val="B42626"/>
            </a:solidFill>
            <a:prstDash val="solid"/>
          </a:ln>
        </p:spPr>
      </p:sp>
      <p:sp>
        <p:nvSpPr>
          <p:cNvPr id="17" name="Shape 14"/>
          <p:cNvSpPr/>
          <p:nvPr/>
        </p:nvSpPr>
        <p:spPr>
          <a:xfrm>
            <a:off x="5029200" y="2176272"/>
            <a:ext cx="54864" cy="1627632"/>
          </a:xfrm>
          <a:prstGeom prst="rect">
            <a:avLst/>
          </a:prstGeom>
          <a:solidFill>
            <a:srgbClr val="B42626"/>
          </a:solidFill>
          <a:ln w="12700">
            <a:solidFill>
              <a:srgbClr val="B42626"/>
            </a:solidFill>
            <a:prstDash val="solid"/>
          </a:ln>
        </p:spPr>
      </p:sp>
      <p:sp>
        <p:nvSpPr>
          <p:cNvPr id="18" name="Text 15"/>
          <p:cNvSpPr/>
          <p:nvPr/>
        </p:nvSpPr>
        <p:spPr>
          <a:xfrm>
            <a:off x="5230368" y="2231136"/>
            <a:ext cx="3749040" cy="274320"/>
          </a:xfrm>
          <a:prstGeom prst="rect">
            <a:avLst/>
          </a:prstGeom>
          <a:noFill/>
          <a:ln/>
        </p:spPr>
        <p:txBody>
          <a:bodyPr wrap="square" rtlCol="0" anchor="ctr"/>
          <a:lstStyle/>
          <a:p>
            <a:pPr indent="0" marL="0">
              <a:buNone/>
            </a:pPr>
            <a:r>
              <a:rPr lang="en-US" sz="1100" b="1" dirty="0">
                <a:solidFill>
                  <a:srgbClr val="1C2B3A"/>
                </a:solidFill>
                <a:latin typeface="Calibri" pitchFamily="34" charset="0"/>
                <a:ea typeface="Calibri" pitchFamily="34" charset="-122"/>
                <a:cs typeface="Calibri" pitchFamily="34" charset="-120"/>
              </a:rPr>
              <a:t>Bengaluru Office</a:t>
            </a:r>
            <a:endParaRPr lang="en-US" sz="1100" dirty="0"/>
          </a:p>
        </p:txBody>
      </p:sp>
      <p:sp>
        <p:nvSpPr>
          <p:cNvPr id="19" name="Text 16"/>
          <p:cNvSpPr/>
          <p:nvPr/>
        </p:nvSpPr>
        <p:spPr>
          <a:xfrm>
            <a:off x="5230368" y="2578608"/>
            <a:ext cx="3749040" cy="1078992"/>
          </a:xfrm>
          <a:prstGeom prst="rect">
            <a:avLst/>
          </a:prstGeom>
          <a:noFill/>
          <a:ln/>
        </p:spPr>
        <p:txBody>
          <a:bodyPr wrap="square" rtlCol="0" anchor="ctr"/>
          <a:lstStyle/>
          <a:p>
            <a:pPr indent="0" marL="0">
              <a:buNone/>
            </a:pPr>
            <a:r>
              <a:rPr lang="en-US" sz="1000" dirty="0">
                <a:solidFill>
                  <a:srgbClr val="2E3A47"/>
                </a:solidFill>
                <a:latin typeface="Calibri" pitchFamily="34" charset="0"/>
                <a:ea typeface="Calibri" pitchFamily="34" charset="-122"/>
                <a:cs typeface="Calibri" pitchFamily="34" charset="-120"/>
              </a:rPr>
              <a:t>Flat B1501, Shriram Southern Crest</a:t>
            </a:r>
            <a:endParaRPr lang="en-US" sz="1000" dirty="0"/>
          </a:p>
          <a:p>
            <a:pPr indent="0" marL="0">
              <a:buNone/>
            </a:pPr>
            <a:r>
              <a:rPr lang="en-US" sz="1000" dirty="0">
                <a:solidFill>
                  <a:srgbClr val="2E3A47"/>
                </a:solidFill>
                <a:latin typeface="Calibri" pitchFamily="34" charset="0"/>
                <a:ea typeface="Calibri" pitchFamily="34" charset="-122"/>
                <a:cs typeface="Calibri" pitchFamily="34" charset="-120"/>
              </a:rPr>
              <a:t>JP Nagar Phase 6</a:t>
            </a:r>
            <a:endParaRPr lang="en-US" sz="1000" dirty="0"/>
          </a:p>
          <a:p>
            <a:pPr indent="0" marL="0">
              <a:buNone/>
            </a:pPr>
            <a:r>
              <a:rPr lang="en-US" sz="1000" dirty="0">
                <a:solidFill>
                  <a:srgbClr val="2E3A47"/>
                </a:solidFill>
                <a:latin typeface="Calibri" pitchFamily="34" charset="0"/>
                <a:ea typeface="Calibri" pitchFamily="34" charset="-122"/>
                <a:cs typeface="Calibri" pitchFamily="34" charset="-120"/>
              </a:rPr>
              <a:t>Bengaluru – 560 078</a:t>
            </a:r>
            <a:endParaRPr lang="en-US" sz="1000" dirty="0"/>
          </a:p>
        </p:txBody>
      </p:sp>
      <p:sp>
        <p:nvSpPr>
          <p:cNvPr id="20" name="Shape 17"/>
          <p:cNvSpPr/>
          <p:nvPr/>
        </p:nvSpPr>
        <p:spPr>
          <a:xfrm>
            <a:off x="502920" y="3931920"/>
            <a:ext cx="8138160" cy="804672"/>
          </a:xfrm>
          <a:prstGeom prst="rect">
            <a:avLst/>
          </a:prstGeom>
          <a:solidFill>
            <a:srgbClr val="FFFFFF"/>
          </a:solidFill>
          <a:ln w="6350">
            <a:solidFill>
              <a:srgbClr val="DDE3E8"/>
            </a:solidFill>
            <a:prstDash val="solid"/>
          </a:ln>
        </p:spPr>
      </p:sp>
      <p:sp>
        <p:nvSpPr>
          <p:cNvPr id="21" name="Shape 18"/>
          <p:cNvSpPr/>
          <p:nvPr/>
        </p:nvSpPr>
        <p:spPr>
          <a:xfrm>
            <a:off x="502920" y="3931920"/>
            <a:ext cx="8138160" cy="54864"/>
          </a:xfrm>
          <a:prstGeom prst="rect">
            <a:avLst/>
          </a:prstGeom>
          <a:solidFill>
            <a:srgbClr val="B42626"/>
          </a:solidFill>
          <a:ln w="12700">
            <a:solidFill>
              <a:srgbClr val="B42626"/>
            </a:solidFill>
            <a:prstDash val="solid"/>
          </a:ln>
        </p:spPr>
      </p:sp>
      <p:sp>
        <p:nvSpPr>
          <p:cNvPr id="22" name="Text 19"/>
          <p:cNvSpPr/>
          <p:nvPr/>
        </p:nvSpPr>
        <p:spPr>
          <a:xfrm>
            <a:off x="749808" y="4133088"/>
            <a:ext cx="2468880" cy="475488"/>
          </a:xfrm>
          <a:prstGeom prst="rect">
            <a:avLst/>
          </a:prstGeom>
          <a:noFill/>
          <a:ln/>
        </p:spPr>
        <p:txBody>
          <a:bodyPr wrap="square" rtlCol="0" anchor="ctr"/>
          <a:lstStyle/>
          <a:p>
            <a:pPr indent="0" marL="0">
              <a:buNone/>
            </a:pPr>
            <a:r>
              <a:rPr lang="en-US" sz="1050" dirty="0">
                <a:solidFill>
                  <a:srgbClr val="1C2B3A"/>
                </a:solidFill>
                <a:latin typeface="Calibri" pitchFamily="34" charset="0"/>
                <a:ea typeface="Calibri" pitchFamily="34" charset="-122"/>
                <a:cs typeface="Calibri" pitchFamily="34" charset="-120"/>
              </a:rPr>
              <a:t>📧  sales@vaultinfosec.com</a:t>
            </a:r>
            <a:endParaRPr lang="en-US" sz="1050" dirty="0"/>
          </a:p>
        </p:txBody>
      </p:sp>
      <p:sp>
        <p:nvSpPr>
          <p:cNvPr id="23" name="Text 20"/>
          <p:cNvSpPr/>
          <p:nvPr/>
        </p:nvSpPr>
        <p:spPr>
          <a:xfrm>
            <a:off x="3401568" y="4133088"/>
            <a:ext cx="2468880" cy="475488"/>
          </a:xfrm>
          <a:prstGeom prst="rect">
            <a:avLst/>
          </a:prstGeom>
          <a:noFill/>
          <a:ln/>
        </p:spPr>
        <p:txBody>
          <a:bodyPr wrap="square" rtlCol="0" anchor="ctr"/>
          <a:lstStyle/>
          <a:p>
            <a:pPr indent="0" marL="0">
              <a:buNone/>
            </a:pPr>
            <a:r>
              <a:rPr lang="en-US" sz="1050" dirty="0">
                <a:solidFill>
                  <a:srgbClr val="1C2B3A"/>
                </a:solidFill>
                <a:latin typeface="Calibri" pitchFamily="34" charset="0"/>
                <a:ea typeface="Calibri" pitchFamily="34" charset="-122"/>
                <a:cs typeface="Calibri" pitchFamily="34" charset="-120"/>
              </a:rPr>
              <a:t>🌐  www.vaultinfosec.com</a:t>
            </a:r>
            <a:endParaRPr lang="en-US" sz="1050" dirty="0"/>
          </a:p>
        </p:txBody>
      </p:sp>
      <p:sp>
        <p:nvSpPr>
          <p:cNvPr id="24" name="Text 21"/>
          <p:cNvSpPr/>
          <p:nvPr/>
        </p:nvSpPr>
        <p:spPr>
          <a:xfrm>
            <a:off x="5925312" y="4133088"/>
            <a:ext cx="2468880" cy="475488"/>
          </a:xfrm>
          <a:prstGeom prst="rect">
            <a:avLst/>
          </a:prstGeom>
          <a:noFill/>
          <a:ln/>
        </p:spPr>
        <p:txBody>
          <a:bodyPr wrap="square" rtlCol="0" anchor="ctr"/>
          <a:lstStyle/>
          <a:p>
            <a:pPr indent="0" marL="0">
              <a:buNone/>
            </a:pPr>
            <a:r>
              <a:rPr lang="en-US" sz="1050" dirty="0">
                <a:solidFill>
                  <a:srgbClr val="1C2B3A"/>
                </a:solidFill>
                <a:latin typeface="Calibri" pitchFamily="34" charset="0"/>
                <a:ea typeface="Calibri" pitchFamily="34" charset="-122"/>
                <a:cs typeface="Calibri" pitchFamily="34" charset="-120"/>
              </a:rPr>
              <a:t>📞  +91 89398 91041</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ABOUT US — BY THE NUMBERS</a:t>
            </a:r>
            <a:endParaRPr lang="en-US" sz="2000" dirty="0"/>
          </a:p>
        </p:txBody>
      </p:sp>
      <p:sp>
        <p:nvSpPr>
          <p:cNvPr id="5" name="Shape 2"/>
          <p:cNvSpPr/>
          <p:nvPr/>
        </p:nvSpPr>
        <p:spPr>
          <a:xfrm>
            <a:off x="411480" y="585216"/>
            <a:ext cx="8321040" cy="16459"/>
          </a:xfrm>
          <a:prstGeom prst="rect">
            <a:avLst/>
          </a:prstGeom>
          <a:solidFill>
            <a:srgbClr val="DDE3E8"/>
          </a:solidFill>
          <a:ln w="12700">
            <a:solidFill>
              <a:srgbClr val="DDE3E8"/>
            </a:solidFill>
            <a:prstDash val="solid"/>
          </a:ln>
        </p:spPr>
      </p:sp>
      <p:sp>
        <p:nvSpPr>
          <p:cNvPr id="6" name="Shape 3"/>
          <p:cNvSpPr/>
          <p:nvPr/>
        </p:nvSpPr>
        <p:spPr>
          <a:xfrm>
            <a:off x="0" y="4956048"/>
            <a:ext cx="9144000" cy="187452"/>
          </a:xfrm>
          <a:prstGeom prst="rect">
            <a:avLst/>
          </a:prstGeom>
          <a:solidFill>
            <a:srgbClr val="EEF2F6"/>
          </a:solidFill>
          <a:ln w="12700">
            <a:solidFill>
              <a:srgbClr val="DDE3E8"/>
            </a:solidFill>
            <a:prstDash val="solid"/>
          </a:ln>
        </p:spPr>
      </p:sp>
      <p:sp>
        <p:nvSpPr>
          <p:cNvPr id="7" name="Shape 4"/>
          <p:cNvSpPr/>
          <p:nvPr/>
        </p:nvSpPr>
        <p:spPr>
          <a:xfrm>
            <a:off x="0" y="4956048"/>
            <a:ext cx="54864" cy="187452"/>
          </a:xfrm>
          <a:prstGeom prst="rect">
            <a:avLst/>
          </a:prstGeom>
          <a:solidFill>
            <a:srgbClr val="B42626"/>
          </a:solidFill>
          <a:ln w="12700">
            <a:solidFill>
              <a:srgbClr val="B42626"/>
            </a:solidFill>
            <a:prstDash val="solid"/>
          </a:ln>
        </p:spPr>
      </p:sp>
      <p:sp>
        <p:nvSpPr>
          <p:cNvPr id="8" name="Text 5"/>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9" name="Shape 6"/>
          <p:cNvSpPr/>
          <p:nvPr/>
        </p:nvSpPr>
        <p:spPr>
          <a:xfrm>
            <a:off x="347472" y="841248"/>
            <a:ext cx="1316736" cy="13533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0" name="Shape 7"/>
          <p:cNvSpPr/>
          <p:nvPr/>
        </p:nvSpPr>
        <p:spPr>
          <a:xfrm>
            <a:off x="347472" y="841248"/>
            <a:ext cx="1316736" cy="54864"/>
          </a:xfrm>
          <a:prstGeom prst="rect">
            <a:avLst/>
          </a:prstGeom>
          <a:solidFill>
            <a:srgbClr val="B42626"/>
          </a:solidFill>
          <a:ln w="12700">
            <a:solidFill>
              <a:srgbClr val="B42626"/>
            </a:solidFill>
            <a:prstDash val="solid"/>
          </a:ln>
        </p:spPr>
      </p:sp>
      <p:sp>
        <p:nvSpPr>
          <p:cNvPr id="11" name="Text 8"/>
          <p:cNvSpPr/>
          <p:nvPr/>
        </p:nvSpPr>
        <p:spPr>
          <a:xfrm>
            <a:off x="347472" y="896112"/>
            <a:ext cx="1316736" cy="621792"/>
          </a:xfrm>
          <a:prstGeom prst="rect">
            <a:avLst/>
          </a:prstGeom>
          <a:noFill/>
          <a:ln/>
        </p:spPr>
        <p:txBody>
          <a:bodyPr wrap="square" rtlCol="0" anchor="ctr"/>
          <a:lstStyle/>
          <a:p>
            <a:pPr algn="ctr" indent="0" marL="0">
              <a:buNone/>
            </a:pPr>
            <a:r>
              <a:rPr lang="en-US" sz="2600" b="1" dirty="0">
                <a:solidFill>
                  <a:srgbClr val="B42626"/>
                </a:solidFill>
                <a:latin typeface="Calibri" pitchFamily="34" charset="0"/>
                <a:ea typeface="Calibri" pitchFamily="34" charset="-122"/>
                <a:cs typeface="Calibri" pitchFamily="34" charset="-120"/>
              </a:rPr>
              <a:t>10</a:t>
            </a:r>
            <a:endParaRPr lang="en-US" sz="2600" dirty="0"/>
          </a:p>
        </p:txBody>
      </p:sp>
      <p:sp>
        <p:nvSpPr>
          <p:cNvPr id="12" name="Text 9"/>
          <p:cNvSpPr/>
          <p:nvPr/>
        </p:nvSpPr>
        <p:spPr>
          <a:xfrm>
            <a:off x="347472" y="1499616"/>
            <a:ext cx="1316736" cy="402336"/>
          </a:xfrm>
          <a:prstGeom prst="rect">
            <a:avLst/>
          </a:prstGeom>
          <a:noFill/>
          <a:ln/>
        </p:spPr>
        <p:txBody>
          <a:bodyPr wrap="square" rtlCol="0" anchor="ctr"/>
          <a:lstStyle/>
          <a:p>
            <a:pPr algn="ctr" indent="0" marL="0">
              <a:buNone/>
            </a:pPr>
            <a:r>
              <a:rPr lang="en-US" sz="850" b="1" dirty="0">
                <a:solidFill>
                  <a:srgbClr val="1C2B3A"/>
                </a:solidFill>
                <a:latin typeface="Calibri" pitchFamily="34" charset="0"/>
                <a:ea typeface="Calibri" pitchFamily="34" charset="-122"/>
                <a:cs typeface="Calibri" pitchFamily="34" charset="-120"/>
              </a:rPr>
              <a:t>Years of</a:t>
            </a:r>
            <a:endParaRPr lang="en-US" sz="850" dirty="0"/>
          </a:p>
          <a:p>
            <a:pPr algn="ctr" indent="0" marL="0">
              <a:buNone/>
            </a:pPr>
            <a:r>
              <a:rPr lang="en-US" sz="850" b="1" dirty="0">
                <a:solidFill>
                  <a:srgbClr val="1C2B3A"/>
                </a:solidFill>
                <a:latin typeface="Calibri" pitchFamily="34" charset="0"/>
                <a:ea typeface="Calibri" pitchFamily="34" charset="-122"/>
                <a:cs typeface="Calibri" pitchFamily="34" charset="-120"/>
              </a:rPr>
              <a:t>Experience</a:t>
            </a:r>
            <a:endParaRPr lang="en-US" sz="850" dirty="0"/>
          </a:p>
        </p:txBody>
      </p:sp>
      <p:sp>
        <p:nvSpPr>
          <p:cNvPr id="13" name="Text 10"/>
          <p:cNvSpPr/>
          <p:nvPr/>
        </p:nvSpPr>
        <p:spPr>
          <a:xfrm>
            <a:off x="347472" y="1920240"/>
            <a:ext cx="1316736" cy="201168"/>
          </a:xfrm>
          <a:prstGeom prst="rect">
            <a:avLst/>
          </a:prstGeom>
          <a:noFill/>
          <a:ln/>
        </p:spPr>
        <p:txBody>
          <a:bodyPr wrap="square" rtlCol="0" anchor="ctr"/>
          <a:lstStyle/>
          <a:p>
            <a:pPr algn="ctr" indent="0" marL="0">
              <a:buNone/>
            </a:pPr>
            <a:r>
              <a:rPr lang="en-US" sz="750" dirty="0">
                <a:solidFill>
                  <a:srgbClr val="5A6A78"/>
                </a:solidFill>
                <a:latin typeface="Calibri" pitchFamily="34" charset="0"/>
                <a:ea typeface="Calibri" pitchFamily="34" charset="-122"/>
                <a:cs typeface="Calibri" pitchFamily="34" charset="-120"/>
              </a:rPr>
              <a:t>Since 2016</a:t>
            </a:r>
            <a:endParaRPr lang="en-US" sz="750" dirty="0"/>
          </a:p>
        </p:txBody>
      </p:sp>
      <p:sp>
        <p:nvSpPr>
          <p:cNvPr id="14" name="Shape 11"/>
          <p:cNvSpPr/>
          <p:nvPr/>
        </p:nvSpPr>
        <p:spPr>
          <a:xfrm>
            <a:off x="1773936" y="841248"/>
            <a:ext cx="1316736" cy="13533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5" name="Shape 12"/>
          <p:cNvSpPr/>
          <p:nvPr/>
        </p:nvSpPr>
        <p:spPr>
          <a:xfrm>
            <a:off x="1773936" y="841248"/>
            <a:ext cx="1316736" cy="54864"/>
          </a:xfrm>
          <a:prstGeom prst="rect">
            <a:avLst/>
          </a:prstGeom>
          <a:solidFill>
            <a:srgbClr val="B42626"/>
          </a:solidFill>
          <a:ln w="12700">
            <a:solidFill>
              <a:srgbClr val="B42626"/>
            </a:solidFill>
            <a:prstDash val="solid"/>
          </a:ln>
        </p:spPr>
      </p:sp>
      <p:sp>
        <p:nvSpPr>
          <p:cNvPr id="16" name="Text 13"/>
          <p:cNvSpPr/>
          <p:nvPr/>
        </p:nvSpPr>
        <p:spPr>
          <a:xfrm>
            <a:off x="1773936" y="896112"/>
            <a:ext cx="1316736" cy="621792"/>
          </a:xfrm>
          <a:prstGeom prst="rect">
            <a:avLst/>
          </a:prstGeom>
          <a:noFill/>
          <a:ln/>
        </p:spPr>
        <p:txBody>
          <a:bodyPr wrap="square" rtlCol="0" anchor="ctr"/>
          <a:lstStyle/>
          <a:p>
            <a:pPr algn="ctr" indent="0" marL="0">
              <a:buNone/>
            </a:pPr>
            <a:r>
              <a:rPr lang="en-US" sz="2600" b="1" dirty="0">
                <a:solidFill>
                  <a:srgbClr val="B42626"/>
                </a:solidFill>
                <a:latin typeface="Calibri" pitchFamily="34" charset="0"/>
                <a:ea typeface="Calibri" pitchFamily="34" charset="-122"/>
                <a:cs typeface="Calibri" pitchFamily="34" charset="-120"/>
              </a:rPr>
              <a:t>50+</a:t>
            </a:r>
            <a:endParaRPr lang="en-US" sz="2600" dirty="0"/>
          </a:p>
        </p:txBody>
      </p:sp>
      <p:sp>
        <p:nvSpPr>
          <p:cNvPr id="17" name="Text 14"/>
          <p:cNvSpPr/>
          <p:nvPr/>
        </p:nvSpPr>
        <p:spPr>
          <a:xfrm>
            <a:off x="1773936" y="1499616"/>
            <a:ext cx="1316736" cy="402336"/>
          </a:xfrm>
          <a:prstGeom prst="rect">
            <a:avLst/>
          </a:prstGeom>
          <a:noFill/>
          <a:ln/>
        </p:spPr>
        <p:txBody>
          <a:bodyPr wrap="square" rtlCol="0" anchor="ctr"/>
          <a:lstStyle/>
          <a:p>
            <a:pPr algn="ctr" indent="0" marL="0">
              <a:buNone/>
            </a:pPr>
            <a:r>
              <a:rPr lang="en-US" sz="850" b="1" dirty="0">
                <a:solidFill>
                  <a:srgbClr val="1C2B3A"/>
                </a:solidFill>
                <a:latin typeface="Calibri" pitchFamily="34" charset="0"/>
                <a:ea typeface="Calibri" pitchFamily="34" charset="-122"/>
                <a:cs typeface="Calibri" pitchFamily="34" charset="-120"/>
              </a:rPr>
              <a:t>Security</a:t>
            </a:r>
            <a:endParaRPr lang="en-US" sz="850" dirty="0"/>
          </a:p>
          <a:p>
            <a:pPr algn="ctr" indent="0" marL="0">
              <a:buNone/>
            </a:pPr>
            <a:r>
              <a:rPr lang="en-US" sz="850" b="1" dirty="0">
                <a:solidFill>
                  <a:srgbClr val="1C2B3A"/>
                </a:solidFill>
                <a:latin typeface="Calibri" pitchFamily="34" charset="0"/>
                <a:ea typeface="Calibri" pitchFamily="34" charset="-122"/>
                <a:cs typeface="Calibri" pitchFamily="34" charset="-120"/>
              </a:rPr>
              <a:t>Experts</a:t>
            </a:r>
            <a:endParaRPr lang="en-US" sz="850" dirty="0"/>
          </a:p>
        </p:txBody>
      </p:sp>
      <p:sp>
        <p:nvSpPr>
          <p:cNvPr id="18" name="Text 15"/>
          <p:cNvSpPr/>
          <p:nvPr/>
        </p:nvSpPr>
        <p:spPr>
          <a:xfrm>
            <a:off x="1773936" y="1920240"/>
            <a:ext cx="1316736" cy="201168"/>
          </a:xfrm>
          <a:prstGeom prst="rect">
            <a:avLst/>
          </a:prstGeom>
          <a:noFill/>
          <a:ln/>
        </p:spPr>
        <p:txBody>
          <a:bodyPr wrap="square" rtlCol="0" anchor="ctr"/>
          <a:lstStyle/>
          <a:p>
            <a:pPr algn="ctr" indent="0" marL="0">
              <a:buNone/>
            </a:pPr>
            <a:r>
              <a:rPr lang="en-US" sz="750" dirty="0">
                <a:solidFill>
                  <a:srgbClr val="5A6A78"/>
                </a:solidFill>
                <a:latin typeface="Calibri" pitchFamily="34" charset="0"/>
                <a:ea typeface="Calibri" pitchFamily="34" charset="-122"/>
                <a:cs typeface="Calibri" pitchFamily="34" charset="-120"/>
              </a:rPr>
              <a:t>Certified team</a:t>
            </a:r>
            <a:endParaRPr lang="en-US" sz="750" dirty="0"/>
          </a:p>
        </p:txBody>
      </p:sp>
      <p:sp>
        <p:nvSpPr>
          <p:cNvPr id="19" name="Shape 16"/>
          <p:cNvSpPr/>
          <p:nvPr/>
        </p:nvSpPr>
        <p:spPr>
          <a:xfrm>
            <a:off x="3200400" y="841248"/>
            <a:ext cx="1316736" cy="13533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0" name="Shape 17"/>
          <p:cNvSpPr/>
          <p:nvPr/>
        </p:nvSpPr>
        <p:spPr>
          <a:xfrm>
            <a:off x="3200400" y="841248"/>
            <a:ext cx="1316736" cy="54864"/>
          </a:xfrm>
          <a:prstGeom prst="rect">
            <a:avLst/>
          </a:prstGeom>
          <a:solidFill>
            <a:srgbClr val="B42626"/>
          </a:solidFill>
          <a:ln w="12700">
            <a:solidFill>
              <a:srgbClr val="B42626"/>
            </a:solidFill>
            <a:prstDash val="solid"/>
          </a:ln>
        </p:spPr>
      </p:sp>
      <p:sp>
        <p:nvSpPr>
          <p:cNvPr id="21" name="Text 18"/>
          <p:cNvSpPr/>
          <p:nvPr/>
        </p:nvSpPr>
        <p:spPr>
          <a:xfrm>
            <a:off x="3200400" y="896112"/>
            <a:ext cx="1316736" cy="621792"/>
          </a:xfrm>
          <a:prstGeom prst="rect">
            <a:avLst/>
          </a:prstGeom>
          <a:noFill/>
          <a:ln/>
        </p:spPr>
        <p:txBody>
          <a:bodyPr wrap="square" rtlCol="0" anchor="ctr"/>
          <a:lstStyle/>
          <a:p>
            <a:pPr algn="ctr" indent="0" marL="0">
              <a:buNone/>
            </a:pPr>
            <a:r>
              <a:rPr lang="en-US" sz="2600" b="1" dirty="0">
                <a:solidFill>
                  <a:srgbClr val="B42626"/>
                </a:solidFill>
                <a:latin typeface="Calibri" pitchFamily="34" charset="0"/>
                <a:ea typeface="Calibri" pitchFamily="34" charset="-122"/>
                <a:cs typeface="Calibri" pitchFamily="34" charset="-120"/>
              </a:rPr>
              <a:t>12</a:t>
            </a:r>
            <a:endParaRPr lang="en-US" sz="2600" dirty="0"/>
          </a:p>
        </p:txBody>
      </p:sp>
      <p:sp>
        <p:nvSpPr>
          <p:cNvPr id="22" name="Text 19"/>
          <p:cNvSpPr/>
          <p:nvPr/>
        </p:nvSpPr>
        <p:spPr>
          <a:xfrm>
            <a:off x="3200400" y="1499616"/>
            <a:ext cx="1316736" cy="402336"/>
          </a:xfrm>
          <a:prstGeom prst="rect">
            <a:avLst/>
          </a:prstGeom>
          <a:noFill/>
          <a:ln/>
        </p:spPr>
        <p:txBody>
          <a:bodyPr wrap="square" rtlCol="0" anchor="ctr"/>
          <a:lstStyle/>
          <a:p>
            <a:pPr algn="ctr" indent="0" marL="0">
              <a:buNone/>
            </a:pPr>
            <a:r>
              <a:rPr lang="en-US" sz="850" b="1" dirty="0">
                <a:solidFill>
                  <a:srgbClr val="1C2B3A"/>
                </a:solidFill>
                <a:latin typeface="Calibri" pitchFamily="34" charset="0"/>
                <a:ea typeface="Calibri" pitchFamily="34" charset="-122"/>
                <a:cs typeface="Calibri" pitchFamily="34" charset="-120"/>
              </a:rPr>
              <a:t>Countries</a:t>
            </a:r>
            <a:endParaRPr lang="en-US" sz="850" dirty="0"/>
          </a:p>
          <a:p>
            <a:pPr algn="ctr" indent="0" marL="0">
              <a:buNone/>
            </a:pPr>
            <a:r>
              <a:rPr lang="en-US" sz="850" b="1" dirty="0">
                <a:solidFill>
                  <a:srgbClr val="1C2B3A"/>
                </a:solidFill>
                <a:latin typeface="Calibri" pitchFamily="34" charset="0"/>
                <a:ea typeface="Calibri" pitchFamily="34" charset="-122"/>
                <a:cs typeface="Calibri" pitchFamily="34" charset="-120"/>
              </a:rPr>
              <a:t>Served</a:t>
            </a:r>
            <a:endParaRPr lang="en-US" sz="850" dirty="0"/>
          </a:p>
        </p:txBody>
      </p:sp>
      <p:sp>
        <p:nvSpPr>
          <p:cNvPr id="23" name="Text 20"/>
          <p:cNvSpPr/>
          <p:nvPr/>
        </p:nvSpPr>
        <p:spPr>
          <a:xfrm>
            <a:off x="3200400" y="1920240"/>
            <a:ext cx="1316736" cy="201168"/>
          </a:xfrm>
          <a:prstGeom prst="rect">
            <a:avLst/>
          </a:prstGeom>
          <a:noFill/>
          <a:ln/>
        </p:spPr>
        <p:txBody>
          <a:bodyPr wrap="square" rtlCol="0" anchor="ctr"/>
          <a:lstStyle/>
          <a:p>
            <a:pPr algn="ctr" indent="0" marL="0">
              <a:buNone/>
            </a:pPr>
            <a:r>
              <a:rPr lang="en-US" sz="750" dirty="0">
                <a:solidFill>
                  <a:srgbClr val="5A6A78"/>
                </a:solidFill>
                <a:latin typeface="Calibri" pitchFamily="34" charset="0"/>
                <a:ea typeface="Calibri" pitchFamily="34" charset="-122"/>
                <a:cs typeface="Calibri" pitchFamily="34" charset="-120"/>
              </a:rPr>
              <a:t>Global reach</a:t>
            </a:r>
            <a:endParaRPr lang="en-US" sz="750" dirty="0"/>
          </a:p>
        </p:txBody>
      </p:sp>
      <p:sp>
        <p:nvSpPr>
          <p:cNvPr id="24" name="Shape 21"/>
          <p:cNvSpPr/>
          <p:nvPr/>
        </p:nvSpPr>
        <p:spPr>
          <a:xfrm>
            <a:off x="4626864" y="841248"/>
            <a:ext cx="1316736" cy="13533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5" name="Shape 22"/>
          <p:cNvSpPr/>
          <p:nvPr/>
        </p:nvSpPr>
        <p:spPr>
          <a:xfrm>
            <a:off x="4626864" y="841248"/>
            <a:ext cx="1316736" cy="54864"/>
          </a:xfrm>
          <a:prstGeom prst="rect">
            <a:avLst/>
          </a:prstGeom>
          <a:solidFill>
            <a:srgbClr val="B42626"/>
          </a:solidFill>
          <a:ln w="12700">
            <a:solidFill>
              <a:srgbClr val="B42626"/>
            </a:solidFill>
            <a:prstDash val="solid"/>
          </a:ln>
        </p:spPr>
      </p:sp>
      <p:sp>
        <p:nvSpPr>
          <p:cNvPr id="26" name="Text 23"/>
          <p:cNvSpPr/>
          <p:nvPr/>
        </p:nvSpPr>
        <p:spPr>
          <a:xfrm>
            <a:off x="4626864" y="896112"/>
            <a:ext cx="1316736" cy="621792"/>
          </a:xfrm>
          <a:prstGeom prst="rect">
            <a:avLst/>
          </a:prstGeom>
          <a:noFill/>
          <a:ln/>
        </p:spPr>
        <p:txBody>
          <a:bodyPr wrap="square" rtlCol="0" anchor="ctr"/>
          <a:lstStyle/>
          <a:p>
            <a:pPr algn="ctr" indent="0" marL="0">
              <a:buNone/>
            </a:pPr>
            <a:r>
              <a:rPr lang="en-US" sz="2600" b="1" dirty="0">
                <a:solidFill>
                  <a:srgbClr val="B42626"/>
                </a:solidFill>
                <a:latin typeface="Calibri" pitchFamily="34" charset="0"/>
                <a:ea typeface="Calibri" pitchFamily="34" charset="-122"/>
                <a:cs typeface="Calibri" pitchFamily="34" charset="-120"/>
              </a:rPr>
              <a:t>300+</a:t>
            </a:r>
            <a:endParaRPr lang="en-US" sz="2600" dirty="0"/>
          </a:p>
        </p:txBody>
      </p:sp>
      <p:sp>
        <p:nvSpPr>
          <p:cNvPr id="27" name="Text 24"/>
          <p:cNvSpPr/>
          <p:nvPr/>
        </p:nvSpPr>
        <p:spPr>
          <a:xfrm>
            <a:off x="4626864" y="1499616"/>
            <a:ext cx="1316736" cy="402336"/>
          </a:xfrm>
          <a:prstGeom prst="rect">
            <a:avLst/>
          </a:prstGeom>
          <a:noFill/>
          <a:ln/>
        </p:spPr>
        <p:txBody>
          <a:bodyPr wrap="square" rtlCol="0" anchor="ctr"/>
          <a:lstStyle/>
          <a:p>
            <a:pPr algn="ctr" indent="0" marL="0">
              <a:buNone/>
            </a:pPr>
            <a:r>
              <a:rPr lang="en-US" sz="850" b="1" dirty="0">
                <a:solidFill>
                  <a:srgbClr val="1C2B3A"/>
                </a:solidFill>
                <a:latin typeface="Calibri" pitchFamily="34" charset="0"/>
                <a:ea typeface="Calibri" pitchFamily="34" charset="-122"/>
                <a:cs typeface="Calibri" pitchFamily="34" charset="-120"/>
              </a:rPr>
              <a:t>Enterprise</a:t>
            </a:r>
            <a:endParaRPr lang="en-US" sz="850" dirty="0"/>
          </a:p>
          <a:p>
            <a:pPr algn="ctr" indent="0" marL="0">
              <a:buNone/>
            </a:pPr>
            <a:r>
              <a:rPr lang="en-US" sz="850" b="1" dirty="0">
                <a:solidFill>
                  <a:srgbClr val="1C2B3A"/>
                </a:solidFill>
                <a:latin typeface="Calibri" pitchFamily="34" charset="0"/>
                <a:ea typeface="Calibri" pitchFamily="34" charset="-122"/>
                <a:cs typeface="Calibri" pitchFamily="34" charset="-120"/>
              </a:rPr>
              <a:t>Clients</a:t>
            </a:r>
            <a:endParaRPr lang="en-US" sz="850" dirty="0"/>
          </a:p>
        </p:txBody>
      </p:sp>
      <p:sp>
        <p:nvSpPr>
          <p:cNvPr id="28" name="Text 25"/>
          <p:cNvSpPr/>
          <p:nvPr/>
        </p:nvSpPr>
        <p:spPr>
          <a:xfrm>
            <a:off x="4626864" y="1920240"/>
            <a:ext cx="1316736" cy="201168"/>
          </a:xfrm>
          <a:prstGeom prst="rect">
            <a:avLst/>
          </a:prstGeom>
          <a:noFill/>
          <a:ln/>
        </p:spPr>
        <p:txBody>
          <a:bodyPr wrap="square" rtlCol="0" anchor="ctr"/>
          <a:lstStyle/>
          <a:p>
            <a:pPr algn="ctr" indent="0" marL="0">
              <a:buNone/>
            </a:pPr>
            <a:r>
              <a:rPr lang="en-US" sz="750" dirty="0">
                <a:solidFill>
                  <a:srgbClr val="5A6A78"/>
                </a:solidFill>
                <a:latin typeface="Calibri" pitchFamily="34" charset="0"/>
                <a:ea typeface="Calibri" pitchFamily="34" charset="-122"/>
                <a:cs typeface="Calibri" pitchFamily="34" charset="-120"/>
              </a:rPr>
              <a:t>Across sectors</a:t>
            </a:r>
            <a:endParaRPr lang="en-US" sz="750" dirty="0"/>
          </a:p>
        </p:txBody>
      </p:sp>
      <p:sp>
        <p:nvSpPr>
          <p:cNvPr id="29" name="Shape 26"/>
          <p:cNvSpPr/>
          <p:nvPr/>
        </p:nvSpPr>
        <p:spPr>
          <a:xfrm>
            <a:off x="6053328" y="841248"/>
            <a:ext cx="1316736" cy="13533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0" name="Shape 27"/>
          <p:cNvSpPr/>
          <p:nvPr/>
        </p:nvSpPr>
        <p:spPr>
          <a:xfrm>
            <a:off x="6053328" y="841248"/>
            <a:ext cx="1316736" cy="54864"/>
          </a:xfrm>
          <a:prstGeom prst="rect">
            <a:avLst/>
          </a:prstGeom>
          <a:solidFill>
            <a:srgbClr val="B42626"/>
          </a:solidFill>
          <a:ln w="12700">
            <a:solidFill>
              <a:srgbClr val="B42626"/>
            </a:solidFill>
            <a:prstDash val="solid"/>
          </a:ln>
        </p:spPr>
      </p:sp>
      <p:sp>
        <p:nvSpPr>
          <p:cNvPr id="31" name="Text 28"/>
          <p:cNvSpPr/>
          <p:nvPr/>
        </p:nvSpPr>
        <p:spPr>
          <a:xfrm>
            <a:off x="6053328" y="896112"/>
            <a:ext cx="1316736" cy="621792"/>
          </a:xfrm>
          <a:prstGeom prst="rect">
            <a:avLst/>
          </a:prstGeom>
          <a:noFill/>
          <a:ln/>
        </p:spPr>
        <p:txBody>
          <a:bodyPr wrap="square" rtlCol="0" anchor="ctr"/>
          <a:lstStyle/>
          <a:p>
            <a:pPr algn="ctr" indent="0" marL="0">
              <a:buNone/>
            </a:pPr>
            <a:r>
              <a:rPr lang="en-US" sz="2600" b="1" dirty="0">
                <a:solidFill>
                  <a:srgbClr val="B42626"/>
                </a:solidFill>
                <a:latin typeface="Calibri" pitchFamily="34" charset="0"/>
                <a:ea typeface="Calibri" pitchFamily="34" charset="-122"/>
                <a:cs typeface="Calibri" pitchFamily="34" charset="-120"/>
              </a:rPr>
              <a:t>1200+</a:t>
            </a:r>
            <a:endParaRPr lang="en-US" sz="2600" dirty="0"/>
          </a:p>
        </p:txBody>
      </p:sp>
      <p:sp>
        <p:nvSpPr>
          <p:cNvPr id="32" name="Text 29"/>
          <p:cNvSpPr/>
          <p:nvPr/>
        </p:nvSpPr>
        <p:spPr>
          <a:xfrm>
            <a:off x="6053328" y="1499616"/>
            <a:ext cx="1316736" cy="402336"/>
          </a:xfrm>
          <a:prstGeom prst="rect">
            <a:avLst/>
          </a:prstGeom>
          <a:noFill/>
          <a:ln/>
        </p:spPr>
        <p:txBody>
          <a:bodyPr wrap="square" rtlCol="0" anchor="ctr"/>
          <a:lstStyle/>
          <a:p>
            <a:pPr algn="ctr" indent="0" marL="0">
              <a:buNone/>
            </a:pPr>
            <a:r>
              <a:rPr lang="en-US" sz="850" b="1" dirty="0">
                <a:solidFill>
                  <a:srgbClr val="1C2B3A"/>
                </a:solidFill>
                <a:latin typeface="Calibri" pitchFamily="34" charset="0"/>
                <a:ea typeface="Calibri" pitchFamily="34" charset="-122"/>
                <a:cs typeface="Calibri" pitchFamily="34" charset="-120"/>
              </a:rPr>
              <a:t>Projects</a:t>
            </a:r>
            <a:endParaRPr lang="en-US" sz="850" dirty="0"/>
          </a:p>
          <a:p>
            <a:pPr algn="ctr" indent="0" marL="0">
              <a:buNone/>
            </a:pPr>
            <a:r>
              <a:rPr lang="en-US" sz="850" b="1" dirty="0">
                <a:solidFill>
                  <a:srgbClr val="1C2B3A"/>
                </a:solidFill>
                <a:latin typeface="Calibri" pitchFamily="34" charset="0"/>
                <a:ea typeface="Calibri" pitchFamily="34" charset="-122"/>
                <a:cs typeface="Calibri" pitchFamily="34" charset="-120"/>
              </a:rPr>
              <a:t>Delivered</a:t>
            </a:r>
            <a:endParaRPr lang="en-US" sz="850" dirty="0"/>
          </a:p>
        </p:txBody>
      </p:sp>
      <p:sp>
        <p:nvSpPr>
          <p:cNvPr id="33" name="Text 30"/>
          <p:cNvSpPr/>
          <p:nvPr/>
        </p:nvSpPr>
        <p:spPr>
          <a:xfrm>
            <a:off x="6053328" y="1920240"/>
            <a:ext cx="1316736" cy="201168"/>
          </a:xfrm>
          <a:prstGeom prst="rect">
            <a:avLst/>
          </a:prstGeom>
          <a:noFill/>
          <a:ln/>
        </p:spPr>
        <p:txBody>
          <a:bodyPr wrap="square" rtlCol="0" anchor="ctr"/>
          <a:lstStyle/>
          <a:p>
            <a:pPr algn="ctr" indent="0" marL="0">
              <a:buNone/>
            </a:pPr>
            <a:r>
              <a:rPr lang="en-US" sz="750" dirty="0">
                <a:solidFill>
                  <a:srgbClr val="5A6A78"/>
                </a:solidFill>
                <a:latin typeface="Calibri" pitchFamily="34" charset="0"/>
                <a:ea typeface="Calibri" pitchFamily="34" charset="-122"/>
                <a:cs typeface="Calibri" pitchFamily="34" charset="-120"/>
              </a:rPr>
              <a:t>End-to-end</a:t>
            </a:r>
            <a:endParaRPr lang="en-US" sz="750" dirty="0"/>
          </a:p>
        </p:txBody>
      </p:sp>
      <p:sp>
        <p:nvSpPr>
          <p:cNvPr id="34" name="Shape 31"/>
          <p:cNvSpPr/>
          <p:nvPr/>
        </p:nvSpPr>
        <p:spPr>
          <a:xfrm>
            <a:off x="7479792" y="841248"/>
            <a:ext cx="1316736" cy="13533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5" name="Shape 32"/>
          <p:cNvSpPr/>
          <p:nvPr/>
        </p:nvSpPr>
        <p:spPr>
          <a:xfrm>
            <a:off x="7479792" y="841248"/>
            <a:ext cx="1316736" cy="54864"/>
          </a:xfrm>
          <a:prstGeom prst="rect">
            <a:avLst/>
          </a:prstGeom>
          <a:solidFill>
            <a:srgbClr val="B42626"/>
          </a:solidFill>
          <a:ln w="12700">
            <a:solidFill>
              <a:srgbClr val="B42626"/>
            </a:solidFill>
            <a:prstDash val="solid"/>
          </a:ln>
        </p:spPr>
      </p:sp>
      <p:sp>
        <p:nvSpPr>
          <p:cNvPr id="36" name="Text 33"/>
          <p:cNvSpPr/>
          <p:nvPr/>
        </p:nvSpPr>
        <p:spPr>
          <a:xfrm>
            <a:off x="7479792" y="896112"/>
            <a:ext cx="1316736" cy="621792"/>
          </a:xfrm>
          <a:prstGeom prst="rect">
            <a:avLst/>
          </a:prstGeom>
          <a:noFill/>
          <a:ln/>
        </p:spPr>
        <p:txBody>
          <a:bodyPr wrap="square" rtlCol="0" anchor="ctr"/>
          <a:lstStyle/>
          <a:p>
            <a:pPr algn="ctr" indent="0" marL="0">
              <a:buNone/>
            </a:pPr>
            <a:r>
              <a:rPr lang="en-US" sz="2600" b="1" dirty="0">
                <a:solidFill>
                  <a:srgbClr val="B42626"/>
                </a:solidFill>
                <a:latin typeface="Calibri" pitchFamily="34" charset="0"/>
                <a:ea typeface="Calibri" pitchFamily="34" charset="-122"/>
                <a:cs typeface="Calibri" pitchFamily="34" charset="-120"/>
              </a:rPr>
              <a:t>$50M+</a:t>
            </a:r>
            <a:endParaRPr lang="en-US" sz="2600" dirty="0"/>
          </a:p>
        </p:txBody>
      </p:sp>
      <p:sp>
        <p:nvSpPr>
          <p:cNvPr id="37" name="Text 34"/>
          <p:cNvSpPr/>
          <p:nvPr/>
        </p:nvSpPr>
        <p:spPr>
          <a:xfrm>
            <a:off x="7479792" y="1499616"/>
            <a:ext cx="1316736" cy="402336"/>
          </a:xfrm>
          <a:prstGeom prst="rect">
            <a:avLst/>
          </a:prstGeom>
          <a:noFill/>
          <a:ln/>
        </p:spPr>
        <p:txBody>
          <a:bodyPr wrap="square" rtlCol="0" anchor="ctr"/>
          <a:lstStyle/>
          <a:p>
            <a:pPr algn="ctr" indent="0" marL="0">
              <a:buNone/>
            </a:pPr>
            <a:r>
              <a:rPr lang="en-US" sz="850" b="1" dirty="0">
                <a:solidFill>
                  <a:srgbClr val="1C2B3A"/>
                </a:solidFill>
                <a:latin typeface="Calibri" pitchFamily="34" charset="0"/>
                <a:ea typeface="Calibri" pitchFamily="34" charset="-122"/>
                <a:cs typeface="Calibri" pitchFamily="34" charset="-120"/>
              </a:rPr>
              <a:t>Assets</a:t>
            </a:r>
            <a:endParaRPr lang="en-US" sz="850" dirty="0"/>
          </a:p>
          <a:p>
            <a:pPr algn="ctr" indent="0" marL="0">
              <a:buNone/>
            </a:pPr>
            <a:r>
              <a:rPr lang="en-US" sz="850" b="1" dirty="0">
                <a:solidFill>
                  <a:srgbClr val="1C2B3A"/>
                </a:solidFill>
                <a:latin typeface="Calibri" pitchFamily="34" charset="0"/>
                <a:ea typeface="Calibri" pitchFamily="34" charset="-122"/>
                <a:cs typeface="Calibri" pitchFamily="34" charset="-120"/>
              </a:rPr>
              <a:t>Safeguarded</a:t>
            </a:r>
            <a:endParaRPr lang="en-US" sz="850" dirty="0"/>
          </a:p>
        </p:txBody>
      </p:sp>
      <p:sp>
        <p:nvSpPr>
          <p:cNvPr id="38" name="Text 35"/>
          <p:cNvSpPr/>
          <p:nvPr/>
        </p:nvSpPr>
        <p:spPr>
          <a:xfrm>
            <a:off x="7479792" y="1920240"/>
            <a:ext cx="1316736" cy="201168"/>
          </a:xfrm>
          <a:prstGeom prst="rect">
            <a:avLst/>
          </a:prstGeom>
          <a:noFill/>
          <a:ln/>
        </p:spPr>
        <p:txBody>
          <a:bodyPr wrap="square" rtlCol="0" anchor="ctr"/>
          <a:lstStyle/>
          <a:p>
            <a:pPr algn="ctr" indent="0" marL="0">
              <a:buNone/>
            </a:pPr>
            <a:r>
              <a:rPr lang="en-US" sz="750" dirty="0">
                <a:solidFill>
                  <a:srgbClr val="5A6A78"/>
                </a:solidFill>
                <a:latin typeface="Calibri" pitchFamily="34" charset="0"/>
                <a:ea typeface="Calibri" pitchFamily="34" charset="-122"/>
                <a:cs typeface="Calibri" pitchFamily="34" charset="-120"/>
              </a:rPr>
              <a:t>Avg. 2024</a:t>
            </a:r>
            <a:endParaRPr lang="en-US" sz="750" dirty="0"/>
          </a:p>
        </p:txBody>
      </p:sp>
      <p:sp>
        <p:nvSpPr>
          <p:cNvPr id="39" name="Text 36"/>
          <p:cNvSpPr/>
          <p:nvPr/>
        </p:nvSpPr>
        <p:spPr>
          <a:xfrm>
            <a:off x="411480" y="2359152"/>
            <a:ext cx="8321040" cy="502920"/>
          </a:xfrm>
          <a:prstGeom prst="rect">
            <a:avLst/>
          </a:prstGeom>
          <a:noFill/>
          <a:ln/>
        </p:spPr>
        <p:txBody>
          <a:bodyPr wrap="square" rtlCol="0" anchor="ctr"/>
          <a:lstStyle/>
          <a:p>
            <a:pPr algn="ctr" indent="0" marL="0">
              <a:buNone/>
            </a:pPr>
            <a:r>
              <a:rPr lang="en-US" sz="1050" i="1" dirty="0">
                <a:solidFill>
                  <a:srgbClr val="5A6A78"/>
                </a:solidFill>
                <a:latin typeface="Calibri" pitchFamily="34" charset="0"/>
                <a:ea typeface="Calibri" pitchFamily="34" charset="-122"/>
                <a:cs typeface="Calibri" pitchFamily="34" charset="-120"/>
              </a:rPr>
              <a:t>From startups to large enterprises — across BFSI, healthcare, manufacturing, and government — Vault Infosec has been the trusted security partner navigating India's complex cyber risk landscape.</a:t>
            </a:r>
            <a:endParaRPr lang="en-US" sz="1050" dirty="0"/>
          </a:p>
        </p:txBody>
      </p:sp>
      <p:sp>
        <p:nvSpPr>
          <p:cNvPr id="40" name="Shape 37"/>
          <p:cNvSpPr/>
          <p:nvPr/>
        </p:nvSpPr>
        <p:spPr>
          <a:xfrm>
            <a:off x="347472" y="2999232"/>
            <a:ext cx="2706624" cy="1755648"/>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41" name="Shape 38"/>
          <p:cNvSpPr/>
          <p:nvPr/>
        </p:nvSpPr>
        <p:spPr>
          <a:xfrm>
            <a:off x="347472" y="2999232"/>
            <a:ext cx="2706624" cy="347472"/>
          </a:xfrm>
          <a:prstGeom prst="rect">
            <a:avLst/>
          </a:prstGeom>
          <a:solidFill>
            <a:srgbClr val="1C2B3A"/>
          </a:solidFill>
          <a:ln w="12700">
            <a:solidFill>
              <a:srgbClr val="1C2B3A"/>
            </a:solidFill>
            <a:prstDash val="solid"/>
          </a:ln>
        </p:spPr>
      </p:sp>
      <p:sp>
        <p:nvSpPr>
          <p:cNvPr id="42" name="Text 39"/>
          <p:cNvSpPr/>
          <p:nvPr/>
        </p:nvSpPr>
        <p:spPr>
          <a:xfrm>
            <a:off x="530352" y="3035808"/>
            <a:ext cx="2340864" cy="274320"/>
          </a:xfrm>
          <a:prstGeom prst="rect">
            <a:avLst/>
          </a:prstGeom>
          <a:noFill/>
          <a:ln/>
        </p:spPr>
        <p:txBody>
          <a:bodyPr wrap="square" rtlCol="0" anchor="ctr"/>
          <a:lstStyle/>
          <a:p>
            <a:pPr indent="0" marL="0">
              <a:buNone/>
            </a:pPr>
            <a:r>
              <a:rPr lang="en-US" sz="950" b="1" dirty="0">
                <a:solidFill>
                  <a:srgbClr val="FFFFFF"/>
                </a:solidFill>
                <a:latin typeface="Calibri" pitchFamily="34" charset="0"/>
                <a:ea typeface="Calibri" pitchFamily="34" charset="-122"/>
                <a:cs typeface="Calibri" pitchFamily="34" charset="-120"/>
              </a:rPr>
              <a:t>Bootstrapped &amp; Independent</a:t>
            </a:r>
            <a:endParaRPr lang="en-US" sz="950" dirty="0"/>
          </a:p>
        </p:txBody>
      </p:sp>
      <p:sp>
        <p:nvSpPr>
          <p:cNvPr id="43" name="Text 40"/>
          <p:cNvSpPr/>
          <p:nvPr/>
        </p:nvSpPr>
        <p:spPr>
          <a:xfrm>
            <a:off x="530352" y="3429000"/>
            <a:ext cx="2340864" cy="120700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100% founder-led. Every decision is guided by client value, not investor pressure.</a:t>
            </a:r>
            <a:endParaRPr lang="en-US" sz="950" dirty="0"/>
          </a:p>
        </p:txBody>
      </p:sp>
      <p:sp>
        <p:nvSpPr>
          <p:cNvPr id="44" name="Shape 41"/>
          <p:cNvSpPr/>
          <p:nvPr/>
        </p:nvSpPr>
        <p:spPr>
          <a:xfrm>
            <a:off x="3218688" y="2999232"/>
            <a:ext cx="2706624" cy="1755648"/>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45" name="Shape 42"/>
          <p:cNvSpPr/>
          <p:nvPr/>
        </p:nvSpPr>
        <p:spPr>
          <a:xfrm>
            <a:off x="3218688" y="2999232"/>
            <a:ext cx="2706624" cy="347472"/>
          </a:xfrm>
          <a:prstGeom prst="rect">
            <a:avLst/>
          </a:prstGeom>
          <a:solidFill>
            <a:srgbClr val="1C2B3A"/>
          </a:solidFill>
          <a:ln w="12700">
            <a:solidFill>
              <a:srgbClr val="1C2B3A"/>
            </a:solidFill>
            <a:prstDash val="solid"/>
          </a:ln>
        </p:spPr>
      </p:sp>
      <p:sp>
        <p:nvSpPr>
          <p:cNvPr id="46" name="Text 43"/>
          <p:cNvSpPr/>
          <p:nvPr/>
        </p:nvSpPr>
        <p:spPr>
          <a:xfrm>
            <a:off x="3401568" y="3035808"/>
            <a:ext cx="2340864" cy="274320"/>
          </a:xfrm>
          <a:prstGeom prst="rect">
            <a:avLst/>
          </a:prstGeom>
          <a:noFill/>
          <a:ln/>
        </p:spPr>
        <p:txBody>
          <a:bodyPr wrap="square" rtlCol="0" anchor="ctr"/>
          <a:lstStyle/>
          <a:p>
            <a:pPr indent="0" marL="0">
              <a:buNone/>
            </a:pPr>
            <a:r>
              <a:rPr lang="en-US" sz="950" b="1" dirty="0">
                <a:solidFill>
                  <a:srgbClr val="FFFFFF"/>
                </a:solidFill>
                <a:latin typeface="Calibri" pitchFamily="34" charset="0"/>
                <a:ea typeface="Calibri" pitchFamily="34" charset="-122"/>
                <a:cs typeface="Calibri" pitchFamily="34" charset="-120"/>
              </a:rPr>
              <a:t>CERT-In Empanelled</a:t>
            </a:r>
            <a:endParaRPr lang="en-US" sz="950" dirty="0"/>
          </a:p>
        </p:txBody>
      </p:sp>
      <p:sp>
        <p:nvSpPr>
          <p:cNvPr id="47" name="Text 44"/>
          <p:cNvSpPr/>
          <p:nvPr/>
        </p:nvSpPr>
        <p:spPr>
          <a:xfrm>
            <a:off x="3401568" y="3429000"/>
            <a:ext cx="2340864" cy="120700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Officially recognized by India's national cybersecurity agency for security audits.</a:t>
            </a:r>
            <a:endParaRPr lang="en-US" sz="950" dirty="0"/>
          </a:p>
        </p:txBody>
      </p:sp>
      <p:sp>
        <p:nvSpPr>
          <p:cNvPr id="48" name="Shape 45"/>
          <p:cNvSpPr/>
          <p:nvPr/>
        </p:nvSpPr>
        <p:spPr>
          <a:xfrm>
            <a:off x="6089904" y="2999232"/>
            <a:ext cx="2706624" cy="1755648"/>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49" name="Shape 46"/>
          <p:cNvSpPr/>
          <p:nvPr/>
        </p:nvSpPr>
        <p:spPr>
          <a:xfrm>
            <a:off x="6089904" y="2999232"/>
            <a:ext cx="2706624" cy="347472"/>
          </a:xfrm>
          <a:prstGeom prst="rect">
            <a:avLst/>
          </a:prstGeom>
          <a:solidFill>
            <a:srgbClr val="1C2B3A"/>
          </a:solidFill>
          <a:ln w="12700">
            <a:solidFill>
              <a:srgbClr val="1C2B3A"/>
            </a:solidFill>
            <a:prstDash val="solid"/>
          </a:ln>
        </p:spPr>
      </p:sp>
      <p:sp>
        <p:nvSpPr>
          <p:cNvPr id="50" name="Text 47"/>
          <p:cNvSpPr/>
          <p:nvPr/>
        </p:nvSpPr>
        <p:spPr>
          <a:xfrm>
            <a:off x="6272784" y="3035808"/>
            <a:ext cx="2340864" cy="274320"/>
          </a:xfrm>
          <a:prstGeom prst="rect">
            <a:avLst/>
          </a:prstGeom>
          <a:noFill/>
          <a:ln/>
        </p:spPr>
        <p:txBody>
          <a:bodyPr wrap="square" rtlCol="0" anchor="ctr"/>
          <a:lstStyle/>
          <a:p>
            <a:pPr indent="0" marL="0">
              <a:buNone/>
            </a:pPr>
            <a:r>
              <a:rPr lang="en-US" sz="950" b="1" dirty="0">
                <a:solidFill>
                  <a:srgbClr val="FFFFFF"/>
                </a:solidFill>
                <a:latin typeface="Calibri" pitchFamily="34" charset="0"/>
                <a:ea typeface="Calibri" pitchFamily="34" charset="-122"/>
                <a:cs typeface="Calibri" pitchFamily="34" charset="-120"/>
              </a:rPr>
              <a:t>BFSI Specialization</a:t>
            </a:r>
            <a:endParaRPr lang="en-US" sz="950" dirty="0"/>
          </a:p>
        </p:txBody>
      </p:sp>
      <p:sp>
        <p:nvSpPr>
          <p:cNvPr id="51" name="Text 48"/>
          <p:cNvSpPr/>
          <p:nvPr/>
        </p:nvSpPr>
        <p:spPr>
          <a:xfrm>
            <a:off x="6272784" y="3429000"/>
            <a:ext cx="2340864" cy="1207008"/>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Deep expertise in RBI, SEBI, IRDAI compliance across banking, NBFCs, and fintech.</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pic>
        <p:nvPicPr>
          <p:cNvPr id="3" name="Image 0" descr="preencoded.png">    </p:cNvPr>
          <p:cNvPicPr>
            <a:picLocks noChangeAspect="1"/>
          </p:cNvPicPr>
          <p:nvPr/>
        </p:nvPicPr>
        <p:blipFill>
          <a:blip r:embed="rId1"/>
          <a:stretch>
            <a:fillRect/>
          </a:stretch>
        </p:blipFill>
        <p:spPr>
          <a:xfrm>
            <a:off x="6995160" y="128016"/>
            <a:ext cx="1920240" cy="438912"/>
          </a:xfrm>
          <a:prstGeom prst="rect">
            <a:avLst/>
          </a:prstGeom>
        </p:spPr>
      </p:pic>
      <p:sp>
        <p:nvSpPr>
          <p:cNvPr id="4" name="Text 1"/>
          <p:cNvSpPr/>
          <p:nvPr/>
        </p:nvSpPr>
        <p:spPr>
          <a:xfrm>
            <a:off x="411480" y="128016"/>
            <a:ext cx="6400800" cy="347472"/>
          </a:xfrm>
          <a:prstGeom prst="rect">
            <a:avLst/>
          </a:prstGeom>
          <a:noFill/>
          <a:ln/>
        </p:spPr>
        <p:txBody>
          <a:bodyPr wrap="square" rtlCol="0" anchor="ctr"/>
          <a:lstStyle/>
          <a:p>
            <a:pPr indent="0" marL="0">
              <a:buNone/>
            </a:pPr>
            <a:r>
              <a:rPr lang="en-US" sz="2000" b="1" spc="100" kern="0" dirty="0">
                <a:solidFill>
                  <a:srgbClr val="1C2B3A"/>
                </a:solidFill>
                <a:latin typeface="Calibri" pitchFamily="34" charset="0"/>
                <a:ea typeface="Calibri" pitchFamily="34" charset="-122"/>
                <a:cs typeface="Calibri" pitchFamily="34" charset="-120"/>
              </a:rPr>
              <a:t>SERVICES WE OFFER</a:t>
            </a:r>
            <a:endParaRPr lang="en-US" sz="2000" dirty="0"/>
          </a:p>
        </p:txBody>
      </p:sp>
      <p:sp>
        <p:nvSpPr>
          <p:cNvPr id="5" name="Text 2"/>
          <p:cNvSpPr/>
          <p:nvPr/>
        </p:nvSpPr>
        <p:spPr>
          <a:xfrm>
            <a:off x="411480" y="475488"/>
            <a:ext cx="6400800" cy="237744"/>
          </a:xfrm>
          <a:prstGeom prst="rect">
            <a:avLst/>
          </a:prstGeom>
          <a:noFill/>
          <a:ln/>
        </p:spPr>
        <p:txBody>
          <a:bodyPr wrap="square" rtlCol="0" anchor="ctr"/>
          <a:lstStyle/>
          <a:p>
            <a:pPr indent="0" marL="0">
              <a:buNone/>
            </a:pPr>
            <a:r>
              <a:rPr lang="en-US" sz="1000" dirty="0">
                <a:solidFill>
                  <a:srgbClr val="5A6A78"/>
                </a:solidFill>
                <a:latin typeface="Calibri" pitchFamily="34" charset="0"/>
                <a:ea typeface="Calibri" pitchFamily="34" charset="-122"/>
                <a:cs typeface="Calibri" pitchFamily="34" charset="-120"/>
              </a:rPr>
              <a:t>Comprehensive cybersecurity suite — tailored to your unique requirements</a:t>
            </a:r>
            <a:endParaRPr lang="en-US" sz="1000" dirty="0"/>
          </a:p>
        </p:txBody>
      </p:sp>
      <p:sp>
        <p:nvSpPr>
          <p:cNvPr id="6" name="Shape 3"/>
          <p:cNvSpPr/>
          <p:nvPr/>
        </p:nvSpPr>
        <p:spPr>
          <a:xfrm>
            <a:off x="411480" y="749808"/>
            <a:ext cx="8321040" cy="16459"/>
          </a:xfrm>
          <a:prstGeom prst="rect">
            <a:avLst/>
          </a:prstGeom>
          <a:solidFill>
            <a:srgbClr val="DDE3E8"/>
          </a:solidFill>
          <a:ln w="12700">
            <a:solidFill>
              <a:srgbClr val="DDE3E8"/>
            </a:solidFill>
            <a:prstDash val="solid"/>
          </a:ln>
        </p:spPr>
      </p:sp>
      <p:sp>
        <p:nvSpPr>
          <p:cNvPr id="7" name="Shape 4"/>
          <p:cNvSpPr/>
          <p:nvPr/>
        </p:nvSpPr>
        <p:spPr>
          <a:xfrm>
            <a:off x="0" y="4956048"/>
            <a:ext cx="9144000" cy="187452"/>
          </a:xfrm>
          <a:prstGeom prst="rect">
            <a:avLst/>
          </a:prstGeom>
          <a:solidFill>
            <a:srgbClr val="EEF2F6"/>
          </a:solidFill>
          <a:ln w="12700">
            <a:solidFill>
              <a:srgbClr val="DDE3E8"/>
            </a:solidFill>
            <a:prstDash val="solid"/>
          </a:ln>
        </p:spPr>
      </p:sp>
      <p:sp>
        <p:nvSpPr>
          <p:cNvPr id="8" name="Shape 5"/>
          <p:cNvSpPr/>
          <p:nvPr/>
        </p:nvSpPr>
        <p:spPr>
          <a:xfrm>
            <a:off x="0" y="4956048"/>
            <a:ext cx="54864" cy="187452"/>
          </a:xfrm>
          <a:prstGeom prst="rect">
            <a:avLst/>
          </a:prstGeom>
          <a:solidFill>
            <a:srgbClr val="B42626"/>
          </a:solidFill>
          <a:ln w="12700">
            <a:solidFill>
              <a:srgbClr val="B42626"/>
            </a:solidFill>
            <a:prstDash val="solid"/>
          </a:ln>
        </p:spPr>
      </p:sp>
      <p:sp>
        <p:nvSpPr>
          <p:cNvPr id="9" name="Text 6"/>
          <p:cNvSpPr/>
          <p:nvPr/>
        </p:nvSpPr>
        <p:spPr>
          <a:xfrm>
            <a:off x="164592" y="4965192"/>
            <a:ext cx="8778240" cy="164592"/>
          </a:xfrm>
          <a:prstGeom prst="rect">
            <a:avLst/>
          </a:prstGeom>
          <a:noFill/>
          <a:ln/>
        </p:spPr>
        <p:txBody>
          <a:bodyPr wrap="square" rtlCol="0" anchor="ctr"/>
          <a:lstStyle/>
          <a:p>
            <a:pPr indent="0" marL="0">
              <a:buNone/>
            </a:pPr>
            <a:r>
              <a:rPr lang="en-US" sz="850" dirty="0">
                <a:solidFill>
                  <a:srgbClr val="8FA0AE"/>
                </a:solidFill>
                <a:latin typeface="Calibri" pitchFamily="34" charset="0"/>
                <a:ea typeface="Calibri" pitchFamily="34" charset="-122"/>
                <a:cs typeface="Calibri" pitchFamily="34" charset="-120"/>
              </a:rPr>
              <a:t>Vault Infosec  ·  Your Security, Our Vow  ·  www.vaultinfosec.com</a:t>
            </a:r>
            <a:endParaRPr lang="en-US" sz="850" dirty="0"/>
          </a:p>
        </p:txBody>
      </p:sp>
      <p:sp>
        <p:nvSpPr>
          <p:cNvPr id="10" name="Shape 7"/>
          <p:cNvSpPr/>
          <p:nvPr/>
        </p:nvSpPr>
        <p:spPr>
          <a:xfrm>
            <a:off x="347472" y="841248"/>
            <a:ext cx="2706624" cy="18105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11" name="Shape 8"/>
          <p:cNvSpPr/>
          <p:nvPr/>
        </p:nvSpPr>
        <p:spPr>
          <a:xfrm>
            <a:off x="347472" y="841248"/>
            <a:ext cx="2706624" cy="384048"/>
          </a:xfrm>
          <a:prstGeom prst="rect">
            <a:avLst/>
          </a:prstGeom>
          <a:solidFill>
            <a:srgbClr val="1C2B3A"/>
          </a:solidFill>
          <a:ln w="12700">
            <a:solidFill>
              <a:srgbClr val="1C2B3A"/>
            </a:solidFill>
            <a:prstDash val="solid"/>
          </a:ln>
        </p:spPr>
      </p:sp>
      <p:sp>
        <p:nvSpPr>
          <p:cNvPr id="12" name="Shape 9"/>
          <p:cNvSpPr/>
          <p:nvPr/>
        </p:nvSpPr>
        <p:spPr>
          <a:xfrm>
            <a:off x="347472" y="841248"/>
            <a:ext cx="54864" cy="1810512"/>
          </a:xfrm>
          <a:prstGeom prst="rect">
            <a:avLst/>
          </a:prstGeom>
          <a:solidFill>
            <a:srgbClr val="B42626"/>
          </a:solidFill>
          <a:ln w="12700">
            <a:solidFill>
              <a:srgbClr val="B42626"/>
            </a:solidFill>
            <a:prstDash val="solid"/>
          </a:ln>
        </p:spPr>
      </p:sp>
      <p:sp>
        <p:nvSpPr>
          <p:cNvPr id="13" name="Text 10"/>
          <p:cNvSpPr/>
          <p:nvPr/>
        </p:nvSpPr>
        <p:spPr>
          <a:xfrm>
            <a:off x="493776" y="896112"/>
            <a:ext cx="242316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VAPT</a:t>
            </a:r>
            <a:endParaRPr lang="en-US" sz="1050" dirty="0"/>
          </a:p>
        </p:txBody>
      </p:sp>
      <p:sp>
        <p:nvSpPr>
          <p:cNvPr id="14" name="Shape 11"/>
          <p:cNvSpPr/>
          <p:nvPr/>
        </p:nvSpPr>
        <p:spPr>
          <a:xfrm>
            <a:off x="493776" y="1380744"/>
            <a:ext cx="73152" cy="73152"/>
          </a:xfrm>
          <a:prstGeom prst="rect">
            <a:avLst/>
          </a:prstGeom>
          <a:solidFill>
            <a:srgbClr val="D97070"/>
          </a:solidFill>
          <a:ln w="12700">
            <a:solidFill>
              <a:srgbClr val="D97070"/>
            </a:solidFill>
            <a:prstDash val="solid"/>
          </a:ln>
        </p:spPr>
      </p:sp>
      <p:sp>
        <p:nvSpPr>
          <p:cNvPr id="15" name="Text 12"/>
          <p:cNvSpPr/>
          <p:nvPr/>
        </p:nvSpPr>
        <p:spPr>
          <a:xfrm>
            <a:off x="621792" y="1316736"/>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Web Application Testing</a:t>
            </a:r>
            <a:endParaRPr lang="en-US" sz="850" dirty="0"/>
          </a:p>
        </p:txBody>
      </p:sp>
      <p:sp>
        <p:nvSpPr>
          <p:cNvPr id="16" name="Shape 13"/>
          <p:cNvSpPr/>
          <p:nvPr/>
        </p:nvSpPr>
        <p:spPr>
          <a:xfrm>
            <a:off x="493776" y="1636776"/>
            <a:ext cx="73152" cy="73152"/>
          </a:xfrm>
          <a:prstGeom prst="rect">
            <a:avLst/>
          </a:prstGeom>
          <a:solidFill>
            <a:srgbClr val="D97070"/>
          </a:solidFill>
          <a:ln w="12700">
            <a:solidFill>
              <a:srgbClr val="D97070"/>
            </a:solidFill>
            <a:prstDash val="solid"/>
          </a:ln>
        </p:spPr>
      </p:sp>
      <p:sp>
        <p:nvSpPr>
          <p:cNvPr id="17" name="Text 14"/>
          <p:cNvSpPr/>
          <p:nvPr/>
        </p:nvSpPr>
        <p:spPr>
          <a:xfrm>
            <a:off x="621792" y="1572768"/>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Mobile App Testing</a:t>
            </a:r>
            <a:endParaRPr lang="en-US" sz="850" dirty="0"/>
          </a:p>
        </p:txBody>
      </p:sp>
      <p:sp>
        <p:nvSpPr>
          <p:cNvPr id="18" name="Shape 15"/>
          <p:cNvSpPr/>
          <p:nvPr/>
        </p:nvSpPr>
        <p:spPr>
          <a:xfrm>
            <a:off x="493776" y="1892808"/>
            <a:ext cx="73152" cy="73152"/>
          </a:xfrm>
          <a:prstGeom prst="rect">
            <a:avLst/>
          </a:prstGeom>
          <a:solidFill>
            <a:srgbClr val="D97070"/>
          </a:solidFill>
          <a:ln w="12700">
            <a:solidFill>
              <a:srgbClr val="D97070"/>
            </a:solidFill>
            <a:prstDash val="solid"/>
          </a:ln>
        </p:spPr>
      </p:sp>
      <p:sp>
        <p:nvSpPr>
          <p:cNvPr id="19" name="Text 16"/>
          <p:cNvSpPr/>
          <p:nvPr/>
        </p:nvSpPr>
        <p:spPr>
          <a:xfrm>
            <a:off x="621792" y="1828800"/>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Network Assessment</a:t>
            </a:r>
            <a:endParaRPr lang="en-US" sz="850" dirty="0"/>
          </a:p>
        </p:txBody>
      </p:sp>
      <p:sp>
        <p:nvSpPr>
          <p:cNvPr id="20" name="Shape 17"/>
          <p:cNvSpPr/>
          <p:nvPr/>
        </p:nvSpPr>
        <p:spPr>
          <a:xfrm>
            <a:off x="493776" y="2148840"/>
            <a:ext cx="73152" cy="73152"/>
          </a:xfrm>
          <a:prstGeom prst="rect">
            <a:avLst/>
          </a:prstGeom>
          <a:solidFill>
            <a:srgbClr val="D97070"/>
          </a:solidFill>
          <a:ln w="12700">
            <a:solidFill>
              <a:srgbClr val="D97070"/>
            </a:solidFill>
            <a:prstDash val="solid"/>
          </a:ln>
        </p:spPr>
      </p:sp>
      <p:sp>
        <p:nvSpPr>
          <p:cNvPr id="21" name="Text 18"/>
          <p:cNvSpPr/>
          <p:nvPr/>
        </p:nvSpPr>
        <p:spPr>
          <a:xfrm>
            <a:off x="621792" y="2084832"/>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Cloud Security Review</a:t>
            </a:r>
            <a:endParaRPr lang="en-US" sz="850" dirty="0"/>
          </a:p>
        </p:txBody>
      </p:sp>
      <p:sp>
        <p:nvSpPr>
          <p:cNvPr id="22" name="Shape 19"/>
          <p:cNvSpPr/>
          <p:nvPr/>
        </p:nvSpPr>
        <p:spPr>
          <a:xfrm>
            <a:off x="493776" y="2404872"/>
            <a:ext cx="73152" cy="73152"/>
          </a:xfrm>
          <a:prstGeom prst="rect">
            <a:avLst/>
          </a:prstGeom>
          <a:solidFill>
            <a:srgbClr val="D97070"/>
          </a:solidFill>
          <a:ln w="12700">
            <a:solidFill>
              <a:srgbClr val="D97070"/>
            </a:solidFill>
            <a:prstDash val="solid"/>
          </a:ln>
        </p:spPr>
      </p:sp>
      <p:sp>
        <p:nvSpPr>
          <p:cNvPr id="23" name="Text 20"/>
          <p:cNvSpPr/>
          <p:nvPr/>
        </p:nvSpPr>
        <p:spPr>
          <a:xfrm>
            <a:off x="621792" y="2340864"/>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API Security Testing</a:t>
            </a:r>
            <a:endParaRPr lang="en-US" sz="850" dirty="0"/>
          </a:p>
        </p:txBody>
      </p:sp>
      <p:sp>
        <p:nvSpPr>
          <p:cNvPr id="24" name="Shape 21"/>
          <p:cNvSpPr/>
          <p:nvPr/>
        </p:nvSpPr>
        <p:spPr>
          <a:xfrm>
            <a:off x="3218688" y="841248"/>
            <a:ext cx="2706624" cy="18105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5" name="Shape 22"/>
          <p:cNvSpPr/>
          <p:nvPr/>
        </p:nvSpPr>
        <p:spPr>
          <a:xfrm>
            <a:off x="3218688" y="841248"/>
            <a:ext cx="2706624" cy="384048"/>
          </a:xfrm>
          <a:prstGeom prst="rect">
            <a:avLst/>
          </a:prstGeom>
          <a:solidFill>
            <a:srgbClr val="1C2B3A"/>
          </a:solidFill>
          <a:ln w="12700">
            <a:solidFill>
              <a:srgbClr val="1C2B3A"/>
            </a:solidFill>
            <a:prstDash val="solid"/>
          </a:ln>
        </p:spPr>
      </p:sp>
      <p:sp>
        <p:nvSpPr>
          <p:cNvPr id="26" name="Shape 23"/>
          <p:cNvSpPr/>
          <p:nvPr/>
        </p:nvSpPr>
        <p:spPr>
          <a:xfrm>
            <a:off x="3218688" y="841248"/>
            <a:ext cx="54864" cy="1810512"/>
          </a:xfrm>
          <a:prstGeom prst="rect">
            <a:avLst/>
          </a:prstGeom>
          <a:solidFill>
            <a:srgbClr val="B42626"/>
          </a:solidFill>
          <a:ln w="12700">
            <a:solidFill>
              <a:srgbClr val="B42626"/>
            </a:solidFill>
            <a:prstDash val="solid"/>
          </a:ln>
        </p:spPr>
      </p:sp>
      <p:sp>
        <p:nvSpPr>
          <p:cNvPr id="27" name="Text 24"/>
          <p:cNvSpPr/>
          <p:nvPr/>
        </p:nvSpPr>
        <p:spPr>
          <a:xfrm>
            <a:off x="3364992" y="896112"/>
            <a:ext cx="242316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GRC Services</a:t>
            </a:r>
            <a:endParaRPr lang="en-US" sz="1050" dirty="0"/>
          </a:p>
        </p:txBody>
      </p:sp>
      <p:sp>
        <p:nvSpPr>
          <p:cNvPr id="28" name="Shape 25"/>
          <p:cNvSpPr/>
          <p:nvPr/>
        </p:nvSpPr>
        <p:spPr>
          <a:xfrm>
            <a:off x="3364992" y="1380744"/>
            <a:ext cx="73152" cy="73152"/>
          </a:xfrm>
          <a:prstGeom prst="rect">
            <a:avLst/>
          </a:prstGeom>
          <a:solidFill>
            <a:srgbClr val="D97070"/>
          </a:solidFill>
          <a:ln w="12700">
            <a:solidFill>
              <a:srgbClr val="D97070"/>
            </a:solidFill>
            <a:prstDash val="solid"/>
          </a:ln>
        </p:spPr>
      </p:sp>
      <p:sp>
        <p:nvSpPr>
          <p:cNvPr id="29" name="Text 26"/>
          <p:cNvSpPr/>
          <p:nvPr/>
        </p:nvSpPr>
        <p:spPr>
          <a:xfrm>
            <a:off x="3493008" y="1316736"/>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ISO 27001 / 27701 / 20000</a:t>
            </a:r>
            <a:endParaRPr lang="en-US" sz="850" dirty="0"/>
          </a:p>
        </p:txBody>
      </p:sp>
      <p:sp>
        <p:nvSpPr>
          <p:cNvPr id="30" name="Shape 27"/>
          <p:cNvSpPr/>
          <p:nvPr/>
        </p:nvSpPr>
        <p:spPr>
          <a:xfrm>
            <a:off x="3364992" y="1636776"/>
            <a:ext cx="73152" cy="73152"/>
          </a:xfrm>
          <a:prstGeom prst="rect">
            <a:avLst/>
          </a:prstGeom>
          <a:solidFill>
            <a:srgbClr val="D97070"/>
          </a:solidFill>
          <a:ln w="12700">
            <a:solidFill>
              <a:srgbClr val="D97070"/>
            </a:solidFill>
            <a:prstDash val="solid"/>
          </a:ln>
        </p:spPr>
      </p:sp>
      <p:sp>
        <p:nvSpPr>
          <p:cNvPr id="31" name="Text 28"/>
          <p:cNvSpPr/>
          <p:nvPr/>
        </p:nvSpPr>
        <p:spPr>
          <a:xfrm>
            <a:off x="3493008" y="1572768"/>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SOC 1 &amp; 2 / PCI DSS</a:t>
            </a:r>
            <a:endParaRPr lang="en-US" sz="850" dirty="0"/>
          </a:p>
        </p:txBody>
      </p:sp>
      <p:sp>
        <p:nvSpPr>
          <p:cNvPr id="32" name="Shape 29"/>
          <p:cNvSpPr/>
          <p:nvPr/>
        </p:nvSpPr>
        <p:spPr>
          <a:xfrm>
            <a:off x="3364992" y="1892808"/>
            <a:ext cx="73152" cy="73152"/>
          </a:xfrm>
          <a:prstGeom prst="rect">
            <a:avLst/>
          </a:prstGeom>
          <a:solidFill>
            <a:srgbClr val="D97070"/>
          </a:solidFill>
          <a:ln w="12700">
            <a:solidFill>
              <a:srgbClr val="D97070"/>
            </a:solidFill>
            <a:prstDash val="solid"/>
          </a:ln>
        </p:spPr>
      </p:sp>
      <p:sp>
        <p:nvSpPr>
          <p:cNvPr id="33" name="Text 30"/>
          <p:cNvSpPr/>
          <p:nvPr/>
        </p:nvSpPr>
        <p:spPr>
          <a:xfrm>
            <a:off x="3493008" y="1828800"/>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GDPR / HIPAA / PDPL</a:t>
            </a:r>
            <a:endParaRPr lang="en-US" sz="850" dirty="0"/>
          </a:p>
        </p:txBody>
      </p:sp>
      <p:sp>
        <p:nvSpPr>
          <p:cNvPr id="34" name="Shape 31"/>
          <p:cNvSpPr/>
          <p:nvPr/>
        </p:nvSpPr>
        <p:spPr>
          <a:xfrm>
            <a:off x="3364992" y="2148840"/>
            <a:ext cx="73152" cy="73152"/>
          </a:xfrm>
          <a:prstGeom prst="rect">
            <a:avLst/>
          </a:prstGeom>
          <a:solidFill>
            <a:srgbClr val="D97070"/>
          </a:solidFill>
          <a:ln w="12700">
            <a:solidFill>
              <a:srgbClr val="D97070"/>
            </a:solidFill>
            <a:prstDash val="solid"/>
          </a:ln>
        </p:spPr>
      </p:sp>
      <p:sp>
        <p:nvSpPr>
          <p:cNvPr id="35" name="Text 32"/>
          <p:cNvSpPr/>
          <p:nvPr/>
        </p:nvSpPr>
        <p:spPr>
          <a:xfrm>
            <a:off x="3493008" y="2084832"/>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Risk Assessment</a:t>
            </a:r>
            <a:endParaRPr lang="en-US" sz="850" dirty="0"/>
          </a:p>
        </p:txBody>
      </p:sp>
      <p:sp>
        <p:nvSpPr>
          <p:cNvPr id="36" name="Shape 33"/>
          <p:cNvSpPr/>
          <p:nvPr/>
        </p:nvSpPr>
        <p:spPr>
          <a:xfrm>
            <a:off x="3364992" y="2404872"/>
            <a:ext cx="73152" cy="73152"/>
          </a:xfrm>
          <a:prstGeom prst="rect">
            <a:avLst/>
          </a:prstGeom>
          <a:solidFill>
            <a:srgbClr val="D97070"/>
          </a:solidFill>
          <a:ln w="12700">
            <a:solidFill>
              <a:srgbClr val="D97070"/>
            </a:solidFill>
            <a:prstDash val="solid"/>
          </a:ln>
        </p:spPr>
      </p:sp>
      <p:sp>
        <p:nvSpPr>
          <p:cNvPr id="37" name="Text 34"/>
          <p:cNvSpPr/>
          <p:nvPr/>
        </p:nvSpPr>
        <p:spPr>
          <a:xfrm>
            <a:off x="3493008" y="2340864"/>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Policy Management</a:t>
            </a:r>
            <a:endParaRPr lang="en-US" sz="850" dirty="0"/>
          </a:p>
        </p:txBody>
      </p:sp>
      <p:sp>
        <p:nvSpPr>
          <p:cNvPr id="38" name="Shape 35"/>
          <p:cNvSpPr/>
          <p:nvPr/>
        </p:nvSpPr>
        <p:spPr>
          <a:xfrm>
            <a:off x="6089904" y="841248"/>
            <a:ext cx="2706624" cy="18105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9" name="Shape 36"/>
          <p:cNvSpPr/>
          <p:nvPr/>
        </p:nvSpPr>
        <p:spPr>
          <a:xfrm>
            <a:off x="6089904" y="841248"/>
            <a:ext cx="2706624" cy="384048"/>
          </a:xfrm>
          <a:prstGeom prst="rect">
            <a:avLst/>
          </a:prstGeom>
          <a:solidFill>
            <a:srgbClr val="1C2B3A"/>
          </a:solidFill>
          <a:ln w="12700">
            <a:solidFill>
              <a:srgbClr val="1C2B3A"/>
            </a:solidFill>
            <a:prstDash val="solid"/>
          </a:ln>
        </p:spPr>
      </p:sp>
      <p:sp>
        <p:nvSpPr>
          <p:cNvPr id="40" name="Shape 37"/>
          <p:cNvSpPr/>
          <p:nvPr/>
        </p:nvSpPr>
        <p:spPr>
          <a:xfrm>
            <a:off x="6089904" y="841248"/>
            <a:ext cx="54864" cy="1810512"/>
          </a:xfrm>
          <a:prstGeom prst="rect">
            <a:avLst/>
          </a:prstGeom>
          <a:solidFill>
            <a:srgbClr val="B42626"/>
          </a:solidFill>
          <a:ln w="12700">
            <a:solidFill>
              <a:srgbClr val="B42626"/>
            </a:solidFill>
            <a:prstDash val="solid"/>
          </a:ln>
        </p:spPr>
      </p:sp>
      <p:sp>
        <p:nvSpPr>
          <p:cNvPr id="41" name="Text 38"/>
          <p:cNvSpPr/>
          <p:nvPr/>
        </p:nvSpPr>
        <p:spPr>
          <a:xfrm>
            <a:off x="6236208" y="896112"/>
            <a:ext cx="242316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Technical Services</a:t>
            </a:r>
            <a:endParaRPr lang="en-US" sz="1050" dirty="0"/>
          </a:p>
        </p:txBody>
      </p:sp>
      <p:sp>
        <p:nvSpPr>
          <p:cNvPr id="42" name="Shape 39"/>
          <p:cNvSpPr/>
          <p:nvPr/>
        </p:nvSpPr>
        <p:spPr>
          <a:xfrm>
            <a:off x="6236208" y="1380744"/>
            <a:ext cx="73152" cy="73152"/>
          </a:xfrm>
          <a:prstGeom prst="rect">
            <a:avLst/>
          </a:prstGeom>
          <a:solidFill>
            <a:srgbClr val="D97070"/>
          </a:solidFill>
          <a:ln w="12700">
            <a:solidFill>
              <a:srgbClr val="D97070"/>
            </a:solidFill>
            <a:prstDash val="solid"/>
          </a:ln>
        </p:spPr>
      </p:sp>
      <p:sp>
        <p:nvSpPr>
          <p:cNvPr id="43" name="Text 40"/>
          <p:cNvSpPr/>
          <p:nvPr/>
        </p:nvSpPr>
        <p:spPr>
          <a:xfrm>
            <a:off x="6364224" y="1316736"/>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Red &amp; Blue Team</a:t>
            </a:r>
            <a:endParaRPr lang="en-US" sz="850" dirty="0"/>
          </a:p>
        </p:txBody>
      </p:sp>
      <p:sp>
        <p:nvSpPr>
          <p:cNvPr id="44" name="Shape 41"/>
          <p:cNvSpPr/>
          <p:nvPr/>
        </p:nvSpPr>
        <p:spPr>
          <a:xfrm>
            <a:off x="6236208" y="1636776"/>
            <a:ext cx="73152" cy="73152"/>
          </a:xfrm>
          <a:prstGeom prst="rect">
            <a:avLst/>
          </a:prstGeom>
          <a:solidFill>
            <a:srgbClr val="D97070"/>
          </a:solidFill>
          <a:ln w="12700">
            <a:solidFill>
              <a:srgbClr val="D97070"/>
            </a:solidFill>
            <a:prstDash val="solid"/>
          </a:ln>
        </p:spPr>
      </p:sp>
      <p:sp>
        <p:nvSpPr>
          <p:cNvPr id="45" name="Text 42"/>
          <p:cNvSpPr/>
          <p:nvPr/>
        </p:nvSpPr>
        <p:spPr>
          <a:xfrm>
            <a:off x="6364224" y="1572768"/>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Offensive Security</a:t>
            </a:r>
            <a:endParaRPr lang="en-US" sz="850" dirty="0"/>
          </a:p>
        </p:txBody>
      </p:sp>
      <p:sp>
        <p:nvSpPr>
          <p:cNvPr id="46" name="Shape 43"/>
          <p:cNvSpPr/>
          <p:nvPr/>
        </p:nvSpPr>
        <p:spPr>
          <a:xfrm>
            <a:off x="6236208" y="1892808"/>
            <a:ext cx="73152" cy="73152"/>
          </a:xfrm>
          <a:prstGeom prst="rect">
            <a:avLst/>
          </a:prstGeom>
          <a:solidFill>
            <a:srgbClr val="D97070"/>
          </a:solidFill>
          <a:ln w="12700">
            <a:solidFill>
              <a:srgbClr val="D97070"/>
            </a:solidFill>
            <a:prstDash val="solid"/>
          </a:ln>
        </p:spPr>
      </p:sp>
      <p:sp>
        <p:nvSpPr>
          <p:cNvPr id="47" name="Text 44"/>
          <p:cNvSpPr/>
          <p:nvPr/>
        </p:nvSpPr>
        <p:spPr>
          <a:xfrm>
            <a:off x="6364224" y="1828800"/>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Threat Intelligence</a:t>
            </a:r>
            <a:endParaRPr lang="en-US" sz="850" dirty="0"/>
          </a:p>
        </p:txBody>
      </p:sp>
      <p:sp>
        <p:nvSpPr>
          <p:cNvPr id="48" name="Shape 45"/>
          <p:cNvSpPr/>
          <p:nvPr/>
        </p:nvSpPr>
        <p:spPr>
          <a:xfrm>
            <a:off x="6236208" y="2148840"/>
            <a:ext cx="73152" cy="73152"/>
          </a:xfrm>
          <a:prstGeom prst="rect">
            <a:avLst/>
          </a:prstGeom>
          <a:solidFill>
            <a:srgbClr val="D97070"/>
          </a:solidFill>
          <a:ln w="12700">
            <a:solidFill>
              <a:srgbClr val="D97070"/>
            </a:solidFill>
            <a:prstDash val="solid"/>
          </a:ln>
        </p:spPr>
      </p:sp>
      <p:sp>
        <p:nvSpPr>
          <p:cNvPr id="49" name="Text 46"/>
          <p:cNvSpPr/>
          <p:nvPr/>
        </p:nvSpPr>
        <p:spPr>
          <a:xfrm>
            <a:off x="6364224" y="2084832"/>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Ransomware Protection</a:t>
            </a:r>
            <a:endParaRPr lang="en-US" sz="850" dirty="0"/>
          </a:p>
        </p:txBody>
      </p:sp>
      <p:sp>
        <p:nvSpPr>
          <p:cNvPr id="50" name="Shape 47"/>
          <p:cNvSpPr/>
          <p:nvPr/>
        </p:nvSpPr>
        <p:spPr>
          <a:xfrm>
            <a:off x="6236208" y="2404872"/>
            <a:ext cx="73152" cy="73152"/>
          </a:xfrm>
          <a:prstGeom prst="rect">
            <a:avLst/>
          </a:prstGeom>
          <a:solidFill>
            <a:srgbClr val="D97070"/>
          </a:solidFill>
          <a:ln w="12700">
            <a:solidFill>
              <a:srgbClr val="D97070"/>
            </a:solidFill>
            <a:prstDash val="solid"/>
          </a:ln>
        </p:spPr>
      </p:sp>
      <p:sp>
        <p:nvSpPr>
          <p:cNvPr id="51" name="Text 48"/>
          <p:cNvSpPr/>
          <p:nvPr/>
        </p:nvSpPr>
        <p:spPr>
          <a:xfrm>
            <a:off x="6364224" y="2340864"/>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Phishing Campaigns</a:t>
            </a:r>
            <a:endParaRPr lang="en-US" sz="850" dirty="0"/>
          </a:p>
        </p:txBody>
      </p:sp>
      <p:sp>
        <p:nvSpPr>
          <p:cNvPr id="52" name="Shape 49"/>
          <p:cNvSpPr/>
          <p:nvPr/>
        </p:nvSpPr>
        <p:spPr>
          <a:xfrm>
            <a:off x="347472" y="2816352"/>
            <a:ext cx="2706624" cy="18105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53" name="Shape 50"/>
          <p:cNvSpPr/>
          <p:nvPr/>
        </p:nvSpPr>
        <p:spPr>
          <a:xfrm>
            <a:off x="347472" y="2816352"/>
            <a:ext cx="2706624" cy="384048"/>
          </a:xfrm>
          <a:prstGeom prst="rect">
            <a:avLst/>
          </a:prstGeom>
          <a:solidFill>
            <a:srgbClr val="1C2B3A"/>
          </a:solidFill>
          <a:ln w="12700">
            <a:solidFill>
              <a:srgbClr val="1C2B3A"/>
            </a:solidFill>
            <a:prstDash val="solid"/>
          </a:ln>
        </p:spPr>
      </p:sp>
      <p:sp>
        <p:nvSpPr>
          <p:cNvPr id="54" name="Shape 51"/>
          <p:cNvSpPr/>
          <p:nvPr/>
        </p:nvSpPr>
        <p:spPr>
          <a:xfrm>
            <a:off x="347472" y="2816352"/>
            <a:ext cx="54864" cy="1810512"/>
          </a:xfrm>
          <a:prstGeom prst="rect">
            <a:avLst/>
          </a:prstGeom>
          <a:solidFill>
            <a:srgbClr val="B42626"/>
          </a:solidFill>
          <a:ln w="12700">
            <a:solidFill>
              <a:srgbClr val="B42626"/>
            </a:solidFill>
            <a:prstDash val="solid"/>
          </a:ln>
        </p:spPr>
      </p:sp>
      <p:sp>
        <p:nvSpPr>
          <p:cNvPr id="55" name="Text 52"/>
          <p:cNvSpPr/>
          <p:nvPr/>
        </p:nvSpPr>
        <p:spPr>
          <a:xfrm>
            <a:off x="493776" y="2871216"/>
            <a:ext cx="242316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SOC &amp; IR</a:t>
            </a:r>
            <a:endParaRPr lang="en-US" sz="1050" dirty="0"/>
          </a:p>
        </p:txBody>
      </p:sp>
      <p:sp>
        <p:nvSpPr>
          <p:cNvPr id="56" name="Shape 53"/>
          <p:cNvSpPr/>
          <p:nvPr/>
        </p:nvSpPr>
        <p:spPr>
          <a:xfrm>
            <a:off x="493776" y="3355848"/>
            <a:ext cx="73152" cy="73152"/>
          </a:xfrm>
          <a:prstGeom prst="rect">
            <a:avLst/>
          </a:prstGeom>
          <a:solidFill>
            <a:srgbClr val="D97070"/>
          </a:solidFill>
          <a:ln w="12700">
            <a:solidFill>
              <a:srgbClr val="D97070"/>
            </a:solidFill>
            <a:prstDash val="solid"/>
          </a:ln>
        </p:spPr>
      </p:sp>
      <p:sp>
        <p:nvSpPr>
          <p:cNvPr id="57" name="Text 54"/>
          <p:cNvSpPr/>
          <p:nvPr/>
        </p:nvSpPr>
        <p:spPr>
          <a:xfrm>
            <a:off x="621792" y="3291840"/>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24/7 Monitoring</a:t>
            </a:r>
            <a:endParaRPr lang="en-US" sz="850" dirty="0"/>
          </a:p>
        </p:txBody>
      </p:sp>
      <p:sp>
        <p:nvSpPr>
          <p:cNvPr id="58" name="Shape 55"/>
          <p:cNvSpPr/>
          <p:nvPr/>
        </p:nvSpPr>
        <p:spPr>
          <a:xfrm>
            <a:off x="493776" y="3611880"/>
            <a:ext cx="73152" cy="73152"/>
          </a:xfrm>
          <a:prstGeom prst="rect">
            <a:avLst/>
          </a:prstGeom>
          <a:solidFill>
            <a:srgbClr val="D97070"/>
          </a:solidFill>
          <a:ln w="12700">
            <a:solidFill>
              <a:srgbClr val="D97070"/>
            </a:solidFill>
            <a:prstDash val="solid"/>
          </a:ln>
        </p:spPr>
      </p:sp>
      <p:sp>
        <p:nvSpPr>
          <p:cNvPr id="59" name="Text 56"/>
          <p:cNvSpPr/>
          <p:nvPr/>
        </p:nvSpPr>
        <p:spPr>
          <a:xfrm>
            <a:off x="621792" y="3547872"/>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Log Analysis &amp; Threat Hunting</a:t>
            </a:r>
            <a:endParaRPr lang="en-US" sz="850" dirty="0"/>
          </a:p>
        </p:txBody>
      </p:sp>
      <p:sp>
        <p:nvSpPr>
          <p:cNvPr id="60" name="Shape 57"/>
          <p:cNvSpPr/>
          <p:nvPr/>
        </p:nvSpPr>
        <p:spPr>
          <a:xfrm>
            <a:off x="493776" y="3867912"/>
            <a:ext cx="73152" cy="73152"/>
          </a:xfrm>
          <a:prstGeom prst="rect">
            <a:avLst/>
          </a:prstGeom>
          <a:solidFill>
            <a:srgbClr val="D97070"/>
          </a:solidFill>
          <a:ln w="12700">
            <a:solidFill>
              <a:srgbClr val="D97070"/>
            </a:solidFill>
            <a:prstDash val="solid"/>
          </a:ln>
        </p:spPr>
      </p:sp>
      <p:sp>
        <p:nvSpPr>
          <p:cNvPr id="61" name="Text 58"/>
          <p:cNvSpPr/>
          <p:nvPr/>
        </p:nvSpPr>
        <p:spPr>
          <a:xfrm>
            <a:off x="621792" y="3803904"/>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Real-time Detection</a:t>
            </a:r>
            <a:endParaRPr lang="en-US" sz="850" dirty="0"/>
          </a:p>
        </p:txBody>
      </p:sp>
      <p:sp>
        <p:nvSpPr>
          <p:cNvPr id="62" name="Shape 59"/>
          <p:cNvSpPr/>
          <p:nvPr/>
        </p:nvSpPr>
        <p:spPr>
          <a:xfrm>
            <a:off x="493776" y="4123944"/>
            <a:ext cx="73152" cy="73152"/>
          </a:xfrm>
          <a:prstGeom prst="rect">
            <a:avLst/>
          </a:prstGeom>
          <a:solidFill>
            <a:srgbClr val="D97070"/>
          </a:solidFill>
          <a:ln w="12700">
            <a:solidFill>
              <a:srgbClr val="D97070"/>
            </a:solidFill>
            <a:prstDash val="solid"/>
          </a:ln>
        </p:spPr>
      </p:sp>
      <p:sp>
        <p:nvSpPr>
          <p:cNvPr id="63" name="Text 60"/>
          <p:cNvSpPr/>
          <p:nvPr/>
        </p:nvSpPr>
        <p:spPr>
          <a:xfrm>
            <a:off x="621792" y="4059936"/>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Incident Response</a:t>
            </a:r>
            <a:endParaRPr lang="en-US" sz="850" dirty="0"/>
          </a:p>
        </p:txBody>
      </p:sp>
      <p:sp>
        <p:nvSpPr>
          <p:cNvPr id="64" name="Shape 61"/>
          <p:cNvSpPr/>
          <p:nvPr/>
        </p:nvSpPr>
        <p:spPr>
          <a:xfrm>
            <a:off x="493776" y="4379976"/>
            <a:ext cx="73152" cy="73152"/>
          </a:xfrm>
          <a:prstGeom prst="rect">
            <a:avLst/>
          </a:prstGeom>
          <a:solidFill>
            <a:srgbClr val="D97070"/>
          </a:solidFill>
          <a:ln w="12700">
            <a:solidFill>
              <a:srgbClr val="D97070"/>
            </a:solidFill>
            <a:prstDash val="solid"/>
          </a:ln>
        </p:spPr>
      </p:sp>
      <p:sp>
        <p:nvSpPr>
          <p:cNvPr id="65" name="Text 62"/>
          <p:cNvSpPr/>
          <p:nvPr/>
        </p:nvSpPr>
        <p:spPr>
          <a:xfrm>
            <a:off x="621792" y="4315968"/>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Reporting &amp; Analytics</a:t>
            </a:r>
            <a:endParaRPr lang="en-US" sz="850" dirty="0"/>
          </a:p>
        </p:txBody>
      </p:sp>
      <p:sp>
        <p:nvSpPr>
          <p:cNvPr id="66" name="Shape 63"/>
          <p:cNvSpPr/>
          <p:nvPr/>
        </p:nvSpPr>
        <p:spPr>
          <a:xfrm>
            <a:off x="3218688" y="2816352"/>
            <a:ext cx="2706624" cy="18105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67" name="Shape 64"/>
          <p:cNvSpPr/>
          <p:nvPr/>
        </p:nvSpPr>
        <p:spPr>
          <a:xfrm>
            <a:off x="3218688" y="2816352"/>
            <a:ext cx="2706624" cy="384048"/>
          </a:xfrm>
          <a:prstGeom prst="rect">
            <a:avLst/>
          </a:prstGeom>
          <a:solidFill>
            <a:srgbClr val="1C2B3A"/>
          </a:solidFill>
          <a:ln w="12700">
            <a:solidFill>
              <a:srgbClr val="1C2B3A"/>
            </a:solidFill>
            <a:prstDash val="solid"/>
          </a:ln>
        </p:spPr>
      </p:sp>
      <p:sp>
        <p:nvSpPr>
          <p:cNvPr id="68" name="Shape 65"/>
          <p:cNvSpPr/>
          <p:nvPr/>
        </p:nvSpPr>
        <p:spPr>
          <a:xfrm>
            <a:off x="3218688" y="2816352"/>
            <a:ext cx="54864" cy="1810512"/>
          </a:xfrm>
          <a:prstGeom prst="rect">
            <a:avLst/>
          </a:prstGeom>
          <a:solidFill>
            <a:srgbClr val="B42626"/>
          </a:solidFill>
          <a:ln w="12700">
            <a:solidFill>
              <a:srgbClr val="B42626"/>
            </a:solidFill>
            <a:prstDash val="solid"/>
          </a:ln>
        </p:spPr>
      </p:sp>
      <p:sp>
        <p:nvSpPr>
          <p:cNvPr id="69" name="Text 66"/>
          <p:cNvSpPr/>
          <p:nvPr/>
        </p:nvSpPr>
        <p:spPr>
          <a:xfrm>
            <a:off x="3364992" y="2871216"/>
            <a:ext cx="242316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vCISO</a:t>
            </a:r>
            <a:endParaRPr lang="en-US" sz="1050" dirty="0"/>
          </a:p>
        </p:txBody>
      </p:sp>
      <p:sp>
        <p:nvSpPr>
          <p:cNvPr id="70" name="Shape 67"/>
          <p:cNvSpPr/>
          <p:nvPr/>
        </p:nvSpPr>
        <p:spPr>
          <a:xfrm>
            <a:off x="3364992" y="3355848"/>
            <a:ext cx="73152" cy="73152"/>
          </a:xfrm>
          <a:prstGeom prst="rect">
            <a:avLst/>
          </a:prstGeom>
          <a:solidFill>
            <a:srgbClr val="D97070"/>
          </a:solidFill>
          <a:ln w="12700">
            <a:solidFill>
              <a:srgbClr val="D97070"/>
            </a:solidFill>
            <a:prstDash val="solid"/>
          </a:ln>
        </p:spPr>
      </p:sp>
      <p:sp>
        <p:nvSpPr>
          <p:cNvPr id="71" name="Text 68"/>
          <p:cNvSpPr/>
          <p:nvPr/>
        </p:nvSpPr>
        <p:spPr>
          <a:xfrm>
            <a:off x="3493008" y="3291840"/>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Strategic Guidance</a:t>
            </a:r>
            <a:endParaRPr lang="en-US" sz="850" dirty="0"/>
          </a:p>
        </p:txBody>
      </p:sp>
      <p:sp>
        <p:nvSpPr>
          <p:cNvPr id="72" name="Shape 69"/>
          <p:cNvSpPr/>
          <p:nvPr/>
        </p:nvSpPr>
        <p:spPr>
          <a:xfrm>
            <a:off x="3364992" y="3611880"/>
            <a:ext cx="73152" cy="73152"/>
          </a:xfrm>
          <a:prstGeom prst="rect">
            <a:avLst/>
          </a:prstGeom>
          <a:solidFill>
            <a:srgbClr val="D97070"/>
          </a:solidFill>
          <a:ln w="12700">
            <a:solidFill>
              <a:srgbClr val="D97070"/>
            </a:solidFill>
            <a:prstDash val="solid"/>
          </a:ln>
        </p:spPr>
      </p:sp>
      <p:sp>
        <p:nvSpPr>
          <p:cNvPr id="73" name="Text 70"/>
          <p:cNvSpPr/>
          <p:nvPr/>
        </p:nvSpPr>
        <p:spPr>
          <a:xfrm>
            <a:off x="3493008" y="3547872"/>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Security Program Mgmt</a:t>
            </a:r>
            <a:endParaRPr lang="en-US" sz="850" dirty="0"/>
          </a:p>
        </p:txBody>
      </p:sp>
      <p:sp>
        <p:nvSpPr>
          <p:cNvPr id="74" name="Shape 71"/>
          <p:cNvSpPr/>
          <p:nvPr/>
        </p:nvSpPr>
        <p:spPr>
          <a:xfrm>
            <a:off x="3364992" y="3867912"/>
            <a:ext cx="73152" cy="73152"/>
          </a:xfrm>
          <a:prstGeom prst="rect">
            <a:avLst/>
          </a:prstGeom>
          <a:solidFill>
            <a:srgbClr val="D97070"/>
          </a:solidFill>
          <a:ln w="12700">
            <a:solidFill>
              <a:srgbClr val="D97070"/>
            </a:solidFill>
            <a:prstDash val="solid"/>
          </a:ln>
        </p:spPr>
      </p:sp>
      <p:sp>
        <p:nvSpPr>
          <p:cNvPr id="75" name="Text 72"/>
          <p:cNvSpPr/>
          <p:nvPr/>
        </p:nvSpPr>
        <p:spPr>
          <a:xfrm>
            <a:off x="3493008" y="3803904"/>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Compliance Roadmap</a:t>
            </a:r>
            <a:endParaRPr lang="en-US" sz="850" dirty="0"/>
          </a:p>
        </p:txBody>
      </p:sp>
      <p:sp>
        <p:nvSpPr>
          <p:cNvPr id="76" name="Shape 73"/>
          <p:cNvSpPr/>
          <p:nvPr/>
        </p:nvSpPr>
        <p:spPr>
          <a:xfrm>
            <a:off x="3364992" y="4123944"/>
            <a:ext cx="73152" cy="73152"/>
          </a:xfrm>
          <a:prstGeom prst="rect">
            <a:avLst/>
          </a:prstGeom>
          <a:solidFill>
            <a:srgbClr val="D97070"/>
          </a:solidFill>
          <a:ln w="12700">
            <a:solidFill>
              <a:srgbClr val="D97070"/>
            </a:solidFill>
            <a:prstDash val="solid"/>
          </a:ln>
        </p:spPr>
      </p:sp>
      <p:sp>
        <p:nvSpPr>
          <p:cNvPr id="77" name="Text 74"/>
          <p:cNvSpPr/>
          <p:nvPr/>
        </p:nvSpPr>
        <p:spPr>
          <a:xfrm>
            <a:off x="3493008" y="4059936"/>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Board-Level Reporting</a:t>
            </a:r>
            <a:endParaRPr lang="en-US" sz="850" dirty="0"/>
          </a:p>
        </p:txBody>
      </p:sp>
      <p:sp>
        <p:nvSpPr>
          <p:cNvPr id="78" name="Shape 75"/>
          <p:cNvSpPr/>
          <p:nvPr/>
        </p:nvSpPr>
        <p:spPr>
          <a:xfrm>
            <a:off x="3364992" y="4379976"/>
            <a:ext cx="73152" cy="73152"/>
          </a:xfrm>
          <a:prstGeom prst="rect">
            <a:avLst/>
          </a:prstGeom>
          <a:solidFill>
            <a:srgbClr val="D97070"/>
          </a:solidFill>
          <a:ln w="12700">
            <a:solidFill>
              <a:srgbClr val="D97070"/>
            </a:solidFill>
            <a:prstDash val="solid"/>
          </a:ln>
        </p:spPr>
      </p:sp>
      <p:sp>
        <p:nvSpPr>
          <p:cNvPr id="79" name="Text 76"/>
          <p:cNvSpPr/>
          <p:nvPr/>
        </p:nvSpPr>
        <p:spPr>
          <a:xfrm>
            <a:off x="3493008" y="4315968"/>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Staff Awareness</a:t>
            </a:r>
            <a:endParaRPr lang="en-US" sz="850" dirty="0"/>
          </a:p>
        </p:txBody>
      </p:sp>
      <p:sp>
        <p:nvSpPr>
          <p:cNvPr id="80" name="Shape 77"/>
          <p:cNvSpPr/>
          <p:nvPr/>
        </p:nvSpPr>
        <p:spPr>
          <a:xfrm>
            <a:off x="6089904" y="2816352"/>
            <a:ext cx="2706624" cy="1810512"/>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81" name="Shape 78"/>
          <p:cNvSpPr/>
          <p:nvPr/>
        </p:nvSpPr>
        <p:spPr>
          <a:xfrm>
            <a:off x="6089904" y="2816352"/>
            <a:ext cx="2706624" cy="384048"/>
          </a:xfrm>
          <a:prstGeom prst="rect">
            <a:avLst/>
          </a:prstGeom>
          <a:solidFill>
            <a:srgbClr val="1C2B3A"/>
          </a:solidFill>
          <a:ln w="12700">
            <a:solidFill>
              <a:srgbClr val="1C2B3A"/>
            </a:solidFill>
            <a:prstDash val="solid"/>
          </a:ln>
        </p:spPr>
      </p:sp>
      <p:sp>
        <p:nvSpPr>
          <p:cNvPr id="82" name="Shape 79"/>
          <p:cNvSpPr/>
          <p:nvPr/>
        </p:nvSpPr>
        <p:spPr>
          <a:xfrm>
            <a:off x="6089904" y="2816352"/>
            <a:ext cx="54864" cy="1810512"/>
          </a:xfrm>
          <a:prstGeom prst="rect">
            <a:avLst/>
          </a:prstGeom>
          <a:solidFill>
            <a:srgbClr val="B42626"/>
          </a:solidFill>
          <a:ln w="12700">
            <a:solidFill>
              <a:srgbClr val="B42626"/>
            </a:solidFill>
            <a:prstDash val="solid"/>
          </a:ln>
        </p:spPr>
      </p:sp>
      <p:sp>
        <p:nvSpPr>
          <p:cNvPr id="83" name="Text 80"/>
          <p:cNvSpPr/>
          <p:nvPr/>
        </p:nvSpPr>
        <p:spPr>
          <a:xfrm>
            <a:off x="6236208" y="2871216"/>
            <a:ext cx="242316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Config &amp; Code Review</a:t>
            </a:r>
            <a:endParaRPr lang="en-US" sz="1050" dirty="0"/>
          </a:p>
        </p:txBody>
      </p:sp>
      <p:sp>
        <p:nvSpPr>
          <p:cNvPr id="84" name="Shape 81"/>
          <p:cNvSpPr/>
          <p:nvPr/>
        </p:nvSpPr>
        <p:spPr>
          <a:xfrm>
            <a:off x="6236208" y="3355848"/>
            <a:ext cx="73152" cy="73152"/>
          </a:xfrm>
          <a:prstGeom prst="rect">
            <a:avLst/>
          </a:prstGeom>
          <a:solidFill>
            <a:srgbClr val="D97070"/>
          </a:solidFill>
          <a:ln w="12700">
            <a:solidFill>
              <a:srgbClr val="D97070"/>
            </a:solidFill>
            <a:prstDash val="solid"/>
          </a:ln>
        </p:spPr>
      </p:sp>
      <p:sp>
        <p:nvSpPr>
          <p:cNvPr id="85" name="Text 82"/>
          <p:cNvSpPr/>
          <p:nvPr/>
        </p:nvSpPr>
        <p:spPr>
          <a:xfrm>
            <a:off x="6364224" y="3291840"/>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Cloud Config Review</a:t>
            </a:r>
            <a:endParaRPr lang="en-US" sz="850" dirty="0"/>
          </a:p>
        </p:txBody>
      </p:sp>
      <p:sp>
        <p:nvSpPr>
          <p:cNvPr id="86" name="Shape 83"/>
          <p:cNvSpPr/>
          <p:nvPr/>
        </p:nvSpPr>
        <p:spPr>
          <a:xfrm>
            <a:off x="6236208" y="3611880"/>
            <a:ext cx="73152" cy="73152"/>
          </a:xfrm>
          <a:prstGeom prst="rect">
            <a:avLst/>
          </a:prstGeom>
          <a:solidFill>
            <a:srgbClr val="D97070"/>
          </a:solidFill>
          <a:ln w="12700">
            <a:solidFill>
              <a:srgbClr val="D97070"/>
            </a:solidFill>
            <a:prstDash val="solid"/>
          </a:ln>
        </p:spPr>
      </p:sp>
      <p:sp>
        <p:nvSpPr>
          <p:cNvPr id="87" name="Text 84"/>
          <p:cNvSpPr/>
          <p:nvPr/>
        </p:nvSpPr>
        <p:spPr>
          <a:xfrm>
            <a:off x="6364224" y="3547872"/>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Firewall Rule Review</a:t>
            </a:r>
            <a:endParaRPr lang="en-US" sz="850" dirty="0"/>
          </a:p>
        </p:txBody>
      </p:sp>
      <p:sp>
        <p:nvSpPr>
          <p:cNvPr id="88" name="Shape 85"/>
          <p:cNvSpPr/>
          <p:nvPr/>
        </p:nvSpPr>
        <p:spPr>
          <a:xfrm>
            <a:off x="6236208" y="3867912"/>
            <a:ext cx="73152" cy="73152"/>
          </a:xfrm>
          <a:prstGeom prst="rect">
            <a:avLst/>
          </a:prstGeom>
          <a:solidFill>
            <a:srgbClr val="D97070"/>
          </a:solidFill>
          <a:ln w="12700">
            <a:solidFill>
              <a:srgbClr val="D97070"/>
            </a:solidFill>
            <a:prstDash val="solid"/>
          </a:ln>
        </p:spPr>
      </p:sp>
      <p:sp>
        <p:nvSpPr>
          <p:cNvPr id="89" name="Text 86"/>
          <p:cNvSpPr/>
          <p:nvPr/>
        </p:nvSpPr>
        <p:spPr>
          <a:xfrm>
            <a:off x="6364224" y="3803904"/>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Secure Code Review</a:t>
            </a:r>
            <a:endParaRPr lang="en-US" sz="850" dirty="0"/>
          </a:p>
        </p:txBody>
      </p:sp>
      <p:sp>
        <p:nvSpPr>
          <p:cNvPr id="90" name="Shape 87"/>
          <p:cNvSpPr/>
          <p:nvPr/>
        </p:nvSpPr>
        <p:spPr>
          <a:xfrm>
            <a:off x="6236208" y="4123944"/>
            <a:ext cx="73152" cy="73152"/>
          </a:xfrm>
          <a:prstGeom prst="rect">
            <a:avLst/>
          </a:prstGeom>
          <a:solidFill>
            <a:srgbClr val="D97070"/>
          </a:solidFill>
          <a:ln w="12700">
            <a:solidFill>
              <a:srgbClr val="D97070"/>
            </a:solidFill>
            <a:prstDash val="solid"/>
          </a:ln>
        </p:spPr>
      </p:sp>
      <p:sp>
        <p:nvSpPr>
          <p:cNvPr id="91" name="Text 88"/>
          <p:cNvSpPr/>
          <p:nvPr/>
        </p:nvSpPr>
        <p:spPr>
          <a:xfrm>
            <a:off x="6364224" y="4059936"/>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M365 Security</a:t>
            </a:r>
            <a:endParaRPr lang="en-US" sz="850" dirty="0"/>
          </a:p>
        </p:txBody>
      </p:sp>
      <p:sp>
        <p:nvSpPr>
          <p:cNvPr id="92" name="Shape 89"/>
          <p:cNvSpPr/>
          <p:nvPr/>
        </p:nvSpPr>
        <p:spPr>
          <a:xfrm>
            <a:off x="6236208" y="4379976"/>
            <a:ext cx="73152" cy="73152"/>
          </a:xfrm>
          <a:prstGeom prst="rect">
            <a:avLst/>
          </a:prstGeom>
          <a:solidFill>
            <a:srgbClr val="D97070"/>
          </a:solidFill>
          <a:ln w="12700">
            <a:solidFill>
              <a:srgbClr val="D97070"/>
            </a:solidFill>
            <a:prstDash val="solid"/>
          </a:ln>
        </p:spPr>
      </p:sp>
      <p:sp>
        <p:nvSpPr>
          <p:cNvPr id="93" name="Text 90"/>
          <p:cNvSpPr/>
          <p:nvPr/>
        </p:nvSpPr>
        <p:spPr>
          <a:xfrm>
            <a:off x="6364224" y="4315968"/>
            <a:ext cx="2304288" cy="237744"/>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Server Hardening</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sp>
        <p:nvSpPr>
          <p:cNvPr id="3" name="Shape 1"/>
          <p:cNvSpPr/>
          <p:nvPr/>
        </p:nvSpPr>
        <p:spPr>
          <a:xfrm>
            <a:off x="0" y="54864"/>
            <a:ext cx="2267712" cy="5088636"/>
          </a:xfrm>
          <a:prstGeom prst="rect">
            <a:avLst/>
          </a:prstGeom>
          <a:solidFill>
            <a:srgbClr val="1C2B3A"/>
          </a:solidFill>
          <a:ln w="12700">
            <a:solidFill>
              <a:srgbClr val="1C2B3A"/>
            </a:solidFill>
            <a:prstDash val="solid"/>
          </a:ln>
        </p:spPr>
      </p:sp>
      <p:sp>
        <p:nvSpPr>
          <p:cNvPr id="4" name="Shape 2"/>
          <p:cNvSpPr/>
          <p:nvPr/>
        </p:nvSpPr>
        <p:spPr>
          <a:xfrm>
            <a:off x="0" y="54864"/>
            <a:ext cx="2267712" cy="54864"/>
          </a:xfrm>
          <a:prstGeom prst="rect">
            <a:avLst/>
          </a:prstGeom>
          <a:solidFill>
            <a:srgbClr val="B42626"/>
          </a:solidFill>
          <a:ln w="12700">
            <a:solidFill>
              <a:srgbClr val="B42626"/>
            </a:solidFill>
            <a:prstDash val="solid"/>
          </a:ln>
        </p:spPr>
      </p:sp>
      <p:pic>
        <p:nvPicPr>
          <p:cNvPr id="5" name="Image 0" descr="preencoded.png">    </p:cNvPr>
          <p:cNvPicPr>
            <a:picLocks noChangeAspect="1"/>
          </p:cNvPicPr>
          <p:nvPr/>
        </p:nvPicPr>
        <p:blipFill>
          <a:blip r:embed="rId1"/>
          <a:stretch>
            <a:fillRect/>
          </a:stretch>
        </p:blipFill>
        <p:spPr>
          <a:xfrm>
            <a:off x="137160" y="164592"/>
            <a:ext cx="1993392" cy="457200"/>
          </a:xfrm>
          <a:prstGeom prst="rect">
            <a:avLst/>
          </a:prstGeom>
        </p:spPr>
      </p:pic>
      <p:sp>
        <p:nvSpPr>
          <p:cNvPr id="6" name="Shape 3"/>
          <p:cNvSpPr/>
          <p:nvPr/>
        </p:nvSpPr>
        <p:spPr>
          <a:xfrm>
            <a:off x="137160" y="804672"/>
            <a:ext cx="1993392" cy="292608"/>
          </a:xfrm>
          <a:prstGeom prst="rect">
            <a:avLst/>
          </a:prstGeom>
          <a:solidFill>
            <a:srgbClr val="B42626"/>
          </a:solidFill>
          <a:ln w="12700">
            <a:solidFill>
              <a:srgbClr val="B42626"/>
            </a:solidFill>
            <a:prstDash val="solid"/>
          </a:ln>
        </p:spPr>
      </p:sp>
      <p:sp>
        <p:nvSpPr>
          <p:cNvPr id="7" name="Text 4"/>
          <p:cNvSpPr/>
          <p:nvPr/>
        </p:nvSpPr>
        <p:spPr>
          <a:xfrm>
            <a:off x="137160" y="804672"/>
            <a:ext cx="1993392" cy="292608"/>
          </a:xfrm>
          <a:prstGeom prst="rect">
            <a:avLst/>
          </a:prstGeom>
          <a:noFill/>
          <a:ln/>
        </p:spPr>
        <p:txBody>
          <a:bodyPr wrap="square" rtlCol="0" anchor="ctr"/>
          <a:lstStyle/>
          <a:p>
            <a:pPr algn="ctr" indent="0" marL="0">
              <a:buNone/>
            </a:pPr>
            <a:r>
              <a:rPr lang="en-US" sz="750" b="1" spc="150" kern="0" dirty="0">
                <a:solidFill>
                  <a:srgbClr val="FFFFFF"/>
                </a:solidFill>
                <a:latin typeface="Calibri" pitchFamily="34" charset="0"/>
                <a:ea typeface="Calibri" pitchFamily="34" charset="-122"/>
                <a:cs typeface="Calibri" pitchFamily="34" charset="-120"/>
              </a:rPr>
              <a:t>SERVICE DETAIL</a:t>
            </a:r>
            <a:endParaRPr lang="en-US" sz="750" dirty="0"/>
          </a:p>
        </p:txBody>
      </p:sp>
      <p:sp>
        <p:nvSpPr>
          <p:cNvPr id="8" name="Text 5"/>
          <p:cNvSpPr/>
          <p:nvPr/>
        </p:nvSpPr>
        <p:spPr>
          <a:xfrm>
            <a:off x="109728" y="1207008"/>
            <a:ext cx="2057400" cy="77724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VAPT</a:t>
            </a:r>
            <a:endParaRPr lang="en-US" sz="1600" dirty="0"/>
          </a:p>
        </p:txBody>
      </p:sp>
      <p:sp>
        <p:nvSpPr>
          <p:cNvPr id="9" name="Shape 6"/>
          <p:cNvSpPr/>
          <p:nvPr/>
        </p:nvSpPr>
        <p:spPr>
          <a:xfrm>
            <a:off x="137160" y="2066544"/>
            <a:ext cx="1645920" cy="36576"/>
          </a:xfrm>
          <a:prstGeom prst="rect">
            <a:avLst/>
          </a:prstGeom>
          <a:solidFill>
            <a:srgbClr val="B42626"/>
          </a:solidFill>
          <a:ln w="12700">
            <a:solidFill>
              <a:srgbClr val="B42626"/>
            </a:solidFill>
            <a:prstDash val="solid"/>
          </a:ln>
        </p:spPr>
      </p:sp>
      <p:sp>
        <p:nvSpPr>
          <p:cNvPr id="10" name="Text 7"/>
          <p:cNvSpPr/>
          <p:nvPr/>
        </p:nvSpPr>
        <p:spPr>
          <a:xfrm>
            <a:off x="109728" y="2176272"/>
            <a:ext cx="2066544" cy="822960"/>
          </a:xfrm>
          <a:prstGeom prst="rect">
            <a:avLst/>
          </a:prstGeom>
          <a:noFill/>
          <a:ln/>
        </p:spPr>
        <p:txBody>
          <a:bodyPr wrap="square" rtlCol="0" anchor="ctr"/>
          <a:lstStyle/>
          <a:p>
            <a:pPr indent="0" marL="0">
              <a:buNone/>
            </a:pPr>
            <a:r>
              <a:rPr lang="en-US" sz="900" i="1" dirty="0">
                <a:solidFill>
                  <a:srgbClr val="B8C8D8"/>
                </a:solidFill>
                <a:latin typeface="Calibri" pitchFamily="34" charset="0"/>
                <a:ea typeface="Calibri" pitchFamily="34" charset="-122"/>
                <a:cs typeface="Calibri" pitchFamily="34" charset="-120"/>
              </a:rPr>
              <a:t>Vulnerability Assessment &amp; Penetration Testing — finding your weaknesses before attackers do.</a:t>
            </a:r>
            <a:endParaRPr lang="en-US" sz="900" dirty="0"/>
          </a:p>
        </p:txBody>
      </p:sp>
      <p:sp>
        <p:nvSpPr>
          <p:cNvPr id="11" name="Text 8"/>
          <p:cNvSpPr/>
          <p:nvPr/>
        </p:nvSpPr>
        <p:spPr>
          <a:xfrm>
            <a:off x="109728" y="3090672"/>
            <a:ext cx="2066544" cy="237744"/>
          </a:xfrm>
          <a:prstGeom prst="rect">
            <a:avLst/>
          </a:prstGeom>
          <a:noFill/>
          <a:ln/>
        </p:spPr>
        <p:txBody>
          <a:bodyPr wrap="square" rtlCol="0" anchor="ctr"/>
          <a:lstStyle/>
          <a:p>
            <a:pPr indent="0" marL="0">
              <a:buNone/>
            </a:pPr>
            <a:r>
              <a:rPr lang="en-US" sz="750" b="1" spc="100" kern="0" dirty="0">
                <a:solidFill>
                  <a:srgbClr val="D97070"/>
                </a:solidFill>
                <a:latin typeface="Calibri" pitchFamily="34" charset="0"/>
                <a:ea typeface="Calibri" pitchFamily="34" charset="-122"/>
                <a:cs typeface="Calibri" pitchFamily="34" charset="-120"/>
              </a:rPr>
              <a:t>KEY DELIVERABLES</a:t>
            </a:r>
            <a:endParaRPr lang="en-US" sz="750" dirty="0"/>
          </a:p>
        </p:txBody>
      </p:sp>
      <p:sp>
        <p:nvSpPr>
          <p:cNvPr id="12" name="Shape 9"/>
          <p:cNvSpPr/>
          <p:nvPr/>
        </p:nvSpPr>
        <p:spPr>
          <a:xfrm>
            <a:off x="128016" y="3401568"/>
            <a:ext cx="91440" cy="91440"/>
          </a:xfrm>
          <a:prstGeom prst="rect">
            <a:avLst/>
          </a:prstGeom>
          <a:solidFill>
            <a:srgbClr val="B42626"/>
          </a:solidFill>
          <a:ln w="12700">
            <a:solidFill>
              <a:srgbClr val="B42626"/>
            </a:solidFill>
            <a:prstDash val="solid"/>
          </a:ln>
        </p:spPr>
      </p:sp>
      <p:sp>
        <p:nvSpPr>
          <p:cNvPr id="13" name="Text 10"/>
          <p:cNvSpPr/>
          <p:nvPr/>
        </p:nvSpPr>
        <p:spPr>
          <a:xfrm>
            <a:off x="274320" y="334670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VAPT Report (Executive + Technical)</a:t>
            </a:r>
            <a:endParaRPr lang="en-US" sz="850" dirty="0"/>
          </a:p>
        </p:txBody>
      </p:sp>
      <p:sp>
        <p:nvSpPr>
          <p:cNvPr id="14" name="Shape 11"/>
          <p:cNvSpPr/>
          <p:nvPr/>
        </p:nvSpPr>
        <p:spPr>
          <a:xfrm>
            <a:off x="128016" y="3712464"/>
            <a:ext cx="91440" cy="91440"/>
          </a:xfrm>
          <a:prstGeom prst="rect">
            <a:avLst/>
          </a:prstGeom>
          <a:solidFill>
            <a:srgbClr val="B42626"/>
          </a:solidFill>
          <a:ln w="12700">
            <a:solidFill>
              <a:srgbClr val="B42626"/>
            </a:solidFill>
            <a:prstDash val="solid"/>
          </a:ln>
        </p:spPr>
      </p:sp>
      <p:sp>
        <p:nvSpPr>
          <p:cNvPr id="15" name="Text 12"/>
          <p:cNvSpPr/>
          <p:nvPr/>
        </p:nvSpPr>
        <p:spPr>
          <a:xfrm>
            <a:off x="274320" y="3657600"/>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Vulnerability Register (Critical to Low)</a:t>
            </a:r>
            <a:endParaRPr lang="en-US" sz="850" dirty="0"/>
          </a:p>
        </p:txBody>
      </p:sp>
      <p:sp>
        <p:nvSpPr>
          <p:cNvPr id="16" name="Shape 13"/>
          <p:cNvSpPr/>
          <p:nvPr/>
        </p:nvSpPr>
        <p:spPr>
          <a:xfrm>
            <a:off x="128016" y="4023360"/>
            <a:ext cx="91440" cy="91440"/>
          </a:xfrm>
          <a:prstGeom prst="rect">
            <a:avLst/>
          </a:prstGeom>
          <a:solidFill>
            <a:srgbClr val="B42626"/>
          </a:solidFill>
          <a:ln w="12700">
            <a:solidFill>
              <a:srgbClr val="B42626"/>
            </a:solidFill>
            <a:prstDash val="solid"/>
          </a:ln>
        </p:spPr>
      </p:sp>
      <p:sp>
        <p:nvSpPr>
          <p:cNvPr id="17" name="Text 14"/>
          <p:cNvSpPr/>
          <p:nvPr/>
        </p:nvSpPr>
        <p:spPr>
          <a:xfrm>
            <a:off x="274320" y="3968496"/>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Proof-of-Concept Evidence</a:t>
            </a:r>
            <a:endParaRPr lang="en-US" sz="850" dirty="0"/>
          </a:p>
        </p:txBody>
      </p:sp>
      <p:sp>
        <p:nvSpPr>
          <p:cNvPr id="18" name="Shape 15"/>
          <p:cNvSpPr/>
          <p:nvPr/>
        </p:nvSpPr>
        <p:spPr>
          <a:xfrm>
            <a:off x="128016" y="4334256"/>
            <a:ext cx="91440" cy="91440"/>
          </a:xfrm>
          <a:prstGeom prst="rect">
            <a:avLst/>
          </a:prstGeom>
          <a:solidFill>
            <a:srgbClr val="B42626"/>
          </a:solidFill>
          <a:ln w="12700">
            <a:solidFill>
              <a:srgbClr val="B42626"/>
            </a:solidFill>
            <a:prstDash val="solid"/>
          </a:ln>
        </p:spPr>
      </p:sp>
      <p:sp>
        <p:nvSpPr>
          <p:cNvPr id="19" name="Text 16"/>
          <p:cNvSpPr/>
          <p:nvPr/>
        </p:nvSpPr>
        <p:spPr>
          <a:xfrm>
            <a:off x="274320" y="4279392"/>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Remediation Advisory</a:t>
            </a:r>
            <a:endParaRPr lang="en-US" sz="850" dirty="0"/>
          </a:p>
        </p:txBody>
      </p:sp>
      <p:sp>
        <p:nvSpPr>
          <p:cNvPr id="20" name="Shape 17"/>
          <p:cNvSpPr/>
          <p:nvPr/>
        </p:nvSpPr>
        <p:spPr>
          <a:xfrm>
            <a:off x="128016" y="4645152"/>
            <a:ext cx="91440" cy="91440"/>
          </a:xfrm>
          <a:prstGeom prst="rect">
            <a:avLst/>
          </a:prstGeom>
          <a:solidFill>
            <a:srgbClr val="B42626"/>
          </a:solidFill>
          <a:ln w="12700">
            <a:solidFill>
              <a:srgbClr val="B42626"/>
            </a:solidFill>
            <a:prstDash val="solid"/>
          </a:ln>
        </p:spPr>
      </p:sp>
      <p:sp>
        <p:nvSpPr>
          <p:cNvPr id="21" name="Text 18"/>
          <p:cNvSpPr/>
          <p:nvPr/>
        </p:nvSpPr>
        <p:spPr>
          <a:xfrm>
            <a:off x="274320" y="4590288"/>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Re-test Report</a:t>
            </a:r>
            <a:endParaRPr lang="en-US" sz="850" dirty="0"/>
          </a:p>
        </p:txBody>
      </p:sp>
      <p:sp>
        <p:nvSpPr>
          <p:cNvPr id="22" name="Shape 19"/>
          <p:cNvSpPr/>
          <p:nvPr/>
        </p:nvSpPr>
        <p:spPr>
          <a:xfrm>
            <a:off x="128016" y="4956048"/>
            <a:ext cx="91440" cy="91440"/>
          </a:xfrm>
          <a:prstGeom prst="rect">
            <a:avLst/>
          </a:prstGeom>
          <a:solidFill>
            <a:srgbClr val="B42626"/>
          </a:solidFill>
          <a:ln w="12700">
            <a:solidFill>
              <a:srgbClr val="B42626"/>
            </a:solidFill>
            <a:prstDash val="solid"/>
          </a:ln>
        </p:spPr>
      </p:sp>
      <p:sp>
        <p:nvSpPr>
          <p:cNvPr id="23" name="Text 20"/>
          <p:cNvSpPr/>
          <p:nvPr/>
        </p:nvSpPr>
        <p:spPr>
          <a:xfrm>
            <a:off x="274320" y="490118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Safe-to-Host Certificate</a:t>
            </a:r>
            <a:endParaRPr lang="en-US" sz="850" dirty="0"/>
          </a:p>
        </p:txBody>
      </p:sp>
      <p:sp>
        <p:nvSpPr>
          <p:cNvPr id="24" name="Text 21"/>
          <p:cNvSpPr/>
          <p:nvPr/>
        </p:nvSpPr>
        <p:spPr>
          <a:xfrm>
            <a:off x="2423160" y="91440"/>
            <a:ext cx="6492240" cy="457200"/>
          </a:xfrm>
          <a:prstGeom prst="rect">
            <a:avLst/>
          </a:prstGeom>
          <a:noFill/>
          <a:ln/>
        </p:spPr>
        <p:txBody>
          <a:bodyPr wrap="square" rtlCol="0" anchor="ctr"/>
          <a:lstStyle/>
          <a:p>
            <a:pPr indent="0" marL="0">
              <a:buNone/>
            </a:pPr>
            <a:r>
              <a:rPr lang="en-US" sz="1900" b="1" dirty="0">
                <a:solidFill>
                  <a:srgbClr val="1C2B3A"/>
                </a:solidFill>
                <a:latin typeface="Calibri" pitchFamily="34" charset="0"/>
                <a:ea typeface="Calibri" pitchFamily="34" charset="-122"/>
                <a:cs typeface="Calibri" pitchFamily="34" charset="-120"/>
              </a:rPr>
              <a:t>VAPT</a:t>
            </a:r>
            <a:endParaRPr lang="en-US" sz="1900" dirty="0"/>
          </a:p>
        </p:txBody>
      </p:sp>
      <p:sp>
        <p:nvSpPr>
          <p:cNvPr id="25" name="Shape 22"/>
          <p:cNvSpPr/>
          <p:nvPr/>
        </p:nvSpPr>
        <p:spPr>
          <a:xfrm>
            <a:off x="2423160" y="566928"/>
            <a:ext cx="6492240" cy="16459"/>
          </a:xfrm>
          <a:prstGeom prst="rect">
            <a:avLst/>
          </a:prstGeom>
          <a:solidFill>
            <a:srgbClr val="DDE3E8"/>
          </a:solidFill>
          <a:ln w="12700">
            <a:solidFill>
              <a:srgbClr val="DDE3E8"/>
            </a:solidFill>
            <a:prstDash val="solid"/>
          </a:ln>
        </p:spPr>
      </p:sp>
      <p:sp>
        <p:nvSpPr>
          <p:cNvPr id="26" name="Shape 23"/>
          <p:cNvSpPr/>
          <p:nvPr/>
        </p:nvSpPr>
        <p:spPr>
          <a:xfrm>
            <a:off x="2423160" y="658368"/>
            <a:ext cx="6492240" cy="91440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7" name="Shape 24"/>
          <p:cNvSpPr/>
          <p:nvPr/>
        </p:nvSpPr>
        <p:spPr>
          <a:xfrm>
            <a:off x="2423160" y="658368"/>
            <a:ext cx="6492240" cy="54864"/>
          </a:xfrm>
          <a:prstGeom prst="rect">
            <a:avLst/>
          </a:prstGeom>
          <a:solidFill>
            <a:srgbClr val="B42626"/>
          </a:solidFill>
          <a:ln w="12700">
            <a:solidFill>
              <a:srgbClr val="B42626"/>
            </a:solidFill>
            <a:prstDash val="solid"/>
          </a:ln>
        </p:spPr>
      </p:sp>
      <p:sp>
        <p:nvSpPr>
          <p:cNvPr id="28" name="Text 25"/>
          <p:cNvSpPr/>
          <p:nvPr/>
        </p:nvSpPr>
        <p:spPr>
          <a:xfrm>
            <a:off x="2578608" y="658368"/>
            <a:ext cx="6217920" cy="292608"/>
          </a:xfrm>
          <a:prstGeom prst="rect">
            <a:avLst/>
          </a:prstGeom>
          <a:noFill/>
          <a:ln/>
        </p:spPr>
        <p:txBody>
          <a:bodyPr wrap="square" rtlCol="0" anchor="ctr"/>
          <a:lstStyle/>
          <a:p>
            <a:pPr indent="0" marL="0">
              <a:buNone/>
            </a:pPr>
            <a:r>
              <a:rPr lang="en-US" sz="800" b="1" spc="150" kern="0" dirty="0">
                <a:solidFill>
                  <a:srgbClr val="5A6A78"/>
                </a:solidFill>
                <a:latin typeface="Calibri" pitchFamily="34" charset="0"/>
                <a:ea typeface="Calibri" pitchFamily="34" charset="-122"/>
                <a:cs typeface="Calibri" pitchFamily="34" charset="-120"/>
              </a:rPr>
              <a:t>OVERVIEW</a:t>
            </a:r>
            <a:endParaRPr lang="en-US" sz="800" dirty="0"/>
          </a:p>
        </p:txBody>
      </p:sp>
      <p:sp>
        <p:nvSpPr>
          <p:cNvPr id="29" name="Text 26"/>
          <p:cNvSpPr/>
          <p:nvPr/>
        </p:nvSpPr>
        <p:spPr>
          <a:xfrm>
            <a:off x="2578608" y="969264"/>
            <a:ext cx="6217920" cy="53035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Vault Infosec's VAPT service follows a structured, risk-based methodology aligned to OWASP, NIST SP 800-115, PTES, and CERT-In guidelines. We assess web apps, mobile apps, APIs, networks, and cloud infrastructure through a combination of automated scanning and deep manual testing — delivering actionable findings with clear remediation guidance.</a:t>
            </a:r>
            <a:endParaRPr lang="en-US" sz="950" dirty="0"/>
          </a:p>
        </p:txBody>
      </p:sp>
      <p:sp>
        <p:nvSpPr>
          <p:cNvPr id="30" name="Shape 27"/>
          <p:cNvSpPr/>
          <p:nvPr/>
        </p:nvSpPr>
        <p:spPr>
          <a:xfrm>
            <a:off x="2423160" y="1682496"/>
            <a:ext cx="3145536"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1" name="Shape 28"/>
          <p:cNvSpPr/>
          <p:nvPr/>
        </p:nvSpPr>
        <p:spPr>
          <a:xfrm>
            <a:off x="2423160" y="1682496"/>
            <a:ext cx="3145536" cy="347472"/>
          </a:xfrm>
          <a:prstGeom prst="rect">
            <a:avLst/>
          </a:prstGeom>
          <a:solidFill>
            <a:srgbClr val="1C2B3A"/>
          </a:solidFill>
          <a:ln w="12700">
            <a:solidFill>
              <a:srgbClr val="1C2B3A"/>
            </a:solidFill>
            <a:prstDash val="solid"/>
          </a:ln>
        </p:spPr>
      </p:sp>
      <p:sp>
        <p:nvSpPr>
          <p:cNvPr id="32" name="Text 29"/>
          <p:cNvSpPr/>
          <p:nvPr/>
        </p:nvSpPr>
        <p:spPr>
          <a:xfrm>
            <a:off x="2578608"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SERVICE PROCESS</a:t>
            </a:r>
            <a:endParaRPr lang="en-US" sz="850" dirty="0"/>
          </a:p>
        </p:txBody>
      </p:sp>
      <p:sp>
        <p:nvSpPr>
          <p:cNvPr id="33" name="Shape 30"/>
          <p:cNvSpPr/>
          <p:nvPr/>
        </p:nvSpPr>
        <p:spPr>
          <a:xfrm>
            <a:off x="2560320" y="2121408"/>
            <a:ext cx="256032" cy="256032"/>
          </a:xfrm>
          <a:prstGeom prst="ellipse">
            <a:avLst/>
          </a:prstGeom>
          <a:solidFill>
            <a:srgbClr val="B42626"/>
          </a:solidFill>
          <a:ln w="12700">
            <a:solidFill>
              <a:srgbClr val="B42626"/>
            </a:solidFill>
            <a:prstDash val="solid"/>
          </a:ln>
        </p:spPr>
      </p:sp>
      <p:sp>
        <p:nvSpPr>
          <p:cNvPr id="34" name="Text 31"/>
          <p:cNvSpPr/>
          <p:nvPr/>
        </p:nvSpPr>
        <p:spPr>
          <a:xfrm>
            <a:off x="2560320" y="212140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35" name="Text 32"/>
          <p:cNvSpPr/>
          <p:nvPr/>
        </p:nvSpPr>
        <p:spPr>
          <a:xfrm>
            <a:off x="2889504" y="211226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Pre-Engagement &amp; Scoping</a:t>
            </a:r>
            <a:endParaRPr lang="en-US" sz="900" dirty="0"/>
          </a:p>
        </p:txBody>
      </p:sp>
      <p:sp>
        <p:nvSpPr>
          <p:cNvPr id="36" name="Text 33"/>
          <p:cNvSpPr/>
          <p:nvPr/>
        </p:nvSpPr>
        <p:spPr>
          <a:xfrm>
            <a:off x="2889504" y="230428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Define scope, RoE, testing windows &amp; authorization</a:t>
            </a:r>
            <a:endParaRPr lang="en-US" sz="800" dirty="0"/>
          </a:p>
        </p:txBody>
      </p:sp>
      <p:sp>
        <p:nvSpPr>
          <p:cNvPr id="37" name="Shape 34"/>
          <p:cNvSpPr/>
          <p:nvPr/>
        </p:nvSpPr>
        <p:spPr>
          <a:xfrm>
            <a:off x="2679192" y="2377440"/>
            <a:ext cx="13716" cy="164592"/>
          </a:xfrm>
          <a:prstGeom prst="rect">
            <a:avLst/>
          </a:prstGeom>
          <a:solidFill>
            <a:srgbClr val="DDE3E8"/>
          </a:solidFill>
          <a:ln w="12700">
            <a:solidFill>
              <a:srgbClr val="DDE3E8"/>
            </a:solidFill>
            <a:prstDash val="solid"/>
          </a:ln>
        </p:spPr>
      </p:sp>
      <p:sp>
        <p:nvSpPr>
          <p:cNvPr id="38" name="Shape 35"/>
          <p:cNvSpPr/>
          <p:nvPr/>
        </p:nvSpPr>
        <p:spPr>
          <a:xfrm>
            <a:off x="2560320" y="2542032"/>
            <a:ext cx="256032" cy="256032"/>
          </a:xfrm>
          <a:prstGeom prst="ellipse">
            <a:avLst/>
          </a:prstGeom>
          <a:solidFill>
            <a:srgbClr val="B42626"/>
          </a:solidFill>
          <a:ln w="12700">
            <a:solidFill>
              <a:srgbClr val="B42626"/>
            </a:solidFill>
            <a:prstDash val="solid"/>
          </a:ln>
        </p:spPr>
      </p:sp>
      <p:sp>
        <p:nvSpPr>
          <p:cNvPr id="39" name="Text 36"/>
          <p:cNvSpPr/>
          <p:nvPr/>
        </p:nvSpPr>
        <p:spPr>
          <a:xfrm>
            <a:off x="2560320" y="2542032"/>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40" name="Text 37"/>
          <p:cNvSpPr/>
          <p:nvPr/>
        </p:nvSpPr>
        <p:spPr>
          <a:xfrm>
            <a:off x="2889504" y="2532888"/>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Reconnaissance</a:t>
            </a:r>
            <a:endParaRPr lang="en-US" sz="900" dirty="0"/>
          </a:p>
        </p:txBody>
      </p:sp>
      <p:sp>
        <p:nvSpPr>
          <p:cNvPr id="41" name="Text 38"/>
          <p:cNvSpPr/>
          <p:nvPr/>
        </p:nvSpPr>
        <p:spPr>
          <a:xfrm>
            <a:off x="2889504" y="2724912"/>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OSINT, DNS enumeration, asset &amp; attack surface mapping</a:t>
            </a:r>
            <a:endParaRPr lang="en-US" sz="800" dirty="0"/>
          </a:p>
        </p:txBody>
      </p:sp>
      <p:sp>
        <p:nvSpPr>
          <p:cNvPr id="42" name="Shape 39"/>
          <p:cNvSpPr/>
          <p:nvPr/>
        </p:nvSpPr>
        <p:spPr>
          <a:xfrm>
            <a:off x="2679192" y="2798064"/>
            <a:ext cx="13716" cy="164592"/>
          </a:xfrm>
          <a:prstGeom prst="rect">
            <a:avLst/>
          </a:prstGeom>
          <a:solidFill>
            <a:srgbClr val="DDE3E8"/>
          </a:solidFill>
          <a:ln w="12700">
            <a:solidFill>
              <a:srgbClr val="DDE3E8"/>
            </a:solidFill>
            <a:prstDash val="solid"/>
          </a:ln>
        </p:spPr>
      </p:sp>
      <p:sp>
        <p:nvSpPr>
          <p:cNvPr id="43" name="Shape 40"/>
          <p:cNvSpPr/>
          <p:nvPr/>
        </p:nvSpPr>
        <p:spPr>
          <a:xfrm>
            <a:off x="2560320" y="2962656"/>
            <a:ext cx="256032" cy="256032"/>
          </a:xfrm>
          <a:prstGeom prst="ellipse">
            <a:avLst/>
          </a:prstGeom>
          <a:solidFill>
            <a:srgbClr val="B42626"/>
          </a:solidFill>
          <a:ln w="12700">
            <a:solidFill>
              <a:srgbClr val="B42626"/>
            </a:solidFill>
            <a:prstDash val="solid"/>
          </a:ln>
        </p:spPr>
      </p:sp>
      <p:sp>
        <p:nvSpPr>
          <p:cNvPr id="44" name="Text 41"/>
          <p:cNvSpPr/>
          <p:nvPr/>
        </p:nvSpPr>
        <p:spPr>
          <a:xfrm>
            <a:off x="2560320" y="2962656"/>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45" name="Text 42"/>
          <p:cNvSpPr/>
          <p:nvPr/>
        </p:nvSpPr>
        <p:spPr>
          <a:xfrm>
            <a:off x="2889504" y="2953512"/>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Vulnerability Assessment</a:t>
            </a:r>
            <a:endParaRPr lang="en-US" sz="900" dirty="0"/>
          </a:p>
        </p:txBody>
      </p:sp>
      <p:sp>
        <p:nvSpPr>
          <p:cNvPr id="46" name="Text 43"/>
          <p:cNvSpPr/>
          <p:nvPr/>
        </p:nvSpPr>
        <p:spPr>
          <a:xfrm>
            <a:off x="2889504" y="3145536"/>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Automated scanning + manual analysis (OWASP Top 10)</a:t>
            </a:r>
            <a:endParaRPr lang="en-US" sz="800" dirty="0"/>
          </a:p>
        </p:txBody>
      </p:sp>
      <p:sp>
        <p:nvSpPr>
          <p:cNvPr id="47" name="Shape 44"/>
          <p:cNvSpPr/>
          <p:nvPr/>
        </p:nvSpPr>
        <p:spPr>
          <a:xfrm>
            <a:off x="2679192" y="3218688"/>
            <a:ext cx="13716" cy="164592"/>
          </a:xfrm>
          <a:prstGeom prst="rect">
            <a:avLst/>
          </a:prstGeom>
          <a:solidFill>
            <a:srgbClr val="DDE3E8"/>
          </a:solidFill>
          <a:ln w="12700">
            <a:solidFill>
              <a:srgbClr val="DDE3E8"/>
            </a:solidFill>
            <a:prstDash val="solid"/>
          </a:ln>
        </p:spPr>
      </p:sp>
      <p:sp>
        <p:nvSpPr>
          <p:cNvPr id="48" name="Shape 45"/>
          <p:cNvSpPr/>
          <p:nvPr/>
        </p:nvSpPr>
        <p:spPr>
          <a:xfrm>
            <a:off x="2560320" y="3383280"/>
            <a:ext cx="256032" cy="256032"/>
          </a:xfrm>
          <a:prstGeom prst="ellipse">
            <a:avLst/>
          </a:prstGeom>
          <a:solidFill>
            <a:srgbClr val="B42626"/>
          </a:solidFill>
          <a:ln w="12700">
            <a:solidFill>
              <a:srgbClr val="B42626"/>
            </a:solidFill>
            <a:prstDash val="solid"/>
          </a:ln>
        </p:spPr>
      </p:sp>
      <p:sp>
        <p:nvSpPr>
          <p:cNvPr id="49" name="Text 46"/>
          <p:cNvSpPr/>
          <p:nvPr/>
        </p:nvSpPr>
        <p:spPr>
          <a:xfrm>
            <a:off x="2560320" y="3383280"/>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50" name="Text 47"/>
          <p:cNvSpPr/>
          <p:nvPr/>
        </p:nvSpPr>
        <p:spPr>
          <a:xfrm>
            <a:off x="2889504" y="3374136"/>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Exploitation &amp; Validation</a:t>
            </a:r>
            <a:endParaRPr lang="en-US" sz="900" dirty="0"/>
          </a:p>
        </p:txBody>
      </p:sp>
      <p:sp>
        <p:nvSpPr>
          <p:cNvPr id="51" name="Text 48"/>
          <p:cNvSpPr/>
          <p:nvPr/>
        </p:nvSpPr>
        <p:spPr>
          <a:xfrm>
            <a:off x="2889504" y="3566160"/>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Safe exploitation, privilege escalation, lateral movement</a:t>
            </a:r>
            <a:endParaRPr lang="en-US" sz="800" dirty="0"/>
          </a:p>
        </p:txBody>
      </p:sp>
      <p:sp>
        <p:nvSpPr>
          <p:cNvPr id="52" name="Shape 49"/>
          <p:cNvSpPr/>
          <p:nvPr/>
        </p:nvSpPr>
        <p:spPr>
          <a:xfrm>
            <a:off x="2679192" y="3639312"/>
            <a:ext cx="13716" cy="164592"/>
          </a:xfrm>
          <a:prstGeom prst="rect">
            <a:avLst/>
          </a:prstGeom>
          <a:solidFill>
            <a:srgbClr val="DDE3E8"/>
          </a:solidFill>
          <a:ln w="12700">
            <a:solidFill>
              <a:srgbClr val="DDE3E8"/>
            </a:solidFill>
            <a:prstDash val="solid"/>
          </a:ln>
        </p:spPr>
      </p:sp>
      <p:sp>
        <p:nvSpPr>
          <p:cNvPr id="53" name="Shape 50"/>
          <p:cNvSpPr/>
          <p:nvPr/>
        </p:nvSpPr>
        <p:spPr>
          <a:xfrm>
            <a:off x="2560320" y="3803904"/>
            <a:ext cx="256032" cy="256032"/>
          </a:xfrm>
          <a:prstGeom prst="ellipse">
            <a:avLst/>
          </a:prstGeom>
          <a:solidFill>
            <a:srgbClr val="B42626"/>
          </a:solidFill>
          <a:ln w="12700">
            <a:solidFill>
              <a:srgbClr val="B42626"/>
            </a:solidFill>
            <a:prstDash val="solid"/>
          </a:ln>
        </p:spPr>
      </p:sp>
      <p:sp>
        <p:nvSpPr>
          <p:cNvPr id="54" name="Text 51"/>
          <p:cNvSpPr/>
          <p:nvPr/>
        </p:nvSpPr>
        <p:spPr>
          <a:xfrm>
            <a:off x="2560320" y="3803904"/>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55" name="Text 52"/>
          <p:cNvSpPr/>
          <p:nvPr/>
        </p:nvSpPr>
        <p:spPr>
          <a:xfrm>
            <a:off x="2889504" y="3794760"/>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Risk Analysis</a:t>
            </a:r>
            <a:endParaRPr lang="en-US" sz="900" dirty="0"/>
          </a:p>
        </p:txBody>
      </p:sp>
      <p:sp>
        <p:nvSpPr>
          <p:cNvPr id="56" name="Text 53"/>
          <p:cNvSpPr/>
          <p:nvPr/>
        </p:nvSpPr>
        <p:spPr>
          <a:xfrm>
            <a:off x="2889504" y="3986784"/>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CVSS scoring, business impact assessment</a:t>
            </a:r>
            <a:endParaRPr lang="en-US" sz="800" dirty="0"/>
          </a:p>
        </p:txBody>
      </p:sp>
      <p:sp>
        <p:nvSpPr>
          <p:cNvPr id="57" name="Shape 54"/>
          <p:cNvSpPr/>
          <p:nvPr/>
        </p:nvSpPr>
        <p:spPr>
          <a:xfrm>
            <a:off x="2679192" y="4059936"/>
            <a:ext cx="13716" cy="164592"/>
          </a:xfrm>
          <a:prstGeom prst="rect">
            <a:avLst/>
          </a:prstGeom>
          <a:solidFill>
            <a:srgbClr val="DDE3E8"/>
          </a:solidFill>
          <a:ln w="12700">
            <a:solidFill>
              <a:srgbClr val="DDE3E8"/>
            </a:solidFill>
            <a:prstDash val="solid"/>
          </a:ln>
        </p:spPr>
      </p:sp>
      <p:sp>
        <p:nvSpPr>
          <p:cNvPr id="58" name="Shape 55"/>
          <p:cNvSpPr/>
          <p:nvPr/>
        </p:nvSpPr>
        <p:spPr>
          <a:xfrm>
            <a:off x="2560320" y="4224528"/>
            <a:ext cx="256032" cy="256032"/>
          </a:xfrm>
          <a:prstGeom prst="ellipse">
            <a:avLst/>
          </a:prstGeom>
          <a:solidFill>
            <a:srgbClr val="B42626"/>
          </a:solidFill>
          <a:ln w="12700">
            <a:solidFill>
              <a:srgbClr val="B42626"/>
            </a:solidFill>
            <a:prstDash val="solid"/>
          </a:ln>
        </p:spPr>
      </p:sp>
      <p:sp>
        <p:nvSpPr>
          <p:cNvPr id="59" name="Text 56"/>
          <p:cNvSpPr/>
          <p:nvPr/>
        </p:nvSpPr>
        <p:spPr>
          <a:xfrm>
            <a:off x="2560320" y="422452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60" name="Text 57"/>
          <p:cNvSpPr/>
          <p:nvPr/>
        </p:nvSpPr>
        <p:spPr>
          <a:xfrm>
            <a:off x="2889504" y="421538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Reporting &amp; Re-test</a:t>
            </a:r>
            <a:endParaRPr lang="en-US" sz="900" dirty="0"/>
          </a:p>
        </p:txBody>
      </p:sp>
      <p:sp>
        <p:nvSpPr>
          <p:cNvPr id="61" name="Text 58"/>
          <p:cNvSpPr/>
          <p:nvPr/>
        </p:nvSpPr>
        <p:spPr>
          <a:xfrm>
            <a:off x="2889504" y="440740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Final report delivery &amp; fix verification</a:t>
            </a:r>
            <a:endParaRPr lang="en-US" sz="800" dirty="0"/>
          </a:p>
        </p:txBody>
      </p:sp>
      <p:sp>
        <p:nvSpPr>
          <p:cNvPr id="62" name="Shape 59"/>
          <p:cNvSpPr/>
          <p:nvPr/>
        </p:nvSpPr>
        <p:spPr>
          <a:xfrm>
            <a:off x="5742432" y="1682496"/>
            <a:ext cx="3172968"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63" name="Shape 60"/>
          <p:cNvSpPr/>
          <p:nvPr/>
        </p:nvSpPr>
        <p:spPr>
          <a:xfrm>
            <a:off x="5742432" y="1682496"/>
            <a:ext cx="3172968" cy="347472"/>
          </a:xfrm>
          <a:prstGeom prst="rect">
            <a:avLst/>
          </a:prstGeom>
          <a:solidFill>
            <a:srgbClr val="1C2B3A"/>
          </a:solidFill>
          <a:ln w="12700">
            <a:solidFill>
              <a:srgbClr val="1C2B3A"/>
            </a:solidFill>
            <a:prstDash val="solid"/>
          </a:ln>
        </p:spPr>
      </p:sp>
      <p:sp>
        <p:nvSpPr>
          <p:cNvPr id="64" name="Text 61"/>
          <p:cNvSpPr/>
          <p:nvPr/>
        </p:nvSpPr>
        <p:spPr>
          <a:xfrm>
            <a:off x="5888736"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TOOLS &amp; STANDARDS</a:t>
            </a:r>
            <a:endParaRPr lang="en-US" sz="850" dirty="0"/>
          </a:p>
        </p:txBody>
      </p:sp>
      <p:sp>
        <p:nvSpPr>
          <p:cNvPr id="65" name="Text 62"/>
          <p:cNvSpPr/>
          <p:nvPr/>
        </p:nvSpPr>
        <p:spPr>
          <a:xfrm>
            <a:off x="5888736" y="2139696"/>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Tools &amp; Frameworks</a:t>
            </a:r>
            <a:endParaRPr lang="en-US" sz="800" dirty="0"/>
          </a:p>
        </p:txBody>
      </p:sp>
      <p:sp>
        <p:nvSpPr>
          <p:cNvPr id="66" name="Shape 63"/>
          <p:cNvSpPr/>
          <p:nvPr/>
        </p:nvSpPr>
        <p:spPr>
          <a:xfrm>
            <a:off x="5907024" y="2414016"/>
            <a:ext cx="82296" cy="82296"/>
          </a:xfrm>
          <a:prstGeom prst="rect">
            <a:avLst/>
          </a:prstGeom>
          <a:solidFill>
            <a:srgbClr val="D97070"/>
          </a:solidFill>
          <a:ln w="12700">
            <a:solidFill>
              <a:srgbClr val="D97070"/>
            </a:solidFill>
            <a:prstDash val="solid"/>
          </a:ln>
        </p:spPr>
      </p:sp>
      <p:sp>
        <p:nvSpPr>
          <p:cNvPr id="67" name="Text 64"/>
          <p:cNvSpPr/>
          <p:nvPr/>
        </p:nvSpPr>
        <p:spPr>
          <a:xfrm>
            <a:off x="6053328" y="2359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Burp Suite Pro</a:t>
            </a:r>
            <a:endParaRPr lang="en-US" sz="850" dirty="0"/>
          </a:p>
        </p:txBody>
      </p:sp>
      <p:sp>
        <p:nvSpPr>
          <p:cNvPr id="68" name="Shape 65"/>
          <p:cNvSpPr/>
          <p:nvPr/>
        </p:nvSpPr>
        <p:spPr>
          <a:xfrm>
            <a:off x="5907024" y="2688336"/>
            <a:ext cx="82296" cy="82296"/>
          </a:xfrm>
          <a:prstGeom prst="rect">
            <a:avLst/>
          </a:prstGeom>
          <a:solidFill>
            <a:srgbClr val="D97070"/>
          </a:solidFill>
          <a:ln w="12700">
            <a:solidFill>
              <a:srgbClr val="D97070"/>
            </a:solidFill>
            <a:prstDash val="solid"/>
          </a:ln>
        </p:spPr>
      </p:sp>
      <p:sp>
        <p:nvSpPr>
          <p:cNvPr id="69" name="Text 66"/>
          <p:cNvSpPr/>
          <p:nvPr/>
        </p:nvSpPr>
        <p:spPr>
          <a:xfrm>
            <a:off x="6053328" y="2633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Nessus / Qualys</a:t>
            </a:r>
            <a:endParaRPr lang="en-US" sz="850" dirty="0"/>
          </a:p>
        </p:txBody>
      </p:sp>
      <p:sp>
        <p:nvSpPr>
          <p:cNvPr id="70" name="Shape 67"/>
          <p:cNvSpPr/>
          <p:nvPr/>
        </p:nvSpPr>
        <p:spPr>
          <a:xfrm>
            <a:off x="5907024" y="2962656"/>
            <a:ext cx="82296" cy="82296"/>
          </a:xfrm>
          <a:prstGeom prst="rect">
            <a:avLst/>
          </a:prstGeom>
          <a:solidFill>
            <a:srgbClr val="D97070"/>
          </a:solidFill>
          <a:ln w="12700">
            <a:solidFill>
              <a:srgbClr val="D97070"/>
            </a:solidFill>
            <a:prstDash val="solid"/>
          </a:ln>
        </p:spPr>
      </p:sp>
      <p:sp>
        <p:nvSpPr>
          <p:cNvPr id="71" name="Text 68"/>
          <p:cNvSpPr/>
          <p:nvPr/>
        </p:nvSpPr>
        <p:spPr>
          <a:xfrm>
            <a:off x="6053328" y="2907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Nmap / Masscan</a:t>
            </a:r>
            <a:endParaRPr lang="en-US" sz="850" dirty="0"/>
          </a:p>
        </p:txBody>
      </p:sp>
      <p:sp>
        <p:nvSpPr>
          <p:cNvPr id="72" name="Shape 69"/>
          <p:cNvSpPr/>
          <p:nvPr/>
        </p:nvSpPr>
        <p:spPr>
          <a:xfrm>
            <a:off x="5907024" y="3236976"/>
            <a:ext cx="82296" cy="82296"/>
          </a:xfrm>
          <a:prstGeom prst="rect">
            <a:avLst/>
          </a:prstGeom>
          <a:solidFill>
            <a:srgbClr val="D97070"/>
          </a:solidFill>
          <a:ln w="12700">
            <a:solidFill>
              <a:srgbClr val="D97070"/>
            </a:solidFill>
            <a:prstDash val="solid"/>
          </a:ln>
        </p:spPr>
      </p:sp>
      <p:sp>
        <p:nvSpPr>
          <p:cNvPr id="73" name="Text 70"/>
          <p:cNvSpPr/>
          <p:nvPr/>
        </p:nvSpPr>
        <p:spPr>
          <a:xfrm>
            <a:off x="6053328" y="3182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Metasploit Framework</a:t>
            </a:r>
            <a:endParaRPr lang="en-US" sz="850" dirty="0"/>
          </a:p>
        </p:txBody>
      </p:sp>
      <p:sp>
        <p:nvSpPr>
          <p:cNvPr id="74" name="Shape 71"/>
          <p:cNvSpPr/>
          <p:nvPr/>
        </p:nvSpPr>
        <p:spPr>
          <a:xfrm>
            <a:off x="5907024" y="3511296"/>
            <a:ext cx="82296" cy="82296"/>
          </a:xfrm>
          <a:prstGeom prst="rect">
            <a:avLst/>
          </a:prstGeom>
          <a:solidFill>
            <a:srgbClr val="D97070"/>
          </a:solidFill>
          <a:ln w="12700">
            <a:solidFill>
              <a:srgbClr val="D97070"/>
            </a:solidFill>
            <a:prstDash val="solid"/>
          </a:ln>
        </p:spPr>
      </p:sp>
      <p:sp>
        <p:nvSpPr>
          <p:cNvPr id="75" name="Text 72"/>
          <p:cNvSpPr/>
          <p:nvPr/>
        </p:nvSpPr>
        <p:spPr>
          <a:xfrm>
            <a:off x="6053328" y="34564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OWASP ZAP</a:t>
            </a:r>
            <a:endParaRPr lang="en-US" sz="850" dirty="0"/>
          </a:p>
        </p:txBody>
      </p:sp>
      <p:sp>
        <p:nvSpPr>
          <p:cNvPr id="76" name="Shape 73"/>
          <p:cNvSpPr/>
          <p:nvPr/>
        </p:nvSpPr>
        <p:spPr>
          <a:xfrm>
            <a:off x="5907024" y="3785616"/>
            <a:ext cx="82296" cy="82296"/>
          </a:xfrm>
          <a:prstGeom prst="rect">
            <a:avLst/>
          </a:prstGeom>
          <a:solidFill>
            <a:srgbClr val="D97070"/>
          </a:solidFill>
          <a:ln w="12700">
            <a:solidFill>
              <a:srgbClr val="D97070"/>
            </a:solidFill>
            <a:prstDash val="solid"/>
          </a:ln>
        </p:spPr>
      </p:sp>
      <p:sp>
        <p:nvSpPr>
          <p:cNvPr id="77" name="Text 74"/>
          <p:cNvSpPr/>
          <p:nvPr/>
        </p:nvSpPr>
        <p:spPr>
          <a:xfrm>
            <a:off x="6053328" y="37307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Amass / Subfinder</a:t>
            </a:r>
            <a:endParaRPr lang="en-US" sz="850" dirty="0"/>
          </a:p>
        </p:txBody>
      </p:sp>
      <p:sp>
        <p:nvSpPr>
          <p:cNvPr id="78" name="Shape 75"/>
          <p:cNvSpPr/>
          <p:nvPr/>
        </p:nvSpPr>
        <p:spPr>
          <a:xfrm>
            <a:off x="5907024" y="4059936"/>
            <a:ext cx="82296" cy="82296"/>
          </a:xfrm>
          <a:prstGeom prst="rect">
            <a:avLst/>
          </a:prstGeom>
          <a:solidFill>
            <a:srgbClr val="D97070"/>
          </a:solidFill>
          <a:ln w="12700">
            <a:solidFill>
              <a:srgbClr val="D97070"/>
            </a:solidFill>
            <a:prstDash val="solid"/>
          </a:ln>
        </p:spPr>
      </p:sp>
      <p:sp>
        <p:nvSpPr>
          <p:cNvPr id="79" name="Text 76"/>
          <p:cNvSpPr/>
          <p:nvPr/>
        </p:nvSpPr>
        <p:spPr>
          <a:xfrm>
            <a:off x="6053328" y="40050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SQLMap / Nikto</a:t>
            </a:r>
            <a:endParaRPr lang="en-US" sz="850" dirty="0"/>
          </a:p>
        </p:txBody>
      </p:sp>
      <p:sp>
        <p:nvSpPr>
          <p:cNvPr id="80" name="Shape 77"/>
          <p:cNvSpPr/>
          <p:nvPr/>
        </p:nvSpPr>
        <p:spPr>
          <a:xfrm>
            <a:off x="5888736" y="4352544"/>
            <a:ext cx="2651760" cy="10973"/>
          </a:xfrm>
          <a:prstGeom prst="rect">
            <a:avLst/>
          </a:prstGeom>
          <a:solidFill>
            <a:srgbClr val="DDE3E8"/>
          </a:solidFill>
          <a:ln w="12700">
            <a:solidFill>
              <a:srgbClr val="DDE3E8"/>
            </a:solidFill>
            <a:prstDash val="solid"/>
          </a:ln>
        </p:spPr>
      </p:sp>
      <p:sp>
        <p:nvSpPr>
          <p:cNvPr id="81" name="Text 78"/>
          <p:cNvSpPr/>
          <p:nvPr/>
        </p:nvSpPr>
        <p:spPr>
          <a:xfrm>
            <a:off x="5888736" y="4407408"/>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Compliance Alignment</a:t>
            </a:r>
            <a:endParaRPr lang="en-US" sz="800" dirty="0"/>
          </a:p>
        </p:txBody>
      </p:sp>
      <p:sp>
        <p:nvSpPr>
          <p:cNvPr id="82" name="Shape 79"/>
          <p:cNvSpPr/>
          <p:nvPr/>
        </p:nvSpPr>
        <p:spPr>
          <a:xfrm>
            <a:off x="5907024" y="4700016"/>
            <a:ext cx="82296" cy="82296"/>
          </a:xfrm>
          <a:prstGeom prst="rect">
            <a:avLst/>
          </a:prstGeom>
          <a:solidFill>
            <a:srgbClr val="8FA0AE"/>
          </a:solidFill>
          <a:ln w="12700">
            <a:solidFill>
              <a:srgbClr val="8FA0AE"/>
            </a:solidFill>
            <a:prstDash val="solid"/>
          </a:ln>
        </p:spPr>
      </p:sp>
      <p:sp>
        <p:nvSpPr>
          <p:cNvPr id="83" name="Text 80"/>
          <p:cNvSpPr/>
          <p:nvPr/>
        </p:nvSpPr>
        <p:spPr>
          <a:xfrm>
            <a:off x="6053328" y="4645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OWASP Testing Guide</a:t>
            </a:r>
            <a:endParaRPr lang="en-US" sz="850" dirty="0"/>
          </a:p>
        </p:txBody>
      </p:sp>
      <p:sp>
        <p:nvSpPr>
          <p:cNvPr id="84" name="Shape 81"/>
          <p:cNvSpPr/>
          <p:nvPr/>
        </p:nvSpPr>
        <p:spPr>
          <a:xfrm>
            <a:off x="5907024" y="4974336"/>
            <a:ext cx="82296" cy="82296"/>
          </a:xfrm>
          <a:prstGeom prst="rect">
            <a:avLst/>
          </a:prstGeom>
          <a:solidFill>
            <a:srgbClr val="8FA0AE"/>
          </a:solidFill>
          <a:ln w="12700">
            <a:solidFill>
              <a:srgbClr val="8FA0AE"/>
            </a:solidFill>
            <a:prstDash val="solid"/>
          </a:ln>
        </p:spPr>
      </p:sp>
      <p:sp>
        <p:nvSpPr>
          <p:cNvPr id="85" name="Text 82"/>
          <p:cNvSpPr/>
          <p:nvPr/>
        </p:nvSpPr>
        <p:spPr>
          <a:xfrm>
            <a:off x="6053328" y="4919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NIST SP 800-115</a:t>
            </a:r>
            <a:endParaRPr lang="en-US" sz="850" dirty="0"/>
          </a:p>
        </p:txBody>
      </p:sp>
      <p:sp>
        <p:nvSpPr>
          <p:cNvPr id="86" name="Shape 83"/>
          <p:cNvSpPr/>
          <p:nvPr/>
        </p:nvSpPr>
        <p:spPr>
          <a:xfrm>
            <a:off x="5907024" y="5248656"/>
            <a:ext cx="82296" cy="82296"/>
          </a:xfrm>
          <a:prstGeom prst="rect">
            <a:avLst/>
          </a:prstGeom>
          <a:solidFill>
            <a:srgbClr val="8FA0AE"/>
          </a:solidFill>
          <a:ln w="12700">
            <a:solidFill>
              <a:srgbClr val="8FA0AE"/>
            </a:solidFill>
            <a:prstDash val="solid"/>
          </a:ln>
        </p:spPr>
      </p:sp>
      <p:sp>
        <p:nvSpPr>
          <p:cNvPr id="87" name="Text 84"/>
          <p:cNvSpPr/>
          <p:nvPr/>
        </p:nvSpPr>
        <p:spPr>
          <a:xfrm>
            <a:off x="6053328" y="5193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PTES Methodology</a:t>
            </a:r>
            <a:endParaRPr lang="en-US" sz="850" dirty="0"/>
          </a:p>
        </p:txBody>
      </p:sp>
      <p:sp>
        <p:nvSpPr>
          <p:cNvPr id="88" name="Shape 85"/>
          <p:cNvSpPr/>
          <p:nvPr/>
        </p:nvSpPr>
        <p:spPr>
          <a:xfrm>
            <a:off x="5907024" y="5522976"/>
            <a:ext cx="82296" cy="82296"/>
          </a:xfrm>
          <a:prstGeom prst="rect">
            <a:avLst/>
          </a:prstGeom>
          <a:solidFill>
            <a:srgbClr val="8FA0AE"/>
          </a:solidFill>
          <a:ln w="12700">
            <a:solidFill>
              <a:srgbClr val="8FA0AE"/>
            </a:solidFill>
            <a:prstDash val="solid"/>
          </a:ln>
        </p:spPr>
      </p:sp>
      <p:sp>
        <p:nvSpPr>
          <p:cNvPr id="89" name="Text 86"/>
          <p:cNvSpPr/>
          <p:nvPr/>
        </p:nvSpPr>
        <p:spPr>
          <a:xfrm>
            <a:off x="6053328" y="5468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CERT-In VAPT Guidelines</a:t>
            </a:r>
            <a:endParaRPr lang="en-US" sz="850" dirty="0"/>
          </a:p>
        </p:txBody>
      </p:sp>
      <p:sp>
        <p:nvSpPr>
          <p:cNvPr id="90" name="Shape 87"/>
          <p:cNvSpPr/>
          <p:nvPr/>
        </p:nvSpPr>
        <p:spPr>
          <a:xfrm>
            <a:off x="5907024" y="5797296"/>
            <a:ext cx="82296" cy="82296"/>
          </a:xfrm>
          <a:prstGeom prst="rect">
            <a:avLst/>
          </a:prstGeom>
          <a:solidFill>
            <a:srgbClr val="8FA0AE"/>
          </a:solidFill>
          <a:ln w="12700">
            <a:solidFill>
              <a:srgbClr val="8FA0AE"/>
            </a:solidFill>
            <a:prstDash val="solid"/>
          </a:ln>
        </p:spPr>
      </p:sp>
      <p:sp>
        <p:nvSpPr>
          <p:cNvPr id="91" name="Text 88"/>
          <p:cNvSpPr/>
          <p:nvPr/>
        </p:nvSpPr>
        <p:spPr>
          <a:xfrm>
            <a:off x="6053328" y="57424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CVSS v3.1 Scoring</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sp>
        <p:nvSpPr>
          <p:cNvPr id="3" name="Shape 1"/>
          <p:cNvSpPr/>
          <p:nvPr/>
        </p:nvSpPr>
        <p:spPr>
          <a:xfrm>
            <a:off x="0" y="54864"/>
            <a:ext cx="2267712" cy="5088636"/>
          </a:xfrm>
          <a:prstGeom prst="rect">
            <a:avLst/>
          </a:prstGeom>
          <a:solidFill>
            <a:srgbClr val="1C2B3A"/>
          </a:solidFill>
          <a:ln w="12700">
            <a:solidFill>
              <a:srgbClr val="1C2B3A"/>
            </a:solidFill>
            <a:prstDash val="solid"/>
          </a:ln>
        </p:spPr>
      </p:sp>
      <p:sp>
        <p:nvSpPr>
          <p:cNvPr id="4" name="Shape 2"/>
          <p:cNvSpPr/>
          <p:nvPr/>
        </p:nvSpPr>
        <p:spPr>
          <a:xfrm>
            <a:off x="0" y="54864"/>
            <a:ext cx="2267712" cy="54864"/>
          </a:xfrm>
          <a:prstGeom prst="rect">
            <a:avLst/>
          </a:prstGeom>
          <a:solidFill>
            <a:srgbClr val="B42626"/>
          </a:solidFill>
          <a:ln w="12700">
            <a:solidFill>
              <a:srgbClr val="B42626"/>
            </a:solidFill>
            <a:prstDash val="solid"/>
          </a:ln>
        </p:spPr>
      </p:sp>
      <p:pic>
        <p:nvPicPr>
          <p:cNvPr id="5" name="Image 0" descr="preencoded.png">    </p:cNvPr>
          <p:cNvPicPr>
            <a:picLocks noChangeAspect="1"/>
          </p:cNvPicPr>
          <p:nvPr/>
        </p:nvPicPr>
        <p:blipFill>
          <a:blip r:embed="rId1"/>
          <a:stretch>
            <a:fillRect/>
          </a:stretch>
        </p:blipFill>
        <p:spPr>
          <a:xfrm>
            <a:off x="137160" y="164592"/>
            <a:ext cx="1993392" cy="457200"/>
          </a:xfrm>
          <a:prstGeom prst="rect">
            <a:avLst/>
          </a:prstGeom>
        </p:spPr>
      </p:pic>
      <p:sp>
        <p:nvSpPr>
          <p:cNvPr id="6" name="Shape 3"/>
          <p:cNvSpPr/>
          <p:nvPr/>
        </p:nvSpPr>
        <p:spPr>
          <a:xfrm>
            <a:off x="137160" y="804672"/>
            <a:ext cx="1993392" cy="292608"/>
          </a:xfrm>
          <a:prstGeom prst="rect">
            <a:avLst/>
          </a:prstGeom>
          <a:solidFill>
            <a:srgbClr val="B42626"/>
          </a:solidFill>
          <a:ln w="12700">
            <a:solidFill>
              <a:srgbClr val="B42626"/>
            </a:solidFill>
            <a:prstDash val="solid"/>
          </a:ln>
        </p:spPr>
      </p:sp>
      <p:sp>
        <p:nvSpPr>
          <p:cNvPr id="7" name="Text 4"/>
          <p:cNvSpPr/>
          <p:nvPr/>
        </p:nvSpPr>
        <p:spPr>
          <a:xfrm>
            <a:off x="137160" y="804672"/>
            <a:ext cx="1993392" cy="292608"/>
          </a:xfrm>
          <a:prstGeom prst="rect">
            <a:avLst/>
          </a:prstGeom>
          <a:noFill/>
          <a:ln/>
        </p:spPr>
        <p:txBody>
          <a:bodyPr wrap="square" rtlCol="0" anchor="ctr"/>
          <a:lstStyle/>
          <a:p>
            <a:pPr algn="ctr" indent="0" marL="0">
              <a:buNone/>
            </a:pPr>
            <a:r>
              <a:rPr lang="en-US" sz="750" b="1" spc="150" kern="0" dirty="0">
                <a:solidFill>
                  <a:srgbClr val="FFFFFF"/>
                </a:solidFill>
                <a:latin typeface="Calibri" pitchFamily="34" charset="0"/>
                <a:ea typeface="Calibri" pitchFamily="34" charset="-122"/>
                <a:cs typeface="Calibri" pitchFamily="34" charset="-120"/>
              </a:rPr>
              <a:t>SERVICE DETAIL</a:t>
            </a:r>
            <a:endParaRPr lang="en-US" sz="750" dirty="0"/>
          </a:p>
        </p:txBody>
      </p:sp>
      <p:sp>
        <p:nvSpPr>
          <p:cNvPr id="8" name="Text 5"/>
          <p:cNvSpPr/>
          <p:nvPr/>
        </p:nvSpPr>
        <p:spPr>
          <a:xfrm>
            <a:off x="109728" y="1207008"/>
            <a:ext cx="2057400" cy="77724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GRC Services</a:t>
            </a:r>
            <a:endParaRPr lang="en-US" sz="1600" dirty="0"/>
          </a:p>
        </p:txBody>
      </p:sp>
      <p:sp>
        <p:nvSpPr>
          <p:cNvPr id="9" name="Shape 6"/>
          <p:cNvSpPr/>
          <p:nvPr/>
        </p:nvSpPr>
        <p:spPr>
          <a:xfrm>
            <a:off x="137160" y="2066544"/>
            <a:ext cx="1645920" cy="36576"/>
          </a:xfrm>
          <a:prstGeom prst="rect">
            <a:avLst/>
          </a:prstGeom>
          <a:solidFill>
            <a:srgbClr val="B42626"/>
          </a:solidFill>
          <a:ln w="12700">
            <a:solidFill>
              <a:srgbClr val="B42626"/>
            </a:solidFill>
            <a:prstDash val="solid"/>
          </a:ln>
        </p:spPr>
      </p:sp>
      <p:sp>
        <p:nvSpPr>
          <p:cNvPr id="10" name="Text 7"/>
          <p:cNvSpPr/>
          <p:nvPr/>
        </p:nvSpPr>
        <p:spPr>
          <a:xfrm>
            <a:off x="109728" y="2176272"/>
            <a:ext cx="2066544" cy="822960"/>
          </a:xfrm>
          <a:prstGeom prst="rect">
            <a:avLst/>
          </a:prstGeom>
          <a:noFill/>
          <a:ln/>
        </p:spPr>
        <p:txBody>
          <a:bodyPr wrap="square" rtlCol="0" anchor="ctr"/>
          <a:lstStyle/>
          <a:p>
            <a:pPr indent="0" marL="0">
              <a:buNone/>
            </a:pPr>
            <a:r>
              <a:rPr lang="en-US" sz="900" i="1" dirty="0">
                <a:solidFill>
                  <a:srgbClr val="B8C8D8"/>
                </a:solidFill>
                <a:latin typeface="Calibri" pitchFamily="34" charset="0"/>
                <a:ea typeface="Calibri" pitchFamily="34" charset="-122"/>
                <a:cs typeface="Calibri" pitchFamily="34" charset="-120"/>
              </a:rPr>
              <a:t>Governance, Risk &amp; Compliance — building a resilient security posture through structured frameworks.</a:t>
            </a:r>
            <a:endParaRPr lang="en-US" sz="900" dirty="0"/>
          </a:p>
        </p:txBody>
      </p:sp>
      <p:sp>
        <p:nvSpPr>
          <p:cNvPr id="11" name="Text 8"/>
          <p:cNvSpPr/>
          <p:nvPr/>
        </p:nvSpPr>
        <p:spPr>
          <a:xfrm>
            <a:off x="109728" y="3090672"/>
            <a:ext cx="2066544" cy="237744"/>
          </a:xfrm>
          <a:prstGeom prst="rect">
            <a:avLst/>
          </a:prstGeom>
          <a:noFill/>
          <a:ln/>
        </p:spPr>
        <p:txBody>
          <a:bodyPr wrap="square" rtlCol="0" anchor="ctr"/>
          <a:lstStyle/>
          <a:p>
            <a:pPr indent="0" marL="0">
              <a:buNone/>
            </a:pPr>
            <a:r>
              <a:rPr lang="en-US" sz="750" b="1" spc="100" kern="0" dirty="0">
                <a:solidFill>
                  <a:srgbClr val="D97070"/>
                </a:solidFill>
                <a:latin typeface="Calibri" pitchFamily="34" charset="0"/>
                <a:ea typeface="Calibri" pitchFamily="34" charset="-122"/>
                <a:cs typeface="Calibri" pitchFamily="34" charset="-120"/>
              </a:rPr>
              <a:t>KEY DELIVERABLES</a:t>
            </a:r>
            <a:endParaRPr lang="en-US" sz="750" dirty="0"/>
          </a:p>
        </p:txBody>
      </p:sp>
      <p:sp>
        <p:nvSpPr>
          <p:cNvPr id="12" name="Shape 9"/>
          <p:cNvSpPr/>
          <p:nvPr/>
        </p:nvSpPr>
        <p:spPr>
          <a:xfrm>
            <a:off x="128016" y="3401568"/>
            <a:ext cx="91440" cy="91440"/>
          </a:xfrm>
          <a:prstGeom prst="rect">
            <a:avLst/>
          </a:prstGeom>
          <a:solidFill>
            <a:srgbClr val="B42626"/>
          </a:solidFill>
          <a:ln w="12700">
            <a:solidFill>
              <a:srgbClr val="B42626"/>
            </a:solidFill>
            <a:prstDash val="solid"/>
          </a:ln>
        </p:spPr>
      </p:sp>
      <p:sp>
        <p:nvSpPr>
          <p:cNvPr id="13" name="Text 10"/>
          <p:cNvSpPr/>
          <p:nvPr/>
        </p:nvSpPr>
        <p:spPr>
          <a:xfrm>
            <a:off x="274320" y="334670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Gap Assessment Report</a:t>
            </a:r>
            <a:endParaRPr lang="en-US" sz="850" dirty="0"/>
          </a:p>
        </p:txBody>
      </p:sp>
      <p:sp>
        <p:nvSpPr>
          <p:cNvPr id="14" name="Shape 11"/>
          <p:cNvSpPr/>
          <p:nvPr/>
        </p:nvSpPr>
        <p:spPr>
          <a:xfrm>
            <a:off x="128016" y="3712464"/>
            <a:ext cx="91440" cy="91440"/>
          </a:xfrm>
          <a:prstGeom prst="rect">
            <a:avLst/>
          </a:prstGeom>
          <a:solidFill>
            <a:srgbClr val="B42626"/>
          </a:solidFill>
          <a:ln w="12700">
            <a:solidFill>
              <a:srgbClr val="B42626"/>
            </a:solidFill>
            <a:prstDash val="solid"/>
          </a:ln>
        </p:spPr>
      </p:sp>
      <p:sp>
        <p:nvSpPr>
          <p:cNvPr id="15" name="Text 12"/>
          <p:cNvSpPr/>
          <p:nvPr/>
        </p:nvSpPr>
        <p:spPr>
          <a:xfrm>
            <a:off x="274320" y="3657600"/>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Risk Register &amp; Treatment Plan</a:t>
            </a:r>
            <a:endParaRPr lang="en-US" sz="850" dirty="0"/>
          </a:p>
        </p:txBody>
      </p:sp>
      <p:sp>
        <p:nvSpPr>
          <p:cNvPr id="16" name="Shape 13"/>
          <p:cNvSpPr/>
          <p:nvPr/>
        </p:nvSpPr>
        <p:spPr>
          <a:xfrm>
            <a:off x="128016" y="4023360"/>
            <a:ext cx="91440" cy="91440"/>
          </a:xfrm>
          <a:prstGeom prst="rect">
            <a:avLst/>
          </a:prstGeom>
          <a:solidFill>
            <a:srgbClr val="B42626"/>
          </a:solidFill>
          <a:ln w="12700">
            <a:solidFill>
              <a:srgbClr val="B42626"/>
            </a:solidFill>
            <a:prstDash val="solid"/>
          </a:ln>
        </p:spPr>
      </p:sp>
      <p:sp>
        <p:nvSpPr>
          <p:cNvPr id="17" name="Text 14"/>
          <p:cNvSpPr/>
          <p:nvPr/>
        </p:nvSpPr>
        <p:spPr>
          <a:xfrm>
            <a:off x="274320" y="3968496"/>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Policy &amp; Procedure Documentation</a:t>
            </a:r>
            <a:endParaRPr lang="en-US" sz="850" dirty="0"/>
          </a:p>
        </p:txBody>
      </p:sp>
      <p:sp>
        <p:nvSpPr>
          <p:cNvPr id="18" name="Shape 15"/>
          <p:cNvSpPr/>
          <p:nvPr/>
        </p:nvSpPr>
        <p:spPr>
          <a:xfrm>
            <a:off x="128016" y="4334256"/>
            <a:ext cx="91440" cy="91440"/>
          </a:xfrm>
          <a:prstGeom prst="rect">
            <a:avLst/>
          </a:prstGeom>
          <a:solidFill>
            <a:srgbClr val="B42626"/>
          </a:solidFill>
          <a:ln w="12700">
            <a:solidFill>
              <a:srgbClr val="B42626"/>
            </a:solidFill>
            <a:prstDash val="solid"/>
          </a:ln>
        </p:spPr>
      </p:sp>
      <p:sp>
        <p:nvSpPr>
          <p:cNvPr id="19" name="Text 16"/>
          <p:cNvSpPr/>
          <p:nvPr/>
        </p:nvSpPr>
        <p:spPr>
          <a:xfrm>
            <a:off x="274320" y="4279392"/>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Audit Readiness Report</a:t>
            </a:r>
            <a:endParaRPr lang="en-US" sz="850" dirty="0"/>
          </a:p>
        </p:txBody>
      </p:sp>
      <p:sp>
        <p:nvSpPr>
          <p:cNvPr id="20" name="Shape 17"/>
          <p:cNvSpPr/>
          <p:nvPr/>
        </p:nvSpPr>
        <p:spPr>
          <a:xfrm>
            <a:off x="128016" y="4645152"/>
            <a:ext cx="91440" cy="91440"/>
          </a:xfrm>
          <a:prstGeom prst="rect">
            <a:avLst/>
          </a:prstGeom>
          <a:solidFill>
            <a:srgbClr val="B42626"/>
          </a:solidFill>
          <a:ln w="12700">
            <a:solidFill>
              <a:srgbClr val="B42626"/>
            </a:solidFill>
            <a:prstDash val="solid"/>
          </a:ln>
        </p:spPr>
      </p:sp>
      <p:sp>
        <p:nvSpPr>
          <p:cNvPr id="21" name="Text 18"/>
          <p:cNvSpPr/>
          <p:nvPr/>
        </p:nvSpPr>
        <p:spPr>
          <a:xfrm>
            <a:off x="274320" y="4590288"/>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Certification Support</a:t>
            </a:r>
            <a:endParaRPr lang="en-US" sz="850" dirty="0"/>
          </a:p>
        </p:txBody>
      </p:sp>
      <p:sp>
        <p:nvSpPr>
          <p:cNvPr id="22" name="Shape 19"/>
          <p:cNvSpPr/>
          <p:nvPr/>
        </p:nvSpPr>
        <p:spPr>
          <a:xfrm>
            <a:off x="128016" y="4956048"/>
            <a:ext cx="91440" cy="91440"/>
          </a:xfrm>
          <a:prstGeom prst="rect">
            <a:avLst/>
          </a:prstGeom>
          <a:solidFill>
            <a:srgbClr val="B42626"/>
          </a:solidFill>
          <a:ln w="12700">
            <a:solidFill>
              <a:srgbClr val="B42626"/>
            </a:solidFill>
            <a:prstDash val="solid"/>
          </a:ln>
        </p:spPr>
      </p:sp>
      <p:sp>
        <p:nvSpPr>
          <p:cNvPr id="23" name="Text 20"/>
          <p:cNvSpPr/>
          <p:nvPr/>
        </p:nvSpPr>
        <p:spPr>
          <a:xfrm>
            <a:off x="274320" y="490118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Third-Party Risk Reports</a:t>
            </a:r>
            <a:endParaRPr lang="en-US" sz="850" dirty="0"/>
          </a:p>
        </p:txBody>
      </p:sp>
      <p:sp>
        <p:nvSpPr>
          <p:cNvPr id="24" name="Shape 21"/>
          <p:cNvSpPr/>
          <p:nvPr/>
        </p:nvSpPr>
        <p:spPr>
          <a:xfrm>
            <a:off x="128016" y="5266944"/>
            <a:ext cx="91440" cy="91440"/>
          </a:xfrm>
          <a:prstGeom prst="rect">
            <a:avLst/>
          </a:prstGeom>
          <a:solidFill>
            <a:srgbClr val="B42626"/>
          </a:solidFill>
          <a:ln w="12700">
            <a:solidFill>
              <a:srgbClr val="B42626"/>
            </a:solidFill>
            <a:prstDash val="solid"/>
          </a:ln>
        </p:spPr>
      </p:sp>
      <p:sp>
        <p:nvSpPr>
          <p:cNvPr id="25" name="Text 22"/>
          <p:cNvSpPr/>
          <p:nvPr/>
        </p:nvSpPr>
        <p:spPr>
          <a:xfrm>
            <a:off x="274320" y="5212080"/>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Compliance Dashboard</a:t>
            </a:r>
            <a:endParaRPr lang="en-US" sz="850" dirty="0"/>
          </a:p>
        </p:txBody>
      </p:sp>
      <p:sp>
        <p:nvSpPr>
          <p:cNvPr id="26" name="Text 23"/>
          <p:cNvSpPr/>
          <p:nvPr/>
        </p:nvSpPr>
        <p:spPr>
          <a:xfrm>
            <a:off x="2423160" y="91440"/>
            <a:ext cx="6492240" cy="457200"/>
          </a:xfrm>
          <a:prstGeom prst="rect">
            <a:avLst/>
          </a:prstGeom>
          <a:noFill/>
          <a:ln/>
        </p:spPr>
        <p:txBody>
          <a:bodyPr wrap="square" rtlCol="0" anchor="ctr"/>
          <a:lstStyle/>
          <a:p>
            <a:pPr indent="0" marL="0">
              <a:buNone/>
            </a:pPr>
            <a:r>
              <a:rPr lang="en-US" sz="1900" b="1" dirty="0">
                <a:solidFill>
                  <a:srgbClr val="1C2B3A"/>
                </a:solidFill>
                <a:latin typeface="Calibri" pitchFamily="34" charset="0"/>
                <a:ea typeface="Calibri" pitchFamily="34" charset="-122"/>
                <a:cs typeface="Calibri" pitchFamily="34" charset="-120"/>
              </a:rPr>
              <a:t>GRC Services</a:t>
            </a:r>
            <a:endParaRPr lang="en-US" sz="1900" dirty="0"/>
          </a:p>
        </p:txBody>
      </p:sp>
      <p:sp>
        <p:nvSpPr>
          <p:cNvPr id="27" name="Shape 24"/>
          <p:cNvSpPr/>
          <p:nvPr/>
        </p:nvSpPr>
        <p:spPr>
          <a:xfrm>
            <a:off x="2423160" y="566928"/>
            <a:ext cx="6492240" cy="16459"/>
          </a:xfrm>
          <a:prstGeom prst="rect">
            <a:avLst/>
          </a:prstGeom>
          <a:solidFill>
            <a:srgbClr val="DDE3E8"/>
          </a:solidFill>
          <a:ln w="12700">
            <a:solidFill>
              <a:srgbClr val="DDE3E8"/>
            </a:solidFill>
            <a:prstDash val="solid"/>
          </a:ln>
        </p:spPr>
      </p:sp>
      <p:sp>
        <p:nvSpPr>
          <p:cNvPr id="28" name="Shape 25"/>
          <p:cNvSpPr/>
          <p:nvPr/>
        </p:nvSpPr>
        <p:spPr>
          <a:xfrm>
            <a:off x="2423160" y="658368"/>
            <a:ext cx="6492240" cy="91440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9" name="Shape 26"/>
          <p:cNvSpPr/>
          <p:nvPr/>
        </p:nvSpPr>
        <p:spPr>
          <a:xfrm>
            <a:off x="2423160" y="658368"/>
            <a:ext cx="6492240" cy="54864"/>
          </a:xfrm>
          <a:prstGeom prst="rect">
            <a:avLst/>
          </a:prstGeom>
          <a:solidFill>
            <a:srgbClr val="B42626"/>
          </a:solidFill>
          <a:ln w="12700">
            <a:solidFill>
              <a:srgbClr val="B42626"/>
            </a:solidFill>
            <a:prstDash val="solid"/>
          </a:ln>
        </p:spPr>
      </p:sp>
      <p:sp>
        <p:nvSpPr>
          <p:cNvPr id="30" name="Text 27"/>
          <p:cNvSpPr/>
          <p:nvPr/>
        </p:nvSpPr>
        <p:spPr>
          <a:xfrm>
            <a:off x="2578608" y="658368"/>
            <a:ext cx="6217920" cy="292608"/>
          </a:xfrm>
          <a:prstGeom prst="rect">
            <a:avLst/>
          </a:prstGeom>
          <a:noFill/>
          <a:ln/>
        </p:spPr>
        <p:txBody>
          <a:bodyPr wrap="square" rtlCol="0" anchor="ctr"/>
          <a:lstStyle/>
          <a:p>
            <a:pPr indent="0" marL="0">
              <a:buNone/>
            </a:pPr>
            <a:r>
              <a:rPr lang="en-US" sz="800" b="1" spc="150" kern="0" dirty="0">
                <a:solidFill>
                  <a:srgbClr val="5A6A78"/>
                </a:solidFill>
                <a:latin typeface="Calibri" pitchFamily="34" charset="0"/>
                <a:ea typeface="Calibri" pitchFamily="34" charset="-122"/>
                <a:cs typeface="Calibri" pitchFamily="34" charset="-120"/>
              </a:rPr>
              <a:t>OVERVIEW</a:t>
            </a:r>
            <a:endParaRPr lang="en-US" sz="800" dirty="0"/>
          </a:p>
        </p:txBody>
      </p:sp>
      <p:sp>
        <p:nvSpPr>
          <p:cNvPr id="31" name="Text 28"/>
          <p:cNvSpPr/>
          <p:nvPr/>
        </p:nvSpPr>
        <p:spPr>
          <a:xfrm>
            <a:off x="2578608" y="969264"/>
            <a:ext cx="6217920" cy="53035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Our GRC practice helps organizations design, implement, and maintain security management systems aligned to international standards and Indian regulatory mandates. We cover the full audit lifecycle — from gap assessment and documentation to certification readiness and ongoing compliance advisory — across ISO 27001, SOC 2, PCI DSS, GDPR, HIPAA, RBI, SEBI, IRDAI, and more.</a:t>
            </a:r>
            <a:endParaRPr lang="en-US" sz="950" dirty="0"/>
          </a:p>
        </p:txBody>
      </p:sp>
      <p:sp>
        <p:nvSpPr>
          <p:cNvPr id="32" name="Shape 29"/>
          <p:cNvSpPr/>
          <p:nvPr/>
        </p:nvSpPr>
        <p:spPr>
          <a:xfrm>
            <a:off x="2423160" y="1682496"/>
            <a:ext cx="3145536"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3" name="Shape 30"/>
          <p:cNvSpPr/>
          <p:nvPr/>
        </p:nvSpPr>
        <p:spPr>
          <a:xfrm>
            <a:off x="2423160" y="1682496"/>
            <a:ext cx="3145536" cy="347472"/>
          </a:xfrm>
          <a:prstGeom prst="rect">
            <a:avLst/>
          </a:prstGeom>
          <a:solidFill>
            <a:srgbClr val="1C2B3A"/>
          </a:solidFill>
          <a:ln w="12700">
            <a:solidFill>
              <a:srgbClr val="1C2B3A"/>
            </a:solidFill>
            <a:prstDash val="solid"/>
          </a:ln>
        </p:spPr>
      </p:sp>
      <p:sp>
        <p:nvSpPr>
          <p:cNvPr id="34" name="Text 31"/>
          <p:cNvSpPr/>
          <p:nvPr/>
        </p:nvSpPr>
        <p:spPr>
          <a:xfrm>
            <a:off x="2578608"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SERVICE PROCESS</a:t>
            </a:r>
            <a:endParaRPr lang="en-US" sz="850" dirty="0"/>
          </a:p>
        </p:txBody>
      </p:sp>
      <p:sp>
        <p:nvSpPr>
          <p:cNvPr id="35" name="Shape 32"/>
          <p:cNvSpPr/>
          <p:nvPr/>
        </p:nvSpPr>
        <p:spPr>
          <a:xfrm>
            <a:off x="2560320" y="2121408"/>
            <a:ext cx="256032" cy="256032"/>
          </a:xfrm>
          <a:prstGeom prst="ellipse">
            <a:avLst/>
          </a:prstGeom>
          <a:solidFill>
            <a:srgbClr val="B42626"/>
          </a:solidFill>
          <a:ln w="12700">
            <a:solidFill>
              <a:srgbClr val="B42626"/>
            </a:solidFill>
            <a:prstDash val="solid"/>
          </a:ln>
        </p:spPr>
      </p:sp>
      <p:sp>
        <p:nvSpPr>
          <p:cNvPr id="36" name="Text 33"/>
          <p:cNvSpPr/>
          <p:nvPr/>
        </p:nvSpPr>
        <p:spPr>
          <a:xfrm>
            <a:off x="2560320" y="212140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37" name="Text 34"/>
          <p:cNvSpPr/>
          <p:nvPr/>
        </p:nvSpPr>
        <p:spPr>
          <a:xfrm>
            <a:off x="2889504" y="211226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Gap Assessment</a:t>
            </a:r>
            <a:endParaRPr lang="en-US" sz="900" dirty="0"/>
          </a:p>
        </p:txBody>
      </p:sp>
      <p:sp>
        <p:nvSpPr>
          <p:cNvPr id="38" name="Text 35"/>
          <p:cNvSpPr/>
          <p:nvPr/>
        </p:nvSpPr>
        <p:spPr>
          <a:xfrm>
            <a:off x="2889504" y="230428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Current state vs. standard requirements baseline</a:t>
            </a:r>
            <a:endParaRPr lang="en-US" sz="800" dirty="0"/>
          </a:p>
        </p:txBody>
      </p:sp>
      <p:sp>
        <p:nvSpPr>
          <p:cNvPr id="39" name="Shape 36"/>
          <p:cNvSpPr/>
          <p:nvPr/>
        </p:nvSpPr>
        <p:spPr>
          <a:xfrm>
            <a:off x="2679192" y="2377440"/>
            <a:ext cx="13716" cy="164592"/>
          </a:xfrm>
          <a:prstGeom prst="rect">
            <a:avLst/>
          </a:prstGeom>
          <a:solidFill>
            <a:srgbClr val="DDE3E8"/>
          </a:solidFill>
          <a:ln w="12700">
            <a:solidFill>
              <a:srgbClr val="DDE3E8"/>
            </a:solidFill>
            <a:prstDash val="solid"/>
          </a:ln>
        </p:spPr>
      </p:sp>
      <p:sp>
        <p:nvSpPr>
          <p:cNvPr id="40" name="Shape 37"/>
          <p:cNvSpPr/>
          <p:nvPr/>
        </p:nvSpPr>
        <p:spPr>
          <a:xfrm>
            <a:off x="2560320" y="2542032"/>
            <a:ext cx="256032" cy="256032"/>
          </a:xfrm>
          <a:prstGeom prst="ellipse">
            <a:avLst/>
          </a:prstGeom>
          <a:solidFill>
            <a:srgbClr val="B42626"/>
          </a:solidFill>
          <a:ln w="12700">
            <a:solidFill>
              <a:srgbClr val="B42626"/>
            </a:solidFill>
            <a:prstDash val="solid"/>
          </a:ln>
        </p:spPr>
      </p:sp>
      <p:sp>
        <p:nvSpPr>
          <p:cNvPr id="41" name="Text 38"/>
          <p:cNvSpPr/>
          <p:nvPr/>
        </p:nvSpPr>
        <p:spPr>
          <a:xfrm>
            <a:off x="2560320" y="2542032"/>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42" name="Text 39"/>
          <p:cNvSpPr/>
          <p:nvPr/>
        </p:nvSpPr>
        <p:spPr>
          <a:xfrm>
            <a:off x="2889504" y="2532888"/>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Risk Assessment</a:t>
            </a:r>
            <a:endParaRPr lang="en-US" sz="900" dirty="0"/>
          </a:p>
        </p:txBody>
      </p:sp>
      <p:sp>
        <p:nvSpPr>
          <p:cNvPr id="43" name="Text 40"/>
          <p:cNvSpPr/>
          <p:nvPr/>
        </p:nvSpPr>
        <p:spPr>
          <a:xfrm>
            <a:off x="2889504" y="2724912"/>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Asset identification, threat modelling, risk scoring</a:t>
            </a:r>
            <a:endParaRPr lang="en-US" sz="800" dirty="0"/>
          </a:p>
        </p:txBody>
      </p:sp>
      <p:sp>
        <p:nvSpPr>
          <p:cNvPr id="44" name="Shape 41"/>
          <p:cNvSpPr/>
          <p:nvPr/>
        </p:nvSpPr>
        <p:spPr>
          <a:xfrm>
            <a:off x="2679192" y="2798064"/>
            <a:ext cx="13716" cy="164592"/>
          </a:xfrm>
          <a:prstGeom prst="rect">
            <a:avLst/>
          </a:prstGeom>
          <a:solidFill>
            <a:srgbClr val="DDE3E8"/>
          </a:solidFill>
          <a:ln w="12700">
            <a:solidFill>
              <a:srgbClr val="DDE3E8"/>
            </a:solidFill>
            <a:prstDash val="solid"/>
          </a:ln>
        </p:spPr>
      </p:sp>
      <p:sp>
        <p:nvSpPr>
          <p:cNvPr id="45" name="Shape 42"/>
          <p:cNvSpPr/>
          <p:nvPr/>
        </p:nvSpPr>
        <p:spPr>
          <a:xfrm>
            <a:off x="2560320" y="2962656"/>
            <a:ext cx="256032" cy="256032"/>
          </a:xfrm>
          <a:prstGeom prst="ellipse">
            <a:avLst/>
          </a:prstGeom>
          <a:solidFill>
            <a:srgbClr val="B42626"/>
          </a:solidFill>
          <a:ln w="12700">
            <a:solidFill>
              <a:srgbClr val="B42626"/>
            </a:solidFill>
            <a:prstDash val="solid"/>
          </a:ln>
        </p:spPr>
      </p:sp>
      <p:sp>
        <p:nvSpPr>
          <p:cNvPr id="46" name="Text 43"/>
          <p:cNvSpPr/>
          <p:nvPr/>
        </p:nvSpPr>
        <p:spPr>
          <a:xfrm>
            <a:off x="2560320" y="2962656"/>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47" name="Text 44"/>
          <p:cNvSpPr/>
          <p:nvPr/>
        </p:nvSpPr>
        <p:spPr>
          <a:xfrm>
            <a:off x="2889504" y="2953512"/>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Documentation</a:t>
            </a:r>
            <a:endParaRPr lang="en-US" sz="900" dirty="0"/>
          </a:p>
        </p:txBody>
      </p:sp>
      <p:sp>
        <p:nvSpPr>
          <p:cNvPr id="48" name="Text 45"/>
          <p:cNvSpPr/>
          <p:nvPr/>
        </p:nvSpPr>
        <p:spPr>
          <a:xfrm>
            <a:off x="2889504" y="3145536"/>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Policies, SOPs, controls framework build-out</a:t>
            </a:r>
            <a:endParaRPr lang="en-US" sz="800" dirty="0"/>
          </a:p>
        </p:txBody>
      </p:sp>
      <p:sp>
        <p:nvSpPr>
          <p:cNvPr id="49" name="Shape 46"/>
          <p:cNvSpPr/>
          <p:nvPr/>
        </p:nvSpPr>
        <p:spPr>
          <a:xfrm>
            <a:off x="2679192" y="3218688"/>
            <a:ext cx="13716" cy="164592"/>
          </a:xfrm>
          <a:prstGeom prst="rect">
            <a:avLst/>
          </a:prstGeom>
          <a:solidFill>
            <a:srgbClr val="DDE3E8"/>
          </a:solidFill>
          <a:ln w="12700">
            <a:solidFill>
              <a:srgbClr val="DDE3E8"/>
            </a:solidFill>
            <a:prstDash val="solid"/>
          </a:ln>
        </p:spPr>
      </p:sp>
      <p:sp>
        <p:nvSpPr>
          <p:cNvPr id="50" name="Shape 47"/>
          <p:cNvSpPr/>
          <p:nvPr/>
        </p:nvSpPr>
        <p:spPr>
          <a:xfrm>
            <a:off x="2560320" y="3383280"/>
            <a:ext cx="256032" cy="256032"/>
          </a:xfrm>
          <a:prstGeom prst="ellipse">
            <a:avLst/>
          </a:prstGeom>
          <a:solidFill>
            <a:srgbClr val="B42626"/>
          </a:solidFill>
          <a:ln w="12700">
            <a:solidFill>
              <a:srgbClr val="B42626"/>
            </a:solidFill>
            <a:prstDash val="solid"/>
          </a:ln>
        </p:spPr>
      </p:sp>
      <p:sp>
        <p:nvSpPr>
          <p:cNvPr id="51" name="Text 48"/>
          <p:cNvSpPr/>
          <p:nvPr/>
        </p:nvSpPr>
        <p:spPr>
          <a:xfrm>
            <a:off x="2560320" y="3383280"/>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52" name="Text 49"/>
          <p:cNvSpPr/>
          <p:nvPr/>
        </p:nvSpPr>
        <p:spPr>
          <a:xfrm>
            <a:off x="2889504" y="3374136"/>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Implementation Support</a:t>
            </a:r>
            <a:endParaRPr lang="en-US" sz="900" dirty="0"/>
          </a:p>
        </p:txBody>
      </p:sp>
      <p:sp>
        <p:nvSpPr>
          <p:cNvPr id="53" name="Text 50"/>
          <p:cNvSpPr/>
          <p:nvPr/>
        </p:nvSpPr>
        <p:spPr>
          <a:xfrm>
            <a:off x="2889504" y="3566160"/>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Controls deployment, awareness training</a:t>
            </a:r>
            <a:endParaRPr lang="en-US" sz="800" dirty="0"/>
          </a:p>
        </p:txBody>
      </p:sp>
      <p:sp>
        <p:nvSpPr>
          <p:cNvPr id="54" name="Shape 51"/>
          <p:cNvSpPr/>
          <p:nvPr/>
        </p:nvSpPr>
        <p:spPr>
          <a:xfrm>
            <a:off x="2679192" y="3639312"/>
            <a:ext cx="13716" cy="164592"/>
          </a:xfrm>
          <a:prstGeom prst="rect">
            <a:avLst/>
          </a:prstGeom>
          <a:solidFill>
            <a:srgbClr val="DDE3E8"/>
          </a:solidFill>
          <a:ln w="12700">
            <a:solidFill>
              <a:srgbClr val="DDE3E8"/>
            </a:solidFill>
            <a:prstDash val="solid"/>
          </a:ln>
        </p:spPr>
      </p:sp>
      <p:sp>
        <p:nvSpPr>
          <p:cNvPr id="55" name="Shape 52"/>
          <p:cNvSpPr/>
          <p:nvPr/>
        </p:nvSpPr>
        <p:spPr>
          <a:xfrm>
            <a:off x="2560320" y="3803904"/>
            <a:ext cx="256032" cy="256032"/>
          </a:xfrm>
          <a:prstGeom prst="ellipse">
            <a:avLst/>
          </a:prstGeom>
          <a:solidFill>
            <a:srgbClr val="B42626"/>
          </a:solidFill>
          <a:ln w="12700">
            <a:solidFill>
              <a:srgbClr val="B42626"/>
            </a:solidFill>
            <a:prstDash val="solid"/>
          </a:ln>
        </p:spPr>
      </p:sp>
      <p:sp>
        <p:nvSpPr>
          <p:cNvPr id="56" name="Text 53"/>
          <p:cNvSpPr/>
          <p:nvPr/>
        </p:nvSpPr>
        <p:spPr>
          <a:xfrm>
            <a:off x="2560320" y="3803904"/>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57" name="Text 54"/>
          <p:cNvSpPr/>
          <p:nvPr/>
        </p:nvSpPr>
        <p:spPr>
          <a:xfrm>
            <a:off x="2889504" y="3794760"/>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Internal Audit</a:t>
            </a:r>
            <a:endParaRPr lang="en-US" sz="900" dirty="0"/>
          </a:p>
        </p:txBody>
      </p:sp>
      <p:sp>
        <p:nvSpPr>
          <p:cNvPr id="58" name="Text 55"/>
          <p:cNvSpPr/>
          <p:nvPr/>
        </p:nvSpPr>
        <p:spPr>
          <a:xfrm>
            <a:off x="2889504" y="3986784"/>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Pre-audit review, evidence collection, readiness check</a:t>
            </a:r>
            <a:endParaRPr lang="en-US" sz="800" dirty="0"/>
          </a:p>
        </p:txBody>
      </p:sp>
      <p:sp>
        <p:nvSpPr>
          <p:cNvPr id="59" name="Shape 56"/>
          <p:cNvSpPr/>
          <p:nvPr/>
        </p:nvSpPr>
        <p:spPr>
          <a:xfrm>
            <a:off x="2679192" y="4059936"/>
            <a:ext cx="13716" cy="164592"/>
          </a:xfrm>
          <a:prstGeom prst="rect">
            <a:avLst/>
          </a:prstGeom>
          <a:solidFill>
            <a:srgbClr val="DDE3E8"/>
          </a:solidFill>
          <a:ln w="12700">
            <a:solidFill>
              <a:srgbClr val="DDE3E8"/>
            </a:solidFill>
            <a:prstDash val="solid"/>
          </a:ln>
        </p:spPr>
      </p:sp>
      <p:sp>
        <p:nvSpPr>
          <p:cNvPr id="60" name="Shape 57"/>
          <p:cNvSpPr/>
          <p:nvPr/>
        </p:nvSpPr>
        <p:spPr>
          <a:xfrm>
            <a:off x="2560320" y="4224528"/>
            <a:ext cx="256032" cy="256032"/>
          </a:xfrm>
          <a:prstGeom prst="ellipse">
            <a:avLst/>
          </a:prstGeom>
          <a:solidFill>
            <a:srgbClr val="B42626"/>
          </a:solidFill>
          <a:ln w="12700">
            <a:solidFill>
              <a:srgbClr val="B42626"/>
            </a:solidFill>
            <a:prstDash val="solid"/>
          </a:ln>
        </p:spPr>
      </p:sp>
      <p:sp>
        <p:nvSpPr>
          <p:cNvPr id="61" name="Text 58"/>
          <p:cNvSpPr/>
          <p:nvPr/>
        </p:nvSpPr>
        <p:spPr>
          <a:xfrm>
            <a:off x="2560320" y="422452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62" name="Text 59"/>
          <p:cNvSpPr/>
          <p:nvPr/>
        </p:nvSpPr>
        <p:spPr>
          <a:xfrm>
            <a:off x="2889504" y="421538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Certification &amp; Advisory</a:t>
            </a:r>
            <a:endParaRPr lang="en-US" sz="900" dirty="0"/>
          </a:p>
        </p:txBody>
      </p:sp>
      <p:sp>
        <p:nvSpPr>
          <p:cNvPr id="63" name="Text 60"/>
          <p:cNvSpPr/>
          <p:nvPr/>
        </p:nvSpPr>
        <p:spPr>
          <a:xfrm>
            <a:off x="2889504" y="440740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Liaison with certification bodies, ongoing guidance</a:t>
            </a:r>
            <a:endParaRPr lang="en-US" sz="800" dirty="0"/>
          </a:p>
        </p:txBody>
      </p:sp>
      <p:sp>
        <p:nvSpPr>
          <p:cNvPr id="64" name="Shape 61"/>
          <p:cNvSpPr/>
          <p:nvPr/>
        </p:nvSpPr>
        <p:spPr>
          <a:xfrm>
            <a:off x="5742432" y="1682496"/>
            <a:ext cx="3172968"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65" name="Shape 62"/>
          <p:cNvSpPr/>
          <p:nvPr/>
        </p:nvSpPr>
        <p:spPr>
          <a:xfrm>
            <a:off x="5742432" y="1682496"/>
            <a:ext cx="3172968" cy="347472"/>
          </a:xfrm>
          <a:prstGeom prst="rect">
            <a:avLst/>
          </a:prstGeom>
          <a:solidFill>
            <a:srgbClr val="1C2B3A"/>
          </a:solidFill>
          <a:ln w="12700">
            <a:solidFill>
              <a:srgbClr val="1C2B3A"/>
            </a:solidFill>
            <a:prstDash val="solid"/>
          </a:ln>
        </p:spPr>
      </p:sp>
      <p:sp>
        <p:nvSpPr>
          <p:cNvPr id="66" name="Text 63"/>
          <p:cNvSpPr/>
          <p:nvPr/>
        </p:nvSpPr>
        <p:spPr>
          <a:xfrm>
            <a:off x="5888736"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TOOLS &amp; STANDARDS</a:t>
            </a:r>
            <a:endParaRPr lang="en-US" sz="850" dirty="0"/>
          </a:p>
        </p:txBody>
      </p:sp>
      <p:sp>
        <p:nvSpPr>
          <p:cNvPr id="67" name="Text 64"/>
          <p:cNvSpPr/>
          <p:nvPr/>
        </p:nvSpPr>
        <p:spPr>
          <a:xfrm>
            <a:off x="5888736" y="2139696"/>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Tools &amp; Frameworks</a:t>
            </a:r>
            <a:endParaRPr lang="en-US" sz="800" dirty="0"/>
          </a:p>
        </p:txBody>
      </p:sp>
      <p:sp>
        <p:nvSpPr>
          <p:cNvPr id="68" name="Shape 65"/>
          <p:cNvSpPr/>
          <p:nvPr/>
        </p:nvSpPr>
        <p:spPr>
          <a:xfrm>
            <a:off x="5907024" y="2414016"/>
            <a:ext cx="82296" cy="82296"/>
          </a:xfrm>
          <a:prstGeom prst="rect">
            <a:avLst/>
          </a:prstGeom>
          <a:solidFill>
            <a:srgbClr val="D97070"/>
          </a:solidFill>
          <a:ln w="12700">
            <a:solidFill>
              <a:srgbClr val="D97070"/>
            </a:solidFill>
            <a:prstDash val="solid"/>
          </a:ln>
        </p:spPr>
      </p:sp>
      <p:sp>
        <p:nvSpPr>
          <p:cNvPr id="69" name="Text 66"/>
          <p:cNvSpPr/>
          <p:nvPr/>
        </p:nvSpPr>
        <p:spPr>
          <a:xfrm>
            <a:off x="6053328" y="2359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ISO 27001:2022 Framework</a:t>
            </a:r>
            <a:endParaRPr lang="en-US" sz="850" dirty="0"/>
          </a:p>
        </p:txBody>
      </p:sp>
      <p:sp>
        <p:nvSpPr>
          <p:cNvPr id="70" name="Shape 67"/>
          <p:cNvSpPr/>
          <p:nvPr/>
        </p:nvSpPr>
        <p:spPr>
          <a:xfrm>
            <a:off x="5907024" y="2688336"/>
            <a:ext cx="82296" cy="82296"/>
          </a:xfrm>
          <a:prstGeom prst="rect">
            <a:avLst/>
          </a:prstGeom>
          <a:solidFill>
            <a:srgbClr val="D97070"/>
          </a:solidFill>
          <a:ln w="12700">
            <a:solidFill>
              <a:srgbClr val="D97070"/>
            </a:solidFill>
            <a:prstDash val="solid"/>
          </a:ln>
        </p:spPr>
      </p:sp>
      <p:sp>
        <p:nvSpPr>
          <p:cNvPr id="71" name="Text 68"/>
          <p:cNvSpPr/>
          <p:nvPr/>
        </p:nvSpPr>
        <p:spPr>
          <a:xfrm>
            <a:off x="6053328" y="2633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SOC 2 Trust Criteria</a:t>
            </a:r>
            <a:endParaRPr lang="en-US" sz="850" dirty="0"/>
          </a:p>
        </p:txBody>
      </p:sp>
      <p:sp>
        <p:nvSpPr>
          <p:cNvPr id="72" name="Shape 69"/>
          <p:cNvSpPr/>
          <p:nvPr/>
        </p:nvSpPr>
        <p:spPr>
          <a:xfrm>
            <a:off x="5907024" y="2962656"/>
            <a:ext cx="82296" cy="82296"/>
          </a:xfrm>
          <a:prstGeom prst="rect">
            <a:avLst/>
          </a:prstGeom>
          <a:solidFill>
            <a:srgbClr val="D97070"/>
          </a:solidFill>
          <a:ln w="12700">
            <a:solidFill>
              <a:srgbClr val="D97070"/>
            </a:solidFill>
            <a:prstDash val="solid"/>
          </a:ln>
        </p:spPr>
      </p:sp>
      <p:sp>
        <p:nvSpPr>
          <p:cNvPr id="73" name="Text 70"/>
          <p:cNvSpPr/>
          <p:nvPr/>
        </p:nvSpPr>
        <p:spPr>
          <a:xfrm>
            <a:off x="6053328" y="2907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NIST CSF</a:t>
            </a:r>
            <a:endParaRPr lang="en-US" sz="850" dirty="0"/>
          </a:p>
        </p:txBody>
      </p:sp>
      <p:sp>
        <p:nvSpPr>
          <p:cNvPr id="74" name="Shape 71"/>
          <p:cNvSpPr/>
          <p:nvPr/>
        </p:nvSpPr>
        <p:spPr>
          <a:xfrm>
            <a:off x="5907024" y="3236976"/>
            <a:ext cx="82296" cy="82296"/>
          </a:xfrm>
          <a:prstGeom prst="rect">
            <a:avLst/>
          </a:prstGeom>
          <a:solidFill>
            <a:srgbClr val="D97070"/>
          </a:solidFill>
          <a:ln w="12700">
            <a:solidFill>
              <a:srgbClr val="D97070"/>
            </a:solidFill>
            <a:prstDash val="solid"/>
          </a:ln>
        </p:spPr>
      </p:sp>
      <p:sp>
        <p:nvSpPr>
          <p:cNvPr id="75" name="Text 72"/>
          <p:cNvSpPr/>
          <p:nvPr/>
        </p:nvSpPr>
        <p:spPr>
          <a:xfrm>
            <a:off x="6053328" y="3182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RBI IT Framework</a:t>
            </a:r>
            <a:endParaRPr lang="en-US" sz="850" dirty="0"/>
          </a:p>
        </p:txBody>
      </p:sp>
      <p:sp>
        <p:nvSpPr>
          <p:cNvPr id="76" name="Shape 73"/>
          <p:cNvSpPr/>
          <p:nvPr/>
        </p:nvSpPr>
        <p:spPr>
          <a:xfrm>
            <a:off x="5907024" y="3511296"/>
            <a:ext cx="82296" cy="82296"/>
          </a:xfrm>
          <a:prstGeom prst="rect">
            <a:avLst/>
          </a:prstGeom>
          <a:solidFill>
            <a:srgbClr val="D97070"/>
          </a:solidFill>
          <a:ln w="12700">
            <a:solidFill>
              <a:srgbClr val="D97070"/>
            </a:solidFill>
            <a:prstDash val="solid"/>
          </a:ln>
        </p:spPr>
      </p:sp>
      <p:sp>
        <p:nvSpPr>
          <p:cNvPr id="77" name="Text 74"/>
          <p:cNvSpPr/>
          <p:nvPr/>
        </p:nvSpPr>
        <p:spPr>
          <a:xfrm>
            <a:off x="6053328" y="34564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SEBI Cybersecurity Circular</a:t>
            </a:r>
            <a:endParaRPr lang="en-US" sz="850" dirty="0"/>
          </a:p>
        </p:txBody>
      </p:sp>
      <p:sp>
        <p:nvSpPr>
          <p:cNvPr id="78" name="Shape 75"/>
          <p:cNvSpPr/>
          <p:nvPr/>
        </p:nvSpPr>
        <p:spPr>
          <a:xfrm>
            <a:off x="5907024" y="3785616"/>
            <a:ext cx="82296" cy="82296"/>
          </a:xfrm>
          <a:prstGeom prst="rect">
            <a:avLst/>
          </a:prstGeom>
          <a:solidFill>
            <a:srgbClr val="D97070"/>
          </a:solidFill>
          <a:ln w="12700">
            <a:solidFill>
              <a:srgbClr val="D97070"/>
            </a:solidFill>
            <a:prstDash val="solid"/>
          </a:ln>
        </p:spPr>
      </p:sp>
      <p:sp>
        <p:nvSpPr>
          <p:cNvPr id="79" name="Text 76"/>
          <p:cNvSpPr/>
          <p:nvPr/>
        </p:nvSpPr>
        <p:spPr>
          <a:xfrm>
            <a:off x="6053328" y="37307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IRDAI Guidelines</a:t>
            </a:r>
            <a:endParaRPr lang="en-US" sz="850" dirty="0"/>
          </a:p>
        </p:txBody>
      </p:sp>
      <p:sp>
        <p:nvSpPr>
          <p:cNvPr id="80" name="Shape 77"/>
          <p:cNvSpPr/>
          <p:nvPr/>
        </p:nvSpPr>
        <p:spPr>
          <a:xfrm>
            <a:off x="5907024" y="4059936"/>
            <a:ext cx="82296" cy="82296"/>
          </a:xfrm>
          <a:prstGeom prst="rect">
            <a:avLst/>
          </a:prstGeom>
          <a:solidFill>
            <a:srgbClr val="D97070"/>
          </a:solidFill>
          <a:ln w="12700">
            <a:solidFill>
              <a:srgbClr val="D97070"/>
            </a:solidFill>
            <a:prstDash val="solid"/>
          </a:ln>
        </p:spPr>
      </p:sp>
      <p:sp>
        <p:nvSpPr>
          <p:cNvPr id="81" name="Text 78"/>
          <p:cNvSpPr/>
          <p:nvPr/>
        </p:nvSpPr>
        <p:spPr>
          <a:xfrm>
            <a:off x="6053328" y="40050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GDPR / PDPL Controls</a:t>
            </a:r>
            <a:endParaRPr lang="en-US" sz="850" dirty="0"/>
          </a:p>
        </p:txBody>
      </p:sp>
      <p:sp>
        <p:nvSpPr>
          <p:cNvPr id="82" name="Shape 79"/>
          <p:cNvSpPr/>
          <p:nvPr/>
        </p:nvSpPr>
        <p:spPr>
          <a:xfrm>
            <a:off x="5888736" y="4352544"/>
            <a:ext cx="2651760" cy="10973"/>
          </a:xfrm>
          <a:prstGeom prst="rect">
            <a:avLst/>
          </a:prstGeom>
          <a:solidFill>
            <a:srgbClr val="DDE3E8"/>
          </a:solidFill>
          <a:ln w="12700">
            <a:solidFill>
              <a:srgbClr val="DDE3E8"/>
            </a:solidFill>
            <a:prstDash val="solid"/>
          </a:ln>
        </p:spPr>
      </p:sp>
      <p:sp>
        <p:nvSpPr>
          <p:cNvPr id="83" name="Text 80"/>
          <p:cNvSpPr/>
          <p:nvPr/>
        </p:nvSpPr>
        <p:spPr>
          <a:xfrm>
            <a:off x="5888736" y="4407408"/>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Compliance Alignment</a:t>
            </a:r>
            <a:endParaRPr lang="en-US" sz="800" dirty="0"/>
          </a:p>
        </p:txBody>
      </p:sp>
      <p:sp>
        <p:nvSpPr>
          <p:cNvPr id="84" name="Shape 81"/>
          <p:cNvSpPr/>
          <p:nvPr/>
        </p:nvSpPr>
        <p:spPr>
          <a:xfrm>
            <a:off x="5907024" y="4700016"/>
            <a:ext cx="82296" cy="82296"/>
          </a:xfrm>
          <a:prstGeom prst="rect">
            <a:avLst/>
          </a:prstGeom>
          <a:solidFill>
            <a:srgbClr val="8FA0AE"/>
          </a:solidFill>
          <a:ln w="12700">
            <a:solidFill>
              <a:srgbClr val="8FA0AE"/>
            </a:solidFill>
            <a:prstDash val="solid"/>
          </a:ln>
        </p:spPr>
      </p:sp>
      <p:sp>
        <p:nvSpPr>
          <p:cNvPr id="85" name="Text 82"/>
          <p:cNvSpPr/>
          <p:nvPr/>
        </p:nvSpPr>
        <p:spPr>
          <a:xfrm>
            <a:off x="6053328" y="4645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ISO 27001 / 27701 / 20000</a:t>
            </a:r>
            <a:endParaRPr lang="en-US" sz="850" dirty="0"/>
          </a:p>
        </p:txBody>
      </p:sp>
      <p:sp>
        <p:nvSpPr>
          <p:cNvPr id="86" name="Shape 83"/>
          <p:cNvSpPr/>
          <p:nvPr/>
        </p:nvSpPr>
        <p:spPr>
          <a:xfrm>
            <a:off x="5907024" y="4974336"/>
            <a:ext cx="82296" cy="82296"/>
          </a:xfrm>
          <a:prstGeom prst="rect">
            <a:avLst/>
          </a:prstGeom>
          <a:solidFill>
            <a:srgbClr val="8FA0AE"/>
          </a:solidFill>
          <a:ln w="12700">
            <a:solidFill>
              <a:srgbClr val="8FA0AE"/>
            </a:solidFill>
            <a:prstDash val="solid"/>
          </a:ln>
        </p:spPr>
      </p:sp>
      <p:sp>
        <p:nvSpPr>
          <p:cNvPr id="87" name="Text 84"/>
          <p:cNvSpPr/>
          <p:nvPr/>
        </p:nvSpPr>
        <p:spPr>
          <a:xfrm>
            <a:off x="6053328" y="4919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SOC 1 &amp; SOC 2 Type II</a:t>
            </a:r>
            <a:endParaRPr lang="en-US" sz="850" dirty="0"/>
          </a:p>
        </p:txBody>
      </p:sp>
      <p:sp>
        <p:nvSpPr>
          <p:cNvPr id="88" name="Shape 85"/>
          <p:cNvSpPr/>
          <p:nvPr/>
        </p:nvSpPr>
        <p:spPr>
          <a:xfrm>
            <a:off x="5907024" y="5248656"/>
            <a:ext cx="82296" cy="82296"/>
          </a:xfrm>
          <a:prstGeom prst="rect">
            <a:avLst/>
          </a:prstGeom>
          <a:solidFill>
            <a:srgbClr val="8FA0AE"/>
          </a:solidFill>
          <a:ln w="12700">
            <a:solidFill>
              <a:srgbClr val="8FA0AE"/>
            </a:solidFill>
            <a:prstDash val="solid"/>
          </a:ln>
        </p:spPr>
      </p:sp>
      <p:sp>
        <p:nvSpPr>
          <p:cNvPr id="89" name="Text 86"/>
          <p:cNvSpPr/>
          <p:nvPr/>
        </p:nvSpPr>
        <p:spPr>
          <a:xfrm>
            <a:off x="6053328" y="5193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PCI DSS v4.0</a:t>
            </a:r>
            <a:endParaRPr lang="en-US" sz="850" dirty="0"/>
          </a:p>
        </p:txBody>
      </p:sp>
      <p:sp>
        <p:nvSpPr>
          <p:cNvPr id="90" name="Shape 87"/>
          <p:cNvSpPr/>
          <p:nvPr/>
        </p:nvSpPr>
        <p:spPr>
          <a:xfrm>
            <a:off x="5907024" y="5522976"/>
            <a:ext cx="82296" cy="82296"/>
          </a:xfrm>
          <a:prstGeom prst="rect">
            <a:avLst/>
          </a:prstGeom>
          <a:solidFill>
            <a:srgbClr val="8FA0AE"/>
          </a:solidFill>
          <a:ln w="12700">
            <a:solidFill>
              <a:srgbClr val="8FA0AE"/>
            </a:solidFill>
            <a:prstDash val="solid"/>
          </a:ln>
        </p:spPr>
      </p:sp>
      <p:sp>
        <p:nvSpPr>
          <p:cNvPr id="91" name="Text 88"/>
          <p:cNvSpPr/>
          <p:nvPr/>
        </p:nvSpPr>
        <p:spPr>
          <a:xfrm>
            <a:off x="6053328" y="5468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HIPAA / GDPR / PDPL</a:t>
            </a:r>
            <a:endParaRPr lang="en-US" sz="850" dirty="0"/>
          </a:p>
        </p:txBody>
      </p:sp>
      <p:sp>
        <p:nvSpPr>
          <p:cNvPr id="92" name="Shape 89"/>
          <p:cNvSpPr/>
          <p:nvPr/>
        </p:nvSpPr>
        <p:spPr>
          <a:xfrm>
            <a:off x="5907024" y="5797296"/>
            <a:ext cx="82296" cy="82296"/>
          </a:xfrm>
          <a:prstGeom prst="rect">
            <a:avLst/>
          </a:prstGeom>
          <a:solidFill>
            <a:srgbClr val="8FA0AE"/>
          </a:solidFill>
          <a:ln w="12700">
            <a:solidFill>
              <a:srgbClr val="8FA0AE"/>
            </a:solidFill>
            <a:prstDash val="solid"/>
          </a:ln>
        </p:spPr>
      </p:sp>
      <p:sp>
        <p:nvSpPr>
          <p:cNvPr id="93" name="Text 90"/>
          <p:cNvSpPr/>
          <p:nvPr/>
        </p:nvSpPr>
        <p:spPr>
          <a:xfrm>
            <a:off x="6053328" y="57424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RBI Master Directions</a:t>
            </a:r>
            <a:endParaRPr lang="en-US" sz="850" dirty="0"/>
          </a:p>
        </p:txBody>
      </p:sp>
      <p:sp>
        <p:nvSpPr>
          <p:cNvPr id="94" name="Shape 91"/>
          <p:cNvSpPr/>
          <p:nvPr/>
        </p:nvSpPr>
        <p:spPr>
          <a:xfrm>
            <a:off x="5907024" y="6071616"/>
            <a:ext cx="82296" cy="82296"/>
          </a:xfrm>
          <a:prstGeom prst="rect">
            <a:avLst/>
          </a:prstGeom>
          <a:solidFill>
            <a:srgbClr val="8FA0AE"/>
          </a:solidFill>
          <a:ln w="12700">
            <a:solidFill>
              <a:srgbClr val="8FA0AE"/>
            </a:solidFill>
            <a:prstDash val="solid"/>
          </a:ln>
        </p:spPr>
      </p:sp>
      <p:sp>
        <p:nvSpPr>
          <p:cNvPr id="95" name="Text 92"/>
          <p:cNvSpPr/>
          <p:nvPr/>
        </p:nvSpPr>
        <p:spPr>
          <a:xfrm>
            <a:off x="6053328" y="60167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SEBI Cybersecurity Framework</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sp>
        <p:nvSpPr>
          <p:cNvPr id="3" name="Shape 1"/>
          <p:cNvSpPr/>
          <p:nvPr/>
        </p:nvSpPr>
        <p:spPr>
          <a:xfrm>
            <a:off x="0" y="54864"/>
            <a:ext cx="2267712" cy="5088636"/>
          </a:xfrm>
          <a:prstGeom prst="rect">
            <a:avLst/>
          </a:prstGeom>
          <a:solidFill>
            <a:srgbClr val="1C2B3A"/>
          </a:solidFill>
          <a:ln w="12700">
            <a:solidFill>
              <a:srgbClr val="1C2B3A"/>
            </a:solidFill>
            <a:prstDash val="solid"/>
          </a:ln>
        </p:spPr>
      </p:sp>
      <p:sp>
        <p:nvSpPr>
          <p:cNvPr id="4" name="Shape 2"/>
          <p:cNvSpPr/>
          <p:nvPr/>
        </p:nvSpPr>
        <p:spPr>
          <a:xfrm>
            <a:off x="0" y="54864"/>
            <a:ext cx="2267712" cy="54864"/>
          </a:xfrm>
          <a:prstGeom prst="rect">
            <a:avLst/>
          </a:prstGeom>
          <a:solidFill>
            <a:srgbClr val="B42626"/>
          </a:solidFill>
          <a:ln w="12700">
            <a:solidFill>
              <a:srgbClr val="B42626"/>
            </a:solidFill>
            <a:prstDash val="solid"/>
          </a:ln>
        </p:spPr>
      </p:sp>
      <p:pic>
        <p:nvPicPr>
          <p:cNvPr id="5" name="Image 0" descr="preencoded.png">    </p:cNvPr>
          <p:cNvPicPr>
            <a:picLocks noChangeAspect="1"/>
          </p:cNvPicPr>
          <p:nvPr/>
        </p:nvPicPr>
        <p:blipFill>
          <a:blip r:embed="rId1"/>
          <a:stretch>
            <a:fillRect/>
          </a:stretch>
        </p:blipFill>
        <p:spPr>
          <a:xfrm>
            <a:off x="137160" y="164592"/>
            <a:ext cx="1993392" cy="457200"/>
          </a:xfrm>
          <a:prstGeom prst="rect">
            <a:avLst/>
          </a:prstGeom>
        </p:spPr>
      </p:pic>
      <p:sp>
        <p:nvSpPr>
          <p:cNvPr id="6" name="Shape 3"/>
          <p:cNvSpPr/>
          <p:nvPr/>
        </p:nvSpPr>
        <p:spPr>
          <a:xfrm>
            <a:off x="137160" y="804672"/>
            <a:ext cx="1993392" cy="292608"/>
          </a:xfrm>
          <a:prstGeom prst="rect">
            <a:avLst/>
          </a:prstGeom>
          <a:solidFill>
            <a:srgbClr val="B42626"/>
          </a:solidFill>
          <a:ln w="12700">
            <a:solidFill>
              <a:srgbClr val="B42626"/>
            </a:solidFill>
            <a:prstDash val="solid"/>
          </a:ln>
        </p:spPr>
      </p:sp>
      <p:sp>
        <p:nvSpPr>
          <p:cNvPr id="7" name="Text 4"/>
          <p:cNvSpPr/>
          <p:nvPr/>
        </p:nvSpPr>
        <p:spPr>
          <a:xfrm>
            <a:off x="137160" y="804672"/>
            <a:ext cx="1993392" cy="292608"/>
          </a:xfrm>
          <a:prstGeom prst="rect">
            <a:avLst/>
          </a:prstGeom>
          <a:noFill/>
          <a:ln/>
        </p:spPr>
        <p:txBody>
          <a:bodyPr wrap="square" rtlCol="0" anchor="ctr"/>
          <a:lstStyle/>
          <a:p>
            <a:pPr algn="ctr" indent="0" marL="0">
              <a:buNone/>
            </a:pPr>
            <a:r>
              <a:rPr lang="en-US" sz="750" b="1" spc="150" kern="0" dirty="0">
                <a:solidFill>
                  <a:srgbClr val="FFFFFF"/>
                </a:solidFill>
                <a:latin typeface="Calibri" pitchFamily="34" charset="0"/>
                <a:ea typeface="Calibri" pitchFamily="34" charset="-122"/>
                <a:cs typeface="Calibri" pitchFamily="34" charset="-120"/>
              </a:rPr>
              <a:t>SERVICE DETAIL</a:t>
            </a:r>
            <a:endParaRPr lang="en-US" sz="750" dirty="0"/>
          </a:p>
        </p:txBody>
      </p:sp>
      <p:sp>
        <p:nvSpPr>
          <p:cNvPr id="8" name="Text 5"/>
          <p:cNvSpPr/>
          <p:nvPr/>
        </p:nvSpPr>
        <p:spPr>
          <a:xfrm>
            <a:off x="109728" y="1207008"/>
            <a:ext cx="2057400" cy="77724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Technical Services</a:t>
            </a:r>
            <a:endParaRPr lang="en-US" sz="1600" dirty="0"/>
          </a:p>
        </p:txBody>
      </p:sp>
      <p:sp>
        <p:nvSpPr>
          <p:cNvPr id="9" name="Shape 6"/>
          <p:cNvSpPr/>
          <p:nvPr/>
        </p:nvSpPr>
        <p:spPr>
          <a:xfrm>
            <a:off x="137160" y="2066544"/>
            <a:ext cx="1645920" cy="36576"/>
          </a:xfrm>
          <a:prstGeom prst="rect">
            <a:avLst/>
          </a:prstGeom>
          <a:solidFill>
            <a:srgbClr val="B42626"/>
          </a:solidFill>
          <a:ln w="12700">
            <a:solidFill>
              <a:srgbClr val="B42626"/>
            </a:solidFill>
            <a:prstDash val="solid"/>
          </a:ln>
        </p:spPr>
      </p:sp>
      <p:sp>
        <p:nvSpPr>
          <p:cNvPr id="10" name="Text 7"/>
          <p:cNvSpPr/>
          <p:nvPr/>
        </p:nvSpPr>
        <p:spPr>
          <a:xfrm>
            <a:off x="109728" y="2176272"/>
            <a:ext cx="2066544" cy="822960"/>
          </a:xfrm>
          <a:prstGeom prst="rect">
            <a:avLst/>
          </a:prstGeom>
          <a:noFill/>
          <a:ln/>
        </p:spPr>
        <p:txBody>
          <a:bodyPr wrap="square" rtlCol="0" anchor="ctr"/>
          <a:lstStyle/>
          <a:p>
            <a:pPr indent="0" marL="0">
              <a:buNone/>
            </a:pPr>
            <a:r>
              <a:rPr lang="en-US" sz="900" i="1" dirty="0">
                <a:solidFill>
                  <a:srgbClr val="B8C8D8"/>
                </a:solidFill>
                <a:latin typeface="Calibri" pitchFamily="34" charset="0"/>
                <a:ea typeface="Calibri" pitchFamily="34" charset="-122"/>
                <a:cs typeface="Calibri" pitchFamily="34" charset="-120"/>
              </a:rPr>
              <a:t>Offensive security and threat intelligence — test your defences under real-world attack conditions.</a:t>
            </a:r>
            <a:endParaRPr lang="en-US" sz="900" dirty="0"/>
          </a:p>
        </p:txBody>
      </p:sp>
      <p:sp>
        <p:nvSpPr>
          <p:cNvPr id="11" name="Text 8"/>
          <p:cNvSpPr/>
          <p:nvPr/>
        </p:nvSpPr>
        <p:spPr>
          <a:xfrm>
            <a:off x="109728" y="3090672"/>
            <a:ext cx="2066544" cy="237744"/>
          </a:xfrm>
          <a:prstGeom prst="rect">
            <a:avLst/>
          </a:prstGeom>
          <a:noFill/>
          <a:ln/>
        </p:spPr>
        <p:txBody>
          <a:bodyPr wrap="square" rtlCol="0" anchor="ctr"/>
          <a:lstStyle/>
          <a:p>
            <a:pPr indent="0" marL="0">
              <a:buNone/>
            </a:pPr>
            <a:r>
              <a:rPr lang="en-US" sz="750" b="1" spc="100" kern="0" dirty="0">
                <a:solidFill>
                  <a:srgbClr val="D97070"/>
                </a:solidFill>
                <a:latin typeface="Calibri" pitchFamily="34" charset="0"/>
                <a:ea typeface="Calibri" pitchFamily="34" charset="-122"/>
                <a:cs typeface="Calibri" pitchFamily="34" charset="-120"/>
              </a:rPr>
              <a:t>KEY DELIVERABLES</a:t>
            </a:r>
            <a:endParaRPr lang="en-US" sz="750" dirty="0"/>
          </a:p>
        </p:txBody>
      </p:sp>
      <p:sp>
        <p:nvSpPr>
          <p:cNvPr id="12" name="Shape 9"/>
          <p:cNvSpPr/>
          <p:nvPr/>
        </p:nvSpPr>
        <p:spPr>
          <a:xfrm>
            <a:off x="128016" y="3401568"/>
            <a:ext cx="91440" cy="91440"/>
          </a:xfrm>
          <a:prstGeom prst="rect">
            <a:avLst/>
          </a:prstGeom>
          <a:solidFill>
            <a:srgbClr val="B42626"/>
          </a:solidFill>
          <a:ln w="12700">
            <a:solidFill>
              <a:srgbClr val="B42626"/>
            </a:solidFill>
            <a:prstDash val="solid"/>
          </a:ln>
        </p:spPr>
      </p:sp>
      <p:sp>
        <p:nvSpPr>
          <p:cNvPr id="13" name="Text 10"/>
          <p:cNvSpPr/>
          <p:nvPr/>
        </p:nvSpPr>
        <p:spPr>
          <a:xfrm>
            <a:off x="274320" y="334670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Red Team Engagement Report</a:t>
            </a:r>
            <a:endParaRPr lang="en-US" sz="850" dirty="0"/>
          </a:p>
        </p:txBody>
      </p:sp>
      <p:sp>
        <p:nvSpPr>
          <p:cNvPr id="14" name="Shape 11"/>
          <p:cNvSpPr/>
          <p:nvPr/>
        </p:nvSpPr>
        <p:spPr>
          <a:xfrm>
            <a:off x="128016" y="3712464"/>
            <a:ext cx="91440" cy="91440"/>
          </a:xfrm>
          <a:prstGeom prst="rect">
            <a:avLst/>
          </a:prstGeom>
          <a:solidFill>
            <a:srgbClr val="B42626"/>
          </a:solidFill>
          <a:ln w="12700">
            <a:solidFill>
              <a:srgbClr val="B42626"/>
            </a:solidFill>
            <a:prstDash val="solid"/>
          </a:ln>
        </p:spPr>
      </p:sp>
      <p:sp>
        <p:nvSpPr>
          <p:cNvPr id="15" name="Text 12"/>
          <p:cNvSpPr/>
          <p:nvPr/>
        </p:nvSpPr>
        <p:spPr>
          <a:xfrm>
            <a:off x="274320" y="3657600"/>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Phishing Campaign Results</a:t>
            </a:r>
            <a:endParaRPr lang="en-US" sz="850" dirty="0"/>
          </a:p>
        </p:txBody>
      </p:sp>
      <p:sp>
        <p:nvSpPr>
          <p:cNvPr id="16" name="Shape 13"/>
          <p:cNvSpPr/>
          <p:nvPr/>
        </p:nvSpPr>
        <p:spPr>
          <a:xfrm>
            <a:off x="128016" y="4023360"/>
            <a:ext cx="91440" cy="91440"/>
          </a:xfrm>
          <a:prstGeom prst="rect">
            <a:avLst/>
          </a:prstGeom>
          <a:solidFill>
            <a:srgbClr val="B42626"/>
          </a:solidFill>
          <a:ln w="12700">
            <a:solidFill>
              <a:srgbClr val="B42626"/>
            </a:solidFill>
            <a:prstDash val="solid"/>
          </a:ln>
        </p:spPr>
      </p:sp>
      <p:sp>
        <p:nvSpPr>
          <p:cNvPr id="17" name="Text 14"/>
          <p:cNvSpPr/>
          <p:nvPr/>
        </p:nvSpPr>
        <p:spPr>
          <a:xfrm>
            <a:off x="274320" y="3968496"/>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Threat Model Document</a:t>
            </a:r>
            <a:endParaRPr lang="en-US" sz="850" dirty="0"/>
          </a:p>
        </p:txBody>
      </p:sp>
      <p:sp>
        <p:nvSpPr>
          <p:cNvPr id="18" name="Shape 15"/>
          <p:cNvSpPr/>
          <p:nvPr/>
        </p:nvSpPr>
        <p:spPr>
          <a:xfrm>
            <a:off x="128016" y="4334256"/>
            <a:ext cx="91440" cy="91440"/>
          </a:xfrm>
          <a:prstGeom prst="rect">
            <a:avLst/>
          </a:prstGeom>
          <a:solidFill>
            <a:srgbClr val="B42626"/>
          </a:solidFill>
          <a:ln w="12700">
            <a:solidFill>
              <a:srgbClr val="B42626"/>
            </a:solidFill>
            <a:prstDash val="solid"/>
          </a:ln>
        </p:spPr>
      </p:sp>
      <p:sp>
        <p:nvSpPr>
          <p:cNvPr id="19" name="Text 16"/>
          <p:cNvSpPr/>
          <p:nvPr/>
        </p:nvSpPr>
        <p:spPr>
          <a:xfrm>
            <a:off x="274320" y="4279392"/>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Ransomware Readiness Assessment</a:t>
            </a:r>
            <a:endParaRPr lang="en-US" sz="850" dirty="0"/>
          </a:p>
        </p:txBody>
      </p:sp>
      <p:sp>
        <p:nvSpPr>
          <p:cNvPr id="20" name="Shape 17"/>
          <p:cNvSpPr/>
          <p:nvPr/>
        </p:nvSpPr>
        <p:spPr>
          <a:xfrm>
            <a:off x="128016" y="4645152"/>
            <a:ext cx="91440" cy="91440"/>
          </a:xfrm>
          <a:prstGeom prst="rect">
            <a:avLst/>
          </a:prstGeom>
          <a:solidFill>
            <a:srgbClr val="B42626"/>
          </a:solidFill>
          <a:ln w="12700">
            <a:solidFill>
              <a:srgbClr val="B42626"/>
            </a:solidFill>
            <a:prstDash val="solid"/>
          </a:ln>
        </p:spPr>
      </p:sp>
      <p:sp>
        <p:nvSpPr>
          <p:cNvPr id="21" name="Text 18"/>
          <p:cNvSpPr/>
          <p:nvPr/>
        </p:nvSpPr>
        <p:spPr>
          <a:xfrm>
            <a:off x="274320" y="4590288"/>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Threat Intelligence Brief</a:t>
            </a:r>
            <a:endParaRPr lang="en-US" sz="850" dirty="0"/>
          </a:p>
        </p:txBody>
      </p:sp>
      <p:sp>
        <p:nvSpPr>
          <p:cNvPr id="22" name="Shape 19"/>
          <p:cNvSpPr/>
          <p:nvPr/>
        </p:nvSpPr>
        <p:spPr>
          <a:xfrm>
            <a:off x="128016" y="4956048"/>
            <a:ext cx="91440" cy="91440"/>
          </a:xfrm>
          <a:prstGeom prst="rect">
            <a:avLst/>
          </a:prstGeom>
          <a:solidFill>
            <a:srgbClr val="B42626"/>
          </a:solidFill>
          <a:ln w="12700">
            <a:solidFill>
              <a:srgbClr val="B42626"/>
            </a:solidFill>
            <a:prstDash val="solid"/>
          </a:ln>
        </p:spPr>
      </p:sp>
      <p:sp>
        <p:nvSpPr>
          <p:cNvPr id="23" name="Text 20"/>
          <p:cNvSpPr/>
          <p:nvPr/>
        </p:nvSpPr>
        <p:spPr>
          <a:xfrm>
            <a:off x="274320" y="490118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Attack Path Visualization</a:t>
            </a:r>
            <a:endParaRPr lang="en-US" sz="850" dirty="0"/>
          </a:p>
        </p:txBody>
      </p:sp>
      <p:sp>
        <p:nvSpPr>
          <p:cNvPr id="24" name="Text 21"/>
          <p:cNvSpPr/>
          <p:nvPr/>
        </p:nvSpPr>
        <p:spPr>
          <a:xfrm>
            <a:off x="2423160" y="91440"/>
            <a:ext cx="6492240" cy="457200"/>
          </a:xfrm>
          <a:prstGeom prst="rect">
            <a:avLst/>
          </a:prstGeom>
          <a:noFill/>
          <a:ln/>
        </p:spPr>
        <p:txBody>
          <a:bodyPr wrap="square" rtlCol="0" anchor="ctr"/>
          <a:lstStyle/>
          <a:p>
            <a:pPr indent="0" marL="0">
              <a:buNone/>
            </a:pPr>
            <a:r>
              <a:rPr lang="en-US" sz="1900" b="1" dirty="0">
                <a:solidFill>
                  <a:srgbClr val="1C2B3A"/>
                </a:solidFill>
                <a:latin typeface="Calibri" pitchFamily="34" charset="0"/>
                <a:ea typeface="Calibri" pitchFamily="34" charset="-122"/>
                <a:cs typeface="Calibri" pitchFamily="34" charset="-120"/>
              </a:rPr>
              <a:t>Technical Services</a:t>
            </a:r>
            <a:endParaRPr lang="en-US" sz="1900" dirty="0"/>
          </a:p>
        </p:txBody>
      </p:sp>
      <p:sp>
        <p:nvSpPr>
          <p:cNvPr id="25" name="Shape 22"/>
          <p:cNvSpPr/>
          <p:nvPr/>
        </p:nvSpPr>
        <p:spPr>
          <a:xfrm>
            <a:off x="2423160" y="566928"/>
            <a:ext cx="6492240" cy="16459"/>
          </a:xfrm>
          <a:prstGeom prst="rect">
            <a:avLst/>
          </a:prstGeom>
          <a:solidFill>
            <a:srgbClr val="DDE3E8"/>
          </a:solidFill>
          <a:ln w="12700">
            <a:solidFill>
              <a:srgbClr val="DDE3E8"/>
            </a:solidFill>
            <a:prstDash val="solid"/>
          </a:ln>
        </p:spPr>
      </p:sp>
      <p:sp>
        <p:nvSpPr>
          <p:cNvPr id="26" name="Shape 23"/>
          <p:cNvSpPr/>
          <p:nvPr/>
        </p:nvSpPr>
        <p:spPr>
          <a:xfrm>
            <a:off x="2423160" y="658368"/>
            <a:ext cx="6492240" cy="91440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7" name="Shape 24"/>
          <p:cNvSpPr/>
          <p:nvPr/>
        </p:nvSpPr>
        <p:spPr>
          <a:xfrm>
            <a:off x="2423160" y="658368"/>
            <a:ext cx="6492240" cy="54864"/>
          </a:xfrm>
          <a:prstGeom prst="rect">
            <a:avLst/>
          </a:prstGeom>
          <a:solidFill>
            <a:srgbClr val="B42626"/>
          </a:solidFill>
          <a:ln w="12700">
            <a:solidFill>
              <a:srgbClr val="B42626"/>
            </a:solidFill>
            <a:prstDash val="solid"/>
          </a:ln>
        </p:spPr>
      </p:sp>
      <p:sp>
        <p:nvSpPr>
          <p:cNvPr id="28" name="Text 25"/>
          <p:cNvSpPr/>
          <p:nvPr/>
        </p:nvSpPr>
        <p:spPr>
          <a:xfrm>
            <a:off x="2578608" y="658368"/>
            <a:ext cx="6217920" cy="292608"/>
          </a:xfrm>
          <a:prstGeom prst="rect">
            <a:avLst/>
          </a:prstGeom>
          <a:noFill/>
          <a:ln/>
        </p:spPr>
        <p:txBody>
          <a:bodyPr wrap="square" rtlCol="0" anchor="ctr"/>
          <a:lstStyle/>
          <a:p>
            <a:pPr indent="0" marL="0">
              <a:buNone/>
            </a:pPr>
            <a:r>
              <a:rPr lang="en-US" sz="800" b="1" spc="150" kern="0" dirty="0">
                <a:solidFill>
                  <a:srgbClr val="5A6A78"/>
                </a:solidFill>
                <a:latin typeface="Calibri" pitchFamily="34" charset="0"/>
                <a:ea typeface="Calibri" pitchFamily="34" charset="-122"/>
                <a:cs typeface="Calibri" pitchFamily="34" charset="-120"/>
              </a:rPr>
              <a:t>OVERVIEW</a:t>
            </a:r>
            <a:endParaRPr lang="en-US" sz="800" dirty="0"/>
          </a:p>
        </p:txBody>
      </p:sp>
      <p:sp>
        <p:nvSpPr>
          <p:cNvPr id="29" name="Text 26"/>
          <p:cNvSpPr/>
          <p:nvPr/>
        </p:nvSpPr>
        <p:spPr>
          <a:xfrm>
            <a:off x="2578608" y="969264"/>
            <a:ext cx="6217920" cy="53035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Our Technical Services team simulates sophisticated adversarial attacks to identify gaps that automated tools miss. Red team engagements, phishing simulations, threat modelling, and ransomware readiness assessments give your security team a realistic picture of your risk exposure — and the intelligence needed to close those gaps before threat actors exploit them.</a:t>
            </a:r>
            <a:endParaRPr lang="en-US" sz="950" dirty="0"/>
          </a:p>
        </p:txBody>
      </p:sp>
      <p:sp>
        <p:nvSpPr>
          <p:cNvPr id="30" name="Shape 27"/>
          <p:cNvSpPr/>
          <p:nvPr/>
        </p:nvSpPr>
        <p:spPr>
          <a:xfrm>
            <a:off x="2423160" y="1682496"/>
            <a:ext cx="3145536"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1" name="Shape 28"/>
          <p:cNvSpPr/>
          <p:nvPr/>
        </p:nvSpPr>
        <p:spPr>
          <a:xfrm>
            <a:off x="2423160" y="1682496"/>
            <a:ext cx="3145536" cy="347472"/>
          </a:xfrm>
          <a:prstGeom prst="rect">
            <a:avLst/>
          </a:prstGeom>
          <a:solidFill>
            <a:srgbClr val="1C2B3A"/>
          </a:solidFill>
          <a:ln w="12700">
            <a:solidFill>
              <a:srgbClr val="1C2B3A"/>
            </a:solidFill>
            <a:prstDash val="solid"/>
          </a:ln>
        </p:spPr>
      </p:sp>
      <p:sp>
        <p:nvSpPr>
          <p:cNvPr id="32" name="Text 29"/>
          <p:cNvSpPr/>
          <p:nvPr/>
        </p:nvSpPr>
        <p:spPr>
          <a:xfrm>
            <a:off x="2578608"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SERVICE PROCESS</a:t>
            </a:r>
            <a:endParaRPr lang="en-US" sz="850" dirty="0"/>
          </a:p>
        </p:txBody>
      </p:sp>
      <p:sp>
        <p:nvSpPr>
          <p:cNvPr id="33" name="Shape 30"/>
          <p:cNvSpPr/>
          <p:nvPr/>
        </p:nvSpPr>
        <p:spPr>
          <a:xfrm>
            <a:off x="2560320" y="2121408"/>
            <a:ext cx="256032" cy="256032"/>
          </a:xfrm>
          <a:prstGeom prst="ellipse">
            <a:avLst/>
          </a:prstGeom>
          <a:solidFill>
            <a:srgbClr val="B42626"/>
          </a:solidFill>
          <a:ln w="12700">
            <a:solidFill>
              <a:srgbClr val="B42626"/>
            </a:solidFill>
            <a:prstDash val="solid"/>
          </a:ln>
        </p:spPr>
      </p:sp>
      <p:sp>
        <p:nvSpPr>
          <p:cNvPr id="34" name="Text 31"/>
          <p:cNvSpPr/>
          <p:nvPr/>
        </p:nvSpPr>
        <p:spPr>
          <a:xfrm>
            <a:off x="2560320" y="212140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35" name="Text 32"/>
          <p:cNvSpPr/>
          <p:nvPr/>
        </p:nvSpPr>
        <p:spPr>
          <a:xfrm>
            <a:off x="2889504" y="211226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Objective &amp; Threat Modelling</a:t>
            </a:r>
            <a:endParaRPr lang="en-US" sz="900" dirty="0"/>
          </a:p>
        </p:txBody>
      </p:sp>
      <p:sp>
        <p:nvSpPr>
          <p:cNvPr id="36" name="Text 33"/>
          <p:cNvSpPr/>
          <p:nvPr/>
        </p:nvSpPr>
        <p:spPr>
          <a:xfrm>
            <a:off x="2889504" y="230428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Define attack scenarios, crown jewel assets</a:t>
            </a:r>
            <a:endParaRPr lang="en-US" sz="800" dirty="0"/>
          </a:p>
        </p:txBody>
      </p:sp>
      <p:sp>
        <p:nvSpPr>
          <p:cNvPr id="37" name="Shape 34"/>
          <p:cNvSpPr/>
          <p:nvPr/>
        </p:nvSpPr>
        <p:spPr>
          <a:xfrm>
            <a:off x="2679192" y="2377440"/>
            <a:ext cx="13716" cy="164592"/>
          </a:xfrm>
          <a:prstGeom prst="rect">
            <a:avLst/>
          </a:prstGeom>
          <a:solidFill>
            <a:srgbClr val="DDE3E8"/>
          </a:solidFill>
          <a:ln w="12700">
            <a:solidFill>
              <a:srgbClr val="DDE3E8"/>
            </a:solidFill>
            <a:prstDash val="solid"/>
          </a:ln>
        </p:spPr>
      </p:sp>
      <p:sp>
        <p:nvSpPr>
          <p:cNvPr id="38" name="Shape 35"/>
          <p:cNvSpPr/>
          <p:nvPr/>
        </p:nvSpPr>
        <p:spPr>
          <a:xfrm>
            <a:off x="2560320" y="2542032"/>
            <a:ext cx="256032" cy="256032"/>
          </a:xfrm>
          <a:prstGeom prst="ellipse">
            <a:avLst/>
          </a:prstGeom>
          <a:solidFill>
            <a:srgbClr val="B42626"/>
          </a:solidFill>
          <a:ln w="12700">
            <a:solidFill>
              <a:srgbClr val="B42626"/>
            </a:solidFill>
            <a:prstDash val="solid"/>
          </a:ln>
        </p:spPr>
      </p:sp>
      <p:sp>
        <p:nvSpPr>
          <p:cNvPr id="39" name="Text 36"/>
          <p:cNvSpPr/>
          <p:nvPr/>
        </p:nvSpPr>
        <p:spPr>
          <a:xfrm>
            <a:off x="2560320" y="2542032"/>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40" name="Text 37"/>
          <p:cNvSpPr/>
          <p:nvPr/>
        </p:nvSpPr>
        <p:spPr>
          <a:xfrm>
            <a:off x="2889504" y="2532888"/>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Reconnaissance &amp; OSINT</a:t>
            </a:r>
            <a:endParaRPr lang="en-US" sz="900" dirty="0"/>
          </a:p>
        </p:txBody>
      </p:sp>
      <p:sp>
        <p:nvSpPr>
          <p:cNvPr id="41" name="Text 38"/>
          <p:cNvSpPr/>
          <p:nvPr/>
        </p:nvSpPr>
        <p:spPr>
          <a:xfrm>
            <a:off x="2889504" y="2724912"/>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Passive and active intelligence gathering</a:t>
            </a:r>
            <a:endParaRPr lang="en-US" sz="800" dirty="0"/>
          </a:p>
        </p:txBody>
      </p:sp>
      <p:sp>
        <p:nvSpPr>
          <p:cNvPr id="42" name="Shape 39"/>
          <p:cNvSpPr/>
          <p:nvPr/>
        </p:nvSpPr>
        <p:spPr>
          <a:xfrm>
            <a:off x="2679192" y="2798064"/>
            <a:ext cx="13716" cy="164592"/>
          </a:xfrm>
          <a:prstGeom prst="rect">
            <a:avLst/>
          </a:prstGeom>
          <a:solidFill>
            <a:srgbClr val="DDE3E8"/>
          </a:solidFill>
          <a:ln w="12700">
            <a:solidFill>
              <a:srgbClr val="DDE3E8"/>
            </a:solidFill>
            <a:prstDash val="solid"/>
          </a:ln>
        </p:spPr>
      </p:sp>
      <p:sp>
        <p:nvSpPr>
          <p:cNvPr id="43" name="Shape 40"/>
          <p:cNvSpPr/>
          <p:nvPr/>
        </p:nvSpPr>
        <p:spPr>
          <a:xfrm>
            <a:off x="2560320" y="2962656"/>
            <a:ext cx="256032" cy="256032"/>
          </a:xfrm>
          <a:prstGeom prst="ellipse">
            <a:avLst/>
          </a:prstGeom>
          <a:solidFill>
            <a:srgbClr val="B42626"/>
          </a:solidFill>
          <a:ln w="12700">
            <a:solidFill>
              <a:srgbClr val="B42626"/>
            </a:solidFill>
            <a:prstDash val="solid"/>
          </a:ln>
        </p:spPr>
      </p:sp>
      <p:sp>
        <p:nvSpPr>
          <p:cNvPr id="44" name="Text 41"/>
          <p:cNvSpPr/>
          <p:nvPr/>
        </p:nvSpPr>
        <p:spPr>
          <a:xfrm>
            <a:off x="2560320" y="2962656"/>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45" name="Text 42"/>
          <p:cNvSpPr/>
          <p:nvPr/>
        </p:nvSpPr>
        <p:spPr>
          <a:xfrm>
            <a:off x="2889504" y="2953512"/>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Initial Access &amp; Exploitation</a:t>
            </a:r>
            <a:endParaRPr lang="en-US" sz="900" dirty="0"/>
          </a:p>
        </p:txBody>
      </p:sp>
      <p:sp>
        <p:nvSpPr>
          <p:cNvPr id="46" name="Text 43"/>
          <p:cNvSpPr/>
          <p:nvPr/>
        </p:nvSpPr>
        <p:spPr>
          <a:xfrm>
            <a:off x="2889504" y="3145536"/>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Phishing, credential attacks, vulnerability chains</a:t>
            </a:r>
            <a:endParaRPr lang="en-US" sz="800" dirty="0"/>
          </a:p>
        </p:txBody>
      </p:sp>
      <p:sp>
        <p:nvSpPr>
          <p:cNvPr id="47" name="Shape 44"/>
          <p:cNvSpPr/>
          <p:nvPr/>
        </p:nvSpPr>
        <p:spPr>
          <a:xfrm>
            <a:off x="2679192" y="3218688"/>
            <a:ext cx="13716" cy="164592"/>
          </a:xfrm>
          <a:prstGeom prst="rect">
            <a:avLst/>
          </a:prstGeom>
          <a:solidFill>
            <a:srgbClr val="DDE3E8"/>
          </a:solidFill>
          <a:ln w="12700">
            <a:solidFill>
              <a:srgbClr val="DDE3E8"/>
            </a:solidFill>
            <a:prstDash val="solid"/>
          </a:ln>
        </p:spPr>
      </p:sp>
      <p:sp>
        <p:nvSpPr>
          <p:cNvPr id="48" name="Shape 45"/>
          <p:cNvSpPr/>
          <p:nvPr/>
        </p:nvSpPr>
        <p:spPr>
          <a:xfrm>
            <a:off x="2560320" y="3383280"/>
            <a:ext cx="256032" cy="256032"/>
          </a:xfrm>
          <a:prstGeom prst="ellipse">
            <a:avLst/>
          </a:prstGeom>
          <a:solidFill>
            <a:srgbClr val="B42626"/>
          </a:solidFill>
          <a:ln w="12700">
            <a:solidFill>
              <a:srgbClr val="B42626"/>
            </a:solidFill>
            <a:prstDash val="solid"/>
          </a:ln>
        </p:spPr>
      </p:sp>
      <p:sp>
        <p:nvSpPr>
          <p:cNvPr id="49" name="Text 46"/>
          <p:cNvSpPr/>
          <p:nvPr/>
        </p:nvSpPr>
        <p:spPr>
          <a:xfrm>
            <a:off x="2560320" y="3383280"/>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50" name="Text 47"/>
          <p:cNvSpPr/>
          <p:nvPr/>
        </p:nvSpPr>
        <p:spPr>
          <a:xfrm>
            <a:off x="2889504" y="3374136"/>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Persistence &amp; Lateral Movement</a:t>
            </a:r>
            <a:endParaRPr lang="en-US" sz="900" dirty="0"/>
          </a:p>
        </p:txBody>
      </p:sp>
      <p:sp>
        <p:nvSpPr>
          <p:cNvPr id="51" name="Text 48"/>
          <p:cNvSpPr/>
          <p:nvPr/>
        </p:nvSpPr>
        <p:spPr>
          <a:xfrm>
            <a:off x="2889504" y="3566160"/>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Privilege escalation, pivoting, domain compromise</a:t>
            </a:r>
            <a:endParaRPr lang="en-US" sz="800" dirty="0"/>
          </a:p>
        </p:txBody>
      </p:sp>
      <p:sp>
        <p:nvSpPr>
          <p:cNvPr id="52" name="Shape 49"/>
          <p:cNvSpPr/>
          <p:nvPr/>
        </p:nvSpPr>
        <p:spPr>
          <a:xfrm>
            <a:off x="2679192" y="3639312"/>
            <a:ext cx="13716" cy="164592"/>
          </a:xfrm>
          <a:prstGeom prst="rect">
            <a:avLst/>
          </a:prstGeom>
          <a:solidFill>
            <a:srgbClr val="DDE3E8"/>
          </a:solidFill>
          <a:ln w="12700">
            <a:solidFill>
              <a:srgbClr val="DDE3E8"/>
            </a:solidFill>
            <a:prstDash val="solid"/>
          </a:ln>
        </p:spPr>
      </p:sp>
      <p:sp>
        <p:nvSpPr>
          <p:cNvPr id="53" name="Shape 50"/>
          <p:cNvSpPr/>
          <p:nvPr/>
        </p:nvSpPr>
        <p:spPr>
          <a:xfrm>
            <a:off x="2560320" y="3803904"/>
            <a:ext cx="256032" cy="256032"/>
          </a:xfrm>
          <a:prstGeom prst="ellipse">
            <a:avLst/>
          </a:prstGeom>
          <a:solidFill>
            <a:srgbClr val="B42626"/>
          </a:solidFill>
          <a:ln w="12700">
            <a:solidFill>
              <a:srgbClr val="B42626"/>
            </a:solidFill>
            <a:prstDash val="solid"/>
          </a:ln>
        </p:spPr>
      </p:sp>
      <p:sp>
        <p:nvSpPr>
          <p:cNvPr id="54" name="Text 51"/>
          <p:cNvSpPr/>
          <p:nvPr/>
        </p:nvSpPr>
        <p:spPr>
          <a:xfrm>
            <a:off x="2560320" y="3803904"/>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55" name="Text 52"/>
          <p:cNvSpPr/>
          <p:nvPr/>
        </p:nvSpPr>
        <p:spPr>
          <a:xfrm>
            <a:off x="2889504" y="3794760"/>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Impact Assessment</a:t>
            </a:r>
            <a:endParaRPr lang="en-US" sz="900" dirty="0"/>
          </a:p>
        </p:txBody>
      </p:sp>
      <p:sp>
        <p:nvSpPr>
          <p:cNvPr id="56" name="Text 53"/>
          <p:cNvSpPr/>
          <p:nvPr/>
        </p:nvSpPr>
        <p:spPr>
          <a:xfrm>
            <a:off x="2889504" y="3986784"/>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Simulated data exfiltration, ransomware detonation</a:t>
            </a:r>
            <a:endParaRPr lang="en-US" sz="800" dirty="0"/>
          </a:p>
        </p:txBody>
      </p:sp>
      <p:sp>
        <p:nvSpPr>
          <p:cNvPr id="57" name="Shape 54"/>
          <p:cNvSpPr/>
          <p:nvPr/>
        </p:nvSpPr>
        <p:spPr>
          <a:xfrm>
            <a:off x="2679192" y="4059936"/>
            <a:ext cx="13716" cy="164592"/>
          </a:xfrm>
          <a:prstGeom prst="rect">
            <a:avLst/>
          </a:prstGeom>
          <a:solidFill>
            <a:srgbClr val="DDE3E8"/>
          </a:solidFill>
          <a:ln w="12700">
            <a:solidFill>
              <a:srgbClr val="DDE3E8"/>
            </a:solidFill>
            <a:prstDash val="solid"/>
          </a:ln>
        </p:spPr>
      </p:sp>
      <p:sp>
        <p:nvSpPr>
          <p:cNvPr id="58" name="Shape 55"/>
          <p:cNvSpPr/>
          <p:nvPr/>
        </p:nvSpPr>
        <p:spPr>
          <a:xfrm>
            <a:off x="2560320" y="4224528"/>
            <a:ext cx="256032" cy="256032"/>
          </a:xfrm>
          <a:prstGeom prst="ellipse">
            <a:avLst/>
          </a:prstGeom>
          <a:solidFill>
            <a:srgbClr val="B42626"/>
          </a:solidFill>
          <a:ln w="12700">
            <a:solidFill>
              <a:srgbClr val="B42626"/>
            </a:solidFill>
            <a:prstDash val="solid"/>
          </a:ln>
        </p:spPr>
      </p:sp>
      <p:sp>
        <p:nvSpPr>
          <p:cNvPr id="59" name="Text 56"/>
          <p:cNvSpPr/>
          <p:nvPr/>
        </p:nvSpPr>
        <p:spPr>
          <a:xfrm>
            <a:off x="2560320" y="422452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60" name="Text 57"/>
          <p:cNvSpPr/>
          <p:nvPr/>
        </p:nvSpPr>
        <p:spPr>
          <a:xfrm>
            <a:off x="2889504" y="421538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Debrief &amp; Recommendations</a:t>
            </a:r>
            <a:endParaRPr lang="en-US" sz="900" dirty="0"/>
          </a:p>
        </p:txBody>
      </p:sp>
      <p:sp>
        <p:nvSpPr>
          <p:cNvPr id="61" name="Text 58"/>
          <p:cNvSpPr/>
          <p:nvPr/>
        </p:nvSpPr>
        <p:spPr>
          <a:xfrm>
            <a:off x="2889504" y="440740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Purple team walkthrough, detection improvement</a:t>
            </a:r>
            <a:endParaRPr lang="en-US" sz="800" dirty="0"/>
          </a:p>
        </p:txBody>
      </p:sp>
      <p:sp>
        <p:nvSpPr>
          <p:cNvPr id="62" name="Shape 59"/>
          <p:cNvSpPr/>
          <p:nvPr/>
        </p:nvSpPr>
        <p:spPr>
          <a:xfrm>
            <a:off x="5742432" y="1682496"/>
            <a:ext cx="3172968"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63" name="Shape 60"/>
          <p:cNvSpPr/>
          <p:nvPr/>
        </p:nvSpPr>
        <p:spPr>
          <a:xfrm>
            <a:off x="5742432" y="1682496"/>
            <a:ext cx="3172968" cy="347472"/>
          </a:xfrm>
          <a:prstGeom prst="rect">
            <a:avLst/>
          </a:prstGeom>
          <a:solidFill>
            <a:srgbClr val="1C2B3A"/>
          </a:solidFill>
          <a:ln w="12700">
            <a:solidFill>
              <a:srgbClr val="1C2B3A"/>
            </a:solidFill>
            <a:prstDash val="solid"/>
          </a:ln>
        </p:spPr>
      </p:sp>
      <p:sp>
        <p:nvSpPr>
          <p:cNvPr id="64" name="Text 61"/>
          <p:cNvSpPr/>
          <p:nvPr/>
        </p:nvSpPr>
        <p:spPr>
          <a:xfrm>
            <a:off x="5888736"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TOOLS &amp; STANDARDS</a:t>
            </a:r>
            <a:endParaRPr lang="en-US" sz="850" dirty="0"/>
          </a:p>
        </p:txBody>
      </p:sp>
      <p:sp>
        <p:nvSpPr>
          <p:cNvPr id="65" name="Text 62"/>
          <p:cNvSpPr/>
          <p:nvPr/>
        </p:nvSpPr>
        <p:spPr>
          <a:xfrm>
            <a:off x="5888736" y="2139696"/>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Tools &amp; Frameworks</a:t>
            </a:r>
            <a:endParaRPr lang="en-US" sz="800" dirty="0"/>
          </a:p>
        </p:txBody>
      </p:sp>
      <p:sp>
        <p:nvSpPr>
          <p:cNvPr id="66" name="Shape 63"/>
          <p:cNvSpPr/>
          <p:nvPr/>
        </p:nvSpPr>
        <p:spPr>
          <a:xfrm>
            <a:off x="5907024" y="2414016"/>
            <a:ext cx="82296" cy="82296"/>
          </a:xfrm>
          <a:prstGeom prst="rect">
            <a:avLst/>
          </a:prstGeom>
          <a:solidFill>
            <a:srgbClr val="D97070"/>
          </a:solidFill>
          <a:ln w="12700">
            <a:solidFill>
              <a:srgbClr val="D97070"/>
            </a:solidFill>
            <a:prstDash val="solid"/>
          </a:ln>
        </p:spPr>
      </p:sp>
      <p:sp>
        <p:nvSpPr>
          <p:cNvPr id="67" name="Text 64"/>
          <p:cNvSpPr/>
          <p:nvPr/>
        </p:nvSpPr>
        <p:spPr>
          <a:xfrm>
            <a:off x="6053328" y="2359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Cobalt Strike / Havoc C2</a:t>
            </a:r>
            <a:endParaRPr lang="en-US" sz="850" dirty="0"/>
          </a:p>
        </p:txBody>
      </p:sp>
      <p:sp>
        <p:nvSpPr>
          <p:cNvPr id="68" name="Shape 65"/>
          <p:cNvSpPr/>
          <p:nvPr/>
        </p:nvSpPr>
        <p:spPr>
          <a:xfrm>
            <a:off x="5907024" y="2688336"/>
            <a:ext cx="82296" cy="82296"/>
          </a:xfrm>
          <a:prstGeom prst="rect">
            <a:avLst/>
          </a:prstGeom>
          <a:solidFill>
            <a:srgbClr val="D97070"/>
          </a:solidFill>
          <a:ln w="12700">
            <a:solidFill>
              <a:srgbClr val="D97070"/>
            </a:solidFill>
            <a:prstDash val="solid"/>
          </a:ln>
        </p:spPr>
      </p:sp>
      <p:sp>
        <p:nvSpPr>
          <p:cNvPr id="69" name="Text 66"/>
          <p:cNvSpPr/>
          <p:nvPr/>
        </p:nvSpPr>
        <p:spPr>
          <a:xfrm>
            <a:off x="6053328" y="2633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Mimikatz / BloodHound</a:t>
            </a:r>
            <a:endParaRPr lang="en-US" sz="850" dirty="0"/>
          </a:p>
        </p:txBody>
      </p:sp>
      <p:sp>
        <p:nvSpPr>
          <p:cNvPr id="70" name="Shape 67"/>
          <p:cNvSpPr/>
          <p:nvPr/>
        </p:nvSpPr>
        <p:spPr>
          <a:xfrm>
            <a:off x="5907024" y="2962656"/>
            <a:ext cx="82296" cy="82296"/>
          </a:xfrm>
          <a:prstGeom prst="rect">
            <a:avLst/>
          </a:prstGeom>
          <a:solidFill>
            <a:srgbClr val="D97070"/>
          </a:solidFill>
          <a:ln w="12700">
            <a:solidFill>
              <a:srgbClr val="D97070"/>
            </a:solidFill>
            <a:prstDash val="solid"/>
          </a:ln>
        </p:spPr>
      </p:sp>
      <p:sp>
        <p:nvSpPr>
          <p:cNvPr id="71" name="Text 68"/>
          <p:cNvSpPr/>
          <p:nvPr/>
        </p:nvSpPr>
        <p:spPr>
          <a:xfrm>
            <a:off x="6053328" y="2907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GoPhish / Evilginx</a:t>
            </a:r>
            <a:endParaRPr lang="en-US" sz="850" dirty="0"/>
          </a:p>
        </p:txBody>
      </p:sp>
      <p:sp>
        <p:nvSpPr>
          <p:cNvPr id="72" name="Shape 69"/>
          <p:cNvSpPr/>
          <p:nvPr/>
        </p:nvSpPr>
        <p:spPr>
          <a:xfrm>
            <a:off x="5907024" y="3236976"/>
            <a:ext cx="82296" cy="82296"/>
          </a:xfrm>
          <a:prstGeom prst="rect">
            <a:avLst/>
          </a:prstGeom>
          <a:solidFill>
            <a:srgbClr val="D97070"/>
          </a:solidFill>
          <a:ln w="12700">
            <a:solidFill>
              <a:srgbClr val="D97070"/>
            </a:solidFill>
            <a:prstDash val="solid"/>
          </a:ln>
        </p:spPr>
      </p:sp>
      <p:sp>
        <p:nvSpPr>
          <p:cNvPr id="73" name="Text 70"/>
          <p:cNvSpPr/>
          <p:nvPr/>
        </p:nvSpPr>
        <p:spPr>
          <a:xfrm>
            <a:off x="6053328" y="3182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MITRE ATT&amp;CK Navigator</a:t>
            </a:r>
            <a:endParaRPr lang="en-US" sz="850" dirty="0"/>
          </a:p>
        </p:txBody>
      </p:sp>
      <p:sp>
        <p:nvSpPr>
          <p:cNvPr id="74" name="Shape 71"/>
          <p:cNvSpPr/>
          <p:nvPr/>
        </p:nvSpPr>
        <p:spPr>
          <a:xfrm>
            <a:off x="5907024" y="3511296"/>
            <a:ext cx="82296" cy="82296"/>
          </a:xfrm>
          <a:prstGeom prst="rect">
            <a:avLst/>
          </a:prstGeom>
          <a:solidFill>
            <a:srgbClr val="D97070"/>
          </a:solidFill>
          <a:ln w="12700">
            <a:solidFill>
              <a:srgbClr val="D97070"/>
            </a:solidFill>
            <a:prstDash val="solid"/>
          </a:ln>
        </p:spPr>
      </p:sp>
      <p:sp>
        <p:nvSpPr>
          <p:cNvPr id="75" name="Text 72"/>
          <p:cNvSpPr/>
          <p:nvPr/>
        </p:nvSpPr>
        <p:spPr>
          <a:xfrm>
            <a:off x="6053328" y="34564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Threat Intelligence Platforms</a:t>
            </a:r>
            <a:endParaRPr lang="en-US" sz="850" dirty="0"/>
          </a:p>
        </p:txBody>
      </p:sp>
      <p:sp>
        <p:nvSpPr>
          <p:cNvPr id="76" name="Shape 73"/>
          <p:cNvSpPr/>
          <p:nvPr/>
        </p:nvSpPr>
        <p:spPr>
          <a:xfrm>
            <a:off x="5907024" y="3785616"/>
            <a:ext cx="82296" cy="82296"/>
          </a:xfrm>
          <a:prstGeom prst="rect">
            <a:avLst/>
          </a:prstGeom>
          <a:solidFill>
            <a:srgbClr val="D97070"/>
          </a:solidFill>
          <a:ln w="12700">
            <a:solidFill>
              <a:srgbClr val="D97070"/>
            </a:solidFill>
            <a:prstDash val="solid"/>
          </a:ln>
        </p:spPr>
      </p:sp>
      <p:sp>
        <p:nvSpPr>
          <p:cNvPr id="77" name="Text 74"/>
          <p:cNvSpPr/>
          <p:nvPr/>
        </p:nvSpPr>
        <p:spPr>
          <a:xfrm>
            <a:off x="6053328" y="37307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Custom Ransomware Simulators</a:t>
            </a:r>
            <a:endParaRPr lang="en-US" sz="850" dirty="0"/>
          </a:p>
        </p:txBody>
      </p:sp>
      <p:sp>
        <p:nvSpPr>
          <p:cNvPr id="78" name="Shape 75"/>
          <p:cNvSpPr/>
          <p:nvPr/>
        </p:nvSpPr>
        <p:spPr>
          <a:xfrm>
            <a:off x="5888736" y="4078224"/>
            <a:ext cx="2651760" cy="10973"/>
          </a:xfrm>
          <a:prstGeom prst="rect">
            <a:avLst/>
          </a:prstGeom>
          <a:solidFill>
            <a:srgbClr val="DDE3E8"/>
          </a:solidFill>
          <a:ln w="12700">
            <a:solidFill>
              <a:srgbClr val="DDE3E8"/>
            </a:solidFill>
            <a:prstDash val="solid"/>
          </a:ln>
        </p:spPr>
      </p:sp>
      <p:sp>
        <p:nvSpPr>
          <p:cNvPr id="79" name="Text 76"/>
          <p:cNvSpPr/>
          <p:nvPr/>
        </p:nvSpPr>
        <p:spPr>
          <a:xfrm>
            <a:off x="5888736" y="4133088"/>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Compliance Alignment</a:t>
            </a:r>
            <a:endParaRPr lang="en-US" sz="800" dirty="0"/>
          </a:p>
        </p:txBody>
      </p:sp>
      <p:sp>
        <p:nvSpPr>
          <p:cNvPr id="80" name="Shape 77"/>
          <p:cNvSpPr/>
          <p:nvPr/>
        </p:nvSpPr>
        <p:spPr>
          <a:xfrm>
            <a:off x="5907024" y="4425696"/>
            <a:ext cx="82296" cy="82296"/>
          </a:xfrm>
          <a:prstGeom prst="rect">
            <a:avLst/>
          </a:prstGeom>
          <a:solidFill>
            <a:srgbClr val="8FA0AE"/>
          </a:solidFill>
          <a:ln w="12700">
            <a:solidFill>
              <a:srgbClr val="8FA0AE"/>
            </a:solidFill>
            <a:prstDash val="solid"/>
          </a:ln>
        </p:spPr>
      </p:sp>
      <p:sp>
        <p:nvSpPr>
          <p:cNvPr id="81" name="Text 78"/>
          <p:cNvSpPr/>
          <p:nvPr/>
        </p:nvSpPr>
        <p:spPr>
          <a:xfrm>
            <a:off x="6053328" y="43708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MITRE ATT&amp;CK Framework</a:t>
            </a:r>
            <a:endParaRPr lang="en-US" sz="850" dirty="0"/>
          </a:p>
        </p:txBody>
      </p:sp>
      <p:sp>
        <p:nvSpPr>
          <p:cNvPr id="82" name="Shape 79"/>
          <p:cNvSpPr/>
          <p:nvPr/>
        </p:nvSpPr>
        <p:spPr>
          <a:xfrm>
            <a:off x="5907024" y="4700016"/>
            <a:ext cx="82296" cy="82296"/>
          </a:xfrm>
          <a:prstGeom prst="rect">
            <a:avLst/>
          </a:prstGeom>
          <a:solidFill>
            <a:srgbClr val="8FA0AE"/>
          </a:solidFill>
          <a:ln w="12700">
            <a:solidFill>
              <a:srgbClr val="8FA0AE"/>
            </a:solidFill>
            <a:prstDash val="solid"/>
          </a:ln>
        </p:spPr>
      </p:sp>
      <p:sp>
        <p:nvSpPr>
          <p:cNvPr id="83" name="Text 80"/>
          <p:cNvSpPr/>
          <p:nvPr/>
        </p:nvSpPr>
        <p:spPr>
          <a:xfrm>
            <a:off x="6053328" y="4645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TIBER-EU / CBEST</a:t>
            </a:r>
            <a:endParaRPr lang="en-US" sz="850" dirty="0"/>
          </a:p>
        </p:txBody>
      </p:sp>
      <p:sp>
        <p:nvSpPr>
          <p:cNvPr id="84" name="Shape 81"/>
          <p:cNvSpPr/>
          <p:nvPr/>
        </p:nvSpPr>
        <p:spPr>
          <a:xfrm>
            <a:off x="5907024" y="4974336"/>
            <a:ext cx="82296" cy="82296"/>
          </a:xfrm>
          <a:prstGeom prst="rect">
            <a:avLst/>
          </a:prstGeom>
          <a:solidFill>
            <a:srgbClr val="8FA0AE"/>
          </a:solidFill>
          <a:ln w="12700">
            <a:solidFill>
              <a:srgbClr val="8FA0AE"/>
            </a:solidFill>
            <a:prstDash val="solid"/>
          </a:ln>
        </p:spPr>
      </p:sp>
      <p:sp>
        <p:nvSpPr>
          <p:cNvPr id="85" name="Text 82"/>
          <p:cNvSpPr/>
          <p:nvPr/>
        </p:nvSpPr>
        <p:spPr>
          <a:xfrm>
            <a:off x="6053328" y="4919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SEBI Red Team Requirements</a:t>
            </a:r>
            <a:endParaRPr lang="en-US" sz="850" dirty="0"/>
          </a:p>
        </p:txBody>
      </p:sp>
      <p:sp>
        <p:nvSpPr>
          <p:cNvPr id="86" name="Shape 83"/>
          <p:cNvSpPr/>
          <p:nvPr/>
        </p:nvSpPr>
        <p:spPr>
          <a:xfrm>
            <a:off x="5907024" y="5248656"/>
            <a:ext cx="82296" cy="82296"/>
          </a:xfrm>
          <a:prstGeom prst="rect">
            <a:avLst/>
          </a:prstGeom>
          <a:solidFill>
            <a:srgbClr val="8FA0AE"/>
          </a:solidFill>
          <a:ln w="12700">
            <a:solidFill>
              <a:srgbClr val="8FA0AE"/>
            </a:solidFill>
            <a:prstDash val="solid"/>
          </a:ln>
        </p:spPr>
      </p:sp>
      <p:sp>
        <p:nvSpPr>
          <p:cNvPr id="87" name="Text 84"/>
          <p:cNvSpPr/>
          <p:nvPr/>
        </p:nvSpPr>
        <p:spPr>
          <a:xfrm>
            <a:off x="6053328" y="5193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PTES Methodology</a:t>
            </a:r>
            <a:endParaRPr lang="en-US" sz="850" dirty="0"/>
          </a:p>
        </p:txBody>
      </p:sp>
      <p:sp>
        <p:nvSpPr>
          <p:cNvPr id="88" name="Shape 85"/>
          <p:cNvSpPr/>
          <p:nvPr/>
        </p:nvSpPr>
        <p:spPr>
          <a:xfrm>
            <a:off x="5907024" y="5522976"/>
            <a:ext cx="82296" cy="82296"/>
          </a:xfrm>
          <a:prstGeom prst="rect">
            <a:avLst/>
          </a:prstGeom>
          <a:solidFill>
            <a:srgbClr val="8FA0AE"/>
          </a:solidFill>
          <a:ln w="12700">
            <a:solidFill>
              <a:srgbClr val="8FA0AE"/>
            </a:solidFill>
            <a:prstDash val="solid"/>
          </a:ln>
        </p:spPr>
      </p:sp>
      <p:sp>
        <p:nvSpPr>
          <p:cNvPr id="89" name="Text 86"/>
          <p:cNvSpPr/>
          <p:nvPr/>
        </p:nvSpPr>
        <p:spPr>
          <a:xfrm>
            <a:off x="6053328" y="5468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OWASP Testing Guide</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sp>
        <p:nvSpPr>
          <p:cNvPr id="3" name="Shape 1"/>
          <p:cNvSpPr/>
          <p:nvPr/>
        </p:nvSpPr>
        <p:spPr>
          <a:xfrm>
            <a:off x="0" y="54864"/>
            <a:ext cx="2267712" cy="5088636"/>
          </a:xfrm>
          <a:prstGeom prst="rect">
            <a:avLst/>
          </a:prstGeom>
          <a:solidFill>
            <a:srgbClr val="1C2B3A"/>
          </a:solidFill>
          <a:ln w="12700">
            <a:solidFill>
              <a:srgbClr val="1C2B3A"/>
            </a:solidFill>
            <a:prstDash val="solid"/>
          </a:ln>
        </p:spPr>
      </p:sp>
      <p:sp>
        <p:nvSpPr>
          <p:cNvPr id="4" name="Shape 2"/>
          <p:cNvSpPr/>
          <p:nvPr/>
        </p:nvSpPr>
        <p:spPr>
          <a:xfrm>
            <a:off x="0" y="54864"/>
            <a:ext cx="2267712" cy="54864"/>
          </a:xfrm>
          <a:prstGeom prst="rect">
            <a:avLst/>
          </a:prstGeom>
          <a:solidFill>
            <a:srgbClr val="B42626"/>
          </a:solidFill>
          <a:ln w="12700">
            <a:solidFill>
              <a:srgbClr val="B42626"/>
            </a:solidFill>
            <a:prstDash val="solid"/>
          </a:ln>
        </p:spPr>
      </p:sp>
      <p:pic>
        <p:nvPicPr>
          <p:cNvPr id="5" name="Image 0" descr="preencoded.png">    </p:cNvPr>
          <p:cNvPicPr>
            <a:picLocks noChangeAspect="1"/>
          </p:cNvPicPr>
          <p:nvPr/>
        </p:nvPicPr>
        <p:blipFill>
          <a:blip r:embed="rId1"/>
          <a:stretch>
            <a:fillRect/>
          </a:stretch>
        </p:blipFill>
        <p:spPr>
          <a:xfrm>
            <a:off x="137160" y="164592"/>
            <a:ext cx="1993392" cy="457200"/>
          </a:xfrm>
          <a:prstGeom prst="rect">
            <a:avLst/>
          </a:prstGeom>
        </p:spPr>
      </p:pic>
      <p:sp>
        <p:nvSpPr>
          <p:cNvPr id="6" name="Shape 3"/>
          <p:cNvSpPr/>
          <p:nvPr/>
        </p:nvSpPr>
        <p:spPr>
          <a:xfrm>
            <a:off x="137160" y="804672"/>
            <a:ext cx="1993392" cy="292608"/>
          </a:xfrm>
          <a:prstGeom prst="rect">
            <a:avLst/>
          </a:prstGeom>
          <a:solidFill>
            <a:srgbClr val="B42626"/>
          </a:solidFill>
          <a:ln w="12700">
            <a:solidFill>
              <a:srgbClr val="B42626"/>
            </a:solidFill>
            <a:prstDash val="solid"/>
          </a:ln>
        </p:spPr>
      </p:sp>
      <p:sp>
        <p:nvSpPr>
          <p:cNvPr id="7" name="Text 4"/>
          <p:cNvSpPr/>
          <p:nvPr/>
        </p:nvSpPr>
        <p:spPr>
          <a:xfrm>
            <a:off x="137160" y="804672"/>
            <a:ext cx="1993392" cy="292608"/>
          </a:xfrm>
          <a:prstGeom prst="rect">
            <a:avLst/>
          </a:prstGeom>
          <a:noFill/>
          <a:ln/>
        </p:spPr>
        <p:txBody>
          <a:bodyPr wrap="square" rtlCol="0" anchor="ctr"/>
          <a:lstStyle/>
          <a:p>
            <a:pPr algn="ctr" indent="0" marL="0">
              <a:buNone/>
            </a:pPr>
            <a:r>
              <a:rPr lang="en-US" sz="750" b="1" spc="150" kern="0" dirty="0">
                <a:solidFill>
                  <a:srgbClr val="FFFFFF"/>
                </a:solidFill>
                <a:latin typeface="Calibri" pitchFamily="34" charset="0"/>
                <a:ea typeface="Calibri" pitchFamily="34" charset="-122"/>
                <a:cs typeface="Calibri" pitchFamily="34" charset="-120"/>
              </a:rPr>
              <a:t>SERVICE DETAIL</a:t>
            </a:r>
            <a:endParaRPr lang="en-US" sz="750" dirty="0"/>
          </a:p>
        </p:txBody>
      </p:sp>
      <p:sp>
        <p:nvSpPr>
          <p:cNvPr id="8" name="Text 5"/>
          <p:cNvSpPr/>
          <p:nvPr/>
        </p:nvSpPr>
        <p:spPr>
          <a:xfrm>
            <a:off x="109728" y="1207008"/>
            <a:ext cx="2057400" cy="77724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SOC &amp; Incident Response</a:t>
            </a:r>
            <a:endParaRPr lang="en-US" sz="1600" dirty="0"/>
          </a:p>
        </p:txBody>
      </p:sp>
      <p:sp>
        <p:nvSpPr>
          <p:cNvPr id="9" name="Shape 6"/>
          <p:cNvSpPr/>
          <p:nvPr/>
        </p:nvSpPr>
        <p:spPr>
          <a:xfrm>
            <a:off x="137160" y="2066544"/>
            <a:ext cx="1645920" cy="36576"/>
          </a:xfrm>
          <a:prstGeom prst="rect">
            <a:avLst/>
          </a:prstGeom>
          <a:solidFill>
            <a:srgbClr val="B42626"/>
          </a:solidFill>
          <a:ln w="12700">
            <a:solidFill>
              <a:srgbClr val="B42626"/>
            </a:solidFill>
            <a:prstDash val="solid"/>
          </a:ln>
        </p:spPr>
      </p:sp>
      <p:sp>
        <p:nvSpPr>
          <p:cNvPr id="10" name="Text 7"/>
          <p:cNvSpPr/>
          <p:nvPr/>
        </p:nvSpPr>
        <p:spPr>
          <a:xfrm>
            <a:off x="109728" y="2176272"/>
            <a:ext cx="2066544" cy="822960"/>
          </a:xfrm>
          <a:prstGeom prst="rect">
            <a:avLst/>
          </a:prstGeom>
          <a:noFill/>
          <a:ln/>
        </p:spPr>
        <p:txBody>
          <a:bodyPr wrap="square" rtlCol="0" anchor="ctr"/>
          <a:lstStyle/>
          <a:p>
            <a:pPr indent="0" marL="0">
              <a:buNone/>
            </a:pPr>
            <a:r>
              <a:rPr lang="en-US" sz="900" i="1" dirty="0">
                <a:solidFill>
                  <a:srgbClr val="B8C8D8"/>
                </a:solidFill>
                <a:latin typeface="Calibri" pitchFamily="34" charset="0"/>
                <a:ea typeface="Calibri" pitchFamily="34" charset="-122"/>
                <a:cs typeface="Calibri" pitchFamily="34" charset="-120"/>
              </a:rPr>
              <a:t>24/7 managed detection and response — continuous vigilance so you can focus on your business.</a:t>
            </a:r>
            <a:endParaRPr lang="en-US" sz="900" dirty="0"/>
          </a:p>
        </p:txBody>
      </p:sp>
      <p:sp>
        <p:nvSpPr>
          <p:cNvPr id="11" name="Text 8"/>
          <p:cNvSpPr/>
          <p:nvPr/>
        </p:nvSpPr>
        <p:spPr>
          <a:xfrm>
            <a:off x="109728" y="3090672"/>
            <a:ext cx="2066544" cy="237744"/>
          </a:xfrm>
          <a:prstGeom prst="rect">
            <a:avLst/>
          </a:prstGeom>
          <a:noFill/>
          <a:ln/>
        </p:spPr>
        <p:txBody>
          <a:bodyPr wrap="square" rtlCol="0" anchor="ctr"/>
          <a:lstStyle/>
          <a:p>
            <a:pPr indent="0" marL="0">
              <a:buNone/>
            </a:pPr>
            <a:r>
              <a:rPr lang="en-US" sz="750" b="1" spc="100" kern="0" dirty="0">
                <a:solidFill>
                  <a:srgbClr val="D97070"/>
                </a:solidFill>
                <a:latin typeface="Calibri" pitchFamily="34" charset="0"/>
                <a:ea typeface="Calibri" pitchFamily="34" charset="-122"/>
                <a:cs typeface="Calibri" pitchFamily="34" charset="-120"/>
              </a:rPr>
              <a:t>KEY DELIVERABLES</a:t>
            </a:r>
            <a:endParaRPr lang="en-US" sz="750" dirty="0"/>
          </a:p>
        </p:txBody>
      </p:sp>
      <p:sp>
        <p:nvSpPr>
          <p:cNvPr id="12" name="Shape 9"/>
          <p:cNvSpPr/>
          <p:nvPr/>
        </p:nvSpPr>
        <p:spPr>
          <a:xfrm>
            <a:off x="128016" y="3401568"/>
            <a:ext cx="91440" cy="91440"/>
          </a:xfrm>
          <a:prstGeom prst="rect">
            <a:avLst/>
          </a:prstGeom>
          <a:solidFill>
            <a:srgbClr val="B42626"/>
          </a:solidFill>
          <a:ln w="12700">
            <a:solidFill>
              <a:srgbClr val="B42626"/>
            </a:solidFill>
            <a:prstDash val="solid"/>
          </a:ln>
        </p:spPr>
      </p:sp>
      <p:sp>
        <p:nvSpPr>
          <p:cNvPr id="13" name="Text 10"/>
          <p:cNvSpPr/>
          <p:nvPr/>
        </p:nvSpPr>
        <p:spPr>
          <a:xfrm>
            <a:off x="274320" y="334670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Monthly SOC Report</a:t>
            </a:r>
            <a:endParaRPr lang="en-US" sz="850" dirty="0"/>
          </a:p>
        </p:txBody>
      </p:sp>
      <p:sp>
        <p:nvSpPr>
          <p:cNvPr id="14" name="Shape 11"/>
          <p:cNvSpPr/>
          <p:nvPr/>
        </p:nvSpPr>
        <p:spPr>
          <a:xfrm>
            <a:off x="128016" y="3712464"/>
            <a:ext cx="91440" cy="91440"/>
          </a:xfrm>
          <a:prstGeom prst="rect">
            <a:avLst/>
          </a:prstGeom>
          <a:solidFill>
            <a:srgbClr val="B42626"/>
          </a:solidFill>
          <a:ln w="12700">
            <a:solidFill>
              <a:srgbClr val="B42626"/>
            </a:solidFill>
            <a:prstDash val="solid"/>
          </a:ln>
        </p:spPr>
      </p:sp>
      <p:sp>
        <p:nvSpPr>
          <p:cNvPr id="15" name="Text 12"/>
          <p:cNvSpPr/>
          <p:nvPr/>
        </p:nvSpPr>
        <p:spPr>
          <a:xfrm>
            <a:off x="274320" y="3657600"/>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Incident Response Runbooks</a:t>
            </a:r>
            <a:endParaRPr lang="en-US" sz="850" dirty="0"/>
          </a:p>
        </p:txBody>
      </p:sp>
      <p:sp>
        <p:nvSpPr>
          <p:cNvPr id="16" name="Shape 13"/>
          <p:cNvSpPr/>
          <p:nvPr/>
        </p:nvSpPr>
        <p:spPr>
          <a:xfrm>
            <a:off x="128016" y="4023360"/>
            <a:ext cx="91440" cy="91440"/>
          </a:xfrm>
          <a:prstGeom prst="rect">
            <a:avLst/>
          </a:prstGeom>
          <a:solidFill>
            <a:srgbClr val="B42626"/>
          </a:solidFill>
          <a:ln w="12700">
            <a:solidFill>
              <a:srgbClr val="B42626"/>
            </a:solidFill>
            <a:prstDash val="solid"/>
          </a:ln>
        </p:spPr>
      </p:sp>
      <p:sp>
        <p:nvSpPr>
          <p:cNvPr id="17" name="Text 14"/>
          <p:cNvSpPr/>
          <p:nvPr/>
        </p:nvSpPr>
        <p:spPr>
          <a:xfrm>
            <a:off x="274320" y="3968496"/>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Threat Hunting Reports</a:t>
            </a:r>
            <a:endParaRPr lang="en-US" sz="850" dirty="0"/>
          </a:p>
        </p:txBody>
      </p:sp>
      <p:sp>
        <p:nvSpPr>
          <p:cNvPr id="18" name="Shape 15"/>
          <p:cNvSpPr/>
          <p:nvPr/>
        </p:nvSpPr>
        <p:spPr>
          <a:xfrm>
            <a:off x="128016" y="4334256"/>
            <a:ext cx="91440" cy="91440"/>
          </a:xfrm>
          <a:prstGeom prst="rect">
            <a:avLst/>
          </a:prstGeom>
          <a:solidFill>
            <a:srgbClr val="B42626"/>
          </a:solidFill>
          <a:ln w="12700">
            <a:solidFill>
              <a:srgbClr val="B42626"/>
            </a:solidFill>
            <a:prstDash val="solid"/>
          </a:ln>
        </p:spPr>
      </p:sp>
      <p:sp>
        <p:nvSpPr>
          <p:cNvPr id="19" name="Text 16"/>
          <p:cNvSpPr/>
          <p:nvPr/>
        </p:nvSpPr>
        <p:spPr>
          <a:xfrm>
            <a:off x="274320" y="4279392"/>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SIEM Use Case Catalogue</a:t>
            </a:r>
            <a:endParaRPr lang="en-US" sz="850" dirty="0"/>
          </a:p>
        </p:txBody>
      </p:sp>
      <p:sp>
        <p:nvSpPr>
          <p:cNvPr id="20" name="Shape 17"/>
          <p:cNvSpPr/>
          <p:nvPr/>
        </p:nvSpPr>
        <p:spPr>
          <a:xfrm>
            <a:off x="128016" y="4645152"/>
            <a:ext cx="91440" cy="91440"/>
          </a:xfrm>
          <a:prstGeom prst="rect">
            <a:avLst/>
          </a:prstGeom>
          <a:solidFill>
            <a:srgbClr val="B42626"/>
          </a:solidFill>
          <a:ln w="12700">
            <a:solidFill>
              <a:srgbClr val="B42626"/>
            </a:solidFill>
            <a:prstDash val="solid"/>
          </a:ln>
        </p:spPr>
      </p:sp>
      <p:sp>
        <p:nvSpPr>
          <p:cNvPr id="21" name="Text 18"/>
          <p:cNvSpPr/>
          <p:nvPr/>
        </p:nvSpPr>
        <p:spPr>
          <a:xfrm>
            <a:off x="274320" y="4590288"/>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6-Hour Breach Notification Support</a:t>
            </a:r>
            <a:endParaRPr lang="en-US" sz="850" dirty="0"/>
          </a:p>
        </p:txBody>
      </p:sp>
      <p:sp>
        <p:nvSpPr>
          <p:cNvPr id="22" name="Shape 19"/>
          <p:cNvSpPr/>
          <p:nvPr/>
        </p:nvSpPr>
        <p:spPr>
          <a:xfrm>
            <a:off x="128016" y="4956048"/>
            <a:ext cx="91440" cy="91440"/>
          </a:xfrm>
          <a:prstGeom prst="rect">
            <a:avLst/>
          </a:prstGeom>
          <a:solidFill>
            <a:srgbClr val="B42626"/>
          </a:solidFill>
          <a:ln w="12700">
            <a:solidFill>
              <a:srgbClr val="B42626"/>
            </a:solidFill>
            <a:prstDash val="solid"/>
          </a:ln>
        </p:spPr>
      </p:sp>
      <p:sp>
        <p:nvSpPr>
          <p:cNvPr id="23" name="Text 20"/>
          <p:cNvSpPr/>
          <p:nvPr/>
        </p:nvSpPr>
        <p:spPr>
          <a:xfrm>
            <a:off x="274320" y="490118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Post-Incident Review Report</a:t>
            </a:r>
            <a:endParaRPr lang="en-US" sz="850" dirty="0"/>
          </a:p>
        </p:txBody>
      </p:sp>
      <p:sp>
        <p:nvSpPr>
          <p:cNvPr id="24" name="Text 21"/>
          <p:cNvSpPr/>
          <p:nvPr/>
        </p:nvSpPr>
        <p:spPr>
          <a:xfrm>
            <a:off x="2423160" y="91440"/>
            <a:ext cx="6492240" cy="457200"/>
          </a:xfrm>
          <a:prstGeom prst="rect">
            <a:avLst/>
          </a:prstGeom>
          <a:noFill/>
          <a:ln/>
        </p:spPr>
        <p:txBody>
          <a:bodyPr wrap="square" rtlCol="0" anchor="ctr"/>
          <a:lstStyle/>
          <a:p>
            <a:pPr indent="0" marL="0">
              <a:buNone/>
            </a:pPr>
            <a:r>
              <a:rPr lang="en-US" sz="1900" b="1" dirty="0">
                <a:solidFill>
                  <a:srgbClr val="1C2B3A"/>
                </a:solidFill>
                <a:latin typeface="Calibri" pitchFamily="34" charset="0"/>
                <a:ea typeface="Calibri" pitchFamily="34" charset="-122"/>
                <a:cs typeface="Calibri" pitchFamily="34" charset="-120"/>
              </a:rPr>
              <a:t>SOC &amp; Incident Response</a:t>
            </a:r>
            <a:endParaRPr lang="en-US" sz="1900" dirty="0"/>
          </a:p>
        </p:txBody>
      </p:sp>
      <p:sp>
        <p:nvSpPr>
          <p:cNvPr id="25" name="Shape 22"/>
          <p:cNvSpPr/>
          <p:nvPr/>
        </p:nvSpPr>
        <p:spPr>
          <a:xfrm>
            <a:off x="2423160" y="566928"/>
            <a:ext cx="6492240" cy="16459"/>
          </a:xfrm>
          <a:prstGeom prst="rect">
            <a:avLst/>
          </a:prstGeom>
          <a:solidFill>
            <a:srgbClr val="DDE3E8"/>
          </a:solidFill>
          <a:ln w="12700">
            <a:solidFill>
              <a:srgbClr val="DDE3E8"/>
            </a:solidFill>
            <a:prstDash val="solid"/>
          </a:ln>
        </p:spPr>
      </p:sp>
      <p:sp>
        <p:nvSpPr>
          <p:cNvPr id="26" name="Shape 23"/>
          <p:cNvSpPr/>
          <p:nvPr/>
        </p:nvSpPr>
        <p:spPr>
          <a:xfrm>
            <a:off x="2423160" y="658368"/>
            <a:ext cx="6492240" cy="91440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7" name="Shape 24"/>
          <p:cNvSpPr/>
          <p:nvPr/>
        </p:nvSpPr>
        <p:spPr>
          <a:xfrm>
            <a:off x="2423160" y="658368"/>
            <a:ext cx="6492240" cy="54864"/>
          </a:xfrm>
          <a:prstGeom prst="rect">
            <a:avLst/>
          </a:prstGeom>
          <a:solidFill>
            <a:srgbClr val="B42626"/>
          </a:solidFill>
          <a:ln w="12700">
            <a:solidFill>
              <a:srgbClr val="B42626"/>
            </a:solidFill>
            <a:prstDash val="solid"/>
          </a:ln>
        </p:spPr>
      </p:sp>
      <p:sp>
        <p:nvSpPr>
          <p:cNvPr id="28" name="Text 25"/>
          <p:cNvSpPr/>
          <p:nvPr/>
        </p:nvSpPr>
        <p:spPr>
          <a:xfrm>
            <a:off x="2578608" y="658368"/>
            <a:ext cx="6217920" cy="292608"/>
          </a:xfrm>
          <a:prstGeom prst="rect">
            <a:avLst/>
          </a:prstGeom>
          <a:noFill/>
          <a:ln/>
        </p:spPr>
        <p:txBody>
          <a:bodyPr wrap="square" rtlCol="0" anchor="ctr"/>
          <a:lstStyle/>
          <a:p>
            <a:pPr indent="0" marL="0">
              <a:buNone/>
            </a:pPr>
            <a:r>
              <a:rPr lang="en-US" sz="800" b="1" spc="150" kern="0" dirty="0">
                <a:solidFill>
                  <a:srgbClr val="5A6A78"/>
                </a:solidFill>
                <a:latin typeface="Calibri" pitchFamily="34" charset="0"/>
                <a:ea typeface="Calibri" pitchFamily="34" charset="-122"/>
                <a:cs typeface="Calibri" pitchFamily="34" charset="-120"/>
              </a:rPr>
              <a:t>OVERVIEW</a:t>
            </a:r>
            <a:endParaRPr lang="en-US" sz="800" dirty="0"/>
          </a:p>
        </p:txBody>
      </p:sp>
      <p:sp>
        <p:nvSpPr>
          <p:cNvPr id="29" name="Text 26"/>
          <p:cNvSpPr/>
          <p:nvPr/>
        </p:nvSpPr>
        <p:spPr>
          <a:xfrm>
            <a:off x="2578608" y="969264"/>
            <a:ext cx="6217920" cy="53035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Vault Infosec's Managed SOC delivers round-the-clock monitoring, threat hunting, log analysis, and incident response across your IT and OT environments. Our analysts operate from a purpose-built security operations centre, using SIEM and SOAR platforms to detect, correlate, and respond to threats — including 6-hour breach notification support mandated under CERT-In and SEBI guidelines.</a:t>
            </a:r>
            <a:endParaRPr lang="en-US" sz="950" dirty="0"/>
          </a:p>
        </p:txBody>
      </p:sp>
      <p:sp>
        <p:nvSpPr>
          <p:cNvPr id="30" name="Shape 27"/>
          <p:cNvSpPr/>
          <p:nvPr/>
        </p:nvSpPr>
        <p:spPr>
          <a:xfrm>
            <a:off x="2423160" y="1682496"/>
            <a:ext cx="3145536"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1" name="Shape 28"/>
          <p:cNvSpPr/>
          <p:nvPr/>
        </p:nvSpPr>
        <p:spPr>
          <a:xfrm>
            <a:off x="2423160" y="1682496"/>
            <a:ext cx="3145536" cy="347472"/>
          </a:xfrm>
          <a:prstGeom prst="rect">
            <a:avLst/>
          </a:prstGeom>
          <a:solidFill>
            <a:srgbClr val="1C2B3A"/>
          </a:solidFill>
          <a:ln w="12700">
            <a:solidFill>
              <a:srgbClr val="1C2B3A"/>
            </a:solidFill>
            <a:prstDash val="solid"/>
          </a:ln>
        </p:spPr>
      </p:sp>
      <p:sp>
        <p:nvSpPr>
          <p:cNvPr id="32" name="Text 29"/>
          <p:cNvSpPr/>
          <p:nvPr/>
        </p:nvSpPr>
        <p:spPr>
          <a:xfrm>
            <a:off x="2578608"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SERVICE PROCESS</a:t>
            </a:r>
            <a:endParaRPr lang="en-US" sz="850" dirty="0"/>
          </a:p>
        </p:txBody>
      </p:sp>
      <p:sp>
        <p:nvSpPr>
          <p:cNvPr id="33" name="Shape 30"/>
          <p:cNvSpPr/>
          <p:nvPr/>
        </p:nvSpPr>
        <p:spPr>
          <a:xfrm>
            <a:off x="2560320" y="2121408"/>
            <a:ext cx="256032" cy="256032"/>
          </a:xfrm>
          <a:prstGeom prst="ellipse">
            <a:avLst/>
          </a:prstGeom>
          <a:solidFill>
            <a:srgbClr val="B42626"/>
          </a:solidFill>
          <a:ln w="12700">
            <a:solidFill>
              <a:srgbClr val="B42626"/>
            </a:solidFill>
            <a:prstDash val="solid"/>
          </a:ln>
        </p:spPr>
      </p:sp>
      <p:sp>
        <p:nvSpPr>
          <p:cNvPr id="34" name="Text 31"/>
          <p:cNvSpPr/>
          <p:nvPr/>
        </p:nvSpPr>
        <p:spPr>
          <a:xfrm>
            <a:off x="2560320" y="212140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35" name="Text 32"/>
          <p:cNvSpPr/>
          <p:nvPr/>
        </p:nvSpPr>
        <p:spPr>
          <a:xfrm>
            <a:off x="2889504" y="211226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Onboarding &amp; Integration</a:t>
            </a:r>
            <a:endParaRPr lang="en-US" sz="900" dirty="0"/>
          </a:p>
        </p:txBody>
      </p:sp>
      <p:sp>
        <p:nvSpPr>
          <p:cNvPr id="36" name="Text 33"/>
          <p:cNvSpPr/>
          <p:nvPr/>
        </p:nvSpPr>
        <p:spPr>
          <a:xfrm>
            <a:off x="2889504" y="230428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Log source integration, asset inventory, baseline</a:t>
            </a:r>
            <a:endParaRPr lang="en-US" sz="800" dirty="0"/>
          </a:p>
        </p:txBody>
      </p:sp>
      <p:sp>
        <p:nvSpPr>
          <p:cNvPr id="37" name="Shape 34"/>
          <p:cNvSpPr/>
          <p:nvPr/>
        </p:nvSpPr>
        <p:spPr>
          <a:xfrm>
            <a:off x="2679192" y="2377440"/>
            <a:ext cx="13716" cy="164592"/>
          </a:xfrm>
          <a:prstGeom prst="rect">
            <a:avLst/>
          </a:prstGeom>
          <a:solidFill>
            <a:srgbClr val="DDE3E8"/>
          </a:solidFill>
          <a:ln w="12700">
            <a:solidFill>
              <a:srgbClr val="DDE3E8"/>
            </a:solidFill>
            <a:prstDash val="solid"/>
          </a:ln>
        </p:spPr>
      </p:sp>
      <p:sp>
        <p:nvSpPr>
          <p:cNvPr id="38" name="Shape 35"/>
          <p:cNvSpPr/>
          <p:nvPr/>
        </p:nvSpPr>
        <p:spPr>
          <a:xfrm>
            <a:off x="2560320" y="2542032"/>
            <a:ext cx="256032" cy="256032"/>
          </a:xfrm>
          <a:prstGeom prst="ellipse">
            <a:avLst/>
          </a:prstGeom>
          <a:solidFill>
            <a:srgbClr val="B42626"/>
          </a:solidFill>
          <a:ln w="12700">
            <a:solidFill>
              <a:srgbClr val="B42626"/>
            </a:solidFill>
            <a:prstDash val="solid"/>
          </a:ln>
        </p:spPr>
      </p:sp>
      <p:sp>
        <p:nvSpPr>
          <p:cNvPr id="39" name="Text 36"/>
          <p:cNvSpPr/>
          <p:nvPr/>
        </p:nvSpPr>
        <p:spPr>
          <a:xfrm>
            <a:off x="2560320" y="2542032"/>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40" name="Text 37"/>
          <p:cNvSpPr/>
          <p:nvPr/>
        </p:nvSpPr>
        <p:spPr>
          <a:xfrm>
            <a:off x="2889504" y="2532888"/>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Continuous Monitoring</a:t>
            </a:r>
            <a:endParaRPr lang="en-US" sz="900" dirty="0"/>
          </a:p>
        </p:txBody>
      </p:sp>
      <p:sp>
        <p:nvSpPr>
          <p:cNvPr id="41" name="Text 38"/>
          <p:cNvSpPr/>
          <p:nvPr/>
        </p:nvSpPr>
        <p:spPr>
          <a:xfrm>
            <a:off x="2889504" y="2724912"/>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24/7 SIEM alerting, correlation rule tuning</a:t>
            </a:r>
            <a:endParaRPr lang="en-US" sz="800" dirty="0"/>
          </a:p>
        </p:txBody>
      </p:sp>
      <p:sp>
        <p:nvSpPr>
          <p:cNvPr id="42" name="Shape 39"/>
          <p:cNvSpPr/>
          <p:nvPr/>
        </p:nvSpPr>
        <p:spPr>
          <a:xfrm>
            <a:off x="2679192" y="2798064"/>
            <a:ext cx="13716" cy="164592"/>
          </a:xfrm>
          <a:prstGeom prst="rect">
            <a:avLst/>
          </a:prstGeom>
          <a:solidFill>
            <a:srgbClr val="DDE3E8"/>
          </a:solidFill>
          <a:ln w="12700">
            <a:solidFill>
              <a:srgbClr val="DDE3E8"/>
            </a:solidFill>
            <a:prstDash val="solid"/>
          </a:ln>
        </p:spPr>
      </p:sp>
      <p:sp>
        <p:nvSpPr>
          <p:cNvPr id="43" name="Shape 40"/>
          <p:cNvSpPr/>
          <p:nvPr/>
        </p:nvSpPr>
        <p:spPr>
          <a:xfrm>
            <a:off x="2560320" y="2962656"/>
            <a:ext cx="256032" cy="256032"/>
          </a:xfrm>
          <a:prstGeom prst="ellipse">
            <a:avLst/>
          </a:prstGeom>
          <a:solidFill>
            <a:srgbClr val="B42626"/>
          </a:solidFill>
          <a:ln w="12700">
            <a:solidFill>
              <a:srgbClr val="B42626"/>
            </a:solidFill>
            <a:prstDash val="solid"/>
          </a:ln>
        </p:spPr>
      </p:sp>
      <p:sp>
        <p:nvSpPr>
          <p:cNvPr id="44" name="Text 41"/>
          <p:cNvSpPr/>
          <p:nvPr/>
        </p:nvSpPr>
        <p:spPr>
          <a:xfrm>
            <a:off x="2560320" y="2962656"/>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45" name="Text 42"/>
          <p:cNvSpPr/>
          <p:nvPr/>
        </p:nvSpPr>
        <p:spPr>
          <a:xfrm>
            <a:off x="2889504" y="2953512"/>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Threat Hunting</a:t>
            </a:r>
            <a:endParaRPr lang="en-US" sz="900" dirty="0"/>
          </a:p>
        </p:txBody>
      </p:sp>
      <p:sp>
        <p:nvSpPr>
          <p:cNvPr id="46" name="Text 43"/>
          <p:cNvSpPr/>
          <p:nvPr/>
        </p:nvSpPr>
        <p:spPr>
          <a:xfrm>
            <a:off x="2889504" y="3145536"/>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Proactive search for advanced persistent threats</a:t>
            </a:r>
            <a:endParaRPr lang="en-US" sz="800" dirty="0"/>
          </a:p>
        </p:txBody>
      </p:sp>
      <p:sp>
        <p:nvSpPr>
          <p:cNvPr id="47" name="Shape 44"/>
          <p:cNvSpPr/>
          <p:nvPr/>
        </p:nvSpPr>
        <p:spPr>
          <a:xfrm>
            <a:off x="2679192" y="3218688"/>
            <a:ext cx="13716" cy="164592"/>
          </a:xfrm>
          <a:prstGeom prst="rect">
            <a:avLst/>
          </a:prstGeom>
          <a:solidFill>
            <a:srgbClr val="DDE3E8"/>
          </a:solidFill>
          <a:ln w="12700">
            <a:solidFill>
              <a:srgbClr val="DDE3E8"/>
            </a:solidFill>
            <a:prstDash val="solid"/>
          </a:ln>
        </p:spPr>
      </p:sp>
      <p:sp>
        <p:nvSpPr>
          <p:cNvPr id="48" name="Shape 45"/>
          <p:cNvSpPr/>
          <p:nvPr/>
        </p:nvSpPr>
        <p:spPr>
          <a:xfrm>
            <a:off x="2560320" y="3383280"/>
            <a:ext cx="256032" cy="256032"/>
          </a:xfrm>
          <a:prstGeom prst="ellipse">
            <a:avLst/>
          </a:prstGeom>
          <a:solidFill>
            <a:srgbClr val="B42626"/>
          </a:solidFill>
          <a:ln w="12700">
            <a:solidFill>
              <a:srgbClr val="B42626"/>
            </a:solidFill>
            <a:prstDash val="solid"/>
          </a:ln>
        </p:spPr>
      </p:sp>
      <p:sp>
        <p:nvSpPr>
          <p:cNvPr id="49" name="Text 46"/>
          <p:cNvSpPr/>
          <p:nvPr/>
        </p:nvSpPr>
        <p:spPr>
          <a:xfrm>
            <a:off x="2560320" y="3383280"/>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50" name="Text 47"/>
          <p:cNvSpPr/>
          <p:nvPr/>
        </p:nvSpPr>
        <p:spPr>
          <a:xfrm>
            <a:off x="2889504" y="3374136"/>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Incident Detection</a:t>
            </a:r>
            <a:endParaRPr lang="en-US" sz="900" dirty="0"/>
          </a:p>
        </p:txBody>
      </p:sp>
      <p:sp>
        <p:nvSpPr>
          <p:cNvPr id="51" name="Text 48"/>
          <p:cNvSpPr/>
          <p:nvPr/>
        </p:nvSpPr>
        <p:spPr>
          <a:xfrm>
            <a:off x="2889504" y="3566160"/>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Triage, classification, escalation playbooks</a:t>
            </a:r>
            <a:endParaRPr lang="en-US" sz="800" dirty="0"/>
          </a:p>
        </p:txBody>
      </p:sp>
      <p:sp>
        <p:nvSpPr>
          <p:cNvPr id="52" name="Shape 49"/>
          <p:cNvSpPr/>
          <p:nvPr/>
        </p:nvSpPr>
        <p:spPr>
          <a:xfrm>
            <a:off x="2679192" y="3639312"/>
            <a:ext cx="13716" cy="164592"/>
          </a:xfrm>
          <a:prstGeom prst="rect">
            <a:avLst/>
          </a:prstGeom>
          <a:solidFill>
            <a:srgbClr val="DDE3E8"/>
          </a:solidFill>
          <a:ln w="12700">
            <a:solidFill>
              <a:srgbClr val="DDE3E8"/>
            </a:solidFill>
            <a:prstDash val="solid"/>
          </a:ln>
        </p:spPr>
      </p:sp>
      <p:sp>
        <p:nvSpPr>
          <p:cNvPr id="53" name="Shape 50"/>
          <p:cNvSpPr/>
          <p:nvPr/>
        </p:nvSpPr>
        <p:spPr>
          <a:xfrm>
            <a:off x="2560320" y="3803904"/>
            <a:ext cx="256032" cy="256032"/>
          </a:xfrm>
          <a:prstGeom prst="ellipse">
            <a:avLst/>
          </a:prstGeom>
          <a:solidFill>
            <a:srgbClr val="B42626"/>
          </a:solidFill>
          <a:ln w="12700">
            <a:solidFill>
              <a:srgbClr val="B42626"/>
            </a:solidFill>
            <a:prstDash val="solid"/>
          </a:ln>
        </p:spPr>
      </p:sp>
      <p:sp>
        <p:nvSpPr>
          <p:cNvPr id="54" name="Text 51"/>
          <p:cNvSpPr/>
          <p:nvPr/>
        </p:nvSpPr>
        <p:spPr>
          <a:xfrm>
            <a:off x="2560320" y="3803904"/>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55" name="Text 52"/>
          <p:cNvSpPr/>
          <p:nvPr/>
        </p:nvSpPr>
        <p:spPr>
          <a:xfrm>
            <a:off x="2889504" y="3794760"/>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Containment &amp; Response</a:t>
            </a:r>
            <a:endParaRPr lang="en-US" sz="900" dirty="0"/>
          </a:p>
        </p:txBody>
      </p:sp>
      <p:sp>
        <p:nvSpPr>
          <p:cNvPr id="56" name="Text 53"/>
          <p:cNvSpPr/>
          <p:nvPr/>
        </p:nvSpPr>
        <p:spPr>
          <a:xfrm>
            <a:off x="2889504" y="3986784"/>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Isolation, forensic investigation, eradication</a:t>
            </a:r>
            <a:endParaRPr lang="en-US" sz="800" dirty="0"/>
          </a:p>
        </p:txBody>
      </p:sp>
      <p:sp>
        <p:nvSpPr>
          <p:cNvPr id="57" name="Shape 54"/>
          <p:cNvSpPr/>
          <p:nvPr/>
        </p:nvSpPr>
        <p:spPr>
          <a:xfrm>
            <a:off x="2679192" y="4059936"/>
            <a:ext cx="13716" cy="164592"/>
          </a:xfrm>
          <a:prstGeom prst="rect">
            <a:avLst/>
          </a:prstGeom>
          <a:solidFill>
            <a:srgbClr val="DDE3E8"/>
          </a:solidFill>
          <a:ln w="12700">
            <a:solidFill>
              <a:srgbClr val="DDE3E8"/>
            </a:solidFill>
            <a:prstDash val="solid"/>
          </a:ln>
        </p:spPr>
      </p:sp>
      <p:sp>
        <p:nvSpPr>
          <p:cNvPr id="58" name="Shape 55"/>
          <p:cNvSpPr/>
          <p:nvPr/>
        </p:nvSpPr>
        <p:spPr>
          <a:xfrm>
            <a:off x="2560320" y="4224528"/>
            <a:ext cx="256032" cy="256032"/>
          </a:xfrm>
          <a:prstGeom prst="ellipse">
            <a:avLst/>
          </a:prstGeom>
          <a:solidFill>
            <a:srgbClr val="B42626"/>
          </a:solidFill>
          <a:ln w="12700">
            <a:solidFill>
              <a:srgbClr val="B42626"/>
            </a:solidFill>
            <a:prstDash val="solid"/>
          </a:ln>
        </p:spPr>
      </p:sp>
      <p:sp>
        <p:nvSpPr>
          <p:cNvPr id="59" name="Text 56"/>
          <p:cNvSpPr/>
          <p:nvPr/>
        </p:nvSpPr>
        <p:spPr>
          <a:xfrm>
            <a:off x="2560320" y="422452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60" name="Text 57"/>
          <p:cNvSpPr/>
          <p:nvPr/>
        </p:nvSpPr>
        <p:spPr>
          <a:xfrm>
            <a:off x="2889504" y="421538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Reporting &amp; Improvement</a:t>
            </a:r>
            <a:endParaRPr lang="en-US" sz="900" dirty="0"/>
          </a:p>
        </p:txBody>
      </p:sp>
      <p:sp>
        <p:nvSpPr>
          <p:cNvPr id="61" name="Text 58"/>
          <p:cNvSpPr/>
          <p:nvPr/>
        </p:nvSpPr>
        <p:spPr>
          <a:xfrm>
            <a:off x="2889504" y="440740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Monthly reports, use case tuning, KPI review</a:t>
            </a:r>
            <a:endParaRPr lang="en-US" sz="800" dirty="0"/>
          </a:p>
        </p:txBody>
      </p:sp>
      <p:sp>
        <p:nvSpPr>
          <p:cNvPr id="62" name="Shape 59"/>
          <p:cNvSpPr/>
          <p:nvPr/>
        </p:nvSpPr>
        <p:spPr>
          <a:xfrm>
            <a:off x="5742432" y="1682496"/>
            <a:ext cx="3172968"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63" name="Shape 60"/>
          <p:cNvSpPr/>
          <p:nvPr/>
        </p:nvSpPr>
        <p:spPr>
          <a:xfrm>
            <a:off x="5742432" y="1682496"/>
            <a:ext cx="3172968" cy="347472"/>
          </a:xfrm>
          <a:prstGeom prst="rect">
            <a:avLst/>
          </a:prstGeom>
          <a:solidFill>
            <a:srgbClr val="1C2B3A"/>
          </a:solidFill>
          <a:ln w="12700">
            <a:solidFill>
              <a:srgbClr val="1C2B3A"/>
            </a:solidFill>
            <a:prstDash val="solid"/>
          </a:ln>
        </p:spPr>
      </p:sp>
      <p:sp>
        <p:nvSpPr>
          <p:cNvPr id="64" name="Text 61"/>
          <p:cNvSpPr/>
          <p:nvPr/>
        </p:nvSpPr>
        <p:spPr>
          <a:xfrm>
            <a:off x="5888736"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TOOLS &amp; STANDARDS</a:t>
            </a:r>
            <a:endParaRPr lang="en-US" sz="850" dirty="0"/>
          </a:p>
        </p:txBody>
      </p:sp>
      <p:sp>
        <p:nvSpPr>
          <p:cNvPr id="65" name="Text 62"/>
          <p:cNvSpPr/>
          <p:nvPr/>
        </p:nvSpPr>
        <p:spPr>
          <a:xfrm>
            <a:off x="5888736" y="2139696"/>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Tools &amp; Frameworks</a:t>
            </a:r>
            <a:endParaRPr lang="en-US" sz="800" dirty="0"/>
          </a:p>
        </p:txBody>
      </p:sp>
      <p:sp>
        <p:nvSpPr>
          <p:cNvPr id="66" name="Shape 63"/>
          <p:cNvSpPr/>
          <p:nvPr/>
        </p:nvSpPr>
        <p:spPr>
          <a:xfrm>
            <a:off x="5907024" y="2414016"/>
            <a:ext cx="82296" cy="82296"/>
          </a:xfrm>
          <a:prstGeom prst="rect">
            <a:avLst/>
          </a:prstGeom>
          <a:solidFill>
            <a:srgbClr val="D97070"/>
          </a:solidFill>
          <a:ln w="12700">
            <a:solidFill>
              <a:srgbClr val="D97070"/>
            </a:solidFill>
            <a:prstDash val="solid"/>
          </a:ln>
        </p:spPr>
      </p:sp>
      <p:sp>
        <p:nvSpPr>
          <p:cNvPr id="67" name="Text 64"/>
          <p:cNvSpPr/>
          <p:nvPr/>
        </p:nvSpPr>
        <p:spPr>
          <a:xfrm>
            <a:off x="6053328" y="2359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Splunk / IBM QRadar / Microsoft Sentinel</a:t>
            </a:r>
            <a:endParaRPr lang="en-US" sz="850" dirty="0"/>
          </a:p>
        </p:txBody>
      </p:sp>
      <p:sp>
        <p:nvSpPr>
          <p:cNvPr id="68" name="Shape 65"/>
          <p:cNvSpPr/>
          <p:nvPr/>
        </p:nvSpPr>
        <p:spPr>
          <a:xfrm>
            <a:off x="5907024" y="2688336"/>
            <a:ext cx="82296" cy="82296"/>
          </a:xfrm>
          <a:prstGeom prst="rect">
            <a:avLst/>
          </a:prstGeom>
          <a:solidFill>
            <a:srgbClr val="D97070"/>
          </a:solidFill>
          <a:ln w="12700">
            <a:solidFill>
              <a:srgbClr val="D97070"/>
            </a:solidFill>
            <a:prstDash val="solid"/>
          </a:ln>
        </p:spPr>
      </p:sp>
      <p:sp>
        <p:nvSpPr>
          <p:cNvPr id="69" name="Text 66"/>
          <p:cNvSpPr/>
          <p:nvPr/>
        </p:nvSpPr>
        <p:spPr>
          <a:xfrm>
            <a:off x="6053328" y="2633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CrowdStrike / SentinelOne EDR</a:t>
            </a:r>
            <a:endParaRPr lang="en-US" sz="850" dirty="0"/>
          </a:p>
        </p:txBody>
      </p:sp>
      <p:sp>
        <p:nvSpPr>
          <p:cNvPr id="70" name="Shape 67"/>
          <p:cNvSpPr/>
          <p:nvPr/>
        </p:nvSpPr>
        <p:spPr>
          <a:xfrm>
            <a:off x="5907024" y="2962656"/>
            <a:ext cx="82296" cy="82296"/>
          </a:xfrm>
          <a:prstGeom prst="rect">
            <a:avLst/>
          </a:prstGeom>
          <a:solidFill>
            <a:srgbClr val="D97070"/>
          </a:solidFill>
          <a:ln w="12700">
            <a:solidFill>
              <a:srgbClr val="D97070"/>
            </a:solidFill>
            <a:prstDash val="solid"/>
          </a:ln>
        </p:spPr>
      </p:sp>
      <p:sp>
        <p:nvSpPr>
          <p:cNvPr id="71" name="Text 68"/>
          <p:cNvSpPr/>
          <p:nvPr/>
        </p:nvSpPr>
        <p:spPr>
          <a:xfrm>
            <a:off x="6053328" y="2907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Threat Intelligence Feeds (TIPs)</a:t>
            </a:r>
            <a:endParaRPr lang="en-US" sz="850" dirty="0"/>
          </a:p>
        </p:txBody>
      </p:sp>
      <p:sp>
        <p:nvSpPr>
          <p:cNvPr id="72" name="Shape 69"/>
          <p:cNvSpPr/>
          <p:nvPr/>
        </p:nvSpPr>
        <p:spPr>
          <a:xfrm>
            <a:off x="5907024" y="3236976"/>
            <a:ext cx="82296" cy="82296"/>
          </a:xfrm>
          <a:prstGeom prst="rect">
            <a:avLst/>
          </a:prstGeom>
          <a:solidFill>
            <a:srgbClr val="D97070"/>
          </a:solidFill>
          <a:ln w="12700">
            <a:solidFill>
              <a:srgbClr val="D97070"/>
            </a:solidFill>
            <a:prstDash val="solid"/>
          </a:ln>
        </p:spPr>
      </p:sp>
      <p:sp>
        <p:nvSpPr>
          <p:cNvPr id="73" name="Text 70"/>
          <p:cNvSpPr/>
          <p:nvPr/>
        </p:nvSpPr>
        <p:spPr>
          <a:xfrm>
            <a:off x="6053328" y="3182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SOAR Platforms</a:t>
            </a:r>
            <a:endParaRPr lang="en-US" sz="850" dirty="0"/>
          </a:p>
        </p:txBody>
      </p:sp>
      <p:sp>
        <p:nvSpPr>
          <p:cNvPr id="74" name="Shape 71"/>
          <p:cNvSpPr/>
          <p:nvPr/>
        </p:nvSpPr>
        <p:spPr>
          <a:xfrm>
            <a:off x="5907024" y="3511296"/>
            <a:ext cx="82296" cy="82296"/>
          </a:xfrm>
          <a:prstGeom prst="rect">
            <a:avLst/>
          </a:prstGeom>
          <a:solidFill>
            <a:srgbClr val="D97070"/>
          </a:solidFill>
          <a:ln w="12700">
            <a:solidFill>
              <a:srgbClr val="D97070"/>
            </a:solidFill>
            <a:prstDash val="solid"/>
          </a:ln>
        </p:spPr>
      </p:sp>
      <p:sp>
        <p:nvSpPr>
          <p:cNvPr id="75" name="Text 72"/>
          <p:cNvSpPr/>
          <p:nvPr/>
        </p:nvSpPr>
        <p:spPr>
          <a:xfrm>
            <a:off x="6053328" y="34564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Network Traffic Analysis (NTA)</a:t>
            </a:r>
            <a:endParaRPr lang="en-US" sz="850" dirty="0"/>
          </a:p>
        </p:txBody>
      </p:sp>
      <p:sp>
        <p:nvSpPr>
          <p:cNvPr id="76" name="Shape 73"/>
          <p:cNvSpPr/>
          <p:nvPr/>
        </p:nvSpPr>
        <p:spPr>
          <a:xfrm>
            <a:off x="5907024" y="3785616"/>
            <a:ext cx="82296" cy="82296"/>
          </a:xfrm>
          <a:prstGeom prst="rect">
            <a:avLst/>
          </a:prstGeom>
          <a:solidFill>
            <a:srgbClr val="D97070"/>
          </a:solidFill>
          <a:ln w="12700">
            <a:solidFill>
              <a:srgbClr val="D97070"/>
            </a:solidFill>
            <a:prstDash val="solid"/>
          </a:ln>
        </p:spPr>
      </p:sp>
      <p:sp>
        <p:nvSpPr>
          <p:cNvPr id="77" name="Text 74"/>
          <p:cNvSpPr/>
          <p:nvPr/>
        </p:nvSpPr>
        <p:spPr>
          <a:xfrm>
            <a:off x="6053328" y="37307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UEBA Solutions</a:t>
            </a:r>
            <a:endParaRPr lang="en-US" sz="850" dirty="0"/>
          </a:p>
        </p:txBody>
      </p:sp>
      <p:sp>
        <p:nvSpPr>
          <p:cNvPr id="78" name="Shape 75"/>
          <p:cNvSpPr/>
          <p:nvPr/>
        </p:nvSpPr>
        <p:spPr>
          <a:xfrm>
            <a:off x="5888736" y="4078224"/>
            <a:ext cx="2651760" cy="10973"/>
          </a:xfrm>
          <a:prstGeom prst="rect">
            <a:avLst/>
          </a:prstGeom>
          <a:solidFill>
            <a:srgbClr val="DDE3E8"/>
          </a:solidFill>
          <a:ln w="12700">
            <a:solidFill>
              <a:srgbClr val="DDE3E8"/>
            </a:solidFill>
            <a:prstDash val="solid"/>
          </a:ln>
        </p:spPr>
      </p:sp>
      <p:sp>
        <p:nvSpPr>
          <p:cNvPr id="79" name="Text 76"/>
          <p:cNvSpPr/>
          <p:nvPr/>
        </p:nvSpPr>
        <p:spPr>
          <a:xfrm>
            <a:off x="5888736" y="4133088"/>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Compliance Alignment</a:t>
            </a:r>
            <a:endParaRPr lang="en-US" sz="800" dirty="0"/>
          </a:p>
        </p:txBody>
      </p:sp>
      <p:sp>
        <p:nvSpPr>
          <p:cNvPr id="80" name="Shape 77"/>
          <p:cNvSpPr/>
          <p:nvPr/>
        </p:nvSpPr>
        <p:spPr>
          <a:xfrm>
            <a:off x="5907024" y="4425696"/>
            <a:ext cx="82296" cy="82296"/>
          </a:xfrm>
          <a:prstGeom prst="rect">
            <a:avLst/>
          </a:prstGeom>
          <a:solidFill>
            <a:srgbClr val="8FA0AE"/>
          </a:solidFill>
          <a:ln w="12700">
            <a:solidFill>
              <a:srgbClr val="8FA0AE"/>
            </a:solidFill>
            <a:prstDash val="solid"/>
          </a:ln>
        </p:spPr>
      </p:sp>
      <p:sp>
        <p:nvSpPr>
          <p:cNvPr id="81" name="Text 78"/>
          <p:cNvSpPr/>
          <p:nvPr/>
        </p:nvSpPr>
        <p:spPr>
          <a:xfrm>
            <a:off x="6053328" y="43708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CERT-In 6-Hour Notification</a:t>
            </a:r>
            <a:endParaRPr lang="en-US" sz="850" dirty="0"/>
          </a:p>
        </p:txBody>
      </p:sp>
      <p:sp>
        <p:nvSpPr>
          <p:cNvPr id="82" name="Shape 79"/>
          <p:cNvSpPr/>
          <p:nvPr/>
        </p:nvSpPr>
        <p:spPr>
          <a:xfrm>
            <a:off x="5907024" y="4700016"/>
            <a:ext cx="82296" cy="82296"/>
          </a:xfrm>
          <a:prstGeom prst="rect">
            <a:avLst/>
          </a:prstGeom>
          <a:solidFill>
            <a:srgbClr val="8FA0AE"/>
          </a:solidFill>
          <a:ln w="12700">
            <a:solidFill>
              <a:srgbClr val="8FA0AE"/>
            </a:solidFill>
            <a:prstDash val="solid"/>
          </a:ln>
        </p:spPr>
      </p:sp>
      <p:sp>
        <p:nvSpPr>
          <p:cNvPr id="83" name="Text 80"/>
          <p:cNvSpPr/>
          <p:nvPr/>
        </p:nvSpPr>
        <p:spPr>
          <a:xfrm>
            <a:off x="6053328" y="4645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SEBI Cybersecurity Framework</a:t>
            </a:r>
            <a:endParaRPr lang="en-US" sz="850" dirty="0"/>
          </a:p>
        </p:txBody>
      </p:sp>
      <p:sp>
        <p:nvSpPr>
          <p:cNvPr id="84" name="Shape 81"/>
          <p:cNvSpPr/>
          <p:nvPr/>
        </p:nvSpPr>
        <p:spPr>
          <a:xfrm>
            <a:off x="5907024" y="4974336"/>
            <a:ext cx="82296" cy="82296"/>
          </a:xfrm>
          <a:prstGeom prst="rect">
            <a:avLst/>
          </a:prstGeom>
          <a:solidFill>
            <a:srgbClr val="8FA0AE"/>
          </a:solidFill>
          <a:ln w="12700">
            <a:solidFill>
              <a:srgbClr val="8FA0AE"/>
            </a:solidFill>
            <a:prstDash val="solid"/>
          </a:ln>
        </p:spPr>
      </p:sp>
      <p:sp>
        <p:nvSpPr>
          <p:cNvPr id="85" name="Text 82"/>
          <p:cNvSpPr/>
          <p:nvPr/>
        </p:nvSpPr>
        <p:spPr>
          <a:xfrm>
            <a:off x="6053328" y="4919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ISO 27035 Incident Mgmt</a:t>
            </a:r>
            <a:endParaRPr lang="en-US" sz="850" dirty="0"/>
          </a:p>
        </p:txBody>
      </p:sp>
      <p:sp>
        <p:nvSpPr>
          <p:cNvPr id="86" name="Shape 83"/>
          <p:cNvSpPr/>
          <p:nvPr/>
        </p:nvSpPr>
        <p:spPr>
          <a:xfrm>
            <a:off x="5907024" y="5248656"/>
            <a:ext cx="82296" cy="82296"/>
          </a:xfrm>
          <a:prstGeom prst="rect">
            <a:avLst/>
          </a:prstGeom>
          <a:solidFill>
            <a:srgbClr val="8FA0AE"/>
          </a:solidFill>
          <a:ln w="12700">
            <a:solidFill>
              <a:srgbClr val="8FA0AE"/>
            </a:solidFill>
            <a:prstDash val="solid"/>
          </a:ln>
        </p:spPr>
      </p:sp>
      <p:sp>
        <p:nvSpPr>
          <p:cNvPr id="87" name="Text 84"/>
          <p:cNvSpPr/>
          <p:nvPr/>
        </p:nvSpPr>
        <p:spPr>
          <a:xfrm>
            <a:off x="6053328" y="5193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NIST SP 800-61</a:t>
            </a:r>
            <a:endParaRPr lang="en-US" sz="850" dirty="0"/>
          </a:p>
        </p:txBody>
      </p:sp>
      <p:sp>
        <p:nvSpPr>
          <p:cNvPr id="88" name="Shape 85"/>
          <p:cNvSpPr/>
          <p:nvPr/>
        </p:nvSpPr>
        <p:spPr>
          <a:xfrm>
            <a:off x="5907024" y="5522976"/>
            <a:ext cx="82296" cy="82296"/>
          </a:xfrm>
          <a:prstGeom prst="rect">
            <a:avLst/>
          </a:prstGeom>
          <a:solidFill>
            <a:srgbClr val="8FA0AE"/>
          </a:solidFill>
          <a:ln w="12700">
            <a:solidFill>
              <a:srgbClr val="8FA0AE"/>
            </a:solidFill>
            <a:prstDash val="solid"/>
          </a:ln>
        </p:spPr>
      </p:sp>
      <p:sp>
        <p:nvSpPr>
          <p:cNvPr id="89" name="Text 86"/>
          <p:cNvSpPr/>
          <p:nvPr/>
        </p:nvSpPr>
        <p:spPr>
          <a:xfrm>
            <a:off x="6053328" y="5468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RBI Incident Reporting</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9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42626"/>
          </a:solidFill>
          <a:ln w="12700">
            <a:solidFill>
              <a:srgbClr val="B42626"/>
            </a:solidFill>
            <a:prstDash val="solid"/>
          </a:ln>
        </p:spPr>
      </p:sp>
      <p:sp>
        <p:nvSpPr>
          <p:cNvPr id="3" name="Shape 1"/>
          <p:cNvSpPr/>
          <p:nvPr/>
        </p:nvSpPr>
        <p:spPr>
          <a:xfrm>
            <a:off x="0" y="54864"/>
            <a:ext cx="2267712" cy="5088636"/>
          </a:xfrm>
          <a:prstGeom prst="rect">
            <a:avLst/>
          </a:prstGeom>
          <a:solidFill>
            <a:srgbClr val="1C2B3A"/>
          </a:solidFill>
          <a:ln w="12700">
            <a:solidFill>
              <a:srgbClr val="1C2B3A"/>
            </a:solidFill>
            <a:prstDash val="solid"/>
          </a:ln>
        </p:spPr>
      </p:sp>
      <p:sp>
        <p:nvSpPr>
          <p:cNvPr id="4" name="Shape 2"/>
          <p:cNvSpPr/>
          <p:nvPr/>
        </p:nvSpPr>
        <p:spPr>
          <a:xfrm>
            <a:off x="0" y="54864"/>
            <a:ext cx="2267712" cy="54864"/>
          </a:xfrm>
          <a:prstGeom prst="rect">
            <a:avLst/>
          </a:prstGeom>
          <a:solidFill>
            <a:srgbClr val="B42626"/>
          </a:solidFill>
          <a:ln w="12700">
            <a:solidFill>
              <a:srgbClr val="B42626"/>
            </a:solidFill>
            <a:prstDash val="solid"/>
          </a:ln>
        </p:spPr>
      </p:sp>
      <p:pic>
        <p:nvPicPr>
          <p:cNvPr id="5" name="Image 0" descr="preencoded.png">    </p:cNvPr>
          <p:cNvPicPr>
            <a:picLocks noChangeAspect="1"/>
          </p:cNvPicPr>
          <p:nvPr/>
        </p:nvPicPr>
        <p:blipFill>
          <a:blip r:embed="rId1"/>
          <a:stretch>
            <a:fillRect/>
          </a:stretch>
        </p:blipFill>
        <p:spPr>
          <a:xfrm>
            <a:off x="137160" y="164592"/>
            <a:ext cx="1993392" cy="457200"/>
          </a:xfrm>
          <a:prstGeom prst="rect">
            <a:avLst/>
          </a:prstGeom>
        </p:spPr>
      </p:pic>
      <p:sp>
        <p:nvSpPr>
          <p:cNvPr id="6" name="Shape 3"/>
          <p:cNvSpPr/>
          <p:nvPr/>
        </p:nvSpPr>
        <p:spPr>
          <a:xfrm>
            <a:off x="137160" y="804672"/>
            <a:ext cx="1993392" cy="292608"/>
          </a:xfrm>
          <a:prstGeom prst="rect">
            <a:avLst/>
          </a:prstGeom>
          <a:solidFill>
            <a:srgbClr val="B42626"/>
          </a:solidFill>
          <a:ln w="12700">
            <a:solidFill>
              <a:srgbClr val="B42626"/>
            </a:solidFill>
            <a:prstDash val="solid"/>
          </a:ln>
        </p:spPr>
      </p:sp>
      <p:sp>
        <p:nvSpPr>
          <p:cNvPr id="7" name="Text 4"/>
          <p:cNvSpPr/>
          <p:nvPr/>
        </p:nvSpPr>
        <p:spPr>
          <a:xfrm>
            <a:off x="137160" y="804672"/>
            <a:ext cx="1993392" cy="292608"/>
          </a:xfrm>
          <a:prstGeom prst="rect">
            <a:avLst/>
          </a:prstGeom>
          <a:noFill/>
          <a:ln/>
        </p:spPr>
        <p:txBody>
          <a:bodyPr wrap="square" rtlCol="0" anchor="ctr"/>
          <a:lstStyle/>
          <a:p>
            <a:pPr algn="ctr" indent="0" marL="0">
              <a:buNone/>
            </a:pPr>
            <a:r>
              <a:rPr lang="en-US" sz="750" b="1" spc="150" kern="0" dirty="0">
                <a:solidFill>
                  <a:srgbClr val="FFFFFF"/>
                </a:solidFill>
                <a:latin typeface="Calibri" pitchFamily="34" charset="0"/>
                <a:ea typeface="Calibri" pitchFamily="34" charset="-122"/>
                <a:cs typeface="Calibri" pitchFamily="34" charset="-120"/>
              </a:rPr>
              <a:t>SERVICE DETAIL</a:t>
            </a:r>
            <a:endParaRPr lang="en-US" sz="750" dirty="0"/>
          </a:p>
        </p:txBody>
      </p:sp>
      <p:sp>
        <p:nvSpPr>
          <p:cNvPr id="8" name="Text 5"/>
          <p:cNvSpPr/>
          <p:nvPr/>
        </p:nvSpPr>
        <p:spPr>
          <a:xfrm>
            <a:off x="109728" y="1207008"/>
            <a:ext cx="2057400" cy="77724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Virtual CISO (vCISO)</a:t>
            </a:r>
            <a:endParaRPr lang="en-US" sz="1600" dirty="0"/>
          </a:p>
        </p:txBody>
      </p:sp>
      <p:sp>
        <p:nvSpPr>
          <p:cNvPr id="9" name="Shape 6"/>
          <p:cNvSpPr/>
          <p:nvPr/>
        </p:nvSpPr>
        <p:spPr>
          <a:xfrm>
            <a:off x="137160" y="2066544"/>
            <a:ext cx="1645920" cy="36576"/>
          </a:xfrm>
          <a:prstGeom prst="rect">
            <a:avLst/>
          </a:prstGeom>
          <a:solidFill>
            <a:srgbClr val="B42626"/>
          </a:solidFill>
          <a:ln w="12700">
            <a:solidFill>
              <a:srgbClr val="B42626"/>
            </a:solidFill>
            <a:prstDash val="solid"/>
          </a:ln>
        </p:spPr>
      </p:sp>
      <p:sp>
        <p:nvSpPr>
          <p:cNvPr id="10" name="Text 7"/>
          <p:cNvSpPr/>
          <p:nvPr/>
        </p:nvSpPr>
        <p:spPr>
          <a:xfrm>
            <a:off x="109728" y="2176272"/>
            <a:ext cx="2066544" cy="822960"/>
          </a:xfrm>
          <a:prstGeom prst="rect">
            <a:avLst/>
          </a:prstGeom>
          <a:noFill/>
          <a:ln/>
        </p:spPr>
        <p:txBody>
          <a:bodyPr wrap="square" rtlCol="0" anchor="ctr"/>
          <a:lstStyle/>
          <a:p>
            <a:pPr indent="0" marL="0">
              <a:buNone/>
            </a:pPr>
            <a:r>
              <a:rPr lang="en-US" sz="900" i="1" dirty="0">
                <a:solidFill>
                  <a:srgbClr val="B8C8D8"/>
                </a:solidFill>
                <a:latin typeface="Calibri" pitchFamily="34" charset="0"/>
                <a:ea typeface="Calibri" pitchFamily="34" charset="-122"/>
                <a:cs typeface="Calibri" pitchFamily="34" charset="-120"/>
              </a:rPr>
              <a:t>Senior security leadership on demand — strategy, governance, and board-level reporting without the full-time cost.</a:t>
            </a:r>
            <a:endParaRPr lang="en-US" sz="900" dirty="0"/>
          </a:p>
        </p:txBody>
      </p:sp>
      <p:sp>
        <p:nvSpPr>
          <p:cNvPr id="11" name="Text 8"/>
          <p:cNvSpPr/>
          <p:nvPr/>
        </p:nvSpPr>
        <p:spPr>
          <a:xfrm>
            <a:off x="109728" y="3090672"/>
            <a:ext cx="2066544" cy="237744"/>
          </a:xfrm>
          <a:prstGeom prst="rect">
            <a:avLst/>
          </a:prstGeom>
          <a:noFill/>
          <a:ln/>
        </p:spPr>
        <p:txBody>
          <a:bodyPr wrap="square" rtlCol="0" anchor="ctr"/>
          <a:lstStyle/>
          <a:p>
            <a:pPr indent="0" marL="0">
              <a:buNone/>
            </a:pPr>
            <a:r>
              <a:rPr lang="en-US" sz="750" b="1" spc="100" kern="0" dirty="0">
                <a:solidFill>
                  <a:srgbClr val="D97070"/>
                </a:solidFill>
                <a:latin typeface="Calibri" pitchFamily="34" charset="0"/>
                <a:ea typeface="Calibri" pitchFamily="34" charset="-122"/>
                <a:cs typeface="Calibri" pitchFamily="34" charset="-120"/>
              </a:rPr>
              <a:t>KEY DELIVERABLES</a:t>
            </a:r>
            <a:endParaRPr lang="en-US" sz="750" dirty="0"/>
          </a:p>
        </p:txBody>
      </p:sp>
      <p:sp>
        <p:nvSpPr>
          <p:cNvPr id="12" name="Shape 9"/>
          <p:cNvSpPr/>
          <p:nvPr/>
        </p:nvSpPr>
        <p:spPr>
          <a:xfrm>
            <a:off x="128016" y="3401568"/>
            <a:ext cx="91440" cy="91440"/>
          </a:xfrm>
          <a:prstGeom prst="rect">
            <a:avLst/>
          </a:prstGeom>
          <a:solidFill>
            <a:srgbClr val="B42626"/>
          </a:solidFill>
          <a:ln w="12700">
            <a:solidFill>
              <a:srgbClr val="B42626"/>
            </a:solidFill>
            <a:prstDash val="solid"/>
          </a:ln>
        </p:spPr>
      </p:sp>
      <p:sp>
        <p:nvSpPr>
          <p:cNvPr id="13" name="Text 10"/>
          <p:cNvSpPr/>
          <p:nvPr/>
        </p:nvSpPr>
        <p:spPr>
          <a:xfrm>
            <a:off x="274320" y="334670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Information Security Strategy</a:t>
            </a:r>
            <a:endParaRPr lang="en-US" sz="850" dirty="0"/>
          </a:p>
        </p:txBody>
      </p:sp>
      <p:sp>
        <p:nvSpPr>
          <p:cNvPr id="14" name="Shape 11"/>
          <p:cNvSpPr/>
          <p:nvPr/>
        </p:nvSpPr>
        <p:spPr>
          <a:xfrm>
            <a:off x="128016" y="3712464"/>
            <a:ext cx="91440" cy="91440"/>
          </a:xfrm>
          <a:prstGeom prst="rect">
            <a:avLst/>
          </a:prstGeom>
          <a:solidFill>
            <a:srgbClr val="B42626"/>
          </a:solidFill>
          <a:ln w="12700">
            <a:solidFill>
              <a:srgbClr val="B42626"/>
            </a:solidFill>
            <a:prstDash val="solid"/>
          </a:ln>
        </p:spPr>
      </p:sp>
      <p:sp>
        <p:nvSpPr>
          <p:cNvPr id="15" name="Text 12"/>
          <p:cNvSpPr/>
          <p:nvPr/>
        </p:nvSpPr>
        <p:spPr>
          <a:xfrm>
            <a:off x="274320" y="3657600"/>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Security Programme Roadmap</a:t>
            </a:r>
            <a:endParaRPr lang="en-US" sz="850" dirty="0"/>
          </a:p>
        </p:txBody>
      </p:sp>
      <p:sp>
        <p:nvSpPr>
          <p:cNvPr id="16" name="Shape 13"/>
          <p:cNvSpPr/>
          <p:nvPr/>
        </p:nvSpPr>
        <p:spPr>
          <a:xfrm>
            <a:off x="128016" y="4023360"/>
            <a:ext cx="91440" cy="91440"/>
          </a:xfrm>
          <a:prstGeom prst="rect">
            <a:avLst/>
          </a:prstGeom>
          <a:solidFill>
            <a:srgbClr val="B42626"/>
          </a:solidFill>
          <a:ln w="12700">
            <a:solidFill>
              <a:srgbClr val="B42626"/>
            </a:solidFill>
            <a:prstDash val="solid"/>
          </a:ln>
        </p:spPr>
      </p:sp>
      <p:sp>
        <p:nvSpPr>
          <p:cNvPr id="17" name="Text 14"/>
          <p:cNvSpPr/>
          <p:nvPr/>
        </p:nvSpPr>
        <p:spPr>
          <a:xfrm>
            <a:off x="274320" y="3968496"/>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Risk &amp; Compliance Dashboard</a:t>
            </a:r>
            <a:endParaRPr lang="en-US" sz="850" dirty="0"/>
          </a:p>
        </p:txBody>
      </p:sp>
      <p:sp>
        <p:nvSpPr>
          <p:cNvPr id="18" name="Shape 15"/>
          <p:cNvSpPr/>
          <p:nvPr/>
        </p:nvSpPr>
        <p:spPr>
          <a:xfrm>
            <a:off x="128016" y="4334256"/>
            <a:ext cx="91440" cy="91440"/>
          </a:xfrm>
          <a:prstGeom prst="rect">
            <a:avLst/>
          </a:prstGeom>
          <a:solidFill>
            <a:srgbClr val="B42626"/>
          </a:solidFill>
          <a:ln w="12700">
            <a:solidFill>
              <a:srgbClr val="B42626"/>
            </a:solidFill>
            <a:prstDash val="solid"/>
          </a:ln>
        </p:spPr>
      </p:sp>
      <p:sp>
        <p:nvSpPr>
          <p:cNvPr id="19" name="Text 16"/>
          <p:cNvSpPr/>
          <p:nvPr/>
        </p:nvSpPr>
        <p:spPr>
          <a:xfrm>
            <a:off x="274320" y="4279392"/>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Board-Level Security Report</a:t>
            </a:r>
            <a:endParaRPr lang="en-US" sz="850" dirty="0"/>
          </a:p>
        </p:txBody>
      </p:sp>
      <p:sp>
        <p:nvSpPr>
          <p:cNvPr id="20" name="Shape 17"/>
          <p:cNvSpPr/>
          <p:nvPr/>
        </p:nvSpPr>
        <p:spPr>
          <a:xfrm>
            <a:off x="128016" y="4645152"/>
            <a:ext cx="91440" cy="91440"/>
          </a:xfrm>
          <a:prstGeom prst="rect">
            <a:avLst/>
          </a:prstGeom>
          <a:solidFill>
            <a:srgbClr val="B42626"/>
          </a:solidFill>
          <a:ln w="12700">
            <a:solidFill>
              <a:srgbClr val="B42626"/>
            </a:solidFill>
            <a:prstDash val="solid"/>
          </a:ln>
        </p:spPr>
      </p:sp>
      <p:sp>
        <p:nvSpPr>
          <p:cNvPr id="21" name="Text 18"/>
          <p:cNvSpPr/>
          <p:nvPr/>
        </p:nvSpPr>
        <p:spPr>
          <a:xfrm>
            <a:off x="274320" y="4590288"/>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Policy Framework</a:t>
            </a:r>
            <a:endParaRPr lang="en-US" sz="850" dirty="0"/>
          </a:p>
        </p:txBody>
      </p:sp>
      <p:sp>
        <p:nvSpPr>
          <p:cNvPr id="22" name="Shape 19"/>
          <p:cNvSpPr/>
          <p:nvPr/>
        </p:nvSpPr>
        <p:spPr>
          <a:xfrm>
            <a:off x="128016" y="4956048"/>
            <a:ext cx="91440" cy="91440"/>
          </a:xfrm>
          <a:prstGeom prst="rect">
            <a:avLst/>
          </a:prstGeom>
          <a:solidFill>
            <a:srgbClr val="B42626"/>
          </a:solidFill>
          <a:ln w="12700">
            <a:solidFill>
              <a:srgbClr val="B42626"/>
            </a:solidFill>
            <a:prstDash val="solid"/>
          </a:ln>
        </p:spPr>
      </p:sp>
      <p:sp>
        <p:nvSpPr>
          <p:cNvPr id="23" name="Text 20"/>
          <p:cNvSpPr/>
          <p:nvPr/>
        </p:nvSpPr>
        <p:spPr>
          <a:xfrm>
            <a:off x="274320" y="4901184"/>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Security Awareness Programme</a:t>
            </a:r>
            <a:endParaRPr lang="en-US" sz="850" dirty="0"/>
          </a:p>
        </p:txBody>
      </p:sp>
      <p:sp>
        <p:nvSpPr>
          <p:cNvPr id="24" name="Shape 21"/>
          <p:cNvSpPr/>
          <p:nvPr/>
        </p:nvSpPr>
        <p:spPr>
          <a:xfrm>
            <a:off x="128016" y="5266944"/>
            <a:ext cx="91440" cy="91440"/>
          </a:xfrm>
          <a:prstGeom prst="rect">
            <a:avLst/>
          </a:prstGeom>
          <a:solidFill>
            <a:srgbClr val="B42626"/>
          </a:solidFill>
          <a:ln w="12700">
            <a:solidFill>
              <a:srgbClr val="B42626"/>
            </a:solidFill>
            <a:prstDash val="solid"/>
          </a:ln>
        </p:spPr>
      </p:sp>
      <p:sp>
        <p:nvSpPr>
          <p:cNvPr id="25" name="Text 22"/>
          <p:cNvSpPr/>
          <p:nvPr/>
        </p:nvSpPr>
        <p:spPr>
          <a:xfrm>
            <a:off x="274320" y="5212080"/>
            <a:ext cx="1901952" cy="274320"/>
          </a:xfrm>
          <a:prstGeom prst="rect">
            <a:avLst/>
          </a:prstGeom>
          <a:noFill/>
          <a:ln/>
        </p:spPr>
        <p:txBody>
          <a:bodyPr wrap="square" rtlCol="0" anchor="ctr"/>
          <a:lstStyle/>
          <a:p>
            <a:pPr indent="0" marL="0">
              <a:buNone/>
            </a:pPr>
            <a:r>
              <a:rPr lang="en-US" sz="850" dirty="0">
                <a:solidFill>
                  <a:srgbClr val="C8D8E8"/>
                </a:solidFill>
                <a:latin typeface="Calibri" pitchFamily="34" charset="0"/>
                <a:ea typeface="Calibri" pitchFamily="34" charset="-122"/>
                <a:cs typeface="Calibri" pitchFamily="34" charset="-120"/>
              </a:rPr>
              <a:t>Vendor Risk Register</a:t>
            </a:r>
            <a:endParaRPr lang="en-US" sz="850" dirty="0"/>
          </a:p>
        </p:txBody>
      </p:sp>
      <p:sp>
        <p:nvSpPr>
          <p:cNvPr id="26" name="Text 23"/>
          <p:cNvSpPr/>
          <p:nvPr/>
        </p:nvSpPr>
        <p:spPr>
          <a:xfrm>
            <a:off x="2423160" y="91440"/>
            <a:ext cx="6492240" cy="457200"/>
          </a:xfrm>
          <a:prstGeom prst="rect">
            <a:avLst/>
          </a:prstGeom>
          <a:noFill/>
          <a:ln/>
        </p:spPr>
        <p:txBody>
          <a:bodyPr wrap="square" rtlCol="0" anchor="ctr"/>
          <a:lstStyle/>
          <a:p>
            <a:pPr indent="0" marL="0">
              <a:buNone/>
            </a:pPr>
            <a:r>
              <a:rPr lang="en-US" sz="1900" b="1" dirty="0">
                <a:solidFill>
                  <a:srgbClr val="1C2B3A"/>
                </a:solidFill>
                <a:latin typeface="Calibri" pitchFamily="34" charset="0"/>
                <a:ea typeface="Calibri" pitchFamily="34" charset="-122"/>
                <a:cs typeface="Calibri" pitchFamily="34" charset="-120"/>
              </a:rPr>
              <a:t>Virtual CISO (vCISO)</a:t>
            </a:r>
            <a:endParaRPr lang="en-US" sz="1900" dirty="0"/>
          </a:p>
        </p:txBody>
      </p:sp>
      <p:sp>
        <p:nvSpPr>
          <p:cNvPr id="27" name="Shape 24"/>
          <p:cNvSpPr/>
          <p:nvPr/>
        </p:nvSpPr>
        <p:spPr>
          <a:xfrm>
            <a:off x="2423160" y="566928"/>
            <a:ext cx="6492240" cy="16459"/>
          </a:xfrm>
          <a:prstGeom prst="rect">
            <a:avLst/>
          </a:prstGeom>
          <a:solidFill>
            <a:srgbClr val="DDE3E8"/>
          </a:solidFill>
          <a:ln w="12700">
            <a:solidFill>
              <a:srgbClr val="DDE3E8"/>
            </a:solidFill>
            <a:prstDash val="solid"/>
          </a:ln>
        </p:spPr>
      </p:sp>
      <p:sp>
        <p:nvSpPr>
          <p:cNvPr id="28" name="Shape 25"/>
          <p:cNvSpPr/>
          <p:nvPr/>
        </p:nvSpPr>
        <p:spPr>
          <a:xfrm>
            <a:off x="2423160" y="658368"/>
            <a:ext cx="6492240" cy="914400"/>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29" name="Shape 26"/>
          <p:cNvSpPr/>
          <p:nvPr/>
        </p:nvSpPr>
        <p:spPr>
          <a:xfrm>
            <a:off x="2423160" y="658368"/>
            <a:ext cx="6492240" cy="54864"/>
          </a:xfrm>
          <a:prstGeom prst="rect">
            <a:avLst/>
          </a:prstGeom>
          <a:solidFill>
            <a:srgbClr val="B42626"/>
          </a:solidFill>
          <a:ln w="12700">
            <a:solidFill>
              <a:srgbClr val="B42626"/>
            </a:solidFill>
            <a:prstDash val="solid"/>
          </a:ln>
        </p:spPr>
      </p:sp>
      <p:sp>
        <p:nvSpPr>
          <p:cNvPr id="30" name="Text 27"/>
          <p:cNvSpPr/>
          <p:nvPr/>
        </p:nvSpPr>
        <p:spPr>
          <a:xfrm>
            <a:off x="2578608" y="658368"/>
            <a:ext cx="6217920" cy="292608"/>
          </a:xfrm>
          <a:prstGeom prst="rect">
            <a:avLst/>
          </a:prstGeom>
          <a:noFill/>
          <a:ln/>
        </p:spPr>
        <p:txBody>
          <a:bodyPr wrap="square" rtlCol="0" anchor="ctr"/>
          <a:lstStyle/>
          <a:p>
            <a:pPr indent="0" marL="0">
              <a:buNone/>
            </a:pPr>
            <a:r>
              <a:rPr lang="en-US" sz="800" b="1" spc="150" kern="0" dirty="0">
                <a:solidFill>
                  <a:srgbClr val="5A6A78"/>
                </a:solidFill>
                <a:latin typeface="Calibri" pitchFamily="34" charset="0"/>
                <a:ea typeface="Calibri" pitchFamily="34" charset="-122"/>
                <a:cs typeface="Calibri" pitchFamily="34" charset="-120"/>
              </a:rPr>
              <a:t>OVERVIEW</a:t>
            </a:r>
            <a:endParaRPr lang="en-US" sz="800" dirty="0"/>
          </a:p>
        </p:txBody>
      </p:sp>
      <p:sp>
        <p:nvSpPr>
          <p:cNvPr id="31" name="Text 28"/>
          <p:cNvSpPr/>
          <p:nvPr/>
        </p:nvSpPr>
        <p:spPr>
          <a:xfrm>
            <a:off x="2578608" y="969264"/>
            <a:ext cx="6217920" cy="530352"/>
          </a:xfrm>
          <a:prstGeom prst="rect">
            <a:avLst/>
          </a:prstGeom>
          <a:noFill/>
          <a:ln/>
        </p:spPr>
        <p:txBody>
          <a:bodyPr wrap="square" rtlCol="0" anchor="ctr"/>
          <a:lstStyle/>
          <a:p>
            <a:pPr indent="0" marL="0">
              <a:buNone/>
            </a:pPr>
            <a:r>
              <a:rPr lang="en-US" sz="950" dirty="0">
                <a:solidFill>
                  <a:srgbClr val="2E3A47"/>
                </a:solidFill>
                <a:latin typeface="Calibri" pitchFamily="34" charset="0"/>
                <a:ea typeface="Calibri" pitchFamily="34" charset="-122"/>
                <a:cs typeface="Calibri" pitchFamily="34" charset="-120"/>
              </a:rPr>
              <a:t>Vault Infosec's vCISO service gives you access to a seasoned Chief Information Security Officer who integrates with your leadership team to build and execute a mature security programme. We help define your security strategy, manage your risk posture, drive compliance initiatives, and present to the board — acting as your trusted security executive without the overhead of a full-time hire.</a:t>
            </a:r>
            <a:endParaRPr lang="en-US" sz="950" dirty="0"/>
          </a:p>
        </p:txBody>
      </p:sp>
      <p:sp>
        <p:nvSpPr>
          <p:cNvPr id="32" name="Shape 29"/>
          <p:cNvSpPr/>
          <p:nvPr/>
        </p:nvSpPr>
        <p:spPr>
          <a:xfrm>
            <a:off x="2423160" y="1682496"/>
            <a:ext cx="3145536"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33" name="Shape 30"/>
          <p:cNvSpPr/>
          <p:nvPr/>
        </p:nvSpPr>
        <p:spPr>
          <a:xfrm>
            <a:off x="2423160" y="1682496"/>
            <a:ext cx="3145536" cy="347472"/>
          </a:xfrm>
          <a:prstGeom prst="rect">
            <a:avLst/>
          </a:prstGeom>
          <a:solidFill>
            <a:srgbClr val="1C2B3A"/>
          </a:solidFill>
          <a:ln w="12700">
            <a:solidFill>
              <a:srgbClr val="1C2B3A"/>
            </a:solidFill>
            <a:prstDash val="solid"/>
          </a:ln>
        </p:spPr>
      </p:sp>
      <p:sp>
        <p:nvSpPr>
          <p:cNvPr id="34" name="Text 31"/>
          <p:cNvSpPr/>
          <p:nvPr/>
        </p:nvSpPr>
        <p:spPr>
          <a:xfrm>
            <a:off x="2578608"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SERVICE PROCESS</a:t>
            </a:r>
            <a:endParaRPr lang="en-US" sz="850" dirty="0"/>
          </a:p>
        </p:txBody>
      </p:sp>
      <p:sp>
        <p:nvSpPr>
          <p:cNvPr id="35" name="Shape 32"/>
          <p:cNvSpPr/>
          <p:nvPr/>
        </p:nvSpPr>
        <p:spPr>
          <a:xfrm>
            <a:off x="2560320" y="2121408"/>
            <a:ext cx="256032" cy="256032"/>
          </a:xfrm>
          <a:prstGeom prst="ellipse">
            <a:avLst/>
          </a:prstGeom>
          <a:solidFill>
            <a:srgbClr val="B42626"/>
          </a:solidFill>
          <a:ln w="12700">
            <a:solidFill>
              <a:srgbClr val="B42626"/>
            </a:solidFill>
            <a:prstDash val="solid"/>
          </a:ln>
        </p:spPr>
      </p:sp>
      <p:sp>
        <p:nvSpPr>
          <p:cNvPr id="36" name="Text 33"/>
          <p:cNvSpPr/>
          <p:nvPr/>
        </p:nvSpPr>
        <p:spPr>
          <a:xfrm>
            <a:off x="2560320" y="212140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37" name="Text 34"/>
          <p:cNvSpPr/>
          <p:nvPr/>
        </p:nvSpPr>
        <p:spPr>
          <a:xfrm>
            <a:off x="2889504" y="211226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Discovery &amp; Assessment</a:t>
            </a:r>
            <a:endParaRPr lang="en-US" sz="900" dirty="0"/>
          </a:p>
        </p:txBody>
      </p:sp>
      <p:sp>
        <p:nvSpPr>
          <p:cNvPr id="38" name="Text 35"/>
          <p:cNvSpPr/>
          <p:nvPr/>
        </p:nvSpPr>
        <p:spPr>
          <a:xfrm>
            <a:off x="2889504" y="230428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Current state review, stakeholder interviews</a:t>
            </a:r>
            <a:endParaRPr lang="en-US" sz="800" dirty="0"/>
          </a:p>
        </p:txBody>
      </p:sp>
      <p:sp>
        <p:nvSpPr>
          <p:cNvPr id="39" name="Shape 36"/>
          <p:cNvSpPr/>
          <p:nvPr/>
        </p:nvSpPr>
        <p:spPr>
          <a:xfrm>
            <a:off x="2679192" y="2377440"/>
            <a:ext cx="13716" cy="164592"/>
          </a:xfrm>
          <a:prstGeom prst="rect">
            <a:avLst/>
          </a:prstGeom>
          <a:solidFill>
            <a:srgbClr val="DDE3E8"/>
          </a:solidFill>
          <a:ln w="12700">
            <a:solidFill>
              <a:srgbClr val="DDE3E8"/>
            </a:solidFill>
            <a:prstDash val="solid"/>
          </a:ln>
        </p:spPr>
      </p:sp>
      <p:sp>
        <p:nvSpPr>
          <p:cNvPr id="40" name="Shape 37"/>
          <p:cNvSpPr/>
          <p:nvPr/>
        </p:nvSpPr>
        <p:spPr>
          <a:xfrm>
            <a:off x="2560320" y="2542032"/>
            <a:ext cx="256032" cy="256032"/>
          </a:xfrm>
          <a:prstGeom prst="ellipse">
            <a:avLst/>
          </a:prstGeom>
          <a:solidFill>
            <a:srgbClr val="B42626"/>
          </a:solidFill>
          <a:ln w="12700">
            <a:solidFill>
              <a:srgbClr val="B42626"/>
            </a:solidFill>
            <a:prstDash val="solid"/>
          </a:ln>
        </p:spPr>
      </p:sp>
      <p:sp>
        <p:nvSpPr>
          <p:cNvPr id="41" name="Text 38"/>
          <p:cNvSpPr/>
          <p:nvPr/>
        </p:nvSpPr>
        <p:spPr>
          <a:xfrm>
            <a:off x="2560320" y="2542032"/>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42" name="Text 39"/>
          <p:cNvSpPr/>
          <p:nvPr/>
        </p:nvSpPr>
        <p:spPr>
          <a:xfrm>
            <a:off x="2889504" y="2532888"/>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Strategy &amp; Roadmap</a:t>
            </a:r>
            <a:endParaRPr lang="en-US" sz="900" dirty="0"/>
          </a:p>
        </p:txBody>
      </p:sp>
      <p:sp>
        <p:nvSpPr>
          <p:cNvPr id="43" name="Text 40"/>
          <p:cNvSpPr/>
          <p:nvPr/>
        </p:nvSpPr>
        <p:spPr>
          <a:xfrm>
            <a:off x="2889504" y="2724912"/>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3-year security roadmap aligned to business goals</a:t>
            </a:r>
            <a:endParaRPr lang="en-US" sz="800" dirty="0"/>
          </a:p>
        </p:txBody>
      </p:sp>
      <p:sp>
        <p:nvSpPr>
          <p:cNvPr id="44" name="Shape 41"/>
          <p:cNvSpPr/>
          <p:nvPr/>
        </p:nvSpPr>
        <p:spPr>
          <a:xfrm>
            <a:off x="2679192" y="2798064"/>
            <a:ext cx="13716" cy="164592"/>
          </a:xfrm>
          <a:prstGeom prst="rect">
            <a:avLst/>
          </a:prstGeom>
          <a:solidFill>
            <a:srgbClr val="DDE3E8"/>
          </a:solidFill>
          <a:ln w="12700">
            <a:solidFill>
              <a:srgbClr val="DDE3E8"/>
            </a:solidFill>
            <a:prstDash val="solid"/>
          </a:ln>
        </p:spPr>
      </p:sp>
      <p:sp>
        <p:nvSpPr>
          <p:cNvPr id="45" name="Shape 42"/>
          <p:cNvSpPr/>
          <p:nvPr/>
        </p:nvSpPr>
        <p:spPr>
          <a:xfrm>
            <a:off x="2560320" y="2962656"/>
            <a:ext cx="256032" cy="256032"/>
          </a:xfrm>
          <a:prstGeom prst="ellipse">
            <a:avLst/>
          </a:prstGeom>
          <a:solidFill>
            <a:srgbClr val="B42626"/>
          </a:solidFill>
          <a:ln w="12700">
            <a:solidFill>
              <a:srgbClr val="B42626"/>
            </a:solidFill>
            <a:prstDash val="solid"/>
          </a:ln>
        </p:spPr>
      </p:sp>
      <p:sp>
        <p:nvSpPr>
          <p:cNvPr id="46" name="Text 43"/>
          <p:cNvSpPr/>
          <p:nvPr/>
        </p:nvSpPr>
        <p:spPr>
          <a:xfrm>
            <a:off x="2560320" y="2962656"/>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47" name="Text 44"/>
          <p:cNvSpPr/>
          <p:nvPr/>
        </p:nvSpPr>
        <p:spPr>
          <a:xfrm>
            <a:off x="2889504" y="2953512"/>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Policy &amp; Governance</a:t>
            </a:r>
            <a:endParaRPr lang="en-US" sz="900" dirty="0"/>
          </a:p>
        </p:txBody>
      </p:sp>
      <p:sp>
        <p:nvSpPr>
          <p:cNvPr id="48" name="Text 45"/>
          <p:cNvSpPr/>
          <p:nvPr/>
        </p:nvSpPr>
        <p:spPr>
          <a:xfrm>
            <a:off x="2889504" y="3145536"/>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Policy framework, roles, RACI, committee setup</a:t>
            </a:r>
            <a:endParaRPr lang="en-US" sz="800" dirty="0"/>
          </a:p>
        </p:txBody>
      </p:sp>
      <p:sp>
        <p:nvSpPr>
          <p:cNvPr id="49" name="Shape 46"/>
          <p:cNvSpPr/>
          <p:nvPr/>
        </p:nvSpPr>
        <p:spPr>
          <a:xfrm>
            <a:off x="2679192" y="3218688"/>
            <a:ext cx="13716" cy="164592"/>
          </a:xfrm>
          <a:prstGeom prst="rect">
            <a:avLst/>
          </a:prstGeom>
          <a:solidFill>
            <a:srgbClr val="DDE3E8"/>
          </a:solidFill>
          <a:ln w="12700">
            <a:solidFill>
              <a:srgbClr val="DDE3E8"/>
            </a:solidFill>
            <a:prstDash val="solid"/>
          </a:ln>
        </p:spPr>
      </p:sp>
      <p:sp>
        <p:nvSpPr>
          <p:cNvPr id="50" name="Shape 47"/>
          <p:cNvSpPr/>
          <p:nvPr/>
        </p:nvSpPr>
        <p:spPr>
          <a:xfrm>
            <a:off x="2560320" y="3383280"/>
            <a:ext cx="256032" cy="256032"/>
          </a:xfrm>
          <a:prstGeom prst="ellipse">
            <a:avLst/>
          </a:prstGeom>
          <a:solidFill>
            <a:srgbClr val="B42626"/>
          </a:solidFill>
          <a:ln w="12700">
            <a:solidFill>
              <a:srgbClr val="B42626"/>
            </a:solidFill>
            <a:prstDash val="solid"/>
          </a:ln>
        </p:spPr>
      </p:sp>
      <p:sp>
        <p:nvSpPr>
          <p:cNvPr id="51" name="Text 48"/>
          <p:cNvSpPr/>
          <p:nvPr/>
        </p:nvSpPr>
        <p:spPr>
          <a:xfrm>
            <a:off x="2560320" y="3383280"/>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52" name="Text 49"/>
          <p:cNvSpPr/>
          <p:nvPr/>
        </p:nvSpPr>
        <p:spPr>
          <a:xfrm>
            <a:off x="2889504" y="3374136"/>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Risk Management</a:t>
            </a:r>
            <a:endParaRPr lang="en-US" sz="900" dirty="0"/>
          </a:p>
        </p:txBody>
      </p:sp>
      <p:sp>
        <p:nvSpPr>
          <p:cNvPr id="53" name="Text 50"/>
          <p:cNvSpPr/>
          <p:nvPr/>
        </p:nvSpPr>
        <p:spPr>
          <a:xfrm>
            <a:off x="2889504" y="3566160"/>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Ongoing risk register, treatment plans, KPIs</a:t>
            </a:r>
            <a:endParaRPr lang="en-US" sz="800" dirty="0"/>
          </a:p>
        </p:txBody>
      </p:sp>
      <p:sp>
        <p:nvSpPr>
          <p:cNvPr id="54" name="Shape 51"/>
          <p:cNvSpPr/>
          <p:nvPr/>
        </p:nvSpPr>
        <p:spPr>
          <a:xfrm>
            <a:off x="2679192" y="3639312"/>
            <a:ext cx="13716" cy="164592"/>
          </a:xfrm>
          <a:prstGeom prst="rect">
            <a:avLst/>
          </a:prstGeom>
          <a:solidFill>
            <a:srgbClr val="DDE3E8"/>
          </a:solidFill>
          <a:ln w="12700">
            <a:solidFill>
              <a:srgbClr val="DDE3E8"/>
            </a:solidFill>
            <a:prstDash val="solid"/>
          </a:ln>
        </p:spPr>
      </p:sp>
      <p:sp>
        <p:nvSpPr>
          <p:cNvPr id="55" name="Shape 52"/>
          <p:cNvSpPr/>
          <p:nvPr/>
        </p:nvSpPr>
        <p:spPr>
          <a:xfrm>
            <a:off x="2560320" y="3803904"/>
            <a:ext cx="256032" cy="256032"/>
          </a:xfrm>
          <a:prstGeom prst="ellipse">
            <a:avLst/>
          </a:prstGeom>
          <a:solidFill>
            <a:srgbClr val="B42626"/>
          </a:solidFill>
          <a:ln w="12700">
            <a:solidFill>
              <a:srgbClr val="B42626"/>
            </a:solidFill>
            <a:prstDash val="solid"/>
          </a:ln>
        </p:spPr>
      </p:sp>
      <p:sp>
        <p:nvSpPr>
          <p:cNvPr id="56" name="Text 53"/>
          <p:cNvSpPr/>
          <p:nvPr/>
        </p:nvSpPr>
        <p:spPr>
          <a:xfrm>
            <a:off x="2560320" y="3803904"/>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57" name="Text 54"/>
          <p:cNvSpPr/>
          <p:nvPr/>
        </p:nvSpPr>
        <p:spPr>
          <a:xfrm>
            <a:off x="2889504" y="3794760"/>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Compliance Oversight</a:t>
            </a:r>
            <a:endParaRPr lang="en-US" sz="900" dirty="0"/>
          </a:p>
        </p:txBody>
      </p:sp>
      <p:sp>
        <p:nvSpPr>
          <p:cNvPr id="58" name="Text 55"/>
          <p:cNvSpPr/>
          <p:nvPr/>
        </p:nvSpPr>
        <p:spPr>
          <a:xfrm>
            <a:off x="2889504" y="3986784"/>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Regulatory mapping, audit liaison, evidence mgmt</a:t>
            </a:r>
            <a:endParaRPr lang="en-US" sz="800" dirty="0"/>
          </a:p>
        </p:txBody>
      </p:sp>
      <p:sp>
        <p:nvSpPr>
          <p:cNvPr id="59" name="Shape 56"/>
          <p:cNvSpPr/>
          <p:nvPr/>
        </p:nvSpPr>
        <p:spPr>
          <a:xfrm>
            <a:off x="2679192" y="4059936"/>
            <a:ext cx="13716" cy="164592"/>
          </a:xfrm>
          <a:prstGeom prst="rect">
            <a:avLst/>
          </a:prstGeom>
          <a:solidFill>
            <a:srgbClr val="DDE3E8"/>
          </a:solidFill>
          <a:ln w="12700">
            <a:solidFill>
              <a:srgbClr val="DDE3E8"/>
            </a:solidFill>
            <a:prstDash val="solid"/>
          </a:ln>
        </p:spPr>
      </p:sp>
      <p:sp>
        <p:nvSpPr>
          <p:cNvPr id="60" name="Shape 57"/>
          <p:cNvSpPr/>
          <p:nvPr/>
        </p:nvSpPr>
        <p:spPr>
          <a:xfrm>
            <a:off x="2560320" y="4224528"/>
            <a:ext cx="256032" cy="256032"/>
          </a:xfrm>
          <a:prstGeom prst="ellipse">
            <a:avLst/>
          </a:prstGeom>
          <a:solidFill>
            <a:srgbClr val="B42626"/>
          </a:solidFill>
          <a:ln w="12700">
            <a:solidFill>
              <a:srgbClr val="B42626"/>
            </a:solidFill>
            <a:prstDash val="solid"/>
          </a:ln>
        </p:spPr>
      </p:sp>
      <p:sp>
        <p:nvSpPr>
          <p:cNvPr id="61" name="Text 58"/>
          <p:cNvSpPr/>
          <p:nvPr/>
        </p:nvSpPr>
        <p:spPr>
          <a:xfrm>
            <a:off x="2560320" y="4224528"/>
            <a:ext cx="256032"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62" name="Text 59"/>
          <p:cNvSpPr/>
          <p:nvPr/>
        </p:nvSpPr>
        <p:spPr>
          <a:xfrm>
            <a:off x="2889504" y="4215384"/>
            <a:ext cx="2514600" cy="201168"/>
          </a:xfrm>
          <a:prstGeom prst="rect">
            <a:avLst/>
          </a:prstGeom>
          <a:noFill/>
          <a:ln/>
        </p:spPr>
        <p:txBody>
          <a:bodyPr wrap="square" rtlCol="0" anchor="ctr"/>
          <a:lstStyle/>
          <a:p>
            <a:pPr indent="0" marL="0">
              <a:buNone/>
            </a:pPr>
            <a:r>
              <a:rPr lang="en-US" sz="900" b="1" dirty="0">
                <a:solidFill>
                  <a:srgbClr val="1C2B3A"/>
                </a:solidFill>
                <a:latin typeface="Calibri" pitchFamily="34" charset="0"/>
                <a:ea typeface="Calibri" pitchFamily="34" charset="-122"/>
                <a:cs typeface="Calibri" pitchFamily="34" charset="-120"/>
              </a:rPr>
              <a:t>Board Reporting</a:t>
            </a:r>
            <a:endParaRPr lang="en-US" sz="900" dirty="0"/>
          </a:p>
        </p:txBody>
      </p:sp>
      <p:sp>
        <p:nvSpPr>
          <p:cNvPr id="63" name="Text 60"/>
          <p:cNvSpPr/>
          <p:nvPr/>
        </p:nvSpPr>
        <p:spPr>
          <a:xfrm>
            <a:off x="2889504" y="4407408"/>
            <a:ext cx="2514600" cy="182880"/>
          </a:xfrm>
          <a:prstGeom prst="rect">
            <a:avLst/>
          </a:prstGeom>
          <a:noFill/>
          <a:ln/>
        </p:spPr>
        <p:txBody>
          <a:bodyPr wrap="square" rtlCol="0" anchor="ctr"/>
          <a:lstStyle/>
          <a:p>
            <a:pPr indent="0" marL="0">
              <a:buNone/>
            </a:pPr>
            <a:r>
              <a:rPr lang="en-US" sz="800" dirty="0">
                <a:solidFill>
                  <a:srgbClr val="5A6A78"/>
                </a:solidFill>
                <a:latin typeface="Calibri" pitchFamily="34" charset="0"/>
                <a:ea typeface="Calibri" pitchFamily="34" charset="-122"/>
                <a:cs typeface="Calibri" pitchFamily="34" charset="-120"/>
              </a:rPr>
              <a:t>Monthly/quarterly executive reporting and advisory</a:t>
            </a:r>
            <a:endParaRPr lang="en-US" sz="800" dirty="0"/>
          </a:p>
        </p:txBody>
      </p:sp>
      <p:sp>
        <p:nvSpPr>
          <p:cNvPr id="64" name="Shape 61"/>
          <p:cNvSpPr/>
          <p:nvPr/>
        </p:nvSpPr>
        <p:spPr>
          <a:xfrm>
            <a:off x="5742432" y="1682496"/>
            <a:ext cx="3172968" cy="3072384"/>
          </a:xfrm>
          <a:prstGeom prst="rect">
            <a:avLst/>
          </a:prstGeom>
          <a:solidFill>
            <a:srgbClr val="FFFFFF"/>
          </a:solidFill>
          <a:ln w="6350">
            <a:solidFill>
              <a:srgbClr val="DDE3E8"/>
            </a:solidFill>
            <a:prstDash val="solid"/>
          </a:ln>
          <a:effectLst>
            <a:outerShdw sx="100000" sy="100000" kx="0" ky="0" algn="bl" rotWithShape="0" blurRad="127000" dist="38100" dir="8100000">
              <a:srgbClr val="1C2B3A">
                <a:alpha val="8000"/>
              </a:srgbClr>
            </a:outerShdw>
          </a:effectLst>
        </p:spPr>
      </p:sp>
      <p:sp>
        <p:nvSpPr>
          <p:cNvPr id="65" name="Shape 62"/>
          <p:cNvSpPr/>
          <p:nvPr/>
        </p:nvSpPr>
        <p:spPr>
          <a:xfrm>
            <a:off x="5742432" y="1682496"/>
            <a:ext cx="3172968" cy="347472"/>
          </a:xfrm>
          <a:prstGeom prst="rect">
            <a:avLst/>
          </a:prstGeom>
          <a:solidFill>
            <a:srgbClr val="1C2B3A"/>
          </a:solidFill>
          <a:ln w="12700">
            <a:solidFill>
              <a:srgbClr val="1C2B3A"/>
            </a:solidFill>
            <a:prstDash val="solid"/>
          </a:ln>
        </p:spPr>
      </p:sp>
      <p:sp>
        <p:nvSpPr>
          <p:cNvPr id="66" name="Text 63"/>
          <p:cNvSpPr/>
          <p:nvPr/>
        </p:nvSpPr>
        <p:spPr>
          <a:xfrm>
            <a:off x="5888736" y="1719072"/>
            <a:ext cx="2834640" cy="274320"/>
          </a:xfrm>
          <a:prstGeom prst="rect">
            <a:avLst/>
          </a:prstGeom>
          <a:noFill/>
          <a:ln/>
        </p:spPr>
        <p:txBody>
          <a:bodyPr wrap="square" rtlCol="0" anchor="ctr"/>
          <a:lstStyle/>
          <a:p>
            <a:pPr indent="0" marL="0">
              <a:buNone/>
            </a:pPr>
            <a:r>
              <a:rPr lang="en-US" sz="850" b="1" spc="100" kern="0" dirty="0">
                <a:solidFill>
                  <a:srgbClr val="FFFFFF"/>
                </a:solidFill>
                <a:latin typeface="Calibri" pitchFamily="34" charset="0"/>
                <a:ea typeface="Calibri" pitchFamily="34" charset="-122"/>
                <a:cs typeface="Calibri" pitchFamily="34" charset="-120"/>
              </a:rPr>
              <a:t>TOOLS &amp; STANDARDS</a:t>
            </a:r>
            <a:endParaRPr lang="en-US" sz="850" dirty="0"/>
          </a:p>
        </p:txBody>
      </p:sp>
      <p:sp>
        <p:nvSpPr>
          <p:cNvPr id="67" name="Text 64"/>
          <p:cNvSpPr/>
          <p:nvPr/>
        </p:nvSpPr>
        <p:spPr>
          <a:xfrm>
            <a:off x="5888736" y="2139696"/>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Tools &amp; Frameworks</a:t>
            </a:r>
            <a:endParaRPr lang="en-US" sz="800" dirty="0"/>
          </a:p>
        </p:txBody>
      </p:sp>
      <p:sp>
        <p:nvSpPr>
          <p:cNvPr id="68" name="Shape 65"/>
          <p:cNvSpPr/>
          <p:nvPr/>
        </p:nvSpPr>
        <p:spPr>
          <a:xfrm>
            <a:off x="5907024" y="2414016"/>
            <a:ext cx="82296" cy="82296"/>
          </a:xfrm>
          <a:prstGeom prst="rect">
            <a:avLst/>
          </a:prstGeom>
          <a:solidFill>
            <a:srgbClr val="D97070"/>
          </a:solidFill>
          <a:ln w="12700">
            <a:solidFill>
              <a:srgbClr val="D97070"/>
            </a:solidFill>
            <a:prstDash val="solid"/>
          </a:ln>
        </p:spPr>
      </p:sp>
      <p:sp>
        <p:nvSpPr>
          <p:cNvPr id="69" name="Text 66"/>
          <p:cNvSpPr/>
          <p:nvPr/>
        </p:nvSpPr>
        <p:spPr>
          <a:xfrm>
            <a:off x="6053328" y="2359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GRC Platforms (Archer / ServiceNow)</a:t>
            </a:r>
            <a:endParaRPr lang="en-US" sz="850" dirty="0"/>
          </a:p>
        </p:txBody>
      </p:sp>
      <p:sp>
        <p:nvSpPr>
          <p:cNvPr id="70" name="Shape 67"/>
          <p:cNvSpPr/>
          <p:nvPr/>
        </p:nvSpPr>
        <p:spPr>
          <a:xfrm>
            <a:off x="5907024" y="2688336"/>
            <a:ext cx="82296" cy="82296"/>
          </a:xfrm>
          <a:prstGeom prst="rect">
            <a:avLst/>
          </a:prstGeom>
          <a:solidFill>
            <a:srgbClr val="D97070"/>
          </a:solidFill>
          <a:ln w="12700">
            <a:solidFill>
              <a:srgbClr val="D97070"/>
            </a:solidFill>
            <a:prstDash val="solid"/>
          </a:ln>
        </p:spPr>
      </p:sp>
      <p:sp>
        <p:nvSpPr>
          <p:cNvPr id="71" name="Text 68"/>
          <p:cNvSpPr/>
          <p:nvPr/>
        </p:nvSpPr>
        <p:spPr>
          <a:xfrm>
            <a:off x="6053328" y="2633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Risk Register Templates</a:t>
            </a:r>
            <a:endParaRPr lang="en-US" sz="850" dirty="0"/>
          </a:p>
        </p:txBody>
      </p:sp>
      <p:sp>
        <p:nvSpPr>
          <p:cNvPr id="72" name="Shape 69"/>
          <p:cNvSpPr/>
          <p:nvPr/>
        </p:nvSpPr>
        <p:spPr>
          <a:xfrm>
            <a:off x="5907024" y="2962656"/>
            <a:ext cx="82296" cy="82296"/>
          </a:xfrm>
          <a:prstGeom prst="rect">
            <a:avLst/>
          </a:prstGeom>
          <a:solidFill>
            <a:srgbClr val="D97070"/>
          </a:solidFill>
          <a:ln w="12700">
            <a:solidFill>
              <a:srgbClr val="D97070"/>
            </a:solidFill>
            <a:prstDash val="solid"/>
          </a:ln>
        </p:spPr>
      </p:sp>
      <p:sp>
        <p:nvSpPr>
          <p:cNvPr id="73" name="Text 70"/>
          <p:cNvSpPr/>
          <p:nvPr/>
        </p:nvSpPr>
        <p:spPr>
          <a:xfrm>
            <a:off x="6053328" y="2907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ISO 27001 / NIST CSF</a:t>
            </a:r>
            <a:endParaRPr lang="en-US" sz="850" dirty="0"/>
          </a:p>
        </p:txBody>
      </p:sp>
      <p:sp>
        <p:nvSpPr>
          <p:cNvPr id="74" name="Shape 71"/>
          <p:cNvSpPr/>
          <p:nvPr/>
        </p:nvSpPr>
        <p:spPr>
          <a:xfrm>
            <a:off x="5907024" y="3236976"/>
            <a:ext cx="82296" cy="82296"/>
          </a:xfrm>
          <a:prstGeom prst="rect">
            <a:avLst/>
          </a:prstGeom>
          <a:solidFill>
            <a:srgbClr val="D97070"/>
          </a:solidFill>
          <a:ln w="12700">
            <a:solidFill>
              <a:srgbClr val="D97070"/>
            </a:solidFill>
            <a:prstDash val="solid"/>
          </a:ln>
        </p:spPr>
      </p:sp>
      <p:sp>
        <p:nvSpPr>
          <p:cNvPr id="75" name="Text 72"/>
          <p:cNvSpPr/>
          <p:nvPr/>
        </p:nvSpPr>
        <p:spPr>
          <a:xfrm>
            <a:off x="6053328" y="3182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SEBI CISO Mandate Compliance</a:t>
            </a:r>
            <a:endParaRPr lang="en-US" sz="850" dirty="0"/>
          </a:p>
        </p:txBody>
      </p:sp>
      <p:sp>
        <p:nvSpPr>
          <p:cNvPr id="76" name="Shape 73"/>
          <p:cNvSpPr/>
          <p:nvPr/>
        </p:nvSpPr>
        <p:spPr>
          <a:xfrm>
            <a:off x="5907024" y="3511296"/>
            <a:ext cx="82296" cy="82296"/>
          </a:xfrm>
          <a:prstGeom prst="rect">
            <a:avLst/>
          </a:prstGeom>
          <a:solidFill>
            <a:srgbClr val="D97070"/>
          </a:solidFill>
          <a:ln w="12700">
            <a:solidFill>
              <a:srgbClr val="D97070"/>
            </a:solidFill>
            <a:prstDash val="solid"/>
          </a:ln>
        </p:spPr>
      </p:sp>
      <p:sp>
        <p:nvSpPr>
          <p:cNvPr id="77" name="Text 74"/>
          <p:cNvSpPr/>
          <p:nvPr/>
        </p:nvSpPr>
        <p:spPr>
          <a:xfrm>
            <a:off x="6053328" y="34564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Board Reporting Frameworks</a:t>
            </a:r>
            <a:endParaRPr lang="en-US" sz="850" dirty="0"/>
          </a:p>
        </p:txBody>
      </p:sp>
      <p:sp>
        <p:nvSpPr>
          <p:cNvPr id="78" name="Shape 75"/>
          <p:cNvSpPr/>
          <p:nvPr/>
        </p:nvSpPr>
        <p:spPr>
          <a:xfrm>
            <a:off x="5888736" y="3803904"/>
            <a:ext cx="2651760" cy="10973"/>
          </a:xfrm>
          <a:prstGeom prst="rect">
            <a:avLst/>
          </a:prstGeom>
          <a:solidFill>
            <a:srgbClr val="DDE3E8"/>
          </a:solidFill>
          <a:ln w="12700">
            <a:solidFill>
              <a:srgbClr val="DDE3E8"/>
            </a:solidFill>
            <a:prstDash val="solid"/>
          </a:ln>
        </p:spPr>
      </p:sp>
      <p:sp>
        <p:nvSpPr>
          <p:cNvPr id="79" name="Text 76"/>
          <p:cNvSpPr/>
          <p:nvPr/>
        </p:nvSpPr>
        <p:spPr>
          <a:xfrm>
            <a:off x="5888736" y="3858768"/>
            <a:ext cx="2852928" cy="219456"/>
          </a:xfrm>
          <a:prstGeom prst="rect">
            <a:avLst/>
          </a:prstGeom>
          <a:noFill/>
          <a:ln/>
        </p:spPr>
        <p:txBody>
          <a:bodyPr wrap="square" rtlCol="0" anchor="ctr"/>
          <a:lstStyle/>
          <a:p>
            <a:pPr indent="0" marL="0">
              <a:buNone/>
            </a:pPr>
            <a:r>
              <a:rPr lang="en-US" sz="800" b="1" dirty="0">
                <a:solidFill>
                  <a:srgbClr val="B42626"/>
                </a:solidFill>
                <a:latin typeface="Calibri" pitchFamily="34" charset="0"/>
                <a:ea typeface="Calibri" pitchFamily="34" charset="-122"/>
                <a:cs typeface="Calibri" pitchFamily="34" charset="-120"/>
              </a:rPr>
              <a:t>Compliance Alignment</a:t>
            </a:r>
            <a:endParaRPr lang="en-US" sz="800" dirty="0"/>
          </a:p>
        </p:txBody>
      </p:sp>
      <p:sp>
        <p:nvSpPr>
          <p:cNvPr id="80" name="Shape 77"/>
          <p:cNvSpPr/>
          <p:nvPr/>
        </p:nvSpPr>
        <p:spPr>
          <a:xfrm>
            <a:off x="5907024" y="4151376"/>
            <a:ext cx="82296" cy="82296"/>
          </a:xfrm>
          <a:prstGeom prst="rect">
            <a:avLst/>
          </a:prstGeom>
          <a:solidFill>
            <a:srgbClr val="8FA0AE"/>
          </a:solidFill>
          <a:ln w="12700">
            <a:solidFill>
              <a:srgbClr val="8FA0AE"/>
            </a:solidFill>
            <a:prstDash val="solid"/>
          </a:ln>
        </p:spPr>
      </p:sp>
      <p:sp>
        <p:nvSpPr>
          <p:cNvPr id="81" name="Text 78"/>
          <p:cNvSpPr/>
          <p:nvPr/>
        </p:nvSpPr>
        <p:spPr>
          <a:xfrm>
            <a:off x="6053328" y="40965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ISO 27001:2022</a:t>
            </a:r>
            <a:endParaRPr lang="en-US" sz="850" dirty="0"/>
          </a:p>
        </p:txBody>
      </p:sp>
      <p:sp>
        <p:nvSpPr>
          <p:cNvPr id="82" name="Shape 79"/>
          <p:cNvSpPr/>
          <p:nvPr/>
        </p:nvSpPr>
        <p:spPr>
          <a:xfrm>
            <a:off x="5907024" y="4425696"/>
            <a:ext cx="82296" cy="82296"/>
          </a:xfrm>
          <a:prstGeom prst="rect">
            <a:avLst/>
          </a:prstGeom>
          <a:solidFill>
            <a:srgbClr val="8FA0AE"/>
          </a:solidFill>
          <a:ln w="12700">
            <a:solidFill>
              <a:srgbClr val="8FA0AE"/>
            </a:solidFill>
            <a:prstDash val="solid"/>
          </a:ln>
        </p:spPr>
      </p:sp>
      <p:sp>
        <p:nvSpPr>
          <p:cNvPr id="83" name="Text 80"/>
          <p:cNvSpPr/>
          <p:nvPr/>
        </p:nvSpPr>
        <p:spPr>
          <a:xfrm>
            <a:off x="6053328" y="437083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NIST Cybersecurity Framework</a:t>
            </a:r>
            <a:endParaRPr lang="en-US" sz="850" dirty="0"/>
          </a:p>
        </p:txBody>
      </p:sp>
      <p:sp>
        <p:nvSpPr>
          <p:cNvPr id="84" name="Shape 81"/>
          <p:cNvSpPr/>
          <p:nvPr/>
        </p:nvSpPr>
        <p:spPr>
          <a:xfrm>
            <a:off x="5907024" y="4700016"/>
            <a:ext cx="82296" cy="82296"/>
          </a:xfrm>
          <a:prstGeom prst="rect">
            <a:avLst/>
          </a:prstGeom>
          <a:solidFill>
            <a:srgbClr val="8FA0AE"/>
          </a:solidFill>
          <a:ln w="12700">
            <a:solidFill>
              <a:srgbClr val="8FA0AE"/>
            </a:solidFill>
            <a:prstDash val="solid"/>
          </a:ln>
        </p:spPr>
      </p:sp>
      <p:sp>
        <p:nvSpPr>
          <p:cNvPr id="85" name="Text 82"/>
          <p:cNvSpPr/>
          <p:nvPr/>
        </p:nvSpPr>
        <p:spPr>
          <a:xfrm>
            <a:off x="6053328" y="464515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RBI IT Governance</a:t>
            </a:r>
            <a:endParaRPr lang="en-US" sz="850" dirty="0"/>
          </a:p>
        </p:txBody>
      </p:sp>
      <p:sp>
        <p:nvSpPr>
          <p:cNvPr id="86" name="Shape 83"/>
          <p:cNvSpPr/>
          <p:nvPr/>
        </p:nvSpPr>
        <p:spPr>
          <a:xfrm>
            <a:off x="5907024" y="4974336"/>
            <a:ext cx="82296" cy="82296"/>
          </a:xfrm>
          <a:prstGeom prst="rect">
            <a:avLst/>
          </a:prstGeom>
          <a:solidFill>
            <a:srgbClr val="8FA0AE"/>
          </a:solidFill>
          <a:ln w="12700">
            <a:solidFill>
              <a:srgbClr val="8FA0AE"/>
            </a:solidFill>
            <a:prstDash val="solid"/>
          </a:ln>
        </p:spPr>
      </p:sp>
      <p:sp>
        <p:nvSpPr>
          <p:cNvPr id="87" name="Text 84"/>
          <p:cNvSpPr/>
          <p:nvPr/>
        </p:nvSpPr>
        <p:spPr>
          <a:xfrm>
            <a:off x="6053328" y="491947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SEBI CISO Requirements</a:t>
            </a:r>
            <a:endParaRPr lang="en-US" sz="850" dirty="0"/>
          </a:p>
        </p:txBody>
      </p:sp>
      <p:sp>
        <p:nvSpPr>
          <p:cNvPr id="88" name="Shape 85"/>
          <p:cNvSpPr/>
          <p:nvPr/>
        </p:nvSpPr>
        <p:spPr>
          <a:xfrm>
            <a:off x="5907024" y="5248656"/>
            <a:ext cx="82296" cy="82296"/>
          </a:xfrm>
          <a:prstGeom prst="rect">
            <a:avLst/>
          </a:prstGeom>
          <a:solidFill>
            <a:srgbClr val="8FA0AE"/>
          </a:solidFill>
          <a:ln w="12700">
            <a:solidFill>
              <a:srgbClr val="8FA0AE"/>
            </a:solidFill>
            <a:prstDash val="solid"/>
          </a:ln>
        </p:spPr>
      </p:sp>
      <p:sp>
        <p:nvSpPr>
          <p:cNvPr id="89" name="Text 86"/>
          <p:cNvSpPr/>
          <p:nvPr/>
        </p:nvSpPr>
        <p:spPr>
          <a:xfrm>
            <a:off x="6053328" y="519379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IRDAI Cybersecurity Guidelines</a:t>
            </a:r>
            <a:endParaRPr lang="en-US" sz="850" dirty="0"/>
          </a:p>
        </p:txBody>
      </p:sp>
      <p:sp>
        <p:nvSpPr>
          <p:cNvPr id="90" name="Shape 87"/>
          <p:cNvSpPr/>
          <p:nvPr/>
        </p:nvSpPr>
        <p:spPr>
          <a:xfrm>
            <a:off x="5907024" y="5522976"/>
            <a:ext cx="82296" cy="82296"/>
          </a:xfrm>
          <a:prstGeom prst="rect">
            <a:avLst/>
          </a:prstGeom>
          <a:solidFill>
            <a:srgbClr val="8FA0AE"/>
          </a:solidFill>
          <a:ln w="12700">
            <a:solidFill>
              <a:srgbClr val="8FA0AE"/>
            </a:solidFill>
            <a:prstDash val="solid"/>
          </a:ln>
        </p:spPr>
      </p:sp>
      <p:sp>
        <p:nvSpPr>
          <p:cNvPr id="91" name="Text 88"/>
          <p:cNvSpPr/>
          <p:nvPr/>
        </p:nvSpPr>
        <p:spPr>
          <a:xfrm>
            <a:off x="6053328" y="5468112"/>
            <a:ext cx="2688336" cy="256032"/>
          </a:xfrm>
          <a:prstGeom prst="rect">
            <a:avLst/>
          </a:prstGeom>
          <a:noFill/>
          <a:ln/>
        </p:spPr>
        <p:txBody>
          <a:bodyPr wrap="square" rtlCol="0" anchor="ctr"/>
          <a:lstStyle/>
          <a:p>
            <a:pPr indent="0" marL="0">
              <a:buNone/>
            </a:pPr>
            <a:r>
              <a:rPr lang="en-US" sz="850" dirty="0">
                <a:solidFill>
                  <a:srgbClr val="2E3A47"/>
                </a:solidFill>
                <a:latin typeface="Calibri" pitchFamily="34" charset="0"/>
                <a:ea typeface="Calibri" pitchFamily="34" charset="-122"/>
                <a:cs typeface="Calibri" pitchFamily="34" charset="-120"/>
              </a:rPr>
              <a:t>DPDP Act Readiness</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Vault Infosec Company Profile</dc:title>
  <dc:subject>PptxGenJS Presentation</dc:subject>
  <dc:creator>PptxGenJS</dc:creator>
  <cp:lastModifiedBy>PptxGenJS</cp:lastModifiedBy>
  <cp:revision>1</cp:revision>
  <dcterms:created xsi:type="dcterms:W3CDTF">2026-03-19T16:49:13Z</dcterms:created>
  <dcterms:modified xsi:type="dcterms:W3CDTF">2026-03-19T16:49:13Z</dcterms:modified>
</cp:coreProperties>
</file>