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Raleway"/>
      <p:regular r:id="rId14"/>
      <p:bold r:id="rId15"/>
      <p:italic r:id="rId16"/>
      <p:boldItalic r:id="rId17"/>
    </p:embeddedFont>
    <p:embeddedFont>
      <p:font typeface="Lexend Medium"/>
      <p:regular r:id="rId18"/>
      <p:bold r:id="rId19"/>
    </p:embeddedFont>
    <p:embeddedFont>
      <p:font typeface="Lexend"/>
      <p:regular r:id="rId20"/>
      <p:bold r:id="rId21"/>
    </p:embeddedFont>
    <p:embeddedFont>
      <p:font typeface="Lexend ExtraLight"/>
      <p:regular r:id="rId22"/>
      <p:bold r:id="rId23"/>
    </p:embeddedFont>
    <p:embeddedFont>
      <p:font typeface="Hind Madurai Medium"/>
      <p:regular r:id="rId24"/>
      <p:bold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exend-regular.fntdata"/><Relationship Id="rId22" Type="http://schemas.openxmlformats.org/officeDocument/2006/relationships/font" Target="fonts/LexendExtraLight-regular.fntdata"/><Relationship Id="rId21" Type="http://schemas.openxmlformats.org/officeDocument/2006/relationships/font" Target="fonts/Lexend-bold.fntdata"/><Relationship Id="rId24" Type="http://schemas.openxmlformats.org/officeDocument/2006/relationships/font" Target="fonts/HindMaduraiMedium-regular.fntdata"/><Relationship Id="rId23" Type="http://schemas.openxmlformats.org/officeDocument/2006/relationships/font" Target="fonts/LexendExtraLigh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5" Type="http://schemas.openxmlformats.org/officeDocument/2006/relationships/font" Target="fonts/HindMaduraiMedium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font" Target="fonts/Raleway-bold.fntdata"/><Relationship Id="rId14" Type="http://schemas.openxmlformats.org/officeDocument/2006/relationships/font" Target="fonts/Raleway-regular.fntdata"/><Relationship Id="rId17" Type="http://schemas.openxmlformats.org/officeDocument/2006/relationships/font" Target="fonts/Raleway-boldItalic.fntdata"/><Relationship Id="rId16" Type="http://schemas.openxmlformats.org/officeDocument/2006/relationships/font" Target="fonts/Raleway-italic.fntdata"/><Relationship Id="rId19" Type="http://schemas.openxmlformats.org/officeDocument/2006/relationships/font" Target="fonts/LexendMedium-bold.fntdata"/><Relationship Id="rId18" Type="http://schemas.openxmlformats.org/officeDocument/2006/relationships/font" Target="fonts/LexendMedium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184273f9de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3184273f9de_0_17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15ec2215ba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15ec2215ba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13dbb0277f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13dbb0277f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15ec2215ba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115ec2215ba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13dbb0277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113dbb0277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113dbb0277f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113dbb0277f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13dbb0277f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13dbb0277f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ctrTitle"/>
          </p:nvPr>
        </p:nvSpPr>
        <p:spPr>
          <a:xfrm>
            <a:off x="342900" y="1065213"/>
            <a:ext cx="38862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685800" y="1943100"/>
            <a:ext cx="3200400" cy="8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lvl="0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228600" y="800100"/>
            <a:ext cx="4114800" cy="22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361156" y="2203450"/>
            <a:ext cx="38862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 cap="none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361156" y="1453357"/>
            <a:ext cx="38862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228600" y="800100"/>
            <a:ext cx="2019300" cy="22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indent="-3048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81" name="Google Shape;81;p18"/>
          <p:cNvSpPr txBox="1"/>
          <p:nvPr>
            <p:ph idx="2" type="body"/>
          </p:nvPr>
        </p:nvSpPr>
        <p:spPr>
          <a:xfrm>
            <a:off x="2324100" y="800100"/>
            <a:ext cx="2019300" cy="22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indent="-3048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82" name="Google Shape;82;p18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" type="body"/>
          </p:nvPr>
        </p:nvSpPr>
        <p:spPr>
          <a:xfrm>
            <a:off x="228600" y="767556"/>
            <a:ext cx="20202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9pPr>
          </a:lstStyle>
          <a:p/>
        </p:txBody>
      </p:sp>
      <p:sp>
        <p:nvSpPr>
          <p:cNvPr id="88" name="Google Shape;88;p19"/>
          <p:cNvSpPr txBox="1"/>
          <p:nvPr>
            <p:ph idx="2" type="body"/>
          </p:nvPr>
        </p:nvSpPr>
        <p:spPr>
          <a:xfrm>
            <a:off x="228600" y="1087438"/>
            <a:ext cx="2020200" cy="19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048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indent="-2794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indent="-2794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indent="-2794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indent="-2794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indent="-2794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indent="-2794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/>
        </p:txBody>
      </p:sp>
      <p:sp>
        <p:nvSpPr>
          <p:cNvPr id="89" name="Google Shape;89;p19"/>
          <p:cNvSpPr txBox="1"/>
          <p:nvPr>
            <p:ph idx="3" type="body"/>
          </p:nvPr>
        </p:nvSpPr>
        <p:spPr>
          <a:xfrm>
            <a:off x="2322513" y="767556"/>
            <a:ext cx="20211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9pPr>
          </a:lstStyle>
          <a:p/>
        </p:txBody>
      </p:sp>
      <p:sp>
        <p:nvSpPr>
          <p:cNvPr id="90" name="Google Shape;90;p19"/>
          <p:cNvSpPr txBox="1"/>
          <p:nvPr>
            <p:ph idx="4" type="body"/>
          </p:nvPr>
        </p:nvSpPr>
        <p:spPr>
          <a:xfrm>
            <a:off x="2322513" y="1087438"/>
            <a:ext cx="2021100" cy="19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048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indent="-2794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indent="-2794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indent="-2794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indent="-2794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indent="-2794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indent="-2794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/>
        </p:txBody>
      </p:sp>
      <p:sp>
        <p:nvSpPr>
          <p:cNvPr id="91" name="Google Shape;91;p19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228600" y="136525"/>
            <a:ext cx="15042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b="1" sz="1000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1787525" y="136525"/>
            <a:ext cx="2556000" cy="29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302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indent="-3175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2pPr>
            <a:lvl3pPr indent="-3048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228600" y="717550"/>
            <a:ext cx="1504200" cy="23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896144" y="2400300"/>
            <a:ext cx="2743200" cy="2835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b="1" sz="1000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896144" y="306388"/>
            <a:ext cx="2743200" cy="20574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896144" y="2683669"/>
            <a:ext cx="27432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1154400" y="-125700"/>
            <a:ext cx="2263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2366100" y="1085919"/>
            <a:ext cx="29259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270600" y="95319"/>
            <a:ext cx="2925900" cy="30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28600" y="800100"/>
            <a:ext cx="4114800" cy="22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30200" lvl="0" marL="457200" marR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0" lvl="1" marL="914400" marR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2100" lvl="3" marL="18288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2100" lvl="4" marL="22860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2100" lvl="5" marL="27432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2100" lvl="6" marL="32004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2100" lvl="7" marL="36576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2100" lvl="8" marL="4114800" marR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utube.com/watch?v=pyjjTi3rHCs" TargetMode="External"/><Relationship Id="rId4" Type="http://schemas.openxmlformats.org/officeDocument/2006/relationships/image" Target="../media/image1.jpg"/><Relationship Id="rId5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youtube.com/watch?v=k-AgHe-VkKU" TargetMode="External"/><Relationship Id="rId4" Type="http://schemas.openxmlformats.org/officeDocument/2006/relationships/image" Target="../media/image3.jpg"/><Relationship Id="rId5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youtube.com/watch?v=ufXcI20vclA" TargetMode="External"/><Relationship Id="rId4" Type="http://schemas.openxmlformats.org/officeDocument/2006/relationships/image" Target="../media/image4.jpg"/><Relationship Id="rId5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youtube.com/watch?v=b-gNar_veJ4" TargetMode="External"/><Relationship Id="rId4" Type="http://schemas.openxmlformats.org/officeDocument/2006/relationships/image" Target="../media/image6.jp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3656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/>
          <p:nvPr/>
        </p:nvSpPr>
        <p:spPr>
          <a:xfrm>
            <a:off x="-476412" y="1005763"/>
            <a:ext cx="3932400" cy="611700"/>
          </a:xfrm>
          <a:prstGeom prst="roundRect">
            <a:avLst>
              <a:gd fmla="val 50000" name="adj"/>
            </a:avLst>
          </a:prstGeom>
          <a:solidFill>
            <a:srgbClr val="34BDCA">
              <a:alpha val="46840"/>
            </a:srgbClr>
          </a:solidFill>
          <a:ln>
            <a:noFill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5"/>
          <p:cNvSpPr txBox="1"/>
          <p:nvPr/>
        </p:nvSpPr>
        <p:spPr>
          <a:xfrm>
            <a:off x="470727" y="1991575"/>
            <a:ext cx="4797300" cy="17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30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Learner Groups</a:t>
            </a:r>
            <a:endParaRPr sz="10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1" name="Google Shape;131;p25"/>
          <p:cNvSpPr txBox="1"/>
          <p:nvPr/>
        </p:nvSpPr>
        <p:spPr>
          <a:xfrm rot="5400000">
            <a:off x="8072375" y="1098273"/>
            <a:ext cx="8415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103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sp>
        <p:nvSpPr>
          <p:cNvPr id="132" name="Google Shape;132;p25"/>
          <p:cNvSpPr txBox="1"/>
          <p:nvPr/>
        </p:nvSpPr>
        <p:spPr>
          <a:xfrm>
            <a:off x="6837826" y="4521675"/>
            <a:ext cx="21198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FEFEFC"/>
                </a:solidFill>
                <a:latin typeface="Hind Madurai Medium"/>
                <a:ea typeface="Hind Madurai Medium"/>
                <a:cs typeface="Hind Madurai Medium"/>
                <a:sym typeface="Hind Madurai Medium"/>
              </a:rPr>
              <a:t>www.schooltalk.co.nz</a:t>
            </a:r>
            <a:endParaRPr sz="700">
              <a:solidFill>
                <a:srgbClr val="FEFEFC"/>
              </a:solidFill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79617" y="1059031"/>
            <a:ext cx="2301600" cy="4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rgbClr val="FEFEFC"/>
                </a:solidFill>
                <a:latin typeface="Lexend Medium"/>
                <a:ea typeface="Lexend Medium"/>
                <a:cs typeface="Lexend Medium"/>
                <a:sym typeface="Lexend Medium"/>
              </a:rPr>
              <a:t>Module 3</a:t>
            </a:r>
            <a:endParaRPr sz="700">
              <a:solidFill>
                <a:srgbClr val="FEFEFC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134" name="Google Shape;134;p25" title="Logo - Blue BG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44175" y="176438"/>
            <a:ext cx="2913450" cy="98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6"/>
          <p:cNvSpPr/>
          <p:nvPr/>
        </p:nvSpPr>
        <p:spPr>
          <a:xfrm>
            <a:off x="-91471" y="-136800"/>
            <a:ext cx="9322336" cy="1240542"/>
          </a:xfrm>
          <a:custGeom>
            <a:rect b="b" l="l" r="r" t="t"/>
            <a:pathLst>
              <a:path extrusionOk="0" h="653777" w="4912957">
                <a:moveTo>
                  <a:pt x="0" y="0"/>
                </a:moveTo>
                <a:lnTo>
                  <a:pt x="4912957" y="0"/>
                </a:lnTo>
                <a:lnTo>
                  <a:pt x="4912957" y="653777"/>
                </a:lnTo>
                <a:lnTo>
                  <a:pt x="0" y="653777"/>
                </a:lnTo>
                <a:close/>
              </a:path>
            </a:pathLst>
          </a:custGeom>
          <a:solidFill>
            <a:srgbClr val="0D3656"/>
          </a:solidFill>
          <a:ln>
            <a:noFill/>
          </a:ln>
        </p:spPr>
      </p:sp>
      <p:sp>
        <p:nvSpPr>
          <p:cNvPr id="140" name="Google Shape;140;p26"/>
          <p:cNvSpPr txBox="1"/>
          <p:nvPr/>
        </p:nvSpPr>
        <p:spPr>
          <a:xfrm>
            <a:off x="429500" y="534275"/>
            <a:ext cx="6033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6"/>
          <p:cNvSpPr txBox="1"/>
          <p:nvPr/>
        </p:nvSpPr>
        <p:spPr>
          <a:xfrm>
            <a:off x="402875" y="186450"/>
            <a:ext cx="7605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Module 3 - Learner Groups</a:t>
            </a:r>
            <a:endParaRPr b="1" sz="300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800">
              <a:solidFill>
                <a:srgbClr val="000000"/>
              </a:solidFill>
            </a:endParaRPr>
          </a:p>
        </p:txBody>
      </p:sp>
      <p:sp>
        <p:nvSpPr>
          <p:cNvPr id="142" name="Google Shape;142;p26"/>
          <p:cNvSpPr txBox="1"/>
          <p:nvPr/>
        </p:nvSpPr>
        <p:spPr>
          <a:xfrm>
            <a:off x="312701" y="1252450"/>
            <a:ext cx="8289600" cy="27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222222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Within this training module, you will familiarise yourself with:</a:t>
            </a:r>
            <a:endParaRPr sz="1800">
              <a:solidFill>
                <a:srgbClr val="222222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222222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 </a:t>
            </a:r>
            <a:endParaRPr sz="1800">
              <a:solidFill>
                <a:srgbClr val="222222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228600" lvl="0" marL="45720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3.0 Purpose of grouping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228600" lvl="0" marL="45720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3.1  Making a group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228600" lvl="0" marL="45720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3.2  Moving learners</a:t>
            </a: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 around g</a:t>
            </a: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roups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228600" lvl="0" marL="45720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3.3 Changing the name or tags of a learner group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228600" lvl="0" marL="45720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3.4 Groups and gap analysis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143" name="Google Shape;143;p26" title="Logo - White BG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36900" y="4747789"/>
            <a:ext cx="686225" cy="23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/>
          <p:nvPr/>
        </p:nvSpPr>
        <p:spPr>
          <a:xfrm>
            <a:off x="-91471" y="-136800"/>
            <a:ext cx="9322336" cy="1240542"/>
          </a:xfrm>
          <a:custGeom>
            <a:rect b="b" l="l" r="r" t="t"/>
            <a:pathLst>
              <a:path extrusionOk="0" h="653777" w="4912957">
                <a:moveTo>
                  <a:pt x="0" y="0"/>
                </a:moveTo>
                <a:lnTo>
                  <a:pt x="4912957" y="0"/>
                </a:lnTo>
                <a:lnTo>
                  <a:pt x="4912957" y="653777"/>
                </a:lnTo>
                <a:lnTo>
                  <a:pt x="0" y="653777"/>
                </a:lnTo>
                <a:close/>
              </a:path>
            </a:pathLst>
          </a:custGeom>
          <a:solidFill>
            <a:srgbClr val="0D3656"/>
          </a:solidFill>
          <a:ln>
            <a:noFill/>
          </a:ln>
        </p:spPr>
      </p:sp>
      <p:sp>
        <p:nvSpPr>
          <p:cNvPr id="149" name="Google Shape;149;p27"/>
          <p:cNvSpPr txBox="1"/>
          <p:nvPr/>
        </p:nvSpPr>
        <p:spPr>
          <a:xfrm>
            <a:off x="429500" y="534275"/>
            <a:ext cx="6033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7"/>
          <p:cNvSpPr txBox="1"/>
          <p:nvPr/>
        </p:nvSpPr>
        <p:spPr>
          <a:xfrm>
            <a:off x="223800" y="184600"/>
            <a:ext cx="86964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3.0 Purpose of Grouping</a:t>
            </a:r>
            <a:endParaRPr b="1" sz="280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</a:endParaRPr>
          </a:p>
        </p:txBody>
      </p:sp>
      <p:sp>
        <p:nvSpPr>
          <p:cNvPr id="151" name="Google Shape;151;p27"/>
          <p:cNvSpPr txBox="1"/>
          <p:nvPr/>
        </p:nvSpPr>
        <p:spPr>
          <a:xfrm>
            <a:off x="186600" y="1288875"/>
            <a:ext cx="7578300" cy="3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Grouping is used for a number</a:t>
            </a: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 of reasons: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Tracking the progress of a group of target learners, so they are easy to see on one screen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Creating</a:t>
            </a: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 differentiated learning opportunities based on where each learner is at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Planning</a:t>
            </a: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 events 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Accessing achievement data for learners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Marking progress, setting goals and identifying gaps from one screen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rgbClr val="434343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152" name="Google Shape;152;p27" title="Logo - White BG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36900" y="4747789"/>
            <a:ext cx="686225" cy="23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8"/>
          <p:cNvSpPr/>
          <p:nvPr/>
        </p:nvSpPr>
        <p:spPr>
          <a:xfrm>
            <a:off x="-91471" y="-136800"/>
            <a:ext cx="9322336" cy="1240542"/>
          </a:xfrm>
          <a:custGeom>
            <a:rect b="b" l="l" r="r" t="t"/>
            <a:pathLst>
              <a:path extrusionOk="0" h="653777" w="4912957">
                <a:moveTo>
                  <a:pt x="0" y="0"/>
                </a:moveTo>
                <a:lnTo>
                  <a:pt x="4912957" y="0"/>
                </a:lnTo>
                <a:lnTo>
                  <a:pt x="4912957" y="653777"/>
                </a:lnTo>
                <a:lnTo>
                  <a:pt x="0" y="653777"/>
                </a:lnTo>
                <a:close/>
              </a:path>
            </a:pathLst>
          </a:custGeom>
          <a:solidFill>
            <a:srgbClr val="0D3656"/>
          </a:solidFill>
          <a:ln>
            <a:noFill/>
          </a:ln>
        </p:spPr>
      </p:sp>
      <p:sp>
        <p:nvSpPr>
          <p:cNvPr id="158" name="Google Shape;158;p28"/>
          <p:cNvSpPr txBox="1"/>
          <p:nvPr/>
        </p:nvSpPr>
        <p:spPr>
          <a:xfrm>
            <a:off x="429500" y="534275"/>
            <a:ext cx="6033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8"/>
          <p:cNvSpPr txBox="1"/>
          <p:nvPr/>
        </p:nvSpPr>
        <p:spPr>
          <a:xfrm>
            <a:off x="402875" y="186450"/>
            <a:ext cx="7605000" cy="572700"/>
          </a:xfrm>
          <a:prstGeom prst="rect">
            <a:avLst/>
          </a:prstGeom>
          <a:solidFill>
            <a:srgbClr val="0D36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3.1 Create a learner group</a:t>
            </a:r>
            <a:endParaRPr b="1" sz="300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</a:endParaRPr>
          </a:p>
        </p:txBody>
      </p:sp>
      <p:sp>
        <p:nvSpPr>
          <p:cNvPr id="160" name="Google Shape;160;p28"/>
          <p:cNvSpPr txBox="1"/>
          <p:nvPr/>
        </p:nvSpPr>
        <p:spPr>
          <a:xfrm>
            <a:off x="277300" y="1259525"/>
            <a:ext cx="3928800" cy="27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This video will guide you through how a group is created. You can create a new group for any reason you desire. You can add learners by searching them individually, or copy and </a:t>
            </a: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paste their names from your planning docs, put commas in between the names and search a group of learners at the same time.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161" name="Google Shape;161;p28" title="3.1 Module 3: Creating learner group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25975" y="1612229"/>
            <a:ext cx="4391350" cy="2470125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62" name="Google Shape;162;p28" title="Logo - White BG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36900" y="4747789"/>
            <a:ext cx="686225" cy="23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9"/>
          <p:cNvSpPr/>
          <p:nvPr/>
        </p:nvSpPr>
        <p:spPr>
          <a:xfrm>
            <a:off x="-91471" y="-136800"/>
            <a:ext cx="9322336" cy="1240542"/>
          </a:xfrm>
          <a:custGeom>
            <a:rect b="b" l="l" r="r" t="t"/>
            <a:pathLst>
              <a:path extrusionOk="0" h="653777" w="4912957">
                <a:moveTo>
                  <a:pt x="0" y="0"/>
                </a:moveTo>
                <a:lnTo>
                  <a:pt x="4912957" y="0"/>
                </a:lnTo>
                <a:lnTo>
                  <a:pt x="4912957" y="653777"/>
                </a:lnTo>
                <a:lnTo>
                  <a:pt x="0" y="653777"/>
                </a:lnTo>
                <a:close/>
              </a:path>
            </a:pathLst>
          </a:custGeom>
          <a:solidFill>
            <a:srgbClr val="0D3656"/>
          </a:solidFill>
          <a:ln>
            <a:noFill/>
          </a:ln>
        </p:spPr>
      </p:sp>
      <p:sp>
        <p:nvSpPr>
          <p:cNvPr id="168" name="Google Shape;168;p29"/>
          <p:cNvSpPr txBox="1"/>
          <p:nvPr/>
        </p:nvSpPr>
        <p:spPr>
          <a:xfrm>
            <a:off x="429500" y="534275"/>
            <a:ext cx="6033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9"/>
          <p:cNvSpPr txBox="1"/>
          <p:nvPr/>
        </p:nvSpPr>
        <p:spPr>
          <a:xfrm>
            <a:off x="402875" y="186450"/>
            <a:ext cx="7605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3.2 Move learners around groups</a:t>
            </a:r>
            <a:endParaRPr b="1" sz="300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</a:endParaRPr>
          </a:p>
        </p:txBody>
      </p:sp>
      <p:sp>
        <p:nvSpPr>
          <p:cNvPr id="170" name="Google Shape;170;p29"/>
          <p:cNvSpPr txBox="1"/>
          <p:nvPr/>
        </p:nvSpPr>
        <p:spPr>
          <a:xfrm>
            <a:off x="277300" y="1259525"/>
            <a:ext cx="3928800" cy="27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It is very easy to move learners around groups, ensuring that you can easily use flexible grouping strategies. In this video you will see how to: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Add new learners to a group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Remove learners from a group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Move learners to a new group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Move learners from one </a:t>
            </a: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existing</a:t>
            </a: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 group to another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171" name="Google Shape;171;p29" title="3.2 Module 3: Moving Learners Between Group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48894" y="1490388"/>
            <a:ext cx="4542831" cy="2555338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72" name="Google Shape;172;p29" title="Logo - White BG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36900" y="4747789"/>
            <a:ext cx="686225" cy="23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0"/>
          <p:cNvSpPr/>
          <p:nvPr/>
        </p:nvSpPr>
        <p:spPr>
          <a:xfrm>
            <a:off x="-91471" y="-136800"/>
            <a:ext cx="9322336" cy="1240542"/>
          </a:xfrm>
          <a:custGeom>
            <a:rect b="b" l="l" r="r" t="t"/>
            <a:pathLst>
              <a:path extrusionOk="0" h="653777" w="4912957">
                <a:moveTo>
                  <a:pt x="0" y="0"/>
                </a:moveTo>
                <a:lnTo>
                  <a:pt x="4912957" y="0"/>
                </a:lnTo>
                <a:lnTo>
                  <a:pt x="4912957" y="653777"/>
                </a:lnTo>
                <a:lnTo>
                  <a:pt x="0" y="653777"/>
                </a:lnTo>
                <a:close/>
              </a:path>
            </a:pathLst>
          </a:custGeom>
          <a:solidFill>
            <a:srgbClr val="0D3656"/>
          </a:solidFill>
          <a:ln>
            <a:noFill/>
          </a:ln>
        </p:spPr>
      </p:sp>
      <p:sp>
        <p:nvSpPr>
          <p:cNvPr id="178" name="Google Shape;178;p30"/>
          <p:cNvSpPr txBox="1"/>
          <p:nvPr/>
        </p:nvSpPr>
        <p:spPr>
          <a:xfrm>
            <a:off x="429500" y="534275"/>
            <a:ext cx="6033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30"/>
          <p:cNvSpPr txBox="1"/>
          <p:nvPr/>
        </p:nvSpPr>
        <p:spPr>
          <a:xfrm>
            <a:off x="224000" y="186450"/>
            <a:ext cx="87978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3.3 Edit the name or tags of a learner group</a:t>
            </a:r>
            <a:endParaRPr b="1" sz="300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</a:endParaRPr>
          </a:p>
        </p:txBody>
      </p:sp>
      <p:sp>
        <p:nvSpPr>
          <p:cNvPr id="180" name="Google Shape;180;p30"/>
          <p:cNvSpPr txBox="1"/>
          <p:nvPr/>
        </p:nvSpPr>
        <p:spPr>
          <a:xfrm>
            <a:off x="299300" y="1281500"/>
            <a:ext cx="3928800" cy="27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You can change the name of a learner group and keep the learners attached to it.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Click the pinned group you want to change the name of.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Select ‘edit name and tags’.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exend ExtraLight"/>
              <a:buChar char="●"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Type the new name or tags, and click save.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</p:txBody>
      </p:sp>
      <p:pic>
        <p:nvPicPr>
          <p:cNvPr id="181" name="Google Shape;181;p30" title="3.3 Module 3: Editing Group Name and Tag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28100" y="1554675"/>
            <a:ext cx="4706575" cy="2647434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82" name="Google Shape;182;p30" title="Logo - White BG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36900" y="4747789"/>
            <a:ext cx="686225" cy="23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1"/>
          <p:cNvSpPr/>
          <p:nvPr/>
        </p:nvSpPr>
        <p:spPr>
          <a:xfrm>
            <a:off x="-91471" y="-136800"/>
            <a:ext cx="9322336" cy="1240542"/>
          </a:xfrm>
          <a:custGeom>
            <a:rect b="b" l="l" r="r" t="t"/>
            <a:pathLst>
              <a:path extrusionOk="0" h="653777" w="4912957">
                <a:moveTo>
                  <a:pt x="0" y="0"/>
                </a:moveTo>
                <a:lnTo>
                  <a:pt x="4912957" y="0"/>
                </a:lnTo>
                <a:lnTo>
                  <a:pt x="4912957" y="653777"/>
                </a:lnTo>
                <a:lnTo>
                  <a:pt x="0" y="653777"/>
                </a:lnTo>
                <a:close/>
              </a:path>
            </a:pathLst>
          </a:custGeom>
          <a:solidFill>
            <a:srgbClr val="0D3656"/>
          </a:solidFill>
          <a:ln>
            <a:noFill/>
          </a:ln>
        </p:spPr>
      </p:sp>
      <p:sp>
        <p:nvSpPr>
          <p:cNvPr id="188" name="Google Shape;188;p31"/>
          <p:cNvSpPr txBox="1"/>
          <p:nvPr/>
        </p:nvSpPr>
        <p:spPr>
          <a:xfrm>
            <a:off x="429500" y="534275"/>
            <a:ext cx="6033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31"/>
          <p:cNvSpPr txBox="1"/>
          <p:nvPr/>
        </p:nvSpPr>
        <p:spPr>
          <a:xfrm>
            <a:off x="402875" y="186450"/>
            <a:ext cx="85428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3.4 Groups and Gap Analysis</a:t>
            </a:r>
            <a:endParaRPr b="1" sz="300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</a:endParaRPr>
          </a:p>
        </p:txBody>
      </p:sp>
      <p:sp>
        <p:nvSpPr>
          <p:cNvPr id="190" name="Google Shape;190;p31"/>
          <p:cNvSpPr txBox="1"/>
          <p:nvPr/>
        </p:nvSpPr>
        <p:spPr>
          <a:xfrm>
            <a:off x="277300" y="1259525"/>
            <a:ext cx="3928800" cy="342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Sometimes you will want to track the progress of a </a:t>
            </a: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specific</a:t>
            </a:r>
            <a:r>
              <a:rPr lang="en" sz="1800">
                <a:solidFill>
                  <a:srgbClr val="434343"/>
                </a:solidFill>
                <a:latin typeface="Lexend ExtraLight"/>
                <a:ea typeface="Lexend ExtraLight"/>
                <a:cs typeface="Lexend ExtraLight"/>
                <a:sym typeface="Lexend ExtraLight"/>
              </a:rPr>
              <a:t> group of learners. This might be a target group of learners, such as a learning support or an acceleration group. You can create a gap analysis for a group of learners, or open any saved gap analysis for a group of learners. This video will show you how to do both.</a:t>
            </a:r>
            <a:endParaRPr sz="1800">
              <a:solidFill>
                <a:srgbClr val="434343"/>
              </a:solidFill>
              <a:latin typeface="Lexend ExtraLight"/>
              <a:ea typeface="Lexend ExtraLight"/>
              <a:cs typeface="Lexend ExtraLight"/>
              <a:sym typeface="Lexend Extra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191" name="Google Shape;191;p31" title="Module 3: Using Group Gap Analysi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06100" y="1461162"/>
            <a:ext cx="4785500" cy="2691844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92" name="Google Shape;192;p31" title="Logo - White BG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36900" y="4747789"/>
            <a:ext cx="686225" cy="23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