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4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5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sldIdLst>
    <p:sldId id="3947" r:id="rId2"/>
    <p:sldId id="3948" r:id="rId3"/>
    <p:sldId id="3942" r:id="rId4"/>
  </p:sldIdLst>
  <p:sldSz cx="18288000" cy="10287000"/>
  <p:notesSz cx="6858000" cy="9144000"/>
  <p:embeddedFontLst>
    <p:embeddedFont>
      <p:font typeface="Bahnschrift" panose="020B0502040204020203" pitchFamily="34" charset="0"/>
      <p:regular r:id="rId6"/>
      <p:bold r:id="rId7"/>
    </p:embeddedFont>
    <p:embeddedFont>
      <p:font typeface="Bahnschrift Condensed" panose="020B0502040204020203" pitchFamily="34" charset="0"/>
      <p:regular r:id="rId8"/>
      <p:bold r:id="rId9"/>
    </p:embeddedFont>
    <p:embeddedFont>
      <p:font typeface="Bahnschrift Light" panose="020B0502040204020203" pitchFamily="34" charset="0"/>
      <p:regular r:id="rId10"/>
    </p:embeddedFont>
    <p:embeddedFont>
      <p:font typeface="Bahnschrift Light Condensed" panose="020B0502040204020203" pitchFamily="34" charset="0"/>
      <p:regular r:id="rId11"/>
    </p:embeddedFont>
    <p:embeddedFont>
      <p:font typeface="Cochocib Script Latin Pro" panose="02000503000000020003" pitchFamily="2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A186"/>
    <a:srgbClr val="FF9502"/>
    <a:srgbClr val="06C2A2"/>
    <a:srgbClr val="2C7BA2"/>
    <a:srgbClr val="FFFFFF"/>
    <a:srgbClr val="016B4E"/>
    <a:srgbClr val="B68402"/>
    <a:srgbClr val="0AAF92"/>
    <a:srgbClr val="0AB092"/>
    <a:srgbClr val="0BAD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125" autoAdjust="0"/>
    <p:restoredTop sz="94159" autoAdjust="0"/>
  </p:normalViewPr>
  <p:slideViewPr>
    <p:cSldViewPr>
      <p:cViewPr varScale="1">
        <p:scale>
          <a:sx n="75" d="100"/>
          <a:sy n="75" d="100"/>
        </p:scale>
        <p:origin x="960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heme" Target="theme/theme1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alilfurkankesler/Downloads/Book1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_al__ma_Sayfas_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halilfurkankesler/Downloads/Book1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package" Target="../embeddings/Microsoft_Excel__al__ma_Sayfas_3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4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0" i="0" u="none" strike="noStrike" kern="1200" spc="0" baseline="0">
                <a:solidFill>
                  <a:srgbClr val="18A186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tr-TR" sz="2000" b="0" i="0">
                <a:solidFill>
                  <a:srgbClr val="18A186"/>
                </a:solidFill>
                <a:latin typeface="Bahnschrift Condensed" panose="020B0502040204020203" pitchFamily="34" charset="0"/>
              </a:rPr>
              <a:t>TCMB Hesabı / Mevduat</a:t>
            </a:r>
          </a:p>
        </c:rich>
      </c:tx>
      <c:layout>
        <c:manualLayout>
          <c:xMode val="edge"/>
          <c:yMode val="edge"/>
          <c:x val="0.32076339015315392"/>
          <c:y val="1.1111163971965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0" i="0" u="none" strike="noStrike" kern="1200" spc="0" baseline="0">
              <a:solidFill>
                <a:srgbClr val="18A186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2766991866401313"/>
          <c:y val="7.7603908938064112E-2"/>
          <c:w val="0.48005645928874274"/>
          <c:h val="0.90349715105898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950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CC3-BA47-8D60-9779256CD91D}"/>
              </c:ext>
            </c:extLst>
          </c:dPt>
          <c:dPt>
            <c:idx val="3"/>
            <c:invertIfNegative val="0"/>
            <c:bubble3D val="0"/>
            <c:spPr>
              <a:solidFill>
                <a:srgbClr val="18A18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32-E643-81B3-43FB25FA762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FF9502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CC3-BA47-8D60-9779256CD91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18A186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332-E643-81B3-43FB25FA76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Sheet1!$A$22:$A$41</c:f>
              <c:strCache>
                <c:ptCount val="20"/>
                <c:pt idx="0">
                  <c:v>HSBC</c:v>
                </c:pt>
                <c:pt idx="1">
                  <c:v>Vakıf Katılım</c:v>
                </c:pt>
                <c:pt idx="2">
                  <c:v>ING Bank</c:v>
                </c:pt>
                <c:pt idx="3">
                  <c:v>Kuveyt Türk</c:v>
                </c:pt>
                <c:pt idx="4">
                  <c:v>Denizbank</c:v>
                </c:pt>
                <c:pt idx="5">
                  <c:v>Yapı Kredi</c:v>
                </c:pt>
                <c:pt idx="6">
                  <c:v>Emlak Katılım</c:v>
                </c:pt>
                <c:pt idx="7">
                  <c:v>Albaraka</c:v>
                </c:pt>
                <c:pt idx="8">
                  <c:v>İş Bankası</c:v>
                </c:pt>
                <c:pt idx="9">
                  <c:v>QNB Finansbank</c:v>
                </c:pt>
                <c:pt idx="10">
                  <c:v>TEB</c:v>
                </c:pt>
                <c:pt idx="11">
                  <c:v>Şekerbank</c:v>
                </c:pt>
                <c:pt idx="12">
                  <c:v>Vakıfbank</c:v>
                </c:pt>
                <c:pt idx="13">
                  <c:v>Halk Bank</c:v>
                </c:pt>
                <c:pt idx="14">
                  <c:v>Türkiye Finans</c:v>
                </c:pt>
                <c:pt idx="15">
                  <c:v>Ziraat Bankası</c:v>
                </c:pt>
                <c:pt idx="16">
                  <c:v>Fibabanka</c:v>
                </c:pt>
                <c:pt idx="17">
                  <c:v>Akbank</c:v>
                </c:pt>
                <c:pt idx="18">
                  <c:v>Ziraat Katılım</c:v>
                </c:pt>
                <c:pt idx="19">
                  <c:v>Garanti Bankası</c:v>
                </c:pt>
              </c:strCache>
            </c:strRef>
          </c:cat>
          <c:val>
            <c:numRef>
              <c:f>Sheet1!$B$22:$B$41</c:f>
              <c:numCache>
                <c:formatCode>0.0%</c:formatCode>
                <c:ptCount val="20"/>
                <c:pt idx="0">
                  <c:v>0.37092044189043394</c:v>
                </c:pt>
                <c:pt idx="1">
                  <c:v>0.3445658474535872</c:v>
                </c:pt>
                <c:pt idx="2">
                  <c:v>0.31260417416821717</c:v>
                </c:pt>
                <c:pt idx="3">
                  <c:v>0.30888381503853651</c:v>
                </c:pt>
                <c:pt idx="4">
                  <c:v>0.28378743711662296</c:v>
                </c:pt>
                <c:pt idx="5">
                  <c:v>0.28157063528006926</c:v>
                </c:pt>
                <c:pt idx="6">
                  <c:v>0.28014928632177555</c:v>
                </c:pt>
                <c:pt idx="7">
                  <c:v>0.27489409958023636</c:v>
                </c:pt>
                <c:pt idx="8">
                  <c:v>0.27205722451611958</c:v>
                </c:pt>
                <c:pt idx="9">
                  <c:v>0.26800149525490841</c:v>
                </c:pt>
                <c:pt idx="10">
                  <c:v>0.26595792257836282</c:v>
                </c:pt>
                <c:pt idx="11">
                  <c:v>0.26480676345061072</c:v>
                </c:pt>
                <c:pt idx="12">
                  <c:v>0.25598232886913275</c:v>
                </c:pt>
                <c:pt idx="13">
                  <c:v>0.25532160261989389</c:v>
                </c:pt>
                <c:pt idx="14">
                  <c:v>0.25217308844152381</c:v>
                </c:pt>
                <c:pt idx="15">
                  <c:v>0.23772346221070512</c:v>
                </c:pt>
                <c:pt idx="16">
                  <c:v>0.23328114534077096</c:v>
                </c:pt>
                <c:pt idx="17">
                  <c:v>0.22349223519797867</c:v>
                </c:pt>
                <c:pt idx="18">
                  <c:v>0.22242508134439409</c:v>
                </c:pt>
                <c:pt idx="19">
                  <c:v>0.21593697245509999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2-E643-81B3-43FB25FA7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166029823"/>
        <c:axId val="128173823"/>
      </c:barChart>
      <c:catAx>
        <c:axId val="16602982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28173823"/>
        <c:crosses val="autoZero"/>
        <c:auto val="1"/>
        <c:lblAlgn val="ctr"/>
        <c:lblOffset val="100"/>
        <c:noMultiLvlLbl val="0"/>
      </c:catAx>
      <c:valAx>
        <c:axId val="128173823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6029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>
              <a:lumMod val="65000"/>
            </a:schemeClr>
          </a:solidFill>
          <a:latin typeface="Bahnschrift Light Condensed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en-US" sz="2000" b="0" i="0">
                <a:solidFill>
                  <a:schemeClr val="bg1"/>
                </a:solidFill>
                <a:latin typeface="Bahnschrift Condensed" panose="020B0502040204020203" pitchFamily="34" charset="0"/>
              </a:rPr>
              <a:t>TCMB Hesabı (Milyar TL) </a:t>
            </a:r>
          </a:p>
        </c:rich>
      </c:tx>
      <c:layout>
        <c:manualLayout>
          <c:xMode val="edge"/>
          <c:yMode val="edge"/>
          <c:x val="0.49830037313432834"/>
          <c:y val="5.385617287995704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4233970753655796"/>
          <c:y val="7.7620467836257312E-2"/>
          <c:w val="0.56121859767529048"/>
          <c:h val="0.903613157894736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TCMB Hesabı </c:v>
                </c:pt>
              </c:strCache>
            </c:strRef>
          </c:tx>
          <c:spPr>
            <a:solidFill>
              <a:schemeClr val="bg1">
                <a:alpha val="50000"/>
              </a:schemeClr>
            </a:solidFill>
            <a:ln>
              <a:noFill/>
            </a:ln>
            <a:effectLst/>
          </c:spPr>
          <c:invertIfNegative val="0"/>
          <c:dPt>
            <c:idx val="9"/>
            <c:invertIfNegative val="0"/>
            <c:bubble3D val="0"/>
            <c:spPr>
              <a:solidFill>
                <a:schemeClr val="bg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00D1-6B44-A410-E1AEC8B1EEB5}"/>
              </c:ext>
            </c:extLst>
          </c:dPt>
          <c:dPt>
            <c:idx val="10"/>
            <c:invertIfNegative val="0"/>
            <c:bubble3D val="0"/>
            <c:spPr>
              <a:solidFill>
                <a:srgbClr val="FF950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D1-6B44-A410-E1AEC8B1EEB5}"/>
              </c:ext>
            </c:extLst>
          </c:dPt>
          <c:dLbls>
            <c:dLbl>
              <c:idx val="9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0D1-6B44-A410-E1AEC8B1EEB5}"/>
                </c:ext>
              </c:extLst>
            </c:dLbl>
            <c:dLbl>
              <c:idx val="10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FF9502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0D1-6B44-A410-E1AEC8B1EEB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>
                        <a:alpha val="50000"/>
                      </a:schemeClr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Sayfa1!$A$2:$A$21</c:f>
              <c:strCache>
                <c:ptCount val="20"/>
                <c:pt idx="0">
                  <c:v>Ziraat Bankası</c:v>
                </c:pt>
                <c:pt idx="1">
                  <c:v>Halk Bank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Bankası</c:v>
                </c:pt>
                <c:pt idx="5">
                  <c:v>Yapı Kredi</c:v>
                </c:pt>
                <c:pt idx="6">
                  <c:v>Akbank</c:v>
                </c:pt>
                <c:pt idx="7">
                  <c:v>QNB Finansbank</c:v>
                </c:pt>
                <c:pt idx="8">
                  <c:v>Denizbank</c:v>
                </c:pt>
                <c:pt idx="9">
                  <c:v>Kuveyt Türk</c:v>
                </c:pt>
                <c:pt idx="10">
                  <c:v>Vakıf Katılım</c:v>
                </c:pt>
                <c:pt idx="11">
                  <c:v>TEB</c:v>
                </c:pt>
                <c:pt idx="12">
                  <c:v>Ziraat Katılım</c:v>
                </c:pt>
                <c:pt idx="13">
                  <c:v>Albaraka</c:v>
                </c:pt>
                <c:pt idx="14">
                  <c:v>Emlak Katılım</c:v>
                </c:pt>
                <c:pt idx="15">
                  <c:v>HSBC</c:v>
                </c:pt>
                <c:pt idx="16">
                  <c:v>Türkiye Finans</c:v>
                </c:pt>
                <c:pt idx="17">
                  <c:v>ING Bank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Sayfa1!$B$2:$B$21</c:f>
              <c:numCache>
                <c:formatCode>General</c:formatCode>
                <c:ptCount val="20"/>
                <c:pt idx="0">
                  <c:v>1072441.048</c:v>
                </c:pt>
                <c:pt idx="1">
                  <c:v>758883.64500000002</c:v>
                </c:pt>
                <c:pt idx="2">
                  <c:v>748635.29599999997</c:v>
                </c:pt>
                <c:pt idx="3">
                  <c:v>715862.33996416104</c:v>
                </c:pt>
                <c:pt idx="4">
                  <c:v>478634.217</c:v>
                </c:pt>
                <c:pt idx="5">
                  <c:v>430942.033</c:v>
                </c:pt>
                <c:pt idx="6">
                  <c:v>403155.18599999999</c:v>
                </c:pt>
                <c:pt idx="7">
                  <c:v>269588.99300000002</c:v>
                </c:pt>
                <c:pt idx="8">
                  <c:v>256613.80300000001</c:v>
                </c:pt>
                <c:pt idx="9">
                  <c:v>212554.80499999999</c:v>
                </c:pt>
                <c:pt idx="10">
                  <c:v>140302.783</c:v>
                </c:pt>
                <c:pt idx="11">
                  <c:v>130521.817</c:v>
                </c:pt>
                <c:pt idx="12">
                  <c:v>103920.89200000001</c:v>
                </c:pt>
                <c:pt idx="13">
                  <c:v>67684.226999999999</c:v>
                </c:pt>
                <c:pt idx="14">
                  <c:v>63057.868000000002</c:v>
                </c:pt>
                <c:pt idx="15">
                  <c:v>58493.716</c:v>
                </c:pt>
                <c:pt idx="16">
                  <c:v>57904.817999999999</c:v>
                </c:pt>
                <c:pt idx="17">
                  <c:v>46511.964</c:v>
                </c:pt>
                <c:pt idx="18">
                  <c:v>29396.001</c:v>
                </c:pt>
                <c:pt idx="19">
                  <c:v>22798.420999999998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3-B04A-B9F7-624F12FB6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849022016"/>
        <c:axId val="849034112"/>
      </c:barChart>
      <c:catAx>
        <c:axId val="849022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849034112"/>
        <c:crosses val="autoZero"/>
        <c:auto val="1"/>
        <c:lblAlgn val="ctr"/>
        <c:lblOffset val="100"/>
        <c:noMultiLvlLbl val="0"/>
      </c:catAx>
      <c:valAx>
        <c:axId val="849034112"/>
        <c:scaling>
          <c:orientation val="minMax"/>
          <c:max val="6000000"/>
        </c:scaling>
        <c:delete val="1"/>
        <c:axPos val="t"/>
        <c:numFmt formatCode="General" sourceLinked="1"/>
        <c:majorTickMark val="out"/>
        <c:minorTickMark val="none"/>
        <c:tickLblPos val="nextTo"/>
        <c:crossAx val="8490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>
              <a:lumMod val="65000"/>
            </a:schemeClr>
          </a:solidFill>
          <a:latin typeface="Bahnschrift Light Condensed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tr-TR" sz="2000" b="0" i="0">
                <a:solidFill>
                  <a:schemeClr val="bg1"/>
                </a:solidFill>
                <a:latin typeface="Bahnschrift Condensed" panose="020B0502040204020203" pitchFamily="34" charset="0"/>
              </a:rPr>
              <a:t>Mevduat (Milyar TL)</a:t>
            </a:r>
          </a:p>
        </c:rich>
      </c:tx>
      <c:layout>
        <c:manualLayout>
          <c:xMode val="edge"/>
          <c:yMode val="edge"/>
          <c:x val="0.32980952380952383"/>
          <c:y val="9.283625730994152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4233970753655796"/>
          <c:y val="7.7620467836257312E-2"/>
          <c:w val="0.56121859767529048"/>
          <c:h val="0.903613157894736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Mevduat</c:v>
                </c:pt>
              </c:strCache>
            </c:strRef>
          </c:tx>
          <c:spPr>
            <a:solidFill>
              <a:sysClr val="window" lastClr="FFFFFF">
                <a:alpha val="50000"/>
              </a:sysClr>
            </a:solidFill>
            <a:ln>
              <a:noFill/>
            </a:ln>
            <a:effectLst/>
          </c:spPr>
          <c:invertIfNegative val="0"/>
          <c:dPt>
            <c:idx val="9"/>
            <c:invertIfNegative val="0"/>
            <c:bubble3D val="0"/>
            <c:spPr>
              <a:solidFill>
                <a:sysClr val="window" lastClr="FFFF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A3-B04A-B9F7-624F12FB6D4E}"/>
              </c:ext>
            </c:extLst>
          </c:dPt>
          <c:dPt>
            <c:idx val="12"/>
            <c:invertIfNegative val="0"/>
            <c:bubble3D val="0"/>
            <c:spPr>
              <a:solidFill>
                <a:srgbClr val="FF950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79B-0C47-B435-F3CF2D66AF5E}"/>
              </c:ext>
            </c:extLst>
          </c:dPt>
          <c:dLbls>
            <c:dLbl>
              <c:idx val="9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chemeClr val="bg1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DBA3-B04A-B9F7-624F12FB6D4E}"/>
                </c:ext>
              </c:extLst>
            </c:dLbl>
            <c:dLbl>
              <c:idx val="12"/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FF9502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79B-0C47-B435-F3CF2D66AF5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>
                        <a:alpha val="50000"/>
                      </a:schemeClr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Sayfa1!$A$2:$A$21</c:f>
              <c:strCache>
                <c:ptCount val="20"/>
                <c:pt idx="0">
                  <c:v>Ziraat Bankası</c:v>
                </c:pt>
                <c:pt idx="1">
                  <c:v>Halk Bank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Bankası</c:v>
                </c:pt>
                <c:pt idx="5">
                  <c:v>Akbank</c:v>
                </c:pt>
                <c:pt idx="6">
                  <c:v>Yapı Kredi</c:v>
                </c:pt>
                <c:pt idx="7">
                  <c:v>QNB Finansbank</c:v>
                </c:pt>
                <c:pt idx="8">
                  <c:v>Denizbank</c:v>
                </c:pt>
                <c:pt idx="9">
                  <c:v>Kuveyt Türk</c:v>
                </c:pt>
                <c:pt idx="10">
                  <c:v>TEB</c:v>
                </c:pt>
                <c:pt idx="11">
                  <c:v>Ziraat Katılım</c:v>
                </c:pt>
                <c:pt idx="12">
                  <c:v>Vakıf Katılım</c:v>
                </c:pt>
                <c:pt idx="13">
                  <c:v>Albaraka</c:v>
                </c:pt>
                <c:pt idx="14">
                  <c:v>Türkiye Finans</c:v>
                </c:pt>
                <c:pt idx="15">
                  <c:v>Emlak Katılım</c:v>
                </c:pt>
                <c:pt idx="16">
                  <c:v>HSBC</c:v>
                </c:pt>
                <c:pt idx="17">
                  <c:v>ING Bank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Sayfa1!$B$2:$B$21</c:f>
              <c:numCache>
                <c:formatCode>General</c:formatCode>
                <c:ptCount val="20"/>
                <c:pt idx="0">
                  <c:v>4511296.6050000004</c:v>
                </c:pt>
                <c:pt idx="1">
                  <c:v>2972265.7119999998</c:v>
                </c:pt>
                <c:pt idx="2">
                  <c:v>2924558.5010000002</c:v>
                </c:pt>
                <c:pt idx="3">
                  <c:v>2631293.2554442999</c:v>
                </c:pt>
                <c:pt idx="4">
                  <c:v>2216545.9279999998</c:v>
                </c:pt>
                <c:pt idx="5">
                  <c:v>1803889.0060000001</c:v>
                </c:pt>
                <c:pt idx="6">
                  <c:v>1530493.5209999999</c:v>
                </c:pt>
                <c:pt idx="7">
                  <c:v>1005923.466</c:v>
                </c:pt>
                <c:pt idx="8">
                  <c:v>904246.522</c:v>
                </c:pt>
                <c:pt idx="9">
                  <c:v>688138.37</c:v>
                </c:pt>
                <c:pt idx="10">
                  <c:v>490761.15399999998</c:v>
                </c:pt>
                <c:pt idx="11">
                  <c:v>467217.50699999998</c:v>
                </c:pt>
                <c:pt idx="12">
                  <c:v>407187.14299999998</c:v>
                </c:pt>
                <c:pt idx="13">
                  <c:v>246219.27900000001</c:v>
                </c:pt>
                <c:pt idx="14">
                  <c:v>229623.30499999999</c:v>
                </c:pt>
                <c:pt idx="15">
                  <c:v>225086.663</c:v>
                </c:pt>
                <c:pt idx="16">
                  <c:v>157698.82</c:v>
                </c:pt>
                <c:pt idx="17">
                  <c:v>148788.685</c:v>
                </c:pt>
                <c:pt idx="18">
                  <c:v>111009.253</c:v>
                </c:pt>
                <c:pt idx="19">
                  <c:v>97729.376999999993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3-B04A-B9F7-624F12FB6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849022016"/>
        <c:axId val="849034112"/>
      </c:barChart>
      <c:catAx>
        <c:axId val="849022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849034112"/>
        <c:crosses val="autoZero"/>
        <c:auto val="1"/>
        <c:lblAlgn val="ctr"/>
        <c:lblOffset val="100"/>
        <c:noMultiLvlLbl val="0"/>
      </c:catAx>
      <c:valAx>
        <c:axId val="84903411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8490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>
              <a:lumMod val="65000"/>
            </a:schemeClr>
          </a:solidFill>
          <a:latin typeface="Bahnschrift Light Condensed" panose="020B0502040204020203" pitchFamily="34" charset="0"/>
        </a:defRPr>
      </a:pPr>
      <a:endParaRPr lang="tr-T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sz="2000" b="0" i="0" u="none" strike="noStrike" kern="1200" spc="0" baseline="0">
                <a:solidFill>
                  <a:srgbClr val="18A186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tr-TR" sz="2000" b="0" i="0">
                <a:solidFill>
                  <a:srgbClr val="18A186"/>
                </a:solidFill>
                <a:latin typeface="Bahnschrift Condensed" panose="020B0502040204020203" pitchFamily="34" charset="0"/>
              </a:rPr>
              <a:t>TCMB Hesabı / Mevduat</a:t>
            </a:r>
          </a:p>
        </c:rich>
      </c:tx>
      <c:layout>
        <c:manualLayout>
          <c:xMode val="edge"/>
          <c:yMode val="edge"/>
          <c:x val="0.32076339015315392"/>
          <c:y val="1.1111163971965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sz="2000" b="0" i="0" u="none" strike="noStrike" kern="1200" spc="0" baseline="0">
              <a:solidFill>
                <a:srgbClr val="18A186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2766991866401313"/>
          <c:y val="7.7603908938064112E-2"/>
          <c:w val="0.48005645928874274"/>
          <c:h val="0.90349715105898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950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CC3-BA47-8D60-9779256CD91D}"/>
              </c:ext>
            </c:extLst>
          </c:dPt>
          <c:dPt>
            <c:idx val="3"/>
            <c:invertIfNegative val="0"/>
            <c:bubble3D val="0"/>
            <c:spPr>
              <a:solidFill>
                <a:srgbClr val="18A18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332-E643-81B3-43FB25FA7625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FF9502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DCC3-BA47-8D60-9779256CD91D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0" i="0" u="none" strike="noStrike" kern="1200" baseline="0">
                      <a:solidFill>
                        <a:srgbClr val="18A186"/>
                      </a:solidFill>
                      <a:latin typeface="Bahnschrift Ligh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1332-E643-81B3-43FB25FA762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Sheet1!$A$22:$A$41</c:f>
              <c:strCache>
                <c:ptCount val="20"/>
                <c:pt idx="0">
                  <c:v>HSBC</c:v>
                </c:pt>
                <c:pt idx="1">
                  <c:v>Vakıf Katılım</c:v>
                </c:pt>
                <c:pt idx="2">
                  <c:v>ING Bank</c:v>
                </c:pt>
                <c:pt idx="3">
                  <c:v>Kuveyt Türk</c:v>
                </c:pt>
                <c:pt idx="4">
                  <c:v>Denizbank</c:v>
                </c:pt>
                <c:pt idx="5">
                  <c:v>Yapı Kredi</c:v>
                </c:pt>
                <c:pt idx="6">
                  <c:v>Emlak Katılım</c:v>
                </c:pt>
                <c:pt idx="7">
                  <c:v>Albaraka</c:v>
                </c:pt>
                <c:pt idx="8">
                  <c:v>İş Bankası</c:v>
                </c:pt>
                <c:pt idx="9">
                  <c:v>QNB Finansbank</c:v>
                </c:pt>
                <c:pt idx="10">
                  <c:v>TEB</c:v>
                </c:pt>
                <c:pt idx="11">
                  <c:v>Şekerbank</c:v>
                </c:pt>
                <c:pt idx="12">
                  <c:v>Vakıfbank</c:v>
                </c:pt>
                <c:pt idx="13">
                  <c:v>Halk Bank</c:v>
                </c:pt>
                <c:pt idx="14">
                  <c:v>Türkiye Finans</c:v>
                </c:pt>
                <c:pt idx="15">
                  <c:v>Ziraat Bankası</c:v>
                </c:pt>
                <c:pt idx="16">
                  <c:v>Fibabanka</c:v>
                </c:pt>
                <c:pt idx="17">
                  <c:v>Akbank</c:v>
                </c:pt>
                <c:pt idx="18">
                  <c:v>Ziraat Katılım</c:v>
                </c:pt>
                <c:pt idx="19">
                  <c:v>Garanti Bankası</c:v>
                </c:pt>
              </c:strCache>
            </c:strRef>
          </c:cat>
          <c:val>
            <c:numRef>
              <c:f>Sheet1!$B$22:$B$41</c:f>
              <c:numCache>
                <c:formatCode>0.0%</c:formatCode>
                <c:ptCount val="20"/>
                <c:pt idx="0">
                  <c:v>0.37092044189043394</c:v>
                </c:pt>
                <c:pt idx="1">
                  <c:v>0.3445658474535872</c:v>
                </c:pt>
                <c:pt idx="2">
                  <c:v>0.31260417416821717</c:v>
                </c:pt>
                <c:pt idx="3">
                  <c:v>0.30888381503853651</c:v>
                </c:pt>
                <c:pt idx="4">
                  <c:v>0.28378743711662296</c:v>
                </c:pt>
                <c:pt idx="5">
                  <c:v>0.28157063528006926</c:v>
                </c:pt>
                <c:pt idx="6">
                  <c:v>0.28014928632177555</c:v>
                </c:pt>
                <c:pt idx="7">
                  <c:v>0.27489409958023636</c:v>
                </c:pt>
                <c:pt idx="8">
                  <c:v>0.27205722451611958</c:v>
                </c:pt>
                <c:pt idx="9">
                  <c:v>0.26800149525490841</c:v>
                </c:pt>
                <c:pt idx="10">
                  <c:v>0.26595792257836282</c:v>
                </c:pt>
                <c:pt idx="11">
                  <c:v>0.26480676345061072</c:v>
                </c:pt>
                <c:pt idx="12">
                  <c:v>0.25598232886913275</c:v>
                </c:pt>
                <c:pt idx="13">
                  <c:v>0.25532160261989389</c:v>
                </c:pt>
                <c:pt idx="14">
                  <c:v>0.25217308844152381</c:v>
                </c:pt>
                <c:pt idx="15">
                  <c:v>0.23772346221070512</c:v>
                </c:pt>
                <c:pt idx="16">
                  <c:v>0.23328114534077096</c:v>
                </c:pt>
                <c:pt idx="17">
                  <c:v>0.22349223519797867</c:v>
                </c:pt>
                <c:pt idx="18">
                  <c:v>0.22242508134439409</c:v>
                </c:pt>
                <c:pt idx="19">
                  <c:v>0.21593697245509999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32-E643-81B3-43FB25FA76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166029823"/>
        <c:axId val="128173823"/>
      </c:barChart>
      <c:catAx>
        <c:axId val="166029823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28173823"/>
        <c:crosses val="autoZero"/>
        <c:auto val="1"/>
        <c:lblAlgn val="ctr"/>
        <c:lblOffset val="100"/>
        <c:noMultiLvlLbl val="0"/>
      </c:catAx>
      <c:valAx>
        <c:axId val="128173823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660298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>
              <a:lumMod val="65000"/>
            </a:schemeClr>
          </a:solidFill>
          <a:latin typeface="Bahnschrift Light Condensed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en-US" sz="2000" b="0" i="0">
                <a:latin typeface="Bahnschrift Condensed" panose="020B0502040204020203" pitchFamily="34" charset="0"/>
              </a:rPr>
              <a:t>TCMB Hesabı (Milyar TL) </a:t>
            </a:r>
          </a:p>
        </c:rich>
      </c:tx>
      <c:layout>
        <c:manualLayout>
          <c:xMode val="edge"/>
          <c:yMode val="edge"/>
          <c:x val="0.49830037313432834"/>
          <c:y val="5.385617287995704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4233970753655796"/>
          <c:y val="7.7620467836257312E-2"/>
          <c:w val="0.56121859767529048"/>
          <c:h val="0.903613157894736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TCMB Hesabı 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Sayfa1!$A$2:$A$21</c:f>
              <c:strCache>
                <c:ptCount val="20"/>
                <c:pt idx="0">
                  <c:v>Ziraat Bankası</c:v>
                </c:pt>
                <c:pt idx="1">
                  <c:v>Halk Bank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Bankası</c:v>
                </c:pt>
                <c:pt idx="5">
                  <c:v>Yapı Kredi</c:v>
                </c:pt>
                <c:pt idx="6">
                  <c:v>Akbank</c:v>
                </c:pt>
                <c:pt idx="7">
                  <c:v>QNB Finansbank</c:v>
                </c:pt>
                <c:pt idx="8">
                  <c:v>Denizbank</c:v>
                </c:pt>
                <c:pt idx="9">
                  <c:v>Kuveyt Türk</c:v>
                </c:pt>
                <c:pt idx="10">
                  <c:v>Vakıf Katılım</c:v>
                </c:pt>
                <c:pt idx="11">
                  <c:v>TEB</c:v>
                </c:pt>
                <c:pt idx="12">
                  <c:v>Ziraat Katılım</c:v>
                </c:pt>
                <c:pt idx="13">
                  <c:v>Albaraka</c:v>
                </c:pt>
                <c:pt idx="14">
                  <c:v>Emlak Katılım</c:v>
                </c:pt>
                <c:pt idx="15">
                  <c:v>HSBC</c:v>
                </c:pt>
                <c:pt idx="16">
                  <c:v>Türkiye Finans</c:v>
                </c:pt>
                <c:pt idx="17">
                  <c:v>ING Bank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Sayfa1!$B$2:$B$21</c:f>
              <c:numCache>
                <c:formatCode>General</c:formatCode>
                <c:ptCount val="20"/>
                <c:pt idx="0">
                  <c:v>1072441.048</c:v>
                </c:pt>
                <c:pt idx="1">
                  <c:v>758883.64500000002</c:v>
                </c:pt>
                <c:pt idx="2">
                  <c:v>748635.29599999997</c:v>
                </c:pt>
                <c:pt idx="3">
                  <c:v>715862.33996416104</c:v>
                </c:pt>
                <c:pt idx="4">
                  <c:v>478634.217</c:v>
                </c:pt>
                <c:pt idx="5">
                  <c:v>430942.033</c:v>
                </c:pt>
                <c:pt idx="6">
                  <c:v>403155.18599999999</c:v>
                </c:pt>
                <c:pt idx="7">
                  <c:v>269588.99300000002</c:v>
                </c:pt>
                <c:pt idx="8">
                  <c:v>256613.80300000001</c:v>
                </c:pt>
                <c:pt idx="9">
                  <c:v>212554.80499999999</c:v>
                </c:pt>
                <c:pt idx="10">
                  <c:v>140302.783</c:v>
                </c:pt>
                <c:pt idx="11">
                  <c:v>130521.817</c:v>
                </c:pt>
                <c:pt idx="12">
                  <c:v>103920.89200000001</c:v>
                </c:pt>
                <c:pt idx="13">
                  <c:v>67684.226999999999</c:v>
                </c:pt>
                <c:pt idx="14">
                  <c:v>63057.868000000002</c:v>
                </c:pt>
                <c:pt idx="15">
                  <c:v>58493.716</c:v>
                </c:pt>
                <c:pt idx="16">
                  <c:v>57904.817999999999</c:v>
                </c:pt>
                <c:pt idx="17">
                  <c:v>46511.964</c:v>
                </c:pt>
                <c:pt idx="18">
                  <c:v>29396.001</c:v>
                </c:pt>
                <c:pt idx="19">
                  <c:v>22798.420999999998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3-B04A-B9F7-624F12FB6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849022016"/>
        <c:axId val="849034112"/>
      </c:barChart>
      <c:catAx>
        <c:axId val="849022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849034112"/>
        <c:crosses val="autoZero"/>
        <c:auto val="1"/>
        <c:lblAlgn val="ctr"/>
        <c:lblOffset val="100"/>
        <c:noMultiLvlLbl val="0"/>
      </c:catAx>
      <c:valAx>
        <c:axId val="849034112"/>
        <c:scaling>
          <c:orientation val="minMax"/>
          <c:max val="6000000"/>
        </c:scaling>
        <c:delete val="1"/>
        <c:axPos val="t"/>
        <c:numFmt formatCode="General" sourceLinked="1"/>
        <c:majorTickMark val="out"/>
        <c:minorTickMark val="none"/>
        <c:tickLblPos val="nextTo"/>
        <c:crossAx val="8490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/>
          </a:solidFill>
          <a:latin typeface="Bahnschrift Light Condensed" panose="020B0502040204020203" pitchFamily="34" charset="0"/>
        </a:defRPr>
      </a:pPr>
      <a:endParaRPr lang="tr-T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bg1"/>
                </a:solidFill>
                <a:latin typeface="Bahnschrift Condensed" panose="020B0502040204020203" pitchFamily="34" charset="0"/>
                <a:ea typeface="+mn-ea"/>
                <a:cs typeface="+mn-cs"/>
              </a:defRPr>
            </a:pPr>
            <a:r>
              <a:rPr lang="tr-TR" sz="2000" b="0" i="0">
                <a:latin typeface="Bahnschrift Condensed" panose="020B0502040204020203" pitchFamily="34" charset="0"/>
              </a:rPr>
              <a:t>Mevduat (Milyar TL)</a:t>
            </a:r>
          </a:p>
        </c:rich>
      </c:tx>
      <c:layout>
        <c:manualLayout>
          <c:xMode val="edge"/>
          <c:yMode val="edge"/>
          <c:x val="0.32980952380952383"/>
          <c:y val="9.283625730994152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bg1"/>
              </a:solidFill>
              <a:latin typeface="Bahnschrift Condensed" panose="020B0502040204020203" pitchFamily="34" charset="0"/>
              <a:ea typeface="+mn-ea"/>
              <a:cs typeface="+mn-cs"/>
            </a:defRPr>
          </a:pPr>
          <a:endParaRPr lang="tr-TR"/>
        </a:p>
      </c:txPr>
    </c:title>
    <c:autoTitleDeleted val="0"/>
    <c:plotArea>
      <c:layout>
        <c:manualLayout>
          <c:layoutTarget val="inner"/>
          <c:xMode val="edge"/>
          <c:yMode val="edge"/>
          <c:x val="0.34233970753655796"/>
          <c:y val="7.7620467836257312E-2"/>
          <c:w val="0.56121859767529048"/>
          <c:h val="0.9036131578947368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Mevduat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dPt>
            <c:idx val="9"/>
            <c:invertIfNegative val="0"/>
            <c:bubble3D val="0"/>
            <c:spPr>
              <a:solidFill>
                <a:sysClr val="window" lastClr="FFFF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BA3-B04A-B9F7-624F12FB6D4E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Sayfa1!$A$2:$A$21</c:f>
              <c:strCache>
                <c:ptCount val="20"/>
                <c:pt idx="0">
                  <c:v>Ziraat Bankası</c:v>
                </c:pt>
                <c:pt idx="1">
                  <c:v>Halk Bank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Bankası</c:v>
                </c:pt>
                <c:pt idx="5">
                  <c:v>Akbank</c:v>
                </c:pt>
                <c:pt idx="6">
                  <c:v>Yapı Kredi</c:v>
                </c:pt>
                <c:pt idx="7">
                  <c:v>QNB Finansbank</c:v>
                </c:pt>
                <c:pt idx="8">
                  <c:v>Denizbank</c:v>
                </c:pt>
                <c:pt idx="9">
                  <c:v>Kuveyt Türk</c:v>
                </c:pt>
                <c:pt idx="10">
                  <c:v>TEB</c:v>
                </c:pt>
                <c:pt idx="11">
                  <c:v>Ziraat Katılım</c:v>
                </c:pt>
                <c:pt idx="12">
                  <c:v>Vakıf Katılım</c:v>
                </c:pt>
                <c:pt idx="13">
                  <c:v>Albaraka</c:v>
                </c:pt>
                <c:pt idx="14">
                  <c:v>Türkiye Finans</c:v>
                </c:pt>
                <c:pt idx="15">
                  <c:v>Emlak Katılım</c:v>
                </c:pt>
                <c:pt idx="16">
                  <c:v>HSBC</c:v>
                </c:pt>
                <c:pt idx="17">
                  <c:v>ING Bank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Sayfa1!$B$2:$B$21</c:f>
              <c:numCache>
                <c:formatCode>General</c:formatCode>
                <c:ptCount val="20"/>
                <c:pt idx="0">
                  <c:v>4511296.6050000004</c:v>
                </c:pt>
                <c:pt idx="1">
                  <c:v>2972265.7119999998</c:v>
                </c:pt>
                <c:pt idx="2">
                  <c:v>2924558.5010000002</c:v>
                </c:pt>
                <c:pt idx="3">
                  <c:v>2631293.2554442999</c:v>
                </c:pt>
                <c:pt idx="4">
                  <c:v>2216545.9279999998</c:v>
                </c:pt>
                <c:pt idx="5">
                  <c:v>1803889.0060000001</c:v>
                </c:pt>
                <c:pt idx="6">
                  <c:v>1530493.5209999999</c:v>
                </c:pt>
                <c:pt idx="7">
                  <c:v>1005923.466</c:v>
                </c:pt>
                <c:pt idx="8">
                  <c:v>904246.522</c:v>
                </c:pt>
                <c:pt idx="9">
                  <c:v>688138.37</c:v>
                </c:pt>
                <c:pt idx="10">
                  <c:v>490761.15399999998</c:v>
                </c:pt>
                <c:pt idx="11">
                  <c:v>467217.50699999998</c:v>
                </c:pt>
                <c:pt idx="12">
                  <c:v>407187.14299999998</c:v>
                </c:pt>
                <c:pt idx="13">
                  <c:v>246219.27900000001</c:v>
                </c:pt>
                <c:pt idx="14">
                  <c:v>229623.30499999999</c:v>
                </c:pt>
                <c:pt idx="15">
                  <c:v>225086.663</c:v>
                </c:pt>
                <c:pt idx="16">
                  <c:v>157698.82</c:v>
                </c:pt>
                <c:pt idx="17">
                  <c:v>148788.685</c:v>
                </c:pt>
                <c:pt idx="18">
                  <c:v>111009.253</c:v>
                </c:pt>
                <c:pt idx="19">
                  <c:v>97729.376999999993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3-B04A-B9F7-624F12FB6D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0"/>
        <c:axId val="849022016"/>
        <c:axId val="849034112"/>
      </c:barChart>
      <c:catAx>
        <c:axId val="849022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bg1"/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849034112"/>
        <c:crosses val="autoZero"/>
        <c:auto val="1"/>
        <c:lblAlgn val="ctr"/>
        <c:lblOffset val="100"/>
        <c:noMultiLvlLbl val="0"/>
      </c:catAx>
      <c:valAx>
        <c:axId val="849034112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extTo"/>
        <c:crossAx val="849022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 sz="2000" b="0" i="0">
          <a:solidFill>
            <a:schemeClr val="bg1"/>
          </a:solidFill>
          <a:latin typeface="Bahnschrift Light Condensed" panose="020B0502040204020203" pitchFamily="34" charset="0"/>
        </a:defRPr>
      </a:pPr>
      <a:endParaRPr lang="tr-T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29110331856291249"/>
          <c:w val="0.99999999999999989"/>
          <c:h val="0.479904842360291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Mevduat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Sayfa1!$A$2:$A$21</c:f>
              <c:strCache>
                <c:ptCount val="20"/>
                <c:pt idx="0">
                  <c:v>Ziraat </c:v>
                </c:pt>
                <c:pt idx="1">
                  <c:v>Halk 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</c:v>
                </c:pt>
                <c:pt idx="5">
                  <c:v>Akbank</c:v>
                </c:pt>
                <c:pt idx="6">
                  <c:v>Yapı Kredi</c:v>
                </c:pt>
                <c:pt idx="7">
                  <c:v>QNB </c:v>
                </c:pt>
                <c:pt idx="8">
                  <c:v>Denizbank</c:v>
                </c:pt>
                <c:pt idx="9">
                  <c:v>Kuveyt Türk</c:v>
                </c:pt>
                <c:pt idx="10">
                  <c:v>TEB</c:v>
                </c:pt>
                <c:pt idx="11">
                  <c:v>Ziraat K.</c:v>
                </c:pt>
                <c:pt idx="12">
                  <c:v>Vakıf K.</c:v>
                </c:pt>
                <c:pt idx="13">
                  <c:v>Albaraka</c:v>
                </c:pt>
                <c:pt idx="14">
                  <c:v>Emlak K.</c:v>
                </c:pt>
                <c:pt idx="15">
                  <c:v>Türkiye Finans</c:v>
                </c:pt>
                <c:pt idx="16">
                  <c:v>HSBC</c:v>
                </c:pt>
                <c:pt idx="17">
                  <c:v>ING 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Sayfa1!$B$2:$B$21</c:f>
              <c:numCache>
                <c:formatCode>General</c:formatCode>
                <c:ptCount val="20"/>
                <c:pt idx="0">
                  <c:v>4511296.6050000004</c:v>
                </c:pt>
                <c:pt idx="1">
                  <c:v>2972265.7119999998</c:v>
                </c:pt>
                <c:pt idx="2">
                  <c:v>2924558.5010000002</c:v>
                </c:pt>
                <c:pt idx="3">
                  <c:v>2631293.2554442999</c:v>
                </c:pt>
                <c:pt idx="4">
                  <c:v>2216545.9279999998</c:v>
                </c:pt>
                <c:pt idx="5">
                  <c:v>1803889.0060000001</c:v>
                </c:pt>
                <c:pt idx="6">
                  <c:v>1530493.5209999999</c:v>
                </c:pt>
                <c:pt idx="7">
                  <c:v>1005923.466</c:v>
                </c:pt>
                <c:pt idx="8">
                  <c:v>904246.522</c:v>
                </c:pt>
                <c:pt idx="9">
                  <c:v>688138.37</c:v>
                </c:pt>
                <c:pt idx="10">
                  <c:v>490761.15399999998</c:v>
                </c:pt>
                <c:pt idx="11">
                  <c:v>467217.50699999998</c:v>
                </c:pt>
                <c:pt idx="12">
                  <c:v>407187.14299999998</c:v>
                </c:pt>
                <c:pt idx="13">
                  <c:v>246219.27900000001</c:v>
                </c:pt>
                <c:pt idx="14">
                  <c:v>225086.663</c:v>
                </c:pt>
                <c:pt idx="15">
                  <c:v>229623.30499999999</c:v>
                </c:pt>
                <c:pt idx="16">
                  <c:v>157698.82</c:v>
                </c:pt>
                <c:pt idx="17">
                  <c:v>148788.685</c:v>
                </c:pt>
                <c:pt idx="18">
                  <c:v>111009.253</c:v>
                </c:pt>
                <c:pt idx="19">
                  <c:v>97729.376999999993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70-6540-B09A-2494F5E55102}"/>
            </c:ext>
          </c:extLst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TCMB Hesabı </c:v>
                </c:pt>
              </c:strCache>
            </c:strRef>
          </c:tx>
          <c:spPr>
            <a:solidFill>
              <a:srgbClr val="2C7BA2"/>
            </a:solidFill>
            <a:ln>
              <a:noFill/>
            </a:ln>
            <a:effectLst/>
          </c:spPr>
          <c:invertIfNegative val="0"/>
          <c:cat>
            <c:strRef>
              <c:f>Sayfa1!$A$2:$A$21</c:f>
              <c:strCache>
                <c:ptCount val="20"/>
                <c:pt idx="0">
                  <c:v>Ziraat </c:v>
                </c:pt>
                <c:pt idx="1">
                  <c:v>Halk 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</c:v>
                </c:pt>
                <c:pt idx="5">
                  <c:v>Akbank</c:v>
                </c:pt>
                <c:pt idx="6">
                  <c:v>Yapı Kredi</c:v>
                </c:pt>
                <c:pt idx="7">
                  <c:v>QNB </c:v>
                </c:pt>
                <c:pt idx="8">
                  <c:v>Denizbank</c:v>
                </c:pt>
                <c:pt idx="9">
                  <c:v>Kuveyt Türk</c:v>
                </c:pt>
                <c:pt idx="10">
                  <c:v>TEB</c:v>
                </c:pt>
                <c:pt idx="11">
                  <c:v>Ziraat K.</c:v>
                </c:pt>
                <c:pt idx="12">
                  <c:v>Vakıf K.</c:v>
                </c:pt>
                <c:pt idx="13">
                  <c:v>Albaraka</c:v>
                </c:pt>
                <c:pt idx="14">
                  <c:v>Emlak K.</c:v>
                </c:pt>
                <c:pt idx="15">
                  <c:v>Türkiye Finans</c:v>
                </c:pt>
                <c:pt idx="16">
                  <c:v>HSBC</c:v>
                </c:pt>
                <c:pt idx="17">
                  <c:v>ING 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Sayfa1!$C$2:$C$21</c:f>
              <c:numCache>
                <c:formatCode>General</c:formatCode>
                <c:ptCount val="20"/>
                <c:pt idx="0">
                  <c:v>1072441.048</c:v>
                </c:pt>
                <c:pt idx="1">
                  <c:v>758883.64500000002</c:v>
                </c:pt>
                <c:pt idx="2">
                  <c:v>748635.29599999997</c:v>
                </c:pt>
                <c:pt idx="3">
                  <c:v>715862.33996416104</c:v>
                </c:pt>
                <c:pt idx="4">
                  <c:v>478634.217</c:v>
                </c:pt>
                <c:pt idx="5">
                  <c:v>403155.18599999999</c:v>
                </c:pt>
                <c:pt idx="6">
                  <c:v>430942.033</c:v>
                </c:pt>
                <c:pt idx="7">
                  <c:v>269588.99300000002</c:v>
                </c:pt>
                <c:pt idx="8">
                  <c:v>256613.80300000001</c:v>
                </c:pt>
                <c:pt idx="9">
                  <c:v>212554.80499999999</c:v>
                </c:pt>
                <c:pt idx="10">
                  <c:v>130521.817</c:v>
                </c:pt>
                <c:pt idx="11">
                  <c:v>103920.89200000001</c:v>
                </c:pt>
                <c:pt idx="12">
                  <c:v>140302.783</c:v>
                </c:pt>
                <c:pt idx="13">
                  <c:v>67684.226999999999</c:v>
                </c:pt>
                <c:pt idx="14">
                  <c:v>63057.868000000002</c:v>
                </c:pt>
                <c:pt idx="15">
                  <c:v>57904.817999999999</c:v>
                </c:pt>
                <c:pt idx="16">
                  <c:v>58493.716</c:v>
                </c:pt>
                <c:pt idx="17">
                  <c:v>46511.964</c:v>
                </c:pt>
                <c:pt idx="18">
                  <c:v>29396.001</c:v>
                </c:pt>
                <c:pt idx="19">
                  <c:v>22798.420999999998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770-6540-B09A-2494F5E551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5276992"/>
        <c:axId val="155279232"/>
      </c:barChart>
      <c:lineChart>
        <c:grouping val="standard"/>
        <c:varyColors val="0"/>
        <c:ser>
          <c:idx val="2"/>
          <c:order val="2"/>
          <c:tx>
            <c:strRef>
              <c:f>Sayfa1!$D$1</c:f>
              <c:strCache>
                <c:ptCount val="1"/>
                <c:pt idx="0">
                  <c:v>Toplam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fld id="{C7BECF4D-0501-7E49-B2D5-09A3851839B1}" type="CELLRANGE">
                      <a:rPr lang="en-US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B-9770-6540-B09A-2494F5E5510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E29CC2B-DE8C-B24D-92CF-98FFDCA31BE2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C-9770-6540-B09A-2494F5E5510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DFF0A9E7-52CB-884D-AA45-CB9E935F0D68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D-9770-6540-B09A-2494F5E5510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A8C5C5A-02CC-E04B-9F41-F84D7DA4A321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E-9770-6540-B09A-2494F5E5510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2F09196F-7061-A74A-B801-0C573D3BF61D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F-9770-6540-B09A-2494F5E5510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5706CA90-B64D-1A4B-8278-2630C1A4AB20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0-9770-6540-B09A-2494F5E5510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0924CC04-3434-094F-96B1-18C132CFDD9A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1-9770-6540-B09A-2494F5E5510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5520EAE8-DB5F-8141-B67F-C1019D0FB09C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2-9770-6540-B09A-2494F5E5510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004BEC06-0EBF-7947-A321-5A6DBF6A4660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3-9770-6540-B09A-2494F5E5510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EDC64D22-BECB-3942-83ED-0C7AE6EA595E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4-9770-6540-B09A-2494F5E55102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58A3B9DE-0CB5-D04F-81DB-60151FE5291D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5-9770-6540-B09A-2494F5E55102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D6546712-538C-C142-95D5-6BCCCE68DB75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6-9770-6540-B09A-2494F5E55102}"/>
                </c:ext>
              </c:extLst>
            </c:dLbl>
            <c:dLbl>
              <c:idx val="12"/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000" b="1" i="0" u="none" strike="noStrike" kern="1200" baseline="0">
                        <a:solidFill>
                          <a:srgbClr val="FF9502"/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defRPr>
                    </a:pPr>
                    <a:fld id="{7D9A60D6-9014-3348-B38B-9F29B90CA957}" type="CELLRANGE">
                      <a:rPr lang="tr-TR"/>
                      <a:pPr>
                        <a:defRPr b="1">
                          <a:solidFill>
                            <a:srgbClr val="FF9502"/>
                          </a:solidFill>
                          <a:latin typeface="Bahnschrift Condensed" panose="020B0502040204020203" pitchFamily="34" charset="0"/>
                        </a:defRPr>
                      </a:pPr>
                      <a:t>[CELLRANGE]</a:t>
                    </a:fld>
                    <a:endParaRPr lang="tr-TR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000" b="1" i="0" u="none" strike="noStrike" kern="1200" baseline="0">
                      <a:solidFill>
                        <a:srgbClr val="FF9502"/>
                      </a:solidFill>
                      <a:latin typeface="Bahnschrift Condensed" panose="020B0502040204020203" pitchFamily="34" charset="0"/>
                      <a:ea typeface="+mn-ea"/>
                      <a:cs typeface="+mn-cs"/>
                    </a:defRPr>
                  </a:pPr>
                  <a:endParaRPr lang="tr-TR"/>
                </a:p>
              </c:txPr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A-9770-6540-B09A-2494F5E55102}"/>
                </c:ext>
              </c:extLst>
            </c:dLbl>
            <c:dLbl>
              <c:idx val="13"/>
              <c:tx>
                <c:rich>
                  <a:bodyPr/>
                  <a:lstStyle/>
                  <a:p>
                    <a:fld id="{8E60FFED-2DA4-9144-B839-A575E342AD45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7-9770-6540-B09A-2494F5E55102}"/>
                </c:ext>
              </c:extLst>
            </c:dLbl>
            <c:dLbl>
              <c:idx val="14"/>
              <c:tx>
                <c:rich>
                  <a:bodyPr/>
                  <a:lstStyle/>
                  <a:p>
                    <a:fld id="{737A38D2-1C58-B14E-9360-FB9A456BC4BF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8-9770-6540-B09A-2494F5E55102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2B6BCBA5-A687-0B48-97DA-33E71EDEAC95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9-9770-6540-B09A-2494F5E55102}"/>
                </c:ext>
              </c:extLst>
            </c:dLbl>
            <c:dLbl>
              <c:idx val="16"/>
              <c:tx>
                <c:rich>
                  <a:bodyPr/>
                  <a:lstStyle/>
                  <a:p>
                    <a:fld id="{62CF8403-1979-CB47-8F16-DC2AD59EE024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A-9770-6540-B09A-2494F5E55102}"/>
                </c:ext>
              </c:extLst>
            </c:dLbl>
            <c:dLbl>
              <c:idx val="17"/>
              <c:tx>
                <c:rich>
                  <a:bodyPr/>
                  <a:lstStyle/>
                  <a:p>
                    <a:fld id="{C70221E7-7B92-0241-82EF-A16CB2C7B02F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B-9770-6540-B09A-2494F5E55102}"/>
                </c:ext>
              </c:extLst>
            </c:dLbl>
            <c:dLbl>
              <c:idx val="18"/>
              <c:tx>
                <c:rich>
                  <a:bodyPr/>
                  <a:lstStyle/>
                  <a:p>
                    <a:fld id="{D3F44FB9-1F9A-2B4C-9859-7F20BAE00992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C-9770-6540-B09A-2494F5E55102}"/>
                </c:ext>
              </c:extLst>
            </c:dLbl>
            <c:dLbl>
              <c:idx val="19"/>
              <c:tx>
                <c:rich>
                  <a:bodyPr/>
                  <a:lstStyle/>
                  <a:p>
                    <a:fld id="{7A055F25-45DE-514D-A19B-196C8FD9D0E1}" type="CELLRANGE">
                      <a:rPr lang="tr-TR"/>
                      <a:pPr/>
                      <a:t>[CELLRANGE]</a:t>
                    </a:fld>
                    <a:endParaRPr lang="tr-TR"/>
                  </a:p>
                </c:rich>
              </c:tx>
              <c:dLblPos val="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2D-9770-6540-B09A-2494F5E5510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rgbClr val="2C7BA2"/>
                    </a:solidFill>
                    <a:latin typeface="Bahnschrift Light Condensed" panose="020B0502040204020203" pitchFamily="34" charset="0"/>
                    <a:ea typeface="+mn-ea"/>
                    <a:cs typeface="+mn-cs"/>
                  </a:defRPr>
                </a:pPr>
                <a:endParaRPr lang="tr-TR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Sayfa1!$A$2:$A$21</c:f>
              <c:strCache>
                <c:ptCount val="20"/>
                <c:pt idx="0">
                  <c:v>Ziraat </c:v>
                </c:pt>
                <c:pt idx="1">
                  <c:v>Halk </c:v>
                </c:pt>
                <c:pt idx="2">
                  <c:v>Vakıfbank</c:v>
                </c:pt>
                <c:pt idx="3">
                  <c:v>İş Bankası</c:v>
                </c:pt>
                <c:pt idx="4">
                  <c:v>Garanti </c:v>
                </c:pt>
                <c:pt idx="5">
                  <c:v>Akbank</c:v>
                </c:pt>
                <c:pt idx="6">
                  <c:v>Yapı Kredi</c:v>
                </c:pt>
                <c:pt idx="7">
                  <c:v>QNB </c:v>
                </c:pt>
                <c:pt idx="8">
                  <c:v>Denizbank</c:v>
                </c:pt>
                <c:pt idx="9">
                  <c:v>Kuveyt Türk</c:v>
                </c:pt>
                <c:pt idx="10">
                  <c:v>TEB</c:v>
                </c:pt>
                <c:pt idx="11">
                  <c:v>Ziraat K.</c:v>
                </c:pt>
                <c:pt idx="12">
                  <c:v>Vakıf K.</c:v>
                </c:pt>
                <c:pt idx="13">
                  <c:v>Albaraka</c:v>
                </c:pt>
                <c:pt idx="14">
                  <c:v>Emlak K.</c:v>
                </c:pt>
                <c:pt idx="15">
                  <c:v>Türkiye Finans</c:v>
                </c:pt>
                <c:pt idx="16">
                  <c:v>HSBC</c:v>
                </c:pt>
                <c:pt idx="17">
                  <c:v>ING </c:v>
                </c:pt>
                <c:pt idx="18">
                  <c:v>Şekerbank</c:v>
                </c:pt>
                <c:pt idx="19">
                  <c:v>Fibabanka</c:v>
                </c:pt>
              </c:strCache>
            </c:strRef>
          </c:cat>
          <c:val>
            <c:numRef>
              <c:f>Sayfa1!$D$2:$D$21</c:f>
              <c:numCache>
                <c:formatCode>General</c:formatCode>
                <c:ptCount val="20"/>
                <c:pt idx="0">
                  <c:v>5583737.6530000009</c:v>
                </c:pt>
                <c:pt idx="1">
                  <c:v>3731149.3569999998</c:v>
                </c:pt>
                <c:pt idx="2">
                  <c:v>3673193.7970000003</c:v>
                </c:pt>
                <c:pt idx="3">
                  <c:v>3347155.5954084611</c:v>
                </c:pt>
                <c:pt idx="4">
                  <c:v>2695180.145</c:v>
                </c:pt>
                <c:pt idx="5">
                  <c:v>2207044.1919999998</c:v>
                </c:pt>
                <c:pt idx="6">
                  <c:v>1961435.554</c:v>
                </c:pt>
                <c:pt idx="7">
                  <c:v>1275512.459</c:v>
                </c:pt>
                <c:pt idx="8">
                  <c:v>1160860.325</c:v>
                </c:pt>
                <c:pt idx="9">
                  <c:v>900693.17500000005</c:v>
                </c:pt>
                <c:pt idx="10">
                  <c:v>621282.97100000002</c:v>
                </c:pt>
                <c:pt idx="11">
                  <c:v>571138.39899999998</c:v>
                </c:pt>
                <c:pt idx="12">
                  <c:v>547489.92599999998</c:v>
                </c:pt>
                <c:pt idx="13">
                  <c:v>313903.50599999999</c:v>
                </c:pt>
                <c:pt idx="14">
                  <c:v>288144.53100000002</c:v>
                </c:pt>
                <c:pt idx="15">
                  <c:v>287528.12300000002</c:v>
                </c:pt>
                <c:pt idx="16">
                  <c:v>216192.53600000002</c:v>
                </c:pt>
                <c:pt idx="17">
                  <c:v>195300.649</c:v>
                </c:pt>
                <c:pt idx="18">
                  <c:v>140405.25399999999</c:v>
                </c:pt>
                <c:pt idx="19">
                  <c:v>120527.798</c:v>
                </c:pt>
              </c:numCache>
            </c:numRef>
          </c:val>
          <c:smooth val="0"/>
          <c:extLst>
            <c:ext xmlns:c15="http://schemas.microsoft.com/office/drawing/2012/chart" uri="{02D57815-91ED-43cb-92C2-25804820EDAC}">
              <c15:datalabelsRange>
                <c15:f>Sayfa1!$E$2:$E$21</c15:f>
                <c15:dlblRangeCache>
                  <c:ptCount val="20"/>
                  <c:pt idx="0">
                    <c:v>23,8%</c:v>
                  </c:pt>
                  <c:pt idx="1">
                    <c:v>25,5%</c:v>
                  </c:pt>
                  <c:pt idx="2">
                    <c:v>25,6%</c:v>
                  </c:pt>
                  <c:pt idx="3">
                    <c:v>27,2%</c:v>
                  </c:pt>
                  <c:pt idx="4">
                    <c:v>21,6%</c:v>
                  </c:pt>
                  <c:pt idx="5">
                    <c:v>22,3%</c:v>
                  </c:pt>
                  <c:pt idx="6">
                    <c:v>28,2%</c:v>
                  </c:pt>
                  <c:pt idx="7">
                    <c:v>26,8%</c:v>
                  </c:pt>
                  <c:pt idx="8">
                    <c:v>28,4%</c:v>
                  </c:pt>
                  <c:pt idx="9">
                    <c:v>30,9%</c:v>
                  </c:pt>
                  <c:pt idx="10">
                    <c:v>26,6%</c:v>
                  </c:pt>
                  <c:pt idx="11">
                    <c:v>22,2%</c:v>
                  </c:pt>
                  <c:pt idx="12">
                    <c:v>34,5%</c:v>
                  </c:pt>
                  <c:pt idx="13">
                    <c:v>27,5%</c:v>
                  </c:pt>
                  <c:pt idx="14">
                    <c:v>28,0%</c:v>
                  </c:pt>
                  <c:pt idx="15">
                    <c:v>25,2%</c:v>
                  </c:pt>
                  <c:pt idx="16">
                    <c:v>37,1%</c:v>
                  </c:pt>
                  <c:pt idx="17">
                    <c:v>31,3%</c:v>
                  </c:pt>
                  <c:pt idx="18">
                    <c:v>26,5%</c:v>
                  </c:pt>
                  <c:pt idx="19">
                    <c:v>23,3%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8-9770-6540-B09A-2494F5E551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6873408"/>
        <c:axId val="156871616"/>
      </c:lineChart>
      <c:catAx>
        <c:axId val="155276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  <a:ea typeface="+mn-ea"/>
                <a:cs typeface="+mn-cs"/>
              </a:defRPr>
            </a:pPr>
            <a:endParaRPr lang="tr-TR"/>
          </a:p>
        </c:txPr>
        <c:crossAx val="155279232"/>
        <c:crosses val="autoZero"/>
        <c:auto val="1"/>
        <c:lblAlgn val="ctr"/>
        <c:lblOffset val="100"/>
        <c:noMultiLvlLbl val="0"/>
      </c:catAx>
      <c:valAx>
        <c:axId val="1552792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5276992"/>
        <c:crosses val="autoZero"/>
        <c:crossBetween val="between"/>
      </c:valAx>
      <c:valAx>
        <c:axId val="156871616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56873408"/>
        <c:crosses val="max"/>
        <c:crossBetween val="between"/>
      </c:valAx>
      <c:catAx>
        <c:axId val="156873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687161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2000" b="0" i="0">
          <a:latin typeface="Bahnschrift Light Condensed" panose="020B0502040204020203" pitchFamily="34" charset="0"/>
        </a:defRPr>
      </a:pPr>
      <a:endParaRPr lang="tr-T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0.02361</cdr:x>
      <cdr:y>0.09717</cdr:y>
    </cdr:from>
    <cdr:to>
      <cdr:x>0.67517</cdr:x>
      <cdr:y>0.23077</cdr:y>
    </cdr:to>
    <cdr:sp macro="" textlink="">
      <cdr:nvSpPr>
        <cdr:cNvPr id="2" name="Metin kutusu 1">
          <a:extLst xmlns:a="http://schemas.openxmlformats.org/drawingml/2006/main">
            <a:ext uri="{FF2B5EF4-FFF2-40B4-BE49-F238E27FC236}">
              <a16:creationId xmlns:a16="http://schemas.microsoft.com/office/drawing/2014/main" id="{92B0F940-97D9-59D6-196F-C4593727573C}"/>
            </a:ext>
          </a:extLst>
        </cdr:cNvPr>
        <cdr:cNvSpPr txBox="1"/>
      </cdr:nvSpPr>
      <cdr:spPr>
        <a:xfrm xmlns:a="http://schemas.openxmlformats.org/drawingml/2006/main">
          <a:off x="381000" y="609600"/>
          <a:ext cx="105156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tr-TR" sz="1100" kern="1200"/>
        </a:p>
      </cdr:txBody>
    </cdr:sp>
  </cdr:relSizeAnchor>
  <cdr:relSizeAnchor xmlns:cdr="http://schemas.openxmlformats.org/drawingml/2006/chartDrawing">
    <cdr:from>
      <cdr:x>0</cdr:x>
      <cdr:y>0.07625</cdr:y>
    </cdr:from>
    <cdr:to>
      <cdr:x>0.63068</cdr:x>
      <cdr:y>0.17502</cdr:y>
    </cdr:to>
    <cdr:sp macro="" textlink="">
      <cdr:nvSpPr>
        <cdr:cNvPr id="3" name="Metin kutusu 13">
          <a:extLst xmlns:a="http://schemas.openxmlformats.org/drawingml/2006/main">
            <a:ext uri="{FF2B5EF4-FFF2-40B4-BE49-F238E27FC236}">
              <a16:creationId xmlns:a16="http://schemas.microsoft.com/office/drawing/2014/main" id="{47F57FB9-A9B6-338C-B25F-FEF612F8E2B1}"/>
            </a:ext>
          </a:extLst>
        </cdr:cNvPr>
        <cdr:cNvSpPr txBox="1"/>
      </cdr:nvSpPr>
      <cdr:spPr>
        <a:xfrm xmlns:a="http://schemas.openxmlformats.org/drawingml/2006/main">
          <a:off x="0" y="546475"/>
          <a:ext cx="10178626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tr-TR" sz="2000" dirty="0">
              <a:solidFill>
                <a:srgbClr val="2C7BA2"/>
              </a:solidFill>
              <a:latin typeface="Bahnschrift Light Condensed" panose="020B0502040204020203" pitchFamily="34" charset="0"/>
            </a:rPr>
            <a:t>Bankaların TCMB  hesabı bakiyeleri ek zorunlu karşılık tesisi ile ilgili sinyal verebilir. </a:t>
          </a:r>
        </a:p>
        <a:p xmlns:a="http://schemas.openxmlformats.org/drawingml/2006/main">
          <a:r>
            <a:rPr lang="tr-TR" sz="2000" dirty="0">
              <a:solidFill>
                <a:srgbClr val="FF9502"/>
              </a:solidFill>
              <a:latin typeface="Bahnschrift Light Condensed" panose="020B0502040204020203" pitchFamily="34" charset="0"/>
            </a:rPr>
            <a:t>Vakıf Katılım’ın mevduat hacmine oranla görece yüksek TCMB hesabı ek zorunlu karşılık tesisi yaptığını düşündürüyor.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8305C-BC21-A141-9843-BC7D0B890A3D}" type="datetimeFigureOut">
              <a:rPr lang="tr-TR" smtClean="0"/>
              <a:t>21.10.2025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D27801-6E76-F248-9E82-E67BA8D05F9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78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14A185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016B4E">
                    <a:alpha val="50000"/>
                  </a:srgb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id="{1FAE61A2-CEDC-D6C2-668D-9C66B1AD4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</p:spPr>
        <p:txBody>
          <a:bodyPr lIns="0" tIns="0" rIns="0" bIns="0"/>
          <a:lstStyle>
            <a:lvl1pPr>
              <a:defRPr sz="8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grpSp>
        <p:nvGrpSpPr>
          <p:cNvPr id="9" name="Group 3">
            <a:extLst>
              <a:ext uri="{FF2B5EF4-FFF2-40B4-BE49-F238E27FC236}">
                <a16:creationId xmlns:a16="http://schemas.microsoft.com/office/drawing/2014/main" id="{B424C324-2E4F-F08D-7889-AB4F896F0A60}"/>
              </a:ext>
            </a:extLst>
          </p:cNvPr>
          <p:cNvGrpSpPr/>
          <p:nvPr userDrawn="1"/>
        </p:nvGrpSpPr>
        <p:grpSpPr>
          <a:xfrm>
            <a:off x="1066800" y="9530956"/>
            <a:ext cx="3838411" cy="452164"/>
            <a:chOff x="5062360" y="6534380"/>
            <a:chExt cx="2131564" cy="251098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285AC8E4-3CA9-7CC1-CF57-1B5FF8EA61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062360" y="6562298"/>
              <a:ext cx="1081088" cy="195263"/>
            </a:xfrm>
            <a:prstGeom prst="rect">
              <a:avLst/>
            </a:prstGeom>
          </p:spPr>
        </p:pic>
        <p:pic>
          <p:nvPicPr>
            <p:cNvPr id="11" name="Picture 11">
              <a:extLst>
                <a:ext uri="{FF2B5EF4-FFF2-40B4-BE49-F238E27FC236}">
                  <a16:creationId xmlns:a16="http://schemas.microsoft.com/office/drawing/2014/main" id="{10117E2B-F511-F0C3-90DB-8310A68EC9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52305" y="6534380"/>
              <a:ext cx="941619" cy="251098"/>
            </a:xfrm>
            <a:prstGeom prst="rect">
              <a:avLst/>
            </a:prstGeom>
          </p:spPr>
        </p:pic>
        <p:cxnSp>
          <p:nvCxnSpPr>
            <p:cNvPr id="12" name="Straight Connector 13">
              <a:extLst>
                <a:ext uri="{FF2B5EF4-FFF2-40B4-BE49-F238E27FC236}">
                  <a16:creationId xmlns:a16="http://schemas.microsoft.com/office/drawing/2014/main" id="{429B4156-B82C-473B-88A6-E72FF7EEF2AD}"/>
                </a:ext>
              </a:extLst>
            </p:cNvPr>
            <p:cNvCxnSpPr/>
            <p:nvPr userDrawn="1"/>
          </p:nvCxnSpPr>
          <p:spPr>
            <a:xfrm>
              <a:off x="6238689" y="6548339"/>
              <a:ext cx="0" cy="223181"/>
            </a:xfrm>
            <a:prstGeom prst="line">
              <a:avLst/>
            </a:prstGeom>
            <a:ln>
              <a:solidFill>
                <a:srgbClr val="08224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054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çık Tema: 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2E24C00-9881-A319-5B4D-001646A6F788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72E475A-203F-F001-DCC8-8DF8AECB3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6876967B-2CA6-B5DC-D994-7F8E9DC8D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  <p:sp>
        <p:nvSpPr>
          <p:cNvPr id="7" name="Başlık 6">
            <a:extLst>
              <a:ext uri="{FF2B5EF4-FFF2-40B4-BE49-F238E27FC236}">
                <a16:creationId xmlns:a16="http://schemas.microsoft.com/office/drawing/2014/main" id="{6D9F7A1B-5DF5-8C41-226E-FC5B65AE6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</p:spPr>
        <p:txBody>
          <a:bodyPr lIns="0" tIns="0" rIns="0" bIns="0"/>
          <a:lstStyle>
            <a:lvl1pPr>
              <a:defRPr sz="8000"/>
            </a:lvl1pPr>
          </a:lstStyle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98640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Stand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>
            <a:extLst>
              <a:ext uri="{FF2B5EF4-FFF2-40B4-BE49-F238E27FC236}">
                <a16:creationId xmlns:a16="http://schemas.microsoft.com/office/drawing/2014/main" id="{730E24F0-C47A-5DC7-E61F-AD4B5B962832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>
              <a:solidFill>
                <a:srgbClr val="18A186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2108B1-C043-ED3B-97BC-B6D43BEB59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1135062"/>
            <a:ext cx="16146651" cy="720000"/>
          </a:xfrm>
        </p:spPr>
        <p:txBody>
          <a:bodyPr lIns="0" tIns="0" rIns="0" bIns="0"/>
          <a:lstStyle>
            <a:lvl1pPr>
              <a:defRPr sz="8000" b="1">
                <a:solidFill>
                  <a:srgbClr val="18A186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6C4B6-938E-6A50-5E2B-D3760C1FC9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74549" y="2460625"/>
            <a:ext cx="16146650" cy="4525963"/>
          </a:xfrm>
        </p:spPr>
        <p:txBody>
          <a:bodyPr lIns="0" tIns="0" rIns="0" bIns="0"/>
          <a:lstStyle>
            <a:lvl1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rgbClr val="18A186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D64EE63-6A98-C593-D812-1AF303B8B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rgbClr val="18A186"/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CBD473F9-58DB-44AF-B501-8A5B9B8AD0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çık Tema: Kap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69EEC7BF-1728-D0D9-6C18-0DFC6E208210}"/>
              </a:ext>
            </a:extLst>
          </p:cNvPr>
          <p:cNvSpPr/>
          <p:nvPr userDrawn="1"/>
        </p:nvSpPr>
        <p:spPr>
          <a:xfrm>
            <a:off x="0" y="9182100"/>
            <a:ext cx="18288000" cy="1104900"/>
          </a:xfrm>
          <a:prstGeom prst="rect">
            <a:avLst/>
          </a:prstGeom>
          <a:solidFill>
            <a:srgbClr val="18A18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88E6BCCA-E7DB-320F-E950-2068E0FD98C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3970149"/>
            <a:ext cx="16146651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rgbClr val="18A186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4523CAA-50B1-97A8-66FA-DC8D3037686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1005" y="3266775"/>
            <a:ext cx="1614019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rgbClr val="B68402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İçerik Yer Tutucusu 4">
            <a:extLst>
              <a:ext uri="{FF2B5EF4-FFF2-40B4-BE49-F238E27FC236}">
                <a16:creationId xmlns:a16="http://schemas.microsoft.com/office/drawing/2014/main" id="{59E9ED68-FD55-D511-34B5-594C6AA4704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12044" y="6756938"/>
            <a:ext cx="16140112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rgbClr val="18A186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56CA861-10AF-9323-10F3-D134F447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bg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Resim 1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8E9C9E68-7E18-2A7F-018B-2987FCB220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6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Boş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5477DBE-043A-096D-3D13-8A82D63B5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Resim 9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B3D8A984-38D8-52C0-7465-EE4AF5CB02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4013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Kapak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4">
            <a:extLst>
              <a:ext uri="{FF2B5EF4-FFF2-40B4-BE49-F238E27FC236}">
                <a16:creationId xmlns:a16="http://schemas.microsoft.com/office/drawing/2014/main" id="{2E8C7092-C724-33D1-C5DA-E6F53081D960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D8EB0D-3492-BF14-7E35-B11B4EE44E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3970149"/>
            <a:ext cx="16146651" cy="1143000"/>
          </a:xfrm>
        </p:spPr>
        <p:txBody>
          <a:bodyPr lIns="0" tIns="0" rIns="0" bIns="0">
            <a:noAutofit/>
          </a:bodyPr>
          <a:lstStyle>
            <a:lvl1pPr algn="l">
              <a:defRPr sz="80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3711D-218D-BF15-A2A5-5E40457BB94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81005" y="3266775"/>
            <a:ext cx="16140193" cy="639762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5400" b="0">
                <a:solidFill>
                  <a:srgbClr val="FF9502"/>
                </a:solidFill>
                <a:latin typeface="Cochocib Script Latin Pro" panose="02000503000000020003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ED7F9EA0-3F32-51E6-3C17-23F5CEAC190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112044" y="6756938"/>
            <a:ext cx="16140112" cy="7620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 marL="4572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 marL="9144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 marL="13716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 marL="1828800" indent="0">
              <a:buNone/>
              <a:defRPr sz="1500"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tr-TR" dirty="0"/>
              <a:t>Asıl metin stillerini düzenlemek için tıklayın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8D430E-64F1-EDE0-8251-96FEB44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Resim 5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5CC40059-27F2-0098-4F98-346EE690A3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693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runcu Tema: Standart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0E59037-62CF-6DE3-EEA1-AF02A6F26F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74548" y="1135064"/>
            <a:ext cx="16146651" cy="720000"/>
          </a:xfrm>
        </p:spPr>
        <p:txBody>
          <a:bodyPr lIns="0" tIns="0" rIns="0" bIns="0"/>
          <a:lstStyle>
            <a:lvl1pPr>
              <a:defRPr sz="8000" b="1">
                <a:solidFill>
                  <a:schemeClr val="tx1"/>
                </a:solidFill>
                <a:latin typeface="Bahnschrift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71A0946-4C6B-97BB-7C48-9EC3458EBE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74549" y="2460625"/>
            <a:ext cx="16146650" cy="4525963"/>
          </a:xfr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Bahnschrift Light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B4939402-6222-5A43-9EBB-2604547A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95A78075-A11B-71A8-B7B6-C78272426EF7}"/>
              </a:ext>
            </a:extLst>
          </p:cNvPr>
          <p:cNvSpPr/>
          <p:nvPr userDrawn="1"/>
        </p:nvSpPr>
        <p:spPr>
          <a:xfrm>
            <a:off x="1066800" y="9182100"/>
            <a:ext cx="16154399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pic>
        <p:nvPicPr>
          <p:cNvPr id="3" name="Resim 2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9159F694-10A9-2885-434B-DA32FF0155F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9530956"/>
            <a:ext cx="2667000" cy="45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8241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şekkürler">
    <p:bg>
      <p:bgPr>
        <a:solidFill>
          <a:srgbClr val="18A1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8D430E-64F1-EDE0-8251-96FEB44F2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7221199" y="9530956"/>
            <a:ext cx="845949" cy="365125"/>
          </a:xfrm>
        </p:spPr>
        <p:txBody>
          <a:bodyPr lIns="0" tIns="0" rIns="0" bIns="0"/>
          <a:lstStyle>
            <a:lvl1pPr algn="l">
              <a:defRPr sz="1500" b="0" i="0">
                <a:solidFill>
                  <a:schemeClr val="tx1">
                    <a:alpha val="50000"/>
                  </a:schemeClr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AutoShape 4">
            <a:extLst>
              <a:ext uri="{FF2B5EF4-FFF2-40B4-BE49-F238E27FC236}">
                <a16:creationId xmlns:a16="http://schemas.microsoft.com/office/drawing/2014/main" id="{A3013048-4845-F3CB-0044-220F8EF82B25}"/>
              </a:ext>
            </a:extLst>
          </p:cNvPr>
          <p:cNvSpPr/>
          <p:nvPr userDrawn="1"/>
        </p:nvSpPr>
        <p:spPr>
          <a:xfrm>
            <a:off x="7543799" y="5887721"/>
            <a:ext cx="3200402" cy="0"/>
          </a:xfrm>
          <a:prstGeom prst="line">
            <a:avLst/>
          </a:prstGeom>
          <a:ln w="28575" cap="flat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tr-TR"/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7B8DA147-D67A-2009-5DA9-2B6139F66715}"/>
              </a:ext>
            </a:extLst>
          </p:cNvPr>
          <p:cNvSpPr txBox="1"/>
          <p:nvPr userDrawn="1"/>
        </p:nvSpPr>
        <p:spPr>
          <a:xfrm>
            <a:off x="7696199" y="6555742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0" i="0" dirty="0">
                <a:latin typeface="Bahnschrift Light" panose="020B0502040204020203" pitchFamily="34" charset="0"/>
              </a:rPr>
              <a:t>Teşekkürler</a:t>
            </a:r>
          </a:p>
        </p:txBody>
      </p:sp>
      <p:pic>
        <p:nvPicPr>
          <p:cNvPr id="4" name="Resim 3" descr="yazı tipi, grafik, logo, grafik tasarım içeren bir resim&#10;&#10;Yapay zeka tarafından oluşturulan içerik yanlış olabilir.">
            <a:extLst>
              <a:ext uri="{FF2B5EF4-FFF2-40B4-BE49-F238E27FC236}">
                <a16:creationId xmlns:a16="http://schemas.microsoft.com/office/drawing/2014/main" id="{770BE85E-4487-8B4F-3DD0-7F719B67D7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449" y="3903321"/>
            <a:ext cx="5753101" cy="99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1939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2040" y="1127760"/>
            <a:ext cx="16139160" cy="720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2040" y="2453322"/>
            <a:ext cx="16139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9586472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00" b="0" i="0">
                <a:solidFill>
                  <a:srgbClr val="14A185"/>
                </a:solidFill>
                <a:latin typeface="Bahnschrift Light Condensed" panose="020B0502040204020203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9" r:id="rId2"/>
    <p:sldLayoutId id="2147483670" r:id="rId3"/>
    <p:sldLayoutId id="2147483661" r:id="rId4"/>
    <p:sldLayoutId id="2147483663" r:id="rId5"/>
    <p:sldLayoutId id="2147483660" r:id="rId6"/>
    <p:sldLayoutId id="2147483664" r:id="rId7"/>
    <p:sldLayoutId id="2147483662" r:id="rId8"/>
    <p:sldLayoutId id="2147483668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8000" b="1" i="0" kern="1200" spc="-300">
          <a:solidFill>
            <a:srgbClr val="18A186"/>
          </a:solidFill>
          <a:latin typeface="Bahnschrift" panose="020B0502040204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0" i="0" kern="1200">
          <a:solidFill>
            <a:srgbClr val="18A186"/>
          </a:solidFill>
          <a:latin typeface="Bahnschrift Light" panose="020B05020402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84">
          <p15:clr>
            <a:srgbClr val="F26B43"/>
          </p15:clr>
        </p15:guide>
        <p15:guide id="2" pos="672">
          <p15:clr>
            <a:srgbClr val="F26B43"/>
          </p15:clr>
        </p15:guide>
        <p15:guide id="3" pos="10848">
          <p15:clr>
            <a:srgbClr val="F26B43"/>
          </p15:clr>
        </p15:guide>
        <p15:guide id="4" orient="horz" pos="69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2001A-6AF1-1414-DBCC-54387A1DC9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kdörtgen 23">
            <a:extLst>
              <a:ext uri="{FF2B5EF4-FFF2-40B4-BE49-F238E27FC236}">
                <a16:creationId xmlns:a16="http://schemas.microsoft.com/office/drawing/2014/main" id="{DA7B92E9-B5C9-8ACD-60C1-4D15041CA20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629400" y="1"/>
            <a:ext cx="11658600" cy="10287000"/>
          </a:xfrm>
          <a:prstGeom prst="rect">
            <a:avLst/>
          </a:prstGeom>
          <a:solidFill>
            <a:srgbClr val="18A186"/>
          </a:solidFill>
          <a:ln>
            <a:noFill/>
          </a:ln>
          <a:effectLst>
            <a:outerShdw blurRad="393700" sx="102000" sy="102000" algn="ctr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endParaRPr lang="tr-TR" sz="2000" dirty="0">
              <a:solidFill>
                <a:schemeClr val="bg1">
                  <a:lumMod val="6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779493A8-F51E-6F84-B734-36DECEE5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C69CF93A-869F-7DC4-2675-6BCC0F464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1338560" cy="720000"/>
          </a:xfrm>
        </p:spPr>
        <p:txBody>
          <a:bodyPr/>
          <a:lstStyle/>
          <a:p>
            <a:r>
              <a:rPr lang="tr-TR" sz="4000"/>
              <a:t>Zorunlu Karşılıklar </a:t>
            </a:r>
            <a:br>
              <a:rPr lang="tr-TR" sz="4000"/>
            </a:br>
            <a:r>
              <a:rPr lang="tr-TR" sz="2000" b="0" spc="0">
                <a:latin typeface="Bahnschrift Light" panose="020B0502040204020203" pitchFamily="34" charset="0"/>
              </a:rPr>
              <a:t>(2025 2.Çeyrek)</a:t>
            </a:r>
          </a:p>
        </p:txBody>
      </p:sp>
      <p:sp>
        <p:nvSpPr>
          <p:cNvPr id="6" name="Yuvarlatılmış Dikdörtgen 5">
            <a:extLst>
              <a:ext uri="{FF2B5EF4-FFF2-40B4-BE49-F238E27FC236}">
                <a16:creationId xmlns:a16="http://schemas.microsoft.com/office/drawing/2014/main" id="{76BAB4B6-912C-98C7-27C2-67339A26CE02}"/>
              </a:ext>
            </a:extLst>
          </p:cNvPr>
          <p:cNvSpPr/>
          <p:nvPr/>
        </p:nvSpPr>
        <p:spPr>
          <a:xfrm>
            <a:off x="7924800" y="1104900"/>
            <a:ext cx="9303124" cy="1023557"/>
          </a:xfrm>
          <a:prstGeom prst="roundRect">
            <a:avLst>
              <a:gd name="adj" fmla="val 16265"/>
            </a:avLst>
          </a:prstGeom>
          <a:solidFill>
            <a:schemeClr val="bg1"/>
          </a:solidFill>
          <a:ln>
            <a:noFill/>
          </a:ln>
          <a:effectLst>
            <a:outerShdw blurRad="398807" sx="102000" sy="102000" algn="ctr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r>
              <a:rPr lang="tr-TR" sz="2000" dirty="0">
                <a:solidFill>
                  <a:srgbClr val="18A186"/>
                </a:solidFill>
                <a:latin typeface="Bahnschrift Light Condensed" panose="020B0502040204020203" pitchFamily="34" charset="0"/>
              </a:rPr>
              <a:t>Bankaların TCMB  hesabı bakiyeleri ek zorunlu karşılık tesisi ile ilgili sinyal verebilir. </a:t>
            </a:r>
            <a:r>
              <a:rPr lang="tr-TR" sz="2000" dirty="0">
                <a:solidFill>
                  <a:srgbClr val="FF9502"/>
                </a:solidFill>
                <a:latin typeface="Bahnschrift Light Condensed" panose="020B0502040204020203" pitchFamily="34" charset="0"/>
              </a:rPr>
              <a:t>Vakıf Katılım’ın mevduat hacmine oranla görece yüksek TCMB hesabı ek zorunlu karşılık tesisi yaptığını düşündürüyor.</a:t>
            </a: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205130C9-A349-AB0B-2512-46A81A1E5E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0972271"/>
              </p:ext>
            </p:extLst>
          </p:nvPr>
        </p:nvGraphicFramePr>
        <p:xfrm>
          <a:off x="1082040" y="2571676"/>
          <a:ext cx="5547360" cy="6516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k 7">
            <a:extLst>
              <a:ext uri="{FF2B5EF4-FFF2-40B4-BE49-F238E27FC236}">
                <a16:creationId xmlns:a16="http://schemas.microsoft.com/office/drawing/2014/main" id="{2FB9AAE9-3125-AC7F-6853-373ABD1863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4082162"/>
              </p:ext>
            </p:extLst>
          </p:nvPr>
        </p:nvGraphicFramePr>
        <p:xfrm>
          <a:off x="7041236" y="2676645"/>
          <a:ext cx="4824000" cy="63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Grafik 22">
            <a:extLst>
              <a:ext uri="{FF2B5EF4-FFF2-40B4-BE49-F238E27FC236}">
                <a16:creationId xmlns:a16="http://schemas.microsoft.com/office/drawing/2014/main" id="{7FCB2803-E92E-11AB-E227-EF750C4627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7988253"/>
              </p:ext>
            </p:extLst>
          </p:nvPr>
        </p:nvGraphicFramePr>
        <p:xfrm>
          <a:off x="12115800" y="2676645"/>
          <a:ext cx="4824000" cy="63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949196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F5951-C936-BF98-7C43-3F2F243FD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ikdörtgen 23">
            <a:extLst>
              <a:ext uri="{FF2B5EF4-FFF2-40B4-BE49-F238E27FC236}">
                <a16:creationId xmlns:a16="http://schemas.microsoft.com/office/drawing/2014/main" id="{EE380F7D-C871-A2FC-048C-110863FD23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629400" y="1"/>
            <a:ext cx="11658600" cy="10287000"/>
          </a:xfrm>
          <a:prstGeom prst="rect">
            <a:avLst/>
          </a:prstGeom>
          <a:solidFill>
            <a:srgbClr val="18A186"/>
          </a:solidFill>
          <a:ln>
            <a:noFill/>
          </a:ln>
          <a:effectLst>
            <a:outerShdw blurRad="393700" sx="102000" sy="102000" algn="ctr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endParaRPr lang="tr-TR" sz="2000" dirty="0">
              <a:solidFill>
                <a:schemeClr val="bg1">
                  <a:lumMod val="6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60B48620-8301-10D6-BFA1-37AF8EE0C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8834FE13-6EF0-ABD4-43D2-9C60CEDB7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1338560" cy="720000"/>
          </a:xfrm>
        </p:spPr>
        <p:txBody>
          <a:bodyPr/>
          <a:lstStyle/>
          <a:p>
            <a:r>
              <a:rPr lang="tr-TR" sz="4000"/>
              <a:t>Zorunlu Karşılıklar </a:t>
            </a:r>
            <a:br>
              <a:rPr lang="tr-TR" sz="4000"/>
            </a:br>
            <a:r>
              <a:rPr lang="tr-TR" sz="2000" b="0" spc="0">
                <a:latin typeface="Bahnschrift Light" panose="020B0502040204020203" pitchFamily="34" charset="0"/>
              </a:rPr>
              <a:t>(2025 2.Çeyrek)</a:t>
            </a:r>
          </a:p>
        </p:txBody>
      </p:sp>
      <p:sp>
        <p:nvSpPr>
          <p:cNvPr id="6" name="Yuvarlatılmış Dikdörtgen 5">
            <a:extLst>
              <a:ext uri="{FF2B5EF4-FFF2-40B4-BE49-F238E27FC236}">
                <a16:creationId xmlns:a16="http://schemas.microsoft.com/office/drawing/2014/main" id="{DA1FD217-42E9-7BCA-8C7D-3F51AE62AA11}"/>
              </a:ext>
            </a:extLst>
          </p:cNvPr>
          <p:cNvSpPr/>
          <p:nvPr/>
        </p:nvSpPr>
        <p:spPr>
          <a:xfrm>
            <a:off x="7924800" y="1104900"/>
            <a:ext cx="9303124" cy="1023557"/>
          </a:xfrm>
          <a:prstGeom prst="roundRect">
            <a:avLst>
              <a:gd name="adj" fmla="val 16265"/>
            </a:avLst>
          </a:prstGeom>
          <a:solidFill>
            <a:schemeClr val="bg1"/>
          </a:solidFill>
          <a:ln>
            <a:noFill/>
          </a:ln>
          <a:effectLst>
            <a:outerShdw blurRad="398807" sx="102000" sy="102000" algn="ctr" rotWithShape="0">
              <a:prstClr val="black">
                <a:alpha val="6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180000" bIns="180000" rtlCol="0" anchor="ctr"/>
          <a:lstStyle/>
          <a:p>
            <a:r>
              <a:rPr lang="tr-TR" sz="2000" dirty="0">
                <a:solidFill>
                  <a:srgbClr val="18A186"/>
                </a:solidFill>
                <a:latin typeface="Bahnschrift Light Condensed" panose="020B0502040204020203" pitchFamily="34" charset="0"/>
              </a:rPr>
              <a:t>Bankaların TCMB  hesabı bakiyeleri ek zorunlu karşılık tesisi ile ilgili sinyal verebilir. </a:t>
            </a:r>
            <a:r>
              <a:rPr lang="tr-TR" sz="2000" dirty="0">
                <a:solidFill>
                  <a:srgbClr val="FF9502"/>
                </a:solidFill>
                <a:latin typeface="Bahnschrift Light Condensed" panose="020B0502040204020203" pitchFamily="34" charset="0"/>
              </a:rPr>
              <a:t>Vakıf Katılım’ın mevduat hacmine oranla görece yüksek TCMB hesabı ek zorunlu karşılık tesisi yaptığını düşündürüyor.</a:t>
            </a:r>
          </a:p>
        </p:txBody>
      </p:sp>
      <p:graphicFrame>
        <p:nvGraphicFramePr>
          <p:cNvPr id="7" name="Grafik 6">
            <a:extLst>
              <a:ext uri="{FF2B5EF4-FFF2-40B4-BE49-F238E27FC236}">
                <a16:creationId xmlns:a16="http://schemas.microsoft.com/office/drawing/2014/main" id="{C576EB60-CC3E-4361-FC0C-F4FAE48CD9EE}"/>
              </a:ext>
            </a:extLst>
          </p:cNvPr>
          <p:cNvGraphicFramePr>
            <a:graphicFrameLocks/>
          </p:cNvGraphicFramePr>
          <p:nvPr/>
        </p:nvGraphicFramePr>
        <p:xfrm>
          <a:off x="1082040" y="2571676"/>
          <a:ext cx="5547360" cy="65160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afik 7">
            <a:extLst>
              <a:ext uri="{FF2B5EF4-FFF2-40B4-BE49-F238E27FC236}">
                <a16:creationId xmlns:a16="http://schemas.microsoft.com/office/drawing/2014/main" id="{84239404-F184-7CA6-E08E-1FF62C36C0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0856799"/>
              </p:ext>
            </p:extLst>
          </p:nvPr>
        </p:nvGraphicFramePr>
        <p:xfrm>
          <a:off x="7041236" y="2676645"/>
          <a:ext cx="4824000" cy="63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Grafik 22">
            <a:extLst>
              <a:ext uri="{FF2B5EF4-FFF2-40B4-BE49-F238E27FC236}">
                <a16:creationId xmlns:a16="http://schemas.microsoft.com/office/drawing/2014/main" id="{54336627-0A0D-ED1C-B6B7-529581C2FA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2701333"/>
              </p:ext>
            </p:extLst>
          </p:nvPr>
        </p:nvGraphicFramePr>
        <p:xfrm>
          <a:off x="12115800" y="2676645"/>
          <a:ext cx="4824000" cy="6353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736910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7BEFA3AE-4BAA-B28F-6C34-8C5792EF5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12" name="Grafik 11">
            <a:extLst>
              <a:ext uri="{FF2B5EF4-FFF2-40B4-BE49-F238E27FC236}">
                <a16:creationId xmlns:a16="http://schemas.microsoft.com/office/drawing/2014/main" id="{3B2300F1-E2A1-AABA-0533-F95156AB32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2112453"/>
              </p:ext>
            </p:extLst>
          </p:nvPr>
        </p:nvGraphicFramePr>
        <p:xfrm>
          <a:off x="1098973" y="2019300"/>
          <a:ext cx="16139160" cy="7167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Başlık 2">
            <a:extLst>
              <a:ext uri="{FF2B5EF4-FFF2-40B4-BE49-F238E27FC236}">
                <a16:creationId xmlns:a16="http://schemas.microsoft.com/office/drawing/2014/main" id="{7D2C133B-0EE5-F38F-9418-451114720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40" y="1127760"/>
            <a:ext cx="11338560" cy="720000"/>
          </a:xfrm>
        </p:spPr>
        <p:txBody>
          <a:bodyPr/>
          <a:lstStyle/>
          <a:p>
            <a:r>
              <a:rPr lang="tr-TR" sz="4000">
                <a:solidFill>
                  <a:srgbClr val="2C7BA2"/>
                </a:solidFill>
              </a:rPr>
              <a:t>Zorunlu Karşılıklar </a:t>
            </a:r>
            <a:r>
              <a:rPr lang="tr-TR" sz="2000" b="0" spc="0">
                <a:solidFill>
                  <a:srgbClr val="2C7BA2"/>
                </a:solidFill>
                <a:latin typeface="Bahnschrift Light" panose="020B0502040204020203" pitchFamily="34" charset="0"/>
              </a:rPr>
              <a:t>(2025 2.Çeyrek)</a:t>
            </a:r>
          </a:p>
        </p:txBody>
      </p:sp>
    </p:spTree>
    <p:extLst>
      <p:ext uri="{BB962C8B-B14F-4D97-AF65-F5344CB8AC3E}">
        <p14:creationId xmlns:p14="http://schemas.microsoft.com/office/powerpoint/2010/main" val="3412811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18807</TotalTime>
  <Words>155</Words>
  <Application>Microsoft Macintosh PowerPoint</Application>
  <PresentationFormat>Özel</PresentationFormat>
  <Paragraphs>25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11" baseType="lpstr">
      <vt:lpstr>Arial</vt:lpstr>
      <vt:lpstr>Bahnschrift Light Condensed</vt:lpstr>
      <vt:lpstr>Cochocib Script Latin Pro</vt:lpstr>
      <vt:lpstr>Bahnschrift Light</vt:lpstr>
      <vt:lpstr>Bahnschrift Condensed</vt:lpstr>
      <vt:lpstr>Bahnschrift</vt:lpstr>
      <vt:lpstr>Aptos</vt:lpstr>
      <vt:lpstr>Office Theme</vt:lpstr>
      <vt:lpstr>Zorunlu Karşılıklar  (2025 2.Çeyrek)</vt:lpstr>
      <vt:lpstr>Zorunlu Karşılıklar  (2025 2.Çeyrek)</vt:lpstr>
      <vt:lpstr>Zorunlu Karşılıklar (2025 2.Çeyrek)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Kurumsal İletişim Ekibi</dc:title>
  <cp:lastModifiedBy>Chris Green</cp:lastModifiedBy>
  <cp:revision>149</cp:revision>
  <dcterms:created xsi:type="dcterms:W3CDTF">2006-08-16T00:00:00Z</dcterms:created>
  <dcterms:modified xsi:type="dcterms:W3CDTF">2025-10-21T05:57:19Z</dcterms:modified>
  <dc:identifier>DAGYOeMgoMo</dc:identifier>
</cp:coreProperties>
</file>