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3" r:id="rId5"/>
    <p:sldId id="264" r:id="rId6"/>
    <p:sldId id="265" r:id="rId7"/>
    <p:sldId id="25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5" d="100"/>
          <a:sy n="55" d="100"/>
        </p:scale>
        <p:origin x="101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9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49808" y="768310"/>
            <a:ext cx="10698480" cy="92333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 dirty="0">
                <a:solidFill>
                  <a:srgbClr val="FFFFFF"/>
                </a:solidFill>
                <a:latin typeface="Aptos"/>
              </a:rPr>
              <a:t>BUILDING THE FOUNDATION</a:t>
            </a:r>
            <a:br>
              <a:rPr dirty="0"/>
            </a:br>
            <a:r>
              <a:rPr dirty="0">
                <a:solidFill>
                  <a:schemeClr val="bg2"/>
                </a:solidFill>
              </a:rPr>
              <a:t>OF PHYSICAL 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2092569"/>
            <a:ext cx="73152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0" dirty="0">
                <a:solidFill>
                  <a:srgbClr val="2BB2D6"/>
                </a:solidFill>
                <a:latin typeface="Aptos"/>
              </a:rPr>
              <a:t>Why Persistent Energy Matters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3886200"/>
            <a:ext cx="1965960" cy="777240"/>
          </a:xfrm>
          <a:prstGeom prst="roundRect">
            <a:avLst/>
          </a:prstGeom>
          <a:solidFill>
            <a:srgbClr val="206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3886200"/>
            <a:ext cx="19659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ENERGY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34640" y="3904487"/>
            <a:ext cx="6858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EFF4F8"/>
                </a:solidFill>
                <a:latin typeface="Aptos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11879" y="3886200"/>
            <a:ext cx="1965960" cy="777240"/>
          </a:xfrm>
          <a:prstGeom prst="roundRect">
            <a:avLst/>
          </a:prstGeom>
          <a:solidFill>
            <a:srgbClr val="206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611879" y="3886200"/>
            <a:ext cx="19659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SENSING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23560" y="3904487"/>
            <a:ext cx="6858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EFF4F8"/>
                </a:solidFill>
                <a:latin typeface="Aptos"/>
              </a:rP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0" y="3886200"/>
            <a:ext cx="1965960" cy="777240"/>
          </a:xfrm>
          <a:prstGeom prst="roundRect">
            <a:avLst/>
          </a:prstGeom>
          <a:solidFill>
            <a:srgbClr val="206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0" y="3886200"/>
            <a:ext cx="19659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DATA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80" y="3904487"/>
            <a:ext cx="6858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EFF4F8"/>
                </a:solidFill>
                <a:latin typeface="Aptos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89719" y="3886200"/>
            <a:ext cx="1965960" cy="777240"/>
          </a:xfrm>
          <a:prstGeom prst="roundRect">
            <a:avLst/>
          </a:prstGeom>
          <a:solidFill>
            <a:srgbClr val="2B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89719" y="3886200"/>
            <a:ext cx="19659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AI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793903"/>
            <a:ext cx="10515600" cy="13849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 dirty="0">
                <a:solidFill>
                  <a:srgbClr val="EFF4F8"/>
                </a:solidFill>
                <a:latin typeface="Aptos"/>
              </a:rPr>
              <a:t>“</a:t>
            </a:r>
            <a:r>
              <a:rPr sz="2800" b="0" dirty="0">
                <a:solidFill>
                  <a:srgbClr val="EFF4F8"/>
                </a:solidFill>
                <a:latin typeface="Aptos"/>
              </a:rPr>
              <a:t>AI doesn't begin in the cloud. It begins with a reliable flow of trusted data from the physical world—and that starts with persistent energy.”</a:t>
            </a:r>
            <a:endParaRPr sz="1700" b="0" dirty="0">
              <a:solidFill>
                <a:srgbClr val="EFF4F8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9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The Battery Problem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941832"/>
            <a:ext cx="1097280" cy="45720"/>
          </a:xfrm>
          <a:prstGeom prst="rect">
            <a:avLst/>
          </a:prstGeom>
          <a:solidFill>
            <a:srgbClr val="2B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1026914"/>
            <a:ext cx="1097280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b="0">
                <a:solidFill>
                  <a:srgbClr val="EFF4F8"/>
                </a:solidFill>
                <a:latin typeface="Aptos"/>
              </a:rPr>
              <a:t>The next billion IoT devices cannot depend on billions of replaceable batteries.</a:t>
            </a:r>
          </a:p>
        </p:txBody>
      </p:sp>
      <p:sp>
        <p:nvSpPr>
          <p:cNvPr id="6" name="Oval 5"/>
          <p:cNvSpPr/>
          <p:nvPr/>
        </p:nvSpPr>
        <p:spPr>
          <a:xfrm>
            <a:off x="914400" y="1828800"/>
            <a:ext cx="1005840" cy="1005840"/>
          </a:xfrm>
          <a:prstGeom prst="ellipse">
            <a:avLst/>
          </a:prstGeom>
          <a:solidFill>
            <a:srgbClr val="3CA0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2057400"/>
            <a:ext cx="10058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Aptos"/>
              </a:rPr>
              <a:t>1K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886200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EFF4F8"/>
                </a:solidFill>
                <a:latin typeface="Aptos"/>
              </a:rPr>
              <a:t>DEVICES</a:t>
            </a:r>
          </a:p>
        </p:txBody>
      </p:sp>
      <p:sp>
        <p:nvSpPr>
          <p:cNvPr id="9" name="Oval 8"/>
          <p:cNvSpPr/>
          <p:nvPr/>
        </p:nvSpPr>
        <p:spPr>
          <a:xfrm>
            <a:off x="3977639" y="1828800"/>
            <a:ext cx="1417320" cy="1417320"/>
          </a:xfrm>
          <a:prstGeom prst="ellipse">
            <a:avLst/>
          </a:prstGeom>
          <a:solidFill>
            <a:srgbClr val="206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977639" y="2263140"/>
            <a:ext cx="14173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Aptos"/>
              </a:rPr>
              <a:t>1M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49039" y="3886200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EFF4F8"/>
                </a:solidFill>
                <a:latin typeface="Aptos"/>
              </a:rPr>
              <a:t>DEVICES</a:t>
            </a:r>
          </a:p>
        </p:txBody>
      </p:sp>
      <p:sp>
        <p:nvSpPr>
          <p:cNvPr id="12" name="Oval 11"/>
          <p:cNvSpPr/>
          <p:nvPr/>
        </p:nvSpPr>
        <p:spPr>
          <a:xfrm>
            <a:off x="6988125" y="1477108"/>
            <a:ext cx="2437228" cy="2312376"/>
          </a:xfrm>
          <a:prstGeom prst="ellipse">
            <a:avLst/>
          </a:prstGeom>
          <a:solidFill>
            <a:srgbClr val="2B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223761" y="2766059"/>
            <a:ext cx="1874519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dirty="0">
                <a:solidFill>
                  <a:srgbClr val="FFFFFF"/>
                </a:solidFill>
                <a:latin typeface="Aptos"/>
              </a:rPr>
              <a:t>1B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12280" y="3886200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EFF4F8"/>
                </a:solidFill>
                <a:latin typeface="Aptos"/>
              </a:rPr>
              <a:t>DEVICES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5080" y="1585093"/>
            <a:ext cx="3749039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dirty="0">
                <a:solidFill>
                  <a:srgbClr val="FFFFFF"/>
                </a:solidFill>
                <a:latin typeface="Aptos"/>
              </a:rPr>
              <a:t>MAINTENANCE</a:t>
            </a:r>
            <a:br>
              <a:rPr sz="1600" dirty="0"/>
            </a:br>
            <a:r>
              <a:rPr sz="1600" dirty="0"/>
              <a:t>LABOR</a:t>
            </a:r>
            <a:br>
              <a:rPr sz="1600" dirty="0"/>
            </a:br>
            <a:r>
              <a:rPr sz="1600" dirty="0"/>
              <a:t>DOWNTIME</a:t>
            </a:r>
            <a:br>
              <a:rPr sz="1600" dirty="0"/>
            </a:br>
            <a:r>
              <a:rPr sz="1600" dirty="0"/>
              <a:t>BATTERY WASTE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074920"/>
            <a:ext cx="1069848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2BB2D6"/>
                </a:solidFill>
                <a:latin typeface="Aptos"/>
              </a:rPr>
              <a:t>HOW DO WE DEPLOY BILLIONS OF INTELLIGENT SENSORS WITHOUT DEPLOYING BILLIONS OF BATTERIES?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9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The Future Is an Energy-Harvesting Ecosystem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941832"/>
            <a:ext cx="1097280" cy="45720"/>
          </a:xfrm>
          <a:prstGeom prst="rect">
            <a:avLst/>
          </a:prstGeom>
          <a:solidFill>
            <a:srgbClr val="2B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100584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EFF4F8"/>
                </a:solidFill>
                <a:latin typeface="Aptos"/>
              </a:rPr>
              <a:t>Different sources. Different strengths. One objective: persistent operation.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554480"/>
            <a:ext cx="3474720" cy="15087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1691639"/>
            <a:ext cx="3072384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C192C"/>
                </a:solidFill>
                <a:latin typeface="Aptos"/>
              </a:rPr>
              <a:t>RF ENERGY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121408"/>
            <a:ext cx="3072384" cy="82295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5D6C7A"/>
                </a:solidFill>
                <a:latin typeface="Aptos"/>
              </a:rPr>
              <a:t>Intentional, controllable energy delivered over the air.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1554480"/>
            <a:ext cx="64008" cy="1508760"/>
          </a:xfrm>
          <a:prstGeom prst="rect">
            <a:avLst/>
          </a:prstGeom>
          <a:solidFill>
            <a:srgbClr val="2B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343400" y="1554480"/>
            <a:ext cx="3474720" cy="15087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44568" y="1691639"/>
            <a:ext cx="3072384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C192C"/>
                </a:solidFill>
                <a:latin typeface="Aptos"/>
              </a:rPr>
              <a:t>AMBIENT LIGHT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4568" y="2121408"/>
            <a:ext cx="3072384" cy="82295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5D6C7A"/>
                </a:solidFill>
                <a:latin typeface="Aptos"/>
              </a:rPr>
              <a:t>Indoor photovoltaic energy harvested from available light.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43400" y="1554480"/>
            <a:ext cx="64008" cy="1508760"/>
          </a:xfrm>
          <a:prstGeom prst="rect">
            <a:avLst/>
          </a:prstGeom>
          <a:solidFill>
            <a:srgbClr val="3CA0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046720" y="1554480"/>
            <a:ext cx="3474720" cy="15087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47888" y="1691639"/>
            <a:ext cx="3072384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C192C"/>
                </a:solidFill>
                <a:latin typeface="Aptos"/>
              </a:rPr>
              <a:t>ENERGY MANAGEMENT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47888" y="2121408"/>
            <a:ext cx="3072384" cy="82295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5D6C7A"/>
                </a:solidFill>
                <a:latin typeface="Aptos"/>
              </a:rPr>
              <a:t>Ultra-low-power capture, conversion and intelligent management.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46720" y="1554480"/>
            <a:ext cx="64008" cy="1508760"/>
          </a:xfrm>
          <a:prstGeom prst="rect">
            <a:avLst/>
          </a:prstGeom>
          <a:solidFill>
            <a:srgbClr val="206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2468880" y="3429000"/>
            <a:ext cx="3474720" cy="12801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670048" y="3566160"/>
            <a:ext cx="3072384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C192C"/>
                </a:solidFill>
                <a:latin typeface="Aptos"/>
              </a:rPr>
              <a:t>THERMAL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70048" y="3995928"/>
            <a:ext cx="3072384" cy="59435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5D6C7A"/>
                </a:solidFill>
                <a:latin typeface="Aptos"/>
              </a:rPr>
              <a:t>Harvesting temperature differentials.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468880" y="3429000"/>
            <a:ext cx="64008" cy="1280160"/>
          </a:xfrm>
          <a:prstGeom prst="rect">
            <a:avLst/>
          </a:prstGeom>
          <a:solidFill>
            <a:srgbClr val="3CA0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263640" y="3429000"/>
            <a:ext cx="3474720" cy="12801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64807" y="3566160"/>
            <a:ext cx="3072384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C192C"/>
                </a:solidFill>
                <a:latin typeface="Aptos"/>
              </a:rPr>
              <a:t>VIBRATION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64807" y="3995928"/>
            <a:ext cx="3072384" cy="59435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5D6C7A"/>
                </a:solidFill>
                <a:latin typeface="Aptos"/>
              </a:rPr>
              <a:t>Converting mechanical motion into usable energy.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263640" y="3429000"/>
            <a:ext cx="64008" cy="1280160"/>
          </a:xfrm>
          <a:prstGeom prst="rect">
            <a:avLst/>
          </a:prstGeom>
          <a:solidFill>
            <a:srgbClr val="2B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77240" y="5257800"/>
            <a:ext cx="106070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ptos"/>
              </a:rPr>
              <a:t>The question isn't which energy source wins. It's how we build the right energy architecture for each application.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BB041F-9E3B-FE6C-229E-70C05B72F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Place Holder Energous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291A699-4E54-9EAB-6343-7EF2513CD2C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84965A-A62E-3394-C963-F3905183A13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469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ED10B-06B4-272B-8587-35195B95A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26C5CF8-41FA-EEAA-CB14-656CE168F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Place Holder Dracula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2292FC6-D024-28D4-6B1A-E5784BD7C8B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01F921-12CF-0197-368F-245B1427D4B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751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D73B8-47E8-D2A3-241E-FE57A1A6F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5C63EA0-A9CF-4741-2129-6A6B8844A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Place Holder e-Peas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3D0415-3991-0CBA-1702-06ED4977769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485EEB-48BA-B300-F115-70D6CDF6EA4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159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9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Persistent Energy = Persistent Physical AI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941832"/>
            <a:ext cx="1097280" cy="45720"/>
          </a:xfrm>
          <a:prstGeom prst="rect">
            <a:avLst/>
          </a:prstGeom>
          <a:solidFill>
            <a:srgbClr val="2B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100584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dirty="0">
                <a:solidFill>
                  <a:srgbClr val="EFF4F8"/>
                </a:solidFill>
                <a:latin typeface="Aptos"/>
              </a:rPr>
              <a:t>The Physical AI stack is only as persistent as its foundation.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874519" y="1417320"/>
            <a:ext cx="8412480" cy="621792"/>
          </a:xfrm>
          <a:prstGeom prst="roundRect">
            <a:avLst/>
          </a:prstGeom>
          <a:solidFill>
            <a:srgbClr val="194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057400" y="1417320"/>
            <a:ext cx="8046719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PERSISTENT INTELLIGENCE   |   AI • Automation • Decisions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30552" y="2203704"/>
            <a:ext cx="7900415" cy="621792"/>
          </a:xfrm>
          <a:prstGeom prst="roundRect">
            <a:avLst/>
          </a:prstGeom>
          <a:solidFill>
            <a:srgbClr val="2353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313432" y="2203704"/>
            <a:ext cx="7534655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PERSISTENT CONNECTIVITY   |   Edge • Network • Cloud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86584" y="2990088"/>
            <a:ext cx="7388351" cy="621792"/>
          </a:xfrm>
          <a:prstGeom prst="roundRect">
            <a:avLst/>
          </a:prstGeom>
          <a:solidFill>
            <a:srgbClr val="2D5B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569464" y="2990088"/>
            <a:ext cx="7022591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PERSISTENT DATA   |   Location • Temperature • Condition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642615" y="3776472"/>
            <a:ext cx="6876288" cy="621792"/>
          </a:xfrm>
          <a:prstGeom prst="roundRect">
            <a:avLst/>
          </a:prstGeom>
          <a:solidFill>
            <a:srgbClr val="3763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825496" y="3776472"/>
            <a:ext cx="6510527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PERSISTENT SENSING   |   Battery-Free Sensors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898648" y="4562856"/>
            <a:ext cx="6364223" cy="621792"/>
          </a:xfrm>
          <a:prstGeom prst="roundRect">
            <a:avLst/>
          </a:prstGeom>
          <a:solidFill>
            <a:srgbClr val="2B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081528" y="4562856"/>
            <a:ext cx="5998463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PERSISTENT ENERGY   |   RF • Light • Thermal • Vibration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9065" y="5598450"/>
            <a:ext cx="10972800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dirty="0">
                <a:solidFill>
                  <a:srgbClr val="2BB2D6"/>
                </a:solidFill>
                <a:latin typeface="Aptos"/>
              </a:rPr>
              <a:t>NO PERSISTENT ENERGY  →  NO PERSISTENT SENSING  →  NO PERSISTENT DATA  →  NO PERSISTENT PHYSICAL AI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9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From Asset Tracking to Physical Intelligence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941832"/>
            <a:ext cx="1097280" cy="45720"/>
          </a:xfrm>
          <a:prstGeom prst="rect">
            <a:avLst/>
          </a:prstGeom>
          <a:solidFill>
            <a:srgbClr val="2B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100584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EFF4F8"/>
                </a:solidFill>
                <a:latin typeface="Aptos"/>
              </a:rPr>
              <a:t>The evolution from periodic visibility to continuous understanding.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508760"/>
            <a:ext cx="3429000" cy="34747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1691640"/>
            <a:ext cx="3063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5D6C7A"/>
                </a:solidFill>
                <a:latin typeface="Aptos"/>
              </a:rPr>
              <a:t>YESTERDAY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331720"/>
            <a:ext cx="2971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0C192C"/>
                </a:solidFill>
                <a:latin typeface="Aptos"/>
              </a:rPr>
              <a:t>Barcode / RFID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108960"/>
            <a:ext cx="2971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5D6C7A"/>
                </a:solidFill>
                <a:latin typeface="Aptos"/>
              </a:rPr>
              <a:t>Scan → Data Point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886200"/>
            <a:ext cx="2971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0C192C"/>
                </a:solidFill>
                <a:latin typeface="Aptos"/>
              </a:rPr>
              <a:t>Asset goes dark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53128" y="1508760"/>
            <a:ext cx="3429000" cy="34747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36008" y="1691640"/>
            <a:ext cx="3063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2068B8"/>
                </a:solidFill>
                <a:latin typeface="Aptos"/>
              </a:rPr>
              <a:t>TODAY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81728" y="2331720"/>
            <a:ext cx="2971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0C192C"/>
                </a:solidFill>
                <a:latin typeface="Aptos"/>
              </a:rPr>
              <a:t>Connected IoT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81728" y="3108960"/>
            <a:ext cx="2971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5D6C7A"/>
                </a:solidFill>
                <a:latin typeface="Aptos"/>
              </a:rPr>
              <a:t>Continuous Data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81728" y="3886200"/>
            <a:ext cx="2971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0C192C"/>
                </a:solidFill>
                <a:latin typeface="Aptos"/>
              </a:rPr>
              <a:t>Battery maintenance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311896" y="1508760"/>
            <a:ext cx="3429000" cy="34747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494776" y="1691640"/>
            <a:ext cx="3063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2BB2D6"/>
                </a:solidFill>
                <a:latin typeface="Aptos"/>
              </a:rPr>
              <a:t>TOMORROW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40496" y="2331720"/>
            <a:ext cx="2971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0C192C"/>
                </a:solidFill>
                <a:latin typeface="Aptos"/>
              </a:rPr>
              <a:t>Battery-Free Physical AI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40496" y="3108960"/>
            <a:ext cx="2971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5D6C7A"/>
                </a:solidFill>
                <a:latin typeface="Aptos"/>
              </a:rPr>
              <a:t>Persistent sensing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40496" y="3886200"/>
            <a:ext cx="2971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0C192C"/>
                </a:solidFill>
                <a:latin typeface="Aptos"/>
              </a:rPr>
              <a:t>AI-driven decisions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0" y="5349240"/>
            <a:ext cx="106984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From knowing where an asset WAS → to continuously understanding where it IS, its CONDITION, and what is HAPPENING to it.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9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What Does Persistent Physical AI Unlock?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941832"/>
            <a:ext cx="1097280" cy="45720"/>
          </a:xfrm>
          <a:prstGeom prst="rect">
            <a:avLst/>
          </a:prstGeom>
          <a:solidFill>
            <a:srgbClr val="2B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100584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EFF4F8"/>
                </a:solidFill>
                <a:latin typeface="Aptos"/>
              </a:rPr>
              <a:t>Energy harvesting matters because of the business outcomes it enables.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63040"/>
            <a:ext cx="3429000" cy="14173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1600200"/>
            <a:ext cx="3026664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C192C"/>
                </a:solidFill>
                <a:latin typeface="Aptos"/>
              </a:rPr>
              <a:t>RETAIL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029968"/>
            <a:ext cx="3026664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5D6C7A"/>
                </a:solidFill>
                <a:latin typeface="Aptos"/>
              </a:rPr>
              <a:t>Inventory • Freshness • Shrink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1463040"/>
            <a:ext cx="64008" cy="1417320"/>
          </a:xfrm>
          <a:prstGeom prst="rect">
            <a:avLst/>
          </a:prstGeom>
          <a:solidFill>
            <a:srgbClr val="2B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480560" y="1463040"/>
            <a:ext cx="3429000" cy="14173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81728" y="1600200"/>
            <a:ext cx="3026664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C192C"/>
                </a:solidFill>
                <a:latin typeface="Aptos"/>
              </a:rPr>
              <a:t>SUPPLY CHAIN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81728" y="2029968"/>
            <a:ext cx="3026664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5D6C7A"/>
                </a:solidFill>
                <a:latin typeface="Aptos"/>
              </a:rPr>
              <a:t>Asset &amp; shipment intelligence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480560" y="1463040"/>
            <a:ext cx="64008" cy="1417320"/>
          </a:xfrm>
          <a:prstGeom prst="rect">
            <a:avLst/>
          </a:prstGeom>
          <a:solidFill>
            <a:srgbClr val="3CA0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321040" y="1463040"/>
            <a:ext cx="3429000" cy="14173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522208" y="1600200"/>
            <a:ext cx="3026664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C192C"/>
                </a:solidFill>
                <a:latin typeface="Aptos"/>
              </a:rPr>
              <a:t>COLD CHAIN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22208" y="2029968"/>
            <a:ext cx="3026664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5D6C7A"/>
                </a:solidFill>
                <a:latin typeface="Aptos"/>
              </a:rPr>
              <a:t>Temperature &amp; condition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321040" y="1463040"/>
            <a:ext cx="64008" cy="1417320"/>
          </a:xfrm>
          <a:prstGeom prst="rect">
            <a:avLst/>
          </a:prstGeom>
          <a:solidFill>
            <a:srgbClr val="206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40080" y="3291840"/>
            <a:ext cx="3429000" cy="14173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41247" y="3429000"/>
            <a:ext cx="3026664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C192C"/>
                </a:solidFill>
                <a:latin typeface="Aptos"/>
              </a:rPr>
              <a:t>MANUFACTURING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247" y="3858768"/>
            <a:ext cx="3026664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5D6C7A"/>
                </a:solidFill>
                <a:latin typeface="Aptos"/>
              </a:rPr>
              <a:t>WIP • Tools • Equipment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0080" y="3291840"/>
            <a:ext cx="64008" cy="1417320"/>
          </a:xfrm>
          <a:prstGeom prst="rect">
            <a:avLst/>
          </a:prstGeom>
          <a:solidFill>
            <a:srgbClr val="2B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4480560" y="3291840"/>
            <a:ext cx="3429000" cy="14173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681728" y="3429000"/>
            <a:ext cx="3026664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C192C"/>
                </a:solidFill>
                <a:latin typeface="Aptos"/>
              </a:rPr>
              <a:t>HEALTHCARE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81728" y="3858768"/>
            <a:ext cx="3026664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5D6C7A"/>
                </a:solidFill>
                <a:latin typeface="Aptos"/>
              </a:rPr>
              <a:t>Assets &amp; environment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480560" y="3291840"/>
            <a:ext cx="64008" cy="1417320"/>
          </a:xfrm>
          <a:prstGeom prst="rect">
            <a:avLst/>
          </a:prstGeom>
          <a:solidFill>
            <a:srgbClr val="3CA0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8321040" y="3291840"/>
            <a:ext cx="3429000" cy="14173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522208" y="3429000"/>
            <a:ext cx="3026664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C192C"/>
                </a:solidFill>
                <a:latin typeface="Aptos"/>
              </a:rPr>
              <a:t>SMART BUILDINGS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22208" y="3858768"/>
            <a:ext cx="3026664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5D6C7A"/>
                </a:solidFill>
                <a:latin typeface="Aptos"/>
              </a:rPr>
              <a:t>Autonomous sensing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321040" y="3291840"/>
            <a:ext cx="64008" cy="1417320"/>
          </a:xfrm>
          <a:prstGeom prst="rect">
            <a:avLst/>
          </a:prstGeom>
          <a:solidFill>
            <a:srgbClr val="206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85800" y="5349240"/>
            <a:ext cx="107899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Aptos"/>
              </a:rPr>
              <a:t>Enterprises don't buy energy harvesting. They buy VISIBILITY, INTELLIGENCE, AUTOMATION and BETTER OUTCOMES.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9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972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"/>
              </a:rPr>
              <a:t>THE FUTURE: AN AUTONOMOUS PHYSICAL WORLD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2240280"/>
            <a:ext cx="1600200" cy="1143000"/>
          </a:xfrm>
          <a:prstGeom prst="roundRect">
            <a:avLst/>
          </a:prstGeom>
          <a:solidFill>
            <a:srgbClr val="2B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84632" y="2240280"/>
            <a:ext cx="1453896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BILLIONS OF</a:t>
            </a:r>
            <a:br/>
            <a:r>
              <a:t>BATTERY-FREE DEVICES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11680" y="2377440"/>
            <a:ext cx="338328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EFF4F8"/>
                </a:solidFill>
                <a:latin typeface="Aptos"/>
              </a:rPr>
              <a:t>→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350008" y="2240280"/>
            <a:ext cx="1600200" cy="1143000"/>
          </a:xfrm>
          <a:prstGeom prst="roundRect">
            <a:avLst/>
          </a:prstGeom>
          <a:solidFill>
            <a:srgbClr val="206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423160" y="2240280"/>
            <a:ext cx="1453896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HARVEST</a:t>
            </a:r>
            <a:br/>
            <a:r>
              <a:t>ENERGY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50208" y="2377440"/>
            <a:ext cx="338328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EFF4F8"/>
                </a:solidFill>
                <a:latin typeface="Aptos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88536" y="2240280"/>
            <a:ext cx="1600200" cy="1143000"/>
          </a:xfrm>
          <a:prstGeom prst="roundRect">
            <a:avLst/>
          </a:prstGeom>
          <a:solidFill>
            <a:srgbClr val="206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361688" y="2240280"/>
            <a:ext cx="1453896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SENSE THE</a:t>
            </a:r>
            <a:br/>
            <a:r>
              <a:t>PHYSICAL WORLD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88736" y="2377440"/>
            <a:ext cx="338328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EFF4F8"/>
                </a:solidFill>
                <a:latin typeface="Aptos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27064" y="2240280"/>
            <a:ext cx="1600200" cy="1143000"/>
          </a:xfrm>
          <a:prstGeom prst="roundRect">
            <a:avLst/>
          </a:prstGeom>
          <a:solidFill>
            <a:srgbClr val="206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300216" y="2240280"/>
            <a:ext cx="1453896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GENERATE</a:t>
            </a:r>
            <a:br/>
            <a:r>
              <a:t>PERSISTENT DATA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27264" y="2377440"/>
            <a:ext cx="338328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EFF4F8"/>
                </a:solidFill>
                <a:latin typeface="Aptos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65592" y="2240280"/>
            <a:ext cx="1600200" cy="1143000"/>
          </a:xfrm>
          <a:prstGeom prst="roundRect">
            <a:avLst/>
          </a:prstGeom>
          <a:solidFill>
            <a:srgbClr val="206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38744" y="2240280"/>
            <a:ext cx="1453896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FEED</a:t>
            </a:r>
            <a:br/>
            <a:r>
              <a:t>ENTERPRISE AI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65792" y="2377440"/>
            <a:ext cx="338328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EFF4F8"/>
                </a:solidFill>
                <a:latin typeface="Aptos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104120" y="2240280"/>
            <a:ext cx="1600200" cy="1143000"/>
          </a:xfrm>
          <a:prstGeom prst="roundRect">
            <a:avLst/>
          </a:prstGeom>
          <a:solidFill>
            <a:srgbClr val="2B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177272" y="2240280"/>
            <a:ext cx="1453896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ENABLE AUTONOMOUS</a:t>
            </a:r>
            <a:br/>
            <a:r>
              <a:t>OPERATIONS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392796"/>
            <a:ext cx="10972800" cy="815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900" b="1" dirty="0">
                <a:solidFill>
                  <a:srgbClr val="FFFFFF"/>
                </a:solidFill>
                <a:latin typeface="Aptos"/>
              </a:rPr>
              <a:t>PERSISTENT ENERGY.</a:t>
            </a:r>
            <a:br>
              <a:rPr dirty="0"/>
            </a:br>
            <a:r>
              <a:rPr dirty="0">
                <a:solidFill>
                  <a:schemeClr val="bg2"/>
                </a:solidFill>
              </a:rPr>
              <a:t>PERSISTENT DATA. PERSISTENT PHYSICAL AI.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" y="5715000"/>
            <a:ext cx="10515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BB2D6"/>
                </a:solidFill>
                <a:latin typeface="Aptos"/>
              </a:rPr>
              <a:t>A new energy architecture for a world of autonomous, intelligent operations.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447</Words>
  <Application>Microsoft Office PowerPoint</Application>
  <PresentationFormat>Widescreen</PresentationFormat>
  <Paragraphs>88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Place Holder Energous</vt:lpstr>
      <vt:lpstr>Place Holder Dracula</vt:lpstr>
      <vt:lpstr>Place Holder e-Peas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Giampaolo Marino</dc:creator>
  <cp:keywords/>
  <dc:description>generated using python-pptx</dc:description>
  <cp:lastModifiedBy>Giampaolo Marino</cp:lastModifiedBy>
  <cp:revision>3</cp:revision>
  <dcterms:created xsi:type="dcterms:W3CDTF">2013-01-27T09:14:16Z</dcterms:created>
  <dcterms:modified xsi:type="dcterms:W3CDTF">2026-07-20T14:12:22Z</dcterms:modified>
  <cp:category/>
</cp:coreProperties>
</file>