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2"/>
    <p:sldId id="257" r:id="rId3"/>
    <p:sldId id="301" r:id="rId4"/>
    <p:sldId id="2147480610" r:id="rId5"/>
    <p:sldId id="2147480638" r:id="rId6"/>
    <p:sldId id="2147480589" r:id="rId7"/>
    <p:sldId id="2147480618" r:id="rId8"/>
    <p:sldId id="2147480619" r:id="rId9"/>
    <p:sldId id="264" r:id="rId10"/>
    <p:sldId id="2147480620" r:id="rId11"/>
    <p:sldId id="266" r:id="rId12"/>
    <p:sldId id="2147480622" r:id="rId13"/>
    <p:sldId id="268" r:id="rId14"/>
    <p:sldId id="269" r:id="rId15"/>
    <p:sldId id="2147480502" r:id="rId16"/>
    <p:sldId id="271" r:id="rId17"/>
    <p:sldId id="272" r:id="rId18"/>
    <p:sldId id="273" r:id="rId19"/>
    <p:sldId id="2147480411" r:id="rId20"/>
    <p:sldId id="2147480623" r:id="rId21"/>
    <p:sldId id="2147480637" r:id="rId22"/>
    <p:sldId id="2147480624" r:id="rId23"/>
    <p:sldId id="2147480625" r:id="rId24"/>
    <p:sldId id="2147480626" r:id="rId25"/>
    <p:sldId id="2147480627" r:id="rId26"/>
    <p:sldId id="2147480628" r:id="rId27"/>
    <p:sldId id="2147480636" r:id="rId28"/>
    <p:sldId id="284" r:id="rId29"/>
    <p:sldId id="2147480631" r:id="rId30"/>
    <p:sldId id="286" r:id="rId31"/>
    <p:sldId id="287" r:id="rId32"/>
    <p:sldId id="2147480632" r:id="rId33"/>
    <p:sldId id="289" r:id="rId34"/>
    <p:sldId id="2147480633" r:id="rId35"/>
    <p:sldId id="2147480634" r:id="rId36"/>
    <p:sldId id="292" r:id="rId37"/>
    <p:sldId id="293" r:id="rId38"/>
    <p:sldId id="2147480635" r:id="rId39"/>
    <p:sldId id="295" r:id="rId40"/>
    <p:sldId id="296" r:id="rId41"/>
    <p:sldId id="297" r:id="rId42"/>
    <p:sldId id="298" r:id="rId43"/>
    <p:sldId id="300" r:id="rId44"/>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064CE0-C9AF-B4E7-4C2D-16F3C2765A7D}" name="Bhavya Sharma" initials="BS" userId="S::bhavyasharma@urbanclap.onmicrosoft.com::2fe33c8c-cd9d-4ed0-957e-ee8e42405e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40C"/>
    <a:srgbClr val="787878"/>
    <a:srgbClr val="D9D9D9"/>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50" autoAdjust="0"/>
    <p:restoredTop sz="94726"/>
  </p:normalViewPr>
  <p:slideViewPr>
    <p:cSldViewPr>
      <p:cViewPr varScale="1">
        <p:scale>
          <a:sx n="42" d="100"/>
          <a:sy n="42" d="100"/>
        </p:scale>
        <p:origin x="138" y="60"/>
      </p:cViewPr>
      <p:guideLst>
        <p:guide orient="horz" pos="2880"/>
        <p:guide pos="216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Avg monetized hours 
per month</c:v>
                </c:pt>
              </c:strCache>
            </c:strRef>
          </c:tx>
          <c:spPr>
            <a:ln w="28575" cap="rnd">
              <a:solidFill>
                <a:schemeClr val="accent1"/>
              </a:solidFill>
              <a:round/>
            </a:ln>
            <a:effectLst/>
          </c:spPr>
          <c:marker>
            <c:symbol val="none"/>
          </c:marker>
          <c:dLbls>
            <c:dLbl>
              <c:idx val="0"/>
              <c:layout>
                <c:manualLayout>
                  <c:x val="-5.4485420242367168E-2"/>
                  <c:y val="-3.66431049578265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43D-824E-A44B-9BA02D44106E}"/>
                </c:ext>
              </c:extLst>
            </c:dLbl>
            <c:dLbl>
              <c:idx val="1"/>
              <c:layout>
                <c:manualLayout>
                  <c:x val="-4.1276833516944882E-2"/>
                  <c:y val="-4.21395707015005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43D-824E-A44B-9BA02D44106E}"/>
                </c:ext>
              </c:extLst>
            </c:dLbl>
            <c:dLbl>
              <c:idx val="2"/>
              <c:layout>
                <c:manualLayout>
                  <c:x val="-4.7881126879656052E-2"/>
                  <c:y val="-4.5803881197283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43D-824E-A44B-9BA02D44106E}"/>
                </c:ext>
              </c:extLst>
            </c:dLbl>
            <c:dLbl>
              <c:idx val="3"/>
              <c:layout>
                <c:manualLayout>
                  <c:x val="-4.4578980198300408E-2"/>
                  <c:y val="-2.9314483966261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43D-824E-A44B-9BA02D44106E}"/>
                </c:ext>
              </c:extLst>
            </c:dLbl>
            <c:dLbl>
              <c:idx val="4"/>
              <c:layout>
                <c:manualLayout>
                  <c:x val="-1.1557513384744551E-2"/>
                  <c:y val="-4.76360364451744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3D-824E-A44B-9BA02D44106E}"/>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FY22</c:v>
                </c:pt>
                <c:pt idx="1">
                  <c:v>FY23</c:v>
                </c:pt>
                <c:pt idx="2">
                  <c:v>FY24</c:v>
                </c:pt>
                <c:pt idx="3">
                  <c:v>FY25</c:v>
                </c:pt>
                <c:pt idx="4">
                  <c:v>H1 FY26</c:v>
                </c:pt>
              </c:strCache>
            </c:strRef>
          </c:cat>
          <c:val>
            <c:numRef>
              <c:f>Sheet1!$B$2:$B$6</c:f>
              <c:numCache>
                <c:formatCode>General</c:formatCode>
                <c:ptCount val="5"/>
                <c:pt idx="0">
                  <c:v>59</c:v>
                </c:pt>
                <c:pt idx="1">
                  <c:v>63</c:v>
                </c:pt>
                <c:pt idx="2">
                  <c:v>72</c:v>
                </c:pt>
                <c:pt idx="3">
                  <c:v>83</c:v>
                </c:pt>
                <c:pt idx="4">
                  <c:v>89</c:v>
                </c:pt>
              </c:numCache>
            </c:numRef>
          </c:val>
          <c:smooth val="0"/>
          <c:extLst>
            <c:ext xmlns:c16="http://schemas.microsoft.com/office/drawing/2014/chart" uri="{C3380CC4-5D6E-409C-BE32-E72D297353CC}">
              <c16:uniqueId val="{00000000-043D-824E-A44B-9BA02D44106E}"/>
            </c:ext>
          </c:extLst>
        </c:ser>
        <c:dLbls>
          <c:showLegendKey val="0"/>
          <c:showVal val="0"/>
          <c:showCatName val="0"/>
          <c:showSerName val="0"/>
          <c:showPercent val="0"/>
          <c:showBubbleSize val="0"/>
        </c:dLbls>
        <c:smooth val="0"/>
        <c:axId val="360155199"/>
        <c:axId val="360156927"/>
      </c:lineChart>
      <c:catAx>
        <c:axId val="360155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60156927"/>
        <c:crosses val="autoZero"/>
        <c:auto val="1"/>
        <c:lblAlgn val="ctr"/>
        <c:lblOffset val="100"/>
        <c:noMultiLvlLbl val="0"/>
      </c:catAx>
      <c:valAx>
        <c:axId val="360156927"/>
        <c:scaling>
          <c:orientation val="minMax"/>
          <c:min val="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601551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50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lvl="0" algn="ctr" rtl="0">
              <a:defRPr sz="2400" b="0" i="0" u="none" strike="noStrike" kern="1200" spc="0" baseline="0">
                <a:solidFill>
                  <a:schemeClr val="tx1">
                    <a:lumMod val="50000"/>
                    <a:lumOff val="50000"/>
                  </a:schemeClr>
                </a:solidFill>
                <a:latin typeface="Calibri" panose="020F0502020204030204" pitchFamily="34" charset="0"/>
                <a:ea typeface="+mn-ea"/>
                <a:cs typeface="Calibri" panose="020F0502020204030204" pitchFamily="34" charset="0"/>
              </a:defRPr>
            </a:pPr>
            <a:r>
              <a:rPr lang="en-US" sz="2400" dirty="0">
                <a:solidFill>
                  <a:schemeClr val="tx1">
                    <a:lumMod val="50000"/>
                    <a:lumOff val="50000"/>
                  </a:schemeClr>
                </a:solidFill>
                <a:latin typeface="Arial" panose="020B0604020202020204" pitchFamily="34" charset="0"/>
                <a:cs typeface="Arial" panose="020B0604020202020204" pitchFamily="34" charset="0"/>
              </a:rPr>
              <a:t>Revenue from operations</a:t>
            </a:r>
          </a:p>
        </c:rich>
      </c:tx>
      <c:layout>
        <c:manualLayout>
          <c:xMode val="edge"/>
          <c:yMode val="edge"/>
          <c:x val="0.12211122133101801"/>
          <c:y val="5.4367167596140699E-3"/>
        </c:manualLayout>
      </c:layout>
      <c:overlay val="0"/>
      <c:spPr>
        <a:noFill/>
        <a:ln>
          <a:noFill/>
        </a:ln>
        <a:effectLst/>
      </c:spPr>
      <c:txPr>
        <a:bodyPr rot="0" spcFirstLastPara="1" vertOverflow="ellipsis" vert="horz" wrap="square" anchor="t" anchorCtr="0"/>
        <a:lstStyle/>
        <a:p>
          <a:pPr lvl="0" algn="ctr" rtl="0">
            <a:defRPr sz="2400" b="0" i="0" u="none" strike="noStrike" kern="1200" spc="0" baseline="0">
              <a:solidFill>
                <a:schemeClr val="tx1">
                  <a:lumMod val="50000"/>
                  <a:lumOff val="50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7.2990121535257482E-2"/>
          <c:y val="0.13805976236609876"/>
          <c:w val="0.89727316228371168"/>
          <c:h val="0.74756072615378433"/>
        </c:manualLayout>
      </c:layout>
      <c:barChart>
        <c:barDir val="col"/>
        <c:grouping val="clustered"/>
        <c:varyColors val="0"/>
        <c:ser>
          <c:idx val="0"/>
          <c:order val="0"/>
          <c:tx>
            <c:strRef>
              <c:f>Sheet1!$B$1</c:f>
              <c:strCache>
                <c:ptCount val="1"/>
                <c:pt idx="0">
                  <c:v>Revenue</c:v>
                </c:pt>
              </c:strCache>
            </c:strRef>
          </c:tx>
          <c:spPr>
            <a:solidFill>
              <a:srgbClr val="997BED"/>
            </a:solidFill>
            <a:ln>
              <a:noFill/>
            </a:ln>
            <a:effectLst/>
          </c:spPr>
          <c:invertIfNegative val="0"/>
          <c:dLbls>
            <c:dLbl>
              <c:idx val="2"/>
              <c:tx>
                <c:rich>
                  <a:bodyPr/>
                  <a:lstStyle/>
                  <a:p>
                    <a:r>
                      <a:rPr lang="en-US" dirty="0"/>
                      <a:t>45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D87-2E46-A5F2-2AFD7CCD8B6E}"/>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FY24</c:v>
                </c:pt>
                <c:pt idx="1">
                  <c:v>FY25</c:v>
                </c:pt>
                <c:pt idx="2">
                  <c:v>H1 FY25</c:v>
                </c:pt>
                <c:pt idx="3">
                  <c:v>H1 FY26</c:v>
                </c:pt>
              </c:strCache>
            </c:strRef>
          </c:cat>
          <c:val>
            <c:numRef>
              <c:f>Sheet1!$B$2:$B$5</c:f>
              <c:numCache>
                <c:formatCode>General</c:formatCode>
                <c:ptCount val="4"/>
                <c:pt idx="0">
                  <c:v>29</c:v>
                </c:pt>
                <c:pt idx="1">
                  <c:v>116</c:v>
                </c:pt>
                <c:pt idx="2">
                  <c:v>62</c:v>
                </c:pt>
                <c:pt idx="3">
                  <c:v>135</c:v>
                </c:pt>
              </c:numCache>
            </c:numRef>
          </c:val>
          <c:extLst>
            <c:ext xmlns:c16="http://schemas.microsoft.com/office/drawing/2014/chart" uri="{C3380CC4-5D6E-409C-BE32-E72D297353CC}">
              <c16:uniqueId val="{00000001-8D87-2E46-A5F2-2AFD7CCD8B6E}"/>
            </c:ext>
          </c:extLst>
        </c:ser>
        <c:dLbls>
          <c:showLegendKey val="0"/>
          <c:showVal val="0"/>
          <c:showCatName val="0"/>
          <c:showSerName val="0"/>
          <c:showPercent val="0"/>
          <c:showBubbleSize val="0"/>
        </c:dLbls>
        <c:gapWidth val="219"/>
        <c:overlap val="-27"/>
        <c:axId val="4790191"/>
        <c:axId val="1457015567"/>
      </c:barChart>
      <c:catAx>
        <c:axId val="4790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457015567"/>
        <c:crosses val="autoZero"/>
        <c:auto val="1"/>
        <c:lblAlgn val="ctr"/>
        <c:lblOffset val="100"/>
        <c:noMultiLvlLbl val="0"/>
      </c:catAx>
      <c:valAx>
        <c:axId val="1457015567"/>
        <c:scaling>
          <c:orientation val="minMax"/>
        </c:scaling>
        <c:delete val="1"/>
        <c:axPos val="l"/>
        <c:numFmt formatCode="General" sourceLinked="1"/>
        <c:majorTickMark val="none"/>
        <c:minorTickMark val="none"/>
        <c:tickLblPos val="nextTo"/>
        <c:crossAx val="47901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0.11742</cdr:x>
      <cdr:y>0.05663</cdr:y>
    </cdr:from>
    <cdr:to>
      <cdr:x>0.32886</cdr:x>
      <cdr:y>0.111</cdr:y>
    </cdr:to>
    <cdr:sp macro="" textlink="">
      <cdr:nvSpPr>
        <cdr:cNvPr id="2" name="Rectangle 1">
          <a:extLst xmlns:a="http://schemas.openxmlformats.org/drawingml/2006/main">
            <a:ext uri="{FF2B5EF4-FFF2-40B4-BE49-F238E27FC236}">
              <a16:creationId xmlns:a16="http://schemas.microsoft.com/office/drawing/2014/main" id="{F5B5CA76-DAA9-0827-1E07-47ECB4487981}"/>
            </a:ext>
          </a:extLst>
        </cdr:cNvPr>
        <cdr:cNvSpPr/>
      </cdr:nvSpPr>
      <cdr:spPr>
        <a:xfrm xmlns:a="http://schemas.openxmlformats.org/drawingml/2006/main">
          <a:off x="1212850" y="396875"/>
          <a:ext cx="2183910" cy="38100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2400" kern="1200" dirty="0">
              <a:solidFill>
                <a:schemeClr val="tx1">
                  <a:lumMod val="50000"/>
                  <a:lumOff val="50000"/>
                </a:schemeClr>
              </a:solidFill>
              <a:latin typeface="Arial" panose="020B0604020202020204" pitchFamily="34" charset="0"/>
              <a:cs typeface="Arial" panose="020B0604020202020204" pitchFamily="34" charset="0"/>
            </a:rPr>
            <a:t>INR Crore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6A536092-1750-344E-AB42-720C1AD33ED4}" type="datetimeFigureOut">
              <a:rPr lang="en-US" smtClean="0"/>
              <a:t>11/28/2025</a:t>
            </a:fld>
            <a:endParaRPr lang="en-US" dirty="0"/>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F8DB402-82C9-FB4E-B1D1-4F333D1ECC40}" type="slidenum">
              <a:rPr lang="en-US" smtClean="0"/>
              <a:t>‹#›</a:t>
            </a:fld>
            <a:endParaRPr lang="en-US" dirty="0"/>
          </a:p>
        </p:txBody>
      </p:sp>
    </p:spTree>
    <p:extLst>
      <p:ext uri="{BB962C8B-B14F-4D97-AF65-F5344CB8AC3E}">
        <p14:creationId xmlns:p14="http://schemas.microsoft.com/office/powerpoint/2010/main" val="2043265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7398b9a4ef_2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7398b9a4ef_2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dirty="0">
              <a:solidFill>
                <a:srgbClr val="444746"/>
              </a:solidFill>
              <a:latin typeface="Roboto"/>
              <a:ea typeface="Roboto"/>
              <a:cs typeface="Roboto"/>
              <a:sym typeface="Robo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2811B571-10AA-D5A5-821C-4E3188BC43BE}"/>
            </a:ext>
          </a:extLst>
        </p:cNvPr>
        <p:cNvGrpSpPr/>
        <p:nvPr/>
      </p:nvGrpSpPr>
      <p:grpSpPr>
        <a:xfrm>
          <a:off x="0" y="0"/>
          <a:ext cx="0" cy="0"/>
          <a:chOff x="0" y="0"/>
          <a:chExt cx="0" cy="0"/>
        </a:xfrm>
      </p:grpSpPr>
      <p:sp>
        <p:nvSpPr>
          <p:cNvPr id="112" name="Google Shape;112;g35ae7c8e358_2_58:notes">
            <a:extLst>
              <a:ext uri="{FF2B5EF4-FFF2-40B4-BE49-F238E27FC236}">
                <a16:creationId xmlns:a16="http://schemas.microsoft.com/office/drawing/2014/main" id="{911A70DF-B64C-2324-2FBF-B8DBF928A28F}"/>
              </a:ext>
            </a:extLst>
          </p:cNvPr>
          <p:cNvSpPr>
            <a:spLocks noGrp="1" noRot="1" noChangeAspect="1"/>
          </p:cNvSpPr>
          <p:nvPr>
            <p:ph type="sldImg" idx="2"/>
          </p:nvPr>
        </p:nvSpPr>
        <p:spPr>
          <a:xfrm>
            <a:off x="914400" y="571500"/>
            <a:ext cx="2743200" cy="1543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35ae7c8e358_2_58:notes">
            <a:extLst>
              <a:ext uri="{FF2B5EF4-FFF2-40B4-BE49-F238E27FC236}">
                <a16:creationId xmlns:a16="http://schemas.microsoft.com/office/drawing/2014/main" id="{01C91BEE-604E-4322-8974-1A90D5ADE60D}"/>
              </a:ext>
            </a:extLst>
          </p:cNvPr>
          <p:cNvSpPr txBox="1">
            <a:spLocks noGrp="1"/>
          </p:cNvSpPr>
          <p:nvPr>
            <p:ph type="body" idx="1"/>
          </p:nvPr>
        </p:nvSpPr>
        <p:spPr>
          <a:xfrm>
            <a:off x="457200" y="2200275"/>
            <a:ext cx="3657600" cy="1800225"/>
          </a:xfrm>
          <a:prstGeom prst="rect">
            <a:avLst/>
          </a:prstGeom>
          <a:noFill/>
          <a:ln>
            <a:noFill/>
          </a:ln>
        </p:spPr>
        <p:txBody>
          <a:bodyPr spcFirstLastPara="1" wrap="square" lIns="55875" tIns="27925" rIns="55875" bIns="27925" anchor="t" anchorCtr="0">
            <a:noAutofit/>
          </a:bodyPr>
          <a:lstStyle/>
          <a:p>
            <a:pPr marL="0" lvl="0" indent="0" algn="l" rtl="0">
              <a:spcBef>
                <a:spcPts val="0"/>
              </a:spcBef>
              <a:spcAft>
                <a:spcPts val="0"/>
              </a:spcAft>
              <a:buNone/>
            </a:pPr>
            <a:endParaRPr sz="900" dirty="0"/>
          </a:p>
        </p:txBody>
      </p:sp>
      <p:sp>
        <p:nvSpPr>
          <p:cNvPr id="114" name="Google Shape;114;g35ae7c8e358_2_58:notes">
            <a:extLst>
              <a:ext uri="{FF2B5EF4-FFF2-40B4-BE49-F238E27FC236}">
                <a16:creationId xmlns:a16="http://schemas.microsoft.com/office/drawing/2014/main" id="{1A5B3A9F-E886-ADD7-4E42-24F157DA6E03}"/>
              </a:ext>
            </a:extLst>
          </p:cNvPr>
          <p:cNvSpPr txBox="1">
            <a:spLocks noGrp="1"/>
          </p:cNvSpPr>
          <p:nvPr>
            <p:ph type="sldNum" idx="12"/>
          </p:nvPr>
        </p:nvSpPr>
        <p:spPr>
          <a:xfrm>
            <a:off x="2589742" y="4342607"/>
            <a:ext cx="1981200" cy="229393"/>
          </a:xfrm>
          <a:prstGeom prst="rect">
            <a:avLst/>
          </a:prstGeom>
          <a:noFill/>
          <a:ln>
            <a:noFill/>
          </a:ln>
        </p:spPr>
        <p:txBody>
          <a:bodyPr spcFirstLastPara="1" wrap="square" lIns="55875" tIns="27925" rIns="55875" bIns="27925" anchor="b" anchorCtr="0">
            <a:noAutofit/>
          </a:bodyPr>
          <a:lstStyle/>
          <a:p>
            <a:pPr marL="0" lvl="0" indent="0" algn="r" rtl="0">
              <a:spcBef>
                <a:spcPts val="0"/>
              </a:spcBef>
              <a:spcAft>
                <a:spcPts val="0"/>
              </a:spcAft>
              <a:buNone/>
            </a:pPr>
            <a:fld id="{00000000-1234-1234-1234-123412341234}" type="slidenum">
              <a:rPr lang="en" sz="900"/>
              <a:t>5</a:t>
            </a:fld>
            <a:endParaRPr sz="900" dirty="0"/>
          </a:p>
        </p:txBody>
      </p:sp>
    </p:spTree>
    <p:extLst>
      <p:ext uri="{BB962C8B-B14F-4D97-AF65-F5344CB8AC3E}">
        <p14:creationId xmlns:p14="http://schemas.microsoft.com/office/powerpoint/2010/main" val="133956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3C5A3AE5-109F-DC1E-D00A-1A0EA1280838}"/>
            </a:ext>
          </a:extLst>
        </p:cNvPr>
        <p:cNvGrpSpPr/>
        <p:nvPr/>
      </p:nvGrpSpPr>
      <p:grpSpPr>
        <a:xfrm>
          <a:off x="0" y="0"/>
          <a:ext cx="0" cy="0"/>
          <a:chOff x="0" y="0"/>
          <a:chExt cx="0" cy="0"/>
        </a:xfrm>
      </p:grpSpPr>
      <p:sp>
        <p:nvSpPr>
          <p:cNvPr id="146" name="Google Shape;146;g35ae7c8e358_2_91:notes">
            <a:extLst>
              <a:ext uri="{FF2B5EF4-FFF2-40B4-BE49-F238E27FC236}">
                <a16:creationId xmlns:a16="http://schemas.microsoft.com/office/drawing/2014/main" id="{7B20AD69-2E5E-716D-B6FF-A6248D4AF9E6}"/>
              </a:ext>
            </a:extLst>
          </p:cNvPr>
          <p:cNvSpPr>
            <a:spLocks noGrp="1" noRot="1" noChangeAspect="1"/>
          </p:cNvSpPr>
          <p:nvPr>
            <p:ph type="sldImg" idx="2"/>
          </p:nvPr>
        </p:nvSpPr>
        <p:spPr>
          <a:xfrm>
            <a:off x="777875" y="620713"/>
            <a:ext cx="2976563" cy="1674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g35ae7c8e358_2_91:notes">
            <a:extLst>
              <a:ext uri="{FF2B5EF4-FFF2-40B4-BE49-F238E27FC236}">
                <a16:creationId xmlns:a16="http://schemas.microsoft.com/office/drawing/2014/main" id="{DD556EDA-3C88-9C30-BB04-BA2ABD47A243}"/>
              </a:ext>
            </a:extLst>
          </p:cNvPr>
          <p:cNvSpPr txBox="1">
            <a:spLocks noGrp="1"/>
          </p:cNvSpPr>
          <p:nvPr>
            <p:ph type="body" idx="1"/>
          </p:nvPr>
        </p:nvSpPr>
        <p:spPr>
          <a:xfrm>
            <a:off x="453178" y="2388980"/>
            <a:ext cx="3625427" cy="1954619"/>
          </a:xfrm>
          <a:prstGeom prst="rect">
            <a:avLst/>
          </a:prstGeom>
          <a:noFill/>
          <a:ln>
            <a:noFill/>
          </a:ln>
        </p:spPr>
        <p:txBody>
          <a:bodyPr spcFirstLastPara="1" wrap="square" lIns="55875" tIns="27925" rIns="55875" bIns="27925" anchor="t" anchorCtr="0">
            <a:noAutofit/>
          </a:bodyPr>
          <a:lstStyle/>
          <a:p>
            <a:pPr marL="0" lvl="0" indent="0" algn="l" rtl="0">
              <a:spcBef>
                <a:spcPts val="0"/>
              </a:spcBef>
              <a:spcAft>
                <a:spcPts val="0"/>
              </a:spcAft>
              <a:buNone/>
            </a:pPr>
            <a:endParaRPr sz="900" dirty="0"/>
          </a:p>
        </p:txBody>
      </p:sp>
      <p:sp>
        <p:nvSpPr>
          <p:cNvPr id="148" name="Google Shape;148;g35ae7c8e358_2_91:notes">
            <a:extLst>
              <a:ext uri="{FF2B5EF4-FFF2-40B4-BE49-F238E27FC236}">
                <a16:creationId xmlns:a16="http://schemas.microsoft.com/office/drawing/2014/main" id="{4DE27308-EA01-E9C3-9CDA-12A894AE8D45}"/>
              </a:ext>
            </a:extLst>
          </p:cNvPr>
          <p:cNvSpPr txBox="1">
            <a:spLocks noGrp="1"/>
          </p:cNvSpPr>
          <p:nvPr>
            <p:ph type="sldNum" idx="12"/>
          </p:nvPr>
        </p:nvSpPr>
        <p:spPr>
          <a:xfrm>
            <a:off x="2566962" y="4715046"/>
            <a:ext cx="1963773" cy="249067"/>
          </a:xfrm>
          <a:prstGeom prst="rect">
            <a:avLst/>
          </a:prstGeom>
          <a:noFill/>
          <a:ln>
            <a:noFill/>
          </a:ln>
        </p:spPr>
        <p:txBody>
          <a:bodyPr spcFirstLastPara="1" wrap="square" lIns="55875" tIns="27925" rIns="55875" bIns="27925" anchor="b" anchorCtr="0">
            <a:noAutofit/>
          </a:bodyPr>
          <a:lstStyle/>
          <a:p>
            <a:pPr marL="0" lvl="0" indent="0" algn="r" rtl="0">
              <a:spcBef>
                <a:spcPts val="0"/>
              </a:spcBef>
              <a:spcAft>
                <a:spcPts val="0"/>
              </a:spcAft>
              <a:buNone/>
            </a:pPr>
            <a:fld id="{00000000-1234-1234-1234-123412341234}" type="slidenum">
              <a:rPr lang="en" sz="900"/>
              <a:t>6</a:t>
            </a:fld>
            <a:endParaRPr sz="900" dirty="0"/>
          </a:p>
        </p:txBody>
      </p:sp>
    </p:spTree>
    <p:extLst>
      <p:ext uri="{BB962C8B-B14F-4D97-AF65-F5344CB8AC3E}">
        <p14:creationId xmlns:p14="http://schemas.microsoft.com/office/powerpoint/2010/main" val="1798008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D2FC-0CDB-DD64-1C5C-5093B4764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17382-E745-5A08-2658-B3B5E4EAB38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3E7907B-4E49-96B1-8D4F-8B9DC7E8CCC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8123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a:extLst>
            <a:ext uri="{FF2B5EF4-FFF2-40B4-BE49-F238E27FC236}">
              <a16:creationId xmlns:a16="http://schemas.microsoft.com/office/drawing/2014/main" id="{47D39161-10EC-952C-EE7D-E600E6D31E2D}"/>
            </a:ext>
          </a:extLst>
        </p:cNvPr>
        <p:cNvGrpSpPr/>
        <p:nvPr/>
      </p:nvGrpSpPr>
      <p:grpSpPr>
        <a:xfrm>
          <a:off x="0" y="0"/>
          <a:ext cx="0" cy="0"/>
          <a:chOff x="0" y="0"/>
          <a:chExt cx="0" cy="0"/>
        </a:xfrm>
      </p:grpSpPr>
      <p:sp>
        <p:nvSpPr>
          <p:cNvPr id="203" name="Google Shape;203;g35ae7c8e358_2_172:notes">
            <a:extLst>
              <a:ext uri="{FF2B5EF4-FFF2-40B4-BE49-F238E27FC236}">
                <a16:creationId xmlns:a16="http://schemas.microsoft.com/office/drawing/2014/main" id="{B1818921-84B6-2D18-76C9-F9B953F544A6}"/>
              </a:ext>
            </a:extLst>
          </p:cNvPr>
          <p:cNvSpPr>
            <a:spLocks noGrp="1" noRot="1" noChangeAspect="1"/>
          </p:cNvSpPr>
          <p:nvPr>
            <p:ph type="sldImg" idx="2"/>
          </p:nvPr>
        </p:nvSpPr>
        <p:spPr>
          <a:xfrm>
            <a:off x="914400" y="571500"/>
            <a:ext cx="2743200" cy="1543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g35ae7c8e358_2_172:notes">
            <a:extLst>
              <a:ext uri="{FF2B5EF4-FFF2-40B4-BE49-F238E27FC236}">
                <a16:creationId xmlns:a16="http://schemas.microsoft.com/office/drawing/2014/main" id="{6B6E8FBA-F331-C88B-5C45-04806CAD5D2D}"/>
              </a:ext>
            </a:extLst>
          </p:cNvPr>
          <p:cNvSpPr txBox="1">
            <a:spLocks noGrp="1"/>
          </p:cNvSpPr>
          <p:nvPr>
            <p:ph type="body" idx="1"/>
          </p:nvPr>
        </p:nvSpPr>
        <p:spPr>
          <a:xfrm>
            <a:off x="457200" y="2200275"/>
            <a:ext cx="3657600" cy="1800225"/>
          </a:xfrm>
          <a:prstGeom prst="rect">
            <a:avLst/>
          </a:prstGeom>
          <a:noFill/>
          <a:ln>
            <a:noFill/>
          </a:ln>
        </p:spPr>
        <p:txBody>
          <a:bodyPr spcFirstLastPara="1" wrap="square" lIns="55875" tIns="27925" rIns="55875" bIns="27925" anchor="t" anchorCtr="0">
            <a:noAutofit/>
          </a:bodyPr>
          <a:lstStyle/>
          <a:p>
            <a:pPr marL="0" lvl="0" indent="0" algn="l" rtl="0">
              <a:spcBef>
                <a:spcPts val="0"/>
              </a:spcBef>
              <a:spcAft>
                <a:spcPts val="0"/>
              </a:spcAft>
              <a:buNone/>
            </a:pPr>
            <a:endParaRPr sz="900" dirty="0"/>
          </a:p>
        </p:txBody>
      </p:sp>
      <p:sp>
        <p:nvSpPr>
          <p:cNvPr id="205" name="Google Shape;205;g35ae7c8e358_2_172:notes">
            <a:extLst>
              <a:ext uri="{FF2B5EF4-FFF2-40B4-BE49-F238E27FC236}">
                <a16:creationId xmlns:a16="http://schemas.microsoft.com/office/drawing/2014/main" id="{B6BDB0BD-5116-A1D4-4A5A-2F5BA8D1025D}"/>
              </a:ext>
            </a:extLst>
          </p:cNvPr>
          <p:cNvSpPr txBox="1">
            <a:spLocks noGrp="1"/>
          </p:cNvSpPr>
          <p:nvPr>
            <p:ph type="sldNum" idx="12"/>
          </p:nvPr>
        </p:nvSpPr>
        <p:spPr>
          <a:xfrm>
            <a:off x="2589742" y="4342607"/>
            <a:ext cx="1981200" cy="229393"/>
          </a:xfrm>
          <a:prstGeom prst="rect">
            <a:avLst/>
          </a:prstGeom>
          <a:noFill/>
          <a:ln>
            <a:noFill/>
          </a:ln>
        </p:spPr>
        <p:txBody>
          <a:bodyPr spcFirstLastPara="1" wrap="square" lIns="55875" tIns="27925" rIns="55875" bIns="27925" anchor="b" anchorCtr="0">
            <a:noAutofit/>
          </a:bodyPr>
          <a:lstStyle/>
          <a:p>
            <a:pPr marL="0" lvl="0" indent="0" algn="r" rtl="0">
              <a:spcBef>
                <a:spcPts val="0"/>
              </a:spcBef>
              <a:spcAft>
                <a:spcPts val="0"/>
              </a:spcAft>
              <a:buNone/>
            </a:pPr>
            <a:fld id="{00000000-1234-1234-1234-123412341234}" type="slidenum">
              <a:rPr lang="en" sz="900"/>
              <a:t>12</a:t>
            </a:fld>
            <a:endParaRPr sz="900" dirty="0"/>
          </a:p>
        </p:txBody>
      </p:sp>
    </p:spTree>
    <p:extLst>
      <p:ext uri="{BB962C8B-B14F-4D97-AF65-F5344CB8AC3E}">
        <p14:creationId xmlns:p14="http://schemas.microsoft.com/office/powerpoint/2010/main" val="4072902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a:extLst>
            <a:ext uri="{FF2B5EF4-FFF2-40B4-BE49-F238E27FC236}">
              <a16:creationId xmlns:a16="http://schemas.microsoft.com/office/drawing/2014/main" id="{1C2FE60C-923F-8D4D-95B2-249634CA97CD}"/>
            </a:ext>
          </a:extLst>
        </p:cNvPr>
        <p:cNvGrpSpPr/>
        <p:nvPr/>
      </p:nvGrpSpPr>
      <p:grpSpPr>
        <a:xfrm>
          <a:off x="0" y="0"/>
          <a:ext cx="0" cy="0"/>
          <a:chOff x="0" y="0"/>
          <a:chExt cx="0" cy="0"/>
        </a:xfrm>
      </p:grpSpPr>
      <p:sp>
        <p:nvSpPr>
          <p:cNvPr id="1145" name="Google Shape;1145;g35ae7c8e358_2_528:notes">
            <a:extLst>
              <a:ext uri="{FF2B5EF4-FFF2-40B4-BE49-F238E27FC236}">
                <a16:creationId xmlns:a16="http://schemas.microsoft.com/office/drawing/2014/main" id="{FF51B064-F629-E38E-9D0E-63F6C3410DBE}"/>
              </a:ext>
            </a:extLst>
          </p:cNvPr>
          <p:cNvSpPr>
            <a:spLocks noGrp="1" noRot="1" noChangeAspect="1"/>
          </p:cNvSpPr>
          <p:nvPr>
            <p:ph type="sldImg" idx="2"/>
          </p:nvPr>
        </p:nvSpPr>
        <p:spPr>
          <a:xfrm>
            <a:off x="914400" y="571500"/>
            <a:ext cx="2743200" cy="1543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6" name="Google Shape;1146;g35ae7c8e358_2_528:notes">
            <a:extLst>
              <a:ext uri="{FF2B5EF4-FFF2-40B4-BE49-F238E27FC236}">
                <a16:creationId xmlns:a16="http://schemas.microsoft.com/office/drawing/2014/main" id="{CC571BED-CC54-C2D4-2C2C-AC7E7144E80D}"/>
              </a:ext>
            </a:extLst>
          </p:cNvPr>
          <p:cNvSpPr txBox="1">
            <a:spLocks noGrp="1"/>
          </p:cNvSpPr>
          <p:nvPr>
            <p:ph type="body" idx="1"/>
          </p:nvPr>
        </p:nvSpPr>
        <p:spPr>
          <a:xfrm>
            <a:off x="457200" y="2200275"/>
            <a:ext cx="3657600" cy="1800225"/>
          </a:xfrm>
          <a:prstGeom prst="rect">
            <a:avLst/>
          </a:prstGeom>
          <a:noFill/>
          <a:ln>
            <a:noFill/>
          </a:ln>
        </p:spPr>
        <p:txBody>
          <a:bodyPr spcFirstLastPara="1" wrap="square" lIns="55875" tIns="27925" rIns="55875" bIns="27925" anchor="t" anchorCtr="0">
            <a:noAutofit/>
          </a:bodyPr>
          <a:lstStyle/>
          <a:p>
            <a:pPr marL="0" lvl="0" indent="0" algn="l" rtl="0">
              <a:spcBef>
                <a:spcPts val="0"/>
              </a:spcBef>
              <a:spcAft>
                <a:spcPts val="0"/>
              </a:spcAft>
              <a:buNone/>
            </a:pPr>
            <a:endParaRPr sz="900" dirty="0"/>
          </a:p>
        </p:txBody>
      </p:sp>
      <p:sp>
        <p:nvSpPr>
          <p:cNvPr id="1147" name="Google Shape;1147;g35ae7c8e358_2_528:notes">
            <a:extLst>
              <a:ext uri="{FF2B5EF4-FFF2-40B4-BE49-F238E27FC236}">
                <a16:creationId xmlns:a16="http://schemas.microsoft.com/office/drawing/2014/main" id="{9F8E045D-D089-B380-3EAD-3B21CE85D66C}"/>
              </a:ext>
            </a:extLst>
          </p:cNvPr>
          <p:cNvSpPr txBox="1">
            <a:spLocks noGrp="1"/>
          </p:cNvSpPr>
          <p:nvPr>
            <p:ph type="sldNum" idx="12"/>
          </p:nvPr>
        </p:nvSpPr>
        <p:spPr>
          <a:xfrm>
            <a:off x="2589742" y="4342607"/>
            <a:ext cx="1981200" cy="229393"/>
          </a:xfrm>
          <a:prstGeom prst="rect">
            <a:avLst/>
          </a:prstGeom>
          <a:noFill/>
          <a:ln>
            <a:noFill/>
          </a:ln>
        </p:spPr>
        <p:txBody>
          <a:bodyPr spcFirstLastPara="1" wrap="square" lIns="55875" tIns="27925" rIns="55875" bIns="27925" anchor="b" anchorCtr="0">
            <a:noAutofit/>
          </a:bodyPr>
          <a:lstStyle/>
          <a:p>
            <a:pPr marL="0" lvl="0" indent="0" algn="r" rtl="0">
              <a:spcBef>
                <a:spcPts val="0"/>
              </a:spcBef>
              <a:spcAft>
                <a:spcPts val="0"/>
              </a:spcAft>
              <a:buNone/>
            </a:pPr>
            <a:fld id="{00000000-1234-1234-1234-123412341234}" type="slidenum">
              <a:rPr lang="en" sz="900"/>
              <a:t>15</a:t>
            </a:fld>
            <a:endParaRPr sz="900" dirty="0"/>
          </a:p>
        </p:txBody>
      </p:sp>
    </p:spTree>
    <p:extLst>
      <p:ext uri="{BB962C8B-B14F-4D97-AF65-F5344CB8AC3E}">
        <p14:creationId xmlns:p14="http://schemas.microsoft.com/office/powerpoint/2010/main" val="2279290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35ae7c8e358_16_44:notes"/>
          <p:cNvSpPr>
            <a:spLocks noGrp="1" noRot="1" noChangeAspect="1"/>
          </p:cNvSpPr>
          <p:nvPr>
            <p:ph type="sldImg" idx="2"/>
          </p:nvPr>
        </p:nvSpPr>
        <p:spPr>
          <a:xfrm>
            <a:off x="914400" y="571500"/>
            <a:ext cx="2743200" cy="1543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8" name="Google Shape;848;g35ae7c8e358_16_44:notes"/>
          <p:cNvSpPr txBox="1">
            <a:spLocks noGrp="1"/>
          </p:cNvSpPr>
          <p:nvPr>
            <p:ph type="body" idx="1"/>
          </p:nvPr>
        </p:nvSpPr>
        <p:spPr>
          <a:xfrm>
            <a:off x="457200" y="2200275"/>
            <a:ext cx="3657600" cy="1800300"/>
          </a:xfrm>
          <a:prstGeom prst="rect">
            <a:avLst/>
          </a:prstGeom>
          <a:noFill/>
          <a:ln>
            <a:noFill/>
          </a:ln>
        </p:spPr>
        <p:txBody>
          <a:bodyPr spcFirstLastPara="1" wrap="square" lIns="55875" tIns="27925" rIns="55875" bIns="27925" anchor="t" anchorCtr="0">
            <a:noAutofit/>
          </a:bodyPr>
          <a:lstStyle/>
          <a:p>
            <a:pPr marL="0" lvl="0" indent="0" algn="l" rtl="0">
              <a:spcBef>
                <a:spcPts val="0"/>
              </a:spcBef>
              <a:spcAft>
                <a:spcPts val="0"/>
              </a:spcAft>
              <a:buNone/>
            </a:pPr>
            <a:endParaRPr sz="900"/>
          </a:p>
        </p:txBody>
      </p:sp>
      <p:sp>
        <p:nvSpPr>
          <p:cNvPr id="849" name="Google Shape;849;g35ae7c8e358_16_44:notes"/>
          <p:cNvSpPr txBox="1">
            <a:spLocks noGrp="1"/>
          </p:cNvSpPr>
          <p:nvPr>
            <p:ph type="sldNum" idx="12"/>
          </p:nvPr>
        </p:nvSpPr>
        <p:spPr>
          <a:xfrm>
            <a:off x="2589742" y="4342607"/>
            <a:ext cx="1981200" cy="229500"/>
          </a:xfrm>
          <a:prstGeom prst="rect">
            <a:avLst/>
          </a:prstGeom>
          <a:noFill/>
          <a:ln>
            <a:noFill/>
          </a:ln>
        </p:spPr>
        <p:txBody>
          <a:bodyPr spcFirstLastPara="1" wrap="square" lIns="55875" tIns="27925" rIns="55875" bIns="27925" anchor="b" anchorCtr="0">
            <a:noAutofit/>
          </a:bodyPr>
          <a:lstStyle/>
          <a:p>
            <a:pPr marL="0" lvl="0" indent="0" algn="r" rtl="0">
              <a:spcBef>
                <a:spcPts val="0"/>
              </a:spcBef>
              <a:spcAft>
                <a:spcPts val="0"/>
              </a:spcAft>
              <a:buNone/>
            </a:pPr>
            <a:fld id="{00000000-1234-1234-1234-123412341234}" type="slidenum">
              <a:rPr lang="en" sz="900"/>
              <a:t>19</a:t>
            </a:fld>
            <a:endParaRPr sz="900"/>
          </a:p>
        </p:txBody>
      </p:sp>
    </p:spTree>
    <p:extLst>
      <p:ext uri="{BB962C8B-B14F-4D97-AF65-F5344CB8AC3E}">
        <p14:creationId xmlns:p14="http://schemas.microsoft.com/office/powerpoint/2010/main" val="16332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5ae7c8e358_2_323:notes"/>
          <p:cNvSpPr>
            <a:spLocks noGrp="1" noRot="1" noChangeAspect="1"/>
          </p:cNvSpPr>
          <p:nvPr>
            <p:ph type="sldImg" idx="2"/>
          </p:nvPr>
        </p:nvSpPr>
        <p:spPr>
          <a:xfrm>
            <a:off x="914400" y="571500"/>
            <a:ext cx="2743200" cy="1543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35ae7c8e358_2_323:notes"/>
          <p:cNvSpPr txBox="1">
            <a:spLocks noGrp="1"/>
          </p:cNvSpPr>
          <p:nvPr>
            <p:ph type="body" idx="1"/>
          </p:nvPr>
        </p:nvSpPr>
        <p:spPr>
          <a:xfrm>
            <a:off x="457200" y="2200275"/>
            <a:ext cx="3657600" cy="1800225"/>
          </a:xfrm>
          <a:prstGeom prst="rect">
            <a:avLst/>
          </a:prstGeom>
          <a:noFill/>
          <a:ln>
            <a:noFill/>
          </a:ln>
        </p:spPr>
        <p:txBody>
          <a:bodyPr spcFirstLastPara="1" wrap="square" lIns="55875" tIns="27925" rIns="55875" bIns="27925" anchor="t" anchorCtr="0">
            <a:noAutofit/>
          </a:bodyPr>
          <a:lstStyle/>
          <a:p>
            <a:pPr marL="0" lvl="0" indent="0" algn="l" rtl="0">
              <a:spcBef>
                <a:spcPts val="0"/>
              </a:spcBef>
              <a:spcAft>
                <a:spcPts val="0"/>
              </a:spcAft>
              <a:buNone/>
            </a:pPr>
            <a:endParaRPr sz="900" dirty="0"/>
          </a:p>
        </p:txBody>
      </p:sp>
      <p:sp>
        <p:nvSpPr>
          <p:cNvPr id="388" name="Google Shape;388;g35ae7c8e358_2_323:notes"/>
          <p:cNvSpPr txBox="1">
            <a:spLocks noGrp="1"/>
          </p:cNvSpPr>
          <p:nvPr>
            <p:ph type="sldNum" idx="12"/>
          </p:nvPr>
        </p:nvSpPr>
        <p:spPr>
          <a:xfrm>
            <a:off x="2589742" y="4342607"/>
            <a:ext cx="1981200" cy="229393"/>
          </a:xfrm>
          <a:prstGeom prst="rect">
            <a:avLst/>
          </a:prstGeom>
          <a:noFill/>
          <a:ln>
            <a:noFill/>
          </a:ln>
        </p:spPr>
        <p:txBody>
          <a:bodyPr spcFirstLastPara="1" wrap="square" lIns="55875" tIns="27925" rIns="55875" bIns="27925" anchor="b" anchorCtr="0">
            <a:noAutofit/>
          </a:bodyPr>
          <a:lstStyle/>
          <a:p>
            <a:pPr marL="0" lvl="0" indent="0" algn="r" rtl="0">
              <a:spcBef>
                <a:spcPts val="0"/>
              </a:spcBef>
              <a:spcAft>
                <a:spcPts val="0"/>
              </a:spcAft>
              <a:buNone/>
            </a:pPr>
            <a:fld id="{00000000-1234-1234-1234-123412341234}" type="slidenum">
              <a:rPr lang="en" sz="900"/>
              <a:t>21</a:t>
            </a:fld>
            <a:endParaRPr sz="900" dirty="0"/>
          </a:p>
        </p:txBody>
      </p:sp>
    </p:spTree>
    <p:extLst>
      <p:ext uri="{BB962C8B-B14F-4D97-AF65-F5344CB8AC3E}">
        <p14:creationId xmlns:p14="http://schemas.microsoft.com/office/powerpoint/2010/main" val="159030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2F0EB-A860-7F39-2A1B-B5E07F2EE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593BA-C040-6673-1ADF-2DEAA5D8E85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85B6D5A-2B23-8F9A-935E-467CB9D3866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1522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11/28/2025</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11/28/2025</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11/28/2025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1"/>
        <p:cNvGrpSpPr/>
        <p:nvPr/>
      </p:nvGrpSpPr>
      <p:grpSpPr>
        <a:xfrm>
          <a:off x="0" y="0"/>
          <a:ext cx="0" cy="0"/>
          <a:chOff x="0" y="0"/>
          <a:chExt cx="0" cy="0"/>
        </a:xfrm>
      </p:grpSpPr>
    </p:spTree>
    <p:extLst>
      <p:ext uri="{BB962C8B-B14F-4D97-AF65-F5344CB8AC3E}">
        <p14:creationId xmlns:p14="http://schemas.microsoft.com/office/powerpoint/2010/main" val="36080612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325" y="1637146"/>
            <a:ext cx="18733486" cy="4513186"/>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11433"/>
            </a:lvl1pPr>
            <a:lvl2pPr lvl="1" algn="ctr">
              <a:spcBef>
                <a:spcPts val="0"/>
              </a:spcBef>
              <a:spcAft>
                <a:spcPts val="0"/>
              </a:spcAft>
              <a:buSzPts val="5200"/>
              <a:buNone/>
              <a:defRPr sz="11433"/>
            </a:lvl2pPr>
            <a:lvl3pPr lvl="2" algn="ctr">
              <a:spcBef>
                <a:spcPts val="0"/>
              </a:spcBef>
              <a:spcAft>
                <a:spcPts val="0"/>
              </a:spcAft>
              <a:buSzPts val="5200"/>
              <a:buNone/>
              <a:defRPr sz="11433"/>
            </a:lvl3pPr>
            <a:lvl4pPr lvl="3" algn="ctr">
              <a:spcBef>
                <a:spcPts val="0"/>
              </a:spcBef>
              <a:spcAft>
                <a:spcPts val="0"/>
              </a:spcAft>
              <a:buSzPts val="5200"/>
              <a:buNone/>
              <a:defRPr sz="11433"/>
            </a:lvl4pPr>
            <a:lvl5pPr lvl="4" algn="ctr">
              <a:spcBef>
                <a:spcPts val="0"/>
              </a:spcBef>
              <a:spcAft>
                <a:spcPts val="0"/>
              </a:spcAft>
              <a:buSzPts val="5200"/>
              <a:buNone/>
              <a:defRPr sz="11433"/>
            </a:lvl5pPr>
            <a:lvl6pPr lvl="5" algn="ctr">
              <a:spcBef>
                <a:spcPts val="0"/>
              </a:spcBef>
              <a:spcAft>
                <a:spcPts val="0"/>
              </a:spcAft>
              <a:buSzPts val="5200"/>
              <a:buNone/>
              <a:defRPr sz="11433"/>
            </a:lvl6pPr>
            <a:lvl7pPr lvl="6" algn="ctr">
              <a:spcBef>
                <a:spcPts val="0"/>
              </a:spcBef>
              <a:spcAft>
                <a:spcPts val="0"/>
              </a:spcAft>
              <a:buSzPts val="5200"/>
              <a:buNone/>
              <a:defRPr sz="11433"/>
            </a:lvl7pPr>
            <a:lvl8pPr lvl="7" algn="ctr">
              <a:spcBef>
                <a:spcPts val="0"/>
              </a:spcBef>
              <a:spcAft>
                <a:spcPts val="0"/>
              </a:spcAft>
              <a:buSzPts val="5200"/>
              <a:buNone/>
              <a:defRPr sz="11433"/>
            </a:lvl8pPr>
            <a:lvl9pPr lvl="8" algn="ctr">
              <a:spcBef>
                <a:spcPts val="0"/>
              </a:spcBef>
              <a:spcAft>
                <a:spcPts val="0"/>
              </a:spcAft>
              <a:buSzPts val="5200"/>
              <a:buNone/>
              <a:defRPr sz="11433"/>
            </a:lvl9pPr>
          </a:lstStyle>
          <a:p>
            <a:endParaRPr/>
          </a:p>
        </p:txBody>
      </p:sp>
      <p:sp>
        <p:nvSpPr>
          <p:cNvPr id="11" name="Google Shape;11;p2"/>
          <p:cNvSpPr txBox="1">
            <a:spLocks noGrp="1"/>
          </p:cNvSpPr>
          <p:nvPr>
            <p:ph type="subTitle" idx="1"/>
          </p:nvPr>
        </p:nvSpPr>
        <p:spPr>
          <a:xfrm>
            <a:off x="685307" y="6231576"/>
            <a:ext cx="18733486" cy="1742741"/>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6156"/>
            </a:lvl1pPr>
            <a:lvl2pPr lvl="1" algn="ctr">
              <a:lnSpc>
                <a:spcPct val="100000"/>
              </a:lnSpc>
              <a:spcBef>
                <a:spcPts val="0"/>
              </a:spcBef>
              <a:spcAft>
                <a:spcPts val="0"/>
              </a:spcAft>
              <a:buSzPts val="2800"/>
              <a:buNone/>
              <a:defRPr sz="6156"/>
            </a:lvl2pPr>
            <a:lvl3pPr lvl="2" algn="ctr">
              <a:lnSpc>
                <a:spcPct val="100000"/>
              </a:lnSpc>
              <a:spcBef>
                <a:spcPts val="0"/>
              </a:spcBef>
              <a:spcAft>
                <a:spcPts val="0"/>
              </a:spcAft>
              <a:buSzPts val="2800"/>
              <a:buNone/>
              <a:defRPr sz="6156"/>
            </a:lvl3pPr>
            <a:lvl4pPr lvl="3" algn="ctr">
              <a:lnSpc>
                <a:spcPct val="100000"/>
              </a:lnSpc>
              <a:spcBef>
                <a:spcPts val="0"/>
              </a:spcBef>
              <a:spcAft>
                <a:spcPts val="0"/>
              </a:spcAft>
              <a:buSzPts val="2800"/>
              <a:buNone/>
              <a:defRPr sz="6156"/>
            </a:lvl4pPr>
            <a:lvl5pPr lvl="4" algn="ctr">
              <a:lnSpc>
                <a:spcPct val="100000"/>
              </a:lnSpc>
              <a:spcBef>
                <a:spcPts val="0"/>
              </a:spcBef>
              <a:spcAft>
                <a:spcPts val="0"/>
              </a:spcAft>
              <a:buSzPts val="2800"/>
              <a:buNone/>
              <a:defRPr sz="6156"/>
            </a:lvl5pPr>
            <a:lvl6pPr lvl="5" algn="ctr">
              <a:lnSpc>
                <a:spcPct val="100000"/>
              </a:lnSpc>
              <a:spcBef>
                <a:spcPts val="0"/>
              </a:spcBef>
              <a:spcAft>
                <a:spcPts val="0"/>
              </a:spcAft>
              <a:buSzPts val="2800"/>
              <a:buNone/>
              <a:defRPr sz="6156"/>
            </a:lvl6pPr>
            <a:lvl7pPr lvl="6" algn="ctr">
              <a:lnSpc>
                <a:spcPct val="100000"/>
              </a:lnSpc>
              <a:spcBef>
                <a:spcPts val="0"/>
              </a:spcBef>
              <a:spcAft>
                <a:spcPts val="0"/>
              </a:spcAft>
              <a:buSzPts val="2800"/>
              <a:buNone/>
              <a:defRPr sz="6156"/>
            </a:lvl7pPr>
            <a:lvl8pPr lvl="7" algn="ctr">
              <a:lnSpc>
                <a:spcPct val="100000"/>
              </a:lnSpc>
              <a:spcBef>
                <a:spcPts val="0"/>
              </a:spcBef>
              <a:spcAft>
                <a:spcPts val="0"/>
              </a:spcAft>
              <a:buSzPts val="2800"/>
              <a:buNone/>
              <a:defRPr sz="6156"/>
            </a:lvl8pPr>
            <a:lvl9pPr lvl="8" algn="ctr">
              <a:lnSpc>
                <a:spcPct val="100000"/>
              </a:lnSpc>
              <a:spcBef>
                <a:spcPts val="0"/>
              </a:spcBef>
              <a:spcAft>
                <a:spcPts val="0"/>
              </a:spcAft>
              <a:buSzPts val="2800"/>
              <a:buNone/>
              <a:defRPr sz="6156"/>
            </a:lvl9pPr>
          </a:lstStyle>
          <a:p>
            <a:endParaRPr/>
          </a:p>
        </p:txBody>
      </p:sp>
      <p:sp>
        <p:nvSpPr>
          <p:cNvPr id="12" name="Google Shape;12;p2"/>
          <p:cNvSpPr txBox="1">
            <a:spLocks noGrp="1"/>
          </p:cNvSpPr>
          <p:nvPr>
            <p:ph type="sldNum" idx="12"/>
          </p:nvPr>
        </p:nvSpPr>
        <p:spPr>
          <a:xfrm>
            <a:off x="18627640" y="10253320"/>
            <a:ext cx="1206378" cy="865434"/>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dirty="0"/>
          </a:p>
        </p:txBody>
      </p:sp>
    </p:spTree>
    <p:extLst>
      <p:ext uri="{BB962C8B-B14F-4D97-AF65-F5344CB8AC3E}">
        <p14:creationId xmlns:p14="http://schemas.microsoft.com/office/powerpoint/2010/main" val="1884135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05205" y="452374"/>
            <a:ext cx="18093690" cy="180949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11/28/2025</a:t>
            </a:fld>
            <a:endParaRPr lang="en-US" dirty="0"/>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3" Type="http://schemas.openxmlformats.org/officeDocument/2006/relationships/image" Target="../media/image24.png"/><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image" Target="../media/image23.pn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8" Type="http://schemas.openxmlformats.org/officeDocument/2006/relationships/image" Target="../media/image58.jp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image" Target="../media/image52.png"/><Relationship Id="rId1" Type="http://schemas.openxmlformats.org/officeDocument/2006/relationships/slideLayout" Target="../slideLayouts/slideLayout5.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jpg"/><Relationship Id="rId9"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5.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1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 Id="rId5" Type="http://schemas.openxmlformats.org/officeDocument/2006/relationships/image" Target="../media/image75.png"/><Relationship Id="rId4" Type="http://schemas.openxmlformats.org/officeDocument/2006/relationships/image" Target="../media/image74.png"/></Relationships>
</file>

<file path=ppt/slides/_rels/slide1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5.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chart" Target="../charts/chart2.xml"/><Relationship Id="rId1" Type="http://schemas.openxmlformats.org/officeDocument/2006/relationships/slideLayout" Target="../slideLayouts/slideLayout5.xml"/><Relationship Id="rId5" Type="http://schemas.openxmlformats.org/officeDocument/2006/relationships/image" Target="../media/image99.png"/><Relationship Id="rId4" Type="http://schemas.openxmlformats.org/officeDocument/2006/relationships/image" Target="../media/image9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5.xml"/><Relationship Id="rId5" Type="http://schemas.openxmlformats.org/officeDocument/2006/relationships/image" Target="../media/image107.png"/><Relationship Id="rId4" Type="http://schemas.openxmlformats.org/officeDocument/2006/relationships/image" Target="../media/image106.png"/></Relationships>
</file>

<file path=ppt/slides/_rels/slide3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5.xml"/><Relationship Id="rId5" Type="http://schemas.openxmlformats.org/officeDocument/2006/relationships/image" Target="../media/image111.png"/><Relationship Id="rId4" Type="http://schemas.openxmlformats.org/officeDocument/2006/relationships/image" Target="../media/image110.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5.xml"/><Relationship Id="rId4" Type="http://schemas.openxmlformats.org/officeDocument/2006/relationships/image" Target="../media/image1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18" Type="http://schemas.openxmlformats.org/officeDocument/2006/relationships/image" Target="../media/image131.png"/><Relationship Id="rId26" Type="http://schemas.openxmlformats.org/officeDocument/2006/relationships/image" Target="../media/image139.png"/><Relationship Id="rId3" Type="http://schemas.openxmlformats.org/officeDocument/2006/relationships/image" Target="../media/image116.png"/><Relationship Id="rId21" Type="http://schemas.openxmlformats.org/officeDocument/2006/relationships/image" Target="../media/image134.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5" Type="http://schemas.openxmlformats.org/officeDocument/2006/relationships/image" Target="../media/image138.png"/><Relationship Id="rId2" Type="http://schemas.openxmlformats.org/officeDocument/2006/relationships/image" Target="../media/image115.png"/><Relationship Id="rId16" Type="http://schemas.openxmlformats.org/officeDocument/2006/relationships/image" Target="../media/image129.png"/><Relationship Id="rId20" Type="http://schemas.openxmlformats.org/officeDocument/2006/relationships/image" Target="../media/image133.png"/><Relationship Id="rId29" Type="http://schemas.openxmlformats.org/officeDocument/2006/relationships/image" Target="../media/image142.png"/><Relationship Id="rId1" Type="http://schemas.openxmlformats.org/officeDocument/2006/relationships/slideLayout" Target="../slideLayouts/slideLayout5.xml"/><Relationship Id="rId6" Type="http://schemas.openxmlformats.org/officeDocument/2006/relationships/image" Target="../media/image119.png"/><Relationship Id="rId11" Type="http://schemas.openxmlformats.org/officeDocument/2006/relationships/image" Target="../media/image124.png"/><Relationship Id="rId24" Type="http://schemas.openxmlformats.org/officeDocument/2006/relationships/image" Target="../media/image137.png"/><Relationship Id="rId5" Type="http://schemas.openxmlformats.org/officeDocument/2006/relationships/image" Target="../media/image118.png"/><Relationship Id="rId15" Type="http://schemas.openxmlformats.org/officeDocument/2006/relationships/image" Target="../media/image128.png"/><Relationship Id="rId23" Type="http://schemas.openxmlformats.org/officeDocument/2006/relationships/image" Target="../media/image136.png"/><Relationship Id="rId28" Type="http://schemas.openxmlformats.org/officeDocument/2006/relationships/image" Target="../media/image141.png"/><Relationship Id="rId10" Type="http://schemas.openxmlformats.org/officeDocument/2006/relationships/image" Target="../media/image123.png"/><Relationship Id="rId19" Type="http://schemas.openxmlformats.org/officeDocument/2006/relationships/image" Target="../media/image132.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 Id="rId22" Type="http://schemas.openxmlformats.org/officeDocument/2006/relationships/image" Target="../media/image135.png"/><Relationship Id="rId27" Type="http://schemas.openxmlformats.org/officeDocument/2006/relationships/image" Target="../media/image140.png"/></Relationships>
</file>

<file path=ppt/slides/_rels/slide42.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png"/><Relationship Id="rId3" Type="http://schemas.openxmlformats.org/officeDocument/2006/relationships/image" Target="../media/image144.png"/><Relationship Id="rId7" Type="http://schemas.openxmlformats.org/officeDocument/2006/relationships/image" Target="../media/image148.png"/><Relationship Id="rId12" Type="http://schemas.openxmlformats.org/officeDocument/2006/relationships/image" Target="../media/image153.png"/><Relationship Id="rId2" Type="http://schemas.openxmlformats.org/officeDocument/2006/relationships/image" Target="../media/image143.png"/><Relationship Id="rId1" Type="http://schemas.openxmlformats.org/officeDocument/2006/relationships/slideLayout" Target="../slideLayouts/slideLayout5.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0" Type="http://schemas.openxmlformats.org/officeDocument/2006/relationships/image" Target="../media/image151.png"/><Relationship Id="rId4" Type="http://schemas.openxmlformats.org/officeDocument/2006/relationships/image" Target="../media/image145.png"/><Relationship Id="rId9" Type="http://schemas.openxmlformats.org/officeDocument/2006/relationships/image" Target="../media/image15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609"/>
            <a:chOff x="0" y="0"/>
            <a:chExt cx="20104100" cy="11308609"/>
          </a:xfrm>
        </p:grpSpPr>
        <p:sp>
          <p:nvSpPr>
            <p:cNvPr id="3" name="object 3"/>
            <p:cNvSpPr/>
            <p:nvPr/>
          </p:nvSpPr>
          <p:spPr>
            <a:xfrm>
              <a:off x="0" y="0"/>
              <a:ext cx="20104100" cy="11224895"/>
            </a:xfrm>
            <a:custGeom>
              <a:avLst/>
              <a:gdLst/>
              <a:ahLst/>
              <a:cxnLst/>
              <a:rect l="l" t="t" r="r" b="b"/>
              <a:pathLst>
                <a:path w="20104100" h="11224895">
                  <a:moveTo>
                    <a:pt x="0" y="11224789"/>
                  </a:moveTo>
                  <a:lnTo>
                    <a:pt x="20104099" y="11224789"/>
                  </a:lnTo>
                  <a:lnTo>
                    <a:pt x="20104099" y="0"/>
                  </a:lnTo>
                  <a:lnTo>
                    <a:pt x="0" y="0"/>
                  </a:lnTo>
                  <a:lnTo>
                    <a:pt x="0" y="11224789"/>
                  </a:lnTo>
                  <a:close/>
                </a:path>
              </a:pathLst>
            </a:custGeom>
            <a:solidFill>
              <a:srgbClr val="000000"/>
            </a:solidFill>
          </p:spPr>
          <p:txBody>
            <a:bodyPr wrap="square" lIns="0" tIns="0" rIns="0" bIns="0" rtlCol="0"/>
            <a:lstStyle/>
            <a:p>
              <a:endParaRPr dirty="0"/>
            </a:p>
          </p:txBody>
        </p:sp>
        <p:sp>
          <p:nvSpPr>
            <p:cNvPr id="7" name="object 7"/>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sp>
        <p:nvSpPr>
          <p:cNvPr id="10" name="TextBox 9">
            <a:extLst>
              <a:ext uri="{FF2B5EF4-FFF2-40B4-BE49-F238E27FC236}">
                <a16:creationId xmlns:a16="http://schemas.microsoft.com/office/drawing/2014/main" id="{E3E08F9A-ADCB-7952-74FB-8537F879BB0E}"/>
              </a:ext>
            </a:extLst>
          </p:cNvPr>
          <p:cNvSpPr txBox="1"/>
          <p:nvPr/>
        </p:nvSpPr>
        <p:spPr>
          <a:xfrm>
            <a:off x="1060450" y="5388546"/>
            <a:ext cx="10058400" cy="3093154"/>
          </a:xfrm>
          <a:prstGeom prst="rect">
            <a:avLst/>
          </a:prstGeom>
          <a:noFill/>
        </p:spPr>
        <p:txBody>
          <a:bodyPr wrap="square">
            <a:spAutoFit/>
          </a:bodyPr>
          <a:lstStyle/>
          <a:p>
            <a:pPr marL="0" marR="0" lvl="0" indent="0" rtl="0">
              <a:spcBef>
                <a:spcPts val="0"/>
              </a:spcBef>
              <a:spcAft>
                <a:spcPts val="0"/>
              </a:spcAft>
              <a:buClr>
                <a:srgbClr val="FFFFFF"/>
              </a:buClr>
              <a:buSzPts val="3600"/>
              <a:buFont typeface="Inter Medium"/>
              <a:buNone/>
            </a:pPr>
            <a:r>
              <a:rPr lang="en-IN" sz="6500" b="0" i="0" u="none" strike="noStrike" cap="none" dirty="0">
                <a:solidFill>
                  <a:schemeClr val="bg1"/>
                </a:solidFill>
                <a:latin typeface="Arial" panose="020B0604020202020204" pitchFamily="34" charset="0"/>
                <a:ea typeface="Inter Medium"/>
                <a:cs typeface="Arial" panose="020B0604020202020204" pitchFamily="34" charset="0"/>
                <a:sym typeface="Inter Medium"/>
              </a:rPr>
              <a:t>Company Overview</a:t>
            </a:r>
          </a:p>
          <a:p>
            <a:pPr marL="0" marR="0" lvl="0" indent="0" rtl="0">
              <a:spcBef>
                <a:spcPts val="0"/>
              </a:spcBef>
              <a:spcAft>
                <a:spcPts val="0"/>
              </a:spcAft>
              <a:buClr>
                <a:srgbClr val="FFFFFF"/>
              </a:buClr>
              <a:buSzPts val="3600"/>
              <a:buFont typeface="Inter Medium"/>
              <a:buNone/>
            </a:pPr>
            <a:endParaRPr lang="en-IN" sz="6500" b="0" i="0" u="none" strike="noStrike" cap="none" dirty="0">
              <a:solidFill>
                <a:schemeClr val="bg1"/>
              </a:solidFill>
              <a:latin typeface="Arial" panose="020B0604020202020204" pitchFamily="34" charset="0"/>
              <a:ea typeface="Inter Medium"/>
              <a:cs typeface="Arial" panose="020B0604020202020204" pitchFamily="34" charset="0"/>
              <a:sym typeface="Inter Medium"/>
            </a:endParaRPr>
          </a:p>
          <a:p>
            <a:pPr marL="0" marR="0" lvl="0" indent="0" rtl="0">
              <a:spcBef>
                <a:spcPts val="0"/>
              </a:spcBef>
              <a:spcAft>
                <a:spcPts val="0"/>
              </a:spcAft>
              <a:buClr>
                <a:srgbClr val="FFFFFF"/>
              </a:buClr>
              <a:buSzPts val="3600"/>
              <a:buFont typeface="Inter Medium"/>
              <a:buNone/>
            </a:pPr>
            <a:r>
              <a:rPr lang="en-IN" sz="6500" dirty="0">
                <a:solidFill>
                  <a:schemeClr val="bg1"/>
                </a:solidFill>
                <a:latin typeface="Arial" panose="020B0604020202020204" pitchFamily="34" charset="0"/>
                <a:ea typeface="Inter Medium"/>
                <a:cs typeface="Arial" panose="020B0604020202020204" pitchFamily="34" charset="0"/>
                <a:sym typeface="Inter Medium"/>
              </a:rPr>
              <a:t>November 2025</a:t>
            </a:r>
            <a:endParaRPr lang="en-IN" sz="6500" b="0" i="0" u="none" strike="noStrike" cap="none" dirty="0">
              <a:solidFill>
                <a:schemeClr val="bg1"/>
              </a:solidFill>
              <a:latin typeface="Arial" panose="020B0604020202020204" pitchFamily="34" charset="0"/>
              <a:ea typeface="Calibri"/>
              <a:cs typeface="Arial" panose="020B0604020202020204" pitchFamily="34" charset="0"/>
              <a:sym typeface="Calibri"/>
            </a:endParaRPr>
          </a:p>
        </p:txBody>
      </p:sp>
      <p:pic>
        <p:nvPicPr>
          <p:cNvPr id="5" name="Picture 4" descr="A close-up of a logo&#10;&#10;AI-generated content may be incorrect.">
            <a:extLst>
              <a:ext uri="{FF2B5EF4-FFF2-40B4-BE49-F238E27FC236}">
                <a16:creationId xmlns:a16="http://schemas.microsoft.com/office/drawing/2014/main" id="{AF8BBB87-A445-DDA2-12B2-AE8FA3ADD5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450" y="1006475"/>
            <a:ext cx="2819400" cy="7956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nvGrpSpPr>
          <p:cNvPr id="5" name="object 5"/>
          <p:cNvGrpSpPr/>
          <p:nvPr/>
        </p:nvGrpSpPr>
        <p:grpSpPr>
          <a:xfrm>
            <a:off x="1047088" y="2774784"/>
            <a:ext cx="18010121" cy="7487284"/>
            <a:chOff x="1047088" y="2774784"/>
            <a:chExt cx="18010121" cy="7487284"/>
          </a:xfrm>
        </p:grpSpPr>
        <p:pic>
          <p:nvPicPr>
            <p:cNvPr id="6" name="object 6"/>
            <p:cNvPicPr/>
            <p:nvPr/>
          </p:nvPicPr>
          <p:blipFill>
            <a:blip r:embed="rId2" cstate="print"/>
            <a:stretch>
              <a:fillRect/>
            </a:stretch>
          </p:blipFill>
          <p:spPr>
            <a:xfrm>
              <a:off x="1047088" y="2774784"/>
              <a:ext cx="12418470" cy="7486683"/>
            </a:xfrm>
            <a:prstGeom prst="rect">
              <a:avLst/>
            </a:prstGeom>
          </p:spPr>
        </p:pic>
        <p:pic>
          <p:nvPicPr>
            <p:cNvPr id="7" name="object 7"/>
            <p:cNvPicPr/>
            <p:nvPr/>
          </p:nvPicPr>
          <p:blipFill>
            <a:blip r:embed="rId3" cstate="print"/>
            <a:stretch>
              <a:fillRect/>
            </a:stretch>
          </p:blipFill>
          <p:spPr>
            <a:xfrm>
              <a:off x="1153732" y="5151675"/>
              <a:ext cx="12251118" cy="5109792"/>
            </a:xfrm>
            <a:prstGeom prst="rect">
              <a:avLst/>
            </a:prstGeom>
          </p:spPr>
        </p:pic>
        <p:sp>
          <p:nvSpPr>
            <p:cNvPr id="8" name="object 8"/>
            <p:cNvSpPr/>
            <p:nvPr/>
          </p:nvSpPr>
          <p:spPr>
            <a:xfrm>
              <a:off x="13716859" y="2774784"/>
              <a:ext cx="5340350" cy="7487284"/>
            </a:xfrm>
            <a:custGeom>
              <a:avLst/>
              <a:gdLst/>
              <a:ahLst/>
              <a:cxnLst/>
              <a:rect l="l" t="t" r="r" b="b"/>
              <a:pathLst>
                <a:path w="5340350" h="7487284">
                  <a:moveTo>
                    <a:pt x="5172617" y="0"/>
                  </a:moveTo>
                  <a:lnTo>
                    <a:pt x="167534" y="0"/>
                  </a:lnTo>
                  <a:lnTo>
                    <a:pt x="122996" y="5984"/>
                  </a:lnTo>
                  <a:lnTo>
                    <a:pt x="82976" y="22873"/>
                  </a:lnTo>
                  <a:lnTo>
                    <a:pt x="49069" y="49069"/>
                  </a:lnTo>
                  <a:lnTo>
                    <a:pt x="22873" y="82976"/>
                  </a:lnTo>
                  <a:lnTo>
                    <a:pt x="5984" y="122996"/>
                  </a:lnTo>
                  <a:lnTo>
                    <a:pt x="0" y="167534"/>
                  </a:lnTo>
                  <a:lnTo>
                    <a:pt x="0" y="7319148"/>
                  </a:lnTo>
                  <a:lnTo>
                    <a:pt x="5984" y="7363686"/>
                  </a:lnTo>
                  <a:lnTo>
                    <a:pt x="22873" y="7403706"/>
                  </a:lnTo>
                  <a:lnTo>
                    <a:pt x="49069" y="7437613"/>
                  </a:lnTo>
                  <a:lnTo>
                    <a:pt x="82976" y="7463809"/>
                  </a:lnTo>
                  <a:lnTo>
                    <a:pt x="122996" y="7480698"/>
                  </a:lnTo>
                  <a:lnTo>
                    <a:pt x="167534" y="7486683"/>
                  </a:lnTo>
                  <a:lnTo>
                    <a:pt x="5172617" y="7486683"/>
                  </a:lnTo>
                  <a:lnTo>
                    <a:pt x="5217154" y="7480698"/>
                  </a:lnTo>
                  <a:lnTo>
                    <a:pt x="5257175" y="7463809"/>
                  </a:lnTo>
                  <a:lnTo>
                    <a:pt x="5291081" y="7437613"/>
                  </a:lnTo>
                  <a:lnTo>
                    <a:pt x="5317278" y="7403706"/>
                  </a:lnTo>
                  <a:lnTo>
                    <a:pt x="5334167" y="7363686"/>
                  </a:lnTo>
                  <a:lnTo>
                    <a:pt x="5340151" y="7319148"/>
                  </a:lnTo>
                  <a:lnTo>
                    <a:pt x="5340151" y="167534"/>
                  </a:lnTo>
                  <a:lnTo>
                    <a:pt x="5334167" y="122996"/>
                  </a:lnTo>
                  <a:lnTo>
                    <a:pt x="5317278" y="82976"/>
                  </a:lnTo>
                  <a:lnTo>
                    <a:pt x="5291081" y="49069"/>
                  </a:lnTo>
                  <a:lnTo>
                    <a:pt x="5257175" y="22873"/>
                  </a:lnTo>
                  <a:lnTo>
                    <a:pt x="5217154" y="5984"/>
                  </a:lnTo>
                  <a:lnTo>
                    <a:pt x="5172617" y="0"/>
                  </a:lnTo>
                  <a:close/>
                </a:path>
              </a:pathLst>
            </a:custGeom>
            <a:solidFill>
              <a:srgbClr val="E2E2E2"/>
            </a:solidFill>
          </p:spPr>
          <p:txBody>
            <a:bodyPr wrap="square" lIns="0" tIns="0" rIns="0" bIns="0" rtlCol="0"/>
            <a:lstStyle/>
            <a:p>
              <a:endParaRPr dirty="0"/>
            </a:p>
          </p:txBody>
        </p:sp>
      </p:grpSp>
      <p:sp>
        <p:nvSpPr>
          <p:cNvPr id="15" name="TextBox 14">
            <a:extLst>
              <a:ext uri="{FF2B5EF4-FFF2-40B4-BE49-F238E27FC236}">
                <a16:creationId xmlns:a16="http://schemas.microsoft.com/office/drawing/2014/main" id="{7135CB23-FC52-BF04-8CE6-88B1B3683492}"/>
              </a:ext>
            </a:extLst>
          </p:cNvPr>
          <p:cNvSpPr txBox="1"/>
          <p:nvPr/>
        </p:nvSpPr>
        <p:spPr>
          <a:xfrm>
            <a:off x="984250" y="549275"/>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Home services done right</a:t>
            </a:r>
            <a:endParaRPr lang="en-US" sz="4000" dirty="0">
              <a:latin typeface="Arial" panose="020B0604020202020204" pitchFamily="34" charset="0"/>
              <a:cs typeface="Arial" panose="020B0604020202020204" pitchFamily="34" charset="0"/>
            </a:endParaRPr>
          </a:p>
        </p:txBody>
      </p:sp>
      <p:sp>
        <p:nvSpPr>
          <p:cNvPr id="16" name="Google Shape;315;p25">
            <a:extLst>
              <a:ext uri="{FF2B5EF4-FFF2-40B4-BE49-F238E27FC236}">
                <a16:creationId xmlns:a16="http://schemas.microsoft.com/office/drawing/2014/main" id="{C1A661FB-5D84-5162-D0A5-B9824FC7C4AD}"/>
              </a:ext>
            </a:extLst>
          </p:cNvPr>
          <p:cNvSpPr/>
          <p:nvPr/>
        </p:nvSpPr>
        <p:spPr>
          <a:xfrm>
            <a:off x="1060450" y="1482841"/>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High quality, standardised services and solutions delivered to your doorstep</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18" name="Rectangle 17">
            <a:extLst>
              <a:ext uri="{FF2B5EF4-FFF2-40B4-BE49-F238E27FC236}">
                <a16:creationId xmlns:a16="http://schemas.microsoft.com/office/drawing/2014/main" id="{CF12BB94-D151-7217-A748-9732698F8EF7}"/>
              </a:ext>
            </a:extLst>
          </p:cNvPr>
          <p:cNvSpPr/>
          <p:nvPr/>
        </p:nvSpPr>
        <p:spPr>
          <a:xfrm>
            <a:off x="1441450" y="3063875"/>
            <a:ext cx="10515600" cy="2286000"/>
          </a:xfrm>
          <a:prstGeom prst="rect">
            <a:avLst/>
          </a:prstGeom>
          <a:solidFill>
            <a:srgbClr val="E2E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rtl="0">
              <a:lnSpc>
                <a:spcPct val="119000"/>
              </a:lnSpc>
              <a:spcBef>
                <a:spcPts val="0"/>
              </a:spcBef>
              <a:spcAft>
                <a:spcPts val="0"/>
              </a:spcAft>
              <a:buClr>
                <a:srgbClr val="000000"/>
              </a:buClr>
              <a:buSzPts val="900"/>
              <a:buFont typeface="Inter"/>
              <a:buNone/>
            </a:pPr>
            <a:r>
              <a:rPr lang="en-IN" sz="3500" i="0" u="none" strike="noStrike" cap="none" dirty="0">
                <a:solidFill>
                  <a:srgbClr val="000000"/>
                </a:solidFill>
                <a:latin typeface="Arial" panose="020B0604020202020204" pitchFamily="34" charset="0"/>
                <a:ea typeface="Inter"/>
                <a:cs typeface="Arial" panose="020B0604020202020204" pitchFamily="34" charset="0"/>
                <a:sym typeface="Inter"/>
              </a:rPr>
              <a:t>Home Services</a:t>
            </a:r>
            <a:endParaRPr lang="en-IN" sz="3500" dirty="0">
              <a:solidFill>
                <a:srgbClr val="000000"/>
              </a:solidFill>
              <a:latin typeface="Arial" panose="020B0604020202020204" pitchFamily="34" charset="0"/>
              <a:ea typeface="Inter"/>
              <a:cs typeface="Arial" panose="020B0604020202020204" pitchFamily="34" charset="0"/>
              <a:sym typeface="Inter"/>
            </a:endParaRPr>
          </a:p>
          <a:p>
            <a:pPr marL="0" marR="0" lvl="0" indent="0" algn="l" rtl="0">
              <a:lnSpc>
                <a:spcPct val="119000"/>
              </a:lnSpc>
              <a:spcBef>
                <a:spcPts val="0"/>
              </a:spcBef>
              <a:spcAft>
                <a:spcPts val="0"/>
              </a:spcAft>
              <a:buClr>
                <a:srgbClr val="000000"/>
              </a:buClr>
              <a:buSzPts val="900"/>
              <a:buFont typeface="Inter"/>
              <a:buNone/>
            </a:pPr>
            <a:endParaRPr lang="en-IN" sz="1050" b="0" i="0" u="none" strike="noStrike" cap="none" dirty="0">
              <a:solidFill>
                <a:srgbClr val="000000"/>
              </a:solidFill>
              <a:latin typeface="Inter"/>
              <a:ea typeface="Inter"/>
              <a:cs typeface="Arial" panose="020B0604020202020204" pitchFamily="34" charset="0"/>
              <a:sym typeface="Inter"/>
            </a:endParaRPr>
          </a:p>
          <a:p>
            <a:pPr marL="0" marR="0" lvl="0" indent="0" algn="l" rtl="0">
              <a:lnSpc>
                <a:spcPct val="119000"/>
              </a:lnSpc>
              <a:spcBef>
                <a:spcPts val="0"/>
              </a:spcBef>
              <a:spcAft>
                <a:spcPts val="0"/>
              </a:spcAft>
              <a:buClr>
                <a:srgbClr val="000000"/>
              </a:buClr>
              <a:buSzPts val="900"/>
              <a:buFont typeface="Inter"/>
              <a:buNone/>
            </a:pPr>
            <a:r>
              <a:rPr lang="en-IN" sz="2000" b="0" i="0" u="none" strike="noStrike" cap="none" dirty="0">
                <a:solidFill>
                  <a:srgbClr val="000000"/>
                </a:solidFill>
                <a:latin typeface="Inter"/>
                <a:ea typeface="Inter"/>
                <a:cs typeface="Arial" panose="020B0604020202020204" pitchFamily="34" charset="0"/>
                <a:sym typeface="Inter"/>
              </a:rPr>
              <a:t>Cleaners, Beauticians, Hair Stylists, Massage Therapists, Plumbers, Electricians, Carpenters, Painters, Appliance Technicians, House help workers etc.</a:t>
            </a:r>
            <a:endParaRPr lang="en-IN" sz="2000" dirty="0">
              <a:solidFill>
                <a:schemeClr val="dk1"/>
              </a:solidFill>
              <a:ea typeface="Calibri"/>
              <a:cs typeface="Calibri"/>
              <a:sym typeface="Calibri"/>
            </a:endParaRPr>
          </a:p>
        </p:txBody>
      </p:sp>
      <p:pic>
        <p:nvPicPr>
          <p:cNvPr id="19" name="Picture 18">
            <a:extLst>
              <a:ext uri="{FF2B5EF4-FFF2-40B4-BE49-F238E27FC236}">
                <a16:creationId xmlns:a16="http://schemas.microsoft.com/office/drawing/2014/main" id="{2EAD8A0C-4499-4C05-9F35-D44C730847CE}"/>
              </a:ext>
            </a:extLst>
          </p:cNvPr>
          <p:cNvPicPr>
            <a:picLocks noChangeAspect="1"/>
          </p:cNvPicPr>
          <p:nvPr/>
        </p:nvPicPr>
        <p:blipFill>
          <a:blip r:embed="rId4"/>
          <a:stretch>
            <a:fillRect/>
          </a:stretch>
        </p:blipFill>
        <p:spPr>
          <a:xfrm>
            <a:off x="14752102" y="5614472"/>
            <a:ext cx="4291548" cy="4536003"/>
          </a:xfrm>
          <a:prstGeom prst="rect">
            <a:avLst/>
          </a:prstGeom>
        </p:spPr>
      </p:pic>
      <p:sp>
        <p:nvSpPr>
          <p:cNvPr id="20" name="Rectangle 19">
            <a:extLst>
              <a:ext uri="{FF2B5EF4-FFF2-40B4-BE49-F238E27FC236}">
                <a16:creationId xmlns:a16="http://schemas.microsoft.com/office/drawing/2014/main" id="{4D8C36E6-B2E9-0CBA-7E16-7F8D1CADACAB}"/>
              </a:ext>
            </a:extLst>
          </p:cNvPr>
          <p:cNvSpPr/>
          <p:nvPr/>
        </p:nvSpPr>
        <p:spPr>
          <a:xfrm>
            <a:off x="14014449" y="3063875"/>
            <a:ext cx="5051763" cy="2286000"/>
          </a:xfrm>
          <a:prstGeom prst="rect">
            <a:avLst/>
          </a:prstGeom>
          <a:solidFill>
            <a:srgbClr val="E2E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rtl="0">
              <a:lnSpc>
                <a:spcPct val="119000"/>
              </a:lnSpc>
              <a:spcBef>
                <a:spcPts val="0"/>
              </a:spcBef>
              <a:spcAft>
                <a:spcPts val="0"/>
              </a:spcAft>
              <a:buClr>
                <a:srgbClr val="000000"/>
              </a:buClr>
              <a:buSzPts val="900"/>
              <a:buFont typeface="Inter"/>
              <a:buNone/>
            </a:pPr>
            <a:r>
              <a:rPr lang="en-IN" sz="3500" i="0" u="none" strike="noStrike" cap="none" dirty="0">
                <a:solidFill>
                  <a:srgbClr val="000000"/>
                </a:solidFill>
                <a:latin typeface="Arial" panose="020B0604020202020204" pitchFamily="34" charset="0"/>
                <a:ea typeface="Inter"/>
                <a:cs typeface="Arial" panose="020B0604020202020204" pitchFamily="34" charset="0"/>
                <a:sym typeface="Inter"/>
              </a:rPr>
              <a:t>Native devices</a:t>
            </a:r>
            <a:endParaRPr lang="en-IN" sz="3500" dirty="0">
              <a:solidFill>
                <a:srgbClr val="000000"/>
              </a:solidFill>
              <a:latin typeface="Arial" panose="020B0604020202020204" pitchFamily="34" charset="0"/>
              <a:ea typeface="Inter"/>
              <a:cs typeface="Arial" panose="020B0604020202020204" pitchFamily="34" charset="0"/>
              <a:sym typeface="Inter"/>
            </a:endParaRPr>
          </a:p>
          <a:p>
            <a:pPr marL="0" marR="0" lvl="0" indent="0" algn="l" rtl="0">
              <a:lnSpc>
                <a:spcPct val="119000"/>
              </a:lnSpc>
              <a:spcBef>
                <a:spcPts val="0"/>
              </a:spcBef>
              <a:spcAft>
                <a:spcPts val="0"/>
              </a:spcAft>
              <a:buClr>
                <a:srgbClr val="000000"/>
              </a:buClr>
              <a:buSzPts val="900"/>
              <a:buFont typeface="Inter"/>
              <a:buNone/>
            </a:pPr>
            <a:endParaRPr lang="en-IN" sz="1050" b="0" i="0" u="none" strike="noStrike" cap="none" dirty="0">
              <a:solidFill>
                <a:srgbClr val="000000"/>
              </a:solidFill>
              <a:latin typeface="Inter"/>
              <a:ea typeface="Inter"/>
              <a:cs typeface="Arial" panose="020B0604020202020204" pitchFamily="34" charset="0"/>
              <a:sym typeface="Inter"/>
            </a:endParaRPr>
          </a:p>
          <a:p>
            <a:pPr marL="0" marR="0" lvl="0" indent="0" algn="l" rtl="0">
              <a:lnSpc>
                <a:spcPct val="119000"/>
              </a:lnSpc>
              <a:spcBef>
                <a:spcPts val="0"/>
              </a:spcBef>
              <a:spcAft>
                <a:spcPts val="0"/>
              </a:spcAft>
              <a:buClr>
                <a:srgbClr val="000000"/>
              </a:buClr>
              <a:buSzPts val="900"/>
              <a:buFont typeface="Inter"/>
              <a:buNone/>
            </a:pPr>
            <a:r>
              <a:rPr lang="en-IN" sz="2000" b="0" i="0" u="none" strike="noStrike" cap="none" dirty="0">
                <a:solidFill>
                  <a:srgbClr val="000000"/>
                </a:solidFill>
                <a:latin typeface="Inter"/>
                <a:ea typeface="Inter"/>
                <a:cs typeface="Arial" panose="020B0604020202020204" pitchFamily="34" charset="0"/>
                <a:sym typeface="Inter"/>
              </a:rPr>
              <a:t>Water purifiers &amp; </a:t>
            </a:r>
          </a:p>
          <a:p>
            <a:pPr marL="0" marR="0" lvl="0" indent="0" algn="l" rtl="0">
              <a:lnSpc>
                <a:spcPct val="119000"/>
              </a:lnSpc>
              <a:spcBef>
                <a:spcPts val="0"/>
              </a:spcBef>
              <a:spcAft>
                <a:spcPts val="0"/>
              </a:spcAft>
              <a:buClr>
                <a:srgbClr val="000000"/>
              </a:buClr>
              <a:buSzPts val="900"/>
              <a:buFont typeface="Inter"/>
              <a:buNone/>
            </a:pPr>
            <a:r>
              <a:rPr lang="en-IN" sz="2000" dirty="0">
                <a:solidFill>
                  <a:srgbClr val="000000"/>
                </a:solidFill>
                <a:latin typeface="Inter"/>
                <a:ea typeface="Inter"/>
                <a:cs typeface="Arial" panose="020B0604020202020204" pitchFamily="34" charset="0"/>
                <a:sym typeface="Inter"/>
              </a:rPr>
              <a:t>S</a:t>
            </a:r>
            <a:r>
              <a:rPr lang="en-IN" sz="2000" b="0" i="0" u="none" strike="noStrike" cap="none" dirty="0">
                <a:solidFill>
                  <a:srgbClr val="000000"/>
                </a:solidFill>
                <a:latin typeface="Inter"/>
                <a:ea typeface="Inter"/>
                <a:cs typeface="Arial" panose="020B0604020202020204" pitchFamily="34" charset="0"/>
                <a:sym typeface="Inter"/>
              </a:rPr>
              <a:t>mart door locks</a:t>
            </a:r>
            <a:endParaRPr lang="en-IN" sz="2000" dirty="0">
              <a:solidFill>
                <a:schemeClr val="dk1"/>
              </a:solidFill>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8A3CA-ED1F-2F0D-741B-099F2ED99AEE}"/>
            </a:ext>
          </a:extLst>
        </p:cNvPr>
        <p:cNvGrpSpPr/>
        <p:nvPr/>
      </p:nvGrpSpPr>
      <p:grpSpPr>
        <a:xfrm>
          <a:off x="0" y="0"/>
          <a:ext cx="0" cy="0"/>
          <a:chOff x="0" y="0"/>
          <a:chExt cx="0" cy="0"/>
        </a:xfrm>
      </p:grpSpPr>
      <p:sp>
        <p:nvSpPr>
          <p:cNvPr id="49" name="object 16">
            <a:extLst>
              <a:ext uri="{FF2B5EF4-FFF2-40B4-BE49-F238E27FC236}">
                <a16:creationId xmlns:a16="http://schemas.microsoft.com/office/drawing/2014/main" id="{3A159DEF-78DC-0EA3-5B70-2ACA36AEECAA}"/>
              </a:ext>
            </a:extLst>
          </p:cNvPr>
          <p:cNvSpPr/>
          <p:nvPr/>
        </p:nvSpPr>
        <p:spPr>
          <a:xfrm>
            <a:off x="13639165" y="5195058"/>
            <a:ext cx="299085" cy="198120"/>
          </a:xfrm>
          <a:custGeom>
            <a:avLst/>
            <a:gdLst/>
            <a:ahLst/>
            <a:cxnLst/>
            <a:rect l="l" t="t" r="r" b="b"/>
            <a:pathLst>
              <a:path w="299084" h="198120">
                <a:moveTo>
                  <a:pt x="68102" y="0"/>
                </a:moveTo>
                <a:lnTo>
                  <a:pt x="27438" y="13570"/>
                </a:lnTo>
                <a:lnTo>
                  <a:pt x="4458" y="54595"/>
                </a:lnTo>
                <a:lnTo>
                  <a:pt x="4397" y="54783"/>
                </a:lnTo>
                <a:lnTo>
                  <a:pt x="1099" y="75013"/>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32480" y="81453"/>
                </a:lnTo>
                <a:lnTo>
                  <a:pt x="46062" y="37820"/>
                </a:lnTo>
                <a:lnTo>
                  <a:pt x="67851" y="28397"/>
                </a:lnTo>
                <a:lnTo>
                  <a:pt x="121417" y="28397"/>
                </a:lnTo>
                <a:lnTo>
                  <a:pt x="119116" y="24376"/>
                </a:lnTo>
                <a:lnTo>
                  <a:pt x="109237" y="13711"/>
                </a:lnTo>
                <a:lnTo>
                  <a:pt x="97442" y="6094"/>
                </a:lnTo>
                <a:lnTo>
                  <a:pt x="83730" y="1523"/>
                </a:lnTo>
                <a:lnTo>
                  <a:pt x="68102" y="0"/>
                </a:lnTo>
                <a:close/>
              </a:path>
              <a:path w="299084"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102907" y="131242"/>
                </a:lnTo>
                <a:lnTo>
                  <a:pt x="99989" y="143053"/>
                </a:lnTo>
                <a:lnTo>
                  <a:pt x="99923" y="143320"/>
                </a:lnTo>
                <a:lnTo>
                  <a:pt x="68605" y="169125"/>
                </a:lnTo>
                <a:lnTo>
                  <a:pt x="121949" y="169125"/>
                </a:lnTo>
                <a:lnTo>
                  <a:pt x="136095" y="122902"/>
                </a:lnTo>
                <a:lnTo>
                  <a:pt x="137210" y="99515"/>
                </a:lnTo>
                <a:lnTo>
                  <a:pt x="136079" y="75783"/>
                </a:lnTo>
                <a:lnTo>
                  <a:pt x="132687" y="55349"/>
                </a:lnTo>
                <a:lnTo>
                  <a:pt x="127032" y="38213"/>
                </a:lnTo>
                <a:lnTo>
                  <a:pt x="121417" y="28397"/>
                </a:lnTo>
                <a:close/>
              </a:path>
              <a:path w="299084" h="198120">
                <a:moveTo>
                  <a:pt x="229349" y="0"/>
                </a:moveTo>
                <a:lnTo>
                  <a:pt x="191403" y="10130"/>
                </a:lnTo>
                <a:lnTo>
                  <a:pt x="169021" y="44433"/>
                </a:lnTo>
                <a:lnTo>
                  <a:pt x="168534" y="51768"/>
                </a:lnTo>
                <a:lnTo>
                  <a:pt x="168534" y="60144"/>
                </a:lnTo>
                <a:lnTo>
                  <a:pt x="195675" y="89714"/>
                </a:lnTo>
                <a:lnTo>
                  <a:pt x="187413" y="92965"/>
                </a:lnTo>
                <a:lnTo>
                  <a:pt x="162413" y="122572"/>
                </a:lnTo>
                <a:lnTo>
                  <a:pt x="160363" y="136205"/>
                </a:lnTo>
                <a:lnTo>
                  <a:pt x="160241" y="137964"/>
                </a:lnTo>
                <a:lnTo>
                  <a:pt x="173497" y="175549"/>
                </a:lnTo>
                <a:lnTo>
                  <a:pt x="209936" y="196140"/>
                </a:lnTo>
                <a:lnTo>
                  <a:pt x="229349" y="198025"/>
                </a:lnTo>
                <a:lnTo>
                  <a:pt x="239338" y="197554"/>
                </a:lnTo>
                <a:lnTo>
                  <a:pt x="279547" y="181251"/>
                </a:lnTo>
                <a:lnTo>
                  <a:pt x="288988" y="170382"/>
                </a:lnTo>
                <a:lnTo>
                  <a:pt x="229349" y="170382"/>
                </a:lnTo>
                <a:lnTo>
                  <a:pt x="221449" y="169801"/>
                </a:lnTo>
                <a:lnTo>
                  <a:pt x="192801" y="143602"/>
                </a:lnTo>
                <a:lnTo>
                  <a:pt x="192157" y="136205"/>
                </a:lnTo>
                <a:lnTo>
                  <a:pt x="192686" y="130001"/>
                </a:lnTo>
                <a:lnTo>
                  <a:pt x="221135" y="102876"/>
                </a:lnTo>
                <a:lnTo>
                  <a:pt x="227836" y="102389"/>
                </a:lnTo>
                <a:lnTo>
                  <a:pt x="284463" y="102389"/>
                </a:lnTo>
                <a:lnTo>
                  <a:pt x="278416" y="97190"/>
                </a:lnTo>
                <a:lnTo>
                  <a:pt x="271269" y="92965"/>
                </a:lnTo>
                <a:lnTo>
                  <a:pt x="263024" y="89714"/>
                </a:lnTo>
                <a:lnTo>
                  <a:pt x="271903" y="86698"/>
                </a:lnTo>
                <a:lnTo>
                  <a:pt x="278604" y="81756"/>
                </a:lnTo>
                <a:lnTo>
                  <a:pt x="279818" y="79913"/>
                </a:lnTo>
                <a:lnTo>
                  <a:pt x="219800" y="79913"/>
                </a:lnTo>
                <a:lnTo>
                  <a:pt x="212428" y="77484"/>
                </a:lnTo>
                <a:lnTo>
                  <a:pt x="202131" y="67851"/>
                </a:lnTo>
                <a:lnTo>
                  <a:pt x="199444" y="61317"/>
                </a:lnTo>
                <a:lnTo>
                  <a:pt x="199444" y="45401"/>
                </a:lnTo>
                <a:lnTo>
                  <a:pt x="202125" y="38951"/>
                </a:lnTo>
                <a:lnTo>
                  <a:pt x="212847" y="28899"/>
                </a:lnTo>
                <a:lnTo>
                  <a:pt x="220135" y="26386"/>
                </a:lnTo>
                <a:lnTo>
                  <a:pt x="283215" y="26386"/>
                </a:lnTo>
                <a:lnTo>
                  <a:pt x="282374" y="24878"/>
                </a:lnTo>
                <a:lnTo>
                  <a:pt x="245998" y="1633"/>
                </a:lnTo>
                <a:lnTo>
                  <a:pt x="237909" y="408"/>
                </a:lnTo>
                <a:lnTo>
                  <a:pt x="229349" y="0"/>
                </a:lnTo>
                <a:close/>
              </a:path>
              <a:path w="299084" h="198120">
                <a:moveTo>
                  <a:pt x="284463" y="102389"/>
                </a:moveTo>
                <a:lnTo>
                  <a:pt x="230859" y="102389"/>
                </a:lnTo>
                <a:lnTo>
                  <a:pt x="237548" y="102876"/>
                </a:lnTo>
                <a:lnTo>
                  <a:pt x="244804" y="104666"/>
                </a:lnTo>
                <a:lnTo>
                  <a:pt x="266542" y="136205"/>
                </a:lnTo>
                <a:lnTo>
                  <a:pt x="265898" y="143602"/>
                </a:lnTo>
                <a:lnTo>
                  <a:pt x="237249" y="169801"/>
                </a:lnTo>
                <a:lnTo>
                  <a:pt x="229349" y="170382"/>
                </a:lnTo>
                <a:lnTo>
                  <a:pt x="288988" y="170382"/>
                </a:lnTo>
                <a:lnTo>
                  <a:pt x="298457" y="137964"/>
                </a:lnTo>
                <a:lnTo>
                  <a:pt x="297892" y="130001"/>
                </a:lnTo>
                <a:lnTo>
                  <a:pt x="296224" y="122572"/>
                </a:lnTo>
                <a:lnTo>
                  <a:pt x="293368" y="115300"/>
                </a:lnTo>
                <a:lnTo>
                  <a:pt x="289410" y="108562"/>
                </a:lnTo>
                <a:lnTo>
                  <a:pt x="284463" y="102389"/>
                </a:lnTo>
                <a:close/>
              </a:path>
              <a:path w="299084" h="198120">
                <a:moveTo>
                  <a:pt x="283215" y="26386"/>
                </a:moveTo>
                <a:lnTo>
                  <a:pt x="238564" y="26386"/>
                </a:lnTo>
                <a:lnTo>
                  <a:pt x="245851" y="28899"/>
                </a:lnTo>
                <a:lnTo>
                  <a:pt x="256573" y="38951"/>
                </a:lnTo>
                <a:lnTo>
                  <a:pt x="259254" y="45401"/>
                </a:lnTo>
                <a:lnTo>
                  <a:pt x="259254" y="61317"/>
                </a:lnTo>
                <a:lnTo>
                  <a:pt x="256568" y="67851"/>
                </a:lnTo>
                <a:lnTo>
                  <a:pt x="246270" y="77484"/>
                </a:lnTo>
                <a:lnTo>
                  <a:pt x="238899" y="79913"/>
                </a:lnTo>
                <a:lnTo>
                  <a:pt x="279818" y="79913"/>
                </a:lnTo>
                <a:lnTo>
                  <a:pt x="283128" y="74887"/>
                </a:lnTo>
                <a:lnTo>
                  <a:pt x="287819" y="67851"/>
                </a:lnTo>
                <a:lnTo>
                  <a:pt x="290164" y="60144"/>
                </a:lnTo>
                <a:lnTo>
                  <a:pt x="290164" y="51768"/>
                </a:lnTo>
                <a:lnTo>
                  <a:pt x="289741" y="45401"/>
                </a:lnTo>
                <a:lnTo>
                  <a:pt x="289677" y="44433"/>
                </a:lnTo>
                <a:lnTo>
                  <a:pt x="288217" y="37506"/>
                </a:lnTo>
                <a:lnTo>
                  <a:pt x="285782" y="30988"/>
                </a:lnTo>
                <a:lnTo>
                  <a:pt x="283215" y="26386"/>
                </a:lnTo>
                <a:close/>
              </a:path>
            </a:pathLst>
          </a:custGeom>
          <a:solidFill>
            <a:srgbClr val="000000"/>
          </a:solidFill>
        </p:spPr>
        <p:txBody>
          <a:bodyPr wrap="square" lIns="0" tIns="0" rIns="0" bIns="0" rtlCol="0"/>
          <a:lstStyle/>
          <a:p>
            <a:endParaRPr dirty="0"/>
          </a:p>
        </p:txBody>
      </p:sp>
      <p:sp>
        <p:nvSpPr>
          <p:cNvPr id="48" name="object 15">
            <a:extLst>
              <a:ext uri="{FF2B5EF4-FFF2-40B4-BE49-F238E27FC236}">
                <a16:creationId xmlns:a16="http://schemas.microsoft.com/office/drawing/2014/main" id="{9BBB6213-3080-F406-BF20-8E086E87D50A}"/>
              </a:ext>
            </a:extLst>
          </p:cNvPr>
          <p:cNvSpPr/>
          <p:nvPr/>
        </p:nvSpPr>
        <p:spPr>
          <a:xfrm>
            <a:off x="13642975" y="2502681"/>
            <a:ext cx="295275" cy="198120"/>
          </a:xfrm>
          <a:custGeom>
            <a:avLst/>
            <a:gdLst/>
            <a:ahLst/>
            <a:cxnLst/>
            <a:rect l="l" t="t" r="r" b="b"/>
            <a:pathLst>
              <a:path w="295275" h="198119">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95275" h="198119">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95275" h="198119">
                <a:moveTo>
                  <a:pt x="295190" y="3015"/>
                </a:moveTo>
                <a:lnTo>
                  <a:pt x="162503" y="3015"/>
                </a:lnTo>
                <a:lnTo>
                  <a:pt x="162503" y="31663"/>
                </a:lnTo>
                <a:lnTo>
                  <a:pt x="262270" y="31663"/>
                </a:lnTo>
                <a:lnTo>
                  <a:pt x="179089" y="194758"/>
                </a:lnTo>
                <a:lnTo>
                  <a:pt x="214020" y="194758"/>
                </a:lnTo>
                <a:lnTo>
                  <a:pt x="295190" y="30658"/>
                </a:lnTo>
                <a:lnTo>
                  <a:pt x="295190" y="3015"/>
                </a:lnTo>
                <a:close/>
              </a:path>
            </a:pathLst>
          </a:custGeom>
          <a:solidFill>
            <a:srgbClr val="000000"/>
          </a:solidFill>
        </p:spPr>
        <p:txBody>
          <a:bodyPr wrap="square" lIns="0" tIns="0" rIns="0" bIns="0" rtlCol="0"/>
          <a:lstStyle/>
          <a:p>
            <a:endParaRPr dirty="0"/>
          </a:p>
        </p:txBody>
      </p:sp>
      <p:sp>
        <p:nvSpPr>
          <p:cNvPr id="22" name="object 22">
            <a:extLst>
              <a:ext uri="{FF2B5EF4-FFF2-40B4-BE49-F238E27FC236}">
                <a16:creationId xmlns:a16="http://schemas.microsoft.com/office/drawing/2014/main" id="{98BA3874-2CC6-06C9-0759-179DBBED2EF5}"/>
              </a:ext>
            </a:extLst>
          </p:cNvPr>
          <p:cNvSpPr/>
          <p:nvPr/>
        </p:nvSpPr>
        <p:spPr>
          <a:xfrm>
            <a:off x="1101725" y="2477428"/>
            <a:ext cx="263525" cy="198120"/>
          </a:xfrm>
          <a:custGeom>
            <a:avLst/>
            <a:gdLst/>
            <a:ahLst/>
            <a:cxnLst/>
            <a:rect l="l" t="t" r="r" b="b"/>
            <a:pathLst>
              <a:path w="263525" h="198119">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63525" h="198119">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63525" h="198119">
                <a:moveTo>
                  <a:pt x="263526" y="42218"/>
                </a:moveTo>
                <a:lnTo>
                  <a:pt x="231611" y="42218"/>
                </a:lnTo>
                <a:lnTo>
                  <a:pt x="231611" y="194758"/>
                </a:lnTo>
                <a:lnTo>
                  <a:pt x="263526" y="194758"/>
                </a:lnTo>
                <a:lnTo>
                  <a:pt x="263526" y="42218"/>
                </a:lnTo>
                <a:close/>
              </a:path>
              <a:path w="263525" h="198119">
                <a:moveTo>
                  <a:pt x="263526" y="3015"/>
                </a:moveTo>
                <a:lnTo>
                  <a:pt x="232365" y="3015"/>
                </a:lnTo>
                <a:lnTo>
                  <a:pt x="228281" y="10004"/>
                </a:lnTo>
                <a:lnTo>
                  <a:pt x="223318" y="16648"/>
                </a:lnTo>
                <a:lnTo>
                  <a:pt x="187146" y="41857"/>
                </a:lnTo>
                <a:lnTo>
                  <a:pt x="178335" y="44229"/>
                </a:lnTo>
                <a:lnTo>
                  <a:pt x="178335" y="73882"/>
                </a:lnTo>
                <a:lnTo>
                  <a:pt x="214884" y="58191"/>
                </a:lnTo>
                <a:lnTo>
                  <a:pt x="231611" y="42218"/>
                </a:lnTo>
                <a:lnTo>
                  <a:pt x="263526" y="42218"/>
                </a:lnTo>
                <a:lnTo>
                  <a:pt x="263526" y="3015"/>
                </a:lnTo>
                <a:close/>
              </a:path>
            </a:pathLst>
          </a:custGeom>
          <a:solidFill>
            <a:srgbClr val="000000"/>
          </a:solidFill>
        </p:spPr>
        <p:txBody>
          <a:bodyPr wrap="square" lIns="0" tIns="0" rIns="0" bIns="0" rtlCol="0"/>
          <a:lstStyle/>
          <a:p>
            <a:endParaRPr dirty="0"/>
          </a:p>
        </p:txBody>
      </p:sp>
      <p:sp>
        <p:nvSpPr>
          <p:cNvPr id="23" name="object 23">
            <a:extLst>
              <a:ext uri="{FF2B5EF4-FFF2-40B4-BE49-F238E27FC236}">
                <a16:creationId xmlns:a16="http://schemas.microsoft.com/office/drawing/2014/main" id="{5839F834-953E-EBF3-7AE1-28A1BFD95929}"/>
              </a:ext>
            </a:extLst>
          </p:cNvPr>
          <p:cNvSpPr/>
          <p:nvPr/>
        </p:nvSpPr>
        <p:spPr>
          <a:xfrm>
            <a:off x="1058899" y="5195058"/>
            <a:ext cx="299085" cy="198120"/>
          </a:xfrm>
          <a:custGeom>
            <a:avLst/>
            <a:gdLst/>
            <a:ahLst/>
            <a:cxnLst/>
            <a:rect l="l" t="t" r="r" b="b"/>
            <a:pathLst>
              <a:path w="299084" h="198120">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99084"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99084" h="198120">
                <a:moveTo>
                  <a:pt x="282256" y="27643"/>
                </a:moveTo>
                <a:lnTo>
                  <a:pt x="238815" y="27643"/>
                </a:lnTo>
                <a:lnTo>
                  <a:pt x="246521" y="30491"/>
                </a:lnTo>
                <a:lnTo>
                  <a:pt x="251715" y="36187"/>
                </a:lnTo>
                <a:lnTo>
                  <a:pt x="257076" y="41715"/>
                </a:lnTo>
                <a:lnTo>
                  <a:pt x="259757" y="49422"/>
                </a:lnTo>
                <a:lnTo>
                  <a:pt x="259757" y="59307"/>
                </a:lnTo>
                <a:lnTo>
                  <a:pt x="239213" y="101777"/>
                </a:lnTo>
                <a:lnTo>
                  <a:pt x="162252" y="169628"/>
                </a:lnTo>
                <a:lnTo>
                  <a:pt x="162252" y="194758"/>
                </a:lnTo>
                <a:lnTo>
                  <a:pt x="298457" y="194758"/>
                </a:lnTo>
                <a:lnTo>
                  <a:pt x="298457" y="166110"/>
                </a:lnTo>
                <a:lnTo>
                  <a:pt x="208742" y="166110"/>
                </a:lnTo>
                <a:lnTo>
                  <a:pt x="242668" y="136707"/>
                </a:lnTo>
                <a:lnTo>
                  <a:pt x="269573" y="108624"/>
                </a:lnTo>
                <a:lnTo>
                  <a:pt x="288845" y="67914"/>
                </a:lnTo>
                <a:lnTo>
                  <a:pt x="289661" y="56794"/>
                </a:lnTo>
                <a:lnTo>
                  <a:pt x="289319" y="50967"/>
                </a:lnTo>
                <a:lnTo>
                  <a:pt x="289228" y="49422"/>
                </a:lnTo>
                <a:lnTo>
                  <a:pt x="289175" y="48516"/>
                </a:lnTo>
                <a:lnTo>
                  <a:pt x="287714" y="40773"/>
                </a:lnTo>
                <a:lnTo>
                  <a:pt x="285279" y="33564"/>
                </a:lnTo>
                <a:lnTo>
                  <a:pt x="282256" y="27643"/>
                </a:lnTo>
                <a:close/>
              </a:path>
              <a:path w="299084" h="198120">
                <a:moveTo>
                  <a:pt x="228595" y="251"/>
                </a:moveTo>
                <a:lnTo>
                  <a:pt x="190099" y="10429"/>
                </a:lnTo>
                <a:lnTo>
                  <a:pt x="163634" y="53684"/>
                </a:lnTo>
                <a:lnTo>
                  <a:pt x="162127" y="67914"/>
                </a:lnTo>
                <a:lnTo>
                  <a:pt x="162000" y="69107"/>
                </a:lnTo>
                <a:lnTo>
                  <a:pt x="191905" y="69107"/>
                </a:lnTo>
                <a:lnTo>
                  <a:pt x="195141" y="50967"/>
                </a:lnTo>
                <a:lnTo>
                  <a:pt x="202334" y="38009"/>
                </a:lnTo>
                <a:lnTo>
                  <a:pt x="213486" y="30234"/>
                </a:lnTo>
                <a:lnTo>
                  <a:pt x="228595" y="27643"/>
                </a:lnTo>
                <a:lnTo>
                  <a:pt x="282256" y="27643"/>
                </a:lnTo>
                <a:lnTo>
                  <a:pt x="281871" y="26889"/>
                </a:lnTo>
                <a:lnTo>
                  <a:pt x="245432" y="2010"/>
                </a:lnTo>
                <a:lnTo>
                  <a:pt x="237265" y="691"/>
                </a:lnTo>
                <a:lnTo>
                  <a:pt x="228595" y="251"/>
                </a:lnTo>
                <a:close/>
              </a:path>
            </a:pathLst>
          </a:custGeom>
          <a:solidFill>
            <a:srgbClr val="000000"/>
          </a:solidFill>
        </p:spPr>
        <p:txBody>
          <a:bodyPr wrap="square" lIns="0" tIns="0" rIns="0" bIns="0" rtlCol="0"/>
          <a:lstStyle/>
          <a:p>
            <a:endParaRPr dirty="0"/>
          </a:p>
        </p:txBody>
      </p:sp>
      <p:sp>
        <p:nvSpPr>
          <p:cNvPr id="24" name="object 24">
            <a:extLst>
              <a:ext uri="{FF2B5EF4-FFF2-40B4-BE49-F238E27FC236}">
                <a16:creationId xmlns:a16="http://schemas.microsoft.com/office/drawing/2014/main" id="{0C18C4B6-C88C-D40A-8458-5F2CAA1BD49F}"/>
              </a:ext>
            </a:extLst>
          </p:cNvPr>
          <p:cNvSpPr/>
          <p:nvPr/>
        </p:nvSpPr>
        <p:spPr>
          <a:xfrm>
            <a:off x="1058899" y="7603088"/>
            <a:ext cx="299085" cy="198120"/>
          </a:xfrm>
          <a:custGeom>
            <a:avLst/>
            <a:gdLst/>
            <a:ahLst/>
            <a:cxnLst/>
            <a:rect l="l" t="t" r="r" b="b"/>
            <a:pathLst>
              <a:path w="299084" h="198120">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99084"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99084" h="198120">
                <a:moveTo>
                  <a:pt x="190398" y="135200"/>
                </a:moveTo>
                <a:lnTo>
                  <a:pt x="158482" y="135200"/>
                </a:lnTo>
                <a:lnTo>
                  <a:pt x="159487" y="144341"/>
                </a:lnTo>
                <a:lnTo>
                  <a:pt x="179466" y="180874"/>
                </a:lnTo>
                <a:lnTo>
                  <a:pt x="220616" y="197302"/>
                </a:lnTo>
                <a:lnTo>
                  <a:pt x="230857" y="197774"/>
                </a:lnTo>
                <a:lnTo>
                  <a:pt x="240391" y="197302"/>
                </a:lnTo>
                <a:lnTo>
                  <a:pt x="279609" y="181251"/>
                </a:lnTo>
                <a:lnTo>
                  <a:pt x="289349" y="170130"/>
                </a:lnTo>
                <a:lnTo>
                  <a:pt x="231360" y="170130"/>
                </a:lnTo>
                <a:lnTo>
                  <a:pt x="215301" y="167994"/>
                </a:lnTo>
                <a:lnTo>
                  <a:pt x="215035" y="167994"/>
                </a:lnTo>
                <a:lnTo>
                  <a:pt x="202648" y="161398"/>
                </a:lnTo>
                <a:lnTo>
                  <a:pt x="194465" y="150482"/>
                </a:lnTo>
                <a:lnTo>
                  <a:pt x="190398" y="135200"/>
                </a:lnTo>
                <a:close/>
              </a:path>
              <a:path w="299084" h="198120">
                <a:moveTo>
                  <a:pt x="280743" y="27643"/>
                </a:moveTo>
                <a:lnTo>
                  <a:pt x="236637" y="27643"/>
                </a:lnTo>
                <a:lnTo>
                  <a:pt x="243590" y="29904"/>
                </a:lnTo>
                <a:lnTo>
                  <a:pt x="248448" y="34428"/>
                </a:lnTo>
                <a:lnTo>
                  <a:pt x="253474" y="38951"/>
                </a:lnTo>
                <a:lnTo>
                  <a:pt x="255987" y="45171"/>
                </a:lnTo>
                <a:lnTo>
                  <a:pt x="255987" y="61903"/>
                </a:lnTo>
                <a:lnTo>
                  <a:pt x="252888" y="68689"/>
                </a:lnTo>
                <a:lnTo>
                  <a:pt x="246689" y="73379"/>
                </a:lnTo>
                <a:lnTo>
                  <a:pt x="240658" y="78070"/>
                </a:lnTo>
                <a:lnTo>
                  <a:pt x="233035" y="80416"/>
                </a:lnTo>
                <a:lnTo>
                  <a:pt x="213266" y="80416"/>
                </a:lnTo>
                <a:lnTo>
                  <a:pt x="213266" y="107054"/>
                </a:lnTo>
                <a:lnTo>
                  <a:pt x="224826" y="107054"/>
                </a:lnTo>
                <a:lnTo>
                  <a:pt x="234093" y="107525"/>
                </a:lnTo>
                <a:lnTo>
                  <a:pt x="266086" y="130331"/>
                </a:lnTo>
                <a:lnTo>
                  <a:pt x="266793" y="137713"/>
                </a:lnTo>
                <a:lnTo>
                  <a:pt x="266240" y="144341"/>
                </a:lnTo>
                <a:lnTo>
                  <a:pt x="266196" y="144859"/>
                </a:lnTo>
                <a:lnTo>
                  <a:pt x="231360" y="170130"/>
                </a:lnTo>
                <a:lnTo>
                  <a:pt x="289349" y="170130"/>
                </a:lnTo>
                <a:lnTo>
                  <a:pt x="298457" y="138466"/>
                </a:lnTo>
                <a:lnTo>
                  <a:pt x="297837" y="130331"/>
                </a:lnTo>
                <a:lnTo>
                  <a:pt x="297750" y="129200"/>
                </a:lnTo>
                <a:lnTo>
                  <a:pt x="274332" y="95871"/>
                </a:lnTo>
                <a:lnTo>
                  <a:pt x="257998" y="90719"/>
                </a:lnTo>
                <a:lnTo>
                  <a:pt x="266374" y="88876"/>
                </a:lnTo>
                <a:lnTo>
                  <a:pt x="286897" y="51516"/>
                </a:lnTo>
                <a:lnTo>
                  <a:pt x="286482" y="45171"/>
                </a:lnTo>
                <a:lnTo>
                  <a:pt x="286426" y="44307"/>
                </a:lnTo>
                <a:lnTo>
                  <a:pt x="285012" y="37506"/>
                </a:lnTo>
                <a:lnTo>
                  <a:pt x="282656" y="31114"/>
                </a:lnTo>
                <a:lnTo>
                  <a:pt x="280743" y="27643"/>
                </a:lnTo>
                <a:close/>
              </a:path>
              <a:path w="299084" h="198120">
                <a:moveTo>
                  <a:pt x="227590" y="0"/>
                </a:moveTo>
                <a:lnTo>
                  <a:pt x="189863" y="11559"/>
                </a:lnTo>
                <a:lnTo>
                  <a:pt x="165974" y="50385"/>
                </a:lnTo>
                <a:lnTo>
                  <a:pt x="165016" y="58804"/>
                </a:lnTo>
                <a:lnTo>
                  <a:pt x="194921" y="58804"/>
                </a:lnTo>
                <a:lnTo>
                  <a:pt x="196222" y="51516"/>
                </a:lnTo>
                <a:lnTo>
                  <a:pt x="198376" y="45171"/>
                </a:lnTo>
                <a:lnTo>
                  <a:pt x="201376" y="39815"/>
                </a:lnTo>
                <a:lnTo>
                  <a:pt x="205224" y="35433"/>
                </a:lnTo>
                <a:lnTo>
                  <a:pt x="210920" y="30239"/>
                </a:lnTo>
                <a:lnTo>
                  <a:pt x="218376" y="27643"/>
                </a:lnTo>
                <a:lnTo>
                  <a:pt x="280743" y="27643"/>
                </a:lnTo>
                <a:lnTo>
                  <a:pt x="279358" y="25130"/>
                </a:lnTo>
                <a:lnTo>
                  <a:pt x="244113" y="1696"/>
                </a:lnTo>
                <a:lnTo>
                  <a:pt x="236415" y="471"/>
                </a:lnTo>
                <a:lnTo>
                  <a:pt x="237066" y="471"/>
                </a:lnTo>
                <a:lnTo>
                  <a:pt x="227590" y="0"/>
                </a:lnTo>
                <a:close/>
              </a:path>
            </a:pathLst>
          </a:custGeom>
          <a:solidFill>
            <a:srgbClr val="000000"/>
          </a:solidFill>
        </p:spPr>
        <p:txBody>
          <a:bodyPr wrap="square" lIns="0" tIns="0" rIns="0" bIns="0" rtlCol="0"/>
          <a:lstStyle/>
          <a:p>
            <a:endParaRPr dirty="0"/>
          </a:p>
        </p:txBody>
      </p:sp>
      <p:sp>
        <p:nvSpPr>
          <p:cNvPr id="29" name="object 29">
            <a:extLst>
              <a:ext uri="{FF2B5EF4-FFF2-40B4-BE49-F238E27FC236}">
                <a16:creationId xmlns:a16="http://schemas.microsoft.com/office/drawing/2014/main" id="{D17900CA-5B10-69B3-610A-1075436F57AF}"/>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33" name="Google Shape;315;p25">
            <a:extLst>
              <a:ext uri="{FF2B5EF4-FFF2-40B4-BE49-F238E27FC236}">
                <a16:creationId xmlns:a16="http://schemas.microsoft.com/office/drawing/2014/main" id="{9AF52E72-BEA9-4253-C86D-7FA4FD8D817D}"/>
              </a:ext>
            </a:extLst>
          </p:cNvPr>
          <p:cNvSpPr/>
          <p:nvPr/>
        </p:nvSpPr>
        <p:spPr>
          <a:xfrm>
            <a:off x="1058899" y="1298827"/>
            <a:ext cx="16696985" cy="7431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India’s leading home services platform</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35" name="TextBox 34">
            <a:extLst>
              <a:ext uri="{FF2B5EF4-FFF2-40B4-BE49-F238E27FC236}">
                <a16:creationId xmlns:a16="http://schemas.microsoft.com/office/drawing/2014/main" id="{C68749DB-1D6C-07D6-0378-8B08D72D9FD4}"/>
              </a:ext>
            </a:extLst>
          </p:cNvPr>
          <p:cNvSpPr txBox="1"/>
          <p:nvPr/>
        </p:nvSpPr>
        <p:spPr>
          <a:xfrm>
            <a:off x="1593850" y="2337961"/>
            <a:ext cx="4267200" cy="47705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Large TAM</a:t>
            </a:r>
            <a:endParaRPr lang="en-US" sz="2500" dirty="0">
              <a:latin typeface="Arial" panose="020B0604020202020204" pitchFamily="34" charset="0"/>
              <a:cs typeface="Arial" panose="020B0604020202020204" pitchFamily="34" charset="0"/>
            </a:endParaRPr>
          </a:p>
        </p:txBody>
      </p:sp>
      <p:sp>
        <p:nvSpPr>
          <p:cNvPr id="36" name="Google Shape;315;p25">
            <a:extLst>
              <a:ext uri="{FF2B5EF4-FFF2-40B4-BE49-F238E27FC236}">
                <a16:creationId xmlns:a16="http://schemas.microsoft.com/office/drawing/2014/main" id="{8805B526-D5A2-2FF3-40F2-C419B1B98112}"/>
              </a:ext>
            </a:extLst>
          </p:cNvPr>
          <p:cNvSpPr/>
          <p:nvPr/>
        </p:nvSpPr>
        <p:spPr>
          <a:xfrm>
            <a:off x="1660865" y="2930374"/>
            <a:ext cx="4486539"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bg1">
                    <a:lumMod val="50000"/>
                  </a:schemeClr>
                </a:solidFill>
                <a:latin typeface="Inter Medium"/>
                <a:ea typeface="Inter Medium"/>
                <a:sym typeface="Inter Medium"/>
              </a:rPr>
              <a:t>UC has pioneered online home services in India.  Market leader in the $60 bn+</a:t>
            </a:r>
            <a:r>
              <a:rPr lang="en" sz="2000" baseline="30000" dirty="0">
                <a:solidFill>
                  <a:schemeClr val="bg1">
                    <a:lumMod val="50000"/>
                  </a:schemeClr>
                </a:solidFill>
                <a:latin typeface="Inter Medium"/>
                <a:ea typeface="Inter Medium"/>
                <a:sym typeface="Inter Medium"/>
              </a:rPr>
              <a:t>1</a:t>
            </a:r>
            <a:r>
              <a:rPr lang="en" sz="2000" dirty="0">
                <a:solidFill>
                  <a:schemeClr val="bg1">
                    <a:lumMod val="50000"/>
                  </a:schemeClr>
                </a:solidFill>
                <a:latin typeface="Inter Medium"/>
                <a:ea typeface="Inter Medium"/>
                <a:sym typeface="Inter Medium"/>
              </a:rPr>
              <a:t> India home services market </a:t>
            </a:r>
            <a:endParaRPr sz="2000" dirty="0">
              <a:solidFill>
                <a:schemeClr val="bg1">
                  <a:lumMod val="50000"/>
                </a:schemeClr>
              </a:solidFill>
              <a:latin typeface="Inter Medium"/>
              <a:ea typeface="Inter Medium"/>
              <a:sym typeface="Inter Medium"/>
            </a:endParaRPr>
          </a:p>
        </p:txBody>
      </p:sp>
      <p:sp>
        <p:nvSpPr>
          <p:cNvPr id="37" name="TextBox 36">
            <a:extLst>
              <a:ext uri="{FF2B5EF4-FFF2-40B4-BE49-F238E27FC236}">
                <a16:creationId xmlns:a16="http://schemas.microsoft.com/office/drawing/2014/main" id="{3DF08F8D-A51F-DEFE-47EB-F008B997B9C7}"/>
              </a:ext>
            </a:extLst>
          </p:cNvPr>
          <p:cNvSpPr txBox="1"/>
          <p:nvPr/>
        </p:nvSpPr>
        <p:spPr>
          <a:xfrm>
            <a:off x="1593850" y="5055591"/>
            <a:ext cx="5352507" cy="47705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Proven Scale, Growth &amp; Profitability</a:t>
            </a:r>
            <a:endParaRPr lang="en-US" sz="2500" dirty="0">
              <a:latin typeface="Arial" panose="020B0604020202020204" pitchFamily="34" charset="0"/>
              <a:cs typeface="Arial" panose="020B0604020202020204" pitchFamily="34" charset="0"/>
            </a:endParaRPr>
          </a:p>
        </p:txBody>
      </p:sp>
      <p:sp>
        <p:nvSpPr>
          <p:cNvPr id="38" name="Google Shape;315;p25">
            <a:extLst>
              <a:ext uri="{FF2B5EF4-FFF2-40B4-BE49-F238E27FC236}">
                <a16:creationId xmlns:a16="http://schemas.microsoft.com/office/drawing/2014/main" id="{02F1F22A-E8D6-3652-AD40-331094B08E09}"/>
              </a:ext>
            </a:extLst>
          </p:cNvPr>
          <p:cNvSpPr/>
          <p:nvPr/>
        </p:nvSpPr>
        <p:spPr>
          <a:xfrm>
            <a:off x="1670050" y="5693834"/>
            <a:ext cx="4486539"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bg1">
                    <a:lumMod val="50000"/>
                  </a:schemeClr>
                </a:solidFill>
                <a:latin typeface="Inter Medium"/>
                <a:ea typeface="Inter Medium"/>
                <a:sym typeface="Inter Medium"/>
              </a:rPr>
              <a:t>Scale (H1 FY26 NTV: ₹ 2,060 Cr</a:t>
            </a:r>
            <a:r>
              <a:rPr lang="en" sz="2000" baseline="30000" dirty="0">
                <a:solidFill>
                  <a:schemeClr val="bg1">
                    <a:lumMod val="50000"/>
                  </a:schemeClr>
                </a:solidFill>
                <a:latin typeface="Inter Medium"/>
                <a:ea typeface="Inter Medium"/>
                <a:sym typeface="Inter Medium"/>
              </a:rPr>
              <a:t>2</a:t>
            </a:r>
            <a:r>
              <a:rPr lang="en" sz="2000" dirty="0">
                <a:solidFill>
                  <a:schemeClr val="bg1">
                    <a:lumMod val="50000"/>
                  </a:schemeClr>
                </a:solidFill>
                <a:latin typeface="Inter Medium"/>
                <a:ea typeface="Inter Medium"/>
                <a:sym typeface="Inter Medium"/>
              </a:rPr>
              <a:t>), Revenue growth (40%</a:t>
            </a:r>
            <a:r>
              <a:rPr lang="en" sz="2000" baseline="30000" dirty="0">
                <a:solidFill>
                  <a:schemeClr val="bg1">
                    <a:lumMod val="50000"/>
                  </a:schemeClr>
                </a:solidFill>
                <a:latin typeface="Inter Medium"/>
                <a:ea typeface="Inter Medium"/>
                <a:sym typeface="Inter Medium"/>
              </a:rPr>
              <a:t>2 </a:t>
            </a:r>
            <a:r>
              <a:rPr lang="en" sz="2000" dirty="0">
                <a:solidFill>
                  <a:schemeClr val="bg1">
                    <a:lumMod val="50000"/>
                  </a:schemeClr>
                </a:solidFill>
                <a:latin typeface="Inter Medium"/>
                <a:ea typeface="Inter Medium"/>
                <a:sym typeface="Inter Medium"/>
              </a:rPr>
              <a:t>ex KSA) &amp; Profitability (Adjusted EBITDA ex Insta ₹ 41 Cr</a:t>
            </a:r>
            <a:r>
              <a:rPr lang="en" sz="2000" baseline="30000" dirty="0">
                <a:solidFill>
                  <a:schemeClr val="bg1">
                    <a:lumMod val="50000"/>
                  </a:schemeClr>
                </a:solidFill>
                <a:latin typeface="Inter Medium"/>
                <a:ea typeface="Inter Medium"/>
                <a:sym typeface="Inter Medium"/>
              </a:rPr>
              <a:t>2</a:t>
            </a:r>
            <a:r>
              <a:rPr lang="en" sz="2000" dirty="0">
                <a:solidFill>
                  <a:schemeClr val="bg1">
                    <a:lumMod val="50000"/>
                  </a:schemeClr>
                </a:solidFill>
                <a:latin typeface="Inter Medium"/>
                <a:ea typeface="Inter Medium"/>
                <a:sym typeface="Inter Medium"/>
              </a:rPr>
              <a:t>)</a:t>
            </a:r>
            <a:endParaRPr sz="2000" dirty="0">
              <a:solidFill>
                <a:schemeClr val="bg1">
                  <a:lumMod val="50000"/>
                </a:schemeClr>
              </a:solidFill>
              <a:latin typeface="Inter Medium"/>
              <a:ea typeface="Inter Medium"/>
              <a:sym typeface="Inter Medium"/>
            </a:endParaRPr>
          </a:p>
        </p:txBody>
      </p:sp>
      <p:sp>
        <p:nvSpPr>
          <p:cNvPr id="41" name="TextBox 40">
            <a:extLst>
              <a:ext uri="{FF2B5EF4-FFF2-40B4-BE49-F238E27FC236}">
                <a16:creationId xmlns:a16="http://schemas.microsoft.com/office/drawing/2014/main" id="{57026C39-B209-94FA-FBE7-453AAC463BA6}"/>
              </a:ext>
            </a:extLst>
          </p:cNvPr>
          <p:cNvSpPr txBox="1"/>
          <p:nvPr/>
        </p:nvSpPr>
        <p:spPr>
          <a:xfrm>
            <a:off x="1593850" y="7463621"/>
            <a:ext cx="5352507" cy="47705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Full stack supply side integration</a:t>
            </a:r>
            <a:endParaRPr lang="en-US" sz="2500" dirty="0">
              <a:latin typeface="Arial" panose="020B0604020202020204" pitchFamily="34" charset="0"/>
              <a:cs typeface="Arial" panose="020B0604020202020204" pitchFamily="34" charset="0"/>
            </a:endParaRPr>
          </a:p>
        </p:txBody>
      </p:sp>
      <p:sp>
        <p:nvSpPr>
          <p:cNvPr id="42" name="Google Shape;315;p25">
            <a:extLst>
              <a:ext uri="{FF2B5EF4-FFF2-40B4-BE49-F238E27FC236}">
                <a16:creationId xmlns:a16="http://schemas.microsoft.com/office/drawing/2014/main" id="{555B486A-EDBF-74EF-E1B1-D5871DF21335}"/>
              </a:ext>
            </a:extLst>
          </p:cNvPr>
          <p:cNvSpPr/>
          <p:nvPr/>
        </p:nvSpPr>
        <p:spPr>
          <a:xfrm>
            <a:off x="1660865" y="8056034"/>
            <a:ext cx="4486539"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IN" sz="2000" dirty="0">
                <a:solidFill>
                  <a:schemeClr val="bg1">
                    <a:lumMod val="50000"/>
                  </a:schemeClr>
                </a:solidFill>
                <a:latin typeface="Inter Medium"/>
                <a:ea typeface="Inter Medium"/>
                <a:sym typeface="Inter"/>
              </a:rPr>
              <a:t>Full stack approach </a:t>
            </a:r>
            <a:r>
              <a:rPr lang="en-IN" sz="2000" dirty="0">
                <a:solidFill>
                  <a:schemeClr val="bg1">
                    <a:lumMod val="50000"/>
                  </a:schemeClr>
                </a:solidFill>
                <a:latin typeface="Inter Medium"/>
                <a:ea typeface="Inter Medium"/>
              </a:rPr>
              <a:t>empowers service professionals with training, certification, tooling, technology, SOPs, insurance and financial support. This drives higher earnings and loyalty - 80%</a:t>
            </a:r>
            <a:r>
              <a:rPr lang="en-IN" sz="2000" baseline="30000" dirty="0">
                <a:solidFill>
                  <a:schemeClr val="bg1">
                    <a:lumMod val="50000"/>
                  </a:schemeClr>
                </a:solidFill>
                <a:latin typeface="Inter Medium"/>
                <a:ea typeface="Inter Medium"/>
              </a:rPr>
              <a:t>3</a:t>
            </a:r>
            <a:r>
              <a:rPr lang="en-IN" sz="2000" dirty="0">
                <a:solidFill>
                  <a:schemeClr val="bg1">
                    <a:lumMod val="50000"/>
                  </a:schemeClr>
                </a:solidFill>
                <a:latin typeface="Inter Medium"/>
                <a:ea typeface="Inter Medium"/>
              </a:rPr>
              <a:t> NTV comes from repeat professionals</a:t>
            </a:r>
            <a:endParaRPr sz="2000" dirty="0">
              <a:solidFill>
                <a:schemeClr val="bg1">
                  <a:lumMod val="50000"/>
                </a:schemeClr>
              </a:solidFill>
              <a:latin typeface="Inter Medium"/>
              <a:ea typeface="Inter Medium"/>
              <a:sym typeface="Inter Medium"/>
            </a:endParaRPr>
          </a:p>
        </p:txBody>
      </p:sp>
      <p:sp>
        <p:nvSpPr>
          <p:cNvPr id="21" name="TextBox 20">
            <a:extLst>
              <a:ext uri="{FF2B5EF4-FFF2-40B4-BE49-F238E27FC236}">
                <a16:creationId xmlns:a16="http://schemas.microsoft.com/office/drawing/2014/main" id="{A19E5A22-6330-A8B0-126B-7AC578B90A76}"/>
              </a:ext>
            </a:extLst>
          </p:cNvPr>
          <p:cNvSpPr txBox="1"/>
          <p:nvPr/>
        </p:nvSpPr>
        <p:spPr>
          <a:xfrm>
            <a:off x="8072401" y="2337961"/>
            <a:ext cx="4267200" cy="47705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Customer obsession</a:t>
            </a:r>
            <a:endParaRPr lang="en-US" sz="2500" dirty="0">
              <a:latin typeface="Arial" panose="020B0604020202020204" pitchFamily="34" charset="0"/>
              <a:cs typeface="Arial" panose="020B0604020202020204" pitchFamily="34" charset="0"/>
            </a:endParaRPr>
          </a:p>
        </p:txBody>
      </p:sp>
      <p:sp>
        <p:nvSpPr>
          <p:cNvPr id="25" name="Google Shape;315;p25">
            <a:extLst>
              <a:ext uri="{FF2B5EF4-FFF2-40B4-BE49-F238E27FC236}">
                <a16:creationId xmlns:a16="http://schemas.microsoft.com/office/drawing/2014/main" id="{E2AE6F59-BF50-FF8B-4107-7B1E7B55B6CA}"/>
              </a:ext>
            </a:extLst>
          </p:cNvPr>
          <p:cNvSpPr/>
          <p:nvPr/>
        </p:nvSpPr>
        <p:spPr>
          <a:xfrm>
            <a:off x="8139416" y="2930374"/>
            <a:ext cx="4486539" cy="1256241"/>
          </a:xfrm>
          <a:prstGeom prst="rect">
            <a:avLst/>
          </a:prstGeom>
          <a:noFill/>
          <a:ln>
            <a:noFill/>
          </a:ln>
        </p:spPr>
        <p:txBody>
          <a:bodyPr spcFirstLastPara="1" wrap="square" lIns="0" tIns="0" rIns="0" bIns="0" anchor="t" anchorCtr="0">
            <a:noAutofit/>
          </a:bodyPr>
          <a:lstStyle/>
          <a:p>
            <a:pPr>
              <a:spcBef>
                <a:spcPts val="600"/>
              </a:spcBef>
              <a:buClr>
                <a:srgbClr val="333333"/>
              </a:buClr>
              <a:buSzPts val="900"/>
            </a:pPr>
            <a:r>
              <a:rPr lang="en-IN" sz="2000" dirty="0">
                <a:solidFill>
                  <a:schemeClr val="bg1">
                    <a:lumMod val="50000"/>
                  </a:schemeClr>
                </a:solidFill>
                <a:latin typeface="Inter Medium"/>
                <a:ea typeface="Inter Medium"/>
                <a:sym typeface="Inter"/>
              </a:rPr>
              <a:t>Consistently reliable, high quality services have made UC a household brand, with 84.9%</a:t>
            </a:r>
            <a:r>
              <a:rPr lang="en-IN" sz="2000" baseline="30000" dirty="0">
                <a:solidFill>
                  <a:schemeClr val="bg1">
                    <a:lumMod val="50000"/>
                  </a:schemeClr>
                </a:solidFill>
                <a:latin typeface="Inter Medium"/>
                <a:ea typeface="Inter Medium"/>
                <a:sym typeface="Inter"/>
              </a:rPr>
              <a:t>2</a:t>
            </a:r>
            <a:r>
              <a:rPr lang="en-IN" sz="2000" dirty="0">
                <a:solidFill>
                  <a:schemeClr val="bg1">
                    <a:lumMod val="50000"/>
                  </a:schemeClr>
                </a:solidFill>
                <a:latin typeface="Inter Medium"/>
                <a:ea typeface="Inter Medium"/>
                <a:sym typeface="Inter"/>
              </a:rPr>
              <a:t> of NTV from repeat users</a:t>
            </a:r>
          </a:p>
          <a:p>
            <a:pPr>
              <a:spcBef>
                <a:spcPts val="600"/>
              </a:spcBef>
              <a:buClr>
                <a:srgbClr val="333333"/>
              </a:buClr>
              <a:buSzPts val="900"/>
            </a:pPr>
            <a:endParaRPr lang="en-IN" sz="2000" b="1" dirty="0">
              <a:solidFill>
                <a:srgbClr val="333333"/>
              </a:solidFill>
              <a:latin typeface="Inter"/>
              <a:ea typeface="Inter"/>
              <a:cs typeface="Arial" panose="020B0604020202020204" pitchFamily="34" charset="0"/>
              <a:sym typeface="Inter"/>
            </a:endParaRPr>
          </a:p>
        </p:txBody>
      </p:sp>
      <p:sp>
        <p:nvSpPr>
          <p:cNvPr id="26" name="TextBox 25">
            <a:extLst>
              <a:ext uri="{FF2B5EF4-FFF2-40B4-BE49-F238E27FC236}">
                <a16:creationId xmlns:a16="http://schemas.microsoft.com/office/drawing/2014/main" id="{F4C6E263-A146-0286-7A5D-9DCA33ECFC59}"/>
              </a:ext>
            </a:extLst>
          </p:cNvPr>
          <p:cNvSpPr txBox="1"/>
          <p:nvPr/>
        </p:nvSpPr>
        <p:spPr>
          <a:xfrm>
            <a:off x="8072401" y="5055591"/>
            <a:ext cx="5352507" cy="47705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Strong moats</a:t>
            </a:r>
            <a:endParaRPr lang="en-US" sz="2500" dirty="0">
              <a:latin typeface="Arial" panose="020B0604020202020204" pitchFamily="34" charset="0"/>
              <a:cs typeface="Arial" panose="020B0604020202020204" pitchFamily="34" charset="0"/>
            </a:endParaRPr>
          </a:p>
        </p:txBody>
      </p:sp>
      <p:sp>
        <p:nvSpPr>
          <p:cNvPr id="27" name="Google Shape;315;p25">
            <a:extLst>
              <a:ext uri="{FF2B5EF4-FFF2-40B4-BE49-F238E27FC236}">
                <a16:creationId xmlns:a16="http://schemas.microsoft.com/office/drawing/2014/main" id="{C94B2ACD-0C28-4049-D07F-C32844F81827}"/>
              </a:ext>
            </a:extLst>
          </p:cNvPr>
          <p:cNvSpPr/>
          <p:nvPr/>
        </p:nvSpPr>
        <p:spPr>
          <a:xfrm>
            <a:off x="8148601" y="5693834"/>
            <a:ext cx="4486539" cy="1256241"/>
          </a:xfrm>
          <a:prstGeom prst="rect">
            <a:avLst/>
          </a:prstGeom>
          <a:noFill/>
          <a:ln>
            <a:noFill/>
          </a:ln>
        </p:spPr>
        <p:txBody>
          <a:bodyPr spcFirstLastPara="1" wrap="square" lIns="0" tIns="0" rIns="0" bIns="0" anchor="t" anchorCtr="0">
            <a:noAutofit/>
          </a:bodyPr>
          <a:lstStyle/>
          <a:p>
            <a:pPr>
              <a:spcBef>
                <a:spcPts val="600"/>
              </a:spcBef>
              <a:buClr>
                <a:srgbClr val="333333"/>
              </a:buClr>
              <a:buSzPts val="900"/>
            </a:pPr>
            <a:r>
              <a:rPr lang="en-IN" sz="2000" dirty="0">
                <a:solidFill>
                  <a:schemeClr val="bg1">
                    <a:lumMod val="50000"/>
                  </a:schemeClr>
                </a:solidFill>
                <a:latin typeface="Inter Medium"/>
                <a:ea typeface="Inter Medium"/>
                <a:sym typeface="Inter"/>
              </a:rPr>
              <a:t>Our multi-category hyperlocal marketplace enjoys strong network effects and is hard to replicate</a:t>
            </a:r>
          </a:p>
        </p:txBody>
      </p:sp>
      <p:sp>
        <p:nvSpPr>
          <p:cNvPr id="30" name="TextBox 29">
            <a:extLst>
              <a:ext uri="{FF2B5EF4-FFF2-40B4-BE49-F238E27FC236}">
                <a16:creationId xmlns:a16="http://schemas.microsoft.com/office/drawing/2014/main" id="{40C55C9A-AD3E-8E84-0774-2B3A8C060DD8}"/>
              </a:ext>
            </a:extLst>
          </p:cNvPr>
          <p:cNvSpPr txBox="1"/>
          <p:nvPr/>
        </p:nvSpPr>
        <p:spPr>
          <a:xfrm>
            <a:off x="8072401" y="7463621"/>
            <a:ext cx="5352507" cy="47705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Growth strategy</a:t>
            </a:r>
            <a:endParaRPr lang="en-US" sz="2500" dirty="0">
              <a:latin typeface="Arial" panose="020B0604020202020204" pitchFamily="34" charset="0"/>
              <a:cs typeface="Arial" panose="020B0604020202020204" pitchFamily="34" charset="0"/>
            </a:endParaRPr>
          </a:p>
        </p:txBody>
      </p:sp>
      <p:sp>
        <p:nvSpPr>
          <p:cNvPr id="31" name="Google Shape;315;p25">
            <a:extLst>
              <a:ext uri="{FF2B5EF4-FFF2-40B4-BE49-F238E27FC236}">
                <a16:creationId xmlns:a16="http://schemas.microsoft.com/office/drawing/2014/main" id="{682545FA-E35D-15E6-2F8C-1CE98C99E706}"/>
              </a:ext>
            </a:extLst>
          </p:cNvPr>
          <p:cNvSpPr/>
          <p:nvPr/>
        </p:nvSpPr>
        <p:spPr>
          <a:xfrm>
            <a:off x="8139416" y="8056034"/>
            <a:ext cx="4486539" cy="1256241"/>
          </a:xfrm>
          <a:prstGeom prst="rect">
            <a:avLst/>
          </a:prstGeom>
          <a:noFill/>
          <a:ln>
            <a:noFill/>
          </a:ln>
        </p:spPr>
        <p:txBody>
          <a:bodyPr spcFirstLastPara="1" wrap="square" lIns="0" tIns="0" rIns="0" bIns="0" anchor="t" anchorCtr="0">
            <a:noAutofit/>
          </a:bodyPr>
          <a:lstStyle/>
          <a:p>
            <a:pPr>
              <a:spcBef>
                <a:spcPts val="600"/>
              </a:spcBef>
              <a:buClr>
                <a:srgbClr val="333333"/>
              </a:buClr>
              <a:buSzPts val="900"/>
            </a:pPr>
            <a:r>
              <a:rPr lang="en-IN" sz="2000" dirty="0">
                <a:solidFill>
                  <a:schemeClr val="bg1">
                    <a:lumMod val="50000"/>
                  </a:schemeClr>
                </a:solidFill>
                <a:latin typeface="Inter Medium"/>
                <a:ea typeface="Inter Medium"/>
                <a:sym typeface="Inter"/>
              </a:rPr>
              <a:t>Growth will come from densification &amp; deeper penetration in existing markets (India, Middle East &amp; Singapore), improving our current offerings and scaling new products (Native devices) and services (Insta Help, Wall Décor etc.)</a:t>
            </a:r>
          </a:p>
        </p:txBody>
      </p:sp>
      <p:sp>
        <p:nvSpPr>
          <p:cNvPr id="32" name="object 7">
            <a:extLst>
              <a:ext uri="{FF2B5EF4-FFF2-40B4-BE49-F238E27FC236}">
                <a16:creationId xmlns:a16="http://schemas.microsoft.com/office/drawing/2014/main" id="{0DFB3F24-9DFF-775B-C4C3-AC0DACDFA476}"/>
              </a:ext>
            </a:extLst>
          </p:cNvPr>
          <p:cNvSpPr/>
          <p:nvPr/>
        </p:nvSpPr>
        <p:spPr>
          <a:xfrm>
            <a:off x="7465060" y="2477428"/>
            <a:ext cx="300990" cy="198120"/>
          </a:xfrm>
          <a:custGeom>
            <a:avLst/>
            <a:gdLst/>
            <a:ahLst/>
            <a:cxnLst/>
            <a:rect l="l" t="t" r="r" b="b"/>
            <a:pathLst>
              <a:path w="300990" h="198119">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300990" h="198119">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300990" h="198119">
                <a:moveTo>
                  <a:pt x="274835" y="150780"/>
                </a:moveTo>
                <a:lnTo>
                  <a:pt x="242919" y="150780"/>
                </a:lnTo>
                <a:lnTo>
                  <a:pt x="242919" y="194758"/>
                </a:lnTo>
                <a:lnTo>
                  <a:pt x="274835" y="194758"/>
                </a:lnTo>
                <a:lnTo>
                  <a:pt x="274835" y="150780"/>
                </a:lnTo>
                <a:close/>
              </a:path>
              <a:path w="300990" h="198119">
                <a:moveTo>
                  <a:pt x="274835" y="3015"/>
                </a:moveTo>
                <a:lnTo>
                  <a:pt x="243673" y="3015"/>
                </a:lnTo>
                <a:lnTo>
                  <a:pt x="158231" y="119870"/>
                </a:lnTo>
                <a:lnTo>
                  <a:pt x="158231" y="150780"/>
                </a:lnTo>
                <a:lnTo>
                  <a:pt x="300970" y="150780"/>
                </a:lnTo>
                <a:lnTo>
                  <a:pt x="300970" y="122132"/>
                </a:lnTo>
                <a:lnTo>
                  <a:pt x="188136" y="122132"/>
                </a:lnTo>
                <a:lnTo>
                  <a:pt x="242919" y="44229"/>
                </a:lnTo>
                <a:lnTo>
                  <a:pt x="274835" y="44229"/>
                </a:lnTo>
                <a:lnTo>
                  <a:pt x="274835" y="3015"/>
                </a:lnTo>
                <a:close/>
              </a:path>
              <a:path w="300990" h="198119">
                <a:moveTo>
                  <a:pt x="274835" y="44229"/>
                </a:moveTo>
                <a:lnTo>
                  <a:pt x="242919" y="44229"/>
                </a:lnTo>
                <a:lnTo>
                  <a:pt x="242919" y="122132"/>
                </a:lnTo>
                <a:lnTo>
                  <a:pt x="274835" y="122132"/>
                </a:lnTo>
                <a:lnTo>
                  <a:pt x="274835" y="44229"/>
                </a:lnTo>
                <a:close/>
              </a:path>
            </a:pathLst>
          </a:custGeom>
          <a:solidFill>
            <a:srgbClr val="000000"/>
          </a:solidFill>
        </p:spPr>
        <p:txBody>
          <a:bodyPr wrap="square" lIns="0" tIns="0" rIns="0" bIns="0" rtlCol="0"/>
          <a:lstStyle/>
          <a:p>
            <a:endParaRPr dirty="0"/>
          </a:p>
        </p:txBody>
      </p:sp>
      <p:sp>
        <p:nvSpPr>
          <p:cNvPr id="34" name="object 8">
            <a:extLst>
              <a:ext uri="{FF2B5EF4-FFF2-40B4-BE49-F238E27FC236}">
                <a16:creationId xmlns:a16="http://schemas.microsoft.com/office/drawing/2014/main" id="{764D5EFF-764A-AD69-C154-F38067E25DF6}"/>
              </a:ext>
            </a:extLst>
          </p:cNvPr>
          <p:cNvSpPr/>
          <p:nvPr/>
        </p:nvSpPr>
        <p:spPr>
          <a:xfrm>
            <a:off x="7465060" y="5195058"/>
            <a:ext cx="297180" cy="198120"/>
          </a:xfrm>
          <a:custGeom>
            <a:avLst/>
            <a:gdLst/>
            <a:ahLst/>
            <a:cxnLst/>
            <a:rect l="l" t="t" r="r" b="b"/>
            <a:pathLst>
              <a:path w="297179" h="198120">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97179"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97179" h="198120">
                <a:moveTo>
                  <a:pt x="193162" y="138969"/>
                </a:moveTo>
                <a:lnTo>
                  <a:pt x="161247" y="138969"/>
                </a:lnTo>
                <a:lnTo>
                  <a:pt x="162586" y="147513"/>
                </a:lnTo>
                <a:lnTo>
                  <a:pt x="182482" y="181690"/>
                </a:lnTo>
                <a:lnTo>
                  <a:pt x="219658" y="197318"/>
                </a:lnTo>
                <a:lnTo>
                  <a:pt x="228595" y="197774"/>
                </a:lnTo>
                <a:lnTo>
                  <a:pt x="236677" y="197318"/>
                </a:lnTo>
                <a:lnTo>
                  <a:pt x="237826" y="197318"/>
                </a:lnTo>
                <a:lnTo>
                  <a:pt x="277850" y="178423"/>
                </a:lnTo>
                <a:lnTo>
                  <a:pt x="285144" y="169125"/>
                </a:lnTo>
                <a:lnTo>
                  <a:pt x="220051" y="169125"/>
                </a:lnTo>
                <a:lnTo>
                  <a:pt x="212009" y="166528"/>
                </a:lnTo>
                <a:lnTo>
                  <a:pt x="194968" y="145833"/>
                </a:lnTo>
                <a:lnTo>
                  <a:pt x="193162" y="138969"/>
                </a:lnTo>
                <a:close/>
              </a:path>
              <a:path w="297179" h="198120">
                <a:moveTo>
                  <a:pt x="286764" y="90719"/>
                </a:moveTo>
                <a:lnTo>
                  <a:pt x="229349" y="90719"/>
                </a:lnTo>
                <a:lnTo>
                  <a:pt x="236998" y="91379"/>
                </a:lnTo>
                <a:lnTo>
                  <a:pt x="243862" y="93358"/>
                </a:lnTo>
                <a:lnTo>
                  <a:pt x="265266" y="128666"/>
                </a:lnTo>
                <a:lnTo>
                  <a:pt x="265285" y="128917"/>
                </a:lnTo>
                <a:lnTo>
                  <a:pt x="264688" y="137430"/>
                </a:lnTo>
                <a:lnTo>
                  <a:pt x="262898" y="145126"/>
                </a:lnTo>
                <a:lnTo>
                  <a:pt x="259982" y="151848"/>
                </a:lnTo>
                <a:lnTo>
                  <a:pt x="259914" y="152005"/>
                </a:lnTo>
                <a:lnTo>
                  <a:pt x="229600" y="169125"/>
                </a:lnTo>
                <a:lnTo>
                  <a:pt x="285144" y="169125"/>
                </a:lnTo>
                <a:lnTo>
                  <a:pt x="288154" y="164351"/>
                </a:lnTo>
                <a:lnTo>
                  <a:pt x="292002" y="156183"/>
                </a:lnTo>
                <a:lnTo>
                  <a:pt x="294750" y="147513"/>
                </a:lnTo>
                <a:lnTo>
                  <a:pt x="296287" y="138969"/>
                </a:lnTo>
                <a:lnTo>
                  <a:pt x="296400" y="138341"/>
                </a:lnTo>
                <a:lnTo>
                  <a:pt x="296935" y="128917"/>
                </a:lnTo>
                <a:lnTo>
                  <a:pt x="296949" y="128666"/>
                </a:lnTo>
                <a:lnTo>
                  <a:pt x="296536" y="120781"/>
                </a:lnTo>
                <a:lnTo>
                  <a:pt x="296462" y="119383"/>
                </a:lnTo>
                <a:lnTo>
                  <a:pt x="295002" y="110635"/>
                </a:lnTo>
                <a:lnTo>
                  <a:pt x="292567" y="102420"/>
                </a:lnTo>
                <a:lnTo>
                  <a:pt x="289159" y="94740"/>
                </a:lnTo>
                <a:lnTo>
                  <a:pt x="286764" y="90719"/>
                </a:lnTo>
                <a:close/>
              </a:path>
              <a:path w="297179" h="198120">
                <a:moveTo>
                  <a:pt x="288154" y="3015"/>
                </a:moveTo>
                <a:lnTo>
                  <a:pt x="183612" y="3015"/>
                </a:lnTo>
                <a:lnTo>
                  <a:pt x="163760" y="111829"/>
                </a:lnTo>
                <a:lnTo>
                  <a:pt x="195675" y="111829"/>
                </a:lnTo>
                <a:lnTo>
                  <a:pt x="199026" y="105127"/>
                </a:lnTo>
                <a:lnTo>
                  <a:pt x="203633" y="99934"/>
                </a:lnTo>
                <a:lnTo>
                  <a:pt x="215360" y="92562"/>
                </a:lnTo>
                <a:lnTo>
                  <a:pt x="221978" y="90719"/>
                </a:lnTo>
                <a:lnTo>
                  <a:pt x="286764" y="90719"/>
                </a:lnTo>
                <a:lnTo>
                  <a:pt x="284997" y="87751"/>
                </a:lnTo>
                <a:lnTo>
                  <a:pt x="280049" y="81610"/>
                </a:lnTo>
                <a:lnTo>
                  <a:pt x="276851" y="78657"/>
                </a:lnTo>
                <a:lnTo>
                  <a:pt x="198439" y="78657"/>
                </a:lnTo>
                <a:lnTo>
                  <a:pt x="206983" y="31663"/>
                </a:lnTo>
                <a:lnTo>
                  <a:pt x="288154" y="31663"/>
                </a:lnTo>
                <a:lnTo>
                  <a:pt x="288154" y="3015"/>
                </a:lnTo>
                <a:close/>
              </a:path>
              <a:path w="297179" h="198120">
                <a:moveTo>
                  <a:pt x="236134" y="63579"/>
                </a:moveTo>
                <a:lnTo>
                  <a:pt x="229098" y="63579"/>
                </a:lnTo>
                <a:lnTo>
                  <a:pt x="222313" y="64919"/>
                </a:lnTo>
                <a:lnTo>
                  <a:pt x="209245" y="70280"/>
                </a:lnTo>
                <a:lnTo>
                  <a:pt x="203465" y="73966"/>
                </a:lnTo>
                <a:lnTo>
                  <a:pt x="198439" y="78657"/>
                </a:lnTo>
                <a:lnTo>
                  <a:pt x="276851" y="78657"/>
                </a:lnTo>
                <a:lnTo>
                  <a:pt x="236134" y="63579"/>
                </a:lnTo>
                <a:close/>
              </a:path>
            </a:pathLst>
          </a:custGeom>
          <a:solidFill>
            <a:srgbClr val="000000"/>
          </a:solidFill>
        </p:spPr>
        <p:txBody>
          <a:bodyPr wrap="square" lIns="0" tIns="0" rIns="0" bIns="0" rtlCol="0"/>
          <a:lstStyle/>
          <a:p>
            <a:endParaRPr dirty="0"/>
          </a:p>
        </p:txBody>
      </p:sp>
      <p:sp>
        <p:nvSpPr>
          <p:cNvPr id="39" name="object 9">
            <a:extLst>
              <a:ext uri="{FF2B5EF4-FFF2-40B4-BE49-F238E27FC236}">
                <a16:creationId xmlns:a16="http://schemas.microsoft.com/office/drawing/2014/main" id="{34947756-CFC0-07D9-5A83-BF8D94BFFF50}"/>
              </a:ext>
            </a:extLst>
          </p:cNvPr>
          <p:cNvSpPr/>
          <p:nvPr/>
        </p:nvSpPr>
        <p:spPr>
          <a:xfrm>
            <a:off x="7465060" y="7603088"/>
            <a:ext cx="297815" cy="198120"/>
          </a:xfrm>
          <a:custGeom>
            <a:avLst/>
            <a:gdLst/>
            <a:ahLst/>
            <a:cxnLst/>
            <a:rect l="l" t="t" r="r" b="b"/>
            <a:pathLst>
              <a:path w="297815" h="198120">
                <a:moveTo>
                  <a:pt x="68102" y="0"/>
                </a:moveTo>
                <a:lnTo>
                  <a:pt x="27438" y="13570"/>
                </a:lnTo>
                <a:lnTo>
                  <a:pt x="4458" y="54595"/>
                </a:lnTo>
                <a:lnTo>
                  <a:pt x="4397" y="54783"/>
                </a:lnTo>
                <a:lnTo>
                  <a:pt x="1099" y="75013"/>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32480" y="81453"/>
                </a:lnTo>
                <a:lnTo>
                  <a:pt x="46062" y="37820"/>
                </a:lnTo>
                <a:lnTo>
                  <a:pt x="67851" y="28397"/>
                </a:lnTo>
                <a:lnTo>
                  <a:pt x="121417" y="28397"/>
                </a:lnTo>
                <a:lnTo>
                  <a:pt x="119116" y="24376"/>
                </a:lnTo>
                <a:lnTo>
                  <a:pt x="109237" y="13711"/>
                </a:lnTo>
                <a:lnTo>
                  <a:pt x="97442" y="6094"/>
                </a:lnTo>
                <a:lnTo>
                  <a:pt x="83730" y="1523"/>
                </a:lnTo>
                <a:lnTo>
                  <a:pt x="68102" y="0"/>
                </a:lnTo>
                <a:close/>
              </a:path>
              <a:path w="297815"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104698" y="116556"/>
                </a:lnTo>
                <a:lnTo>
                  <a:pt x="102907" y="131242"/>
                </a:lnTo>
                <a:lnTo>
                  <a:pt x="99989" y="143053"/>
                </a:lnTo>
                <a:lnTo>
                  <a:pt x="99923" y="143320"/>
                </a:lnTo>
                <a:lnTo>
                  <a:pt x="68605" y="169125"/>
                </a:lnTo>
                <a:lnTo>
                  <a:pt x="121949" y="169125"/>
                </a:lnTo>
                <a:lnTo>
                  <a:pt x="136095" y="122902"/>
                </a:lnTo>
                <a:lnTo>
                  <a:pt x="137210" y="99515"/>
                </a:lnTo>
                <a:lnTo>
                  <a:pt x="136079" y="75783"/>
                </a:lnTo>
                <a:lnTo>
                  <a:pt x="132687" y="55349"/>
                </a:lnTo>
                <a:lnTo>
                  <a:pt x="127032" y="38213"/>
                </a:lnTo>
                <a:lnTo>
                  <a:pt x="121417" y="28397"/>
                </a:lnTo>
                <a:close/>
              </a:path>
              <a:path w="297815" h="198120">
                <a:moveTo>
                  <a:pt x="233621" y="0"/>
                </a:moveTo>
                <a:lnTo>
                  <a:pt x="190083" y="15690"/>
                </a:lnTo>
                <a:lnTo>
                  <a:pt x="166084" y="61066"/>
                </a:lnTo>
                <a:lnTo>
                  <a:pt x="161498" y="104792"/>
                </a:lnTo>
                <a:lnTo>
                  <a:pt x="162450" y="122289"/>
                </a:lnTo>
                <a:lnTo>
                  <a:pt x="162545" y="124032"/>
                </a:lnTo>
                <a:lnTo>
                  <a:pt x="162629" y="125572"/>
                </a:lnTo>
                <a:lnTo>
                  <a:pt x="166021" y="143932"/>
                </a:lnTo>
                <a:lnTo>
                  <a:pt x="171570" y="159576"/>
                </a:lnTo>
                <a:lnTo>
                  <a:pt x="171676" y="159874"/>
                </a:lnTo>
                <a:lnTo>
                  <a:pt x="202083" y="191868"/>
                </a:lnTo>
                <a:lnTo>
                  <a:pt x="232867" y="198025"/>
                </a:lnTo>
                <a:lnTo>
                  <a:pt x="241930" y="197491"/>
                </a:lnTo>
                <a:lnTo>
                  <a:pt x="279421" y="179303"/>
                </a:lnTo>
                <a:lnTo>
                  <a:pt x="286339" y="170382"/>
                </a:lnTo>
                <a:lnTo>
                  <a:pt x="232365" y="170382"/>
                </a:lnTo>
                <a:lnTo>
                  <a:pt x="224574" y="169722"/>
                </a:lnTo>
                <a:lnTo>
                  <a:pt x="196303" y="140084"/>
                </a:lnTo>
                <a:lnTo>
                  <a:pt x="195675" y="131933"/>
                </a:lnTo>
                <a:lnTo>
                  <a:pt x="196181" y="125572"/>
                </a:lnTo>
                <a:lnTo>
                  <a:pt x="224574" y="95148"/>
                </a:lnTo>
                <a:lnTo>
                  <a:pt x="232365" y="94489"/>
                </a:lnTo>
                <a:lnTo>
                  <a:pt x="287330" y="94489"/>
                </a:lnTo>
                <a:lnTo>
                  <a:pt x="285484" y="91505"/>
                </a:lnTo>
                <a:lnTo>
                  <a:pt x="285246" y="91222"/>
                </a:lnTo>
                <a:lnTo>
                  <a:pt x="191403" y="91222"/>
                </a:lnTo>
                <a:lnTo>
                  <a:pt x="192047" y="76772"/>
                </a:lnTo>
                <a:lnTo>
                  <a:pt x="207565" y="36721"/>
                </a:lnTo>
                <a:lnTo>
                  <a:pt x="233621" y="27391"/>
                </a:lnTo>
                <a:lnTo>
                  <a:pt x="287450" y="27391"/>
                </a:lnTo>
                <a:lnTo>
                  <a:pt x="284588" y="22821"/>
                </a:lnTo>
                <a:lnTo>
                  <a:pt x="277096" y="14826"/>
                </a:lnTo>
                <a:lnTo>
                  <a:pt x="268160" y="8340"/>
                </a:lnTo>
                <a:lnTo>
                  <a:pt x="257935" y="3706"/>
                </a:lnTo>
                <a:lnTo>
                  <a:pt x="246422" y="926"/>
                </a:lnTo>
                <a:lnTo>
                  <a:pt x="233621" y="0"/>
                </a:lnTo>
                <a:close/>
              </a:path>
              <a:path w="297815" h="198120">
                <a:moveTo>
                  <a:pt x="287330" y="94489"/>
                </a:moveTo>
                <a:lnTo>
                  <a:pt x="232365" y="94489"/>
                </a:lnTo>
                <a:lnTo>
                  <a:pt x="239673" y="95148"/>
                </a:lnTo>
                <a:lnTo>
                  <a:pt x="246170" y="97127"/>
                </a:lnTo>
                <a:lnTo>
                  <a:pt x="265501" y="131430"/>
                </a:lnTo>
                <a:lnTo>
                  <a:pt x="265537" y="131933"/>
                </a:lnTo>
                <a:lnTo>
                  <a:pt x="245861" y="167743"/>
                </a:lnTo>
                <a:lnTo>
                  <a:pt x="232365" y="170382"/>
                </a:lnTo>
                <a:lnTo>
                  <a:pt x="286339" y="170382"/>
                </a:lnTo>
                <a:lnTo>
                  <a:pt x="297424" y="131933"/>
                </a:lnTo>
                <a:lnTo>
                  <a:pt x="297452" y="131430"/>
                </a:lnTo>
                <a:lnTo>
                  <a:pt x="297140" y="125572"/>
                </a:lnTo>
                <a:lnTo>
                  <a:pt x="297058" y="124032"/>
                </a:lnTo>
                <a:lnTo>
                  <a:pt x="296965" y="122289"/>
                </a:lnTo>
                <a:lnTo>
                  <a:pt x="295504" y="113713"/>
                </a:lnTo>
                <a:lnTo>
                  <a:pt x="293070" y="105703"/>
                </a:lnTo>
                <a:lnTo>
                  <a:pt x="289661" y="98258"/>
                </a:lnTo>
                <a:lnTo>
                  <a:pt x="287330" y="94489"/>
                </a:lnTo>
                <a:close/>
              </a:path>
              <a:path w="297815" h="198120">
                <a:moveTo>
                  <a:pt x="236134" y="68353"/>
                </a:moveTo>
                <a:lnTo>
                  <a:pt x="222313" y="69783"/>
                </a:lnTo>
                <a:lnTo>
                  <a:pt x="210250" y="74071"/>
                </a:lnTo>
                <a:lnTo>
                  <a:pt x="199947" y="81217"/>
                </a:lnTo>
                <a:lnTo>
                  <a:pt x="191403" y="91222"/>
                </a:lnTo>
                <a:lnTo>
                  <a:pt x="285246" y="91222"/>
                </a:lnTo>
                <a:lnTo>
                  <a:pt x="253160" y="70301"/>
                </a:lnTo>
                <a:lnTo>
                  <a:pt x="236134" y="68353"/>
                </a:lnTo>
                <a:close/>
              </a:path>
              <a:path w="297815" h="198120">
                <a:moveTo>
                  <a:pt x="287450" y="27391"/>
                </a:moveTo>
                <a:lnTo>
                  <a:pt x="233621" y="27391"/>
                </a:lnTo>
                <a:lnTo>
                  <a:pt x="246265" y="29135"/>
                </a:lnTo>
                <a:lnTo>
                  <a:pt x="256301" y="34365"/>
                </a:lnTo>
                <a:lnTo>
                  <a:pt x="263761" y="43160"/>
                </a:lnTo>
                <a:lnTo>
                  <a:pt x="268552" y="55286"/>
                </a:lnTo>
                <a:lnTo>
                  <a:pt x="297452" y="55286"/>
                </a:lnTo>
                <a:lnTo>
                  <a:pt x="294790" y="43160"/>
                </a:lnTo>
                <a:lnTo>
                  <a:pt x="290478" y="32229"/>
                </a:lnTo>
                <a:lnTo>
                  <a:pt x="287450" y="27391"/>
                </a:lnTo>
                <a:close/>
              </a:path>
            </a:pathLst>
          </a:custGeom>
          <a:solidFill>
            <a:srgbClr val="000000"/>
          </a:solidFill>
        </p:spPr>
        <p:txBody>
          <a:bodyPr wrap="square" lIns="0" tIns="0" rIns="0" bIns="0" rtlCol="0"/>
          <a:lstStyle/>
          <a:p>
            <a:endParaRPr dirty="0"/>
          </a:p>
        </p:txBody>
      </p:sp>
      <p:sp>
        <p:nvSpPr>
          <p:cNvPr id="40" name="TextBox 39">
            <a:extLst>
              <a:ext uri="{FF2B5EF4-FFF2-40B4-BE49-F238E27FC236}">
                <a16:creationId xmlns:a16="http://schemas.microsoft.com/office/drawing/2014/main" id="{E880F282-363E-B27D-3FDC-03EC86201807}"/>
              </a:ext>
            </a:extLst>
          </p:cNvPr>
          <p:cNvSpPr txBox="1"/>
          <p:nvPr/>
        </p:nvSpPr>
        <p:spPr>
          <a:xfrm>
            <a:off x="14300743" y="2337961"/>
            <a:ext cx="4267200" cy="86177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Capital efficient with a strong balance sheet</a:t>
            </a:r>
            <a:endParaRPr lang="en-US" sz="2500" dirty="0">
              <a:latin typeface="Arial" panose="020B0604020202020204" pitchFamily="34" charset="0"/>
              <a:cs typeface="Arial" panose="020B0604020202020204" pitchFamily="34" charset="0"/>
            </a:endParaRPr>
          </a:p>
        </p:txBody>
      </p:sp>
      <p:sp>
        <p:nvSpPr>
          <p:cNvPr id="43" name="Google Shape;315;p25">
            <a:extLst>
              <a:ext uri="{FF2B5EF4-FFF2-40B4-BE49-F238E27FC236}">
                <a16:creationId xmlns:a16="http://schemas.microsoft.com/office/drawing/2014/main" id="{8C845E7F-8FA6-D50D-B34D-45E5EE90E109}"/>
              </a:ext>
            </a:extLst>
          </p:cNvPr>
          <p:cNvSpPr/>
          <p:nvPr/>
        </p:nvSpPr>
        <p:spPr>
          <a:xfrm>
            <a:off x="14300743" y="3331634"/>
            <a:ext cx="4486539" cy="1256241"/>
          </a:xfrm>
          <a:prstGeom prst="rect">
            <a:avLst/>
          </a:prstGeom>
          <a:noFill/>
          <a:ln>
            <a:noFill/>
          </a:ln>
        </p:spPr>
        <p:txBody>
          <a:bodyPr spcFirstLastPara="1" wrap="square" lIns="0" tIns="0" rIns="0" bIns="0" anchor="t" anchorCtr="0">
            <a:noAutofit/>
          </a:bodyPr>
          <a:lstStyle/>
          <a:p>
            <a:pPr>
              <a:spcBef>
                <a:spcPts val="600"/>
              </a:spcBef>
              <a:buClr>
                <a:srgbClr val="333333"/>
              </a:buClr>
              <a:buSzPts val="900"/>
            </a:pPr>
            <a:r>
              <a:rPr lang="en-IN" sz="2000" dirty="0">
                <a:solidFill>
                  <a:schemeClr val="bg1">
                    <a:lumMod val="50000"/>
                  </a:schemeClr>
                </a:solidFill>
                <a:latin typeface="Inter Medium"/>
                <a:ea typeface="Inter Medium"/>
                <a:sym typeface="Inter"/>
              </a:rPr>
              <a:t>Strong unit economics and capital efficiency - INR 3,052 Cr lifetime primary capital raised with INR 2,136 Cr</a:t>
            </a:r>
            <a:r>
              <a:rPr lang="en-IN" sz="2000" baseline="30000" dirty="0">
                <a:solidFill>
                  <a:schemeClr val="bg1">
                    <a:lumMod val="50000"/>
                  </a:schemeClr>
                </a:solidFill>
                <a:latin typeface="Inter Medium"/>
                <a:ea typeface="Inter Medium"/>
                <a:sym typeface="Inter"/>
              </a:rPr>
              <a:t>4</a:t>
            </a:r>
            <a:r>
              <a:rPr lang="en-IN" sz="2000" dirty="0">
                <a:solidFill>
                  <a:schemeClr val="bg1">
                    <a:lumMod val="50000"/>
                  </a:schemeClr>
                </a:solidFill>
                <a:latin typeface="Inter Medium"/>
                <a:ea typeface="Inter Medium"/>
                <a:sym typeface="Inter"/>
              </a:rPr>
              <a:t> cash and cash equivalents available</a:t>
            </a:r>
          </a:p>
          <a:p>
            <a:pPr>
              <a:spcBef>
                <a:spcPts val="600"/>
              </a:spcBef>
              <a:buClr>
                <a:srgbClr val="333333"/>
              </a:buClr>
              <a:buSzPts val="900"/>
            </a:pPr>
            <a:endParaRPr lang="en-IN" sz="2000" b="1" dirty="0">
              <a:solidFill>
                <a:srgbClr val="333333"/>
              </a:solidFill>
              <a:latin typeface="Inter"/>
              <a:ea typeface="Inter"/>
              <a:cs typeface="Arial" panose="020B0604020202020204" pitchFamily="34" charset="0"/>
              <a:sym typeface="Inter"/>
            </a:endParaRPr>
          </a:p>
        </p:txBody>
      </p:sp>
      <p:sp>
        <p:nvSpPr>
          <p:cNvPr id="44" name="TextBox 43">
            <a:extLst>
              <a:ext uri="{FF2B5EF4-FFF2-40B4-BE49-F238E27FC236}">
                <a16:creationId xmlns:a16="http://schemas.microsoft.com/office/drawing/2014/main" id="{09F52B98-3626-AA1D-BF5D-E77BCA59638D}"/>
              </a:ext>
            </a:extLst>
          </p:cNvPr>
          <p:cNvSpPr txBox="1"/>
          <p:nvPr/>
        </p:nvSpPr>
        <p:spPr>
          <a:xfrm>
            <a:off x="14300743" y="5055591"/>
            <a:ext cx="5352507" cy="477054"/>
          </a:xfrm>
          <a:prstGeom prst="rect">
            <a:avLst/>
          </a:prstGeom>
          <a:noFill/>
        </p:spPr>
        <p:txBody>
          <a:bodyPr wrap="square">
            <a:spAutoFit/>
          </a:bodyPr>
          <a:lstStyle/>
          <a:p>
            <a:r>
              <a:rPr lang="en" sz="2500" dirty="0">
                <a:latin typeface="Arial" panose="020B0604020202020204" pitchFamily="34" charset="0"/>
                <a:ea typeface="Inter Medium"/>
                <a:cs typeface="Arial" panose="020B0604020202020204" pitchFamily="34" charset="0"/>
                <a:sym typeface="Inter Medium"/>
              </a:rPr>
              <a:t>Strong team and governance</a:t>
            </a:r>
            <a:endParaRPr lang="en-US" sz="2500" dirty="0">
              <a:latin typeface="Arial" panose="020B0604020202020204" pitchFamily="34" charset="0"/>
              <a:cs typeface="Arial" panose="020B0604020202020204" pitchFamily="34" charset="0"/>
            </a:endParaRPr>
          </a:p>
        </p:txBody>
      </p:sp>
      <p:sp>
        <p:nvSpPr>
          <p:cNvPr id="45" name="Google Shape;315;p25">
            <a:extLst>
              <a:ext uri="{FF2B5EF4-FFF2-40B4-BE49-F238E27FC236}">
                <a16:creationId xmlns:a16="http://schemas.microsoft.com/office/drawing/2014/main" id="{D5271AC7-976F-EC35-FD22-53C876B0D141}"/>
              </a:ext>
            </a:extLst>
          </p:cNvPr>
          <p:cNvSpPr/>
          <p:nvPr/>
        </p:nvSpPr>
        <p:spPr>
          <a:xfrm>
            <a:off x="14300743" y="5693834"/>
            <a:ext cx="4486539" cy="1256241"/>
          </a:xfrm>
          <a:prstGeom prst="rect">
            <a:avLst/>
          </a:prstGeom>
          <a:noFill/>
          <a:ln>
            <a:noFill/>
          </a:ln>
        </p:spPr>
        <p:txBody>
          <a:bodyPr spcFirstLastPara="1" wrap="square" lIns="0" tIns="0" rIns="0" bIns="0" anchor="t" anchorCtr="0">
            <a:noAutofit/>
          </a:bodyPr>
          <a:lstStyle/>
          <a:p>
            <a:pPr>
              <a:spcBef>
                <a:spcPts val="600"/>
              </a:spcBef>
              <a:buClr>
                <a:srgbClr val="333333"/>
              </a:buClr>
              <a:buSzPts val="900"/>
            </a:pPr>
            <a:r>
              <a:rPr lang="en-IN" sz="2000" dirty="0">
                <a:solidFill>
                  <a:schemeClr val="bg1">
                    <a:lumMod val="50000"/>
                  </a:schemeClr>
                </a:solidFill>
                <a:latin typeface="Inter Medium"/>
                <a:ea typeface="Inter Medium"/>
                <a:sym typeface="Inter"/>
              </a:rPr>
              <a:t>Founder led business with a strong management team and an accomplished, independent board of directors</a:t>
            </a:r>
          </a:p>
        </p:txBody>
      </p:sp>
      <p:sp>
        <p:nvSpPr>
          <p:cNvPr id="50" name="Google Shape;275;p23">
            <a:extLst>
              <a:ext uri="{FF2B5EF4-FFF2-40B4-BE49-F238E27FC236}">
                <a16:creationId xmlns:a16="http://schemas.microsoft.com/office/drawing/2014/main" id="{98936042-B705-575E-71D0-A5C3DD8D5B50}"/>
              </a:ext>
            </a:extLst>
          </p:cNvPr>
          <p:cNvSpPr/>
          <p:nvPr/>
        </p:nvSpPr>
        <p:spPr>
          <a:xfrm>
            <a:off x="1593850" y="10352683"/>
            <a:ext cx="9525000" cy="559792"/>
          </a:xfrm>
          <a:prstGeom prst="rect">
            <a:avLst/>
          </a:prstGeom>
          <a:noFill/>
          <a:ln>
            <a:noFill/>
          </a:ln>
        </p:spPr>
        <p:txBody>
          <a:bodyPr spcFirstLastPara="1" wrap="square" lIns="0" tIns="0" rIns="0" bIns="0" anchor="ctr" anchorCtr="0">
            <a:noAutofit/>
          </a:bodyPr>
          <a:lstStyle/>
          <a:p>
            <a:pPr lvl="0">
              <a:lnSpc>
                <a:spcPct val="119000"/>
              </a:lnSpc>
              <a:buClr>
                <a:srgbClr val="333333"/>
              </a:buClr>
              <a:buSzPts val="900"/>
            </a:pPr>
            <a:r>
              <a:rPr lang="en" sz="2000" dirty="0">
                <a:solidFill>
                  <a:schemeClr val="bg1">
                    <a:lumMod val="50000"/>
                  </a:schemeClr>
                </a:solidFill>
                <a:latin typeface="Inter Medium"/>
                <a:ea typeface="Inter Medium"/>
                <a:sym typeface="Inter"/>
              </a:rPr>
              <a:t>Note: </a:t>
            </a:r>
            <a:r>
              <a:rPr lang="en" sz="2000" baseline="30000" dirty="0">
                <a:solidFill>
                  <a:schemeClr val="bg1">
                    <a:lumMod val="50000"/>
                  </a:schemeClr>
                </a:solidFill>
                <a:latin typeface="Inter Medium"/>
                <a:ea typeface="Inter Medium"/>
                <a:sym typeface="Inter"/>
              </a:rPr>
              <a:t>1</a:t>
            </a:r>
            <a:r>
              <a:rPr lang="en" sz="2000" dirty="0">
                <a:solidFill>
                  <a:schemeClr val="bg1">
                    <a:lumMod val="50000"/>
                  </a:schemeClr>
                </a:solidFill>
                <a:latin typeface="Inter Medium"/>
                <a:ea typeface="Inter Medium"/>
                <a:sym typeface="Inter"/>
              </a:rPr>
              <a:t>Estimated India TAM for CY25   </a:t>
            </a:r>
            <a:r>
              <a:rPr lang="en" sz="2000" baseline="30000" dirty="0">
                <a:solidFill>
                  <a:schemeClr val="bg1">
                    <a:lumMod val="50000"/>
                  </a:schemeClr>
                </a:solidFill>
                <a:latin typeface="Inter Medium"/>
                <a:ea typeface="Inter Medium"/>
                <a:sym typeface="Inter"/>
              </a:rPr>
              <a:t>2</a:t>
            </a:r>
            <a:r>
              <a:rPr lang="en" sz="2000" dirty="0">
                <a:solidFill>
                  <a:schemeClr val="bg1">
                    <a:lumMod val="50000"/>
                  </a:schemeClr>
                </a:solidFill>
                <a:latin typeface="Inter Medium"/>
                <a:ea typeface="Inter Medium"/>
                <a:sym typeface="Inter"/>
              </a:rPr>
              <a:t>For H1 FY26.  </a:t>
            </a:r>
            <a:r>
              <a:rPr lang="en" sz="2000" baseline="30000" dirty="0">
                <a:solidFill>
                  <a:schemeClr val="bg1">
                    <a:lumMod val="50000"/>
                  </a:schemeClr>
                </a:solidFill>
                <a:latin typeface="Inter Medium"/>
                <a:ea typeface="Inter Medium"/>
                <a:sym typeface="Inter"/>
              </a:rPr>
              <a:t>3</a:t>
            </a:r>
            <a:r>
              <a:rPr lang="en" sz="2000" dirty="0">
                <a:solidFill>
                  <a:schemeClr val="bg1">
                    <a:lumMod val="50000"/>
                  </a:schemeClr>
                </a:solidFill>
                <a:latin typeface="Inter Medium"/>
                <a:ea typeface="Inter Medium"/>
                <a:sym typeface="Inter"/>
              </a:rPr>
              <a:t>For FY25  </a:t>
            </a:r>
            <a:r>
              <a:rPr lang="en" sz="2000" baseline="30000" dirty="0">
                <a:solidFill>
                  <a:schemeClr val="bg1">
                    <a:lumMod val="50000"/>
                  </a:schemeClr>
                </a:solidFill>
                <a:latin typeface="Inter Medium"/>
                <a:ea typeface="Inter Medium"/>
                <a:sym typeface="Inter"/>
              </a:rPr>
              <a:t>4</a:t>
            </a:r>
            <a:r>
              <a:rPr lang="en" sz="2000" dirty="0">
                <a:solidFill>
                  <a:schemeClr val="bg1">
                    <a:lumMod val="50000"/>
                  </a:schemeClr>
                </a:solidFill>
                <a:latin typeface="Inter Medium"/>
                <a:ea typeface="Inter Medium"/>
                <a:sym typeface="Inter"/>
              </a:rPr>
              <a:t>As at Sep 30 2025</a:t>
            </a:r>
            <a:endParaRPr sz="2000" dirty="0">
              <a:solidFill>
                <a:schemeClr val="bg1">
                  <a:lumMod val="50000"/>
                </a:schemeClr>
              </a:solidFill>
              <a:latin typeface="Inter Medium"/>
              <a:ea typeface="Inter Medium"/>
              <a:sym typeface="Inter"/>
            </a:endParaRPr>
          </a:p>
        </p:txBody>
      </p:sp>
      <p:sp>
        <p:nvSpPr>
          <p:cNvPr id="51" name="TextBox 50">
            <a:extLst>
              <a:ext uri="{FF2B5EF4-FFF2-40B4-BE49-F238E27FC236}">
                <a16:creationId xmlns:a16="http://schemas.microsoft.com/office/drawing/2014/main" id="{807B20CB-D9DA-CBEA-AF50-395CAC2379AE}"/>
              </a:ext>
            </a:extLst>
          </p:cNvPr>
          <p:cNvSpPr txBox="1"/>
          <p:nvPr/>
        </p:nvSpPr>
        <p:spPr>
          <a:xfrm>
            <a:off x="984250" y="549275"/>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Urban Company</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6227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7"/>
          <p:cNvSpPr/>
          <p:nvPr/>
        </p:nvSpPr>
        <p:spPr>
          <a:xfrm rot="5400000">
            <a:off x="-322892" y="4616491"/>
            <a:ext cx="7023243" cy="4353250"/>
          </a:xfrm>
          <a:prstGeom prst="roundRect">
            <a:avLst>
              <a:gd name="adj" fmla="val 0"/>
            </a:avLst>
          </a:prstGeom>
          <a:solidFill>
            <a:srgbClr val="F3F3F3"/>
          </a:solidFill>
          <a:ln>
            <a:noFill/>
          </a:ln>
        </p:spPr>
        <p:txBody>
          <a:bodyPr spcFirstLastPara="1" wrap="square" lIns="201008" tIns="201008" rIns="201008" bIns="201008" anchor="ctr" anchorCtr="0">
            <a:noAutofit/>
          </a:bodyPr>
          <a:lstStyle/>
          <a:p>
            <a:pPr algn="ctr" rtl="0"/>
            <a:endParaRPr dirty="0"/>
          </a:p>
        </p:txBody>
      </p:sp>
      <p:sp>
        <p:nvSpPr>
          <p:cNvPr id="305" name="Google Shape;305;p37"/>
          <p:cNvSpPr/>
          <p:nvPr/>
        </p:nvSpPr>
        <p:spPr>
          <a:xfrm rot="5400000">
            <a:off x="8835004" y="4618360"/>
            <a:ext cx="7027201" cy="4343356"/>
          </a:xfrm>
          <a:prstGeom prst="roundRect">
            <a:avLst>
              <a:gd name="adj" fmla="val 0"/>
            </a:avLst>
          </a:prstGeom>
          <a:solidFill>
            <a:srgbClr val="F3F3F3"/>
          </a:solidFill>
          <a:ln>
            <a:noFill/>
          </a:ln>
        </p:spPr>
        <p:txBody>
          <a:bodyPr spcFirstLastPara="1" wrap="square" lIns="201008" tIns="201008" rIns="201008" bIns="201008" anchor="ctr" anchorCtr="0">
            <a:noAutofit/>
          </a:bodyPr>
          <a:lstStyle/>
          <a:p>
            <a:pPr algn="ctr" rtl="0"/>
            <a:endParaRPr dirty="0"/>
          </a:p>
        </p:txBody>
      </p:sp>
      <p:sp>
        <p:nvSpPr>
          <p:cNvPr id="306" name="Google Shape;306;p37"/>
          <p:cNvSpPr/>
          <p:nvPr/>
        </p:nvSpPr>
        <p:spPr>
          <a:xfrm rot="5400000">
            <a:off x="4258026" y="4625175"/>
            <a:ext cx="7026541" cy="4330824"/>
          </a:xfrm>
          <a:prstGeom prst="roundRect">
            <a:avLst>
              <a:gd name="adj" fmla="val 0"/>
            </a:avLst>
          </a:prstGeom>
          <a:solidFill>
            <a:srgbClr val="F3F3F3"/>
          </a:solidFill>
          <a:ln>
            <a:noFill/>
          </a:ln>
        </p:spPr>
        <p:txBody>
          <a:bodyPr spcFirstLastPara="1" wrap="square" lIns="201008" tIns="201008" rIns="201008" bIns="201008" anchor="ctr" anchorCtr="0">
            <a:noAutofit/>
          </a:bodyPr>
          <a:lstStyle/>
          <a:p>
            <a:pPr algn="ctr" rtl="0"/>
            <a:endParaRPr dirty="0"/>
          </a:p>
        </p:txBody>
      </p:sp>
      <p:sp>
        <p:nvSpPr>
          <p:cNvPr id="307" name="Google Shape;307;p37"/>
          <p:cNvSpPr/>
          <p:nvPr/>
        </p:nvSpPr>
        <p:spPr>
          <a:xfrm>
            <a:off x="1506433" y="3771675"/>
            <a:ext cx="772372" cy="772372"/>
          </a:xfrm>
          <a:prstGeom prst="rect">
            <a:avLst/>
          </a:prstGeom>
          <a:solidFill>
            <a:srgbClr val="D9D9D9"/>
          </a:solidFill>
          <a:ln>
            <a:noFill/>
          </a:ln>
        </p:spPr>
        <p:txBody>
          <a:bodyPr spcFirstLastPara="1" wrap="square" lIns="201008" tIns="201008" rIns="201008" bIns="201008" anchor="ctr" anchorCtr="0">
            <a:noAutofit/>
          </a:bodyPr>
          <a:lstStyle/>
          <a:p>
            <a:pPr algn="ctr" rtl="0"/>
            <a:endParaRPr dirty="0"/>
          </a:p>
        </p:txBody>
      </p:sp>
      <p:sp>
        <p:nvSpPr>
          <p:cNvPr id="308" name="Google Shape;308;p37"/>
          <p:cNvSpPr/>
          <p:nvPr/>
        </p:nvSpPr>
        <p:spPr>
          <a:xfrm>
            <a:off x="6123352" y="3771675"/>
            <a:ext cx="772372" cy="772372"/>
          </a:xfrm>
          <a:prstGeom prst="rect">
            <a:avLst/>
          </a:prstGeom>
          <a:solidFill>
            <a:srgbClr val="D9D9D9"/>
          </a:solidFill>
          <a:ln>
            <a:noFill/>
          </a:ln>
        </p:spPr>
        <p:txBody>
          <a:bodyPr spcFirstLastPara="1" wrap="square" lIns="201008" tIns="201008" rIns="201008" bIns="201008" anchor="ctr" anchorCtr="0">
            <a:noAutofit/>
          </a:bodyPr>
          <a:lstStyle/>
          <a:p>
            <a:pPr algn="ctr" rtl="0"/>
            <a:endParaRPr dirty="0"/>
          </a:p>
        </p:txBody>
      </p:sp>
      <p:sp>
        <p:nvSpPr>
          <p:cNvPr id="309" name="Google Shape;309;p37"/>
          <p:cNvSpPr/>
          <p:nvPr/>
        </p:nvSpPr>
        <p:spPr>
          <a:xfrm>
            <a:off x="10740270" y="3771675"/>
            <a:ext cx="772372" cy="772372"/>
          </a:xfrm>
          <a:prstGeom prst="rect">
            <a:avLst/>
          </a:prstGeom>
          <a:solidFill>
            <a:srgbClr val="D9D9D9"/>
          </a:solidFill>
          <a:ln>
            <a:noFill/>
          </a:ln>
        </p:spPr>
        <p:txBody>
          <a:bodyPr spcFirstLastPara="1" wrap="square" lIns="201008" tIns="201008" rIns="201008" bIns="201008" anchor="ctr" anchorCtr="0">
            <a:noAutofit/>
          </a:bodyPr>
          <a:lstStyle/>
          <a:p>
            <a:pPr algn="ctr" rtl="0"/>
            <a:endParaRPr dirty="0"/>
          </a:p>
        </p:txBody>
      </p:sp>
      <p:sp>
        <p:nvSpPr>
          <p:cNvPr id="311" name="Google Shape;311;p37"/>
          <p:cNvSpPr txBox="1"/>
          <p:nvPr/>
        </p:nvSpPr>
        <p:spPr>
          <a:xfrm>
            <a:off x="1506433" y="8234149"/>
            <a:ext cx="3440217" cy="923330"/>
          </a:xfrm>
          <a:prstGeom prst="rect">
            <a:avLst/>
          </a:prstGeom>
          <a:noFill/>
          <a:ln>
            <a:noFill/>
          </a:ln>
        </p:spPr>
        <p:txBody>
          <a:bodyPr spcFirstLastPara="1" wrap="square" lIns="0" tIns="0" rIns="0" bIns="0" anchor="t" anchorCtr="0">
            <a:spAutoFit/>
          </a:bodyPr>
          <a:lstStyle/>
          <a:p>
            <a:pPr algn="l" rtl="0"/>
            <a:r>
              <a:rPr lang="en" sz="3000" dirty="0">
                <a:solidFill>
                  <a:schemeClr val="dk1"/>
                </a:solidFill>
                <a:latin typeface="Arial" panose="020B0604020202020204" pitchFamily="34" charset="0"/>
                <a:ea typeface="Inter"/>
                <a:cs typeface="Arial" panose="020B0604020202020204" pitchFamily="34" charset="0"/>
                <a:sym typeface="Inter"/>
              </a:rPr>
              <a:t>India Consumer Services (ex Insta)</a:t>
            </a:r>
            <a:endParaRPr sz="3000" dirty="0">
              <a:solidFill>
                <a:schemeClr val="dk1"/>
              </a:solidFill>
              <a:latin typeface="Arial" panose="020B0604020202020204" pitchFamily="34" charset="0"/>
              <a:ea typeface="Inter"/>
              <a:cs typeface="Arial" panose="020B0604020202020204" pitchFamily="34" charset="0"/>
              <a:sym typeface="Inter"/>
            </a:endParaRPr>
          </a:p>
        </p:txBody>
      </p:sp>
      <p:sp>
        <p:nvSpPr>
          <p:cNvPr id="312" name="Google Shape;312;p37"/>
          <p:cNvSpPr txBox="1"/>
          <p:nvPr/>
        </p:nvSpPr>
        <p:spPr>
          <a:xfrm>
            <a:off x="1506433" y="9219657"/>
            <a:ext cx="3343428" cy="778418"/>
          </a:xfrm>
          <a:prstGeom prst="rect">
            <a:avLst/>
          </a:prstGeom>
          <a:noFill/>
          <a:ln>
            <a:noFill/>
          </a:ln>
        </p:spPr>
        <p:txBody>
          <a:bodyPr spcFirstLastPara="1" wrap="square" lIns="0" tIns="0" rIns="0" bIns="0" anchor="t" anchorCtr="0">
            <a:spAutoFit/>
          </a:bodyPr>
          <a:lstStyle/>
          <a:p>
            <a:pPr algn="l" rtl="0">
              <a:lnSpc>
                <a:spcPct val="115000"/>
              </a:lnSpc>
            </a:pPr>
            <a:r>
              <a:rPr lang="en" sz="2199" dirty="0">
                <a:solidFill>
                  <a:schemeClr val="dk1"/>
                </a:solidFill>
                <a:latin typeface="Inter"/>
                <a:ea typeface="Inter"/>
                <a:cs typeface="Inter"/>
                <a:sym typeface="Inter"/>
              </a:rPr>
              <a:t>High quality home &amp; beauty serv</a:t>
            </a:r>
            <a:r>
              <a:rPr lang="en-IN" sz="2199" dirty="0">
                <a:solidFill>
                  <a:schemeClr val="dk1"/>
                </a:solidFill>
                <a:latin typeface="Inter"/>
                <a:ea typeface="Inter"/>
                <a:cs typeface="Inter"/>
                <a:sym typeface="Inter"/>
              </a:rPr>
              <a:t>ic</a:t>
            </a:r>
            <a:r>
              <a:rPr lang="en" sz="2199" dirty="0">
                <a:solidFill>
                  <a:schemeClr val="dk1"/>
                </a:solidFill>
                <a:latin typeface="Inter"/>
                <a:ea typeface="Inter"/>
                <a:cs typeface="Inter"/>
                <a:sym typeface="Inter"/>
              </a:rPr>
              <a:t>es delivered at home</a:t>
            </a:r>
            <a:endParaRPr sz="2199" dirty="0">
              <a:solidFill>
                <a:schemeClr val="dk1"/>
              </a:solidFill>
              <a:latin typeface="Inter"/>
              <a:ea typeface="Inter"/>
              <a:cs typeface="Inter"/>
              <a:sym typeface="Inter"/>
            </a:endParaRPr>
          </a:p>
        </p:txBody>
      </p:sp>
      <p:sp>
        <p:nvSpPr>
          <p:cNvPr id="313" name="Google Shape;313;p37"/>
          <p:cNvSpPr/>
          <p:nvPr/>
        </p:nvSpPr>
        <p:spPr>
          <a:xfrm rot="5400000">
            <a:off x="13412957" y="4625175"/>
            <a:ext cx="7026541" cy="4330824"/>
          </a:xfrm>
          <a:prstGeom prst="roundRect">
            <a:avLst>
              <a:gd name="adj" fmla="val 0"/>
            </a:avLst>
          </a:prstGeom>
          <a:solidFill>
            <a:srgbClr val="F3F3F3"/>
          </a:solidFill>
          <a:ln>
            <a:noFill/>
          </a:ln>
        </p:spPr>
        <p:txBody>
          <a:bodyPr spcFirstLastPara="1" wrap="square" lIns="201008" tIns="201008" rIns="201008" bIns="201008" anchor="ctr" anchorCtr="0">
            <a:noAutofit/>
          </a:bodyPr>
          <a:lstStyle/>
          <a:p>
            <a:pPr algn="ctr" rtl="0"/>
            <a:endParaRPr dirty="0"/>
          </a:p>
        </p:txBody>
      </p:sp>
      <p:sp>
        <p:nvSpPr>
          <p:cNvPr id="314" name="Google Shape;314;p37"/>
          <p:cNvSpPr/>
          <p:nvPr/>
        </p:nvSpPr>
        <p:spPr>
          <a:xfrm>
            <a:off x="15357189" y="3771675"/>
            <a:ext cx="772372" cy="772372"/>
          </a:xfrm>
          <a:prstGeom prst="rect">
            <a:avLst/>
          </a:prstGeom>
          <a:solidFill>
            <a:srgbClr val="D9D9D9"/>
          </a:solidFill>
          <a:ln>
            <a:noFill/>
          </a:ln>
        </p:spPr>
        <p:txBody>
          <a:bodyPr spcFirstLastPara="1" wrap="square" lIns="201008" tIns="201008" rIns="201008" bIns="201008" anchor="ctr" anchorCtr="0">
            <a:noAutofit/>
          </a:bodyPr>
          <a:lstStyle/>
          <a:p>
            <a:pPr algn="ctr" rtl="0"/>
            <a:endParaRPr dirty="0"/>
          </a:p>
        </p:txBody>
      </p:sp>
      <p:pic>
        <p:nvPicPr>
          <p:cNvPr id="321" name="Google Shape;321;p37"/>
          <p:cNvPicPr preferRelativeResize="0"/>
          <p:nvPr/>
        </p:nvPicPr>
        <p:blipFill>
          <a:blip r:embed="rId3">
            <a:alphaModFix/>
          </a:blip>
          <a:stretch>
            <a:fillRect/>
          </a:stretch>
        </p:blipFill>
        <p:spPr>
          <a:xfrm>
            <a:off x="1506433" y="3771675"/>
            <a:ext cx="772372" cy="772372"/>
          </a:xfrm>
          <a:prstGeom prst="rect">
            <a:avLst/>
          </a:prstGeom>
          <a:noFill/>
          <a:ln>
            <a:noFill/>
          </a:ln>
        </p:spPr>
      </p:pic>
      <p:pic>
        <p:nvPicPr>
          <p:cNvPr id="322" name="Google Shape;322;p37"/>
          <p:cNvPicPr preferRelativeResize="0"/>
          <p:nvPr/>
        </p:nvPicPr>
        <p:blipFill>
          <a:blip r:embed="rId3">
            <a:alphaModFix/>
          </a:blip>
          <a:stretch>
            <a:fillRect/>
          </a:stretch>
        </p:blipFill>
        <p:spPr>
          <a:xfrm>
            <a:off x="6123352" y="3771675"/>
            <a:ext cx="772372" cy="772372"/>
          </a:xfrm>
          <a:prstGeom prst="rect">
            <a:avLst/>
          </a:prstGeom>
          <a:noFill/>
          <a:ln>
            <a:noFill/>
          </a:ln>
        </p:spPr>
      </p:pic>
      <p:pic>
        <p:nvPicPr>
          <p:cNvPr id="323" name="Google Shape;323;p37"/>
          <p:cNvPicPr preferRelativeResize="0"/>
          <p:nvPr/>
        </p:nvPicPr>
        <p:blipFill>
          <a:blip r:embed="rId3">
            <a:alphaModFix/>
          </a:blip>
          <a:stretch>
            <a:fillRect/>
          </a:stretch>
        </p:blipFill>
        <p:spPr>
          <a:xfrm>
            <a:off x="10740270" y="3771675"/>
            <a:ext cx="772372" cy="772372"/>
          </a:xfrm>
          <a:prstGeom prst="rect">
            <a:avLst/>
          </a:prstGeom>
          <a:noFill/>
          <a:ln>
            <a:noFill/>
          </a:ln>
        </p:spPr>
      </p:pic>
      <p:pic>
        <p:nvPicPr>
          <p:cNvPr id="324" name="Google Shape;324;p37"/>
          <p:cNvPicPr preferRelativeResize="0"/>
          <p:nvPr/>
        </p:nvPicPr>
        <p:blipFill>
          <a:blip r:embed="rId3">
            <a:alphaModFix/>
          </a:blip>
          <a:stretch>
            <a:fillRect/>
          </a:stretch>
        </p:blipFill>
        <p:spPr>
          <a:xfrm>
            <a:off x="15357189" y="3771675"/>
            <a:ext cx="772372" cy="772372"/>
          </a:xfrm>
          <a:prstGeom prst="rect">
            <a:avLst/>
          </a:prstGeom>
          <a:noFill/>
          <a:ln>
            <a:noFill/>
          </a:ln>
        </p:spPr>
      </p:pic>
      <p:sp>
        <p:nvSpPr>
          <p:cNvPr id="2" name="TextBox 1">
            <a:extLst>
              <a:ext uri="{FF2B5EF4-FFF2-40B4-BE49-F238E27FC236}">
                <a16:creationId xmlns:a16="http://schemas.microsoft.com/office/drawing/2014/main" id="{16D2A657-C711-DE59-F189-DAF92DD61963}"/>
              </a:ext>
            </a:extLst>
          </p:cNvPr>
          <p:cNvSpPr txBox="1"/>
          <p:nvPr/>
        </p:nvSpPr>
        <p:spPr>
          <a:xfrm>
            <a:off x="984250" y="549275"/>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We operate across 4 business segments</a:t>
            </a:r>
            <a:endParaRPr lang="en-US" sz="4000" dirty="0">
              <a:latin typeface="Arial" panose="020B0604020202020204" pitchFamily="34" charset="0"/>
              <a:cs typeface="Arial" panose="020B0604020202020204" pitchFamily="34" charset="0"/>
            </a:endParaRPr>
          </a:p>
        </p:txBody>
      </p:sp>
      <p:sp>
        <p:nvSpPr>
          <p:cNvPr id="3" name="Google Shape;311;p37">
            <a:extLst>
              <a:ext uri="{FF2B5EF4-FFF2-40B4-BE49-F238E27FC236}">
                <a16:creationId xmlns:a16="http://schemas.microsoft.com/office/drawing/2014/main" id="{B01758E2-9339-3E1C-32E5-F8E4FD8B5BE8}"/>
              </a:ext>
            </a:extLst>
          </p:cNvPr>
          <p:cNvSpPr txBox="1"/>
          <p:nvPr/>
        </p:nvSpPr>
        <p:spPr>
          <a:xfrm>
            <a:off x="6013450" y="8234149"/>
            <a:ext cx="2737271" cy="461665"/>
          </a:xfrm>
          <a:prstGeom prst="rect">
            <a:avLst/>
          </a:prstGeom>
          <a:noFill/>
          <a:ln>
            <a:noFill/>
          </a:ln>
        </p:spPr>
        <p:txBody>
          <a:bodyPr spcFirstLastPara="1" wrap="square" lIns="0" tIns="0" rIns="0" bIns="0" anchor="t" anchorCtr="0">
            <a:spAutoFit/>
          </a:bodyPr>
          <a:lstStyle/>
          <a:p>
            <a:pPr algn="l" rtl="0"/>
            <a:r>
              <a:rPr lang="en" sz="3000" dirty="0">
                <a:solidFill>
                  <a:schemeClr val="dk1"/>
                </a:solidFill>
                <a:latin typeface="Arial" panose="020B0604020202020204" pitchFamily="34" charset="0"/>
                <a:ea typeface="Inter"/>
                <a:cs typeface="Arial" panose="020B0604020202020204" pitchFamily="34" charset="0"/>
                <a:sym typeface="Inter"/>
              </a:rPr>
              <a:t>Native</a:t>
            </a:r>
            <a:endParaRPr sz="3000" dirty="0">
              <a:solidFill>
                <a:schemeClr val="dk1"/>
              </a:solidFill>
              <a:latin typeface="Arial" panose="020B0604020202020204" pitchFamily="34" charset="0"/>
              <a:ea typeface="Inter"/>
              <a:cs typeface="Arial" panose="020B0604020202020204" pitchFamily="34" charset="0"/>
              <a:sym typeface="Inter"/>
            </a:endParaRPr>
          </a:p>
        </p:txBody>
      </p:sp>
      <p:sp>
        <p:nvSpPr>
          <p:cNvPr id="4" name="Google Shape;312;p37">
            <a:extLst>
              <a:ext uri="{FF2B5EF4-FFF2-40B4-BE49-F238E27FC236}">
                <a16:creationId xmlns:a16="http://schemas.microsoft.com/office/drawing/2014/main" id="{6266C9DE-A494-B9C5-C8A0-2899A4A9E4C0}"/>
              </a:ext>
            </a:extLst>
          </p:cNvPr>
          <p:cNvSpPr txBox="1"/>
          <p:nvPr/>
        </p:nvSpPr>
        <p:spPr>
          <a:xfrm>
            <a:off x="6013450" y="9219657"/>
            <a:ext cx="3343428" cy="389209"/>
          </a:xfrm>
          <a:prstGeom prst="rect">
            <a:avLst/>
          </a:prstGeom>
          <a:noFill/>
          <a:ln>
            <a:noFill/>
          </a:ln>
        </p:spPr>
        <p:txBody>
          <a:bodyPr spcFirstLastPara="1" wrap="square" lIns="0" tIns="0" rIns="0" bIns="0" anchor="t" anchorCtr="0">
            <a:spAutoFit/>
          </a:bodyPr>
          <a:lstStyle/>
          <a:p>
            <a:pPr algn="l" rtl="0">
              <a:lnSpc>
                <a:spcPct val="115000"/>
              </a:lnSpc>
            </a:pPr>
            <a:r>
              <a:rPr lang="en-US" sz="2199" dirty="0">
                <a:solidFill>
                  <a:schemeClr val="dk1"/>
                </a:solidFill>
                <a:latin typeface="Inter"/>
                <a:ea typeface="Inter"/>
                <a:cs typeface="Inter"/>
                <a:sym typeface="Inter"/>
              </a:rPr>
              <a:t>Home devices and solutions</a:t>
            </a:r>
            <a:endParaRPr sz="2199" dirty="0">
              <a:solidFill>
                <a:schemeClr val="dk1"/>
              </a:solidFill>
              <a:latin typeface="Inter"/>
              <a:ea typeface="Inter"/>
              <a:cs typeface="Inter"/>
              <a:sym typeface="Inter"/>
            </a:endParaRPr>
          </a:p>
        </p:txBody>
      </p:sp>
      <p:sp>
        <p:nvSpPr>
          <p:cNvPr id="5" name="Google Shape;311;p37">
            <a:extLst>
              <a:ext uri="{FF2B5EF4-FFF2-40B4-BE49-F238E27FC236}">
                <a16:creationId xmlns:a16="http://schemas.microsoft.com/office/drawing/2014/main" id="{116C60D4-800D-99F3-8957-419EAF6E9AB7}"/>
              </a:ext>
            </a:extLst>
          </p:cNvPr>
          <p:cNvSpPr txBox="1"/>
          <p:nvPr/>
        </p:nvSpPr>
        <p:spPr>
          <a:xfrm>
            <a:off x="10585450" y="8242358"/>
            <a:ext cx="2737271" cy="923330"/>
          </a:xfrm>
          <a:prstGeom prst="rect">
            <a:avLst/>
          </a:prstGeom>
          <a:noFill/>
          <a:ln>
            <a:noFill/>
          </a:ln>
        </p:spPr>
        <p:txBody>
          <a:bodyPr spcFirstLastPara="1" wrap="square" lIns="0" tIns="0" rIns="0" bIns="0" anchor="t" anchorCtr="0">
            <a:spAutoFit/>
          </a:bodyPr>
          <a:lstStyle/>
          <a:p>
            <a:pPr algn="l" rtl="0"/>
            <a:r>
              <a:rPr lang="en" sz="3000" dirty="0">
                <a:solidFill>
                  <a:schemeClr val="dk1"/>
                </a:solidFill>
                <a:latin typeface="Arial" panose="020B0604020202020204" pitchFamily="34" charset="0"/>
                <a:ea typeface="Inter"/>
                <a:cs typeface="Arial" panose="020B0604020202020204" pitchFamily="34" charset="0"/>
                <a:sym typeface="Inter"/>
              </a:rPr>
              <a:t>International Business</a:t>
            </a:r>
            <a:endParaRPr sz="3000" dirty="0">
              <a:solidFill>
                <a:schemeClr val="dk1"/>
              </a:solidFill>
              <a:latin typeface="Arial" panose="020B0604020202020204" pitchFamily="34" charset="0"/>
              <a:ea typeface="Inter"/>
              <a:cs typeface="Arial" panose="020B0604020202020204" pitchFamily="34" charset="0"/>
              <a:sym typeface="Inter"/>
            </a:endParaRPr>
          </a:p>
        </p:txBody>
      </p:sp>
      <p:sp>
        <p:nvSpPr>
          <p:cNvPr id="6" name="Google Shape;312;p37">
            <a:extLst>
              <a:ext uri="{FF2B5EF4-FFF2-40B4-BE49-F238E27FC236}">
                <a16:creationId xmlns:a16="http://schemas.microsoft.com/office/drawing/2014/main" id="{3E21EC7C-29B9-6599-C2D2-39A82A36988E}"/>
              </a:ext>
            </a:extLst>
          </p:cNvPr>
          <p:cNvSpPr txBox="1"/>
          <p:nvPr/>
        </p:nvSpPr>
        <p:spPr>
          <a:xfrm>
            <a:off x="10585450" y="9227866"/>
            <a:ext cx="3343428" cy="778418"/>
          </a:xfrm>
          <a:prstGeom prst="rect">
            <a:avLst/>
          </a:prstGeom>
          <a:noFill/>
          <a:ln>
            <a:noFill/>
          </a:ln>
        </p:spPr>
        <p:txBody>
          <a:bodyPr spcFirstLastPara="1" wrap="square" lIns="0" tIns="0" rIns="0" bIns="0" anchor="t" anchorCtr="0">
            <a:spAutoFit/>
          </a:bodyPr>
          <a:lstStyle/>
          <a:p>
            <a:pPr algn="l" rtl="0">
              <a:lnSpc>
                <a:spcPct val="115000"/>
              </a:lnSpc>
            </a:pPr>
            <a:r>
              <a:rPr lang="en-US" sz="2199" dirty="0">
                <a:solidFill>
                  <a:schemeClr val="dk1"/>
                </a:solidFill>
                <a:latin typeface="Inter"/>
                <a:ea typeface="Inter"/>
                <a:cs typeface="Inter"/>
                <a:sym typeface="Inter"/>
              </a:rPr>
              <a:t>UAE, Singapore and the Kingdom of Saudi Arabia (JV)</a:t>
            </a:r>
            <a:endParaRPr sz="2199" dirty="0">
              <a:solidFill>
                <a:schemeClr val="dk1"/>
              </a:solidFill>
              <a:latin typeface="Inter"/>
              <a:ea typeface="Inter"/>
              <a:cs typeface="Inter"/>
              <a:sym typeface="Inter"/>
            </a:endParaRPr>
          </a:p>
        </p:txBody>
      </p:sp>
      <p:sp>
        <p:nvSpPr>
          <p:cNvPr id="7" name="Google Shape;311;p37">
            <a:extLst>
              <a:ext uri="{FF2B5EF4-FFF2-40B4-BE49-F238E27FC236}">
                <a16:creationId xmlns:a16="http://schemas.microsoft.com/office/drawing/2014/main" id="{CFF86DEB-8772-D02A-F19C-DE4EC3E104D7}"/>
              </a:ext>
            </a:extLst>
          </p:cNvPr>
          <p:cNvSpPr txBox="1"/>
          <p:nvPr/>
        </p:nvSpPr>
        <p:spPr>
          <a:xfrm>
            <a:off x="15233650" y="8234149"/>
            <a:ext cx="2737271" cy="461665"/>
          </a:xfrm>
          <a:prstGeom prst="rect">
            <a:avLst/>
          </a:prstGeom>
          <a:noFill/>
          <a:ln>
            <a:noFill/>
          </a:ln>
        </p:spPr>
        <p:txBody>
          <a:bodyPr spcFirstLastPara="1" wrap="square" lIns="0" tIns="0" rIns="0" bIns="0" anchor="t" anchorCtr="0">
            <a:spAutoFit/>
          </a:bodyPr>
          <a:lstStyle/>
          <a:p>
            <a:pPr algn="l" rtl="0"/>
            <a:r>
              <a:rPr lang="en" sz="3000" dirty="0">
                <a:solidFill>
                  <a:schemeClr val="dk1"/>
                </a:solidFill>
                <a:latin typeface="Arial" panose="020B0604020202020204" pitchFamily="34" charset="0"/>
                <a:ea typeface="Inter"/>
                <a:cs typeface="Arial" panose="020B0604020202020204" pitchFamily="34" charset="0"/>
                <a:sym typeface="Inter"/>
              </a:rPr>
              <a:t>Insta Help</a:t>
            </a:r>
            <a:endParaRPr sz="3000" dirty="0">
              <a:solidFill>
                <a:schemeClr val="dk1"/>
              </a:solidFill>
              <a:latin typeface="Arial" panose="020B0604020202020204" pitchFamily="34" charset="0"/>
              <a:ea typeface="Inter"/>
              <a:cs typeface="Arial" panose="020B0604020202020204" pitchFamily="34" charset="0"/>
              <a:sym typeface="Inter"/>
            </a:endParaRPr>
          </a:p>
        </p:txBody>
      </p:sp>
      <p:sp>
        <p:nvSpPr>
          <p:cNvPr id="8" name="Google Shape;312;p37">
            <a:extLst>
              <a:ext uri="{FF2B5EF4-FFF2-40B4-BE49-F238E27FC236}">
                <a16:creationId xmlns:a16="http://schemas.microsoft.com/office/drawing/2014/main" id="{529CA711-6B46-9854-C000-3A7EFF7FD518}"/>
              </a:ext>
            </a:extLst>
          </p:cNvPr>
          <p:cNvSpPr txBox="1"/>
          <p:nvPr/>
        </p:nvSpPr>
        <p:spPr>
          <a:xfrm>
            <a:off x="15233650" y="9219657"/>
            <a:ext cx="3343428" cy="778418"/>
          </a:xfrm>
          <a:prstGeom prst="rect">
            <a:avLst/>
          </a:prstGeom>
          <a:noFill/>
          <a:ln>
            <a:noFill/>
          </a:ln>
        </p:spPr>
        <p:txBody>
          <a:bodyPr spcFirstLastPara="1" wrap="square" lIns="0" tIns="0" rIns="0" bIns="0" anchor="t" anchorCtr="0">
            <a:spAutoFit/>
          </a:bodyPr>
          <a:lstStyle/>
          <a:p>
            <a:pPr algn="l" rtl="0">
              <a:lnSpc>
                <a:spcPct val="115000"/>
              </a:lnSpc>
            </a:pPr>
            <a:r>
              <a:rPr lang="en-US" sz="2199" dirty="0">
                <a:solidFill>
                  <a:schemeClr val="dk1"/>
                </a:solidFill>
                <a:latin typeface="Inter"/>
                <a:ea typeface="Inter"/>
                <a:cs typeface="Inter"/>
                <a:sym typeface="Inter"/>
              </a:rPr>
              <a:t>All in one help in 15 minutes when your maid is away</a:t>
            </a:r>
            <a:endParaRPr sz="2199" dirty="0">
              <a:solidFill>
                <a:schemeClr val="dk1"/>
              </a:solidFill>
              <a:latin typeface="Inter"/>
              <a:ea typeface="Inter"/>
              <a:cs typeface="Inter"/>
              <a:sym typeface="Inter"/>
            </a:endParaRPr>
          </a:p>
        </p:txBody>
      </p:sp>
      <p:sp>
        <p:nvSpPr>
          <p:cNvPr id="9" name="object 29">
            <a:extLst>
              <a:ext uri="{FF2B5EF4-FFF2-40B4-BE49-F238E27FC236}">
                <a16:creationId xmlns:a16="http://schemas.microsoft.com/office/drawing/2014/main" id="{F5A70AA1-9E25-E11A-9ABC-46BF2317CAE1}"/>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pic>
        <p:nvPicPr>
          <p:cNvPr id="18" name="Picture 17" descr="A person drinking water from a water dispenser&#10;&#10;AI-generated content may be incorrect.">
            <a:extLst>
              <a:ext uri="{FF2B5EF4-FFF2-40B4-BE49-F238E27FC236}">
                <a16:creationId xmlns:a16="http://schemas.microsoft.com/office/drawing/2014/main" id="{F2620C62-1976-4614-74C6-EE0FF7A53E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3450" y="3723944"/>
            <a:ext cx="3505200" cy="4216731"/>
          </a:xfrm>
          <a:prstGeom prst="rect">
            <a:avLst/>
          </a:prstGeom>
        </p:spPr>
      </p:pic>
      <p:pic>
        <p:nvPicPr>
          <p:cNvPr id="20" name="Picture 19" descr="A person holding a stack of dishes&#10;&#10;AI-generated content may be incorrect.">
            <a:extLst>
              <a:ext uri="{FF2B5EF4-FFF2-40B4-BE49-F238E27FC236}">
                <a16:creationId xmlns:a16="http://schemas.microsoft.com/office/drawing/2014/main" id="{AA8319DE-4130-FC4E-605F-3CE20CB375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97270" y="3690090"/>
            <a:ext cx="3465380" cy="4227063"/>
          </a:xfrm>
          <a:prstGeom prst="rect">
            <a:avLst/>
          </a:prstGeom>
        </p:spPr>
      </p:pic>
      <p:pic>
        <p:nvPicPr>
          <p:cNvPr id="24" name="Picture 23">
            <a:extLst>
              <a:ext uri="{FF2B5EF4-FFF2-40B4-BE49-F238E27FC236}">
                <a16:creationId xmlns:a16="http://schemas.microsoft.com/office/drawing/2014/main" id="{5901537E-802A-9AA7-DF58-BFCDD3777669}"/>
              </a:ext>
            </a:extLst>
          </p:cNvPr>
          <p:cNvPicPr>
            <a:picLocks noChangeAspect="1"/>
          </p:cNvPicPr>
          <p:nvPr/>
        </p:nvPicPr>
        <p:blipFill>
          <a:blip r:embed="rId6"/>
          <a:stretch>
            <a:fillRect/>
          </a:stretch>
        </p:blipFill>
        <p:spPr>
          <a:xfrm>
            <a:off x="1441450" y="3700422"/>
            <a:ext cx="3505200" cy="4240253"/>
          </a:xfrm>
          <a:prstGeom prst="rect">
            <a:avLst/>
          </a:prstGeom>
        </p:spPr>
      </p:pic>
      <p:pic>
        <p:nvPicPr>
          <p:cNvPr id="29" name="Picture 28">
            <a:extLst>
              <a:ext uri="{FF2B5EF4-FFF2-40B4-BE49-F238E27FC236}">
                <a16:creationId xmlns:a16="http://schemas.microsoft.com/office/drawing/2014/main" id="{17B84C55-4EC5-37AB-BB48-EC0CF723CB9E}"/>
              </a:ext>
            </a:extLst>
          </p:cNvPr>
          <p:cNvPicPr>
            <a:picLocks noChangeAspect="1"/>
          </p:cNvPicPr>
          <p:nvPr/>
        </p:nvPicPr>
        <p:blipFill>
          <a:blip r:embed="rId7"/>
          <a:stretch>
            <a:fillRect/>
          </a:stretch>
        </p:blipFill>
        <p:spPr>
          <a:xfrm>
            <a:off x="10585450" y="3700421"/>
            <a:ext cx="3505200" cy="424025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a:extLst>
            <a:ext uri="{FF2B5EF4-FFF2-40B4-BE49-F238E27FC236}">
              <a16:creationId xmlns:a16="http://schemas.microsoft.com/office/drawing/2014/main" id="{46AFD5FE-B64E-B22B-B9BE-F732330ACDE0}"/>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D0A8E269-1A9C-5105-6824-26DC13236DFB}"/>
              </a:ext>
            </a:extLst>
          </p:cNvPr>
          <p:cNvSpPr/>
          <p:nvPr/>
        </p:nvSpPr>
        <p:spPr>
          <a:xfrm>
            <a:off x="984250" y="2643914"/>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Net Transaction Value (NTV)</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 sz="3000" dirty="0">
                <a:solidFill>
                  <a:srgbClr val="333333"/>
                </a:solidFill>
                <a:latin typeface="Arial" panose="020B0604020202020204" pitchFamily="34" charset="0"/>
                <a:ea typeface="Inter"/>
                <a:cs typeface="Arial" panose="020B0604020202020204" pitchFamily="34" charset="0"/>
                <a:sym typeface="Inter Medium"/>
              </a:rPr>
              <a:t>₹2061 </a:t>
            </a:r>
            <a:r>
              <a:rPr lang="en-IN" sz="3000" dirty="0">
                <a:solidFill>
                  <a:srgbClr val="333333"/>
                </a:solidFill>
                <a:latin typeface="Arial" panose="020B0604020202020204" pitchFamily="34" charset="0"/>
                <a:ea typeface="Inter"/>
                <a:cs typeface="Arial" panose="020B0604020202020204" pitchFamily="34" charset="0"/>
                <a:sym typeface="Inter Medium"/>
              </a:rPr>
              <a:t>Cr</a:t>
            </a:r>
          </a:p>
          <a:p>
            <a:endParaRPr lang="en-US" sz="2638" dirty="0">
              <a:solidFill>
                <a:schemeClr val="tx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A161C61-9DF5-B7AD-AC5F-8BAF602720B5}"/>
              </a:ext>
            </a:extLst>
          </p:cNvPr>
          <p:cNvSpPr txBox="1"/>
          <p:nvPr/>
        </p:nvSpPr>
        <p:spPr>
          <a:xfrm>
            <a:off x="984250" y="549275"/>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UC in a nut shell</a:t>
            </a:r>
            <a:endParaRPr lang="en-US" sz="4000" dirty="0">
              <a:latin typeface="Arial" panose="020B0604020202020204" pitchFamily="34" charset="0"/>
              <a:cs typeface="Arial" panose="020B0604020202020204" pitchFamily="34" charset="0"/>
            </a:endParaRPr>
          </a:p>
        </p:txBody>
      </p:sp>
      <p:sp>
        <p:nvSpPr>
          <p:cNvPr id="11" name="Google Shape;315;p25">
            <a:extLst>
              <a:ext uri="{FF2B5EF4-FFF2-40B4-BE49-F238E27FC236}">
                <a16:creationId xmlns:a16="http://schemas.microsoft.com/office/drawing/2014/main" id="{38E338E0-AB2B-F160-ACB7-C7278F0D100D}"/>
              </a:ext>
            </a:extLst>
          </p:cNvPr>
          <p:cNvSpPr/>
          <p:nvPr/>
        </p:nvSpPr>
        <p:spPr>
          <a:xfrm>
            <a:off x="1060451" y="1496411"/>
            <a:ext cx="2221216" cy="7431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For H1FY26</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7" name="Rectangle 6">
            <a:extLst>
              <a:ext uri="{FF2B5EF4-FFF2-40B4-BE49-F238E27FC236}">
                <a16:creationId xmlns:a16="http://schemas.microsoft.com/office/drawing/2014/main" id="{2C3C7779-953D-C6C1-D38A-D54964BD2839}"/>
              </a:ext>
            </a:extLst>
          </p:cNvPr>
          <p:cNvSpPr/>
          <p:nvPr/>
        </p:nvSpPr>
        <p:spPr>
          <a:xfrm>
            <a:off x="5946159" y="2656740"/>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Revenue from Operations</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 sz="3000" dirty="0">
                <a:solidFill>
                  <a:srgbClr val="333333"/>
                </a:solidFill>
                <a:latin typeface="Arial" panose="020B0604020202020204" pitchFamily="34" charset="0"/>
                <a:ea typeface="Inter"/>
                <a:cs typeface="Arial" panose="020B0604020202020204" pitchFamily="34" charset="0"/>
                <a:sym typeface="Inter Medium"/>
              </a:rPr>
              <a:t>₹747 </a:t>
            </a:r>
            <a:r>
              <a:rPr lang="en-IN" sz="3000" dirty="0">
                <a:solidFill>
                  <a:srgbClr val="333333"/>
                </a:solidFill>
                <a:latin typeface="Arial" panose="020B0604020202020204" pitchFamily="34" charset="0"/>
                <a:ea typeface="Inter"/>
                <a:cs typeface="Arial" panose="020B0604020202020204" pitchFamily="34" charset="0"/>
                <a:sym typeface="Inter Medium"/>
              </a:rPr>
              <a:t>Cr</a:t>
            </a:r>
          </a:p>
          <a:p>
            <a:endParaRPr lang="en-US" sz="2638" dirty="0">
              <a:solidFill>
                <a:schemeClr val="tx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9D85146F-A865-9396-4DA1-46D2F362EBCA}"/>
              </a:ext>
            </a:extLst>
          </p:cNvPr>
          <p:cNvSpPr/>
          <p:nvPr/>
        </p:nvSpPr>
        <p:spPr>
          <a:xfrm>
            <a:off x="10908068" y="2643914"/>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Adjusted </a:t>
            </a:r>
          </a:p>
          <a:p>
            <a:pPr algn="ctr"/>
            <a:r>
              <a:rPr lang="en-US" sz="3000" dirty="0">
                <a:solidFill>
                  <a:schemeClr val="tx1"/>
                </a:solidFill>
                <a:latin typeface="Arial" panose="020B0604020202020204" pitchFamily="34" charset="0"/>
                <a:cs typeface="Arial" panose="020B0604020202020204" pitchFamily="34" charset="0"/>
              </a:rPr>
              <a:t>EBITDA</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 sz="3000" dirty="0">
                <a:solidFill>
                  <a:srgbClr val="333333"/>
                </a:solidFill>
                <a:latin typeface="Arial" panose="020B0604020202020204" pitchFamily="34" charset="0"/>
                <a:ea typeface="Inter"/>
                <a:cs typeface="Arial" panose="020B0604020202020204" pitchFamily="34" charset="0"/>
                <a:sym typeface="Inter Medium"/>
              </a:rPr>
              <a:t>₹(14) </a:t>
            </a:r>
            <a:r>
              <a:rPr lang="en-IN" sz="3000" dirty="0">
                <a:solidFill>
                  <a:srgbClr val="333333"/>
                </a:solidFill>
                <a:latin typeface="Arial" panose="020B0604020202020204" pitchFamily="34" charset="0"/>
                <a:ea typeface="Inter"/>
                <a:cs typeface="Arial" panose="020B0604020202020204" pitchFamily="34" charset="0"/>
                <a:sym typeface="Inter Medium"/>
              </a:rPr>
              <a:t>Cr</a:t>
            </a:r>
          </a:p>
          <a:p>
            <a:endParaRPr lang="en-US" sz="2638"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F0813EB-E82E-EB60-1470-94D99B234238}"/>
              </a:ext>
            </a:extLst>
          </p:cNvPr>
          <p:cNvSpPr/>
          <p:nvPr/>
        </p:nvSpPr>
        <p:spPr>
          <a:xfrm>
            <a:off x="15869978" y="2643913"/>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Adjusted EBITDA (Ex. of Insta Help)</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 sz="3000" dirty="0">
                <a:solidFill>
                  <a:srgbClr val="333333"/>
                </a:solidFill>
                <a:latin typeface="Arial" panose="020B0604020202020204" pitchFamily="34" charset="0"/>
                <a:ea typeface="Inter"/>
                <a:cs typeface="Arial" panose="020B0604020202020204" pitchFamily="34" charset="0"/>
                <a:sym typeface="Inter Medium"/>
              </a:rPr>
              <a:t>₹42 </a:t>
            </a:r>
            <a:r>
              <a:rPr lang="en-IN" sz="3000" dirty="0">
                <a:solidFill>
                  <a:srgbClr val="333333"/>
                </a:solidFill>
                <a:latin typeface="Arial" panose="020B0604020202020204" pitchFamily="34" charset="0"/>
                <a:ea typeface="Inter"/>
                <a:cs typeface="Arial" panose="020B0604020202020204" pitchFamily="34" charset="0"/>
                <a:sym typeface="Inter Medium"/>
              </a:rPr>
              <a:t>Cr</a:t>
            </a:r>
          </a:p>
          <a:p>
            <a:endParaRPr lang="en-US" sz="2638" dirty="0">
              <a:solidFill>
                <a:schemeClr val="tx1"/>
              </a:solidFill>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7656C90C-8255-4592-72B1-FA166040E716}"/>
              </a:ext>
            </a:extLst>
          </p:cNvPr>
          <p:cNvSpPr/>
          <p:nvPr/>
        </p:nvSpPr>
        <p:spPr>
          <a:xfrm>
            <a:off x="984250" y="6899557"/>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Annual Transacting Users (million)</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US" sz="3000" dirty="0">
                <a:solidFill>
                  <a:srgbClr val="333333"/>
                </a:solidFill>
                <a:latin typeface="Arial" panose="020B0604020202020204" pitchFamily="34" charset="0"/>
                <a:ea typeface="Inter"/>
                <a:cs typeface="Arial" panose="020B0604020202020204" pitchFamily="34" charset="0"/>
                <a:sym typeface="Inter Medium"/>
              </a:rPr>
              <a:t>7.4</a:t>
            </a:r>
            <a:endParaRPr lang="en-IN" sz="3000" dirty="0">
              <a:solidFill>
                <a:srgbClr val="333333"/>
              </a:solidFill>
              <a:latin typeface="Arial" panose="020B0604020202020204" pitchFamily="34" charset="0"/>
              <a:ea typeface="Inter"/>
              <a:cs typeface="Arial" panose="020B0604020202020204" pitchFamily="34" charset="0"/>
              <a:sym typeface="Inter Medium"/>
            </a:endParaRPr>
          </a:p>
          <a:p>
            <a:endParaRPr lang="en-US" sz="2638" dirty="0">
              <a:solidFill>
                <a:schemeClr val="tx1"/>
              </a:solidFill>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9D28A11B-2A29-37D9-07C9-41FAD5F5C930}"/>
              </a:ext>
            </a:extLst>
          </p:cNvPr>
          <p:cNvSpPr/>
          <p:nvPr/>
        </p:nvSpPr>
        <p:spPr>
          <a:xfrm>
            <a:off x="5946159" y="6912383"/>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Monthly active service partners</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US" sz="3000" dirty="0">
                <a:solidFill>
                  <a:srgbClr val="333333"/>
                </a:solidFill>
                <a:latin typeface="Arial" panose="020B0604020202020204" pitchFamily="34" charset="0"/>
                <a:ea typeface="Inter"/>
                <a:cs typeface="Arial" panose="020B0604020202020204" pitchFamily="34" charset="0"/>
                <a:sym typeface="Inter Medium"/>
              </a:rPr>
              <a:t>55,798</a:t>
            </a:r>
            <a:endParaRPr lang="en-IN" sz="3000" dirty="0">
              <a:solidFill>
                <a:srgbClr val="333333"/>
              </a:solidFill>
              <a:latin typeface="Arial" panose="020B0604020202020204" pitchFamily="34" charset="0"/>
              <a:ea typeface="Inter"/>
              <a:cs typeface="Arial" panose="020B0604020202020204" pitchFamily="34" charset="0"/>
              <a:sym typeface="Inter Medium"/>
            </a:endParaRPr>
          </a:p>
          <a:p>
            <a:endParaRPr lang="en-US" sz="2638" dirty="0">
              <a:solidFill>
                <a:schemeClr val="tx1"/>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81D3E51D-9BCE-2FE1-A50D-421926A1C857}"/>
              </a:ext>
            </a:extLst>
          </p:cNvPr>
          <p:cNvSpPr/>
          <p:nvPr/>
        </p:nvSpPr>
        <p:spPr>
          <a:xfrm>
            <a:off x="10908068" y="6899557"/>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Total city </a:t>
            </a:r>
          </a:p>
          <a:p>
            <a:pPr algn="ctr"/>
            <a:r>
              <a:rPr lang="en-US" sz="3000" dirty="0">
                <a:solidFill>
                  <a:schemeClr val="tx1"/>
                </a:solidFill>
                <a:latin typeface="Arial" panose="020B0604020202020204" pitchFamily="34" charset="0"/>
                <a:cs typeface="Arial" panose="020B0604020202020204" pitchFamily="34" charset="0"/>
              </a:rPr>
              <a:t>footprint</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US" sz="3000" dirty="0">
                <a:solidFill>
                  <a:srgbClr val="333333"/>
                </a:solidFill>
                <a:latin typeface="Arial" panose="020B0604020202020204" pitchFamily="34" charset="0"/>
                <a:ea typeface="Inter"/>
                <a:cs typeface="Arial" panose="020B0604020202020204" pitchFamily="34" charset="0"/>
                <a:sym typeface="Inter Medium"/>
              </a:rPr>
              <a:t>51</a:t>
            </a:r>
            <a:endParaRPr lang="en-IN" sz="3000" dirty="0">
              <a:solidFill>
                <a:srgbClr val="333333"/>
              </a:solidFill>
              <a:latin typeface="Arial" panose="020B0604020202020204" pitchFamily="34" charset="0"/>
              <a:ea typeface="Inter"/>
              <a:cs typeface="Arial" panose="020B0604020202020204" pitchFamily="34" charset="0"/>
              <a:sym typeface="Inter Medium"/>
            </a:endParaRPr>
          </a:p>
          <a:p>
            <a:endParaRPr lang="en-US" sz="2638" dirty="0">
              <a:solidFill>
                <a:schemeClr val="tx1"/>
              </a:solidFill>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09B9F1A6-0FAC-7DD2-1AAF-09BC58CCA65A}"/>
              </a:ext>
            </a:extLst>
          </p:cNvPr>
          <p:cNvSpPr/>
          <p:nvPr/>
        </p:nvSpPr>
        <p:spPr>
          <a:xfrm>
            <a:off x="15869978" y="6899556"/>
            <a:ext cx="3606138" cy="37599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sz="3000" dirty="0">
                <a:solidFill>
                  <a:schemeClr val="tx1"/>
                </a:solidFill>
                <a:latin typeface="Arial" panose="020B0604020202020204" pitchFamily="34" charset="0"/>
                <a:cs typeface="Arial" panose="020B0604020202020204" pitchFamily="34" charset="0"/>
              </a:rPr>
              <a:t>Average customer rating</a:t>
            </a:r>
          </a:p>
          <a:p>
            <a:pPr algn="ctr"/>
            <a:endParaRPr lang="en-US" sz="3000" dirty="0">
              <a:solidFill>
                <a:schemeClr val="tx1"/>
              </a:solidFill>
              <a:latin typeface="Arial" panose="020B0604020202020204" pitchFamily="34" charset="0"/>
              <a:ea typeface="Inter"/>
              <a:cs typeface="Arial" panose="020B0604020202020204" pitchFamily="34" charset="0"/>
              <a:sym typeface="Inter Medium"/>
            </a:endParaRPr>
          </a:p>
          <a:p>
            <a:pPr algn="ctr"/>
            <a:r>
              <a:rPr lang="en-US" sz="3000" dirty="0">
                <a:solidFill>
                  <a:srgbClr val="333333"/>
                </a:solidFill>
                <a:latin typeface="Arial" panose="020B0604020202020204" pitchFamily="34" charset="0"/>
                <a:ea typeface="Inter"/>
                <a:cs typeface="Arial" panose="020B0604020202020204" pitchFamily="34" charset="0"/>
                <a:sym typeface="Inter Medium"/>
              </a:rPr>
              <a:t>4.80</a:t>
            </a:r>
            <a:endParaRPr lang="en-IN" sz="3000" dirty="0">
              <a:solidFill>
                <a:srgbClr val="333333"/>
              </a:solidFill>
              <a:latin typeface="Arial" panose="020B0604020202020204" pitchFamily="34" charset="0"/>
              <a:ea typeface="Inter"/>
              <a:cs typeface="Arial" panose="020B0604020202020204" pitchFamily="34" charset="0"/>
              <a:sym typeface="Inter Medium"/>
            </a:endParaRPr>
          </a:p>
          <a:p>
            <a:endParaRPr lang="en-US" sz="2638" dirty="0">
              <a:solidFill>
                <a:schemeClr val="tx1"/>
              </a:solidFill>
              <a:latin typeface="Calibri" panose="020F0502020204030204" pitchFamily="34" charset="0"/>
              <a:cs typeface="Calibri" panose="020F0502020204030204" pitchFamily="34" charset="0"/>
            </a:endParaRPr>
          </a:p>
        </p:txBody>
      </p:sp>
      <p:pic>
        <p:nvPicPr>
          <p:cNvPr id="21" name="Graphic 20">
            <a:extLst>
              <a:ext uri="{FF2B5EF4-FFF2-40B4-BE49-F238E27FC236}">
                <a16:creationId xmlns:a16="http://schemas.microsoft.com/office/drawing/2014/main" id="{E8A4C7EE-7354-6630-822F-7F4144D203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9025" y="5425024"/>
            <a:ext cx="441738" cy="421030"/>
          </a:xfrm>
          <a:prstGeom prst="rect">
            <a:avLst/>
          </a:prstGeom>
        </p:spPr>
      </p:pic>
      <p:pic>
        <p:nvPicPr>
          <p:cNvPr id="22" name="Graphic 21">
            <a:extLst>
              <a:ext uri="{FF2B5EF4-FFF2-40B4-BE49-F238E27FC236}">
                <a16:creationId xmlns:a16="http://schemas.microsoft.com/office/drawing/2014/main" id="{FB26CD02-FC6D-A510-B472-1DAF0F624C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5266" y="5881742"/>
            <a:ext cx="441738" cy="421030"/>
          </a:xfrm>
          <a:prstGeom prst="rect">
            <a:avLst/>
          </a:prstGeom>
        </p:spPr>
      </p:pic>
      <p:sp>
        <p:nvSpPr>
          <p:cNvPr id="23" name="Rectangle 22">
            <a:extLst>
              <a:ext uri="{FF2B5EF4-FFF2-40B4-BE49-F238E27FC236}">
                <a16:creationId xmlns:a16="http://schemas.microsoft.com/office/drawing/2014/main" id="{2A78D195-CAB3-1F9B-F23E-EC2240235285}"/>
              </a:ext>
            </a:extLst>
          </p:cNvPr>
          <p:cNvSpPr/>
          <p:nvPr/>
        </p:nvSpPr>
        <p:spPr>
          <a:xfrm>
            <a:off x="2131010" y="5425024"/>
            <a:ext cx="2191120" cy="4210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979" b="1" dirty="0">
                <a:solidFill>
                  <a:schemeClr val="tx1"/>
                </a:solidFill>
                <a:latin typeface="Inter"/>
                <a:ea typeface="Inter"/>
              </a:rPr>
              <a:t>25%</a:t>
            </a:r>
            <a:r>
              <a:rPr lang="en-US" sz="2199" b="1" dirty="0">
                <a:solidFill>
                  <a:schemeClr val="tx1"/>
                </a:solidFill>
                <a:latin typeface="Inter"/>
                <a:ea typeface="Inter"/>
              </a:rPr>
              <a:t> </a:t>
            </a:r>
            <a:r>
              <a:rPr lang="en-US" sz="1759" dirty="0">
                <a:solidFill>
                  <a:schemeClr val="tx1"/>
                </a:solidFill>
                <a:latin typeface="Inter"/>
                <a:ea typeface="Inter"/>
              </a:rPr>
              <a:t>YoY</a:t>
            </a:r>
          </a:p>
        </p:txBody>
      </p:sp>
      <p:sp>
        <p:nvSpPr>
          <p:cNvPr id="24" name="Rectangle 23">
            <a:extLst>
              <a:ext uri="{FF2B5EF4-FFF2-40B4-BE49-F238E27FC236}">
                <a16:creationId xmlns:a16="http://schemas.microsoft.com/office/drawing/2014/main" id="{F169D91F-FDFB-C470-C6BE-C82969BECC8A}"/>
              </a:ext>
            </a:extLst>
          </p:cNvPr>
          <p:cNvSpPr/>
          <p:nvPr/>
        </p:nvSpPr>
        <p:spPr>
          <a:xfrm>
            <a:off x="2127250" y="5870448"/>
            <a:ext cx="2691834" cy="4436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979" b="1" dirty="0">
                <a:solidFill>
                  <a:schemeClr val="tx1"/>
                </a:solidFill>
                <a:latin typeface="Inter"/>
                <a:ea typeface="Inter"/>
              </a:rPr>
              <a:t>27%</a:t>
            </a:r>
            <a:r>
              <a:rPr lang="en-US" sz="2199" b="1" dirty="0">
                <a:solidFill>
                  <a:schemeClr val="tx1"/>
                </a:solidFill>
                <a:latin typeface="Inter"/>
                <a:ea typeface="Inter"/>
              </a:rPr>
              <a:t> </a:t>
            </a:r>
            <a:r>
              <a:rPr lang="en-US" sz="1759" dirty="0">
                <a:solidFill>
                  <a:schemeClr val="tx1"/>
                </a:solidFill>
                <a:latin typeface="Inter"/>
                <a:ea typeface="Inter"/>
              </a:rPr>
              <a:t>YoY (ex KSA)</a:t>
            </a:r>
          </a:p>
        </p:txBody>
      </p:sp>
      <p:pic>
        <p:nvPicPr>
          <p:cNvPr id="25" name="Graphic 24">
            <a:extLst>
              <a:ext uri="{FF2B5EF4-FFF2-40B4-BE49-F238E27FC236}">
                <a16:creationId xmlns:a16="http://schemas.microsoft.com/office/drawing/2014/main" id="{D419A89D-6C6B-57F9-C54A-A091CCC543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42590" y="5425024"/>
            <a:ext cx="441738" cy="421030"/>
          </a:xfrm>
          <a:prstGeom prst="rect">
            <a:avLst/>
          </a:prstGeom>
        </p:spPr>
      </p:pic>
      <p:pic>
        <p:nvPicPr>
          <p:cNvPr id="26" name="Graphic 25">
            <a:extLst>
              <a:ext uri="{FF2B5EF4-FFF2-40B4-BE49-F238E27FC236}">
                <a16:creationId xmlns:a16="http://schemas.microsoft.com/office/drawing/2014/main" id="{F04FFEDC-72CF-2695-4582-56193CAFD2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8830" y="5881742"/>
            <a:ext cx="441738" cy="421030"/>
          </a:xfrm>
          <a:prstGeom prst="rect">
            <a:avLst/>
          </a:prstGeom>
        </p:spPr>
      </p:pic>
      <p:sp>
        <p:nvSpPr>
          <p:cNvPr id="27" name="Rectangle 26">
            <a:extLst>
              <a:ext uri="{FF2B5EF4-FFF2-40B4-BE49-F238E27FC236}">
                <a16:creationId xmlns:a16="http://schemas.microsoft.com/office/drawing/2014/main" id="{C515EF6A-8B4F-DEF1-D34E-B328E227A0D9}"/>
              </a:ext>
            </a:extLst>
          </p:cNvPr>
          <p:cNvSpPr/>
          <p:nvPr/>
        </p:nvSpPr>
        <p:spPr>
          <a:xfrm>
            <a:off x="7164574" y="5425024"/>
            <a:ext cx="2191120" cy="4210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979" b="1" dirty="0">
                <a:solidFill>
                  <a:schemeClr val="tx1"/>
                </a:solidFill>
                <a:latin typeface="Inter"/>
                <a:ea typeface="Inter"/>
              </a:rPr>
              <a:t>34%</a:t>
            </a:r>
            <a:r>
              <a:rPr lang="en-US" sz="2199" b="1" dirty="0">
                <a:solidFill>
                  <a:schemeClr val="tx1"/>
                </a:solidFill>
                <a:latin typeface="Inter"/>
                <a:ea typeface="Inter"/>
              </a:rPr>
              <a:t> </a:t>
            </a:r>
            <a:r>
              <a:rPr lang="en-US" sz="1759" dirty="0">
                <a:solidFill>
                  <a:schemeClr val="tx1"/>
                </a:solidFill>
                <a:latin typeface="Inter"/>
                <a:ea typeface="Inter"/>
              </a:rPr>
              <a:t>YoY</a:t>
            </a:r>
          </a:p>
        </p:txBody>
      </p:sp>
      <p:sp>
        <p:nvSpPr>
          <p:cNvPr id="28" name="Rectangle 27">
            <a:extLst>
              <a:ext uri="{FF2B5EF4-FFF2-40B4-BE49-F238E27FC236}">
                <a16:creationId xmlns:a16="http://schemas.microsoft.com/office/drawing/2014/main" id="{EB49E467-255A-CBE5-479B-BA4844F04125}"/>
              </a:ext>
            </a:extLst>
          </p:cNvPr>
          <p:cNvSpPr/>
          <p:nvPr/>
        </p:nvSpPr>
        <p:spPr>
          <a:xfrm>
            <a:off x="7160814" y="5870448"/>
            <a:ext cx="2691834" cy="4436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979" b="1" dirty="0">
                <a:solidFill>
                  <a:schemeClr val="tx1"/>
                </a:solidFill>
                <a:latin typeface="Inter"/>
                <a:ea typeface="Inter"/>
              </a:rPr>
              <a:t>40%</a:t>
            </a:r>
            <a:r>
              <a:rPr lang="en-US" sz="2199" b="1" dirty="0">
                <a:solidFill>
                  <a:schemeClr val="tx1"/>
                </a:solidFill>
                <a:latin typeface="Inter"/>
                <a:ea typeface="Inter"/>
              </a:rPr>
              <a:t> </a:t>
            </a:r>
            <a:r>
              <a:rPr lang="en-US" sz="1759" dirty="0">
                <a:solidFill>
                  <a:schemeClr val="tx1"/>
                </a:solidFill>
                <a:latin typeface="Inter"/>
                <a:ea typeface="Inter"/>
              </a:rPr>
              <a:t>YoY (ex KSA)</a:t>
            </a:r>
          </a:p>
        </p:txBody>
      </p:sp>
      <p:pic>
        <p:nvPicPr>
          <p:cNvPr id="29" name="Graphic 28">
            <a:extLst>
              <a:ext uri="{FF2B5EF4-FFF2-40B4-BE49-F238E27FC236}">
                <a16:creationId xmlns:a16="http://schemas.microsoft.com/office/drawing/2014/main" id="{CEAE5C9D-47BD-55E8-7A8C-339682D951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1572129" y="5446904"/>
            <a:ext cx="441738" cy="421030"/>
          </a:xfrm>
          <a:prstGeom prst="rect">
            <a:avLst/>
          </a:prstGeom>
        </p:spPr>
      </p:pic>
      <p:sp>
        <p:nvSpPr>
          <p:cNvPr id="30" name="Rectangle 29">
            <a:extLst>
              <a:ext uri="{FF2B5EF4-FFF2-40B4-BE49-F238E27FC236}">
                <a16:creationId xmlns:a16="http://schemas.microsoft.com/office/drawing/2014/main" id="{E8DF4D8D-F4BC-5816-139B-D8115E8D1E84}"/>
              </a:ext>
            </a:extLst>
          </p:cNvPr>
          <p:cNvSpPr/>
          <p:nvPr/>
        </p:nvSpPr>
        <p:spPr>
          <a:xfrm>
            <a:off x="12094114" y="5376550"/>
            <a:ext cx="2940860" cy="5617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 sz="1979" b="1" dirty="0">
                <a:solidFill>
                  <a:srgbClr val="333333"/>
                </a:solidFill>
                <a:latin typeface="Inter"/>
                <a:ea typeface="Inter"/>
                <a:sym typeface="Inter Medium"/>
              </a:rPr>
              <a:t>₹(</a:t>
            </a:r>
            <a:r>
              <a:rPr lang="en-US" sz="1979" b="1" dirty="0">
                <a:solidFill>
                  <a:schemeClr val="tx1"/>
                </a:solidFill>
                <a:latin typeface="Inter"/>
                <a:ea typeface="Inter"/>
              </a:rPr>
              <a:t>13) Cr</a:t>
            </a:r>
            <a:r>
              <a:rPr lang="en-US" sz="2199" b="1" dirty="0">
                <a:solidFill>
                  <a:schemeClr val="tx1"/>
                </a:solidFill>
                <a:latin typeface="Inter"/>
                <a:ea typeface="Inter"/>
              </a:rPr>
              <a:t> </a:t>
            </a:r>
            <a:r>
              <a:rPr lang="en-US" sz="1759" dirty="0">
                <a:solidFill>
                  <a:schemeClr val="tx1"/>
                </a:solidFill>
                <a:latin typeface="Inter"/>
                <a:ea typeface="Inter"/>
              </a:rPr>
              <a:t>YoY change</a:t>
            </a:r>
          </a:p>
        </p:txBody>
      </p:sp>
      <p:pic>
        <p:nvPicPr>
          <p:cNvPr id="31" name="Graphic 30">
            <a:extLst>
              <a:ext uri="{FF2B5EF4-FFF2-40B4-BE49-F238E27FC236}">
                <a16:creationId xmlns:a16="http://schemas.microsoft.com/office/drawing/2014/main" id="{77E5D746-C2AF-14C1-5117-B619C7F2CF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496017" y="5376550"/>
            <a:ext cx="441738" cy="421030"/>
          </a:xfrm>
          <a:prstGeom prst="rect">
            <a:avLst/>
          </a:prstGeom>
        </p:spPr>
      </p:pic>
      <p:sp>
        <p:nvSpPr>
          <p:cNvPr id="33" name="Rectangle 32">
            <a:extLst>
              <a:ext uri="{FF2B5EF4-FFF2-40B4-BE49-F238E27FC236}">
                <a16:creationId xmlns:a16="http://schemas.microsoft.com/office/drawing/2014/main" id="{F51E1B1A-DBAC-D3DA-5E1F-6FF829A0079E}"/>
              </a:ext>
            </a:extLst>
          </p:cNvPr>
          <p:cNvSpPr/>
          <p:nvPr/>
        </p:nvSpPr>
        <p:spPr>
          <a:xfrm>
            <a:off x="17018001" y="5351765"/>
            <a:ext cx="2688075" cy="4706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 sz="1979" b="1" dirty="0">
                <a:solidFill>
                  <a:srgbClr val="333333"/>
                </a:solidFill>
                <a:latin typeface="Inter"/>
                <a:ea typeface="Inter"/>
                <a:sym typeface="Inter Medium"/>
              </a:rPr>
              <a:t>₹</a:t>
            </a:r>
            <a:r>
              <a:rPr lang="en-US" sz="1979" b="1" dirty="0">
                <a:solidFill>
                  <a:schemeClr val="tx1"/>
                </a:solidFill>
                <a:latin typeface="Inter"/>
                <a:ea typeface="Inter"/>
              </a:rPr>
              <a:t>41 Cr</a:t>
            </a:r>
            <a:r>
              <a:rPr lang="en-US" sz="2199" b="1" dirty="0">
                <a:solidFill>
                  <a:schemeClr val="tx1"/>
                </a:solidFill>
                <a:latin typeface="Inter"/>
                <a:ea typeface="Inter"/>
              </a:rPr>
              <a:t> </a:t>
            </a:r>
            <a:r>
              <a:rPr lang="en-US" sz="1759" dirty="0">
                <a:solidFill>
                  <a:schemeClr val="tx1"/>
                </a:solidFill>
                <a:latin typeface="Inter"/>
                <a:ea typeface="Inter"/>
              </a:rPr>
              <a:t>YoY change</a:t>
            </a:r>
          </a:p>
        </p:txBody>
      </p:sp>
      <p:sp>
        <p:nvSpPr>
          <p:cNvPr id="2" name="object 5">
            <a:extLst>
              <a:ext uri="{FF2B5EF4-FFF2-40B4-BE49-F238E27FC236}">
                <a16:creationId xmlns:a16="http://schemas.microsoft.com/office/drawing/2014/main" id="{9BF54022-BC84-D2B1-C726-058E6F644E9C}"/>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extLst>
      <p:ext uri="{BB962C8B-B14F-4D97-AF65-F5344CB8AC3E}">
        <p14:creationId xmlns:p14="http://schemas.microsoft.com/office/powerpoint/2010/main" val="4120142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D7BE6BA7-2391-6F5A-2F60-9074AB2839C4}"/>
            </a:ext>
          </a:extLst>
        </p:cNvPr>
        <p:cNvGrpSpPr/>
        <p:nvPr/>
      </p:nvGrpSpPr>
      <p:grpSpPr>
        <a:xfrm>
          <a:off x="0" y="0"/>
          <a:ext cx="0" cy="0"/>
          <a:chOff x="0" y="0"/>
          <a:chExt cx="0" cy="0"/>
        </a:xfrm>
      </p:grpSpPr>
      <p:pic>
        <p:nvPicPr>
          <p:cNvPr id="151" name="Google Shape;151;p21" descr="preencoded.png">
            <a:extLst>
              <a:ext uri="{FF2B5EF4-FFF2-40B4-BE49-F238E27FC236}">
                <a16:creationId xmlns:a16="http://schemas.microsoft.com/office/drawing/2014/main" id="{10BA1ECF-8403-CC7E-A784-B7223A8D4B08}"/>
              </a:ext>
            </a:extLst>
          </p:cNvPr>
          <p:cNvPicPr preferRelativeResize="0"/>
          <p:nvPr/>
        </p:nvPicPr>
        <p:blipFill rotWithShape="1">
          <a:blip r:embed="rId3">
            <a:alphaModFix/>
          </a:blip>
          <a:srcRect/>
          <a:stretch/>
        </p:blipFill>
        <p:spPr>
          <a:xfrm>
            <a:off x="1118358" y="2495113"/>
            <a:ext cx="3518218" cy="502605"/>
          </a:xfrm>
          <a:prstGeom prst="rect">
            <a:avLst/>
          </a:prstGeom>
          <a:noFill/>
          <a:ln>
            <a:noFill/>
          </a:ln>
        </p:spPr>
      </p:pic>
      <p:pic>
        <p:nvPicPr>
          <p:cNvPr id="152" name="Google Shape;152;p21" descr="preencoded.png">
            <a:extLst>
              <a:ext uri="{FF2B5EF4-FFF2-40B4-BE49-F238E27FC236}">
                <a16:creationId xmlns:a16="http://schemas.microsoft.com/office/drawing/2014/main" id="{8498C00E-89AA-86CB-9945-0B1E4BD294AD}"/>
              </a:ext>
            </a:extLst>
          </p:cNvPr>
          <p:cNvPicPr preferRelativeResize="0"/>
          <p:nvPr/>
        </p:nvPicPr>
        <p:blipFill rotWithShape="1">
          <a:blip r:embed="rId3">
            <a:alphaModFix/>
          </a:blip>
          <a:srcRect/>
          <a:stretch/>
        </p:blipFill>
        <p:spPr>
          <a:xfrm>
            <a:off x="4469040" y="2495113"/>
            <a:ext cx="3518218" cy="502605"/>
          </a:xfrm>
          <a:prstGeom prst="rect">
            <a:avLst/>
          </a:prstGeom>
          <a:noFill/>
          <a:ln>
            <a:noFill/>
          </a:ln>
        </p:spPr>
      </p:pic>
      <p:pic>
        <p:nvPicPr>
          <p:cNvPr id="153" name="Google Shape;153;p21" descr="preencoded.png">
            <a:extLst>
              <a:ext uri="{FF2B5EF4-FFF2-40B4-BE49-F238E27FC236}">
                <a16:creationId xmlns:a16="http://schemas.microsoft.com/office/drawing/2014/main" id="{91561EA0-8B5C-E062-BFAA-EFF85B481CE1}"/>
              </a:ext>
            </a:extLst>
          </p:cNvPr>
          <p:cNvPicPr preferRelativeResize="0"/>
          <p:nvPr/>
        </p:nvPicPr>
        <p:blipFill rotWithShape="1">
          <a:blip r:embed="rId3">
            <a:alphaModFix/>
          </a:blip>
          <a:srcRect/>
          <a:stretch/>
        </p:blipFill>
        <p:spPr>
          <a:xfrm>
            <a:off x="7614949" y="2495113"/>
            <a:ext cx="3518218" cy="502605"/>
          </a:xfrm>
          <a:prstGeom prst="rect">
            <a:avLst/>
          </a:prstGeom>
          <a:noFill/>
          <a:ln>
            <a:noFill/>
          </a:ln>
        </p:spPr>
      </p:pic>
      <p:pic>
        <p:nvPicPr>
          <p:cNvPr id="154" name="Google Shape;154;p21" descr="preencoded.png">
            <a:extLst>
              <a:ext uri="{FF2B5EF4-FFF2-40B4-BE49-F238E27FC236}">
                <a16:creationId xmlns:a16="http://schemas.microsoft.com/office/drawing/2014/main" id="{ECF1CB34-9049-E6C5-7FAB-776E2182A955}"/>
              </a:ext>
            </a:extLst>
          </p:cNvPr>
          <p:cNvPicPr preferRelativeResize="0"/>
          <p:nvPr/>
        </p:nvPicPr>
        <p:blipFill rotWithShape="1">
          <a:blip r:embed="rId3">
            <a:alphaModFix/>
          </a:blip>
          <a:srcRect/>
          <a:stretch/>
        </p:blipFill>
        <p:spPr>
          <a:xfrm>
            <a:off x="11324164" y="2495113"/>
            <a:ext cx="3518218" cy="502605"/>
          </a:xfrm>
          <a:prstGeom prst="rect">
            <a:avLst/>
          </a:prstGeom>
          <a:noFill/>
          <a:ln>
            <a:noFill/>
          </a:ln>
        </p:spPr>
      </p:pic>
      <p:sp>
        <p:nvSpPr>
          <p:cNvPr id="201" name="Google Shape;201;p21">
            <a:extLst>
              <a:ext uri="{FF2B5EF4-FFF2-40B4-BE49-F238E27FC236}">
                <a16:creationId xmlns:a16="http://schemas.microsoft.com/office/drawing/2014/main" id="{78C07BC2-36B1-178C-8318-5F1659FE6740}"/>
              </a:ext>
            </a:extLst>
          </p:cNvPr>
          <p:cNvSpPr/>
          <p:nvPr/>
        </p:nvSpPr>
        <p:spPr>
          <a:xfrm>
            <a:off x="1060450" y="2756622"/>
            <a:ext cx="3581043" cy="502603"/>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2638" b="1" dirty="0">
                <a:solidFill>
                  <a:srgbClr val="7030A0"/>
                </a:solidFill>
                <a:latin typeface="Arial" panose="020B0604020202020204" pitchFamily="34" charset="0"/>
                <a:ea typeface="Inter"/>
                <a:cs typeface="Arial" panose="020B0604020202020204" pitchFamily="34" charset="0"/>
              </a:rPr>
              <a:t>Key metrics</a:t>
            </a:r>
            <a:endParaRPr sz="2638" b="1" dirty="0">
              <a:solidFill>
                <a:srgbClr val="7030A0"/>
              </a:solidFill>
              <a:latin typeface="Arial" panose="020B0604020202020204" pitchFamily="34" charset="0"/>
              <a:ea typeface="Inter"/>
              <a:cs typeface="Arial" panose="020B0604020202020204" pitchFamily="34" charset="0"/>
              <a:sym typeface="Calibri"/>
            </a:endParaRPr>
          </a:p>
        </p:txBody>
      </p:sp>
      <p:sp>
        <p:nvSpPr>
          <p:cNvPr id="202" name="Google Shape;202;p21">
            <a:extLst>
              <a:ext uri="{FF2B5EF4-FFF2-40B4-BE49-F238E27FC236}">
                <a16:creationId xmlns:a16="http://schemas.microsoft.com/office/drawing/2014/main" id="{5785CE37-27A6-E176-DDE0-664178D6EDBB}"/>
              </a:ext>
            </a:extLst>
          </p:cNvPr>
          <p:cNvSpPr/>
          <p:nvPr/>
        </p:nvSpPr>
        <p:spPr>
          <a:xfrm>
            <a:off x="4426702" y="2756622"/>
            <a:ext cx="3581043" cy="502603"/>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2638" b="1" dirty="0">
                <a:solidFill>
                  <a:srgbClr val="7030A0"/>
                </a:solidFill>
                <a:latin typeface="Arial" panose="020B0604020202020204" pitchFamily="34" charset="0"/>
                <a:ea typeface="Inter"/>
                <a:cs typeface="Arial" panose="020B0604020202020204" pitchFamily="34" charset="0"/>
              </a:rPr>
              <a:t>Consolidated</a:t>
            </a:r>
            <a:endParaRPr sz="2638" b="1" dirty="0">
              <a:solidFill>
                <a:srgbClr val="7030A0"/>
              </a:solidFill>
              <a:latin typeface="Arial" panose="020B0604020202020204" pitchFamily="34" charset="0"/>
              <a:ea typeface="Inter"/>
              <a:cs typeface="Arial" panose="020B0604020202020204" pitchFamily="34" charset="0"/>
              <a:sym typeface="Calibri"/>
            </a:endParaRPr>
          </a:p>
        </p:txBody>
      </p:sp>
      <p:sp>
        <p:nvSpPr>
          <p:cNvPr id="203" name="Google Shape;203;p21">
            <a:extLst>
              <a:ext uri="{FF2B5EF4-FFF2-40B4-BE49-F238E27FC236}">
                <a16:creationId xmlns:a16="http://schemas.microsoft.com/office/drawing/2014/main" id="{CA35FC16-5D86-6825-2819-05C7D073436D}"/>
              </a:ext>
            </a:extLst>
          </p:cNvPr>
          <p:cNvSpPr/>
          <p:nvPr/>
        </p:nvSpPr>
        <p:spPr>
          <a:xfrm>
            <a:off x="7573497" y="2756622"/>
            <a:ext cx="3581043" cy="502603"/>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2638" b="1" dirty="0">
                <a:solidFill>
                  <a:srgbClr val="7030A0"/>
                </a:solidFill>
                <a:latin typeface="Arial" panose="020B0604020202020204" pitchFamily="34" charset="0"/>
                <a:ea typeface="Inter"/>
                <a:cs typeface="Arial" panose="020B0604020202020204" pitchFamily="34" charset="0"/>
              </a:rPr>
              <a:t>India consumer services (ex Insta)</a:t>
            </a:r>
            <a:endParaRPr sz="2638" b="1" baseline="30000" dirty="0">
              <a:solidFill>
                <a:srgbClr val="7030A0"/>
              </a:solidFill>
              <a:latin typeface="Arial" panose="020B0604020202020204" pitchFamily="34" charset="0"/>
              <a:ea typeface="Inter"/>
              <a:cs typeface="Arial" panose="020B0604020202020204" pitchFamily="34" charset="0"/>
              <a:sym typeface="Calibri"/>
            </a:endParaRPr>
          </a:p>
        </p:txBody>
      </p:sp>
      <p:sp>
        <p:nvSpPr>
          <p:cNvPr id="7" name="Google Shape;204;p21">
            <a:extLst>
              <a:ext uri="{FF2B5EF4-FFF2-40B4-BE49-F238E27FC236}">
                <a16:creationId xmlns:a16="http://schemas.microsoft.com/office/drawing/2014/main" id="{ECFE03D9-BA51-C040-8D04-1C175E1B270C}"/>
              </a:ext>
            </a:extLst>
          </p:cNvPr>
          <p:cNvSpPr/>
          <p:nvPr/>
        </p:nvSpPr>
        <p:spPr>
          <a:xfrm>
            <a:off x="11425275" y="2756622"/>
            <a:ext cx="2684735" cy="502603"/>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2638" b="1" dirty="0">
                <a:solidFill>
                  <a:srgbClr val="7030A0"/>
                </a:solidFill>
                <a:latin typeface="Arial" panose="020B0604020202020204" pitchFamily="34" charset="0"/>
                <a:ea typeface="Inter"/>
                <a:cs typeface="Arial" panose="020B0604020202020204" pitchFamily="34" charset="0"/>
              </a:rPr>
              <a:t>Native</a:t>
            </a:r>
            <a:endParaRPr sz="2638" b="1" dirty="0">
              <a:solidFill>
                <a:srgbClr val="7030A0"/>
              </a:solidFill>
              <a:latin typeface="Arial" panose="020B0604020202020204" pitchFamily="34" charset="0"/>
              <a:ea typeface="Inter"/>
              <a:cs typeface="Arial" panose="020B0604020202020204" pitchFamily="34" charset="0"/>
              <a:sym typeface="Calibri"/>
            </a:endParaRPr>
          </a:p>
        </p:txBody>
      </p:sp>
      <p:sp>
        <p:nvSpPr>
          <p:cNvPr id="164" name="Google Shape;164;p21">
            <a:extLst>
              <a:ext uri="{FF2B5EF4-FFF2-40B4-BE49-F238E27FC236}">
                <a16:creationId xmlns:a16="http://schemas.microsoft.com/office/drawing/2014/main" id="{17274A21-7F5B-BD34-0F63-65F8A81CDE36}"/>
              </a:ext>
            </a:extLst>
          </p:cNvPr>
          <p:cNvSpPr/>
          <p:nvPr/>
        </p:nvSpPr>
        <p:spPr>
          <a:xfrm>
            <a:off x="1060450" y="5447580"/>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1979" dirty="0">
                <a:latin typeface="Inter"/>
                <a:ea typeface="Inter"/>
              </a:rPr>
              <a:t>Revenue from operations</a:t>
            </a:r>
            <a:endParaRPr sz="1979" dirty="0">
              <a:latin typeface="Inter"/>
              <a:ea typeface="Inter"/>
              <a:sym typeface="Calibri"/>
            </a:endParaRPr>
          </a:p>
        </p:txBody>
      </p:sp>
      <p:sp>
        <p:nvSpPr>
          <p:cNvPr id="239" name="Google Shape;164;p21">
            <a:extLst>
              <a:ext uri="{FF2B5EF4-FFF2-40B4-BE49-F238E27FC236}">
                <a16:creationId xmlns:a16="http://schemas.microsoft.com/office/drawing/2014/main" id="{6FEB2CE7-F69F-FB2A-762E-69C1EA6DFCA2}"/>
              </a:ext>
            </a:extLst>
          </p:cNvPr>
          <p:cNvSpPr/>
          <p:nvPr/>
        </p:nvSpPr>
        <p:spPr>
          <a:xfrm>
            <a:off x="1060450" y="6961726"/>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1979" dirty="0">
                <a:latin typeface="Inter"/>
                <a:ea typeface="Inter"/>
              </a:rPr>
              <a:t>Contribution Profit</a:t>
            </a:r>
            <a:endParaRPr sz="1979" dirty="0">
              <a:latin typeface="Inter"/>
              <a:ea typeface="Inter"/>
              <a:sym typeface="Calibri"/>
            </a:endParaRPr>
          </a:p>
        </p:txBody>
      </p:sp>
      <p:sp>
        <p:nvSpPr>
          <p:cNvPr id="252" name="Google Shape;164;p21">
            <a:extLst>
              <a:ext uri="{FF2B5EF4-FFF2-40B4-BE49-F238E27FC236}">
                <a16:creationId xmlns:a16="http://schemas.microsoft.com/office/drawing/2014/main" id="{91DDAABF-5D61-64DF-14D0-77CED2797A06}"/>
              </a:ext>
            </a:extLst>
          </p:cNvPr>
          <p:cNvSpPr/>
          <p:nvPr/>
        </p:nvSpPr>
        <p:spPr>
          <a:xfrm>
            <a:off x="1060450" y="8275709"/>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1979" dirty="0">
                <a:latin typeface="Inter"/>
                <a:ea typeface="Inter"/>
              </a:rPr>
              <a:t>Adjusted EBITDA</a:t>
            </a:r>
            <a:endParaRPr sz="1979" dirty="0">
              <a:latin typeface="Inter"/>
              <a:ea typeface="Inter"/>
              <a:sym typeface="Calibri"/>
            </a:endParaRPr>
          </a:p>
        </p:txBody>
      </p:sp>
      <p:sp>
        <p:nvSpPr>
          <p:cNvPr id="253" name="Google Shape;165;p21">
            <a:extLst>
              <a:ext uri="{FF2B5EF4-FFF2-40B4-BE49-F238E27FC236}">
                <a16:creationId xmlns:a16="http://schemas.microsoft.com/office/drawing/2014/main" id="{BFA4DE3A-EC30-5922-9AC3-8429043672CD}"/>
              </a:ext>
            </a:extLst>
          </p:cNvPr>
          <p:cNvSpPr/>
          <p:nvPr/>
        </p:nvSpPr>
        <p:spPr>
          <a:xfrm>
            <a:off x="1060450" y="863992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IN" sz="1539" i="1" dirty="0">
                <a:latin typeface="Inter"/>
                <a:ea typeface="Inter"/>
              </a:rPr>
              <a:t>(As a % of Net NTV)</a:t>
            </a:r>
            <a:endParaRPr lang="en-IN" sz="1539" i="1" baseline="30000" dirty="0">
              <a:latin typeface="Inter"/>
              <a:ea typeface="Inter"/>
              <a:sym typeface="Calibri"/>
            </a:endParaRPr>
          </a:p>
        </p:txBody>
      </p:sp>
      <p:sp>
        <p:nvSpPr>
          <p:cNvPr id="26" name="Google Shape;158;p21">
            <a:extLst>
              <a:ext uri="{FF2B5EF4-FFF2-40B4-BE49-F238E27FC236}">
                <a16:creationId xmlns:a16="http://schemas.microsoft.com/office/drawing/2014/main" id="{43F4000E-A779-E0C6-5C53-10C41223DFD0}"/>
              </a:ext>
            </a:extLst>
          </p:cNvPr>
          <p:cNvSpPr/>
          <p:nvPr/>
        </p:nvSpPr>
        <p:spPr>
          <a:xfrm>
            <a:off x="4426702" y="4052973"/>
            <a:ext cx="3570573" cy="335068"/>
          </a:xfrm>
          <a:prstGeom prst="rect">
            <a:avLst/>
          </a:prstGeom>
          <a:noFill/>
          <a:ln>
            <a:noFill/>
          </a:ln>
        </p:spPr>
        <p:txBody>
          <a:bodyPr spcFirstLastPara="1" wrap="square" lIns="0" tIns="0" rIns="0" bIns="0" anchor="t" anchorCtr="0">
            <a:noAutofit/>
          </a:bodyPr>
          <a:lstStyle/>
          <a:p>
            <a:pPr lvl="0">
              <a:lnSpc>
                <a:spcPct val="113333"/>
              </a:lnSpc>
              <a:buClr>
                <a:srgbClr val="545454"/>
              </a:buClr>
              <a:buSzPts val="1400"/>
            </a:pPr>
            <a:r>
              <a:rPr lang="en-US" sz="1979" dirty="0">
                <a:latin typeface="Inter"/>
                <a:ea typeface="Inter"/>
              </a:rPr>
              <a:t>INR </a:t>
            </a:r>
            <a:r>
              <a:rPr lang="en" sz="1979" dirty="0">
                <a:latin typeface="Inter"/>
                <a:ea typeface="Inter"/>
                <a:sym typeface="Inter"/>
              </a:rPr>
              <a:t>2,060.5</a:t>
            </a:r>
            <a:r>
              <a:rPr lang="en-US" sz="1979" dirty="0">
                <a:latin typeface="Inter"/>
                <a:ea typeface="Inter"/>
              </a:rPr>
              <a:t> Cr</a:t>
            </a:r>
          </a:p>
        </p:txBody>
      </p:sp>
      <p:sp>
        <p:nvSpPr>
          <p:cNvPr id="27" name="Google Shape;159;p21">
            <a:extLst>
              <a:ext uri="{FF2B5EF4-FFF2-40B4-BE49-F238E27FC236}">
                <a16:creationId xmlns:a16="http://schemas.microsoft.com/office/drawing/2014/main" id="{ABF1C51A-DC4E-91C3-91F2-B41FA7C2161F}"/>
              </a:ext>
            </a:extLst>
          </p:cNvPr>
          <p:cNvSpPr/>
          <p:nvPr/>
        </p:nvSpPr>
        <p:spPr>
          <a:xfrm>
            <a:off x="4426702" y="443530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25.4%</a:t>
            </a:r>
          </a:p>
        </p:txBody>
      </p:sp>
      <p:sp>
        <p:nvSpPr>
          <p:cNvPr id="28" name="Google Shape;160;p21">
            <a:extLst>
              <a:ext uri="{FF2B5EF4-FFF2-40B4-BE49-F238E27FC236}">
                <a16:creationId xmlns:a16="http://schemas.microsoft.com/office/drawing/2014/main" id="{E68B82D9-C54C-DCD0-766B-3D44379470E2}"/>
              </a:ext>
            </a:extLst>
          </p:cNvPr>
          <p:cNvSpPr/>
          <p:nvPr/>
        </p:nvSpPr>
        <p:spPr>
          <a:xfrm>
            <a:off x="7573497" y="4052973"/>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US" sz="1979" dirty="0">
                <a:latin typeface="Inter"/>
                <a:ea typeface="Inter"/>
              </a:rPr>
              <a:t>INR 1,577.9 Cr</a:t>
            </a:r>
          </a:p>
        </p:txBody>
      </p:sp>
      <p:sp>
        <p:nvSpPr>
          <p:cNvPr id="29" name="Google Shape;161;p21">
            <a:extLst>
              <a:ext uri="{FF2B5EF4-FFF2-40B4-BE49-F238E27FC236}">
                <a16:creationId xmlns:a16="http://schemas.microsoft.com/office/drawing/2014/main" id="{D9326C78-1035-7542-12D2-8183B717231C}"/>
              </a:ext>
            </a:extLst>
          </p:cNvPr>
          <p:cNvSpPr/>
          <p:nvPr/>
        </p:nvSpPr>
        <p:spPr>
          <a:xfrm>
            <a:off x="7573497" y="443530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14.4%</a:t>
            </a:r>
          </a:p>
        </p:txBody>
      </p:sp>
      <p:sp>
        <p:nvSpPr>
          <p:cNvPr id="32" name="Google Shape;162;p21">
            <a:extLst>
              <a:ext uri="{FF2B5EF4-FFF2-40B4-BE49-F238E27FC236}">
                <a16:creationId xmlns:a16="http://schemas.microsoft.com/office/drawing/2014/main" id="{C2499633-E1DE-5EC8-DF9A-DD6E4EEF4124}"/>
              </a:ext>
            </a:extLst>
          </p:cNvPr>
          <p:cNvSpPr/>
          <p:nvPr/>
        </p:nvSpPr>
        <p:spPr>
          <a:xfrm>
            <a:off x="11425274" y="4052973"/>
            <a:ext cx="2858634"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US" sz="1979" dirty="0">
                <a:latin typeface="Inter"/>
                <a:ea typeface="Inter"/>
              </a:rPr>
              <a:t>INR </a:t>
            </a:r>
            <a:r>
              <a:rPr lang="en" sz="1979" dirty="0">
                <a:latin typeface="Inter"/>
                <a:ea typeface="Inter"/>
                <a:sym typeface="Inter"/>
              </a:rPr>
              <a:t>176.5</a:t>
            </a:r>
            <a:r>
              <a:rPr lang="en-US" sz="1979" dirty="0">
                <a:latin typeface="Inter"/>
                <a:ea typeface="Inter"/>
              </a:rPr>
              <a:t> Cr</a:t>
            </a:r>
          </a:p>
        </p:txBody>
      </p:sp>
      <p:sp>
        <p:nvSpPr>
          <p:cNvPr id="33" name="Google Shape;166;p21">
            <a:extLst>
              <a:ext uri="{FF2B5EF4-FFF2-40B4-BE49-F238E27FC236}">
                <a16:creationId xmlns:a16="http://schemas.microsoft.com/office/drawing/2014/main" id="{D613FC00-C080-2D9E-03A1-5204EBC91F45}"/>
              </a:ext>
            </a:extLst>
          </p:cNvPr>
          <p:cNvSpPr/>
          <p:nvPr/>
        </p:nvSpPr>
        <p:spPr>
          <a:xfrm>
            <a:off x="4426702" y="5447580"/>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US" sz="1979" dirty="0">
                <a:latin typeface="Inter"/>
                <a:ea typeface="Inter"/>
              </a:rPr>
              <a:t>INR 747.3 Cr</a:t>
            </a:r>
          </a:p>
        </p:txBody>
      </p:sp>
      <p:sp>
        <p:nvSpPr>
          <p:cNvPr id="34" name="Google Shape;167;p21">
            <a:extLst>
              <a:ext uri="{FF2B5EF4-FFF2-40B4-BE49-F238E27FC236}">
                <a16:creationId xmlns:a16="http://schemas.microsoft.com/office/drawing/2014/main" id="{07DE5505-8D0E-BBE0-559D-D799F2E639B1}"/>
              </a:ext>
            </a:extLst>
          </p:cNvPr>
          <p:cNvSpPr/>
          <p:nvPr/>
        </p:nvSpPr>
        <p:spPr>
          <a:xfrm>
            <a:off x="4426702" y="5819552"/>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33.9%</a:t>
            </a:r>
          </a:p>
        </p:txBody>
      </p:sp>
      <p:sp>
        <p:nvSpPr>
          <p:cNvPr id="35" name="Google Shape;168;p21">
            <a:extLst>
              <a:ext uri="{FF2B5EF4-FFF2-40B4-BE49-F238E27FC236}">
                <a16:creationId xmlns:a16="http://schemas.microsoft.com/office/drawing/2014/main" id="{0DE82C3D-0758-F7A1-5576-DA9AF31E1998}"/>
              </a:ext>
            </a:extLst>
          </p:cNvPr>
          <p:cNvSpPr/>
          <p:nvPr/>
        </p:nvSpPr>
        <p:spPr>
          <a:xfrm>
            <a:off x="7573497" y="5447580"/>
            <a:ext cx="3570573" cy="335068"/>
          </a:xfrm>
          <a:prstGeom prst="rect">
            <a:avLst/>
          </a:prstGeom>
          <a:noFill/>
          <a:ln>
            <a:noFill/>
          </a:ln>
        </p:spPr>
        <p:txBody>
          <a:bodyPr spcFirstLastPara="1" wrap="square" lIns="0" tIns="0" rIns="0" bIns="0" anchor="t" anchorCtr="0">
            <a:noAutofit/>
          </a:bodyPr>
          <a:lstStyle/>
          <a:p>
            <a:pPr lvl="0">
              <a:lnSpc>
                <a:spcPct val="113333"/>
              </a:lnSpc>
              <a:buClr>
                <a:srgbClr val="0F0F0F"/>
              </a:buClr>
              <a:buSzPts val="900"/>
            </a:pPr>
            <a:r>
              <a:rPr lang="en-US" sz="1979" dirty="0">
                <a:latin typeface="Inter"/>
                <a:ea typeface="Inter"/>
              </a:rPr>
              <a:t>INR </a:t>
            </a:r>
            <a:r>
              <a:rPr lang="en" sz="1979" dirty="0">
                <a:latin typeface="Inter"/>
                <a:ea typeface="Inter"/>
                <a:sym typeface="Inter"/>
              </a:rPr>
              <a:t>533.6</a:t>
            </a:r>
            <a:r>
              <a:rPr lang="en-US" sz="1979" dirty="0">
                <a:latin typeface="Inter"/>
                <a:ea typeface="Inter"/>
              </a:rPr>
              <a:t> Cr</a:t>
            </a:r>
          </a:p>
        </p:txBody>
      </p:sp>
      <p:sp>
        <p:nvSpPr>
          <p:cNvPr id="36" name="Google Shape;169;p21">
            <a:extLst>
              <a:ext uri="{FF2B5EF4-FFF2-40B4-BE49-F238E27FC236}">
                <a16:creationId xmlns:a16="http://schemas.microsoft.com/office/drawing/2014/main" id="{0111C5A0-93AA-185A-5536-81C2C7AB4402}"/>
              </a:ext>
            </a:extLst>
          </p:cNvPr>
          <p:cNvSpPr/>
          <p:nvPr/>
        </p:nvSpPr>
        <p:spPr>
          <a:xfrm>
            <a:off x="7573497" y="5819552"/>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20.5%</a:t>
            </a:r>
          </a:p>
        </p:txBody>
      </p:sp>
      <p:sp>
        <p:nvSpPr>
          <p:cNvPr id="39" name="Google Shape;170;p21">
            <a:extLst>
              <a:ext uri="{FF2B5EF4-FFF2-40B4-BE49-F238E27FC236}">
                <a16:creationId xmlns:a16="http://schemas.microsoft.com/office/drawing/2014/main" id="{0FDA44AF-A330-7C49-24AB-8670D48D9774}"/>
              </a:ext>
            </a:extLst>
          </p:cNvPr>
          <p:cNvSpPr/>
          <p:nvPr/>
        </p:nvSpPr>
        <p:spPr>
          <a:xfrm>
            <a:off x="11425274" y="5447580"/>
            <a:ext cx="2858634" cy="335068"/>
          </a:xfrm>
          <a:prstGeom prst="rect">
            <a:avLst/>
          </a:prstGeom>
          <a:noFill/>
          <a:ln>
            <a:noFill/>
          </a:ln>
        </p:spPr>
        <p:txBody>
          <a:bodyPr spcFirstLastPara="1" wrap="square" lIns="0" tIns="0" rIns="0" bIns="0" anchor="t" anchorCtr="0">
            <a:noAutofit/>
          </a:bodyPr>
          <a:lstStyle/>
          <a:p>
            <a:pPr>
              <a:lnSpc>
                <a:spcPct val="113333"/>
              </a:lnSpc>
              <a:buClr>
                <a:srgbClr val="0F0F0F"/>
              </a:buClr>
              <a:buSzPts val="900"/>
            </a:pPr>
            <a:r>
              <a:rPr lang="en-US" sz="1979" dirty="0">
                <a:latin typeface="Inter"/>
                <a:ea typeface="Inter"/>
              </a:rPr>
              <a:t>INR </a:t>
            </a:r>
            <a:r>
              <a:rPr lang="en" sz="1979" dirty="0">
                <a:latin typeface="Inter"/>
                <a:ea typeface="Inter"/>
                <a:sym typeface="Inter"/>
              </a:rPr>
              <a:t>135.0</a:t>
            </a:r>
            <a:r>
              <a:rPr lang="en-US" sz="1979" dirty="0">
                <a:latin typeface="Inter"/>
                <a:ea typeface="Inter"/>
              </a:rPr>
              <a:t> Cr</a:t>
            </a:r>
          </a:p>
        </p:txBody>
      </p:sp>
      <p:sp>
        <p:nvSpPr>
          <p:cNvPr id="40" name="Google Shape;166;p21">
            <a:extLst>
              <a:ext uri="{FF2B5EF4-FFF2-40B4-BE49-F238E27FC236}">
                <a16:creationId xmlns:a16="http://schemas.microsoft.com/office/drawing/2014/main" id="{B4275BF5-BBCF-DE0F-753D-21FBA526C19D}"/>
              </a:ext>
            </a:extLst>
          </p:cNvPr>
          <p:cNvSpPr/>
          <p:nvPr/>
        </p:nvSpPr>
        <p:spPr>
          <a:xfrm>
            <a:off x="4426702" y="6961726"/>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US" sz="1979" dirty="0">
                <a:latin typeface="Inter"/>
                <a:ea typeface="Inter"/>
              </a:rPr>
              <a:t>INR </a:t>
            </a:r>
            <a:r>
              <a:rPr lang="en" sz="1979" dirty="0">
                <a:latin typeface="Inter"/>
                <a:ea typeface="Inter"/>
                <a:sym typeface="Inter"/>
              </a:rPr>
              <a:t>387.4</a:t>
            </a:r>
            <a:r>
              <a:rPr lang="en-US" sz="1979" dirty="0">
                <a:latin typeface="Inter"/>
                <a:ea typeface="Inter"/>
              </a:rPr>
              <a:t> Cr</a:t>
            </a:r>
          </a:p>
        </p:txBody>
      </p:sp>
      <p:sp>
        <p:nvSpPr>
          <p:cNvPr id="41" name="Google Shape;167;p21">
            <a:extLst>
              <a:ext uri="{FF2B5EF4-FFF2-40B4-BE49-F238E27FC236}">
                <a16:creationId xmlns:a16="http://schemas.microsoft.com/office/drawing/2014/main" id="{0A187937-23FB-90EA-3077-F1BCAC5E9F2B}"/>
              </a:ext>
            </a:extLst>
          </p:cNvPr>
          <p:cNvSpPr/>
          <p:nvPr/>
        </p:nvSpPr>
        <p:spPr>
          <a:xfrm>
            <a:off x="4426702" y="7348275"/>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18.8%</a:t>
            </a:r>
          </a:p>
        </p:txBody>
      </p:sp>
      <p:sp>
        <p:nvSpPr>
          <p:cNvPr id="42" name="Google Shape;168;p21">
            <a:extLst>
              <a:ext uri="{FF2B5EF4-FFF2-40B4-BE49-F238E27FC236}">
                <a16:creationId xmlns:a16="http://schemas.microsoft.com/office/drawing/2014/main" id="{41731B71-DE1D-F156-658F-5672E7E63712}"/>
              </a:ext>
            </a:extLst>
          </p:cNvPr>
          <p:cNvSpPr/>
          <p:nvPr/>
        </p:nvSpPr>
        <p:spPr>
          <a:xfrm>
            <a:off x="7573497" y="6961726"/>
            <a:ext cx="3570573" cy="335068"/>
          </a:xfrm>
          <a:prstGeom prst="rect">
            <a:avLst/>
          </a:prstGeom>
          <a:noFill/>
          <a:ln>
            <a:noFill/>
          </a:ln>
        </p:spPr>
        <p:txBody>
          <a:bodyPr spcFirstLastPara="1" wrap="square" lIns="0" tIns="0" rIns="0" bIns="0" anchor="t" anchorCtr="0">
            <a:noAutofit/>
          </a:bodyPr>
          <a:lstStyle/>
          <a:p>
            <a:pPr lvl="0">
              <a:lnSpc>
                <a:spcPct val="113333"/>
              </a:lnSpc>
              <a:buClr>
                <a:srgbClr val="0F0F0F"/>
              </a:buClr>
              <a:buSzPts val="900"/>
            </a:pPr>
            <a:r>
              <a:rPr lang="en-US" sz="1979" dirty="0">
                <a:latin typeface="Inter"/>
                <a:ea typeface="Inter"/>
              </a:rPr>
              <a:t>INR 325.0 Cr</a:t>
            </a:r>
          </a:p>
        </p:txBody>
      </p:sp>
      <p:sp>
        <p:nvSpPr>
          <p:cNvPr id="43" name="Google Shape;169;p21">
            <a:extLst>
              <a:ext uri="{FF2B5EF4-FFF2-40B4-BE49-F238E27FC236}">
                <a16:creationId xmlns:a16="http://schemas.microsoft.com/office/drawing/2014/main" id="{064F339B-DF7F-2FAA-38E6-80BDE9BDCB53}"/>
              </a:ext>
            </a:extLst>
          </p:cNvPr>
          <p:cNvSpPr/>
          <p:nvPr/>
        </p:nvSpPr>
        <p:spPr>
          <a:xfrm>
            <a:off x="7573497" y="7348275"/>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20.6%</a:t>
            </a:r>
          </a:p>
        </p:txBody>
      </p:sp>
      <p:sp>
        <p:nvSpPr>
          <p:cNvPr id="46" name="Google Shape;166;p21">
            <a:extLst>
              <a:ext uri="{FF2B5EF4-FFF2-40B4-BE49-F238E27FC236}">
                <a16:creationId xmlns:a16="http://schemas.microsoft.com/office/drawing/2014/main" id="{6DF59D71-06E0-A3DE-8CB8-C511BFAE6E77}"/>
              </a:ext>
            </a:extLst>
          </p:cNvPr>
          <p:cNvSpPr/>
          <p:nvPr/>
        </p:nvSpPr>
        <p:spPr>
          <a:xfrm>
            <a:off x="4426702" y="8275709"/>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US" sz="1979" dirty="0">
                <a:latin typeface="Inter"/>
                <a:ea typeface="Inter"/>
              </a:rPr>
              <a:t>INR </a:t>
            </a:r>
            <a:r>
              <a:rPr lang="en" sz="1979" dirty="0">
                <a:latin typeface="Inter"/>
                <a:ea typeface="Inter"/>
                <a:sym typeface="Inter"/>
              </a:rPr>
              <a:t>(13.6) </a:t>
            </a:r>
            <a:r>
              <a:rPr lang="en-US" sz="1979" dirty="0">
                <a:latin typeface="Inter"/>
                <a:ea typeface="Inter"/>
              </a:rPr>
              <a:t>Cr</a:t>
            </a:r>
          </a:p>
        </p:txBody>
      </p:sp>
      <p:sp>
        <p:nvSpPr>
          <p:cNvPr id="47" name="Google Shape;167;p21">
            <a:extLst>
              <a:ext uri="{FF2B5EF4-FFF2-40B4-BE49-F238E27FC236}">
                <a16:creationId xmlns:a16="http://schemas.microsoft.com/office/drawing/2014/main" id="{854437B8-A60C-16CA-EC20-666709F9BB2A}"/>
              </a:ext>
            </a:extLst>
          </p:cNvPr>
          <p:cNvSpPr/>
          <p:nvPr/>
        </p:nvSpPr>
        <p:spPr>
          <a:xfrm>
            <a:off x="4426702" y="863992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(0.7)%</a:t>
            </a:r>
          </a:p>
        </p:txBody>
      </p:sp>
      <p:sp>
        <p:nvSpPr>
          <p:cNvPr id="48" name="Google Shape;168;p21">
            <a:extLst>
              <a:ext uri="{FF2B5EF4-FFF2-40B4-BE49-F238E27FC236}">
                <a16:creationId xmlns:a16="http://schemas.microsoft.com/office/drawing/2014/main" id="{8978AC52-145B-A810-EA79-5FDBCAFFAD64}"/>
              </a:ext>
            </a:extLst>
          </p:cNvPr>
          <p:cNvSpPr/>
          <p:nvPr/>
        </p:nvSpPr>
        <p:spPr>
          <a:xfrm>
            <a:off x="7573497" y="8275709"/>
            <a:ext cx="3570573" cy="335068"/>
          </a:xfrm>
          <a:prstGeom prst="rect">
            <a:avLst/>
          </a:prstGeom>
          <a:noFill/>
          <a:ln>
            <a:noFill/>
          </a:ln>
        </p:spPr>
        <p:txBody>
          <a:bodyPr spcFirstLastPara="1" wrap="square" lIns="0" tIns="0" rIns="0" bIns="0" anchor="t" anchorCtr="0">
            <a:noAutofit/>
          </a:bodyPr>
          <a:lstStyle/>
          <a:p>
            <a:pPr lvl="0">
              <a:lnSpc>
                <a:spcPct val="113333"/>
              </a:lnSpc>
              <a:buClr>
                <a:srgbClr val="0F0F0F"/>
              </a:buClr>
              <a:buSzPts val="900"/>
            </a:pPr>
            <a:r>
              <a:rPr lang="en-US" sz="1979" dirty="0">
                <a:latin typeface="Inter"/>
                <a:ea typeface="Inter"/>
              </a:rPr>
              <a:t>INR </a:t>
            </a:r>
            <a:r>
              <a:rPr lang="en" sz="1979" dirty="0">
                <a:latin typeface="Inter"/>
                <a:ea typeface="Inter"/>
                <a:sym typeface="Inter"/>
              </a:rPr>
              <a:t>60.9</a:t>
            </a:r>
            <a:r>
              <a:rPr lang="en-US" sz="1979" dirty="0">
                <a:latin typeface="Inter"/>
                <a:ea typeface="Inter"/>
              </a:rPr>
              <a:t> Cr</a:t>
            </a:r>
          </a:p>
        </p:txBody>
      </p:sp>
      <p:sp>
        <p:nvSpPr>
          <p:cNvPr id="49" name="Google Shape;169;p21">
            <a:extLst>
              <a:ext uri="{FF2B5EF4-FFF2-40B4-BE49-F238E27FC236}">
                <a16:creationId xmlns:a16="http://schemas.microsoft.com/office/drawing/2014/main" id="{3F9FBA49-68CC-2CA3-E4B5-533806F87CB2}"/>
              </a:ext>
            </a:extLst>
          </p:cNvPr>
          <p:cNvSpPr/>
          <p:nvPr/>
        </p:nvSpPr>
        <p:spPr>
          <a:xfrm>
            <a:off x="7573497" y="863992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3.9%</a:t>
            </a:r>
          </a:p>
        </p:txBody>
      </p:sp>
      <p:sp>
        <p:nvSpPr>
          <p:cNvPr id="52" name="Google Shape;170;p21">
            <a:extLst>
              <a:ext uri="{FF2B5EF4-FFF2-40B4-BE49-F238E27FC236}">
                <a16:creationId xmlns:a16="http://schemas.microsoft.com/office/drawing/2014/main" id="{3D46751C-6758-38A5-7E8D-A53C463CE84D}"/>
              </a:ext>
            </a:extLst>
          </p:cNvPr>
          <p:cNvSpPr/>
          <p:nvPr/>
        </p:nvSpPr>
        <p:spPr>
          <a:xfrm>
            <a:off x="11425274" y="8275709"/>
            <a:ext cx="2858634" cy="335068"/>
          </a:xfrm>
          <a:prstGeom prst="rect">
            <a:avLst/>
          </a:prstGeom>
          <a:noFill/>
          <a:ln>
            <a:noFill/>
          </a:ln>
        </p:spPr>
        <p:txBody>
          <a:bodyPr spcFirstLastPara="1" wrap="square" lIns="0" tIns="0" rIns="0" bIns="0" anchor="t" anchorCtr="0">
            <a:noAutofit/>
          </a:bodyPr>
          <a:lstStyle/>
          <a:p>
            <a:pPr>
              <a:lnSpc>
                <a:spcPct val="113333"/>
              </a:lnSpc>
              <a:buClr>
                <a:srgbClr val="0F0F0F"/>
              </a:buClr>
              <a:buSzPts val="900"/>
            </a:pPr>
            <a:r>
              <a:rPr lang="en-US" sz="1979" dirty="0">
                <a:latin typeface="Inter"/>
                <a:ea typeface="Inter"/>
              </a:rPr>
              <a:t>INR </a:t>
            </a:r>
            <a:r>
              <a:rPr lang="en" sz="1979" dirty="0">
                <a:latin typeface="Inter"/>
                <a:ea typeface="Inter"/>
                <a:cs typeface="Inter"/>
                <a:sym typeface="Inter"/>
              </a:rPr>
              <a:t>(17.8)</a:t>
            </a:r>
            <a:r>
              <a:rPr lang="en-US" sz="1979" dirty="0">
                <a:latin typeface="Inter"/>
                <a:ea typeface="Inter"/>
              </a:rPr>
              <a:t> Cr</a:t>
            </a:r>
          </a:p>
        </p:txBody>
      </p:sp>
      <p:sp>
        <p:nvSpPr>
          <p:cNvPr id="53" name="Google Shape;171;p21">
            <a:extLst>
              <a:ext uri="{FF2B5EF4-FFF2-40B4-BE49-F238E27FC236}">
                <a16:creationId xmlns:a16="http://schemas.microsoft.com/office/drawing/2014/main" id="{584E0E04-775F-E947-0A84-15B0DF2D2993}"/>
              </a:ext>
            </a:extLst>
          </p:cNvPr>
          <p:cNvSpPr/>
          <p:nvPr/>
        </p:nvSpPr>
        <p:spPr>
          <a:xfrm>
            <a:off x="11425275" y="863992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(10.1)%</a:t>
            </a:r>
          </a:p>
        </p:txBody>
      </p:sp>
      <p:sp>
        <p:nvSpPr>
          <p:cNvPr id="54" name="Google Shape;171;p21">
            <a:extLst>
              <a:ext uri="{FF2B5EF4-FFF2-40B4-BE49-F238E27FC236}">
                <a16:creationId xmlns:a16="http://schemas.microsoft.com/office/drawing/2014/main" id="{D504E5E7-5C59-A3FF-9C39-BCBE6D50E719}"/>
              </a:ext>
            </a:extLst>
          </p:cNvPr>
          <p:cNvSpPr/>
          <p:nvPr/>
        </p:nvSpPr>
        <p:spPr>
          <a:xfrm>
            <a:off x="11425275" y="443530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188.8%</a:t>
            </a:r>
          </a:p>
        </p:txBody>
      </p:sp>
      <p:sp>
        <p:nvSpPr>
          <p:cNvPr id="55" name="Google Shape;171;p21">
            <a:extLst>
              <a:ext uri="{FF2B5EF4-FFF2-40B4-BE49-F238E27FC236}">
                <a16:creationId xmlns:a16="http://schemas.microsoft.com/office/drawing/2014/main" id="{3974AD3A-303A-7C61-EA49-F21D0A6D0594}"/>
              </a:ext>
            </a:extLst>
          </p:cNvPr>
          <p:cNvSpPr/>
          <p:nvPr/>
        </p:nvSpPr>
        <p:spPr>
          <a:xfrm>
            <a:off x="11425275" y="5819552"/>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198.1%</a:t>
            </a:r>
          </a:p>
        </p:txBody>
      </p:sp>
      <p:sp>
        <p:nvSpPr>
          <p:cNvPr id="6" name="Google Shape;165;p21">
            <a:extLst>
              <a:ext uri="{FF2B5EF4-FFF2-40B4-BE49-F238E27FC236}">
                <a16:creationId xmlns:a16="http://schemas.microsoft.com/office/drawing/2014/main" id="{0AA4DABF-870A-A36C-EC23-03594E18C2F0}"/>
              </a:ext>
            </a:extLst>
          </p:cNvPr>
          <p:cNvSpPr/>
          <p:nvPr/>
        </p:nvSpPr>
        <p:spPr>
          <a:xfrm>
            <a:off x="1060450" y="6162120"/>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(YoY growth) Ex KSA</a:t>
            </a:r>
            <a:endParaRPr sz="1539" i="1" baseline="30000" dirty="0">
              <a:latin typeface="Inter"/>
              <a:ea typeface="Inter"/>
              <a:sym typeface="Calibri"/>
            </a:endParaRPr>
          </a:p>
        </p:txBody>
      </p:sp>
      <p:sp>
        <p:nvSpPr>
          <p:cNvPr id="9" name="Google Shape;167;p21">
            <a:extLst>
              <a:ext uri="{FF2B5EF4-FFF2-40B4-BE49-F238E27FC236}">
                <a16:creationId xmlns:a16="http://schemas.microsoft.com/office/drawing/2014/main" id="{C7C91F4E-AD6F-ECC9-5BDD-2BEDC3B57C44}"/>
              </a:ext>
            </a:extLst>
          </p:cNvPr>
          <p:cNvSpPr/>
          <p:nvPr/>
        </p:nvSpPr>
        <p:spPr>
          <a:xfrm>
            <a:off x="4426702" y="6162120"/>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39.6%</a:t>
            </a:r>
          </a:p>
        </p:txBody>
      </p:sp>
      <p:sp>
        <p:nvSpPr>
          <p:cNvPr id="14" name="Google Shape;204;p21">
            <a:extLst>
              <a:ext uri="{FF2B5EF4-FFF2-40B4-BE49-F238E27FC236}">
                <a16:creationId xmlns:a16="http://schemas.microsoft.com/office/drawing/2014/main" id="{1A92C569-5908-5952-50BB-61FCC39B49CD}"/>
              </a:ext>
            </a:extLst>
          </p:cNvPr>
          <p:cNvSpPr/>
          <p:nvPr/>
        </p:nvSpPr>
        <p:spPr>
          <a:xfrm>
            <a:off x="17232535" y="2756622"/>
            <a:ext cx="2684735" cy="502603"/>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2638" b="1" dirty="0">
                <a:solidFill>
                  <a:srgbClr val="7030A0"/>
                </a:solidFill>
                <a:latin typeface="Arial" panose="020B0604020202020204" pitchFamily="34" charset="0"/>
                <a:ea typeface="Inter"/>
                <a:cs typeface="Arial" panose="020B0604020202020204" pitchFamily="34" charset="0"/>
              </a:rPr>
              <a:t>Insta Help</a:t>
            </a:r>
            <a:endParaRPr sz="2638" b="1" dirty="0">
              <a:solidFill>
                <a:srgbClr val="7030A0"/>
              </a:solidFill>
              <a:latin typeface="Arial" panose="020B0604020202020204" pitchFamily="34" charset="0"/>
              <a:ea typeface="Inter"/>
              <a:cs typeface="Arial" panose="020B0604020202020204" pitchFamily="34" charset="0"/>
              <a:sym typeface="Calibri"/>
            </a:endParaRPr>
          </a:p>
        </p:txBody>
      </p:sp>
      <p:sp>
        <p:nvSpPr>
          <p:cNvPr id="16" name="Google Shape;162;p21">
            <a:extLst>
              <a:ext uri="{FF2B5EF4-FFF2-40B4-BE49-F238E27FC236}">
                <a16:creationId xmlns:a16="http://schemas.microsoft.com/office/drawing/2014/main" id="{A8E7394C-3D14-199B-4769-5ECE751B1D92}"/>
              </a:ext>
            </a:extLst>
          </p:cNvPr>
          <p:cNvSpPr/>
          <p:nvPr/>
        </p:nvSpPr>
        <p:spPr>
          <a:xfrm>
            <a:off x="17232534" y="4052973"/>
            <a:ext cx="2858634"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US" sz="1979" dirty="0">
                <a:latin typeface="Inter"/>
                <a:ea typeface="Inter"/>
              </a:rPr>
              <a:t>INR </a:t>
            </a:r>
            <a:r>
              <a:rPr lang="en" sz="1979" dirty="0">
                <a:latin typeface="Inter"/>
                <a:ea typeface="Inter"/>
                <a:sym typeface="Inter"/>
              </a:rPr>
              <a:t>10.8</a:t>
            </a:r>
            <a:r>
              <a:rPr lang="en-US" sz="1979" dirty="0">
                <a:latin typeface="Inter"/>
                <a:ea typeface="Inter"/>
              </a:rPr>
              <a:t> Cr</a:t>
            </a:r>
          </a:p>
        </p:txBody>
      </p:sp>
      <p:sp>
        <p:nvSpPr>
          <p:cNvPr id="19" name="Google Shape;170;p21">
            <a:extLst>
              <a:ext uri="{FF2B5EF4-FFF2-40B4-BE49-F238E27FC236}">
                <a16:creationId xmlns:a16="http://schemas.microsoft.com/office/drawing/2014/main" id="{AFEA8599-8E42-2803-DAD9-BB8430FE75CF}"/>
              </a:ext>
            </a:extLst>
          </p:cNvPr>
          <p:cNvSpPr/>
          <p:nvPr/>
        </p:nvSpPr>
        <p:spPr>
          <a:xfrm>
            <a:off x="17232534" y="5447580"/>
            <a:ext cx="2858634" cy="335068"/>
          </a:xfrm>
          <a:prstGeom prst="rect">
            <a:avLst/>
          </a:prstGeom>
          <a:noFill/>
          <a:ln>
            <a:noFill/>
          </a:ln>
        </p:spPr>
        <p:txBody>
          <a:bodyPr spcFirstLastPara="1" wrap="square" lIns="0" tIns="0" rIns="0" bIns="0" anchor="t" anchorCtr="0">
            <a:noAutofit/>
          </a:bodyPr>
          <a:lstStyle/>
          <a:p>
            <a:pPr>
              <a:lnSpc>
                <a:spcPct val="113333"/>
              </a:lnSpc>
              <a:buClr>
                <a:srgbClr val="0F0F0F"/>
              </a:buClr>
              <a:buSzPts val="900"/>
            </a:pPr>
            <a:r>
              <a:rPr lang="en-US" sz="1979" dirty="0">
                <a:latin typeface="Inter"/>
                <a:ea typeface="Inter"/>
              </a:rPr>
              <a:t>INR </a:t>
            </a:r>
            <a:r>
              <a:rPr lang="en" sz="1979" dirty="0">
                <a:latin typeface="Inter"/>
                <a:ea typeface="Inter"/>
                <a:sym typeface="Inter"/>
              </a:rPr>
              <a:t>1.6 </a:t>
            </a:r>
            <a:r>
              <a:rPr lang="en-US" sz="1979" dirty="0">
                <a:latin typeface="Inter"/>
                <a:ea typeface="Inter"/>
              </a:rPr>
              <a:t>Cr</a:t>
            </a:r>
          </a:p>
        </p:txBody>
      </p:sp>
      <p:sp>
        <p:nvSpPr>
          <p:cNvPr id="20" name="Google Shape;170;p21">
            <a:extLst>
              <a:ext uri="{FF2B5EF4-FFF2-40B4-BE49-F238E27FC236}">
                <a16:creationId xmlns:a16="http://schemas.microsoft.com/office/drawing/2014/main" id="{7D00CA7B-3C99-8217-1A05-E92C19EDD298}"/>
              </a:ext>
            </a:extLst>
          </p:cNvPr>
          <p:cNvSpPr/>
          <p:nvPr/>
        </p:nvSpPr>
        <p:spPr>
          <a:xfrm>
            <a:off x="17232534" y="8275709"/>
            <a:ext cx="2858634" cy="335068"/>
          </a:xfrm>
          <a:prstGeom prst="rect">
            <a:avLst/>
          </a:prstGeom>
          <a:noFill/>
          <a:ln>
            <a:noFill/>
          </a:ln>
        </p:spPr>
        <p:txBody>
          <a:bodyPr spcFirstLastPara="1" wrap="square" lIns="0" tIns="0" rIns="0" bIns="0" anchor="t" anchorCtr="0">
            <a:noAutofit/>
          </a:bodyPr>
          <a:lstStyle/>
          <a:p>
            <a:pPr>
              <a:lnSpc>
                <a:spcPct val="113333"/>
              </a:lnSpc>
              <a:buClr>
                <a:srgbClr val="0F0F0F"/>
              </a:buClr>
              <a:buSzPts val="900"/>
            </a:pPr>
            <a:r>
              <a:rPr lang="en-US" sz="1979" dirty="0">
                <a:latin typeface="Inter"/>
                <a:ea typeface="Inter"/>
              </a:rPr>
              <a:t>INR </a:t>
            </a:r>
            <a:r>
              <a:rPr lang="en" sz="1979" dirty="0">
                <a:latin typeface="Inter"/>
                <a:ea typeface="Inter"/>
                <a:cs typeface="Inter"/>
                <a:sym typeface="Inter"/>
              </a:rPr>
              <a:t>(54.1)</a:t>
            </a:r>
            <a:r>
              <a:rPr lang="en-US" sz="1979" dirty="0">
                <a:latin typeface="Inter"/>
                <a:ea typeface="Inter"/>
              </a:rPr>
              <a:t> Cr</a:t>
            </a:r>
          </a:p>
        </p:txBody>
      </p:sp>
      <p:sp>
        <p:nvSpPr>
          <p:cNvPr id="24" name="Google Shape;171;p21">
            <a:extLst>
              <a:ext uri="{FF2B5EF4-FFF2-40B4-BE49-F238E27FC236}">
                <a16:creationId xmlns:a16="http://schemas.microsoft.com/office/drawing/2014/main" id="{A468FB38-88B8-04E6-BCDF-939EE67871BD}"/>
              </a:ext>
            </a:extLst>
          </p:cNvPr>
          <p:cNvSpPr/>
          <p:nvPr/>
        </p:nvSpPr>
        <p:spPr>
          <a:xfrm>
            <a:off x="17232535" y="5313365"/>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endParaRPr lang="en" sz="1539" dirty="0">
              <a:latin typeface="Inter"/>
              <a:ea typeface="Inter"/>
            </a:endParaRPr>
          </a:p>
        </p:txBody>
      </p:sp>
      <p:sp>
        <p:nvSpPr>
          <p:cNvPr id="57" name="Google Shape;164;p21">
            <a:extLst>
              <a:ext uri="{FF2B5EF4-FFF2-40B4-BE49-F238E27FC236}">
                <a16:creationId xmlns:a16="http://schemas.microsoft.com/office/drawing/2014/main" id="{49CBE7E4-23E6-299E-E1EE-7458FDFE67E4}"/>
              </a:ext>
            </a:extLst>
          </p:cNvPr>
          <p:cNvSpPr/>
          <p:nvPr/>
        </p:nvSpPr>
        <p:spPr>
          <a:xfrm>
            <a:off x="1060450" y="9556538"/>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1979" dirty="0">
                <a:latin typeface="Inter"/>
                <a:ea typeface="Inter"/>
              </a:rPr>
              <a:t>Adjusted EBITDA ex Insta</a:t>
            </a:r>
            <a:endParaRPr sz="1979" dirty="0">
              <a:latin typeface="Inter"/>
              <a:ea typeface="Inter"/>
              <a:sym typeface="Calibri"/>
            </a:endParaRPr>
          </a:p>
        </p:txBody>
      </p:sp>
      <p:sp>
        <p:nvSpPr>
          <p:cNvPr id="58" name="Google Shape;165;p21">
            <a:extLst>
              <a:ext uri="{FF2B5EF4-FFF2-40B4-BE49-F238E27FC236}">
                <a16:creationId xmlns:a16="http://schemas.microsoft.com/office/drawing/2014/main" id="{3D298DEE-7CEB-670A-B602-42667A6A6DFE}"/>
              </a:ext>
            </a:extLst>
          </p:cNvPr>
          <p:cNvSpPr/>
          <p:nvPr/>
        </p:nvSpPr>
        <p:spPr>
          <a:xfrm>
            <a:off x="1060450" y="9933490"/>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IN" sz="1539" i="1" dirty="0">
                <a:latin typeface="Inter"/>
                <a:ea typeface="Inter"/>
              </a:rPr>
              <a:t>(As a % of Net NTV)</a:t>
            </a:r>
            <a:endParaRPr lang="en-IN" sz="1539" i="1" baseline="30000" dirty="0">
              <a:latin typeface="Inter"/>
              <a:ea typeface="Inter"/>
              <a:sym typeface="Calibri"/>
            </a:endParaRPr>
          </a:p>
        </p:txBody>
      </p:sp>
      <p:sp>
        <p:nvSpPr>
          <p:cNvPr id="59" name="Google Shape;166;p21">
            <a:extLst>
              <a:ext uri="{FF2B5EF4-FFF2-40B4-BE49-F238E27FC236}">
                <a16:creationId xmlns:a16="http://schemas.microsoft.com/office/drawing/2014/main" id="{8066D153-588C-78D2-256A-0CDF8B66AAAA}"/>
              </a:ext>
            </a:extLst>
          </p:cNvPr>
          <p:cNvSpPr/>
          <p:nvPr/>
        </p:nvSpPr>
        <p:spPr>
          <a:xfrm>
            <a:off x="4426702" y="9556538"/>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US" sz="1979" dirty="0">
                <a:latin typeface="Inter"/>
                <a:ea typeface="Inter"/>
              </a:rPr>
              <a:t>INR </a:t>
            </a:r>
            <a:r>
              <a:rPr lang="en" sz="1979" dirty="0">
                <a:latin typeface="Inter"/>
                <a:ea typeface="Inter"/>
                <a:sym typeface="Inter"/>
              </a:rPr>
              <a:t>40.5 </a:t>
            </a:r>
            <a:r>
              <a:rPr lang="en-US" sz="1979" dirty="0">
                <a:latin typeface="Inter"/>
                <a:ea typeface="Inter"/>
              </a:rPr>
              <a:t>Cr</a:t>
            </a:r>
          </a:p>
        </p:txBody>
      </p:sp>
      <p:sp>
        <p:nvSpPr>
          <p:cNvPr id="60" name="Google Shape;167;p21">
            <a:extLst>
              <a:ext uri="{FF2B5EF4-FFF2-40B4-BE49-F238E27FC236}">
                <a16:creationId xmlns:a16="http://schemas.microsoft.com/office/drawing/2014/main" id="{78BBCE0E-83CC-E4A3-A8E9-35BDB34D2925}"/>
              </a:ext>
            </a:extLst>
          </p:cNvPr>
          <p:cNvSpPr/>
          <p:nvPr/>
        </p:nvSpPr>
        <p:spPr>
          <a:xfrm>
            <a:off x="4426702" y="9933490"/>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2.0%</a:t>
            </a:r>
          </a:p>
        </p:txBody>
      </p:sp>
      <p:sp>
        <p:nvSpPr>
          <p:cNvPr id="5" name="Google Shape;204;p21">
            <a:extLst>
              <a:ext uri="{FF2B5EF4-FFF2-40B4-BE49-F238E27FC236}">
                <a16:creationId xmlns:a16="http://schemas.microsoft.com/office/drawing/2014/main" id="{56FB9C49-5652-EDF6-2770-907ED82D063C}"/>
              </a:ext>
            </a:extLst>
          </p:cNvPr>
          <p:cNvSpPr/>
          <p:nvPr/>
        </p:nvSpPr>
        <p:spPr>
          <a:xfrm>
            <a:off x="14066212" y="2734770"/>
            <a:ext cx="3788323" cy="502603"/>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2638" b="1" dirty="0">
                <a:solidFill>
                  <a:srgbClr val="7030A0"/>
                </a:solidFill>
                <a:latin typeface="Arial" panose="020B0604020202020204" pitchFamily="34" charset="0"/>
                <a:ea typeface="Inter"/>
                <a:cs typeface="Arial" panose="020B0604020202020204" pitchFamily="34" charset="0"/>
              </a:rPr>
              <a:t>International</a:t>
            </a:r>
            <a:r>
              <a:rPr lang="en" sz="2638" b="1" dirty="0">
                <a:solidFill>
                  <a:srgbClr val="7030A0"/>
                </a:solidFill>
                <a:latin typeface="Arial" panose="020B0604020202020204" pitchFamily="34" charset="0"/>
                <a:cs typeface="Arial" panose="020B0604020202020204" pitchFamily="34" charset="0"/>
              </a:rPr>
              <a:t> </a:t>
            </a:r>
          </a:p>
        </p:txBody>
      </p:sp>
      <p:sp>
        <p:nvSpPr>
          <p:cNvPr id="11" name="Google Shape;162;p21">
            <a:extLst>
              <a:ext uri="{FF2B5EF4-FFF2-40B4-BE49-F238E27FC236}">
                <a16:creationId xmlns:a16="http://schemas.microsoft.com/office/drawing/2014/main" id="{22611D66-7F8F-894D-F086-C7296FB0C779}"/>
              </a:ext>
            </a:extLst>
          </p:cNvPr>
          <p:cNvSpPr/>
          <p:nvPr/>
        </p:nvSpPr>
        <p:spPr>
          <a:xfrm>
            <a:off x="14066211" y="4052973"/>
            <a:ext cx="3570573" cy="335068"/>
          </a:xfrm>
          <a:prstGeom prst="rect">
            <a:avLst/>
          </a:prstGeom>
          <a:noFill/>
          <a:ln>
            <a:noFill/>
          </a:ln>
        </p:spPr>
        <p:txBody>
          <a:bodyPr spcFirstLastPara="1" wrap="square" lIns="0" tIns="0" rIns="0" bIns="0" anchor="t" anchorCtr="0">
            <a:noAutofit/>
          </a:bodyPr>
          <a:lstStyle/>
          <a:p>
            <a:pPr lvl="0">
              <a:lnSpc>
                <a:spcPct val="113333"/>
              </a:lnSpc>
              <a:buClr>
                <a:srgbClr val="545454"/>
              </a:buClr>
              <a:buSzPts val="1400"/>
            </a:pPr>
            <a:r>
              <a:rPr lang="en-US" sz="1979" dirty="0">
                <a:latin typeface="Inter"/>
                <a:ea typeface="Inter"/>
              </a:rPr>
              <a:t>INR 295.3 Cr</a:t>
            </a:r>
          </a:p>
        </p:txBody>
      </p:sp>
      <p:sp>
        <p:nvSpPr>
          <p:cNvPr id="15" name="Google Shape;163;p21">
            <a:extLst>
              <a:ext uri="{FF2B5EF4-FFF2-40B4-BE49-F238E27FC236}">
                <a16:creationId xmlns:a16="http://schemas.microsoft.com/office/drawing/2014/main" id="{ED937B87-CE75-9280-15B0-A7B0F1E9B488}"/>
              </a:ext>
            </a:extLst>
          </p:cNvPr>
          <p:cNvSpPr/>
          <p:nvPr/>
        </p:nvSpPr>
        <p:spPr>
          <a:xfrm>
            <a:off x="14066211" y="443530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45.1%</a:t>
            </a:r>
          </a:p>
        </p:txBody>
      </p:sp>
      <p:sp>
        <p:nvSpPr>
          <p:cNvPr id="17" name="Google Shape;170;p21">
            <a:extLst>
              <a:ext uri="{FF2B5EF4-FFF2-40B4-BE49-F238E27FC236}">
                <a16:creationId xmlns:a16="http://schemas.microsoft.com/office/drawing/2014/main" id="{D872649B-121D-8930-E9AE-ECE70F3E0E4D}"/>
              </a:ext>
            </a:extLst>
          </p:cNvPr>
          <p:cNvSpPr/>
          <p:nvPr/>
        </p:nvSpPr>
        <p:spPr>
          <a:xfrm>
            <a:off x="14066211" y="5447580"/>
            <a:ext cx="3570573" cy="335068"/>
          </a:xfrm>
          <a:prstGeom prst="rect">
            <a:avLst/>
          </a:prstGeom>
          <a:noFill/>
          <a:ln>
            <a:noFill/>
          </a:ln>
        </p:spPr>
        <p:txBody>
          <a:bodyPr spcFirstLastPara="1" wrap="square" lIns="0" tIns="0" rIns="0" bIns="0" anchor="t" anchorCtr="0">
            <a:noAutofit/>
          </a:bodyPr>
          <a:lstStyle/>
          <a:p>
            <a:pPr lvl="0">
              <a:lnSpc>
                <a:spcPct val="113333"/>
              </a:lnSpc>
              <a:buClr>
                <a:srgbClr val="0F0F0F"/>
              </a:buClr>
              <a:buSzPts val="900"/>
            </a:pPr>
            <a:r>
              <a:rPr lang="en-US" sz="1979" dirty="0">
                <a:latin typeface="Inter"/>
                <a:ea typeface="Inter"/>
              </a:rPr>
              <a:t>INR 77.1 Cr</a:t>
            </a:r>
          </a:p>
        </p:txBody>
      </p:sp>
      <p:sp>
        <p:nvSpPr>
          <p:cNvPr id="18" name="Google Shape;171;p21">
            <a:extLst>
              <a:ext uri="{FF2B5EF4-FFF2-40B4-BE49-F238E27FC236}">
                <a16:creationId xmlns:a16="http://schemas.microsoft.com/office/drawing/2014/main" id="{88AB5026-641F-9EDD-641A-D11BAF249B8F}"/>
              </a:ext>
            </a:extLst>
          </p:cNvPr>
          <p:cNvSpPr/>
          <p:nvPr/>
        </p:nvSpPr>
        <p:spPr>
          <a:xfrm>
            <a:off x="14066211" y="5819552"/>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10.3%</a:t>
            </a:r>
          </a:p>
        </p:txBody>
      </p:sp>
      <p:sp>
        <p:nvSpPr>
          <p:cNvPr id="22" name="Google Shape;170;p21">
            <a:extLst>
              <a:ext uri="{FF2B5EF4-FFF2-40B4-BE49-F238E27FC236}">
                <a16:creationId xmlns:a16="http://schemas.microsoft.com/office/drawing/2014/main" id="{2DB24496-F2B9-AA7A-169A-0EBF4F62B9C4}"/>
              </a:ext>
            </a:extLst>
          </p:cNvPr>
          <p:cNvSpPr/>
          <p:nvPr/>
        </p:nvSpPr>
        <p:spPr>
          <a:xfrm>
            <a:off x="14066211" y="6961726"/>
            <a:ext cx="3570573" cy="335068"/>
          </a:xfrm>
          <a:prstGeom prst="rect">
            <a:avLst/>
          </a:prstGeom>
          <a:noFill/>
          <a:ln>
            <a:noFill/>
          </a:ln>
        </p:spPr>
        <p:txBody>
          <a:bodyPr spcFirstLastPara="1" wrap="square" lIns="0" tIns="0" rIns="0" bIns="0" anchor="t" anchorCtr="0">
            <a:noAutofit/>
          </a:bodyPr>
          <a:lstStyle/>
          <a:p>
            <a:pPr lvl="0">
              <a:lnSpc>
                <a:spcPct val="113333"/>
              </a:lnSpc>
              <a:buClr>
                <a:srgbClr val="0F0F0F"/>
              </a:buClr>
              <a:buSzPts val="900"/>
            </a:pPr>
            <a:r>
              <a:rPr lang="en-US" sz="1979" dirty="0">
                <a:latin typeface="Inter"/>
                <a:ea typeface="Inter"/>
              </a:rPr>
              <a:t>INR </a:t>
            </a:r>
            <a:r>
              <a:rPr lang="en" sz="1979" dirty="0">
                <a:latin typeface="Inter"/>
                <a:ea typeface="Inter"/>
                <a:sym typeface="Inter"/>
              </a:rPr>
              <a:t>52.3</a:t>
            </a:r>
            <a:r>
              <a:rPr lang="en-US" sz="1979" dirty="0">
                <a:latin typeface="Inter"/>
                <a:ea typeface="Inter"/>
              </a:rPr>
              <a:t> Cr</a:t>
            </a:r>
          </a:p>
        </p:txBody>
      </p:sp>
      <p:sp>
        <p:nvSpPr>
          <p:cNvPr id="25" name="Google Shape;171;p21">
            <a:extLst>
              <a:ext uri="{FF2B5EF4-FFF2-40B4-BE49-F238E27FC236}">
                <a16:creationId xmlns:a16="http://schemas.microsoft.com/office/drawing/2014/main" id="{BA6509FA-CC74-C47B-E6CE-0A0A9E466C04}"/>
              </a:ext>
            </a:extLst>
          </p:cNvPr>
          <p:cNvSpPr/>
          <p:nvPr/>
        </p:nvSpPr>
        <p:spPr>
          <a:xfrm>
            <a:off x="14066211" y="7348275"/>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17.7%</a:t>
            </a:r>
          </a:p>
        </p:txBody>
      </p:sp>
      <p:sp>
        <p:nvSpPr>
          <p:cNvPr id="131" name="Google Shape;170;p21">
            <a:extLst>
              <a:ext uri="{FF2B5EF4-FFF2-40B4-BE49-F238E27FC236}">
                <a16:creationId xmlns:a16="http://schemas.microsoft.com/office/drawing/2014/main" id="{3F63F39C-C1FA-8950-7277-0310AA33CE20}"/>
              </a:ext>
            </a:extLst>
          </p:cNvPr>
          <p:cNvSpPr/>
          <p:nvPr/>
        </p:nvSpPr>
        <p:spPr>
          <a:xfrm>
            <a:off x="14066211" y="8275709"/>
            <a:ext cx="3570573" cy="335068"/>
          </a:xfrm>
          <a:prstGeom prst="rect">
            <a:avLst/>
          </a:prstGeom>
          <a:noFill/>
          <a:ln>
            <a:noFill/>
          </a:ln>
        </p:spPr>
        <p:txBody>
          <a:bodyPr spcFirstLastPara="1" wrap="square" lIns="0" tIns="0" rIns="0" bIns="0" anchor="t" anchorCtr="0">
            <a:noAutofit/>
          </a:bodyPr>
          <a:lstStyle/>
          <a:p>
            <a:pPr lvl="0">
              <a:lnSpc>
                <a:spcPct val="113333"/>
              </a:lnSpc>
              <a:buClr>
                <a:srgbClr val="0F0F0F"/>
              </a:buClr>
              <a:buSzPts val="900"/>
            </a:pPr>
            <a:r>
              <a:rPr lang="en-US" sz="1979" dirty="0">
                <a:latin typeface="Inter"/>
                <a:ea typeface="Inter"/>
              </a:rPr>
              <a:t>INR </a:t>
            </a:r>
            <a:r>
              <a:rPr lang="en" sz="1979" dirty="0">
                <a:latin typeface="Inter"/>
                <a:ea typeface="Inter"/>
                <a:cs typeface="Inter"/>
                <a:sym typeface="Inter"/>
              </a:rPr>
              <a:t>(2.6)</a:t>
            </a:r>
            <a:r>
              <a:rPr lang="en-US" sz="1979" dirty="0">
                <a:latin typeface="Inter"/>
                <a:ea typeface="Inter"/>
              </a:rPr>
              <a:t> Cr</a:t>
            </a:r>
          </a:p>
        </p:txBody>
      </p:sp>
      <p:sp>
        <p:nvSpPr>
          <p:cNvPr id="134" name="Google Shape;171;p21">
            <a:extLst>
              <a:ext uri="{FF2B5EF4-FFF2-40B4-BE49-F238E27FC236}">
                <a16:creationId xmlns:a16="http://schemas.microsoft.com/office/drawing/2014/main" id="{AD8A4707-5495-4932-0280-4495F61A32BD}"/>
              </a:ext>
            </a:extLst>
          </p:cNvPr>
          <p:cNvSpPr/>
          <p:nvPr/>
        </p:nvSpPr>
        <p:spPr>
          <a:xfrm>
            <a:off x="14066211" y="863992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(0.9)%</a:t>
            </a:r>
          </a:p>
        </p:txBody>
      </p:sp>
      <p:sp>
        <p:nvSpPr>
          <p:cNvPr id="135" name="Google Shape;167;p21">
            <a:extLst>
              <a:ext uri="{FF2B5EF4-FFF2-40B4-BE49-F238E27FC236}">
                <a16:creationId xmlns:a16="http://schemas.microsoft.com/office/drawing/2014/main" id="{D762FEDE-7061-63C4-8DE8-D0D79CB70E2C}"/>
              </a:ext>
            </a:extLst>
          </p:cNvPr>
          <p:cNvSpPr/>
          <p:nvPr/>
        </p:nvSpPr>
        <p:spPr>
          <a:xfrm>
            <a:off x="14066211" y="6162120"/>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63.3%</a:t>
            </a:r>
          </a:p>
        </p:txBody>
      </p:sp>
      <p:cxnSp>
        <p:nvCxnSpPr>
          <p:cNvPr id="21" name="Straight Connector 20">
            <a:extLst>
              <a:ext uri="{FF2B5EF4-FFF2-40B4-BE49-F238E27FC236}">
                <a16:creationId xmlns:a16="http://schemas.microsoft.com/office/drawing/2014/main" id="{EBBD0F35-D0FD-1A8C-E9ED-73B131B15983}"/>
              </a:ext>
            </a:extLst>
          </p:cNvPr>
          <p:cNvCxnSpPr>
            <a:cxnSpLocks/>
          </p:cNvCxnSpPr>
          <p:nvPr/>
        </p:nvCxnSpPr>
        <p:spPr>
          <a:xfrm>
            <a:off x="1102015" y="5090831"/>
            <a:ext cx="1870100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B79E448-C573-D945-C3E7-087C7FA534B6}"/>
              </a:ext>
            </a:extLst>
          </p:cNvPr>
          <p:cNvCxnSpPr>
            <a:cxnSpLocks/>
          </p:cNvCxnSpPr>
          <p:nvPr/>
        </p:nvCxnSpPr>
        <p:spPr>
          <a:xfrm>
            <a:off x="1102015" y="6691750"/>
            <a:ext cx="1870100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B9C780E-285B-2B58-2E0E-F96299D2AE89}"/>
              </a:ext>
            </a:extLst>
          </p:cNvPr>
          <p:cNvCxnSpPr>
            <a:cxnSpLocks/>
          </p:cNvCxnSpPr>
          <p:nvPr/>
        </p:nvCxnSpPr>
        <p:spPr>
          <a:xfrm>
            <a:off x="1102015" y="8003010"/>
            <a:ext cx="1870100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9DB406-8DE5-A871-C46D-08235A0638A4}"/>
              </a:ext>
            </a:extLst>
          </p:cNvPr>
          <p:cNvCxnSpPr>
            <a:cxnSpLocks/>
          </p:cNvCxnSpPr>
          <p:nvPr/>
        </p:nvCxnSpPr>
        <p:spPr>
          <a:xfrm>
            <a:off x="1086645" y="9260286"/>
            <a:ext cx="1870100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Google Shape;165;p21">
            <a:extLst>
              <a:ext uri="{FF2B5EF4-FFF2-40B4-BE49-F238E27FC236}">
                <a16:creationId xmlns:a16="http://schemas.microsoft.com/office/drawing/2014/main" id="{619855D2-A2F8-F73E-CDCA-1E58A9A6B86C}"/>
              </a:ext>
            </a:extLst>
          </p:cNvPr>
          <p:cNvSpPr/>
          <p:nvPr/>
        </p:nvSpPr>
        <p:spPr>
          <a:xfrm>
            <a:off x="1060450" y="5819552"/>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(YoY growth)</a:t>
            </a:r>
            <a:endParaRPr sz="1539" i="1" baseline="30000" dirty="0">
              <a:latin typeface="Inter"/>
              <a:ea typeface="Inter"/>
              <a:sym typeface="Calibri"/>
            </a:endParaRPr>
          </a:p>
        </p:txBody>
      </p:sp>
      <p:sp>
        <p:nvSpPr>
          <p:cNvPr id="38" name="Google Shape;165;p21">
            <a:extLst>
              <a:ext uri="{FF2B5EF4-FFF2-40B4-BE49-F238E27FC236}">
                <a16:creationId xmlns:a16="http://schemas.microsoft.com/office/drawing/2014/main" id="{2437FAE9-504C-5224-C6BA-89224E574BD1}"/>
              </a:ext>
            </a:extLst>
          </p:cNvPr>
          <p:cNvSpPr/>
          <p:nvPr/>
        </p:nvSpPr>
        <p:spPr>
          <a:xfrm>
            <a:off x="1060450" y="4435304"/>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(YoY growth)</a:t>
            </a:r>
            <a:endParaRPr sz="1539" i="1" baseline="30000" dirty="0">
              <a:latin typeface="Inter"/>
              <a:ea typeface="Inter"/>
              <a:sym typeface="Calibri"/>
            </a:endParaRPr>
          </a:p>
        </p:txBody>
      </p:sp>
      <p:sp>
        <p:nvSpPr>
          <p:cNvPr id="44" name="Google Shape;165;p21">
            <a:extLst>
              <a:ext uri="{FF2B5EF4-FFF2-40B4-BE49-F238E27FC236}">
                <a16:creationId xmlns:a16="http://schemas.microsoft.com/office/drawing/2014/main" id="{EA297F96-FF1F-ED3E-C683-3E4B29BFEA4A}"/>
              </a:ext>
            </a:extLst>
          </p:cNvPr>
          <p:cNvSpPr/>
          <p:nvPr/>
        </p:nvSpPr>
        <p:spPr>
          <a:xfrm>
            <a:off x="1060450" y="7348275"/>
            <a:ext cx="3570573" cy="293185"/>
          </a:xfrm>
          <a:prstGeom prst="rect">
            <a:avLst/>
          </a:prstGeom>
          <a:noFill/>
          <a:ln>
            <a:noFill/>
          </a:ln>
        </p:spPr>
        <p:txBody>
          <a:bodyPr spcFirstLastPara="1" wrap="square" lIns="0" tIns="0" rIns="0" bIns="0" anchor="t" anchorCtr="0">
            <a:noAutofit/>
          </a:bodyPr>
          <a:lstStyle/>
          <a:p>
            <a:pPr>
              <a:lnSpc>
                <a:spcPct val="148750"/>
              </a:lnSpc>
              <a:buClr>
                <a:srgbClr val="545454"/>
              </a:buClr>
              <a:buSzPts val="600"/>
            </a:pPr>
            <a:r>
              <a:rPr lang="en" sz="1539" i="1" dirty="0">
                <a:latin typeface="Inter"/>
                <a:ea typeface="Inter"/>
              </a:rPr>
              <a:t>(As a % of NTV)</a:t>
            </a:r>
            <a:endParaRPr sz="1539" i="1" baseline="30000" dirty="0">
              <a:latin typeface="Inter"/>
              <a:ea typeface="Inter"/>
              <a:sym typeface="Calibri"/>
            </a:endParaRPr>
          </a:p>
        </p:txBody>
      </p:sp>
      <p:sp>
        <p:nvSpPr>
          <p:cNvPr id="45" name="Google Shape;164;p21">
            <a:extLst>
              <a:ext uri="{FF2B5EF4-FFF2-40B4-BE49-F238E27FC236}">
                <a16:creationId xmlns:a16="http://schemas.microsoft.com/office/drawing/2014/main" id="{13774F32-4C1D-BAC8-812B-9A017DF6AB73}"/>
              </a:ext>
            </a:extLst>
          </p:cNvPr>
          <p:cNvSpPr/>
          <p:nvPr/>
        </p:nvSpPr>
        <p:spPr>
          <a:xfrm>
            <a:off x="1060450" y="4052973"/>
            <a:ext cx="3570573" cy="335068"/>
          </a:xfrm>
          <a:prstGeom prst="rect">
            <a:avLst/>
          </a:prstGeom>
          <a:noFill/>
          <a:ln>
            <a:noFill/>
          </a:ln>
        </p:spPr>
        <p:txBody>
          <a:bodyPr spcFirstLastPara="1" wrap="square" lIns="0" tIns="0" rIns="0" bIns="0" anchor="t" anchorCtr="0">
            <a:noAutofit/>
          </a:bodyPr>
          <a:lstStyle/>
          <a:p>
            <a:pPr>
              <a:lnSpc>
                <a:spcPct val="113333"/>
              </a:lnSpc>
              <a:buClr>
                <a:srgbClr val="545454"/>
              </a:buClr>
              <a:buSzPts val="1400"/>
            </a:pPr>
            <a:r>
              <a:rPr lang="en" sz="1979" dirty="0">
                <a:latin typeface="Inter"/>
                <a:ea typeface="Inter"/>
              </a:rPr>
              <a:t>Net Transaction Value</a:t>
            </a:r>
            <a:endParaRPr sz="1979" dirty="0">
              <a:latin typeface="Inter"/>
              <a:ea typeface="Inter"/>
              <a:sym typeface="Calibri"/>
            </a:endParaRPr>
          </a:p>
        </p:txBody>
      </p:sp>
      <p:sp>
        <p:nvSpPr>
          <p:cNvPr id="12" name="Google Shape;315;p25">
            <a:extLst>
              <a:ext uri="{FF2B5EF4-FFF2-40B4-BE49-F238E27FC236}">
                <a16:creationId xmlns:a16="http://schemas.microsoft.com/office/drawing/2014/main" id="{107EF6A7-E60F-8C81-FDE5-60440470B9F2}"/>
              </a:ext>
            </a:extLst>
          </p:cNvPr>
          <p:cNvSpPr/>
          <p:nvPr/>
        </p:nvSpPr>
        <p:spPr>
          <a:xfrm>
            <a:off x="1060450" y="1482841"/>
            <a:ext cx="16696985" cy="7431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40% revenue growth YoY. Insta Help investments lead to an overall loss of INR (14) Cr</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13" name="object 29">
            <a:extLst>
              <a:ext uri="{FF2B5EF4-FFF2-40B4-BE49-F238E27FC236}">
                <a16:creationId xmlns:a16="http://schemas.microsoft.com/office/drawing/2014/main" id="{9545FC3A-8BF1-8FC1-34BC-7C15BAC31DAF}"/>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56" name="TextBox 55">
            <a:extLst>
              <a:ext uri="{FF2B5EF4-FFF2-40B4-BE49-F238E27FC236}">
                <a16:creationId xmlns:a16="http://schemas.microsoft.com/office/drawing/2014/main" id="{A187A2E9-6633-7BC9-81A8-54986B5E3B1D}"/>
              </a:ext>
            </a:extLst>
          </p:cNvPr>
          <p:cNvSpPr txBox="1"/>
          <p:nvPr/>
        </p:nvSpPr>
        <p:spPr>
          <a:xfrm>
            <a:off x="984250" y="549275"/>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H1 FY26 Segment level performance</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0449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1DB88-DE39-E1F4-2015-BE941E636ECC}"/>
            </a:ext>
          </a:extLst>
        </p:cNvPr>
        <p:cNvGrpSpPr/>
        <p:nvPr/>
      </p:nvGrpSpPr>
      <p:grpSpPr>
        <a:xfrm>
          <a:off x="0" y="0"/>
          <a:ext cx="0" cy="0"/>
          <a:chOff x="0" y="0"/>
          <a:chExt cx="0" cy="0"/>
        </a:xfrm>
      </p:grpSpPr>
      <p:sp>
        <p:nvSpPr>
          <p:cNvPr id="39938" name="Rectangle 2" descr="Title 1">
            <a:extLst>
              <a:ext uri="{FF2B5EF4-FFF2-40B4-BE49-F238E27FC236}">
                <a16:creationId xmlns:a16="http://schemas.microsoft.com/office/drawing/2014/main" id="{B7E84BFB-394B-4129-1D3A-63E105D97639}"/>
              </a:ext>
            </a:extLst>
          </p:cNvPr>
          <p:cNvSpPr>
            <a:spLocks noGrp="1"/>
          </p:cNvSpPr>
          <p:nvPr>
            <p:ph type="title"/>
          </p:nvPr>
        </p:nvSpPr>
        <p:spPr>
          <a:xfrm>
            <a:off x="999443" y="244475"/>
            <a:ext cx="18383531" cy="927656"/>
          </a:xfrm>
          <a:noFill/>
          <a:ln>
            <a:noFill/>
          </a:ln>
        </p:spPr>
        <p:txBody>
          <a:bodyPr spcFirstLastPara="1" wrap="square" lIns="0" tIns="0" rIns="0" bIns="0" anchor="t" anchorCtr="0">
            <a:noAutofit/>
          </a:bodyPr>
          <a:lstStyle/>
          <a:p>
            <a:pPr>
              <a:lnSpc>
                <a:spcPct val="110500"/>
              </a:lnSpc>
              <a:buSzPts val="1800"/>
            </a:pPr>
            <a:r>
              <a:rPr lang="en-US" altLang="en-US" sz="2800" dirty="0">
                <a:latin typeface="Arial" panose="020B0604020202020204" pitchFamily="34" charset="0"/>
                <a:ea typeface="Inter Medium"/>
                <a:cs typeface="Arial" panose="020B0604020202020204" pitchFamily="34" charset="0"/>
              </a:rPr>
              <a:t>UC Consolidated P&amp;L: Operating leverage visible over the years. </a:t>
            </a:r>
            <a:br>
              <a:rPr lang="en-US" altLang="en-US" sz="2800" dirty="0">
                <a:latin typeface="Arial" panose="020B0604020202020204" pitchFamily="34" charset="0"/>
                <a:ea typeface="Inter Medium"/>
                <a:cs typeface="Arial" panose="020B0604020202020204" pitchFamily="34" charset="0"/>
              </a:rPr>
            </a:br>
            <a:r>
              <a:rPr lang="en-US" altLang="en-US" sz="2800" dirty="0">
                <a:latin typeface="Arial" panose="020B0604020202020204" pitchFamily="34" charset="0"/>
                <a:ea typeface="Inter Medium"/>
                <a:cs typeface="Arial" panose="020B0604020202020204" pitchFamily="34" charset="0"/>
              </a:rPr>
              <a:t>Investments in Insta Help impacted profitability for H1 FY26</a:t>
            </a:r>
          </a:p>
        </p:txBody>
      </p:sp>
      <p:graphicFrame>
        <p:nvGraphicFramePr>
          <p:cNvPr id="3" name="Table 2">
            <a:extLst>
              <a:ext uri="{FF2B5EF4-FFF2-40B4-BE49-F238E27FC236}">
                <a16:creationId xmlns:a16="http://schemas.microsoft.com/office/drawing/2014/main" id="{006E3AC0-5752-208D-E274-0315E771FFEE}"/>
              </a:ext>
            </a:extLst>
          </p:cNvPr>
          <p:cNvGraphicFramePr>
            <a:graphicFrameLocks noGrp="1"/>
          </p:cNvGraphicFramePr>
          <p:nvPr>
            <p:extLst>
              <p:ext uri="{D42A27DB-BD31-4B8C-83A1-F6EECF244321}">
                <p14:modId xmlns:p14="http://schemas.microsoft.com/office/powerpoint/2010/main" val="2467149312"/>
              </p:ext>
            </p:extLst>
          </p:nvPr>
        </p:nvGraphicFramePr>
        <p:xfrm>
          <a:off x="984250" y="1313075"/>
          <a:ext cx="17690330" cy="9828000"/>
        </p:xfrm>
        <a:graphic>
          <a:graphicData uri="http://schemas.openxmlformats.org/drawingml/2006/table">
            <a:tbl>
              <a:tblPr>
                <a:tableStyleId>{5C22544A-7EE6-4342-B048-85BDC9FD1C3A}</a:tableStyleId>
              </a:tblPr>
              <a:tblGrid>
                <a:gridCol w="9244217">
                  <a:extLst>
                    <a:ext uri="{9D8B030D-6E8A-4147-A177-3AD203B41FA5}">
                      <a16:colId xmlns:a16="http://schemas.microsoft.com/office/drawing/2014/main" val="1317041602"/>
                    </a:ext>
                  </a:extLst>
                </a:gridCol>
                <a:gridCol w="395585">
                  <a:extLst>
                    <a:ext uri="{9D8B030D-6E8A-4147-A177-3AD203B41FA5}">
                      <a16:colId xmlns:a16="http://schemas.microsoft.com/office/drawing/2014/main" val="4208426722"/>
                    </a:ext>
                  </a:extLst>
                </a:gridCol>
                <a:gridCol w="2109794">
                  <a:extLst>
                    <a:ext uri="{9D8B030D-6E8A-4147-A177-3AD203B41FA5}">
                      <a16:colId xmlns:a16="http://schemas.microsoft.com/office/drawing/2014/main" val="245728372"/>
                    </a:ext>
                  </a:extLst>
                </a:gridCol>
                <a:gridCol w="2109794">
                  <a:extLst>
                    <a:ext uri="{9D8B030D-6E8A-4147-A177-3AD203B41FA5}">
                      <a16:colId xmlns:a16="http://schemas.microsoft.com/office/drawing/2014/main" val="1078930095"/>
                    </a:ext>
                  </a:extLst>
                </a:gridCol>
                <a:gridCol w="1915470">
                  <a:extLst>
                    <a:ext uri="{9D8B030D-6E8A-4147-A177-3AD203B41FA5}">
                      <a16:colId xmlns:a16="http://schemas.microsoft.com/office/drawing/2014/main" val="4038319041"/>
                    </a:ext>
                  </a:extLst>
                </a:gridCol>
                <a:gridCol w="1915470">
                  <a:extLst>
                    <a:ext uri="{9D8B030D-6E8A-4147-A177-3AD203B41FA5}">
                      <a16:colId xmlns:a16="http://schemas.microsoft.com/office/drawing/2014/main" val="763835643"/>
                    </a:ext>
                  </a:extLst>
                </a:gridCol>
              </a:tblGrid>
              <a:tr h="327600">
                <a:tc>
                  <a:txBody>
                    <a:bodyPr/>
                    <a:lstStyle/>
                    <a:p>
                      <a:pPr algn="l" fontAlgn="b">
                        <a:buNone/>
                      </a:pPr>
                      <a:r>
                        <a:rPr lang="en-IN" sz="2000" b="0" i="0" u="none" strike="noStrike" cap="none" dirty="0">
                          <a:solidFill>
                            <a:schemeClr val="bg1"/>
                          </a:solidFill>
                          <a:latin typeface="Inter Medium"/>
                          <a:ea typeface="Inter Medium"/>
                          <a:cs typeface="Arial"/>
                          <a:sym typeface="Arial"/>
                        </a:rPr>
                        <a:t>UC Consolidated P&amp;L (INR Cr)</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2000" b="0" i="0" u="none" strike="noStrike" cap="none" dirty="0">
                          <a:solidFill>
                            <a:schemeClr val="bg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bg1"/>
                          </a:solidFill>
                          <a:latin typeface="Inter Medium"/>
                          <a:ea typeface="Inter Medium"/>
                          <a:cs typeface="Arial"/>
                          <a:sym typeface="Arial"/>
                        </a:rPr>
                        <a:t>FY23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2000" b="0" i="0" u="none" strike="noStrike" cap="none" dirty="0">
                          <a:solidFill>
                            <a:schemeClr val="bg1"/>
                          </a:solidFill>
                          <a:latin typeface="Inter Medium"/>
                          <a:ea typeface="Inter Medium"/>
                          <a:cs typeface="Arial"/>
                          <a:sym typeface="Arial"/>
                        </a:rPr>
                        <a:t>FY24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2000" b="0" i="0" u="none" strike="noStrike" cap="none" dirty="0">
                          <a:solidFill>
                            <a:schemeClr val="bg1"/>
                          </a:solidFill>
                          <a:latin typeface="Inter Medium"/>
                          <a:ea typeface="Inter Medium"/>
                          <a:cs typeface="Arial"/>
                          <a:sym typeface="Arial"/>
                        </a:rPr>
                        <a:t>FY25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2000" b="0" i="0" u="none" strike="noStrike" cap="none" dirty="0">
                          <a:solidFill>
                            <a:schemeClr val="bg1"/>
                          </a:solidFill>
                          <a:latin typeface="Inter Medium"/>
                          <a:ea typeface="Inter Medium"/>
                          <a:cs typeface="Arial"/>
                          <a:sym typeface="Arial"/>
                        </a:rPr>
                        <a:t>H1 FY26</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23178974"/>
                  </a:ext>
                </a:extLst>
              </a:tr>
              <a:tr h="327600">
                <a:tc>
                  <a:txBody>
                    <a:bodyPr/>
                    <a:lstStyle/>
                    <a:p>
                      <a:pPr algn="l" fontAlgn="b">
                        <a:buNone/>
                      </a:pPr>
                      <a:r>
                        <a:rPr lang="en-IN" sz="2000" b="0" i="0" u="none" strike="noStrike" cap="none" dirty="0">
                          <a:solidFill>
                            <a:schemeClr val="tx1"/>
                          </a:solidFill>
                          <a:latin typeface="Inter Medium"/>
                          <a:ea typeface="Inter Medium"/>
                          <a:cs typeface="Arial"/>
                          <a:sym typeface="Arial"/>
                        </a:rPr>
                        <a:t>Net Transaction Value</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fontAlgn="b">
                        <a:buNone/>
                      </a:pPr>
                      <a:r>
                        <a:rPr lang="en-IN" sz="2000" b="0" i="0" u="none" strike="noStrike" cap="none" dirty="0">
                          <a:solidFill>
                            <a:schemeClr val="tx1"/>
                          </a:solidFill>
                          <a:latin typeface="Inter Medium"/>
                          <a:ea typeface="Inter Medium"/>
                          <a:cs typeface="Arial"/>
                          <a:sym typeface="Arial"/>
                        </a:rPr>
                        <a:t>2,078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fontAlgn="b">
                        <a:buNone/>
                      </a:pPr>
                      <a:r>
                        <a:rPr lang="en-IN" sz="2000" b="0" i="0" u="none" strike="noStrike" cap="none" dirty="0">
                          <a:solidFill>
                            <a:schemeClr val="tx1"/>
                          </a:solidFill>
                          <a:latin typeface="Inter Medium"/>
                          <a:ea typeface="Inter Medium"/>
                          <a:cs typeface="Arial"/>
                          <a:sym typeface="Arial"/>
                        </a:rPr>
                        <a:t>2,564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fontAlgn="b">
                        <a:buNone/>
                      </a:pPr>
                      <a:r>
                        <a:rPr lang="en-IN" sz="2000" b="0" i="0" u="none" strike="noStrike" cap="none" dirty="0">
                          <a:solidFill>
                            <a:schemeClr val="tx1"/>
                          </a:solidFill>
                          <a:latin typeface="Inter Medium"/>
                          <a:ea typeface="Inter Medium"/>
                          <a:cs typeface="Arial"/>
                          <a:sym typeface="Arial"/>
                        </a:rPr>
                        <a:t>3,271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rtl="0" fontAlgn="b">
                        <a:buNone/>
                      </a:pPr>
                      <a:r>
                        <a:rPr lang="en-IN" sz="2000" b="0" i="0" u="none" strike="noStrike" cap="none" dirty="0">
                          <a:solidFill>
                            <a:schemeClr val="tx1"/>
                          </a:solidFill>
                          <a:latin typeface="Inter Medium"/>
                          <a:ea typeface="Inter Medium"/>
                          <a:cs typeface="Arial"/>
                        </a:rPr>
                        <a:t>2,061</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2093514"/>
                  </a:ext>
                </a:extLst>
              </a:tr>
              <a:tr h="327600">
                <a:tc>
                  <a:txBody>
                    <a:bodyPr/>
                    <a:lstStyle/>
                    <a:p>
                      <a:pPr algn="l" fontAlgn="b">
                        <a:buNone/>
                      </a:pPr>
                      <a:r>
                        <a:rPr lang="en-IN" sz="2000" b="0" i="0" u="none" strike="noStrike" cap="none" dirty="0">
                          <a:solidFill>
                            <a:schemeClr val="tx1"/>
                          </a:solidFill>
                          <a:latin typeface="Inter Medium"/>
                          <a:ea typeface="Inter Medium"/>
                          <a:cs typeface="Arial"/>
                          <a:sym typeface="Arial"/>
                        </a:rPr>
                        <a:t>Revenue from Operations (Net of GST &amp; discounts)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637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828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1,144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747</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7371796"/>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Services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496</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651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840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509</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0675694"/>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Products (B2B2C)</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136</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148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188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104</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4393047"/>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Products (Native)</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29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116</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135</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6361294"/>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Cost of products (B2B2C)</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(102)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(109)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(142)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(75)</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564838"/>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Cost of products (Native)</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(70)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(75)</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9637792"/>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Cost of services</a:t>
                      </a:r>
                      <a:r>
                        <a:rPr lang="en-IN" sz="2000" b="0" i="0" u="none" strike="noStrike" cap="none" baseline="30000" dirty="0">
                          <a:solidFill>
                            <a:schemeClr val="tx1"/>
                          </a:solidFill>
                          <a:latin typeface="Inter Medium"/>
                          <a:ea typeface="Inter Medium"/>
                          <a:cs typeface="Arial"/>
                          <a:sym typeface="Arial"/>
                        </a:rPr>
                        <a:t>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(25)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(55)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(30)</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8869964"/>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Other Direct Expenses</a:t>
                      </a:r>
                      <a:r>
                        <a:rPr lang="en-IN" sz="2000" b="0" i="0" u="none" strike="noStrike" cap="none" baseline="30000" dirty="0">
                          <a:solidFill>
                            <a:schemeClr val="tx1"/>
                          </a:solidFill>
                          <a:latin typeface="Inter Medium"/>
                          <a:ea typeface="Inter Medium"/>
                          <a:cs typeface="Arial"/>
                          <a:sym typeface="Arial"/>
                        </a:rPr>
                        <a:t>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(14)</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8883464"/>
                  </a:ext>
                </a:extLst>
              </a:tr>
              <a:tr h="327600">
                <a:tc>
                  <a:txBody>
                    <a:bodyPr/>
                    <a:lstStyle/>
                    <a:p>
                      <a:pPr algn="l" fontAlgn="b">
                        <a:buNone/>
                      </a:pPr>
                      <a:r>
                        <a:rPr lang="en-IN" sz="2000" b="0" i="0" u="none" strike="noStrike" cap="none" dirty="0">
                          <a:solidFill>
                            <a:schemeClr val="tx1"/>
                          </a:solidFill>
                          <a:latin typeface="Inter Medium"/>
                          <a:ea typeface="Inter Medium"/>
                          <a:cs typeface="Arial"/>
                          <a:sym typeface="Arial"/>
                        </a:rPr>
                        <a:t>Gross Profit</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467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628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845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554</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624696"/>
                  </a:ext>
                </a:extLst>
              </a:tr>
              <a:tr h="327600">
                <a:tc>
                  <a:txBody>
                    <a:bodyPr/>
                    <a:lstStyle/>
                    <a:p>
                      <a:pPr algn="l" fontAlgn="b">
                        <a:buNone/>
                      </a:pPr>
                      <a:r>
                        <a:rPr lang="en-IN" sz="2000" b="0" i="1" u="none" strike="noStrike" dirty="0">
                          <a:effectLst/>
                          <a:latin typeface="Calibri" panose="020F0502020204030204" pitchFamily="34" charset="0"/>
                          <a:cs typeface="Calibri" panose="020F0502020204030204" pitchFamily="34" charset="0"/>
                        </a:rPr>
                        <a:t>Gross Profit as a % of NTV</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22.5%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24.5%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25.8%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1" u="none" strike="noStrike" dirty="0">
                          <a:solidFill>
                            <a:srgbClr val="000000"/>
                          </a:solidFill>
                          <a:effectLst/>
                          <a:latin typeface="Inter Medium" panose="02000503000000020004" pitchFamily="2" charset="0"/>
                        </a:rPr>
                        <a:t>26.7%</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1528712"/>
                  </a:ext>
                </a:extLst>
              </a:tr>
              <a:tr h="327600">
                <a:tc>
                  <a:txBody>
                    <a:bodyPr/>
                    <a:lstStyle/>
                    <a:p>
                      <a:pPr algn="l" fontAlgn="b">
                        <a:buNone/>
                      </a:pPr>
                      <a:r>
                        <a:rPr lang="en-IN" sz="2000" u="none" strike="noStrike" dirty="0">
                          <a:effectLst/>
                          <a:latin typeface="Calibri" panose="020F0502020204030204" pitchFamily="34" charset="0"/>
                          <a:cs typeface="Calibri" panose="020F0502020204030204" pitchFamily="34" charset="0"/>
                        </a:rPr>
                        <a:t> </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endParaRPr lang="en-IN" sz="2000" b="0" i="0" u="none" strike="noStrike" dirty="0">
                        <a:solidFill>
                          <a:srgbClr val="000000"/>
                        </a:solidFill>
                        <a:effectLst/>
                        <a:latin typeface="Inter Medium" panose="02000503000000020004" pitchFamily="2" charset="0"/>
                      </a:endParaRP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33822144"/>
                  </a:ext>
                </a:extLst>
              </a:tr>
              <a:tr h="327600">
                <a:tc>
                  <a:txBody>
                    <a:bodyPr/>
                    <a:lstStyle/>
                    <a:p>
                      <a:pPr algn="l" fontAlgn="b">
                        <a:buNone/>
                      </a:pPr>
                      <a:r>
                        <a:rPr lang="en-IN" sz="2000" b="0" i="0" u="none" strike="noStrike" cap="none" dirty="0">
                          <a:solidFill>
                            <a:schemeClr val="tx1"/>
                          </a:solidFill>
                          <a:latin typeface="Inter Medium"/>
                          <a:ea typeface="Inter Medium"/>
                          <a:cs typeface="Arial"/>
                          <a:sym typeface="Arial"/>
                        </a:rPr>
                        <a:t>CX &amp; PX support costs and refunds</a:t>
                      </a:r>
                      <a:r>
                        <a:rPr lang="en-IN" sz="2000" b="0" i="0" u="none" strike="noStrike" cap="none" baseline="30000" dirty="0">
                          <a:solidFill>
                            <a:schemeClr val="tx1"/>
                          </a:solidFill>
                          <a:latin typeface="Inter Medium"/>
                          <a:ea typeface="Inter Medium"/>
                          <a:cs typeface="Arial"/>
                          <a:sym typeface="Arial"/>
                        </a:rPr>
                        <a:t>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(68)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(75)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(99)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(72)</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8677105"/>
                  </a:ext>
                </a:extLst>
              </a:tr>
              <a:tr h="327600">
                <a:tc>
                  <a:txBody>
                    <a:bodyPr/>
                    <a:lstStyle/>
                    <a:p>
                      <a:pPr algn="l" fontAlgn="b">
                        <a:buNone/>
                      </a:pPr>
                      <a:r>
                        <a:rPr lang="en-IN" sz="2000" b="0" i="0" u="none" strike="noStrike" cap="none" dirty="0">
                          <a:solidFill>
                            <a:schemeClr val="tx1"/>
                          </a:solidFill>
                          <a:latin typeface="Inter Medium"/>
                          <a:ea typeface="Inter Medium"/>
                          <a:cs typeface="Arial"/>
                          <a:sym typeface="Arial"/>
                        </a:rPr>
                        <a:t>Other semi-variable expenses</a:t>
                      </a:r>
                      <a:r>
                        <a:rPr lang="en-IN" sz="2000" b="0" i="0" u="none" strike="noStrike" cap="none" baseline="30000" dirty="0">
                          <a:solidFill>
                            <a:schemeClr val="tx1"/>
                          </a:solidFill>
                          <a:latin typeface="Inter Medium"/>
                          <a:ea typeface="Inter Medium"/>
                          <a:cs typeface="Arial"/>
                          <a:sym typeface="Arial"/>
                        </a:rPr>
                        <a:t>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(57)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(70)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(109)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(96)</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284679"/>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Contribution Profit</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343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482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637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388</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04813269"/>
                  </a:ext>
                </a:extLst>
              </a:tr>
              <a:tr h="327600">
                <a:tc>
                  <a:txBody>
                    <a:bodyPr/>
                    <a:lstStyle/>
                    <a:p>
                      <a:pPr algn="l" fontAlgn="b">
                        <a:buNone/>
                      </a:pPr>
                      <a:r>
                        <a:rPr lang="en-IN" sz="2000" i="1" u="none" strike="noStrike" dirty="0">
                          <a:effectLst/>
                          <a:latin typeface="Calibri" panose="020F0502020204030204" pitchFamily="34" charset="0"/>
                          <a:cs typeface="Calibri" panose="020F0502020204030204" pitchFamily="34" charset="0"/>
                        </a:rPr>
                        <a:t>Contribution Profit as a % of NTV</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16.5%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18.8%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19.5%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1" u="none" strike="noStrike" dirty="0">
                          <a:solidFill>
                            <a:srgbClr val="000000"/>
                          </a:solidFill>
                          <a:effectLst/>
                          <a:latin typeface="Inter Medium" panose="02000503000000020004" pitchFamily="2" charset="0"/>
                        </a:rPr>
                        <a:t>18.8%</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54063305"/>
                  </a:ext>
                </a:extLst>
              </a:tr>
              <a:tr h="327600">
                <a:tc>
                  <a:txBody>
                    <a:bodyPr/>
                    <a:lstStyle/>
                    <a:p>
                      <a:pPr algn="l" fontAlgn="b">
                        <a:buNone/>
                      </a:pPr>
                      <a:r>
                        <a:rPr lang="en-IN" sz="2000" u="none" strike="noStrike" dirty="0">
                          <a:effectLst/>
                          <a:latin typeface="Calibri" panose="020F0502020204030204" pitchFamily="34" charset="0"/>
                          <a:cs typeface="Calibri" panose="020F0502020204030204" pitchFamily="34" charset="0"/>
                        </a:rPr>
                        <a:t> </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endParaRPr lang="en-IN" sz="2000" b="0" i="0" u="none" strike="noStrike" dirty="0">
                        <a:solidFill>
                          <a:srgbClr val="000000"/>
                        </a:solidFill>
                        <a:effectLst/>
                        <a:latin typeface="Inter Medium" panose="02000503000000020004" pitchFamily="2" charset="0"/>
                      </a:endParaRP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1699977"/>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Salaries and employee benefits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(311)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(305)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(315)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(192)</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6860350"/>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Customer marketing expenses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(178)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(162)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(161)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(105)</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1149771"/>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General, administrative &amp; other indirect expenses</a:t>
                      </a:r>
                      <a:r>
                        <a:rPr lang="en-IN" sz="2000" b="0" i="0" u="none" strike="noStrike" cap="none" baseline="30000" dirty="0">
                          <a:solidFill>
                            <a:schemeClr val="tx1"/>
                          </a:solidFill>
                          <a:latin typeface="Inter Medium"/>
                          <a:ea typeface="Inter Medium"/>
                          <a:cs typeface="Arial"/>
                          <a:sym typeface="Arial"/>
                        </a:rPr>
                        <a:t>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(152)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(134)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(149)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(103)</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6299609"/>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Adjusted EBITDA</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(298)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(119)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12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(14)</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67191777"/>
                  </a:ext>
                </a:extLst>
              </a:tr>
              <a:tr h="327600">
                <a:tc>
                  <a:txBody>
                    <a:bodyPr/>
                    <a:lstStyle/>
                    <a:p>
                      <a:pPr algn="l" fontAlgn="b">
                        <a:buNone/>
                      </a:pPr>
                      <a:r>
                        <a:rPr lang="en-IN" sz="2000" i="1" u="none" strike="noStrike" dirty="0">
                          <a:effectLst/>
                          <a:latin typeface="Calibri" panose="020F0502020204030204" pitchFamily="34" charset="0"/>
                          <a:cs typeface="Calibri" panose="020F0502020204030204" pitchFamily="34" charset="0"/>
                        </a:rPr>
                        <a:t>Adjusted EBITDA as a % of NTV</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(14.3%)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(4.6%)</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0.4%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1" u="none" strike="noStrike" dirty="0">
                          <a:solidFill>
                            <a:srgbClr val="000000"/>
                          </a:solidFill>
                          <a:effectLst/>
                          <a:latin typeface="Inter Medium" panose="02000503000000020004" pitchFamily="2" charset="0"/>
                        </a:rPr>
                        <a:t>(0.7%)</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0989599"/>
                  </a:ext>
                </a:extLst>
              </a:tr>
              <a:tr h="327600">
                <a:tc>
                  <a:txBody>
                    <a:bodyPr/>
                    <a:lstStyle/>
                    <a:p>
                      <a:pPr algn="l" fontAlgn="b">
                        <a:buNone/>
                      </a:pPr>
                      <a:r>
                        <a:rPr lang="en-IN" sz="2000" u="none" strike="noStrike" dirty="0">
                          <a:effectLst/>
                          <a:latin typeface="Calibri" panose="020F0502020204030204" pitchFamily="34" charset="0"/>
                          <a:cs typeface="Calibri" panose="020F0502020204030204" pitchFamily="34" charset="0"/>
                        </a:rPr>
                        <a:t> </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endParaRPr lang="en-IN" sz="2000" b="0" i="0" u="none" strike="noStrike" dirty="0">
                        <a:solidFill>
                          <a:srgbClr val="000000"/>
                        </a:solidFill>
                        <a:effectLst/>
                        <a:latin typeface="Inter Medium" panose="02000503000000020004" pitchFamily="2" charset="0"/>
                      </a:endParaRP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6097752"/>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Share based compensation</a:t>
                      </a:r>
                      <a:r>
                        <a:rPr lang="en-IN" sz="2000" b="0" i="0" u="none" strike="noStrike" cap="none" baseline="30000" dirty="0">
                          <a:solidFill>
                            <a:schemeClr val="tx1"/>
                          </a:solidFill>
                          <a:latin typeface="Inter Medium"/>
                          <a:ea typeface="Inter Medium"/>
                          <a:cs typeface="Arial"/>
                          <a:sym typeface="Arial"/>
                        </a:rPr>
                        <a:t>6</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(93)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(57)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(73)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(48)</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187410"/>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Other income</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90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100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116</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64</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2815065"/>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Depreciation + Others</a:t>
                      </a:r>
                      <a:r>
                        <a:rPr lang="en-IN" sz="2000" b="0" i="0" u="none" strike="noStrike" cap="none" baseline="30000" dirty="0">
                          <a:solidFill>
                            <a:schemeClr val="tx1"/>
                          </a:solidFill>
                          <a:latin typeface="Inter Medium"/>
                          <a:ea typeface="Inter Medium"/>
                          <a:cs typeface="Arial"/>
                          <a:sym typeface="Arial"/>
                        </a:rPr>
                        <a:t>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(17)</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(18)</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7731276"/>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Listing Expenses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(19)</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8512044"/>
                  </a:ext>
                </a:extLst>
              </a:tr>
              <a:tr h="327600">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Share of loss from JV</a:t>
                      </a:r>
                      <a:r>
                        <a:rPr lang="en-IN" sz="2000" b="0" i="0" u="none" strike="noStrike" cap="none" baseline="30000" dirty="0">
                          <a:solidFill>
                            <a:schemeClr val="tx1"/>
                          </a:solidFill>
                          <a:latin typeface="Inter Medium"/>
                          <a:ea typeface="Inter Medium"/>
                          <a:cs typeface="Arial"/>
                          <a:sym typeface="Arial"/>
                        </a:rPr>
                        <a:t>8</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0</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(19)</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6196576"/>
                  </a:ext>
                </a:extLst>
              </a:tr>
              <a:tr h="327600">
                <a:tc>
                  <a:txBody>
                    <a:bodyPr/>
                    <a:lstStyle/>
                    <a:p>
                      <a:pPr algn="l" fontAlgn="b">
                        <a:buNone/>
                      </a:pPr>
                      <a:r>
                        <a:rPr lang="en-IN" sz="2000" b="0" u="none" strike="noStrike" dirty="0">
                          <a:effectLst/>
                          <a:latin typeface="Calibri" panose="020F0502020204030204" pitchFamily="34" charset="0"/>
                          <a:cs typeface="Calibri" panose="020F0502020204030204" pitchFamily="34" charset="0"/>
                        </a:rPr>
                        <a:t>Profit Before Tax</a:t>
                      </a:r>
                      <a:endParaRPr lang="en-IN" sz="2000" b="0" i="0"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(312)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(93)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29</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b">
                        <a:buNone/>
                      </a:pPr>
                      <a:r>
                        <a:rPr lang="en-IN" sz="2000" b="0" i="0" u="none" strike="noStrike" dirty="0">
                          <a:solidFill>
                            <a:srgbClr val="000000"/>
                          </a:solidFill>
                          <a:effectLst/>
                          <a:latin typeface="Inter Medium" panose="02000503000000020004" pitchFamily="2" charset="0"/>
                        </a:rPr>
                        <a:t>(53)</a:t>
                      </a:r>
                    </a:p>
                  </a:txBody>
                  <a:tcPr marL="20942" marR="20942" marT="20942"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01915402"/>
                  </a:ext>
                </a:extLst>
              </a:tr>
            </a:tbl>
          </a:graphicData>
        </a:graphic>
      </p:graphicFrame>
      <p:sp>
        <p:nvSpPr>
          <p:cNvPr id="2" name="object 29">
            <a:extLst>
              <a:ext uri="{FF2B5EF4-FFF2-40B4-BE49-F238E27FC236}">
                <a16:creationId xmlns:a16="http://schemas.microsoft.com/office/drawing/2014/main" id="{35C5B989-141C-18F9-305B-3D4D2DCD870F}"/>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extLst>
      <p:ext uri="{BB962C8B-B14F-4D97-AF65-F5344CB8AC3E}">
        <p14:creationId xmlns:p14="http://schemas.microsoft.com/office/powerpoint/2010/main" val="65416354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A3063-EB32-C661-B4CB-5C68ADF4DEAE}"/>
            </a:ext>
          </a:extLst>
        </p:cNvPr>
        <p:cNvGrpSpPr/>
        <p:nvPr/>
      </p:nvGrpSpPr>
      <p:grpSpPr>
        <a:xfrm>
          <a:off x="0" y="0"/>
          <a:ext cx="0" cy="0"/>
          <a:chOff x="0" y="0"/>
          <a:chExt cx="0" cy="0"/>
        </a:xfrm>
      </p:grpSpPr>
      <p:sp>
        <p:nvSpPr>
          <p:cNvPr id="29" name="object 29">
            <a:extLst>
              <a:ext uri="{FF2B5EF4-FFF2-40B4-BE49-F238E27FC236}">
                <a16:creationId xmlns:a16="http://schemas.microsoft.com/office/drawing/2014/main" id="{D2F4D0DC-B76F-8B89-7A0F-4908A296A29A}"/>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36" name="Google Shape;315;p25">
            <a:extLst>
              <a:ext uri="{FF2B5EF4-FFF2-40B4-BE49-F238E27FC236}">
                <a16:creationId xmlns:a16="http://schemas.microsoft.com/office/drawing/2014/main" id="{5EED5FF2-4222-E761-C4AF-8892236A83B6}"/>
              </a:ext>
            </a:extLst>
          </p:cNvPr>
          <p:cNvSpPr/>
          <p:nvPr/>
        </p:nvSpPr>
        <p:spPr>
          <a:xfrm>
            <a:off x="1508464" y="2798234"/>
            <a:ext cx="8086385"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IN" sz="2000" dirty="0">
                <a:solidFill>
                  <a:schemeClr val="bg1">
                    <a:lumMod val="50000"/>
                  </a:schemeClr>
                </a:solidFill>
                <a:latin typeface="Inter Medium"/>
                <a:ea typeface="Inter Medium"/>
              </a:rPr>
              <a:t>Cost of services represents the payout to service professionals in cases where Net NTV (Net of GST and Discounts) is recognised as revenue by the platform  These services include Pest Control &amp; Revamp services (in India) &amp; Services rendered in KSA until commencement of the JV</a:t>
            </a:r>
          </a:p>
        </p:txBody>
      </p:sp>
      <p:sp>
        <p:nvSpPr>
          <p:cNvPr id="4" name="Google Shape;315;p25">
            <a:extLst>
              <a:ext uri="{FF2B5EF4-FFF2-40B4-BE49-F238E27FC236}">
                <a16:creationId xmlns:a16="http://schemas.microsoft.com/office/drawing/2014/main" id="{EC0BE0CC-F3E8-B785-E8B8-72A51A781A06}"/>
              </a:ext>
            </a:extLst>
          </p:cNvPr>
          <p:cNvSpPr/>
          <p:nvPr/>
        </p:nvSpPr>
        <p:spPr>
          <a:xfrm>
            <a:off x="984250" y="27982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1</a:t>
            </a:r>
            <a:endParaRPr sz="2000" dirty="0">
              <a:solidFill>
                <a:schemeClr val="tx1"/>
              </a:solidFill>
              <a:latin typeface="Inter Medium"/>
              <a:ea typeface="Inter Medium"/>
              <a:sym typeface="Inter Medium"/>
            </a:endParaRPr>
          </a:p>
        </p:txBody>
      </p:sp>
      <p:sp>
        <p:nvSpPr>
          <p:cNvPr id="46" name="Google Shape;315;p25">
            <a:extLst>
              <a:ext uri="{FF2B5EF4-FFF2-40B4-BE49-F238E27FC236}">
                <a16:creationId xmlns:a16="http://schemas.microsoft.com/office/drawing/2014/main" id="{FBDD8137-BB2F-A933-7B3A-A3E61C4FF6AE}"/>
              </a:ext>
            </a:extLst>
          </p:cNvPr>
          <p:cNvSpPr/>
          <p:nvPr/>
        </p:nvSpPr>
        <p:spPr>
          <a:xfrm>
            <a:off x="1508464" y="47032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Other direct expenses include payment gateway charges, call masking and communication costs, background verification expenses, etc,</a:t>
            </a:r>
          </a:p>
          <a:p>
            <a:endParaRPr lang="en-IN" sz="2000" dirty="0">
              <a:solidFill>
                <a:schemeClr val="bg1">
                  <a:lumMod val="50000"/>
                </a:schemeClr>
              </a:solidFill>
              <a:latin typeface="Inter Medium"/>
              <a:ea typeface="Inter Medium"/>
            </a:endParaRPr>
          </a:p>
          <a:p>
            <a:endParaRPr lang="en-IN" sz="2000" dirty="0">
              <a:solidFill>
                <a:schemeClr val="bg1">
                  <a:lumMod val="50000"/>
                </a:schemeClr>
              </a:solidFill>
              <a:latin typeface="Inter Medium"/>
              <a:ea typeface="Inter Medium"/>
            </a:endParaRPr>
          </a:p>
        </p:txBody>
      </p:sp>
      <p:sp>
        <p:nvSpPr>
          <p:cNvPr id="47" name="Google Shape;315;p25">
            <a:extLst>
              <a:ext uri="{FF2B5EF4-FFF2-40B4-BE49-F238E27FC236}">
                <a16:creationId xmlns:a16="http://schemas.microsoft.com/office/drawing/2014/main" id="{2AE00842-95D9-CA83-F7A6-001CF5429B8F}"/>
              </a:ext>
            </a:extLst>
          </p:cNvPr>
          <p:cNvSpPr/>
          <p:nvPr/>
        </p:nvSpPr>
        <p:spPr>
          <a:xfrm>
            <a:off x="984250" y="47032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2</a:t>
            </a:r>
            <a:endParaRPr sz="2000" dirty="0">
              <a:solidFill>
                <a:schemeClr val="tx1"/>
              </a:solidFill>
              <a:latin typeface="Inter Medium"/>
              <a:ea typeface="Inter Medium"/>
              <a:sym typeface="Inter Medium"/>
            </a:endParaRPr>
          </a:p>
        </p:txBody>
      </p:sp>
      <p:sp>
        <p:nvSpPr>
          <p:cNvPr id="51" name="Google Shape;315;p25">
            <a:extLst>
              <a:ext uri="{FF2B5EF4-FFF2-40B4-BE49-F238E27FC236}">
                <a16:creationId xmlns:a16="http://schemas.microsoft.com/office/drawing/2014/main" id="{27067F93-E21C-4461-B260-E9CCA3DC65D8}"/>
              </a:ext>
            </a:extLst>
          </p:cNvPr>
          <p:cNvSpPr/>
          <p:nvPr/>
        </p:nvSpPr>
        <p:spPr>
          <a:xfrm>
            <a:off x="1508464" y="6188075"/>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CX &amp; PX support costs and refunds represents the cost of third-party entities who handle professional and customer queries and complaints. This line also </a:t>
            </a:r>
          </a:p>
          <a:p>
            <a:r>
              <a:rPr lang="en-IN" sz="2000" dirty="0">
                <a:solidFill>
                  <a:schemeClr val="bg1">
                    <a:lumMod val="50000"/>
                  </a:schemeClr>
                </a:solidFill>
                <a:latin typeface="Inter Medium"/>
                <a:ea typeface="Inter Medium"/>
              </a:rPr>
              <a:t>Includes good will refunds given by the Company to customers, to the extent not netted off from Revenue from operations.</a:t>
            </a:r>
          </a:p>
          <a:p>
            <a:endParaRPr lang="en-IN" sz="2000" dirty="0">
              <a:solidFill>
                <a:schemeClr val="bg1">
                  <a:lumMod val="50000"/>
                </a:schemeClr>
              </a:solidFill>
              <a:latin typeface="Inter Medium"/>
              <a:ea typeface="Inter Medium"/>
            </a:endParaRPr>
          </a:p>
          <a:p>
            <a:endParaRPr lang="en-IN" sz="2000" dirty="0">
              <a:solidFill>
                <a:schemeClr val="bg1">
                  <a:lumMod val="50000"/>
                </a:schemeClr>
              </a:solidFill>
              <a:latin typeface="Inter Medium"/>
              <a:ea typeface="Inter Medium"/>
            </a:endParaRPr>
          </a:p>
        </p:txBody>
      </p:sp>
      <p:sp>
        <p:nvSpPr>
          <p:cNvPr id="52" name="Google Shape;315;p25">
            <a:extLst>
              <a:ext uri="{FF2B5EF4-FFF2-40B4-BE49-F238E27FC236}">
                <a16:creationId xmlns:a16="http://schemas.microsoft.com/office/drawing/2014/main" id="{2395B619-B22E-0566-5242-DC9C7E4A2E53}"/>
              </a:ext>
            </a:extLst>
          </p:cNvPr>
          <p:cNvSpPr/>
          <p:nvPr/>
        </p:nvSpPr>
        <p:spPr>
          <a:xfrm>
            <a:off x="984250" y="6188075"/>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3</a:t>
            </a:r>
            <a:endParaRPr sz="2000" dirty="0">
              <a:solidFill>
                <a:schemeClr val="tx1"/>
              </a:solidFill>
              <a:latin typeface="Inter Medium"/>
              <a:ea typeface="Inter Medium"/>
              <a:sym typeface="Inter Medium"/>
            </a:endParaRPr>
          </a:p>
        </p:txBody>
      </p:sp>
      <p:sp>
        <p:nvSpPr>
          <p:cNvPr id="53" name="Google Shape;315;p25">
            <a:extLst>
              <a:ext uri="{FF2B5EF4-FFF2-40B4-BE49-F238E27FC236}">
                <a16:creationId xmlns:a16="http://schemas.microsoft.com/office/drawing/2014/main" id="{EEAD6355-D87D-AC55-3B4F-7F7F87FA3D3E}"/>
              </a:ext>
            </a:extLst>
          </p:cNvPr>
          <p:cNvSpPr/>
          <p:nvPr/>
        </p:nvSpPr>
        <p:spPr>
          <a:xfrm>
            <a:off x="1508464" y="79798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Other semi variable expenses include cloud hosting and bandwidth charges, partner incentives, warehousing and logistics costs, damages, Native warranty </a:t>
            </a:r>
          </a:p>
          <a:p>
            <a:r>
              <a:rPr lang="en-IN" sz="2000" dirty="0">
                <a:solidFill>
                  <a:schemeClr val="bg1">
                    <a:lumMod val="50000"/>
                  </a:schemeClr>
                </a:solidFill>
                <a:latin typeface="Inter Medium"/>
                <a:ea typeface="Inter Medium"/>
              </a:rPr>
              <a:t>Costs, etc.</a:t>
            </a:r>
          </a:p>
          <a:p>
            <a:endParaRPr lang="en-IN" sz="2000" dirty="0">
              <a:solidFill>
                <a:schemeClr val="bg1">
                  <a:lumMod val="50000"/>
                </a:schemeClr>
              </a:solidFill>
              <a:latin typeface="Inter Medium"/>
              <a:ea typeface="Inter Medium"/>
            </a:endParaRPr>
          </a:p>
        </p:txBody>
      </p:sp>
      <p:sp>
        <p:nvSpPr>
          <p:cNvPr id="54" name="Google Shape;315;p25">
            <a:extLst>
              <a:ext uri="{FF2B5EF4-FFF2-40B4-BE49-F238E27FC236}">
                <a16:creationId xmlns:a16="http://schemas.microsoft.com/office/drawing/2014/main" id="{DECB9B32-D954-8ECE-4957-7DC55D79F6BF}"/>
              </a:ext>
            </a:extLst>
          </p:cNvPr>
          <p:cNvSpPr/>
          <p:nvPr/>
        </p:nvSpPr>
        <p:spPr>
          <a:xfrm>
            <a:off x="984250" y="79798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4</a:t>
            </a:r>
            <a:endParaRPr sz="2000" dirty="0">
              <a:solidFill>
                <a:schemeClr val="tx1"/>
              </a:solidFill>
              <a:latin typeface="Inter Medium"/>
              <a:ea typeface="Inter Medium"/>
              <a:sym typeface="Inter Medium"/>
            </a:endParaRPr>
          </a:p>
        </p:txBody>
      </p:sp>
      <p:sp>
        <p:nvSpPr>
          <p:cNvPr id="57" name="Google Shape;315;p25">
            <a:extLst>
              <a:ext uri="{FF2B5EF4-FFF2-40B4-BE49-F238E27FC236}">
                <a16:creationId xmlns:a16="http://schemas.microsoft.com/office/drawing/2014/main" id="{987498C5-1FD3-38E1-34AE-E1CE134E3FE9}"/>
              </a:ext>
            </a:extLst>
          </p:cNvPr>
          <p:cNvSpPr/>
          <p:nvPr/>
        </p:nvSpPr>
        <p:spPr>
          <a:xfrm>
            <a:off x="11643064" y="27982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General, administrative &amp; other indirect expenses include lease rentals, travel costs, legal and professional expenses, software costs, bad debts and other expenses. Lease expenses have not been adjusted for IND AS 116 – Accounting for leases. Rental expenses (pay- outs + accruals) have been included under G&amp;A Expenses</a:t>
            </a:r>
          </a:p>
        </p:txBody>
      </p:sp>
      <p:sp>
        <p:nvSpPr>
          <p:cNvPr id="58" name="Google Shape;315;p25">
            <a:extLst>
              <a:ext uri="{FF2B5EF4-FFF2-40B4-BE49-F238E27FC236}">
                <a16:creationId xmlns:a16="http://schemas.microsoft.com/office/drawing/2014/main" id="{D8DC15A4-4CA0-5E82-7640-A7601FC77900}"/>
              </a:ext>
            </a:extLst>
          </p:cNvPr>
          <p:cNvSpPr/>
          <p:nvPr/>
        </p:nvSpPr>
        <p:spPr>
          <a:xfrm>
            <a:off x="11118851" y="27982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5</a:t>
            </a:r>
            <a:endParaRPr sz="2000" dirty="0">
              <a:solidFill>
                <a:schemeClr val="tx1"/>
              </a:solidFill>
              <a:latin typeface="Inter Medium"/>
              <a:ea typeface="Inter Medium"/>
              <a:sym typeface="Inter Medium"/>
            </a:endParaRPr>
          </a:p>
        </p:txBody>
      </p:sp>
      <p:sp>
        <p:nvSpPr>
          <p:cNvPr id="59" name="Google Shape;315;p25">
            <a:extLst>
              <a:ext uri="{FF2B5EF4-FFF2-40B4-BE49-F238E27FC236}">
                <a16:creationId xmlns:a16="http://schemas.microsoft.com/office/drawing/2014/main" id="{1B764949-C49C-9B38-B06A-BE7BED7F07E9}"/>
              </a:ext>
            </a:extLst>
          </p:cNvPr>
          <p:cNvSpPr/>
          <p:nvPr/>
        </p:nvSpPr>
        <p:spPr>
          <a:xfrm>
            <a:off x="11643064" y="47032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Share based compensation is based on four-year vesting from grant date adjusted for forfeiture % and normalized for prior year adjustments</a:t>
            </a:r>
          </a:p>
          <a:p>
            <a:endParaRPr lang="en-IN" sz="2000" dirty="0">
              <a:solidFill>
                <a:schemeClr val="bg1">
                  <a:lumMod val="50000"/>
                </a:schemeClr>
              </a:solidFill>
              <a:latin typeface="Inter Medium"/>
              <a:ea typeface="Inter Medium"/>
            </a:endParaRPr>
          </a:p>
        </p:txBody>
      </p:sp>
      <p:sp>
        <p:nvSpPr>
          <p:cNvPr id="60" name="Google Shape;315;p25">
            <a:extLst>
              <a:ext uri="{FF2B5EF4-FFF2-40B4-BE49-F238E27FC236}">
                <a16:creationId xmlns:a16="http://schemas.microsoft.com/office/drawing/2014/main" id="{4A4FAE68-81C6-757E-C1B8-A6C9A72B9C1A}"/>
              </a:ext>
            </a:extLst>
          </p:cNvPr>
          <p:cNvSpPr/>
          <p:nvPr/>
        </p:nvSpPr>
        <p:spPr>
          <a:xfrm>
            <a:off x="11118850" y="47032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6</a:t>
            </a:r>
            <a:endParaRPr sz="2000" dirty="0">
              <a:solidFill>
                <a:schemeClr val="tx1"/>
              </a:solidFill>
              <a:latin typeface="Inter Medium"/>
              <a:ea typeface="Inter Medium"/>
              <a:sym typeface="Inter Medium"/>
            </a:endParaRPr>
          </a:p>
        </p:txBody>
      </p:sp>
      <p:sp>
        <p:nvSpPr>
          <p:cNvPr id="61" name="Google Shape;315;p25">
            <a:extLst>
              <a:ext uri="{FF2B5EF4-FFF2-40B4-BE49-F238E27FC236}">
                <a16:creationId xmlns:a16="http://schemas.microsoft.com/office/drawing/2014/main" id="{ED756AC2-F6EB-712B-493F-0F212E1ECD78}"/>
              </a:ext>
            </a:extLst>
          </p:cNvPr>
          <p:cNvSpPr/>
          <p:nvPr/>
        </p:nvSpPr>
        <p:spPr>
          <a:xfrm>
            <a:off x="11643064" y="6188075"/>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Others includes other non-operating income (reimbursements etc.), foreign currency translation gains/(losses), and one time inventory loss on account of fire in our third-party warehouse in Q1 FY26 of approximately INR 9 Cr. ,etc.</a:t>
            </a:r>
          </a:p>
          <a:p>
            <a:endParaRPr lang="en-IN" sz="2000" dirty="0">
              <a:solidFill>
                <a:schemeClr val="bg1">
                  <a:lumMod val="50000"/>
                </a:schemeClr>
              </a:solidFill>
              <a:latin typeface="Inter Medium"/>
              <a:ea typeface="Inter Medium"/>
            </a:endParaRPr>
          </a:p>
          <a:p>
            <a:endParaRPr lang="en-IN" sz="2000" dirty="0">
              <a:solidFill>
                <a:schemeClr val="bg1">
                  <a:lumMod val="50000"/>
                </a:schemeClr>
              </a:solidFill>
              <a:latin typeface="Inter Medium"/>
              <a:ea typeface="Inter Medium"/>
            </a:endParaRPr>
          </a:p>
        </p:txBody>
      </p:sp>
      <p:sp>
        <p:nvSpPr>
          <p:cNvPr id="62" name="Google Shape;315;p25">
            <a:extLst>
              <a:ext uri="{FF2B5EF4-FFF2-40B4-BE49-F238E27FC236}">
                <a16:creationId xmlns:a16="http://schemas.microsoft.com/office/drawing/2014/main" id="{06D3CBA6-92C8-608B-5005-F606A481A80A}"/>
              </a:ext>
            </a:extLst>
          </p:cNvPr>
          <p:cNvSpPr/>
          <p:nvPr/>
        </p:nvSpPr>
        <p:spPr>
          <a:xfrm>
            <a:off x="11118851" y="6188075"/>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7</a:t>
            </a:r>
            <a:endParaRPr sz="2000" dirty="0">
              <a:solidFill>
                <a:schemeClr val="tx1"/>
              </a:solidFill>
              <a:latin typeface="Inter Medium"/>
              <a:ea typeface="Inter Medium"/>
              <a:sym typeface="Inter Medium"/>
            </a:endParaRPr>
          </a:p>
        </p:txBody>
      </p:sp>
      <p:sp>
        <p:nvSpPr>
          <p:cNvPr id="63" name="Google Shape;315;p25">
            <a:extLst>
              <a:ext uri="{FF2B5EF4-FFF2-40B4-BE49-F238E27FC236}">
                <a16:creationId xmlns:a16="http://schemas.microsoft.com/office/drawing/2014/main" id="{D027BC34-133B-488A-755B-B7198A67B137}"/>
              </a:ext>
            </a:extLst>
          </p:cNvPr>
          <p:cNvSpPr/>
          <p:nvPr/>
        </p:nvSpPr>
        <p:spPr>
          <a:xfrm>
            <a:off x="11643064" y="79798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KSA de-consolidated wef </a:t>
            </a:r>
            <a:r>
              <a:rPr lang="en-IN" sz="2000" dirty="0" err="1">
                <a:solidFill>
                  <a:schemeClr val="bg1">
                    <a:lumMod val="50000"/>
                  </a:schemeClr>
                </a:solidFill>
                <a:latin typeface="Inter Medium"/>
                <a:ea typeface="Inter Medium"/>
              </a:rPr>
              <a:t>Janurary</a:t>
            </a:r>
            <a:r>
              <a:rPr lang="en-IN" sz="2000" dirty="0">
                <a:solidFill>
                  <a:schemeClr val="bg1">
                    <a:lumMod val="50000"/>
                  </a:schemeClr>
                </a:solidFill>
                <a:latin typeface="Inter Medium"/>
                <a:ea typeface="Inter Medium"/>
              </a:rPr>
              <a:t> 1 2025</a:t>
            </a:r>
          </a:p>
          <a:p>
            <a:endParaRPr lang="en-IN" sz="2000" dirty="0">
              <a:solidFill>
                <a:schemeClr val="bg1">
                  <a:lumMod val="50000"/>
                </a:schemeClr>
              </a:solidFill>
              <a:latin typeface="Inter Medium"/>
              <a:ea typeface="Inter Medium"/>
            </a:endParaRPr>
          </a:p>
        </p:txBody>
      </p:sp>
      <p:sp>
        <p:nvSpPr>
          <p:cNvPr id="64" name="Google Shape;315;p25">
            <a:extLst>
              <a:ext uri="{FF2B5EF4-FFF2-40B4-BE49-F238E27FC236}">
                <a16:creationId xmlns:a16="http://schemas.microsoft.com/office/drawing/2014/main" id="{1CAACDC5-8ECC-1A67-0177-6F53D8896094}"/>
              </a:ext>
            </a:extLst>
          </p:cNvPr>
          <p:cNvSpPr/>
          <p:nvPr/>
        </p:nvSpPr>
        <p:spPr>
          <a:xfrm>
            <a:off x="11118850" y="79798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8</a:t>
            </a:r>
            <a:endParaRPr sz="2000" dirty="0">
              <a:solidFill>
                <a:schemeClr val="tx1"/>
              </a:solidFill>
              <a:latin typeface="Inter Medium"/>
              <a:ea typeface="Inter Medium"/>
              <a:sym typeface="Inter Medium"/>
            </a:endParaRPr>
          </a:p>
        </p:txBody>
      </p:sp>
      <p:sp>
        <p:nvSpPr>
          <p:cNvPr id="65" name="Rectangle 2" descr="Title 1">
            <a:extLst>
              <a:ext uri="{FF2B5EF4-FFF2-40B4-BE49-F238E27FC236}">
                <a16:creationId xmlns:a16="http://schemas.microsoft.com/office/drawing/2014/main" id="{715E45DF-F00A-7104-B78B-D00478D4E193}"/>
              </a:ext>
            </a:extLst>
          </p:cNvPr>
          <p:cNvSpPr txBox="1">
            <a:spLocks/>
          </p:cNvSpPr>
          <p:nvPr/>
        </p:nvSpPr>
        <p:spPr>
          <a:xfrm>
            <a:off x="999443" y="244475"/>
            <a:ext cx="18383531" cy="927656"/>
          </a:xfrm>
          <a:prstGeom prst="rect">
            <a:avLst/>
          </a:prstGeom>
          <a:noFill/>
          <a:ln>
            <a:noFill/>
          </a:ln>
        </p:spPr>
        <p:txBody>
          <a:bodyPr spcFirstLastPara="1" wrap="square" lIns="0" tIns="0" rIns="0" bIns="0" anchor="t" anchorCtr="0">
            <a:noAutofit/>
          </a:bodyPr>
          <a:lstStyle>
            <a:lvl1pPr>
              <a:defRPr>
                <a:latin typeface="+mj-lt"/>
                <a:ea typeface="+mj-ea"/>
                <a:cs typeface="+mj-cs"/>
              </a:defRPr>
            </a:lvl1pPr>
          </a:lstStyle>
          <a:p>
            <a:pPr>
              <a:lnSpc>
                <a:spcPct val="110500"/>
              </a:lnSpc>
              <a:buSzPts val="1800"/>
            </a:pPr>
            <a:r>
              <a:rPr lang="en-US" altLang="en-US" sz="2800" dirty="0">
                <a:latin typeface="Arial" panose="020B0604020202020204" pitchFamily="34" charset="0"/>
                <a:ea typeface="Inter Medium"/>
                <a:cs typeface="Arial" panose="020B0604020202020204" pitchFamily="34" charset="0"/>
              </a:rPr>
              <a:t>Notes to the P&amp;L</a:t>
            </a:r>
          </a:p>
        </p:txBody>
      </p:sp>
    </p:spTree>
    <p:extLst>
      <p:ext uri="{BB962C8B-B14F-4D97-AF65-F5344CB8AC3E}">
        <p14:creationId xmlns:p14="http://schemas.microsoft.com/office/powerpoint/2010/main" val="4082710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476" cy="11308609"/>
            <a:chOff x="0" y="0"/>
            <a:chExt cx="20104476" cy="11308609"/>
          </a:xfrm>
        </p:grpSpPr>
        <p:sp>
          <p:nvSpPr>
            <p:cNvPr id="3" name="object 3"/>
            <p:cNvSpPr/>
            <p:nvPr/>
          </p:nvSpPr>
          <p:spPr>
            <a:xfrm>
              <a:off x="0" y="0"/>
              <a:ext cx="10963275" cy="11224895"/>
            </a:xfrm>
            <a:custGeom>
              <a:avLst/>
              <a:gdLst/>
              <a:ahLst/>
              <a:cxnLst/>
              <a:rect l="l" t="t" r="r" b="b"/>
              <a:pathLst>
                <a:path w="10963275" h="11224895">
                  <a:moveTo>
                    <a:pt x="0" y="11224789"/>
                  </a:moveTo>
                  <a:lnTo>
                    <a:pt x="10963017" y="11224789"/>
                  </a:lnTo>
                  <a:lnTo>
                    <a:pt x="10963017" y="0"/>
                  </a:lnTo>
                  <a:lnTo>
                    <a:pt x="0" y="0"/>
                  </a:lnTo>
                  <a:lnTo>
                    <a:pt x="0" y="11224789"/>
                  </a:lnTo>
                  <a:close/>
                </a:path>
              </a:pathLst>
            </a:custGeom>
            <a:solidFill>
              <a:srgbClr val="0F0F0F"/>
            </a:solidFill>
          </p:spPr>
          <p:txBody>
            <a:bodyPr wrap="square" lIns="0" tIns="0" rIns="0" bIns="0" rtlCol="0"/>
            <a:lstStyle/>
            <a:p>
              <a:endParaRPr dirty="0"/>
            </a:p>
          </p:txBody>
        </p:sp>
        <p:sp>
          <p:nvSpPr>
            <p:cNvPr id="5" name="object 5"/>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6" name="object 6"/>
            <p:cNvSpPr/>
            <p:nvPr/>
          </p:nvSpPr>
          <p:spPr>
            <a:xfrm>
              <a:off x="10963016" y="0"/>
              <a:ext cx="9141460" cy="11224895"/>
            </a:xfrm>
            <a:custGeom>
              <a:avLst/>
              <a:gdLst/>
              <a:ahLst/>
              <a:cxnLst/>
              <a:rect l="l" t="t" r="r" b="b"/>
              <a:pathLst>
                <a:path w="9141460" h="11224895">
                  <a:moveTo>
                    <a:pt x="9141082" y="0"/>
                  </a:moveTo>
                  <a:lnTo>
                    <a:pt x="0" y="0"/>
                  </a:lnTo>
                  <a:lnTo>
                    <a:pt x="0" y="11224789"/>
                  </a:lnTo>
                  <a:lnTo>
                    <a:pt x="9141082" y="11224789"/>
                  </a:lnTo>
                  <a:lnTo>
                    <a:pt x="9141082" y="0"/>
                  </a:lnTo>
                  <a:close/>
                </a:path>
              </a:pathLst>
            </a:custGeom>
            <a:solidFill>
              <a:srgbClr val="545454"/>
            </a:solidFill>
          </p:spPr>
          <p:txBody>
            <a:bodyPr wrap="square" lIns="0" tIns="0" rIns="0" bIns="0" rtlCol="0"/>
            <a:lstStyle/>
            <a:p>
              <a:endParaRPr dirty="0"/>
            </a:p>
          </p:txBody>
        </p:sp>
        <p:sp>
          <p:nvSpPr>
            <p:cNvPr id="7" name="object 7"/>
            <p:cNvSpPr/>
            <p:nvPr/>
          </p:nvSpPr>
          <p:spPr>
            <a:xfrm>
              <a:off x="12177639" y="701549"/>
              <a:ext cx="6722745" cy="10607040"/>
            </a:xfrm>
            <a:custGeom>
              <a:avLst/>
              <a:gdLst/>
              <a:ahLst/>
              <a:cxnLst/>
              <a:rect l="l" t="t" r="r" b="b"/>
              <a:pathLst>
                <a:path w="6722744" h="10607040">
                  <a:moveTo>
                    <a:pt x="544486" y="0"/>
                  </a:moveTo>
                  <a:lnTo>
                    <a:pt x="497505" y="1998"/>
                  </a:lnTo>
                  <a:lnTo>
                    <a:pt x="451634" y="7885"/>
                  </a:lnTo>
                  <a:lnTo>
                    <a:pt x="407037" y="17497"/>
                  </a:lnTo>
                  <a:lnTo>
                    <a:pt x="363876" y="30669"/>
                  </a:lnTo>
                  <a:lnTo>
                    <a:pt x="322315" y="47240"/>
                  </a:lnTo>
                  <a:lnTo>
                    <a:pt x="282518" y="67046"/>
                  </a:lnTo>
                  <a:lnTo>
                    <a:pt x="244648" y="89922"/>
                  </a:lnTo>
                  <a:lnTo>
                    <a:pt x="208868" y="115706"/>
                  </a:lnTo>
                  <a:lnTo>
                    <a:pt x="175342" y="144234"/>
                  </a:lnTo>
                  <a:lnTo>
                    <a:pt x="144233" y="175343"/>
                  </a:lnTo>
                  <a:lnTo>
                    <a:pt x="115705" y="208869"/>
                  </a:lnTo>
                  <a:lnTo>
                    <a:pt x="89922" y="244649"/>
                  </a:lnTo>
                  <a:lnTo>
                    <a:pt x="67045" y="282519"/>
                  </a:lnTo>
                  <a:lnTo>
                    <a:pt x="47240" y="322316"/>
                  </a:lnTo>
                  <a:lnTo>
                    <a:pt x="30669" y="363877"/>
                  </a:lnTo>
                  <a:lnTo>
                    <a:pt x="17496" y="407037"/>
                  </a:lnTo>
                  <a:lnTo>
                    <a:pt x="7885" y="451635"/>
                  </a:lnTo>
                  <a:lnTo>
                    <a:pt x="2072" y="496929"/>
                  </a:lnTo>
                  <a:lnTo>
                    <a:pt x="0" y="544486"/>
                  </a:lnTo>
                  <a:lnTo>
                    <a:pt x="0" y="10607006"/>
                  </a:lnTo>
                  <a:lnTo>
                    <a:pt x="251301" y="10607006"/>
                  </a:lnTo>
                  <a:lnTo>
                    <a:pt x="251301" y="544486"/>
                  </a:lnTo>
                  <a:lnTo>
                    <a:pt x="255092" y="497505"/>
                  </a:lnTo>
                  <a:lnTo>
                    <a:pt x="266247" y="451816"/>
                  </a:lnTo>
                  <a:lnTo>
                    <a:pt x="284025" y="409750"/>
                  </a:lnTo>
                  <a:lnTo>
                    <a:pt x="307868" y="371334"/>
                  </a:lnTo>
                  <a:lnTo>
                    <a:pt x="337173" y="337173"/>
                  </a:lnTo>
                  <a:lnTo>
                    <a:pt x="371334" y="307868"/>
                  </a:lnTo>
                  <a:lnTo>
                    <a:pt x="409750" y="284025"/>
                  </a:lnTo>
                  <a:lnTo>
                    <a:pt x="451816" y="266247"/>
                  </a:lnTo>
                  <a:lnTo>
                    <a:pt x="496929" y="255138"/>
                  </a:lnTo>
                  <a:lnTo>
                    <a:pt x="544486" y="251301"/>
                  </a:lnTo>
                  <a:lnTo>
                    <a:pt x="544486" y="0"/>
                  </a:lnTo>
                  <a:close/>
                </a:path>
                <a:path w="6722744" h="10607040">
                  <a:moveTo>
                    <a:pt x="6177822" y="0"/>
                  </a:moveTo>
                  <a:lnTo>
                    <a:pt x="6177822" y="251301"/>
                  </a:lnTo>
                  <a:lnTo>
                    <a:pt x="6225378" y="255138"/>
                  </a:lnTo>
                  <a:lnTo>
                    <a:pt x="6270491" y="266247"/>
                  </a:lnTo>
                  <a:lnTo>
                    <a:pt x="6312557" y="284025"/>
                  </a:lnTo>
                  <a:lnTo>
                    <a:pt x="6350973" y="307868"/>
                  </a:lnTo>
                  <a:lnTo>
                    <a:pt x="6385135" y="337173"/>
                  </a:lnTo>
                  <a:lnTo>
                    <a:pt x="6414439" y="371334"/>
                  </a:lnTo>
                  <a:lnTo>
                    <a:pt x="6438282" y="409750"/>
                  </a:lnTo>
                  <a:lnTo>
                    <a:pt x="6455983" y="451635"/>
                  </a:lnTo>
                  <a:lnTo>
                    <a:pt x="6456060" y="451816"/>
                  </a:lnTo>
                  <a:lnTo>
                    <a:pt x="6467169" y="496929"/>
                  </a:lnTo>
                  <a:lnTo>
                    <a:pt x="6471007" y="544486"/>
                  </a:lnTo>
                  <a:lnTo>
                    <a:pt x="6471007" y="10607006"/>
                  </a:lnTo>
                  <a:lnTo>
                    <a:pt x="6722308" y="10607006"/>
                  </a:lnTo>
                  <a:lnTo>
                    <a:pt x="6722308" y="544486"/>
                  </a:lnTo>
                  <a:lnTo>
                    <a:pt x="6720309" y="497505"/>
                  </a:lnTo>
                  <a:lnTo>
                    <a:pt x="6714446" y="451816"/>
                  </a:lnTo>
                  <a:lnTo>
                    <a:pt x="6714423" y="451635"/>
                  </a:lnTo>
                  <a:lnTo>
                    <a:pt x="6704811" y="407037"/>
                  </a:lnTo>
                  <a:lnTo>
                    <a:pt x="6691638" y="363877"/>
                  </a:lnTo>
                  <a:lnTo>
                    <a:pt x="6675067" y="322316"/>
                  </a:lnTo>
                  <a:lnTo>
                    <a:pt x="6655262" y="282519"/>
                  </a:lnTo>
                  <a:lnTo>
                    <a:pt x="6632386" y="244649"/>
                  </a:lnTo>
                  <a:lnTo>
                    <a:pt x="6606602" y="208869"/>
                  </a:lnTo>
                  <a:lnTo>
                    <a:pt x="6578074" y="175343"/>
                  </a:lnTo>
                  <a:lnTo>
                    <a:pt x="6546965" y="144234"/>
                  </a:lnTo>
                  <a:lnTo>
                    <a:pt x="6513439" y="115706"/>
                  </a:lnTo>
                  <a:lnTo>
                    <a:pt x="6477659" y="89922"/>
                  </a:lnTo>
                  <a:lnTo>
                    <a:pt x="6439789" y="67046"/>
                  </a:lnTo>
                  <a:lnTo>
                    <a:pt x="6399992" y="47240"/>
                  </a:lnTo>
                  <a:lnTo>
                    <a:pt x="6358431" y="30669"/>
                  </a:lnTo>
                  <a:lnTo>
                    <a:pt x="6315270" y="17497"/>
                  </a:lnTo>
                  <a:lnTo>
                    <a:pt x="6270673" y="7885"/>
                  </a:lnTo>
                  <a:lnTo>
                    <a:pt x="6224802" y="1998"/>
                  </a:lnTo>
                  <a:lnTo>
                    <a:pt x="6177822" y="0"/>
                  </a:lnTo>
                  <a:close/>
                </a:path>
                <a:path w="6722744" h="10607040">
                  <a:moveTo>
                    <a:pt x="6177822" y="0"/>
                  </a:moveTo>
                  <a:lnTo>
                    <a:pt x="544486" y="0"/>
                  </a:lnTo>
                  <a:lnTo>
                    <a:pt x="544486" y="251301"/>
                  </a:lnTo>
                  <a:lnTo>
                    <a:pt x="6177822" y="251301"/>
                  </a:lnTo>
                  <a:lnTo>
                    <a:pt x="6177822" y="0"/>
                  </a:lnTo>
                  <a:close/>
                </a:path>
              </a:pathLst>
            </a:custGeom>
            <a:solidFill>
              <a:srgbClr val="0F0F0F"/>
            </a:solidFill>
          </p:spPr>
          <p:txBody>
            <a:bodyPr wrap="square" lIns="0" tIns="0" rIns="0" bIns="0" rtlCol="0"/>
            <a:lstStyle/>
            <a:p>
              <a:endParaRPr dirty="0"/>
            </a:p>
          </p:txBody>
        </p:sp>
        <p:pic>
          <p:nvPicPr>
            <p:cNvPr id="8" name="object 8"/>
            <p:cNvPicPr/>
            <p:nvPr/>
          </p:nvPicPr>
          <p:blipFill>
            <a:blip r:embed="rId2" cstate="print"/>
            <a:stretch>
              <a:fillRect/>
            </a:stretch>
          </p:blipFill>
          <p:spPr>
            <a:xfrm>
              <a:off x="12303290" y="827200"/>
              <a:ext cx="6471006" cy="10481356"/>
            </a:xfrm>
            <a:prstGeom prst="rect">
              <a:avLst/>
            </a:prstGeom>
          </p:spPr>
        </p:pic>
      </p:grpSp>
      <p:sp>
        <p:nvSpPr>
          <p:cNvPr id="9" name="TextBox 8">
            <a:extLst>
              <a:ext uri="{FF2B5EF4-FFF2-40B4-BE49-F238E27FC236}">
                <a16:creationId xmlns:a16="http://schemas.microsoft.com/office/drawing/2014/main" id="{C21355E5-39A3-987A-9A9E-EBC8BF78F7D3}"/>
              </a:ext>
            </a:extLst>
          </p:cNvPr>
          <p:cNvSpPr txBox="1"/>
          <p:nvPr/>
        </p:nvSpPr>
        <p:spPr>
          <a:xfrm>
            <a:off x="984249" y="549275"/>
            <a:ext cx="8156835" cy="2862322"/>
          </a:xfrm>
          <a:prstGeom prst="rect">
            <a:avLst/>
          </a:prstGeom>
          <a:noFill/>
        </p:spPr>
        <p:txBody>
          <a:bodyPr wrap="square">
            <a:spAutoFit/>
          </a:bodyPr>
          <a:lstStyle/>
          <a:p>
            <a:r>
              <a:rPr lang="en" sz="6000" dirty="0">
                <a:solidFill>
                  <a:schemeClr val="bg1"/>
                </a:solidFill>
                <a:latin typeface="Arial" panose="020B0604020202020204" pitchFamily="34" charset="0"/>
                <a:ea typeface="Inter Medium"/>
                <a:cs typeface="Arial" panose="020B0604020202020204" pitchFamily="34" charset="0"/>
                <a:sym typeface="Inter Medium"/>
              </a:rPr>
              <a:t>India Consumer Services </a:t>
            </a:r>
          </a:p>
          <a:p>
            <a:r>
              <a:rPr lang="en" sz="6000" dirty="0">
                <a:solidFill>
                  <a:schemeClr val="bg1"/>
                </a:solidFill>
                <a:latin typeface="Arial" panose="020B0604020202020204" pitchFamily="34" charset="0"/>
                <a:ea typeface="Inter Medium"/>
                <a:cs typeface="Arial" panose="020B0604020202020204" pitchFamily="34" charset="0"/>
                <a:sym typeface="Inter Medium"/>
              </a:rPr>
              <a:t>(ex Insta Help)</a:t>
            </a:r>
            <a:endParaRPr lang="en-US" sz="60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C03E9-8722-A673-A0F4-4EAB245A609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D2158FF-E0A9-4EEE-0D16-A17673C0ECFD}"/>
              </a:ext>
            </a:extLst>
          </p:cNvPr>
          <p:cNvGrpSpPr/>
          <p:nvPr/>
        </p:nvGrpSpPr>
        <p:grpSpPr>
          <a:xfrm>
            <a:off x="9633214" y="0"/>
            <a:ext cx="10471150" cy="11224895"/>
            <a:chOff x="9633214" y="0"/>
            <a:chExt cx="10471150" cy="11224895"/>
          </a:xfrm>
        </p:grpSpPr>
        <p:sp>
          <p:nvSpPr>
            <p:cNvPr id="3" name="object 3">
              <a:extLst>
                <a:ext uri="{FF2B5EF4-FFF2-40B4-BE49-F238E27FC236}">
                  <a16:creationId xmlns:a16="http://schemas.microsoft.com/office/drawing/2014/main" id="{39CB3885-3808-913E-67DC-09111B1299C7}"/>
                </a:ext>
              </a:extLst>
            </p:cNvPr>
            <p:cNvSpPr/>
            <p:nvPr/>
          </p:nvSpPr>
          <p:spPr>
            <a:xfrm>
              <a:off x="9633214" y="0"/>
              <a:ext cx="10471150" cy="11224895"/>
            </a:xfrm>
            <a:custGeom>
              <a:avLst/>
              <a:gdLst/>
              <a:ahLst/>
              <a:cxnLst/>
              <a:rect l="l" t="t" r="r" b="b"/>
              <a:pathLst>
                <a:path w="10471150" h="11224895">
                  <a:moveTo>
                    <a:pt x="10470885" y="0"/>
                  </a:moveTo>
                  <a:lnTo>
                    <a:pt x="0" y="0"/>
                  </a:lnTo>
                  <a:lnTo>
                    <a:pt x="0" y="11224789"/>
                  </a:lnTo>
                  <a:lnTo>
                    <a:pt x="10470885" y="11224789"/>
                  </a:lnTo>
                  <a:lnTo>
                    <a:pt x="10470885" y="0"/>
                  </a:lnTo>
                  <a:close/>
                </a:path>
              </a:pathLst>
            </a:custGeom>
            <a:solidFill>
              <a:srgbClr val="F5F5F5"/>
            </a:solidFill>
          </p:spPr>
          <p:txBody>
            <a:bodyPr wrap="square" lIns="0" tIns="0" rIns="0" bIns="0" rtlCol="0"/>
            <a:lstStyle/>
            <a:p>
              <a:endParaRPr dirty="0"/>
            </a:p>
          </p:txBody>
        </p:sp>
        <p:sp>
          <p:nvSpPr>
            <p:cNvPr id="4" name="object 4">
              <a:extLst>
                <a:ext uri="{FF2B5EF4-FFF2-40B4-BE49-F238E27FC236}">
                  <a16:creationId xmlns:a16="http://schemas.microsoft.com/office/drawing/2014/main" id="{39B353D6-E793-0D27-DFC5-ED4384681823}"/>
                </a:ext>
              </a:extLst>
            </p:cNvPr>
            <p:cNvSpPr/>
            <p:nvPr/>
          </p:nvSpPr>
          <p:spPr>
            <a:xfrm>
              <a:off x="11308556" y="8062581"/>
              <a:ext cx="502920" cy="502920"/>
            </a:xfrm>
            <a:custGeom>
              <a:avLst/>
              <a:gdLst/>
              <a:ahLst/>
              <a:cxnLst/>
              <a:rect l="l" t="t" r="r" b="b"/>
              <a:pathLst>
                <a:path w="502920"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321C6D"/>
            </a:solidFill>
          </p:spPr>
          <p:txBody>
            <a:bodyPr wrap="square" lIns="0" tIns="0" rIns="0" bIns="0" rtlCol="0"/>
            <a:lstStyle/>
            <a:p>
              <a:endParaRPr dirty="0"/>
            </a:p>
          </p:txBody>
        </p:sp>
        <p:pic>
          <p:nvPicPr>
            <p:cNvPr id="5" name="object 5">
              <a:extLst>
                <a:ext uri="{FF2B5EF4-FFF2-40B4-BE49-F238E27FC236}">
                  <a16:creationId xmlns:a16="http://schemas.microsoft.com/office/drawing/2014/main" id="{06E6BD39-CC96-A3F0-4F1C-697F59B0F60A}"/>
                </a:ext>
              </a:extLst>
            </p:cNvPr>
            <p:cNvPicPr/>
            <p:nvPr/>
          </p:nvPicPr>
          <p:blipFill>
            <a:blip r:embed="rId2" cstate="print"/>
            <a:stretch>
              <a:fillRect/>
            </a:stretch>
          </p:blipFill>
          <p:spPr>
            <a:xfrm>
              <a:off x="12092825" y="8236251"/>
              <a:ext cx="772187" cy="187156"/>
            </a:xfrm>
            <a:prstGeom prst="rect">
              <a:avLst/>
            </a:prstGeom>
          </p:spPr>
        </p:pic>
        <p:sp>
          <p:nvSpPr>
            <p:cNvPr id="6" name="object 6">
              <a:extLst>
                <a:ext uri="{FF2B5EF4-FFF2-40B4-BE49-F238E27FC236}">
                  <a16:creationId xmlns:a16="http://schemas.microsoft.com/office/drawing/2014/main" id="{AC63467D-5879-ED26-6E16-C89C57529EBB}"/>
                </a:ext>
              </a:extLst>
            </p:cNvPr>
            <p:cNvSpPr/>
            <p:nvPr/>
          </p:nvSpPr>
          <p:spPr>
            <a:xfrm>
              <a:off x="11308556" y="8910723"/>
              <a:ext cx="502920" cy="502920"/>
            </a:xfrm>
            <a:custGeom>
              <a:avLst/>
              <a:gdLst/>
              <a:ahLst/>
              <a:cxnLst/>
              <a:rect l="l" t="t" r="r" b="b"/>
              <a:pathLst>
                <a:path w="502920"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572AC8"/>
            </a:solidFill>
          </p:spPr>
          <p:txBody>
            <a:bodyPr wrap="square" lIns="0" tIns="0" rIns="0" bIns="0" rtlCol="0"/>
            <a:lstStyle/>
            <a:p>
              <a:endParaRPr dirty="0"/>
            </a:p>
          </p:txBody>
        </p:sp>
        <p:pic>
          <p:nvPicPr>
            <p:cNvPr id="7" name="object 7">
              <a:extLst>
                <a:ext uri="{FF2B5EF4-FFF2-40B4-BE49-F238E27FC236}">
                  <a16:creationId xmlns:a16="http://schemas.microsoft.com/office/drawing/2014/main" id="{641A4618-BD00-FEC4-BE70-D15ED044BBBB}"/>
                </a:ext>
              </a:extLst>
            </p:cNvPr>
            <p:cNvPicPr/>
            <p:nvPr/>
          </p:nvPicPr>
          <p:blipFill>
            <a:blip r:embed="rId3" cstate="print"/>
            <a:stretch>
              <a:fillRect/>
            </a:stretch>
          </p:blipFill>
          <p:spPr>
            <a:xfrm>
              <a:off x="12092825" y="8953507"/>
              <a:ext cx="1299506" cy="409348"/>
            </a:xfrm>
            <a:prstGeom prst="rect">
              <a:avLst/>
            </a:prstGeom>
          </p:spPr>
        </p:pic>
        <p:sp>
          <p:nvSpPr>
            <p:cNvPr id="8" name="object 8">
              <a:extLst>
                <a:ext uri="{FF2B5EF4-FFF2-40B4-BE49-F238E27FC236}">
                  <a16:creationId xmlns:a16="http://schemas.microsoft.com/office/drawing/2014/main" id="{AD240EEF-C918-9B51-F22D-5077C5F727D0}"/>
                </a:ext>
              </a:extLst>
            </p:cNvPr>
            <p:cNvSpPr/>
            <p:nvPr/>
          </p:nvSpPr>
          <p:spPr>
            <a:xfrm>
              <a:off x="11308556" y="9758864"/>
              <a:ext cx="502920" cy="502920"/>
            </a:xfrm>
            <a:custGeom>
              <a:avLst/>
              <a:gdLst/>
              <a:ahLst/>
              <a:cxnLst/>
              <a:rect l="l" t="t" r="r" b="b"/>
              <a:pathLst>
                <a:path w="502920"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572AC8"/>
            </a:solidFill>
          </p:spPr>
          <p:txBody>
            <a:bodyPr wrap="square" lIns="0" tIns="0" rIns="0" bIns="0" rtlCol="0"/>
            <a:lstStyle/>
            <a:p>
              <a:endParaRPr dirty="0"/>
            </a:p>
          </p:txBody>
        </p:sp>
        <p:pic>
          <p:nvPicPr>
            <p:cNvPr id="9" name="object 9">
              <a:extLst>
                <a:ext uri="{FF2B5EF4-FFF2-40B4-BE49-F238E27FC236}">
                  <a16:creationId xmlns:a16="http://schemas.microsoft.com/office/drawing/2014/main" id="{DC9EA427-08C6-590F-6DF8-5A1E76EBB0FB}"/>
                </a:ext>
              </a:extLst>
            </p:cNvPr>
            <p:cNvPicPr/>
            <p:nvPr/>
          </p:nvPicPr>
          <p:blipFill>
            <a:blip r:embed="rId4" cstate="print"/>
            <a:stretch>
              <a:fillRect/>
            </a:stretch>
          </p:blipFill>
          <p:spPr>
            <a:xfrm>
              <a:off x="12092825" y="9801649"/>
              <a:ext cx="1299506" cy="409348"/>
            </a:xfrm>
            <a:prstGeom prst="rect">
              <a:avLst/>
            </a:prstGeom>
          </p:spPr>
        </p:pic>
        <p:sp>
          <p:nvSpPr>
            <p:cNvPr id="10" name="object 10">
              <a:extLst>
                <a:ext uri="{FF2B5EF4-FFF2-40B4-BE49-F238E27FC236}">
                  <a16:creationId xmlns:a16="http://schemas.microsoft.com/office/drawing/2014/main" id="{5470E7E7-4AE8-86E1-A44B-96079998D7C0}"/>
                </a:ext>
              </a:extLst>
            </p:cNvPr>
            <p:cNvSpPr/>
            <p:nvPr/>
          </p:nvSpPr>
          <p:spPr>
            <a:xfrm>
              <a:off x="14240404" y="8062581"/>
              <a:ext cx="502920" cy="502920"/>
            </a:xfrm>
            <a:custGeom>
              <a:avLst/>
              <a:gdLst/>
              <a:ahLst/>
              <a:cxnLst/>
              <a:rect l="l" t="t" r="r" b="b"/>
              <a:pathLst>
                <a:path w="502919"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6E42E5"/>
            </a:solidFill>
          </p:spPr>
          <p:txBody>
            <a:bodyPr wrap="square" lIns="0" tIns="0" rIns="0" bIns="0" rtlCol="0"/>
            <a:lstStyle/>
            <a:p>
              <a:endParaRPr dirty="0"/>
            </a:p>
          </p:txBody>
        </p:sp>
        <p:pic>
          <p:nvPicPr>
            <p:cNvPr id="11" name="object 11">
              <a:extLst>
                <a:ext uri="{FF2B5EF4-FFF2-40B4-BE49-F238E27FC236}">
                  <a16:creationId xmlns:a16="http://schemas.microsoft.com/office/drawing/2014/main" id="{74DC07F1-34C4-0582-9921-A7CBE89834EC}"/>
                </a:ext>
              </a:extLst>
            </p:cNvPr>
            <p:cNvPicPr/>
            <p:nvPr/>
          </p:nvPicPr>
          <p:blipFill>
            <a:blip r:embed="rId5" cstate="print"/>
            <a:stretch>
              <a:fillRect/>
            </a:stretch>
          </p:blipFill>
          <p:spPr>
            <a:xfrm>
              <a:off x="15028631" y="8107250"/>
              <a:ext cx="928117" cy="407464"/>
            </a:xfrm>
            <a:prstGeom prst="rect">
              <a:avLst/>
            </a:prstGeom>
          </p:spPr>
        </p:pic>
        <p:sp>
          <p:nvSpPr>
            <p:cNvPr id="12" name="object 12">
              <a:extLst>
                <a:ext uri="{FF2B5EF4-FFF2-40B4-BE49-F238E27FC236}">
                  <a16:creationId xmlns:a16="http://schemas.microsoft.com/office/drawing/2014/main" id="{4DC0F1ED-7C04-6F75-A33F-78D93BA00D6A}"/>
                </a:ext>
              </a:extLst>
            </p:cNvPr>
            <p:cNvSpPr/>
            <p:nvPr/>
          </p:nvSpPr>
          <p:spPr>
            <a:xfrm>
              <a:off x="14240404" y="8910723"/>
              <a:ext cx="502920" cy="502920"/>
            </a:xfrm>
            <a:custGeom>
              <a:avLst/>
              <a:gdLst/>
              <a:ahLst/>
              <a:cxnLst/>
              <a:rect l="l" t="t" r="r" b="b"/>
              <a:pathLst>
                <a:path w="502919"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997BED"/>
            </a:solidFill>
          </p:spPr>
          <p:txBody>
            <a:bodyPr wrap="square" lIns="0" tIns="0" rIns="0" bIns="0" rtlCol="0"/>
            <a:lstStyle/>
            <a:p>
              <a:endParaRPr dirty="0"/>
            </a:p>
          </p:txBody>
        </p:sp>
        <p:sp>
          <p:nvSpPr>
            <p:cNvPr id="13" name="object 13">
              <a:extLst>
                <a:ext uri="{FF2B5EF4-FFF2-40B4-BE49-F238E27FC236}">
                  <a16:creationId xmlns:a16="http://schemas.microsoft.com/office/drawing/2014/main" id="{63C4C915-F247-E7F1-566D-87E24EAA4961}"/>
                </a:ext>
              </a:extLst>
            </p:cNvPr>
            <p:cNvSpPr/>
            <p:nvPr/>
          </p:nvSpPr>
          <p:spPr>
            <a:xfrm>
              <a:off x="15030139" y="9086277"/>
              <a:ext cx="946150" cy="183515"/>
            </a:xfrm>
            <a:custGeom>
              <a:avLst/>
              <a:gdLst/>
              <a:ahLst/>
              <a:cxnLst/>
              <a:rect l="l" t="t" r="r" b="b"/>
              <a:pathLst>
                <a:path w="946150" h="183515">
                  <a:moveTo>
                    <a:pt x="17339" y="0"/>
                  </a:moveTo>
                  <a:lnTo>
                    <a:pt x="0" y="0"/>
                  </a:lnTo>
                  <a:lnTo>
                    <a:pt x="0" y="143807"/>
                  </a:lnTo>
                  <a:lnTo>
                    <a:pt x="17339" y="143807"/>
                  </a:lnTo>
                  <a:lnTo>
                    <a:pt x="17339" y="79159"/>
                  </a:lnTo>
                  <a:lnTo>
                    <a:pt x="106677" y="79159"/>
                  </a:lnTo>
                  <a:lnTo>
                    <a:pt x="106677" y="63704"/>
                  </a:lnTo>
                  <a:lnTo>
                    <a:pt x="17339" y="63704"/>
                  </a:lnTo>
                  <a:lnTo>
                    <a:pt x="17339" y="0"/>
                  </a:lnTo>
                  <a:close/>
                </a:path>
                <a:path w="946150" h="183515">
                  <a:moveTo>
                    <a:pt x="106677" y="79159"/>
                  </a:moveTo>
                  <a:lnTo>
                    <a:pt x="89337" y="79159"/>
                  </a:lnTo>
                  <a:lnTo>
                    <a:pt x="89337" y="143807"/>
                  </a:lnTo>
                  <a:lnTo>
                    <a:pt x="106677" y="143807"/>
                  </a:lnTo>
                  <a:lnTo>
                    <a:pt x="106677" y="79159"/>
                  </a:lnTo>
                  <a:close/>
                </a:path>
                <a:path w="946150" h="183515">
                  <a:moveTo>
                    <a:pt x="106677" y="0"/>
                  </a:moveTo>
                  <a:lnTo>
                    <a:pt x="89337" y="0"/>
                  </a:lnTo>
                  <a:lnTo>
                    <a:pt x="89337" y="63704"/>
                  </a:lnTo>
                  <a:lnTo>
                    <a:pt x="106677" y="63704"/>
                  </a:lnTo>
                  <a:lnTo>
                    <a:pt x="106677" y="0"/>
                  </a:lnTo>
                  <a:close/>
                </a:path>
                <a:path w="946150" h="183515">
                  <a:moveTo>
                    <a:pt x="210642" y="51830"/>
                  </a:moveTo>
                  <a:lnTo>
                    <a:pt x="184381" y="51830"/>
                  </a:lnTo>
                  <a:lnTo>
                    <a:pt x="190789" y="54218"/>
                  </a:lnTo>
                  <a:lnTo>
                    <a:pt x="199836" y="63265"/>
                  </a:lnTo>
                  <a:lnTo>
                    <a:pt x="201972" y="69484"/>
                  </a:lnTo>
                  <a:lnTo>
                    <a:pt x="201972" y="77652"/>
                  </a:lnTo>
                  <a:lnTo>
                    <a:pt x="164842" y="84814"/>
                  </a:lnTo>
                  <a:lnTo>
                    <a:pt x="157480" y="86628"/>
                  </a:lnTo>
                  <a:lnTo>
                    <a:pt x="130728" y="107054"/>
                  </a:lnTo>
                  <a:lnTo>
                    <a:pt x="130728" y="125273"/>
                  </a:lnTo>
                  <a:lnTo>
                    <a:pt x="133744" y="132498"/>
                  </a:lnTo>
                  <a:lnTo>
                    <a:pt x="139775" y="137775"/>
                  </a:lnTo>
                  <a:lnTo>
                    <a:pt x="144793" y="141239"/>
                  </a:lnTo>
                  <a:lnTo>
                    <a:pt x="150834" y="143807"/>
                  </a:lnTo>
                  <a:lnTo>
                    <a:pt x="151033" y="143807"/>
                  </a:lnTo>
                  <a:lnTo>
                    <a:pt x="157758" y="145314"/>
                  </a:lnTo>
                  <a:lnTo>
                    <a:pt x="159000" y="145314"/>
                  </a:lnTo>
                  <a:lnTo>
                    <a:pt x="164654" y="145691"/>
                  </a:lnTo>
                  <a:lnTo>
                    <a:pt x="171851" y="145314"/>
                  </a:lnTo>
                  <a:lnTo>
                    <a:pt x="199109" y="131556"/>
                  </a:lnTo>
                  <a:lnTo>
                    <a:pt x="160507" y="131556"/>
                  </a:lnTo>
                  <a:lnTo>
                    <a:pt x="155670" y="130111"/>
                  </a:lnTo>
                  <a:lnTo>
                    <a:pt x="152026" y="127221"/>
                  </a:lnTo>
                  <a:lnTo>
                    <a:pt x="148508" y="124331"/>
                  </a:lnTo>
                  <a:lnTo>
                    <a:pt x="146749" y="120498"/>
                  </a:lnTo>
                  <a:lnTo>
                    <a:pt x="146749" y="111326"/>
                  </a:lnTo>
                  <a:lnTo>
                    <a:pt x="202161" y="90656"/>
                  </a:lnTo>
                  <a:lnTo>
                    <a:pt x="217993" y="90656"/>
                  </a:lnTo>
                  <a:lnTo>
                    <a:pt x="217993" y="76081"/>
                  </a:lnTo>
                  <a:lnTo>
                    <a:pt x="217455" y="70866"/>
                  </a:lnTo>
                  <a:lnTo>
                    <a:pt x="217364" y="69987"/>
                  </a:lnTo>
                  <a:lnTo>
                    <a:pt x="214851" y="58176"/>
                  </a:lnTo>
                  <a:lnTo>
                    <a:pt x="211836" y="52961"/>
                  </a:lnTo>
                  <a:lnTo>
                    <a:pt x="210642" y="51830"/>
                  </a:lnTo>
                  <a:close/>
                </a:path>
                <a:path w="946150" h="183515">
                  <a:moveTo>
                    <a:pt x="217993" y="127409"/>
                  </a:moveTo>
                  <a:lnTo>
                    <a:pt x="201972" y="127409"/>
                  </a:lnTo>
                  <a:lnTo>
                    <a:pt x="201972" y="143807"/>
                  </a:lnTo>
                  <a:lnTo>
                    <a:pt x="217993" y="143807"/>
                  </a:lnTo>
                  <a:lnTo>
                    <a:pt x="217993" y="127409"/>
                  </a:lnTo>
                  <a:close/>
                </a:path>
                <a:path w="946150" h="183515">
                  <a:moveTo>
                    <a:pt x="217993" y="90656"/>
                  </a:moveTo>
                  <a:lnTo>
                    <a:pt x="202161" y="90656"/>
                  </a:lnTo>
                  <a:lnTo>
                    <a:pt x="202149" y="99892"/>
                  </a:lnTo>
                  <a:lnTo>
                    <a:pt x="200787" y="107054"/>
                  </a:lnTo>
                  <a:lnTo>
                    <a:pt x="200716" y="107431"/>
                  </a:lnTo>
                  <a:lnTo>
                    <a:pt x="197826" y="113462"/>
                  </a:lnTo>
                  <a:lnTo>
                    <a:pt x="195061" y="119493"/>
                  </a:lnTo>
                  <a:lnTo>
                    <a:pt x="190161" y="124331"/>
                  </a:lnTo>
                  <a:lnTo>
                    <a:pt x="178475" y="130362"/>
                  </a:lnTo>
                  <a:lnTo>
                    <a:pt x="172947" y="131556"/>
                  </a:lnTo>
                  <a:lnTo>
                    <a:pt x="199109" y="131556"/>
                  </a:lnTo>
                  <a:lnTo>
                    <a:pt x="201972" y="127409"/>
                  </a:lnTo>
                  <a:lnTo>
                    <a:pt x="217993" y="127409"/>
                  </a:lnTo>
                  <a:lnTo>
                    <a:pt x="217993" y="90656"/>
                  </a:lnTo>
                  <a:close/>
                </a:path>
                <a:path w="946150" h="183515">
                  <a:moveTo>
                    <a:pt x="182685" y="37695"/>
                  </a:moveTo>
                  <a:lnTo>
                    <a:pt x="176528" y="37695"/>
                  </a:lnTo>
                  <a:lnTo>
                    <a:pt x="168942" y="38248"/>
                  </a:lnTo>
                  <a:lnTo>
                    <a:pt x="136671" y="63265"/>
                  </a:lnTo>
                  <a:lnTo>
                    <a:pt x="136571" y="63481"/>
                  </a:lnTo>
                  <a:lnTo>
                    <a:pt x="134686" y="70866"/>
                  </a:lnTo>
                  <a:lnTo>
                    <a:pt x="150707" y="70866"/>
                  </a:lnTo>
                  <a:lnTo>
                    <a:pt x="151963" y="65087"/>
                  </a:lnTo>
                  <a:lnTo>
                    <a:pt x="154916" y="60500"/>
                  </a:lnTo>
                  <a:lnTo>
                    <a:pt x="164340" y="53589"/>
                  </a:lnTo>
                  <a:lnTo>
                    <a:pt x="169931" y="51830"/>
                  </a:lnTo>
                  <a:lnTo>
                    <a:pt x="210642" y="51830"/>
                  </a:lnTo>
                  <a:lnTo>
                    <a:pt x="207061" y="48438"/>
                  </a:lnTo>
                  <a:lnTo>
                    <a:pt x="203417" y="44920"/>
                  </a:lnTo>
                  <a:lnTo>
                    <a:pt x="198956" y="42281"/>
                  </a:lnTo>
                  <a:lnTo>
                    <a:pt x="193679" y="40522"/>
                  </a:lnTo>
                  <a:lnTo>
                    <a:pt x="188402" y="38637"/>
                  </a:lnTo>
                  <a:lnTo>
                    <a:pt x="182685" y="37695"/>
                  </a:lnTo>
                  <a:close/>
                </a:path>
                <a:path w="946150" h="183515">
                  <a:moveTo>
                    <a:pt x="259678" y="39579"/>
                  </a:moveTo>
                  <a:lnTo>
                    <a:pt x="243658" y="39579"/>
                  </a:lnTo>
                  <a:lnTo>
                    <a:pt x="243658" y="143807"/>
                  </a:lnTo>
                  <a:lnTo>
                    <a:pt x="259678" y="143807"/>
                  </a:lnTo>
                  <a:lnTo>
                    <a:pt x="259678" y="88646"/>
                  </a:lnTo>
                  <a:lnTo>
                    <a:pt x="260369" y="80227"/>
                  </a:lnTo>
                  <a:lnTo>
                    <a:pt x="261751" y="74071"/>
                  </a:lnTo>
                  <a:lnTo>
                    <a:pt x="263259" y="67914"/>
                  </a:lnTo>
                  <a:lnTo>
                    <a:pt x="265709" y="63076"/>
                  </a:lnTo>
                  <a:lnTo>
                    <a:pt x="269102" y="59558"/>
                  </a:lnTo>
                  <a:lnTo>
                    <a:pt x="272596" y="55788"/>
                  </a:lnTo>
                  <a:lnTo>
                    <a:pt x="259678" y="55788"/>
                  </a:lnTo>
                  <a:lnTo>
                    <a:pt x="259678" y="39579"/>
                  </a:lnTo>
                  <a:close/>
                </a:path>
                <a:path w="946150" h="183515">
                  <a:moveTo>
                    <a:pt x="319679" y="51830"/>
                  </a:moveTo>
                  <a:lnTo>
                    <a:pt x="295300" y="51830"/>
                  </a:lnTo>
                  <a:lnTo>
                    <a:pt x="300640" y="53778"/>
                  </a:lnTo>
                  <a:lnTo>
                    <a:pt x="304158" y="57673"/>
                  </a:lnTo>
                  <a:lnTo>
                    <a:pt x="308179" y="62197"/>
                  </a:lnTo>
                  <a:lnTo>
                    <a:pt x="310190" y="69987"/>
                  </a:lnTo>
                  <a:lnTo>
                    <a:pt x="310190" y="143807"/>
                  </a:lnTo>
                  <a:lnTo>
                    <a:pt x="326210" y="143807"/>
                  </a:lnTo>
                  <a:lnTo>
                    <a:pt x="326089" y="74071"/>
                  </a:lnTo>
                  <a:lnTo>
                    <a:pt x="325896" y="71181"/>
                  </a:lnTo>
                  <a:lnTo>
                    <a:pt x="325268" y="66908"/>
                  </a:lnTo>
                  <a:lnTo>
                    <a:pt x="324830" y="63076"/>
                  </a:lnTo>
                  <a:lnTo>
                    <a:pt x="324765" y="62511"/>
                  </a:lnTo>
                  <a:lnTo>
                    <a:pt x="323446" y="58239"/>
                  </a:lnTo>
                  <a:lnTo>
                    <a:pt x="321310" y="54092"/>
                  </a:lnTo>
                  <a:lnTo>
                    <a:pt x="319679" y="51830"/>
                  </a:lnTo>
                  <a:close/>
                </a:path>
                <a:path w="946150" h="183515">
                  <a:moveTo>
                    <a:pt x="290588" y="37695"/>
                  </a:moveTo>
                  <a:lnTo>
                    <a:pt x="284808" y="37695"/>
                  </a:lnTo>
                  <a:lnTo>
                    <a:pt x="279468" y="39077"/>
                  </a:lnTo>
                  <a:lnTo>
                    <a:pt x="274568" y="41841"/>
                  </a:lnTo>
                  <a:lnTo>
                    <a:pt x="269793" y="44480"/>
                  </a:lnTo>
                  <a:lnTo>
                    <a:pt x="264830" y="49129"/>
                  </a:lnTo>
                  <a:lnTo>
                    <a:pt x="259678" y="55788"/>
                  </a:lnTo>
                  <a:lnTo>
                    <a:pt x="272596" y="55788"/>
                  </a:lnTo>
                  <a:lnTo>
                    <a:pt x="273877" y="54406"/>
                  </a:lnTo>
                  <a:lnTo>
                    <a:pt x="280222" y="51830"/>
                  </a:lnTo>
                  <a:lnTo>
                    <a:pt x="319679" y="51830"/>
                  </a:lnTo>
                  <a:lnTo>
                    <a:pt x="316138" y="46918"/>
                  </a:lnTo>
                  <a:lnTo>
                    <a:pt x="309357" y="41841"/>
                  </a:lnTo>
                  <a:lnTo>
                    <a:pt x="300778" y="38720"/>
                  </a:lnTo>
                  <a:lnTo>
                    <a:pt x="290588" y="37695"/>
                  </a:lnTo>
                  <a:close/>
                </a:path>
                <a:path w="946150" h="183515">
                  <a:moveTo>
                    <a:pt x="401821" y="37695"/>
                  </a:moveTo>
                  <a:lnTo>
                    <a:pt x="394659" y="37695"/>
                  </a:lnTo>
                  <a:lnTo>
                    <a:pt x="387898" y="38119"/>
                  </a:lnTo>
                  <a:lnTo>
                    <a:pt x="353948" y="63704"/>
                  </a:lnTo>
                  <a:lnTo>
                    <a:pt x="348294" y="91787"/>
                  </a:lnTo>
                  <a:lnTo>
                    <a:pt x="348641" y="99326"/>
                  </a:lnTo>
                  <a:lnTo>
                    <a:pt x="348648" y="99479"/>
                  </a:lnTo>
                  <a:lnTo>
                    <a:pt x="377382" y="143430"/>
                  </a:lnTo>
                  <a:lnTo>
                    <a:pt x="385487" y="145691"/>
                  </a:lnTo>
                  <a:lnTo>
                    <a:pt x="401947" y="145691"/>
                  </a:lnTo>
                  <a:lnTo>
                    <a:pt x="425712" y="131556"/>
                  </a:lnTo>
                  <a:lnTo>
                    <a:pt x="389759" y="131556"/>
                  </a:lnTo>
                  <a:lnTo>
                    <a:pt x="384105" y="129859"/>
                  </a:lnTo>
                  <a:lnTo>
                    <a:pt x="364315" y="84123"/>
                  </a:lnTo>
                  <a:lnTo>
                    <a:pt x="365571" y="77275"/>
                  </a:lnTo>
                  <a:lnTo>
                    <a:pt x="389759" y="51830"/>
                  </a:lnTo>
                  <a:lnTo>
                    <a:pt x="425695" y="51830"/>
                  </a:lnTo>
                  <a:lnTo>
                    <a:pt x="423496" y="49003"/>
                  </a:lnTo>
                  <a:lnTo>
                    <a:pt x="418282" y="44291"/>
                  </a:lnTo>
                  <a:lnTo>
                    <a:pt x="407978" y="39014"/>
                  </a:lnTo>
                  <a:lnTo>
                    <a:pt x="401821" y="37695"/>
                  </a:lnTo>
                  <a:close/>
                </a:path>
                <a:path w="946150" h="183515">
                  <a:moveTo>
                    <a:pt x="444794" y="127598"/>
                  </a:moveTo>
                  <a:lnTo>
                    <a:pt x="428773" y="127598"/>
                  </a:lnTo>
                  <a:lnTo>
                    <a:pt x="428773" y="143807"/>
                  </a:lnTo>
                  <a:lnTo>
                    <a:pt x="444794" y="143807"/>
                  </a:lnTo>
                  <a:lnTo>
                    <a:pt x="444794" y="127598"/>
                  </a:lnTo>
                  <a:close/>
                </a:path>
                <a:path w="946150" h="183515">
                  <a:moveTo>
                    <a:pt x="425695" y="51830"/>
                  </a:moveTo>
                  <a:lnTo>
                    <a:pt x="402575" y="51830"/>
                  </a:lnTo>
                  <a:lnTo>
                    <a:pt x="408292" y="53589"/>
                  </a:lnTo>
                  <a:lnTo>
                    <a:pt x="413318" y="57108"/>
                  </a:lnTo>
                  <a:lnTo>
                    <a:pt x="418344" y="60500"/>
                  </a:lnTo>
                  <a:lnTo>
                    <a:pt x="422240" y="65212"/>
                  </a:lnTo>
                  <a:lnTo>
                    <a:pt x="425004" y="71243"/>
                  </a:lnTo>
                  <a:lnTo>
                    <a:pt x="427894" y="77275"/>
                  </a:lnTo>
                  <a:lnTo>
                    <a:pt x="429339" y="84123"/>
                  </a:lnTo>
                  <a:lnTo>
                    <a:pt x="429307" y="99479"/>
                  </a:lnTo>
                  <a:lnTo>
                    <a:pt x="427894" y="106174"/>
                  </a:lnTo>
                  <a:lnTo>
                    <a:pt x="425092" y="112143"/>
                  </a:lnTo>
                  <a:lnTo>
                    <a:pt x="422326" y="118174"/>
                  </a:lnTo>
                  <a:lnTo>
                    <a:pt x="422240" y="118362"/>
                  </a:lnTo>
                  <a:lnTo>
                    <a:pt x="418344" y="123074"/>
                  </a:lnTo>
                  <a:lnTo>
                    <a:pt x="408292" y="129859"/>
                  </a:lnTo>
                  <a:lnTo>
                    <a:pt x="402575" y="131556"/>
                  </a:lnTo>
                  <a:lnTo>
                    <a:pt x="425712" y="131556"/>
                  </a:lnTo>
                  <a:lnTo>
                    <a:pt x="428773" y="127598"/>
                  </a:lnTo>
                  <a:lnTo>
                    <a:pt x="444794" y="127598"/>
                  </a:lnTo>
                  <a:lnTo>
                    <a:pt x="444794" y="55788"/>
                  </a:lnTo>
                  <a:lnTo>
                    <a:pt x="428773" y="55788"/>
                  </a:lnTo>
                  <a:lnTo>
                    <a:pt x="425695" y="51830"/>
                  </a:lnTo>
                  <a:close/>
                </a:path>
                <a:path w="946150" h="183515">
                  <a:moveTo>
                    <a:pt x="444794" y="0"/>
                  </a:moveTo>
                  <a:lnTo>
                    <a:pt x="428773" y="0"/>
                  </a:lnTo>
                  <a:lnTo>
                    <a:pt x="428773" y="55788"/>
                  </a:lnTo>
                  <a:lnTo>
                    <a:pt x="444794" y="55788"/>
                  </a:lnTo>
                  <a:lnTo>
                    <a:pt x="444794" y="0"/>
                  </a:lnTo>
                  <a:close/>
                </a:path>
                <a:path w="946150" h="183515">
                  <a:moveTo>
                    <a:pt x="479434" y="39579"/>
                  </a:moveTo>
                  <a:lnTo>
                    <a:pt x="461717" y="39579"/>
                  </a:lnTo>
                  <a:lnTo>
                    <a:pt x="502428" y="142299"/>
                  </a:lnTo>
                  <a:lnTo>
                    <a:pt x="495517" y="161146"/>
                  </a:lnTo>
                  <a:lnTo>
                    <a:pt x="494260" y="163597"/>
                  </a:lnTo>
                  <a:lnTo>
                    <a:pt x="491747" y="166612"/>
                  </a:lnTo>
                  <a:lnTo>
                    <a:pt x="490302" y="167555"/>
                  </a:lnTo>
                  <a:lnTo>
                    <a:pt x="488669" y="167932"/>
                  </a:lnTo>
                  <a:lnTo>
                    <a:pt x="487036" y="168434"/>
                  </a:lnTo>
                  <a:lnTo>
                    <a:pt x="484648" y="168685"/>
                  </a:lnTo>
                  <a:lnTo>
                    <a:pt x="471706" y="168685"/>
                  </a:lnTo>
                  <a:lnTo>
                    <a:pt x="471706" y="183387"/>
                  </a:lnTo>
                  <a:lnTo>
                    <a:pt x="493695" y="183387"/>
                  </a:lnTo>
                  <a:lnTo>
                    <a:pt x="498721" y="182130"/>
                  </a:lnTo>
                  <a:lnTo>
                    <a:pt x="505758" y="177104"/>
                  </a:lnTo>
                  <a:lnTo>
                    <a:pt x="508899" y="172141"/>
                  </a:lnTo>
                  <a:lnTo>
                    <a:pt x="511663" y="164727"/>
                  </a:lnTo>
                  <a:lnTo>
                    <a:pt x="528006" y="120436"/>
                  </a:lnTo>
                  <a:lnTo>
                    <a:pt x="511098" y="120436"/>
                  </a:lnTo>
                  <a:lnTo>
                    <a:pt x="479434" y="39579"/>
                  </a:lnTo>
                  <a:close/>
                </a:path>
                <a:path w="946150" h="183515">
                  <a:moveTo>
                    <a:pt x="557840" y="39579"/>
                  </a:moveTo>
                  <a:lnTo>
                    <a:pt x="540500" y="39579"/>
                  </a:lnTo>
                  <a:lnTo>
                    <a:pt x="511098" y="120436"/>
                  </a:lnTo>
                  <a:lnTo>
                    <a:pt x="528006" y="120436"/>
                  </a:lnTo>
                  <a:lnTo>
                    <a:pt x="557840" y="39579"/>
                  </a:lnTo>
                  <a:close/>
                </a:path>
                <a:path w="946150" h="183515">
                  <a:moveTo>
                    <a:pt x="591168" y="39579"/>
                  </a:moveTo>
                  <a:lnTo>
                    <a:pt x="575147" y="39579"/>
                  </a:lnTo>
                  <a:lnTo>
                    <a:pt x="575147" y="143807"/>
                  </a:lnTo>
                  <a:lnTo>
                    <a:pt x="591168" y="143807"/>
                  </a:lnTo>
                  <a:lnTo>
                    <a:pt x="591168" y="87013"/>
                  </a:lnTo>
                  <a:lnTo>
                    <a:pt x="591897" y="79536"/>
                  </a:lnTo>
                  <a:lnTo>
                    <a:pt x="591921" y="79285"/>
                  </a:lnTo>
                  <a:lnTo>
                    <a:pt x="594937" y="67725"/>
                  </a:lnTo>
                  <a:lnTo>
                    <a:pt x="597324" y="63013"/>
                  </a:lnTo>
                  <a:lnTo>
                    <a:pt x="600591" y="59369"/>
                  </a:lnTo>
                  <a:lnTo>
                    <a:pt x="603725" y="55788"/>
                  </a:lnTo>
                  <a:lnTo>
                    <a:pt x="591168" y="55788"/>
                  </a:lnTo>
                  <a:lnTo>
                    <a:pt x="591168" y="39579"/>
                  </a:lnTo>
                  <a:close/>
                </a:path>
                <a:path w="946150" h="183515">
                  <a:moveTo>
                    <a:pt x="649693" y="51830"/>
                  </a:moveTo>
                  <a:lnTo>
                    <a:pt x="624088" y="51830"/>
                  </a:lnTo>
                  <a:lnTo>
                    <a:pt x="626812" y="53126"/>
                  </a:lnTo>
                  <a:lnTo>
                    <a:pt x="629288" y="54343"/>
                  </a:lnTo>
                  <a:lnTo>
                    <a:pt x="633009" y="59181"/>
                  </a:lnTo>
                  <a:lnTo>
                    <a:pt x="636904" y="64081"/>
                  </a:lnTo>
                  <a:lnTo>
                    <a:pt x="638852" y="70929"/>
                  </a:lnTo>
                  <a:lnTo>
                    <a:pt x="638852" y="143807"/>
                  </a:lnTo>
                  <a:lnTo>
                    <a:pt x="654872" y="143807"/>
                  </a:lnTo>
                  <a:lnTo>
                    <a:pt x="654895" y="87013"/>
                  </a:lnTo>
                  <a:lnTo>
                    <a:pt x="655563" y="79536"/>
                  </a:lnTo>
                  <a:lnTo>
                    <a:pt x="656946" y="73505"/>
                  </a:lnTo>
                  <a:lnTo>
                    <a:pt x="658391" y="67725"/>
                  </a:lnTo>
                  <a:lnTo>
                    <a:pt x="658453" y="67474"/>
                  </a:lnTo>
                  <a:lnTo>
                    <a:pt x="660966" y="62574"/>
                  </a:lnTo>
                  <a:lnTo>
                    <a:pt x="666268" y="56919"/>
                  </a:lnTo>
                  <a:lnTo>
                    <a:pt x="650914" y="56919"/>
                  </a:lnTo>
                  <a:lnTo>
                    <a:pt x="649693" y="51830"/>
                  </a:lnTo>
                  <a:close/>
                </a:path>
                <a:path w="946150" h="183515">
                  <a:moveTo>
                    <a:pt x="712797" y="51830"/>
                  </a:moveTo>
                  <a:lnTo>
                    <a:pt x="688107" y="51830"/>
                  </a:lnTo>
                  <a:lnTo>
                    <a:pt x="690831" y="53126"/>
                  </a:lnTo>
                  <a:lnTo>
                    <a:pt x="693305" y="54343"/>
                  </a:lnTo>
                  <a:lnTo>
                    <a:pt x="696903" y="59181"/>
                  </a:lnTo>
                  <a:lnTo>
                    <a:pt x="699928" y="63013"/>
                  </a:lnTo>
                  <a:lnTo>
                    <a:pt x="700707" y="64081"/>
                  </a:lnTo>
                  <a:lnTo>
                    <a:pt x="701582" y="67262"/>
                  </a:lnTo>
                  <a:lnTo>
                    <a:pt x="702557" y="70929"/>
                  </a:lnTo>
                  <a:lnTo>
                    <a:pt x="702557" y="143807"/>
                  </a:lnTo>
                  <a:lnTo>
                    <a:pt x="718577" y="143807"/>
                  </a:lnTo>
                  <a:lnTo>
                    <a:pt x="718577" y="75955"/>
                  </a:lnTo>
                  <a:lnTo>
                    <a:pt x="718064" y="67725"/>
                  </a:lnTo>
                  <a:lnTo>
                    <a:pt x="718035" y="67262"/>
                  </a:lnTo>
                  <a:lnTo>
                    <a:pt x="716410" y="59652"/>
                  </a:lnTo>
                  <a:lnTo>
                    <a:pt x="713700" y="53126"/>
                  </a:lnTo>
                  <a:lnTo>
                    <a:pt x="712797" y="51830"/>
                  </a:lnTo>
                  <a:close/>
                </a:path>
                <a:path w="946150" h="183515">
                  <a:moveTo>
                    <a:pt x="683898" y="37695"/>
                  </a:moveTo>
                  <a:lnTo>
                    <a:pt x="650914" y="56919"/>
                  </a:lnTo>
                  <a:lnTo>
                    <a:pt x="666268" y="56919"/>
                  </a:lnTo>
                  <a:lnTo>
                    <a:pt x="668704" y="54343"/>
                  </a:lnTo>
                  <a:lnTo>
                    <a:pt x="668424" y="54343"/>
                  </a:lnTo>
                  <a:lnTo>
                    <a:pt x="674537" y="51830"/>
                  </a:lnTo>
                  <a:lnTo>
                    <a:pt x="712797" y="51830"/>
                  </a:lnTo>
                  <a:lnTo>
                    <a:pt x="709907" y="47684"/>
                  </a:lnTo>
                  <a:lnTo>
                    <a:pt x="705031" y="43314"/>
                  </a:lnTo>
                  <a:lnTo>
                    <a:pt x="699070" y="40192"/>
                  </a:lnTo>
                  <a:lnTo>
                    <a:pt x="692026" y="38319"/>
                  </a:lnTo>
                  <a:lnTo>
                    <a:pt x="683898" y="37695"/>
                  </a:lnTo>
                  <a:close/>
                </a:path>
                <a:path w="946150" h="183515">
                  <a:moveTo>
                    <a:pt x="629114" y="37695"/>
                  </a:moveTo>
                  <a:lnTo>
                    <a:pt x="616298" y="37695"/>
                  </a:lnTo>
                  <a:lnTo>
                    <a:pt x="610957" y="39077"/>
                  </a:lnTo>
                  <a:lnTo>
                    <a:pt x="606057" y="41841"/>
                  </a:lnTo>
                  <a:lnTo>
                    <a:pt x="601282" y="44480"/>
                  </a:lnTo>
                  <a:lnTo>
                    <a:pt x="596319" y="49129"/>
                  </a:lnTo>
                  <a:lnTo>
                    <a:pt x="591168" y="55788"/>
                  </a:lnTo>
                  <a:lnTo>
                    <a:pt x="603725" y="55788"/>
                  </a:lnTo>
                  <a:lnTo>
                    <a:pt x="604989" y="54343"/>
                  </a:lnTo>
                  <a:lnTo>
                    <a:pt x="610643" y="51830"/>
                  </a:lnTo>
                  <a:lnTo>
                    <a:pt x="649693" y="51830"/>
                  </a:lnTo>
                  <a:lnTo>
                    <a:pt x="649407" y="50637"/>
                  </a:lnTo>
                  <a:lnTo>
                    <a:pt x="645951" y="45862"/>
                  </a:lnTo>
                  <a:lnTo>
                    <a:pt x="640548" y="42595"/>
                  </a:lnTo>
                  <a:lnTo>
                    <a:pt x="635271" y="39328"/>
                  </a:lnTo>
                  <a:lnTo>
                    <a:pt x="629114" y="37695"/>
                  </a:lnTo>
                  <a:close/>
                </a:path>
                <a:path w="946150" h="183515">
                  <a:moveTo>
                    <a:pt x="790653" y="37695"/>
                  </a:moveTo>
                  <a:lnTo>
                    <a:pt x="753712" y="53998"/>
                  </a:lnTo>
                  <a:lnTo>
                    <a:pt x="740330" y="91976"/>
                  </a:lnTo>
                  <a:lnTo>
                    <a:pt x="740678" y="98447"/>
                  </a:lnTo>
                  <a:lnTo>
                    <a:pt x="740731" y="99421"/>
                  </a:lnTo>
                  <a:lnTo>
                    <a:pt x="759213" y="134901"/>
                  </a:lnTo>
                  <a:lnTo>
                    <a:pt x="791030" y="145691"/>
                  </a:lnTo>
                  <a:lnTo>
                    <a:pt x="799877" y="145079"/>
                  </a:lnTo>
                  <a:lnTo>
                    <a:pt x="807946" y="143241"/>
                  </a:lnTo>
                  <a:lnTo>
                    <a:pt x="815237" y="140178"/>
                  </a:lnTo>
                  <a:lnTo>
                    <a:pt x="821752" y="135891"/>
                  </a:lnTo>
                  <a:lnTo>
                    <a:pt x="826416" y="131556"/>
                  </a:lnTo>
                  <a:lnTo>
                    <a:pt x="783428" y="131556"/>
                  </a:lnTo>
                  <a:lnTo>
                    <a:pt x="776769" y="129168"/>
                  </a:lnTo>
                  <a:lnTo>
                    <a:pt x="770863" y="124394"/>
                  </a:lnTo>
                  <a:lnTo>
                    <a:pt x="765083" y="119619"/>
                  </a:lnTo>
                  <a:lnTo>
                    <a:pt x="760874" y="113211"/>
                  </a:lnTo>
                  <a:lnTo>
                    <a:pt x="758235" y="105169"/>
                  </a:lnTo>
                  <a:lnTo>
                    <a:pt x="757104" y="101902"/>
                  </a:lnTo>
                  <a:lnTo>
                    <a:pt x="756413" y="98447"/>
                  </a:lnTo>
                  <a:lnTo>
                    <a:pt x="756162" y="94803"/>
                  </a:lnTo>
                  <a:lnTo>
                    <a:pt x="840976" y="94803"/>
                  </a:lnTo>
                  <a:lnTo>
                    <a:pt x="840976" y="89149"/>
                  </a:lnTo>
                  <a:lnTo>
                    <a:pt x="840540" y="81339"/>
                  </a:lnTo>
                  <a:lnTo>
                    <a:pt x="840419" y="80667"/>
                  </a:lnTo>
                  <a:lnTo>
                    <a:pt x="757670" y="80667"/>
                  </a:lnTo>
                  <a:lnTo>
                    <a:pt x="758377" y="76898"/>
                  </a:lnTo>
                  <a:lnTo>
                    <a:pt x="784119" y="51830"/>
                  </a:lnTo>
                  <a:lnTo>
                    <a:pt x="826496" y="51830"/>
                  </a:lnTo>
                  <a:lnTo>
                    <a:pt x="825898" y="51171"/>
                  </a:lnTo>
                  <a:lnTo>
                    <a:pt x="797754" y="38166"/>
                  </a:lnTo>
                  <a:lnTo>
                    <a:pt x="798869" y="38166"/>
                  </a:lnTo>
                  <a:lnTo>
                    <a:pt x="790653" y="37695"/>
                  </a:lnTo>
                  <a:close/>
                </a:path>
                <a:path w="946150" h="183515">
                  <a:moveTo>
                    <a:pt x="839091" y="110258"/>
                  </a:moveTo>
                  <a:lnTo>
                    <a:pt x="821940" y="110258"/>
                  </a:lnTo>
                  <a:lnTo>
                    <a:pt x="819553" y="116415"/>
                  </a:lnTo>
                  <a:lnTo>
                    <a:pt x="815658" y="121504"/>
                  </a:lnTo>
                  <a:lnTo>
                    <a:pt x="804852" y="129545"/>
                  </a:lnTo>
                  <a:lnTo>
                    <a:pt x="798381" y="131556"/>
                  </a:lnTo>
                  <a:lnTo>
                    <a:pt x="826416" y="131556"/>
                  </a:lnTo>
                  <a:lnTo>
                    <a:pt x="827429" y="130613"/>
                  </a:lnTo>
                  <a:lnTo>
                    <a:pt x="832212" y="124582"/>
                  </a:lnTo>
                  <a:lnTo>
                    <a:pt x="836099" y="117797"/>
                  </a:lnTo>
                  <a:lnTo>
                    <a:pt x="839091" y="110258"/>
                  </a:lnTo>
                  <a:close/>
                </a:path>
                <a:path w="946150" h="183515">
                  <a:moveTo>
                    <a:pt x="826496" y="51830"/>
                  </a:moveTo>
                  <a:lnTo>
                    <a:pt x="797815" y="51830"/>
                  </a:lnTo>
                  <a:lnTo>
                    <a:pt x="803909" y="53464"/>
                  </a:lnTo>
                  <a:lnTo>
                    <a:pt x="809312" y="56731"/>
                  </a:lnTo>
                  <a:lnTo>
                    <a:pt x="814841" y="59998"/>
                  </a:lnTo>
                  <a:lnTo>
                    <a:pt x="818925" y="64584"/>
                  </a:lnTo>
                  <a:lnTo>
                    <a:pt x="821563" y="70490"/>
                  </a:lnTo>
                  <a:lnTo>
                    <a:pt x="822715" y="73254"/>
                  </a:lnTo>
                  <a:lnTo>
                    <a:pt x="822820" y="73505"/>
                  </a:lnTo>
                  <a:lnTo>
                    <a:pt x="823518" y="76646"/>
                  </a:lnTo>
                  <a:lnTo>
                    <a:pt x="823574" y="76898"/>
                  </a:lnTo>
                  <a:lnTo>
                    <a:pt x="823825" y="80667"/>
                  </a:lnTo>
                  <a:lnTo>
                    <a:pt x="840419" y="80667"/>
                  </a:lnTo>
                  <a:lnTo>
                    <a:pt x="839233" y="74118"/>
                  </a:lnTo>
                  <a:lnTo>
                    <a:pt x="837054" y="67486"/>
                  </a:lnTo>
                  <a:lnTo>
                    <a:pt x="834003" y="61443"/>
                  </a:lnTo>
                  <a:lnTo>
                    <a:pt x="830233" y="55953"/>
                  </a:lnTo>
                  <a:lnTo>
                    <a:pt x="826496" y="51830"/>
                  </a:lnTo>
                  <a:close/>
                </a:path>
                <a:path w="946150" h="183515">
                  <a:moveTo>
                    <a:pt x="879219" y="39579"/>
                  </a:moveTo>
                  <a:lnTo>
                    <a:pt x="863199" y="39579"/>
                  </a:lnTo>
                  <a:lnTo>
                    <a:pt x="863199" y="143807"/>
                  </a:lnTo>
                  <a:lnTo>
                    <a:pt x="879219" y="143807"/>
                  </a:lnTo>
                  <a:lnTo>
                    <a:pt x="879219" y="88646"/>
                  </a:lnTo>
                  <a:lnTo>
                    <a:pt x="879910" y="80227"/>
                  </a:lnTo>
                  <a:lnTo>
                    <a:pt x="881292" y="74071"/>
                  </a:lnTo>
                  <a:lnTo>
                    <a:pt x="882800" y="67914"/>
                  </a:lnTo>
                  <a:lnTo>
                    <a:pt x="885250" y="63076"/>
                  </a:lnTo>
                  <a:lnTo>
                    <a:pt x="888643" y="59558"/>
                  </a:lnTo>
                  <a:lnTo>
                    <a:pt x="892137" y="55788"/>
                  </a:lnTo>
                  <a:lnTo>
                    <a:pt x="879219" y="55788"/>
                  </a:lnTo>
                  <a:lnTo>
                    <a:pt x="879219" y="39579"/>
                  </a:lnTo>
                  <a:close/>
                </a:path>
                <a:path w="946150" h="183515">
                  <a:moveTo>
                    <a:pt x="939220" y="51830"/>
                  </a:moveTo>
                  <a:lnTo>
                    <a:pt x="914841" y="51830"/>
                  </a:lnTo>
                  <a:lnTo>
                    <a:pt x="920181" y="53778"/>
                  </a:lnTo>
                  <a:lnTo>
                    <a:pt x="923699" y="57673"/>
                  </a:lnTo>
                  <a:lnTo>
                    <a:pt x="927720" y="62197"/>
                  </a:lnTo>
                  <a:lnTo>
                    <a:pt x="929731" y="69987"/>
                  </a:lnTo>
                  <a:lnTo>
                    <a:pt x="929731" y="143807"/>
                  </a:lnTo>
                  <a:lnTo>
                    <a:pt x="945751" y="143807"/>
                  </a:lnTo>
                  <a:lnTo>
                    <a:pt x="945630" y="74071"/>
                  </a:lnTo>
                  <a:lnTo>
                    <a:pt x="945437" y="71181"/>
                  </a:lnTo>
                  <a:lnTo>
                    <a:pt x="944809" y="66908"/>
                  </a:lnTo>
                  <a:lnTo>
                    <a:pt x="944371" y="63076"/>
                  </a:lnTo>
                  <a:lnTo>
                    <a:pt x="944306" y="62511"/>
                  </a:lnTo>
                  <a:lnTo>
                    <a:pt x="942987" y="58239"/>
                  </a:lnTo>
                  <a:lnTo>
                    <a:pt x="940851" y="54092"/>
                  </a:lnTo>
                  <a:lnTo>
                    <a:pt x="939220" y="51830"/>
                  </a:lnTo>
                  <a:close/>
                </a:path>
                <a:path w="946150" h="183515">
                  <a:moveTo>
                    <a:pt x="910129" y="37695"/>
                  </a:moveTo>
                  <a:lnTo>
                    <a:pt x="904349" y="37695"/>
                  </a:lnTo>
                  <a:lnTo>
                    <a:pt x="899009" y="39077"/>
                  </a:lnTo>
                  <a:lnTo>
                    <a:pt x="894109" y="41841"/>
                  </a:lnTo>
                  <a:lnTo>
                    <a:pt x="889334" y="44480"/>
                  </a:lnTo>
                  <a:lnTo>
                    <a:pt x="884371" y="49129"/>
                  </a:lnTo>
                  <a:lnTo>
                    <a:pt x="879219" y="55788"/>
                  </a:lnTo>
                  <a:lnTo>
                    <a:pt x="892137" y="55788"/>
                  </a:lnTo>
                  <a:lnTo>
                    <a:pt x="893418" y="54406"/>
                  </a:lnTo>
                  <a:lnTo>
                    <a:pt x="899763" y="51830"/>
                  </a:lnTo>
                  <a:lnTo>
                    <a:pt x="939220" y="51830"/>
                  </a:lnTo>
                  <a:lnTo>
                    <a:pt x="935679" y="46918"/>
                  </a:lnTo>
                  <a:lnTo>
                    <a:pt x="928898" y="41841"/>
                  </a:lnTo>
                  <a:lnTo>
                    <a:pt x="920319" y="38720"/>
                  </a:lnTo>
                  <a:lnTo>
                    <a:pt x="910129" y="37695"/>
                  </a:lnTo>
                  <a:close/>
                </a:path>
              </a:pathLst>
            </a:custGeom>
            <a:solidFill>
              <a:srgbClr val="000000"/>
            </a:solidFill>
          </p:spPr>
          <p:txBody>
            <a:bodyPr wrap="square" lIns="0" tIns="0" rIns="0" bIns="0" rtlCol="0"/>
            <a:lstStyle/>
            <a:p>
              <a:endParaRPr dirty="0"/>
            </a:p>
          </p:txBody>
        </p:sp>
        <p:sp>
          <p:nvSpPr>
            <p:cNvPr id="14" name="object 14">
              <a:extLst>
                <a:ext uri="{FF2B5EF4-FFF2-40B4-BE49-F238E27FC236}">
                  <a16:creationId xmlns:a16="http://schemas.microsoft.com/office/drawing/2014/main" id="{541ACC1F-D12C-D0A0-C8D5-0BBA9A0F9020}"/>
                </a:ext>
              </a:extLst>
            </p:cNvPr>
            <p:cNvSpPr/>
            <p:nvPr/>
          </p:nvSpPr>
          <p:spPr>
            <a:xfrm>
              <a:off x="14240404" y="9769336"/>
              <a:ext cx="502920" cy="502920"/>
            </a:xfrm>
            <a:custGeom>
              <a:avLst/>
              <a:gdLst/>
              <a:ahLst/>
              <a:cxnLst/>
              <a:rect l="l" t="t" r="r" b="b"/>
              <a:pathLst>
                <a:path w="502919"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997BED"/>
            </a:solidFill>
          </p:spPr>
          <p:txBody>
            <a:bodyPr wrap="square" lIns="0" tIns="0" rIns="0" bIns="0" rtlCol="0"/>
            <a:lstStyle/>
            <a:p>
              <a:endParaRPr dirty="0"/>
            </a:p>
          </p:txBody>
        </p:sp>
        <p:pic>
          <p:nvPicPr>
            <p:cNvPr id="15" name="object 15">
              <a:extLst>
                <a:ext uri="{FF2B5EF4-FFF2-40B4-BE49-F238E27FC236}">
                  <a16:creationId xmlns:a16="http://schemas.microsoft.com/office/drawing/2014/main" id="{249F292B-C273-17F3-A1E7-7B3E6D90A5C7}"/>
                </a:ext>
              </a:extLst>
            </p:cNvPr>
            <p:cNvPicPr/>
            <p:nvPr/>
          </p:nvPicPr>
          <p:blipFill>
            <a:blip r:embed="rId6" cstate="print"/>
            <a:stretch>
              <a:fillRect/>
            </a:stretch>
          </p:blipFill>
          <p:spPr>
            <a:xfrm>
              <a:off x="15023353" y="9814004"/>
              <a:ext cx="751720" cy="407464"/>
            </a:xfrm>
            <a:prstGeom prst="rect">
              <a:avLst/>
            </a:prstGeom>
          </p:spPr>
        </p:pic>
        <p:sp>
          <p:nvSpPr>
            <p:cNvPr id="16" name="object 16">
              <a:extLst>
                <a:ext uri="{FF2B5EF4-FFF2-40B4-BE49-F238E27FC236}">
                  <a16:creationId xmlns:a16="http://schemas.microsoft.com/office/drawing/2014/main" id="{A27E5796-F3A5-6CE8-4212-73772E8B7F44}"/>
                </a:ext>
              </a:extLst>
            </p:cNvPr>
            <p:cNvSpPr/>
            <p:nvPr/>
          </p:nvSpPr>
          <p:spPr>
            <a:xfrm>
              <a:off x="16732474" y="8062581"/>
              <a:ext cx="502920" cy="502920"/>
            </a:xfrm>
            <a:custGeom>
              <a:avLst/>
              <a:gdLst/>
              <a:ahLst/>
              <a:cxnLst/>
              <a:rect l="l" t="t" r="r" b="b"/>
              <a:pathLst>
                <a:path w="502919"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FFC247"/>
            </a:solidFill>
          </p:spPr>
          <p:txBody>
            <a:bodyPr wrap="square" lIns="0" tIns="0" rIns="0" bIns="0" rtlCol="0"/>
            <a:lstStyle/>
            <a:p>
              <a:endParaRPr dirty="0"/>
            </a:p>
          </p:txBody>
        </p:sp>
        <p:sp>
          <p:nvSpPr>
            <p:cNvPr id="17" name="object 17">
              <a:extLst>
                <a:ext uri="{FF2B5EF4-FFF2-40B4-BE49-F238E27FC236}">
                  <a16:creationId xmlns:a16="http://schemas.microsoft.com/office/drawing/2014/main" id="{AF9622DC-A326-3734-27EA-D6D117C6F3BF}"/>
                </a:ext>
              </a:extLst>
            </p:cNvPr>
            <p:cNvSpPr/>
            <p:nvPr/>
          </p:nvSpPr>
          <p:spPr>
            <a:xfrm>
              <a:off x="17522209" y="8236251"/>
              <a:ext cx="683260" cy="187325"/>
            </a:xfrm>
            <a:custGeom>
              <a:avLst/>
              <a:gdLst/>
              <a:ahLst/>
              <a:cxnLst/>
              <a:rect l="l" t="t" r="r" b="b"/>
              <a:pathLst>
                <a:path w="683259" h="187325">
                  <a:moveTo>
                    <a:pt x="53527" y="1884"/>
                  </a:moveTo>
                  <a:lnTo>
                    <a:pt x="0" y="1884"/>
                  </a:lnTo>
                  <a:lnTo>
                    <a:pt x="0" y="145691"/>
                  </a:lnTo>
                  <a:lnTo>
                    <a:pt x="17339" y="145691"/>
                  </a:lnTo>
                  <a:lnTo>
                    <a:pt x="17339" y="85002"/>
                  </a:lnTo>
                  <a:lnTo>
                    <a:pt x="53527" y="85002"/>
                  </a:lnTo>
                  <a:lnTo>
                    <a:pt x="90520" y="69547"/>
                  </a:lnTo>
                  <a:lnTo>
                    <a:pt x="17339" y="69547"/>
                  </a:lnTo>
                  <a:lnTo>
                    <a:pt x="17339" y="17528"/>
                  </a:lnTo>
                  <a:lnTo>
                    <a:pt x="91593" y="17528"/>
                  </a:lnTo>
                  <a:lnTo>
                    <a:pt x="86887" y="12439"/>
                  </a:lnTo>
                  <a:lnTo>
                    <a:pt x="80278" y="7821"/>
                  </a:lnTo>
                  <a:lnTo>
                    <a:pt x="72516" y="4523"/>
                  </a:lnTo>
                  <a:lnTo>
                    <a:pt x="63598" y="2544"/>
                  </a:lnTo>
                  <a:lnTo>
                    <a:pt x="53527" y="1884"/>
                  </a:lnTo>
                  <a:close/>
                </a:path>
                <a:path w="683259" h="187325">
                  <a:moveTo>
                    <a:pt x="91593" y="17528"/>
                  </a:moveTo>
                  <a:lnTo>
                    <a:pt x="60940" y="17528"/>
                  </a:lnTo>
                  <a:lnTo>
                    <a:pt x="68479" y="19789"/>
                  </a:lnTo>
                  <a:lnTo>
                    <a:pt x="79285" y="28836"/>
                  </a:lnTo>
                  <a:lnTo>
                    <a:pt x="81987" y="35245"/>
                  </a:lnTo>
                  <a:lnTo>
                    <a:pt x="81865" y="52254"/>
                  </a:lnTo>
                  <a:lnTo>
                    <a:pt x="79348" y="58427"/>
                  </a:lnTo>
                  <a:lnTo>
                    <a:pt x="74071" y="62950"/>
                  </a:lnTo>
                  <a:lnTo>
                    <a:pt x="68793" y="67348"/>
                  </a:lnTo>
                  <a:lnTo>
                    <a:pt x="61191" y="69547"/>
                  </a:lnTo>
                  <a:lnTo>
                    <a:pt x="90520" y="69547"/>
                  </a:lnTo>
                  <a:lnTo>
                    <a:pt x="92141" y="67709"/>
                  </a:lnTo>
                  <a:lnTo>
                    <a:pt x="96028" y="60500"/>
                  </a:lnTo>
                  <a:lnTo>
                    <a:pt x="98360" y="52254"/>
                  </a:lnTo>
                  <a:lnTo>
                    <a:pt x="99138" y="42972"/>
                  </a:lnTo>
                  <a:lnTo>
                    <a:pt x="98372" y="33501"/>
                  </a:lnTo>
                  <a:lnTo>
                    <a:pt x="96075" y="25255"/>
                  </a:lnTo>
                  <a:lnTo>
                    <a:pt x="92247" y="18235"/>
                  </a:lnTo>
                  <a:lnTo>
                    <a:pt x="91593" y="17528"/>
                  </a:lnTo>
                  <a:close/>
                </a:path>
                <a:path w="683259" h="187325">
                  <a:moveTo>
                    <a:pt x="189659" y="53715"/>
                  </a:moveTo>
                  <a:lnTo>
                    <a:pt x="163398" y="53715"/>
                  </a:lnTo>
                  <a:lnTo>
                    <a:pt x="169807" y="56103"/>
                  </a:lnTo>
                  <a:lnTo>
                    <a:pt x="178853" y="65149"/>
                  </a:lnTo>
                  <a:lnTo>
                    <a:pt x="180989" y="71369"/>
                  </a:lnTo>
                  <a:lnTo>
                    <a:pt x="180989" y="79536"/>
                  </a:lnTo>
                  <a:lnTo>
                    <a:pt x="143860" y="86698"/>
                  </a:lnTo>
                  <a:lnTo>
                    <a:pt x="136497" y="88513"/>
                  </a:lnTo>
                  <a:lnTo>
                    <a:pt x="109746" y="108939"/>
                  </a:lnTo>
                  <a:lnTo>
                    <a:pt x="109746" y="127158"/>
                  </a:lnTo>
                  <a:lnTo>
                    <a:pt x="112761" y="134383"/>
                  </a:lnTo>
                  <a:lnTo>
                    <a:pt x="118792" y="139660"/>
                  </a:lnTo>
                  <a:lnTo>
                    <a:pt x="123811" y="143123"/>
                  </a:lnTo>
                  <a:lnTo>
                    <a:pt x="129851" y="145691"/>
                  </a:lnTo>
                  <a:lnTo>
                    <a:pt x="130050" y="145691"/>
                  </a:lnTo>
                  <a:lnTo>
                    <a:pt x="136775" y="147199"/>
                  </a:lnTo>
                  <a:lnTo>
                    <a:pt x="138017" y="147199"/>
                  </a:lnTo>
                  <a:lnTo>
                    <a:pt x="143671" y="147576"/>
                  </a:lnTo>
                  <a:lnTo>
                    <a:pt x="150869" y="147199"/>
                  </a:lnTo>
                  <a:lnTo>
                    <a:pt x="178126" y="133440"/>
                  </a:lnTo>
                  <a:lnTo>
                    <a:pt x="139525" y="133440"/>
                  </a:lnTo>
                  <a:lnTo>
                    <a:pt x="134687" y="131995"/>
                  </a:lnTo>
                  <a:lnTo>
                    <a:pt x="131043" y="129106"/>
                  </a:lnTo>
                  <a:lnTo>
                    <a:pt x="127525" y="126216"/>
                  </a:lnTo>
                  <a:lnTo>
                    <a:pt x="125766" y="122383"/>
                  </a:lnTo>
                  <a:lnTo>
                    <a:pt x="125766" y="113211"/>
                  </a:lnTo>
                  <a:lnTo>
                    <a:pt x="181178" y="92541"/>
                  </a:lnTo>
                  <a:lnTo>
                    <a:pt x="197010" y="92541"/>
                  </a:lnTo>
                  <a:lnTo>
                    <a:pt x="197010" y="77966"/>
                  </a:lnTo>
                  <a:lnTo>
                    <a:pt x="196472" y="72751"/>
                  </a:lnTo>
                  <a:lnTo>
                    <a:pt x="196382" y="71872"/>
                  </a:lnTo>
                  <a:lnTo>
                    <a:pt x="193869" y="60061"/>
                  </a:lnTo>
                  <a:lnTo>
                    <a:pt x="190853" y="54846"/>
                  </a:lnTo>
                  <a:lnTo>
                    <a:pt x="189659" y="53715"/>
                  </a:lnTo>
                  <a:close/>
                </a:path>
                <a:path w="683259" h="187325">
                  <a:moveTo>
                    <a:pt x="197010" y="129294"/>
                  </a:moveTo>
                  <a:lnTo>
                    <a:pt x="180989" y="129294"/>
                  </a:lnTo>
                  <a:lnTo>
                    <a:pt x="180989" y="145691"/>
                  </a:lnTo>
                  <a:lnTo>
                    <a:pt x="197010" y="145691"/>
                  </a:lnTo>
                  <a:lnTo>
                    <a:pt x="197010" y="129294"/>
                  </a:lnTo>
                  <a:close/>
                </a:path>
                <a:path w="683259" h="187325">
                  <a:moveTo>
                    <a:pt x="197010" y="92541"/>
                  </a:moveTo>
                  <a:lnTo>
                    <a:pt x="181178" y="92541"/>
                  </a:lnTo>
                  <a:lnTo>
                    <a:pt x="181166" y="101777"/>
                  </a:lnTo>
                  <a:lnTo>
                    <a:pt x="179805" y="108939"/>
                  </a:lnTo>
                  <a:lnTo>
                    <a:pt x="179733" y="109316"/>
                  </a:lnTo>
                  <a:lnTo>
                    <a:pt x="176843" y="115347"/>
                  </a:lnTo>
                  <a:lnTo>
                    <a:pt x="174079" y="121378"/>
                  </a:lnTo>
                  <a:lnTo>
                    <a:pt x="169178" y="126216"/>
                  </a:lnTo>
                  <a:lnTo>
                    <a:pt x="157493" y="132247"/>
                  </a:lnTo>
                  <a:lnTo>
                    <a:pt x="151964" y="133440"/>
                  </a:lnTo>
                  <a:lnTo>
                    <a:pt x="178126" y="133440"/>
                  </a:lnTo>
                  <a:lnTo>
                    <a:pt x="180989" y="129294"/>
                  </a:lnTo>
                  <a:lnTo>
                    <a:pt x="197010" y="129294"/>
                  </a:lnTo>
                  <a:lnTo>
                    <a:pt x="197010" y="92541"/>
                  </a:lnTo>
                  <a:close/>
                </a:path>
                <a:path w="683259" h="187325">
                  <a:moveTo>
                    <a:pt x="161702" y="39579"/>
                  </a:moveTo>
                  <a:lnTo>
                    <a:pt x="155545" y="39579"/>
                  </a:lnTo>
                  <a:lnTo>
                    <a:pt x="147959" y="40133"/>
                  </a:lnTo>
                  <a:lnTo>
                    <a:pt x="115688" y="65149"/>
                  </a:lnTo>
                  <a:lnTo>
                    <a:pt x="113704" y="72751"/>
                  </a:lnTo>
                  <a:lnTo>
                    <a:pt x="129724" y="72751"/>
                  </a:lnTo>
                  <a:lnTo>
                    <a:pt x="130980" y="66971"/>
                  </a:lnTo>
                  <a:lnTo>
                    <a:pt x="133933" y="62385"/>
                  </a:lnTo>
                  <a:lnTo>
                    <a:pt x="143357" y="55474"/>
                  </a:lnTo>
                  <a:lnTo>
                    <a:pt x="148949" y="53715"/>
                  </a:lnTo>
                  <a:lnTo>
                    <a:pt x="189659" y="53715"/>
                  </a:lnTo>
                  <a:lnTo>
                    <a:pt x="186078" y="50323"/>
                  </a:lnTo>
                  <a:lnTo>
                    <a:pt x="182434" y="46804"/>
                  </a:lnTo>
                  <a:lnTo>
                    <a:pt x="177974" y="44166"/>
                  </a:lnTo>
                  <a:lnTo>
                    <a:pt x="172696" y="42407"/>
                  </a:lnTo>
                  <a:lnTo>
                    <a:pt x="167419" y="40522"/>
                  </a:lnTo>
                  <a:lnTo>
                    <a:pt x="161702" y="39579"/>
                  </a:lnTo>
                  <a:close/>
                </a:path>
                <a:path w="683259" h="187325">
                  <a:moveTo>
                    <a:pt x="238695" y="41464"/>
                  </a:moveTo>
                  <a:lnTo>
                    <a:pt x="222675" y="41464"/>
                  </a:lnTo>
                  <a:lnTo>
                    <a:pt x="222675" y="145691"/>
                  </a:lnTo>
                  <a:lnTo>
                    <a:pt x="238695" y="145691"/>
                  </a:lnTo>
                  <a:lnTo>
                    <a:pt x="238695" y="41464"/>
                  </a:lnTo>
                  <a:close/>
                </a:path>
                <a:path w="683259" h="187325">
                  <a:moveTo>
                    <a:pt x="234172" y="0"/>
                  </a:moveTo>
                  <a:lnTo>
                    <a:pt x="227387" y="0"/>
                  </a:lnTo>
                  <a:lnTo>
                    <a:pt x="224497" y="1130"/>
                  </a:lnTo>
                  <a:lnTo>
                    <a:pt x="219722" y="5654"/>
                  </a:lnTo>
                  <a:lnTo>
                    <a:pt x="218529" y="8418"/>
                  </a:lnTo>
                  <a:lnTo>
                    <a:pt x="218529" y="14952"/>
                  </a:lnTo>
                  <a:lnTo>
                    <a:pt x="219722" y="17779"/>
                  </a:lnTo>
                  <a:lnTo>
                    <a:pt x="222110" y="20166"/>
                  </a:lnTo>
                  <a:lnTo>
                    <a:pt x="224497" y="22428"/>
                  </a:lnTo>
                  <a:lnTo>
                    <a:pt x="227387" y="23559"/>
                  </a:lnTo>
                  <a:lnTo>
                    <a:pt x="234172" y="23559"/>
                  </a:lnTo>
                  <a:lnTo>
                    <a:pt x="237062" y="22428"/>
                  </a:lnTo>
                  <a:lnTo>
                    <a:pt x="239449" y="20166"/>
                  </a:lnTo>
                  <a:lnTo>
                    <a:pt x="241837" y="17779"/>
                  </a:lnTo>
                  <a:lnTo>
                    <a:pt x="243030" y="14952"/>
                  </a:lnTo>
                  <a:lnTo>
                    <a:pt x="243030" y="8418"/>
                  </a:lnTo>
                  <a:lnTo>
                    <a:pt x="241837" y="5654"/>
                  </a:lnTo>
                  <a:lnTo>
                    <a:pt x="237062" y="1130"/>
                  </a:lnTo>
                  <a:lnTo>
                    <a:pt x="234172" y="0"/>
                  </a:lnTo>
                  <a:close/>
                </a:path>
                <a:path w="683259" h="187325">
                  <a:moveTo>
                    <a:pt x="281397" y="41464"/>
                  </a:moveTo>
                  <a:lnTo>
                    <a:pt x="265377" y="41464"/>
                  </a:lnTo>
                  <a:lnTo>
                    <a:pt x="265377" y="145691"/>
                  </a:lnTo>
                  <a:lnTo>
                    <a:pt x="281397" y="145691"/>
                  </a:lnTo>
                  <a:lnTo>
                    <a:pt x="281397" y="90531"/>
                  </a:lnTo>
                  <a:lnTo>
                    <a:pt x="282088" y="82112"/>
                  </a:lnTo>
                  <a:lnTo>
                    <a:pt x="283470" y="75955"/>
                  </a:lnTo>
                  <a:lnTo>
                    <a:pt x="284978" y="69798"/>
                  </a:lnTo>
                  <a:lnTo>
                    <a:pt x="287428" y="64961"/>
                  </a:lnTo>
                  <a:lnTo>
                    <a:pt x="290821" y="61443"/>
                  </a:lnTo>
                  <a:lnTo>
                    <a:pt x="294315" y="57673"/>
                  </a:lnTo>
                  <a:lnTo>
                    <a:pt x="281397" y="57673"/>
                  </a:lnTo>
                  <a:lnTo>
                    <a:pt x="281397" y="41464"/>
                  </a:lnTo>
                  <a:close/>
                </a:path>
                <a:path w="683259" h="187325">
                  <a:moveTo>
                    <a:pt x="341398" y="53715"/>
                  </a:moveTo>
                  <a:lnTo>
                    <a:pt x="317019" y="53715"/>
                  </a:lnTo>
                  <a:lnTo>
                    <a:pt x="322359" y="55663"/>
                  </a:lnTo>
                  <a:lnTo>
                    <a:pt x="325877" y="59558"/>
                  </a:lnTo>
                  <a:lnTo>
                    <a:pt x="329898" y="64081"/>
                  </a:lnTo>
                  <a:lnTo>
                    <a:pt x="331909" y="71872"/>
                  </a:lnTo>
                  <a:lnTo>
                    <a:pt x="331909" y="145691"/>
                  </a:lnTo>
                  <a:lnTo>
                    <a:pt x="347929" y="145691"/>
                  </a:lnTo>
                  <a:lnTo>
                    <a:pt x="347808" y="75955"/>
                  </a:lnTo>
                  <a:lnTo>
                    <a:pt x="347615" y="73065"/>
                  </a:lnTo>
                  <a:lnTo>
                    <a:pt x="346987" y="68793"/>
                  </a:lnTo>
                  <a:lnTo>
                    <a:pt x="346549" y="64961"/>
                  </a:lnTo>
                  <a:lnTo>
                    <a:pt x="346484" y="64395"/>
                  </a:lnTo>
                  <a:lnTo>
                    <a:pt x="345165" y="60123"/>
                  </a:lnTo>
                  <a:lnTo>
                    <a:pt x="343029" y="55977"/>
                  </a:lnTo>
                  <a:lnTo>
                    <a:pt x="341398" y="53715"/>
                  </a:lnTo>
                  <a:close/>
                </a:path>
                <a:path w="683259" h="187325">
                  <a:moveTo>
                    <a:pt x="312307" y="39579"/>
                  </a:moveTo>
                  <a:lnTo>
                    <a:pt x="306527" y="39579"/>
                  </a:lnTo>
                  <a:lnTo>
                    <a:pt x="301187" y="40962"/>
                  </a:lnTo>
                  <a:lnTo>
                    <a:pt x="296287" y="43726"/>
                  </a:lnTo>
                  <a:lnTo>
                    <a:pt x="291512" y="46365"/>
                  </a:lnTo>
                  <a:lnTo>
                    <a:pt x="286549" y="51014"/>
                  </a:lnTo>
                  <a:lnTo>
                    <a:pt x="281397" y="57673"/>
                  </a:lnTo>
                  <a:lnTo>
                    <a:pt x="294315" y="57673"/>
                  </a:lnTo>
                  <a:lnTo>
                    <a:pt x="295596" y="56291"/>
                  </a:lnTo>
                  <a:lnTo>
                    <a:pt x="301941" y="53715"/>
                  </a:lnTo>
                  <a:lnTo>
                    <a:pt x="341398" y="53715"/>
                  </a:lnTo>
                  <a:lnTo>
                    <a:pt x="337857" y="48803"/>
                  </a:lnTo>
                  <a:lnTo>
                    <a:pt x="331076" y="43726"/>
                  </a:lnTo>
                  <a:lnTo>
                    <a:pt x="322497" y="40604"/>
                  </a:lnTo>
                  <a:lnTo>
                    <a:pt x="312307" y="39579"/>
                  </a:lnTo>
                  <a:close/>
                </a:path>
                <a:path w="683259" h="187325">
                  <a:moveTo>
                    <a:pt x="395344" y="55600"/>
                  </a:moveTo>
                  <a:lnTo>
                    <a:pt x="379324" y="55600"/>
                  </a:lnTo>
                  <a:lnTo>
                    <a:pt x="379324" y="129420"/>
                  </a:lnTo>
                  <a:lnTo>
                    <a:pt x="381334" y="136268"/>
                  </a:lnTo>
                  <a:lnTo>
                    <a:pt x="389376" y="143807"/>
                  </a:lnTo>
                  <a:lnTo>
                    <a:pt x="395595" y="145691"/>
                  </a:lnTo>
                  <a:lnTo>
                    <a:pt x="418527" y="145691"/>
                  </a:lnTo>
                  <a:lnTo>
                    <a:pt x="418527" y="131556"/>
                  </a:lnTo>
                  <a:lnTo>
                    <a:pt x="404014" y="131556"/>
                  </a:lnTo>
                  <a:lnTo>
                    <a:pt x="401250" y="130990"/>
                  </a:lnTo>
                  <a:lnTo>
                    <a:pt x="395344" y="119933"/>
                  </a:lnTo>
                  <a:lnTo>
                    <a:pt x="395344" y="55600"/>
                  </a:lnTo>
                  <a:close/>
                </a:path>
                <a:path w="683259" h="187325">
                  <a:moveTo>
                    <a:pt x="418715" y="41464"/>
                  </a:moveTo>
                  <a:lnTo>
                    <a:pt x="362549" y="41464"/>
                  </a:lnTo>
                  <a:lnTo>
                    <a:pt x="362549" y="55600"/>
                  </a:lnTo>
                  <a:lnTo>
                    <a:pt x="418715" y="55600"/>
                  </a:lnTo>
                  <a:lnTo>
                    <a:pt x="418715" y="41464"/>
                  </a:lnTo>
                  <a:close/>
                </a:path>
                <a:path w="683259" h="187325">
                  <a:moveTo>
                    <a:pt x="395344" y="1884"/>
                  </a:moveTo>
                  <a:lnTo>
                    <a:pt x="379324" y="1884"/>
                  </a:lnTo>
                  <a:lnTo>
                    <a:pt x="379324" y="41464"/>
                  </a:lnTo>
                  <a:lnTo>
                    <a:pt x="395344" y="41464"/>
                  </a:lnTo>
                  <a:lnTo>
                    <a:pt x="395344" y="1884"/>
                  </a:lnTo>
                  <a:close/>
                </a:path>
                <a:path w="683259" h="187325">
                  <a:moveTo>
                    <a:pt x="454964" y="41464"/>
                  </a:moveTo>
                  <a:lnTo>
                    <a:pt x="438944" y="41464"/>
                  </a:lnTo>
                  <a:lnTo>
                    <a:pt x="438944" y="145691"/>
                  </a:lnTo>
                  <a:lnTo>
                    <a:pt x="454964" y="145691"/>
                  </a:lnTo>
                  <a:lnTo>
                    <a:pt x="454964" y="41464"/>
                  </a:lnTo>
                  <a:close/>
                </a:path>
                <a:path w="683259" h="187325">
                  <a:moveTo>
                    <a:pt x="450441" y="0"/>
                  </a:moveTo>
                  <a:lnTo>
                    <a:pt x="443656" y="0"/>
                  </a:lnTo>
                  <a:lnTo>
                    <a:pt x="440766" y="1130"/>
                  </a:lnTo>
                  <a:lnTo>
                    <a:pt x="435991" y="5654"/>
                  </a:lnTo>
                  <a:lnTo>
                    <a:pt x="434797" y="8418"/>
                  </a:lnTo>
                  <a:lnTo>
                    <a:pt x="434797" y="14952"/>
                  </a:lnTo>
                  <a:lnTo>
                    <a:pt x="435991" y="17779"/>
                  </a:lnTo>
                  <a:lnTo>
                    <a:pt x="438378" y="20166"/>
                  </a:lnTo>
                  <a:lnTo>
                    <a:pt x="440766" y="22428"/>
                  </a:lnTo>
                  <a:lnTo>
                    <a:pt x="443656" y="23559"/>
                  </a:lnTo>
                  <a:lnTo>
                    <a:pt x="450441" y="23559"/>
                  </a:lnTo>
                  <a:lnTo>
                    <a:pt x="453331" y="22428"/>
                  </a:lnTo>
                  <a:lnTo>
                    <a:pt x="455718" y="20166"/>
                  </a:lnTo>
                  <a:lnTo>
                    <a:pt x="458105" y="17779"/>
                  </a:lnTo>
                  <a:lnTo>
                    <a:pt x="459299" y="14952"/>
                  </a:lnTo>
                  <a:lnTo>
                    <a:pt x="459299" y="8418"/>
                  </a:lnTo>
                  <a:lnTo>
                    <a:pt x="458105" y="5654"/>
                  </a:lnTo>
                  <a:lnTo>
                    <a:pt x="453331" y="1130"/>
                  </a:lnTo>
                  <a:lnTo>
                    <a:pt x="450441" y="0"/>
                  </a:lnTo>
                  <a:close/>
                </a:path>
                <a:path w="683259" h="187325">
                  <a:moveTo>
                    <a:pt x="497666" y="41464"/>
                  </a:moveTo>
                  <a:lnTo>
                    <a:pt x="481645" y="41464"/>
                  </a:lnTo>
                  <a:lnTo>
                    <a:pt x="481645" y="145691"/>
                  </a:lnTo>
                  <a:lnTo>
                    <a:pt x="497666" y="145691"/>
                  </a:lnTo>
                  <a:lnTo>
                    <a:pt x="497666" y="90531"/>
                  </a:lnTo>
                  <a:lnTo>
                    <a:pt x="498357" y="82112"/>
                  </a:lnTo>
                  <a:lnTo>
                    <a:pt x="499739" y="75955"/>
                  </a:lnTo>
                  <a:lnTo>
                    <a:pt x="501247" y="69798"/>
                  </a:lnTo>
                  <a:lnTo>
                    <a:pt x="503697" y="64961"/>
                  </a:lnTo>
                  <a:lnTo>
                    <a:pt x="507090" y="61443"/>
                  </a:lnTo>
                  <a:lnTo>
                    <a:pt x="510583" y="57673"/>
                  </a:lnTo>
                  <a:lnTo>
                    <a:pt x="497666" y="57673"/>
                  </a:lnTo>
                  <a:lnTo>
                    <a:pt x="497666" y="41464"/>
                  </a:lnTo>
                  <a:close/>
                </a:path>
                <a:path w="683259" h="187325">
                  <a:moveTo>
                    <a:pt x="557667" y="53715"/>
                  </a:moveTo>
                  <a:lnTo>
                    <a:pt x="533288" y="53715"/>
                  </a:lnTo>
                  <a:lnTo>
                    <a:pt x="538628" y="55663"/>
                  </a:lnTo>
                  <a:lnTo>
                    <a:pt x="542146" y="59558"/>
                  </a:lnTo>
                  <a:lnTo>
                    <a:pt x="546167" y="64081"/>
                  </a:lnTo>
                  <a:lnTo>
                    <a:pt x="548177" y="71872"/>
                  </a:lnTo>
                  <a:lnTo>
                    <a:pt x="548177" y="145691"/>
                  </a:lnTo>
                  <a:lnTo>
                    <a:pt x="564198" y="145691"/>
                  </a:lnTo>
                  <a:lnTo>
                    <a:pt x="564076" y="75955"/>
                  </a:lnTo>
                  <a:lnTo>
                    <a:pt x="563884" y="73065"/>
                  </a:lnTo>
                  <a:lnTo>
                    <a:pt x="563255" y="68793"/>
                  </a:lnTo>
                  <a:lnTo>
                    <a:pt x="562817" y="64961"/>
                  </a:lnTo>
                  <a:lnTo>
                    <a:pt x="562753" y="64395"/>
                  </a:lnTo>
                  <a:lnTo>
                    <a:pt x="561433" y="60123"/>
                  </a:lnTo>
                  <a:lnTo>
                    <a:pt x="559297" y="55977"/>
                  </a:lnTo>
                  <a:lnTo>
                    <a:pt x="557667" y="53715"/>
                  </a:lnTo>
                  <a:close/>
                </a:path>
                <a:path w="683259" h="187325">
                  <a:moveTo>
                    <a:pt x="528576" y="39579"/>
                  </a:moveTo>
                  <a:lnTo>
                    <a:pt x="522796" y="39579"/>
                  </a:lnTo>
                  <a:lnTo>
                    <a:pt x="517456" y="40962"/>
                  </a:lnTo>
                  <a:lnTo>
                    <a:pt x="512555" y="43726"/>
                  </a:lnTo>
                  <a:lnTo>
                    <a:pt x="507781" y="46365"/>
                  </a:lnTo>
                  <a:lnTo>
                    <a:pt x="502817" y="51014"/>
                  </a:lnTo>
                  <a:lnTo>
                    <a:pt x="497666" y="57673"/>
                  </a:lnTo>
                  <a:lnTo>
                    <a:pt x="510583" y="57673"/>
                  </a:lnTo>
                  <a:lnTo>
                    <a:pt x="511864" y="56291"/>
                  </a:lnTo>
                  <a:lnTo>
                    <a:pt x="518210" y="53715"/>
                  </a:lnTo>
                  <a:lnTo>
                    <a:pt x="557667" y="53715"/>
                  </a:lnTo>
                  <a:lnTo>
                    <a:pt x="554126" y="48803"/>
                  </a:lnTo>
                  <a:lnTo>
                    <a:pt x="547345" y="43726"/>
                  </a:lnTo>
                  <a:lnTo>
                    <a:pt x="538765" y="40604"/>
                  </a:lnTo>
                  <a:lnTo>
                    <a:pt x="528576" y="39579"/>
                  </a:lnTo>
                  <a:close/>
                </a:path>
                <a:path w="683259" h="187325">
                  <a:moveTo>
                    <a:pt x="606072" y="154173"/>
                  </a:moveTo>
                  <a:lnTo>
                    <a:pt x="589674" y="154173"/>
                  </a:lnTo>
                  <a:lnTo>
                    <a:pt x="591757" y="162419"/>
                  </a:lnTo>
                  <a:lnTo>
                    <a:pt x="627582" y="186673"/>
                  </a:lnTo>
                  <a:lnTo>
                    <a:pt x="636228" y="187156"/>
                  </a:lnTo>
                  <a:lnTo>
                    <a:pt x="646653" y="186496"/>
                  </a:lnTo>
                  <a:lnTo>
                    <a:pt x="655877" y="184517"/>
                  </a:lnTo>
                  <a:lnTo>
                    <a:pt x="663899" y="181219"/>
                  </a:lnTo>
                  <a:lnTo>
                    <a:pt x="670719" y="176601"/>
                  </a:lnTo>
                  <a:lnTo>
                    <a:pt x="673944" y="173020"/>
                  </a:lnTo>
                  <a:lnTo>
                    <a:pt x="636040" y="173020"/>
                  </a:lnTo>
                  <a:lnTo>
                    <a:pt x="624766" y="171842"/>
                  </a:lnTo>
                  <a:lnTo>
                    <a:pt x="616014" y="168309"/>
                  </a:lnTo>
                  <a:lnTo>
                    <a:pt x="609782" y="162419"/>
                  </a:lnTo>
                  <a:lnTo>
                    <a:pt x="606072" y="154173"/>
                  </a:lnTo>
                  <a:close/>
                </a:path>
                <a:path w="683259" h="187325">
                  <a:moveTo>
                    <a:pt x="683159" y="129482"/>
                  </a:moveTo>
                  <a:lnTo>
                    <a:pt x="667138" y="129482"/>
                  </a:lnTo>
                  <a:lnTo>
                    <a:pt x="667108" y="145314"/>
                  </a:lnTo>
                  <a:lnTo>
                    <a:pt x="665194" y="157330"/>
                  </a:lnTo>
                  <a:lnTo>
                    <a:pt x="659363" y="166047"/>
                  </a:lnTo>
                  <a:lnTo>
                    <a:pt x="649645" y="171277"/>
                  </a:lnTo>
                  <a:lnTo>
                    <a:pt x="636040" y="173020"/>
                  </a:lnTo>
                  <a:lnTo>
                    <a:pt x="673944" y="173020"/>
                  </a:lnTo>
                  <a:lnTo>
                    <a:pt x="676161" y="170558"/>
                  </a:lnTo>
                  <a:lnTo>
                    <a:pt x="680049" y="162796"/>
                  </a:lnTo>
                  <a:lnTo>
                    <a:pt x="682381" y="153313"/>
                  </a:lnTo>
                  <a:lnTo>
                    <a:pt x="683159" y="142110"/>
                  </a:lnTo>
                  <a:lnTo>
                    <a:pt x="683159" y="129482"/>
                  </a:lnTo>
                  <a:close/>
                </a:path>
                <a:path w="683259" h="187325">
                  <a:moveTo>
                    <a:pt x="640123" y="39579"/>
                  </a:moveTo>
                  <a:lnTo>
                    <a:pt x="623663" y="39579"/>
                  </a:lnTo>
                  <a:lnTo>
                    <a:pt x="615559" y="41904"/>
                  </a:lnTo>
                  <a:lnTo>
                    <a:pt x="589839" y="72139"/>
                  </a:lnTo>
                  <a:lnTo>
                    <a:pt x="587060" y="85945"/>
                  </a:lnTo>
                  <a:lnTo>
                    <a:pt x="587012" y="86274"/>
                  </a:lnTo>
                  <a:lnTo>
                    <a:pt x="586659" y="94049"/>
                  </a:lnTo>
                  <a:lnTo>
                    <a:pt x="586989" y="101148"/>
                  </a:lnTo>
                  <a:lnTo>
                    <a:pt x="587012" y="101659"/>
                  </a:lnTo>
                  <a:lnTo>
                    <a:pt x="615747" y="145314"/>
                  </a:lnTo>
                  <a:lnTo>
                    <a:pt x="623851" y="147576"/>
                  </a:lnTo>
                  <a:lnTo>
                    <a:pt x="640186" y="147576"/>
                  </a:lnTo>
                  <a:lnTo>
                    <a:pt x="646343" y="146257"/>
                  </a:lnTo>
                  <a:lnTo>
                    <a:pt x="656646" y="140980"/>
                  </a:lnTo>
                  <a:lnTo>
                    <a:pt x="661861" y="136268"/>
                  </a:lnTo>
                  <a:lnTo>
                    <a:pt x="664060" y="133440"/>
                  </a:lnTo>
                  <a:lnTo>
                    <a:pt x="628124" y="133440"/>
                  </a:lnTo>
                  <a:lnTo>
                    <a:pt x="622469" y="131744"/>
                  </a:lnTo>
                  <a:lnTo>
                    <a:pt x="602679" y="85945"/>
                  </a:lnTo>
                  <a:lnTo>
                    <a:pt x="603936" y="79159"/>
                  </a:lnTo>
                  <a:lnTo>
                    <a:pt x="628124" y="53715"/>
                  </a:lnTo>
                  <a:lnTo>
                    <a:pt x="664002" y="53715"/>
                  </a:lnTo>
                  <a:lnTo>
                    <a:pt x="661910" y="51076"/>
                  </a:lnTo>
                  <a:lnTo>
                    <a:pt x="656646" y="46365"/>
                  </a:lnTo>
                  <a:lnTo>
                    <a:pt x="651495" y="43726"/>
                  </a:lnTo>
                  <a:lnTo>
                    <a:pt x="646343" y="40962"/>
                  </a:lnTo>
                  <a:lnTo>
                    <a:pt x="640123" y="39579"/>
                  </a:lnTo>
                  <a:close/>
                </a:path>
                <a:path w="683259" h="187325">
                  <a:moveTo>
                    <a:pt x="664002" y="53715"/>
                  </a:moveTo>
                  <a:lnTo>
                    <a:pt x="640814" y="53715"/>
                  </a:lnTo>
                  <a:lnTo>
                    <a:pt x="646469" y="55474"/>
                  </a:lnTo>
                  <a:lnTo>
                    <a:pt x="651495" y="58992"/>
                  </a:lnTo>
                  <a:lnTo>
                    <a:pt x="656646" y="62385"/>
                  </a:lnTo>
                  <a:lnTo>
                    <a:pt x="660604" y="67097"/>
                  </a:lnTo>
                  <a:lnTo>
                    <a:pt x="663369" y="73128"/>
                  </a:lnTo>
                  <a:lnTo>
                    <a:pt x="666168" y="78971"/>
                  </a:lnTo>
                  <a:lnTo>
                    <a:pt x="666259" y="79159"/>
                  </a:lnTo>
                  <a:lnTo>
                    <a:pt x="667704" y="85945"/>
                  </a:lnTo>
                  <a:lnTo>
                    <a:pt x="667596" y="101659"/>
                  </a:lnTo>
                  <a:lnTo>
                    <a:pt x="666259" y="107996"/>
                  </a:lnTo>
                  <a:lnTo>
                    <a:pt x="663369" y="114027"/>
                  </a:lnTo>
                  <a:lnTo>
                    <a:pt x="660604" y="120059"/>
                  </a:lnTo>
                  <a:lnTo>
                    <a:pt x="656709" y="124833"/>
                  </a:lnTo>
                  <a:lnTo>
                    <a:pt x="651683" y="128352"/>
                  </a:lnTo>
                  <a:lnTo>
                    <a:pt x="646657" y="131744"/>
                  </a:lnTo>
                  <a:lnTo>
                    <a:pt x="640940" y="133440"/>
                  </a:lnTo>
                  <a:lnTo>
                    <a:pt x="664060" y="133440"/>
                  </a:lnTo>
                  <a:lnTo>
                    <a:pt x="667138" y="129482"/>
                  </a:lnTo>
                  <a:lnTo>
                    <a:pt x="683159" y="129482"/>
                  </a:lnTo>
                  <a:lnTo>
                    <a:pt x="683159" y="57673"/>
                  </a:lnTo>
                  <a:lnTo>
                    <a:pt x="667138" y="57673"/>
                  </a:lnTo>
                  <a:lnTo>
                    <a:pt x="664002" y="53715"/>
                  </a:lnTo>
                  <a:close/>
                </a:path>
                <a:path w="683259" h="187325">
                  <a:moveTo>
                    <a:pt x="683159" y="41464"/>
                  </a:moveTo>
                  <a:lnTo>
                    <a:pt x="667138" y="41464"/>
                  </a:lnTo>
                  <a:lnTo>
                    <a:pt x="667138" y="57673"/>
                  </a:lnTo>
                  <a:lnTo>
                    <a:pt x="683159" y="57673"/>
                  </a:lnTo>
                  <a:lnTo>
                    <a:pt x="683159" y="41464"/>
                  </a:lnTo>
                  <a:close/>
                </a:path>
              </a:pathLst>
            </a:custGeom>
            <a:solidFill>
              <a:srgbClr val="000000"/>
            </a:solidFill>
          </p:spPr>
          <p:txBody>
            <a:bodyPr wrap="square" lIns="0" tIns="0" rIns="0" bIns="0" rtlCol="0"/>
            <a:lstStyle/>
            <a:p>
              <a:endParaRPr dirty="0"/>
            </a:p>
          </p:txBody>
        </p:sp>
        <p:sp>
          <p:nvSpPr>
            <p:cNvPr id="18" name="object 18">
              <a:extLst>
                <a:ext uri="{FF2B5EF4-FFF2-40B4-BE49-F238E27FC236}">
                  <a16:creationId xmlns:a16="http://schemas.microsoft.com/office/drawing/2014/main" id="{B0DA3A47-EEF1-2A3E-87BE-72718D8B64E2}"/>
                </a:ext>
              </a:extLst>
            </p:cNvPr>
            <p:cNvSpPr/>
            <p:nvPr/>
          </p:nvSpPr>
          <p:spPr>
            <a:xfrm>
              <a:off x="16732474" y="8921194"/>
              <a:ext cx="502920" cy="502920"/>
            </a:xfrm>
            <a:custGeom>
              <a:avLst/>
              <a:gdLst/>
              <a:ahLst/>
              <a:cxnLst/>
              <a:rect l="l" t="t" r="r" b="b"/>
              <a:pathLst>
                <a:path w="502919"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A17217"/>
            </a:solidFill>
          </p:spPr>
          <p:txBody>
            <a:bodyPr wrap="square" lIns="0" tIns="0" rIns="0" bIns="0" rtlCol="0"/>
            <a:lstStyle/>
            <a:p>
              <a:endParaRPr dirty="0"/>
            </a:p>
          </p:txBody>
        </p:sp>
        <p:pic>
          <p:nvPicPr>
            <p:cNvPr id="19" name="object 19">
              <a:extLst>
                <a:ext uri="{FF2B5EF4-FFF2-40B4-BE49-F238E27FC236}">
                  <a16:creationId xmlns:a16="http://schemas.microsoft.com/office/drawing/2014/main" id="{7CF4BEF9-2D31-AE41-1023-E15ED376E1BF}"/>
                </a:ext>
              </a:extLst>
            </p:cNvPr>
            <p:cNvPicPr/>
            <p:nvPr/>
          </p:nvPicPr>
          <p:blipFill>
            <a:blip r:embed="rId7" cstate="print"/>
            <a:stretch>
              <a:fillRect/>
            </a:stretch>
          </p:blipFill>
          <p:spPr>
            <a:xfrm>
              <a:off x="17509959" y="8963978"/>
              <a:ext cx="902371" cy="447043"/>
            </a:xfrm>
            <a:prstGeom prst="rect">
              <a:avLst/>
            </a:prstGeom>
          </p:spPr>
        </p:pic>
        <p:sp>
          <p:nvSpPr>
            <p:cNvPr id="20" name="object 20">
              <a:extLst>
                <a:ext uri="{FF2B5EF4-FFF2-40B4-BE49-F238E27FC236}">
                  <a16:creationId xmlns:a16="http://schemas.microsoft.com/office/drawing/2014/main" id="{5247F3C3-1741-5DEC-9D81-8DE6EFA0998F}"/>
                </a:ext>
              </a:extLst>
            </p:cNvPr>
            <p:cNvSpPr/>
            <p:nvPr/>
          </p:nvSpPr>
          <p:spPr>
            <a:xfrm>
              <a:off x="16732474" y="9758864"/>
              <a:ext cx="502920" cy="502920"/>
            </a:xfrm>
            <a:custGeom>
              <a:avLst/>
              <a:gdLst/>
              <a:ahLst/>
              <a:cxnLst/>
              <a:rect l="l" t="t" r="r" b="b"/>
              <a:pathLst>
                <a:path w="502919"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705010"/>
            </a:solidFill>
          </p:spPr>
          <p:txBody>
            <a:bodyPr wrap="square" lIns="0" tIns="0" rIns="0" bIns="0" rtlCol="0"/>
            <a:lstStyle/>
            <a:p>
              <a:endParaRPr dirty="0"/>
            </a:p>
          </p:txBody>
        </p:sp>
        <p:sp>
          <p:nvSpPr>
            <p:cNvPr id="21" name="object 21">
              <a:extLst>
                <a:ext uri="{FF2B5EF4-FFF2-40B4-BE49-F238E27FC236}">
                  <a16:creationId xmlns:a16="http://schemas.microsoft.com/office/drawing/2014/main" id="{9D7BB11D-4839-162F-1FDC-6492D02FEC82}"/>
                </a:ext>
              </a:extLst>
            </p:cNvPr>
            <p:cNvSpPr/>
            <p:nvPr/>
          </p:nvSpPr>
          <p:spPr>
            <a:xfrm>
              <a:off x="17516743" y="9929117"/>
              <a:ext cx="662305" cy="151130"/>
            </a:xfrm>
            <a:custGeom>
              <a:avLst/>
              <a:gdLst/>
              <a:ahLst/>
              <a:cxnLst/>
              <a:rect l="l" t="t" r="r" b="b"/>
              <a:pathLst>
                <a:path w="662305" h="151129">
                  <a:moveTo>
                    <a:pt x="66720" y="3417"/>
                  </a:moveTo>
                  <a:lnTo>
                    <a:pt x="22899" y="18825"/>
                  </a:lnTo>
                  <a:lnTo>
                    <a:pt x="1837" y="57793"/>
                  </a:lnTo>
                  <a:lnTo>
                    <a:pt x="0" y="77111"/>
                  </a:lnTo>
                  <a:lnTo>
                    <a:pt x="383" y="85357"/>
                  </a:lnTo>
                  <a:lnTo>
                    <a:pt x="11591" y="122204"/>
                  </a:lnTo>
                  <a:lnTo>
                    <a:pt x="46694" y="148497"/>
                  </a:lnTo>
                  <a:lnTo>
                    <a:pt x="66720" y="150994"/>
                  </a:lnTo>
                  <a:lnTo>
                    <a:pt x="77228" y="150370"/>
                  </a:lnTo>
                  <a:lnTo>
                    <a:pt x="111031" y="135350"/>
                  </a:lnTo>
                  <a:lnTo>
                    <a:pt x="66720" y="135350"/>
                  </a:lnTo>
                  <a:lnTo>
                    <a:pt x="59181" y="134891"/>
                  </a:lnTo>
                  <a:lnTo>
                    <a:pt x="26245" y="113511"/>
                  </a:lnTo>
                  <a:lnTo>
                    <a:pt x="17339" y="77111"/>
                  </a:lnTo>
                  <a:lnTo>
                    <a:pt x="17693" y="68877"/>
                  </a:lnTo>
                  <a:lnTo>
                    <a:pt x="34726" y="30640"/>
                  </a:lnTo>
                  <a:lnTo>
                    <a:pt x="66720" y="19061"/>
                  </a:lnTo>
                  <a:lnTo>
                    <a:pt x="111031" y="19061"/>
                  </a:lnTo>
                  <a:lnTo>
                    <a:pt x="110800" y="18825"/>
                  </a:lnTo>
                  <a:lnTo>
                    <a:pt x="103661" y="13406"/>
                  </a:lnTo>
                  <a:lnTo>
                    <a:pt x="95698" y="9036"/>
                  </a:lnTo>
                  <a:lnTo>
                    <a:pt x="86887" y="5914"/>
                  </a:lnTo>
                  <a:lnTo>
                    <a:pt x="77228" y="4042"/>
                  </a:lnTo>
                  <a:lnTo>
                    <a:pt x="66720" y="3417"/>
                  </a:lnTo>
                  <a:close/>
                </a:path>
                <a:path w="662305" h="151129">
                  <a:moveTo>
                    <a:pt x="111031" y="19061"/>
                  </a:moveTo>
                  <a:lnTo>
                    <a:pt x="66720" y="19061"/>
                  </a:lnTo>
                  <a:lnTo>
                    <a:pt x="74341" y="19532"/>
                  </a:lnTo>
                  <a:lnTo>
                    <a:pt x="81374" y="20945"/>
                  </a:lnTo>
                  <a:lnTo>
                    <a:pt x="110635" y="47144"/>
                  </a:lnTo>
                  <a:lnTo>
                    <a:pt x="116478" y="77111"/>
                  </a:lnTo>
                  <a:lnTo>
                    <a:pt x="116112" y="85357"/>
                  </a:lnTo>
                  <a:lnTo>
                    <a:pt x="98973" y="123877"/>
                  </a:lnTo>
                  <a:lnTo>
                    <a:pt x="66720" y="135350"/>
                  </a:lnTo>
                  <a:lnTo>
                    <a:pt x="111031" y="135350"/>
                  </a:lnTo>
                  <a:lnTo>
                    <a:pt x="131933" y="96571"/>
                  </a:lnTo>
                  <a:lnTo>
                    <a:pt x="133817" y="77111"/>
                  </a:lnTo>
                  <a:lnTo>
                    <a:pt x="133427" y="68877"/>
                  </a:lnTo>
                  <a:lnTo>
                    <a:pt x="133350" y="67240"/>
                  </a:lnTo>
                  <a:lnTo>
                    <a:pt x="116949" y="25092"/>
                  </a:lnTo>
                  <a:lnTo>
                    <a:pt x="111031" y="19061"/>
                  </a:lnTo>
                  <a:close/>
                </a:path>
                <a:path w="662305" h="151129">
                  <a:moveTo>
                    <a:pt x="181228" y="59018"/>
                  </a:moveTo>
                  <a:lnTo>
                    <a:pt x="165207" y="59018"/>
                  </a:lnTo>
                  <a:lnTo>
                    <a:pt x="165207" y="132837"/>
                  </a:lnTo>
                  <a:lnTo>
                    <a:pt x="167218" y="139685"/>
                  </a:lnTo>
                  <a:lnTo>
                    <a:pt x="175260" y="147224"/>
                  </a:lnTo>
                  <a:lnTo>
                    <a:pt x="181479" y="149109"/>
                  </a:lnTo>
                  <a:lnTo>
                    <a:pt x="204410" y="149109"/>
                  </a:lnTo>
                  <a:lnTo>
                    <a:pt x="204410" y="134973"/>
                  </a:lnTo>
                  <a:lnTo>
                    <a:pt x="189898" y="134973"/>
                  </a:lnTo>
                  <a:lnTo>
                    <a:pt x="187134" y="134408"/>
                  </a:lnTo>
                  <a:lnTo>
                    <a:pt x="181228" y="123351"/>
                  </a:lnTo>
                  <a:lnTo>
                    <a:pt x="181228" y="59018"/>
                  </a:lnTo>
                  <a:close/>
                </a:path>
                <a:path w="662305" h="151129">
                  <a:moveTo>
                    <a:pt x="204599" y="44882"/>
                  </a:moveTo>
                  <a:lnTo>
                    <a:pt x="148433" y="44882"/>
                  </a:lnTo>
                  <a:lnTo>
                    <a:pt x="148433" y="59018"/>
                  </a:lnTo>
                  <a:lnTo>
                    <a:pt x="204599" y="59018"/>
                  </a:lnTo>
                  <a:lnTo>
                    <a:pt x="204599" y="44882"/>
                  </a:lnTo>
                  <a:close/>
                </a:path>
                <a:path w="662305" h="151129">
                  <a:moveTo>
                    <a:pt x="181228" y="5302"/>
                  </a:moveTo>
                  <a:lnTo>
                    <a:pt x="165207" y="5302"/>
                  </a:lnTo>
                  <a:lnTo>
                    <a:pt x="165207" y="44882"/>
                  </a:lnTo>
                  <a:lnTo>
                    <a:pt x="181228" y="44882"/>
                  </a:lnTo>
                  <a:lnTo>
                    <a:pt x="181228" y="5302"/>
                  </a:lnTo>
                  <a:close/>
                </a:path>
                <a:path w="662305" h="151129">
                  <a:moveTo>
                    <a:pt x="241037" y="5302"/>
                  </a:moveTo>
                  <a:lnTo>
                    <a:pt x="225016" y="5302"/>
                  </a:lnTo>
                  <a:lnTo>
                    <a:pt x="225016" y="149109"/>
                  </a:lnTo>
                  <a:lnTo>
                    <a:pt x="241037" y="149109"/>
                  </a:lnTo>
                  <a:lnTo>
                    <a:pt x="241037" y="93948"/>
                  </a:lnTo>
                  <a:lnTo>
                    <a:pt x="241728" y="85530"/>
                  </a:lnTo>
                  <a:lnTo>
                    <a:pt x="243110" y="79373"/>
                  </a:lnTo>
                  <a:lnTo>
                    <a:pt x="244618" y="73216"/>
                  </a:lnTo>
                  <a:lnTo>
                    <a:pt x="247068" y="68379"/>
                  </a:lnTo>
                  <a:lnTo>
                    <a:pt x="250460" y="64860"/>
                  </a:lnTo>
                  <a:lnTo>
                    <a:pt x="253954" y="61091"/>
                  </a:lnTo>
                  <a:lnTo>
                    <a:pt x="241037" y="61091"/>
                  </a:lnTo>
                  <a:lnTo>
                    <a:pt x="241037" y="5302"/>
                  </a:lnTo>
                  <a:close/>
                </a:path>
                <a:path w="662305" h="151129">
                  <a:moveTo>
                    <a:pt x="301038" y="57133"/>
                  </a:moveTo>
                  <a:lnTo>
                    <a:pt x="276659" y="57133"/>
                  </a:lnTo>
                  <a:lnTo>
                    <a:pt x="281999" y="59080"/>
                  </a:lnTo>
                  <a:lnTo>
                    <a:pt x="285517" y="62976"/>
                  </a:lnTo>
                  <a:lnTo>
                    <a:pt x="289538" y="67499"/>
                  </a:lnTo>
                  <a:lnTo>
                    <a:pt x="291548" y="75289"/>
                  </a:lnTo>
                  <a:lnTo>
                    <a:pt x="291548" y="149109"/>
                  </a:lnTo>
                  <a:lnTo>
                    <a:pt x="307569" y="149109"/>
                  </a:lnTo>
                  <a:lnTo>
                    <a:pt x="307447" y="79373"/>
                  </a:lnTo>
                  <a:lnTo>
                    <a:pt x="307255" y="76483"/>
                  </a:lnTo>
                  <a:lnTo>
                    <a:pt x="306626" y="72211"/>
                  </a:lnTo>
                  <a:lnTo>
                    <a:pt x="306188" y="68379"/>
                  </a:lnTo>
                  <a:lnTo>
                    <a:pt x="306124" y="67813"/>
                  </a:lnTo>
                  <a:lnTo>
                    <a:pt x="304804" y="63541"/>
                  </a:lnTo>
                  <a:lnTo>
                    <a:pt x="302668" y="59395"/>
                  </a:lnTo>
                  <a:lnTo>
                    <a:pt x="301038" y="57133"/>
                  </a:lnTo>
                  <a:close/>
                </a:path>
                <a:path w="662305" h="151129">
                  <a:moveTo>
                    <a:pt x="271947" y="42997"/>
                  </a:moveTo>
                  <a:lnTo>
                    <a:pt x="266167" y="42997"/>
                  </a:lnTo>
                  <a:lnTo>
                    <a:pt x="260827" y="44379"/>
                  </a:lnTo>
                  <a:lnTo>
                    <a:pt x="255926" y="47144"/>
                  </a:lnTo>
                  <a:lnTo>
                    <a:pt x="251152" y="49782"/>
                  </a:lnTo>
                  <a:lnTo>
                    <a:pt x="246188" y="54431"/>
                  </a:lnTo>
                  <a:lnTo>
                    <a:pt x="241037" y="61091"/>
                  </a:lnTo>
                  <a:lnTo>
                    <a:pt x="253954" y="61091"/>
                  </a:lnTo>
                  <a:lnTo>
                    <a:pt x="255235" y="59709"/>
                  </a:lnTo>
                  <a:lnTo>
                    <a:pt x="261581" y="57133"/>
                  </a:lnTo>
                  <a:lnTo>
                    <a:pt x="301038" y="57133"/>
                  </a:lnTo>
                  <a:lnTo>
                    <a:pt x="297497" y="52221"/>
                  </a:lnTo>
                  <a:lnTo>
                    <a:pt x="290716" y="47144"/>
                  </a:lnTo>
                  <a:lnTo>
                    <a:pt x="282136" y="44022"/>
                  </a:lnTo>
                  <a:lnTo>
                    <a:pt x="271947" y="42997"/>
                  </a:lnTo>
                  <a:close/>
                </a:path>
                <a:path w="662305" h="151129">
                  <a:moveTo>
                    <a:pt x="379594" y="42997"/>
                  </a:moveTo>
                  <a:lnTo>
                    <a:pt x="342653" y="59300"/>
                  </a:lnTo>
                  <a:lnTo>
                    <a:pt x="329271" y="97278"/>
                  </a:lnTo>
                  <a:lnTo>
                    <a:pt x="329619" y="103749"/>
                  </a:lnTo>
                  <a:lnTo>
                    <a:pt x="348154" y="140204"/>
                  </a:lnTo>
                  <a:lnTo>
                    <a:pt x="379971" y="150994"/>
                  </a:lnTo>
                  <a:lnTo>
                    <a:pt x="388818" y="150381"/>
                  </a:lnTo>
                  <a:lnTo>
                    <a:pt x="396887" y="148544"/>
                  </a:lnTo>
                  <a:lnTo>
                    <a:pt x="404179" y="145481"/>
                  </a:lnTo>
                  <a:lnTo>
                    <a:pt x="410693" y="141193"/>
                  </a:lnTo>
                  <a:lnTo>
                    <a:pt x="415357" y="136858"/>
                  </a:lnTo>
                  <a:lnTo>
                    <a:pt x="372370" y="136858"/>
                  </a:lnTo>
                  <a:lnTo>
                    <a:pt x="365710" y="134471"/>
                  </a:lnTo>
                  <a:lnTo>
                    <a:pt x="359804" y="129696"/>
                  </a:lnTo>
                  <a:lnTo>
                    <a:pt x="354025" y="124921"/>
                  </a:lnTo>
                  <a:lnTo>
                    <a:pt x="349815" y="118513"/>
                  </a:lnTo>
                  <a:lnTo>
                    <a:pt x="347177" y="110472"/>
                  </a:lnTo>
                  <a:lnTo>
                    <a:pt x="346046" y="107205"/>
                  </a:lnTo>
                  <a:lnTo>
                    <a:pt x="345355" y="103749"/>
                  </a:lnTo>
                  <a:lnTo>
                    <a:pt x="345103" y="100105"/>
                  </a:lnTo>
                  <a:lnTo>
                    <a:pt x="429918" y="100105"/>
                  </a:lnTo>
                  <a:lnTo>
                    <a:pt x="429918" y="94451"/>
                  </a:lnTo>
                  <a:lnTo>
                    <a:pt x="429482" y="86641"/>
                  </a:lnTo>
                  <a:lnTo>
                    <a:pt x="429360" y="85970"/>
                  </a:lnTo>
                  <a:lnTo>
                    <a:pt x="346611" y="85970"/>
                  </a:lnTo>
                  <a:lnTo>
                    <a:pt x="347318" y="82200"/>
                  </a:lnTo>
                  <a:lnTo>
                    <a:pt x="373061" y="57133"/>
                  </a:lnTo>
                  <a:lnTo>
                    <a:pt x="415437" y="57133"/>
                  </a:lnTo>
                  <a:lnTo>
                    <a:pt x="414839" y="56473"/>
                  </a:lnTo>
                  <a:lnTo>
                    <a:pt x="386696" y="43468"/>
                  </a:lnTo>
                  <a:lnTo>
                    <a:pt x="387811" y="43468"/>
                  </a:lnTo>
                  <a:lnTo>
                    <a:pt x="379594" y="42997"/>
                  </a:lnTo>
                  <a:close/>
                </a:path>
                <a:path w="662305" h="151129">
                  <a:moveTo>
                    <a:pt x="428033" y="115560"/>
                  </a:moveTo>
                  <a:lnTo>
                    <a:pt x="410881" y="115560"/>
                  </a:lnTo>
                  <a:lnTo>
                    <a:pt x="408494" y="121717"/>
                  </a:lnTo>
                  <a:lnTo>
                    <a:pt x="404599" y="126806"/>
                  </a:lnTo>
                  <a:lnTo>
                    <a:pt x="393793" y="134848"/>
                  </a:lnTo>
                  <a:lnTo>
                    <a:pt x="387322" y="136858"/>
                  </a:lnTo>
                  <a:lnTo>
                    <a:pt x="415357" y="136858"/>
                  </a:lnTo>
                  <a:lnTo>
                    <a:pt x="416371" y="135916"/>
                  </a:lnTo>
                  <a:lnTo>
                    <a:pt x="421153" y="129885"/>
                  </a:lnTo>
                  <a:lnTo>
                    <a:pt x="425041" y="123099"/>
                  </a:lnTo>
                  <a:lnTo>
                    <a:pt x="428033" y="115560"/>
                  </a:lnTo>
                  <a:close/>
                </a:path>
                <a:path w="662305" h="151129">
                  <a:moveTo>
                    <a:pt x="415437" y="57133"/>
                  </a:moveTo>
                  <a:lnTo>
                    <a:pt x="386757" y="57133"/>
                  </a:lnTo>
                  <a:lnTo>
                    <a:pt x="392851" y="58766"/>
                  </a:lnTo>
                  <a:lnTo>
                    <a:pt x="398254" y="62033"/>
                  </a:lnTo>
                  <a:lnTo>
                    <a:pt x="412459" y="81949"/>
                  </a:lnTo>
                  <a:lnTo>
                    <a:pt x="412515" y="82200"/>
                  </a:lnTo>
                  <a:lnTo>
                    <a:pt x="412766" y="85970"/>
                  </a:lnTo>
                  <a:lnTo>
                    <a:pt x="429360" y="85970"/>
                  </a:lnTo>
                  <a:lnTo>
                    <a:pt x="428174" y="79420"/>
                  </a:lnTo>
                  <a:lnTo>
                    <a:pt x="425995" y="72788"/>
                  </a:lnTo>
                  <a:lnTo>
                    <a:pt x="422944" y="66745"/>
                  </a:lnTo>
                  <a:lnTo>
                    <a:pt x="419174" y="61256"/>
                  </a:lnTo>
                  <a:lnTo>
                    <a:pt x="415437" y="57133"/>
                  </a:lnTo>
                  <a:close/>
                </a:path>
                <a:path w="662305" h="151129">
                  <a:moveTo>
                    <a:pt x="468160" y="44882"/>
                  </a:moveTo>
                  <a:lnTo>
                    <a:pt x="452140" y="44882"/>
                  </a:lnTo>
                  <a:lnTo>
                    <a:pt x="452140" y="149109"/>
                  </a:lnTo>
                  <a:lnTo>
                    <a:pt x="468160" y="149109"/>
                  </a:lnTo>
                  <a:lnTo>
                    <a:pt x="468160" y="94263"/>
                  </a:lnTo>
                  <a:lnTo>
                    <a:pt x="468738" y="85463"/>
                  </a:lnTo>
                  <a:lnTo>
                    <a:pt x="488640" y="59206"/>
                  </a:lnTo>
                  <a:lnTo>
                    <a:pt x="468160" y="59206"/>
                  </a:lnTo>
                  <a:lnTo>
                    <a:pt x="468160" y="44882"/>
                  </a:lnTo>
                  <a:close/>
                </a:path>
                <a:path w="662305" h="151129">
                  <a:moveTo>
                    <a:pt x="503029" y="42997"/>
                  </a:moveTo>
                  <a:lnTo>
                    <a:pt x="495113" y="42997"/>
                  </a:lnTo>
                  <a:lnTo>
                    <a:pt x="488830" y="44254"/>
                  </a:lnTo>
                  <a:lnTo>
                    <a:pt x="478024" y="49280"/>
                  </a:lnTo>
                  <a:lnTo>
                    <a:pt x="472935" y="53426"/>
                  </a:lnTo>
                  <a:lnTo>
                    <a:pt x="468160" y="59206"/>
                  </a:lnTo>
                  <a:lnTo>
                    <a:pt x="488640" y="59206"/>
                  </a:lnTo>
                  <a:lnTo>
                    <a:pt x="489144" y="59018"/>
                  </a:lnTo>
                  <a:lnTo>
                    <a:pt x="503029" y="59018"/>
                  </a:lnTo>
                  <a:lnTo>
                    <a:pt x="503029" y="42997"/>
                  </a:lnTo>
                  <a:close/>
                </a:path>
                <a:path w="662305" h="151129">
                  <a:moveTo>
                    <a:pt x="532107" y="115560"/>
                  </a:moveTo>
                  <a:lnTo>
                    <a:pt x="515332" y="115560"/>
                  </a:lnTo>
                  <a:lnTo>
                    <a:pt x="517264" y="123406"/>
                  </a:lnTo>
                  <a:lnTo>
                    <a:pt x="553488" y="150464"/>
                  </a:lnTo>
                  <a:lnTo>
                    <a:pt x="554148" y="150464"/>
                  </a:lnTo>
                  <a:lnTo>
                    <a:pt x="562640" y="150994"/>
                  </a:lnTo>
                  <a:lnTo>
                    <a:pt x="597417" y="136858"/>
                  </a:lnTo>
                  <a:lnTo>
                    <a:pt x="553907" y="136858"/>
                  </a:lnTo>
                  <a:lnTo>
                    <a:pt x="546871" y="134973"/>
                  </a:lnTo>
                  <a:lnTo>
                    <a:pt x="541719" y="131204"/>
                  </a:lnTo>
                  <a:lnTo>
                    <a:pt x="536693" y="127434"/>
                  </a:lnTo>
                  <a:lnTo>
                    <a:pt x="533489" y="122220"/>
                  </a:lnTo>
                  <a:lnTo>
                    <a:pt x="532107" y="115560"/>
                  </a:lnTo>
                  <a:close/>
                </a:path>
                <a:path w="662305" h="151129">
                  <a:moveTo>
                    <a:pt x="557551" y="42997"/>
                  </a:moveTo>
                  <a:lnTo>
                    <a:pt x="548680" y="43551"/>
                  </a:lnTo>
                  <a:lnTo>
                    <a:pt x="549338" y="43551"/>
                  </a:lnTo>
                  <a:lnTo>
                    <a:pt x="542426" y="44976"/>
                  </a:lnTo>
                  <a:lnTo>
                    <a:pt x="519667" y="63604"/>
                  </a:lnTo>
                  <a:lnTo>
                    <a:pt x="519667" y="79624"/>
                  </a:lnTo>
                  <a:lnTo>
                    <a:pt x="521363" y="84650"/>
                  </a:lnTo>
                  <a:lnTo>
                    <a:pt x="521427" y="84839"/>
                  </a:lnTo>
                  <a:lnTo>
                    <a:pt x="563896" y="103058"/>
                  </a:lnTo>
                  <a:lnTo>
                    <a:pt x="569111" y="104315"/>
                  </a:lnTo>
                  <a:lnTo>
                    <a:pt x="573006" y="105571"/>
                  </a:lnTo>
                  <a:lnTo>
                    <a:pt x="577027" y="106828"/>
                  </a:lnTo>
                  <a:lnTo>
                    <a:pt x="580294" y="108712"/>
                  </a:lnTo>
                  <a:lnTo>
                    <a:pt x="582807" y="111225"/>
                  </a:lnTo>
                  <a:lnTo>
                    <a:pt x="585446" y="113613"/>
                  </a:lnTo>
                  <a:lnTo>
                    <a:pt x="586765" y="116817"/>
                  </a:lnTo>
                  <a:lnTo>
                    <a:pt x="586695" y="126115"/>
                  </a:lnTo>
                  <a:lnTo>
                    <a:pt x="584566" y="129947"/>
                  </a:lnTo>
                  <a:lnTo>
                    <a:pt x="580168" y="132712"/>
                  </a:lnTo>
                  <a:lnTo>
                    <a:pt x="575896" y="135476"/>
                  </a:lnTo>
                  <a:lnTo>
                    <a:pt x="570116" y="136858"/>
                  </a:lnTo>
                  <a:lnTo>
                    <a:pt x="597417" y="136858"/>
                  </a:lnTo>
                  <a:lnTo>
                    <a:pt x="600147" y="132335"/>
                  </a:lnTo>
                  <a:lnTo>
                    <a:pt x="602126" y="126115"/>
                  </a:lnTo>
                  <a:lnTo>
                    <a:pt x="602785" y="119141"/>
                  </a:lnTo>
                  <a:lnTo>
                    <a:pt x="602785" y="111854"/>
                  </a:lnTo>
                  <a:lnTo>
                    <a:pt x="600901" y="106199"/>
                  </a:lnTo>
                  <a:lnTo>
                    <a:pt x="597131" y="102179"/>
                  </a:lnTo>
                  <a:lnTo>
                    <a:pt x="593362" y="98032"/>
                  </a:lnTo>
                  <a:lnTo>
                    <a:pt x="588934" y="95142"/>
                  </a:lnTo>
                  <a:lnTo>
                    <a:pt x="583561" y="93320"/>
                  </a:lnTo>
                  <a:lnTo>
                    <a:pt x="578283" y="91435"/>
                  </a:lnTo>
                  <a:lnTo>
                    <a:pt x="571435" y="89676"/>
                  </a:lnTo>
                  <a:lnTo>
                    <a:pt x="556609" y="86786"/>
                  </a:lnTo>
                  <a:lnTo>
                    <a:pt x="551645" y="85656"/>
                  </a:lnTo>
                  <a:lnTo>
                    <a:pt x="535688" y="75164"/>
                  </a:lnTo>
                  <a:lnTo>
                    <a:pt x="535688" y="67122"/>
                  </a:lnTo>
                  <a:lnTo>
                    <a:pt x="537573" y="63604"/>
                  </a:lnTo>
                  <a:lnTo>
                    <a:pt x="541342" y="61091"/>
                  </a:lnTo>
                  <a:lnTo>
                    <a:pt x="545237" y="58452"/>
                  </a:lnTo>
                  <a:lnTo>
                    <a:pt x="550640" y="57133"/>
                  </a:lnTo>
                  <a:lnTo>
                    <a:pt x="591245" y="57133"/>
                  </a:lnTo>
                  <a:lnTo>
                    <a:pt x="590935" y="56697"/>
                  </a:lnTo>
                  <a:lnTo>
                    <a:pt x="585822" y="51856"/>
                  </a:lnTo>
                  <a:lnTo>
                    <a:pt x="579815" y="47980"/>
                  </a:lnTo>
                  <a:lnTo>
                    <a:pt x="573100" y="45212"/>
                  </a:lnTo>
                  <a:lnTo>
                    <a:pt x="565679" y="43551"/>
                  </a:lnTo>
                  <a:lnTo>
                    <a:pt x="557551" y="42997"/>
                  </a:lnTo>
                  <a:close/>
                </a:path>
                <a:path w="662305" h="151129">
                  <a:moveTo>
                    <a:pt x="591245" y="57133"/>
                  </a:moveTo>
                  <a:lnTo>
                    <a:pt x="564713" y="57133"/>
                  </a:lnTo>
                  <a:lnTo>
                    <a:pt x="570682" y="58703"/>
                  </a:lnTo>
                  <a:lnTo>
                    <a:pt x="580231" y="64986"/>
                  </a:lnTo>
                  <a:lnTo>
                    <a:pt x="583372" y="69761"/>
                  </a:lnTo>
                  <a:lnTo>
                    <a:pt x="584880" y="76169"/>
                  </a:lnTo>
                  <a:lnTo>
                    <a:pt x="599770" y="76169"/>
                  </a:lnTo>
                  <a:lnTo>
                    <a:pt x="597909" y="68854"/>
                  </a:lnTo>
                  <a:lnTo>
                    <a:pt x="594964" y="62363"/>
                  </a:lnTo>
                  <a:lnTo>
                    <a:pt x="591245" y="57133"/>
                  </a:lnTo>
                  <a:close/>
                </a:path>
                <a:path w="662305" h="151129">
                  <a:moveTo>
                    <a:pt x="661899" y="13231"/>
                  </a:moveTo>
                  <a:lnTo>
                    <a:pt x="651495" y="13231"/>
                  </a:lnTo>
                  <a:lnTo>
                    <a:pt x="651495" y="86284"/>
                  </a:lnTo>
                  <a:lnTo>
                    <a:pt x="661899" y="86284"/>
                  </a:lnTo>
                  <a:lnTo>
                    <a:pt x="661899" y="13231"/>
                  </a:lnTo>
                  <a:close/>
                </a:path>
                <a:path w="662305" h="151129">
                  <a:moveTo>
                    <a:pt x="661899" y="0"/>
                  </a:moveTo>
                  <a:lnTo>
                    <a:pt x="651721" y="0"/>
                  </a:lnTo>
                  <a:lnTo>
                    <a:pt x="649309" y="3995"/>
                  </a:lnTo>
                  <a:lnTo>
                    <a:pt x="645841" y="7840"/>
                  </a:lnTo>
                  <a:lnTo>
                    <a:pt x="641317" y="11534"/>
                  </a:lnTo>
                  <a:lnTo>
                    <a:pt x="636869" y="15228"/>
                  </a:lnTo>
                  <a:lnTo>
                    <a:pt x="632007" y="17603"/>
                  </a:lnTo>
                  <a:lnTo>
                    <a:pt x="626729" y="18659"/>
                  </a:lnTo>
                  <a:lnTo>
                    <a:pt x="626729" y="28836"/>
                  </a:lnTo>
                  <a:lnTo>
                    <a:pt x="651495" y="13231"/>
                  </a:lnTo>
                  <a:lnTo>
                    <a:pt x="661899" y="13231"/>
                  </a:lnTo>
                  <a:lnTo>
                    <a:pt x="661899" y="0"/>
                  </a:lnTo>
                  <a:close/>
                </a:path>
              </a:pathLst>
            </a:custGeom>
            <a:solidFill>
              <a:srgbClr val="000000"/>
            </a:solidFill>
          </p:spPr>
          <p:txBody>
            <a:bodyPr wrap="square" lIns="0" tIns="0" rIns="0" bIns="0" rtlCol="0"/>
            <a:lstStyle/>
            <a:p>
              <a:endParaRPr dirty="0"/>
            </a:p>
          </p:txBody>
        </p:sp>
      </p:grpSp>
      <p:sp>
        <p:nvSpPr>
          <p:cNvPr id="23" name="object 23">
            <a:extLst>
              <a:ext uri="{FF2B5EF4-FFF2-40B4-BE49-F238E27FC236}">
                <a16:creationId xmlns:a16="http://schemas.microsoft.com/office/drawing/2014/main" id="{50A4F7F0-51C2-19A7-07AC-58C83F5EA2B6}"/>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26" name="TextBox 25">
            <a:extLst>
              <a:ext uri="{FF2B5EF4-FFF2-40B4-BE49-F238E27FC236}">
                <a16:creationId xmlns:a16="http://schemas.microsoft.com/office/drawing/2014/main" id="{09CFBB9F-CE02-9C79-3ADC-EE26E4CBDC88}"/>
              </a:ext>
            </a:extLst>
          </p:cNvPr>
          <p:cNvSpPr txBox="1"/>
          <p:nvPr/>
        </p:nvSpPr>
        <p:spPr>
          <a:xfrm>
            <a:off x="940917" y="817850"/>
            <a:ext cx="6877879" cy="1938992"/>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UC is the market leader in a </a:t>
            </a:r>
          </a:p>
          <a:p>
            <a:r>
              <a:rPr lang="en-IN" sz="4000" dirty="0">
                <a:latin typeface="Arial" panose="020B0604020202020204" pitchFamily="34" charset="0"/>
                <a:ea typeface="Inter Medium"/>
                <a:cs typeface="Arial" panose="020B0604020202020204" pitchFamily="34" charset="0"/>
                <a:sym typeface="Inter Medium"/>
              </a:rPr>
              <a:t>l</a:t>
            </a:r>
            <a:r>
              <a:rPr lang="en" sz="4000" dirty="0">
                <a:latin typeface="Arial" panose="020B0604020202020204" pitchFamily="34" charset="0"/>
                <a:ea typeface="Inter Medium"/>
                <a:cs typeface="Arial" panose="020B0604020202020204" pitchFamily="34" charset="0"/>
                <a:sym typeface="Inter Medium"/>
              </a:rPr>
              <a:t>arge, under-penetrated &amp; </a:t>
            </a:r>
          </a:p>
          <a:p>
            <a:r>
              <a:rPr lang="en-IN" sz="4000" dirty="0">
                <a:latin typeface="Arial" panose="020B0604020202020204" pitchFamily="34" charset="0"/>
                <a:ea typeface="Inter Medium"/>
                <a:cs typeface="Arial" panose="020B0604020202020204" pitchFamily="34" charset="0"/>
                <a:sym typeface="Inter Medium"/>
              </a:rPr>
              <a:t>g</a:t>
            </a:r>
            <a:r>
              <a:rPr lang="en" sz="4000" dirty="0">
                <a:latin typeface="Arial" panose="020B0604020202020204" pitchFamily="34" charset="0"/>
                <a:ea typeface="Inter Medium"/>
                <a:cs typeface="Arial" panose="020B0604020202020204" pitchFamily="34" charset="0"/>
                <a:sym typeface="Inter Medium"/>
              </a:rPr>
              <a:t>rowing market</a:t>
            </a:r>
            <a:endParaRPr lang="en-US" sz="4000" dirty="0">
              <a:latin typeface="Arial" panose="020B0604020202020204" pitchFamily="34" charset="0"/>
              <a:cs typeface="Arial" panose="020B0604020202020204" pitchFamily="34" charset="0"/>
            </a:endParaRPr>
          </a:p>
        </p:txBody>
      </p:sp>
      <p:pic>
        <p:nvPicPr>
          <p:cNvPr id="25" name="object 25">
            <a:extLst>
              <a:ext uri="{FF2B5EF4-FFF2-40B4-BE49-F238E27FC236}">
                <a16:creationId xmlns:a16="http://schemas.microsoft.com/office/drawing/2014/main" id="{3CD4D594-9F76-DC25-AC3D-9202D860217C}"/>
              </a:ext>
            </a:extLst>
          </p:cNvPr>
          <p:cNvPicPr/>
          <p:nvPr/>
        </p:nvPicPr>
        <p:blipFill>
          <a:blip r:embed="rId8" cstate="print"/>
          <a:stretch>
            <a:fillRect/>
          </a:stretch>
        </p:blipFill>
        <p:spPr>
          <a:xfrm>
            <a:off x="11769285" y="952908"/>
            <a:ext cx="6198753" cy="6198701"/>
          </a:xfrm>
          <a:prstGeom prst="rect">
            <a:avLst/>
          </a:prstGeom>
        </p:spPr>
      </p:pic>
      <p:sp>
        <p:nvSpPr>
          <p:cNvPr id="22" name="Google Shape;315;p25">
            <a:extLst>
              <a:ext uri="{FF2B5EF4-FFF2-40B4-BE49-F238E27FC236}">
                <a16:creationId xmlns:a16="http://schemas.microsoft.com/office/drawing/2014/main" id="{2F69B919-79D2-7FD7-2AC0-31FFCFD2C2B6}"/>
              </a:ext>
            </a:extLst>
          </p:cNvPr>
          <p:cNvSpPr/>
          <p:nvPr/>
        </p:nvSpPr>
        <p:spPr>
          <a:xfrm>
            <a:off x="940917" y="3712634"/>
            <a:ext cx="5910733" cy="1256241"/>
          </a:xfrm>
          <a:prstGeom prst="rect">
            <a:avLst/>
          </a:prstGeom>
          <a:noFill/>
          <a:ln>
            <a:noFill/>
          </a:ln>
        </p:spPr>
        <p:txBody>
          <a:bodyPr spcFirstLastPara="1" wrap="square" lIns="0" tIns="0" rIns="0" bIns="0" anchor="t" anchorCtr="0">
            <a:noAutofit/>
          </a:bodyPr>
          <a:lstStyle/>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$ 97.4 bn by CY29 – growing at 10 – 11% p.a.</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Dominated by unorganised, local supply</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Consumers suffer from inconsistencies in quality, availability, pricing. availability and post service support</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Current online penetration &lt; 1%</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Urban Company is the leading online full stack home services provider in India  </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p:txBody>
      </p:sp>
      <p:sp>
        <p:nvSpPr>
          <p:cNvPr id="27" name="TextBox 26">
            <a:extLst>
              <a:ext uri="{FF2B5EF4-FFF2-40B4-BE49-F238E27FC236}">
                <a16:creationId xmlns:a16="http://schemas.microsoft.com/office/drawing/2014/main" id="{DBA019DA-3CAD-A615-9D06-8C2CC6F7278A}"/>
              </a:ext>
            </a:extLst>
          </p:cNvPr>
          <p:cNvSpPr txBox="1"/>
          <p:nvPr/>
        </p:nvSpPr>
        <p:spPr>
          <a:xfrm>
            <a:off x="1260553" y="10034661"/>
            <a:ext cx="7127292" cy="297838"/>
          </a:xfrm>
          <a:prstGeom prst="rect">
            <a:avLst/>
          </a:prstGeom>
          <a:noFill/>
          <a:ln>
            <a:noFill/>
          </a:ln>
        </p:spPr>
        <p:txBody>
          <a:bodyPr spcFirstLastPara="1" wrap="square" lIns="0" tIns="0" rIns="0" bIns="0" anchor="ctr" anchorCtr="0">
            <a:noAutofit/>
          </a:bodyPr>
          <a:lstStyle>
            <a:defPPr>
              <a:defRPr kern="0"/>
            </a:defPPr>
            <a:lvl1pPr lvl="0">
              <a:lnSpc>
                <a:spcPct val="119000"/>
              </a:lnSpc>
              <a:buClr>
                <a:srgbClr val="333333"/>
              </a:buClr>
              <a:buSzPts val="900"/>
              <a:defRPr sz="2000">
                <a:solidFill>
                  <a:schemeClr val="bg1">
                    <a:lumMod val="50000"/>
                  </a:schemeClr>
                </a:solidFill>
                <a:latin typeface="Inter Medium"/>
                <a:ea typeface="Inter Medium"/>
              </a:defRPr>
            </a:lvl1pPr>
          </a:lstStyle>
          <a:p>
            <a:r>
              <a:rPr lang="en-IN" dirty="0"/>
              <a:t>Source: Redseer Report. </a:t>
            </a:r>
            <a:r>
              <a:rPr lang="en-IN" baseline="30000" dirty="0"/>
              <a:t>1</a:t>
            </a:r>
            <a:r>
              <a:rPr lang="en-IN" dirty="0"/>
              <a:t>Other categories include Packers &amp; Movers, Driver on Demand and Gardener</a:t>
            </a:r>
            <a:endParaRPr lang="en-IN" dirty="0">
              <a:sym typeface="Calibri"/>
            </a:endParaRPr>
          </a:p>
        </p:txBody>
      </p:sp>
    </p:spTree>
    <p:extLst>
      <p:ext uri="{BB962C8B-B14F-4D97-AF65-F5344CB8AC3E}">
        <p14:creationId xmlns:p14="http://schemas.microsoft.com/office/powerpoint/2010/main" val="3847026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0"/>
            <a:ext cx="20104688" cy="11308609"/>
            <a:chOff x="0" y="0"/>
            <a:chExt cx="20104688" cy="11308609"/>
          </a:xfrm>
        </p:grpSpPr>
        <p:sp>
          <p:nvSpPr>
            <p:cNvPr id="4" name="object 4"/>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5" name="object 5"/>
            <p:cNvSpPr/>
            <p:nvPr/>
          </p:nvSpPr>
          <p:spPr>
            <a:xfrm>
              <a:off x="9622743" y="0"/>
              <a:ext cx="10481945" cy="11224895"/>
            </a:xfrm>
            <a:custGeom>
              <a:avLst/>
              <a:gdLst/>
              <a:ahLst/>
              <a:cxnLst/>
              <a:rect l="l" t="t" r="r" b="b"/>
              <a:pathLst>
                <a:path w="10481944" h="11224895">
                  <a:moveTo>
                    <a:pt x="10481356" y="0"/>
                  </a:moveTo>
                  <a:lnTo>
                    <a:pt x="0" y="0"/>
                  </a:lnTo>
                  <a:lnTo>
                    <a:pt x="0" y="11224789"/>
                  </a:lnTo>
                  <a:lnTo>
                    <a:pt x="10481356" y="11224789"/>
                  </a:lnTo>
                  <a:lnTo>
                    <a:pt x="10481356" y="0"/>
                  </a:lnTo>
                  <a:close/>
                </a:path>
              </a:pathLst>
            </a:custGeom>
            <a:solidFill>
              <a:srgbClr val="F5F5F5"/>
            </a:solidFill>
          </p:spPr>
          <p:txBody>
            <a:bodyPr wrap="square" lIns="0" tIns="0" rIns="0" bIns="0" rtlCol="0"/>
            <a:lstStyle/>
            <a:p>
              <a:endParaRPr dirty="0"/>
            </a:p>
          </p:txBody>
        </p:sp>
        <p:pic>
          <p:nvPicPr>
            <p:cNvPr id="6" name="object 6"/>
            <p:cNvPicPr/>
            <p:nvPr/>
          </p:nvPicPr>
          <p:blipFill>
            <a:blip r:embed="rId2" cstate="print"/>
            <a:stretch>
              <a:fillRect/>
            </a:stretch>
          </p:blipFill>
          <p:spPr>
            <a:xfrm>
              <a:off x="17175926" y="8090141"/>
              <a:ext cx="1987947" cy="166361"/>
            </a:xfrm>
            <a:prstGeom prst="rect">
              <a:avLst/>
            </a:prstGeom>
          </p:spPr>
        </p:pic>
        <p:sp>
          <p:nvSpPr>
            <p:cNvPr id="8" name="object 8"/>
            <p:cNvSpPr/>
            <p:nvPr/>
          </p:nvSpPr>
          <p:spPr>
            <a:xfrm>
              <a:off x="12664936" y="2972720"/>
              <a:ext cx="6539865" cy="4832985"/>
            </a:xfrm>
            <a:custGeom>
              <a:avLst/>
              <a:gdLst/>
              <a:ahLst/>
              <a:cxnLst/>
              <a:rect l="l" t="t" r="r" b="b"/>
              <a:pathLst>
                <a:path w="6539865" h="4832984">
                  <a:moveTo>
                    <a:pt x="6539687" y="4751489"/>
                  </a:moveTo>
                  <a:lnTo>
                    <a:pt x="6464871" y="4676673"/>
                  </a:lnTo>
                  <a:lnTo>
                    <a:pt x="6458242" y="4676673"/>
                  </a:lnTo>
                  <a:lnTo>
                    <a:pt x="6450063" y="4684852"/>
                  </a:lnTo>
                  <a:lnTo>
                    <a:pt x="6450063" y="4691481"/>
                  </a:lnTo>
                  <a:lnTo>
                    <a:pt x="6502908" y="4744326"/>
                  </a:lnTo>
                  <a:lnTo>
                    <a:pt x="88595" y="4744326"/>
                  </a:lnTo>
                  <a:lnTo>
                    <a:pt x="88595" y="36766"/>
                  </a:lnTo>
                  <a:lnTo>
                    <a:pt x="141452" y="89611"/>
                  </a:lnTo>
                  <a:lnTo>
                    <a:pt x="148082" y="89611"/>
                  </a:lnTo>
                  <a:lnTo>
                    <a:pt x="156260" y="81445"/>
                  </a:lnTo>
                  <a:lnTo>
                    <a:pt x="156260" y="74803"/>
                  </a:lnTo>
                  <a:lnTo>
                    <a:pt x="92938" y="11493"/>
                  </a:lnTo>
                  <a:lnTo>
                    <a:pt x="81445" y="0"/>
                  </a:lnTo>
                  <a:lnTo>
                    <a:pt x="74815" y="0"/>
                  </a:lnTo>
                  <a:lnTo>
                    <a:pt x="0" y="74803"/>
                  </a:lnTo>
                  <a:lnTo>
                    <a:pt x="0" y="81445"/>
                  </a:lnTo>
                  <a:lnTo>
                    <a:pt x="8178" y="89611"/>
                  </a:lnTo>
                  <a:lnTo>
                    <a:pt x="14808" y="89611"/>
                  </a:lnTo>
                  <a:lnTo>
                    <a:pt x="67652" y="36766"/>
                  </a:lnTo>
                  <a:lnTo>
                    <a:pt x="67652" y="4765268"/>
                  </a:lnTo>
                  <a:lnTo>
                    <a:pt x="78130" y="4765268"/>
                  </a:lnTo>
                  <a:lnTo>
                    <a:pt x="88595" y="4765268"/>
                  </a:lnTo>
                  <a:lnTo>
                    <a:pt x="6502908" y="4765268"/>
                  </a:lnTo>
                  <a:lnTo>
                    <a:pt x="6450063" y="4818126"/>
                  </a:lnTo>
                  <a:lnTo>
                    <a:pt x="6450063" y="4824755"/>
                  </a:lnTo>
                  <a:lnTo>
                    <a:pt x="6458242" y="4832934"/>
                  </a:lnTo>
                  <a:lnTo>
                    <a:pt x="6464871" y="4832934"/>
                  </a:lnTo>
                  <a:lnTo>
                    <a:pt x="6528194" y="4769612"/>
                  </a:lnTo>
                  <a:lnTo>
                    <a:pt x="6539687" y="4758118"/>
                  </a:lnTo>
                  <a:lnTo>
                    <a:pt x="6539687" y="4751489"/>
                  </a:lnTo>
                  <a:close/>
                </a:path>
              </a:pathLst>
            </a:custGeom>
            <a:solidFill>
              <a:srgbClr val="000000"/>
            </a:solidFill>
          </p:spPr>
          <p:txBody>
            <a:bodyPr wrap="square" lIns="0" tIns="0" rIns="0" bIns="0" rtlCol="0"/>
            <a:lstStyle/>
            <a:p>
              <a:endParaRPr dirty="0"/>
            </a:p>
          </p:txBody>
        </p:sp>
        <p:pic>
          <p:nvPicPr>
            <p:cNvPr id="9" name="object 9"/>
            <p:cNvPicPr/>
            <p:nvPr/>
          </p:nvPicPr>
          <p:blipFill>
            <a:blip r:embed="rId3" cstate="print"/>
            <a:stretch>
              <a:fillRect/>
            </a:stretch>
          </p:blipFill>
          <p:spPr>
            <a:xfrm>
              <a:off x="10920952" y="4582394"/>
              <a:ext cx="1496132" cy="166361"/>
            </a:xfrm>
            <a:prstGeom prst="rect">
              <a:avLst/>
            </a:prstGeom>
          </p:spPr>
        </p:pic>
        <p:pic>
          <p:nvPicPr>
            <p:cNvPr id="10" name="object 10"/>
            <p:cNvPicPr/>
            <p:nvPr/>
          </p:nvPicPr>
          <p:blipFill>
            <a:blip r:embed="rId4" cstate="print"/>
            <a:stretch>
              <a:fillRect/>
            </a:stretch>
          </p:blipFill>
          <p:spPr>
            <a:xfrm>
              <a:off x="10561759" y="3032703"/>
              <a:ext cx="1858864" cy="166361"/>
            </a:xfrm>
            <a:prstGeom prst="rect">
              <a:avLst/>
            </a:prstGeom>
          </p:spPr>
        </p:pic>
        <p:pic>
          <p:nvPicPr>
            <p:cNvPr id="11" name="object 11"/>
            <p:cNvPicPr/>
            <p:nvPr/>
          </p:nvPicPr>
          <p:blipFill>
            <a:blip r:embed="rId5" cstate="print"/>
            <a:stretch>
              <a:fillRect/>
            </a:stretch>
          </p:blipFill>
          <p:spPr>
            <a:xfrm>
              <a:off x="12822981" y="8052893"/>
              <a:ext cx="166361" cy="1832811"/>
            </a:xfrm>
            <a:prstGeom prst="rect">
              <a:avLst/>
            </a:prstGeom>
          </p:spPr>
        </p:pic>
        <p:pic>
          <p:nvPicPr>
            <p:cNvPr id="12" name="object 12"/>
            <p:cNvPicPr/>
            <p:nvPr/>
          </p:nvPicPr>
          <p:blipFill>
            <a:blip r:embed="rId6" cstate="print"/>
            <a:stretch>
              <a:fillRect/>
            </a:stretch>
          </p:blipFill>
          <p:spPr>
            <a:xfrm>
              <a:off x="13149254" y="8053667"/>
              <a:ext cx="156476" cy="1602142"/>
            </a:xfrm>
            <a:prstGeom prst="rect">
              <a:avLst/>
            </a:prstGeom>
          </p:spPr>
        </p:pic>
        <p:pic>
          <p:nvPicPr>
            <p:cNvPr id="13" name="object 13"/>
            <p:cNvPicPr/>
            <p:nvPr/>
          </p:nvPicPr>
          <p:blipFill>
            <a:blip r:embed="rId7" cstate="print"/>
            <a:stretch>
              <a:fillRect/>
            </a:stretch>
          </p:blipFill>
          <p:spPr>
            <a:xfrm>
              <a:off x="13472176" y="8052558"/>
              <a:ext cx="164686" cy="1277181"/>
            </a:xfrm>
            <a:prstGeom prst="rect">
              <a:avLst/>
            </a:prstGeom>
          </p:spPr>
        </p:pic>
        <p:pic>
          <p:nvPicPr>
            <p:cNvPr id="14" name="object 14"/>
            <p:cNvPicPr/>
            <p:nvPr/>
          </p:nvPicPr>
          <p:blipFill>
            <a:blip r:embed="rId8" cstate="print"/>
            <a:stretch>
              <a:fillRect/>
            </a:stretch>
          </p:blipFill>
          <p:spPr>
            <a:xfrm>
              <a:off x="13798449" y="8047725"/>
              <a:ext cx="129503" cy="1027603"/>
            </a:xfrm>
            <a:prstGeom prst="rect">
              <a:avLst/>
            </a:prstGeom>
          </p:spPr>
        </p:pic>
        <p:pic>
          <p:nvPicPr>
            <p:cNvPr id="15" name="object 15"/>
            <p:cNvPicPr/>
            <p:nvPr/>
          </p:nvPicPr>
          <p:blipFill>
            <a:blip r:embed="rId9" cstate="print"/>
            <a:stretch>
              <a:fillRect/>
            </a:stretch>
          </p:blipFill>
          <p:spPr>
            <a:xfrm>
              <a:off x="14123046" y="8049498"/>
              <a:ext cx="164686" cy="1272060"/>
            </a:xfrm>
            <a:prstGeom prst="rect">
              <a:avLst/>
            </a:prstGeom>
          </p:spPr>
        </p:pic>
        <p:pic>
          <p:nvPicPr>
            <p:cNvPr id="16" name="object 16"/>
            <p:cNvPicPr/>
            <p:nvPr/>
          </p:nvPicPr>
          <p:blipFill>
            <a:blip r:embed="rId10" cstate="print"/>
            <a:stretch>
              <a:fillRect/>
            </a:stretch>
          </p:blipFill>
          <p:spPr>
            <a:xfrm>
              <a:off x="14445969" y="8047725"/>
              <a:ext cx="166361" cy="1710779"/>
            </a:xfrm>
            <a:prstGeom prst="rect">
              <a:avLst/>
            </a:prstGeom>
          </p:spPr>
        </p:pic>
        <p:pic>
          <p:nvPicPr>
            <p:cNvPr id="17" name="object 17"/>
            <p:cNvPicPr/>
            <p:nvPr/>
          </p:nvPicPr>
          <p:blipFill>
            <a:blip r:embed="rId11" cstate="print"/>
            <a:stretch>
              <a:fillRect/>
            </a:stretch>
          </p:blipFill>
          <p:spPr>
            <a:xfrm>
              <a:off x="14770566" y="8049498"/>
              <a:ext cx="164686" cy="2117207"/>
            </a:xfrm>
            <a:prstGeom prst="rect">
              <a:avLst/>
            </a:prstGeom>
          </p:spPr>
        </p:pic>
        <p:pic>
          <p:nvPicPr>
            <p:cNvPr id="18" name="object 18"/>
            <p:cNvPicPr/>
            <p:nvPr/>
          </p:nvPicPr>
          <p:blipFill>
            <a:blip r:embed="rId12" cstate="print"/>
            <a:stretch>
              <a:fillRect/>
            </a:stretch>
          </p:blipFill>
          <p:spPr>
            <a:xfrm>
              <a:off x="15095163" y="8045881"/>
              <a:ext cx="158152" cy="1390458"/>
            </a:xfrm>
            <a:prstGeom prst="rect">
              <a:avLst/>
            </a:prstGeom>
          </p:spPr>
        </p:pic>
        <p:pic>
          <p:nvPicPr>
            <p:cNvPr id="19" name="object 19"/>
            <p:cNvPicPr/>
            <p:nvPr/>
          </p:nvPicPr>
          <p:blipFill>
            <a:blip r:embed="rId13" cstate="print"/>
            <a:stretch>
              <a:fillRect/>
            </a:stretch>
          </p:blipFill>
          <p:spPr>
            <a:xfrm>
              <a:off x="15419761" y="8045373"/>
              <a:ext cx="166361" cy="1491311"/>
            </a:xfrm>
            <a:prstGeom prst="rect">
              <a:avLst/>
            </a:prstGeom>
          </p:spPr>
        </p:pic>
        <p:pic>
          <p:nvPicPr>
            <p:cNvPr id="20" name="object 20"/>
            <p:cNvPicPr/>
            <p:nvPr/>
          </p:nvPicPr>
          <p:blipFill>
            <a:blip r:embed="rId14" cstate="print"/>
            <a:stretch>
              <a:fillRect/>
            </a:stretch>
          </p:blipFill>
          <p:spPr>
            <a:xfrm>
              <a:off x="15744358" y="8052558"/>
              <a:ext cx="158152" cy="1734300"/>
            </a:xfrm>
            <a:prstGeom prst="rect">
              <a:avLst/>
            </a:prstGeom>
          </p:spPr>
        </p:pic>
        <p:pic>
          <p:nvPicPr>
            <p:cNvPr id="21" name="object 21"/>
            <p:cNvPicPr/>
            <p:nvPr/>
          </p:nvPicPr>
          <p:blipFill>
            <a:blip r:embed="rId15" cstate="print"/>
            <a:stretch>
              <a:fillRect/>
            </a:stretch>
          </p:blipFill>
          <p:spPr>
            <a:xfrm>
              <a:off x="10921770" y="4906992"/>
              <a:ext cx="1495314" cy="166361"/>
            </a:xfrm>
            <a:prstGeom prst="rect">
              <a:avLst/>
            </a:prstGeom>
          </p:spPr>
        </p:pic>
        <p:pic>
          <p:nvPicPr>
            <p:cNvPr id="22" name="object 22"/>
            <p:cNvPicPr/>
            <p:nvPr/>
          </p:nvPicPr>
          <p:blipFill>
            <a:blip r:embed="rId16" cstate="print"/>
            <a:stretch>
              <a:fillRect/>
            </a:stretch>
          </p:blipFill>
          <p:spPr>
            <a:xfrm>
              <a:off x="10831064" y="5233264"/>
              <a:ext cx="1590018" cy="129503"/>
            </a:xfrm>
            <a:prstGeom prst="rect">
              <a:avLst/>
            </a:prstGeom>
          </p:spPr>
        </p:pic>
        <p:pic>
          <p:nvPicPr>
            <p:cNvPr id="23" name="object 23"/>
            <p:cNvPicPr/>
            <p:nvPr/>
          </p:nvPicPr>
          <p:blipFill>
            <a:blip r:embed="rId17" cstate="print"/>
            <a:stretch>
              <a:fillRect/>
            </a:stretch>
          </p:blipFill>
          <p:spPr>
            <a:xfrm>
              <a:off x="10970458" y="5557862"/>
              <a:ext cx="1450624" cy="163010"/>
            </a:xfrm>
            <a:prstGeom prst="rect">
              <a:avLst/>
            </a:prstGeom>
          </p:spPr>
        </p:pic>
        <p:pic>
          <p:nvPicPr>
            <p:cNvPr id="24" name="object 24"/>
            <p:cNvPicPr/>
            <p:nvPr/>
          </p:nvPicPr>
          <p:blipFill>
            <a:blip r:embed="rId18" cstate="print"/>
            <a:stretch>
              <a:fillRect/>
            </a:stretch>
          </p:blipFill>
          <p:spPr>
            <a:xfrm>
              <a:off x="10594882" y="5880784"/>
              <a:ext cx="1826199" cy="166361"/>
            </a:xfrm>
            <a:prstGeom prst="rect">
              <a:avLst/>
            </a:prstGeom>
          </p:spPr>
        </p:pic>
        <p:pic>
          <p:nvPicPr>
            <p:cNvPr id="25" name="object 25"/>
            <p:cNvPicPr/>
            <p:nvPr/>
          </p:nvPicPr>
          <p:blipFill>
            <a:blip r:embed="rId19" cstate="print"/>
            <a:stretch>
              <a:fillRect/>
            </a:stretch>
          </p:blipFill>
          <p:spPr>
            <a:xfrm>
              <a:off x="10967253" y="6205381"/>
              <a:ext cx="1449831" cy="166361"/>
            </a:xfrm>
            <a:prstGeom prst="rect">
              <a:avLst/>
            </a:prstGeom>
          </p:spPr>
        </p:pic>
        <p:pic>
          <p:nvPicPr>
            <p:cNvPr id="26" name="object 26"/>
            <p:cNvPicPr/>
            <p:nvPr/>
          </p:nvPicPr>
          <p:blipFill>
            <a:blip r:embed="rId20" cstate="print"/>
            <a:stretch>
              <a:fillRect/>
            </a:stretch>
          </p:blipFill>
          <p:spPr>
            <a:xfrm>
              <a:off x="10903610" y="6529978"/>
              <a:ext cx="1521841" cy="164686"/>
            </a:xfrm>
            <a:prstGeom prst="rect">
              <a:avLst/>
            </a:prstGeom>
          </p:spPr>
        </p:pic>
        <p:sp>
          <p:nvSpPr>
            <p:cNvPr id="27" name="object 27"/>
            <p:cNvSpPr/>
            <p:nvPr/>
          </p:nvSpPr>
          <p:spPr>
            <a:xfrm>
              <a:off x="11599597" y="6854577"/>
              <a:ext cx="818515" cy="131445"/>
            </a:xfrm>
            <a:custGeom>
              <a:avLst/>
              <a:gdLst/>
              <a:ahLst/>
              <a:cxnLst/>
              <a:rect l="l" t="t" r="r" b="b"/>
              <a:pathLst>
                <a:path w="818515" h="131445">
                  <a:moveTo>
                    <a:pt x="82594" y="1675"/>
                  </a:moveTo>
                  <a:lnTo>
                    <a:pt x="0" y="1675"/>
                  </a:lnTo>
                  <a:lnTo>
                    <a:pt x="0" y="129503"/>
                  </a:lnTo>
                  <a:lnTo>
                    <a:pt x="82594" y="129503"/>
                  </a:lnTo>
                  <a:lnTo>
                    <a:pt x="82594" y="115598"/>
                  </a:lnTo>
                  <a:lnTo>
                    <a:pt x="15413" y="115598"/>
                  </a:lnTo>
                  <a:lnTo>
                    <a:pt x="15413" y="72207"/>
                  </a:lnTo>
                  <a:lnTo>
                    <a:pt x="74720" y="72207"/>
                  </a:lnTo>
                  <a:lnTo>
                    <a:pt x="74720" y="58469"/>
                  </a:lnTo>
                  <a:lnTo>
                    <a:pt x="15413" y="58469"/>
                  </a:lnTo>
                  <a:lnTo>
                    <a:pt x="15413" y="15580"/>
                  </a:lnTo>
                  <a:lnTo>
                    <a:pt x="82594" y="15580"/>
                  </a:lnTo>
                  <a:lnTo>
                    <a:pt x="82594" y="1675"/>
                  </a:lnTo>
                  <a:close/>
                </a:path>
                <a:path w="818515" h="131445">
                  <a:moveTo>
                    <a:pt x="115801" y="1675"/>
                  </a:moveTo>
                  <a:lnTo>
                    <a:pt x="101561" y="1675"/>
                  </a:lnTo>
                  <a:lnTo>
                    <a:pt x="101561" y="115040"/>
                  </a:lnTo>
                  <a:lnTo>
                    <a:pt x="103348" y="121127"/>
                  </a:lnTo>
                  <a:lnTo>
                    <a:pt x="110496" y="127828"/>
                  </a:lnTo>
                  <a:lnTo>
                    <a:pt x="116024" y="129503"/>
                  </a:lnTo>
                  <a:lnTo>
                    <a:pt x="131382" y="129503"/>
                  </a:lnTo>
                  <a:lnTo>
                    <a:pt x="131382" y="116938"/>
                  </a:lnTo>
                  <a:lnTo>
                    <a:pt x="123508" y="116938"/>
                  </a:lnTo>
                  <a:lnTo>
                    <a:pt x="121050" y="116492"/>
                  </a:lnTo>
                  <a:lnTo>
                    <a:pt x="115801" y="107277"/>
                  </a:lnTo>
                  <a:lnTo>
                    <a:pt x="115801" y="1675"/>
                  </a:lnTo>
                  <a:close/>
                </a:path>
                <a:path w="818515" h="131445">
                  <a:moveTo>
                    <a:pt x="192751" y="35182"/>
                  </a:moveTo>
                  <a:lnTo>
                    <a:pt x="175663" y="35182"/>
                  </a:lnTo>
                  <a:lnTo>
                    <a:pt x="167677" y="37415"/>
                  </a:lnTo>
                  <a:lnTo>
                    <a:pt x="160864" y="41883"/>
                  </a:lnTo>
                  <a:lnTo>
                    <a:pt x="154162" y="46351"/>
                  </a:lnTo>
                  <a:lnTo>
                    <a:pt x="149025" y="52270"/>
                  </a:lnTo>
                  <a:lnTo>
                    <a:pt x="145451" y="59642"/>
                  </a:lnTo>
                  <a:lnTo>
                    <a:pt x="143141" y="64333"/>
                  </a:lnTo>
                  <a:lnTo>
                    <a:pt x="141851" y="67013"/>
                  </a:lnTo>
                  <a:lnTo>
                    <a:pt x="140089" y="74831"/>
                  </a:lnTo>
                  <a:lnTo>
                    <a:pt x="140089" y="92478"/>
                  </a:lnTo>
                  <a:lnTo>
                    <a:pt x="168626" y="129113"/>
                  </a:lnTo>
                  <a:lnTo>
                    <a:pt x="176444" y="131179"/>
                  </a:lnTo>
                  <a:lnTo>
                    <a:pt x="185156" y="131179"/>
                  </a:lnTo>
                  <a:lnTo>
                    <a:pt x="193020" y="130634"/>
                  </a:lnTo>
                  <a:lnTo>
                    <a:pt x="199702" y="129113"/>
                  </a:lnTo>
                  <a:lnTo>
                    <a:pt x="199926" y="129113"/>
                  </a:lnTo>
                  <a:lnTo>
                    <a:pt x="206674" y="126278"/>
                  </a:lnTo>
                  <a:lnTo>
                    <a:pt x="212464" y="122467"/>
                  </a:lnTo>
                  <a:lnTo>
                    <a:pt x="216610" y="118614"/>
                  </a:lnTo>
                  <a:lnTo>
                    <a:pt x="178399" y="118614"/>
                  </a:lnTo>
                  <a:lnTo>
                    <a:pt x="172479" y="116492"/>
                  </a:lnTo>
                  <a:lnTo>
                    <a:pt x="167230" y="112247"/>
                  </a:lnTo>
                  <a:lnTo>
                    <a:pt x="162092" y="108003"/>
                  </a:lnTo>
                  <a:lnTo>
                    <a:pt x="158351" y="102307"/>
                  </a:lnTo>
                  <a:lnTo>
                    <a:pt x="156005" y="95159"/>
                  </a:lnTo>
                  <a:lnTo>
                    <a:pt x="155077" y="92478"/>
                  </a:lnTo>
                  <a:lnTo>
                    <a:pt x="155000" y="92255"/>
                  </a:lnTo>
                  <a:lnTo>
                    <a:pt x="154386" y="89184"/>
                  </a:lnTo>
                  <a:lnTo>
                    <a:pt x="154162" y="85945"/>
                  </a:lnTo>
                  <a:lnTo>
                    <a:pt x="229553" y="85945"/>
                  </a:lnTo>
                  <a:lnTo>
                    <a:pt x="229553" y="73379"/>
                  </a:lnTo>
                  <a:lnTo>
                    <a:pt x="155503" y="73379"/>
                  </a:lnTo>
                  <a:lnTo>
                    <a:pt x="156131" y="70029"/>
                  </a:lnTo>
                  <a:lnTo>
                    <a:pt x="156173" y="69805"/>
                  </a:lnTo>
                  <a:lnTo>
                    <a:pt x="179013" y="47747"/>
                  </a:lnTo>
                  <a:lnTo>
                    <a:pt x="217533" y="47747"/>
                  </a:lnTo>
                  <a:lnTo>
                    <a:pt x="213749" y="44117"/>
                  </a:lnTo>
                  <a:lnTo>
                    <a:pt x="200123" y="36969"/>
                  </a:lnTo>
                  <a:lnTo>
                    <a:pt x="192751" y="35182"/>
                  </a:lnTo>
                  <a:close/>
                </a:path>
                <a:path w="818515" h="131445">
                  <a:moveTo>
                    <a:pt x="227877" y="99682"/>
                  </a:moveTo>
                  <a:lnTo>
                    <a:pt x="212632" y="99682"/>
                  </a:lnTo>
                  <a:lnTo>
                    <a:pt x="210510" y="105155"/>
                  </a:lnTo>
                  <a:lnTo>
                    <a:pt x="207047" y="109679"/>
                  </a:lnTo>
                  <a:lnTo>
                    <a:pt x="197442" y="116827"/>
                  </a:lnTo>
                  <a:lnTo>
                    <a:pt x="191690" y="118614"/>
                  </a:lnTo>
                  <a:lnTo>
                    <a:pt x="216610" y="118614"/>
                  </a:lnTo>
                  <a:lnTo>
                    <a:pt x="217511" y="117776"/>
                  </a:lnTo>
                  <a:lnTo>
                    <a:pt x="221762" y="112415"/>
                  </a:lnTo>
                  <a:lnTo>
                    <a:pt x="225218" y="106384"/>
                  </a:lnTo>
                  <a:lnTo>
                    <a:pt x="227877" y="99682"/>
                  </a:lnTo>
                  <a:close/>
                </a:path>
                <a:path w="818515" h="131445">
                  <a:moveTo>
                    <a:pt x="217533" y="47747"/>
                  </a:moveTo>
                  <a:lnTo>
                    <a:pt x="191187" y="47747"/>
                  </a:lnTo>
                  <a:lnTo>
                    <a:pt x="196604" y="49199"/>
                  </a:lnTo>
                  <a:lnTo>
                    <a:pt x="201407" y="52103"/>
                  </a:lnTo>
                  <a:lnTo>
                    <a:pt x="214034" y="69805"/>
                  </a:lnTo>
                  <a:lnTo>
                    <a:pt x="214084" y="70029"/>
                  </a:lnTo>
                  <a:lnTo>
                    <a:pt x="214307" y="73379"/>
                  </a:lnTo>
                  <a:lnTo>
                    <a:pt x="229553" y="73379"/>
                  </a:lnTo>
                  <a:lnTo>
                    <a:pt x="229553" y="71313"/>
                  </a:lnTo>
                  <a:lnTo>
                    <a:pt x="227486" y="63104"/>
                  </a:lnTo>
                  <a:lnTo>
                    <a:pt x="223354" y="56291"/>
                  </a:lnTo>
                  <a:lnTo>
                    <a:pt x="219221" y="49366"/>
                  </a:lnTo>
                  <a:lnTo>
                    <a:pt x="217533" y="47747"/>
                  </a:lnTo>
                  <a:close/>
                </a:path>
                <a:path w="818515" h="131445">
                  <a:moveTo>
                    <a:pt x="290352" y="35182"/>
                  </a:moveTo>
                  <a:lnTo>
                    <a:pt x="281640" y="35182"/>
                  </a:lnTo>
                  <a:lnTo>
                    <a:pt x="273878" y="37248"/>
                  </a:lnTo>
                  <a:lnTo>
                    <a:pt x="267065" y="41380"/>
                  </a:lnTo>
                  <a:lnTo>
                    <a:pt x="260252" y="45401"/>
                  </a:lnTo>
                  <a:lnTo>
                    <a:pt x="254946" y="51042"/>
                  </a:lnTo>
                  <a:lnTo>
                    <a:pt x="247351" y="65561"/>
                  </a:lnTo>
                  <a:lnTo>
                    <a:pt x="245453" y="73715"/>
                  </a:lnTo>
                  <a:lnTo>
                    <a:pt x="245453" y="82761"/>
                  </a:lnTo>
                  <a:lnTo>
                    <a:pt x="260252" y="120847"/>
                  </a:lnTo>
                  <a:lnTo>
                    <a:pt x="281640" y="131179"/>
                  </a:lnTo>
                  <a:lnTo>
                    <a:pt x="290352" y="131179"/>
                  </a:lnTo>
                  <a:lnTo>
                    <a:pt x="321814" y="118614"/>
                  </a:lnTo>
                  <a:lnTo>
                    <a:pt x="284544" y="118614"/>
                  </a:lnTo>
                  <a:lnTo>
                    <a:pt x="279295" y="117106"/>
                  </a:lnTo>
                  <a:lnTo>
                    <a:pt x="259693" y="89686"/>
                  </a:lnTo>
                  <a:lnTo>
                    <a:pt x="259693" y="76060"/>
                  </a:lnTo>
                  <a:lnTo>
                    <a:pt x="261033" y="70085"/>
                  </a:lnTo>
                  <a:lnTo>
                    <a:pt x="263714" y="64835"/>
                  </a:lnTo>
                  <a:lnTo>
                    <a:pt x="266367" y="59530"/>
                  </a:lnTo>
                  <a:lnTo>
                    <a:pt x="270024" y="55286"/>
                  </a:lnTo>
                  <a:lnTo>
                    <a:pt x="274604" y="52270"/>
                  </a:lnTo>
                  <a:lnTo>
                    <a:pt x="279208" y="49310"/>
                  </a:lnTo>
                  <a:lnTo>
                    <a:pt x="284544" y="47747"/>
                  </a:lnTo>
                  <a:lnTo>
                    <a:pt x="321802" y="47747"/>
                  </a:lnTo>
                  <a:lnTo>
                    <a:pt x="321618" y="47516"/>
                  </a:lnTo>
                  <a:lnTo>
                    <a:pt x="316655" y="43223"/>
                  </a:lnTo>
                  <a:lnTo>
                    <a:pt x="310990" y="39705"/>
                  </a:lnTo>
                  <a:lnTo>
                    <a:pt x="304857" y="37248"/>
                  </a:lnTo>
                  <a:lnTo>
                    <a:pt x="297839" y="35684"/>
                  </a:lnTo>
                  <a:lnTo>
                    <a:pt x="290352" y="35182"/>
                  </a:lnTo>
                  <a:close/>
                </a:path>
                <a:path w="818515" h="131445">
                  <a:moveTo>
                    <a:pt x="331398" y="99682"/>
                  </a:moveTo>
                  <a:lnTo>
                    <a:pt x="316152" y="99682"/>
                  </a:lnTo>
                  <a:lnTo>
                    <a:pt x="314589" y="105379"/>
                  </a:lnTo>
                  <a:lnTo>
                    <a:pt x="311461" y="109958"/>
                  </a:lnTo>
                  <a:lnTo>
                    <a:pt x="306770" y="113420"/>
                  </a:lnTo>
                  <a:lnTo>
                    <a:pt x="302191" y="116883"/>
                  </a:lnTo>
                  <a:lnTo>
                    <a:pt x="296718" y="118614"/>
                  </a:lnTo>
                  <a:lnTo>
                    <a:pt x="321814" y="118614"/>
                  </a:lnTo>
                  <a:lnTo>
                    <a:pt x="322257" y="118216"/>
                  </a:lnTo>
                  <a:lnTo>
                    <a:pt x="326330" y="112834"/>
                  </a:lnTo>
                  <a:lnTo>
                    <a:pt x="329346" y="106719"/>
                  </a:lnTo>
                  <a:lnTo>
                    <a:pt x="331398" y="99682"/>
                  </a:lnTo>
                  <a:close/>
                </a:path>
                <a:path w="818515" h="131445">
                  <a:moveTo>
                    <a:pt x="321802" y="47747"/>
                  </a:moveTo>
                  <a:lnTo>
                    <a:pt x="296271" y="47747"/>
                  </a:lnTo>
                  <a:lnTo>
                    <a:pt x="301465" y="49310"/>
                  </a:lnTo>
                  <a:lnTo>
                    <a:pt x="306060" y="52521"/>
                  </a:lnTo>
                  <a:lnTo>
                    <a:pt x="310512" y="55453"/>
                  </a:lnTo>
                  <a:lnTo>
                    <a:pt x="313695" y="59530"/>
                  </a:lnTo>
                  <a:lnTo>
                    <a:pt x="315482" y="64668"/>
                  </a:lnTo>
                  <a:lnTo>
                    <a:pt x="330728" y="64668"/>
                  </a:lnTo>
                  <a:lnTo>
                    <a:pt x="328654" y="58239"/>
                  </a:lnTo>
                  <a:lnTo>
                    <a:pt x="325618" y="52521"/>
                  </a:lnTo>
                  <a:lnTo>
                    <a:pt x="321802" y="47747"/>
                  </a:lnTo>
                  <a:close/>
                </a:path>
                <a:path w="818515" h="131445">
                  <a:moveTo>
                    <a:pt x="371868" y="49422"/>
                  </a:moveTo>
                  <a:lnTo>
                    <a:pt x="357627" y="49422"/>
                  </a:lnTo>
                  <a:lnTo>
                    <a:pt x="357742" y="115431"/>
                  </a:lnTo>
                  <a:lnTo>
                    <a:pt x="359414" y="121127"/>
                  </a:lnTo>
                  <a:lnTo>
                    <a:pt x="366563" y="127828"/>
                  </a:lnTo>
                  <a:lnTo>
                    <a:pt x="372091" y="129503"/>
                  </a:lnTo>
                  <a:lnTo>
                    <a:pt x="392474" y="129503"/>
                  </a:lnTo>
                  <a:lnTo>
                    <a:pt x="392474" y="116938"/>
                  </a:lnTo>
                  <a:lnTo>
                    <a:pt x="379574" y="116938"/>
                  </a:lnTo>
                  <a:lnTo>
                    <a:pt x="377117" y="116436"/>
                  </a:lnTo>
                  <a:lnTo>
                    <a:pt x="371868" y="106607"/>
                  </a:lnTo>
                  <a:lnTo>
                    <a:pt x="371868" y="49422"/>
                  </a:lnTo>
                  <a:close/>
                </a:path>
                <a:path w="818515" h="131445">
                  <a:moveTo>
                    <a:pt x="392642" y="36857"/>
                  </a:moveTo>
                  <a:lnTo>
                    <a:pt x="342717" y="36857"/>
                  </a:lnTo>
                  <a:lnTo>
                    <a:pt x="342717" y="49422"/>
                  </a:lnTo>
                  <a:lnTo>
                    <a:pt x="392642" y="49422"/>
                  </a:lnTo>
                  <a:lnTo>
                    <a:pt x="392642" y="36857"/>
                  </a:lnTo>
                  <a:close/>
                </a:path>
                <a:path w="818515" h="131445">
                  <a:moveTo>
                    <a:pt x="371868" y="1675"/>
                  </a:moveTo>
                  <a:lnTo>
                    <a:pt x="357627" y="1675"/>
                  </a:lnTo>
                  <a:lnTo>
                    <a:pt x="357627" y="36857"/>
                  </a:lnTo>
                  <a:lnTo>
                    <a:pt x="371868" y="36857"/>
                  </a:lnTo>
                  <a:lnTo>
                    <a:pt x="371868" y="1675"/>
                  </a:lnTo>
                  <a:close/>
                </a:path>
                <a:path w="818515" h="131445">
                  <a:moveTo>
                    <a:pt x="424864" y="36857"/>
                  </a:moveTo>
                  <a:lnTo>
                    <a:pt x="410623" y="36857"/>
                  </a:lnTo>
                  <a:lnTo>
                    <a:pt x="410623" y="129503"/>
                  </a:lnTo>
                  <a:lnTo>
                    <a:pt x="424864" y="129503"/>
                  </a:lnTo>
                  <a:lnTo>
                    <a:pt x="424864" y="80751"/>
                  </a:lnTo>
                  <a:lnTo>
                    <a:pt x="425377" y="72929"/>
                  </a:lnTo>
                  <a:lnTo>
                    <a:pt x="443067" y="49590"/>
                  </a:lnTo>
                  <a:lnTo>
                    <a:pt x="424864" y="49590"/>
                  </a:lnTo>
                  <a:lnTo>
                    <a:pt x="424864" y="36857"/>
                  </a:lnTo>
                  <a:close/>
                </a:path>
                <a:path w="818515" h="131445">
                  <a:moveTo>
                    <a:pt x="455857" y="35182"/>
                  </a:moveTo>
                  <a:lnTo>
                    <a:pt x="448821" y="35182"/>
                  </a:lnTo>
                  <a:lnTo>
                    <a:pt x="443236" y="36299"/>
                  </a:lnTo>
                  <a:lnTo>
                    <a:pt x="433631" y="40766"/>
                  </a:lnTo>
                  <a:lnTo>
                    <a:pt x="429108" y="44452"/>
                  </a:lnTo>
                  <a:lnTo>
                    <a:pt x="424864" y="49590"/>
                  </a:lnTo>
                  <a:lnTo>
                    <a:pt x="443067" y="49590"/>
                  </a:lnTo>
                  <a:lnTo>
                    <a:pt x="443516" y="49422"/>
                  </a:lnTo>
                  <a:lnTo>
                    <a:pt x="455857" y="49422"/>
                  </a:lnTo>
                  <a:lnTo>
                    <a:pt x="455857" y="35182"/>
                  </a:lnTo>
                  <a:close/>
                </a:path>
                <a:path w="818515" h="131445">
                  <a:moveTo>
                    <a:pt x="485726" y="36857"/>
                  </a:moveTo>
                  <a:lnTo>
                    <a:pt x="471485" y="36857"/>
                  </a:lnTo>
                  <a:lnTo>
                    <a:pt x="471485" y="129503"/>
                  </a:lnTo>
                  <a:lnTo>
                    <a:pt x="485726" y="129503"/>
                  </a:lnTo>
                  <a:lnTo>
                    <a:pt x="485726" y="36857"/>
                  </a:lnTo>
                  <a:close/>
                </a:path>
                <a:path w="818515" h="131445">
                  <a:moveTo>
                    <a:pt x="481705" y="0"/>
                  </a:moveTo>
                  <a:lnTo>
                    <a:pt x="475673" y="0"/>
                  </a:lnTo>
                  <a:lnTo>
                    <a:pt x="473105" y="1005"/>
                  </a:lnTo>
                  <a:lnTo>
                    <a:pt x="468860" y="5026"/>
                  </a:lnTo>
                  <a:lnTo>
                    <a:pt x="467799" y="7483"/>
                  </a:lnTo>
                  <a:lnTo>
                    <a:pt x="467799" y="13291"/>
                  </a:lnTo>
                  <a:lnTo>
                    <a:pt x="468860" y="15804"/>
                  </a:lnTo>
                  <a:lnTo>
                    <a:pt x="470983" y="17926"/>
                  </a:lnTo>
                  <a:lnTo>
                    <a:pt x="473105" y="19936"/>
                  </a:lnTo>
                  <a:lnTo>
                    <a:pt x="475673" y="20941"/>
                  </a:lnTo>
                  <a:lnTo>
                    <a:pt x="481705" y="20941"/>
                  </a:lnTo>
                  <a:lnTo>
                    <a:pt x="484274" y="19936"/>
                  </a:lnTo>
                  <a:lnTo>
                    <a:pt x="486396" y="17926"/>
                  </a:lnTo>
                  <a:lnTo>
                    <a:pt x="488518" y="15804"/>
                  </a:lnTo>
                  <a:lnTo>
                    <a:pt x="489579" y="13291"/>
                  </a:lnTo>
                  <a:lnTo>
                    <a:pt x="489579" y="7483"/>
                  </a:lnTo>
                  <a:lnTo>
                    <a:pt x="488518" y="5026"/>
                  </a:lnTo>
                  <a:lnTo>
                    <a:pt x="484274" y="1005"/>
                  </a:lnTo>
                  <a:lnTo>
                    <a:pt x="481705" y="0"/>
                  </a:lnTo>
                  <a:close/>
                </a:path>
                <a:path w="818515" h="131445">
                  <a:moveTo>
                    <a:pt x="550488" y="35182"/>
                  </a:moveTo>
                  <a:lnTo>
                    <a:pt x="541776" y="35182"/>
                  </a:lnTo>
                  <a:lnTo>
                    <a:pt x="534014" y="37248"/>
                  </a:lnTo>
                  <a:lnTo>
                    <a:pt x="527201" y="41380"/>
                  </a:lnTo>
                  <a:lnTo>
                    <a:pt x="520388" y="45401"/>
                  </a:lnTo>
                  <a:lnTo>
                    <a:pt x="515082" y="51042"/>
                  </a:lnTo>
                  <a:lnTo>
                    <a:pt x="507488" y="65561"/>
                  </a:lnTo>
                  <a:lnTo>
                    <a:pt x="505589" y="73715"/>
                  </a:lnTo>
                  <a:lnTo>
                    <a:pt x="505589" y="82761"/>
                  </a:lnTo>
                  <a:lnTo>
                    <a:pt x="520388" y="120847"/>
                  </a:lnTo>
                  <a:lnTo>
                    <a:pt x="541776" y="131179"/>
                  </a:lnTo>
                  <a:lnTo>
                    <a:pt x="550488" y="131179"/>
                  </a:lnTo>
                  <a:lnTo>
                    <a:pt x="581950" y="118614"/>
                  </a:lnTo>
                  <a:lnTo>
                    <a:pt x="544680" y="118614"/>
                  </a:lnTo>
                  <a:lnTo>
                    <a:pt x="539431" y="117106"/>
                  </a:lnTo>
                  <a:lnTo>
                    <a:pt x="519829" y="89686"/>
                  </a:lnTo>
                  <a:lnTo>
                    <a:pt x="519829" y="76060"/>
                  </a:lnTo>
                  <a:lnTo>
                    <a:pt x="521170" y="70085"/>
                  </a:lnTo>
                  <a:lnTo>
                    <a:pt x="523850" y="64835"/>
                  </a:lnTo>
                  <a:lnTo>
                    <a:pt x="526503" y="59530"/>
                  </a:lnTo>
                  <a:lnTo>
                    <a:pt x="530160" y="55286"/>
                  </a:lnTo>
                  <a:lnTo>
                    <a:pt x="534740" y="52270"/>
                  </a:lnTo>
                  <a:lnTo>
                    <a:pt x="539344" y="49310"/>
                  </a:lnTo>
                  <a:lnTo>
                    <a:pt x="544680" y="47747"/>
                  </a:lnTo>
                  <a:lnTo>
                    <a:pt x="581938" y="47747"/>
                  </a:lnTo>
                  <a:lnTo>
                    <a:pt x="581754" y="47516"/>
                  </a:lnTo>
                  <a:lnTo>
                    <a:pt x="576791" y="43223"/>
                  </a:lnTo>
                  <a:lnTo>
                    <a:pt x="571126" y="39705"/>
                  </a:lnTo>
                  <a:lnTo>
                    <a:pt x="564993" y="37248"/>
                  </a:lnTo>
                  <a:lnTo>
                    <a:pt x="557975" y="35684"/>
                  </a:lnTo>
                  <a:lnTo>
                    <a:pt x="550488" y="35182"/>
                  </a:lnTo>
                  <a:close/>
                </a:path>
                <a:path w="818515" h="131445">
                  <a:moveTo>
                    <a:pt x="591534" y="99682"/>
                  </a:moveTo>
                  <a:lnTo>
                    <a:pt x="576288" y="99682"/>
                  </a:lnTo>
                  <a:lnTo>
                    <a:pt x="574725" y="105379"/>
                  </a:lnTo>
                  <a:lnTo>
                    <a:pt x="571597" y="109958"/>
                  </a:lnTo>
                  <a:lnTo>
                    <a:pt x="566906" y="113420"/>
                  </a:lnTo>
                  <a:lnTo>
                    <a:pt x="562327" y="116883"/>
                  </a:lnTo>
                  <a:lnTo>
                    <a:pt x="556854" y="118614"/>
                  </a:lnTo>
                  <a:lnTo>
                    <a:pt x="581950" y="118614"/>
                  </a:lnTo>
                  <a:lnTo>
                    <a:pt x="582393" y="118216"/>
                  </a:lnTo>
                  <a:lnTo>
                    <a:pt x="586466" y="112834"/>
                  </a:lnTo>
                  <a:lnTo>
                    <a:pt x="589482" y="106719"/>
                  </a:lnTo>
                  <a:lnTo>
                    <a:pt x="591534" y="99682"/>
                  </a:lnTo>
                  <a:close/>
                </a:path>
                <a:path w="818515" h="131445">
                  <a:moveTo>
                    <a:pt x="581938" y="47747"/>
                  </a:moveTo>
                  <a:lnTo>
                    <a:pt x="556408" y="47747"/>
                  </a:lnTo>
                  <a:lnTo>
                    <a:pt x="561601" y="49310"/>
                  </a:lnTo>
                  <a:lnTo>
                    <a:pt x="566196" y="52521"/>
                  </a:lnTo>
                  <a:lnTo>
                    <a:pt x="570648" y="55453"/>
                  </a:lnTo>
                  <a:lnTo>
                    <a:pt x="573831" y="59530"/>
                  </a:lnTo>
                  <a:lnTo>
                    <a:pt x="575618" y="64668"/>
                  </a:lnTo>
                  <a:lnTo>
                    <a:pt x="590864" y="64668"/>
                  </a:lnTo>
                  <a:lnTo>
                    <a:pt x="588790" y="58239"/>
                  </a:lnTo>
                  <a:lnTo>
                    <a:pt x="585754" y="52521"/>
                  </a:lnTo>
                  <a:lnTo>
                    <a:pt x="581938" y="47747"/>
                  </a:lnTo>
                  <a:close/>
                </a:path>
                <a:path w="818515" h="131445">
                  <a:moveTo>
                    <a:pt x="624465" y="36857"/>
                  </a:moveTo>
                  <a:lnTo>
                    <a:pt x="610224" y="36857"/>
                  </a:lnTo>
                  <a:lnTo>
                    <a:pt x="610224" y="129503"/>
                  </a:lnTo>
                  <a:lnTo>
                    <a:pt x="624465" y="129503"/>
                  </a:lnTo>
                  <a:lnTo>
                    <a:pt x="624465" y="36857"/>
                  </a:lnTo>
                  <a:close/>
                </a:path>
                <a:path w="818515" h="131445">
                  <a:moveTo>
                    <a:pt x="620444" y="0"/>
                  </a:moveTo>
                  <a:lnTo>
                    <a:pt x="614413" y="0"/>
                  </a:lnTo>
                  <a:lnTo>
                    <a:pt x="611844" y="1005"/>
                  </a:lnTo>
                  <a:lnTo>
                    <a:pt x="607600" y="5026"/>
                  </a:lnTo>
                  <a:lnTo>
                    <a:pt x="606539" y="7483"/>
                  </a:lnTo>
                  <a:lnTo>
                    <a:pt x="606539" y="13291"/>
                  </a:lnTo>
                  <a:lnTo>
                    <a:pt x="607600" y="15804"/>
                  </a:lnTo>
                  <a:lnTo>
                    <a:pt x="609722" y="17926"/>
                  </a:lnTo>
                  <a:lnTo>
                    <a:pt x="611844" y="19936"/>
                  </a:lnTo>
                  <a:lnTo>
                    <a:pt x="614413" y="20941"/>
                  </a:lnTo>
                  <a:lnTo>
                    <a:pt x="620444" y="20941"/>
                  </a:lnTo>
                  <a:lnTo>
                    <a:pt x="623013" y="19936"/>
                  </a:lnTo>
                  <a:lnTo>
                    <a:pt x="625135" y="17926"/>
                  </a:lnTo>
                  <a:lnTo>
                    <a:pt x="627257" y="15804"/>
                  </a:lnTo>
                  <a:lnTo>
                    <a:pt x="628318" y="13291"/>
                  </a:lnTo>
                  <a:lnTo>
                    <a:pt x="628318" y="7483"/>
                  </a:lnTo>
                  <a:lnTo>
                    <a:pt x="627257" y="5026"/>
                  </a:lnTo>
                  <a:lnTo>
                    <a:pt x="623013" y="1005"/>
                  </a:lnTo>
                  <a:lnTo>
                    <a:pt x="620444" y="0"/>
                  </a:lnTo>
                  <a:close/>
                </a:path>
                <a:path w="818515" h="131445">
                  <a:moveTo>
                    <a:pt x="715363" y="47747"/>
                  </a:moveTo>
                  <a:lnTo>
                    <a:pt x="692019" y="47747"/>
                  </a:lnTo>
                  <a:lnTo>
                    <a:pt x="697716" y="49869"/>
                  </a:lnTo>
                  <a:lnTo>
                    <a:pt x="705757" y="57910"/>
                  </a:lnTo>
                  <a:lnTo>
                    <a:pt x="707656" y="63439"/>
                  </a:lnTo>
                  <a:lnTo>
                    <a:pt x="707656" y="70699"/>
                  </a:lnTo>
                  <a:lnTo>
                    <a:pt x="674652" y="77065"/>
                  </a:lnTo>
                  <a:lnTo>
                    <a:pt x="665381" y="78964"/>
                  </a:lnTo>
                  <a:lnTo>
                    <a:pt x="658289" y="81868"/>
                  </a:lnTo>
                  <a:lnTo>
                    <a:pt x="653375" y="85777"/>
                  </a:lnTo>
                  <a:lnTo>
                    <a:pt x="647344" y="90468"/>
                  </a:lnTo>
                  <a:lnTo>
                    <a:pt x="644328" y="96834"/>
                  </a:lnTo>
                  <a:lnTo>
                    <a:pt x="644328" y="113029"/>
                  </a:lnTo>
                  <a:lnTo>
                    <a:pt x="647009" y="119451"/>
                  </a:lnTo>
                  <a:lnTo>
                    <a:pt x="652370" y="124142"/>
                  </a:lnTo>
                  <a:lnTo>
                    <a:pt x="657843" y="128833"/>
                  </a:lnTo>
                  <a:lnTo>
                    <a:pt x="665214" y="131179"/>
                  </a:lnTo>
                  <a:lnTo>
                    <a:pt x="683419" y="131179"/>
                  </a:lnTo>
                  <a:lnTo>
                    <a:pt x="690278" y="129503"/>
                  </a:lnTo>
                  <a:lnTo>
                    <a:pt x="690557" y="129503"/>
                  </a:lnTo>
                  <a:lnTo>
                    <a:pt x="696431" y="125818"/>
                  </a:lnTo>
                  <a:lnTo>
                    <a:pt x="700675" y="123249"/>
                  </a:lnTo>
                  <a:lnTo>
                    <a:pt x="704417" y="119619"/>
                  </a:lnTo>
                  <a:lnTo>
                    <a:pt x="705111" y="118614"/>
                  </a:lnTo>
                  <a:lnTo>
                    <a:pt x="670798" y="118614"/>
                  </a:lnTo>
                  <a:lnTo>
                    <a:pt x="666498" y="117329"/>
                  </a:lnTo>
                  <a:lnTo>
                    <a:pt x="663259" y="114760"/>
                  </a:lnTo>
                  <a:lnTo>
                    <a:pt x="660132" y="112192"/>
                  </a:lnTo>
                  <a:lnTo>
                    <a:pt x="658568" y="108785"/>
                  </a:lnTo>
                  <a:lnTo>
                    <a:pt x="658568" y="100632"/>
                  </a:lnTo>
                  <a:lnTo>
                    <a:pt x="707824" y="82259"/>
                  </a:lnTo>
                  <a:lnTo>
                    <a:pt x="721896" y="82259"/>
                  </a:lnTo>
                  <a:lnTo>
                    <a:pt x="721896" y="69303"/>
                  </a:lnTo>
                  <a:lnTo>
                    <a:pt x="721419" y="64668"/>
                  </a:lnTo>
                  <a:lnTo>
                    <a:pt x="721338" y="63886"/>
                  </a:lnTo>
                  <a:lnTo>
                    <a:pt x="719104" y="53387"/>
                  </a:lnTo>
                  <a:lnTo>
                    <a:pt x="716424" y="48752"/>
                  </a:lnTo>
                  <a:lnTo>
                    <a:pt x="715363" y="47747"/>
                  </a:lnTo>
                  <a:close/>
                </a:path>
                <a:path w="818515" h="131445">
                  <a:moveTo>
                    <a:pt x="721896" y="114928"/>
                  </a:moveTo>
                  <a:lnTo>
                    <a:pt x="707656" y="114928"/>
                  </a:lnTo>
                  <a:lnTo>
                    <a:pt x="707656" y="129503"/>
                  </a:lnTo>
                  <a:lnTo>
                    <a:pt x="721896" y="129503"/>
                  </a:lnTo>
                  <a:lnTo>
                    <a:pt x="721896" y="114928"/>
                  </a:lnTo>
                  <a:close/>
                </a:path>
                <a:path w="818515" h="131445">
                  <a:moveTo>
                    <a:pt x="721896" y="82259"/>
                  </a:moveTo>
                  <a:lnTo>
                    <a:pt x="707824" y="82259"/>
                  </a:lnTo>
                  <a:lnTo>
                    <a:pt x="707813" y="90468"/>
                  </a:lnTo>
                  <a:lnTo>
                    <a:pt x="706603" y="96834"/>
                  </a:lnTo>
                  <a:lnTo>
                    <a:pt x="706539" y="97169"/>
                  </a:lnTo>
                  <a:lnTo>
                    <a:pt x="703970" y="102530"/>
                  </a:lnTo>
                  <a:lnTo>
                    <a:pt x="701513" y="107892"/>
                  </a:lnTo>
                  <a:lnTo>
                    <a:pt x="697157" y="112192"/>
                  </a:lnTo>
                  <a:lnTo>
                    <a:pt x="686770" y="117553"/>
                  </a:lnTo>
                  <a:lnTo>
                    <a:pt x="681856" y="118614"/>
                  </a:lnTo>
                  <a:lnTo>
                    <a:pt x="705111" y="118614"/>
                  </a:lnTo>
                  <a:lnTo>
                    <a:pt x="707656" y="114928"/>
                  </a:lnTo>
                  <a:lnTo>
                    <a:pt x="721896" y="114928"/>
                  </a:lnTo>
                  <a:lnTo>
                    <a:pt x="721896" y="82259"/>
                  </a:lnTo>
                  <a:close/>
                </a:path>
                <a:path w="818515" h="131445">
                  <a:moveTo>
                    <a:pt x="690512" y="35182"/>
                  </a:moveTo>
                  <a:lnTo>
                    <a:pt x="685039" y="35182"/>
                  </a:lnTo>
                  <a:lnTo>
                    <a:pt x="678296" y="35674"/>
                  </a:lnTo>
                  <a:lnTo>
                    <a:pt x="647846" y="64668"/>
                  </a:lnTo>
                  <a:lnTo>
                    <a:pt x="662087" y="64668"/>
                  </a:lnTo>
                  <a:lnTo>
                    <a:pt x="663204" y="59530"/>
                  </a:lnTo>
                  <a:lnTo>
                    <a:pt x="665828" y="55453"/>
                  </a:lnTo>
                  <a:lnTo>
                    <a:pt x="674205" y="49310"/>
                  </a:lnTo>
                  <a:lnTo>
                    <a:pt x="679175" y="47747"/>
                  </a:lnTo>
                  <a:lnTo>
                    <a:pt x="715363" y="47747"/>
                  </a:lnTo>
                  <a:lnTo>
                    <a:pt x="712179" y="44731"/>
                  </a:lnTo>
                  <a:lnTo>
                    <a:pt x="708940" y="41604"/>
                  </a:lnTo>
                  <a:lnTo>
                    <a:pt x="704975" y="39258"/>
                  </a:lnTo>
                  <a:lnTo>
                    <a:pt x="700284" y="37695"/>
                  </a:lnTo>
                  <a:lnTo>
                    <a:pt x="695594" y="36019"/>
                  </a:lnTo>
                  <a:lnTo>
                    <a:pt x="690512" y="35182"/>
                  </a:lnTo>
                  <a:close/>
                </a:path>
                <a:path w="818515" h="131445">
                  <a:moveTo>
                    <a:pt x="758950" y="36857"/>
                  </a:moveTo>
                  <a:lnTo>
                    <a:pt x="744710" y="36857"/>
                  </a:lnTo>
                  <a:lnTo>
                    <a:pt x="744710" y="129503"/>
                  </a:lnTo>
                  <a:lnTo>
                    <a:pt x="758950" y="129503"/>
                  </a:lnTo>
                  <a:lnTo>
                    <a:pt x="758950" y="80472"/>
                  </a:lnTo>
                  <a:lnTo>
                    <a:pt x="759564" y="72989"/>
                  </a:lnTo>
                  <a:lnTo>
                    <a:pt x="760793" y="67516"/>
                  </a:lnTo>
                  <a:lnTo>
                    <a:pt x="762133" y="62043"/>
                  </a:lnTo>
                  <a:lnTo>
                    <a:pt x="764311" y="57743"/>
                  </a:lnTo>
                  <a:lnTo>
                    <a:pt x="767327" y="54616"/>
                  </a:lnTo>
                  <a:lnTo>
                    <a:pt x="770432" y="51265"/>
                  </a:lnTo>
                  <a:lnTo>
                    <a:pt x="758950" y="51265"/>
                  </a:lnTo>
                  <a:lnTo>
                    <a:pt x="758950" y="36857"/>
                  </a:lnTo>
                  <a:close/>
                </a:path>
                <a:path w="818515" h="131445">
                  <a:moveTo>
                    <a:pt x="812285" y="47747"/>
                  </a:moveTo>
                  <a:lnTo>
                    <a:pt x="790614" y="47747"/>
                  </a:lnTo>
                  <a:lnTo>
                    <a:pt x="795361" y="49478"/>
                  </a:lnTo>
                  <a:lnTo>
                    <a:pt x="798488" y="52940"/>
                  </a:lnTo>
                  <a:lnTo>
                    <a:pt x="802062" y="56961"/>
                  </a:lnTo>
                  <a:lnTo>
                    <a:pt x="803849" y="63886"/>
                  </a:lnTo>
                  <a:lnTo>
                    <a:pt x="803849" y="129503"/>
                  </a:lnTo>
                  <a:lnTo>
                    <a:pt x="818090" y="129503"/>
                  </a:lnTo>
                  <a:lnTo>
                    <a:pt x="817982" y="67516"/>
                  </a:lnTo>
                  <a:lnTo>
                    <a:pt x="817811" y="64947"/>
                  </a:lnTo>
                  <a:lnTo>
                    <a:pt x="817252" y="61149"/>
                  </a:lnTo>
                  <a:lnTo>
                    <a:pt x="816863" y="57743"/>
                  </a:lnTo>
                  <a:lnTo>
                    <a:pt x="816805" y="57240"/>
                  </a:lnTo>
                  <a:lnTo>
                    <a:pt x="815633" y="53443"/>
                  </a:lnTo>
                  <a:lnTo>
                    <a:pt x="813734" y="49757"/>
                  </a:lnTo>
                  <a:lnTo>
                    <a:pt x="812285" y="47747"/>
                  </a:lnTo>
                  <a:close/>
                </a:path>
                <a:path w="818515" h="131445">
                  <a:moveTo>
                    <a:pt x="786426" y="35182"/>
                  </a:moveTo>
                  <a:lnTo>
                    <a:pt x="781288" y="35182"/>
                  </a:lnTo>
                  <a:lnTo>
                    <a:pt x="776541" y="36410"/>
                  </a:lnTo>
                  <a:lnTo>
                    <a:pt x="772185" y="38867"/>
                  </a:lnTo>
                  <a:lnTo>
                    <a:pt x="767941" y="41213"/>
                  </a:lnTo>
                  <a:lnTo>
                    <a:pt x="763529" y="45345"/>
                  </a:lnTo>
                  <a:lnTo>
                    <a:pt x="758950" y="51265"/>
                  </a:lnTo>
                  <a:lnTo>
                    <a:pt x="770432" y="51265"/>
                  </a:lnTo>
                  <a:lnTo>
                    <a:pt x="771571" y="50036"/>
                  </a:lnTo>
                  <a:lnTo>
                    <a:pt x="777211" y="47747"/>
                  </a:lnTo>
                  <a:lnTo>
                    <a:pt x="812285" y="47747"/>
                  </a:lnTo>
                  <a:lnTo>
                    <a:pt x="809137" y="43380"/>
                  </a:lnTo>
                  <a:lnTo>
                    <a:pt x="803109" y="38867"/>
                  </a:lnTo>
                  <a:lnTo>
                    <a:pt x="795483" y="36093"/>
                  </a:lnTo>
                  <a:lnTo>
                    <a:pt x="786426" y="35182"/>
                  </a:lnTo>
                  <a:close/>
                </a:path>
              </a:pathLst>
            </a:custGeom>
            <a:solidFill>
              <a:srgbClr val="000000"/>
            </a:solidFill>
          </p:spPr>
          <p:txBody>
            <a:bodyPr wrap="square" lIns="0" tIns="0" rIns="0" bIns="0" rtlCol="0"/>
            <a:lstStyle/>
            <a:p>
              <a:endParaRPr dirty="0"/>
            </a:p>
          </p:txBody>
        </p:sp>
        <p:pic>
          <p:nvPicPr>
            <p:cNvPr id="28" name="object 28"/>
            <p:cNvPicPr/>
            <p:nvPr/>
          </p:nvPicPr>
          <p:blipFill>
            <a:blip r:embed="rId21" cstate="print"/>
            <a:stretch>
              <a:fillRect/>
            </a:stretch>
          </p:blipFill>
          <p:spPr>
            <a:xfrm>
              <a:off x="11531913" y="7179174"/>
              <a:ext cx="888711" cy="164686"/>
            </a:xfrm>
            <a:prstGeom prst="rect">
              <a:avLst/>
            </a:prstGeom>
          </p:spPr>
        </p:pic>
        <p:pic>
          <p:nvPicPr>
            <p:cNvPr id="29" name="object 29"/>
            <p:cNvPicPr/>
            <p:nvPr/>
          </p:nvPicPr>
          <p:blipFill>
            <a:blip r:embed="rId22" cstate="print"/>
            <a:stretch>
              <a:fillRect/>
            </a:stretch>
          </p:blipFill>
          <p:spPr>
            <a:xfrm>
              <a:off x="10562070" y="7503771"/>
              <a:ext cx="1858554" cy="164686"/>
            </a:xfrm>
            <a:prstGeom prst="rect">
              <a:avLst/>
            </a:prstGeom>
          </p:spPr>
        </p:pic>
        <p:sp>
          <p:nvSpPr>
            <p:cNvPr id="30" name="object 30"/>
            <p:cNvSpPr/>
            <p:nvPr/>
          </p:nvSpPr>
          <p:spPr>
            <a:xfrm>
              <a:off x="12418466" y="3340220"/>
              <a:ext cx="4617720" cy="4827270"/>
            </a:xfrm>
            <a:custGeom>
              <a:avLst/>
              <a:gdLst/>
              <a:ahLst/>
              <a:cxnLst/>
              <a:rect l="l" t="t" r="r" b="b"/>
              <a:pathLst>
                <a:path w="4617719" h="4827270">
                  <a:moveTo>
                    <a:pt x="20942" y="0"/>
                  </a:moveTo>
                  <a:lnTo>
                    <a:pt x="0" y="0"/>
                  </a:lnTo>
                  <a:lnTo>
                    <a:pt x="0" y="1130858"/>
                  </a:lnTo>
                  <a:lnTo>
                    <a:pt x="10464" y="1130858"/>
                  </a:lnTo>
                  <a:lnTo>
                    <a:pt x="20942" y="1130858"/>
                  </a:lnTo>
                  <a:lnTo>
                    <a:pt x="20942" y="0"/>
                  </a:lnTo>
                  <a:close/>
                </a:path>
                <a:path w="4617719" h="4827270">
                  <a:moveTo>
                    <a:pt x="4617656" y="4806137"/>
                  </a:moveTo>
                  <a:lnTo>
                    <a:pt x="3779990" y="4806137"/>
                  </a:lnTo>
                  <a:lnTo>
                    <a:pt x="3779990" y="4816602"/>
                  </a:lnTo>
                  <a:lnTo>
                    <a:pt x="3779990" y="4827079"/>
                  </a:lnTo>
                  <a:lnTo>
                    <a:pt x="4617656" y="4827079"/>
                  </a:lnTo>
                  <a:lnTo>
                    <a:pt x="4617656" y="4806137"/>
                  </a:lnTo>
                  <a:close/>
                </a:path>
              </a:pathLst>
            </a:custGeom>
            <a:solidFill>
              <a:srgbClr val="757575">
                <a:alpha val="19999"/>
              </a:srgbClr>
            </a:solidFill>
          </p:spPr>
          <p:txBody>
            <a:bodyPr wrap="square" lIns="0" tIns="0" rIns="0" bIns="0" rtlCol="0"/>
            <a:lstStyle/>
            <a:p>
              <a:endParaRPr dirty="0"/>
            </a:p>
          </p:txBody>
        </p:sp>
      </p:grpSp>
      <p:graphicFrame>
        <p:nvGraphicFramePr>
          <p:cNvPr id="31" name="object 31"/>
          <p:cNvGraphicFramePr>
            <a:graphicFrameLocks noGrp="1"/>
          </p:cNvGraphicFramePr>
          <p:nvPr>
            <p:extLst>
              <p:ext uri="{D42A27DB-BD31-4B8C-83A1-F6EECF244321}">
                <p14:modId xmlns:p14="http://schemas.microsoft.com/office/powerpoint/2010/main" val="1160668832"/>
              </p:ext>
            </p:extLst>
          </p:nvPr>
        </p:nvGraphicFramePr>
        <p:xfrm>
          <a:off x="12753538" y="2984202"/>
          <a:ext cx="6409638" cy="4747895"/>
        </p:xfrm>
        <a:graphic>
          <a:graphicData uri="http://schemas.openxmlformats.org/drawingml/2006/table">
            <a:tbl>
              <a:tblPr firstRow="1" bandRow="1">
                <a:tableStyleId>{2D5ABB26-0587-4C30-8999-92F81FD0307C}</a:tableStyleId>
              </a:tblPr>
              <a:tblGrid>
                <a:gridCol w="302510">
                  <a:extLst>
                    <a:ext uri="{9D8B030D-6E8A-4147-A177-3AD203B41FA5}">
                      <a16:colId xmlns:a16="http://schemas.microsoft.com/office/drawing/2014/main" val="20000"/>
                    </a:ext>
                  </a:extLst>
                </a:gridCol>
                <a:gridCol w="312634">
                  <a:extLst>
                    <a:ext uri="{9D8B030D-6E8A-4147-A177-3AD203B41FA5}">
                      <a16:colId xmlns:a16="http://schemas.microsoft.com/office/drawing/2014/main" val="20001"/>
                    </a:ext>
                  </a:extLst>
                </a:gridCol>
                <a:gridCol w="312635">
                  <a:extLst>
                    <a:ext uri="{9D8B030D-6E8A-4147-A177-3AD203B41FA5}">
                      <a16:colId xmlns:a16="http://schemas.microsoft.com/office/drawing/2014/main" val="20002"/>
                    </a:ext>
                  </a:extLst>
                </a:gridCol>
                <a:gridCol w="312635">
                  <a:extLst>
                    <a:ext uri="{9D8B030D-6E8A-4147-A177-3AD203B41FA5}">
                      <a16:colId xmlns:a16="http://schemas.microsoft.com/office/drawing/2014/main" val="20003"/>
                    </a:ext>
                  </a:extLst>
                </a:gridCol>
                <a:gridCol w="312635">
                  <a:extLst>
                    <a:ext uri="{9D8B030D-6E8A-4147-A177-3AD203B41FA5}">
                      <a16:colId xmlns:a16="http://schemas.microsoft.com/office/drawing/2014/main" val="20004"/>
                    </a:ext>
                  </a:extLst>
                </a:gridCol>
                <a:gridCol w="312635">
                  <a:extLst>
                    <a:ext uri="{9D8B030D-6E8A-4147-A177-3AD203B41FA5}">
                      <a16:colId xmlns:a16="http://schemas.microsoft.com/office/drawing/2014/main" val="20005"/>
                    </a:ext>
                  </a:extLst>
                </a:gridCol>
                <a:gridCol w="312634">
                  <a:extLst>
                    <a:ext uri="{9D8B030D-6E8A-4147-A177-3AD203B41FA5}">
                      <a16:colId xmlns:a16="http://schemas.microsoft.com/office/drawing/2014/main" val="20006"/>
                    </a:ext>
                  </a:extLst>
                </a:gridCol>
                <a:gridCol w="312634">
                  <a:extLst>
                    <a:ext uri="{9D8B030D-6E8A-4147-A177-3AD203B41FA5}">
                      <a16:colId xmlns:a16="http://schemas.microsoft.com/office/drawing/2014/main" val="20007"/>
                    </a:ext>
                  </a:extLst>
                </a:gridCol>
                <a:gridCol w="312634">
                  <a:extLst>
                    <a:ext uri="{9D8B030D-6E8A-4147-A177-3AD203B41FA5}">
                      <a16:colId xmlns:a16="http://schemas.microsoft.com/office/drawing/2014/main" val="20008"/>
                    </a:ext>
                  </a:extLst>
                </a:gridCol>
                <a:gridCol w="312634">
                  <a:extLst>
                    <a:ext uri="{9D8B030D-6E8A-4147-A177-3AD203B41FA5}">
                      <a16:colId xmlns:a16="http://schemas.microsoft.com/office/drawing/2014/main" val="20009"/>
                    </a:ext>
                  </a:extLst>
                </a:gridCol>
                <a:gridCol w="312635">
                  <a:extLst>
                    <a:ext uri="{9D8B030D-6E8A-4147-A177-3AD203B41FA5}">
                      <a16:colId xmlns:a16="http://schemas.microsoft.com/office/drawing/2014/main" val="20010"/>
                    </a:ext>
                  </a:extLst>
                </a:gridCol>
                <a:gridCol w="312634">
                  <a:extLst>
                    <a:ext uri="{9D8B030D-6E8A-4147-A177-3AD203B41FA5}">
                      <a16:colId xmlns:a16="http://schemas.microsoft.com/office/drawing/2014/main" val="20011"/>
                    </a:ext>
                  </a:extLst>
                </a:gridCol>
                <a:gridCol w="312634">
                  <a:extLst>
                    <a:ext uri="{9D8B030D-6E8A-4147-A177-3AD203B41FA5}">
                      <a16:colId xmlns:a16="http://schemas.microsoft.com/office/drawing/2014/main" val="20012"/>
                    </a:ext>
                  </a:extLst>
                </a:gridCol>
                <a:gridCol w="312634">
                  <a:extLst>
                    <a:ext uri="{9D8B030D-6E8A-4147-A177-3AD203B41FA5}">
                      <a16:colId xmlns:a16="http://schemas.microsoft.com/office/drawing/2014/main" val="20013"/>
                    </a:ext>
                  </a:extLst>
                </a:gridCol>
                <a:gridCol w="312634">
                  <a:extLst>
                    <a:ext uri="{9D8B030D-6E8A-4147-A177-3AD203B41FA5}">
                      <a16:colId xmlns:a16="http://schemas.microsoft.com/office/drawing/2014/main" val="20014"/>
                    </a:ext>
                  </a:extLst>
                </a:gridCol>
                <a:gridCol w="312634">
                  <a:extLst>
                    <a:ext uri="{9D8B030D-6E8A-4147-A177-3AD203B41FA5}">
                      <a16:colId xmlns:a16="http://schemas.microsoft.com/office/drawing/2014/main" val="20015"/>
                    </a:ext>
                  </a:extLst>
                </a:gridCol>
                <a:gridCol w="312634">
                  <a:extLst>
                    <a:ext uri="{9D8B030D-6E8A-4147-A177-3AD203B41FA5}">
                      <a16:colId xmlns:a16="http://schemas.microsoft.com/office/drawing/2014/main" val="20016"/>
                    </a:ext>
                  </a:extLst>
                </a:gridCol>
                <a:gridCol w="312634">
                  <a:extLst>
                    <a:ext uri="{9D8B030D-6E8A-4147-A177-3AD203B41FA5}">
                      <a16:colId xmlns:a16="http://schemas.microsoft.com/office/drawing/2014/main" val="20017"/>
                    </a:ext>
                  </a:extLst>
                </a:gridCol>
                <a:gridCol w="312634">
                  <a:extLst>
                    <a:ext uri="{9D8B030D-6E8A-4147-A177-3AD203B41FA5}">
                      <a16:colId xmlns:a16="http://schemas.microsoft.com/office/drawing/2014/main" val="20018"/>
                    </a:ext>
                  </a:extLst>
                </a:gridCol>
                <a:gridCol w="479711">
                  <a:extLst>
                    <a:ext uri="{9D8B030D-6E8A-4147-A177-3AD203B41FA5}">
                      <a16:colId xmlns:a16="http://schemas.microsoft.com/office/drawing/2014/main" val="20019"/>
                    </a:ext>
                  </a:extLst>
                </a:gridCol>
              </a:tblGrid>
              <a:tr h="34544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0"/>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1"/>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2"/>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3"/>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4"/>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5"/>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6"/>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7"/>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8"/>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09"/>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10"/>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11"/>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FFFF"/>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12"/>
                  </a:ext>
                </a:extLst>
              </a:tr>
              <a:tr h="313690">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13"/>
                  </a:ext>
                </a:extLst>
              </a:tr>
              <a:tr h="324485">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tx1"/>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tx1"/>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6E42E5"/>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0ECFC"/>
                    </a:solidFill>
                  </a:tcPr>
                </a:tc>
                <a:tc>
                  <a:txBody>
                    <a:bodyPr/>
                    <a:lstStyle/>
                    <a:p>
                      <a:pPr>
                        <a:lnSpc>
                          <a:spcPct val="100000"/>
                        </a:lnSpc>
                      </a:pPr>
                      <a:endParaRPr sz="100" dirty="0">
                        <a:latin typeface="Times New Roman"/>
                        <a:cs typeface="Times New Roman"/>
                      </a:endParaRPr>
                    </a:p>
                  </a:txBody>
                  <a:tcPr marL="0" marR="0" marT="0" marB="0">
                    <a:lnL w="6350" cap="flat" cmpd="sng" algn="ctr">
                      <a:solidFill>
                        <a:schemeClr val="bg1">
                          <a:lumMod val="50000"/>
                        </a:schemeClr>
                      </a:solidFill>
                      <a:prstDash val="sysDot"/>
                      <a:round/>
                      <a:headEnd type="none" w="med" len="med"/>
                      <a:tailEnd type="none" w="med" len="med"/>
                    </a:lnL>
                    <a:lnR w="6350" cap="flat" cmpd="sng" algn="ctr">
                      <a:solidFill>
                        <a:schemeClr val="bg1">
                          <a:lumMod val="50000"/>
                        </a:schemeClr>
                      </a:solidFill>
                      <a:prstDash val="sysDot"/>
                      <a:round/>
                      <a:headEnd type="none" w="med" len="med"/>
                      <a:tailEnd type="none" w="med" len="med"/>
                    </a:lnR>
                    <a:lnT w="6350" cap="flat" cmpd="sng" algn="ctr">
                      <a:solidFill>
                        <a:schemeClr val="bg1">
                          <a:lumMod val="50000"/>
                        </a:schemeClr>
                      </a:solidFill>
                      <a:prstDash val="sysDot"/>
                      <a:round/>
                      <a:headEnd type="none" w="med" len="med"/>
                      <a:tailEnd type="none" w="med" len="med"/>
                    </a:lnT>
                    <a:lnB w="6350" cap="flat" cmpd="sng" algn="ctr">
                      <a:solidFill>
                        <a:schemeClr val="bg1">
                          <a:lumMod val="50000"/>
                        </a:schemeClr>
                      </a:solidFill>
                      <a:prstDash val="sysDot"/>
                      <a:round/>
                      <a:headEnd type="none" w="med" len="med"/>
                      <a:tailEnd type="none" w="med" len="med"/>
                    </a:lnB>
                    <a:solidFill>
                      <a:srgbClr val="F5F5F5"/>
                    </a:solidFill>
                  </a:tcPr>
                </a:tc>
                <a:extLst>
                  <a:ext uri="{0D108BD9-81ED-4DB2-BD59-A6C34878D82A}">
                    <a16:rowId xmlns:a16="http://schemas.microsoft.com/office/drawing/2014/main" val="10014"/>
                  </a:ext>
                </a:extLst>
              </a:tr>
            </a:tbl>
          </a:graphicData>
        </a:graphic>
      </p:graphicFrame>
      <p:sp>
        <p:nvSpPr>
          <p:cNvPr id="33" name="TextBox 32">
            <a:extLst>
              <a:ext uri="{FF2B5EF4-FFF2-40B4-BE49-F238E27FC236}">
                <a16:creationId xmlns:a16="http://schemas.microsoft.com/office/drawing/2014/main" id="{F3259812-F4D9-5E71-A6FF-E7D0C5413CEF}"/>
              </a:ext>
            </a:extLst>
          </p:cNvPr>
          <p:cNvSpPr txBox="1"/>
          <p:nvPr/>
        </p:nvSpPr>
        <p:spPr>
          <a:xfrm>
            <a:off x="940917" y="817850"/>
            <a:ext cx="6877879" cy="1938992"/>
          </a:xfrm>
          <a:prstGeom prst="rect">
            <a:avLst/>
          </a:prstGeom>
          <a:noFill/>
        </p:spPr>
        <p:txBody>
          <a:bodyPr wrap="square">
            <a:spAutoFit/>
          </a:bodyPr>
          <a:lstStyle/>
          <a:p>
            <a:r>
              <a:rPr lang="en-US" sz="4000" dirty="0">
                <a:latin typeface="Arial" panose="020B0604020202020204" pitchFamily="34" charset="0"/>
                <a:ea typeface="Inter Medium"/>
                <a:cs typeface="Arial" panose="020B0604020202020204" pitchFamily="34" charset="0"/>
                <a:sym typeface="Inter Medium"/>
              </a:rPr>
              <a:t>We operate a multi category, hyper local marketplace which is hard to replicate</a:t>
            </a:r>
            <a:endParaRPr lang="en-US" sz="4000" dirty="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4D6995AD-7E56-9C96-564E-FB7643CB7513}"/>
              </a:ext>
            </a:extLst>
          </p:cNvPr>
          <p:cNvSpPr txBox="1"/>
          <p:nvPr/>
        </p:nvSpPr>
        <p:spPr>
          <a:xfrm>
            <a:off x="12642850" y="948667"/>
            <a:ext cx="6877879" cy="707886"/>
          </a:xfrm>
          <a:prstGeom prst="rect">
            <a:avLst/>
          </a:prstGeom>
          <a:noFill/>
        </p:spPr>
        <p:txBody>
          <a:bodyPr wrap="square">
            <a:spAutoFit/>
          </a:bodyPr>
          <a:lstStyle/>
          <a:p>
            <a:r>
              <a:rPr lang="en-US" sz="2000" dirty="0">
                <a:solidFill>
                  <a:schemeClr val="bg1">
                    <a:lumMod val="50000"/>
                  </a:schemeClr>
                </a:solidFill>
                <a:latin typeface="Inter Medium"/>
                <a:ea typeface="Inter Medium"/>
                <a:sym typeface="Inter Medium"/>
              </a:rPr>
              <a:t>12,000 service micro-markets </a:t>
            </a:r>
          </a:p>
          <a:p>
            <a:r>
              <a:rPr lang="en-US" sz="2000" dirty="0">
                <a:solidFill>
                  <a:schemeClr val="bg1">
                    <a:lumMod val="50000"/>
                  </a:schemeClr>
                </a:solidFill>
                <a:latin typeface="Inter Medium"/>
                <a:ea typeface="Inter Medium"/>
                <a:sym typeface="Inter Medium"/>
              </a:rPr>
              <a:t>as on July 31, 2025</a:t>
            </a:r>
            <a:endParaRPr lang="en-US" sz="2000" dirty="0">
              <a:solidFill>
                <a:schemeClr val="bg1">
                  <a:lumMod val="5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6">
          <a:extLst>
            <a:ext uri="{FF2B5EF4-FFF2-40B4-BE49-F238E27FC236}">
              <a16:creationId xmlns:a16="http://schemas.microsoft.com/office/drawing/2014/main" id="{49C157ED-DD83-2CAE-BEE3-808D47318544}"/>
            </a:ext>
          </a:extLst>
        </p:cNvPr>
        <p:cNvGrpSpPr/>
        <p:nvPr/>
      </p:nvGrpSpPr>
      <p:grpSpPr>
        <a:xfrm>
          <a:off x="0" y="0"/>
          <a:ext cx="0" cy="0"/>
          <a:chOff x="0" y="0"/>
          <a:chExt cx="0" cy="0"/>
        </a:xfrm>
      </p:grpSpPr>
      <p:sp>
        <p:nvSpPr>
          <p:cNvPr id="10" name="object 8">
            <a:extLst>
              <a:ext uri="{FF2B5EF4-FFF2-40B4-BE49-F238E27FC236}">
                <a16:creationId xmlns:a16="http://schemas.microsoft.com/office/drawing/2014/main" id="{2131A79B-339B-4FDF-44C0-6D5521D1CA19}"/>
              </a:ext>
            </a:extLst>
          </p:cNvPr>
          <p:cNvSpPr/>
          <p:nvPr/>
        </p:nvSpPr>
        <p:spPr>
          <a:xfrm>
            <a:off x="10604027" y="2378075"/>
            <a:ext cx="6458423" cy="8006117"/>
          </a:xfrm>
          <a:custGeom>
            <a:avLst/>
            <a:gdLst/>
            <a:ahLst/>
            <a:cxnLst/>
            <a:rect l="l" t="t" r="r" b="b"/>
            <a:pathLst>
              <a:path w="5340350" h="7487284">
                <a:moveTo>
                  <a:pt x="5172617" y="0"/>
                </a:moveTo>
                <a:lnTo>
                  <a:pt x="167534" y="0"/>
                </a:lnTo>
                <a:lnTo>
                  <a:pt x="122996" y="5984"/>
                </a:lnTo>
                <a:lnTo>
                  <a:pt x="82976" y="22873"/>
                </a:lnTo>
                <a:lnTo>
                  <a:pt x="49069" y="49069"/>
                </a:lnTo>
                <a:lnTo>
                  <a:pt x="22873" y="82976"/>
                </a:lnTo>
                <a:lnTo>
                  <a:pt x="5984" y="122996"/>
                </a:lnTo>
                <a:lnTo>
                  <a:pt x="0" y="167534"/>
                </a:lnTo>
                <a:lnTo>
                  <a:pt x="0" y="7319148"/>
                </a:lnTo>
                <a:lnTo>
                  <a:pt x="5984" y="7363686"/>
                </a:lnTo>
                <a:lnTo>
                  <a:pt x="22873" y="7403706"/>
                </a:lnTo>
                <a:lnTo>
                  <a:pt x="49069" y="7437613"/>
                </a:lnTo>
                <a:lnTo>
                  <a:pt x="82976" y="7463809"/>
                </a:lnTo>
                <a:lnTo>
                  <a:pt x="122996" y="7480698"/>
                </a:lnTo>
                <a:lnTo>
                  <a:pt x="167534" y="7486683"/>
                </a:lnTo>
                <a:lnTo>
                  <a:pt x="5172617" y="7486683"/>
                </a:lnTo>
                <a:lnTo>
                  <a:pt x="5217154" y="7480698"/>
                </a:lnTo>
                <a:lnTo>
                  <a:pt x="5257175" y="7463809"/>
                </a:lnTo>
                <a:lnTo>
                  <a:pt x="5291081" y="7437613"/>
                </a:lnTo>
                <a:lnTo>
                  <a:pt x="5317278" y="7403706"/>
                </a:lnTo>
                <a:lnTo>
                  <a:pt x="5334167" y="7363686"/>
                </a:lnTo>
                <a:lnTo>
                  <a:pt x="5340151" y="7319148"/>
                </a:lnTo>
                <a:lnTo>
                  <a:pt x="5340151" y="167534"/>
                </a:lnTo>
                <a:lnTo>
                  <a:pt x="5334167" y="122996"/>
                </a:lnTo>
                <a:lnTo>
                  <a:pt x="5317278" y="82976"/>
                </a:lnTo>
                <a:lnTo>
                  <a:pt x="5291081" y="49069"/>
                </a:lnTo>
                <a:lnTo>
                  <a:pt x="5257175" y="22873"/>
                </a:lnTo>
                <a:lnTo>
                  <a:pt x="5217154" y="5984"/>
                </a:lnTo>
                <a:lnTo>
                  <a:pt x="5172617" y="0"/>
                </a:lnTo>
                <a:close/>
              </a:path>
            </a:pathLst>
          </a:custGeom>
          <a:solidFill>
            <a:schemeClr val="bg1">
              <a:lumMod val="95000"/>
            </a:schemeClr>
          </a:solidFill>
          <a:ln>
            <a:solidFill>
              <a:schemeClr val="bg1">
                <a:lumMod val="95000"/>
              </a:schemeClr>
            </a:solidFill>
          </a:ln>
        </p:spPr>
        <p:txBody>
          <a:bodyPr wrap="square" lIns="0" tIns="0" rIns="0" bIns="0" rtlCol="0"/>
          <a:lstStyle/>
          <a:p>
            <a:endParaRPr dirty="0"/>
          </a:p>
        </p:txBody>
      </p:sp>
      <p:cxnSp>
        <p:nvCxnSpPr>
          <p:cNvPr id="11" name="Straight Connector 10">
            <a:extLst>
              <a:ext uri="{FF2B5EF4-FFF2-40B4-BE49-F238E27FC236}">
                <a16:creationId xmlns:a16="http://schemas.microsoft.com/office/drawing/2014/main" id="{4FD75099-F55F-7F29-6904-8C719D6AA811}"/>
              </a:ext>
            </a:extLst>
          </p:cNvPr>
          <p:cNvCxnSpPr/>
          <p:nvPr/>
        </p:nvCxnSpPr>
        <p:spPr>
          <a:xfrm>
            <a:off x="15047971" y="3824688"/>
            <a:ext cx="0" cy="5662785"/>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8" name="object 8">
            <a:extLst>
              <a:ext uri="{FF2B5EF4-FFF2-40B4-BE49-F238E27FC236}">
                <a16:creationId xmlns:a16="http://schemas.microsoft.com/office/drawing/2014/main" id="{239F4917-4DCC-0FDC-3116-C67F7FF7D219}"/>
              </a:ext>
            </a:extLst>
          </p:cNvPr>
          <p:cNvSpPr/>
          <p:nvPr/>
        </p:nvSpPr>
        <p:spPr>
          <a:xfrm>
            <a:off x="2904543" y="2365521"/>
            <a:ext cx="6458423" cy="8006117"/>
          </a:xfrm>
          <a:custGeom>
            <a:avLst/>
            <a:gdLst/>
            <a:ahLst/>
            <a:cxnLst/>
            <a:rect l="l" t="t" r="r" b="b"/>
            <a:pathLst>
              <a:path w="5340350" h="7487284">
                <a:moveTo>
                  <a:pt x="5172617" y="0"/>
                </a:moveTo>
                <a:lnTo>
                  <a:pt x="167534" y="0"/>
                </a:lnTo>
                <a:lnTo>
                  <a:pt x="122996" y="5984"/>
                </a:lnTo>
                <a:lnTo>
                  <a:pt x="82976" y="22873"/>
                </a:lnTo>
                <a:lnTo>
                  <a:pt x="49069" y="49069"/>
                </a:lnTo>
                <a:lnTo>
                  <a:pt x="22873" y="82976"/>
                </a:lnTo>
                <a:lnTo>
                  <a:pt x="5984" y="122996"/>
                </a:lnTo>
                <a:lnTo>
                  <a:pt x="0" y="167534"/>
                </a:lnTo>
                <a:lnTo>
                  <a:pt x="0" y="7319148"/>
                </a:lnTo>
                <a:lnTo>
                  <a:pt x="5984" y="7363686"/>
                </a:lnTo>
                <a:lnTo>
                  <a:pt x="22873" y="7403706"/>
                </a:lnTo>
                <a:lnTo>
                  <a:pt x="49069" y="7437613"/>
                </a:lnTo>
                <a:lnTo>
                  <a:pt x="82976" y="7463809"/>
                </a:lnTo>
                <a:lnTo>
                  <a:pt x="122996" y="7480698"/>
                </a:lnTo>
                <a:lnTo>
                  <a:pt x="167534" y="7486683"/>
                </a:lnTo>
                <a:lnTo>
                  <a:pt x="5172617" y="7486683"/>
                </a:lnTo>
                <a:lnTo>
                  <a:pt x="5217154" y="7480698"/>
                </a:lnTo>
                <a:lnTo>
                  <a:pt x="5257175" y="7463809"/>
                </a:lnTo>
                <a:lnTo>
                  <a:pt x="5291081" y="7437613"/>
                </a:lnTo>
                <a:lnTo>
                  <a:pt x="5317278" y="7403706"/>
                </a:lnTo>
                <a:lnTo>
                  <a:pt x="5334167" y="7363686"/>
                </a:lnTo>
                <a:lnTo>
                  <a:pt x="5340151" y="7319148"/>
                </a:lnTo>
                <a:lnTo>
                  <a:pt x="5340151" y="167534"/>
                </a:lnTo>
                <a:lnTo>
                  <a:pt x="5334167" y="122996"/>
                </a:lnTo>
                <a:lnTo>
                  <a:pt x="5317278" y="82976"/>
                </a:lnTo>
                <a:lnTo>
                  <a:pt x="5291081" y="49069"/>
                </a:lnTo>
                <a:lnTo>
                  <a:pt x="5257175" y="22873"/>
                </a:lnTo>
                <a:lnTo>
                  <a:pt x="5217154" y="5984"/>
                </a:lnTo>
                <a:lnTo>
                  <a:pt x="5172617" y="0"/>
                </a:lnTo>
                <a:close/>
              </a:path>
            </a:pathLst>
          </a:custGeom>
          <a:solidFill>
            <a:schemeClr val="bg1">
              <a:lumMod val="95000"/>
            </a:schemeClr>
          </a:solidFill>
          <a:ln>
            <a:solidFill>
              <a:schemeClr val="bg1">
                <a:lumMod val="95000"/>
              </a:schemeClr>
            </a:solidFill>
          </a:ln>
        </p:spPr>
        <p:txBody>
          <a:bodyPr wrap="square" lIns="0" tIns="0" rIns="0" bIns="0" rtlCol="0"/>
          <a:lstStyle/>
          <a:p>
            <a:endParaRPr dirty="0"/>
          </a:p>
        </p:txBody>
      </p:sp>
      <p:pic>
        <p:nvPicPr>
          <p:cNvPr id="213" name="Google Shape;213;p35" descr="preencoded.png">
            <a:extLst>
              <a:ext uri="{FF2B5EF4-FFF2-40B4-BE49-F238E27FC236}">
                <a16:creationId xmlns:a16="http://schemas.microsoft.com/office/drawing/2014/main" id="{39E272E3-55D6-2785-1785-D5865DB7C69B}"/>
              </a:ext>
            </a:extLst>
          </p:cNvPr>
          <p:cNvPicPr preferRelativeResize="0"/>
          <p:nvPr/>
        </p:nvPicPr>
        <p:blipFill rotWithShape="1">
          <a:blip r:embed="rId3">
            <a:alphaModFix/>
          </a:blip>
          <a:srcRect/>
          <a:stretch/>
        </p:blipFill>
        <p:spPr>
          <a:xfrm>
            <a:off x="3761072" y="7525601"/>
            <a:ext cx="531266" cy="1963980"/>
          </a:xfrm>
          <a:prstGeom prst="rect">
            <a:avLst/>
          </a:prstGeom>
          <a:noFill/>
          <a:ln>
            <a:noFill/>
          </a:ln>
        </p:spPr>
      </p:pic>
      <p:pic>
        <p:nvPicPr>
          <p:cNvPr id="214" name="Google Shape;214;p35" descr="preencoded.png">
            <a:extLst>
              <a:ext uri="{FF2B5EF4-FFF2-40B4-BE49-F238E27FC236}">
                <a16:creationId xmlns:a16="http://schemas.microsoft.com/office/drawing/2014/main" id="{FE81609A-7FCC-46FB-AC6A-FFC6584A4227}"/>
              </a:ext>
            </a:extLst>
          </p:cNvPr>
          <p:cNvPicPr preferRelativeResize="0"/>
          <p:nvPr/>
        </p:nvPicPr>
        <p:blipFill rotWithShape="1">
          <a:blip r:embed="rId4">
            <a:alphaModFix/>
          </a:blip>
          <a:srcRect/>
          <a:stretch/>
        </p:blipFill>
        <p:spPr>
          <a:xfrm>
            <a:off x="4684282" y="6285491"/>
            <a:ext cx="531266" cy="3204091"/>
          </a:xfrm>
          <a:prstGeom prst="rect">
            <a:avLst/>
          </a:prstGeom>
          <a:noFill/>
          <a:ln>
            <a:noFill/>
          </a:ln>
        </p:spPr>
      </p:pic>
      <p:pic>
        <p:nvPicPr>
          <p:cNvPr id="215" name="Google Shape;215;p35" descr="preencoded.png">
            <a:extLst>
              <a:ext uri="{FF2B5EF4-FFF2-40B4-BE49-F238E27FC236}">
                <a16:creationId xmlns:a16="http://schemas.microsoft.com/office/drawing/2014/main" id="{7B9F5CDC-0F03-A5F9-A3EB-97C4104DC528}"/>
              </a:ext>
            </a:extLst>
          </p:cNvPr>
          <p:cNvPicPr preferRelativeResize="0"/>
          <p:nvPr/>
        </p:nvPicPr>
        <p:blipFill rotWithShape="1">
          <a:blip r:embed="rId5">
            <a:alphaModFix/>
          </a:blip>
          <a:srcRect/>
          <a:stretch/>
        </p:blipFill>
        <p:spPr>
          <a:xfrm>
            <a:off x="5562312" y="5678247"/>
            <a:ext cx="531266" cy="3811334"/>
          </a:xfrm>
          <a:prstGeom prst="rect">
            <a:avLst/>
          </a:prstGeom>
          <a:noFill/>
          <a:ln>
            <a:noFill/>
          </a:ln>
        </p:spPr>
      </p:pic>
      <p:pic>
        <p:nvPicPr>
          <p:cNvPr id="216" name="Google Shape;216;p35" descr="preencoded.png">
            <a:extLst>
              <a:ext uri="{FF2B5EF4-FFF2-40B4-BE49-F238E27FC236}">
                <a16:creationId xmlns:a16="http://schemas.microsoft.com/office/drawing/2014/main" id="{296B77E8-30C3-1569-3138-FB591C1A846D}"/>
              </a:ext>
            </a:extLst>
          </p:cNvPr>
          <p:cNvPicPr preferRelativeResize="0"/>
          <p:nvPr/>
        </p:nvPicPr>
        <p:blipFill rotWithShape="1">
          <a:blip r:embed="rId6">
            <a:alphaModFix/>
          </a:blip>
          <a:srcRect/>
          <a:stretch/>
        </p:blipFill>
        <p:spPr>
          <a:xfrm>
            <a:off x="6440334" y="4672973"/>
            <a:ext cx="531266" cy="4816607"/>
          </a:xfrm>
          <a:prstGeom prst="rect">
            <a:avLst/>
          </a:prstGeom>
          <a:solidFill>
            <a:srgbClr val="00B050"/>
          </a:solidFill>
          <a:ln>
            <a:noFill/>
          </a:ln>
        </p:spPr>
      </p:pic>
      <p:pic>
        <p:nvPicPr>
          <p:cNvPr id="217" name="Google Shape;217;p35" descr="preencoded.png">
            <a:extLst>
              <a:ext uri="{FF2B5EF4-FFF2-40B4-BE49-F238E27FC236}">
                <a16:creationId xmlns:a16="http://schemas.microsoft.com/office/drawing/2014/main" id="{AB7168B1-D150-FE56-11DB-FA72F878500A}"/>
              </a:ext>
            </a:extLst>
          </p:cNvPr>
          <p:cNvPicPr preferRelativeResize="0"/>
          <p:nvPr/>
        </p:nvPicPr>
        <p:blipFill rotWithShape="1">
          <a:blip r:embed="rId7">
            <a:alphaModFix/>
          </a:blip>
          <a:srcRect/>
          <a:stretch/>
        </p:blipFill>
        <p:spPr>
          <a:xfrm>
            <a:off x="13304299" y="4987101"/>
            <a:ext cx="531266" cy="234269"/>
          </a:xfrm>
          <a:prstGeom prst="rect">
            <a:avLst/>
          </a:prstGeom>
          <a:noFill/>
          <a:ln>
            <a:noFill/>
          </a:ln>
        </p:spPr>
      </p:pic>
      <p:pic>
        <p:nvPicPr>
          <p:cNvPr id="219" name="Google Shape;219;p35" descr="preencoded.png">
            <a:extLst>
              <a:ext uri="{FF2B5EF4-FFF2-40B4-BE49-F238E27FC236}">
                <a16:creationId xmlns:a16="http://schemas.microsoft.com/office/drawing/2014/main" id="{D0810CE8-9A62-77EF-9722-7A3B19193FBB}"/>
              </a:ext>
            </a:extLst>
          </p:cNvPr>
          <p:cNvPicPr preferRelativeResize="0"/>
          <p:nvPr/>
        </p:nvPicPr>
        <p:blipFill rotWithShape="1">
          <a:blip r:embed="rId8">
            <a:alphaModFix/>
          </a:blip>
          <a:srcRect/>
          <a:stretch/>
        </p:blipFill>
        <p:spPr>
          <a:xfrm>
            <a:off x="12381100" y="4987100"/>
            <a:ext cx="531266" cy="2406208"/>
          </a:xfrm>
          <a:prstGeom prst="rect">
            <a:avLst/>
          </a:prstGeom>
          <a:noFill/>
          <a:ln>
            <a:noFill/>
          </a:ln>
        </p:spPr>
      </p:pic>
      <p:pic>
        <p:nvPicPr>
          <p:cNvPr id="221" name="Google Shape;221;p35" descr="preencoded.png">
            <a:extLst>
              <a:ext uri="{FF2B5EF4-FFF2-40B4-BE49-F238E27FC236}">
                <a16:creationId xmlns:a16="http://schemas.microsoft.com/office/drawing/2014/main" id="{7BA79574-2A8D-EAF9-8F17-B5662A2FA89B}"/>
              </a:ext>
            </a:extLst>
          </p:cNvPr>
          <p:cNvPicPr preferRelativeResize="0"/>
          <p:nvPr/>
        </p:nvPicPr>
        <p:blipFill rotWithShape="1">
          <a:blip r:embed="rId9">
            <a:alphaModFix/>
          </a:blip>
          <a:srcRect/>
          <a:stretch/>
        </p:blipFill>
        <p:spPr>
          <a:xfrm>
            <a:off x="11521511" y="4987101"/>
            <a:ext cx="531266" cy="3539159"/>
          </a:xfrm>
          <a:prstGeom prst="rect">
            <a:avLst/>
          </a:prstGeom>
          <a:noFill/>
          <a:ln>
            <a:noFill/>
          </a:ln>
        </p:spPr>
      </p:pic>
      <p:pic>
        <p:nvPicPr>
          <p:cNvPr id="223" name="Google Shape;223;p35" descr="preencoded.png">
            <a:extLst>
              <a:ext uri="{FF2B5EF4-FFF2-40B4-BE49-F238E27FC236}">
                <a16:creationId xmlns:a16="http://schemas.microsoft.com/office/drawing/2014/main" id="{DCE6C88C-974D-8A53-618A-B0BADF34A281}"/>
              </a:ext>
            </a:extLst>
          </p:cNvPr>
          <p:cNvPicPr preferRelativeResize="0"/>
          <p:nvPr/>
        </p:nvPicPr>
        <p:blipFill rotWithShape="1">
          <a:blip r:embed="rId10">
            <a:alphaModFix/>
          </a:blip>
          <a:srcRect/>
          <a:stretch/>
        </p:blipFill>
        <p:spPr>
          <a:xfrm>
            <a:off x="14232915" y="3574728"/>
            <a:ext cx="531264" cy="1397453"/>
          </a:xfrm>
          <a:prstGeom prst="rect">
            <a:avLst/>
          </a:prstGeom>
          <a:noFill/>
          <a:ln>
            <a:noFill/>
          </a:ln>
        </p:spPr>
      </p:pic>
      <p:sp>
        <p:nvSpPr>
          <p:cNvPr id="228" name="Google Shape;228;p35">
            <a:extLst>
              <a:ext uri="{FF2B5EF4-FFF2-40B4-BE49-F238E27FC236}">
                <a16:creationId xmlns:a16="http://schemas.microsoft.com/office/drawing/2014/main" id="{E6448180-3806-3B66-64F7-08BF3864ED20}"/>
              </a:ext>
            </a:extLst>
          </p:cNvPr>
          <p:cNvSpPr/>
          <p:nvPr/>
        </p:nvSpPr>
        <p:spPr>
          <a:xfrm>
            <a:off x="3627187" y="7093574"/>
            <a:ext cx="816729"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395.0</a:t>
            </a:r>
            <a:endParaRPr sz="1979" dirty="0">
              <a:solidFill>
                <a:schemeClr val="dk1"/>
              </a:solidFill>
              <a:latin typeface="Inter"/>
              <a:ea typeface="Inter"/>
              <a:cs typeface="Inter"/>
              <a:sym typeface="Inter"/>
            </a:endParaRPr>
          </a:p>
        </p:txBody>
      </p:sp>
      <p:sp>
        <p:nvSpPr>
          <p:cNvPr id="229" name="Google Shape;229;p35">
            <a:extLst>
              <a:ext uri="{FF2B5EF4-FFF2-40B4-BE49-F238E27FC236}">
                <a16:creationId xmlns:a16="http://schemas.microsoft.com/office/drawing/2014/main" id="{E513849A-EEC7-1C19-F2AC-F8979238F5E6}"/>
              </a:ext>
            </a:extLst>
          </p:cNvPr>
          <p:cNvSpPr/>
          <p:nvPr/>
        </p:nvSpPr>
        <p:spPr>
          <a:xfrm>
            <a:off x="3648128" y="9792562"/>
            <a:ext cx="78556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FY22</a:t>
            </a:r>
            <a:endParaRPr sz="1979" dirty="0">
              <a:solidFill>
                <a:srgbClr val="0F0F0F"/>
              </a:solidFill>
              <a:latin typeface="Inter"/>
              <a:ea typeface="Inter"/>
              <a:cs typeface="Inter"/>
              <a:sym typeface="Inter"/>
            </a:endParaRPr>
          </a:p>
        </p:txBody>
      </p:sp>
      <p:sp>
        <p:nvSpPr>
          <p:cNvPr id="230" name="Google Shape;230;p35">
            <a:extLst>
              <a:ext uri="{FF2B5EF4-FFF2-40B4-BE49-F238E27FC236}">
                <a16:creationId xmlns:a16="http://schemas.microsoft.com/office/drawing/2014/main" id="{7F049538-1509-7F04-F361-62ED94EEA800}"/>
              </a:ext>
            </a:extLst>
          </p:cNvPr>
          <p:cNvSpPr/>
          <p:nvPr/>
        </p:nvSpPr>
        <p:spPr>
          <a:xfrm>
            <a:off x="11400595" y="9792562"/>
            <a:ext cx="78556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FY22</a:t>
            </a:r>
            <a:endParaRPr sz="1979" dirty="0">
              <a:solidFill>
                <a:srgbClr val="0F0F0F"/>
              </a:solidFill>
              <a:latin typeface="Inter"/>
              <a:ea typeface="Inter"/>
              <a:cs typeface="Inter"/>
              <a:sym typeface="Inter"/>
            </a:endParaRPr>
          </a:p>
        </p:txBody>
      </p:sp>
      <p:sp>
        <p:nvSpPr>
          <p:cNvPr id="232" name="Google Shape;232;p35">
            <a:extLst>
              <a:ext uri="{FF2B5EF4-FFF2-40B4-BE49-F238E27FC236}">
                <a16:creationId xmlns:a16="http://schemas.microsoft.com/office/drawing/2014/main" id="{8F835398-6622-5B89-C51E-5077BD08B961}"/>
              </a:ext>
            </a:extLst>
          </p:cNvPr>
          <p:cNvSpPr/>
          <p:nvPr/>
        </p:nvSpPr>
        <p:spPr>
          <a:xfrm>
            <a:off x="4539924" y="5866654"/>
            <a:ext cx="837671"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570.0</a:t>
            </a:r>
            <a:endParaRPr sz="1979" dirty="0">
              <a:solidFill>
                <a:schemeClr val="dk1"/>
              </a:solidFill>
              <a:latin typeface="Inter"/>
              <a:ea typeface="Inter"/>
              <a:cs typeface="Inter"/>
              <a:sym typeface="Inter"/>
            </a:endParaRPr>
          </a:p>
        </p:txBody>
      </p:sp>
      <p:sp>
        <p:nvSpPr>
          <p:cNvPr id="233" name="Google Shape;233;p35">
            <a:extLst>
              <a:ext uri="{FF2B5EF4-FFF2-40B4-BE49-F238E27FC236}">
                <a16:creationId xmlns:a16="http://schemas.microsoft.com/office/drawing/2014/main" id="{45201004-399F-CA94-D0A2-BE8DDC6E2C8C}"/>
              </a:ext>
            </a:extLst>
          </p:cNvPr>
          <p:cNvSpPr/>
          <p:nvPr/>
        </p:nvSpPr>
        <p:spPr>
          <a:xfrm>
            <a:off x="4560866" y="9792562"/>
            <a:ext cx="806011"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FY23</a:t>
            </a:r>
            <a:endParaRPr sz="1979" dirty="0">
              <a:solidFill>
                <a:srgbClr val="0F0F0F"/>
              </a:solidFill>
              <a:latin typeface="Inter"/>
              <a:ea typeface="Inter"/>
              <a:cs typeface="Inter"/>
              <a:sym typeface="Inter"/>
            </a:endParaRPr>
          </a:p>
        </p:txBody>
      </p:sp>
      <p:sp>
        <p:nvSpPr>
          <p:cNvPr id="234" name="Google Shape;234;p35">
            <a:extLst>
              <a:ext uri="{FF2B5EF4-FFF2-40B4-BE49-F238E27FC236}">
                <a16:creationId xmlns:a16="http://schemas.microsoft.com/office/drawing/2014/main" id="{58281705-74AF-7938-6F42-85CD2B8CAE8C}"/>
              </a:ext>
            </a:extLst>
          </p:cNvPr>
          <p:cNvSpPr/>
          <p:nvPr/>
        </p:nvSpPr>
        <p:spPr>
          <a:xfrm>
            <a:off x="12408885" y="9792562"/>
            <a:ext cx="806011"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FY23</a:t>
            </a:r>
            <a:endParaRPr sz="1979" dirty="0">
              <a:solidFill>
                <a:srgbClr val="0F0F0F"/>
              </a:solidFill>
              <a:latin typeface="Inter"/>
              <a:ea typeface="Inter"/>
              <a:cs typeface="Inter"/>
              <a:sym typeface="Inter"/>
            </a:endParaRPr>
          </a:p>
        </p:txBody>
      </p:sp>
      <p:sp>
        <p:nvSpPr>
          <p:cNvPr id="236" name="Google Shape;236;p35">
            <a:extLst>
              <a:ext uri="{FF2B5EF4-FFF2-40B4-BE49-F238E27FC236}">
                <a16:creationId xmlns:a16="http://schemas.microsoft.com/office/drawing/2014/main" id="{EE7CE731-B060-7BB3-CADA-7B618C5E64D0}"/>
              </a:ext>
            </a:extLst>
          </p:cNvPr>
          <p:cNvSpPr/>
          <p:nvPr/>
        </p:nvSpPr>
        <p:spPr>
          <a:xfrm>
            <a:off x="5428428" y="5218420"/>
            <a:ext cx="816729"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709.5</a:t>
            </a:r>
            <a:endParaRPr sz="1979" dirty="0">
              <a:solidFill>
                <a:schemeClr val="dk1"/>
              </a:solidFill>
              <a:latin typeface="Inter"/>
              <a:ea typeface="Inter"/>
              <a:cs typeface="Inter"/>
              <a:sym typeface="Inter"/>
            </a:endParaRPr>
          </a:p>
        </p:txBody>
      </p:sp>
      <p:sp>
        <p:nvSpPr>
          <p:cNvPr id="237" name="Google Shape;237;p35">
            <a:extLst>
              <a:ext uri="{FF2B5EF4-FFF2-40B4-BE49-F238E27FC236}">
                <a16:creationId xmlns:a16="http://schemas.microsoft.com/office/drawing/2014/main" id="{A364DCBF-3A35-24ED-B204-E00C413F3377}"/>
              </a:ext>
            </a:extLst>
          </p:cNvPr>
          <p:cNvSpPr/>
          <p:nvPr/>
        </p:nvSpPr>
        <p:spPr>
          <a:xfrm>
            <a:off x="5449369" y="9792562"/>
            <a:ext cx="78556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FY24</a:t>
            </a:r>
            <a:endParaRPr sz="1979" dirty="0">
              <a:solidFill>
                <a:srgbClr val="0F0F0F"/>
              </a:solidFill>
              <a:latin typeface="Inter"/>
              <a:ea typeface="Inter"/>
              <a:cs typeface="Inter"/>
              <a:sym typeface="Inter"/>
            </a:endParaRPr>
          </a:p>
        </p:txBody>
      </p:sp>
      <p:sp>
        <p:nvSpPr>
          <p:cNvPr id="238" name="Google Shape;238;p35">
            <a:extLst>
              <a:ext uri="{FF2B5EF4-FFF2-40B4-BE49-F238E27FC236}">
                <a16:creationId xmlns:a16="http://schemas.microsoft.com/office/drawing/2014/main" id="{01535574-424E-B2BC-7707-C3DD0F5F8946}"/>
              </a:ext>
            </a:extLst>
          </p:cNvPr>
          <p:cNvSpPr/>
          <p:nvPr/>
        </p:nvSpPr>
        <p:spPr>
          <a:xfrm>
            <a:off x="13342556" y="9792562"/>
            <a:ext cx="78556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FY24</a:t>
            </a:r>
            <a:endParaRPr sz="1979" dirty="0">
              <a:solidFill>
                <a:srgbClr val="0F0F0F"/>
              </a:solidFill>
              <a:latin typeface="Inter"/>
              <a:ea typeface="Inter"/>
              <a:cs typeface="Inter"/>
              <a:sym typeface="Inter"/>
            </a:endParaRPr>
          </a:p>
        </p:txBody>
      </p:sp>
      <p:sp>
        <p:nvSpPr>
          <p:cNvPr id="240" name="Google Shape;240;p35">
            <a:extLst>
              <a:ext uri="{FF2B5EF4-FFF2-40B4-BE49-F238E27FC236}">
                <a16:creationId xmlns:a16="http://schemas.microsoft.com/office/drawing/2014/main" id="{41A60795-544E-1405-7308-B8067D489CBE}"/>
              </a:ext>
            </a:extLst>
          </p:cNvPr>
          <p:cNvSpPr/>
          <p:nvPr/>
        </p:nvSpPr>
        <p:spPr>
          <a:xfrm>
            <a:off x="6212210" y="4254138"/>
            <a:ext cx="1005205"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881.3</a:t>
            </a:r>
            <a:endParaRPr sz="1979" dirty="0">
              <a:solidFill>
                <a:schemeClr val="dk1"/>
              </a:solidFill>
              <a:latin typeface="Inter"/>
              <a:ea typeface="Inter"/>
              <a:cs typeface="Inter"/>
              <a:sym typeface="Inter"/>
            </a:endParaRPr>
          </a:p>
        </p:txBody>
      </p:sp>
      <p:sp>
        <p:nvSpPr>
          <p:cNvPr id="241" name="Google Shape;241;p35">
            <a:extLst>
              <a:ext uri="{FF2B5EF4-FFF2-40B4-BE49-F238E27FC236}">
                <a16:creationId xmlns:a16="http://schemas.microsoft.com/office/drawing/2014/main" id="{9D4314B5-CE98-0E74-C77F-7F5198CCFE45}"/>
              </a:ext>
            </a:extLst>
          </p:cNvPr>
          <p:cNvSpPr/>
          <p:nvPr/>
        </p:nvSpPr>
        <p:spPr>
          <a:xfrm>
            <a:off x="6358802" y="9792562"/>
            <a:ext cx="72224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FY25</a:t>
            </a:r>
            <a:endParaRPr sz="1979" dirty="0">
              <a:solidFill>
                <a:srgbClr val="0F0F0F"/>
              </a:solidFill>
              <a:latin typeface="Inter"/>
              <a:ea typeface="Inter"/>
              <a:cs typeface="Inter"/>
              <a:sym typeface="Inter"/>
            </a:endParaRPr>
          </a:p>
        </p:txBody>
      </p:sp>
      <p:sp>
        <p:nvSpPr>
          <p:cNvPr id="242" name="Google Shape;242;p35">
            <a:extLst>
              <a:ext uri="{FF2B5EF4-FFF2-40B4-BE49-F238E27FC236}">
                <a16:creationId xmlns:a16="http://schemas.microsoft.com/office/drawing/2014/main" id="{2A9FBA56-2AA6-F5B9-400C-5E60F1A19C79}"/>
              </a:ext>
            </a:extLst>
          </p:cNvPr>
          <p:cNvSpPr/>
          <p:nvPr/>
        </p:nvSpPr>
        <p:spPr>
          <a:xfrm>
            <a:off x="14228806" y="9792562"/>
            <a:ext cx="72224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FY25</a:t>
            </a:r>
            <a:endParaRPr sz="1979" dirty="0">
              <a:solidFill>
                <a:srgbClr val="0F0F0F"/>
              </a:solidFill>
              <a:latin typeface="Inter"/>
              <a:ea typeface="Inter"/>
              <a:cs typeface="Inter"/>
              <a:sym typeface="Inter"/>
            </a:endParaRPr>
          </a:p>
        </p:txBody>
      </p:sp>
      <p:sp>
        <p:nvSpPr>
          <p:cNvPr id="244" name="Google Shape;244;p35">
            <a:extLst>
              <a:ext uri="{FF2B5EF4-FFF2-40B4-BE49-F238E27FC236}">
                <a16:creationId xmlns:a16="http://schemas.microsoft.com/office/drawing/2014/main" id="{7F0F7DEB-A3ED-D8FF-A9E6-A57AE3EAA7EB}"/>
              </a:ext>
            </a:extLst>
          </p:cNvPr>
          <p:cNvSpPr/>
          <p:nvPr/>
        </p:nvSpPr>
        <p:spPr>
          <a:xfrm>
            <a:off x="11379653" y="8595465"/>
            <a:ext cx="78556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290.7</a:t>
            </a:r>
            <a:endParaRPr sz="1979" dirty="0">
              <a:solidFill>
                <a:schemeClr val="dk1"/>
              </a:solidFill>
              <a:latin typeface="Inter"/>
              <a:ea typeface="Inter"/>
              <a:cs typeface="Inter"/>
              <a:sym typeface="Inter"/>
            </a:endParaRPr>
          </a:p>
        </p:txBody>
      </p:sp>
      <p:sp>
        <p:nvSpPr>
          <p:cNvPr id="246" name="Google Shape;246;p35">
            <a:extLst>
              <a:ext uri="{FF2B5EF4-FFF2-40B4-BE49-F238E27FC236}">
                <a16:creationId xmlns:a16="http://schemas.microsoft.com/office/drawing/2014/main" id="{D3975004-AF93-D037-68BA-097A25EE18CD}"/>
              </a:ext>
            </a:extLst>
          </p:cNvPr>
          <p:cNvSpPr/>
          <p:nvPr/>
        </p:nvSpPr>
        <p:spPr>
          <a:xfrm>
            <a:off x="12257684" y="7478634"/>
            <a:ext cx="78556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175.5</a:t>
            </a:r>
            <a:endParaRPr sz="1979" dirty="0">
              <a:solidFill>
                <a:schemeClr val="dk1"/>
              </a:solidFill>
              <a:latin typeface="Inter"/>
              <a:ea typeface="Inter"/>
              <a:cs typeface="Inter"/>
              <a:sym typeface="Inter"/>
            </a:endParaRPr>
          </a:p>
        </p:txBody>
      </p:sp>
      <p:sp>
        <p:nvSpPr>
          <p:cNvPr id="248" name="Google Shape;248;p35">
            <a:extLst>
              <a:ext uri="{FF2B5EF4-FFF2-40B4-BE49-F238E27FC236}">
                <a16:creationId xmlns:a16="http://schemas.microsoft.com/office/drawing/2014/main" id="{3CAB2C3F-9165-143F-1DCE-69F7C435D551}"/>
              </a:ext>
            </a:extLst>
          </p:cNvPr>
          <p:cNvSpPr/>
          <p:nvPr/>
        </p:nvSpPr>
        <p:spPr>
          <a:xfrm>
            <a:off x="13146495" y="5228354"/>
            <a:ext cx="785564"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10.1</a:t>
            </a:r>
            <a:endParaRPr sz="1979" dirty="0">
              <a:solidFill>
                <a:schemeClr val="dk1"/>
              </a:solidFill>
              <a:latin typeface="Inter"/>
              <a:ea typeface="Inter"/>
              <a:cs typeface="Inter"/>
              <a:sym typeface="Inter"/>
            </a:endParaRPr>
          </a:p>
        </p:txBody>
      </p:sp>
      <p:sp>
        <p:nvSpPr>
          <p:cNvPr id="250" name="Google Shape;250;p35">
            <a:extLst>
              <a:ext uri="{FF2B5EF4-FFF2-40B4-BE49-F238E27FC236}">
                <a16:creationId xmlns:a16="http://schemas.microsoft.com/office/drawing/2014/main" id="{EE1BECA1-F192-2612-32FF-F62135D15F66}"/>
              </a:ext>
            </a:extLst>
          </p:cNvPr>
          <p:cNvSpPr/>
          <p:nvPr/>
        </p:nvSpPr>
        <p:spPr>
          <a:xfrm>
            <a:off x="14166850" y="3153856"/>
            <a:ext cx="617783"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87.9</a:t>
            </a:r>
            <a:endParaRPr sz="1979" dirty="0">
              <a:solidFill>
                <a:schemeClr val="dk1"/>
              </a:solidFill>
              <a:latin typeface="Inter"/>
              <a:ea typeface="Inter"/>
              <a:cs typeface="Inter"/>
              <a:sym typeface="Inter"/>
            </a:endParaRPr>
          </a:p>
        </p:txBody>
      </p:sp>
      <p:sp>
        <p:nvSpPr>
          <p:cNvPr id="3" name="Google Shape;250;p23">
            <a:extLst>
              <a:ext uri="{FF2B5EF4-FFF2-40B4-BE49-F238E27FC236}">
                <a16:creationId xmlns:a16="http://schemas.microsoft.com/office/drawing/2014/main" id="{933C5205-8024-C37A-160D-E1706B3D1CAD}"/>
              </a:ext>
            </a:extLst>
          </p:cNvPr>
          <p:cNvSpPr/>
          <p:nvPr/>
        </p:nvSpPr>
        <p:spPr>
          <a:xfrm>
            <a:off x="3804010" y="2495772"/>
            <a:ext cx="4876440" cy="712020"/>
          </a:xfrm>
          <a:prstGeom prst="rect">
            <a:avLst/>
          </a:prstGeom>
          <a:noFill/>
          <a:ln>
            <a:noFill/>
          </a:ln>
        </p:spPr>
        <p:txBody>
          <a:bodyPr spcFirstLastPara="1" wrap="square" lIns="0" tIns="0" rIns="0" bIns="0" anchor="t" anchorCtr="0">
            <a:noAutofit/>
          </a:bodyPr>
          <a:lstStyle/>
          <a:p>
            <a:pPr algn="l" rtl="0">
              <a:lnSpc>
                <a:spcPct val="103190"/>
              </a:lnSpc>
              <a:buClr>
                <a:srgbClr val="0F0F0F"/>
              </a:buClr>
              <a:buSzPts val="1100"/>
            </a:pPr>
            <a:r>
              <a:rPr lang="en" sz="2000" dirty="0">
                <a:solidFill>
                  <a:srgbClr val="0F0F0F"/>
                </a:solidFill>
                <a:latin typeface="Arial" panose="020B0604020202020204" pitchFamily="34" charset="0"/>
                <a:ea typeface="Inter Medium"/>
                <a:cs typeface="Arial" panose="020B0604020202020204" pitchFamily="34" charset="0"/>
                <a:sym typeface="Inter Medium"/>
              </a:rPr>
              <a:t>Revenue from Operations </a:t>
            </a:r>
          </a:p>
          <a:p>
            <a:pPr algn="l" rtl="0">
              <a:lnSpc>
                <a:spcPct val="103190"/>
              </a:lnSpc>
              <a:buClr>
                <a:srgbClr val="0F0F0F"/>
              </a:buClr>
              <a:buSzPts val="1100"/>
            </a:pPr>
            <a:r>
              <a:rPr lang="en" sz="2000" dirty="0">
                <a:solidFill>
                  <a:srgbClr val="0F0F0F"/>
                </a:solidFill>
                <a:latin typeface="Arial" panose="020B0604020202020204" pitchFamily="34" charset="0"/>
                <a:ea typeface="Inter Medium"/>
                <a:cs typeface="Arial" panose="020B0604020202020204" pitchFamily="34" charset="0"/>
                <a:sym typeface="Inter Medium"/>
              </a:rPr>
              <a:t>(INR Cr)</a:t>
            </a:r>
            <a:endParaRPr sz="2000" dirty="0">
              <a:solidFill>
                <a:schemeClr val="dk1"/>
              </a:solidFill>
              <a:latin typeface="Arial" panose="020B0604020202020204" pitchFamily="34" charset="0"/>
              <a:ea typeface="Calibri"/>
              <a:cs typeface="Arial" panose="020B0604020202020204" pitchFamily="34" charset="0"/>
              <a:sym typeface="Calibri"/>
            </a:endParaRPr>
          </a:p>
        </p:txBody>
      </p:sp>
      <p:sp>
        <p:nvSpPr>
          <p:cNvPr id="4" name="Google Shape;251;p23">
            <a:extLst>
              <a:ext uri="{FF2B5EF4-FFF2-40B4-BE49-F238E27FC236}">
                <a16:creationId xmlns:a16="http://schemas.microsoft.com/office/drawing/2014/main" id="{2BE0990B-047F-8223-A4C1-561DF60FB5D2}"/>
              </a:ext>
            </a:extLst>
          </p:cNvPr>
          <p:cNvSpPr/>
          <p:nvPr/>
        </p:nvSpPr>
        <p:spPr>
          <a:xfrm>
            <a:off x="11531005" y="2495772"/>
            <a:ext cx="4083645" cy="712020"/>
          </a:xfrm>
          <a:prstGeom prst="rect">
            <a:avLst/>
          </a:prstGeom>
          <a:noFill/>
          <a:ln>
            <a:noFill/>
          </a:ln>
        </p:spPr>
        <p:txBody>
          <a:bodyPr spcFirstLastPara="1" wrap="square" lIns="0" tIns="0" rIns="0" bIns="0" anchor="t" anchorCtr="0">
            <a:noAutofit/>
          </a:bodyPr>
          <a:lstStyle/>
          <a:p>
            <a:pPr algn="l" rtl="0">
              <a:lnSpc>
                <a:spcPct val="103190"/>
              </a:lnSpc>
              <a:buClr>
                <a:srgbClr val="0F0F0F"/>
              </a:buClr>
              <a:buSzPts val="1100"/>
            </a:pPr>
            <a:r>
              <a:rPr lang="en" sz="2000" dirty="0">
                <a:solidFill>
                  <a:srgbClr val="0F0F0F"/>
                </a:solidFill>
                <a:latin typeface="Arial" panose="020B0604020202020204" pitchFamily="34" charset="0"/>
                <a:ea typeface="Inter Medium"/>
                <a:cs typeface="Arial" panose="020B0604020202020204" pitchFamily="34" charset="0"/>
                <a:sym typeface="Inter Medium"/>
              </a:rPr>
              <a:t>Adjusted EBITDA</a:t>
            </a:r>
            <a:br>
              <a:rPr lang="en" sz="2000" dirty="0">
                <a:solidFill>
                  <a:srgbClr val="0F0F0F"/>
                </a:solidFill>
                <a:latin typeface="Arial" panose="020B0604020202020204" pitchFamily="34" charset="0"/>
                <a:ea typeface="Inter Medium"/>
                <a:cs typeface="Arial" panose="020B0604020202020204" pitchFamily="34" charset="0"/>
                <a:sym typeface="Inter Medium"/>
              </a:rPr>
            </a:br>
            <a:r>
              <a:rPr lang="en" sz="2000" dirty="0">
                <a:solidFill>
                  <a:srgbClr val="0F0F0F"/>
                </a:solidFill>
                <a:latin typeface="Arial" panose="020B0604020202020204" pitchFamily="34" charset="0"/>
                <a:ea typeface="Inter Medium"/>
                <a:cs typeface="Arial" panose="020B0604020202020204" pitchFamily="34" charset="0"/>
                <a:sym typeface="Inter Medium"/>
              </a:rPr>
              <a:t>(INR Cr)</a:t>
            </a:r>
            <a:endParaRPr sz="2000" dirty="0">
              <a:solidFill>
                <a:schemeClr val="dk1"/>
              </a:solidFill>
              <a:latin typeface="Arial" panose="020B0604020202020204" pitchFamily="34" charset="0"/>
              <a:ea typeface="Calibri"/>
              <a:cs typeface="Arial" panose="020B0604020202020204" pitchFamily="34" charset="0"/>
              <a:sym typeface="Calibri"/>
            </a:endParaRPr>
          </a:p>
        </p:txBody>
      </p:sp>
      <p:sp>
        <p:nvSpPr>
          <p:cNvPr id="6" name="Google Shape;943;p48">
            <a:extLst>
              <a:ext uri="{FF2B5EF4-FFF2-40B4-BE49-F238E27FC236}">
                <a16:creationId xmlns:a16="http://schemas.microsoft.com/office/drawing/2014/main" id="{209897DD-2ED1-190D-7A0C-D40062C5DFE5}"/>
              </a:ext>
            </a:extLst>
          </p:cNvPr>
          <p:cNvSpPr/>
          <p:nvPr/>
        </p:nvSpPr>
        <p:spPr>
          <a:xfrm>
            <a:off x="688996" y="1473187"/>
            <a:ext cx="4911258" cy="418835"/>
          </a:xfrm>
          <a:prstGeom prst="rect">
            <a:avLst/>
          </a:prstGeom>
          <a:noFill/>
          <a:ln>
            <a:noFill/>
          </a:ln>
        </p:spPr>
        <p:txBody>
          <a:bodyPr spcFirstLastPara="1" wrap="square" lIns="0" tIns="0" rIns="0" bIns="0" anchor="t" anchorCtr="0">
            <a:noAutofit/>
          </a:bodyPr>
          <a:lstStyle/>
          <a:p>
            <a:pPr algn="l" rtl="0">
              <a:lnSpc>
                <a:spcPct val="103030"/>
              </a:lnSpc>
              <a:buClr>
                <a:srgbClr val="545454"/>
              </a:buClr>
              <a:buSzPts val="1200"/>
            </a:pPr>
            <a:endParaRPr sz="2418" dirty="0">
              <a:solidFill>
                <a:srgbClr val="38761D"/>
              </a:solidFill>
              <a:latin typeface="Calibri"/>
              <a:ea typeface="Calibri"/>
              <a:cs typeface="Calibri"/>
              <a:sym typeface="Calibri"/>
            </a:endParaRPr>
          </a:p>
        </p:txBody>
      </p:sp>
      <p:cxnSp>
        <p:nvCxnSpPr>
          <p:cNvPr id="17" name="Straight Connector 16">
            <a:extLst>
              <a:ext uri="{FF2B5EF4-FFF2-40B4-BE49-F238E27FC236}">
                <a16:creationId xmlns:a16="http://schemas.microsoft.com/office/drawing/2014/main" id="{A76AB30B-A6D4-46E7-7BEC-58A5B41FB236}"/>
              </a:ext>
            </a:extLst>
          </p:cNvPr>
          <p:cNvCxnSpPr/>
          <p:nvPr/>
        </p:nvCxnSpPr>
        <p:spPr>
          <a:xfrm>
            <a:off x="7348487" y="3812134"/>
            <a:ext cx="0" cy="5662785"/>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18" name="Google Shape;216;p35" descr="preencoded.png">
            <a:extLst>
              <a:ext uri="{FF2B5EF4-FFF2-40B4-BE49-F238E27FC236}">
                <a16:creationId xmlns:a16="http://schemas.microsoft.com/office/drawing/2014/main" id="{D745EEAB-4160-66B7-0FA2-E73EE6102AF4}"/>
              </a:ext>
            </a:extLst>
          </p:cNvPr>
          <p:cNvPicPr preferRelativeResize="0"/>
          <p:nvPr/>
        </p:nvPicPr>
        <p:blipFill rotWithShape="1">
          <a:blip r:embed="rId6">
            <a:alphaModFix/>
          </a:blip>
          <a:srcRect/>
          <a:stretch/>
        </p:blipFill>
        <p:spPr>
          <a:xfrm>
            <a:off x="7762098" y="6468860"/>
            <a:ext cx="519934" cy="3002621"/>
          </a:xfrm>
          <a:prstGeom prst="rect">
            <a:avLst/>
          </a:prstGeom>
          <a:solidFill>
            <a:srgbClr val="134C37"/>
          </a:solidFill>
          <a:ln>
            <a:noFill/>
          </a:ln>
        </p:spPr>
      </p:pic>
      <p:cxnSp>
        <p:nvCxnSpPr>
          <p:cNvPr id="19" name="Straight Connector 18">
            <a:extLst>
              <a:ext uri="{FF2B5EF4-FFF2-40B4-BE49-F238E27FC236}">
                <a16:creationId xmlns:a16="http://schemas.microsoft.com/office/drawing/2014/main" id="{55F00434-36D4-2BB5-7D71-92BC070B315C}"/>
              </a:ext>
            </a:extLst>
          </p:cNvPr>
          <p:cNvCxnSpPr>
            <a:cxnSpLocks/>
          </p:cNvCxnSpPr>
          <p:nvPr/>
        </p:nvCxnSpPr>
        <p:spPr>
          <a:xfrm flipV="1">
            <a:off x="3761070" y="9471481"/>
            <a:ext cx="4911258" cy="18099"/>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Google Shape;236;p35">
            <a:extLst>
              <a:ext uri="{FF2B5EF4-FFF2-40B4-BE49-F238E27FC236}">
                <a16:creationId xmlns:a16="http://schemas.microsoft.com/office/drawing/2014/main" id="{2393C40B-1D65-4258-D04F-62640B30C2B8}"/>
              </a:ext>
            </a:extLst>
          </p:cNvPr>
          <p:cNvSpPr/>
          <p:nvPr/>
        </p:nvSpPr>
        <p:spPr>
          <a:xfrm>
            <a:off x="7604921" y="5979006"/>
            <a:ext cx="816729"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534.0</a:t>
            </a:r>
            <a:endParaRPr sz="1979" dirty="0">
              <a:solidFill>
                <a:schemeClr val="dk1"/>
              </a:solidFill>
              <a:latin typeface="Inter"/>
              <a:ea typeface="Inter"/>
              <a:cs typeface="Inter"/>
              <a:sym typeface="Inter"/>
            </a:endParaRPr>
          </a:p>
        </p:txBody>
      </p:sp>
      <p:cxnSp>
        <p:nvCxnSpPr>
          <p:cNvPr id="23" name="Straight Connector 22">
            <a:extLst>
              <a:ext uri="{FF2B5EF4-FFF2-40B4-BE49-F238E27FC236}">
                <a16:creationId xmlns:a16="http://schemas.microsoft.com/office/drawing/2014/main" id="{D016481F-D652-F430-6707-918270BC80FE}"/>
              </a:ext>
            </a:extLst>
          </p:cNvPr>
          <p:cNvCxnSpPr>
            <a:cxnSpLocks/>
          </p:cNvCxnSpPr>
          <p:nvPr/>
        </p:nvCxnSpPr>
        <p:spPr>
          <a:xfrm>
            <a:off x="11510376" y="4986990"/>
            <a:ext cx="4749000" cy="3579"/>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Google Shape;241;p35">
            <a:extLst>
              <a:ext uri="{FF2B5EF4-FFF2-40B4-BE49-F238E27FC236}">
                <a16:creationId xmlns:a16="http://schemas.microsoft.com/office/drawing/2014/main" id="{8DEFAA07-0E1C-43A9-E879-B8DA1CB9F636}"/>
              </a:ext>
            </a:extLst>
          </p:cNvPr>
          <p:cNvSpPr/>
          <p:nvPr/>
        </p:nvSpPr>
        <p:spPr>
          <a:xfrm>
            <a:off x="7439304" y="9856566"/>
            <a:ext cx="1212470" cy="518833"/>
          </a:xfrm>
          <a:prstGeom prst="rect">
            <a:avLst/>
          </a:prstGeom>
          <a:noFill/>
          <a:ln>
            <a:noFill/>
          </a:ln>
        </p:spPr>
        <p:txBody>
          <a:bodyPr spcFirstLastPara="1" wrap="square" lIns="0" tIns="0" rIns="0" bIns="0" anchor="t" anchorCtr="0">
            <a:noAutofit/>
          </a:bodyPr>
          <a:lstStyle/>
          <a:p>
            <a:pPr algn="ctr" rtl="0">
              <a:buClr>
                <a:srgbClr val="0F0F0F"/>
              </a:buClr>
              <a:buSzPts val="900"/>
            </a:pPr>
            <a:r>
              <a:rPr lang="en" sz="1979" dirty="0">
                <a:solidFill>
                  <a:srgbClr val="0F0F0F"/>
                </a:solidFill>
                <a:latin typeface="Inter"/>
                <a:ea typeface="Inter"/>
                <a:cs typeface="Inter"/>
                <a:sym typeface="Inter"/>
              </a:rPr>
              <a:t>H1 FY26</a:t>
            </a:r>
            <a:endParaRPr sz="1979" dirty="0">
              <a:solidFill>
                <a:srgbClr val="0F0F0F"/>
              </a:solidFill>
              <a:latin typeface="Inter"/>
              <a:ea typeface="Inter"/>
              <a:cs typeface="Inter"/>
              <a:sym typeface="Inter"/>
            </a:endParaRPr>
          </a:p>
        </p:txBody>
      </p:sp>
      <p:sp>
        <p:nvSpPr>
          <p:cNvPr id="48" name="Google Shape;241;p35">
            <a:extLst>
              <a:ext uri="{FF2B5EF4-FFF2-40B4-BE49-F238E27FC236}">
                <a16:creationId xmlns:a16="http://schemas.microsoft.com/office/drawing/2014/main" id="{F0273D34-6444-1E4C-742C-E36E4C787DBC}"/>
              </a:ext>
            </a:extLst>
          </p:cNvPr>
          <p:cNvSpPr/>
          <p:nvPr/>
        </p:nvSpPr>
        <p:spPr>
          <a:xfrm>
            <a:off x="15233650" y="9852806"/>
            <a:ext cx="1212470" cy="518833"/>
          </a:xfrm>
          <a:prstGeom prst="rect">
            <a:avLst/>
          </a:prstGeom>
          <a:noFill/>
          <a:ln>
            <a:noFill/>
          </a:ln>
        </p:spPr>
        <p:txBody>
          <a:bodyPr spcFirstLastPara="1" wrap="square" lIns="0" tIns="0" rIns="0" bIns="0" anchor="t" anchorCtr="0">
            <a:noAutofit/>
          </a:bodyPr>
          <a:lstStyle/>
          <a:p>
            <a:pPr algn="ctr" rtl="0">
              <a:buClr>
                <a:srgbClr val="0F0F0F"/>
              </a:buClr>
              <a:buSzPts val="900"/>
            </a:pPr>
            <a:r>
              <a:rPr lang="en" sz="1979" dirty="0">
                <a:solidFill>
                  <a:srgbClr val="0F0F0F"/>
                </a:solidFill>
                <a:latin typeface="Inter"/>
                <a:ea typeface="Inter"/>
                <a:cs typeface="Inter"/>
                <a:sym typeface="Inter"/>
              </a:rPr>
              <a:t>H1 FY26</a:t>
            </a:r>
            <a:endParaRPr sz="1979" dirty="0">
              <a:solidFill>
                <a:srgbClr val="0F0F0F"/>
              </a:solidFill>
              <a:latin typeface="Inter"/>
              <a:ea typeface="Inter"/>
              <a:cs typeface="Inter"/>
              <a:sym typeface="Inter"/>
            </a:endParaRPr>
          </a:p>
        </p:txBody>
      </p:sp>
      <p:cxnSp>
        <p:nvCxnSpPr>
          <p:cNvPr id="51" name="Straight Connector 50">
            <a:extLst>
              <a:ext uri="{FF2B5EF4-FFF2-40B4-BE49-F238E27FC236}">
                <a16:creationId xmlns:a16="http://schemas.microsoft.com/office/drawing/2014/main" id="{EB2B7CC3-2D93-CE2F-BDBD-707E2DF37587}"/>
              </a:ext>
            </a:extLst>
          </p:cNvPr>
          <p:cNvCxnSpPr>
            <a:cxnSpLocks/>
          </p:cNvCxnSpPr>
          <p:nvPr/>
        </p:nvCxnSpPr>
        <p:spPr>
          <a:xfrm flipV="1">
            <a:off x="11439603" y="9467722"/>
            <a:ext cx="4911258" cy="18099"/>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7" name="Google Shape;223;p35" descr="preencoded.png">
            <a:extLst>
              <a:ext uri="{FF2B5EF4-FFF2-40B4-BE49-F238E27FC236}">
                <a16:creationId xmlns:a16="http://schemas.microsoft.com/office/drawing/2014/main" id="{6D792DD7-5CB7-7320-7819-510654F412AD}"/>
              </a:ext>
            </a:extLst>
          </p:cNvPr>
          <p:cNvPicPr preferRelativeResize="0"/>
          <p:nvPr/>
        </p:nvPicPr>
        <p:blipFill rotWithShape="1">
          <a:blip r:embed="rId10">
            <a:alphaModFix/>
          </a:blip>
          <a:srcRect/>
          <a:stretch/>
        </p:blipFill>
        <p:spPr>
          <a:xfrm>
            <a:off x="15393143" y="3967562"/>
            <a:ext cx="531264" cy="1004167"/>
          </a:xfrm>
          <a:prstGeom prst="rect">
            <a:avLst/>
          </a:prstGeom>
          <a:noFill/>
          <a:ln>
            <a:noFill/>
          </a:ln>
        </p:spPr>
      </p:pic>
      <p:sp>
        <p:nvSpPr>
          <p:cNvPr id="9" name="Google Shape;250;p35">
            <a:extLst>
              <a:ext uri="{FF2B5EF4-FFF2-40B4-BE49-F238E27FC236}">
                <a16:creationId xmlns:a16="http://schemas.microsoft.com/office/drawing/2014/main" id="{77EBFF1E-C518-AF46-4E95-3CC5F9EFD062}"/>
              </a:ext>
            </a:extLst>
          </p:cNvPr>
          <p:cNvSpPr/>
          <p:nvPr/>
        </p:nvSpPr>
        <p:spPr>
          <a:xfrm>
            <a:off x="15345521" y="3562701"/>
            <a:ext cx="617783" cy="418835"/>
          </a:xfrm>
          <a:prstGeom prst="rect">
            <a:avLst/>
          </a:prstGeom>
          <a:noFill/>
          <a:ln>
            <a:noFill/>
          </a:ln>
        </p:spPr>
        <p:txBody>
          <a:bodyPr spcFirstLastPara="1" wrap="square" lIns="0" tIns="0" rIns="0" bIns="0" anchor="t" anchorCtr="0">
            <a:noAutofit/>
          </a:bodyPr>
          <a:lstStyle/>
          <a:p>
            <a:pPr algn="ctr" rtl="0">
              <a:lnSpc>
                <a:spcPct val="141666"/>
              </a:lnSpc>
              <a:buClr>
                <a:srgbClr val="0F0F0F"/>
              </a:buClr>
              <a:buSzPts val="900"/>
            </a:pPr>
            <a:r>
              <a:rPr lang="en" sz="1979" dirty="0">
                <a:solidFill>
                  <a:srgbClr val="0F0F0F"/>
                </a:solidFill>
                <a:latin typeface="Inter"/>
                <a:ea typeface="Inter"/>
                <a:cs typeface="Inter"/>
                <a:sym typeface="Inter"/>
              </a:rPr>
              <a:t>61.0</a:t>
            </a:r>
            <a:endParaRPr sz="1979" dirty="0">
              <a:solidFill>
                <a:schemeClr val="dk1"/>
              </a:solidFill>
              <a:latin typeface="Inter"/>
              <a:ea typeface="Inter"/>
              <a:cs typeface="Inter"/>
              <a:sym typeface="Inter"/>
            </a:endParaRPr>
          </a:p>
        </p:txBody>
      </p:sp>
      <p:sp>
        <p:nvSpPr>
          <p:cNvPr id="5" name="TextBox 4">
            <a:extLst>
              <a:ext uri="{FF2B5EF4-FFF2-40B4-BE49-F238E27FC236}">
                <a16:creationId xmlns:a16="http://schemas.microsoft.com/office/drawing/2014/main" id="{4079C263-3132-B7B7-D16A-D3177FE1E3B8}"/>
              </a:ext>
            </a:extLst>
          </p:cNvPr>
          <p:cNvSpPr txBox="1"/>
          <p:nvPr/>
        </p:nvSpPr>
        <p:spPr>
          <a:xfrm>
            <a:off x="984250" y="831989"/>
            <a:ext cx="181356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The India core business has demonstrated scale, growth and profitability</a:t>
            </a:r>
            <a:endParaRPr lang="en-US" sz="4000" dirty="0">
              <a:latin typeface="Arial" panose="020B0604020202020204" pitchFamily="34" charset="0"/>
              <a:cs typeface="Arial" panose="020B0604020202020204" pitchFamily="34" charset="0"/>
            </a:endParaRPr>
          </a:p>
        </p:txBody>
      </p:sp>
      <p:sp>
        <p:nvSpPr>
          <p:cNvPr id="2" name="object 5">
            <a:extLst>
              <a:ext uri="{FF2B5EF4-FFF2-40B4-BE49-F238E27FC236}">
                <a16:creationId xmlns:a16="http://schemas.microsoft.com/office/drawing/2014/main" id="{A4C438F8-3A9C-742E-AED8-CEFBBF164682}"/>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extLst>
      <p:ext uri="{BB962C8B-B14F-4D97-AF65-F5344CB8AC3E}">
        <p14:creationId xmlns:p14="http://schemas.microsoft.com/office/powerpoint/2010/main" val="2036349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8382237" y="945143"/>
            <a:ext cx="2387123" cy="262358"/>
          </a:xfrm>
          <a:prstGeom prst="rect">
            <a:avLst/>
          </a:prstGeom>
        </p:spPr>
      </p:pic>
      <p:pic>
        <p:nvPicPr>
          <p:cNvPr id="4" name="object 4"/>
          <p:cNvPicPr/>
          <p:nvPr/>
        </p:nvPicPr>
        <p:blipFill>
          <a:blip r:embed="rId3" cstate="print"/>
          <a:stretch>
            <a:fillRect/>
          </a:stretch>
        </p:blipFill>
        <p:spPr>
          <a:xfrm>
            <a:off x="8382237" y="5499979"/>
            <a:ext cx="2552040" cy="329372"/>
          </a:xfrm>
          <a:prstGeom prst="rect">
            <a:avLst/>
          </a:prstGeom>
        </p:spPr>
      </p:pic>
      <p:sp>
        <p:nvSpPr>
          <p:cNvPr id="5" name="object 5"/>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nvGrpSpPr>
          <p:cNvPr id="6" name="object 6"/>
          <p:cNvGrpSpPr/>
          <p:nvPr/>
        </p:nvGrpSpPr>
        <p:grpSpPr>
          <a:xfrm>
            <a:off x="8355766" y="6240647"/>
            <a:ext cx="10701655" cy="3005455"/>
            <a:chOff x="8355766" y="6240647"/>
            <a:chExt cx="10701655" cy="3005455"/>
          </a:xfrm>
        </p:grpSpPr>
        <p:pic>
          <p:nvPicPr>
            <p:cNvPr id="7" name="object 7"/>
            <p:cNvPicPr/>
            <p:nvPr/>
          </p:nvPicPr>
          <p:blipFill>
            <a:blip r:embed="rId4" cstate="print"/>
            <a:stretch>
              <a:fillRect/>
            </a:stretch>
          </p:blipFill>
          <p:spPr>
            <a:xfrm>
              <a:off x="8355766" y="6240647"/>
              <a:ext cx="10701244" cy="3005144"/>
            </a:xfrm>
            <a:prstGeom prst="rect">
              <a:avLst/>
            </a:prstGeom>
          </p:spPr>
        </p:pic>
        <p:pic>
          <p:nvPicPr>
            <p:cNvPr id="8" name="object 8"/>
            <p:cNvPicPr/>
            <p:nvPr/>
          </p:nvPicPr>
          <p:blipFill>
            <a:blip r:embed="rId5" cstate="print"/>
            <a:stretch>
              <a:fillRect/>
            </a:stretch>
          </p:blipFill>
          <p:spPr>
            <a:xfrm>
              <a:off x="8538169" y="6476242"/>
              <a:ext cx="1633032" cy="207323"/>
            </a:xfrm>
            <a:prstGeom prst="rect">
              <a:avLst/>
            </a:prstGeom>
          </p:spPr>
        </p:pic>
        <p:pic>
          <p:nvPicPr>
            <p:cNvPr id="9" name="object 9"/>
            <p:cNvPicPr/>
            <p:nvPr/>
          </p:nvPicPr>
          <p:blipFill>
            <a:blip r:embed="rId6" cstate="print"/>
            <a:stretch>
              <a:fillRect/>
            </a:stretch>
          </p:blipFill>
          <p:spPr>
            <a:xfrm>
              <a:off x="12191461" y="6476242"/>
              <a:ext cx="2090967" cy="165021"/>
            </a:xfrm>
            <a:prstGeom prst="rect">
              <a:avLst/>
            </a:prstGeom>
          </p:spPr>
        </p:pic>
        <p:pic>
          <p:nvPicPr>
            <p:cNvPr id="10" name="object 10"/>
            <p:cNvPicPr/>
            <p:nvPr/>
          </p:nvPicPr>
          <p:blipFill>
            <a:blip r:embed="rId7" cstate="print"/>
            <a:stretch>
              <a:fillRect/>
            </a:stretch>
          </p:blipFill>
          <p:spPr>
            <a:xfrm>
              <a:off x="15784022" y="6478755"/>
              <a:ext cx="1771737" cy="204810"/>
            </a:xfrm>
            <a:prstGeom prst="rect">
              <a:avLst/>
            </a:prstGeom>
          </p:spPr>
        </p:pic>
      </p:grpSp>
      <p:grpSp>
        <p:nvGrpSpPr>
          <p:cNvPr id="11" name="object 11"/>
          <p:cNvGrpSpPr/>
          <p:nvPr/>
        </p:nvGrpSpPr>
        <p:grpSpPr>
          <a:xfrm>
            <a:off x="8355766" y="1685812"/>
            <a:ext cx="10795635" cy="3036570"/>
            <a:chOff x="8355766" y="1685812"/>
            <a:chExt cx="10795635" cy="3036570"/>
          </a:xfrm>
        </p:grpSpPr>
        <p:pic>
          <p:nvPicPr>
            <p:cNvPr id="12" name="object 12"/>
            <p:cNvPicPr/>
            <p:nvPr/>
          </p:nvPicPr>
          <p:blipFill>
            <a:blip r:embed="rId8" cstate="print"/>
            <a:stretch>
              <a:fillRect/>
            </a:stretch>
          </p:blipFill>
          <p:spPr>
            <a:xfrm>
              <a:off x="8355766" y="1685812"/>
              <a:ext cx="10795482" cy="3036556"/>
            </a:xfrm>
            <a:prstGeom prst="rect">
              <a:avLst/>
            </a:prstGeom>
          </p:spPr>
        </p:pic>
        <p:pic>
          <p:nvPicPr>
            <p:cNvPr id="13" name="object 13"/>
            <p:cNvPicPr/>
            <p:nvPr/>
          </p:nvPicPr>
          <p:blipFill>
            <a:blip r:embed="rId9" cstate="print"/>
            <a:stretch>
              <a:fillRect/>
            </a:stretch>
          </p:blipFill>
          <p:spPr>
            <a:xfrm>
              <a:off x="16585882" y="1685812"/>
              <a:ext cx="2565366" cy="3036556"/>
            </a:xfrm>
            <a:prstGeom prst="rect">
              <a:avLst/>
            </a:prstGeom>
          </p:spPr>
        </p:pic>
        <p:pic>
          <p:nvPicPr>
            <p:cNvPr id="14" name="object 14"/>
            <p:cNvPicPr/>
            <p:nvPr/>
          </p:nvPicPr>
          <p:blipFill>
            <a:blip r:embed="rId10" cstate="print"/>
            <a:stretch>
              <a:fillRect/>
            </a:stretch>
          </p:blipFill>
          <p:spPr>
            <a:xfrm>
              <a:off x="8525185" y="1921407"/>
              <a:ext cx="1687708" cy="457787"/>
            </a:xfrm>
            <a:prstGeom prst="rect">
              <a:avLst/>
            </a:prstGeom>
          </p:spPr>
        </p:pic>
        <p:pic>
          <p:nvPicPr>
            <p:cNvPr id="15" name="object 15"/>
            <p:cNvPicPr/>
            <p:nvPr/>
          </p:nvPicPr>
          <p:blipFill>
            <a:blip r:embed="rId11" cstate="print"/>
            <a:stretch>
              <a:fillRect/>
            </a:stretch>
          </p:blipFill>
          <p:spPr>
            <a:xfrm>
              <a:off x="11286148" y="1921407"/>
              <a:ext cx="1246148" cy="498204"/>
            </a:xfrm>
            <a:prstGeom prst="rect">
              <a:avLst/>
            </a:prstGeom>
          </p:spPr>
        </p:pic>
        <p:pic>
          <p:nvPicPr>
            <p:cNvPr id="16" name="object 16"/>
            <p:cNvPicPr/>
            <p:nvPr/>
          </p:nvPicPr>
          <p:blipFill>
            <a:blip r:embed="rId12" cstate="print"/>
            <a:stretch>
              <a:fillRect/>
            </a:stretch>
          </p:blipFill>
          <p:spPr>
            <a:xfrm>
              <a:off x="14024494" y="1921407"/>
              <a:ext cx="1076789" cy="457787"/>
            </a:xfrm>
            <a:prstGeom prst="rect">
              <a:avLst/>
            </a:prstGeom>
          </p:spPr>
        </p:pic>
        <p:pic>
          <p:nvPicPr>
            <p:cNvPr id="17" name="object 17"/>
            <p:cNvPicPr/>
            <p:nvPr/>
          </p:nvPicPr>
          <p:blipFill>
            <a:blip r:embed="rId13" cstate="print"/>
            <a:stretch>
              <a:fillRect/>
            </a:stretch>
          </p:blipFill>
          <p:spPr>
            <a:xfrm>
              <a:off x="16752998" y="1921407"/>
              <a:ext cx="2006375" cy="498204"/>
            </a:xfrm>
            <a:prstGeom prst="rect">
              <a:avLst/>
            </a:prstGeom>
          </p:spPr>
        </p:pic>
      </p:grpSp>
      <p:sp>
        <p:nvSpPr>
          <p:cNvPr id="18" name="TextBox 17">
            <a:extLst>
              <a:ext uri="{FF2B5EF4-FFF2-40B4-BE49-F238E27FC236}">
                <a16:creationId xmlns:a16="http://schemas.microsoft.com/office/drawing/2014/main" id="{D258963C-8B10-0370-0F2E-FD9A67A9292D}"/>
              </a:ext>
            </a:extLst>
          </p:cNvPr>
          <p:cNvSpPr txBox="1"/>
          <p:nvPr/>
        </p:nvSpPr>
        <p:spPr>
          <a:xfrm>
            <a:off x="1017117" y="894050"/>
            <a:ext cx="6520333" cy="1938992"/>
          </a:xfrm>
          <a:prstGeom prst="rect">
            <a:avLst/>
          </a:prstGeom>
          <a:noFill/>
        </p:spPr>
        <p:txBody>
          <a:bodyPr wrap="square">
            <a:spAutoFit/>
          </a:bodyPr>
          <a:lstStyle/>
          <a:p>
            <a:r>
              <a:rPr lang="en-US" sz="4000" dirty="0">
                <a:latin typeface="Arial" panose="020B0604020202020204" pitchFamily="34" charset="0"/>
                <a:ea typeface="Inter Medium"/>
                <a:cs typeface="Arial" panose="020B0604020202020204" pitchFamily="34" charset="0"/>
                <a:sym typeface="Inter Medium"/>
              </a:rPr>
              <a:t>We offer a wide </a:t>
            </a:r>
          </a:p>
          <a:p>
            <a:r>
              <a:rPr lang="en-US" sz="4000" dirty="0">
                <a:latin typeface="Arial" panose="020B0604020202020204" pitchFamily="34" charset="0"/>
                <a:ea typeface="Inter Medium"/>
                <a:cs typeface="Arial" panose="020B0604020202020204" pitchFamily="34" charset="0"/>
                <a:sym typeface="Inter Medium"/>
              </a:rPr>
              <a:t>assortment of services </a:t>
            </a:r>
          </a:p>
          <a:p>
            <a:r>
              <a:rPr lang="en-US" sz="4000" dirty="0">
                <a:latin typeface="Arial" panose="020B0604020202020204" pitchFamily="34" charset="0"/>
                <a:ea typeface="Inter Medium"/>
                <a:cs typeface="Arial" panose="020B0604020202020204" pitchFamily="34" charset="0"/>
                <a:sym typeface="Inter Medium"/>
              </a:rPr>
              <a:t>to our customers</a:t>
            </a:r>
            <a:endParaRPr lang="en-US" sz="4000" dirty="0">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4345417"/>
            <a:ext cx="20104100" cy="6963409"/>
            <a:chOff x="0" y="4345417"/>
            <a:chExt cx="20104100" cy="6963409"/>
          </a:xfrm>
        </p:grpSpPr>
        <p:sp>
          <p:nvSpPr>
            <p:cNvPr id="4" name="object 4"/>
            <p:cNvSpPr/>
            <p:nvPr/>
          </p:nvSpPr>
          <p:spPr>
            <a:xfrm>
              <a:off x="0" y="11224788"/>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pic>
          <p:nvPicPr>
            <p:cNvPr id="5" name="object 5"/>
            <p:cNvPicPr/>
            <p:nvPr/>
          </p:nvPicPr>
          <p:blipFill>
            <a:blip r:embed="rId2" cstate="print"/>
            <a:stretch>
              <a:fillRect/>
            </a:stretch>
          </p:blipFill>
          <p:spPr>
            <a:xfrm>
              <a:off x="933411" y="4345417"/>
              <a:ext cx="18199153" cy="6879371"/>
            </a:xfrm>
            <a:prstGeom prst="rect">
              <a:avLst/>
            </a:prstGeom>
          </p:spPr>
        </p:pic>
      </p:grpSp>
      <p:pic>
        <p:nvPicPr>
          <p:cNvPr id="6" name="object 6"/>
          <p:cNvPicPr/>
          <p:nvPr/>
        </p:nvPicPr>
        <p:blipFill>
          <a:blip r:embed="rId3" cstate="print"/>
          <a:stretch>
            <a:fillRect/>
          </a:stretch>
        </p:blipFill>
        <p:spPr>
          <a:xfrm>
            <a:off x="1751579" y="3512437"/>
            <a:ext cx="2077411" cy="552779"/>
          </a:xfrm>
          <a:prstGeom prst="rect">
            <a:avLst/>
          </a:prstGeom>
        </p:spPr>
      </p:pic>
      <p:pic>
        <p:nvPicPr>
          <p:cNvPr id="7" name="object 7"/>
          <p:cNvPicPr/>
          <p:nvPr/>
        </p:nvPicPr>
        <p:blipFill>
          <a:blip r:embed="rId4" cstate="print"/>
          <a:stretch>
            <a:fillRect/>
          </a:stretch>
        </p:blipFill>
        <p:spPr>
          <a:xfrm>
            <a:off x="6773778" y="3512437"/>
            <a:ext cx="1737530" cy="552779"/>
          </a:xfrm>
          <a:prstGeom prst="rect">
            <a:avLst/>
          </a:prstGeom>
        </p:spPr>
      </p:pic>
      <p:pic>
        <p:nvPicPr>
          <p:cNvPr id="8" name="object 8"/>
          <p:cNvPicPr/>
          <p:nvPr/>
        </p:nvPicPr>
        <p:blipFill>
          <a:blip r:embed="rId5" cstate="print"/>
          <a:stretch>
            <a:fillRect/>
          </a:stretch>
        </p:blipFill>
        <p:spPr>
          <a:xfrm>
            <a:off x="10992801" y="3512437"/>
            <a:ext cx="2575588" cy="603039"/>
          </a:xfrm>
          <a:prstGeom prst="rect">
            <a:avLst/>
          </a:prstGeom>
        </p:spPr>
      </p:pic>
      <p:pic>
        <p:nvPicPr>
          <p:cNvPr id="9" name="object 9"/>
          <p:cNvPicPr/>
          <p:nvPr/>
        </p:nvPicPr>
        <p:blipFill>
          <a:blip r:embed="rId6" cstate="print"/>
          <a:stretch>
            <a:fillRect/>
          </a:stretch>
        </p:blipFill>
        <p:spPr>
          <a:xfrm>
            <a:off x="15926551" y="3512437"/>
            <a:ext cx="2257900" cy="603039"/>
          </a:xfrm>
          <a:prstGeom prst="rect">
            <a:avLst/>
          </a:prstGeom>
        </p:spPr>
      </p:pic>
      <p:sp>
        <p:nvSpPr>
          <p:cNvPr id="10" name="TextBox 9">
            <a:extLst>
              <a:ext uri="{FF2B5EF4-FFF2-40B4-BE49-F238E27FC236}">
                <a16:creationId xmlns:a16="http://schemas.microsoft.com/office/drawing/2014/main" id="{019BCD6A-50E9-DD31-36F9-85B47EB61768}"/>
              </a:ext>
            </a:extLst>
          </p:cNvPr>
          <p:cNvSpPr txBox="1"/>
          <p:nvPr/>
        </p:nvSpPr>
        <p:spPr>
          <a:xfrm>
            <a:off x="984250" y="826036"/>
            <a:ext cx="18135600" cy="1323439"/>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Our best-in-class customer app has intuitive consumer journeys </a:t>
            </a:r>
          </a:p>
          <a:p>
            <a:r>
              <a:rPr lang="en" sz="4000" dirty="0">
                <a:latin typeface="Arial" panose="020B0604020202020204" pitchFamily="34" charset="0"/>
                <a:ea typeface="Inter Medium"/>
                <a:cs typeface="Arial" panose="020B0604020202020204" pitchFamily="34" charset="0"/>
                <a:sym typeface="Inter Medium"/>
              </a:rPr>
              <a:t>with wide assortment, quick availability and assured quality</a:t>
            </a:r>
            <a:endParaRPr lang="en-US" sz="4000"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48">
          <a:extLst>
            <a:ext uri="{FF2B5EF4-FFF2-40B4-BE49-F238E27FC236}">
              <a16:creationId xmlns:a16="http://schemas.microsoft.com/office/drawing/2014/main" id="{7AD60A97-7378-4B48-9293-FA9C16CD0AD1}"/>
            </a:ext>
          </a:extLst>
        </p:cNvPr>
        <p:cNvGrpSpPr/>
        <p:nvPr/>
      </p:nvGrpSpPr>
      <p:grpSpPr>
        <a:xfrm>
          <a:off x="0" y="0"/>
          <a:ext cx="0" cy="0"/>
          <a:chOff x="0" y="0"/>
          <a:chExt cx="0" cy="0"/>
        </a:xfrm>
      </p:grpSpPr>
      <p:pic>
        <p:nvPicPr>
          <p:cNvPr id="1149" name="Google Shape;1149;p52" descr="preencoded.png">
            <a:extLst>
              <a:ext uri="{FF2B5EF4-FFF2-40B4-BE49-F238E27FC236}">
                <a16:creationId xmlns:a16="http://schemas.microsoft.com/office/drawing/2014/main" id="{D7171E2C-19FE-4ED4-6AE2-FB68E4EFB4A8}"/>
              </a:ext>
            </a:extLst>
          </p:cNvPr>
          <p:cNvPicPr preferRelativeResize="0"/>
          <p:nvPr/>
        </p:nvPicPr>
        <p:blipFill rotWithShape="1">
          <a:blip r:embed="rId3">
            <a:alphaModFix/>
          </a:blip>
          <a:srcRect/>
          <a:stretch/>
        </p:blipFill>
        <p:spPr>
          <a:xfrm>
            <a:off x="984250" y="3532346"/>
            <a:ext cx="17992514" cy="5779929"/>
          </a:xfrm>
          <a:prstGeom prst="rect">
            <a:avLst/>
          </a:prstGeom>
          <a:noFill/>
          <a:ln>
            <a:noFill/>
          </a:ln>
        </p:spPr>
      </p:pic>
      <p:pic>
        <p:nvPicPr>
          <p:cNvPr id="1150" name="Google Shape;1150;p52" descr="preencoded.png">
            <a:extLst>
              <a:ext uri="{FF2B5EF4-FFF2-40B4-BE49-F238E27FC236}">
                <a16:creationId xmlns:a16="http://schemas.microsoft.com/office/drawing/2014/main" id="{97F46140-82E0-FDE0-1884-98F2E9461FF9}"/>
              </a:ext>
            </a:extLst>
          </p:cNvPr>
          <p:cNvPicPr preferRelativeResize="0"/>
          <p:nvPr/>
        </p:nvPicPr>
        <p:blipFill rotWithShape="1">
          <a:blip r:embed="rId4">
            <a:alphaModFix/>
          </a:blip>
          <a:srcRect/>
          <a:stretch/>
        </p:blipFill>
        <p:spPr>
          <a:xfrm>
            <a:off x="670138" y="598731"/>
            <a:ext cx="7308678" cy="1298390"/>
          </a:xfrm>
          <a:prstGeom prst="rect">
            <a:avLst/>
          </a:prstGeom>
          <a:noFill/>
          <a:ln>
            <a:noFill/>
          </a:ln>
        </p:spPr>
      </p:pic>
      <p:sp>
        <p:nvSpPr>
          <p:cNvPr id="1151" name="Google Shape;1151;p52">
            <a:extLst>
              <a:ext uri="{FF2B5EF4-FFF2-40B4-BE49-F238E27FC236}">
                <a16:creationId xmlns:a16="http://schemas.microsoft.com/office/drawing/2014/main" id="{A624A803-2B1C-6B3D-724E-9D2F6E571888}"/>
              </a:ext>
            </a:extLst>
          </p:cNvPr>
          <p:cNvSpPr/>
          <p:nvPr/>
        </p:nvSpPr>
        <p:spPr>
          <a:xfrm>
            <a:off x="984251" y="3532346"/>
            <a:ext cx="1780215"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Financial year</a:t>
            </a:r>
            <a:endParaRPr sz="1979" dirty="0">
              <a:solidFill>
                <a:schemeClr val="dk1"/>
              </a:solidFill>
              <a:latin typeface="Calibri"/>
              <a:ea typeface="Calibri"/>
              <a:cs typeface="Calibri"/>
              <a:sym typeface="Calibri"/>
            </a:endParaRPr>
          </a:p>
        </p:txBody>
      </p:sp>
      <p:sp>
        <p:nvSpPr>
          <p:cNvPr id="1152" name="Google Shape;1152;p52">
            <a:extLst>
              <a:ext uri="{FF2B5EF4-FFF2-40B4-BE49-F238E27FC236}">
                <a16:creationId xmlns:a16="http://schemas.microsoft.com/office/drawing/2014/main" id="{30BE89FF-4380-5F67-C202-C97619AFF132}"/>
              </a:ext>
            </a:extLst>
          </p:cNvPr>
          <p:cNvSpPr/>
          <p:nvPr/>
        </p:nvSpPr>
        <p:spPr>
          <a:xfrm>
            <a:off x="3795902"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2018</a:t>
            </a:r>
            <a:endParaRPr sz="1979" dirty="0">
              <a:solidFill>
                <a:schemeClr val="dk1"/>
              </a:solidFill>
              <a:latin typeface="Calibri"/>
              <a:ea typeface="Calibri"/>
              <a:cs typeface="Calibri"/>
              <a:sym typeface="Calibri"/>
            </a:endParaRPr>
          </a:p>
        </p:txBody>
      </p:sp>
      <p:sp>
        <p:nvSpPr>
          <p:cNvPr id="1153" name="Google Shape;1153;p52">
            <a:extLst>
              <a:ext uri="{FF2B5EF4-FFF2-40B4-BE49-F238E27FC236}">
                <a16:creationId xmlns:a16="http://schemas.microsoft.com/office/drawing/2014/main" id="{936C5C27-3E47-696F-4FC4-478656C0A2C3}"/>
              </a:ext>
            </a:extLst>
          </p:cNvPr>
          <p:cNvSpPr/>
          <p:nvPr/>
        </p:nvSpPr>
        <p:spPr>
          <a:xfrm>
            <a:off x="5853302"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2019</a:t>
            </a:r>
            <a:endParaRPr sz="1979" dirty="0">
              <a:solidFill>
                <a:schemeClr val="dk1"/>
              </a:solidFill>
              <a:latin typeface="Calibri"/>
              <a:ea typeface="Calibri"/>
              <a:cs typeface="Calibri"/>
              <a:sym typeface="Calibri"/>
            </a:endParaRPr>
          </a:p>
        </p:txBody>
      </p:sp>
      <p:sp>
        <p:nvSpPr>
          <p:cNvPr id="1154" name="Google Shape;1154;p52">
            <a:extLst>
              <a:ext uri="{FF2B5EF4-FFF2-40B4-BE49-F238E27FC236}">
                <a16:creationId xmlns:a16="http://schemas.microsoft.com/office/drawing/2014/main" id="{A28C2A5F-8956-8D2E-6753-7E722C725069}"/>
              </a:ext>
            </a:extLst>
          </p:cNvPr>
          <p:cNvSpPr/>
          <p:nvPr/>
        </p:nvSpPr>
        <p:spPr>
          <a:xfrm>
            <a:off x="7834502"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2020</a:t>
            </a:r>
            <a:endParaRPr sz="1979" dirty="0">
              <a:solidFill>
                <a:schemeClr val="dk1"/>
              </a:solidFill>
              <a:latin typeface="Calibri"/>
              <a:ea typeface="Calibri"/>
              <a:cs typeface="Calibri"/>
              <a:sym typeface="Calibri"/>
            </a:endParaRPr>
          </a:p>
        </p:txBody>
      </p:sp>
      <p:sp>
        <p:nvSpPr>
          <p:cNvPr id="1155" name="Google Shape;1155;p52">
            <a:extLst>
              <a:ext uri="{FF2B5EF4-FFF2-40B4-BE49-F238E27FC236}">
                <a16:creationId xmlns:a16="http://schemas.microsoft.com/office/drawing/2014/main" id="{A0BEC13A-4B45-69E0-730B-E4DE0ABCC52C}"/>
              </a:ext>
            </a:extLst>
          </p:cNvPr>
          <p:cNvSpPr/>
          <p:nvPr/>
        </p:nvSpPr>
        <p:spPr>
          <a:xfrm>
            <a:off x="9821678"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2021</a:t>
            </a:r>
            <a:endParaRPr sz="1979" dirty="0">
              <a:solidFill>
                <a:schemeClr val="dk1"/>
              </a:solidFill>
              <a:latin typeface="Calibri"/>
              <a:ea typeface="Calibri"/>
              <a:cs typeface="Calibri"/>
              <a:sym typeface="Calibri"/>
            </a:endParaRPr>
          </a:p>
        </p:txBody>
      </p:sp>
      <p:sp>
        <p:nvSpPr>
          <p:cNvPr id="1156" name="Google Shape;1156;p52">
            <a:extLst>
              <a:ext uri="{FF2B5EF4-FFF2-40B4-BE49-F238E27FC236}">
                <a16:creationId xmlns:a16="http://schemas.microsoft.com/office/drawing/2014/main" id="{24F64F5C-12EE-F8D4-39FF-6D9726F74694}"/>
              </a:ext>
            </a:extLst>
          </p:cNvPr>
          <p:cNvSpPr/>
          <p:nvPr/>
        </p:nvSpPr>
        <p:spPr>
          <a:xfrm>
            <a:off x="11813964"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2022</a:t>
            </a:r>
            <a:endParaRPr sz="1979" dirty="0">
              <a:solidFill>
                <a:schemeClr val="dk1"/>
              </a:solidFill>
              <a:latin typeface="Calibri"/>
              <a:ea typeface="Calibri"/>
              <a:cs typeface="Calibri"/>
              <a:sym typeface="Calibri"/>
            </a:endParaRPr>
          </a:p>
        </p:txBody>
      </p:sp>
      <p:sp>
        <p:nvSpPr>
          <p:cNvPr id="1157" name="Google Shape;1157;p52">
            <a:extLst>
              <a:ext uri="{FF2B5EF4-FFF2-40B4-BE49-F238E27FC236}">
                <a16:creationId xmlns:a16="http://schemas.microsoft.com/office/drawing/2014/main" id="{B459A6D3-F6D8-F884-2668-8999494B91F9}"/>
              </a:ext>
            </a:extLst>
          </p:cNvPr>
          <p:cNvSpPr/>
          <p:nvPr/>
        </p:nvSpPr>
        <p:spPr>
          <a:xfrm>
            <a:off x="13795164"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2023</a:t>
            </a:r>
            <a:endParaRPr sz="1979" dirty="0">
              <a:solidFill>
                <a:schemeClr val="dk1"/>
              </a:solidFill>
              <a:latin typeface="Calibri"/>
              <a:ea typeface="Calibri"/>
              <a:cs typeface="Calibri"/>
              <a:sym typeface="Calibri"/>
            </a:endParaRPr>
          </a:p>
        </p:txBody>
      </p:sp>
      <p:sp>
        <p:nvSpPr>
          <p:cNvPr id="1158" name="Google Shape;1158;p52">
            <a:extLst>
              <a:ext uri="{FF2B5EF4-FFF2-40B4-BE49-F238E27FC236}">
                <a16:creationId xmlns:a16="http://schemas.microsoft.com/office/drawing/2014/main" id="{8782DB30-7EF1-3526-F8A2-F88859D7C5D5}"/>
              </a:ext>
            </a:extLst>
          </p:cNvPr>
          <p:cNvSpPr/>
          <p:nvPr/>
        </p:nvSpPr>
        <p:spPr>
          <a:xfrm>
            <a:off x="15776364"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2024</a:t>
            </a:r>
            <a:endParaRPr sz="1979" dirty="0">
              <a:solidFill>
                <a:schemeClr val="dk1"/>
              </a:solidFill>
              <a:latin typeface="Calibri"/>
              <a:ea typeface="Calibri"/>
              <a:cs typeface="Calibri"/>
              <a:sym typeface="Calibri"/>
            </a:endParaRPr>
          </a:p>
        </p:txBody>
      </p:sp>
      <p:sp>
        <p:nvSpPr>
          <p:cNvPr id="1159" name="Google Shape;1159;p52">
            <a:extLst>
              <a:ext uri="{FF2B5EF4-FFF2-40B4-BE49-F238E27FC236}">
                <a16:creationId xmlns:a16="http://schemas.microsoft.com/office/drawing/2014/main" id="{8EAFB2AA-E716-A2D2-A95E-7104101AB4B5}"/>
              </a:ext>
            </a:extLst>
          </p:cNvPr>
          <p:cNvSpPr/>
          <p:nvPr/>
        </p:nvSpPr>
        <p:spPr>
          <a:xfrm>
            <a:off x="17681364" y="3532346"/>
            <a:ext cx="1769662" cy="303408"/>
          </a:xfrm>
          <a:prstGeom prst="rect">
            <a:avLst/>
          </a:prstGeom>
          <a:noFill/>
          <a:ln>
            <a:noFill/>
          </a:ln>
        </p:spPr>
        <p:txBody>
          <a:bodyPr spcFirstLastPara="1" wrap="square" lIns="0" tIns="0" rIns="0" bIns="0" anchor="t" anchorCtr="0">
            <a:noAutofit/>
          </a:bodyPr>
          <a:lstStyle/>
          <a:p>
            <a:pPr algn="l" rtl="0">
              <a:lnSpc>
                <a:spcPct val="102722"/>
              </a:lnSpc>
              <a:buClr>
                <a:srgbClr val="0F0F0F"/>
              </a:buClr>
              <a:buSzPts val="900"/>
            </a:pPr>
            <a:r>
              <a:rPr lang="en" sz="1979" b="1" dirty="0">
                <a:solidFill>
                  <a:srgbClr val="0F0F0F"/>
                </a:solidFill>
                <a:latin typeface="Inter"/>
                <a:ea typeface="Inter"/>
                <a:cs typeface="Inter"/>
                <a:sym typeface="Inter"/>
              </a:rPr>
              <a:t>2025</a:t>
            </a:r>
            <a:endParaRPr sz="1979" dirty="0">
              <a:solidFill>
                <a:schemeClr val="dk1"/>
              </a:solidFill>
              <a:latin typeface="Calibri"/>
              <a:ea typeface="Calibri"/>
              <a:cs typeface="Calibri"/>
              <a:sym typeface="Calibri"/>
            </a:endParaRPr>
          </a:p>
        </p:txBody>
      </p:sp>
      <p:sp>
        <p:nvSpPr>
          <p:cNvPr id="1160" name="Google Shape;1160;p52">
            <a:extLst>
              <a:ext uri="{FF2B5EF4-FFF2-40B4-BE49-F238E27FC236}">
                <a16:creationId xmlns:a16="http://schemas.microsoft.com/office/drawing/2014/main" id="{C69D7BBC-C7BD-C8D3-139F-A63D9D6F8170}"/>
              </a:ext>
            </a:extLst>
          </p:cNvPr>
          <p:cNvSpPr/>
          <p:nvPr/>
        </p:nvSpPr>
        <p:spPr>
          <a:xfrm>
            <a:off x="984251"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2018</a:t>
            </a:r>
            <a:endParaRPr sz="1979" dirty="0">
              <a:solidFill>
                <a:schemeClr val="dk1"/>
              </a:solidFill>
              <a:latin typeface="Calibri"/>
              <a:ea typeface="Calibri"/>
              <a:cs typeface="Calibri"/>
              <a:sym typeface="Calibri"/>
            </a:endParaRPr>
          </a:p>
        </p:txBody>
      </p:sp>
      <p:sp>
        <p:nvSpPr>
          <p:cNvPr id="1161" name="Google Shape;1161;p52">
            <a:extLst>
              <a:ext uri="{FF2B5EF4-FFF2-40B4-BE49-F238E27FC236}">
                <a16:creationId xmlns:a16="http://schemas.microsoft.com/office/drawing/2014/main" id="{348D1A16-C55C-DDAE-3DDE-8B9A63941470}"/>
              </a:ext>
            </a:extLst>
          </p:cNvPr>
          <p:cNvSpPr/>
          <p:nvPr/>
        </p:nvSpPr>
        <p:spPr>
          <a:xfrm>
            <a:off x="3795902"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162" name="Google Shape;1162;p52">
            <a:extLst>
              <a:ext uri="{FF2B5EF4-FFF2-40B4-BE49-F238E27FC236}">
                <a16:creationId xmlns:a16="http://schemas.microsoft.com/office/drawing/2014/main" id="{A2CEB3D0-0CBB-DBFA-B0BD-4EA7C6B2E45B}"/>
              </a:ext>
            </a:extLst>
          </p:cNvPr>
          <p:cNvSpPr/>
          <p:nvPr/>
        </p:nvSpPr>
        <p:spPr>
          <a:xfrm>
            <a:off x="5853302"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Calibri"/>
                <a:sym typeface="Inter"/>
              </a:rPr>
              <a:t>101%</a:t>
            </a:r>
            <a:endParaRPr sz="1979" dirty="0">
              <a:solidFill>
                <a:schemeClr val="dk1"/>
              </a:solidFill>
              <a:latin typeface="Calibri"/>
              <a:ea typeface="Calibri"/>
              <a:cs typeface="Calibri"/>
              <a:sym typeface="Calibri"/>
            </a:endParaRPr>
          </a:p>
        </p:txBody>
      </p:sp>
      <p:sp>
        <p:nvSpPr>
          <p:cNvPr id="1163" name="Google Shape;1163;p52">
            <a:extLst>
              <a:ext uri="{FF2B5EF4-FFF2-40B4-BE49-F238E27FC236}">
                <a16:creationId xmlns:a16="http://schemas.microsoft.com/office/drawing/2014/main" id="{6F007DC2-F49B-EACC-3718-772D2E295A35}"/>
              </a:ext>
            </a:extLst>
          </p:cNvPr>
          <p:cNvSpPr/>
          <p:nvPr/>
        </p:nvSpPr>
        <p:spPr>
          <a:xfrm>
            <a:off x="7834502"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117%</a:t>
            </a:r>
            <a:endParaRPr sz="1979" dirty="0">
              <a:solidFill>
                <a:schemeClr val="dk1"/>
              </a:solidFill>
              <a:latin typeface="Calibri"/>
              <a:ea typeface="Calibri"/>
              <a:cs typeface="Calibri"/>
              <a:sym typeface="Calibri"/>
            </a:endParaRPr>
          </a:p>
        </p:txBody>
      </p:sp>
      <p:sp>
        <p:nvSpPr>
          <p:cNvPr id="1164" name="Google Shape;1164;p52">
            <a:extLst>
              <a:ext uri="{FF2B5EF4-FFF2-40B4-BE49-F238E27FC236}">
                <a16:creationId xmlns:a16="http://schemas.microsoft.com/office/drawing/2014/main" id="{0B33ABB0-F992-252F-6AD7-7A3915083997}"/>
              </a:ext>
            </a:extLst>
          </p:cNvPr>
          <p:cNvSpPr/>
          <p:nvPr/>
        </p:nvSpPr>
        <p:spPr>
          <a:xfrm>
            <a:off x="9821678"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89%</a:t>
            </a:r>
            <a:endParaRPr sz="1979" dirty="0">
              <a:solidFill>
                <a:schemeClr val="dk1"/>
              </a:solidFill>
              <a:latin typeface="Calibri"/>
              <a:ea typeface="Calibri"/>
              <a:cs typeface="Calibri"/>
              <a:sym typeface="Calibri"/>
            </a:endParaRPr>
          </a:p>
        </p:txBody>
      </p:sp>
      <p:sp>
        <p:nvSpPr>
          <p:cNvPr id="1165" name="Google Shape;1165;p52">
            <a:extLst>
              <a:ext uri="{FF2B5EF4-FFF2-40B4-BE49-F238E27FC236}">
                <a16:creationId xmlns:a16="http://schemas.microsoft.com/office/drawing/2014/main" id="{0531AF3B-1439-1590-3367-BB32FC99921C}"/>
              </a:ext>
            </a:extLst>
          </p:cNvPr>
          <p:cNvSpPr/>
          <p:nvPr/>
        </p:nvSpPr>
        <p:spPr>
          <a:xfrm>
            <a:off x="11813964"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121%</a:t>
            </a:r>
            <a:endParaRPr sz="1979" dirty="0">
              <a:solidFill>
                <a:schemeClr val="dk1"/>
              </a:solidFill>
              <a:latin typeface="Calibri"/>
              <a:ea typeface="Calibri"/>
              <a:cs typeface="Calibri"/>
              <a:sym typeface="Calibri"/>
            </a:endParaRPr>
          </a:p>
        </p:txBody>
      </p:sp>
      <p:sp>
        <p:nvSpPr>
          <p:cNvPr id="1166" name="Google Shape;1166;p52">
            <a:extLst>
              <a:ext uri="{FF2B5EF4-FFF2-40B4-BE49-F238E27FC236}">
                <a16:creationId xmlns:a16="http://schemas.microsoft.com/office/drawing/2014/main" id="{181C6D81-C7BA-9F11-6277-F9C22FF3E7C3}"/>
              </a:ext>
            </a:extLst>
          </p:cNvPr>
          <p:cNvSpPr/>
          <p:nvPr/>
        </p:nvSpPr>
        <p:spPr>
          <a:xfrm>
            <a:off x="13795164"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153%</a:t>
            </a:r>
            <a:endParaRPr sz="1979" dirty="0">
              <a:solidFill>
                <a:schemeClr val="dk1"/>
              </a:solidFill>
              <a:latin typeface="Calibri"/>
              <a:ea typeface="Calibri"/>
              <a:cs typeface="Calibri"/>
              <a:sym typeface="Calibri"/>
            </a:endParaRPr>
          </a:p>
        </p:txBody>
      </p:sp>
      <p:sp>
        <p:nvSpPr>
          <p:cNvPr id="1167" name="Google Shape;1167;p52">
            <a:extLst>
              <a:ext uri="{FF2B5EF4-FFF2-40B4-BE49-F238E27FC236}">
                <a16:creationId xmlns:a16="http://schemas.microsoft.com/office/drawing/2014/main" id="{1C74F057-E9F1-E47B-DB7F-8F47D740D685}"/>
              </a:ext>
            </a:extLst>
          </p:cNvPr>
          <p:cNvSpPr/>
          <p:nvPr/>
        </p:nvSpPr>
        <p:spPr>
          <a:xfrm>
            <a:off x="15776364"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162%</a:t>
            </a:r>
            <a:endParaRPr sz="1979" dirty="0">
              <a:solidFill>
                <a:schemeClr val="dk1"/>
              </a:solidFill>
              <a:latin typeface="Calibri"/>
              <a:ea typeface="Calibri"/>
              <a:cs typeface="Calibri"/>
              <a:sym typeface="Calibri"/>
            </a:endParaRPr>
          </a:p>
        </p:txBody>
      </p:sp>
      <p:sp>
        <p:nvSpPr>
          <p:cNvPr id="1168" name="Google Shape;1168;p52">
            <a:extLst>
              <a:ext uri="{FF2B5EF4-FFF2-40B4-BE49-F238E27FC236}">
                <a16:creationId xmlns:a16="http://schemas.microsoft.com/office/drawing/2014/main" id="{79432AC7-D554-C74B-7A0A-D585C0D3543F}"/>
              </a:ext>
            </a:extLst>
          </p:cNvPr>
          <p:cNvSpPr/>
          <p:nvPr/>
        </p:nvSpPr>
        <p:spPr>
          <a:xfrm>
            <a:off x="17681364" y="4171071"/>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175%</a:t>
            </a:r>
            <a:endParaRPr sz="1979" dirty="0">
              <a:solidFill>
                <a:schemeClr val="dk1"/>
              </a:solidFill>
              <a:latin typeface="Calibri"/>
              <a:ea typeface="Calibri"/>
              <a:cs typeface="Calibri"/>
              <a:sym typeface="Calibri"/>
            </a:endParaRPr>
          </a:p>
        </p:txBody>
      </p:sp>
      <p:sp>
        <p:nvSpPr>
          <p:cNvPr id="1169" name="Google Shape;1169;p52">
            <a:extLst>
              <a:ext uri="{FF2B5EF4-FFF2-40B4-BE49-F238E27FC236}">
                <a16:creationId xmlns:a16="http://schemas.microsoft.com/office/drawing/2014/main" id="{F7A42BA1-B97C-FA1E-3D18-B71B405AAADA}"/>
              </a:ext>
            </a:extLst>
          </p:cNvPr>
          <p:cNvSpPr/>
          <p:nvPr/>
        </p:nvSpPr>
        <p:spPr>
          <a:xfrm>
            <a:off x="984251"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2019</a:t>
            </a:r>
            <a:endParaRPr sz="1979" dirty="0">
              <a:solidFill>
                <a:schemeClr val="dk1"/>
              </a:solidFill>
              <a:latin typeface="Calibri"/>
              <a:ea typeface="Calibri"/>
              <a:cs typeface="Calibri"/>
              <a:sym typeface="Calibri"/>
            </a:endParaRPr>
          </a:p>
        </p:txBody>
      </p:sp>
      <p:sp>
        <p:nvSpPr>
          <p:cNvPr id="1170" name="Google Shape;1170;p52">
            <a:extLst>
              <a:ext uri="{FF2B5EF4-FFF2-40B4-BE49-F238E27FC236}">
                <a16:creationId xmlns:a16="http://schemas.microsoft.com/office/drawing/2014/main" id="{B37A6906-4A9A-9018-0052-A9386535D263}"/>
              </a:ext>
            </a:extLst>
          </p:cNvPr>
          <p:cNvSpPr/>
          <p:nvPr/>
        </p:nvSpPr>
        <p:spPr>
          <a:xfrm>
            <a:off x="5853302"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171" name="Google Shape;1171;p52">
            <a:extLst>
              <a:ext uri="{FF2B5EF4-FFF2-40B4-BE49-F238E27FC236}">
                <a16:creationId xmlns:a16="http://schemas.microsoft.com/office/drawing/2014/main" id="{77687FA9-77C8-CDAC-B0E4-67CFE64FA013}"/>
              </a:ext>
            </a:extLst>
          </p:cNvPr>
          <p:cNvSpPr/>
          <p:nvPr/>
        </p:nvSpPr>
        <p:spPr>
          <a:xfrm>
            <a:off x="7834502"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101%</a:t>
            </a:r>
            <a:endParaRPr sz="1979" dirty="0">
              <a:solidFill>
                <a:schemeClr val="dk1"/>
              </a:solidFill>
              <a:latin typeface="Calibri"/>
              <a:ea typeface="Calibri"/>
              <a:cs typeface="Calibri"/>
              <a:sym typeface="Calibri"/>
            </a:endParaRPr>
          </a:p>
        </p:txBody>
      </p:sp>
      <p:sp>
        <p:nvSpPr>
          <p:cNvPr id="1172" name="Google Shape;1172;p52">
            <a:extLst>
              <a:ext uri="{FF2B5EF4-FFF2-40B4-BE49-F238E27FC236}">
                <a16:creationId xmlns:a16="http://schemas.microsoft.com/office/drawing/2014/main" id="{9E156225-DC38-DFD8-1B46-82569B93AF48}"/>
              </a:ext>
            </a:extLst>
          </p:cNvPr>
          <p:cNvSpPr/>
          <p:nvPr/>
        </p:nvSpPr>
        <p:spPr>
          <a:xfrm>
            <a:off x="9821678"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70%</a:t>
            </a:r>
            <a:endParaRPr sz="1979" dirty="0">
              <a:solidFill>
                <a:schemeClr val="dk1"/>
              </a:solidFill>
              <a:latin typeface="Calibri"/>
              <a:ea typeface="Calibri"/>
              <a:cs typeface="Calibri"/>
              <a:sym typeface="Calibri"/>
            </a:endParaRPr>
          </a:p>
        </p:txBody>
      </p:sp>
      <p:sp>
        <p:nvSpPr>
          <p:cNvPr id="1173" name="Google Shape;1173;p52">
            <a:extLst>
              <a:ext uri="{FF2B5EF4-FFF2-40B4-BE49-F238E27FC236}">
                <a16:creationId xmlns:a16="http://schemas.microsoft.com/office/drawing/2014/main" id="{023A8885-DC24-FCBF-CC0A-D0C76EEA5817}"/>
              </a:ext>
            </a:extLst>
          </p:cNvPr>
          <p:cNvSpPr/>
          <p:nvPr/>
        </p:nvSpPr>
        <p:spPr>
          <a:xfrm>
            <a:off x="11813964"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91%</a:t>
            </a:r>
            <a:endParaRPr sz="1979" dirty="0">
              <a:solidFill>
                <a:schemeClr val="dk1"/>
              </a:solidFill>
              <a:latin typeface="Calibri"/>
              <a:ea typeface="Calibri"/>
              <a:cs typeface="Calibri"/>
              <a:sym typeface="Calibri"/>
            </a:endParaRPr>
          </a:p>
        </p:txBody>
      </p:sp>
      <p:sp>
        <p:nvSpPr>
          <p:cNvPr id="1174" name="Google Shape;1174;p52">
            <a:extLst>
              <a:ext uri="{FF2B5EF4-FFF2-40B4-BE49-F238E27FC236}">
                <a16:creationId xmlns:a16="http://schemas.microsoft.com/office/drawing/2014/main" id="{66C6C75A-8498-86B7-56D4-D22E9F5672B0}"/>
              </a:ext>
            </a:extLst>
          </p:cNvPr>
          <p:cNvSpPr/>
          <p:nvPr/>
        </p:nvSpPr>
        <p:spPr>
          <a:xfrm>
            <a:off x="13795164"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133%</a:t>
            </a:r>
            <a:endParaRPr sz="1979" dirty="0">
              <a:solidFill>
                <a:schemeClr val="dk1"/>
              </a:solidFill>
              <a:latin typeface="Calibri"/>
              <a:ea typeface="Calibri"/>
              <a:cs typeface="Calibri"/>
              <a:sym typeface="Calibri"/>
            </a:endParaRPr>
          </a:p>
        </p:txBody>
      </p:sp>
      <p:sp>
        <p:nvSpPr>
          <p:cNvPr id="1175" name="Google Shape;1175;p52">
            <a:extLst>
              <a:ext uri="{FF2B5EF4-FFF2-40B4-BE49-F238E27FC236}">
                <a16:creationId xmlns:a16="http://schemas.microsoft.com/office/drawing/2014/main" id="{B00903D2-B89A-63B7-B065-CF5B4936D19B}"/>
              </a:ext>
            </a:extLst>
          </p:cNvPr>
          <p:cNvSpPr/>
          <p:nvPr/>
        </p:nvSpPr>
        <p:spPr>
          <a:xfrm>
            <a:off x="15776364"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120%</a:t>
            </a:r>
            <a:endParaRPr sz="1979" dirty="0">
              <a:solidFill>
                <a:schemeClr val="dk1"/>
              </a:solidFill>
              <a:latin typeface="Calibri"/>
              <a:ea typeface="Calibri"/>
              <a:cs typeface="Calibri"/>
              <a:sym typeface="Calibri"/>
            </a:endParaRPr>
          </a:p>
        </p:txBody>
      </p:sp>
      <p:sp>
        <p:nvSpPr>
          <p:cNvPr id="1176" name="Google Shape;1176;p52">
            <a:extLst>
              <a:ext uri="{FF2B5EF4-FFF2-40B4-BE49-F238E27FC236}">
                <a16:creationId xmlns:a16="http://schemas.microsoft.com/office/drawing/2014/main" id="{BD4011EF-0714-E7FC-FEE4-791503BCB07E}"/>
              </a:ext>
            </a:extLst>
          </p:cNvPr>
          <p:cNvSpPr/>
          <p:nvPr/>
        </p:nvSpPr>
        <p:spPr>
          <a:xfrm>
            <a:off x="17681364" y="484120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129%</a:t>
            </a:r>
            <a:endParaRPr sz="1979" dirty="0">
              <a:solidFill>
                <a:schemeClr val="dk1"/>
              </a:solidFill>
              <a:latin typeface="Calibri"/>
              <a:ea typeface="Calibri"/>
              <a:cs typeface="Calibri"/>
              <a:sym typeface="Calibri"/>
            </a:endParaRPr>
          </a:p>
        </p:txBody>
      </p:sp>
      <p:sp>
        <p:nvSpPr>
          <p:cNvPr id="1177" name="Google Shape;1177;p52">
            <a:extLst>
              <a:ext uri="{FF2B5EF4-FFF2-40B4-BE49-F238E27FC236}">
                <a16:creationId xmlns:a16="http://schemas.microsoft.com/office/drawing/2014/main" id="{FA0C1B48-6DA6-2F4C-4FA0-D38C85C922A2}"/>
              </a:ext>
            </a:extLst>
          </p:cNvPr>
          <p:cNvSpPr/>
          <p:nvPr/>
        </p:nvSpPr>
        <p:spPr>
          <a:xfrm>
            <a:off x="984251" y="5511345"/>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2020</a:t>
            </a:r>
            <a:endParaRPr sz="1979" dirty="0">
              <a:solidFill>
                <a:schemeClr val="dk1"/>
              </a:solidFill>
              <a:latin typeface="Calibri"/>
              <a:ea typeface="Calibri"/>
              <a:cs typeface="Calibri"/>
              <a:sym typeface="Calibri"/>
            </a:endParaRPr>
          </a:p>
        </p:txBody>
      </p:sp>
      <p:sp>
        <p:nvSpPr>
          <p:cNvPr id="1178" name="Google Shape;1178;p52">
            <a:extLst>
              <a:ext uri="{FF2B5EF4-FFF2-40B4-BE49-F238E27FC236}">
                <a16:creationId xmlns:a16="http://schemas.microsoft.com/office/drawing/2014/main" id="{91437D5B-0030-611C-2A03-ABA25B78AA7F}"/>
              </a:ext>
            </a:extLst>
          </p:cNvPr>
          <p:cNvSpPr/>
          <p:nvPr/>
        </p:nvSpPr>
        <p:spPr>
          <a:xfrm>
            <a:off x="7834502" y="5511345"/>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179" name="Google Shape;1179;p52">
            <a:extLst>
              <a:ext uri="{FF2B5EF4-FFF2-40B4-BE49-F238E27FC236}">
                <a16:creationId xmlns:a16="http://schemas.microsoft.com/office/drawing/2014/main" id="{7B822EE4-B32E-FAF4-1FD3-2779D6DBBA54}"/>
              </a:ext>
            </a:extLst>
          </p:cNvPr>
          <p:cNvSpPr/>
          <p:nvPr/>
        </p:nvSpPr>
        <p:spPr>
          <a:xfrm>
            <a:off x="9821678" y="5511345"/>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59%</a:t>
            </a:r>
            <a:endParaRPr sz="1979" dirty="0">
              <a:solidFill>
                <a:schemeClr val="dk1"/>
              </a:solidFill>
              <a:latin typeface="Calibri"/>
              <a:ea typeface="Calibri"/>
              <a:cs typeface="Calibri"/>
              <a:sym typeface="Calibri"/>
            </a:endParaRPr>
          </a:p>
        </p:txBody>
      </p:sp>
      <p:sp>
        <p:nvSpPr>
          <p:cNvPr id="1180" name="Google Shape;1180;p52">
            <a:extLst>
              <a:ext uri="{FF2B5EF4-FFF2-40B4-BE49-F238E27FC236}">
                <a16:creationId xmlns:a16="http://schemas.microsoft.com/office/drawing/2014/main" id="{45C80FF4-7775-17E3-3EA1-6617A65E0FA3}"/>
              </a:ext>
            </a:extLst>
          </p:cNvPr>
          <p:cNvSpPr/>
          <p:nvPr/>
        </p:nvSpPr>
        <p:spPr>
          <a:xfrm>
            <a:off x="11813964" y="5511345"/>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71%</a:t>
            </a:r>
            <a:endParaRPr sz="1979" dirty="0">
              <a:solidFill>
                <a:schemeClr val="dk1"/>
              </a:solidFill>
              <a:latin typeface="Calibri"/>
              <a:ea typeface="Calibri"/>
              <a:cs typeface="Calibri"/>
              <a:sym typeface="Calibri"/>
            </a:endParaRPr>
          </a:p>
        </p:txBody>
      </p:sp>
      <p:sp>
        <p:nvSpPr>
          <p:cNvPr id="1181" name="Google Shape;1181;p52">
            <a:extLst>
              <a:ext uri="{FF2B5EF4-FFF2-40B4-BE49-F238E27FC236}">
                <a16:creationId xmlns:a16="http://schemas.microsoft.com/office/drawing/2014/main" id="{10501200-E662-D249-1154-2B52B23AE29C}"/>
              </a:ext>
            </a:extLst>
          </p:cNvPr>
          <p:cNvSpPr/>
          <p:nvPr/>
        </p:nvSpPr>
        <p:spPr>
          <a:xfrm>
            <a:off x="13795164" y="5511345"/>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82%</a:t>
            </a:r>
            <a:endParaRPr sz="1979" dirty="0">
              <a:solidFill>
                <a:schemeClr val="dk1"/>
              </a:solidFill>
              <a:latin typeface="Calibri"/>
              <a:ea typeface="Calibri"/>
              <a:cs typeface="Calibri"/>
              <a:sym typeface="Calibri"/>
            </a:endParaRPr>
          </a:p>
        </p:txBody>
      </p:sp>
      <p:sp>
        <p:nvSpPr>
          <p:cNvPr id="1182" name="Google Shape;1182;p52">
            <a:extLst>
              <a:ext uri="{FF2B5EF4-FFF2-40B4-BE49-F238E27FC236}">
                <a16:creationId xmlns:a16="http://schemas.microsoft.com/office/drawing/2014/main" id="{27CD9A2C-D25E-EC25-9480-8BF4BED0F762}"/>
              </a:ext>
            </a:extLst>
          </p:cNvPr>
          <p:cNvSpPr/>
          <p:nvPr/>
        </p:nvSpPr>
        <p:spPr>
          <a:xfrm>
            <a:off x="15776364" y="5511345"/>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87%</a:t>
            </a:r>
            <a:endParaRPr sz="1979" dirty="0">
              <a:solidFill>
                <a:schemeClr val="dk1"/>
              </a:solidFill>
              <a:latin typeface="Calibri"/>
              <a:ea typeface="Calibri"/>
              <a:cs typeface="Calibri"/>
              <a:sym typeface="Calibri"/>
            </a:endParaRPr>
          </a:p>
        </p:txBody>
      </p:sp>
      <p:sp>
        <p:nvSpPr>
          <p:cNvPr id="1183" name="Google Shape;1183;p52">
            <a:extLst>
              <a:ext uri="{FF2B5EF4-FFF2-40B4-BE49-F238E27FC236}">
                <a16:creationId xmlns:a16="http://schemas.microsoft.com/office/drawing/2014/main" id="{32AFBA11-CF17-6104-1B59-398C9EF1AAC1}"/>
              </a:ext>
            </a:extLst>
          </p:cNvPr>
          <p:cNvSpPr/>
          <p:nvPr/>
        </p:nvSpPr>
        <p:spPr>
          <a:xfrm>
            <a:off x="17681364" y="5511345"/>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94%</a:t>
            </a:r>
            <a:endParaRPr sz="1979" dirty="0">
              <a:solidFill>
                <a:schemeClr val="dk1"/>
              </a:solidFill>
              <a:latin typeface="Calibri"/>
              <a:ea typeface="Calibri"/>
              <a:cs typeface="Calibri"/>
              <a:sym typeface="Calibri"/>
            </a:endParaRPr>
          </a:p>
        </p:txBody>
      </p:sp>
      <p:sp>
        <p:nvSpPr>
          <p:cNvPr id="1184" name="Google Shape;1184;p52">
            <a:extLst>
              <a:ext uri="{FF2B5EF4-FFF2-40B4-BE49-F238E27FC236}">
                <a16:creationId xmlns:a16="http://schemas.microsoft.com/office/drawing/2014/main" id="{FCBB156B-7805-6B0E-FFCB-9EFCD4719A9B}"/>
              </a:ext>
            </a:extLst>
          </p:cNvPr>
          <p:cNvSpPr/>
          <p:nvPr/>
        </p:nvSpPr>
        <p:spPr>
          <a:xfrm>
            <a:off x="984251" y="6202423"/>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2021</a:t>
            </a:r>
            <a:endParaRPr sz="1979" dirty="0">
              <a:solidFill>
                <a:schemeClr val="dk1"/>
              </a:solidFill>
              <a:latin typeface="Calibri"/>
              <a:ea typeface="Calibri"/>
              <a:cs typeface="Calibri"/>
              <a:sym typeface="Calibri"/>
            </a:endParaRPr>
          </a:p>
        </p:txBody>
      </p:sp>
      <p:sp>
        <p:nvSpPr>
          <p:cNvPr id="1185" name="Google Shape;1185;p52">
            <a:extLst>
              <a:ext uri="{FF2B5EF4-FFF2-40B4-BE49-F238E27FC236}">
                <a16:creationId xmlns:a16="http://schemas.microsoft.com/office/drawing/2014/main" id="{E4C93D52-71FF-49EB-42BC-FE749CCEAA8C}"/>
              </a:ext>
            </a:extLst>
          </p:cNvPr>
          <p:cNvSpPr/>
          <p:nvPr/>
        </p:nvSpPr>
        <p:spPr>
          <a:xfrm>
            <a:off x="9821678" y="6202423"/>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186" name="Google Shape;1186;p52">
            <a:extLst>
              <a:ext uri="{FF2B5EF4-FFF2-40B4-BE49-F238E27FC236}">
                <a16:creationId xmlns:a16="http://schemas.microsoft.com/office/drawing/2014/main" id="{E66F7CB7-16A3-5BD6-4479-5FC41158B0C0}"/>
              </a:ext>
            </a:extLst>
          </p:cNvPr>
          <p:cNvSpPr/>
          <p:nvPr/>
        </p:nvSpPr>
        <p:spPr>
          <a:xfrm>
            <a:off x="11813964" y="6202423"/>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82%</a:t>
            </a:r>
            <a:endParaRPr sz="1979" dirty="0">
              <a:solidFill>
                <a:schemeClr val="dk1"/>
              </a:solidFill>
              <a:latin typeface="Calibri"/>
              <a:ea typeface="Calibri"/>
              <a:cs typeface="Calibri"/>
              <a:sym typeface="Calibri"/>
            </a:endParaRPr>
          </a:p>
        </p:txBody>
      </p:sp>
      <p:sp>
        <p:nvSpPr>
          <p:cNvPr id="1187" name="Google Shape;1187;p52">
            <a:extLst>
              <a:ext uri="{FF2B5EF4-FFF2-40B4-BE49-F238E27FC236}">
                <a16:creationId xmlns:a16="http://schemas.microsoft.com/office/drawing/2014/main" id="{CAD1EADC-2667-FBB4-ACBD-ABAE5817A208}"/>
              </a:ext>
            </a:extLst>
          </p:cNvPr>
          <p:cNvSpPr/>
          <p:nvPr/>
        </p:nvSpPr>
        <p:spPr>
          <a:xfrm>
            <a:off x="13795164" y="6202423"/>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78%</a:t>
            </a:r>
            <a:endParaRPr sz="1979" dirty="0">
              <a:solidFill>
                <a:schemeClr val="dk1"/>
              </a:solidFill>
              <a:latin typeface="Calibri"/>
              <a:ea typeface="Calibri"/>
              <a:cs typeface="Calibri"/>
              <a:sym typeface="Calibri"/>
            </a:endParaRPr>
          </a:p>
        </p:txBody>
      </p:sp>
      <p:sp>
        <p:nvSpPr>
          <p:cNvPr id="1188" name="Google Shape;1188;p52">
            <a:extLst>
              <a:ext uri="{FF2B5EF4-FFF2-40B4-BE49-F238E27FC236}">
                <a16:creationId xmlns:a16="http://schemas.microsoft.com/office/drawing/2014/main" id="{63F8D065-E4AF-0EF6-211E-98084FFE923D}"/>
              </a:ext>
            </a:extLst>
          </p:cNvPr>
          <p:cNvSpPr/>
          <p:nvPr/>
        </p:nvSpPr>
        <p:spPr>
          <a:xfrm>
            <a:off x="15776364" y="6202423"/>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79%</a:t>
            </a:r>
            <a:endParaRPr sz="1979" dirty="0">
              <a:solidFill>
                <a:schemeClr val="dk1"/>
              </a:solidFill>
              <a:latin typeface="Calibri"/>
              <a:ea typeface="Calibri"/>
              <a:cs typeface="Calibri"/>
              <a:sym typeface="Calibri"/>
            </a:endParaRPr>
          </a:p>
        </p:txBody>
      </p:sp>
      <p:sp>
        <p:nvSpPr>
          <p:cNvPr id="1189" name="Google Shape;1189;p52">
            <a:extLst>
              <a:ext uri="{FF2B5EF4-FFF2-40B4-BE49-F238E27FC236}">
                <a16:creationId xmlns:a16="http://schemas.microsoft.com/office/drawing/2014/main" id="{011968B8-ABF4-E8E9-D941-D0558619A39A}"/>
              </a:ext>
            </a:extLst>
          </p:cNvPr>
          <p:cNvSpPr/>
          <p:nvPr/>
        </p:nvSpPr>
        <p:spPr>
          <a:xfrm>
            <a:off x="17681364" y="6202423"/>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84%</a:t>
            </a:r>
            <a:endParaRPr sz="1979" dirty="0">
              <a:solidFill>
                <a:schemeClr val="dk1"/>
              </a:solidFill>
              <a:latin typeface="Calibri"/>
              <a:ea typeface="Calibri"/>
              <a:cs typeface="Calibri"/>
              <a:sym typeface="Calibri"/>
            </a:endParaRPr>
          </a:p>
        </p:txBody>
      </p:sp>
      <p:sp>
        <p:nvSpPr>
          <p:cNvPr id="1190" name="Google Shape;1190;p52">
            <a:extLst>
              <a:ext uri="{FF2B5EF4-FFF2-40B4-BE49-F238E27FC236}">
                <a16:creationId xmlns:a16="http://schemas.microsoft.com/office/drawing/2014/main" id="{1745AB45-DDA7-A7E1-4D0B-2C6C6827E1E4}"/>
              </a:ext>
            </a:extLst>
          </p:cNvPr>
          <p:cNvSpPr/>
          <p:nvPr/>
        </p:nvSpPr>
        <p:spPr>
          <a:xfrm>
            <a:off x="984251" y="6893502"/>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2022</a:t>
            </a:r>
            <a:endParaRPr sz="1979" dirty="0">
              <a:solidFill>
                <a:schemeClr val="dk1"/>
              </a:solidFill>
              <a:latin typeface="Calibri"/>
              <a:ea typeface="Calibri"/>
              <a:cs typeface="Calibri"/>
              <a:sym typeface="Calibri"/>
            </a:endParaRPr>
          </a:p>
        </p:txBody>
      </p:sp>
      <p:sp>
        <p:nvSpPr>
          <p:cNvPr id="1191" name="Google Shape;1191;p52">
            <a:extLst>
              <a:ext uri="{FF2B5EF4-FFF2-40B4-BE49-F238E27FC236}">
                <a16:creationId xmlns:a16="http://schemas.microsoft.com/office/drawing/2014/main" id="{F73668E7-8345-A45A-4E3E-B21C82097098}"/>
              </a:ext>
            </a:extLst>
          </p:cNvPr>
          <p:cNvSpPr/>
          <p:nvPr/>
        </p:nvSpPr>
        <p:spPr>
          <a:xfrm>
            <a:off x="11813964" y="6893502"/>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192" name="Google Shape;1192;p52">
            <a:extLst>
              <a:ext uri="{FF2B5EF4-FFF2-40B4-BE49-F238E27FC236}">
                <a16:creationId xmlns:a16="http://schemas.microsoft.com/office/drawing/2014/main" id="{9BC6862D-D5E8-F614-B921-D39D7F96A9A4}"/>
              </a:ext>
            </a:extLst>
          </p:cNvPr>
          <p:cNvSpPr/>
          <p:nvPr/>
        </p:nvSpPr>
        <p:spPr>
          <a:xfrm>
            <a:off x="13795164" y="6893502"/>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75%</a:t>
            </a:r>
            <a:endParaRPr sz="1979" dirty="0">
              <a:solidFill>
                <a:schemeClr val="dk1"/>
              </a:solidFill>
              <a:latin typeface="Calibri"/>
              <a:ea typeface="Calibri"/>
              <a:cs typeface="Calibri"/>
              <a:sym typeface="Calibri"/>
            </a:endParaRPr>
          </a:p>
        </p:txBody>
      </p:sp>
      <p:sp>
        <p:nvSpPr>
          <p:cNvPr id="1193" name="Google Shape;1193;p52">
            <a:extLst>
              <a:ext uri="{FF2B5EF4-FFF2-40B4-BE49-F238E27FC236}">
                <a16:creationId xmlns:a16="http://schemas.microsoft.com/office/drawing/2014/main" id="{881BDFBC-27C5-C380-B1F4-0D0C15FDB7D2}"/>
              </a:ext>
            </a:extLst>
          </p:cNvPr>
          <p:cNvSpPr/>
          <p:nvPr/>
        </p:nvSpPr>
        <p:spPr>
          <a:xfrm>
            <a:off x="15776364" y="6893502"/>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70%</a:t>
            </a:r>
            <a:endParaRPr sz="1979" dirty="0">
              <a:solidFill>
                <a:schemeClr val="dk1"/>
              </a:solidFill>
              <a:latin typeface="Calibri"/>
              <a:ea typeface="Calibri"/>
              <a:cs typeface="Calibri"/>
              <a:sym typeface="Calibri"/>
            </a:endParaRPr>
          </a:p>
        </p:txBody>
      </p:sp>
      <p:sp>
        <p:nvSpPr>
          <p:cNvPr id="1194" name="Google Shape;1194;p52">
            <a:extLst>
              <a:ext uri="{FF2B5EF4-FFF2-40B4-BE49-F238E27FC236}">
                <a16:creationId xmlns:a16="http://schemas.microsoft.com/office/drawing/2014/main" id="{64DDDEA7-55F0-A91E-76B6-1DC50D4C6DDC}"/>
              </a:ext>
            </a:extLst>
          </p:cNvPr>
          <p:cNvSpPr/>
          <p:nvPr/>
        </p:nvSpPr>
        <p:spPr>
          <a:xfrm>
            <a:off x="17681364" y="6893502"/>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73%</a:t>
            </a:r>
            <a:endParaRPr sz="1979" dirty="0">
              <a:solidFill>
                <a:schemeClr val="dk1"/>
              </a:solidFill>
              <a:latin typeface="Calibri"/>
              <a:ea typeface="Calibri"/>
              <a:cs typeface="Calibri"/>
              <a:sym typeface="Calibri"/>
            </a:endParaRPr>
          </a:p>
        </p:txBody>
      </p:sp>
      <p:sp>
        <p:nvSpPr>
          <p:cNvPr id="1195" name="Google Shape;1195;p52">
            <a:extLst>
              <a:ext uri="{FF2B5EF4-FFF2-40B4-BE49-F238E27FC236}">
                <a16:creationId xmlns:a16="http://schemas.microsoft.com/office/drawing/2014/main" id="{7948CAEA-2533-1194-3AF2-6F5C7DE04343}"/>
              </a:ext>
            </a:extLst>
          </p:cNvPr>
          <p:cNvSpPr/>
          <p:nvPr/>
        </p:nvSpPr>
        <p:spPr>
          <a:xfrm>
            <a:off x="984251" y="7584580"/>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2023</a:t>
            </a:r>
            <a:endParaRPr sz="1979" dirty="0">
              <a:solidFill>
                <a:schemeClr val="dk1"/>
              </a:solidFill>
              <a:latin typeface="Calibri"/>
              <a:ea typeface="Calibri"/>
              <a:cs typeface="Calibri"/>
              <a:sym typeface="Calibri"/>
            </a:endParaRPr>
          </a:p>
        </p:txBody>
      </p:sp>
      <p:sp>
        <p:nvSpPr>
          <p:cNvPr id="1196" name="Google Shape;1196;p52">
            <a:extLst>
              <a:ext uri="{FF2B5EF4-FFF2-40B4-BE49-F238E27FC236}">
                <a16:creationId xmlns:a16="http://schemas.microsoft.com/office/drawing/2014/main" id="{49150DFC-D2B0-FA50-692F-ABF2A93F3842}"/>
              </a:ext>
            </a:extLst>
          </p:cNvPr>
          <p:cNvSpPr/>
          <p:nvPr/>
        </p:nvSpPr>
        <p:spPr>
          <a:xfrm>
            <a:off x="13795164" y="7584580"/>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197" name="Google Shape;1197;p52">
            <a:extLst>
              <a:ext uri="{FF2B5EF4-FFF2-40B4-BE49-F238E27FC236}">
                <a16:creationId xmlns:a16="http://schemas.microsoft.com/office/drawing/2014/main" id="{F0E4BB3B-83AD-7EAA-E14B-13B1766F463C}"/>
              </a:ext>
            </a:extLst>
          </p:cNvPr>
          <p:cNvSpPr/>
          <p:nvPr/>
        </p:nvSpPr>
        <p:spPr>
          <a:xfrm>
            <a:off x="15776364" y="7584580"/>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74%</a:t>
            </a:r>
            <a:endParaRPr sz="1979" dirty="0">
              <a:solidFill>
                <a:schemeClr val="dk1"/>
              </a:solidFill>
              <a:latin typeface="Calibri"/>
              <a:ea typeface="Calibri"/>
              <a:cs typeface="Calibri"/>
              <a:sym typeface="Calibri"/>
            </a:endParaRPr>
          </a:p>
        </p:txBody>
      </p:sp>
      <p:sp>
        <p:nvSpPr>
          <p:cNvPr id="1198" name="Google Shape;1198;p52">
            <a:extLst>
              <a:ext uri="{FF2B5EF4-FFF2-40B4-BE49-F238E27FC236}">
                <a16:creationId xmlns:a16="http://schemas.microsoft.com/office/drawing/2014/main" id="{EE261B5C-A1B8-FDED-376B-8C78DEB174D8}"/>
              </a:ext>
            </a:extLst>
          </p:cNvPr>
          <p:cNvSpPr/>
          <p:nvPr/>
        </p:nvSpPr>
        <p:spPr>
          <a:xfrm>
            <a:off x="17681364" y="7584580"/>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71%</a:t>
            </a:r>
            <a:endParaRPr sz="1979" dirty="0">
              <a:solidFill>
                <a:schemeClr val="dk1"/>
              </a:solidFill>
              <a:latin typeface="Calibri"/>
              <a:ea typeface="Calibri"/>
              <a:cs typeface="Calibri"/>
              <a:sym typeface="Calibri"/>
            </a:endParaRPr>
          </a:p>
        </p:txBody>
      </p:sp>
      <p:sp>
        <p:nvSpPr>
          <p:cNvPr id="1199" name="Google Shape;1199;p52">
            <a:extLst>
              <a:ext uri="{FF2B5EF4-FFF2-40B4-BE49-F238E27FC236}">
                <a16:creationId xmlns:a16="http://schemas.microsoft.com/office/drawing/2014/main" id="{6FB11D7E-C3FA-AC8C-AA8E-8654279F4568}"/>
              </a:ext>
            </a:extLst>
          </p:cNvPr>
          <p:cNvSpPr/>
          <p:nvPr/>
        </p:nvSpPr>
        <p:spPr>
          <a:xfrm>
            <a:off x="984251" y="827565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2024</a:t>
            </a:r>
            <a:endParaRPr sz="1979" dirty="0">
              <a:solidFill>
                <a:schemeClr val="dk1"/>
              </a:solidFill>
              <a:latin typeface="Calibri"/>
              <a:ea typeface="Calibri"/>
              <a:cs typeface="Calibri"/>
              <a:sym typeface="Calibri"/>
            </a:endParaRPr>
          </a:p>
        </p:txBody>
      </p:sp>
      <p:sp>
        <p:nvSpPr>
          <p:cNvPr id="1200" name="Google Shape;1200;p52">
            <a:extLst>
              <a:ext uri="{FF2B5EF4-FFF2-40B4-BE49-F238E27FC236}">
                <a16:creationId xmlns:a16="http://schemas.microsoft.com/office/drawing/2014/main" id="{14746711-9CAC-7E1E-913D-24934B39B11D}"/>
              </a:ext>
            </a:extLst>
          </p:cNvPr>
          <p:cNvSpPr/>
          <p:nvPr/>
        </p:nvSpPr>
        <p:spPr>
          <a:xfrm>
            <a:off x="15776364" y="827565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201" name="Google Shape;1201;p52">
            <a:extLst>
              <a:ext uri="{FF2B5EF4-FFF2-40B4-BE49-F238E27FC236}">
                <a16:creationId xmlns:a16="http://schemas.microsoft.com/office/drawing/2014/main" id="{C0A7EB55-E0BE-8F65-3965-9F36DDB2F8E9}"/>
              </a:ext>
            </a:extLst>
          </p:cNvPr>
          <p:cNvSpPr/>
          <p:nvPr/>
        </p:nvSpPr>
        <p:spPr>
          <a:xfrm>
            <a:off x="17681364" y="8275658"/>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77%</a:t>
            </a:r>
            <a:endParaRPr sz="1979" dirty="0">
              <a:solidFill>
                <a:schemeClr val="dk1"/>
              </a:solidFill>
              <a:latin typeface="Calibri"/>
              <a:ea typeface="Calibri"/>
              <a:cs typeface="Calibri"/>
              <a:sym typeface="Calibri"/>
            </a:endParaRPr>
          </a:p>
        </p:txBody>
      </p:sp>
      <p:sp>
        <p:nvSpPr>
          <p:cNvPr id="1202" name="Google Shape;1202;p52">
            <a:extLst>
              <a:ext uri="{FF2B5EF4-FFF2-40B4-BE49-F238E27FC236}">
                <a16:creationId xmlns:a16="http://schemas.microsoft.com/office/drawing/2014/main" id="{D167CF80-7C0E-F4FD-1652-2AEB595A028C}"/>
              </a:ext>
            </a:extLst>
          </p:cNvPr>
          <p:cNvSpPr/>
          <p:nvPr/>
        </p:nvSpPr>
        <p:spPr>
          <a:xfrm>
            <a:off x="984251" y="8966737"/>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2025</a:t>
            </a:r>
            <a:endParaRPr sz="1979" dirty="0">
              <a:solidFill>
                <a:schemeClr val="dk1"/>
              </a:solidFill>
              <a:latin typeface="Calibri"/>
              <a:ea typeface="Calibri"/>
              <a:cs typeface="Calibri"/>
              <a:sym typeface="Calibri"/>
            </a:endParaRPr>
          </a:p>
        </p:txBody>
      </p:sp>
      <p:sp>
        <p:nvSpPr>
          <p:cNvPr id="1203" name="Google Shape;1203;p52">
            <a:extLst>
              <a:ext uri="{FF2B5EF4-FFF2-40B4-BE49-F238E27FC236}">
                <a16:creationId xmlns:a16="http://schemas.microsoft.com/office/drawing/2014/main" id="{EED58D6C-CC89-60AA-F6EE-5A63C6A8EF06}"/>
              </a:ext>
            </a:extLst>
          </p:cNvPr>
          <p:cNvSpPr/>
          <p:nvPr/>
        </p:nvSpPr>
        <p:spPr>
          <a:xfrm>
            <a:off x="17681364" y="8966737"/>
            <a:ext cx="1759109" cy="335068"/>
          </a:xfrm>
          <a:prstGeom prst="rect">
            <a:avLst/>
          </a:prstGeom>
          <a:noFill/>
          <a:ln>
            <a:noFill/>
          </a:ln>
        </p:spPr>
        <p:txBody>
          <a:bodyPr spcFirstLastPara="1" wrap="square" lIns="0" tIns="0" rIns="0" bIns="0" anchor="t" anchorCtr="0">
            <a:noAutofit/>
          </a:bodyPr>
          <a:lstStyle/>
          <a:p>
            <a:pPr algn="l" rtl="0">
              <a:lnSpc>
                <a:spcPct val="113333"/>
              </a:lnSpc>
              <a:buClr>
                <a:srgbClr val="0F0F0F"/>
              </a:buClr>
              <a:buSzPts val="900"/>
            </a:pPr>
            <a:r>
              <a:rPr lang="en" sz="1979" dirty="0">
                <a:solidFill>
                  <a:srgbClr val="0F0F0F"/>
                </a:solidFill>
                <a:latin typeface="Inter"/>
                <a:ea typeface="Inter"/>
                <a:cs typeface="Inter"/>
                <a:sym typeface="Inter"/>
              </a:rPr>
              <a:t>100%</a:t>
            </a:r>
            <a:endParaRPr sz="1979" dirty="0">
              <a:solidFill>
                <a:schemeClr val="dk1"/>
              </a:solidFill>
              <a:latin typeface="Calibri"/>
              <a:ea typeface="Calibri"/>
              <a:cs typeface="Calibri"/>
              <a:sym typeface="Calibri"/>
            </a:endParaRPr>
          </a:p>
        </p:txBody>
      </p:sp>
      <p:sp>
        <p:nvSpPr>
          <p:cNvPr id="1206" name="Google Shape;1206;p52">
            <a:extLst>
              <a:ext uri="{FF2B5EF4-FFF2-40B4-BE49-F238E27FC236}">
                <a16:creationId xmlns:a16="http://schemas.microsoft.com/office/drawing/2014/main" id="{ED3E73F9-D799-9E44-441E-B4A108C0CF47}"/>
              </a:ext>
            </a:extLst>
          </p:cNvPr>
          <p:cNvSpPr/>
          <p:nvPr/>
        </p:nvSpPr>
        <p:spPr>
          <a:xfrm>
            <a:off x="984250" y="2326700"/>
            <a:ext cx="14732453" cy="356175"/>
          </a:xfrm>
          <a:prstGeom prst="rect">
            <a:avLst/>
          </a:prstGeom>
          <a:noFill/>
          <a:ln>
            <a:noFill/>
          </a:ln>
        </p:spPr>
        <p:txBody>
          <a:bodyPr spcFirstLastPara="1" wrap="square" lIns="0" tIns="0" rIns="0" bIns="0" anchor="t" anchorCtr="0">
            <a:noAutofit/>
          </a:bodyPr>
          <a:lstStyle/>
          <a:p>
            <a:pPr algn="l" rtl="0">
              <a:lnSpc>
                <a:spcPct val="119000"/>
              </a:lnSpc>
              <a:buClr>
                <a:srgbClr val="545454"/>
              </a:buClr>
              <a:buSzPts val="900"/>
            </a:pPr>
            <a:r>
              <a:rPr lang="en" sz="1979" dirty="0">
                <a:solidFill>
                  <a:srgbClr val="545454"/>
                </a:solidFill>
                <a:latin typeface="Arial" panose="020B0604020202020204" pitchFamily="34" charset="0"/>
                <a:cs typeface="Arial" panose="020B0604020202020204" pitchFamily="34" charset="0"/>
              </a:rPr>
              <a:t>Consumer retention basis NTV (ex Native)</a:t>
            </a:r>
            <a:endParaRPr sz="1979" dirty="0">
              <a:solidFill>
                <a:schemeClr val="dk1"/>
              </a:solidFill>
              <a:latin typeface="Arial" panose="020B0604020202020204" pitchFamily="34" charset="0"/>
              <a:ea typeface="Calibri"/>
              <a:cs typeface="Arial" panose="020B0604020202020204" pitchFamily="34" charset="0"/>
              <a:sym typeface="Calibri"/>
            </a:endParaRPr>
          </a:p>
        </p:txBody>
      </p:sp>
      <p:sp>
        <p:nvSpPr>
          <p:cNvPr id="2" name="Google Shape;664;p38">
            <a:extLst>
              <a:ext uri="{FF2B5EF4-FFF2-40B4-BE49-F238E27FC236}">
                <a16:creationId xmlns:a16="http://schemas.microsoft.com/office/drawing/2014/main" id="{96DB0629-99F1-6B41-0774-714032754D2E}"/>
              </a:ext>
            </a:extLst>
          </p:cNvPr>
          <p:cNvSpPr/>
          <p:nvPr/>
        </p:nvSpPr>
        <p:spPr>
          <a:xfrm>
            <a:off x="1018805" y="878900"/>
            <a:ext cx="18634445" cy="638428"/>
          </a:xfrm>
          <a:prstGeom prst="rect">
            <a:avLst/>
          </a:prstGeom>
          <a:noFill/>
          <a:ln>
            <a:noFill/>
          </a:ln>
        </p:spPr>
        <p:txBody>
          <a:bodyPr spcFirstLastPara="1" wrap="square" lIns="0" tIns="0" rIns="0" bIns="0" anchor="t" anchorCtr="0">
            <a:noAutofit/>
          </a:bodyPr>
          <a:lstStyle/>
          <a:p>
            <a:pPr algn="l" rtl="0">
              <a:buClr>
                <a:srgbClr val="000000"/>
              </a:buClr>
              <a:buSzPts val="1800"/>
            </a:pPr>
            <a:r>
              <a:rPr lang="en" sz="4000" dirty="0">
                <a:solidFill>
                  <a:srgbClr val="000000"/>
                </a:solidFill>
                <a:latin typeface="Arial" panose="020B0604020202020204" pitchFamily="34" charset="0"/>
                <a:ea typeface="Inter Medium"/>
                <a:cs typeface="Arial" panose="020B0604020202020204" pitchFamily="34" charset="0"/>
                <a:sym typeface="Inter Medium"/>
              </a:rPr>
              <a:t>Focus on consumer excellence has led to </a:t>
            </a:r>
          </a:p>
          <a:p>
            <a:pPr algn="l" rtl="0">
              <a:buClr>
                <a:srgbClr val="000000"/>
              </a:buClr>
              <a:buSzPts val="1800"/>
            </a:pPr>
            <a:r>
              <a:rPr lang="en" sz="4000" dirty="0">
                <a:solidFill>
                  <a:srgbClr val="000000"/>
                </a:solidFill>
                <a:latin typeface="Arial" panose="020B0604020202020204" pitchFamily="34" charset="0"/>
                <a:ea typeface="Inter Medium"/>
                <a:cs typeface="Arial" panose="020B0604020202020204" pitchFamily="34" charset="0"/>
                <a:sym typeface="Inter Medium"/>
              </a:rPr>
              <a:t>NTV retention improving with time</a:t>
            </a:r>
            <a:endParaRPr sz="4000" dirty="0">
              <a:solidFill>
                <a:schemeClr val="dk1"/>
              </a:solidFill>
              <a:latin typeface="Arial" panose="020B0604020202020204" pitchFamily="34" charset="0"/>
              <a:ea typeface="Calibri"/>
              <a:cs typeface="Arial" panose="020B0604020202020204" pitchFamily="34" charset="0"/>
              <a:sym typeface="Calibri"/>
            </a:endParaRPr>
          </a:p>
        </p:txBody>
      </p:sp>
      <p:sp>
        <p:nvSpPr>
          <p:cNvPr id="4" name="object 4">
            <a:extLst>
              <a:ext uri="{FF2B5EF4-FFF2-40B4-BE49-F238E27FC236}">
                <a16:creationId xmlns:a16="http://schemas.microsoft.com/office/drawing/2014/main" id="{BC50C571-BDF4-8241-6611-C97008083E18}"/>
              </a:ext>
            </a:extLst>
          </p:cNvPr>
          <p:cNvSpPr/>
          <p:nvPr/>
        </p:nvSpPr>
        <p:spPr>
          <a:xfrm>
            <a:off x="0" y="11224788"/>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extLst>
      <p:ext uri="{BB962C8B-B14F-4D97-AF65-F5344CB8AC3E}">
        <p14:creationId xmlns:p14="http://schemas.microsoft.com/office/powerpoint/2010/main" val="970814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5" name="object 5"/>
          <p:cNvSpPr/>
          <p:nvPr/>
        </p:nvSpPr>
        <p:spPr>
          <a:xfrm>
            <a:off x="4617914" y="5361093"/>
            <a:ext cx="1256665" cy="4429760"/>
          </a:xfrm>
          <a:custGeom>
            <a:avLst/>
            <a:gdLst/>
            <a:ahLst/>
            <a:cxnLst/>
            <a:rect l="l" t="t" r="r" b="b"/>
            <a:pathLst>
              <a:path w="1256664" h="4429759">
                <a:moveTo>
                  <a:pt x="1256506" y="0"/>
                </a:moveTo>
                <a:lnTo>
                  <a:pt x="0" y="0"/>
                </a:lnTo>
                <a:lnTo>
                  <a:pt x="0" y="4429184"/>
                </a:lnTo>
                <a:lnTo>
                  <a:pt x="1256506" y="4429184"/>
                </a:lnTo>
                <a:lnTo>
                  <a:pt x="1256506" y="0"/>
                </a:lnTo>
                <a:close/>
              </a:path>
            </a:pathLst>
          </a:custGeom>
          <a:solidFill>
            <a:srgbClr val="07794C"/>
          </a:solidFill>
        </p:spPr>
        <p:txBody>
          <a:bodyPr wrap="square" lIns="0" tIns="0" rIns="0" bIns="0" rtlCol="0"/>
          <a:lstStyle/>
          <a:p>
            <a:endParaRPr dirty="0"/>
          </a:p>
        </p:txBody>
      </p:sp>
      <p:sp>
        <p:nvSpPr>
          <p:cNvPr id="6" name="object 6"/>
          <p:cNvSpPr/>
          <p:nvPr/>
        </p:nvSpPr>
        <p:spPr>
          <a:xfrm>
            <a:off x="6408436" y="5099321"/>
            <a:ext cx="1256665" cy="4691380"/>
          </a:xfrm>
          <a:custGeom>
            <a:avLst/>
            <a:gdLst/>
            <a:ahLst/>
            <a:cxnLst/>
            <a:rect l="l" t="t" r="r" b="b"/>
            <a:pathLst>
              <a:path w="1256664" h="4691380">
                <a:moveTo>
                  <a:pt x="1256506" y="0"/>
                </a:moveTo>
                <a:lnTo>
                  <a:pt x="0" y="0"/>
                </a:lnTo>
                <a:lnTo>
                  <a:pt x="0" y="4690956"/>
                </a:lnTo>
                <a:lnTo>
                  <a:pt x="1256506" y="4690956"/>
                </a:lnTo>
                <a:lnTo>
                  <a:pt x="1256506" y="0"/>
                </a:lnTo>
                <a:close/>
              </a:path>
            </a:pathLst>
          </a:custGeom>
          <a:solidFill>
            <a:srgbClr val="07794C"/>
          </a:solidFill>
        </p:spPr>
        <p:txBody>
          <a:bodyPr wrap="square" lIns="0" tIns="0" rIns="0" bIns="0" rtlCol="0"/>
          <a:lstStyle/>
          <a:p>
            <a:endParaRPr dirty="0"/>
          </a:p>
        </p:txBody>
      </p:sp>
      <p:sp>
        <p:nvSpPr>
          <p:cNvPr id="7" name="object 7"/>
          <p:cNvSpPr/>
          <p:nvPr/>
        </p:nvSpPr>
        <p:spPr>
          <a:xfrm>
            <a:off x="8198957" y="4900374"/>
            <a:ext cx="1256665" cy="4890135"/>
          </a:xfrm>
          <a:custGeom>
            <a:avLst/>
            <a:gdLst/>
            <a:ahLst/>
            <a:cxnLst/>
            <a:rect l="l" t="t" r="r" b="b"/>
            <a:pathLst>
              <a:path w="1256664" h="4890134">
                <a:moveTo>
                  <a:pt x="1256506" y="0"/>
                </a:moveTo>
                <a:lnTo>
                  <a:pt x="0" y="0"/>
                </a:lnTo>
                <a:lnTo>
                  <a:pt x="0" y="4889903"/>
                </a:lnTo>
                <a:lnTo>
                  <a:pt x="1256506" y="4889903"/>
                </a:lnTo>
                <a:lnTo>
                  <a:pt x="1256506" y="0"/>
                </a:lnTo>
                <a:close/>
              </a:path>
            </a:pathLst>
          </a:custGeom>
          <a:solidFill>
            <a:srgbClr val="07794C"/>
          </a:solidFill>
        </p:spPr>
        <p:txBody>
          <a:bodyPr wrap="square" lIns="0" tIns="0" rIns="0" bIns="0" rtlCol="0"/>
          <a:lstStyle/>
          <a:p>
            <a:endParaRPr dirty="0"/>
          </a:p>
        </p:txBody>
      </p:sp>
      <p:sp>
        <p:nvSpPr>
          <p:cNvPr id="8" name="object 8"/>
          <p:cNvSpPr/>
          <p:nvPr/>
        </p:nvSpPr>
        <p:spPr>
          <a:xfrm>
            <a:off x="9989478" y="4774723"/>
            <a:ext cx="1256665" cy="5015865"/>
          </a:xfrm>
          <a:custGeom>
            <a:avLst/>
            <a:gdLst/>
            <a:ahLst/>
            <a:cxnLst/>
            <a:rect l="l" t="t" r="r" b="b"/>
            <a:pathLst>
              <a:path w="1256665" h="5015865">
                <a:moveTo>
                  <a:pt x="1256506" y="0"/>
                </a:moveTo>
                <a:lnTo>
                  <a:pt x="0" y="0"/>
                </a:lnTo>
                <a:lnTo>
                  <a:pt x="0" y="5015554"/>
                </a:lnTo>
                <a:lnTo>
                  <a:pt x="1256506" y="5015554"/>
                </a:lnTo>
                <a:lnTo>
                  <a:pt x="1256506" y="0"/>
                </a:lnTo>
                <a:close/>
              </a:path>
            </a:pathLst>
          </a:custGeom>
          <a:solidFill>
            <a:srgbClr val="07794C"/>
          </a:solidFill>
        </p:spPr>
        <p:txBody>
          <a:bodyPr wrap="square" lIns="0" tIns="0" rIns="0" bIns="0" rtlCol="0"/>
          <a:lstStyle/>
          <a:p>
            <a:endParaRPr dirty="0"/>
          </a:p>
        </p:txBody>
      </p:sp>
      <p:sp>
        <p:nvSpPr>
          <p:cNvPr id="9" name="object 9"/>
          <p:cNvSpPr/>
          <p:nvPr/>
        </p:nvSpPr>
        <p:spPr>
          <a:xfrm>
            <a:off x="11780000" y="4596718"/>
            <a:ext cx="1256665" cy="5193665"/>
          </a:xfrm>
          <a:custGeom>
            <a:avLst/>
            <a:gdLst/>
            <a:ahLst/>
            <a:cxnLst/>
            <a:rect l="l" t="t" r="r" b="b"/>
            <a:pathLst>
              <a:path w="1256665" h="5193665">
                <a:moveTo>
                  <a:pt x="1256506" y="0"/>
                </a:moveTo>
                <a:lnTo>
                  <a:pt x="0" y="0"/>
                </a:lnTo>
                <a:lnTo>
                  <a:pt x="0" y="5193559"/>
                </a:lnTo>
                <a:lnTo>
                  <a:pt x="1256506" y="5193559"/>
                </a:lnTo>
                <a:lnTo>
                  <a:pt x="1256506" y="0"/>
                </a:lnTo>
                <a:close/>
              </a:path>
            </a:pathLst>
          </a:custGeom>
          <a:solidFill>
            <a:srgbClr val="07794C"/>
          </a:solidFill>
        </p:spPr>
        <p:txBody>
          <a:bodyPr wrap="square" lIns="0" tIns="0" rIns="0" bIns="0" rtlCol="0"/>
          <a:lstStyle/>
          <a:p>
            <a:endParaRPr dirty="0"/>
          </a:p>
        </p:txBody>
      </p:sp>
      <p:sp>
        <p:nvSpPr>
          <p:cNvPr id="10" name="object 10"/>
          <p:cNvSpPr/>
          <p:nvPr/>
        </p:nvSpPr>
        <p:spPr>
          <a:xfrm>
            <a:off x="4617914" y="3664810"/>
            <a:ext cx="1256665" cy="1696720"/>
          </a:xfrm>
          <a:custGeom>
            <a:avLst/>
            <a:gdLst/>
            <a:ahLst/>
            <a:cxnLst/>
            <a:rect l="l" t="t" r="r" b="b"/>
            <a:pathLst>
              <a:path w="1256664" h="1696720">
                <a:moveTo>
                  <a:pt x="1256506" y="0"/>
                </a:moveTo>
                <a:lnTo>
                  <a:pt x="0" y="0"/>
                </a:lnTo>
                <a:lnTo>
                  <a:pt x="0" y="1696283"/>
                </a:lnTo>
                <a:lnTo>
                  <a:pt x="1256506" y="1696283"/>
                </a:lnTo>
                <a:lnTo>
                  <a:pt x="1256506" y="0"/>
                </a:lnTo>
                <a:close/>
              </a:path>
            </a:pathLst>
          </a:custGeom>
          <a:solidFill>
            <a:srgbClr val="C5E0B4"/>
          </a:solidFill>
        </p:spPr>
        <p:txBody>
          <a:bodyPr wrap="square" lIns="0" tIns="0" rIns="0" bIns="0" rtlCol="0"/>
          <a:lstStyle/>
          <a:p>
            <a:endParaRPr dirty="0"/>
          </a:p>
        </p:txBody>
      </p:sp>
      <p:sp>
        <p:nvSpPr>
          <p:cNvPr id="11" name="object 11"/>
          <p:cNvSpPr/>
          <p:nvPr/>
        </p:nvSpPr>
        <p:spPr>
          <a:xfrm>
            <a:off x="6408436" y="3664810"/>
            <a:ext cx="1256665" cy="1435100"/>
          </a:xfrm>
          <a:custGeom>
            <a:avLst/>
            <a:gdLst/>
            <a:ahLst/>
            <a:cxnLst/>
            <a:rect l="l" t="t" r="r" b="b"/>
            <a:pathLst>
              <a:path w="1256664" h="1435100">
                <a:moveTo>
                  <a:pt x="1256506" y="0"/>
                </a:moveTo>
                <a:lnTo>
                  <a:pt x="0" y="0"/>
                </a:lnTo>
                <a:lnTo>
                  <a:pt x="0" y="1434511"/>
                </a:lnTo>
                <a:lnTo>
                  <a:pt x="1256506" y="1434511"/>
                </a:lnTo>
                <a:lnTo>
                  <a:pt x="1256506" y="0"/>
                </a:lnTo>
                <a:close/>
              </a:path>
            </a:pathLst>
          </a:custGeom>
          <a:solidFill>
            <a:srgbClr val="C5E0B4"/>
          </a:solidFill>
        </p:spPr>
        <p:txBody>
          <a:bodyPr wrap="square" lIns="0" tIns="0" rIns="0" bIns="0" rtlCol="0"/>
          <a:lstStyle/>
          <a:p>
            <a:endParaRPr dirty="0"/>
          </a:p>
        </p:txBody>
      </p:sp>
      <p:sp>
        <p:nvSpPr>
          <p:cNvPr id="12" name="object 12"/>
          <p:cNvSpPr/>
          <p:nvPr/>
        </p:nvSpPr>
        <p:spPr>
          <a:xfrm>
            <a:off x="8198957" y="3664810"/>
            <a:ext cx="1256665" cy="1235710"/>
          </a:xfrm>
          <a:custGeom>
            <a:avLst/>
            <a:gdLst/>
            <a:ahLst/>
            <a:cxnLst/>
            <a:rect l="l" t="t" r="r" b="b"/>
            <a:pathLst>
              <a:path w="1256664" h="1235710">
                <a:moveTo>
                  <a:pt x="1256506" y="0"/>
                </a:moveTo>
                <a:lnTo>
                  <a:pt x="0" y="0"/>
                </a:lnTo>
                <a:lnTo>
                  <a:pt x="0" y="1235564"/>
                </a:lnTo>
                <a:lnTo>
                  <a:pt x="1256506" y="1235564"/>
                </a:lnTo>
                <a:lnTo>
                  <a:pt x="1256506" y="0"/>
                </a:lnTo>
                <a:close/>
              </a:path>
            </a:pathLst>
          </a:custGeom>
          <a:solidFill>
            <a:srgbClr val="C5E0B4"/>
          </a:solidFill>
        </p:spPr>
        <p:txBody>
          <a:bodyPr wrap="square" lIns="0" tIns="0" rIns="0" bIns="0" rtlCol="0"/>
          <a:lstStyle/>
          <a:p>
            <a:endParaRPr dirty="0"/>
          </a:p>
        </p:txBody>
      </p:sp>
      <p:sp>
        <p:nvSpPr>
          <p:cNvPr id="13" name="object 13"/>
          <p:cNvSpPr/>
          <p:nvPr/>
        </p:nvSpPr>
        <p:spPr>
          <a:xfrm>
            <a:off x="9989478" y="3664810"/>
            <a:ext cx="1256665" cy="1109980"/>
          </a:xfrm>
          <a:custGeom>
            <a:avLst/>
            <a:gdLst/>
            <a:ahLst/>
            <a:cxnLst/>
            <a:rect l="l" t="t" r="r" b="b"/>
            <a:pathLst>
              <a:path w="1256665" h="1109979">
                <a:moveTo>
                  <a:pt x="1256506" y="0"/>
                </a:moveTo>
                <a:lnTo>
                  <a:pt x="0" y="0"/>
                </a:lnTo>
                <a:lnTo>
                  <a:pt x="0" y="1109913"/>
                </a:lnTo>
                <a:lnTo>
                  <a:pt x="1256506" y="1109913"/>
                </a:lnTo>
                <a:lnTo>
                  <a:pt x="1256506" y="0"/>
                </a:lnTo>
                <a:close/>
              </a:path>
            </a:pathLst>
          </a:custGeom>
          <a:solidFill>
            <a:srgbClr val="C5E0B4"/>
          </a:solidFill>
        </p:spPr>
        <p:txBody>
          <a:bodyPr wrap="square" lIns="0" tIns="0" rIns="0" bIns="0" rtlCol="0"/>
          <a:lstStyle/>
          <a:p>
            <a:endParaRPr dirty="0"/>
          </a:p>
        </p:txBody>
      </p:sp>
      <p:sp>
        <p:nvSpPr>
          <p:cNvPr id="14" name="object 14"/>
          <p:cNvSpPr/>
          <p:nvPr/>
        </p:nvSpPr>
        <p:spPr>
          <a:xfrm>
            <a:off x="11780000" y="3664810"/>
            <a:ext cx="1256665" cy="932180"/>
          </a:xfrm>
          <a:custGeom>
            <a:avLst/>
            <a:gdLst/>
            <a:ahLst/>
            <a:cxnLst/>
            <a:rect l="l" t="t" r="r" b="b"/>
            <a:pathLst>
              <a:path w="1256665" h="932179">
                <a:moveTo>
                  <a:pt x="1256506" y="0"/>
                </a:moveTo>
                <a:lnTo>
                  <a:pt x="0" y="0"/>
                </a:lnTo>
                <a:lnTo>
                  <a:pt x="0" y="931908"/>
                </a:lnTo>
                <a:lnTo>
                  <a:pt x="1256506" y="931908"/>
                </a:lnTo>
                <a:lnTo>
                  <a:pt x="1256506" y="0"/>
                </a:lnTo>
                <a:close/>
              </a:path>
            </a:pathLst>
          </a:custGeom>
          <a:solidFill>
            <a:srgbClr val="C5E0B4"/>
          </a:solidFill>
        </p:spPr>
        <p:txBody>
          <a:bodyPr wrap="square" lIns="0" tIns="0" rIns="0" bIns="0" rtlCol="0"/>
          <a:lstStyle/>
          <a:p>
            <a:endParaRPr dirty="0"/>
          </a:p>
        </p:txBody>
      </p:sp>
      <p:sp>
        <p:nvSpPr>
          <p:cNvPr id="15" name="object 15"/>
          <p:cNvSpPr/>
          <p:nvPr/>
        </p:nvSpPr>
        <p:spPr>
          <a:xfrm>
            <a:off x="4460839" y="9779475"/>
            <a:ext cx="8738235" cy="21590"/>
          </a:xfrm>
          <a:custGeom>
            <a:avLst/>
            <a:gdLst/>
            <a:ahLst/>
            <a:cxnLst/>
            <a:rect l="l" t="t" r="r" b="b"/>
            <a:pathLst>
              <a:path w="8738235" h="21590">
                <a:moveTo>
                  <a:pt x="8737956" y="0"/>
                </a:moveTo>
                <a:lnTo>
                  <a:pt x="0" y="0"/>
                </a:lnTo>
                <a:lnTo>
                  <a:pt x="0" y="11430"/>
                </a:lnTo>
                <a:lnTo>
                  <a:pt x="0" y="21590"/>
                </a:lnTo>
                <a:lnTo>
                  <a:pt x="8737956" y="21590"/>
                </a:lnTo>
                <a:lnTo>
                  <a:pt x="8737956" y="11430"/>
                </a:lnTo>
                <a:lnTo>
                  <a:pt x="8737956" y="0"/>
                </a:lnTo>
                <a:close/>
              </a:path>
            </a:pathLst>
          </a:custGeom>
          <a:solidFill>
            <a:srgbClr val="000000">
              <a:alpha val="19999"/>
            </a:srgbClr>
          </a:solidFill>
        </p:spPr>
        <p:txBody>
          <a:bodyPr wrap="square" lIns="0" tIns="0" rIns="0" bIns="0" rtlCol="0"/>
          <a:lstStyle/>
          <a:p>
            <a:endParaRPr dirty="0"/>
          </a:p>
        </p:txBody>
      </p:sp>
      <p:sp>
        <p:nvSpPr>
          <p:cNvPr id="16" name="object 16"/>
          <p:cNvSpPr/>
          <p:nvPr/>
        </p:nvSpPr>
        <p:spPr>
          <a:xfrm>
            <a:off x="4991284" y="10010878"/>
            <a:ext cx="514984" cy="146050"/>
          </a:xfrm>
          <a:custGeom>
            <a:avLst/>
            <a:gdLst/>
            <a:ahLst/>
            <a:cxnLst/>
            <a:rect l="l" t="t" r="r" b="b"/>
            <a:pathLst>
              <a:path w="514985" h="146050">
                <a:moveTo>
                  <a:pt x="95180" y="2073"/>
                </a:moveTo>
                <a:lnTo>
                  <a:pt x="0" y="2073"/>
                </a:lnTo>
                <a:lnTo>
                  <a:pt x="0" y="145880"/>
                </a:lnTo>
                <a:lnTo>
                  <a:pt x="23936" y="145880"/>
                </a:lnTo>
                <a:lnTo>
                  <a:pt x="23936" y="84437"/>
                </a:lnTo>
                <a:lnTo>
                  <a:pt x="87264" y="84437"/>
                </a:lnTo>
                <a:lnTo>
                  <a:pt x="87264" y="63139"/>
                </a:lnTo>
                <a:lnTo>
                  <a:pt x="23936" y="63139"/>
                </a:lnTo>
                <a:lnTo>
                  <a:pt x="23936" y="23559"/>
                </a:lnTo>
                <a:lnTo>
                  <a:pt x="95180" y="23559"/>
                </a:lnTo>
                <a:lnTo>
                  <a:pt x="95180" y="2073"/>
                </a:lnTo>
                <a:close/>
              </a:path>
              <a:path w="514985" h="146050">
                <a:moveTo>
                  <a:pt x="127888" y="2073"/>
                </a:moveTo>
                <a:lnTo>
                  <a:pt x="99993" y="2073"/>
                </a:lnTo>
                <a:lnTo>
                  <a:pt x="152955" y="90091"/>
                </a:lnTo>
                <a:lnTo>
                  <a:pt x="152955" y="145880"/>
                </a:lnTo>
                <a:lnTo>
                  <a:pt x="178022" y="145880"/>
                </a:lnTo>
                <a:lnTo>
                  <a:pt x="178022" y="90091"/>
                </a:lnTo>
                <a:lnTo>
                  <a:pt x="191985" y="66720"/>
                </a:lnTo>
                <a:lnTo>
                  <a:pt x="165206" y="66720"/>
                </a:lnTo>
                <a:lnTo>
                  <a:pt x="127888" y="2073"/>
                </a:lnTo>
                <a:close/>
              </a:path>
              <a:path w="514985" h="146050">
                <a:moveTo>
                  <a:pt x="230607" y="2073"/>
                </a:moveTo>
                <a:lnTo>
                  <a:pt x="202901" y="2073"/>
                </a:lnTo>
                <a:lnTo>
                  <a:pt x="165206" y="66720"/>
                </a:lnTo>
                <a:lnTo>
                  <a:pt x="191985" y="66720"/>
                </a:lnTo>
                <a:lnTo>
                  <a:pt x="230607" y="2073"/>
                </a:lnTo>
                <a:close/>
              </a:path>
              <a:path w="514985" h="146050">
                <a:moveTo>
                  <a:pt x="382079" y="20543"/>
                </a:moveTo>
                <a:lnTo>
                  <a:pt x="349443" y="20543"/>
                </a:lnTo>
                <a:lnTo>
                  <a:pt x="355223" y="22679"/>
                </a:lnTo>
                <a:lnTo>
                  <a:pt x="359118" y="26952"/>
                </a:lnTo>
                <a:lnTo>
                  <a:pt x="363139" y="31098"/>
                </a:lnTo>
                <a:lnTo>
                  <a:pt x="365150" y="36878"/>
                </a:lnTo>
                <a:lnTo>
                  <a:pt x="365150" y="51705"/>
                </a:lnTo>
                <a:lnTo>
                  <a:pt x="337444" y="87829"/>
                </a:lnTo>
                <a:lnTo>
                  <a:pt x="292021" y="127032"/>
                </a:lnTo>
                <a:lnTo>
                  <a:pt x="292021" y="145880"/>
                </a:lnTo>
                <a:lnTo>
                  <a:pt x="394175" y="145880"/>
                </a:lnTo>
                <a:lnTo>
                  <a:pt x="394175" y="124394"/>
                </a:lnTo>
                <a:lnTo>
                  <a:pt x="326889" y="124394"/>
                </a:lnTo>
                <a:lnTo>
                  <a:pt x="352333" y="102342"/>
                </a:lnTo>
                <a:lnTo>
                  <a:pt x="382065" y="66579"/>
                </a:lnTo>
                <a:lnTo>
                  <a:pt x="387578" y="42407"/>
                </a:lnTo>
                <a:lnTo>
                  <a:pt x="387578" y="33862"/>
                </a:lnTo>
                <a:lnTo>
                  <a:pt x="385631" y="26386"/>
                </a:lnTo>
                <a:lnTo>
                  <a:pt x="382079" y="20543"/>
                </a:lnTo>
                <a:close/>
              </a:path>
              <a:path w="514985" h="146050">
                <a:moveTo>
                  <a:pt x="350700" y="0"/>
                </a:moveTo>
                <a:lnTo>
                  <a:pt x="341779" y="0"/>
                </a:lnTo>
                <a:lnTo>
                  <a:pt x="330906" y="848"/>
                </a:lnTo>
                <a:lnTo>
                  <a:pt x="295790" y="29873"/>
                </a:lnTo>
                <a:lnTo>
                  <a:pt x="291927" y="50747"/>
                </a:lnTo>
                <a:lnTo>
                  <a:pt x="291826" y="51705"/>
                </a:lnTo>
                <a:lnTo>
                  <a:pt x="314250" y="51705"/>
                </a:lnTo>
                <a:lnTo>
                  <a:pt x="316688" y="38036"/>
                </a:lnTo>
                <a:lnTo>
                  <a:pt x="322083" y="28318"/>
                </a:lnTo>
                <a:lnTo>
                  <a:pt x="330446" y="22487"/>
                </a:lnTo>
                <a:lnTo>
                  <a:pt x="341779" y="20543"/>
                </a:lnTo>
                <a:lnTo>
                  <a:pt x="382079" y="20543"/>
                </a:lnTo>
                <a:lnTo>
                  <a:pt x="377966" y="13570"/>
                </a:lnTo>
                <a:lnTo>
                  <a:pt x="372563" y="8669"/>
                </a:lnTo>
                <a:lnTo>
                  <a:pt x="365526" y="5277"/>
                </a:lnTo>
                <a:lnTo>
                  <a:pt x="358616" y="1759"/>
                </a:lnTo>
                <a:lnTo>
                  <a:pt x="350700" y="0"/>
                </a:lnTo>
                <a:close/>
              </a:path>
              <a:path w="514985" h="146050">
                <a:moveTo>
                  <a:pt x="502637" y="20543"/>
                </a:moveTo>
                <a:lnTo>
                  <a:pt x="470002" y="20543"/>
                </a:lnTo>
                <a:lnTo>
                  <a:pt x="475781" y="22679"/>
                </a:lnTo>
                <a:lnTo>
                  <a:pt x="479677" y="26952"/>
                </a:lnTo>
                <a:lnTo>
                  <a:pt x="483697" y="31098"/>
                </a:lnTo>
                <a:lnTo>
                  <a:pt x="485708" y="36878"/>
                </a:lnTo>
                <a:lnTo>
                  <a:pt x="485708" y="51705"/>
                </a:lnTo>
                <a:lnTo>
                  <a:pt x="458002" y="87829"/>
                </a:lnTo>
                <a:lnTo>
                  <a:pt x="412579" y="127032"/>
                </a:lnTo>
                <a:lnTo>
                  <a:pt x="412579" y="145880"/>
                </a:lnTo>
                <a:lnTo>
                  <a:pt x="514733" y="145880"/>
                </a:lnTo>
                <a:lnTo>
                  <a:pt x="514733" y="124394"/>
                </a:lnTo>
                <a:lnTo>
                  <a:pt x="447447" y="124394"/>
                </a:lnTo>
                <a:lnTo>
                  <a:pt x="472892" y="102342"/>
                </a:lnTo>
                <a:lnTo>
                  <a:pt x="502624" y="66579"/>
                </a:lnTo>
                <a:lnTo>
                  <a:pt x="508137" y="42407"/>
                </a:lnTo>
                <a:lnTo>
                  <a:pt x="508137" y="33862"/>
                </a:lnTo>
                <a:lnTo>
                  <a:pt x="506189" y="26386"/>
                </a:lnTo>
                <a:lnTo>
                  <a:pt x="502637" y="20543"/>
                </a:lnTo>
                <a:close/>
              </a:path>
              <a:path w="514985" h="146050">
                <a:moveTo>
                  <a:pt x="471258" y="0"/>
                </a:moveTo>
                <a:lnTo>
                  <a:pt x="462337" y="0"/>
                </a:lnTo>
                <a:lnTo>
                  <a:pt x="451464" y="848"/>
                </a:lnTo>
                <a:lnTo>
                  <a:pt x="416349" y="29873"/>
                </a:lnTo>
                <a:lnTo>
                  <a:pt x="412486" y="50747"/>
                </a:lnTo>
                <a:lnTo>
                  <a:pt x="412384" y="51705"/>
                </a:lnTo>
                <a:lnTo>
                  <a:pt x="434808" y="51705"/>
                </a:lnTo>
                <a:lnTo>
                  <a:pt x="437246" y="38036"/>
                </a:lnTo>
                <a:lnTo>
                  <a:pt x="442641" y="28318"/>
                </a:lnTo>
                <a:lnTo>
                  <a:pt x="451005" y="22487"/>
                </a:lnTo>
                <a:lnTo>
                  <a:pt x="462337" y="20543"/>
                </a:lnTo>
                <a:lnTo>
                  <a:pt x="502637" y="20543"/>
                </a:lnTo>
                <a:lnTo>
                  <a:pt x="498524" y="13570"/>
                </a:lnTo>
                <a:lnTo>
                  <a:pt x="493121" y="8669"/>
                </a:lnTo>
                <a:lnTo>
                  <a:pt x="486085" y="5277"/>
                </a:lnTo>
                <a:lnTo>
                  <a:pt x="479174" y="1759"/>
                </a:lnTo>
                <a:lnTo>
                  <a:pt x="471258" y="0"/>
                </a:lnTo>
                <a:close/>
              </a:path>
            </a:pathLst>
          </a:custGeom>
          <a:solidFill>
            <a:srgbClr val="000000"/>
          </a:solidFill>
        </p:spPr>
        <p:txBody>
          <a:bodyPr wrap="square" lIns="0" tIns="0" rIns="0" bIns="0" rtlCol="0"/>
          <a:lstStyle/>
          <a:p>
            <a:endParaRPr dirty="0"/>
          </a:p>
        </p:txBody>
      </p:sp>
      <p:sp>
        <p:nvSpPr>
          <p:cNvPr id="17" name="object 17"/>
          <p:cNvSpPr/>
          <p:nvPr/>
        </p:nvSpPr>
        <p:spPr>
          <a:xfrm>
            <a:off x="4985309" y="7497677"/>
            <a:ext cx="534035" cy="148590"/>
          </a:xfrm>
          <a:custGeom>
            <a:avLst/>
            <a:gdLst/>
            <a:ahLst/>
            <a:cxnLst/>
            <a:rect l="l" t="t" r="r" b="b"/>
            <a:pathLst>
              <a:path w="534035" h="148590">
                <a:moveTo>
                  <a:pt x="99515" y="2261"/>
                </a:moveTo>
                <a:lnTo>
                  <a:pt x="0" y="2261"/>
                </a:lnTo>
                <a:lnTo>
                  <a:pt x="0" y="23747"/>
                </a:lnTo>
                <a:lnTo>
                  <a:pt x="74824" y="23747"/>
                </a:lnTo>
                <a:lnTo>
                  <a:pt x="12439" y="146068"/>
                </a:lnTo>
                <a:lnTo>
                  <a:pt x="38637" y="146068"/>
                </a:lnTo>
                <a:lnTo>
                  <a:pt x="99515" y="22994"/>
                </a:lnTo>
                <a:lnTo>
                  <a:pt x="99515" y="2261"/>
                </a:lnTo>
                <a:close/>
              </a:path>
              <a:path w="534035" h="148590">
                <a:moveTo>
                  <a:pt x="210428" y="20732"/>
                </a:moveTo>
                <a:lnTo>
                  <a:pt x="177792" y="20732"/>
                </a:lnTo>
                <a:lnTo>
                  <a:pt x="183572" y="22868"/>
                </a:lnTo>
                <a:lnTo>
                  <a:pt x="187467" y="27140"/>
                </a:lnTo>
                <a:lnTo>
                  <a:pt x="191488" y="31287"/>
                </a:lnTo>
                <a:lnTo>
                  <a:pt x="193498" y="37066"/>
                </a:lnTo>
                <a:lnTo>
                  <a:pt x="193498" y="51893"/>
                </a:lnTo>
                <a:lnTo>
                  <a:pt x="165792" y="88018"/>
                </a:lnTo>
                <a:lnTo>
                  <a:pt x="120369" y="127221"/>
                </a:lnTo>
                <a:lnTo>
                  <a:pt x="120369" y="146068"/>
                </a:lnTo>
                <a:lnTo>
                  <a:pt x="222523" y="146068"/>
                </a:lnTo>
                <a:lnTo>
                  <a:pt x="222523" y="124582"/>
                </a:lnTo>
                <a:lnTo>
                  <a:pt x="155237" y="124582"/>
                </a:lnTo>
                <a:lnTo>
                  <a:pt x="180682" y="102530"/>
                </a:lnTo>
                <a:lnTo>
                  <a:pt x="210414" y="66767"/>
                </a:lnTo>
                <a:lnTo>
                  <a:pt x="215927" y="42595"/>
                </a:lnTo>
                <a:lnTo>
                  <a:pt x="215927" y="34051"/>
                </a:lnTo>
                <a:lnTo>
                  <a:pt x="213979" y="26575"/>
                </a:lnTo>
                <a:lnTo>
                  <a:pt x="210428" y="20732"/>
                </a:lnTo>
                <a:close/>
              </a:path>
              <a:path w="534035" h="148590">
                <a:moveTo>
                  <a:pt x="179048" y="188"/>
                </a:moveTo>
                <a:lnTo>
                  <a:pt x="170127" y="188"/>
                </a:lnTo>
                <a:lnTo>
                  <a:pt x="159254" y="1036"/>
                </a:lnTo>
                <a:lnTo>
                  <a:pt x="124139" y="30061"/>
                </a:lnTo>
                <a:lnTo>
                  <a:pt x="120174" y="51893"/>
                </a:lnTo>
                <a:lnTo>
                  <a:pt x="142598" y="51893"/>
                </a:lnTo>
                <a:lnTo>
                  <a:pt x="145036" y="38225"/>
                </a:lnTo>
                <a:lnTo>
                  <a:pt x="150431" y="28506"/>
                </a:lnTo>
                <a:lnTo>
                  <a:pt x="158795" y="22676"/>
                </a:lnTo>
                <a:lnTo>
                  <a:pt x="170127" y="20732"/>
                </a:lnTo>
                <a:lnTo>
                  <a:pt x="210428" y="20732"/>
                </a:lnTo>
                <a:lnTo>
                  <a:pt x="206314" y="13758"/>
                </a:lnTo>
                <a:lnTo>
                  <a:pt x="200911" y="8858"/>
                </a:lnTo>
                <a:lnTo>
                  <a:pt x="193875" y="5465"/>
                </a:lnTo>
                <a:lnTo>
                  <a:pt x="186964" y="1947"/>
                </a:lnTo>
                <a:lnTo>
                  <a:pt x="179048" y="188"/>
                </a:lnTo>
                <a:close/>
              </a:path>
              <a:path w="534035" h="148590">
                <a:moveTo>
                  <a:pt x="256634" y="120624"/>
                </a:moveTo>
                <a:lnTo>
                  <a:pt x="249095" y="120624"/>
                </a:lnTo>
                <a:lnTo>
                  <a:pt x="245699" y="122006"/>
                </a:lnTo>
                <a:lnTo>
                  <a:pt x="240237" y="127221"/>
                </a:lnTo>
                <a:lnTo>
                  <a:pt x="238854" y="130550"/>
                </a:lnTo>
                <a:lnTo>
                  <a:pt x="238854" y="138090"/>
                </a:lnTo>
                <a:lnTo>
                  <a:pt x="249095" y="148142"/>
                </a:lnTo>
                <a:lnTo>
                  <a:pt x="256634" y="148142"/>
                </a:lnTo>
                <a:lnTo>
                  <a:pt x="266372" y="130550"/>
                </a:lnTo>
                <a:lnTo>
                  <a:pt x="265053" y="127409"/>
                </a:lnTo>
                <a:lnTo>
                  <a:pt x="262414" y="124771"/>
                </a:lnTo>
                <a:lnTo>
                  <a:pt x="259775" y="122006"/>
                </a:lnTo>
                <a:lnTo>
                  <a:pt x="256634" y="120624"/>
                </a:lnTo>
                <a:close/>
              </a:path>
              <a:path w="534035" h="148590">
                <a:moveTo>
                  <a:pt x="360321" y="31663"/>
                </a:moveTo>
                <a:lnTo>
                  <a:pt x="336385" y="31663"/>
                </a:lnTo>
                <a:lnTo>
                  <a:pt x="336385" y="146068"/>
                </a:lnTo>
                <a:lnTo>
                  <a:pt x="360321" y="146068"/>
                </a:lnTo>
                <a:lnTo>
                  <a:pt x="360321" y="31663"/>
                </a:lnTo>
                <a:close/>
              </a:path>
              <a:path w="534035" h="148590">
                <a:moveTo>
                  <a:pt x="360321" y="2261"/>
                </a:moveTo>
                <a:lnTo>
                  <a:pt x="336950" y="2261"/>
                </a:lnTo>
                <a:lnTo>
                  <a:pt x="333306" y="9423"/>
                </a:lnTo>
                <a:lnTo>
                  <a:pt x="327903" y="15894"/>
                </a:lnTo>
                <a:lnTo>
                  <a:pt x="296428" y="33171"/>
                </a:lnTo>
                <a:lnTo>
                  <a:pt x="296428" y="55411"/>
                </a:lnTo>
                <a:lnTo>
                  <a:pt x="331610" y="37695"/>
                </a:lnTo>
                <a:lnTo>
                  <a:pt x="336385" y="31663"/>
                </a:lnTo>
                <a:lnTo>
                  <a:pt x="360321" y="31663"/>
                </a:lnTo>
                <a:lnTo>
                  <a:pt x="360321" y="2261"/>
                </a:lnTo>
                <a:close/>
              </a:path>
              <a:path w="534035" h="148590">
                <a:moveTo>
                  <a:pt x="509591" y="81987"/>
                </a:moveTo>
                <a:lnTo>
                  <a:pt x="498408" y="81987"/>
                </a:lnTo>
                <a:lnTo>
                  <a:pt x="493221" y="83494"/>
                </a:lnTo>
                <a:lnTo>
                  <a:pt x="488796" y="86321"/>
                </a:lnTo>
                <a:lnTo>
                  <a:pt x="484398" y="89086"/>
                </a:lnTo>
                <a:lnTo>
                  <a:pt x="480942" y="93044"/>
                </a:lnTo>
                <a:lnTo>
                  <a:pt x="478429" y="98195"/>
                </a:lnTo>
                <a:lnTo>
                  <a:pt x="475902" y="103284"/>
                </a:lnTo>
                <a:lnTo>
                  <a:pt x="474660" y="108876"/>
                </a:lnTo>
                <a:lnTo>
                  <a:pt x="474660" y="121566"/>
                </a:lnTo>
                <a:lnTo>
                  <a:pt x="498848" y="148519"/>
                </a:lnTo>
                <a:lnTo>
                  <a:pt x="510031" y="148519"/>
                </a:lnTo>
                <a:lnTo>
                  <a:pt x="530072" y="131744"/>
                </a:lnTo>
                <a:lnTo>
                  <a:pt x="500732" y="131744"/>
                </a:lnTo>
                <a:lnTo>
                  <a:pt x="497591" y="130299"/>
                </a:lnTo>
                <a:lnTo>
                  <a:pt x="495204" y="127409"/>
                </a:lnTo>
                <a:lnTo>
                  <a:pt x="492942" y="124394"/>
                </a:lnTo>
                <a:lnTo>
                  <a:pt x="491811" y="120310"/>
                </a:lnTo>
                <a:lnTo>
                  <a:pt x="491811" y="110132"/>
                </a:lnTo>
                <a:lnTo>
                  <a:pt x="500293" y="98949"/>
                </a:lnTo>
                <a:lnTo>
                  <a:pt x="529893" y="98949"/>
                </a:lnTo>
                <a:lnTo>
                  <a:pt x="527182" y="93421"/>
                </a:lnTo>
                <a:lnTo>
                  <a:pt x="523664" y="89400"/>
                </a:lnTo>
                <a:lnTo>
                  <a:pt x="519140" y="86510"/>
                </a:lnTo>
                <a:lnTo>
                  <a:pt x="514617" y="83494"/>
                </a:lnTo>
                <a:lnTo>
                  <a:pt x="509591" y="81987"/>
                </a:lnTo>
                <a:close/>
              </a:path>
              <a:path w="534035" h="148590">
                <a:moveTo>
                  <a:pt x="521214" y="2261"/>
                </a:moveTo>
                <a:lnTo>
                  <a:pt x="502177" y="2261"/>
                </a:lnTo>
                <a:lnTo>
                  <a:pt x="415290" y="146068"/>
                </a:lnTo>
                <a:lnTo>
                  <a:pt x="434138" y="146068"/>
                </a:lnTo>
                <a:lnTo>
                  <a:pt x="521214" y="2261"/>
                </a:lnTo>
                <a:close/>
              </a:path>
              <a:path w="534035" h="148590">
                <a:moveTo>
                  <a:pt x="529893" y="98949"/>
                </a:moveTo>
                <a:lnTo>
                  <a:pt x="507832" y="98949"/>
                </a:lnTo>
                <a:lnTo>
                  <a:pt x="510910" y="100457"/>
                </a:lnTo>
                <a:lnTo>
                  <a:pt x="515685" y="106488"/>
                </a:lnTo>
                <a:lnTo>
                  <a:pt x="516784" y="110132"/>
                </a:lnTo>
                <a:lnTo>
                  <a:pt x="516782" y="120310"/>
                </a:lnTo>
                <a:lnTo>
                  <a:pt x="515685" y="123891"/>
                </a:lnTo>
                <a:lnTo>
                  <a:pt x="513252" y="127095"/>
                </a:lnTo>
                <a:lnTo>
                  <a:pt x="510945" y="130299"/>
                </a:lnTo>
                <a:lnTo>
                  <a:pt x="510805" y="130299"/>
                </a:lnTo>
                <a:lnTo>
                  <a:pt x="508146" y="131744"/>
                </a:lnTo>
                <a:lnTo>
                  <a:pt x="530072" y="131744"/>
                </a:lnTo>
                <a:lnTo>
                  <a:pt x="532396" y="127095"/>
                </a:lnTo>
                <a:lnTo>
                  <a:pt x="533639" y="121566"/>
                </a:lnTo>
                <a:lnTo>
                  <a:pt x="533579" y="108876"/>
                </a:lnTo>
                <a:lnTo>
                  <a:pt x="532334" y="103598"/>
                </a:lnTo>
                <a:lnTo>
                  <a:pt x="529893" y="98949"/>
                </a:lnTo>
                <a:close/>
              </a:path>
              <a:path w="534035" h="148590">
                <a:moveTo>
                  <a:pt x="438535" y="0"/>
                </a:moveTo>
                <a:lnTo>
                  <a:pt x="424337" y="0"/>
                </a:lnTo>
                <a:lnTo>
                  <a:pt x="417238" y="3141"/>
                </a:lnTo>
                <a:lnTo>
                  <a:pt x="406306" y="15580"/>
                </a:lnTo>
                <a:lnTo>
                  <a:pt x="403605" y="23496"/>
                </a:lnTo>
                <a:lnTo>
                  <a:pt x="403605" y="39579"/>
                </a:lnTo>
                <a:lnTo>
                  <a:pt x="427792" y="66532"/>
                </a:lnTo>
                <a:lnTo>
                  <a:pt x="438975" y="66532"/>
                </a:lnTo>
                <a:lnTo>
                  <a:pt x="459007" y="49380"/>
                </a:lnTo>
                <a:lnTo>
                  <a:pt x="429551" y="49380"/>
                </a:lnTo>
                <a:lnTo>
                  <a:pt x="426347" y="47935"/>
                </a:lnTo>
                <a:lnTo>
                  <a:pt x="423960" y="45045"/>
                </a:lnTo>
                <a:lnTo>
                  <a:pt x="421698" y="42155"/>
                </a:lnTo>
                <a:lnTo>
                  <a:pt x="420567" y="38197"/>
                </a:lnTo>
                <a:lnTo>
                  <a:pt x="420567" y="28397"/>
                </a:lnTo>
                <a:lnTo>
                  <a:pt x="420926" y="27014"/>
                </a:lnTo>
                <a:lnTo>
                  <a:pt x="421644" y="24501"/>
                </a:lnTo>
                <a:lnTo>
                  <a:pt x="421698" y="24313"/>
                </a:lnTo>
                <a:lnTo>
                  <a:pt x="426175" y="18344"/>
                </a:lnTo>
                <a:lnTo>
                  <a:pt x="429237" y="16774"/>
                </a:lnTo>
                <a:lnTo>
                  <a:pt x="458828" y="16774"/>
                </a:lnTo>
                <a:lnTo>
                  <a:pt x="456126" y="11245"/>
                </a:lnTo>
                <a:lnTo>
                  <a:pt x="452608" y="7224"/>
                </a:lnTo>
                <a:lnTo>
                  <a:pt x="443561" y="1444"/>
                </a:lnTo>
                <a:lnTo>
                  <a:pt x="438535" y="0"/>
                </a:lnTo>
                <a:close/>
              </a:path>
              <a:path w="534035" h="148590">
                <a:moveTo>
                  <a:pt x="458828" y="16774"/>
                </a:moveTo>
                <a:lnTo>
                  <a:pt x="436651" y="16774"/>
                </a:lnTo>
                <a:lnTo>
                  <a:pt x="439666" y="18344"/>
                </a:lnTo>
                <a:lnTo>
                  <a:pt x="442054" y="21486"/>
                </a:lnTo>
                <a:lnTo>
                  <a:pt x="444441" y="24501"/>
                </a:lnTo>
                <a:lnTo>
                  <a:pt x="445635" y="28397"/>
                </a:lnTo>
                <a:lnTo>
                  <a:pt x="445525" y="38197"/>
                </a:lnTo>
                <a:lnTo>
                  <a:pt x="444504" y="41716"/>
                </a:lnTo>
                <a:lnTo>
                  <a:pt x="441865" y="45359"/>
                </a:lnTo>
                <a:lnTo>
                  <a:pt x="439860" y="47935"/>
                </a:lnTo>
                <a:lnTo>
                  <a:pt x="437090" y="49380"/>
                </a:lnTo>
                <a:lnTo>
                  <a:pt x="459007" y="49380"/>
                </a:lnTo>
                <a:lnTo>
                  <a:pt x="461122" y="45045"/>
                </a:lnTo>
                <a:lnTo>
                  <a:pt x="462353" y="39579"/>
                </a:lnTo>
                <a:lnTo>
                  <a:pt x="462409" y="27014"/>
                </a:lnTo>
                <a:lnTo>
                  <a:pt x="461167" y="21486"/>
                </a:lnTo>
                <a:lnTo>
                  <a:pt x="458828" y="16774"/>
                </a:lnTo>
                <a:close/>
              </a:path>
            </a:pathLst>
          </a:custGeom>
          <a:solidFill>
            <a:srgbClr val="C5E0B4"/>
          </a:solidFill>
        </p:spPr>
        <p:txBody>
          <a:bodyPr wrap="square" lIns="0" tIns="0" rIns="0" bIns="0" rtlCol="0"/>
          <a:lstStyle/>
          <a:p>
            <a:endParaRPr dirty="0"/>
          </a:p>
        </p:txBody>
      </p:sp>
      <p:sp>
        <p:nvSpPr>
          <p:cNvPr id="18" name="object 18"/>
          <p:cNvSpPr/>
          <p:nvPr/>
        </p:nvSpPr>
        <p:spPr>
          <a:xfrm>
            <a:off x="6786301" y="7340613"/>
            <a:ext cx="534035" cy="148590"/>
          </a:xfrm>
          <a:custGeom>
            <a:avLst/>
            <a:gdLst/>
            <a:ahLst/>
            <a:cxnLst/>
            <a:rect l="l" t="t" r="r" b="b"/>
            <a:pathLst>
              <a:path w="534035" h="148590">
                <a:moveTo>
                  <a:pt x="99515" y="2261"/>
                </a:moveTo>
                <a:lnTo>
                  <a:pt x="0" y="2261"/>
                </a:lnTo>
                <a:lnTo>
                  <a:pt x="0" y="23747"/>
                </a:lnTo>
                <a:lnTo>
                  <a:pt x="74824" y="23747"/>
                </a:lnTo>
                <a:lnTo>
                  <a:pt x="12439" y="146068"/>
                </a:lnTo>
                <a:lnTo>
                  <a:pt x="38637" y="146068"/>
                </a:lnTo>
                <a:lnTo>
                  <a:pt x="99515" y="22994"/>
                </a:lnTo>
                <a:lnTo>
                  <a:pt x="99515" y="2261"/>
                </a:lnTo>
                <a:close/>
              </a:path>
              <a:path w="534035" h="148590">
                <a:moveTo>
                  <a:pt x="173897" y="0"/>
                </a:moveTo>
                <a:lnTo>
                  <a:pt x="133563" y="20920"/>
                </a:lnTo>
                <a:lnTo>
                  <a:pt x="120698" y="61003"/>
                </a:lnTo>
                <a:lnTo>
                  <a:pt x="119804" y="78594"/>
                </a:lnTo>
                <a:lnTo>
                  <a:pt x="120652" y="94179"/>
                </a:lnTo>
                <a:lnTo>
                  <a:pt x="123112" y="107494"/>
                </a:lnTo>
                <a:lnTo>
                  <a:pt x="123197" y="107949"/>
                </a:lnTo>
                <a:lnTo>
                  <a:pt x="150243" y="143901"/>
                </a:lnTo>
                <a:lnTo>
                  <a:pt x="173331" y="148519"/>
                </a:lnTo>
                <a:lnTo>
                  <a:pt x="180128" y="148118"/>
                </a:lnTo>
                <a:lnTo>
                  <a:pt x="213740" y="127786"/>
                </a:lnTo>
                <a:lnTo>
                  <a:pt x="164787" y="127786"/>
                </a:lnTo>
                <a:lnTo>
                  <a:pt x="158127" y="125148"/>
                </a:lnTo>
                <a:lnTo>
                  <a:pt x="153010" y="119906"/>
                </a:lnTo>
                <a:lnTo>
                  <a:pt x="147950" y="114467"/>
                </a:lnTo>
                <a:lnTo>
                  <a:pt x="145437" y="107494"/>
                </a:lnTo>
                <a:lnTo>
                  <a:pt x="145437" y="90656"/>
                </a:lnTo>
                <a:lnTo>
                  <a:pt x="147950" y="83934"/>
                </a:lnTo>
                <a:lnTo>
                  <a:pt x="158127" y="73505"/>
                </a:lnTo>
                <a:lnTo>
                  <a:pt x="164787" y="70866"/>
                </a:lnTo>
                <a:lnTo>
                  <a:pt x="214439" y="70866"/>
                </a:lnTo>
                <a:lnTo>
                  <a:pt x="213149" y="68416"/>
                </a:lnTo>
                <a:lnTo>
                  <a:pt x="142233" y="68416"/>
                </a:lnTo>
                <a:lnTo>
                  <a:pt x="142716" y="57579"/>
                </a:lnTo>
                <a:lnTo>
                  <a:pt x="166322" y="21321"/>
                </a:lnTo>
                <a:lnTo>
                  <a:pt x="173897" y="20543"/>
                </a:lnTo>
                <a:lnTo>
                  <a:pt x="214268" y="20543"/>
                </a:lnTo>
                <a:lnTo>
                  <a:pt x="212122" y="17115"/>
                </a:lnTo>
                <a:lnTo>
                  <a:pt x="206503" y="11120"/>
                </a:lnTo>
                <a:lnTo>
                  <a:pt x="199800" y="6255"/>
                </a:lnTo>
                <a:lnTo>
                  <a:pt x="192132" y="2780"/>
                </a:lnTo>
                <a:lnTo>
                  <a:pt x="183497" y="695"/>
                </a:lnTo>
                <a:lnTo>
                  <a:pt x="173897" y="0"/>
                </a:lnTo>
                <a:close/>
              </a:path>
              <a:path w="534035" h="148590">
                <a:moveTo>
                  <a:pt x="214439" y="70866"/>
                </a:moveTo>
                <a:lnTo>
                  <a:pt x="180619" y="70866"/>
                </a:lnTo>
                <a:lnTo>
                  <a:pt x="186704" y="73505"/>
                </a:lnTo>
                <a:lnTo>
                  <a:pt x="191048" y="78594"/>
                </a:lnTo>
                <a:lnTo>
                  <a:pt x="195571" y="83746"/>
                </a:lnTo>
                <a:lnTo>
                  <a:pt x="197833" y="90656"/>
                </a:lnTo>
                <a:lnTo>
                  <a:pt x="197792" y="107494"/>
                </a:lnTo>
                <a:lnTo>
                  <a:pt x="195571" y="114279"/>
                </a:lnTo>
                <a:lnTo>
                  <a:pt x="191048" y="119682"/>
                </a:lnTo>
                <a:lnTo>
                  <a:pt x="187213" y="124394"/>
                </a:lnTo>
                <a:lnTo>
                  <a:pt x="186510" y="125148"/>
                </a:lnTo>
                <a:lnTo>
                  <a:pt x="180619" y="127786"/>
                </a:lnTo>
                <a:lnTo>
                  <a:pt x="213740" y="127786"/>
                </a:lnTo>
                <a:lnTo>
                  <a:pt x="221769" y="98572"/>
                </a:lnTo>
                <a:lnTo>
                  <a:pt x="221404" y="91717"/>
                </a:lnTo>
                <a:lnTo>
                  <a:pt x="220309" y="85285"/>
                </a:lnTo>
                <a:lnTo>
                  <a:pt x="218483" y="79277"/>
                </a:lnTo>
                <a:lnTo>
                  <a:pt x="215927" y="73694"/>
                </a:lnTo>
                <a:lnTo>
                  <a:pt x="214439" y="70866"/>
                </a:lnTo>
                <a:close/>
              </a:path>
              <a:path w="534035" h="148590">
                <a:moveTo>
                  <a:pt x="184828" y="51265"/>
                </a:moveTo>
                <a:lnTo>
                  <a:pt x="175781" y="51265"/>
                </a:lnTo>
                <a:lnTo>
                  <a:pt x="165415" y="52337"/>
                </a:lnTo>
                <a:lnTo>
                  <a:pt x="156368" y="55553"/>
                </a:lnTo>
                <a:lnTo>
                  <a:pt x="148564" y="61003"/>
                </a:lnTo>
                <a:lnTo>
                  <a:pt x="142233" y="68416"/>
                </a:lnTo>
                <a:lnTo>
                  <a:pt x="213149" y="68416"/>
                </a:lnTo>
                <a:lnTo>
                  <a:pt x="212157" y="66532"/>
                </a:lnTo>
                <a:lnTo>
                  <a:pt x="206754" y="61003"/>
                </a:lnTo>
                <a:lnTo>
                  <a:pt x="199718" y="57108"/>
                </a:lnTo>
                <a:lnTo>
                  <a:pt x="192807" y="53213"/>
                </a:lnTo>
                <a:lnTo>
                  <a:pt x="184828" y="51265"/>
                </a:lnTo>
                <a:close/>
              </a:path>
              <a:path w="534035" h="148590">
                <a:moveTo>
                  <a:pt x="214268" y="20543"/>
                </a:moveTo>
                <a:lnTo>
                  <a:pt x="173897" y="20543"/>
                </a:lnTo>
                <a:lnTo>
                  <a:pt x="183379" y="21851"/>
                </a:lnTo>
                <a:lnTo>
                  <a:pt x="190906" y="25774"/>
                </a:lnTo>
                <a:lnTo>
                  <a:pt x="196502" y="32370"/>
                </a:lnTo>
                <a:lnTo>
                  <a:pt x="200095" y="41464"/>
                </a:lnTo>
                <a:lnTo>
                  <a:pt x="221769" y="41464"/>
                </a:lnTo>
                <a:lnTo>
                  <a:pt x="219773" y="32370"/>
                </a:lnTo>
                <a:lnTo>
                  <a:pt x="216539" y="24172"/>
                </a:lnTo>
                <a:lnTo>
                  <a:pt x="214268" y="20543"/>
                </a:lnTo>
                <a:close/>
              </a:path>
              <a:path w="534035" h="148590">
                <a:moveTo>
                  <a:pt x="256634" y="120624"/>
                </a:moveTo>
                <a:lnTo>
                  <a:pt x="249095" y="120624"/>
                </a:lnTo>
                <a:lnTo>
                  <a:pt x="245699" y="122006"/>
                </a:lnTo>
                <a:lnTo>
                  <a:pt x="240237" y="127221"/>
                </a:lnTo>
                <a:lnTo>
                  <a:pt x="238854" y="130550"/>
                </a:lnTo>
                <a:lnTo>
                  <a:pt x="238854" y="138090"/>
                </a:lnTo>
                <a:lnTo>
                  <a:pt x="249095" y="148142"/>
                </a:lnTo>
                <a:lnTo>
                  <a:pt x="256634" y="148142"/>
                </a:lnTo>
                <a:lnTo>
                  <a:pt x="266372" y="130550"/>
                </a:lnTo>
                <a:lnTo>
                  <a:pt x="265053" y="127409"/>
                </a:lnTo>
                <a:lnTo>
                  <a:pt x="262414" y="124771"/>
                </a:lnTo>
                <a:lnTo>
                  <a:pt x="259775" y="122006"/>
                </a:lnTo>
                <a:lnTo>
                  <a:pt x="256634" y="120624"/>
                </a:lnTo>
                <a:close/>
              </a:path>
              <a:path w="534035" h="148590">
                <a:moveTo>
                  <a:pt x="307548" y="104227"/>
                </a:moveTo>
                <a:lnTo>
                  <a:pt x="283612" y="104227"/>
                </a:lnTo>
                <a:lnTo>
                  <a:pt x="284491" y="113022"/>
                </a:lnTo>
                <a:lnTo>
                  <a:pt x="316721" y="146508"/>
                </a:lnTo>
                <a:lnTo>
                  <a:pt x="324951" y="148330"/>
                </a:lnTo>
                <a:lnTo>
                  <a:pt x="334123" y="148330"/>
                </a:lnTo>
                <a:lnTo>
                  <a:pt x="371064" y="133817"/>
                </a:lnTo>
                <a:lnTo>
                  <a:pt x="376535" y="126844"/>
                </a:lnTo>
                <a:lnTo>
                  <a:pt x="327715" y="126844"/>
                </a:lnTo>
                <a:lnTo>
                  <a:pt x="321684" y="124896"/>
                </a:lnTo>
                <a:lnTo>
                  <a:pt x="316783" y="121001"/>
                </a:lnTo>
                <a:lnTo>
                  <a:pt x="312047" y="117137"/>
                </a:lnTo>
                <a:lnTo>
                  <a:pt x="308930" y="111514"/>
                </a:lnTo>
                <a:lnTo>
                  <a:pt x="307548" y="104227"/>
                </a:lnTo>
                <a:close/>
              </a:path>
              <a:path w="534035" h="148590">
                <a:moveTo>
                  <a:pt x="378013" y="68039"/>
                </a:moveTo>
                <a:lnTo>
                  <a:pt x="342730" y="68039"/>
                </a:lnTo>
                <a:lnTo>
                  <a:pt x="349201" y="70678"/>
                </a:lnTo>
                <a:lnTo>
                  <a:pt x="354102" y="75955"/>
                </a:lnTo>
                <a:lnTo>
                  <a:pt x="359128" y="81233"/>
                </a:lnTo>
                <a:lnTo>
                  <a:pt x="361641" y="88143"/>
                </a:lnTo>
                <a:lnTo>
                  <a:pt x="361641" y="105609"/>
                </a:lnTo>
                <a:lnTo>
                  <a:pt x="343170" y="126844"/>
                </a:lnTo>
                <a:lnTo>
                  <a:pt x="376535" y="126844"/>
                </a:lnTo>
                <a:lnTo>
                  <a:pt x="385389" y="96499"/>
                </a:lnTo>
                <a:lnTo>
                  <a:pt x="385023" y="89537"/>
                </a:lnTo>
                <a:lnTo>
                  <a:pt x="383928" y="82976"/>
                </a:lnTo>
                <a:lnTo>
                  <a:pt x="382102" y="76815"/>
                </a:lnTo>
                <a:lnTo>
                  <a:pt x="379546" y="71055"/>
                </a:lnTo>
                <a:lnTo>
                  <a:pt x="378013" y="68039"/>
                </a:lnTo>
                <a:close/>
              </a:path>
              <a:path w="534035" h="148590">
                <a:moveTo>
                  <a:pt x="378792" y="2261"/>
                </a:moveTo>
                <a:lnTo>
                  <a:pt x="300386" y="2261"/>
                </a:lnTo>
                <a:lnTo>
                  <a:pt x="285496" y="83871"/>
                </a:lnTo>
                <a:lnTo>
                  <a:pt x="309433" y="83871"/>
                </a:lnTo>
                <a:lnTo>
                  <a:pt x="311946" y="78845"/>
                </a:lnTo>
                <a:lnTo>
                  <a:pt x="315401" y="74950"/>
                </a:lnTo>
                <a:lnTo>
                  <a:pt x="324197" y="69421"/>
                </a:lnTo>
                <a:lnTo>
                  <a:pt x="329160" y="68039"/>
                </a:lnTo>
                <a:lnTo>
                  <a:pt x="378013" y="68039"/>
                </a:lnTo>
                <a:lnTo>
                  <a:pt x="375776" y="63642"/>
                </a:lnTo>
                <a:lnTo>
                  <a:pt x="371434" y="58992"/>
                </a:lnTo>
                <a:lnTo>
                  <a:pt x="311506" y="58992"/>
                </a:lnTo>
                <a:lnTo>
                  <a:pt x="317914" y="23747"/>
                </a:lnTo>
                <a:lnTo>
                  <a:pt x="378792" y="23747"/>
                </a:lnTo>
                <a:lnTo>
                  <a:pt x="378792" y="2261"/>
                </a:lnTo>
                <a:close/>
              </a:path>
              <a:path w="534035" h="148590">
                <a:moveTo>
                  <a:pt x="348699" y="47684"/>
                </a:moveTo>
                <a:lnTo>
                  <a:pt x="334500" y="47684"/>
                </a:lnTo>
                <a:lnTo>
                  <a:pt x="329411" y="48689"/>
                </a:lnTo>
                <a:lnTo>
                  <a:pt x="319611" y="52710"/>
                </a:lnTo>
                <a:lnTo>
                  <a:pt x="315276" y="55474"/>
                </a:lnTo>
                <a:lnTo>
                  <a:pt x="311506" y="58992"/>
                </a:lnTo>
                <a:lnTo>
                  <a:pt x="371434" y="58992"/>
                </a:lnTo>
                <a:lnTo>
                  <a:pt x="370436" y="57924"/>
                </a:lnTo>
                <a:lnTo>
                  <a:pt x="363525" y="53904"/>
                </a:lnTo>
                <a:lnTo>
                  <a:pt x="356615" y="49757"/>
                </a:lnTo>
                <a:lnTo>
                  <a:pt x="348699" y="47684"/>
                </a:lnTo>
                <a:close/>
              </a:path>
              <a:path w="534035" h="148590">
                <a:moveTo>
                  <a:pt x="509591" y="81987"/>
                </a:moveTo>
                <a:lnTo>
                  <a:pt x="498408" y="81987"/>
                </a:lnTo>
                <a:lnTo>
                  <a:pt x="493221" y="83494"/>
                </a:lnTo>
                <a:lnTo>
                  <a:pt x="488796" y="86321"/>
                </a:lnTo>
                <a:lnTo>
                  <a:pt x="484398" y="89086"/>
                </a:lnTo>
                <a:lnTo>
                  <a:pt x="480942" y="93044"/>
                </a:lnTo>
                <a:lnTo>
                  <a:pt x="478429" y="98195"/>
                </a:lnTo>
                <a:lnTo>
                  <a:pt x="475902" y="103284"/>
                </a:lnTo>
                <a:lnTo>
                  <a:pt x="474660" y="108876"/>
                </a:lnTo>
                <a:lnTo>
                  <a:pt x="474660" y="121566"/>
                </a:lnTo>
                <a:lnTo>
                  <a:pt x="498848" y="148519"/>
                </a:lnTo>
                <a:lnTo>
                  <a:pt x="510031" y="148519"/>
                </a:lnTo>
                <a:lnTo>
                  <a:pt x="530072" y="131744"/>
                </a:lnTo>
                <a:lnTo>
                  <a:pt x="500732" y="131744"/>
                </a:lnTo>
                <a:lnTo>
                  <a:pt x="497591" y="130299"/>
                </a:lnTo>
                <a:lnTo>
                  <a:pt x="495204" y="127409"/>
                </a:lnTo>
                <a:lnTo>
                  <a:pt x="492942" y="124394"/>
                </a:lnTo>
                <a:lnTo>
                  <a:pt x="491811" y="120310"/>
                </a:lnTo>
                <a:lnTo>
                  <a:pt x="491811" y="110132"/>
                </a:lnTo>
                <a:lnTo>
                  <a:pt x="500293" y="98949"/>
                </a:lnTo>
                <a:lnTo>
                  <a:pt x="529893" y="98949"/>
                </a:lnTo>
                <a:lnTo>
                  <a:pt x="527182" y="93421"/>
                </a:lnTo>
                <a:lnTo>
                  <a:pt x="523664" y="89400"/>
                </a:lnTo>
                <a:lnTo>
                  <a:pt x="519140" y="86510"/>
                </a:lnTo>
                <a:lnTo>
                  <a:pt x="514617" y="83494"/>
                </a:lnTo>
                <a:lnTo>
                  <a:pt x="509591" y="81987"/>
                </a:lnTo>
                <a:close/>
              </a:path>
              <a:path w="534035" h="148590">
                <a:moveTo>
                  <a:pt x="521214" y="2261"/>
                </a:moveTo>
                <a:lnTo>
                  <a:pt x="502177" y="2261"/>
                </a:lnTo>
                <a:lnTo>
                  <a:pt x="415290" y="146068"/>
                </a:lnTo>
                <a:lnTo>
                  <a:pt x="434138" y="146068"/>
                </a:lnTo>
                <a:lnTo>
                  <a:pt x="521214" y="2261"/>
                </a:lnTo>
                <a:close/>
              </a:path>
              <a:path w="534035" h="148590">
                <a:moveTo>
                  <a:pt x="529893" y="98949"/>
                </a:moveTo>
                <a:lnTo>
                  <a:pt x="507832" y="98949"/>
                </a:lnTo>
                <a:lnTo>
                  <a:pt x="510910" y="100457"/>
                </a:lnTo>
                <a:lnTo>
                  <a:pt x="515685" y="106488"/>
                </a:lnTo>
                <a:lnTo>
                  <a:pt x="516784" y="110132"/>
                </a:lnTo>
                <a:lnTo>
                  <a:pt x="516782" y="120310"/>
                </a:lnTo>
                <a:lnTo>
                  <a:pt x="515685" y="123891"/>
                </a:lnTo>
                <a:lnTo>
                  <a:pt x="513252" y="127095"/>
                </a:lnTo>
                <a:lnTo>
                  <a:pt x="510945" y="130299"/>
                </a:lnTo>
                <a:lnTo>
                  <a:pt x="510805" y="130299"/>
                </a:lnTo>
                <a:lnTo>
                  <a:pt x="508146" y="131744"/>
                </a:lnTo>
                <a:lnTo>
                  <a:pt x="530072" y="131744"/>
                </a:lnTo>
                <a:lnTo>
                  <a:pt x="532396" y="127095"/>
                </a:lnTo>
                <a:lnTo>
                  <a:pt x="533639" y="121566"/>
                </a:lnTo>
                <a:lnTo>
                  <a:pt x="533579" y="108876"/>
                </a:lnTo>
                <a:lnTo>
                  <a:pt x="532334" y="103598"/>
                </a:lnTo>
                <a:lnTo>
                  <a:pt x="529893" y="98949"/>
                </a:lnTo>
                <a:close/>
              </a:path>
              <a:path w="534035" h="148590">
                <a:moveTo>
                  <a:pt x="438535" y="0"/>
                </a:moveTo>
                <a:lnTo>
                  <a:pt x="424337" y="0"/>
                </a:lnTo>
                <a:lnTo>
                  <a:pt x="417238" y="3141"/>
                </a:lnTo>
                <a:lnTo>
                  <a:pt x="406306" y="15580"/>
                </a:lnTo>
                <a:lnTo>
                  <a:pt x="403605" y="23496"/>
                </a:lnTo>
                <a:lnTo>
                  <a:pt x="403605" y="39579"/>
                </a:lnTo>
                <a:lnTo>
                  <a:pt x="427792" y="66532"/>
                </a:lnTo>
                <a:lnTo>
                  <a:pt x="438975" y="66532"/>
                </a:lnTo>
                <a:lnTo>
                  <a:pt x="459007" y="49380"/>
                </a:lnTo>
                <a:lnTo>
                  <a:pt x="429551" y="49380"/>
                </a:lnTo>
                <a:lnTo>
                  <a:pt x="426347" y="47935"/>
                </a:lnTo>
                <a:lnTo>
                  <a:pt x="423960" y="45045"/>
                </a:lnTo>
                <a:lnTo>
                  <a:pt x="421698" y="42155"/>
                </a:lnTo>
                <a:lnTo>
                  <a:pt x="420567" y="38197"/>
                </a:lnTo>
                <a:lnTo>
                  <a:pt x="420567" y="28397"/>
                </a:lnTo>
                <a:lnTo>
                  <a:pt x="420926" y="27014"/>
                </a:lnTo>
                <a:lnTo>
                  <a:pt x="421644" y="24501"/>
                </a:lnTo>
                <a:lnTo>
                  <a:pt x="421698" y="24313"/>
                </a:lnTo>
                <a:lnTo>
                  <a:pt x="426175" y="18344"/>
                </a:lnTo>
                <a:lnTo>
                  <a:pt x="429237" y="16774"/>
                </a:lnTo>
                <a:lnTo>
                  <a:pt x="458828" y="16774"/>
                </a:lnTo>
                <a:lnTo>
                  <a:pt x="456126" y="11245"/>
                </a:lnTo>
                <a:lnTo>
                  <a:pt x="452608" y="7224"/>
                </a:lnTo>
                <a:lnTo>
                  <a:pt x="443561" y="1444"/>
                </a:lnTo>
                <a:lnTo>
                  <a:pt x="438535" y="0"/>
                </a:lnTo>
                <a:close/>
              </a:path>
              <a:path w="534035" h="148590">
                <a:moveTo>
                  <a:pt x="458828" y="16774"/>
                </a:moveTo>
                <a:lnTo>
                  <a:pt x="436651" y="16774"/>
                </a:lnTo>
                <a:lnTo>
                  <a:pt x="439666" y="18344"/>
                </a:lnTo>
                <a:lnTo>
                  <a:pt x="442054" y="21486"/>
                </a:lnTo>
                <a:lnTo>
                  <a:pt x="444441" y="24501"/>
                </a:lnTo>
                <a:lnTo>
                  <a:pt x="445635" y="28397"/>
                </a:lnTo>
                <a:lnTo>
                  <a:pt x="445525" y="38197"/>
                </a:lnTo>
                <a:lnTo>
                  <a:pt x="444504" y="41716"/>
                </a:lnTo>
                <a:lnTo>
                  <a:pt x="441865" y="45359"/>
                </a:lnTo>
                <a:lnTo>
                  <a:pt x="439860" y="47935"/>
                </a:lnTo>
                <a:lnTo>
                  <a:pt x="437090" y="49380"/>
                </a:lnTo>
                <a:lnTo>
                  <a:pt x="459007" y="49380"/>
                </a:lnTo>
                <a:lnTo>
                  <a:pt x="461122" y="45045"/>
                </a:lnTo>
                <a:lnTo>
                  <a:pt x="462353" y="39579"/>
                </a:lnTo>
                <a:lnTo>
                  <a:pt x="462409" y="27014"/>
                </a:lnTo>
                <a:lnTo>
                  <a:pt x="461167" y="21486"/>
                </a:lnTo>
                <a:lnTo>
                  <a:pt x="458828" y="16774"/>
                </a:lnTo>
                <a:close/>
              </a:path>
            </a:pathLst>
          </a:custGeom>
          <a:solidFill>
            <a:srgbClr val="C5E0B4"/>
          </a:solidFill>
        </p:spPr>
        <p:txBody>
          <a:bodyPr wrap="square" lIns="0" tIns="0" rIns="0" bIns="0" rtlCol="0"/>
          <a:lstStyle/>
          <a:p>
            <a:endParaRPr dirty="0"/>
          </a:p>
        </p:txBody>
      </p:sp>
      <p:sp>
        <p:nvSpPr>
          <p:cNvPr id="19" name="object 19"/>
          <p:cNvSpPr/>
          <p:nvPr/>
        </p:nvSpPr>
        <p:spPr>
          <a:xfrm>
            <a:off x="8566351" y="7267129"/>
            <a:ext cx="534035" cy="149225"/>
          </a:xfrm>
          <a:custGeom>
            <a:avLst/>
            <a:gdLst/>
            <a:ahLst/>
            <a:cxnLst/>
            <a:rect l="l" t="t" r="r" b="b"/>
            <a:pathLst>
              <a:path w="534035" h="149225">
                <a:moveTo>
                  <a:pt x="99515" y="2450"/>
                </a:moveTo>
                <a:lnTo>
                  <a:pt x="0" y="2450"/>
                </a:lnTo>
                <a:lnTo>
                  <a:pt x="0" y="23936"/>
                </a:lnTo>
                <a:lnTo>
                  <a:pt x="74824" y="23936"/>
                </a:lnTo>
                <a:lnTo>
                  <a:pt x="12439" y="146257"/>
                </a:lnTo>
                <a:lnTo>
                  <a:pt x="38637" y="146257"/>
                </a:lnTo>
                <a:lnTo>
                  <a:pt x="99515" y="23182"/>
                </a:lnTo>
                <a:lnTo>
                  <a:pt x="99515" y="2450"/>
                </a:lnTo>
                <a:close/>
              </a:path>
              <a:path w="534035" h="149225">
                <a:moveTo>
                  <a:pt x="141290" y="107054"/>
                </a:moveTo>
                <a:lnTo>
                  <a:pt x="119615" y="107054"/>
                </a:lnTo>
                <a:lnTo>
                  <a:pt x="121630" y="116242"/>
                </a:lnTo>
                <a:lnTo>
                  <a:pt x="149253" y="145786"/>
                </a:lnTo>
                <a:lnTo>
                  <a:pt x="167488" y="148519"/>
                </a:lnTo>
                <a:lnTo>
                  <a:pt x="179975" y="147211"/>
                </a:lnTo>
                <a:lnTo>
                  <a:pt x="190859" y="143288"/>
                </a:lnTo>
                <a:lnTo>
                  <a:pt x="200142" y="136751"/>
                </a:lnTo>
                <a:lnTo>
                  <a:pt x="207506" y="127975"/>
                </a:lnTo>
                <a:lnTo>
                  <a:pt x="167488" y="127975"/>
                </a:lnTo>
                <a:lnTo>
                  <a:pt x="158006" y="126667"/>
                </a:lnTo>
                <a:lnTo>
                  <a:pt x="150478" y="122744"/>
                </a:lnTo>
                <a:lnTo>
                  <a:pt x="144937" y="116242"/>
                </a:lnTo>
                <a:lnTo>
                  <a:pt x="144641" y="115535"/>
                </a:lnTo>
                <a:lnTo>
                  <a:pt x="141290" y="107054"/>
                </a:lnTo>
                <a:close/>
              </a:path>
              <a:path w="534035" h="149225">
                <a:moveTo>
                  <a:pt x="221078" y="80102"/>
                </a:moveTo>
                <a:lnTo>
                  <a:pt x="199152" y="80102"/>
                </a:lnTo>
                <a:lnTo>
                  <a:pt x="198669" y="90939"/>
                </a:lnTo>
                <a:lnTo>
                  <a:pt x="197220" y="100457"/>
                </a:lnTo>
                <a:lnTo>
                  <a:pt x="167488" y="127975"/>
                </a:lnTo>
                <a:lnTo>
                  <a:pt x="207506" y="127975"/>
                </a:lnTo>
                <a:lnTo>
                  <a:pt x="220672" y="87605"/>
                </a:lnTo>
                <a:lnTo>
                  <a:pt x="220984" y="81987"/>
                </a:lnTo>
                <a:lnTo>
                  <a:pt x="221078" y="80102"/>
                </a:lnTo>
                <a:close/>
              </a:path>
              <a:path w="534035" h="149225">
                <a:moveTo>
                  <a:pt x="168054" y="0"/>
                </a:moveTo>
                <a:lnTo>
                  <a:pt x="129793" y="16648"/>
                </a:lnTo>
                <a:lnTo>
                  <a:pt x="119615" y="49946"/>
                </a:lnTo>
                <a:lnTo>
                  <a:pt x="119842" y="54339"/>
                </a:lnTo>
                <a:lnTo>
                  <a:pt x="141479" y="91410"/>
                </a:lnTo>
                <a:lnTo>
                  <a:pt x="156557" y="97253"/>
                </a:lnTo>
                <a:lnTo>
                  <a:pt x="165604" y="97253"/>
                </a:lnTo>
                <a:lnTo>
                  <a:pt x="175970" y="96181"/>
                </a:lnTo>
                <a:lnTo>
                  <a:pt x="185017" y="92965"/>
                </a:lnTo>
                <a:lnTo>
                  <a:pt x="192744" y="87605"/>
                </a:lnTo>
                <a:lnTo>
                  <a:pt x="199152" y="80102"/>
                </a:lnTo>
                <a:lnTo>
                  <a:pt x="221078" y="80102"/>
                </a:lnTo>
                <a:lnTo>
                  <a:pt x="221199" y="77652"/>
                </a:lnTo>
                <a:lnTo>
                  <a:pt x="160766" y="77652"/>
                </a:lnTo>
                <a:lnTo>
                  <a:pt x="154672" y="75076"/>
                </a:lnTo>
                <a:lnTo>
                  <a:pt x="150149" y="69924"/>
                </a:lnTo>
                <a:lnTo>
                  <a:pt x="145751" y="64772"/>
                </a:lnTo>
                <a:lnTo>
                  <a:pt x="143552" y="57987"/>
                </a:lnTo>
                <a:lnTo>
                  <a:pt x="143552" y="41150"/>
                </a:lnTo>
                <a:lnTo>
                  <a:pt x="145751" y="34239"/>
                </a:lnTo>
                <a:lnTo>
                  <a:pt x="150149" y="28836"/>
                </a:lnTo>
                <a:lnTo>
                  <a:pt x="154672" y="23433"/>
                </a:lnTo>
                <a:lnTo>
                  <a:pt x="160766" y="20732"/>
                </a:lnTo>
                <a:lnTo>
                  <a:pt x="209165" y="20732"/>
                </a:lnTo>
                <a:lnTo>
                  <a:pt x="207822" y="18470"/>
                </a:lnTo>
                <a:lnTo>
                  <a:pt x="200248" y="10389"/>
                </a:lnTo>
                <a:lnTo>
                  <a:pt x="191095" y="4617"/>
                </a:lnTo>
                <a:lnTo>
                  <a:pt x="180364" y="1154"/>
                </a:lnTo>
                <a:lnTo>
                  <a:pt x="168054" y="0"/>
                </a:lnTo>
                <a:close/>
              </a:path>
              <a:path w="534035" h="149225">
                <a:moveTo>
                  <a:pt x="209165" y="20732"/>
                </a:moveTo>
                <a:lnTo>
                  <a:pt x="176598" y="20732"/>
                </a:lnTo>
                <a:lnTo>
                  <a:pt x="183195" y="23433"/>
                </a:lnTo>
                <a:lnTo>
                  <a:pt x="188221" y="28836"/>
                </a:lnTo>
                <a:lnTo>
                  <a:pt x="189509" y="30156"/>
                </a:lnTo>
                <a:lnTo>
                  <a:pt x="193419" y="34239"/>
                </a:lnTo>
                <a:lnTo>
                  <a:pt x="195778" y="40569"/>
                </a:lnTo>
                <a:lnTo>
                  <a:pt x="195901" y="57987"/>
                </a:lnTo>
                <a:lnTo>
                  <a:pt x="193909" y="63233"/>
                </a:lnTo>
                <a:lnTo>
                  <a:pt x="193250" y="64772"/>
                </a:lnTo>
                <a:lnTo>
                  <a:pt x="183195" y="75076"/>
                </a:lnTo>
                <a:lnTo>
                  <a:pt x="176598" y="77652"/>
                </a:lnTo>
                <a:lnTo>
                  <a:pt x="221199" y="77652"/>
                </a:lnTo>
                <a:lnTo>
                  <a:pt x="221581" y="69924"/>
                </a:lnTo>
                <a:lnTo>
                  <a:pt x="220721" y="54339"/>
                </a:lnTo>
                <a:lnTo>
                  <a:pt x="218250" y="41150"/>
                </a:lnTo>
                <a:lnTo>
                  <a:pt x="218141" y="40569"/>
                </a:lnTo>
                <a:lnTo>
                  <a:pt x="213922" y="28836"/>
                </a:lnTo>
                <a:lnTo>
                  <a:pt x="213842" y="28613"/>
                </a:lnTo>
                <a:lnTo>
                  <a:pt x="209165" y="20732"/>
                </a:lnTo>
                <a:close/>
              </a:path>
              <a:path w="534035" h="149225">
                <a:moveTo>
                  <a:pt x="256634" y="120813"/>
                </a:moveTo>
                <a:lnTo>
                  <a:pt x="249095" y="120813"/>
                </a:lnTo>
                <a:lnTo>
                  <a:pt x="245699" y="122195"/>
                </a:lnTo>
                <a:lnTo>
                  <a:pt x="240237" y="127409"/>
                </a:lnTo>
                <a:lnTo>
                  <a:pt x="238854" y="130739"/>
                </a:lnTo>
                <a:lnTo>
                  <a:pt x="238854" y="138278"/>
                </a:lnTo>
                <a:lnTo>
                  <a:pt x="249095" y="148330"/>
                </a:lnTo>
                <a:lnTo>
                  <a:pt x="256634" y="148330"/>
                </a:lnTo>
                <a:lnTo>
                  <a:pt x="266372" y="130739"/>
                </a:lnTo>
                <a:lnTo>
                  <a:pt x="265053" y="127598"/>
                </a:lnTo>
                <a:lnTo>
                  <a:pt x="262414" y="124959"/>
                </a:lnTo>
                <a:lnTo>
                  <a:pt x="259775" y="122195"/>
                </a:lnTo>
                <a:lnTo>
                  <a:pt x="256634" y="120813"/>
                </a:lnTo>
                <a:close/>
              </a:path>
              <a:path w="534035" h="149225">
                <a:moveTo>
                  <a:pt x="305286" y="107054"/>
                </a:moveTo>
                <a:lnTo>
                  <a:pt x="283612" y="107054"/>
                </a:lnTo>
                <a:lnTo>
                  <a:pt x="285626" y="116242"/>
                </a:lnTo>
                <a:lnTo>
                  <a:pt x="313249" y="145786"/>
                </a:lnTo>
                <a:lnTo>
                  <a:pt x="331484" y="148519"/>
                </a:lnTo>
                <a:lnTo>
                  <a:pt x="343971" y="147211"/>
                </a:lnTo>
                <a:lnTo>
                  <a:pt x="354856" y="143288"/>
                </a:lnTo>
                <a:lnTo>
                  <a:pt x="364138" y="136751"/>
                </a:lnTo>
                <a:lnTo>
                  <a:pt x="371502" y="127975"/>
                </a:lnTo>
                <a:lnTo>
                  <a:pt x="331484" y="127975"/>
                </a:lnTo>
                <a:lnTo>
                  <a:pt x="322002" y="126667"/>
                </a:lnTo>
                <a:lnTo>
                  <a:pt x="314475" y="122744"/>
                </a:lnTo>
                <a:lnTo>
                  <a:pt x="308933" y="116242"/>
                </a:lnTo>
                <a:lnTo>
                  <a:pt x="308637" y="115535"/>
                </a:lnTo>
                <a:lnTo>
                  <a:pt x="305286" y="107054"/>
                </a:lnTo>
                <a:close/>
              </a:path>
              <a:path w="534035" h="149225">
                <a:moveTo>
                  <a:pt x="385074" y="80102"/>
                </a:moveTo>
                <a:lnTo>
                  <a:pt x="363148" y="80102"/>
                </a:lnTo>
                <a:lnTo>
                  <a:pt x="362665" y="90939"/>
                </a:lnTo>
                <a:lnTo>
                  <a:pt x="361217" y="100457"/>
                </a:lnTo>
                <a:lnTo>
                  <a:pt x="331484" y="127975"/>
                </a:lnTo>
                <a:lnTo>
                  <a:pt x="371502" y="127975"/>
                </a:lnTo>
                <a:lnTo>
                  <a:pt x="384668" y="87605"/>
                </a:lnTo>
                <a:lnTo>
                  <a:pt x="384717" y="87311"/>
                </a:lnTo>
                <a:lnTo>
                  <a:pt x="384981" y="81987"/>
                </a:lnTo>
                <a:lnTo>
                  <a:pt x="385074" y="80102"/>
                </a:lnTo>
                <a:close/>
              </a:path>
              <a:path w="534035" h="149225">
                <a:moveTo>
                  <a:pt x="332050" y="0"/>
                </a:moveTo>
                <a:lnTo>
                  <a:pt x="293789" y="16648"/>
                </a:lnTo>
                <a:lnTo>
                  <a:pt x="283612" y="49946"/>
                </a:lnTo>
                <a:lnTo>
                  <a:pt x="283838" y="54339"/>
                </a:lnTo>
                <a:lnTo>
                  <a:pt x="283965" y="56801"/>
                </a:lnTo>
                <a:lnTo>
                  <a:pt x="305475" y="91410"/>
                </a:lnTo>
                <a:lnTo>
                  <a:pt x="320553" y="97253"/>
                </a:lnTo>
                <a:lnTo>
                  <a:pt x="329600" y="97253"/>
                </a:lnTo>
                <a:lnTo>
                  <a:pt x="339966" y="96181"/>
                </a:lnTo>
                <a:lnTo>
                  <a:pt x="349013" y="92965"/>
                </a:lnTo>
                <a:lnTo>
                  <a:pt x="356740" y="87605"/>
                </a:lnTo>
                <a:lnTo>
                  <a:pt x="363148" y="80102"/>
                </a:lnTo>
                <a:lnTo>
                  <a:pt x="385074" y="80102"/>
                </a:lnTo>
                <a:lnTo>
                  <a:pt x="385195" y="77652"/>
                </a:lnTo>
                <a:lnTo>
                  <a:pt x="324762" y="77652"/>
                </a:lnTo>
                <a:lnTo>
                  <a:pt x="318668" y="75076"/>
                </a:lnTo>
                <a:lnTo>
                  <a:pt x="314145" y="69924"/>
                </a:lnTo>
                <a:lnTo>
                  <a:pt x="309747" y="64772"/>
                </a:lnTo>
                <a:lnTo>
                  <a:pt x="307548" y="57987"/>
                </a:lnTo>
                <a:lnTo>
                  <a:pt x="307548" y="41150"/>
                </a:lnTo>
                <a:lnTo>
                  <a:pt x="309747" y="34239"/>
                </a:lnTo>
                <a:lnTo>
                  <a:pt x="314145" y="28836"/>
                </a:lnTo>
                <a:lnTo>
                  <a:pt x="318668" y="23433"/>
                </a:lnTo>
                <a:lnTo>
                  <a:pt x="324762" y="20732"/>
                </a:lnTo>
                <a:lnTo>
                  <a:pt x="373161" y="20732"/>
                </a:lnTo>
                <a:lnTo>
                  <a:pt x="371818" y="18470"/>
                </a:lnTo>
                <a:lnTo>
                  <a:pt x="364244" y="10389"/>
                </a:lnTo>
                <a:lnTo>
                  <a:pt x="355091" y="4617"/>
                </a:lnTo>
                <a:lnTo>
                  <a:pt x="344360" y="1154"/>
                </a:lnTo>
                <a:lnTo>
                  <a:pt x="332050" y="0"/>
                </a:lnTo>
                <a:close/>
              </a:path>
              <a:path w="534035" h="149225">
                <a:moveTo>
                  <a:pt x="373161" y="20732"/>
                </a:moveTo>
                <a:lnTo>
                  <a:pt x="340594" y="20732"/>
                </a:lnTo>
                <a:lnTo>
                  <a:pt x="347191" y="23433"/>
                </a:lnTo>
                <a:lnTo>
                  <a:pt x="352217" y="28836"/>
                </a:lnTo>
                <a:lnTo>
                  <a:pt x="353505" y="30156"/>
                </a:lnTo>
                <a:lnTo>
                  <a:pt x="357415" y="34239"/>
                </a:lnTo>
                <a:lnTo>
                  <a:pt x="359775" y="40569"/>
                </a:lnTo>
                <a:lnTo>
                  <a:pt x="359897" y="57987"/>
                </a:lnTo>
                <a:lnTo>
                  <a:pt x="357905" y="63233"/>
                </a:lnTo>
                <a:lnTo>
                  <a:pt x="357246" y="64772"/>
                </a:lnTo>
                <a:lnTo>
                  <a:pt x="347191" y="75076"/>
                </a:lnTo>
                <a:lnTo>
                  <a:pt x="340594" y="77652"/>
                </a:lnTo>
                <a:lnTo>
                  <a:pt x="385195" y="77652"/>
                </a:lnTo>
                <a:lnTo>
                  <a:pt x="377918" y="28836"/>
                </a:lnTo>
                <a:lnTo>
                  <a:pt x="377838" y="28613"/>
                </a:lnTo>
                <a:lnTo>
                  <a:pt x="373161" y="20732"/>
                </a:lnTo>
                <a:close/>
              </a:path>
              <a:path w="534035" h="149225">
                <a:moveTo>
                  <a:pt x="509591" y="82175"/>
                </a:moveTo>
                <a:lnTo>
                  <a:pt x="498408" y="82175"/>
                </a:lnTo>
                <a:lnTo>
                  <a:pt x="493221" y="83683"/>
                </a:lnTo>
                <a:lnTo>
                  <a:pt x="488796" y="86510"/>
                </a:lnTo>
                <a:lnTo>
                  <a:pt x="484398" y="89274"/>
                </a:lnTo>
                <a:lnTo>
                  <a:pt x="480942" y="93232"/>
                </a:lnTo>
                <a:lnTo>
                  <a:pt x="478429" y="98384"/>
                </a:lnTo>
                <a:lnTo>
                  <a:pt x="475902" y="103473"/>
                </a:lnTo>
                <a:lnTo>
                  <a:pt x="474660" y="109064"/>
                </a:lnTo>
                <a:lnTo>
                  <a:pt x="474660" y="121755"/>
                </a:lnTo>
                <a:lnTo>
                  <a:pt x="498848" y="148707"/>
                </a:lnTo>
                <a:lnTo>
                  <a:pt x="510031" y="148707"/>
                </a:lnTo>
                <a:lnTo>
                  <a:pt x="530072" y="131933"/>
                </a:lnTo>
                <a:lnTo>
                  <a:pt x="500732" y="131933"/>
                </a:lnTo>
                <a:lnTo>
                  <a:pt x="497591" y="130488"/>
                </a:lnTo>
                <a:lnTo>
                  <a:pt x="495204" y="127598"/>
                </a:lnTo>
                <a:lnTo>
                  <a:pt x="492942" y="124582"/>
                </a:lnTo>
                <a:lnTo>
                  <a:pt x="491811" y="120498"/>
                </a:lnTo>
                <a:lnTo>
                  <a:pt x="491811" y="110321"/>
                </a:lnTo>
                <a:lnTo>
                  <a:pt x="500293" y="99138"/>
                </a:lnTo>
                <a:lnTo>
                  <a:pt x="529893" y="99138"/>
                </a:lnTo>
                <a:lnTo>
                  <a:pt x="527182" y="93609"/>
                </a:lnTo>
                <a:lnTo>
                  <a:pt x="523664" y="89588"/>
                </a:lnTo>
                <a:lnTo>
                  <a:pt x="519140" y="86698"/>
                </a:lnTo>
                <a:lnTo>
                  <a:pt x="514617" y="83683"/>
                </a:lnTo>
                <a:lnTo>
                  <a:pt x="509591" y="82175"/>
                </a:lnTo>
                <a:close/>
              </a:path>
              <a:path w="534035" h="149225">
                <a:moveTo>
                  <a:pt x="521214" y="2450"/>
                </a:moveTo>
                <a:lnTo>
                  <a:pt x="502177" y="2450"/>
                </a:lnTo>
                <a:lnTo>
                  <a:pt x="415290" y="146257"/>
                </a:lnTo>
                <a:lnTo>
                  <a:pt x="434138" y="146257"/>
                </a:lnTo>
                <a:lnTo>
                  <a:pt x="521214" y="2450"/>
                </a:lnTo>
                <a:close/>
              </a:path>
              <a:path w="534035" h="149225">
                <a:moveTo>
                  <a:pt x="529893" y="99138"/>
                </a:moveTo>
                <a:lnTo>
                  <a:pt x="507832" y="99138"/>
                </a:lnTo>
                <a:lnTo>
                  <a:pt x="510910" y="100646"/>
                </a:lnTo>
                <a:lnTo>
                  <a:pt x="515685" y="106677"/>
                </a:lnTo>
                <a:lnTo>
                  <a:pt x="516784" y="110321"/>
                </a:lnTo>
                <a:lnTo>
                  <a:pt x="516782" y="120498"/>
                </a:lnTo>
                <a:lnTo>
                  <a:pt x="515685" y="124080"/>
                </a:lnTo>
                <a:lnTo>
                  <a:pt x="513252" y="127284"/>
                </a:lnTo>
                <a:lnTo>
                  <a:pt x="510945" y="130488"/>
                </a:lnTo>
                <a:lnTo>
                  <a:pt x="510805" y="130488"/>
                </a:lnTo>
                <a:lnTo>
                  <a:pt x="508146" y="131933"/>
                </a:lnTo>
                <a:lnTo>
                  <a:pt x="530072" y="131933"/>
                </a:lnTo>
                <a:lnTo>
                  <a:pt x="532396" y="127284"/>
                </a:lnTo>
                <a:lnTo>
                  <a:pt x="533639" y="121755"/>
                </a:lnTo>
                <a:lnTo>
                  <a:pt x="533579" y="109064"/>
                </a:lnTo>
                <a:lnTo>
                  <a:pt x="532334" y="103787"/>
                </a:lnTo>
                <a:lnTo>
                  <a:pt x="529893" y="99138"/>
                </a:lnTo>
                <a:close/>
              </a:path>
              <a:path w="534035" h="149225">
                <a:moveTo>
                  <a:pt x="438535" y="188"/>
                </a:moveTo>
                <a:lnTo>
                  <a:pt x="424337" y="188"/>
                </a:lnTo>
                <a:lnTo>
                  <a:pt x="417238" y="3329"/>
                </a:lnTo>
                <a:lnTo>
                  <a:pt x="406306" y="15769"/>
                </a:lnTo>
                <a:lnTo>
                  <a:pt x="403605" y="23685"/>
                </a:lnTo>
                <a:lnTo>
                  <a:pt x="403605" y="39768"/>
                </a:lnTo>
                <a:lnTo>
                  <a:pt x="427792" y="66720"/>
                </a:lnTo>
                <a:lnTo>
                  <a:pt x="438975" y="66720"/>
                </a:lnTo>
                <a:lnTo>
                  <a:pt x="459007" y="49569"/>
                </a:lnTo>
                <a:lnTo>
                  <a:pt x="429551" y="49569"/>
                </a:lnTo>
                <a:lnTo>
                  <a:pt x="426347" y="48124"/>
                </a:lnTo>
                <a:lnTo>
                  <a:pt x="423960" y="45234"/>
                </a:lnTo>
                <a:lnTo>
                  <a:pt x="421698" y="42344"/>
                </a:lnTo>
                <a:lnTo>
                  <a:pt x="420567" y="38386"/>
                </a:lnTo>
                <a:lnTo>
                  <a:pt x="420567" y="28585"/>
                </a:lnTo>
                <a:lnTo>
                  <a:pt x="420926" y="27203"/>
                </a:lnTo>
                <a:lnTo>
                  <a:pt x="421644" y="24690"/>
                </a:lnTo>
                <a:lnTo>
                  <a:pt x="421698" y="24501"/>
                </a:lnTo>
                <a:lnTo>
                  <a:pt x="426175" y="18533"/>
                </a:lnTo>
                <a:lnTo>
                  <a:pt x="429237" y="16962"/>
                </a:lnTo>
                <a:lnTo>
                  <a:pt x="458828" y="16962"/>
                </a:lnTo>
                <a:lnTo>
                  <a:pt x="456126" y="11434"/>
                </a:lnTo>
                <a:lnTo>
                  <a:pt x="452608" y="7413"/>
                </a:lnTo>
                <a:lnTo>
                  <a:pt x="443561" y="1633"/>
                </a:lnTo>
                <a:lnTo>
                  <a:pt x="438535" y="188"/>
                </a:lnTo>
                <a:close/>
              </a:path>
              <a:path w="534035" h="149225">
                <a:moveTo>
                  <a:pt x="458828" y="16962"/>
                </a:moveTo>
                <a:lnTo>
                  <a:pt x="436651" y="16962"/>
                </a:lnTo>
                <a:lnTo>
                  <a:pt x="439666" y="18533"/>
                </a:lnTo>
                <a:lnTo>
                  <a:pt x="442054" y="21674"/>
                </a:lnTo>
                <a:lnTo>
                  <a:pt x="444441" y="24690"/>
                </a:lnTo>
                <a:lnTo>
                  <a:pt x="445635" y="28585"/>
                </a:lnTo>
                <a:lnTo>
                  <a:pt x="445525" y="38386"/>
                </a:lnTo>
                <a:lnTo>
                  <a:pt x="444504" y="41904"/>
                </a:lnTo>
                <a:lnTo>
                  <a:pt x="441865" y="45548"/>
                </a:lnTo>
                <a:lnTo>
                  <a:pt x="439860" y="48124"/>
                </a:lnTo>
                <a:lnTo>
                  <a:pt x="437090" y="49569"/>
                </a:lnTo>
                <a:lnTo>
                  <a:pt x="459007" y="49569"/>
                </a:lnTo>
                <a:lnTo>
                  <a:pt x="461122" y="45234"/>
                </a:lnTo>
                <a:lnTo>
                  <a:pt x="462353" y="39768"/>
                </a:lnTo>
                <a:lnTo>
                  <a:pt x="462409" y="27203"/>
                </a:lnTo>
                <a:lnTo>
                  <a:pt x="461167" y="21674"/>
                </a:lnTo>
                <a:lnTo>
                  <a:pt x="458828" y="16962"/>
                </a:lnTo>
                <a:close/>
              </a:path>
            </a:pathLst>
          </a:custGeom>
          <a:solidFill>
            <a:srgbClr val="C5E0B4"/>
          </a:solidFill>
        </p:spPr>
        <p:txBody>
          <a:bodyPr wrap="square" lIns="0" tIns="0" rIns="0" bIns="0" rtlCol="0"/>
          <a:lstStyle/>
          <a:p>
            <a:endParaRPr dirty="0"/>
          </a:p>
        </p:txBody>
      </p:sp>
      <p:sp>
        <p:nvSpPr>
          <p:cNvPr id="20" name="object 20"/>
          <p:cNvSpPr/>
          <p:nvPr/>
        </p:nvSpPr>
        <p:spPr>
          <a:xfrm>
            <a:off x="10355177" y="7204492"/>
            <a:ext cx="535940" cy="148590"/>
          </a:xfrm>
          <a:custGeom>
            <a:avLst/>
            <a:gdLst/>
            <a:ahLst/>
            <a:cxnLst/>
            <a:rect l="l" t="t" r="r" b="b"/>
            <a:pathLst>
              <a:path w="535940" h="148590">
                <a:moveTo>
                  <a:pt x="60626" y="0"/>
                </a:moveTo>
                <a:lnTo>
                  <a:pt x="43035" y="0"/>
                </a:lnTo>
                <a:lnTo>
                  <a:pt x="35182" y="1633"/>
                </a:lnTo>
                <a:lnTo>
                  <a:pt x="21360" y="8167"/>
                </a:lnTo>
                <a:lnTo>
                  <a:pt x="15957" y="12753"/>
                </a:lnTo>
                <a:lnTo>
                  <a:pt x="8167" y="24564"/>
                </a:lnTo>
                <a:lnTo>
                  <a:pt x="6219" y="31287"/>
                </a:lnTo>
                <a:lnTo>
                  <a:pt x="6219" y="45108"/>
                </a:lnTo>
                <a:lnTo>
                  <a:pt x="7957" y="50888"/>
                </a:lnTo>
                <a:lnTo>
                  <a:pt x="11308" y="55977"/>
                </a:lnTo>
                <a:lnTo>
                  <a:pt x="14826" y="61129"/>
                </a:lnTo>
                <a:lnTo>
                  <a:pt x="20085" y="65024"/>
                </a:lnTo>
                <a:lnTo>
                  <a:pt x="20266" y="65024"/>
                </a:lnTo>
                <a:lnTo>
                  <a:pt x="26575" y="67285"/>
                </a:lnTo>
                <a:lnTo>
                  <a:pt x="0" y="95306"/>
                </a:lnTo>
                <a:lnTo>
                  <a:pt x="0" y="112268"/>
                </a:lnTo>
                <a:lnTo>
                  <a:pt x="24501" y="142864"/>
                </a:lnTo>
                <a:lnTo>
                  <a:pt x="51830" y="148519"/>
                </a:lnTo>
                <a:lnTo>
                  <a:pt x="59322" y="148165"/>
                </a:lnTo>
                <a:lnTo>
                  <a:pt x="96660" y="127786"/>
                </a:lnTo>
                <a:lnTo>
                  <a:pt x="43537" y="127786"/>
                </a:lnTo>
                <a:lnTo>
                  <a:pt x="36815" y="125462"/>
                </a:lnTo>
                <a:lnTo>
                  <a:pt x="26512" y="116164"/>
                </a:lnTo>
                <a:lnTo>
                  <a:pt x="23936" y="109944"/>
                </a:lnTo>
                <a:lnTo>
                  <a:pt x="23936" y="94614"/>
                </a:lnTo>
                <a:lnTo>
                  <a:pt x="26386" y="88520"/>
                </a:lnTo>
                <a:lnTo>
                  <a:pt x="36313" y="79097"/>
                </a:lnTo>
                <a:lnTo>
                  <a:pt x="43160" y="76709"/>
                </a:lnTo>
                <a:lnTo>
                  <a:pt x="93765" y="76709"/>
                </a:lnTo>
                <a:lnTo>
                  <a:pt x="92478" y="74762"/>
                </a:lnTo>
                <a:lnTo>
                  <a:pt x="85882" y="70050"/>
                </a:lnTo>
                <a:lnTo>
                  <a:pt x="77086" y="67285"/>
                </a:lnTo>
                <a:lnTo>
                  <a:pt x="83746" y="65024"/>
                </a:lnTo>
                <a:lnTo>
                  <a:pt x="88772" y="61317"/>
                </a:lnTo>
                <a:lnTo>
                  <a:pt x="89682" y="59935"/>
                </a:lnTo>
                <a:lnTo>
                  <a:pt x="44668" y="59935"/>
                </a:lnTo>
                <a:lnTo>
                  <a:pt x="39140" y="58113"/>
                </a:lnTo>
                <a:lnTo>
                  <a:pt x="31416" y="50888"/>
                </a:lnTo>
                <a:lnTo>
                  <a:pt x="29402" y="45988"/>
                </a:lnTo>
                <a:lnTo>
                  <a:pt x="29402" y="34051"/>
                </a:lnTo>
                <a:lnTo>
                  <a:pt x="31412" y="29213"/>
                </a:lnTo>
                <a:lnTo>
                  <a:pt x="39454" y="21674"/>
                </a:lnTo>
                <a:lnTo>
                  <a:pt x="44920" y="19789"/>
                </a:lnTo>
                <a:lnTo>
                  <a:pt x="92345" y="19789"/>
                </a:lnTo>
                <a:lnTo>
                  <a:pt x="87704" y="12753"/>
                </a:lnTo>
                <a:lnTo>
                  <a:pt x="82301" y="8167"/>
                </a:lnTo>
                <a:lnTo>
                  <a:pt x="68479" y="1633"/>
                </a:lnTo>
                <a:lnTo>
                  <a:pt x="60626" y="0"/>
                </a:lnTo>
                <a:close/>
              </a:path>
              <a:path w="535940" h="148590">
                <a:moveTo>
                  <a:pt x="93765" y="76709"/>
                </a:moveTo>
                <a:lnTo>
                  <a:pt x="60500" y="76709"/>
                </a:lnTo>
                <a:lnTo>
                  <a:pt x="67285" y="79097"/>
                </a:lnTo>
                <a:lnTo>
                  <a:pt x="72186" y="83871"/>
                </a:lnTo>
                <a:lnTo>
                  <a:pt x="77212" y="88520"/>
                </a:lnTo>
                <a:lnTo>
                  <a:pt x="79725" y="94614"/>
                </a:lnTo>
                <a:lnTo>
                  <a:pt x="79725" y="109944"/>
                </a:lnTo>
                <a:lnTo>
                  <a:pt x="77149" y="116164"/>
                </a:lnTo>
                <a:lnTo>
                  <a:pt x="66846" y="125462"/>
                </a:lnTo>
                <a:lnTo>
                  <a:pt x="60123" y="127786"/>
                </a:lnTo>
                <a:lnTo>
                  <a:pt x="96660" y="127786"/>
                </a:lnTo>
                <a:lnTo>
                  <a:pt x="101525" y="120059"/>
                </a:lnTo>
                <a:lnTo>
                  <a:pt x="103661" y="112268"/>
                </a:lnTo>
                <a:lnTo>
                  <a:pt x="103661" y="95306"/>
                </a:lnTo>
                <a:lnTo>
                  <a:pt x="101400" y="87955"/>
                </a:lnTo>
                <a:lnTo>
                  <a:pt x="96876" y="81421"/>
                </a:lnTo>
                <a:lnTo>
                  <a:pt x="93765" y="76709"/>
                </a:lnTo>
                <a:close/>
              </a:path>
              <a:path w="535940" h="148590">
                <a:moveTo>
                  <a:pt x="92345" y="19789"/>
                </a:moveTo>
                <a:lnTo>
                  <a:pt x="58741" y="19789"/>
                </a:lnTo>
                <a:lnTo>
                  <a:pt x="64207" y="21674"/>
                </a:lnTo>
                <a:lnTo>
                  <a:pt x="72249" y="29213"/>
                </a:lnTo>
                <a:lnTo>
                  <a:pt x="74259" y="34051"/>
                </a:lnTo>
                <a:lnTo>
                  <a:pt x="74259" y="45988"/>
                </a:lnTo>
                <a:lnTo>
                  <a:pt x="72244" y="50888"/>
                </a:lnTo>
                <a:lnTo>
                  <a:pt x="64521" y="58113"/>
                </a:lnTo>
                <a:lnTo>
                  <a:pt x="58992" y="59935"/>
                </a:lnTo>
                <a:lnTo>
                  <a:pt x="89682" y="59935"/>
                </a:lnTo>
                <a:lnTo>
                  <a:pt x="92164" y="56165"/>
                </a:lnTo>
                <a:lnTo>
                  <a:pt x="95682" y="50888"/>
                </a:lnTo>
                <a:lnTo>
                  <a:pt x="97442" y="45108"/>
                </a:lnTo>
                <a:lnTo>
                  <a:pt x="97442" y="31287"/>
                </a:lnTo>
                <a:lnTo>
                  <a:pt x="95494" y="24564"/>
                </a:lnTo>
                <a:lnTo>
                  <a:pt x="92345" y="19789"/>
                </a:lnTo>
                <a:close/>
              </a:path>
              <a:path w="535940" h="148590">
                <a:moveTo>
                  <a:pt x="212124" y="20732"/>
                </a:moveTo>
                <a:lnTo>
                  <a:pt x="179488" y="20732"/>
                </a:lnTo>
                <a:lnTo>
                  <a:pt x="185268" y="22868"/>
                </a:lnTo>
                <a:lnTo>
                  <a:pt x="189163" y="27140"/>
                </a:lnTo>
                <a:lnTo>
                  <a:pt x="193184" y="31287"/>
                </a:lnTo>
                <a:lnTo>
                  <a:pt x="195194" y="37066"/>
                </a:lnTo>
                <a:lnTo>
                  <a:pt x="195194" y="51893"/>
                </a:lnTo>
                <a:lnTo>
                  <a:pt x="167488" y="88018"/>
                </a:lnTo>
                <a:lnTo>
                  <a:pt x="122066" y="127221"/>
                </a:lnTo>
                <a:lnTo>
                  <a:pt x="122066" y="146068"/>
                </a:lnTo>
                <a:lnTo>
                  <a:pt x="224220" y="146068"/>
                </a:lnTo>
                <a:lnTo>
                  <a:pt x="224220" y="124582"/>
                </a:lnTo>
                <a:lnTo>
                  <a:pt x="156934" y="124582"/>
                </a:lnTo>
                <a:lnTo>
                  <a:pt x="182378" y="102530"/>
                </a:lnTo>
                <a:lnTo>
                  <a:pt x="212110" y="66767"/>
                </a:lnTo>
                <a:lnTo>
                  <a:pt x="217623" y="42595"/>
                </a:lnTo>
                <a:lnTo>
                  <a:pt x="217623" y="34051"/>
                </a:lnTo>
                <a:lnTo>
                  <a:pt x="215675" y="26575"/>
                </a:lnTo>
                <a:lnTo>
                  <a:pt x="212124" y="20732"/>
                </a:lnTo>
                <a:close/>
              </a:path>
              <a:path w="535940" h="148590">
                <a:moveTo>
                  <a:pt x="180744" y="188"/>
                </a:moveTo>
                <a:lnTo>
                  <a:pt x="171823" y="188"/>
                </a:lnTo>
                <a:lnTo>
                  <a:pt x="160951" y="1036"/>
                </a:lnTo>
                <a:lnTo>
                  <a:pt x="125835" y="30061"/>
                </a:lnTo>
                <a:lnTo>
                  <a:pt x="121871" y="51893"/>
                </a:lnTo>
                <a:lnTo>
                  <a:pt x="144295" y="51893"/>
                </a:lnTo>
                <a:lnTo>
                  <a:pt x="146732" y="38225"/>
                </a:lnTo>
                <a:lnTo>
                  <a:pt x="152128" y="28506"/>
                </a:lnTo>
                <a:lnTo>
                  <a:pt x="160491" y="22676"/>
                </a:lnTo>
                <a:lnTo>
                  <a:pt x="171823" y="20732"/>
                </a:lnTo>
                <a:lnTo>
                  <a:pt x="212124" y="20732"/>
                </a:lnTo>
                <a:lnTo>
                  <a:pt x="208011" y="13758"/>
                </a:lnTo>
                <a:lnTo>
                  <a:pt x="202608" y="8858"/>
                </a:lnTo>
                <a:lnTo>
                  <a:pt x="195571" y="5465"/>
                </a:lnTo>
                <a:lnTo>
                  <a:pt x="188660" y="1947"/>
                </a:lnTo>
                <a:lnTo>
                  <a:pt x="180744" y="188"/>
                </a:lnTo>
                <a:close/>
              </a:path>
              <a:path w="535940" h="148590">
                <a:moveTo>
                  <a:pt x="258330" y="120624"/>
                </a:moveTo>
                <a:lnTo>
                  <a:pt x="250791" y="120624"/>
                </a:lnTo>
                <a:lnTo>
                  <a:pt x="247396" y="122006"/>
                </a:lnTo>
                <a:lnTo>
                  <a:pt x="241933" y="127221"/>
                </a:lnTo>
                <a:lnTo>
                  <a:pt x="240551" y="130550"/>
                </a:lnTo>
                <a:lnTo>
                  <a:pt x="240551" y="138090"/>
                </a:lnTo>
                <a:lnTo>
                  <a:pt x="250791" y="148142"/>
                </a:lnTo>
                <a:lnTo>
                  <a:pt x="258330" y="148142"/>
                </a:lnTo>
                <a:lnTo>
                  <a:pt x="268068" y="130550"/>
                </a:lnTo>
                <a:lnTo>
                  <a:pt x="266749" y="127409"/>
                </a:lnTo>
                <a:lnTo>
                  <a:pt x="264110" y="124771"/>
                </a:lnTo>
                <a:lnTo>
                  <a:pt x="261472" y="122006"/>
                </a:lnTo>
                <a:lnTo>
                  <a:pt x="258330" y="120624"/>
                </a:lnTo>
                <a:close/>
              </a:path>
              <a:path w="535940" h="148590">
                <a:moveTo>
                  <a:pt x="336008" y="0"/>
                </a:moveTo>
                <a:lnTo>
                  <a:pt x="298124" y="18093"/>
                </a:lnTo>
                <a:lnTo>
                  <a:pt x="285756" y="56260"/>
                </a:lnTo>
                <a:lnTo>
                  <a:pt x="284931" y="73882"/>
                </a:lnTo>
                <a:lnTo>
                  <a:pt x="285779" y="91599"/>
                </a:lnTo>
                <a:lnTo>
                  <a:pt x="298501" y="130048"/>
                </a:lnTo>
                <a:lnTo>
                  <a:pt x="336950" y="148330"/>
                </a:lnTo>
                <a:lnTo>
                  <a:pt x="348412" y="147199"/>
                </a:lnTo>
                <a:lnTo>
                  <a:pt x="358484" y="143807"/>
                </a:lnTo>
                <a:lnTo>
                  <a:pt x="367165" y="138152"/>
                </a:lnTo>
                <a:lnTo>
                  <a:pt x="374457" y="130236"/>
                </a:lnTo>
                <a:lnTo>
                  <a:pt x="376393" y="126844"/>
                </a:lnTo>
                <a:lnTo>
                  <a:pt x="327464" y="126844"/>
                </a:lnTo>
                <a:lnTo>
                  <a:pt x="320616" y="122760"/>
                </a:lnTo>
                <a:lnTo>
                  <a:pt x="308886" y="74636"/>
                </a:lnTo>
                <a:lnTo>
                  <a:pt x="308874" y="73882"/>
                </a:lnTo>
                <a:lnTo>
                  <a:pt x="309285" y="61301"/>
                </a:lnTo>
                <a:lnTo>
                  <a:pt x="309291" y="61089"/>
                </a:lnTo>
                <a:lnTo>
                  <a:pt x="327024" y="21297"/>
                </a:lnTo>
                <a:lnTo>
                  <a:pt x="375994" y="21297"/>
                </a:lnTo>
                <a:lnTo>
                  <a:pt x="374269" y="18282"/>
                </a:lnTo>
                <a:lnTo>
                  <a:pt x="366859" y="10283"/>
                </a:lnTo>
                <a:lnTo>
                  <a:pt x="358012" y="4570"/>
                </a:lnTo>
                <a:lnTo>
                  <a:pt x="347729" y="1142"/>
                </a:lnTo>
                <a:lnTo>
                  <a:pt x="336008" y="0"/>
                </a:lnTo>
                <a:close/>
              </a:path>
              <a:path w="535940" h="148590">
                <a:moveTo>
                  <a:pt x="375994" y="21297"/>
                </a:moveTo>
                <a:lnTo>
                  <a:pt x="344741" y="21297"/>
                </a:lnTo>
                <a:lnTo>
                  <a:pt x="351651" y="25444"/>
                </a:lnTo>
                <a:lnTo>
                  <a:pt x="356552" y="33737"/>
                </a:lnTo>
                <a:lnTo>
                  <a:pt x="363883" y="73882"/>
                </a:lnTo>
                <a:lnTo>
                  <a:pt x="363896" y="74636"/>
                </a:lnTo>
                <a:lnTo>
                  <a:pt x="363462" y="87205"/>
                </a:lnTo>
                <a:lnTo>
                  <a:pt x="363455" y="87417"/>
                </a:lnTo>
                <a:lnTo>
                  <a:pt x="362112" y="98431"/>
                </a:lnTo>
                <a:lnTo>
                  <a:pt x="360028" y="106865"/>
                </a:lnTo>
                <a:lnTo>
                  <a:pt x="359923" y="107289"/>
                </a:lnTo>
                <a:lnTo>
                  <a:pt x="359874" y="107490"/>
                </a:lnTo>
                <a:lnTo>
                  <a:pt x="356740" y="114593"/>
                </a:lnTo>
                <a:lnTo>
                  <a:pt x="351966" y="122760"/>
                </a:lnTo>
                <a:lnTo>
                  <a:pt x="345180" y="126844"/>
                </a:lnTo>
                <a:lnTo>
                  <a:pt x="376393" y="126844"/>
                </a:lnTo>
                <a:lnTo>
                  <a:pt x="380312" y="119976"/>
                </a:lnTo>
                <a:lnTo>
                  <a:pt x="384427" y="107490"/>
                </a:lnTo>
                <a:lnTo>
                  <a:pt x="384493" y="107289"/>
                </a:lnTo>
                <a:lnTo>
                  <a:pt x="387002" y="92176"/>
                </a:lnTo>
                <a:lnTo>
                  <a:pt x="387839" y="74636"/>
                </a:lnTo>
                <a:lnTo>
                  <a:pt x="386991" y="56837"/>
                </a:lnTo>
                <a:lnTo>
                  <a:pt x="384446" y="41511"/>
                </a:lnTo>
                <a:lnTo>
                  <a:pt x="380206" y="28660"/>
                </a:lnTo>
                <a:lnTo>
                  <a:pt x="375994" y="21297"/>
                </a:lnTo>
                <a:close/>
              </a:path>
              <a:path w="535940" h="148590">
                <a:moveTo>
                  <a:pt x="511287" y="81987"/>
                </a:moveTo>
                <a:lnTo>
                  <a:pt x="500104" y="81987"/>
                </a:lnTo>
                <a:lnTo>
                  <a:pt x="494917" y="83494"/>
                </a:lnTo>
                <a:lnTo>
                  <a:pt x="490492" y="86321"/>
                </a:lnTo>
                <a:lnTo>
                  <a:pt x="486094" y="89086"/>
                </a:lnTo>
                <a:lnTo>
                  <a:pt x="482639" y="93044"/>
                </a:lnTo>
                <a:lnTo>
                  <a:pt x="480126" y="98195"/>
                </a:lnTo>
                <a:lnTo>
                  <a:pt x="477599" y="103284"/>
                </a:lnTo>
                <a:lnTo>
                  <a:pt x="476356" y="108876"/>
                </a:lnTo>
                <a:lnTo>
                  <a:pt x="476356" y="121566"/>
                </a:lnTo>
                <a:lnTo>
                  <a:pt x="500544" y="148519"/>
                </a:lnTo>
                <a:lnTo>
                  <a:pt x="511727" y="148519"/>
                </a:lnTo>
                <a:lnTo>
                  <a:pt x="531768" y="131744"/>
                </a:lnTo>
                <a:lnTo>
                  <a:pt x="502429" y="131744"/>
                </a:lnTo>
                <a:lnTo>
                  <a:pt x="499287" y="130299"/>
                </a:lnTo>
                <a:lnTo>
                  <a:pt x="496900" y="127409"/>
                </a:lnTo>
                <a:lnTo>
                  <a:pt x="494638" y="124394"/>
                </a:lnTo>
                <a:lnTo>
                  <a:pt x="493508" y="120310"/>
                </a:lnTo>
                <a:lnTo>
                  <a:pt x="493508" y="110132"/>
                </a:lnTo>
                <a:lnTo>
                  <a:pt x="501989" y="98949"/>
                </a:lnTo>
                <a:lnTo>
                  <a:pt x="531589" y="98949"/>
                </a:lnTo>
                <a:lnTo>
                  <a:pt x="528878" y="93421"/>
                </a:lnTo>
                <a:lnTo>
                  <a:pt x="525360" y="89400"/>
                </a:lnTo>
                <a:lnTo>
                  <a:pt x="520837" y="86510"/>
                </a:lnTo>
                <a:lnTo>
                  <a:pt x="516313" y="83494"/>
                </a:lnTo>
                <a:lnTo>
                  <a:pt x="511287" y="81987"/>
                </a:lnTo>
                <a:close/>
              </a:path>
              <a:path w="535940" h="148590">
                <a:moveTo>
                  <a:pt x="522910" y="2261"/>
                </a:moveTo>
                <a:lnTo>
                  <a:pt x="503874" y="2261"/>
                </a:lnTo>
                <a:lnTo>
                  <a:pt x="416986" y="146068"/>
                </a:lnTo>
                <a:lnTo>
                  <a:pt x="435834" y="146068"/>
                </a:lnTo>
                <a:lnTo>
                  <a:pt x="522910" y="2261"/>
                </a:lnTo>
                <a:close/>
              </a:path>
              <a:path w="535940" h="148590">
                <a:moveTo>
                  <a:pt x="531589" y="98949"/>
                </a:moveTo>
                <a:lnTo>
                  <a:pt x="509528" y="98949"/>
                </a:lnTo>
                <a:lnTo>
                  <a:pt x="512606" y="100457"/>
                </a:lnTo>
                <a:lnTo>
                  <a:pt x="517381" y="106488"/>
                </a:lnTo>
                <a:lnTo>
                  <a:pt x="518480" y="110132"/>
                </a:lnTo>
                <a:lnTo>
                  <a:pt x="518479" y="120310"/>
                </a:lnTo>
                <a:lnTo>
                  <a:pt x="517381" y="123891"/>
                </a:lnTo>
                <a:lnTo>
                  <a:pt x="514949" y="127095"/>
                </a:lnTo>
                <a:lnTo>
                  <a:pt x="512642" y="130299"/>
                </a:lnTo>
                <a:lnTo>
                  <a:pt x="512501" y="130299"/>
                </a:lnTo>
                <a:lnTo>
                  <a:pt x="509842" y="131744"/>
                </a:lnTo>
                <a:lnTo>
                  <a:pt x="531768" y="131744"/>
                </a:lnTo>
                <a:lnTo>
                  <a:pt x="534093" y="127095"/>
                </a:lnTo>
                <a:lnTo>
                  <a:pt x="535335" y="121566"/>
                </a:lnTo>
                <a:lnTo>
                  <a:pt x="535275" y="108876"/>
                </a:lnTo>
                <a:lnTo>
                  <a:pt x="534030" y="103598"/>
                </a:lnTo>
                <a:lnTo>
                  <a:pt x="531589" y="98949"/>
                </a:lnTo>
                <a:close/>
              </a:path>
              <a:path w="535940" h="148590">
                <a:moveTo>
                  <a:pt x="440232" y="0"/>
                </a:moveTo>
                <a:lnTo>
                  <a:pt x="426033" y="0"/>
                </a:lnTo>
                <a:lnTo>
                  <a:pt x="418934" y="3141"/>
                </a:lnTo>
                <a:lnTo>
                  <a:pt x="408002" y="15580"/>
                </a:lnTo>
                <a:lnTo>
                  <a:pt x="405301" y="23496"/>
                </a:lnTo>
                <a:lnTo>
                  <a:pt x="405301" y="39579"/>
                </a:lnTo>
                <a:lnTo>
                  <a:pt x="429489" y="66532"/>
                </a:lnTo>
                <a:lnTo>
                  <a:pt x="440671" y="66532"/>
                </a:lnTo>
                <a:lnTo>
                  <a:pt x="460704" y="49380"/>
                </a:lnTo>
                <a:lnTo>
                  <a:pt x="431248" y="49380"/>
                </a:lnTo>
                <a:lnTo>
                  <a:pt x="428044" y="47935"/>
                </a:lnTo>
                <a:lnTo>
                  <a:pt x="425656" y="45045"/>
                </a:lnTo>
                <a:lnTo>
                  <a:pt x="423394" y="42155"/>
                </a:lnTo>
                <a:lnTo>
                  <a:pt x="422264" y="38197"/>
                </a:lnTo>
                <a:lnTo>
                  <a:pt x="422264" y="28397"/>
                </a:lnTo>
                <a:lnTo>
                  <a:pt x="422623" y="27014"/>
                </a:lnTo>
                <a:lnTo>
                  <a:pt x="423341" y="24501"/>
                </a:lnTo>
                <a:lnTo>
                  <a:pt x="423394" y="24313"/>
                </a:lnTo>
                <a:lnTo>
                  <a:pt x="427871" y="18344"/>
                </a:lnTo>
                <a:lnTo>
                  <a:pt x="430934" y="16774"/>
                </a:lnTo>
                <a:lnTo>
                  <a:pt x="460524" y="16774"/>
                </a:lnTo>
                <a:lnTo>
                  <a:pt x="457823" y="11245"/>
                </a:lnTo>
                <a:lnTo>
                  <a:pt x="454305" y="7224"/>
                </a:lnTo>
                <a:lnTo>
                  <a:pt x="445258" y="1444"/>
                </a:lnTo>
                <a:lnTo>
                  <a:pt x="440232" y="0"/>
                </a:lnTo>
                <a:close/>
              </a:path>
              <a:path w="535940" h="148590">
                <a:moveTo>
                  <a:pt x="460524" y="16774"/>
                </a:moveTo>
                <a:lnTo>
                  <a:pt x="438347" y="16774"/>
                </a:lnTo>
                <a:lnTo>
                  <a:pt x="441363" y="18344"/>
                </a:lnTo>
                <a:lnTo>
                  <a:pt x="443750" y="21486"/>
                </a:lnTo>
                <a:lnTo>
                  <a:pt x="446137" y="24501"/>
                </a:lnTo>
                <a:lnTo>
                  <a:pt x="447331" y="28397"/>
                </a:lnTo>
                <a:lnTo>
                  <a:pt x="447221" y="38197"/>
                </a:lnTo>
                <a:lnTo>
                  <a:pt x="446200" y="41716"/>
                </a:lnTo>
                <a:lnTo>
                  <a:pt x="443561" y="45359"/>
                </a:lnTo>
                <a:lnTo>
                  <a:pt x="441556" y="47935"/>
                </a:lnTo>
                <a:lnTo>
                  <a:pt x="438787" y="49380"/>
                </a:lnTo>
                <a:lnTo>
                  <a:pt x="460704" y="49380"/>
                </a:lnTo>
                <a:lnTo>
                  <a:pt x="462818" y="45045"/>
                </a:lnTo>
                <a:lnTo>
                  <a:pt x="464049" y="39579"/>
                </a:lnTo>
                <a:lnTo>
                  <a:pt x="464105" y="27014"/>
                </a:lnTo>
                <a:lnTo>
                  <a:pt x="462863" y="21486"/>
                </a:lnTo>
                <a:lnTo>
                  <a:pt x="460524" y="16774"/>
                </a:lnTo>
                <a:close/>
              </a:path>
            </a:pathLst>
          </a:custGeom>
          <a:solidFill>
            <a:srgbClr val="C5E0B4"/>
          </a:solidFill>
        </p:spPr>
        <p:txBody>
          <a:bodyPr wrap="square" lIns="0" tIns="0" rIns="0" bIns="0" rtlCol="0"/>
          <a:lstStyle/>
          <a:p>
            <a:endParaRPr dirty="0"/>
          </a:p>
        </p:txBody>
      </p:sp>
      <p:sp>
        <p:nvSpPr>
          <p:cNvPr id="21" name="object 21"/>
          <p:cNvSpPr/>
          <p:nvPr/>
        </p:nvSpPr>
        <p:spPr>
          <a:xfrm>
            <a:off x="12145698" y="7120537"/>
            <a:ext cx="535940" cy="149225"/>
          </a:xfrm>
          <a:custGeom>
            <a:avLst/>
            <a:gdLst/>
            <a:ahLst/>
            <a:cxnLst/>
            <a:rect l="l" t="t" r="r" b="b"/>
            <a:pathLst>
              <a:path w="535940" h="149225">
                <a:moveTo>
                  <a:pt x="60626" y="188"/>
                </a:moveTo>
                <a:lnTo>
                  <a:pt x="43035" y="188"/>
                </a:lnTo>
                <a:lnTo>
                  <a:pt x="35182" y="1821"/>
                </a:lnTo>
                <a:lnTo>
                  <a:pt x="21360" y="8355"/>
                </a:lnTo>
                <a:lnTo>
                  <a:pt x="15957" y="12942"/>
                </a:lnTo>
                <a:lnTo>
                  <a:pt x="8167" y="24753"/>
                </a:lnTo>
                <a:lnTo>
                  <a:pt x="6219" y="31475"/>
                </a:lnTo>
                <a:lnTo>
                  <a:pt x="6219" y="45297"/>
                </a:lnTo>
                <a:lnTo>
                  <a:pt x="7957" y="51076"/>
                </a:lnTo>
                <a:lnTo>
                  <a:pt x="11308" y="56165"/>
                </a:lnTo>
                <a:lnTo>
                  <a:pt x="14826" y="61317"/>
                </a:lnTo>
                <a:lnTo>
                  <a:pt x="20085" y="65212"/>
                </a:lnTo>
                <a:lnTo>
                  <a:pt x="20266" y="65212"/>
                </a:lnTo>
                <a:lnTo>
                  <a:pt x="26575" y="67474"/>
                </a:lnTo>
                <a:lnTo>
                  <a:pt x="0" y="95494"/>
                </a:lnTo>
                <a:lnTo>
                  <a:pt x="0" y="112457"/>
                </a:lnTo>
                <a:lnTo>
                  <a:pt x="24501" y="143053"/>
                </a:lnTo>
                <a:lnTo>
                  <a:pt x="51830" y="148707"/>
                </a:lnTo>
                <a:lnTo>
                  <a:pt x="59322" y="148354"/>
                </a:lnTo>
                <a:lnTo>
                  <a:pt x="96660" y="127975"/>
                </a:lnTo>
                <a:lnTo>
                  <a:pt x="43537" y="127975"/>
                </a:lnTo>
                <a:lnTo>
                  <a:pt x="36815" y="125650"/>
                </a:lnTo>
                <a:lnTo>
                  <a:pt x="26512" y="116352"/>
                </a:lnTo>
                <a:lnTo>
                  <a:pt x="23936" y="110132"/>
                </a:lnTo>
                <a:lnTo>
                  <a:pt x="23936" y="94803"/>
                </a:lnTo>
                <a:lnTo>
                  <a:pt x="26386" y="88709"/>
                </a:lnTo>
                <a:lnTo>
                  <a:pt x="36313" y="79285"/>
                </a:lnTo>
                <a:lnTo>
                  <a:pt x="43160" y="76898"/>
                </a:lnTo>
                <a:lnTo>
                  <a:pt x="93765" y="76898"/>
                </a:lnTo>
                <a:lnTo>
                  <a:pt x="92478" y="74950"/>
                </a:lnTo>
                <a:lnTo>
                  <a:pt x="85882" y="70238"/>
                </a:lnTo>
                <a:lnTo>
                  <a:pt x="77086" y="67474"/>
                </a:lnTo>
                <a:lnTo>
                  <a:pt x="83746" y="65212"/>
                </a:lnTo>
                <a:lnTo>
                  <a:pt x="88772" y="61505"/>
                </a:lnTo>
                <a:lnTo>
                  <a:pt x="89682" y="60123"/>
                </a:lnTo>
                <a:lnTo>
                  <a:pt x="44668" y="60123"/>
                </a:lnTo>
                <a:lnTo>
                  <a:pt x="39140" y="58301"/>
                </a:lnTo>
                <a:lnTo>
                  <a:pt x="31416" y="51076"/>
                </a:lnTo>
                <a:lnTo>
                  <a:pt x="29402" y="46176"/>
                </a:lnTo>
                <a:lnTo>
                  <a:pt x="29402" y="34239"/>
                </a:lnTo>
                <a:lnTo>
                  <a:pt x="31412" y="29402"/>
                </a:lnTo>
                <a:lnTo>
                  <a:pt x="39454" y="21863"/>
                </a:lnTo>
                <a:lnTo>
                  <a:pt x="44920" y="19978"/>
                </a:lnTo>
                <a:lnTo>
                  <a:pt x="92345" y="19978"/>
                </a:lnTo>
                <a:lnTo>
                  <a:pt x="87704" y="12942"/>
                </a:lnTo>
                <a:lnTo>
                  <a:pt x="82301" y="8355"/>
                </a:lnTo>
                <a:lnTo>
                  <a:pt x="68479" y="1821"/>
                </a:lnTo>
                <a:lnTo>
                  <a:pt x="60626" y="188"/>
                </a:lnTo>
                <a:close/>
              </a:path>
              <a:path w="535940" h="149225">
                <a:moveTo>
                  <a:pt x="93765" y="76898"/>
                </a:moveTo>
                <a:lnTo>
                  <a:pt x="60500" y="76898"/>
                </a:lnTo>
                <a:lnTo>
                  <a:pt x="67285" y="79285"/>
                </a:lnTo>
                <a:lnTo>
                  <a:pt x="72186" y="84060"/>
                </a:lnTo>
                <a:lnTo>
                  <a:pt x="77212" y="88709"/>
                </a:lnTo>
                <a:lnTo>
                  <a:pt x="79725" y="94803"/>
                </a:lnTo>
                <a:lnTo>
                  <a:pt x="79725" y="110132"/>
                </a:lnTo>
                <a:lnTo>
                  <a:pt x="77149" y="116352"/>
                </a:lnTo>
                <a:lnTo>
                  <a:pt x="66846" y="125650"/>
                </a:lnTo>
                <a:lnTo>
                  <a:pt x="60123" y="127975"/>
                </a:lnTo>
                <a:lnTo>
                  <a:pt x="96660" y="127975"/>
                </a:lnTo>
                <a:lnTo>
                  <a:pt x="101525" y="120247"/>
                </a:lnTo>
                <a:lnTo>
                  <a:pt x="103661" y="112457"/>
                </a:lnTo>
                <a:lnTo>
                  <a:pt x="103661" y="95494"/>
                </a:lnTo>
                <a:lnTo>
                  <a:pt x="101400" y="88143"/>
                </a:lnTo>
                <a:lnTo>
                  <a:pt x="96876" y="81610"/>
                </a:lnTo>
                <a:lnTo>
                  <a:pt x="93765" y="76898"/>
                </a:lnTo>
                <a:close/>
              </a:path>
              <a:path w="535940" h="149225">
                <a:moveTo>
                  <a:pt x="92345" y="19978"/>
                </a:moveTo>
                <a:lnTo>
                  <a:pt x="58741" y="19978"/>
                </a:lnTo>
                <a:lnTo>
                  <a:pt x="64207" y="21863"/>
                </a:lnTo>
                <a:lnTo>
                  <a:pt x="72249" y="29402"/>
                </a:lnTo>
                <a:lnTo>
                  <a:pt x="74259" y="34239"/>
                </a:lnTo>
                <a:lnTo>
                  <a:pt x="74259" y="46176"/>
                </a:lnTo>
                <a:lnTo>
                  <a:pt x="72244" y="51076"/>
                </a:lnTo>
                <a:lnTo>
                  <a:pt x="64521" y="58301"/>
                </a:lnTo>
                <a:lnTo>
                  <a:pt x="58992" y="60123"/>
                </a:lnTo>
                <a:lnTo>
                  <a:pt x="89682" y="60123"/>
                </a:lnTo>
                <a:lnTo>
                  <a:pt x="92164" y="56354"/>
                </a:lnTo>
                <a:lnTo>
                  <a:pt x="95682" y="51076"/>
                </a:lnTo>
                <a:lnTo>
                  <a:pt x="97442" y="45297"/>
                </a:lnTo>
                <a:lnTo>
                  <a:pt x="97442" y="31475"/>
                </a:lnTo>
                <a:lnTo>
                  <a:pt x="95494" y="24753"/>
                </a:lnTo>
                <a:lnTo>
                  <a:pt x="92345" y="19978"/>
                </a:lnTo>
                <a:close/>
              </a:path>
              <a:path w="535940" h="149225">
                <a:moveTo>
                  <a:pt x="206503" y="113274"/>
                </a:moveTo>
                <a:lnTo>
                  <a:pt x="182566" y="113274"/>
                </a:lnTo>
                <a:lnTo>
                  <a:pt x="182566" y="146257"/>
                </a:lnTo>
                <a:lnTo>
                  <a:pt x="206503" y="146257"/>
                </a:lnTo>
                <a:lnTo>
                  <a:pt x="206503" y="113274"/>
                </a:lnTo>
                <a:close/>
              </a:path>
              <a:path w="535940" h="149225">
                <a:moveTo>
                  <a:pt x="206503" y="2450"/>
                </a:moveTo>
                <a:lnTo>
                  <a:pt x="183132" y="2450"/>
                </a:lnTo>
                <a:lnTo>
                  <a:pt x="119050" y="90091"/>
                </a:lnTo>
                <a:lnTo>
                  <a:pt x="119050" y="113274"/>
                </a:lnTo>
                <a:lnTo>
                  <a:pt x="226104" y="113274"/>
                </a:lnTo>
                <a:lnTo>
                  <a:pt x="226104" y="91787"/>
                </a:lnTo>
                <a:lnTo>
                  <a:pt x="141479" y="91787"/>
                </a:lnTo>
                <a:lnTo>
                  <a:pt x="182566" y="33360"/>
                </a:lnTo>
                <a:lnTo>
                  <a:pt x="206503" y="33360"/>
                </a:lnTo>
                <a:lnTo>
                  <a:pt x="206503" y="2450"/>
                </a:lnTo>
                <a:close/>
              </a:path>
              <a:path w="535940" h="149225">
                <a:moveTo>
                  <a:pt x="206503" y="33360"/>
                </a:moveTo>
                <a:lnTo>
                  <a:pt x="182566" y="33360"/>
                </a:lnTo>
                <a:lnTo>
                  <a:pt x="182566" y="91787"/>
                </a:lnTo>
                <a:lnTo>
                  <a:pt x="206503" y="91787"/>
                </a:lnTo>
                <a:lnTo>
                  <a:pt x="206503" y="33360"/>
                </a:lnTo>
                <a:close/>
              </a:path>
              <a:path w="535940" h="149225">
                <a:moveTo>
                  <a:pt x="258330" y="120813"/>
                </a:moveTo>
                <a:lnTo>
                  <a:pt x="250791" y="120813"/>
                </a:lnTo>
                <a:lnTo>
                  <a:pt x="247396" y="122195"/>
                </a:lnTo>
                <a:lnTo>
                  <a:pt x="241933" y="127409"/>
                </a:lnTo>
                <a:lnTo>
                  <a:pt x="240551" y="130739"/>
                </a:lnTo>
                <a:lnTo>
                  <a:pt x="240551" y="138278"/>
                </a:lnTo>
                <a:lnTo>
                  <a:pt x="250791" y="148330"/>
                </a:lnTo>
                <a:lnTo>
                  <a:pt x="258330" y="148330"/>
                </a:lnTo>
                <a:lnTo>
                  <a:pt x="268068" y="130739"/>
                </a:lnTo>
                <a:lnTo>
                  <a:pt x="266749" y="127598"/>
                </a:lnTo>
                <a:lnTo>
                  <a:pt x="264110" y="124959"/>
                </a:lnTo>
                <a:lnTo>
                  <a:pt x="261472" y="122195"/>
                </a:lnTo>
                <a:lnTo>
                  <a:pt x="258330" y="120813"/>
                </a:lnTo>
                <a:close/>
              </a:path>
              <a:path w="535940" h="149225">
                <a:moveTo>
                  <a:pt x="306983" y="107054"/>
                </a:moveTo>
                <a:lnTo>
                  <a:pt x="285308" y="107054"/>
                </a:lnTo>
                <a:lnTo>
                  <a:pt x="287322" y="116242"/>
                </a:lnTo>
                <a:lnTo>
                  <a:pt x="314946" y="145786"/>
                </a:lnTo>
                <a:lnTo>
                  <a:pt x="333181" y="148519"/>
                </a:lnTo>
                <a:lnTo>
                  <a:pt x="345667" y="147211"/>
                </a:lnTo>
                <a:lnTo>
                  <a:pt x="356552" y="143288"/>
                </a:lnTo>
                <a:lnTo>
                  <a:pt x="365834" y="136751"/>
                </a:lnTo>
                <a:lnTo>
                  <a:pt x="373198" y="127975"/>
                </a:lnTo>
                <a:lnTo>
                  <a:pt x="333181" y="127975"/>
                </a:lnTo>
                <a:lnTo>
                  <a:pt x="323698" y="126667"/>
                </a:lnTo>
                <a:lnTo>
                  <a:pt x="316171" y="122744"/>
                </a:lnTo>
                <a:lnTo>
                  <a:pt x="310629" y="116242"/>
                </a:lnTo>
                <a:lnTo>
                  <a:pt x="310334" y="115535"/>
                </a:lnTo>
                <a:lnTo>
                  <a:pt x="306983" y="107054"/>
                </a:lnTo>
                <a:close/>
              </a:path>
              <a:path w="535940" h="149225">
                <a:moveTo>
                  <a:pt x="386770" y="80102"/>
                </a:moveTo>
                <a:lnTo>
                  <a:pt x="364845" y="80102"/>
                </a:lnTo>
                <a:lnTo>
                  <a:pt x="364362" y="90939"/>
                </a:lnTo>
                <a:lnTo>
                  <a:pt x="362913" y="100457"/>
                </a:lnTo>
                <a:lnTo>
                  <a:pt x="333181" y="127975"/>
                </a:lnTo>
                <a:lnTo>
                  <a:pt x="373198" y="127975"/>
                </a:lnTo>
                <a:lnTo>
                  <a:pt x="386364" y="87605"/>
                </a:lnTo>
                <a:lnTo>
                  <a:pt x="386413" y="87311"/>
                </a:lnTo>
                <a:lnTo>
                  <a:pt x="386677" y="81987"/>
                </a:lnTo>
                <a:lnTo>
                  <a:pt x="386770" y="80102"/>
                </a:lnTo>
                <a:close/>
              </a:path>
              <a:path w="535940" h="149225">
                <a:moveTo>
                  <a:pt x="333746" y="0"/>
                </a:moveTo>
                <a:lnTo>
                  <a:pt x="295486" y="16648"/>
                </a:lnTo>
                <a:lnTo>
                  <a:pt x="285308" y="49946"/>
                </a:lnTo>
                <a:lnTo>
                  <a:pt x="285534" y="54339"/>
                </a:lnTo>
                <a:lnTo>
                  <a:pt x="285661" y="56801"/>
                </a:lnTo>
                <a:lnTo>
                  <a:pt x="307171" y="91410"/>
                </a:lnTo>
                <a:lnTo>
                  <a:pt x="322249" y="97253"/>
                </a:lnTo>
                <a:lnTo>
                  <a:pt x="331296" y="97253"/>
                </a:lnTo>
                <a:lnTo>
                  <a:pt x="341662" y="96181"/>
                </a:lnTo>
                <a:lnTo>
                  <a:pt x="350709" y="92965"/>
                </a:lnTo>
                <a:lnTo>
                  <a:pt x="358437" y="87605"/>
                </a:lnTo>
                <a:lnTo>
                  <a:pt x="364845" y="80102"/>
                </a:lnTo>
                <a:lnTo>
                  <a:pt x="386770" y="80102"/>
                </a:lnTo>
                <a:lnTo>
                  <a:pt x="386891" y="77652"/>
                </a:lnTo>
                <a:lnTo>
                  <a:pt x="326458" y="77652"/>
                </a:lnTo>
                <a:lnTo>
                  <a:pt x="320364" y="75076"/>
                </a:lnTo>
                <a:lnTo>
                  <a:pt x="315841" y="69924"/>
                </a:lnTo>
                <a:lnTo>
                  <a:pt x="311443" y="64772"/>
                </a:lnTo>
                <a:lnTo>
                  <a:pt x="309244" y="57987"/>
                </a:lnTo>
                <a:lnTo>
                  <a:pt x="309244" y="41150"/>
                </a:lnTo>
                <a:lnTo>
                  <a:pt x="311443" y="34239"/>
                </a:lnTo>
                <a:lnTo>
                  <a:pt x="315841" y="28836"/>
                </a:lnTo>
                <a:lnTo>
                  <a:pt x="320364" y="23433"/>
                </a:lnTo>
                <a:lnTo>
                  <a:pt x="326458" y="20732"/>
                </a:lnTo>
                <a:lnTo>
                  <a:pt x="374857" y="20732"/>
                </a:lnTo>
                <a:lnTo>
                  <a:pt x="373515" y="18470"/>
                </a:lnTo>
                <a:lnTo>
                  <a:pt x="365940" y="10389"/>
                </a:lnTo>
                <a:lnTo>
                  <a:pt x="356787" y="4617"/>
                </a:lnTo>
                <a:lnTo>
                  <a:pt x="346056" y="1154"/>
                </a:lnTo>
                <a:lnTo>
                  <a:pt x="333746" y="0"/>
                </a:lnTo>
                <a:close/>
              </a:path>
              <a:path w="535940" h="149225">
                <a:moveTo>
                  <a:pt x="374857" y="20732"/>
                </a:moveTo>
                <a:lnTo>
                  <a:pt x="342290" y="20732"/>
                </a:lnTo>
                <a:lnTo>
                  <a:pt x="348887" y="23433"/>
                </a:lnTo>
                <a:lnTo>
                  <a:pt x="353913" y="28836"/>
                </a:lnTo>
                <a:lnTo>
                  <a:pt x="355201" y="30156"/>
                </a:lnTo>
                <a:lnTo>
                  <a:pt x="359112" y="34239"/>
                </a:lnTo>
                <a:lnTo>
                  <a:pt x="361471" y="40569"/>
                </a:lnTo>
                <a:lnTo>
                  <a:pt x="361593" y="57987"/>
                </a:lnTo>
                <a:lnTo>
                  <a:pt x="359601" y="63233"/>
                </a:lnTo>
                <a:lnTo>
                  <a:pt x="358942" y="64772"/>
                </a:lnTo>
                <a:lnTo>
                  <a:pt x="348887" y="75076"/>
                </a:lnTo>
                <a:lnTo>
                  <a:pt x="342290" y="77652"/>
                </a:lnTo>
                <a:lnTo>
                  <a:pt x="386891" y="77652"/>
                </a:lnTo>
                <a:lnTo>
                  <a:pt x="379615" y="28836"/>
                </a:lnTo>
                <a:lnTo>
                  <a:pt x="379534" y="28613"/>
                </a:lnTo>
                <a:lnTo>
                  <a:pt x="374857" y="20732"/>
                </a:lnTo>
                <a:close/>
              </a:path>
              <a:path w="535940" h="149225">
                <a:moveTo>
                  <a:pt x="511287" y="82175"/>
                </a:moveTo>
                <a:lnTo>
                  <a:pt x="500104" y="82175"/>
                </a:lnTo>
                <a:lnTo>
                  <a:pt x="494917" y="83683"/>
                </a:lnTo>
                <a:lnTo>
                  <a:pt x="490492" y="86510"/>
                </a:lnTo>
                <a:lnTo>
                  <a:pt x="486094" y="89274"/>
                </a:lnTo>
                <a:lnTo>
                  <a:pt x="482639" y="93232"/>
                </a:lnTo>
                <a:lnTo>
                  <a:pt x="480126" y="98384"/>
                </a:lnTo>
                <a:lnTo>
                  <a:pt x="477599" y="103473"/>
                </a:lnTo>
                <a:lnTo>
                  <a:pt x="476356" y="109064"/>
                </a:lnTo>
                <a:lnTo>
                  <a:pt x="476356" y="121755"/>
                </a:lnTo>
                <a:lnTo>
                  <a:pt x="500544" y="148707"/>
                </a:lnTo>
                <a:lnTo>
                  <a:pt x="511727" y="148707"/>
                </a:lnTo>
                <a:lnTo>
                  <a:pt x="531768" y="131933"/>
                </a:lnTo>
                <a:lnTo>
                  <a:pt x="502429" y="131933"/>
                </a:lnTo>
                <a:lnTo>
                  <a:pt x="499287" y="130488"/>
                </a:lnTo>
                <a:lnTo>
                  <a:pt x="496900" y="127598"/>
                </a:lnTo>
                <a:lnTo>
                  <a:pt x="494638" y="124582"/>
                </a:lnTo>
                <a:lnTo>
                  <a:pt x="493508" y="120498"/>
                </a:lnTo>
                <a:lnTo>
                  <a:pt x="493508" y="110321"/>
                </a:lnTo>
                <a:lnTo>
                  <a:pt x="501989" y="99138"/>
                </a:lnTo>
                <a:lnTo>
                  <a:pt x="531589" y="99138"/>
                </a:lnTo>
                <a:lnTo>
                  <a:pt x="528878" y="93609"/>
                </a:lnTo>
                <a:lnTo>
                  <a:pt x="525360" y="89588"/>
                </a:lnTo>
                <a:lnTo>
                  <a:pt x="520837" y="86698"/>
                </a:lnTo>
                <a:lnTo>
                  <a:pt x="516313" y="83683"/>
                </a:lnTo>
                <a:lnTo>
                  <a:pt x="511287" y="82175"/>
                </a:lnTo>
                <a:close/>
              </a:path>
              <a:path w="535940" h="149225">
                <a:moveTo>
                  <a:pt x="522910" y="2450"/>
                </a:moveTo>
                <a:lnTo>
                  <a:pt x="503874" y="2450"/>
                </a:lnTo>
                <a:lnTo>
                  <a:pt x="416986" y="146257"/>
                </a:lnTo>
                <a:lnTo>
                  <a:pt x="435834" y="146257"/>
                </a:lnTo>
                <a:lnTo>
                  <a:pt x="522910" y="2450"/>
                </a:lnTo>
                <a:close/>
              </a:path>
              <a:path w="535940" h="149225">
                <a:moveTo>
                  <a:pt x="531589" y="99138"/>
                </a:moveTo>
                <a:lnTo>
                  <a:pt x="509528" y="99138"/>
                </a:lnTo>
                <a:lnTo>
                  <a:pt x="512606" y="100646"/>
                </a:lnTo>
                <a:lnTo>
                  <a:pt x="517381" y="106677"/>
                </a:lnTo>
                <a:lnTo>
                  <a:pt x="518480" y="110321"/>
                </a:lnTo>
                <a:lnTo>
                  <a:pt x="518479" y="120498"/>
                </a:lnTo>
                <a:lnTo>
                  <a:pt x="517381" y="124080"/>
                </a:lnTo>
                <a:lnTo>
                  <a:pt x="514949" y="127284"/>
                </a:lnTo>
                <a:lnTo>
                  <a:pt x="512642" y="130488"/>
                </a:lnTo>
                <a:lnTo>
                  <a:pt x="512501" y="130488"/>
                </a:lnTo>
                <a:lnTo>
                  <a:pt x="509842" y="131933"/>
                </a:lnTo>
                <a:lnTo>
                  <a:pt x="531768" y="131933"/>
                </a:lnTo>
                <a:lnTo>
                  <a:pt x="534093" y="127284"/>
                </a:lnTo>
                <a:lnTo>
                  <a:pt x="535335" y="121755"/>
                </a:lnTo>
                <a:lnTo>
                  <a:pt x="535275" y="109064"/>
                </a:lnTo>
                <a:lnTo>
                  <a:pt x="534030" y="103787"/>
                </a:lnTo>
                <a:lnTo>
                  <a:pt x="531589" y="99138"/>
                </a:lnTo>
                <a:close/>
              </a:path>
              <a:path w="535940" h="149225">
                <a:moveTo>
                  <a:pt x="440232" y="188"/>
                </a:moveTo>
                <a:lnTo>
                  <a:pt x="426033" y="188"/>
                </a:lnTo>
                <a:lnTo>
                  <a:pt x="418934" y="3329"/>
                </a:lnTo>
                <a:lnTo>
                  <a:pt x="408002" y="15769"/>
                </a:lnTo>
                <a:lnTo>
                  <a:pt x="405301" y="23685"/>
                </a:lnTo>
                <a:lnTo>
                  <a:pt x="405301" y="39768"/>
                </a:lnTo>
                <a:lnTo>
                  <a:pt x="429489" y="66720"/>
                </a:lnTo>
                <a:lnTo>
                  <a:pt x="440671" y="66720"/>
                </a:lnTo>
                <a:lnTo>
                  <a:pt x="460704" y="49569"/>
                </a:lnTo>
                <a:lnTo>
                  <a:pt x="431248" y="49569"/>
                </a:lnTo>
                <a:lnTo>
                  <a:pt x="428044" y="48124"/>
                </a:lnTo>
                <a:lnTo>
                  <a:pt x="425656" y="45234"/>
                </a:lnTo>
                <a:lnTo>
                  <a:pt x="423394" y="42344"/>
                </a:lnTo>
                <a:lnTo>
                  <a:pt x="422264" y="38386"/>
                </a:lnTo>
                <a:lnTo>
                  <a:pt x="422264" y="28585"/>
                </a:lnTo>
                <a:lnTo>
                  <a:pt x="422623" y="27203"/>
                </a:lnTo>
                <a:lnTo>
                  <a:pt x="423341" y="24690"/>
                </a:lnTo>
                <a:lnTo>
                  <a:pt x="423394" y="24501"/>
                </a:lnTo>
                <a:lnTo>
                  <a:pt x="427871" y="18533"/>
                </a:lnTo>
                <a:lnTo>
                  <a:pt x="430934" y="16962"/>
                </a:lnTo>
                <a:lnTo>
                  <a:pt x="460524" y="16962"/>
                </a:lnTo>
                <a:lnTo>
                  <a:pt x="457823" y="11434"/>
                </a:lnTo>
                <a:lnTo>
                  <a:pt x="454305" y="7413"/>
                </a:lnTo>
                <a:lnTo>
                  <a:pt x="445258" y="1633"/>
                </a:lnTo>
                <a:lnTo>
                  <a:pt x="440232" y="188"/>
                </a:lnTo>
                <a:close/>
              </a:path>
              <a:path w="535940" h="149225">
                <a:moveTo>
                  <a:pt x="460524" y="16962"/>
                </a:moveTo>
                <a:lnTo>
                  <a:pt x="438347" y="16962"/>
                </a:lnTo>
                <a:lnTo>
                  <a:pt x="441363" y="18533"/>
                </a:lnTo>
                <a:lnTo>
                  <a:pt x="443750" y="21674"/>
                </a:lnTo>
                <a:lnTo>
                  <a:pt x="446137" y="24690"/>
                </a:lnTo>
                <a:lnTo>
                  <a:pt x="447331" y="28585"/>
                </a:lnTo>
                <a:lnTo>
                  <a:pt x="447221" y="38386"/>
                </a:lnTo>
                <a:lnTo>
                  <a:pt x="446200" y="41904"/>
                </a:lnTo>
                <a:lnTo>
                  <a:pt x="443561" y="45548"/>
                </a:lnTo>
                <a:lnTo>
                  <a:pt x="441556" y="48124"/>
                </a:lnTo>
                <a:lnTo>
                  <a:pt x="438787" y="49569"/>
                </a:lnTo>
                <a:lnTo>
                  <a:pt x="460704" y="49569"/>
                </a:lnTo>
                <a:lnTo>
                  <a:pt x="462818" y="45234"/>
                </a:lnTo>
                <a:lnTo>
                  <a:pt x="464049" y="39768"/>
                </a:lnTo>
                <a:lnTo>
                  <a:pt x="464105" y="27203"/>
                </a:lnTo>
                <a:lnTo>
                  <a:pt x="462863" y="21674"/>
                </a:lnTo>
                <a:lnTo>
                  <a:pt x="460524" y="16962"/>
                </a:lnTo>
                <a:close/>
              </a:path>
            </a:pathLst>
          </a:custGeom>
          <a:solidFill>
            <a:srgbClr val="C5E0B4"/>
          </a:solidFill>
        </p:spPr>
        <p:txBody>
          <a:bodyPr wrap="square" lIns="0" tIns="0" rIns="0" bIns="0" rtlCol="0"/>
          <a:lstStyle/>
          <a:p>
            <a:endParaRPr dirty="0"/>
          </a:p>
        </p:txBody>
      </p:sp>
      <p:sp>
        <p:nvSpPr>
          <p:cNvPr id="22" name="object 22"/>
          <p:cNvSpPr/>
          <p:nvPr/>
        </p:nvSpPr>
        <p:spPr>
          <a:xfrm>
            <a:off x="4984925" y="4429519"/>
            <a:ext cx="534035" cy="149225"/>
          </a:xfrm>
          <a:custGeom>
            <a:avLst/>
            <a:gdLst/>
            <a:ahLst/>
            <a:cxnLst/>
            <a:rect l="l" t="t" r="r" b="b"/>
            <a:pathLst>
              <a:path w="534035" h="149225">
                <a:moveTo>
                  <a:pt x="90253" y="20920"/>
                </a:moveTo>
                <a:lnTo>
                  <a:pt x="57617" y="20920"/>
                </a:lnTo>
                <a:lnTo>
                  <a:pt x="63397" y="23056"/>
                </a:lnTo>
                <a:lnTo>
                  <a:pt x="67292" y="27329"/>
                </a:lnTo>
                <a:lnTo>
                  <a:pt x="71313" y="31475"/>
                </a:lnTo>
                <a:lnTo>
                  <a:pt x="73323" y="37255"/>
                </a:lnTo>
                <a:lnTo>
                  <a:pt x="73323" y="52082"/>
                </a:lnTo>
                <a:lnTo>
                  <a:pt x="45617" y="88206"/>
                </a:lnTo>
                <a:lnTo>
                  <a:pt x="195" y="127409"/>
                </a:lnTo>
                <a:lnTo>
                  <a:pt x="195" y="146257"/>
                </a:lnTo>
                <a:lnTo>
                  <a:pt x="102349" y="146257"/>
                </a:lnTo>
                <a:lnTo>
                  <a:pt x="102349" y="124771"/>
                </a:lnTo>
                <a:lnTo>
                  <a:pt x="35063" y="124771"/>
                </a:lnTo>
                <a:lnTo>
                  <a:pt x="60507" y="102719"/>
                </a:lnTo>
                <a:lnTo>
                  <a:pt x="90239" y="66956"/>
                </a:lnTo>
                <a:lnTo>
                  <a:pt x="95752" y="42784"/>
                </a:lnTo>
                <a:lnTo>
                  <a:pt x="95752" y="34239"/>
                </a:lnTo>
                <a:lnTo>
                  <a:pt x="93804" y="26763"/>
                </a:lnTo>
                <a:lnTo>
                  <a:pt x="90253" y="20920"/>
                </a:lnTo>
                <a:close/>
              </a:path>
              <a:path w="534035" h="149225">
                <a:moveTo>
                  <a:pt x="58873" y="376"/>
                </a:moveTo>
                <a:lnTo>
                  <a:pt x="49952" y="376"/>
                </a:lnTo>
                <a:lnTo>
                  <a:pt x="39080" y="1225"/>
                </a:lnTo>
                <a:lnTo>
                  <a:pt x="3964" y="30250"/>
                </a:lnTo>
                <a:lnTo>
                  <a:pt x="0" y="52082"/>
                </a:lnTo>
                <a:lnTo>
                  <a:pt x="22424" y="52082"/>
                </a:lnTo>
                <a:lnTo>
                  <a:pt x="24861" y="38413"/>
                </a:lnTo>
                <a:lnTo>
                  <a:pt x="30257" y="28695"/>
                </a:lnTo>
                <a:lnTo>
                  <a:pt x="38620" y="22864"/>
                </a:lnTo>
                <a:lnTo>
                  <a:pt x="49952" y="20920"/>
                </a:lnTo>
                <a:lnTo>
                  <a:pt x="90253" y="20920"/>
                </a:lnTo>
                <a:lnTo>
                  <a:pt x="86140" y="13947"/>
                </a:lnTo>
                <a:lnTo>
                  <a:pt x="80737" y="9046"/>
                </a:lnTo>
                <a:lnTo>
                  <a:pt x="73700" y="5654"/>
                </a:lnTo>
                <a:lnTo>
                  <a:pt x="66789" y="2136"/>
                </a:lnTo>
                <a:lnTo>
                  <a:pt x="58873" y="376"/>
                </a:lnTo>
                <a:close/>
              </a:path>
              <a:path w="534035" h="149225">
                <a:moveTo>
                  <a:pt x="220457" y="2450"/>
                </a:moveTo>
                <a:lnTo>
                  <a:pt x="120941" y="2450"/>
                </a:lnTo>
                <a:lnTo>
                  <a:pt x="120941" y="23936"/>
                </a:lnTo>
                <a:lnTo>
                  <a:pt x="195766" y="23936"/>
                </a:lnTo>
                <a:lnTo>
                  <a:pt x="133381" y="146257"/>
                </a:lnTo>
                <a:lnTo>
                  <a:pt x="159579" y="146257"/>
                </a:lnTo>
                <a:lnTo>
                  <a:pt x="220457" y="23182"/>
                </a:lnTo>
                <a:lnTo>
                  <a:pt x="220457" y="2450"/>
                </a:lnTo>
                <a:close/>
              </a:path>
              <a:path w="534035" h="149225">
                <a:moveTo>
                  <a:pt x="257018" y="120813"/>
                </a:moveTo>
                <a:lnTo>
                  <a:pt x="249479" y="120813"/>
                </a:lnTo>
                <a:lnTo>
                  <a:pt x="246083" y="122195"/>
                </a:lnTo>
                <a:lnTo>
                  <a:pt x="240620" y="127409"/>
                </a:lnTo>
                <a:lnTo>
                  <a:pt x="239238" y="130739"/>
                </a:lnTo>
                <a:lnTo>
                  <a:pt x="239238" y="138278"/>
                </a:lnTo>
                <a:lnTo>
                  <a:pt x="249479" y="148330"/>
                </a:lnTo>
                <a:lnTo>
                  <a:pt x="257018" y="148330"/>
                </a:lnTo>
                <a:lnTo>
                  <a:pt x="266756" y="130739"/>
                </a:lnTo>
                <a:lnTo>
                  <a:pt x="265436" y="127598"/>
                </a:lnTo>
                <a:lnTo>
                  <a:pt x="262798" y="124959"/>
                </a:lnTo>
                <a:lnTo>
                  <a:pt x="260159" y="122195"/>
                </a:lnTo>
                <a:lnTo>
                  <a:pt x="257018" y="120813"/>
                </a:lnTo>
                <a:close/>
              </a:path>
              <a:path w="534035" h="149225">
                <a:moveTo>
                  <a:pt x="305670" y="107054"/>
                </a:moveTo>
                <a:lnTo>
                  <a:pt x="283995" y="107054"/>
                </a:lnTo>
                <a:lnTo>
                  <a:pt x="286010" y="116242"/>
                </a:lnTo>
                <a:lnTo>
                  <a:pt x="313633" y="145786"/>
                </a:lnTo>
                <a:lnTo>
                  <a:pt x="331868" y="148519"/>
                </a:lnTo>
                <a:lnTo>
                  <a:pt x="344355" y="147211"/>
                </a:lnTo>
                <a:lnTo>
                  <a:pt x="355239" y="143288"/>
                </a:lnTo>
                <a:lnTo>
                  <a:pt x="364522" y="136751"/>
                </a:lnTo>
                <a:lnTo>
                  <a:pt x="371886" y="127975"/>
                </a:lnTo>
                <a:lnTo>
                  <a:pt x="331868" y="127975"/>
                </a:lnTo>
                <a:lnTo>
                  <a:pt x="322385" y="126667"/>
                </a:lnTo>
                <a:lnTo>
                  <a:pt x="314858" y="122744"/>
                </a:lnTo>
                <a:lnTo>
                  <a:pt x="309316" y="116242"/>
                </a:lnTo>
                <a:lnTo>
                  <a:pt x="309021" y="115535"/>
                </a:lnTo>
                <a:lnTo>
                  <a:pt x="305670" y="107054"/>
                </a:lnTo>
                <a:close/>
              </a:path>
              <a:path w="534035" h="149225">
                <a:moveTo>
                  <a:pt x="385457" y="80102"/>
                </a:moveTo>
                <a:lnTo>
                  <a:pt x="363532" y="80102"/>
                </a:lnTo>
                <a:lnTo>
                  <a:pt x="363049" y="90939"/>
                </a:lnTo>
                <a:lnTo>
                  <a:pt x="361600" y="100457"/>
                </a:lnTo>
                <a:lnTo>
                  <a:pt x="331868" y="127975"/>
                </a:lnTo>
                <a:lnTo>
                  <a:pt x="371886" y="127975"/>
                </a:lnTo>
                <a:lnTo>
                  <a:pt x="385051" y="87605"/>
                </a:lnTo>
                <a:lnTo>
                  <a:pt x="385101" y="87311"/>
                </a:lnTo>
                <a:lnTo>
                  <a:pt x="385364" y="81987"/>
                </a:lnTo>
                <a:lnTo>
                  <a:pt x="385457" y="80102"/>
                </a:lnTo>
                <a:close/>
              </a:path>
              <a:path w="534035" h="149225">
                <a:moveTo>
                  <a:pt x="332434" y="0"/>
                </a:moveTo>
                <a:lnTo>
                  <a:pt x="294173" y="16648"/>
                </a:lnTo>
                <a:lnTo>
                  <a:pt x="283995" y="49946"/>
                </a:lnTo>
                <a:lnTo>
                  <a:pt x="284222" y="54339"/>
                </a:lnTo>
                <a:lnTo>
                  <a:pt x="284349" y="56801"/>
                </a:lnTo>
                <a:lnTo>
                  <a:pt x="305858" y="91410"/>
                </a:lnTo>
                <a:lnTo>
                  <a:pt x="320937" y="97253"/>
                </a:lnTo>
                <a:lnTo>
                  <a:pt x="329983" y="97253"/>
                </a:lnTo>
                <a:lnTo>
                  <a:pt x="340350" y="96181"/>
                </a:lnTo>
                <a:lnTo>
                  <a:pt x="349396" y="92965"/>
                </a:lnTo>
                <a:lnTo>
                  <a:pt x="357124" y="87605"/>
                </a:lnTo>
                <a:lnTo>
                  <a:pt x="363532" y="80102"/>
                </a:lnTo>
                <a:lnTo>
                  <a:pt x="385457" y="80102"/>
                </a:lnTo>
                <a:lnTo>
                  <a:pt x="385579" y="77652"/>
                </a:lnTo>
                <a:lnTo>
                  <a:pt x="325146" y="77652"/>
                </a:lnTo>
                <a:lnTo>
                  <a:pt x="319052" y="75076"/>
                </a:lnTo>
                <a:lnTo>
                  <a:pt x="314528" y="69924"/>
                </a:lnTo>
                <a:lnTo>
                  <a:pt x="310131" y="64772"/>
                </a:lnTo>
                <a:lnTo>
                  <a:pt x="307932" y="57987"/>
                </a:lnTo>
                <a:lnTo>
                  <a:pt x="307932" y="41150"/>
                </a:lnTo>
                <a:lnTo>
                  <a:pt x="310131" y="34239"/>
                </a:lnTo>
                <a:lnTo>
                  <a:pt x="314528" y="28836"/>
                </a:lnTo>
                <a:lnTo>
                  <a:pt x="319052" y="23433"/>
                </a:lnTo>
                <a:lnTo>
                  <a:pt x="325146" y="20732"/>
                </a:lnTo>
                <a:lnTo>
                  <a:pt x="373544" y="20732"/>
                </a:lnTo>
                <a:lnTo>
                  <a:pt x="372202" y="18470"/>
                </a:lnTo>
                <a:lnTo>
                  <a:pt x="364628" y="10389"/>
                </a:lnTo>
                <a:lnTo>
                  <a:pt x="355475" y="4617"/>
                </a:lnTo>
                <a:lnTo>
                  <a:pt x="344743" y="1154"/>
                </a:lnTo>
                <a:lnTo>
                  <a:pt x="332434" y="0"/>
                </a:lnTo>
                <a:close/>
              </a:path>
              <a:path w="534035" h="149225">
                <a:moveTo>
                  <a:pt x="373544" y="20732"/>
                </a:moveTo>
                <a:lnTo>
                  <a:pt x="340978" y="20732"/>
                </a:lnTo>
                <a:lnTo>
                  <a:pt x="347574" y="23433"/>
                </a:lnTo>
                <a:lnTo>
                  <a:pt x="352600" y="28836"/>
                </a:lnTo>
                <a:lnTo>
                  <a:pt x="353888" y="30156"/>
                </a:lnTo>
                <a:lnTo>
                  <a:pt x="357799" y="34239"/>
                </a:lnTo>
                <a:lnTo>
                  <a:pt x="360158" y="40569"/>
                </a:lnTo>
                <a:lnTo>
                  <a:pt x="360280" y="57987"/>
                </a:lnTo>
                <a:lnTo>
                  <a:pt x="358289" y="63233"/>
                </a:lnTo>
                <a:lnTo>
                  <a:pt x="357630" y="64772"/>
                </a:lnTo>
                <a:lnTo>
                  <a:pt x="347574" y="75076"/>
                </a:lnTo>
                <a:lnTo>
                  <a:pt x="340978" y="77652"/>
                </a:lnTo>
                <a:lnTo>
                  <a:pt x="385579" y="77652"/>
                </a:lnTo>
                <a:lnTo>
                  <a:pt x="378302" y="28836"/>
                </a:lnTo>
                <a:lnTo>
                  <a:pt x="378221" y="28613"/>
                </a:lnTo>
                <a:lnTo>
                  <a:pt x="373544" y="20732"/>
                </a:lnTo>
                <a:close/>
              </a:path>
              <a:path w="534035" h="149225">
                <a:moveTo>
                  <a:pt x="509974" y="82175"/>
                </a:moveTo>
                <a:lnTo>
                  <a:pt x="498792" y="82175"/>
                </a:lnTo>
                <a:lnTo>
                  <a:pt x="493604" y="83683"/>
                </a:lnTo>
                <a:lnTo>
                  <a:pt x="489179" y="86510"/>
                </a:lnTo>
                <a:lnTo>
                  <a:pt x="484781" y="89274"/>
                </a:lnTo>
                <a:lnTo>
                  <a:pt x="481326" y="93232"/>
                </a:lnTo>
                <a:lnTo>
                  <a:pt x="478813" y="98384"/>
                </a:lnTo>
                <a:lnTo>
                  <a:pt x="476286" y="103473"/>
                </a:lnTo>
                <a:lnTo>
                  <a:pt x="475044" y="109064"/>
                </a:lnTo>
                <a:lnTo>
                  <a:pt x="475044" y="121755"/>
                </a:lnTo>
                <a:lnTo>
                  <a:pt x="499231" y="148707"/>
                </a:lnTo>
                <a:lnTo>
                  <a:pt x="510414" y="148707"/>
                </a:lnTo>
                <a:lnTo>
                  <a:pt x="530455" y="131933"/>
                </a:lnTo>
                <a:lnTo>
                  <a:pt x="501116" y="131933"/>
                </a:lnTo>
                <a:lnTo>
                  <a:pt x="497975" y="130488"/>
                </a:lnTo>
                <a:lnTo>
                  <a:pt x="495587" y="127598"/>
                </a:lnTo>
                <a:lnTo>
                  <a:pt x="493326" y="124582"/>
                </a:lnTo>
                <a:lnTo>
                  <a:pt x="492195" y="120498"/>
                </a:lnTo>
                <a:lnTo>
                  <a:pt x="492195" y="110321"/>
                </a:lnTo>
                <a:lnTo>
                  <a:pt x="500676" y="99138"/>
                </a:lnTo>
                <a:lnTo>
                  <a:pt x="530276" y="99138"/>
                </a:lnTo>
                <a:lnTo>
                  <a:pt x="527566" y="93609"/>
                </a:lnTo>
                <a:lnTo>
                  <a:pt x="524047" y="89588"/>
                </a:lnTo>
                <a:lnTo>
                  <a:pt x="519524" y="86698"/>
                </a:lnTo>
                <a:lnTo>
                  <a:pt x="515000" y="83683"/>
                </a:lnTo>
                <a:lnTo>
                  <a:pt x="509974" y="82175"/>
                </a:lnTo>
                <a:close/>
              </a:path>
              <a:path w="534035" h="149225">
                <a:moveTo>
                  <a:pt x="521597" y="2450"/>
                </a:moveTo>
                <a:lnTo>
                  <a:pt x="502561" y="2450"/>
                </a:lnTo>
                <a:lnTo>
                  <a:pt x="415674" y="146257"/>
                </a:lnTo>
                <a:lnTo>
                  <a:pt x="434521" y="146257"/>
                </a:lnTo>
                <a:lnTo>
                  <a:pt x="521597" y="2450"/>
                </a:lnTo>
                <a:close/>
              </a:path>
              <a:path w="534035" h="149225">
                <a:moveTo>
                  <a:pt x="530276" y="99138"/>
                </a:moveTo>
                <a:lnTo>
                  <a:pt x="508215" y="99138"/>
                </a:lnTo>
                <a:lnTo>
                  <a:pt x="511294" y="100646"/>
                </a:lnTo>
                <a:lnTo>
                  <a:pt x="516069" y="106677"/>
                </a:lnTo>
                <a:lnTo>
                  <a:pt x="517167" y="110321"/>
                </a:lnTo>
                <a:lnTo>
                  <a:pt x="517166" y="120498"/>
                </a:lnTo>
                <a:lnTo>
                  <a:pt x="516069" y="124080"/>
                </a:lnTo>
                <a:lnTo>
                  <a:pt x="513636" y="127284"/>
                </a:lnTo>
                <a:lnTo>
                  <a:pt x="511329" y="130488"/>
                </a:lnTo>
                <a:lnTo>
                  <a:pt x="511188" y="130488"/>
                </a:lnTo>
                <a:lnTo>
                  <a:pt x="508529" y="131933"/>
                </a:lnTo>
                <a:lnTo>
                  <a:pt x="530455" y="131933"/>
                </a:lnTo>
                <a:lnTo>
                  <a:pt x="532780" y="127284"/>
                </a:lnTo>
                <a:lnTo>
                  <a:pt x="534022" y="121755"/>
                </a:lnTo>
                <a:lnTo>
                  <a:pt x="533962" y="109064"/>
                </a:lnTo>
                <a:lnTo>
                  <a:pt x="532717" y="103787"/>
                </a:lnTo>
                <a:lnTo>
                  <a:pt x="530276" y="99138"/>
                </a:lnTo>
                <a:close/>
              </a:path>
              <a:path w="534035" h="149225">
                <a:moveTo>
                  <a:pt x="438919" y="188"/>
                </a:moveTo>
                <a:lnTo>
                  <a:pt x="424721" y="188"/>
                </a:lnTo>
                <a:lnTo>
                  <a:pt x="417621" y="3329"/>
                </a:lnTo>
                <a:lnTo>
                  <a:pt x="406690" y="15769"/>
                </a:lnTo>
                <a:lnTo>
                  <a:pt x="403988" y="23685"/>
                </a:lnTo>
                <a:lnTo>
                  <a:pt x="403988" y="39768"/>
                </a:lnTo>
                <a:lnTo>
                  <a:pt x="428176" y="66720"/>
                </a:lnTo>
                <a:lnTo>
                  <a:pt x="439359" y="66720"/>
                </a:lnTo>
                <a:lnTo>
                  <a:pt x="459391" y="49569"/>
                </a:lnTo>
                <a:lnTo>
                  <a:pt x="429935" y="49569"/>
                </a:lnTo>
                <a:lnTo>
                  <a:pt x="426731" y="48124"/>
                </a:lnTo>
                <a:lnTo>
                  <a:pt x="424344" y="45234"/>
                </a:lnTo>
                <a:lnTo>
                  <a:pt x="422082" y="42344"/>
                </a:lnTo>
                <a:lnTo>
                  <a:pt x="420951" y="38386"/>
                </a:lnTo>
                <a:lnTo>
                  <a:pt x="420951" y="28585"/>
                </a:lnTo>
                <a:lnTo>
                  <a:pt x="421310" y="27203"/>
                </a:lnTo>
                <a:lnTo>
                  <a:pt x="422028" y="24690"/>
                </a:lnTo>
                <a:lnTo>
                  <a:pt x="422082" y="24501"/>
                </a:lnTo>
                <a:lnTo>
                  <a:pt x="426558" y="18533"/>
                </a:lnTo>
                <a:lnTo>
                  <a:pt x="429621" y="16962"/>
                </a:lnTo>
                <a:lnTo>
                  <a:pt x="459212" y="16962"/>
                </a:lnTo>
                <a:lnTo>
                  <a:pt x="456510" y="11434"/>
                </a:lnTo>
                <a:lnTo>
                  <a:pt x="452992" y="7413"/>
                </a:lnTo>
                <a:lnTo>
                  <a:pt x="443945" y="1633"/>
                </a:lnTo>
                <a:lnTo>
                  <a:pt x="438919" y="188"/>
                </a:lnTo>
                <a:close/>
              </a:path>
              <a:path w="534035" h="149225">
                <a:moveTo>
                  <a:pt x="459212" y="16962"/>
                </a:moveTo>
                <a:lnTo>
                  <a:pt x="437034" y="16962"/>
                </a:lnTo>
                <a:lnTo>
                  <a:pt x="440050" y="18533"/>
                </a:lnTo>
                <a:lnTo>
                  <a:pt x="442437" y="21674"/>
                </a:lnTo>
                <a:lnTo>
                  <a:pt x="444825" y="24690"/>
                </a:lnTo>
                <a:lnTo>
                  <a:pt x="446018" y="28585"/>
                </a:lnTo>
                <a:lnTo>
                  <a:pt x="445909" y="38386"/>
                </a:lnTo>
                <a:lnTo>
                  <a:pt x="444887" y="41904"/>
                </a:lnTo>
                <a:lnTo>
                  <a:pt x="442249" y="45548"/>
                </a:lnTo>
                <a:lnTo>
                  <a:pt x="440244" y="48124"/>
                </a:lnTo>
                <a:lnTo>
                  <a:pt x="437474" y="49569"/>
                </a:lnTo>
                <a:lnTo>
                  <a:pt x="459391" y="49569"/>
                </a:lnTo>
                <a:lnTo>
                  <a:pt x="461505" y="45234"/>
                </a:lnTo>
                <a:lnTo>
                  <a:pt x="462737" y="39768"/>
                </a:lnTo>
                <a:lnTo>
                  <a:pt x="462793" y="27203"/>
                </a:lnTo>
                <a:lnTo>
                  <a:pt x="461550" y="21674"/>
                </a:lnTo>
                <a:lnTo>
                  <a:pt x="459212" y="16962"/>
                </a:lnTo>
                <a:close/>
              </a:path>
            </a:pathLst>
          </a:custGeom>
          <a:solidFill>
            <a:srgbClr val="07794C"/>
          </a:solidFill>
        </p:spPr>
        <p:txBody>
          <a:bodyPr wrap="square" lIns="0" tIns="0" rIns="0" bIns="0" rtlCol="0"/>
          <a:lstStyle/>
          <a:p>
            <a:endParaRPr dirty="0"/>
          </a:p>
        </p:txBody>
      </p:sp>
      <p:sp>
        <p:nvSpPr>
          <p:cNvPr id="23" name="object 23"/>
          <p:cNvSpPr/>
          <p:nvPr/>
        </p:nvSpPr>
        <p:spPr>
          <a:xfrm>
            <a:off x="6785918" y="4304057"/>
            <a:ext cx="534035" cy="148590"/>
          </a:xfrm>
          <a:custGeom>
            <a:avLst/>
            <a:gdLst/>
            <a:ahLst/>
            <a:cxnLst/>
            <a:rect l="l" t="t" r="r" b="b"/>
            <a:pathLst>
              <a:path w="534035" h="148589">
                <a:moveTo>
                  <a:pt x="90253" y="20732"/>
                </a:moveTo>
                <a:lnTo>
                  <a:pt x="57617" y="20732"/>
                </a:lnTo>
                <a:lnTo>
                  <a:pt x="63397" y="22868"/>
                </a:lnTo>
                <a:lnTo>
                  <a:pt x="67292" y="27140"/>
                </a:lnTo>
                <a:lnTo>
                  <a:pt x="71313" y="31287"/>
                </a:lnTo>
                <a:lnTo>
                  <a:pt x="73323" y="37066"/>
                </a:lnTo>
                <a:lnTo>
                  <a:pt x="73323" y="51893"/>
                </a:lnTo>
                <a:lnTo>
                  <a:pt x="45617" y="88018"/>
                </a:lnTo>
                <a:lnTo>
                  <a:pt x="195" y="127221"/>
                </a:lnTo>
                <a:lnTo>
                  <a:pt x="195" y="146068"/>
                </a:lnTo>
                <a:lnTo>
                  <a:pt x="102349" y="146068"/>
                </a:lnTo>
                <a:lnTo>
                  <a:pt x="102349" y="124582"/>
                </a:lnTo>
                <a:lnTo>
                  <a:pt x="35063" y="124582"/>
                </a:lnTo>
                <a:lnTo>
                  <a:pt x="60507" y="102530"/>
                </a:lnTo>
                <a:lnTo>
                  <a:pt x="90239" y="66767"/>
                </a:lnTo>
                <a:lnTo>
                  <a:pt x="95752" y="42595"/>
                </a:lnTo>
                <a:lnTo>
                  <a:pt x="95752" y="34051"/>
                </a:lnTo>
                <a:lnTo>
                  <a:pt x="93804" y="26575"/>
                </a:lnTo>
                <a:lnTo>
                  <a:pt x="90253" y="20732"/>
                </a:lnTo>
                <a:close/>
              </a:path>
              <a:path w="534035" h="148589">
                <a:moveTo>
                  <a:pt x="58873" y="188"/>
                </a:moveTo>
                <a:lnTo>
                  <a:pt x="49952" y="188"/>
                </a:lnTo>
                <a:lnTo>
                  <a:pt x="39080" y="1036"/>
                </a:lnTo>
                <a:lnTo>
                  <a:pt x="3964" y="30061"/>
                </a:lnTo>
                <a:lnTo>
                  <a:pt x="0" y="51893"/>
                </a:lnTo>
                <a:lnTo>
                  <a:pt x="22424" y="51893"/>
                </a:lnTo>
                <a:lnTo>
                  <a:pt x="24861" y="38225"/>
                </a:lnTo>
                <a:lnTo>
                  <a:pt x="30257" y="28506"/>
                </a:lnTo>
                <a:lnTo>
                  <a:pt x="38620" y="22676"/>
                </a:lnTo>
                <a:lnTo>
                  <a:pt x="49952" y="20732"/>
                </a:lnTo>
                <a:lnTo>
                  <a:pt x="90253" y="20732"/>
                </a:lnTo>
                <a:lnTo>
                  <a:pt x="86140" y="13758"/>
                </a:lnTo>
                <a:lnTo>
                  <a:pt x="80737" y="8858"/>
                </a:lnTo>
                <a:lnTo>
                  <a:pt x="73700" y="5465"/>
                </a:lnTo>
                <a:lnTo>
                  <a:pt x="66789" y="1947"/>
                </a:lnTo>
                <a:lnTo>
                  <a:pt x="58873" y="188"/>
                </a:lnTo>
                <a:close/>
              </a:path>
              <a:path w="534035" h="148589">
                <a:moveTo>
                  <a:pt x="141862" y="101400"/>
                </a:moveTo>
                <a:lnTo>
                  <a:pt x="117926" y="101400"/>
                </a:lnTo>
                <a:lnTo>
                  <a:pt x="118680" y="108255"/>
                </a:lnTo>
                <a:lnTo>
                  <a:pt x="144312" y="142676"/>
                </a:lnTo>
                <a:lnTo>
                  <a:pt x="172207" y="148330"/>
                </a:lnTo>
                <a:lnTo>
                  <a:pt x="179357" y="147977"/>
                </a:lnTo>
                <a:lnTo>
                  <a:pt x="216136" y="127598"/>
                </a:lnTo>
                <a:lnTo>
                  <a:pt x="172584" y="127598"/>
                </a:lnTo>
                <a:lnTo>
                  <a:pt x="160274" y="125960"/>
                </a:lnTo>
                <a:lnTo>
                  <a:pt x="151050" y="121048"/>
                </a:lnTo>
                <a:lnTo>
                  <a:pt x="144913" y="112861"/>
                </a:lnTo>
                <a:lnTo>
                  <a:pt x="141862" y="101400"/>
                </a:lnTo>
                <a:close/>
              </a:path>
              <a:path w="534035" h="148589">
                <a:moveTo>
                  <a:pt x="209812" y="20732"/>
                </a:moveTo>
                <a:lnTo>
                  <a:pt x="176542" y="20732"/>
                </a:lnTo>
                <a:lnTo>
                  <a:pt x="181756" y="22428"/>
                </a:lnTo>
                <a:lnTo>
                  <a:pt x="185400" y="25821"/>
                </a:lnTo>
                <a:lnTo>
                  <a:pt x="189170" y="29213"/>
                </a:lnTo>
                <a:lnTo>
                  <a:pt x="191055" y="33862"/>
                </a:lnTo>
                <a:lnTo>
                  <a:pt x="191055" y="46427"/>
                </a:lnTo>
                <a:lnTo>
                  <a:pt x="188730" y="51516"/>
                </a:lnTo>
                <a:lnTo>
                  <a:pt x="184081" y="55034"/>
                </a:lnTo>
                <a:lnTo>
                  <a:pt x="179557" y="58553"/>
                </a:lnTo>
                <a:lnTo>
                  <a:pt x="173840" y="60312"/>
                </a:lnTo>
                <a:lnTo>
                  <a:pt x="159014" y="60312"/>
                </a:lnTo>
                <a:lnTo>
                  <a:pt x="159014" y="80290"/>
                </a:lnTo>
                <a:lnTo>
                  <a:pt x="177484" y="80290"/>
                </a:lnTo>
                <a:lnTo>
                  <a:pt x="185149" y="82175"/>
                </a:lnTo>
                <a:lnTo>
                  <a:pt x="190678" y="85945"/>
                </a:lnTo>
                <a:lnTo>
                  <a:pt x="196332" y="89588"/>
                </a:lnTo>
                <a:lnTo>
                  <a:pt x="199159" y="95368"/>
                </a:lnTo>
                <a:lnTo>
                  <a:pt x="199159" y="110823"/>
                </a:lnTo>
                <a:lnTo>
                  <a:pt x="196772" y="116792"/>
                </a:lnTo>
                <a:lnTo>
                  <a:pt x="187348" y="125462"/>
                </a:lnTo>
                <a:lnTo>
                  <a:pt x="180877" y="127598"/>
                </a:lnTo>
                <a:lnTo>
                  <a:pt x="216136" y="127598"/>
                </a:lnTo>
                <a:lnTo>
                  <a:pt x="220771" y="120247"/>
                </a:lnTo>
                <a:lnTo>
                  <a:pt x="222813" y="112861"/>
                </a:lnTo>
                <a:lnTo>
                  <a:pt x="222907" y="103850"/>
                </a:lnTo>
                <a:lnTo>
                  <a:pt x="222377" y="96900"/>
                </a:lnTo>
                <a:lnTo>
                  <a:pt x="192562" y="68039"/>
                </a:lnTo>
                <a:lnTo>
                  <a:pt x="198845" y="66657"/>
                </a:lnTo>
                <a:lnTo>
                  <a:pt x="203997" y="63265"/>
                </a:lnTo>
                <a:lnTo>
                  <a:pt x="208017" y="57862"/>
                </a:lnTo>
                <a:lnTo>
                  <a:pt x="212164" y="52459"/>
                </a:lnTo>
                <a:lnTo>
                  <a:pt x="214115" y="46427"/>
                </a:lnTo>
                <a:lnTo>
                  <a:pt x="214237" y="31224"/>
                </a:lnTo>
                <a:lnTo>
                  <a:pt x="212352" y="24627"/>
                </a:lnTo>
                <a:lnTo>
                  <a:pt x="209812" y="20732"/>
                </a:lnTo>
                <a:close/>
              </a:path>
              <a:path w="534035" h="148589">
                <a:moveTo>
                  <a:pt x="178552" y="0"/>
                </a:moveTo>
                <a:lnTo>
                  <a:pt x="161212" y="0"/>
                </a:lnTo>
                <a:lnTo>
                  <a:pt x="153422" y="1884"/>
                </a:lnTo>
                <a:lnTo>
                  <a:pt x="123329" y="35433"/>
                </a:lnTo>
                <a:lnTo>
                  <a:pt x="122826" y="44103"/>
                </a:lnTo>
                <a:lnTo>
                  <a:pt x="145255" y="44103"/>
                </a:lnTo>
                <a:lnTo>
                  <a:pt x="146134" y="36313"/>
                </a:lnTo>
                <a:lnTo>
                  <a:pt x="148710" y="30470"/>
                </a:lnTo>
                <a:lnTo>
                  <a:pt x="157254" y="22679"/>
                </a:lnTo>
                <a:lnTo>
                  <a:pt x="162846" y="20732"/>
                </a:lnTo>
                <a:lnTo>
                  <a:pt x="209812" y="20732"/>
                </a:lnTo>
                <a:lnTo>
                  <a:pt x="208583" y="18847"/>
                </a:lnTo>
                <a:lnTo>
                  <a:pt x="204939" y="12942"/>
                </a:lnTo>
                <a:lnTo>
                  <a:pt x="199724" y="8355"/>
                </a:lnTo>
                <a:lnTo>
                  <a:pt x="192939" y="5088"/>
                </a:lnTo>
                <a:lnTo>
                  <a:pt x="186280" y="1696"/>
                </a:lnTo>
                <a:lnTo>
                  <a:pt x="178552" y="0"/>
                </a:lnTo>
                <a:close/>
              </a:path>
              <a:path w="534035" h="148589">
                <a:moveTo>
                  <a:pt x="257018" y="120624"/>
                </a:moveTo>
                <a:lnTo>
                  <a:pt x="249479" y="120624"/>
                </a:lnTo>
                <a:lnTo>
                  <a:pt x="246083" y="122006"/>
                </a:lnTo>
                <a:lnTo>
                  <a:pt x="240620" y="127221"/>
                </a:lnTo>
                <a:lnTo>
                  <a:pt x="239238" y="130550"/>
                </a:lnTo>
                <a:lnTo>
                  <a:pt x="239238" y="138090"/>
                </a:lnTo>
                <a:lnTo>
                  <a:pt x="249479" y="148142"/>
                </a:lnTo>
                <a:lnTo>
                  <a:pt x="257018" y="148142"/>
                </a:lnTo>
                <a:lnTo>
                  <a:pt x="266756" y="130550"/>
                </a:lnTo>
                <a:lnTo>
                  <a:pt x="265436" y="127409"/>
                </a:lnTo>
                <a:lnTo>
                  <a:pt x="262798" y="124771"/>
                </a:lnTo>
                <a:lnTo>
                  <a:pt x="260159" y="122006"/>
                </a:lnTo>
                <a:lnTo>
                  <a:pt x="257018" y="120624"/>
                </a:lnTo>
                <a:close/>
              </a:path>
              <a:path w="534035" h="148589">
                <a:moveTo>
                  <a:pt x="307932" y="104227"/>
                </a:moveTo>
                <a:lnTo>
                  <a:pt x="283995" y="104227"/>
                </a:lnTo>
                <a:lnTo>
                  <a:pt x="284875" y="113022"/>
                </a:lnTo>
                <a:lnTo>
                  <a:pt x="317104" y="146508"/>
                </a:lnTo>
                <a:lnTo>
                  <a:pt x="325334" y="148330"/>
                </a:lnTo>
                <a:lnTo>
                  <a:pt x="334507" y="148330"/>
                </a:lnTo>
                <a:lnTo>
                  <a:pt x="371448" y="133817"/>
                </a:lnTo>
                <a:lnTo>
                  <a:pt x="376919" y="126844"/>
                </a:lnTo>
                <a:lnTo>
                  <a:pt x="328099" y="126844"/>
                </a:lnTo>
                <a:lnTo>
                  <a:pt x="322067" y="124896"/>
                </a:lnTo>
                <a:lnTo>
                  <a:pt x="317167" y="121001"/>
                </a:lnTo>
                <a:lnTo>
                  <a:pt x="312431" y="117137"/>
                </a:lnTo>
                <a:lnTo>
                  <a:pt x="309314" y="111514"/>
                </a:lnTo>
                <a:lnTo>
                  <a:pt x="307932" y="104227"/>
                </a:lnTo>
                <a:close/>
              </a:path>
              <a:path w="534035" h="148589">
                <a:moveTo>
                  <a:pt x="378396" y="68039"/>
                </a:moveTo>
                <a:lnTo>
                  <a:pt x="343114" y="68039"/>
                </a:lnTo>
                <a:lnTo>
                  <a:pt x="349585" y="70678"/>
                </a:lnTo>
                <a:lnTo>
                  <a:pt x="354485" y="75955"/>
                </a:lnTo>
                <a:lnTo>
                  <a:pt x="359511" y="81233"/>
                </a:lnTo>
                <a:lnTo>
                  <a:pt x="362024" y="88143"/>
                </a:lnTo>
                <a:lnTo>
                  <a:pt x="362024" y="105609"/>
                </a:lnTo>
                <a:lnTo>
                  <a:pt x="343554" y="126844"/>
                </a:lnTo>
                <a:lnTo>
                  <a:pt x="376919" y="126844"/>
                </a:lnTo>
                <a:lnTo>
                  <a:pt x="385772" y="96499"/>
                </a:lnTo>
                <a:lnTo>
                  <a:pt x="385407" y="89537"/>
                </a:lnTo>
                <a:lnTo>
                  <a:pt x="384312" y="82976"/>
                </a:lnTo>
                <a:lnTo>
                  <a:pt x="382486" y="76815"/>
                </a:lnTo>
                <a:lnTo>
                  <a:pt x="379929" y="71055"/>
                </a:lnTo>
                <a:lnTo>
                  <a:pt x="378396" y="68039"/>
                </a:lnTo>
                <a:close/>
              </a:path>
              <a:path w="534035" h="148589">
                <a:moveTo>
                  <a:pt x="379176" y="2261"/>
                </a:moveTo>
                <a:lnTo>
                  <a:pt x="300770" y="2261"/>
                </a:lnTo>
                <a:lnTo>
                  <a:pt x="285880" y="83871"/>
                </a:lnTo>
                <a:lnTo>
                  <a:pt x="309816" y="83871"/>
                </a:lnTo>
                <a:lnTo>
                  <a:pt x="312329" y="78845"/>
                </a:lnTo>
                <a:lnTo>
                  <a:pt x="315785" y="74950"/>
                </a:lnTo>
                <a:lnTo>
                  <a:pt x="324580" y="69421"/>
                </a:lnTo>
                <a:lnTo>
                  <a:pt x="329544" y="68039"/>
                </a:lnTo>
                <a:lnTo>
                  <a:pt x="378396" y="68039"/>
                </a:lnTo>
                <a:lnTo>
                  <a:pt x="376160" y="63642"/>
                </a:lnTo>
                <a:lnTo>
                  <a:pt x="371817" y="58992"/>
                </a:lnTo>
                <a:lnTo>
                  <a:pt x="311890" y="58992"/>
                </a:lnTo>
                <a:lnTo>
                  <a:pt x="318298" y="23747"/>
                </a:lnTo>
                <a:lnTo>
                  <a:pt x="379176" y="23747"/>
                </a:lnTo>
                <a:lnTo>
                  <a:pt x="379176" y="2261"/>
                </a:lnTo>
                <a:close/>
              </a:path>
              <a:path w="534035" h="148589">
                <a:moveTo>
                  <a:pt x="349082" y="47684"/>
                </a:moveTo>
                <a:lnTo>
                  <a:pt x="334884" y="47684"/>
                </a:lnTo>
                <a:lnTo>
                  <a:pt x="329795" y="48689"/>
                </a:lnTo>
                <a:lnTo>
                  <a:pt x="319994" y="52710"/>
                </a:lnTo>
                <a:lnTo>
                  <a:pt x="315659" y="55474"/>
                </a:lnTo>
                <a:lnTo>
                  <a:pt x="311890" y="58992"/>
                </a:lnTo>
                <a:lnTo>
                  <a:pt x="371817" y="58992"/>
                </a:lnTo>
                <a:lnTo>
                  <a:pt x="370820" y="57924"/>
                </a:lnTo>
                <a:lnTo>
                  <a:pt x="363909" y="53904"/>
                </a:lnTo>
                <a:lnTo>
                  <a:pt x="356998" y="49757"/>
                </a:lnTo>
                <a:lnTo>
                  <a:pt x="349082" y="47684"/>
                </a:lnTo>
                <a:close/>
              </a:path>
              <a:path w="534035" h="148589">
                <a:moveTo>
                  <a:pt x="509974" y="81987"/>
                </a:moveTo>
                <a:lnTo>
                  <a:pt x="498792" y="81987"/>
                </a:lnTo>
                <a:lnTo>
                  <a:pt x="493604" y="83494"/>
                </a:lnTo>
                <a:lnTo>
                  <a:pt x="489179" y="86321"/>
                </a:lnTo>
                <a:lnTo>
                  <a:pt x="484781" y="89086"/>
                </a:lnTo>
                <a:lnTo>
                  <a:pt x="481326" y="93044"/>
                </a:lnTo>
                <a:lnTo>
                  <a:pt x="478813" y="98195"/>
                </a:lnTo>
                <a:lnTo>
                  <a:pt x="476286" y="103284"/>
                </a:lnTo>
                <a:lnTo>
                  <a:pt x="475044" y="108876"/>
                </a:lnTo>
                <a:lnTo>
                  <a:pt x="475044" y="121566"/>
                </a:lnTo>
                <a:lnTo>
                  <a:pt x="499231" y="148519"/>
                </a:lnTo>
                <a:lnTo>
                  <a:pt x="510414" y="148519"/>
                </a:lnTo>
                <a:lnTo>
                  <a:pt x="530455" y="131744"/>
                </a:lnTo>
                <a:lnTo>
                  <a:pt x="501116" y="131744"/>
                </a:lnTo>
                <a:lnTo>
                  <a:pt x="497975" y="130299"/>
                </a:lnTo>
                <a:lnTo>
                  <a:pt x="495587" y="127409"/>
                </a:lnTo>
                <a:lnTo>
                  <a:pt x="493326" y="124394"/>
                </a:lnTo>
                <a:lnTo>
                  <a:pt x="492195" y="120310"/>
                </a:lnTo>
                <a:lnTo>
                  <a:pt x="492195" y="110132"/>
                </a:lnTo>
                <a:lnTo>
                  <a:pt x="500676" y="98949"/>
                </a:lnTo>
                <a:lnTo>
                  <a:pt x="530276" y="98949"/>
                </a:lnTo>
                <a:lnTo>
                  <a:pt x="527566" y="93421"/>
                </a:lnTo>
                <a:lnTo>
                  <a:pt x="524047" y="89400"/>
                </a:lnTo>
                <a:lnTo>
                  <a:pt x="519524" y="86510"/>
                </a:lnTo>
                <a:lnTo>
                  <a:pt x="515000" y="83494"/>
                </a:lnTo>
                <a:lnTo>
                  <a:pt x="509974" y="81987"/>
                </a:lnTo>
                <a:close/>
              </a:path>
              <a:path w="534035" h="148589">
                <a:moveTo>
                  <a:pt x="521597" y="2261"/>
                </a:moveTo>
                <a:lnTo>
                  <a:pt x="502561" y="2261"/>
                </a:lnTo>
                <a:lnTo>
                  <a:pt x="415674" y="146068"/>
                </a:lnTo>
                <a:lnTo>
                  <a:pt x="434521" y="146068"/>
                </a:lnTo>
                <a:lnTo>
                  <a:pt x="521597" y="2261"/>
                </a:lnTo>
                <a:close/>
              </a:path>
              <a:path w="534035" h="148589">
                <a:moveTo>
                  <a:pt x="530276" y="98949"/>
                </a:moveTo>
                <a:lnTo>
                  <a:pt x="508215" y="98949"/>
                </a:lnTo>
                <a:lnTo>
                  <a:pt x="511294" y="100457"/>
                </a:lnTo>
                <a:lnTo>
                  <a:pt x="516069" y="106488"/>
                </a:lnTo>
                <a:lnTo>
                  <a:pt x="517167" y="110132"/>
                </a:lnTo>
                <a:lnTo>
                  <a:pt x="517166" y="120310"/>
                </a:lnTo>
                <a:lnTo>
                  <a:pt x="516069" y="123891"/>
                </a:lnTo>
                <a:lnTo>
                  <a:pt x="513636" y="127095"/>
                </a:lnTo>
                <a:lnTo>
                  <a:pt x="511329" y="130299"/>
                </a:lnTo>
                <a:lnTo>
                  <a:pt x="511188" y="130299"/>
                </a:lnTo>
                <a:lnTo>
                  <a:pt x="508529" y="131744"/>
                </a:lnTo>
                <a:lnTo>
                  <a:pt x="530455" y="131744"/>
                </a:lnTo>
                <a:lnTo>
                  <a:pt x="532780" y="127095"/>
                </a:lnTo>
                <a:lnTo>
                  <a:pt x="534022" y="121566"/>
                </a:lnTo>
                <a:lnTo>
                  <a:pt x="533962" y="108876"/>
                </a:lnTo>
                <a:lnTo>
                  <a:pt x="532717" y="103598"/>
                </a:lnTo>
                <a:lnTo>
                  <a:pt x="530276" y="98949"/>
                </a:lnTo>
                <a:close/>
              </a:path>
              <a:path w="534035" h="148589">
                <a:moveTo>
                  <a:pt x="438919" y="0"/>
                </a:moveTo>
                <a:lnTo>
                  <a:pt x="424721" y="0"/>
                </a:lnTo>
                <a:lnTo>
                  <a:pt x="417621" y="3141"/>
                </a:lnTo>
                <a:lnTo>
                  <a:pt x="406690" y="15580"/>
                </a:lnTo>
                <a:lnTo>
                  <a:pt x="403988" y="23496"/>
                </a:lnTo>
                <a:lnTo>
                  <a:pt x="403988" y="39579"/>
                </a:lnTo>
                <a:lnTo>
                  <a:pt x="428176" y="66532"/>
                </a:lnTo>
                <a:lnTo>
                  <a:pt x="439359" y="66532"/>
                </a:lnTo>
                <a:lnTo>
                  <a:pt x="459391" y="49380"/>
                </a:lnTo>
                <a:lnTo>
                  <a:pt x="429935" y="49380"/>
                </a:lnTo>
                <a:lnTo>
                  <a:pt x="426731" y="47935"/>
                </a:lnTo>
                <a:lnTo>
                  <a:pt x="424344" y="45045"/>
                </a:lnTo>
                <a:lnTo>
                  <a:pt x="422082" y="42155"/>
                </a:lnTo>
                <a:lnTo>
                  <a:pt x="420951" y="38197"/>
                </a:lnTo>
                <a:lnTo>
                  <a:pt x="420951" y="28397"/>
                </a:lnTo>
                <a:lnTo>
                  <a:pt x="421310" y="27014"/>
                </a:lnTo>
                <a:lnTo>
                  <a:pt x="422028" y="24501"/>
                </a:lnTo>
                <a:lnTo>
                  <a:pt x="422082" y="24313"/>
                </a:lnTo>
                <a:lnTo>
                  <a:pt x="426558" y="18344"/>
                </a:lnTo>
                <a:lnTo>
                  <a:pt x="429621" y="16774"/>
                </a:lnTo>
                <a:lnTo>
                  <a:pt x="459212" y="16774"/>
                </a:lnTo>
                <a:lnTo>
                  <a:pt x="456510" y="11245"/>
                </a:lnTo>
                <a:lnTo>
                  <a:pt x="452992" y="7224"/>
                </a:lnTo>
                <a:lnTo>
                  <a:pt x="443945" y="1444"/>
                </a:lnTo>
                <a:lnTo>
                  <a:pt x="438919" y="0"/>
                </a:lnTo>
                <a:close/>
              </a:path>
              <a:path w="534035" h="148589">
                <a:moveTo>
                  <a:pt x="459212" y="16774"/>
                </a:moveTo>
                <a:lnTo>
                  <a:pt x="437034" y="16774"/>
                </a:lnTo>
                <a:lnTo>
                  <a:pt x="440050" y="18344"/>
                </a:lnTo>
                <a:lnTo>
                  <a:pt x="442437" y="21486"/>
                </a:lnTo>
                <a:lnTo>
                  <a:pt x="444825" y="24501"/>
                </a:lnTo>
                <a:lnTo>
                  <a:pt x="446018" y="28397"/>
                </a:lnTo>
                <a:lnTo>
                  <a:pt x="445909" y="38197"/>
                </a:lnTo>
                <a:lnTo>
                  <a:pt x="444887" y="41716"/>
                </a:lnTo>
                <a:lnTo>
                  <a:pt x="442249" y="45359"/>
                </a:lnTo>
                <a:lnTo>
                  <a:pt x="440244" y="47935"/>
                </a:lnTo>
                <a:lnTo>
                  <a:pt x="437474" y="49380"/>
                </a:lnTo>
                <a:lnTo>
                  <a:pt x="459391" y="49380"/>
                </a:lnTo>
                <a:lnTo>
                  <a:pt x="461505" y="45045"/>
                </a:lnTo>
                <a:lnTo>
                  <a:pt x="462737" y="39579"/>
                </a:lnTo>
                <a:lnTo>
                  <a:pt x="462793" y="27014"/>
                </a:lnTo>
                <a:lnTo>
                  <a:pt x="461550" y="21486"/>
                </a:lnTo>
                <a:lnTo>
                  <a:pt x="459212" y="16774"/>
                </a:lnTo>
                <a:close/>
              </a:path>
            </a:pathLst>
          </a:custGeom>
          <a:solidFill>
            <a:srgbClr val="07794C"/>
          </a:solidFill>
        </p:spPr>
        <p:txBody>
          <a:bodyPr wrap="square" lIns="0" tIns="0" rIns="0" bIns="0" rtlCol="0"/>
          <a:lstStyle/>
          <a:p>
            <a:endParaRPr dirty="0"/>
          </a:p>
        </p:txBody>
      </p:sp>
      <p:sp>
        <p:nvSpPr>
          <p:cNvPr id="24" name="object 24"/>
          <p:cNvSpPr/>
          <p:nvPr/>
        </p:nvSpPr>
        <p:spPr>
          <a:xfrm>
            <a:off x="8565968" y="4209819"/>
            <a:ext cx="534035" cy="148590"/>
          </a:xfrm>
          <a:custGeom>
            <a:avLst/>
            <a:gdLst/>
            <a:ahLst/>
            <a:cxnLst/>
            <a:rect l="l" t="t" r="r" b="b"/>
            <a:pathLst>
              <a:path w="534035" h="148589">
                <a:moveTo>
                  <a:pt x="90253" y="20732"/>
                </a:moveTo>
                <a:lnTo>
                  <a:pt x="57617" y="20732"/>
                </a:lnTo>
                <a:lnTo>
                  <a:pt x="63397" y="22868"/>
                </a:lnTo>
                <a:lnTo>
                  <a:pt x="67292" y="27140"/>
                </a:lnTo>
                <a:lnTo>
                  <a:pt x="71313" y="31287"/>
                </a:lnTo>
                <a:lnTo>
                  <a:pt x="73323" y="37066"/>
                </a:lnTo>
                <a:lnTo>
                  <a:pt x="73323" y="51893"/>
                </a:lnTo>
                <a:lnTo>
                  <a:pt x="45617" y="88018"/>
                </a:lnTo>
                <a:lnTo>
                  <a:pt x="195" y="127221"/>
                </a:lnTo>
                <a:lnTo>
                  <a:pt x="195" y="146068"/>
                </a:lnTo>
                <a:lnTo>
                  <a:pt x="102349" y="146068"/>
                </a:lnTo>
                <a:lnTo>
                  <a:pt x="102349" y="124582"/>
                </a:lnTo>
                <a:lnTo>
                  <a:pt x="35063" y="124582"/>
                </a:lnTo>
                <a:lnTo>
                  <a:pt x="60507" y="102530"/>
                </a:lnTo>
                <a:lnTo>
                  <a:pt x="90239" y="66767"/>
                </a:lnTo>
                <a:lnTo>
                  <a:pt x="95752" y="42595"/>
                </a:lnTo>
                <a:lnTo>
                  <a:pt x="95752" y="34051"/>
                </a:lnTo>
                <a:lnTo>
                  <a:pt x="93804" y="26575"/>
                </a:lnTo>
                <a:lnTo>
                  <a:pt x="90253" y="20732"/>
                </a:lnTo>
                <a:close/>
              </a:path>
              <a:path w="534035" h="148589">
                <a:moveTo>
                  <a:pt x="58873" y="188"/>
                </a:moveTo>
                <a:lnTo>
                  <a:pt x="49952" y="188"/>
                </a:lnTo>
                <a:lnTo>
                  <a:pt x="39080" y="1036"/>
                </a:lnTo>
                <a:lnTo>
                  <a:pt x="3964" y="30061"/>
                </a:lnTo>
                <a:lnTo>
                  <a:pt x="0" y="51893"/>
                </a:lnTo>
                <a:lnTo>
                  <a:pt x="22424" y="51893"/>
                </a:lnTo>
                <a:lnTo>
                  <a:pt x="24861" y="38225"/>
                </a:lnTo>
                <a:lnTo>
                  <a:pt x="30257" y="28506"/>
                </a:lnTo>
                <a:lnTo>
                  <a:pt x="38620" y="22676"/>
                </a:lnTo>
                <a:lnTo>
                  <a:pt x="49952" y="20732"/>
                </a:lnTo>
                <a:lnTo>
                  <a:pt x="90253" y="20732"/>
                </a:lnTo>
                <a:lnTo>
                  <a:pt x="86140" y="13758"/>
                </a:lnTo>
                <a:lnTo>
                  <a:pt x="80737" y="8858"/>
                </a:lnTo>
                <a:lnTo>
                  <a:pt x="73700" y="5465"/>
                </a:lnTo>
                <a:lnTo>
                  <a:pt x="66789" y="1947"/>
                </a:lnTo>
                <a:lnTo>
                  <a:pt x="58873" y="188"/>
                </a:lnTo>
                <a:close/>
              </a:path>
              <a:path w="534035" h="148589">
                <a:moveTo>
                  <a:pt x="170699" y="0"/>
                </a:moveTo>
                <a:lnTo>
                  <a:pt x="132815" y="18093"/>
                </a:lnTo>
                <a:lnTo>
                  <a:pt x="120447" y="56260"/>
                </a:lnTo>
                <a:lnTo>
                  <a:pt x="119622" y="73882"/>
                </a:lnTo>
                <a:lnTo>
                  <a:pt x="120470" y="91599"/>
                </a:lnTo>
                <a:lnTo>
                  <a:pt x="133192" y="130048"/>
                </a:lnTo>
                <a:lnTo>
                  <a:pt x="171641" y="148330"/>
                </a:lnTo>
                <a:lnTo>
                  <a:pt x="183103" y="147199"/>
                </a:lnTo>
                <a:lnTo>
                  <a:pt x="193175" y="143807"/>
                </a:lnTo>
                <a:lnTo>
                  <a:pt x="201857" y="138152"/>
                </a:lnTo>
                <a:lnTo>
                  <a:pt x="209148" y="130236"/>
                </a:lnTo>
                <a:lnTo>
                  <a:pt x="211084" y="126844"/>
                </a:lnTo>
                <a:lnTo>
                  <a:pt x="162155" y="126844"/>
                </a:lnTo>
                <a:lnTo>
                  <a:pt x="155307" y="122760"/>
                </a:lnTo>
                <a:lnTo>
                  <a:pt x="143577" y="74636"/>
                </a:lnTo>
                <a:lnTo>
                  <a:pt x="143565" y="73882"/>
                </a:lnTo>
                <a:lnTo>
                  <a:pt x="143976" y="61301"/>
                </a:lnTo>
                <a:lnTo>
                  <a:pt x="161715" y="21297"/>
                </a:lnTo>
                <a:lnTo>
                  <a:pt x="210685" y="21297"/>
                </a:lnTo>
                <a:lnTo>
                  <a:pt x="208960" y="18282"/>
                </a:lnTo>
                <a:lnTo>
                  <a:pt x="201550" y="10283"/>
                </a:lnTo>
                <a:lnTo>
                  <a:pt x="192704" y="4570"/>
                </a:lnTo>
                <a:lnTo>
                  <a:pt x="182420" y="1142"/>
                </a:lnTo>
                <a:lnTo>
                  <a:pt x="170699" y="0"/>
                </a:lnTo>
                <a:close/>
              </a:path>
              <a:path w="534035" h="148589">
                <a:moveTo>
                  <a:pt x="210685" y="21297"/>
                </a:moveTo>
                <a:lnTo>
                  <a:pt x="179432" y="21297"/>
                </a:lnTo>
                <a:lnTo>
                  <a:pt x="186343" y="25444"/>
                </a:lnTo>
                <a:lnTo>
                  <a:pt x="191243" y="33737"/>
                </a:lnTo>
                <a:lnTo>
                  <a:pt x="198574" y="73882"/>
                </a:lnTo>
                <a:lnTo>
                  <a:pt x="198587" y="74636"/>
                </a:lnTo>
                <a:lnTo>
                  <a:pt x="198153" y="87205"/>
                </a:lnTo>
                <a:lnTo>
                  <a:pt x="198146" y="87417"/>
                </a:lnTo>
                <a:lnTo>
                  <a:pt x="196803" y="98431"/>
                </a:lnTo>
                <a:lnTo>
                  <a:pt x="194719" y="106865"/>
                </a:lnTo>
                <a:lnTo>
                  <a:pt x="194614" y="107289"/>
                </a:lnTo>
                <a:lnTo>
                  <a:pt x="194565" y="107490"/>
                </a:lnTo>
                <a:lnTo>
                  <a:pt x="191431" y="114593"/>
                </a:lnTo>
                <a:lnTo>
                  <a:pt x="186657" y="122760"/>
                </a:lnTo>
                <a:lnTo>
                  <a:pt x="179872" y="126844"/>
                </a:lnTo>
                <a:lnTo>
                  <a:pt x="211084" y="126844"/>
                </a:lnTo>
                <a:lnTo>
                  <a:pt x="215003" y="119976"/>
                </a:lnTo>
                <a:lnTo>
                  <a:pt x="219119" y="107490"/>
                </a:lnTo>
                <a:lnTo>
                  <a:pt x="219185" y="107289"/>
                </a:lnTo>
                <a:lnTo>
                  <a:pt x="221694" y="92176"/>
                </a:lnTo>
                <a:lnTo>
                  <a:pt x="222530" y="74636"/>
                </a:lnTo>
                <a:lnTo>
                  <a:pt x="221682" y="56837"/>
                </a:lnTo>
                <a:lnTo>
                  <a:pt x="219137" y="41511"/>
                </a:lnTo>
                <a:lnTo>
                  <a:pt x="214897" y="28660"/>
                </a:lnTo>
                <a:lnTo>
                  <a:pt x="210685" y="21297"/>
                </a:lnTo>
                <a:close/>
              </a:path>
              <a:path w="534035" h="148589">
                <a:moveTo>
                  <a:pt x="257018" y="120624"/>
                </a:moveTo>
                <a:lnTo>
                  <a:pt x="249479" y="120624"/>
                </a:lnTo>
                <a:lnTo>
                  <a:pt x="246083" y="122006"/>
                </a:lnTo>
                <a:lnTo>
                  <a:pt x="240620" y="127221"/>
                </a:lnTo>
                <a:lnTo>
                  <a:pt x="239238" y="130550"/>
                </a:lnTo>
                <a:lnTo>
                  <a:pt x="239238" y="138090"/>
                </a:lnTo>
                <a:lnTo>
                  <a:pt x="249479" y="148142"/>
                </a:lnTo>
                <a:lnTo>
                  <a:pt x="257018" y="148142"/>
                </a:lnTo>
                <a:lnTo>
                  <a:pt x="266756" y="130550"/>
                </a:lnTo>
                <a:lnTo>
                  <a:pt x="265436" y="127409"/>
                </a:lnTo>
                <a:lnTo>
                  <a:pt x="262798" y="124771"/>
                </a:lnTo>
                <a:lnTo>
                  <a:pt x="260159" y="122006"/>
                </a:lnTo>
                <a:lnTo>
                  <a:pt x="257018" y="120624"/>
                </a:lnTo>
                <a:close/>
              </a:path>
              <a:path w="534035" h="148589">
                <a:moveTo>
                  <a:pt x="360705" y="31663"/>
                </a:moveTo>
                <a:lnTo>
                  <a:pt x="336768" y="31663"/>
                </a:lnTo>
                <a:lnTo>
                  <a:pt x="336768" y="146068"/>
                </a:lnTo>
                <a:lnTo>
                  <a:pt x="360705" y="146068"/>
                </a:lnTo>
                <a:lnTo>
                  <a:pt x="360705" y="31663"/>
                </a:lnTo>
                <a:close/>
              </a:path>
              <a:path w="534035" h="148589">
                <a:moveTo>
                  <a:pt x="360705" y="2261"/>
                </a:moveTo>
                <a:lnTo>
                  <a:pt x="337334" y="2261"/>
                </a:lnTo>
                <a:lnTo>
                  <a:pt x="333690" y="9423"/>
                </a:lnTo>
                <a:lnTo>
                  <a:pt x="328287" y="15894"/>
                </a:lnTo>
                <a:lnTo>
                  <a:pt x="296812" y="33171"/>
                </a:lnTo>
                <a:lnTo>
                  <a:pt x="296812" y="55411"/>
                </a:lnTo>
                <a:lnTo>
                  <a:pt x="331994" y="37695"/>
                </a:lnTo>
                <a:lnTo>
                  <a:pt x="336768" y="31663"/>
                </a:lnTo>
                <a:lnTo>
                  <a:pt x="360705" y="31663"/>
                </a:lnTo>
                <a:lnTo>
                  <a:pt x="360705" y="2261"/>
                </a:lnTo>
                <a:close/>
              </a:path>
              <a:path w="534035" h="148589">
                <a:moveTo>
                  <a:pt x="509974" y="81987"/>
                </a:moveTo>
                <a:lnTo>
                  <a:pt x="498792" y="81987"/>
                </a:lnTo>
                <a:lnTo>
                  <a:pt x="493604" y="83494"/>
                </a:lnTo>
                <a:lnTo>
                  <a:pt x="489179" y="86321"/>
                </a:lnTo>
                <a:lnTo>
                  <a:pt x="484781" y="89086"/>
                </a:lnTo>
                <a:lnTo>
                  <a:pt x="481326" y="93044"/>
                </a:lnTo>
                <a:lnTo>
                  <a:pt x="478813" y="98195"/>
                </a:lnTo>
                <a:lnTo>
                  <a:pt x="476286" y="103284"/>
                </a:lnTo>
                <a:lnTo>
                  <a:pt x="475044" y="108876"/>
                </a:lnTo>
                <a:lnTo>
                  <a:pt x="475044" y="121566"/>
                </a:lnTo>
                <a:lnTo>
                  <a:pt x="499231" y="148519"/>
                </a:lnTo>
                <a:lnTo>
                  <a:pt x="510414" y="148519"/>
                </a:lnTo>
                <a:lnTo>
                  <a:pt x="530455" y="131744"/>
                </a:lnTo>
                <a:lnTo>
                  <a:pt x="501116" y="131744"/>
                </a:lnTo>
                <a:lnTo>
                  <a:pt x="497975" y="130299"/>
                </a:lnTo>
                <a:lnTo>
                  <a:pt x="495587" y="127409"/>
                </a:lnTo>
                <a:lnTo>
                  <a:pt x="493326" y="124394"/>
                </a:lnTo>
                <a:lnTo>
                  <a:pt x="492195" y="120310"/>
                </a:lnTo>
                <a:lnTo>
                  <a:pt x="492195" y="110132"/>
                </a:lnTo>
                <a:lnTo>
                  <a:pt x="500676" y="98949"/>
                </a:lnTo>
                <a:lnTo>
                  <a:pt x="530276" y="98949"/>
                </a:lnTo>
                <a:lnTo>
                  <a:pt x="527566" y="93421"/>
                </a:lnTo>
                <a:lnTo>
                  <a:pt x="524047" y="89400"/>
                </a:lnTo>
                <a:lnTo>
                  <a:pt x="519524" y="86510"/>
                </a:lnTo>
                <a:lnTo>
                  <a:pt x="515000" y="83494"/>
                </a:lnTo>
                <a:lnTo>
                  <a:pt x="509974" y="81987"/>
                </a:lnTo>
                <a:close/>
              </a:path>
              <a:path w="534035" h="148589">
                <a:moveTo>
                  <a:pt x="521597" y="2261"/>
                </a:moveTo>
                <a:lnTo>
                  <a:pt x="502561" y="2261"/>
                </a:lnTo>
                <a:lnTo>
                  <a:pt x="415674" y="146068"/>
                </a:lnTo>
                <a:lnTo>
                  <a:pt x="434521" y="146068"/>
                </a:lnTo>
                <a:lnTo>
                  <a:pt x="521597" y="2261"/>
                </a:lnTo>
                <a:close/>
              </a:path>
              <a:path w="534035" h="148589">
                <a:moveTo>
                  <a:pt x="530276" y="98949"/>
                </a:moveTo>
                <a:lnTo>
                  <a:pt x="508215" y="98949"/>
                </a:lnTo>
                <a:lnTo>
                  <a:pt x="511294" y="100457"/>
                </a:lnTo>
                <a:lnTo>
                  <a:pt x="516069" y="106488"/>
                </a:lnTo>
                <a:lnTo>
                  <a:pt x="517167" y="110132"/>
                </a:lnTo>
                <a:lnTo>
                  <a:pt x="517166" y="120310"/>
                </a:lnTo>
                <a:lnTo>
                  <a:pt x="516069" y="123891"/>
                </a:lnTo>
                <a:lnTo>
                  <a:pt x="513636" y="127095"/>
                </a:lnTo>
                <a:lnTo>
                  <a:pt x="511329" y="130299"/>
                </a:lnTo>
                <a:lnTo>
                  <a:pt x="511188" y="130299"/>
                </a:lnTo>
                <a:lnTo>
                  <a:pt x="508529" y="131744"/>
                </a:lnTo>
                <a:lnTo>
                  <a:pt x="530455" y="131744"/>
                </a:lnTo>
                <a:lnTo>
                  <a:pt x="532780" y="127095"/>
                </a:lnTo>
                <a:lnTo>
                  <a:pt x="534022" y="121566"/>
                </a:lnTo>
                <a:lnTo>
                  <a:pt x="533962" y="108876"/>
                </a:lnTo>
                <a:lnTo>
                  <a:pt x="532717" y="103598"/>
                </a:lnTo>
                <a:lnTo>
                  <a:pt x="530276" y="98949"/>
                </a:lnTo>
                <a:close/>
              </a:path>
              <a:path w="534035" h="148589">
                <a:moveTo>
                  <a:pt x="438919" y="0"/>
                </a:moveTo>
                <a:lnTo>
                  <a:pt x="424721" y="0"/>
                </a:lnTo>
                <a:lnTo>
                  <a:pt x="417621" y="3141"/>
                </a:lnTo>
                <a:lnTo>
                  <a:pt x="406690" y="15580"/>
                </a:lnTo>
                <a:lnTo>
                  <a:pt x="403988" y="23496"/>
                </a:lnTo>
                <a:lnTo>
                  <a:pt x="403988" y="39579"/>
                </a:lnTo>
                <a:lnTo>
                  <a:pt x="428176" y="66532"/>
                </a:lnTo>
                <a:lnTo>
                  <a:pt x="439359" y="66532"/>
                </a:lnTo>
                <a:lnTo>
                  <a:pt x="459391" y="49380"/>
                </a:lnTo>
                <a:lnTo>
                  <a:pt x="429935" y="49380"/>
                </a:lnTo>
                <a:lnTo>
                  <a:pt x="426731" y="47935"/>
                </a:lnTo>
                <a:lnTo>
                  <a:pt x="424344" y="45045"/>
                </a:lnTo>
                <a:lnTo>
                  <a:pt x="422082" y="42155"/>
                </a:lnTo>
                <a:lnTo>
                  <a:pt x="420951" y="38197"/>
                </a:lnTo>
                <a:lnTo>
                  <a:pt x="420951" y="28397"/>
                </a:lnTo>
                <a:lnTo>
                  <a:pt x="421310" y="27014"/>
                </a:lnTo>
                <a:lnTo>
                  <a:pt x="422028" y="24501"/>
                </a:lnTo>
                <a:lnTo>
                  <a:pt x="422082" y="24313"/>
                </a:lnTo>
                <a:lnTo>
                  <a:pt x="426558" y="18344"/>
                </a:lnTo>
                <a:lnTo>
                  <a:pt x="429621" y="16774"/>
                </a:lnTo>
                <a:lnTo>
                  <a:pt x="459212" y="16774"/>
                </a:lnTo>
                <a:lnTo>
                  <a:pt x="456510" y="11245"/>
                </a:lnTo>
                <a:lnTo>
                  <a:pt x="452992" y="7224"/>
                </a:lnTo>
                <a:lnTo>
                  <a:pt x="443945" y="1444"/>
                </a:lnTo>
                <a:lnTo>
                  <a:pt x="438919" y="0"/>
                </a:lnTo>
                <a:close/>
              </a:path>
              <a:path w="534035" h="148589">
                <a:moveTo>
                  <a:pt x="459212" y="16774"/>
                </a:moveTo>
                <a:lnTo>
                  <a:pt x="437034" y="16774"/>
                </a:lnTo>
                <a:lnTo>
                  <a:pt x="440050" y="18344"/>
                </a:lnTo>
                <a:lnTo>
                  <a:pt x="442437" y="21486"/>
                </a:lnTo>
                <a:lnTo>
                  <a:pt x="444825" y="24501"/>
                </a:lnTo>
                <a:lnTo>
                  <a:pt x="446018" y="28397"/>
                </a:lnTo>
                <a:lnTo>
                  <a:pt x="445909" y="38197"/>
                </a:lnTo>
                <a:lnTo>
                  <a:pt x="444887" y="41716"/>
                </a:lnTo>
                <a:lnTo>
                  <a:pt x="442249" y="45359"/>
                </a:lnTo>
                <a:lnTo>
                  <a:pt x="440244" y="47935"/>
                </a:lnTo>
                <a:lnTo>
                  <a:pt x="437474" y="49380"/>
                </a:lnTo>
                <a:lnTo>
                  <a:pt x="459391" y="49380"/>
                </a:lnTo>
                <a:lnTo>
                  <a:pt x="461505" y="45045"/>
                </a:lnTo>
                <a:lnTo>
                  <a:pt x="462737" y="39579"/>
                </a:lnTo>
                <a:lnTo>
                  <a:pt x="462793" y="27014"/>
                </a:lnTo>
                <a:lnTo>
                  <a:pt x="461550" y="21486"/>
                </a:lnTo>
                <a:lnTo>
                  <a:pt x="459212" y="16774"/>
                </a:lnTo>
                <a:close/>
              </a:path>
            </a:pathLst>
          </a:custGeom>
          <a:solidFill>
            <a:srgbClr val="07794C"/>
          </a:solidFill>
        </p:spPr>
        <p:txBody>
          <a:bodyPr wrap="square" lIns="0" tIns="0" rIns="0" bIns="0" rtlCol="0"/>
          <a:lstStyle/>
          <a:p>
            <a:endParaRPr dirty="0"/>
          </a:p>
        </p:txBody>
      </p:sp>
      <p:sp>
        <p:nvSpPr>
          <p:cNvPr id="25" name="object 25"/>
          <p:cNvSpPr/>
          <p:nvPr/>
        </p:nvSpPr>
        <p:spPr>
          <a:xfrm>
            <a:off x="10368747" y="4146994"/>
            <a:ext cx="521970" cy="148590"/>
          </a:xfrm>
          <a:custGeom>
            <a:avLst/>
            <a:gdLst/>
            <a:ahLst/>
            <a:cxnLst/>
            <a:rect l="l" t="t" r="r" b="b"/>
            <a:pathLst>
              <a:path w="521970" h="148589">
                <a:moveTo>
                  <a:pt x="63893" y="31663"/>
                </a:moveTo>
                <a:lnTo>
                  <a:pt x="39956" y="31663"/>
                </a:lnTo>
                <a:lnTo>
                  <a:pt x="39956" y="146068"/>
                </a:lnTo>
                <a:lnTo>
                  <a:pt x="63893" y="146068"/>
                </a:lnTo>
                <a:lnTo>
                  <a:pt x="63893" y="31663"/>
                </a:lnTo>
                <a:close/>
              </a:path>
              <a:path w="521970" h="148589">
                <a:moveTo>
                  <a:pt x="63893" y="2261"/>
                </a:moveTo>
                <a:lnTo>
                  <a:pt x="40522" y="2261"/>
                </a:lnTo>
                <a:lnTo>
                  <a:pt x="36878" y="9423"/>
                </a:lnTo>
                <a:lnTo>
                  <a:pt x="31475" y="15894"/>
                </a:lnTo>
                <a:lnTo>
                  <a:pt x="0" y="33171"/>
                </a:lnTo>
                <a:lnTo>
                  <a:pt x="0" y="55411"/>
                </a:lnTo>
                <a:lnTo>
                  <a:pt x="35182" y="37695"/>
                </a:lnTo>
                <a:lnTo>
                  <a:pt x="39956" y="31663"/>
                </a:lnTo>
                <a:lnTo>
                  <a:pt x="63893" y="31663"/>
                </a:lnTo>
                <a:lnTo>
                  <a:pt x="63893" y="2261"/>
                </a:lnTo>
                <a:close/>
              </a:path>
              <a:path w="521970" h="148589">
                <a:moveTo>
                  <a:pt x="167614" y="0"/>
                </a:moveTo>
                <a:lnTo>
                  <a:pt x="150023" y="0"/>
                </a:lnTo>
                <a:lnTo>
                  <a:pt x="142170" y="1633"/>
                </a:lnTo>
                <a:lnTo>
                  <a:pt x="128348" y="8167"/>
                </a:lnTo>
                <a:lnTo>
                  <a:pt x="122945" y="12753"/>
                </a:lnTo>
                <a:lnTo>
                  <a:pt x="115155" y="24564"/>
                </a:lnTo>
                <a:lnTo>
                  <a:pt x="113207" y="31287"/>
                </a:lnTo>
                <a:lnTo>
                  <a:pt x="113207" y="45108"/>
                </a:lnTo>
                <a:lnTo>
                  <a:pt x="114945" y="50888"/>
                </a:lnTo>
                <a:lnTo>
                  <a:pt x="118296" y="55977"/>
                </a:lnTo>
                <a:lnTo>
                  <a:pt x="121814" y="61129"/>
                </a:lnTo>
                <a:lnTo>
                  <a:pt x="127073" y="65024"/>
                </a:lnTo>
                <a:lnTo>
                  <a:pt x="127254" y="65024"/>
                </a:lnTo>
                <a:lnTo>
                  <a:pt x="133563" y="67285"/>
                </a:lnTo>
                <a:lnTo>
                  <a:pt x="106988" y="95306"/>
                </a:lnTo>
                <a:lnTo>
                  <a:pt x="106988" y="112268"/>
                </a:lnTo>
                <a:lnTo>
                  <a:pt x="131489" y="142864"/>
                </a:lnTo>
                <a:lnTo>
                  <a:pt x="158818" y="148519"/>
                </a:lnTo>
                <a:lnTo>
                  <a:pt x="166310" y="148165"/>
                </a:lnTo>
                <a:lnTo>
                  <a:pt x="203648" y="127786"/>
                </a:lnTo>
                <a:lnTo>
                  <a:pt x="150526" y="127786"/>
                </a:lnTo>
                <a:lnTo>
                  <a:pt x="143803" y="125462"/>
                </a:lnTo>
                <a:lnTo>
                  <a:pt x="133500" y="116164"/>
                </a:lnTo>
                <a:lnTo>
                  <a:pt x="130924" y="109944"/>
                </a:lnTo>
                <a:lnTo>
                  <a:pt x="130924" y="94614"/>
                </a:lnTo>
                <a:lnTo>
                  <a:pt x="133374" y="88520"/>
                </a:lnTo>
                <a:lnTo>
                  <a:pt x="143301" y="79097"/>
                </a:lnTo>
                <a:lnTo>
                  <a:pt x="150149" y="76709"/>
                </a:lnTo>
                <a:lnTo>
                  <a:pt x="200753" y="76709"/>
                </a:lnTo>
                <a:lnTo>
                  <a:pt x="199466" y="74762"/>
                </a:lnTo>
                <a:lnTo>
                  <a:pt x="192870" y="70050"/>
                </a:lnTo>
                <a:lnTo>
                  <a:pt x="184074" y="67285"/>
                </a:lnTo>
                <a:lnTo>
                  <a:pt x="190734" y="65024"/>
                </a:lnTo>
                <a:lnTo>
                  <a:pt x="195760" y="61317"/>
                </a:lnTo>
                <a:lnTo>
                  <a:pt x="196670" y="59935"/>
                </a:lnTo>
                <a:lnTo>
                  <a:pt x="151656" y="59935"/>
                </a:lnTo>
                <a:lnTo>
                  <a:pt x="146128" y="58113"/>
                </a:lnTo>
                <a:lnTo>
                  <a:pt x="138405" y="50888"/>
                </a:lnTo>
                <a:lnTo>
                  <a:pt x="136390" y="45988"/>
                </a:lnTo>
                <a:lnTo>
                  <a:pt x="136390" y="34051"/>
                </a:lnTo>
                <a:lnTo>
                  <a:pt x="138400" y="29213"/>
                </a:lnTo>
                <a:lnTo>
                  <a:pt x="146442" y="21674"/>
                </a:lnTo>
                <a:lnTo>
                  <a:pt x="151908" y="19789"/>
                </a:lnTo>
                <a:lnTo>
                  <a:pt x="199333" y="19789"/>
                </a:lnTo>
                <a:lnTo>
                  <a:pt x="194692" y="12753"/>
                </a:lnTo>
                <a:lnTo>
                  <a:pt x="189289" y="8167"/>
                </a:lnTo>
                <a:lnTo>
                  <a:pt x="175467" y="1633"/>
                </a:lnTo>
                <a:lnTo>
                  <a:pt x="167614" y="0"/>
                </a:lnTo>
                <a:close/>
              </a:path>
              <a:path w="521970" h="148589">
                <a:moveTo>
                  <a:pt x="200753" y="76709"/>
                </a:moveTo>
                <a:lnTo>
                  <a:pt x="167488" y="76709"/>
                </a:lnTo>
                <a:lnTo>
                  <a:pt x="174273" y="79097"/>
                </a:lnTo>
                <a:lnTo>
                  <a:pt x="179174" y="83871"/>
                </a:lnTo>
                <a:lnTo>
                  <a:pt x="184200" y="88520"/>
                </a:lnTo>
                <a:lnTo>
                  <a:pt x="186713" y="94614"/>
                </a:lnTo>
                <a:lnTo>
                  <a:pt x="186713" y="109944"/>
                </a:lnTo>
                <a:lnTo>
                  <a:pt x="184137" y="116164"/>
                </a:lnTo>
                <a:lnTo>
                  <a:pt x="173834" y="125462"/>
                </a:lnTo>
                <a:lnTo>
                  <a:pt x="167111" y="127786"/>
                </a:lnTo>
                <a:lnTo>
                  <a:pt x="203648" y="127786"/>
                </a:lnTo>
                <a:lnTo>
                  <a:pt x="208513" y="120059"/>
                </a:lnTo>
                <a:lnTo>
                  <a:pt x="210649" y="112268"/>
                </a:lnTo>
                <a:lnTo>
                  <a:pt x="210649" y="95306"/>
                </a:lnTo>
                <a:lnTo>
                  <a:pt x="208388" y="87955"/>
                </a:lnTo>
                <a:lnTo>
                  <a:pt x="203864" y="81421"/>
                </a:lnTo>
                <a:lnTo>
                  <a:pt x="200753" y="76709"/>
                </a:lnTo>
                <a:close/>
              </a:path>
              <a:path w="521970" h="148589">
                <a:moveTo>
                  <a:pt x="199333" y="19789"/>
                </a:moveTo>
                <a:lnTo>
                  <a:pt x="165729" y="19789"/>
                </a:lnTo>
                <a:lnTo>
                  <a:pt x="171195" y="21674"/>
                </a:lnTo>
                <a:lnTo>
                  <a:pt x="179237" y="29213"/>
                </a:lnTo>
                <a:lnTo>
                  <a:pt x="181247" y="34051"/>
                </a:lnTo>
                <a:lnTo>
                  <a:pt x="181247" y="45988"/>
                </a:lnTo>
                <a:lnTo>
                  <a:pt x="179232" y="50888"/>
                </a:lnTo>
                <a:lnTo>
                  <a:pt x="171509" y="58113"/>
                </a:lnTo>
                <a:lnTo>
                  <a:pt x="165981" y="59935"/>
                </a:lnTo>
                <a:lnTo>
                  <a:pt x="196670" y="59935"/>
                </a:lnTo>
                <a:lnTo>
                  <a:pt x="199152" y="56165"/>
                </a:lnTo>
                <a:lnTo>
                  <a:pt x="202671" y="50888"/>
                </a:lnTo>
                <a:lnTo>
                  <a:pt x="204430" y="45108"/>
                </a:lnTo>
                <a:lnTo>
                  <a:pt x="204430" y="31287"/>
                </a:lnTo>
                <a:lnTo>
                  <a:pt x="202482" y="24564"/>
                </a:lnTo>
                <a:lnTo>
                  <a:pt x="199333" y="19789"/>
                </a:lnTo>
                <a:close/>
              </a:path>
              <a:path w="521970" h="148589">
                <a:moveTo>
                  <a:pt x="244760" y="120624"/>
                </a:moveTo>
                <a:lnTo>
                  <a:pt x="237221" y="120624"/>
                </a:lnTo>
                <a:lnTo>
                  <a:pt x="233825" y="122006"/>
                </a:lnTo>
                <a:lnTo>
                  <a:pt x="228363" y="127221"/>
                </a:lnTo>
                <a:lnTo>
                  <a:pt x="226980" y="130550"/>
                </a:lnTo>
                <a:lnTo>
                  <a:pt x="226980" y="138090"/>
                </a:lnTo>
                <a:lnTo>
                  <a:pt x="237221" y="148142"/>
                </a:lnTo>
                <a:lnTo>
                  <a:pt x="244760" y="148142"/>
                </a:lnTo>
                <a:lnTo>
                  <a:pt x="254498" y="130550"/>
                </a:lnTo>
                <a:lnTo>
                  <a:pt x="253179" y="127409"/>
                </a:lnTo>
                <a:lnTo>
                  <a:pt x="250540" y="124771"/>
                </a:lnTo>
                <a:lnTo>
                  <a:pt x="247901" y="122006"/>
                </a:lnTo>
                <a:lnTo>
                  <a:pt x="244760" y="120624"/>
                </a:lnTo>
                <a:close/>
              </a:path>
              <a:path w="521970" h="148589">
                <a:moveTo>
                  <a:pt x="322438" y="0"/>
                </a:moveTo>
                <a:lnTo>
                  <a:pt x="284554" y="18093"/>
                </a:lnTo>
                <a:lnTo>
                  <a:pt x="272185" y="56260"/>
                </a:lnTo>
                <a:lnTo>
                  <a:pt x="271361" y="73882"/>
                </a:lnTo>
                <a:lnTo>
                  <a:pt x="272209" y="91599"/>
                </a:lnTo>
                <a:lnTo>
                  <a:pt x="284931" y="130048"/>
                </a:lnTo>
                <a:lnTo>
                  <a:pt x="323380" y="148330"/>
                </a:lnTo>
                <a:lnTo>
                  <a:pt x="334842" y="147199"/>
                </a:lnTo>
                <a:lnTo>
                  <a:pt x="344913" y="143807"/>
                </a:lnTo>
                <a:lnTo>
                  <a:pt x="353595" y="138152"/>
                </a:lnTo>
                <a:lnTo>
                  <a:pt x="360887" y="130236"/>
                </a:lnTo>
                <a:lnTo>
                  <a:pt x="362823" y="126844"/>
                </a:lnTo>
                <a:lnTo>
                  <a:pt x="313893" y="126844"/>
                </a:lnTo>
                <a:lnTo>
                  <a:pt x="307045" y="122760"/>
                </a:lnTo>
                <a:lnTo>
                  <a:pt x="295316" y="74636"/>
                </a:lnTo>
                <a:lnTo>
                  <a:pt x="295303" y="73882"/>
                </a:lnTo>
                <a:lnTo>
                  <a:pt x="295714" y="61301"/>
                </a:lnTo>
                <a:lnTo>
                  <a:pt x="295721" y="61089"/>
                </a:lnTo>
                <a:lnTo>
                  <a:pt x="313454" y="21297"/>
                </a:lnTo>
                <a:lnTo>
                  <a:pt x="362423" y="21297"/>
                </a:lnTo>
                <a:lnTo>
                  <a:pt x="360698" y="18282"/>
                </a:lnTo>
                <a:lnTo>
                  <a:pt x="353289" y="10283"/>
                </a:lnTo>
                <a:lnTo>
                  <a:pt x="344442" y="4570"/>
                </a:lnTo>
                <a:lnTo>
                  <a:pt x="334158" y="1142"/>
                </a:lnTo>
                <a:lnTo>
                  <a:pt x="322438" y="0"/>
                </a:lnTo>
                <a:close/>
              </a:path>
              <a:path w="521970" h="148589">
                <a:moveTo>
                  <a:pt x="362423" y="21297"/>
                </a:moveTo>
                <a:lnTo>
                  <a:pt x="331170" y="21297"/>
                </a:lnTo>
                <a:lnTo>
                  <a:pt x="338081" y="25444"/>
                </a:lnTo>
                <a:lnTo>
                  <a:pt x="342982" y="33737"/>
                </a:lnTo>
                <a:lnTo>
                  <a:pt x="350312" y="73882"/>
                </a:lnTo>
                <a:lnTo>
                  <a:pt x="350326" y="74636"/>
                </a:lnTo>
                <a:lnTo>
                  <a:pt x="349892" y="87205"/>
                </a:lnTo>
                <a:lnTo>
                  <a:pt x="349884" y="87417"/>
                </a:lnTo>
                <a:lnTo>
                  <a:pt x="348542" y="98431"/>
                </a:lnTo>
                <a:lnTo>
                  <a:pt x="346458" y="106865"/>
                </a:lnTo>
                <a:lnTo>
                  <a:pt x="346353" y="107289"/>
                </a:lnTo>
                <a:lnTo>
                  <a:pt x="346303" y="107490"/>
                </a:lnTo>
                <a:lnTo>
                  <a:pt x="343170" y="114593"/>
                </a:lnTo>
                <a:lnTo>
                  <a:pt x="338395" y="122760"/>
                </a:lnTo>
                <a:lnTo>
                  <a:pt x="331610" y="126844"/>
                </a:lnTo>
                <a:lnTo>
                  <a:pt x="362823" y="126844"/>
                </a:lnTo>
                <a:lnTo>
                  <a:pt x="366741" y="119976"/>
                </a:lnTo>
                <a:lnTo>
                  <a:pt x="370857" y="107490"/>
                </a:lnTo>
                <a:lnTo>
                  <a:pt x="370923" y="107289"/>
                </a:lnTo>
                <a:lnTo>
                  <a:pt x="373432" y="92176"/>
                </a:lnTo>
                <a:lnTo>
                  <a:pt x="374269" y="74636"/>
                </a:lnTo>
                <a:lnTo>
                  <a:pt x="373420" y="56837"/>
                </a:lnTo>
                <a:lnTo>
                  <a:pt x="370876" y="41511"/>
                </a:lnTo>
                <a:lnTo>
                  <a:pt x="366635" y="28660"/>
                </a:lnTo>
                <a:lnTo>
                  <a:pt x="362423" y="21297"/>
                </a:lnTo>
                <a:close/>
              </a:path>
              <a:path w="521970" h="148589">
                <a:moveTo>
                  <a:pt x="497717" y="81987"/>
                </a:moveTo>
                <a:lnTo>
                  <a:pt x="486534" y="81987"/>
                </a:lnTo>
                <a:lnTo>
                  <a:pt x="481347" y="83494"/>
                </a:lnTo>
                <a:lnTo>
                  <a:pt x="476922" y="86321"/>
                </a:lnTo>
                <a:lnTo>
                  <a:pt x="472524" y="89086"/>
                </a:lnTo>
                <a:lnTo>
                  <a:pt x="469068" y="93044"/>
                </a:lnTo>
                <a:lnTo>
                  <a:pt x="466555" y="98195"/>
                </a:lnTo>
                <a:lnTo>
                  <a:pt x="464028" y="103284"/>
                </a:lnTo>
                <a:lnTo>
                  <a:pt x="462786" y="108876"/>
                </a:lnTo>
                <a:lnTo>
                  <a:pt x="462786" y="121566"/>
                </a:lnTo>
                <a:lnTo>
                  <a:pt x="486974" y="148519"/>
                </a:lnTo>
                <a:lnTo>
                  <a:pt x="498157" y="148519"/>
                </a:lnTo>
                <a:lnTo>
                  <a:pt x="518198" y="131744"/>
                </a:lnTo>
                <a:lnTo>
                  <a:pt x="488858" y="131744"/>
                </a:lnTo>
                <a:lnTo>
                  <a:pt x="485717" y="130299"/>
                </a:lnTo>
                <a:lnTo>
                  <a:pt x="483330" y="127409"/>
                </a:lnTo>
                <a:lnTo>
                  <a:pt x="481068" y="124394"/>
                </a:lnTo>
                <a:lnTo>
                  <a:pt x="479937" y="120310"/>
                </a:lnTo>
                <a:lnTo>
                  <a:pt x="479937" y="110132"/>
                </a:lnTo>
                <a:lnTo>
                  <a:pt x="488419" y="98949"/>
                </a:lnTo>
                <a:lnTo>
                  <a:pt x="518019" y="98949"/>
                </a:lnTo>
                <a:lnTo>
                  <a:pt x="515308" y="93421"/>
                </a:lnTo>
                <a:lnTo>
                  <a:pt x="511790" y="89400"/>
                </a:lnTo>
                <a:lnTo>
                  <a:pt x="507266" y="86510"/>
                </a:lnTo>
                <a:lnTo>
                  <a:pt x="502743" y="83494"/>
                </a:lnTo>
                <a:lnTo>
                  <a:pt x="497717" y="81987"/>
                </a:lnTo>
                <a:close/>
              </a:path>
              <a:path w="521970" h="148589">
                <a:moveTo>
                  <a:pt x="509340" y="2261"/>
                </a:moveTo>
                <a:lnTo>
                  <a:pt x="490303" y="2261"/>
                </a:lnTo>
                <a:lnTo>
                  <a:pt x="403416" y="146068"/>
                </a:lnTo>
                <a:lnTo>
                  <a:pt x="422264" y="146068"/>
                </a:lnTo>
                <a:lnTo>
                  <a:pt x="509340" y="2261"/>
                </a:lnTo>
                <a:close/>
              </a:path>
              <a:path w="521970" h="148589">
                <a:moveTo>
                  <a:pt x="518019" y="98949"/>
                </a:moveTo>
                <a:lnTo>
                  <a:pt x="495958" y="98949"/>
                </a:lnTo>
                <a:lnTo>
                  <a:pt x="499036" y="100457"/>
                </a:lnTo>
                <a:lnTo>
                  <a:pt x="503811" y="106488"/>
                </a:lnTo>
                <a:lnTo>
                  <a:pt x="504910" y="110132"/>
                </a:lnTo>
                <a:lnTo>
                  <a:pt x="504908" y="120310"/>
                </a:lnTo>
                <a:lnTo>
                  <a:pt x="503811" y="123891"/>
                </a:lnTo>
                <a:lnTo>
                  <a:pt x="501378" y="127095"/>
                </a:lnTo>
                <a:lnTo>
                  <a:pt x="499071" y="130299"/>
                </a:lnTo>
                <a:lnTo>
                  <a:pt x="498931" y="130299"/>
                </a:lnTo>
                <a:lnTo>
                  <a:pt x="496272" y="131744"/>
                </a:lnTo>
                <a:lnTo>
                  <a:pt x="518198" y="131744"/>
                </a:lnTo>
                <a:lnTo>
                  <a:pt x="520522" y="127095"/>
                </a:lnTo>
                <a:lnTo>
                  <a:pt x="521765" y="121566"/>
                </a:lnTo>
                <a:lnTo>
                  <a:pt x="521705" y="108876"/>
                </a:lnTo>
                <a:lnTo>
                  <a:pt x="520460" y="103598"/>
                </a:lnTo>
                <a:lnTo>
                  <a:pt x="518019" y="98949"/>
                </a:lnTo>
                <a:close/>
              </a:path>
              <a:path w="521970" h="148589">
                <a:moveTo>
                  <a:pt x="426661" y="0"/>
                </a:moveTo>
                <a:lnTo>
                  <a:pt x="412463" y="0"/>
                </a:lnTo>
                <a:lnTo>
                  <a:pt x="405364" y="3141"/>
                </a:lnTo>
                <a:lnTo>
                  <a:pt x="394432" y="15580"/>
                </a:lnTo>
                <a:lnTo>
                  <a:pt x="391731" y="23496"/>
                </a:lnTo>
                <a:lnTo>
                  <a:pt x="391731" y="39579"/>
                </a:lnTo>
                <a:lnTo>
                  <a:pt x="415918" y="66532"/>
                </a:lnTo>
                <a:lnTo>
                  <a:pt x="427101" y="66532"/>
                </a:lnTo>
                <a:lnTo>
                  <a:pt x="447133" y="49380"/>
                </a:lnTo>
                <a:lnTo>
                  <a:pt x="417677" y="49380"/>
                </a:lnTo>
                <a:lnTo>
                  <a:pt x="414473" y="47935"/>
                </a:lnTo>
                <a:lnTo>
                  <a:pt x="412086" y="45045"/>
                </a:lnTo>
                <a:lnTo>
                  <a:pt x="409824" y="42155"/>
                </a:lnTo>
                <a:lnTo>
                  <a:pt x="408693" y="38197"/>
                </a:lnTo>
                <a:lnTo>
                  <a:pt x="408693" y="28397"/>
                </a:lnTo>
                <a:lnTo>
                  <a:pt x="409052" y="27014"/>
                </a:lnTo>
                <a:lnTo>
                  <a:pt x="409770" y="24501"/>
                </a:lnTo>
                <a:lnTo>
                  <a:pt x="409824" y="24313"/>
                </a:lnTo>
                <a:lnTo>
                  <a:pt x="414301" y="18344"/>
                </a:lnTo>
                <a:lnTo>
                  <a:pt x="417363" y="16774"/>
                </a:lnTo>
                <a:lnTo>
                  <a:pt x="446954" y="16774"/>
                </a:lnTo>
                <a:lnTo>
                  <a:pt x="444252" y="11245"/>
                </a:lnTo>
                <a:lnTo>
                  <a:pt x="440734" y="7224"/>
                </a:lnTo>
                <a:lnTo>
                  <a:pt x="431687" y="1444"/>
                </a:lnTo>
                <a:lnTo>
                  <a:pt x="426661" y="0"/>
                </a:lnTo>
                <a:close/>
              </a:path>
              <a:path w="521970" h="148589">
                <a:moveTo>
                  <a:pt x="446954" y="16774"/>
                </a:moveTo>
                <a:lnTo>
                  <a:pt x="424777" y="16774"/>
                </a:lnTo>
                <a:lnTo>
                  <a:pt x="427792" y="18344"/>
                </a:lnTo>
                <a:lnTo>
                  <a:pt x="430180" y="21486"/>
                </a:lnTo>
                <a:lnTo>
                  <a:pt x="432567" y="24501"/>
                </a:lnTo>
                <a:lnTo>
                  <a:pt x="433761" y="28397"/>
                </a:lnTo>
                <a:lnTo>
                  <a:pt x="433651" y="38197"/>
                </a:lnTo>
                <a:lnTo>
                  <a:pt x="432630" y="41716"/>
                </a:lnTo>
                <a:lnTo>
                  <a:pt x="429991" y="45359"/>
                </a:lnTo>
                <a:lnTo>
                  <a:pt x="427986" y="47935"/>
                </a:lnTo>
                <a:lnTo>
                  <a:pt x="425216" y="49380"/>
                </a:lnTo>
                <a:lnTo>
                  <a:pt x="447133" y="49380"/>
                </a:lnTo>
                <a:lnTo>
                  <a:pt x="449248" y="45045"/>
                </a:lnTo>
                <a:lnTo>
                  <a:pt x="450479" y="39579"/>
                </a:lnTo>
                <a:lnTo>
                  <a:pt x="450535" y="27014"/>
                </a:lnTo>
                <a:lnTo>
                  <a:pt x="449293" y="21486"/>
                </a:lnTo>
                <a:lnTo>
                  <a:pt x="446954" y="16774"/>
                </a:lnTo>
                <a:close/>
              </a:path>
            </a:pathLst>
          </a:custGeom>
          <a:solidFill>
            <a:srgbClr val="07794C"/>
          </a:solidFill>
        </p:spPr>
        <p:txBody>
          <a:bodyPr wrap="square" lIns="0" tIns="0" rIns="0" bIns="0" rtlCol="0"/>
          <a:lstStyle/>
          <a:p>
            <a:endParaRPr dirty="0"/>
          </a:p>
        </p:txBody>
      </p:sp>
      <p:sp>
        <p:nvSpPr>
          <p:cNvPr id="26" name="object 26"/>
          <p:cNvSpPr/>
          <p:nvPr/>
        </p:nvSpPr>
        <p:spPr>
          <a:xfrm>
            <a:off x="12159268" y="4052756"/>
            <a:ext cx="521970" cy="148590"/>
          </a:xfrm>
          <a:custGeom>
            <a:avLst/>
            <a:gdLst/>
            <a:ahLst/>
            <a:cxnLst/>
            <a:rect l="l" t="t" r="r" b="b"/>
            <a:pathLst>
              <a:path w="521970" h="148589">
                <a:moveTo>
                  <a:pt x="63893" y="31663"/>
                </a:moveTo>
                <a:lnTo>
                  <a:pt x="39956" y="31663"/>
                </a:lnTo>
                <a:lnTo>
                  <a:pt x="39956" y="146068"/>
                </a:lnTo>
                <a:lnTo>
                  <a:pt x="63893" y="146068"/>
                </a:lnTo>
                <a:lnTo>
                  <a:pt x="63893" y="31663"/>
                </a:lnTo>
                <a:close/>
              </a:path>
              <a:path w="521970" h="148589">
                <a:moveTo>
                  <a:pt x="63893" y="2261"/>
                </a:moveTo>
                <a:lnTo>
                  <a:pt x="40522" y="2261"/>
                </a:lnTo>
                <a:lnTo>
                  <a:pt x="36878" y="9423"/>
                </a:lnTo>
                <a:lnTo>
                  <a:pt x="31475" y="15894"/>
                </a:lnTo>
                <a:lnTo>
                  <a:pt x="0" y="33171"/>
                </a:lnTo>
                <a:lnTo>
                  <a:pt x="0" y="55411"/>
                </a:lnTo>
                <a:lnTo>
                  <a:pt x="35182" y="37695"/>
                </a:lnTo>
                <a:lnTo>
                  <a:pt x="39956" y="31663"/>
                </a:lnTo>
                <a:lnTo>
                  <a:pt x="63893" y="31663"/>
                </a:lnTo>
                <a:lnTo>
                  <a:pt x="63893" y="2261"/>
                </a:lnTo>
                <a:close/>
              </a:path>
              <a:path w="521970" h="148589">
                <a:moveTo>
                  <a:pt x="131678" y="104227"/>
                </a:moveTo>
                <a:lnTo>
                  <a:pt x="107741" y="104227"/>
                </a:lnTo>
                <a:lnTo>
                  <a:pt x="108621" y="113022"/>
                </a:lnTo>
                <a:lnTo>
                  <a:pt x="140850" y="146508"/>
                </a:lnTo>
                <a:lnTo>
                  <a:pt x="149081" y="148330"/>
                </a:lnTo>
                <a:lnTo>
                  <a:pt x="158253" y="148330"/>
                </a:lnTo>
                <a:lnTo>
                  <a:pt x="195194" y="133817"/>
                </a:lnTo>
                <a:lnTo>
                  <a:pt x="200665" y="126844"/>
                </a:lnTo>
                <a:lnTo>
                  <a:pt x="151845" y="126844"/>
                </a:lnTo>
                <a:lnTo>
                  <a:pt x="145814" y="124896"/>
                </a:lnTo>
                <a:lnTo>
                  <a:pt x="140913" y="121001"/>
                </a:lnTo>
                <a:lnTo>
                  <a:pt x="136177" y="117137"/>
                </a:lnTo>
                <a:lnTo>
                  <a:pt x="133060" y="111514"/>
                </a:lnTo>
                <a:lnTo>
                  <a:pt x="131678" y="104227"/>
                </a:lnTo>
                <a:close/>
              </a:path>
              <a:path w="521970" h="148589">
                <a:moveTo>
                  <a:pt x="202142" y="68039"/>
                </a:moveTo>
                <a:lnTo>
                  <a:pt x="166860" y="68039"/>
                </a:lnTo>
                <a:lnTo>
                  <a:pt x="173331" y="70678"/>
                </a:lnTo>
                <a:lnTo>
                  <a:pt x="178231" y="75955"/>
                </a:lnTo>
                <a:lnTo>
                  <a:pt x="183257" y="81233"/>
                </a:lnTo>
                <a:lnTo>
                  <a:pt x="185771" y="88143"/>
                </a:lnTo>
                <a:lnTo>
                  <a:pt x="185771" y="105609"/>
                </a:lnTo>
                <a:lnTo>
                  <a:pt x="167300" y="126844"/>
                </a:lnTo>
                <a:lnTo>
                  <a:pt x="200665" y="126844"/>
                </a:lnTo>
                <a:lnTo>
                  <a:pt x="209518" y="96499"/>
                </a:lnTo>
                <a:lnTo>
                  <a:pt x="209153" y="89537"/>
                </a:lnTo>
                <a:lnTo>
                  <a:pt x="208058" y="82976"/>
                </a:lnTo>
                <a:lnTo>
                  <a:pt x="206232" y="76815"/>
                </a:lnTo>
                <a:lnTo>
                  <a:pt x="203676" y="71055"/>
                </a:lnTo>
                <a:lnTo>
                  <a:pt x="202142" y="68039"/>
                </a:lnTo>
                <a:close/>
              </a:path>
              <a:path w="521970" h="148589">
                <a:moveTo>
                  <a:pt x="202922" y="2261"/>
                </a:moveTo>
                <a:lnTo>
                  <a:pt x="124516" y="2261"/>
                </a:lnTo>
                <a:lnTo>
                  <a:pt x="109626" y="83871"/>
                </a:lnTo>
                <a:lnTo>
                  <a:pt x="133563" y="83871"/>
                </a:lnTo>
                <a:lnTo>
                  <a:pt x="136076" y="78845"/>
                </a:lnTo>
                <a:lnTo>
                  <a:pt x="139531" y="74950"/>
                </a:lnTo>
                <a:lnTo>
                  <a:pt x="148327" y="69421"/>
                </a:lnTo>
                <a:lnTo>
                  <a:pt x="153290" y="68039"/>
                </a:lnTo>
                <a:lnTo>
                  <a:pt x="202142" y="68039"/>
                </a:lnTo>
                <a:lnTo>
                  <a:pt x="199906" y="63642"/>
                </a:lnTo>
                <a:lnTo>
                  <a:pt x="195564" y="58992"/>
                </a:lnTo>
                <a:lnTo>
                  <a:pt x="135636" y="58992"/>
                </a:lnTo>
                <a:lnTo>
                  <a:pt x="142044" y="23747"/>
                </a:lnTo>
                <a:lnTo>
                  <a:pt x="202922" y="23747"/>
                </a:lnTo>
                <a:lnTo>
                  <a:pt x="202922" y="2261"/>
                </a:lnTo>
                <a:close/>
              </a:path>
              <a:path w="521970" h="148589">
                <a:moveTo>
                  <a:pt x="172828" y="47684"/>
                </a:moveTo>
                <a:lnTo>
                  <a:pt x="158630" y="47684"/>
                </a:lnTo>
                <a:lnTo>
                  <a:pt x="153541" y="48689"/>
                </a:lnTo>
                <a:lnTo>
                  <a:pt x="143740" y="52710"/>
                </a:lnTo>
                <a:lnTo>
                  <a:pt x="139405" y="55474"/>
                </a:lnTo>
                <a:lnTo>
                  <a:pt x="135636" y="58992"/>
                </a:lnTo>
                <a:lnTo>
                  <a:pt x="195564" y="58992"/>
                </a:lnTo>
                <a:lnTo>
                  <a:pt x="194566" y="57924"/>
                </a:lnTo>
                <a:lnTo>
                  <a:pt x="187655" y="53904"/>
                </a:lnTo>
                <a:lnTo>
                  <a:pt x="180744" y="49757"/>
                </a:lnTo>
                <a:lnTo>
                  <a:pt x="172828" y="47684"/>
                </a:lnTo>
                <a:close/>
              </a:path>
              <a:path w="521970" h="148589">
                <a:moveTo>
                  <a:pt x="244760" y="120624"/>
                </a:moveTo>
                <a:lnTo>
                  <a:pt x="237221" y="120624"/>
                </a:lnTo>
                <a:lnTo>
                  <a:pt x="233825" y="122006"/>
                </a:lnTo>
                <a:lnTo>
                  <a:pt x="228363" y="127221"/>
                </a:lnTo>
                <a:lnTo>
                  <a:pt x="226980" y="130550"/>
                </a:lnTo>
                <a:lnTo>
                  <a:pt x="226980" y="138090"/>
                </a:lnTo>
                <a:lnTo>
                  <a:pt x="237221" y="148142"/>
                </a:lnTo>
                <a:lnTo>
                  <a:pt x="244760" y="148142"/>
                </a:lnTo>
                <a:lnTo>
                  <a:pt x="254498" y="130550"/>
                </a:lnTo>
                <a:lnTo>
                  <a:pt x="253179" y="127409"/>
                </a:lnTo>
                <a:lnTo>
                  <a:pt x="250540" y="124771"/>
                </a:lnTo>
                <a:lnTo>
                  <a:pt x="247901" y="122006"/>
                </a:lnTo>
                <a:lnTo>
                  <a:pt x="244760" y="120624"/>
                </a:lnTo>
                <a:close/>
              </a:path>
              <a:path w="521970" h="148589">
                <a:moveTo>
                  <a:pt x="348447" y="31663"/>
                </a:moveTo>
                <a:lnTo>
                  <a:pt x="324511" y="31663"/>
                </a:lnTo>
                <a:lnTo>
                  <a:pt x="324511" y="146068"/>
                </a:lnTo>
                <a:lnTo>
                  <a:pt x="348447" y="146068"/>
                </a:lnTo>
                <a:lnTo>
                  <a:pt x="348447" y="31663"/>
                </a:lnTo>
                <a:close/>
              </a:path>
              <a:path w="521970" h="148589">
                <a:moveTo>
                  <a:pt x="348447" y="2261"/>
                </a:moveTo>
                <a:lnTo>
                  <a:pt x="325076" y="2261"/>
                </a:lnTo>
                <a:lnTo>
                  <a:pt x="321432" y="9423"/>
                </a:lnTo>
                <a:lnTo>
                  <a:pt x="316029" y="15894"/>
                </a:lnTo>
                <a:lnTo>
                  <a:pt x="284554" y="33171"/>
                </a:lnTo>
                <a:lnTo>
                  <a:pt x="284554" y="55411"/>
                </a:lnTo>
                <a:lnTo>
                  <a:pt x="319736" y="37695"/>
                </a:lnTo>
                <a:lnTo>
                  <a:pt x="324511" y="31663"/>
                </a:lnTo>
                <a:lnTo>
                  <a:pt x="348447" y="31663"/>
                </a:lnTo>
                <a:lnTo>
                  <a:pt x="348447" y="2261"/>
                </a:lnTo>
                <a:close/>
              </a:path>
              <a:path w="521970" h="148589">
                <a:moveTo>
                  <a:pt x="497717" y="81987"/>
                </a:moveTo>
                <a:lnTo>
                  <a:pt x="486534" y="81987"/>
                </a:lnTo>
                <a:lnTo>
                  <a:pt x="481347" y="83494"/>
                </a:lnTo>
                <a:lnTo>
                  <a:pt x="476922" y="86321"/>
                </a:lnTo>
                <a:lnTo>
                  <a:pt x="472524" y="89086"/>
                </a:lnTo>
                <a:lnTo>
                  <a:pt x="469068" y="93044"/>
                </a:lnTo>
                <a:lnTo>
                  <a:pt x="466555" y="98195"/>
                </a:lnTo>
                <a:lnTo>
                  <a:pt x="464028" y="103284"/>
                </a:lnTo>
                <a:lnTo>
                  <a:pt x="462786" y="108876"/>
                </a:lnTo>
                <a:lnTo>
                  <a:pt x="462786" y="121566"/>
                </a:lnTo>
                <a:lnTo>
                  <a:pt x="486974" y="148519"/>
                </a:lnTo>
                <a:lnTo>
                  <a:pt x="498157" y="148519"/>
                </a:lnTo>
                <a:lnTo>
                  <a:pt x="518198" y="131744"/>
                </a:lnTo>
                <a:lnTo>
                  <a:pt x="488858" y="131744"/>
                </a:lnTo>
                <a:lnTo>
                  <a:pt x="485717" y="130299"/>
                </a:lnTo>
                <a:lnTo>
                  <a:pt x="483330" y="127409"/>
                </a:lnTo>
                <a:lnTo>
                  <a:pt x="481068" y="124394"/>
                </a:lnTo>
                <a:lnTo>
                  <a:pt x="479937" y="120310"/>
                </a:lnTo>
                <a:lnTo>
                  <a:pt x="479937" y="110132"/>
                </a:lnTo>
                <a:lnTo>
                  <a:pt x="488419" y="98949"/>
                </a:lnTo>
                <a:lnTo>
                  <a:pt x="518019" y="98949"/>
                </a:lnTo>
                <a:lnTo>
                  <a:pt x="515308" y="93421"/>
                </a:lnTo>
                <a:lnTo>
                  <a:pt x="511790" y="89400"/>
                </a:lnTo>
                <a:lnTo>
                  <a:pt x="507266" y="86510"/>
                </a:lnTo>
                <a:lnTo>
                  <a:pt x="502743" y="83494"/>
                </a:lnTo>
                <a:lnTo>
                  <a:pt x="497717" y="81987"/>
                </a:lnTo>
                <a:close/>
              </a:path>
              <a:path w="521970" h="148589">
                <a:moveTo>
                  <a:pt x="509340" y="2261"/>
                </a:moveTo>
                <a:lnTo>
                  <a:pt x="490303" y="2261"/>
                </a:lnTo>
                <a:lnTo>
                  <a:pt x="403416" y="146068"/>
                </a:lnTo>
                <a:lnTo>
                  <a:pt x="422264" y="146068"/>
                </a:lnTo>
                <a:lnTo>
                  <a:pt x="509340" y="2261"/>
                </a:lnTo>
                <a:close/>
              </a:path>
              <a:path w="521970" h="148589">
                <a:moveTo>
                  <a:pt x="518019" y="98949"/>
                </a:moveTo>
                <a:lnTo>
                  <a:pt x="495958" y="98949"/>
                </a:lnTo>
                <a:lnTo>
                  <a:pt x="499036" y="100457"/>
                </a:lnTo>
                <a:lnTo>
                  <a:pt x="503811" y="106488"/>
                </a:lnTo>
                <a:lnTo>
                  <a:pt x="504910" y="110132"/>
                </a:lnTo>
                <a:lnTo>
                  <a:pt x="504908" y="120310"/>
                </a:lnTo>
                <a:lnTo>
                  <a:pt x="503811" y="123891"/>
                </a:lnTo>
                <a:lnTo>
                  <a:pt x="501378" y="127095"/>
                </a:lnTo>
                <a:lnTo>
                  <a:pt x="499071" y="130299"/>
                </a:lnTo>
                <a:lnTo>
                  <a:pt x="498931" y="130299"/>
                </a:lnTo>
                <a:lnTo>
                  <a:pt x="496272" y="131744"/>
                </a:lnTo>
                <a:lnTo>
                  <a:pt x="518198" y="131744"/>
                </a:lnTo>
                <a:lnTo>
                  <a:pt x="520522" y="127095"/>
                </a:lnTo>
                <a:lnTo>
                  <a:pt x="521765" y="121566"/>
                </a:lnTo>
                <a:lnTo>
                  <a:pt x="521705" y="108876"/>
                </a:lnTo>
                <a:lnTo>
                  <a:pt x="520460" y="103598"/>
                </a:lnTo>
                <a:lnTo>
                  <a:pt x="518019" y="98949"/>
                </a:lnTo>
                <a:close/>
              </a:path>
              <a:path w="521970" h="148589">
                <a:moveTo>
                  <a:pt x="426661" y="0"/>
                </a:moveTo>
                <a:lnTo>
                  <a:pt x="412463" y="0"/>
                </a:lnTo>
                <a:lnTo>
                  <a:pt x="405364" y="3141"/>
                </a:lnTo>
                <a:lnTo>
                  <a:pt x="394432" y="15580"/>
                </a:lnTo>
                <a:lnTo>
                  <a:pt x="391731" y="23496"/>
                </a:lnTo>
                <a:lnTo>
                  <a:pt x="391731" y="39579"/>
                </a:lnTo>
                <a:lnTo>
                  <a:pt x="415918" y="66532"/>
                </a:lnTo>
                <a:lnTo>
                  <a:pt x="427101" y="66532"/>
                </a:lnTo>
                <a:lnTo>
                  <a:pt x="447133" y="49380"/>
                </a:lnTo>
                <a:lnTo>
                  <a:pt x="417677" y="49380"/>
                </a:lnTo>
                <a:lnTo>
                  <a:pt x="414473" y="47935"/>
                </a:lnTo>
                <a:lnTo>
                  <a:pt x="412086" y="45045"/>
                </a:lnTo>
                <a:lnTo>
                  <a:pt x="409824" y="42155"/>
                </a:lnTo>
                <a:lnTo>
                  <a:pt x="408693" y="38197"/>
                </a:lnTo>
                <a:lnTo>
                  <a:pt x="408693" y="28397"/>
                </a:lnTo>
                <a:lnTo>
                  <a:pt x="409052" y="27014"/>
                </a:lnTo>
                <a:lnTo>
                  <a:pt x="409770" y="24501"/>
                </a:lnTo>
                <a:lnTo>
                  <a:pt x="409824" y="24313"/>
                </a:lnTo>
                <a:lnTo>
                  <a:pt x="414301" y="18344"/>
                </a:lnTo>
                <a:lnTo>
                  <a:pt x="417363" y="16774"/>
                </a:lnTo>
                <a:lnTo>
                  <a:pt x="446954" y="16774"/>
                </a:lnTo>
                <a:lnTo>
                  <a:pt x="444252" y="11245"/>
                </a:lnTo>
                <a:lnTo>
                  <a:pt x="440734" y="7224"/>
                </a:lnTo>
                <a:lnTo>
                  <a:pt x="431687" y="1444"/>
                </a:lnTo>
                <a:lnTo>
                  <a:pt x="426661" y="0"/>
                </a:lnTo>
                <a:close/>
              </a:path>
              <a:path w="521970" h="148589">
                <a:moveTo>
                  <a:pt x="446954" y="16774"/>
                </a:moveTo>
                <a:lnTo>
                  <a:pt x="424777" y="16774"/>
                </a:lnTo>
                <a:lnTo>
                  <a:pt x="427792" y="18344"/>
                </a:lnTo>
                <a:lnTo>
                  <a:pt x="430180" y="21486"/>
                </a:lnTo>
                <a:lnTo>
                  <a:pt x="432567" y="24501"/>
                </a:lnTo>
                <a:lnTo>
                  <a:pt x="433761" y="28397"/>
                </a:lnTo>
                <a:lnTo>
                  <a:pt x="433651" y="38197"/>
                </a:lnTo>
                <a:lnTo>
                  <a:pt x="432630" y="41716"/>
                </a:lnTo>
                <a:lnTo>
                  <a:pt x="429991" y="45359"/>
                </a:lnTo>
                <a:lnTo>
                  <a:pt x="427986" y="47935"/>
                </a:lnTo>
                <a:lnTo>
                  <a:pt x="425216" y="49380"/>
                </a:lnTo>
                <a:lnTo>
                  <a:pt x="447133" y="49380"/>
                </a:lnTo>
                <a:lnTo>
                  <a:pt x="449248" y="45045"/>
                </a:lnTo>
                <a:lnTo>
                  <a:pt x="450479" y="39579"/>
                </a:lnTo>
                <a:lnTo>
                  <a:pt x="450535" y="27014"/>
                </a:lnTo>
                <a:lnTo>
                  <a:pt x="449293" y="21486"/>
                </a:lnTo>
                <a:lnTo>
                  <a:pt x="446954" y="16774"/>
                </a:lnTo>
                <a:close/>
              </a:path>
            </a:pathLst>
          </a:custGeom>
          <a:solidFill>
            <a:srgbClr val="07794C"/>
          </a:solidFill>
        </p:spPr>
        <p:txBody>
          <a:bodyPr wrap="square" lIns="0" tIns="0" rIns="0" bIns="0" rtlCol="0"/>
          <a:lstStyle/>
          <a:p>
            <a:endParaRPr dirty="0"/>
          </a:p>
        </p:txBody>
      </p:sp>
      <p:sp>
        <p:nvSpPr>
          <p:cNvPr id="27" name="object 27"/>
          <p:cNvSpPr/>
          <p:nvPr/>
        </p:nvSpPr>
        <p:spPr>
          <a:xfrm>
            <a:off x="6781805" y="10031631"/>
            <a:ext cx="514984" cy="148590"/>
          </a:xfrm>
          <a:custGeom>
            <a:avLst/>
            <a:gdLst/>
            <a:ahLst/>
            <a:cxnLst/>
            <a:rect l="l" t="t" r="r" b="b"/>
            <a:pathLst>
              <a:path w="514985" h="148590">
                <a:moveTo>
                  <a:pt x="95180" y="2261"/>
                </a:moveTo>
                <a:lnTo>
                  <a:pt x="0" y="2261"/>
                </a:lnTo>
                <a:lnTo>
                  <a:pt x="0" y="146068"/>
                </a:lnTo>
                <a:lnTo>
                  <a:pt x="23936" y="146068"/>
                </a:lnTo>
                <a:lnTo>
                  <a:pt x="23936" y="84625"/>
                </a:lnTo>
                <a:lnTo>
                  <a:pt x="87264" y="84625"/>
                </a:lnTo>
                <a:lnTo>
                  <a:pt x="87264" y="63327"/>
                </a:lnTo>
                <a:lnTo>
                  <a:pt x="23936" y="63327"/>
                </a:lnTo>
                <a:lnTo>
                  <a:pt x="23936" y="23747"/>
                </a:lnTo>
                <a:lnTo>
                  <a:pt x="95180" y="23747"/>
                </a:lnTo>
                <a:lnTo>
                  <a:pt x="95180" y="2261"/>
                </a:lnTo>
                <a:close/>
              </a:path>
              <a:path w="514985" h="148590">
                <a:moveTo>
                  <a:pt x="127888" y="2261"/>
                </a:moveTo>
                <a:lnTo>
                  <a:pt x="99993" y="2261"/>
                </a:lnTo>
                <a:lnTo>
                  <a:pt x="152955" y="90279"/>
                </a:lnTo>
                <a:lnTo>
                  <a:pt x="152955" y="146068"/>
                </a:lnTo>
                <a:lnTo>
                  <a:pt x="178022" y="146068"/>
                </a:lnTo>
                <a:lnTo>
                  <a:pt x="178022" y="90279"/>
                </a:lnTo>
                <a:lnTo>
                  <a:pt x="191985" y="66908"/>
                </a:lnTo>
                <a:lnTo>
                  <a:pt x="165206" y="66908"/>
                </a:lnTo>
                <a:lnTo>
                  <a:pt x="127888" y="2261"/>
                </a:lnTo>
                <a:close/>
              </a:path>
              <a:path w="514985" h="148590">
                <a:moveTo>
                  <a:pt x="230607" y="2261"/>
                </a:moveTo>
                <a:lnTo>
                  <a:pt x="202901" y="2261"/>
                </a:lnTo>
                <a:lnTo>
                  <a:pt x="165206" y="66908"/>
                </a:lnTo>
                <a:lnTo>
                  <a:pt x="191985" y="66908"/>
                </a:lnTo>
                <a:lnTo>
                  <a:pt x="230607" y="2261"/>
                </a:lnTo>
                <a:close/>
              </a:path>
              <a:path w="514985" h="148590">
                <a:moveTo>
                  <a:pt x="382079" y="20732"/>
                </a:moveTo>
                <a:lnTo>
                  <a:pt x="349443" y="20732"/>
                </a:lnTo>
                <a:lnTo>
                  <a:pt x="355223" y="22868"/>
                </a:lnTo>
                <a:lnTo>
                  <a:pt x="359118" y="27140"/>
                </a:lnTo>
                <a:lnTo>
                  <a:pt x="363139" y="31287"/>
                </a:lnTo>
                <a:lnTo>
                  <a:pt x="365150" y="37066"/>
                </a:lnTo>
                <a:lnTo>
                  <a:pt x="365150" y="51893"/>
                </a:lnTo>
                <a:lnTo>
                  <a:pt x="337444" y="88018"/>
                </a:lnTo>
                <a:lnTo>
                  <a:pt x="292021" y="127221"/>
                </a:lnTo>
                <a:lnTo>
                  <a:pt x="292021" y="146068"/>
                </a:lnTo>
                <a:lnTo>
                  <a:pt x="394175" y="146068"/>
                </a:lnTo>
                <a:lnTo>
                  <a:pt x="394175" y="124582"/>
                </a:lnTo>
                <a:lnTo>
                  <a:pt x="326889" y="124582"/>
                </a:lnTo>
                <a:lnTo>
                  <a:pt x="352333" y="102530"/>
                </a:lnTo>
                <a:lnTo>
                  <a:pt x="382065" y="66767"/>
                </a:lnTo>
                <a:lnTo>
                  <a:pt x="387578" y="42595"/>
                </a:lnTo>
                <a:lnTo>
                  <a:pt x="387578" y="34051"/>
                </a:lnTo>
                <a:lnTo>
                  <a:pt x="385631" y="26575"/>
                </a:lnTo>
                <a:lnTo>
                  <a:pt x="382079" y="20732"/>
                </a:lnTo>
                <a:close/>
              </a:path>
              <a:path w="514985" h="148590">
                <a:moveTo>
                  <a:pt x="350700" y="188"/>
                </a:moveTo>
                <a:lnTo>
                  <a:pt x="341779" y="188"/>
                </a:lnTo>
                <a:lnTo>
                  <a:pt x="330906" y="1036"/>
                </a:lnTo>
                <a:lnTo>
                  <a:pt x="295790" y="30061"/>
                </a:lnTo>
                <a:lnTo>
                  <a:pt x="291927" y="50935"/>
                </a:lnTo>
                <a:lnTo>
                  <a:pt x="291826" y="51893"/>
                </a:lnTo>
                <a:lnTo>
                  <a:pt x="314250" y="51893"/>
                </a:lnTo>
                <a:lnTo>
                  <a:pt x="316688" y="38225"/>
                </a:lnTo>
                <a:lnTo>
                  <a:pt x="322083" y="28506"/>
                </a:lnTo>
                <a:lnTo>
                  <a:pt x="330446" y="22676"/>
                </a:lnTo>
                <a:lnTo>
                  <a:pt x="341779" y="20732"/>
                </a:lnTo>
                <a:lnTo>
                  <a:pt x="382079" y="20732"/>
                </a:lnTo>
                <a:lnTo>
                  <a:pt x="377966" y="13758"/>
                </a:lnTo>
                <a:lnTo>
                  <a:pt x="372563" y="8858"/>
                </a:lnTo>
                <a:lnTo>
                  <a:pt x="365526" y="5465"/>
                </a:lnTo>
                <a:lnTo>
                  <a:pt x="358616" y="1947"/>
                </a:lnTo>
                <a:lnTo>
                  <a:pt x="350700" y="188"/>
                </a:lnTo>
                <a:close/>
              </a:path>
              <a:path w="514985" h="148590">
                <a:moveTo>
                  <a:pt x="433689" y="101400"/>
                </a:moveTo>
                <a:lnTo>
                  <a:pt x="409752" y="101400"/>
                </a:lnTo>
                <a:lnTo>
                  <a:pt x="410506" y="108255"/>
                </a:lnTo>
                <a:lnTo>
                  <a:pt x="436139" y="142676"/>
                </a:lnTo>
                <a:lnTo>
                  <a:pt x="464033" y="148330"/>
                </a:lnTo>
                <a:lnTo>
                  <a:pt x="471183" y="147977"/>
                </a:lnTo>
                <a:lnTo>
                  <a:pt x="507962" y="127598"/>
                </a:lnTo>
                <a:lnTo>
                  <a:pt x="464410" y="127598"/>
                </a:lnTo>
                <a:lnTo>
                  <a:pt x="452100" y="125960"/>
                </a:lnTo>
                <a:lnTo>
                  <a:pt x="442877" y="121048"/>
                </a:lnTo>
                <a:lnTo>
                  <a:pt x="436739" y="112861"/>
                </a:lnTo>
                <a:lnTo>
                  <a:pt x="433689" y="101400"/>
                </a:lnTo>
                <a:close/>
              </a:path>
              <a:path w="514985" h="148590">
                <a:moveTo>
                  <a:pt x="501638" y="20732"/>
                </a:moveTo>
                <a:lnTo>
                  <a:pt x="468368" y="20732"/>
                </a:lnTo>
                <a:lnTo>
                  <a:pt x="473583" y="22428"/>
                </a:lnTo>
                <a:lnTo>
                  <a:pt x="477226" y="25821"/>
                </a:lnTo>
                <a:lnTo>
                  <a:pt x="480996" y="29213"/>
                </a:lnTo>
                <a:lnTo>
                  <a:pt x="482881" y="33862"/>
                </a:lnTo>
                <a:lnTo>
                  <a:pt x="482881" y="46427"/>
                </a:lnTo>
                <a:lnTo>
                  <a:pt x="480556" y="51516"/>
                </a:lnTo>
                <a:lnTo>
                  <a:pt x="475907" y="55034"/>
                </a:lnTo>
                <a:lnTo>
                  <a:pt x="471384" y="58553"/>
                </a:lnTo>
                <a:lnTo>
                  <a:pt x="465667" y="60312"/>
                </a:lnTo>
                <a:lnTo>
                  <a:pt x="450840" y="60312"/>
                </a:lnTo>
                <a:lnTo>
                  <a:pt x="450840" y="80290"/>
                </a:lnTo>
                <a:lnTo>
                  <a:pt x="469310" y="80290"/>
                </a:lnTo>
                <a:lnTo>
                  <a:pt x="476975" y="82175"/>
                </a:lnTo>
                <a:lnTo>
                  <a:pt x="482504" y="85945"/>
                </a:lnTo>
                <a:lnTo>
                  <a:pt x="488158" y="89588"/>
                </a:lnTo>
                <a:lnTo>
                  <a:pt x="490985" y="95368"/>
                </a:lnTo>
                <a:lnTo>
                  <a:pt x="490985" y="110823"/>
                </a:lnTo>
                <a:lnTo>
                  <a:pt x="488598" y="116792"/>
                </a:lnTo>
                <a:lnTo>
                  <a:pt x="479174" y="125462"/>
                </a:lnTo>
                <a:lnTo>
                  <a:pt x="472703" y="127598"/>
                </a:lnTo>
                <a:lnTo>
                  <a:pt x="507962" y="127598"/>
                </a:lnTo>
                <a:lnTo>
                  <a:pt x="512597" y="120247"/>
                </a:lnTo>
                <a:lnTo>
                  <a:pt x="514639" y="112861"/>
                </a:lnTo>
                <a:lnTo>
                  <a:pt x="514733" y="103850"/>
                </a:lnTo>
                <a:lnTo>
                  <a:pt x="514203" y="96900"/>
                </a:lnTo>
                <a:lnTo>
                  <a:pt x="484389" y="68039"/>
                </a:lnTo>
                <a:lnTo>
                  <a:pt x="490671" y="66657"/>
                </a:lnTo>
                <a:lnTo>
                  <a:pt x="495823" y="63265"/>
                </a:lnTo>
                <a:lnTo>
                  <a:pt x="499844" y="57862"/>
                </a:lnTo>
                <a:lnTo>
                  <a:pt x="503990" y="52459"/>
                </a:lnTo>
                <a:lnTo>
                  <a:pt x="505941" y="46427"/>
                </a:lnTo>
                <a:lnTo>
                  <a:pt x="506063" y="31224"/>
                </a:lnTo>
                <a:lnTo>
                  <a:pt x="504179" y="24627"/>
                </a:lnTo>
                <a:lnTo>
                  <a:pt x="501638" y="20732"/>
                </a:lnTo>
                <a:close/>
              </a:path>
              <a:path w="514985" h="148590">
                <a:moveTo>
                  <a:pt x="470378" y="0"/>
                </a:moveTo>
                <a:lnTo>
                  <a:pt x="453039" y="0"/>
                </a:lnTo>
                <a:lnTo>
                  <a:pt x="445248" y="1884"/>
                </a:lnTo>
                <a:lnTo>
                  <a:pt x="415155" y="35433"/>
                </a:lnTo>
                <a:lnTo>
                  <a:pt x="414652" y="44103"/>
                </a:lnTo>
                <a:lnTo>
                  <a:pt x="437081" y="44103"/>
                </a:lnTo>
                <a:lnTo>
                  <a:pt x="437961" y="36313"/>
                </a:lnTo>
                <a:lnTo>
                  <a:pt x="440536" y="30470"/>
                </a:lnTo>
                <a:lnTo>
                  <a:pt x="449081" y="22679"/>
                </a:lnTo>
                <a:lnTo>
                  <a:pt x="454672" y="20732"/>
                </a:lnTo>
                <a:lnTo>
                  <a:pt x="501638" y="20732"/>
                </a:lnTo>
                <a:lnTo>
                  <a:pt x="500409" y="18847"/>
                </a:lnTo>
                <a:lnTo>
                  <a:pt x="496765" y="12942"/>
                </a:lnTo>
                <a:lnTo>
                  <a:pt x="491551" y="8355"/>
                </a:lnTo>
                <a:lnTo>
                  <a:pt x="484765" y="5088"/>
                </a:lnTo>
                <a:lnTo>
                  <a:pt x="478106" y="1696"/>
                </a:lnTo>
                <a:lnTo>
                  <a:pt x="470378" y="0"/>
                </a:lnTo>
                <a:close/>
              </a:path>
            </a:pathLst>
          </a:custGeom>
          <a:solidFill>
            <a:srgbClr val="000000"/>
          </a:solidFill>
        </p:spPr>
        <p:txBody>
          <a:bodyPr wrap="square" lIns="0" tIns="0" rIns="0" bIns="0" rtlCol="0"/>
          <a:lstStyle/>
          <a:p>
            <a:endParaRPr dirty="0"/>
          </a:p>
        </p:txBody>
      </p:sp>
      <p:sp>
        <p:nvSpPr>
          <p:cNvPr id="28" name="object 28"/>
          <p:cNvSpPr/>
          <p:nvPr/>
        </p:nvSpPr>
        <p:spPr>
          <a:xfrm>
            <a:off x="8572327" y="10031820"/>
            <a:ext cx="516890" cy="146050"/>
          </a:xfrm>
          <a:custGeom>
            <a:avLst/>
            <a:gdLst/>
            <a:ahLst/>
            <a:cxnLst/>
            <a:rect l="l" t="t" r="r" b="b"/>
            <a:pathLst>
              <a:path w="516889" h="146050">
                <a:moveTo>
                  <a:pt x="95180" y="2073"/>
                </a:moveTo>
                <a:lnTo>
                  <a:pt x="0" y="2073"/>
                </a:lnTo>
                <a:lnTo>
                  <a:pt x="0" y="145880"/>
                </a:lnTo>
                <a:lnTo>
                  <a:pt x="23936" y="145880"/>
                </a:lnTo>
                <a:lnTo>
                  <a:pt x="23936" y="84437"/>
                </a:lnTo>
                <a:lnTo>
                  <a:pt x="87264" y="84437"/>
                </a:lnTo>
                <a:lnTo>
                  <a:pt x="87264" y="63139"/>
                </a:lnTo>
                <a:lnTo>
                  <a:pt x="23936" y="63139"/>
                </a:lnTo>
                <a:lnTo>
                  <a:pt x="23936" y="23559"/>
                </a:lnTo>
                <a:lnTo>
                  <a:pt x="95180" y="23559"/>
                </a:lnTo>
                <a:lnTo>
                  <a:pt x="95180" y="2073"/>
                </a:lnTo>
                <a:close/>
              </a:path>
              <a:path w="516889" h="146050">
                <a:moveTo>
                  <a:pt x="127888" y="2073"/>
                </a:moveTo>
                <a:lnTo>
                  <a:pt x="99993" y="2073"/>
                </a:lnTo>
                <a:lnTo>
                  <a:pt x="152955" y="90091"/>
                </a:lnTo>
                <a:lnTo>
                  <a:pt x="152955" y="145880"/>
                </a:lnTo>
                <a:lnTo>
                  <a:pt x="178022" y="145880"/>
                </a:lnTo>
                <a:lnTo>
                  <a:pt x="178022" y="90091"/>
                </a:lnTo>
                <a:lnTo>
                  <a:pt x="191985" y="66720"/>
                </a:lnTo>
                <a:lnTo>
                  <a:pt x="165206" y="66720"/>
                </a:lnTo>
                <a:lnTo>
                  <a:pt x="127888" y="2073"/>
                </a:lnTo>
                <a:close/>
              </a:path>
              <a:path w="516889" h="146050">
                <a:moveTo>
                  <a:pt x="230607" y="2073"/>
                </a:moveTo>
                <a:lnTo>
                  <a:pt x="202901" y="2073"/>
                </a:lnTo>
                <a:lnTo>
                  <a:pt x="165206" y="66720"/>
                </a:lnTo>
                <a:lnTo>
                  <a:pt x="191985" y="66720"/>
                </a:lnTo>
                <a:lnTo>
                  <a:pt x="230607" y="2073"/>
                </a:lnTo>
                <a:close/>
              </a:path>
              <a:path w="516889" h="146050">
                <a:moveTo>
                  <a:pt x="382079" y="20543"/>
                </a:moveTo>
                <a:lnTo>
                  <a:pt x="349443" y="20543"/>
                </a:lnTo>
                <a:lnTo>
                  <a:pt x="355223" y="22679"/>
                </a:lnTo>
                <a:lnTo>
                  <a:pt x="359118" y="26952"/>
                </a:lnTo>
                <a:lnTo>
                  <a:pt x="363139" y="31098"/>
                </a:lnTo>
                <a:lnTo>
                  <a:pt x="365150" y="36878"/>
                </a:lnTo>
                <a:lnTo>
                  <a:pt x="365150" y="51705"/>
                </a:lnTo>
                <a:lnTo>
                  <a:pt x="337444" y="87829"/>
                </a:lnTo>
                <a:lnTo>
                  <a:pt x="292021" y="127032"/>
                </a:lnTo>
                <a:lnTo>
                  <a:pt x="292021" y="145880"/>
                </a:lnTo>
                <a:lnTo>
                  <a:pt x="394175" y="145880"/>
                </a:lnTo>
                <a:lnTo>
                  <a:pt x="394175" y="124394"/>
                </a:lnTo>
                <a:lnTo>
                  <a:pt x="326889" y="124394"/>
                </a:lnTo>
                <a:lnTo>
                  <a:pt x="352333" y="102342"/>
                </a:lnTo>
                <a:lnTo>
                  <a:pt x="382065" y="66579"/>
                </a:lnTo>
                <a:lnTo>
                  <a:pt x="387578" y="42407"/>
                </a:lnTo>
                <a:lnTo>
                  <a:pt x="387578" y="33862"/>
                </a:lnTo>
                <a:lnTo>
                  <a:pt x="385631" y="26386"/>
                </a:lnTo>
                <a:lnTo>
                  <a:pt x="382079" y="20543"/>
                </a:lnTo>
                <a:close/>
              </a:path>
              <a:path w="516889" h="146050">
                <a:moveTo>
                  <a:pt x="350700" y="0"/>
                </a:moveTo>
                <a:lnTo>
                  <a:pt x="341779" y="0"/>
                </a:lnTo>
                <a:lnTo>
                  <a:pt x="330906" y="848"/>
                </a:lnTo>
                <a:lnTo>
                  <a:pt x="295790" y="29873"/>
                </a:lnTo>
                <a:lnTo>
                  <a:pt x="291927" y="50747"/>
                </a:lnTo>
                <a:lnTo>
                  <a:pt x="291826" y="51705"/>
                </a:lnTo>
                <a:lnTo>
                  <a:pt x="314250" y="51705"/>
                </a:lnTo>
                <a:lnTo>
                  <a:pt x="316688" y="38036"/>
                </a:lnTo>
                <a:lnTo>
                  <a:pt x="322083" y="28318"/>
                </a:lnTo>
                <a:lnTo>
                  <a:pt x="330446" y="22487"/>
                </a:lnTo>
                <a:lnTo>
                  <a:pt x="341779" y="20543"/>
                </a:lnTo>
                <a:lnTo>
                  <a:pt x="382079" y="20543"/>
                </a:lnTo>
                <a:lnTo>
                  <a:pt x="377966" y="13570"/>
                </a:lnTo>
                <a:lnTo>
                  <a:pt x="372563" y="8669"/>
                </a:lnTo>
                <a:lnTo>
                  <a:pt x="365526" y="5277"/>
                </a:lnTo>
                <a:lnTo>
                  <a:pt x="358616" y="1759"/>
                </a:lnTo>
                <a:lnTo>
                  <a:pt x="350700" y="0"/>
                </a:lnTo>
                <a:close/>
              </a:path>
              <a:path w="516889" h="146050">
                <a:moveTo>
                  <a:pt x="497016" y="112897"/>
                </a:moveTo>
                <a:lnTo>
                  <a:pt x="473080" y="112897"/>
                </a:lnTo>
                <a:lnTo>
                  <a:pt x="473080" y="145880"/>
                </a:lnTo>
                <a:lnTo>
                  <a:pt x="497016" y="145880"/>
                </a:lnTo>
                <a:lnTo>
                  <a:pt x="497016" y="112897"/>
                </a:lnTo>
                <a:close/>
              </a:path>
              <a:path w="516889" h="146050">
                <a:moveTo>
                  <a:pt x="497016" y="2073"/>
                </a:moveTo>
                <a:lnTo>
                  <a:pt x="473645" y="2073"/>
                </a:lnTo>
                <a:lnTo>
                  <a:pt x="409564" y="89714"/>
                </a:lnTo>
                <a:lnTo>
                  <a:pt x="409564" y="112897"/>
                </a:lnTo>
                <a:lnTo>
                  <a:pt x="516618" y="112897"/>
                </a:lnTo>
                <a:lnTo>
                  <a:pt x="516618" y="91410"/>
                </a:lnTo>
                <a:lnTo>
                  <a:pt x="431992" y="91410"/>
                </a:lnTo>
                <a:lnTo>
                  <a:pt x="473080" y="32983"/>
                </a:lnTo>
                <a:lnTo>
                  <a:pt x="497016" y="32983"/>
                </a:lnTo>
                <a:lnTo>
                  <a:pt x="497016" y="2073"/>
                </a:lnTo>
                <a:close/>
              </a:path>
              <a:path w="516889" h="146050">
                <a:moveTo>
                  <a:pt x="497016" y="32983"/>
                </a:moveTo>
                <a:lnTo>
                  <a:pt x="473080" y="32983"/>
                </a:lnTo>
                <a:lnTo>
                  <a:pt x="473080" y="91410"/>
                </a:lnTo>
                <a:lnTo>
                  <a:pt x="497016" y="91410"/>
                </a:lnTo>
                <a:lnTo>
                  <a:pt x="497016" y="32983"/>
                </a:lnTo>
                <a:close/>
              </a:path>
            </a:pathLst>
          </a:custGeom>
          <a:solidFill>
            <a:srgbClr val="000000"/>
          </a:solidFill>
        </p:spPr>
        <p:txBody>
          <a:bodyPr wrap="square" lIns="0" tIns="0" rIns="0" bIns="0" rtlCol="0"/>
          <a:lstStyle/>
          <a:p>
            <a:endParaRPr dirty="0"/>
          </a:p>
        </p:txBody>
      </p:sp>
      <p:sp>
        <p:nvSpPr>
          <p:cNvPr id="29" name="object 29"/>
          <p:cNvSpPr/>
          <p:nvPr/>
        </p:nvSpPr>
        <p:spPr>
          <a:xfrm>
            <a:off x="10362848" y="10031820"/>
            <a:ext cx="513715" cy="148590"/>
          </a:xfrm>
          <a:custGeom>
            <a:avLst/>
            <a:gdLst/>
            <a:ahLst/>
            <a:cxnLst/>
            <a:rect l="l" t="t" r="r" b="b"/>
            <a:pathLst>
              <a:path w="513715" h="148590">
                <a:moveTo>
                  <a:pt x="95180" y="2073"/>
                </a:moveTo>
                <a:lnTo>
                  <a:pt x="0" y="2073"/>
                </a:lnTo>
                <a:lnTo>
                  <a:pt x="0" y="145880"/>
                </a:lnTo>
                <a:lnTo>
                  <a:pt x="23936" y="145880"/>
                </a:lnTo>
                <a:lnTo>
                  <a:pt x="23936" y="84437"/>
                </a:lnTo>
                <a:lnTo>
                  <a:pt x="87264" y="84437"/>
                </a:lnTo>
                <a:lnTo>
                  <a:pt x="87264" y="63139"/>
                </a:lnTo>
                <a:lnTo>
                  <a:pt x="23936" y="63139"/>
                </a:lnTo>
                <a:lnTo>
                  <a:pt x="23936" y="23559"/>
                </a:lnTo>
                <a:lnTo>
                  <a:pt x="95180" y="23559"/>
                </a:lnTo>
                <a:lnTo>
                  <a:pt x="95180" y="2073"/>
                </a:lnTo>
                <a:close/>
              </a:path>
              <a:path w="513715" h="148590">
                <a:moveTo>
                  <a:pt x="127888" y="2073"/>
                </a:moveTo>
                <a:lnTo>
                  <a:pt x="99993" y="2073"/>
                </a:lnTo>
                <a:lnTo>
                  <a:pt x="152955" y="90091"/>
                </a:lnTo>
                <a:lnTo>
                  <a:pt x="152955" y="145880"/>
                </a:lnTo>
                <a:lnTo>
                  <a:pt x="178022" y="145880"/>
                </a:lnTo>
                <a:lnTo>
                  <a:pt x="178022" y="90091"/>
                </a:lnTo>
                <a:lnTo>
                  <a:pt x="191985" y="66720"/>
                </a:lnTo>
                <a:lnTo>
                  <a:pt x="165206" y="66720"/>
                </a:lnTo>
                <a:lnTo>
                  <a:pt x="127888" y="2073"/>
                </a:lnTo>
                <a:close/>
              </a:path>
              <a:path w="513715" h="148590">
                <a:moveTo>
                  <a:pt x="230607" y="2073"/>
                </a:moveTo>
                <a:lnTo>
                  <a:pt x="202901" y="2073"/>
                </a:lnTo>
                <a:lnTo>
                  <a:pt x="165206" y="66720"/>
                </a:lnTo>
                <a:lnTo>
                  <a:pt x="191985" y="66720"/>
                </a:lnTo>
                <a:lnTo>
                  <a:pt x="230607" y="2073"/>
                </a:lnTo>
                <a:close/>
              </a:path>
              <a:path w="513715" h="148590">
                <a:moveTo>
                  <a:pt x="382079" y="20543"/>
                </a:moveTo>
                <a:lnTo>
                  <a:pt x="349443" y="20543"/>
                </a:lnTo>
                <a:lnTo>
                  <a:pt x="355223" y="22679"/>
                </a:lnTo>
                <a:lnTo>
                  <a:pt x="359118" y="26952"/>
                </a:lnTo>
                <a:lnTo>
                  <a:pt x="363139" y="31098"/>
                </a:lnTo>
                <a:lnTo>
                  <a:pt x="365150" y="36878"/>
                </a:lnTo>
                <a:lnTo>
                  <a:pt x="365150" y="51705"/>
                </a:lnTo>
                <a:lnTo>
                  <a:pt x="337444" y="87829"/>
                </a:lnTo>
                <a:lnTo>
                  <a:pt x="292021" y="127032"/>
                </a:lnTo>
                <a:lnTo>
                  <a:pt x="292021" y="145880"/>
                </a:lnTo>
                <a:lnTo>
                  <a:pt x="394175" y="145880"/>
                </a:lnTo>
                <a:lnTo>
                  <a:pt x="394175" y="124394"/>
                </a:lnTo>
                <a:lnTo>
                  <a:pt x="326889" y="124394"/>
                </a:lnTo>
                <a:lnTo>
                  <a:pt x="352333" y="102342"/>
                </a:lnTo>
                <a:lnTo>
                  <a:pt x="382065" y="66579"/>
                </a:lnTo>
                <a:lnTo>
                  <a:pt x="387578" y="42407"/>
                </a:lnTo>
                <a:lnTo>
                  <a:pt x="387578" y="33862"/>
                </a:lnTo>
                <a:lnTo>
                  <a:pt x="385631" y="26386"/>
                </a:lnTo>
                <a:lnTo>
                  <a:pt x="382079" y="20543"/>
                </a:lnTo>
                <a:close/>
              </a:path>
              <a:path w="513715" h="148590">
                <a:moveTo>
                  <a:pt x="350700" y="0"/>
                </a:moveTo>
                <a:lnTo>
                  <a:pt x="341779" y="0"/>
                </a:lnTo>
                <a:lnTo>
                  <a:pt x="330906" y="848"/>
                </a:lnTo>
                <a:lnTo>
                  <a:pt x="295790" y="29873"/>
                </a:lnTo>
                <a:lnTo>
                  <a:pt x="291826" y="51705"/>
                </a:lnTo>
                <a:lnTo>
                  <a:pt x="314250" y="51705"/>
                </a:lnTo>
                <a:lnTo>
                  <a:pt x="316688" y="38036"/>
                </a:lnTo>
                <a:lnTo>
                  <a:pt x="322083" y="28318"/>
                </a:lnTo>
                <a:lnTo>
                  <a:pt x="330446" y="22487"/>
                </a:lnTo>
                <a:lnTo>
                  <a:pt x="341779" y="20543"/>
                </a:lnTo>
                <a:lnTo>
                  <a:pt x="382079" y="20543"/>
                </a:lnTo>
                <a:lnTo>
                  <a:pt x="377966" y="13570"/>
                </a:lnTo>
                <a:lnTo>
                  <a:pt x="372563" y="8669"/>
                </a:lnTo>
                <a:lnTo>
                  <a:pt x="365526" y="5277"/>
                </a:lnTo>
                <a:lnTo>
                  <a:pt x="358616" y="1759"/>
                </a:lnTo>
                <a:lnTo>
                  <a:pt x="350700" y="0"/>
                </a:lnTo>
                <a:close/>
              </a:path>
              <a:path w="513715" h="148590">
                <a:moveTo>
                  <a:pt x="435762" y="104038"/>
                </a:moveTo>
                <a:lnTo>
                  <a:pt x="411825" y="104038"/>
                </a:lnTo>
                <a:lnTo>
                  <a:pt x="412705" y="112834"/>
                </a:lnTo>
                <a:lnTo>
                  <a:pt x="444934" y="146320"/>
                </a:lnTo>
                <a:lnTo>
                  <a:pt x="453164" y="148142"/>
                </a:lnTo>
                <a:lnTo>
                  <a:pt x="462337" y="148142"/>
                </a:lnTo>
                <a:lnTo>
                  <a:pt x="499278" y="133629"/>
                </a:lnTo>
                <a:lnTo>
                  <a:pt x="504749" y="126655"/>
                </a:lnTo>
                <a:lnTo>
                  <a:pt x="455929" y="126655"/>
                </a:lnTo>
                <a:lnTo>
                  <a:pt x="449897" y="124708"/>
                </a:lnTo>
                <a:lnTo>
                  <a:pt x="444997" y="120813"/>
                </a:lnTo>
                <a:lnTo>
                  <a:pt x="440261" y="116949"/>
                </a:lnTo>
                <a:lnTo>
                  <a:pt x="437144" y="111326"/>
                </a:lnTo>
                <a:lnTo>
                  <a:pt x="435762" y="104038"/>
                </a:lnTo>
                <a:close/>
              </a:path>
              <a:path w="513715" h="148590">
                <a:moveTo>
                  <a:pt x="506226" y="67851"/>
                </a:moveTo>
                <a:lnTo>
                  <a:pt x="470944" y="67851"/>
                </a:lnTo>
                <a:lnTo>
                  <a:pt x="477415" y="70490"/>
                </a:lnTo>
                <a:lnTo>
                  <a:pt x="482315" y="75767"/>
                </a:lnTo>
                <a:lnTo>
                  <a:pt x="487341" y="81044"/>
                </a:lnTo>
                <a:lnTo>
                  <a:pt x="489854" y="87955"/>
                </a:lnTo>
                <a:lnTo>
                  <a:pt x="489854" y="105420"/>
                </a:lnTo>
                <a:lnTo>
                  <a:pt x="471384" y="126655"/>
                </a:lnTo>
                <a:lnTo>
                  <a:pt x="504749" y="126655"/>
                </a:lnTo>
                <a:lnTo>
                  <a:pt x="507006" y="123074"/>
                </a:lnTo>
                <a:lnTo>
                  <a:pt x="509892" y="116949"/>
                </a:lnTo>
                <a:lnTo>
                  <a:pt x="511953" y="110446"/>
                </a:lnTo>
                <a:lnTo>
                  <a:pt x="513105" y="104038"/>
                </a:lnTo>
                <a:lnTo>
                  <a:pt x="513190" y="103567"/>
                </a:lnTo>
                <a:lnTo>
                  <a:pt x="513602" y="96311"/>
                </a:lnTo>
                <a:lnTo>
                  <a:pt x="513237" y="89349"/>
                </a:lnTo>
                <a:lnTo>
                  <a:pt x="512142" y="82788"/>
                </a:lnTo>
                <a:lnTo>
                  <a:pt x="510316" y="76627"/>
                </a:lnTo>
                <a:lnTo>
                  <a:pt x="507760" y="70866"/>
                </a:lnTo>
                <a:lnTo>
                  <a:pt x="506226" y="67851"/>
                </a:lnTo>
                <a:close/>
              </a:path>
              <a:path w="513715" h="148590">
                <a:moveTo>
                  <a:pt x="507006" y="2073"/>
                </a:moveTo>
                <a:lnTo>
                  <a:pt x="428600" y="2073"/>
                </a:lnTo>
                <a:lnTo>
                  <a:pt x="413710" y="83683"/>
                </a:lnTo>
                <a:lnTo>
                  <a:pt x="437647" y="83683"/>
                </a:lnTo>
                <a:lnTo>
                  <a:pt x="440160" y="78657"/>
                </a:lnTo>
                <a:lnTo>
                  <a:pt x="443615" y="74762"/>
                </a:lnTo>
                <a:lnTo>
                  <a:pt x="452410" y="69233"/>
                </a:lnTo>
                <a:lnTo>
                  <a:pt x="457374" y="67851"/>
                </a:lnTo>
                <a:lnTo>
                  <a:pt x="506226" y="67851"/>
                </a:lnTo>
                <a:lnTo>
                  <a:pt x="503990" y="63453"/>
                </a:lnTo>
                <a:lnTo>
                  <a:pt x="499648" y="58804"/>
                </a:lnTo>
                <a:lnTo>
                  <a:pt x="439720" y="58804"/>
                </a:lnTo>
                <a:lnTo>
                  <a:pt x="446128" y="23559"/>
                </a:lnTo>
                <a:lnTo>
                  <a:pt x="507006" y="23559"/>
                </a:lnTo>
                <a:lnTo>
                  <a:pt x="507006" y="2073"/>
                </a:lnTo>
                <a:close/>
              </a:path>
              <a:path w="513715" h="148590">
                <a:moveTo>
                  <a:pt x="476912" y="47495"/>
                </a:moveTo>
                <a:lnTo>
                  <a:pt x="462714" y="47495"/>
                </a:lnTo>
                <a:lnTo>
                  <a:pt x="457625" y="48501"/>
                </a:lnTo>
                <a:lnTo>
                  <a:pt x="447824" y="52521"/>
                </a:lnTo>
                <a:lnTo>
                  <a:pt x="443489" y="55286"/>
                </a:lnTo>
                <a:lnTo>
                  <a:pt x="439720" y="58804"/>
                </a:lnTo>
                <a:lnTo>
                  <a:pt x="499648" y="58804"/>
                </a:lnTo>
                <a:lnTo>
                  <a:pt x="498650" y="57736"/>
                </a:lnTo>
                <a:lnTo>
                  <a:pt x="491739" y="53715"/>
                </a:lnTo>
                <a:lnTo>
                  <a:pt x="484828" y="49569"/>
                </a:lnTo>
                <a:lnTo>
                  <a:pt x="476912" y="47495"/>
                </a:lnTo>
                <a:close/>
              </a:path>
            </a:pathLst>
          </a:custGeom>
          <a:solidFill>
            <a:srgbClr val="000000"/>
          </a:solidFill>
        </p:spPr>
        <p:txBody>
          <a:bodyPr wrap="square" lIns="0" tIns="0" rIns="0" bIns="0" rtlCol="0"/>
          <a:lstStyle/>
          <a:p>
            <a:endParaRPr dirty="0"/>
          </a:p>
        </p:txBody>
      </p:sp>
      <p:sp>
        <p:nvSpPr>
          <p:cNvPr id="30" name="object 30"/>
          <p:cNvSpPr/>
          <p:nvPr/>
        </p:nvSpPr>
        <p:spPr>
          <a:xfrm>
            <a:off x="12028292" y="10031631"/>
            <a:ext cx="774700" cy="148590"/>
          </a:xfrm>
          <a:custGeom>
            <a:avLst/>
            <a:gdLst/>
            <a:ahLst/>
            <a:cxnLst/>
            <a:rect l="l" t="t" r="r" b="b"/>
            <a:pathLst>
              <a:path w="774700" h="148590">
                <a:moveTo>
                  <a:pt x="23936" y="2261"/>
                </a:moveTo>
                <a:lnTo>
                  <a:pt x="0" y="2261"/>
                </a:lnTo>
                <a:lnTo>
                  <a:pt x="0" y="146068"/>
                </a:lnTo>
                <a:lnTo>
                  <a:pt x="23936" y="146068"/>
                </a:lnTo>
                <a:lnTo>
                  <a:pt x="23936" y="84625"/>
                </a:lnTo>
                <a:lnTo>
                  <a:pt x="112897" y="84625"/>
                </a:lnTo>
                <a:lnTo>
                  <a:pt x="112897" y="63327"/>
                </a:lnTo>
                <a:lnTo>
                  <a:pt x="23936" y="63327"/>
                </a:lnTo>
                <a:lnTo>
                  <a:pt x="23936" y="2261"/>
                </a:lnTo>
                <a:close/>
              </a:path>
              <a:path w="774700" h="148590">
                <a:moveTo>
                  <a:pt x="112897" y="84625"/>
                </a:moveTo>
                <a:lnTo>
                  <a:pt x="88960" y="84625"/>
                </a:lnTo>
                <a:lnTo>
                  <a:pt x="88960" y="146068"/>
                </a:lnTo>
                <a:lnTo>
                  <a:pt x="112897" y="146068"/>
                </a:lnTo>
                <a:lnTo>
                  <a:pt x="112897" y="84625"/>
                </a:lnTo>
                <a:close/>
              </a:path>
              <a:path w="774700" h="148590">
                <a:moveTo>
                  <a:pt x="112897" y="2261"/>
                </a:moveTo>
                <a:lnTo>
                  <a:pt x="88960" y="2261"/>
                </a:lnTo>
                <a:lnTo>
                  <a:pt x="88960" y="63327"/>
                </a:lnTo>
                <a:lnTo>
                  <a:pt x="112897" y="63327"/>
                </a:lnTo>
                <a:lnTo>
                  <a:pt x="112897" y="2261"/>
                </a:lnTo>
                <a:close/>
              </a:path>
              <a:path w="774700" h="148590">
                <a:moveTo>
                  <a:pt x="212631" y="31663"/>
                </a:moveTo>
                <a:lnTo>
                  <a:pt x="188695" y="31663"/>
                </a:lnTo>
                <a:lnTo>
                  <a:pt x="188695" y="146068"/>
                </a:lnTo>
                <a:lnTo>
                  <a:pt x="212631" y="146068"/>
                </a:lnTo>
                <a:lnTo>
                  <a:pt x="212631" y="31663"/>
                </a:lnTo>
                <a:close/>
              </a:path>
              <a:path w="774700" h="148590">
                <a:moveTo>
                  <a:pt x="212631" y="2261"/>
                </a:moveTo>
                <a:lnTo>
                  <a:pt x="189260" y="2261"/>
                </a:lnTo>
                <a:lnTo>
                  <a:pt x="185616" y="9423"/>
                </a:lnTo>
                <a:lnTo>
                  <a:pt x="180213" y="15894"/>
                </a:lnTo>
                <a:lnTo>
                  <a:pt x="148738" y="33171"/>
                </a:lnTo>
                <a:lnTo>
                  <a:pt x="148738" y="55411"/>
                </a:lnTo>
                <a:lnTo>
                  <a:pt x="183920" y="37695"/>
                </a:lnTo>
                <a:lnTo>
                  <a:pt x="188695" y="31663"/>
                </a:lnTo>
                <a:lnTo>
                  <a:pt x="212631" y="31663"/>
                </a:lnTo>
                <a:lnTo>
                  <a:pt x="212631" y="2261"/>
                </a:lnTo>
                <a:close/>
              </a:path>
              <a:path w="774700" h="148590">
                <a:moveTo>
                  <a:pt x="407159" y="2261"/>
                </a:moveTo>
                <a:lnTo>
                  <a:pt x="311979" y="2261"/>
                </a:lnTo>
                <a:lnTo>
                  <a:pt x="311979" y="146068"/>
                </a:lnTo>
                <a:lnTo>
                  <a:pt x="335915" y="146068"/>
                </a:lnTo>
                <a:lnTo>
                  <a:pt x="335915" y="84625"/>
                </a:lnTo>
                <a:lnTo>
                  <a:pt x="399243" y="84625"/>
                </a:lnTo>
                <a:lnTo>
                  <a:pt x="399243" y="63327"/>
                </a:lnTo>
                <a:lnTo>
                  <a:pt x="335915" y="63327"/>
                </a:lnTo>
                <a:lnTo>
                  <a:pt x="335915" y="23747"/>
                </a:lnTo>
                <a:lnTo>
                  <a:pt x="407159" y="23747"/>
                </a:lnTo>
                <a:lnTo>
                  <a:pt x="407159" y="2261"/>
                </a:lnTo>
                <a:close/>
              </a:path>
              <a:path w="774700" h="148590">
                <a:moveTo>
                  <a:pt x="439867" y="2261"/>
                </a:moveTo>
                <a:lnTo>
                  <a:pt x="411973" y="2261"/>
                </a:lnTo>
                <a:lnTo>
                  <a:pt x="464934" y="90279"/>
                </a:lnTo>
                <a:lnTo>
                  <a:pt x="464934" y="146068"/>
                </a:lnTo>
                <a:lnTo>
                  <a:pt x="490002" y="146068"/>
                </a:lnTo>
                <a:lnTo>
                  <a:pt x="490002" y="90279"/>
                </a:lnTo>
                <a:lnTo>
                  <a:pt x="503964" y="66908"/>
                </a:lnTo>
                <a:lnTo>
                  <a:pt x="477185" y="66908"/>
                </a:lnTo>
                <a:lnTo>
                  <a:pt x="439867" y="2261"/>
                </a:lnTo>
                <a:close/>
              </a:path>
              <a:path w="774700" h="148590">
                <a:moveTo>
                  <a:pt x="542586" y="2261"/>
                </a:moveTo>
                <a:lnTo>
                  <a:pt x="514880" y="2261"/>
                </a:lnTo>
                <a:lnTo>
                  <a:pt x="477185" y="66908"/>
                </a:lnTo>
                <a:lnTo>
                  <a:pt x="503964" y="66908"/>
                </a:lnTo>
                <a:lnTo>
                  <a:pt x="542586" y="2261"/>
                </a:lnTo>
                <a:close/>
              </a:path>
              <a:path w="774700" h="148590">
                <a:moveTo>
                  <a:pt x="642706" y="20732"/>
                </a:moveTo>
                <a:lnTo>
                  <a:pt x="610070" y="20732"/>
                </a:lnTo>
                <a:lnTo>
                  <a:pt x="615850" y="22868"/>
                </a:lnTo>
                <a:lnTo>
                  <a:pt x="619745" y="27140"/>
                </a:lnTo>
                <a:lnTo>
                  <a:pt x="623766" y="31287"/>
                </a:lnTo>
                <a:lnTo>
                  <a:pt x="625776" y="37066"/>
                </a:lnTo>
                <a:lnTo>
                  <a:pt x="625776" y="51893"/>
                </a:lnTo>
                <a:lnTo>
                  <a:pt x="598070" y="88018"/>
                </a:lnTo>
                <a:lnTo>
                  <a:pt x="552648" y="127221"/>
                </a:lnTo>
                <a:lnTo>
                  <a:pt x="552648" y="146068"/>
                </a:lnTo>
                <a:lnTo>
                  <a:pt x="654802" y="146068"/>
                </a:lnTo>
                <a:lnTo>
                  <a:pt x="654802" y="124582"/>
                </a:lnTo>
                <a:lnTo>
                  <a:pt x="587516" y="124582"/>
                </a:lnTo>
                <a:lnTo>
                  <a:pt x="612960" y="102530"/>
                </a:lnTo>
                <a:lnTo>
                  <a:pt x="642692" y="66767"/>
                </a:lnTo>
                <a:lnTo>
                  <a:pt x="648205" y="42595"/>
                </a:lnTo>
                <a:lnTo>
                  <a:pt x="648205" y="34051"/>
                </a:lnTo>
                <a:lnTo>
                  <a:pt x="646257" y="26575"/>
                </a:lnTo>
                <a:lnTo>
                  <a:pt x="642706" y="20732"/>
                </a:lnTo>
                <a:close/>
              </a:path>
              <a:path w="774700" h="148590">
                <a:moveTo>
                  <a:pt x="611327" y="188"/>
                </a:moveTo>
                <a:lnTo>
                  <a:pt x="602405" y="188"/>
                </a:lnTo>
                <a:lnTo>
                  <a:pt x="591533" y="1036"/>
                </a:lnTo>
                <a:lnTo>
                  <a:pt x="556417" y="30061"/>
                </a:lnTo>
                <a:lnTo>
                  <a:pt x="552453" y="51893"/>
                </a:lnTo>
                <a:lnTo>
                  <a:pt x="574877" y="51893"/>
                </a:lnTo>
                <a:lnTo>
                  <a:pt x="577315" y="38225"/>
                </a:lnTo>
                <a:lnTo>
                  <a:pt x="582710" y="28506"/>
                </a:lnTo>
                <a:lnTo>
                  <a:pt x="591073" y="22676"/>
                </a:lnTo>
                <a:lnTo>
                  <a:pt x="602405" y="20732"/>
                </a:lnTo>
                <a:lnTo>
                  <a:pt x="642706" y="20732"/>
                </a:lnTo>
                <a:lnTo>
                  <a:pt x="638593" y="13758"/>
                </a:lnTo>
                <a:lnTo>
                  <a:pt x="633190" y="8858"/>
                </a:lnTo>
                <a:lnTo>
                  <a:pt x="626153" y="5465"/>
                </a:lnTo>
                <a:lnTo>
                  <a:pt x="619243" y="1947"/>
                </a:lnTo>
                <a:lnTo>
                  <a:pt x="611327" y="188"/>
                </a:lnTo>
                <a:close/>
              </a:path>
              <a:path w="774700" h="148590">
                <a:moveTo>
                  <a:pt x="726733" y="0"/>
                </a:moveTo>
                <a:lnTo>
                  <a:pt x="686399" y="20920"/>
                </a:lnTo>
                <a:lnTo>
                  <a:pt x="673535" y="61003"/>
                </a:lnTo>
                <a:lnTo>
                  <a:pt x="672641" y="78594"/>
                </a:lnTo>
                <a:lnTo>
                  <a:pt x="673489" y="94179"/>
                </a:lnTo>
                <a:lnTo>
                  <a:pt x="693868" y="138129"/>
                </a:lnTo>
                <a:lnTo>
                  <a:pt x="726168" y="148519"/>
                </a:lnTo>
                <a:lnTo>
                  <a:pt x="732965" y="148118"/>
                </a:lnTo>
                <a:lnTo>
                  <a:pt x="766577" y="127786"/>
                </a:lnTo>
                <a:lnTo>
                  <a:pt x="717624" y="127786"/>
                </a:lnTo>
                <a:lnTo>
                  <a:pt x="710964" y="125148"/>
                </a:lnTo>
                <a:lnTo>
                  <a:pt x="705847" y="119906"/>
                </a:lnTo>
                <a:lnTo>
                  <a:pt x="700786" y="114467"/>
                </a:lnTo>
                <a:lnTo>
                  <a:pt x="698273" y="107494"/>
                </a:lnTo>
                <a:lnTo>
                  <a:pt x="698273" y="90656"/>
                </a:lnTo>
                <a:lnTo>
                  <a:pt x="700786" y="83934"/>
                </a:lnTo>
                <a:lnTo>
                  <a:pt x="710964" y="73505"/>
                </a:lnTo>
                <a:lnTo>
                  <a:pt x="717624" y="70866"/>
                </a:lnTo>
                <a:lnTo>
                  <a:pt x="767275" y="70866"/>
                </a:lnTo>
                <a:lnTo>
                  <a:pt x="765986" y="68416"/>
                </a:lnTo>
                <a:lnTo>
                  <a:pt x="695069" y="68416"/>
                </a:lnTo>
                <a:lnTo>
                  <a:pt x="695552" y="57579"/>
                </a:lnTo>
                <a:lnTo>
                  <a:pt x="719159" y="21321"/>
                </a:lnTo>
                <a:lnTo>
                  <a:pt x="726733" y="20543"/>
                </a:lnTo>
                <a:lnTo>
                  <a:pt x="767105" y="20543"/>
                </a:lnTo>
                <a:lnTo>
                  <a:pt x="764959" y="17115"/>
                </a:lnTo>
                <a:lnTo>
                  <a:pt x="759340" y="11120"/>
                </a:lnTo>
                <a:lnTo>
                  <a:pt x="752637" y="6255"/>
                </a:lnTo>
                <a:lnTo>
                  <a:pt x="744968" y="2780"/>
                </a:lnTo>
                <a:lnTo>
                  <a:pt x="736334" y="695"/>
                </a:lnTo>
                <a:lnTo>
                  <a:pt x="726733" y="0"/>
                </a:lnTo>
                <a:close/>
              </a:path>
              <a:path w="774700" h="148590">
                <a:moveTo>
                  <a:pt x="767275" y="70866"/>
                </a:moveTo>
                <a:lnTo>
                  <a:pt x="733456" y="70866"/>
                </a:lnTo>
                <a:lnTo>
                  <a:pt x="739540" y="73505"/>
                </a:lnTo>
                <a:lnTo>
                  <a:pt x="743885" y="78594"/>
                </a:lnTo>
                <a:lnTo>
                  <a:pt x="748408" y="83746"/>
                </a:lnTo>
                <a:lnTo>
                  <a:pt x="750670" y="90656"/>
                </a:lnTo>
                <a:lnTo>
                  <a:pt x="750629" y="107494"/>
                </a:lnTo>
                <a:lnTo>
                  <a:pt x="748408" y="114279"/>
                </a:lnTo>
                <a:lnTo>
                  <a:pt x="743885" y="119682"/>
                </a:lnTo>
                <a:lnTo>
                  <a:pt x="740049" y="124394"/>
                </a:lnTo>
                <a:lnTo>
                  <a:pt x="739347" y="125148"/>
                </a:lnTo>
                <a:lnTo>
                  <a:pt x="733456" y="127786"/>
                </a:lnTo>
                <a:lnTo>
                  <a:pt x="766577" y="127786"/>
                </a:lnTo>
                <a:lnTo>
                  <a:pt x="774606" y="98572"/>
                </a:lnTo>
                <a:lnTo>
                  <a:pt x="774241" y="91717"/>
                </a:lnTo>
                <a:lnTo>
                  <a:pt x="773145" y="85285"/>
                </a:lnTo>
                <a:lnTo>
                  <a:pt x="771320" y="79277"/>
                </a:lnTo>
                <a:lnTo>
                  <a:pt x="768763" y="73694"/>
                </a:lnTo>
                <a:lnTo>
                  <a:pt x="767275" y="70866"/>
                </a:lnTo>
                <a:close/>
              </a:path>
              <a:path w="774700" h="148590">
                <a:moveTo>
                  <a:pt x="737665" y="51265"/>
                </a:moveTo>
                <a:lnTo>
                  <a:pt x="728618" y="51265"/>
                </a:lnTo>
                <a:lnTo>
                  <a:pt x="718252" y="52337"/>
                </a:lnTo>
                <a:lnTo>
                  <a:pt x="709205" y="55553"/>
                </a:lnTo>
                <a:lnTo>
                  <a:pt x="701400" y="61003"/>
                </a:lnTo>
                <a:lnTo>
                  <a:pt x="695069" y="68416"/>
                </a:lnTo>
                <a:lnTo>
                  <a:pt x="765986" y="68416"/>
                </a:lnTo>
                <a:lnTo>
                  <a:pt x="764994" y="66532"/>
                </a:lnTo>
                <a:lnTo>
                  <a:pt x="759591" y="61003"/>
                </a:lnTo>
                <a:lnTo>
                  <a:pt x="752554" y="57108"/>
                </a:lnTo>
                <a:lnTo>
                  <a:pt x="745644" y="53213"/>
                </a:lnTo>
                <a:lnTo>
                  <a:pt x="737665" y="51265"/>
                </a:lnTo>
                <a:close/>
              </a:path>
              <a:path w="774700" h="148590">
                <a:moveTo>
                  <a:pt x="767105" y="20543"/>
                </a:moveTo>
                <a:lnTo>
                  <a:pt x="726733" y="20543"/>
                </a:lnTo>
                <a:lnTo>
                  <a:pt x="736216" y="21851"/>
                </a:lnTo>
                <a:lnTo>
                  <a:pt x="743743" y="25774"/>
                </a:lnTo>
                <a:lnTo>
                  <a:pt x="749338" y="32370"/>
                </a:lnTo>
                <a:lnTo>
                  <a:pt x="752931" y="41464"/>
                </a:lnTo>
                <a:lnTo>
                  <a:pt x="774606" y="41464"/>
                </a:lnTo>
                <a:lnTo>
                  <a:pt x="772610" y="32370"/>
                </a:lnTo>
                <a:lnTo>
                  <a:pt x="769376" y="24172"/>
                </a:lnTo>
                <a:lnTo>
                  <a:pt x="767105" y="20543"/>
                </a:lnTo>
                <a:close/>
              </a:path>
            </a:pathLst>
          </a:custGeom>
          <a:solidFill>
            <a:srgbClr val="000000"/>
          </a:solidFill>
        </p:spPr>
        <p:txBody>
          <a:bodyPr wrap="square" lIns="0" tIns="0" rIns="0" bIns="0" rtlCol="0"/>
          <a:lstStyle/>
          <a:p>
            <a:endParaRPr dirty="0"/>
          </a:p>
        </p:txBody>
      </p:sp>
      <p:pic>
        <p:nvPicPr>
          <p:cNvPr id="31" name="object 31"/>
          <p:cNvPicPr/>
          <p:nvPr/>
        </p:nvPicPr>
        <p:blipFill>
          <a:blip r:embed="rId2" cstate="print"/>
          <a:stretch>
            <a:fillRect/>
          </a:stretch>
        </p:blipFill>
        <p:spPr>
          <a:xfrm>
            <a:off x="14267673" y="4445309"/>
            <a:ext cx="1375589" cy="163974"/>
          </a:xfrm>
          <a:prstGeom prst="rect">
            <a:avLst/>
          </a:prstGeom>
        </p:spPr>
      </p:pic>
      <p:sp>
        <p:nvSpPr>
          <p:cNvPr id="32" name="object 32"/>
          <p:cNvSpPr/>
          <p:nvPr/>
        </p:nvSpPr>
        <p:spPr>
          <a:xfrm>
            <a:off x="14284217" y="5928584"/>
            <a:ext cx="939165" cy="161925"/>
          </a:xfrm>
          <a:custGeom>
            <a:avLst/>
            <a:gdLst/>
            <a:ahLst/>
            <a:cxnLst/>
            <a:rect l="l" t="t" r="r" b="b"/>
            <a:pathLst>
              <a:path w="939165" h="161925">
                <a:moveTo>
                  <a:pt x="28061" y="0"/>
                </a:moveTo>
                <a:lnTo>
                  <a:pt x="0" y="0"/>
                </a:lnTo>
                <a:lnTo>
                  <a:pt x="0" y="159785"/>
                </a:lnTo>
                <a:lnTo>
                  <a:pt x="19266" y="159785"/>
                </a:lnTo>
                <a:lnTo>
                  <a:pt x="19266" y="19685"/>
                </a:lnTo>
                <a:lnTo>
                  <a:pt x="38124" y="19685"/>
                </a:lnTo>
                <a:lnTo>
                  <a:pt x="28061" y="0"/>
                </a:lnTo>
                <a:close/>
              </a:path>
              <a:path w="939165" h="161925">
                <a:moveTo>
                  <a:pt x="38124" y="19685"/>
                </a:moveTo>
                <a:lnTo>
                  <a:pt x="19266" y="19685"/>
                </a:lnTo>
                <a:lnTo>
                  <a:pt x="90887" y="159785"/>
                </a:lnTo>
                <a:lnTo>
                  <a:pt x="118949" y="159785"/>
                </a:lnTo>
                <a:lnTo>
                  <a:pt x="118949" y="140519"/>
                </a:lnTo>
                <a:lnTo>
                  <a:pt x="99892" y="140519"/>
                </a:lnTo>
                <a:lnTo>
                  <a:pt x="38124" y="19685"/>
                </a:lnTo>
                <a:close/>
              </a:path>
              <a:path w="939165" h="161925">
                <a:moveTo>
                  <a:pt x="118949" y="0"/>
                </a:moveTo>
                <a:lnTo>
                  <a:pt x="99892" y="0"/>
                </a:lnTo>
                <a:lnTo>
                  <a:pt x="99892" y="140519"/>
                </a:lnTo>
                <a:lnTo>
                  <a:pt x="118949" y="140519"/>
                </a:lnTo>
                <a:lnTo>
                  <a:pt x="118949" y="0"/>
                </a:lnTo>
                <a:close/>
              </a:path>
              <a:path w="939165" h="161925">
                <a:moveTo>
                  <a:pt x="201577" y="41883"/>
                </a:moveTo>
                <a:lnTo>
                  <a:pt x="165714" y="54788"/>
                </a:lnTo>
                <a:lnTo>
                  <a:pt x="146081" y="94290"/>
                </a:lnTo>
                <a:lnTo>
                  <a:pt x="145663" y="102195"/>
                </a:lnTo>
                <a:lnTo>
                  <a:pt x="146049" y="109385"/>
                </a:lnTo>
                <a:lnTo>
                  <a:pt x="161317" y="144917"/>
                </a:lnTo>
                <a:lnTo>
                  <a:pt x="201996" y="161879"/>
                </a:lnTo>
                <a:lnTo>
                  <a:pt x="211826" y="161199"/>
                </a:lnTo>
                <a:lnTo>
                  <a:pt x="220791" y="159157"/>
                </a:lnTo>
                <a:lnTo>
                  <a:pt x="228893" y="155754"/>
                </a:lnTo>
                <a:lnTo>
                  <a:pt x="236131" y="150990"/>
                </a:lnTo>
                <a:lnTo>
                  <a:pt x="241313" y="146173"/>
                </a:lnTo>
                <a:lnTo>
                  <a:pt x="193549" y="146173"/>
                </a:lnTo>
                <a:lnTo>
                  <a:pt x="186150" y="143520"/>
                </a:lnTo>
                <a:lnTo>
                  <a:pt x="163533" y="109385"/>
                </a:lnTo>
                <a:lnTo>
                  <a:pt x="163254" y="105337"/>
                </a:lnTo>
                <a:lnTo>
                  <a:pt x="257492" y="105337"/>
                </a:lnTo>
                <a:lnTo>
                  <a:pt x="257492" y="99054"/>
                </a:lnTo>
                <a:lnTo>
                  <a:pt x="257007" y="90376"/>
                </a:lnTo>
                <a:lnTo>
                  <a:pt x="256872" y="89630"/>
                </a:lnTo>
                <a:lnTo>
                  <a:pt x="164929" y="89630"/>
                </a:lnTo>
                <a:lnTo>
                  <a:pt x="165714" y="85442"/>
                </a:lnTo>
                <a:lnTo>
                  <a:pt x="165767" y="85163"/>
                </a:lnTo>
                <a:lnTo>
                  <a:pt x="166801" y="81672"/>
                </a:lnTo>
                <a:lnTo>
                  <a:pt x="166884" y="81393"/>
                </a:lnTo>
                <a:lnTo>
                  <a:pt x="194317" y="57589"/>
                </a:lnTo>
                <a:lnTo>
                  <a:pt x="241403" y="57589"/>
                </a:lnTo>
                <a:lnTo>
                  <a:pt x="240738" y="56856"/>
                </a:lnTo>
                <a:lnTo>
                  <a:pt x="209467" y="42407"/>
                </a:lnTo>
                <a:lnTo>
                  <a:pt x="210706" y="42407"/>
                </a:lnTo>
                <a:lnTo>
                  <a:pt x="201577" y="41883"/>
                </a:lnTo>
                <a:close/>
              </a:path>
              <a:path w="939165" h="161925">
                <a:moveTo>
                  <a:pt x="255397" y="122509"/>
                </a:moveTo>
                <a:lnTo>
                  <a:pt x="236340" y="122509"/>
                </a:lnTo>
                <a:lnTo>
                  <a:pt x="233688" y="129350"/>
                </a:lnTo>
                <a:lnTo>
                  <a:pt x="229360" y="135004"/>
                </a:lnTo>
                <a:lnTo>
                  <a:pt x="217353" y="143939"/>
                </a:lnTo>
                <a:lnTo>
                  <a:pt x="210163" y="146173"/>
                </a:lnTo>
                <a:lnTo>
                  <a:pt x="241313" y="146173"/>
                </a:lnTo>
                <a:lnTo>
                  <a:pt x="242440" y="145126"/>
                </a:lnTo>
                <a:lnTo>
                  <a:pt x="247754" y="138425"/>
                </a:lnTo>
                <a:lnTo>
                  <a:pt x="252073" y="130886"/>
                </a:lnTo>
                <a:lnTo>
                  <a:pt x="255397" y="122509"/>
                </a:lnTo>
                <a:close/>
              </a:path>
              <a:path w="939165" h="161925">
                <a:moveTo>
                  <a:pt x="241403" y="57589"/>
                </a:moveTo>
                <a:lnTo>
                  <a:pt x="209535" y="57589"/>
                </a:lnTo>
                <a:lnTo>
                  <a:pt x="216306" y="59404"/>
                </a:lnTo>
                <a:lnTo>
                  <a:pt x="222309" y="63034"/>
                </a:lnTo>
                <a:lnTo>
                  <a:pt x="238093" y="85163"/>
                </a:lnTo>
                <a:lnTo>
                  <a:pt x="238155" y="85442"/>
                </a:lnTo>
                <a:lnTo>
                  <a:pt x="238435" y="89630"/>
                </a:lnTo>
                <a:lnTo>
                  <a:pt x="256872" y="89630"/>
                </a:lnTo>
                <a:lnTo>
                  <a:pt x="255555" y="82353"/>
                </a:lnTo>
                <a:lnTo>
                  <a:pt x="253133" y="74984"/>
                </a:lnTo>
                <a:lnTo>
                  <a:pt x="249743" y="68270"/>
                </a:lnTo>
                <a:lnTo>
                  <a:pt x="245555" y="62170"/>
                </a:lnTo>
                <a:lnTo>
                  <a:pt x="241403" y="57589"/>
                </a:lnTo>
                <a:close/>
              </a:path>
              <a:path w="939165" h="161925">
                <a:moveTo>
                  <a:pt x="291607" y="43977"/>
                </a:moveTo>
                <a:lnTo>
                  <a:pt x="272550" y="43977"/>
                </a:lnTo>
                <a:lnTo>
                  <a:pt x="306476" y="159785"/>
                </a:lnTo>
                <a:lnTo>
                  <a:pt x="323020" y="159785"/>
                </a:lnTo>
                <a:lnTo>
                  <a:pt x="332631" y="130886"/>
                </a:lnTo>
                <a:lnTo>
                  <a:pt x="315900" y="130886"/>
                </a:lnTo>
                <a:lnTo>
                  <a:pt x="291607" y="43977"/>
                </a:lnTo>
                <a:close/>
              </a:path>
              <a:path w="939165" h="161925">
                <a:moveTo>
                  <a:pt x="369551" y="69107"/>
                </a:moveTo>
                <a:lnTo>
                  <a:pt x="353176" y="69107"/>
                </a:lnTo>
                <a:lnTo>
                  <a:pt x="382913" y="159785"/>
                </a:lnTo>
                <a:lnTo>
                  <a:pt x="399457" y="159785"/>
                </a:lnTo>
                <a:lnTo>
                  <a:pt x="408028" y="130886"/>
                </a:lnTo>
                <a:lnTo>
                  <a:pt x="390243" y="130886"/>
                </a:lnTo>
                <a:lnTo>
                  <a:pt x="369551" y="69107"/>
                </a:lnTo>
                <a:close/>
              </a:path>
              <a:path w="939165" h="161925">
                <a:moveTo>
                  <a:pt x="361134" y="43977"/>
                </a:moveTo>
                <a:lnTo>
                  <a:pt x="345009" y="43977"/>
                </a:lnTo>
                <a:lnTo>
                  <a:pt x="315900" y="130886"/>
                </a:lnTo>
                <a:lnTo>
                  <a:pt x="332631" y="130886"/>
                </a:lnTo>
                <a:lnTo>
                  <a:pt x="353176" y="69107"/>
                </a:lnTo>
                <a:lnTo>
                  <a:pt x="369551" y="69107"/>
                </a:lnTo>
                <a:lnTo>
                  <a:pt x="361134" y="43977"/>
                </a:lnTo>
                <a:close/>
              </a:path>
              <a:path w="939165" h="161925">
                <a:moveTo>
                  <a:pt x="433802" y="43977"/>
                </a:moveTo>
                <a:lnTo>
                  <a:pt x="414745" y="43977"/>
                </a:lnTo>
                <a:lnTo>
                  <a:pt x="390243" y="130886"/>
                </a:lnTo>
                <a:lnTo>
                  <a:pt x="408028" y="130886"/>
                </a:lnTo>
                <a:lnTo>
                  <a:pt x="433802" y="43977"/>
                </a:lnTo>
                <a:close/>
              </a:path>
              <a:path w="939165" h="161925">
                <a:moveTo>
                  <a:pt x="530047" y="43977"/>
                </a:moveTo>
                <a:lnTo>
                  <a:pt x="512247" y="43977"/>
                </a:lnTo>
                <a:lnTo>
                  <a:pt x="512326" y="115860"/>
                </a:lnTo>
                <a:lnTo>
                  <a:pt x="531147" y="157325"/>
                </a:lnTo>
                <a:lnTo>
                  <a:pt x="551827" y="161879"/>
                </a:lnTo>
                <a:lnTo>
                  <a:pt x="558388" y="161879"/>
                </a:lnTo>
                <a:lnTo>
                  <a:pt x="582722" y="146173"/>
                </a:lnTo>
                <a:lnTo>
                  <a:pt x="546591" y="146173"/>
                </a:lnTo>
                <a:lnTo>
                  <a:pt x="540658" y="144009"/>
                </a:lnTo>
                <a:lnTo>
                  <a:pt x="536749" y="139681"/>
                </a:lnTo>
                <a:lnTo>
                  <a:pt x="533817" y="135231"/>
                </a:lnTo>
                <a:lnTo>
                  <a:pt x="531723" y="129420"/>
                </a:lnTo>
                <a:lnTo>
                  <a:pt x="530592" y="122967"/>
                </a:lnTo>
                <a:lnTo>
                  <a:pt x="530466" y="122247"/>
                </a:lnTo>
                <a:lnTo>
                  <a:pt x="530153" y="115860"/>
                </a:lnTo>
                <a:lnTo>
                  <a:pt x="530047" y="43977"/>
                </a:lnTo>
                <a:close/>
              </a:path>
              <a:path w="939165" h="161925">
                <a:moveTo>
                  <a:pt x="603972" y="141775"/>
                </a:moveTo>
                <a:lnTo>
                  <a:pt x="586171" y="141775"/>
                </a:lnTo>
                <a:lnTo>
                  <a:pt x="586171" y="159785"/>
                </a:lnTo>
                <a:lnTo>
                  <a:pt x="603972" y="159785"/>
                </a:lnTo>
                <a:lnTo>
                  <a:pt x="603972" y="141775"/>
                </a:lnTo>
                <a:close/>
              </a:path>
              <a:path w="939165" h="161925">
                <a:moveTo>
                  <a:pt x="603972" y="43977"/>
                </a:moveTo>
                <a:lnTo>
                  <a:pt x="586171" y="43977"/>
                </a:lnTo>
                <a:lnTo>
                  <a:pt x="586171" y="93400"/>
                </a:lnTo>
                <a:lnTo>
                  <a:pt x="586014" y="101829"/>
                </a:lnTo>
                <a:lnTo>
                  <a:pt x="575700" y="137587"/>
                </a:lnTo>
                <a:lnTo>
                  <a:pt x="570395" y="143311"/>
                </a:lnTo>
                <a:lnTo>
                  <a:pt x="563345" y="146173"/>
                </a:lnTo>
                <a:lnTo>
                  <a:pt x="582722" y="146173"/>
                </a:lnTo>
                <a:lnTo>
                  <a:pt x="586171" y="141775"/>
                </a:lnTo>
                <a:lnTo>
                  <a:pt x="603972" y="141775"/>
                </a:lnTo>
                <a:lnTo>
                  <a:pt x="603972" y="43977"/>
                </a:lnTo>
                <a:close/>
              </a:path>
              <a:path w="939165" h="161925">
                <a:moveTo>
                  <a:pt x="646510" y="122509"/>
                </a:moveTo>
                <a:lnTo>
                  <a:pt x="627871" y="122509"/>
                </a:lnTo>
                <a:lnTo>
                  <a:pt x="630018" y="131226"/>
                </a:lnTo>
                <a:lnTo>
                  <a:pt x="660488" y="159262"/>
                </a:lnTo>
                <a:lnTo>
                  <a:pt x="670267" y="161290"/>
                </a:lnTo>
                <a:lnTo>
                  <a:pt x="671000" y="161290"/>
                </a:lnTo>
                <a:lnTo>
                  <a:pt x="680435" y="161879"/>
                </a:lnTo>
                <a:lnTo>
                  <a:pt x="718445" y="147220"/>
                </a:lnTo>
                <a:lnTo>
                  <a:pt x="719076" y="146173"/>
                </a:lnTo>
                <a:lnTo>
                  <a:pt x="670732" y="146173"/>
                </a:lnTo>
                <a:lnTo>
                  <a:pt x="662914" y="144079"/>
                </a:lnTo>
                <a:lnTo>
                  <a:pt x="657190" y="139891"/>
                </a:lnTo>
                <a:lnTo>
                  <a:pt x="651605" y="135702"/>
                </a:lnTo>
                <a:lnTo>
                  <a:pt x="648045" y="129908"/>
                </a:lnTo>
                <a:lnTo>
                  <a:pt x="646510" y="122509"/>
                </a:lnTo>
                <a:close/>
              </a:path>
              <a:path w="939165" h="161925">
                <a:moveTo>
                  <a:pt x="674781" y="41883"/>
                </a:moveTo>
                <a:lnTo>
                  <a:pt x="664924" y="42498"/>
                </a:lnTo>
                <a:lnTo>
                  <a:pt x="665655" y="42498"/>
                </a:lnTo>
                <a:lnTo>
                  <a:pt x="657975" y="44082"/>
                </a:lnTo>
                <a:lnTo>
                  <a:pt x="632688" y="75180"/>
                </a:lnTo>
                <a:lnTo>
                  <a:pt x="632688" y="82580"/>
                </a:lnTo>
                <a:lnTo>
                  <a:pt x="634572" y="88164"/>
                </a:lnTo>
                <a:lnTo>
                  <a:pt x="634643" y="88374"/>
                </a:lnTo>
                <a:lnTo>
                  <a:pt x="681831" y="108617"/>
                </a:lnTo>
                <a:lnTo>
                  <a:pt x="687625" y="110014"/>
                </a:lnTo>
                <a:lnTo>
                  <a:pt x="691953" y="111410"/>
                </a:lnTo>
                <a:lnTo>
                  <a:pt x="696421" y="112806"/>
                </a:lnTo>
                <a:lnTo>
                  <a:pt x="700051" y="114900"/>
                </a:lnTo>
                <a:lnTo>
                  <a:pt x="702843" y="117692"/>
                </a:lnTo>
                <a:lnTo>
                  <a:pt x="705775" y="120345"/>
                </a:lnTo>
                <a:lnTo>
                  <a:pt x="707241" y="123905"/>
                </a:lnTo>
                <a:lnTo>
                  <a:pt x="707163" y="134236"/>
                </a:lnTo>
                <a:lnTo>
                  <a:pt x="704798" y="138494"/>
                </a:lnTo>
                <a:lnTo>
                  <a:pt x="699911" y="141566"/>
                </a:lnTo>
                <a:lnTo>
                  <a:pt x="695164" y="144637"/>
                </a:lnTo>
                <a:lnTo>
                  <a:pt x="688742" y="146173"/>
                </a:lnTo>
                <a:lnTo>
                  <a:pt x="719076" y="146173"/>
                </a:lnTo>
                <a:lnTo>
                  <a:pt x="722109" y="141147"/>
                </a:lnTo>
                <a:lnTo>
                  <a:pt x="724308" y="134236"/>
                </a:lnTo>
                <a:lnTo>
                  <a:pt x="725041" y="126488"/>
                </a:lnTo>
                <a:lnTo>
                  <a:pt x="725041" y="118390"/>
                </a:lnTo>
                <a:lnTo>
                  <a:pt x="722947" y="112108"/>
                </a:lnTo>
                <a:lnTo>
                  <a:pt x="718759" y="107640"/>
                </a:lnTo>
                <a:lnTo>
                  <a:pt x="714570" y="103033"/>
                </a:lnTo>
                <a:lnTo>
                  <a:pt x="709651" y="99822"/>
                </a:lnTo>
                <a:lnTo>
                  <a:pt x="703681" y="97798"/>
                </a:lnTo>
                <a:lnTo>
                  <a:pt x="697817" y="95703"/>
                </a:lnTo>
                <a:lnTo>
                  <a:pt x="690208" y="93749"/>
                </a:lnTo>
                <a:lnTo>
                  <a:pt x="673734" y="90538"/>
                </a:lnTo>
                <a:lnTo>
                  <a:pt x="668219" y="89281"/>
                </a:lnTo>
                <a:lnTo>
                  <a:pt x="650489" y="77624"/>
                </a:lnTo>
                <a:lnTo>
                  <a:pt x="650489" y="68688"/>
                </a:lnTo>
                <a:lnTo>
                  <a:pt x="652583" y="64779"/>
                </a:lnTo>
                <a:lnTo>
                  <a:pt x="656771" y="61987"/>
                </a:lnTo>
                <a:lnTo>
                  <a:pt x="661099" y="59055"/>
                </a:lnTo>
                <a:lnTo>
                  <a:pt x="667102" y="57589"/>
                </a:lnTo>
                <a:lnTo>
                  <a:pt x="712218" y="57589"/>
                </a:lnTo>
                <a:lnTo>
                  <a:pt x="711874" y="57105"/>
                </a:lnTo>
                <a:lnTo>
                  <a:pt x="706194" y="51726"/>
                </a:lnTo>
                <a:lnTo>
                  <a:pt x="699518" y="47420"/>
                </a:lnTo>
                <a:lnTo>
                  <a:pt x="692058" y="44344"/>
                </a:lnTo>
                <a:lnTo>
                  <a:pt x="683812" y="42498"/>
                </a:lnTo>
                <a:lnTo>
                  <a:pt x="674781" y="41883"/>
                </a:lnTo>
                <a:close/>
              </a:path>
              <a:path w="939165" h="161925">
                <a:moveTo>
                  <a:pt x="712218" y="57589"/>
                </a:moveTo>
                <a:lnTo>
                  <a:pt x="682739" y="57589"/>
                </a:lnTo>
                <a:lnTo>
                  <a:pt x="689370" y="59335"/>
                </a:lnTo>
                <a:lnTo>
                  <a:pt x="699981" y="66315"/>
                </a:lnTo>
                <a:lnTo>
                  <a:pt x="703471" y="71620"/>
                </a:lnTo>
                <a:lnTo>
                  <a:pt x="705147" y="78741"/>
                </a:lnTo>
                <a:lnTo>
                  <a:pt x="721691" y="78741"/>
                </a:lnTo>
                <a:lnTo>
                  <a:pt x="719623" y="70613"/>
                </a:lnTo>
                <a:lnTo>
                  <a:pt x="716350" y="63401"/>
                </a:lnTo>
                <a:lnTo>
                  <a:pt x="712218" y="57589"/>
                </a:lnTo>
                <a:close/>
              </a:path>
              <a:path w="939165" h="161925">
                <a:moveTo>
                  <a:pt x="801403" y="41883"/>
                </a:moveTo>
                <a:lnTo>
                  <a:pt x="765541" y="54788"/>
                </a:lnTo>
                <a:lnTo>
                  <a:pt x="745908" y="94290"/>
                </a:lnTo>
                <a:lnTo>
                  <a:pt x="745489" y="102195"/>
                </a:lnTo>
                <a:lnTo>
                  <a:pt x="745876" y="109385"/>
                </a:lnTo>
                <a:lnTo>
                  <a:pt x="745934" y="110467"/>
                </a:lnTo>
                <a:lnTo>
                  <a:pt x="766470" y="149890"/>
                </a:lnTo>
                <a:lnTo>
                  <a:pt x="801822" y="161879"/>
                </a:lnTo>
                <a:lnTo>
                  <a:pt x="811652" y="161199"/>
                </a:lnTo>
                <a:lnTo>
                  <a:pt x="820618" y="159157"/>
                </a:lnTo>
                <a:lnTo>
                  <a:pt x="828719" y="155754"/>
                </a:lnTo>
                <a:lnTo>
                  <a:pt x="835957" y="150990"/>
                </a:lnTo>
                <a:lnTo>
                  <a:pt x="841139" y="146173"/>
                </a:lnTo>
                <a:lnTo>
                  <a:pt x="793376" y="146173"/>
                </a:lnTo>
                <a:lnTo>
                  <a:pt x="785976" y="143520"/>
                </a:lnTo>
                <a:lnTo>
                  <a:pt x="763359" y="109385"/>
                </a:lnTo>
                <a:lnTo>
                  <a:pt x="763080" y="105337"/>
                </a:lnTo>
                <a:lnTo>
                  <a:pt x="857318" y="105337"/>
                </a:lnTo>
                <a:lnTo>
                  <a:pt x="857318" y="99054"/>
                </a:lnTo>
                <a:lnTo>
                  <a:pt x="856834" y="90376"/>
                </a:lnTo>
                <a:lnTo>
                  <a:pt x="856699" y="89630"/>
                </a:lnTo>
                <a:lnTo>
                  <a:pt x="764755" y="89630"/>
                </a:lnTo>
                <a:lnTo>
                  <a:pt x="765541" y="85442"/>
                </a:lnTo>
                <a:lnTo>
                  <a:pt x="794144" y="57589"/>
                </a:lnTo>
                <a:lnTo>
                  <a:pt x="841229" y="57589"/>
                </a:lnTo>
                <a:lnTo>
                  <a:pt x="840565" y="56856"/>
                </a:lnTo>
                <a:lnTo>
                  <a:pt x="809294" y="42407"/>
                </a:lnTo>
                <a:lnTo>
                  <a:pt x="810533" y="42407"/>
                </a:lnTo>
                <a:lnTo>
                  <a:pt x="801403" y="41883"/>
                </a:lnTo>
                <a:close/>
              </a:path>
              <a:path w="939165" h="161925">
                <a:moveTo>
                  <a:pt x="855224" y="122509"/>
                </a:moveTo>
                <a:lnTo>
                  <a:pt x="836167" y="122509"/>
                </a:lnTo>
                <a:lnTo>
                  <a:pt x="833514" y="129350"/>
                </a:lnTo>
                <a:lnTo>
                  <a:pt x="829186" y="135004"/>
                </a:lnTo>
                <a:lnTo>
                  <a:pt x="817180" y="143939"/>
                </a:lnTo>
                <a:lnTo>
                  <a:pt x="809990" y="146173"/>
                </a:lnTo>
                <a:lnTo>
                  <a:pt x="841139" y="146173"/>
                </a:lnTo>
                <a:lnTo>
                  <a:pt x="842266" y="145126"/>
                </a:lnTo>
                <a:lnTo>
                  <a:pt x="847580" y="138425"/>
                </a:lnTo>
                <a:lnTo>
                  <a:pt x="851899" y="130886"/>
                </a:lnTo>
                <a:lnTo>
                  <a:pt x="855224" y="122509"/>
                </a:lnTo>
                <a:close/>
              </a:path>
              <a:path w="939165" h="161925">
                <a:moveTo>
                  <a:pt x="841229" y="57589"/>
                </a:moveTo>
                <a:lnTo>
                  <a:pt x="809361" y="57589"/>
                </a:lnTo>
                <a:lnTo>
                  <a:pt x="816132" y="59404"/>
                </a:lnTo>
                <a:lnTo>
                  <a:pt x="822136" y="63034"/>
                </a:lnTo>
                <a:lnTo>
                  <a:pt x="828279" y="66664"/>
                </a:lnTo>
                <a:lnTo>
                  <a:pt x="832816" y="71760"/>
                </a:lnTo>
                <a:lnTo>
                  <a:pt x="835748" y="78322"/>
                </a:lnTo>
                <a:lnTo>
                  <a:pt x="837028" y="81393"/>
                </a:lnTo>
                <a:lnTo>
                  <a:pt x="837144" y="81672"/>
                </a:lnTo>
                <a:lnTo>
                  <a:pt x="837920" y="85163"/>
                </a:lnTo>
                <a:lnTo>
                  <a:pt x="837982" y="85442"/>
                </a:lnTo>
                <a:lnTo>
                  <a:pt x="838261" y="89630"/>
                </a:lnTo>
                <a:lnTo>
                  <a:pt x="856699" y="89630"/>
                </a:lnTo>
                <a:lnTo>
                  <a:pt x="855381" y="82353"/>
                </a:lnTo>
                <a:lnTo>
                  <a:pt x="852959" y="74984"/>
                </a:lnTo>
                <a:lnTo>
                  <a:pt x="849570" y="68270"/>
                </a:lnTo>
                <a:lnTo>
                  <a:pt x="845381" y="62170"/>
                </a:lnTo>
                <a:lnTo>
                  <a:pt x="841229" y="57589"/>
                </a:lnTo>
                <a:close/>
              </a:path>
              <a:path w="939165" h="161925">
                <a:moveTo>
                  <a:pt x="899810" y="43977"/>
                </a:moveTo>
                <a:lnTo>
                  <a:pt x="882010" y="43977"/>
                </a:lnTo>
                <a:lnTo>
                  <a:pt x="882010" y="159785"/>
                </a:lnTo>
                <a:lnTo>
                  <a:pt x="899810" y="159785"/>
                </a:lnTo>
                <a:lnTo>
                  <a:pt x="899810" y="98845"/>
                </a:lnTo>
                <a:lnTo>
                  <a:pt x="900451" y="89067"/>
                </a:lnTo>
                <a:lnTo>
                  <a:pt x="922565" y="59893"/>
                </a:lnTo>
                <a:lnTo>
                  <a:pt x="899810" y="59893"/>
                </a:lnTo>
                <a:lnTo>
                  <a:pt x="899810" y="43977"/>
                </a:lnTo>
                <a:close/>
              </a:path>
              <a:path w="939165" h="161925">
                <a:moveTo>
                  <a:pt x="938552" y="41883"/>
                </a:moveTo>
                <a:lnTo>
                  <a:pt x="929757" y="41883"/>
                </a:lnTo>
                <a:lnTo>
                  <a:pt x="922776" y="43279"/>
                </a:lnTo>
                <a:lnTo>
                  <a:pt x="910770" y="48864"/>
                </a:lnTo>
                <a:lnTo>
                  <a:pt x="905115" y="53471"/>
                </a:lnTo>
                <a:lnTo>
                  <a:pt x="899810" y="59893"/>
                </a:lnTo>
                <a:lnTo>
                  <a:pt x="922565" y="59893"/>
                </a:lnTo>
                <a:lnTo>
                  <a:pt x="923125" y="59684"/>
                </a:lnTo>
                <a:lnTo>
                  <a:pt x="938552" y="59684"/>
                </a:lnTo>
                <a:lnTo>
                  <a:pt x="938552" y="41883"/>
                </a:lnTo>
                <a:close/>
              </a:path>
            </a:pathLst>
          </a:custGeom>
          <a:solidFill>
            <a:srgbClr val="000000"/>
          </a:solidFill>
        </p:spPr>
        <p:txBody>
          <a:bodyPr wrap="square" lIns="0" tIns="0" rIns="0" bIns="0" rtlCol="0"/>
          <a:lstStyle/>
          <a:p>
            <a:endParaRPr dirty="0"/>
          </a:p>
        </p:txBody>
      </p:sp>
      <p:sp>
        <p:nvSpPr>
          <p:cNvPr id="34" name="object 34"/>
          <p:cNvSpPr/>
          <p:nvPr/>
        </p:nvSpPr>
        <p:spPr>
          <a:xfrm>
            <a:off x="14251129" y="3664810"/>
            <a:ext cx="502920" cy="502920"/>
          </a:xfrm>
          <a:custGeom>
            <a:avLst/>
            <a:gdLst/>
            <a:ahLst/>
            <a:cxnLst/>
            <a:rect l="l" t="t" r="r" b="b"/>
            <a:pathLst>
              <a:path w="502920"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07794C"/>
          </a:solidFill>
        </p:spPr>
        <p:txBody>
          <a:bodyPr wrap="square" lIns="0" tIns="0" rIns="0" bIns="0" rtlCol="0"/>
          <a:lstStyle/>
          <a:p>
            <a:endParaRPr dirty="0"/>
          </a:p>
        </p:txBody>
      </p:sp>
      <p:sp>
        <p:nvSpPr>
          <p:cNvPr id="35" name="object 35"/>
          <p:cNvSpPr/>
          <p:nvPr/>
        </p:nvSpPr>
        <p:spPr>
          <a:xfrm>
            <a:off x="14267673" y="5145991"/>
            <a:ext cx="502920" cy="502920"/>
          </a:xfrm>
          <a:custGeom>
            <a:avLst/>
            <a:gdLst/>
            <a:ahLst/>
            <a:cxnLst/>
            <a:rect l="l" t="t" r="r" b="b"/>
            <a:pathLst>
              <a:path w="502919" h="502920">
                <a:moveTo>
                  <a:pt x="418835" y="0"/>
                </a:moveTo>
                <a:lnTo>
                  <a:pt x="83767" y="0"/>
                </a:lnTo>
                <a:lnTo>
                  <a:pt x="51161" y="6582"/>
                </a:lnTo>
                <a:lnTo>
                  <a:pt x="24534" y="24534"/>
                </a:lnTo>
                <a:lnTo>
                  <a:pt x="6582" y="51161"/>
                </a:lnTo>
                <a:lnTo>
                  <a:pt x="0" y="83767"/>
                </a:lnTo>
                <a:lnTo>
                  <a:pt x="0" y="418835"/>
                </a:lnTo>
                <a:lnTo>
                  <a:pt x="6582" y="451441"/>
                </a:lnTo>
                <a:lnTo>
                  <a:pt x="24534" y="478067"/>
                </a:lnTo>
                <a:lnTo>
                  <a:pt x="51161" y="496019"/>
                </a:lnTo>
                <a:lnTo>
                  <a:pt x="83767" y="502602"/>
                </a:lnTo>
                <a:lnTo>
                  <a:pt x="418835" y="502602"/>
                </a:lnTo>
                <a:lnTo>
                  <a:pt x="451441" y="496019"/>
                </a:lnTo>
                <a:lnTo>
                  <a:pt x="478067" y="478067"/>
                </a:lnTo>
                <a:lnTo>
                  <a:pt x="496019" y="451441"/>
                </a:lnTo>
                <a:lnTo>
                  <a:pt x="502602" y="418835"/>
                </a:lnTo>
                <a:lnTo>
                  <a:pt x="502602" y="83767"/>
                </a:lnTo>
                <a:lnTo>
                  <a:pt x="496019" y="51161"/>
                </a:lnTo>
                <a:lnTo>
                  <a:pt x="478067" y="24534"/>
                </a:lnTo>
                <a:lnTo>
                  <a:pt x="451441" y="6582"/>
                </a:lnTo>
                <a:lnTo>
                  <a:pt x="418835" y="0"/>
                </a:lnTo>
                <a:close/>
              </a:path>
            </a:pathLst>
          </a:custGeom>
          <a:solidFill>
            <a:srgbClr val="C5E0B4"/>
          </a:solidFill>
        </p:spPr>
        <p:txBody>
          <a:bodyPr wrap="square" lIns="0" tIns="0" rIns="0" bIns="0" rtlCol="0"/>
          <a:lstStyle/>
          <a:p>
            <a:endParaRPr dirty="0"/>
          </a:p>
        </p:txBody>
      </p:sp>
      <p:sp>
        <p:nvSpPr>
          <p:cNvPr id="36" name="TextBox 35">
            <a:extLst>
              <a:ext uri="{FF2B5EF4-FFF2-40B4-BE49-F238E27FC236}">
                <a16:creationId xmlns:a16="http://schemas.microsoft.com/office/drawing/2014/main" id="{13C5CB18-C316-76D4-DC4E-893A5FA5ABB0}"/>
              </a:ext>
            </a:extLst>
          </p:cNvPr>
          <p:cNvSpPr txBox="1"/>
          <p:nvPr/>
        </p:nvSpPr>
        <p:spPr>
          <a:xfrm>
            <a:off x="984250" y="854075"/>
            <a:ext cx="110490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85% of NTV comes from loyal, retained users</a:t>
            </a:r>
            <a:endParaRPr lang="en-US" sz="4000" dirty="0">
              <a:latin typeface="Arial" panose="020B0604020202020204" pitchFamily="34" charset="0"/>
              <a:cs typeface="Arial" panose="020B0604020202020204" pitchFamily="34" charset="0"/>
            </a:endParaRPr>
          </a:p>
        </p:txBody>
      </p:sp>
      <p:sp>
        <p:nvSpPr>
          <p:cNvPr id="37" name="Google Shape;315;p25">
            <a:extLst>
              <a:ext uri="{FF2B5EF4-FFF2-40B4-BE49-F238E27FC236}">
                <a16:creationId xmlns:a16="http://schemas.microsoft.com/office/drawing/2014/main" id="{7A4D73BF-596F-2726-D9DA-308B80E0F4F5}"/>
              </a:ext>
            </a:extLst>
          </p:cNvPr>
          <p:cNvSpPr/>
          <p:nvPr/>
        </p:nvSpPr>
        <p:spPr>
          <a:xfrm>
            <a:off x="1060450" y="1787641"/>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Retained versus new user NTV contribution for India Consumer Services (ex Insta)</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pic>
        <p:nvPicPr>
          <p:cNvPr id="5" name="object 5"/>
          <p:cNvPicPr/>
          <p:nvPr/>
        </p:nvPicPr>
        <p:blipFill>
          <a:blip r:embed="rId2" cstate="print"/>
          <a:stretch>
            <a:fillRect/>
          </a:stretch>
        </p:blipFill>
        <p:spPr>
          <a:xfrm>
            <a:off x="1050167" y="3871787"/>
            <a:ext cx="1604635" cy="6500880"/>
          </a:xfrm>
          <a:prstGeom prst="rect">
            <a:avLst/>
          </a:prstGeom>
        </p:spPr>
      </p:pic>
      <p:pic>
        <p:nvPicPr>
          <p:cNvPr id="6" name="object 6"/>
          <p:cNvPicPr/>
          <p:nvPr/>
        </p:nvPicPr>
        <p:blipFill>
          <a:blip r:embed="rId3" cstate="print"/>
          <a:stretch>
            <a:fillRect/>
          </a:stretch>
        </p:blipFill>
        <p:spPr>
          <a:xfrm>
            <a:off x="3929660" y="3873986"/>
            <a:ext cx="1235076" cy="6452505"/>
          </a:xfrm>
          <a:prstGeom prst="rect">
            <a:avLst/>
          </a:prstGeom>
        </p:spPr>
      </p:pic>
      <p:pic>
        <p:nvPicPr>
          <p:cNvPr id="7" name="object 7"/>
          <p:cNvPicPr/>
          <p:nvPr/>
        </p:nvPicPr>
        <p:blipFill>
          <a:blip r:embed="rId4" cstate="print"/>
          <a:stretch>
            <a:fillRect/>
          </a:stretch>
        </p:blipFill>
        <p:spPr>
          <a:xfrm>
            <a:off x="6442673" y="3873986"/>
            <a:ext cx="2121502" cy="6033670"/>
          </a:xfrm>
          <a:prstGeom prst="rect">
            <a:avLst/>
          </a:prstGeom>
        </p:spPr>
      </p:pic>
      <p:pic>
        <p:nvPicPr>
          <p:cNvPr id="8" name="object 8"/>
          <p:cNvPicPr/>
          <p:nvPr/>
        </p:nvPicPr>
        <p:blipFill>
          <a:blip r:embed="rId5" cstate="print"/>
          <a:stretch>
            <a:fillRect/>
          </a:stretch>
        </p:blipFill>
        <p:spPr>
          <a:xfrm>
            <a:off x="10774566" y="869124"/>
            <a:ext cx="8366226" cy="9423761"/>
          </a:xfrm>
          <a:prstGeom prst="rect">
            <a:avLst/>
          </a:prstGeom>
        </p:spPr>
      </p:pic>
      <p:sp>
        <p:nvSpPr>
          <p:cNvPr id="9" name="TextBox 8">
            <a:extLst>
              <a:ext uri="{FF2B5EF4-FFF2-40B4-BE49-F238E27FC236}">
                <a16:creationId xmlns:a16="http://schemas.microsoft.com/office/drawing/2014/main" id="{10CC2AD4-CBCC-3BBA-3D62-22392C00DC52}"/>
              </a:ext>
            </a:extLst>
          </p:cNvPr>
          <p:cNvSpPr txBox="1"/>
          <p:nvPr/>
        </p:nvSpPr>
        <p:spPr>
          <a:xfrm>
            <a:off x="984250" y="853809"/>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Driving growth</a:t>
            </a:r>
            <a:endParaRPr lang="en-US" sz="4000" dirty="0">
              <a:latin typeface="Arial" panose="020B0604020202020204" pitchFamily="34" charset="0"/>
              <a:cs typeface="Arial" panose="020B0604020202020204" pitchFamily="34" charset="0"/>
            </a:endParaRPr>
          </a:p>
        </p:txBody>
      </p:sp>
      <p:sp>
        <p:nvSpPr>
          <p:cNvPr id="10" name="Google Shape;315;p25">
            <a:extLst>
              <a:ext uri="{FF2B5EF4-FFF2-40B4-BE49-F238E27FC236}">
                <a16:creationId xmlns:a16="http://schemas.microsoft.com/office/drawing/2014/main" id="{8D44BB1C-6F1A-DD73-B7E3-DE7115763402}"/>
              </a:ext>
            </a:extLst>
          </p:cNvPr>
          <p:cNvSpPr/>
          <p:nvPr/>
        </p:nvSpPr>
        <p:spPr>
          <a:xfrm>
            <a:off x="1060451" y="1787375"/>
            <a:ext cx="9143999"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Our focus will be on densification (deepening penetration in existing hubs) and rolling out category offerings across the Top 50 cities where we have a presence</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067664" y="837670"/>
            <a:ext cx="5989346" cy="10470885"/>
          </a:xfrm>
          <a:prstGeom prst="rect">
            <a:avLst/>
          </a:prstGeom>
        </p:spPr>
      </p:pic>
      <p:sp>
        <p:nvSpPr>
          <p:cNvPr id="4" name="object 4"/>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9" name="Google Shape;315;p25">
            <a:extLst>
              <a:ext uri="{FF2B5EF4-FFF2-40B4-BE49-F238E27FC236}">
                <a16:creationId xmlns:a16="http://schemas.microsoft.com/office/drawing/2014/main" id="{21CD8974-C971-880B-191F-87BA336C4CED}"/>
              </a:ext>
            </a:extLst>
          </p:cNvPr>
          <p:cNvSpPr/>
          <p:nvPr/>
        </p:nvSpPr>
        <p:spPr>
          <a:xfrm>
            <a:off x="940917" y="3597275"/>
            <a:ext cx="6520333" cy="1256241"/>
          </a:xfrm>
          <a:prstGeom prst="rect">
            <a:avLst/>
          </a:prstGeom>
          <a:noFill/>
          <a:ln>
            <a:noFill/>
          </a:ln>
        </p:spPr>
        <p:txBody>
          <a:bodyPr spcFirstLastPara="1" wrap="square" lIns="0" tIns="0" rIns="0" bIns="0" anchor="t" anchorCtr="0">
            <a:noAutofit/>
          </a:bodyPr>
          <a:lstStyle/>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Faster fulfilment times in key categories will help drive consumer preference</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Availability basis partner schedule and proximity</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With scale and density, aspiration to be come more and more instant </a:t>
            </a:r>
          </a:p>
        </p:txBody>
      </p:sp>
      <p:sp>
        <p:nvSpPr>
          <p:cNvPr id="10" name="TextBox 9">
            <a:extLst>
              <a:ext uri="{FF2B5EF4-FFF2-40B4-BE49-F238E27FC236}">
                <a16:creationId xmlns:a16="http://schemas.microsoft.com/office/drawing/2014/main" id="{851FF736-6807-3C67-4CFE-F900B6342A2B}"/>
              </a:ext>
            </a:extLst>
          </p:cNvPr>
          <p:cNvSpPr txBox="1"/>
          <p:nvPr/>
        </p:nvSpPr>
        <p:spPr>
          <a:xfrm>
            <a:off x="984250" y="853809"/>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Driving growth</a:t>
            </a:r>
            <a:endParaRPr lang="en-US" sz="4000" dirty="0">
              <a:latin typeface="Arial" panose="020B0604020202020204" pitchFamily="34" charset="0"/>
              <a:cs typeface="Arial" panose="020B0604020202020204" pitchFamily="34" charset="0"/>
            </a:endParaRPr>
          </a:p>
        </p:txBody>
      </p:sp>
      <p:sp>
        <p:nvSpPr>
          <p:cNvPr id="5" name="Google Shape;315;p25">
            <a:extLst>
              <a:ext uri="{FF2B5EF4-FFF2-40B4-BE49-F238E27FC236}">
                <a16:creationId xmlns:a16="http://schemas.microsoft.com/office/drawing/2014/main" id="{A381B16A-A99C-9468-E95B-C2C8B8C9AB93}"/>
              </a:ext>
            </a:extLst>
          </p:cNvPr>
          <p:cNvSpPr/>
          <p:nvPr/>
        </p:nvSpPr>
        <p:spPr>
          <a:xfrm>
            <a:off x="1060451" y="1787375"/>
            <a:ext cx="9143999"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Speed</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pic>
        <p:nvPicPr>
          <p:cNvPr id="851" name="Google Shape;851;p47" descr="preencoded.png"/>
          <p:cNvPicPr preferRelativeResize="0"/>
          <p:nvPr/>
        </p:nvPicPr>
        <p:blipFill rotWithShape="1">
          <a:blip r:embed="rId3">
            <a:alphaModFix/>
          </a:blip>
          <a:srcRect/>
          <a:stretch/>
        </p:blipFill>
        <p:spPr>
          <a:xfrm>
            <a:off x="670138" y="670534"/>
            <a:ext cx="12837306" cy="356175"/>
          </a:xfrm>
          <a:prstGeom prst="rect">
            <a:avLst/>
          </a:prstGeom>
          <a:noFill/>
          <a:ln>
            <a:noFill/>
          </a:ln>
        </p:spPr>
      </p:pic>
      <p:pic>
        <p:nvPicPr>
          <p:cNvPr id="854" name="Google Shape;854;p47" title="Frame 1.png"/>
          <p:cNvPicPr preferRelativeResize="0"/>
          <p:nvPr/>
        </p:nvPicPr>
        <p:blipFill>
          <a:blip r:embed="rId4">
            <a:alphaModFix/>
          </a:blip>
          <a:stretch>
            <a:fillRect/>
          </a:stretch>
        </p:blipFill>
        <p:spPr>
          <a:xfrm>
            <a:off x="8795545" y="398"/>
            <a:ext cx="11308558" cy="11308558"/>
          </a:xfrm>
          <a:prstGeom prst="rect">
            <a:avLst/>
          </a:prstGeom>
          <a:noFill/>
          <a:ln>
            <a:noFill/>
          </a:ln>
        </p:spPr>
      </p:pic>
      <p:sp>
        <p:nvSpPr>
          <p:cNvPr id="7" name="Google Shape;315;p25">
            <a:extLst>
              <a:ext uri="{FF2B5EF4-FFF2-40B4-BE49-F238E27FC236}">
                <a16:creationId xmlns:a16="http://schemas.microsoft.com/office/drawing/2014/main" id="{AA49EFB8-2B83-D1A1-81D7-B164AE5E45CD}"/>
              </a:ext>
            </a:extLst>
          </p:cNvPr>
          <p:cNvSpPr/>
          <p:nvPr/>
        </p:nvSpPr>
        <p:spPr>
          <a:xfrm>
            <a:off x="1060451" y="1768475"/>
            <a:ext cx="9143999"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Revamp - Wall Panels &amp; Home D</a:t>
            </a:r>
            <a:r>
              <a:rPr lang="en-IN" sz="2500" dirty="0" err="1">
                <a:solidFill>
                  <a:schemeClr val="bg1">
                    <a:lumMod val="50000"/>
                  </a:schemeClr>
                </a:solidFill>
                <a:latin typeface="Arial" panose="020B0604020202020204" pitchFamily="34" charset="0"/>
                <a:ea typeface="Inter Medium"/>
                <a:cs typeface="Arial" panose="020B0604020202020204" pitchFamily="34" charset="0"/>
                <a:sym typeface="Inter Medium"/>
              </a:rPr>
              <a:t>é</a:t>
            </a:r>
            <a:r>
              <a:rPr lang="en" sz="2500" dirty="0" err="1">
                <a:solidFill>
                  <a:schemeClr val="bg1">
                    <a:lumMod val="50000"/>
                  </a:schemeClr>
                </a:solidFill>
                <a:latin typeface="Arial" panose="020B0604020202020204" pitchFamily="34" charset="0"/>
                <a:ea typeface="Inter Medium"/>
                <a:cs typeface="Arial" panose="020B0604020202020204" pitchFamily="34" charset="0"/>
                <a:sym typeface="Inter Medium"/>
              </a:rPr>
              <a:t>cor</a:t>
            </a: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 solutions</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8" name="TextBox 7">
            <a:extLst>
              <a:ext uri="{FF2B5EF4-FFF2-40B4-BE49-F238E27FC236}">
                <a16:creationId xmlns:a16="http://schemas.microsoft.com/office/drawing/2014/main" id="{F4A00840-A888-3F4A-96C2-70CA3C193EC6}"/>
              </a:ext>
            </a:extLst>
          </p:cNvPr>
          <p:cNvSpPr txBox="1"/>
          <p:nvPr/>
        </p:nvSpPr>
        <p:spPr>
          <a:xfrm>
            <a:off x="984250" y="853809"/>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Driving growth</a:t>
            </a:r>
            <a:endParaRPr lang="en-US" sz="4000" dirty="0">
              <a:latin typeface="Arial" panose="020B0604020202020204" pitchFamily="34" charset="0"/>
              <a:cs typeface="Arial" panose="020B0604020202020204" pitchFamily="34" charset="0"/>
            </a:endParaRPr>
          </a:p>
        </p:txBody>
      </p:sp>
      <p:sp>
        <p:nvSpPr>
          <p:cNvPr id="9" name="Google Shape;315;p25">
            <a:extLst>
              <a:ext uri="{FF2B5EF4-FFF2-40B4-BE49-F238E27FC236}">
                <a16:creationId xmlns:a16="http://schemas.microsoft.com/office/drawing/2014/main" id="{A2D4CCFD-7257-77D6-A64C-77B8481BE8D9}"/>
              </a:ext>
            </a:extLst>
          </p:cNvPr>
          <p:cNvSpPr/>
          <p:nvPr/>
        </p:nvSpPr>
        <p:spPr>
          <a:xfrm>
            <a:off x="940917" y="3597275"/>
            <a:ext cx="6520333" cy="1256241"/>
          </a:xfrm>
          <a:prstGeom prst="rect">
            <a:avLst/>
          </a:prstGeom>
          <a:noFill/>
          <a:ln>
            <a:noFill/>
          </a:ln>
        </p:spPr>
        <p:txBody>
          <a:bodyPr spcFirstLastPara="1" wrap="square" lIns="0" tIns="0" rIns="0" bIns="0" anchor="t" anchorCtr="0">
            <a:noAutofit/>
          </a:bodyPr>
          <a:lstStyle/>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Nascent, fast growing category</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Easy to install, easy to maintain – uplift your</a:t>
            </a:r>
          </a:p>
          <a:p>
            <a:pPr algn="l" rtl="0">
              <a:buClr>
                <a:schemeClr val="dk1"/>
              </a:buClr>
              <a:buSzPts val="1100"/>
            </a:pPr>
            <a:r>
              <a:rPr lang="en-IN" sz="2500" dirty="0">
                <a:solidFill>
                  <a:schemeClr val="bg1">
                    <a:lumMod val="50000"/>
                  </a:schemeClr>
                </a:solidFill>
                <a:latin typeface="Inter Medium"/>
                <a:ea typeface="Inter Medium"/>
              </a:rPr>
              <a:t>     home’s look</a:t>
            </a:r>
          </a:p>
          <a:p>
            <a:pPr marL="342900" indent="-342900" algn="l" rtl="0">
              <a:buClr>
                <a:schemeClr val="dk1"/>
              </a:buClr>
              <a:buSzPts val="1100"/>
              <a:buFont typeface="Arial" panose="020B0604020202020204" pitchFamily="34" charset="0"/>
              <a:buChar char="•"/>
            </a:pPr>
            <a:endParaRPr lang="en-IN" sz="2500" dirty="0">
              <a:solidFill>
                <a:schemeClr val="bg1">
                  <a:lumMod val="50000"/>
                </a:schemeClr>
              </a:solidFill>
              <a:latin typeface="Inter Medium"/>
              <a:ea typeface="Inter Medium"/>
            </a:endParaRPr>
          </a:p>
          <a:p>
            <a:pPr marL="342900" indent="-342900" algn="l" rtl="0">
              <a:buClr>
                <a:schemeClr val="dk1"/>
              </a:buClr>
              <a:buSzPts val="1100"/>
              <a:buFont typeface="Arial" panose="020B0604020202020204" pitchFamily="34" charset="0"/>
              <a:buChar char="•"/>
            </a:pPr>
            <a:r>
              <a:rPr lang="en-IN" sz="2500" dirty="0">
                <a:solidFill>
                  <a:schemeClr val="bg1">
                    <a:lumMod val="50000"/>
                  </a:schemeClr>
                </a:solidFill>
                <a:latin typeface="Inter Medium"/>
                <a:ea typeface="Inter Medium"/>
              </a:rPr>
              <a:t>Wide assortment, easy to visualise and efficient execution </a:t>
            </a:r>
          </a:p>
        </p:txBody>
      </p:sp>
      <p:sp>
        <p:nvSpPr>
          <p:cNvPr id="2" name="object 5">
            <a:extLst>
              <a:ext uri="{FF2B5EF4-FFF2-40B4-BE49-F238E27FC236}">
                <a16:creationId xmlns:a16="http://schemas.microsoft.com/office/drawing/2014/main" id="{98ADA2EE-EB9B-26D6-E0DC-6C87ABBBAA47}"/>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extLst>
      <p:ext uri="{BB962C8B-B14F-4D97-AF65-F5344CB8AC3E}">
        <p14:creationId xmlns:p14="http://schemas.microsoft.com/office/powerpoint/2010/main" val="325549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FC979-7223-3FFA-4B25-9A420A8ED72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2883F68-F105-F832-01E5-D1725FB9961D}"/>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5" name="object 5">
            <a:extLst>
              <a:ext uri="{FF2B5EF4-FFF2-40B4-BE49-F238E27FC236}">
                <a16:creationId xmlns:a16="http://schemas.microsoft.com/office/drawing/2014/main" id="{FDCAF7BA-5F8F-C39B-38AB-7D6FFA875898}"/>
              </a:ext>
            </a:extLst>
          </p:cNvPr>
          <p:cNvSpPr/>
          <p:nvPr/>
        </p:nvSpPr>
        <p:spPr>
          <a:xfrm>
            <a:off x="6843562" y="3986772"/>
            <a:ext cx="3919854" cy="111760"/>
          </a:xfrm>
          <a:custGeom>
            <a:avLst/>
            <a:gdLst/>
            <a:ahLst/>
            <a:cxnLst/>
            <a:rect l="l" t="t" r="r" b="b"/>
            <a:pathLst>
              <a:path w="3919854" h="111760">
                <a:moveTo>
                  <a:pt x="3863756" y="0"/>
                </a:moveTo>
                <a:lnTo>
                  <a:pt x="3842019" y="4388"/>
                </a:lnTo>
                <a:lnTo>
                  <a:pt x="3824268" y="16356"/>
                </a:lnTo>
                <a:lnTo>
                  <a:pt x="3812300" y="34107"/>
                </a:lnTo>
                <a:lnTo>
                  <a:pt x="3807911" y="55844"/>
                </a:lnTo>
                <a:lnTo>
                  <a:pt x="3812300" y="77582"/>
                </a:lnTo>
                <a:lnTo>
                  <a:pt x="3824268" y="95332"/>
                </a:lnTo>
                <a:lnTo>
                  <a:pt x="3842019" y="107300"/>
                </a:lnTo>
                <a:lnTo>
                  <a:pt x="3863756" y="111689"/>
                </a:lnTo>
                <a:lnTo>
                  <a:pt x="3885494" y="107300"/>
                </a:lnTo>
                <a:lnTo>
                  <a:pt x="3903244" y="95332"/>
                </a:lnTo>
                <a:lnTo>
                  <a:pt x="3915212" y="77582"/>
                </a:lnTo>
                <a:lnTo>
                  <a:pt x="3917487" y="66315"/>
                </a:lnTo>
                <a:lnTo>
                  <a:pt x="3863756" y="66315"/>
                </a:lnTo>
                <a:lnTo>
                  <a:pt x="3863756" y="45373"/>
                </a:lnTo>
                <a:lnTo>
                  <a:pt x="3917487" y="45373"/>
                </a:lnTo>
                <a:lnTo>
                  <a:pt x="3915212" y="34107"/>
                </a:lnTo>
                <a:lnTo>
                  <a:pt x="3903244" y="16356"/>
                </a:lnTo>
                <a:lnTo>
                  <a:pt x="3885494" y="4388"/>
                </a:lnTo>
                <a:lnTo>
                  <a:pt x="3863756" y="0"/>
                </a:lnTo>
                <a:close/>
              </a:path>
              <a:path w="3919854" h="111760">
                <a:moveTo>
                  <a:pt x="3810025" y="45373"/>
                </a:moveTo>
                <a:lnTo>
                  <a:pt x="0" y="45373"/>
                </a:lnTo>
                <a:lnTo>
                  <a:pt x="0" y="66315"/>
                </a:lnTo>
                <a:lnTo>
                  <a:pt x="3810025" y="66315"/>
                </a:lnTo>
                <a:lnTo>
                  <a:pt x="3807911" y="55844"/>
                </a:lnTo>
                <a:lnTo>
                  <a:pt x="3810025" y="45373"/>
                </a:lnTo>
                <a:close/>
              </a:path>
              <a:path w="3919854" h="111760">
                <a:moveTo>
                  <a:pt x="3917487" y="45373"/>
                </a:moveTo>
                <a:lnTo>
                  <a:pt x="3863756" y="45373"/>
                </a:lnTo>
                <a:lnTo>
                  <a:pt x="3863756" y="66315"/>
                </a:lnTo>
                <a:lnTo>
                  <a:pt x="3917487" y="66315"/>
                </a:lnTo>
                <a:lnTo>
                  <a:pt x="3919601" y="55844"/>
                </a:lnTo>
                <a:lnTo>
                  <a:pt x="3917487" y="45373"/>
                </a:lnTo>
                <a:close/>
              </a:path>
            </a:pathLst>
          </a:custGeom>
          <a:solidFill>
            <a:srgbClr val="CBCBCB"/>
          </a:solidFill>
        </p:spPr>
        <p:txBody>
          <a:bodyPr wrap="square" lIns="0" tIns="0" rIns="0" bIns="0" rtlCol="0"/>
          <a:lstStyle/>
          <a:p>
            <a:endParaRPr dirty="0"/>
          </a:p>
        </p:txBody>
      </p:sp>
      <p:sp>
        <p:nvSpPr>
          <p:cNvPr id="6" name="object 6">
            <a:extLst>
              <a:ext uri="{FF2B5EF4-FFF2-40B4-BE49-F238E27FC236}">
                <a16:creationId xmlns:a16="http://schemas.microsoft.com/office/drawing/2014/main" id="{31405F0E-862E-5F50-FB25-36EC1F360C56}"/>
              </a:ext>
            </a:extLst>
          </p:cNvPr>
          <p:cNvSpPr/>
          <p:nvPr/>
        </p:nvSpPr>
        <p:spPr>
          <a:xfrm>
            <a:off x="7230984" y="5096686"/>
            <a:ext cx="3532504" cy="111760"/>
          </a:xfrm>
          <a:custGeom>
            <a:avLst/>
            <a:gdLst/>
            <a:ahLst/>
            <a:cxnLst/>
            <a:rect l="l" t="t" r="r" b="b"/>
            <a:pathLst>
              <a:path w="3532504" h="111760">
                <a:moveTo>
                  <a:pt x="3476333" y="0"/>
                </a:moveTo>
                <a:lnTo>
                  <a:pt x="3454596" y="4388"/>
                </a:lnTo>
                <a:lnTo>
                  <a:pt x="3436845" y="16356"/>
                </a:lnTo>
                <a:lnTo>
                  <a:pt x="3424877" y="34107"/>
                </a:lnTo>
                <a:lnTo>
                  <a:pt x="3420489" y="55844"/>
                </a:lnTo>
                <a:lnTo>
                  <a:pt x="3424877" y="77582"/>
                </a:lnTo>
                <a:lnTo>
                  <a:pt x="3436845" y="95332"/>
                </a:lnTo>
                <a:lnTo>
                  <a:pt x="3454596" y="107300"/>
                </a:lnTo>
                <a:lnTo>
                  <a:pt x="3476333" y="111689"/>
                </a:lnTo>
                <a:lnTo>
                  <a:pt x="3498071" y="107300"/>
                </a:lnTo>
                <a:lnTo>
                  <a:pt x="3515821" y="95332"/>
                </a:lnTo>
                <a:lnTo>
                  <a:pt x="3527789" y="77582"/>
                </a:lnTo>
                <a:lnTo>
                  <a:pt x="3530064" y="66315"/>
                </a:lnTo>
                <a:lnTo>
                  <a:pt x="3476333" y="66315"/>
                </a:lnTo>
                <a:lnTo>
                  <a:pt x="3476333" y="45373"/>
                </a:lnTo>
                <a:lnTo>
                  <a:pt x="3530064" y="45373"/>
                </a:lnTo>
                <a:lnTo>
                  <a:pt x="3527789" y="34107"/>
                </a:lnTo>
                <a:lnTo>
                  <a:pt x="3515821" y="16356"/>
                </a:lnTo>
                <a:lnTo>
                  <a:pt x="3498071" y="4388"/>
                </a:lnTo>
                <a:lnTo>
                  <a:pt x="3476333" y="0"/>
                </a:lnTo>
                <a:close/>
              </a:path>
              <a:path w="3532504" h="111760">
                <a:moveTo>
                  <a:pt x="3422603" y="45373"/>
                </a:moveTo>
                <a:lnTo>
                  <a:pt x="0" y="45373"/>
                </a:lnTo>
                <a:lnTo>
                  <a:pt x="0" y="66315"/>
                </a:lnTo>
                <a:lnTo>
                  <a:pt x="3422603" y="66315"/>
                </a:lnTo>
                <a:lnTo>
                  <a:pt x="3420489" y="55844"/>
                </a:lnTo>
                <a:lnTo>
                  <a:pt x="3422603" y="45373"/>
                </a:lnTo>
                <a:close/>
              </a:path>
              <a:path w="3532504" h="111760">
                <a:moveTo>
                  <a:pt x="3530064" y="45373"/>
                </a:moveTo>
                <a:lnTo>
                  <a:pt x="3476333" y="45373"/>
                </a:lnTo>
                <a:lnTo>
                  <a:pt x="3476333" y="66315"/>
                </a:lnTo>
                <a:lnTo>
                  <a:pt x="3530064" y="66315"/>
                </a:lnTo>
                <a:lnTo>
                  <a:pt x="3532178" y="55844"/>
                </a:lnTo>
                <a:lnTo>
                  <a:pt x="3530064" y="45373"/>
                </a:lnTo>
                <a:close/>
              </a:path>
            </a:pathLst>
          </a:custGeom>
          <a:solidFill>
            <a:srgbClr val="CBCBCB"/>
          </a:solidFill>
        </p:spPr>
        <p:txBody>
          <a:bodyPr wrap="square" lIns="0" tIns="0" rIns="0" bIns="0" rtlCol="0"/>
          <a:lstStyle/>
          <a:p>
            <a:endParaRPr dirty="0"/>
          </a:p>
        </p:txBody>
      </p:sp>
      <p:sp>
        <p:nvSpPr>
          <p:cNvPr id="7" name="object 7">
            <a:extLst>
              <a:ext uri="{FF2B5EF4-FFF2-40B4-BE49-F238E27FC236}">
                <a16:creationId xmlns:a16="http://schemas.microsoft.com/office/drawing/2014/main" id="{D4889C0B-427A-AE17-7C17-79988FB05484}"/>
              </a:ext>
            </a:extLst>
          </p:cNvPr>
          <p:cNvSpPr/>
          <p:nvPr/>
        </p:nvSpPr>
        <p:spPr>
          <a:xfrm>
            <a:off x="7806883" y="6206600"/>
            <a:ext cx="2956560" cy="111760"/>
          </a:xfrm>
          <a:custGeom>
            <a:avLst/>
            <a:gdLst/>
            <a:ahLst/>
            <a:cxnLst/>
            <a:rect l="l" t="t" r="r" b="b"/>
            <a:pathLst>
              <a:path w="2956559" h="111760">
                <a:moveTo>
                  <a:pt x="2900435" y="0"/>
                </a:moveTo>
                <a:lnTo>
                  <a:pt x="2878698" y="4388"/>
                </a:lnTo>
                <a:lnTo>
                  <a:pt x="2860947" y="16356"/>
                </a:lnTo>
                <a:lnTo>
                  <a:pt x="2848979" y="34107"/>
                </a:lnTo>
                <a:lnTo>
                  <a:pt x="2844590" y="55844"/>
                </a:lnTo>
                <a:lnTo>
                  <a:pt x="2848979" y="77582"/>
                </a:lnTo>
                <a:lnTo>
                  <a:pt x="2860947" y="95332"/>
                </a:lnTo>
                <a:lnTo>
                  <a:pt x="2878698" y="107300"/>
                </a:lnTo>
                <a:lnTo>
                  <a:pt x="2900435" y="111689"/>
                </a:lnTo>
                <a:lnTo>
                  <a:pt x="2922172" y="107300"/>
                </a:lnTo>
                <a:lnTo>
                  <a:pt x="2939923" y="95332"/>
                </a:lnTo>
                <a:lnTo>
                  <a:pt x="2951891" y="77582"/>
                </a:lnTo>
                <a:lnTo>
                  <a:pt x="2954166" y="66315"/>
                </a:lnTo>
                <a:lnTo>
                  <a:pt x="2900435" y="66315"/>
                </a:lnTo>
                <a:lnTo>
                  <a:pt x="2900435" y="45373"/>
                </a:lnTo>
                <a:lnTo>
                  <a:pt x="2954166" y="45373"/>
                </a:lnTo>
                <a:lnTo>
                  <a:pt x="2951891" y="34107"/>
                </a:lnTo>
                <a:lnTo>
                  <a:pt x="2939923" y="16356"/>
                </a:lnTo>
                <a:lnTo>
                  <a:pt x="2922172" y="4388"/>
                </a:lnTo>
                <a:lnTo>
                  <a:pt x="2900435" y="0"/>
                </a:lnTo>
                <a:close/>
              </a:path>
              <a:path w="2956559" h="111760">
                <a:moveTo>
                  <a:pt x="2846704" y="45373"/>
                </a:moveTo>
                <a:lnTo>
                  <a:pt x="0" y="45373"/>
                </a:lnTo>
                <a:lnTo>
                  <a:pt x="0" y="66315"/>
                </a:lnTo>
                <a:lnTo>
                  <a:pt x="2846704" y="66315"/>
                </a:lnTo>
                <a:lnTo>
                  <a:pt x="2844590" y="55844"/>
                </a:lnTo>
                <a:lnTo>
                  <a:pt x="2846704" y="45373"/>
                </a:lnTo>
                <a:close/>
              </a:path>
              <a:path w="2956559" h="111760">
                <a:moveTo>
                  <a:pt x="2954166" y="45373"/>
                </a:moveTo>
                <a:lnTo>
                  <a:pt x="2900435" y="45373"/>
                </a:lnTo>
                <a:lnTo>
                  <a:pt x="2900435" y="66315"/>
                </a:lnTo>
                <a:lnTo>
                  <a:pt x="2954166" y="66315"/>
                </a:lnTo>
                <a:lnTo>
                  <a:pt x="2956280" y="55844"/>
                </a:lnTo>
                <a:lnTo>
                  <a:pt x="2954166" y="45373"/>
                </a:lnTo>
                <a:close/>
              </a:path>
            </a:pathLst>
          </a:custGeom>
          <a:solidFill>
            <a:srgbClr val="CBCBCB"/>
          </a:solidFill>
        </p:spPr>
        <p:txBody>
          <a:bodyPr wrap="square" lIns="0" tIns="0" rIns="0" bIns="0" rtlCol="0"/>
          <a:lstStyle/>
          <a:p>
            <a:endParaRPr dirty="0"/>
          </a:p>
        </p:txBody>
      </p:sp>
      <p:sp>
        <p:nvSpPr>
          <p:cNvPr id="8" name="object 8">
            <a:extLst>
              <a:ext uri="{FF2B5EF4-FFF2-40B4-BE49-F238E27FC236}">
                <a16:creationId xmlns:a16="http://schemas.microsoft.com/office/drawing/2014/main" id="{8800146F-3B5B-4BD7-EBCA-8FC3488977C7}"/>
              </a:ext>
            </a:extLst>
          </p:cNvPr>
          <p:cNvSpPr/>
          <p:nvPr/>
        </p:nvSpPr>
        <p:spPr>
          <a:xfrm>
            <a:off x="8382782" y="7326985"/>
            <a:ext cx="2380615" cy="111760"/>
          </a:xfrm>
          <a:custGeom>
            <a:avLst/>
            <a:gdLst/>
            <a:ahLst/>
            <a:cxnLst/>
            <a:rect l="l" t="t" r="r" b="b"/>
            <a:pathLst>
              <a:path w="2380615" h="111759">
                <a:moveTo>
                  <a:pt x="2324536" y="0"/>
                </a:moveTo>
                <a:lnTo>
                  <a:pt x="2302799" y="4388"/>
                </a:lnTo>
                <a:lnTo>
                  <a:pt x="2285048" y="16356"/>
                </a:lnTo>
                <a:lnTo>
                  <a:pt x="2273080" y="34107"/>
                </a:lnTo>
                <a:lnTo>
                  <a:pt x="2268691" y="55844"/>
                </a:lnTo>
                <a:lnTo>
                  <a:pt x="2273080" y="77582"/>
                </a:lnTo>
                <a:lnTo>
                  <a:pt x="2285048" y="95332"/>
                </a:lnTo>
                <a:lnTo>
                  <a:pt x="2302799" y="107300"/>
                </a:lnTo>
                <a:lnTo>
                  <a:pt x="2324536" y="111689"/>
                </a:lnTo>
                <a:lnTo>
                  <a:pt x="2346273" y="107300"/>
                </a:lnTo>
                <a:lnTo>
                  <a:pt x="2364024" y="95332"/>
                </a:lnTo>
                <a:lnTo>
                  <a:pt x="2375992" y="77582"/>
                </a:lnTo>
                <a:lnTo>
                  <a:pt x="2378267" y="66315"/>
                </a:lnTo>
                <a:lnTo>
                  <a:pt x="2324536" y="66315"/>
                </a:lnTo>
                <a:lnTo>
                  <a:pt x="2324536" y="45373"/>
                </a:lnTo>
                <a:lnTo>
                  <a:pt x="2378267" y="45373"/>
                </a:lnTo>
                <a:lnTo>
                  <a:pt x="2375992" y="34107"/>
                </a:lnTo>
                <a:lnTo>
                  <a:pt x="2364024" y="16356"/>
                </a:lnTo>
                <a:lnTo>
                  <a:pt x="2346273" y="4388"/>
                </a:lnTo>
                <a:lnTo>
                  <a:pt x="2324536" y="0"/>
                </a:lnTo>
                <a:close/>
              </a:path>
              <a:path w="2380615" h="111759">
                <a:moveTo>
                  <a:pt x="2270805" y="45373"/>
                </a:moveTo>
                <a:lnTo>
                  <a:pt x="0" y="45373"/>
                </a:lnTo>
                <a:lnTo>
                  <a:pt x="0" y="66315"/>
                </a:lnTo>
                <a:lnTo>
                  <a:pt x="2270805" y="66315"/>
                </a:lnTo>
                <a:lnTo>
                  <a:pt x="2268691" y="55844"/>
                </a:lnTo>
                <a:lnTo>
                  <a:pt x="2270805" y="45373"/>
                </a:lnTo>
                <a:close/>
              </a:path>
              <a:path w="2380615" h="111759">
                <a:moveTo>
                  <a:pt x="2378267" y="45373"/>
                </a:moveTo>
                <a:lnTo>
                  <a:pt x="2324536" y="45373"/>
                </a:lnTo>
                <a:lnTo>
                  <a:pt x="2324536" y="66315"/>
                </a:lnTo>
                <a:lnTo>
                  <a:pt x="2378267" y="66315"/>
                </a:lnTo>
                <a:lnTo>
                  <a:pt x="2380381" y="55844"/>
                </a:lnTo>
                <a:lnTo>
                  <a:pt x="2378267" y="45373"/>
                </a:lnTo>
                <a:close/>
              </a:path>
            </a:pathLst>
          </a:custGeom>
          <a:solidFill>
            <a:srgbClr val="CBCBCB"/>
          </a:solidFill>
        </p:spPr>
        <p:txBody>
          <a:bodyPr wrap="square" lIns="0" tIns="0" rIns="0" bIns="0" rtlCol="0"/>
          <a:lstStyle/>
          <a:p>
            <a:endParaRPr dirty="0"/>
          </a:p>
        </p:txBody>
      </p:sp>
      <p:sp>
        <p:nvSpPr>
          <p:cNvPr id="9" name="object 9">
            <a:extLst>
              <a:ext uri="{FF2B5EF4-FFF2-40B4-BE49-F238E27FC236}">
                <a16:creationId xmlns:a16="http://schemas.microsoft.com/office/drawing/2014/main" id="{61E2C66C-22EA-1B1F-BCE7-FD4A6FAF1408}"/>
              </a:ext>
            </a:extLst>
          </p:cNvPr>
          <p:cNvSpPr/>
          <p:nvPr/>
        </p:nvSpPr>
        <p:spPr>
          <a:xfrm>
            <a:off x="8973549" y="8438391"/>
            <a:ext cx="1794510" cy="111760"/>
          </a:xfrm>
          <a:custGeom>
            <a:avLst/>
            <a:gdLst/>
            <a:ahLst/>
            <a:cxnLst/>
            <a:rect l="l" t="t" r="r" b="b"/>
            <a:pathLst>
              <a:path w="1794509" h="111759">
                <a:moveTo>
                  <a:pt x="1738166" y="0"/>
                </a:moveTo>
                <a:lnTo>
                  <a:pt x="1716429" y="4388"/>
                </a:lnTo>
                <a:lnTo>
                  <a:pt x="1698678" y="16356"/>
                </a:lnTo>
                <a:lnTo>
                  <a:pt x="1686710" y="34107"/>
                </a:lnTo>
                <a:lnTo>
                  <a:pt x="1682322" y="55844"/>
                </a:lnTo>
                <a:lnTo>
                  <a:pt x="1686710" y="77582"/>
                </a:lnTo>
                <a:lnTo>
                  <a:pt x="1698678" y="95332"/>
                </a:lnTo>
                <a:lnTo>
                  <a:pt x="1716429" y="107300"/>
                </a:lnTo>
                <a:lnTo>
                  <a:pt x="1738166" y="111689"/>
                </a:lnTo>
                <a:lnTo>
                  <a:pt x="1759904" y="107300"/>
                </a:lnTo>
                <a:lnTo>
                  <a:pt x="1777655" y="95332"/>
                </a:lnTo>
                <a:lnTo>
                  <a:pt x="1789623" y="77582"/>
                </a:lnTo>
                <a:lnTo>
                  <a:pt x="1791897" y="66315"/>
                </a:lnTo>
                <a:lnTo>
                  <a:pt x="1738166" y="66315"/>
                </a:lnTo>
                <a:lnTo>
                  <a:pt x="1738166" y="45373"/>
                </a:lnTo>
                <a:lnTo>
                  <a:pt x="1791897" y="45373"/>
                </a:lnTo>
                <a:lnTo>
                  <a:pt x="1789623" y="34107"/>
                </a:lnTo>
                <a:lnTo>
                  <a:pt x="1777655" y="16356"/>
                </a:lnTo>
                <a:lnTo>
                  <a:pt x="1759904" y="4388"/>
                </a:lnTo>
                <a:lnTo>
                  <a:pt x="1738166" y="0"/>
                </a:lnTo>
                <a:close/>
              </a:path>
              <a:path w="1794509" h="111759">
                <a:moveTo>
                  <a:pt x="1684436" y="45373"/>
                </a:moveTo>
                <a:lnTo>
                  <a:pt x="0" y="45373"/>
                </a:lnTo>
                <a:lnTo>
                  <a:pt x="0" y="66315"/>
                </a:lnTo>
                <a:lnTo>
                  <a:pt x="1684436" y="66315"/>
                </a:lnTo>
                <a:lnTo>
                  <a:pt x="1682322" y="55844"/>
                </a:lnTo>
                <a:lnTo>
                  <a:pt x="1684436" y="45373"/>
                </a:lnTo>
                <a:close/>
              </a:path>
              <a:path w="1794509" h="111759">
                <a:moveTo>
                  <a:pt x="1791897" y="45373"/>
                </a:moveTo>
                <a:lnTo>
                  <a:pt x="1738166" y="45373"/>
                </a:lnTo>
                <a:lnTo>
                  <a:pt x="1738166" y="66315"/>
                </a:lnTo>
                <a:lnTo>
                  <a:pt x="1791897" y="66315"/>
                </a:lnTo>
                <a:lnTo>
                  <a:pt x="1794011" y="55844"/>
                </a:lnTo>
                <a:lnTo>
                  <a:pt x="1791897" y="45373"/>
                </a:lnTo>
                <a:close/>
              </a:path>
            </a:pathLst>
          </a:custGeom>
          <a:solidFill>
            <a:srgbClr val="CBCBCB"/>
          </a:solidFill>
        </p:spPr>
        <p:txBody>
          <a:bodyPr wrap="square" lIns="0" tIns="0" rIns="0" bIns="0" rtlCol="0"/>
          <a:lstStyle/>
          <a:p>
            <a:endParaRPr dirty="0"/>
          </a:p>
        </p:txBody>
      </p:sp>
      <p:sp>
        <p:nvSpPr>
          <p:cNvPr id="10" name="object 10">
            <a:extLst>
              <a:ext uri="{FF2B5EF4-FFF2-40B4-BE49-F238E27FC236}">
                <a16:creationId xmlns:a16="http://schemas.microsoft.com/office/drawing/2014/main" id="{220450FA-65DC-0B87-0239-41F754A891C9}"/>
              </a:ext>
            </a:extLst>
          </p:cNvPr>
          <p:cNvSpPr/>
          <p:nvPr/>
        </p:nvSpPr>
        <p:spPr>
          <a:xfrm>
            <a:off x="11096945" y="3850068"/>
            <a:ext cx="549910" cy="353695"/>
          </a:xfrm>
          <a:custGeom>
            <a:avLst/>
            <a:gdLst/>
            <a:ahLst/>
            <a:cxnLst/>
            <a:rect l="l" t="t" r="r" b="b"/>
            <a:pathLst>
              <a:path w="549909" h="353695">
                <a:moveTo>
                  <a:pt x="535306" y="3"/>
                </a:moveTo>
                <a:lnTo>
                  <a:pt x="369150" y="0"/>
                </a:lnTo>
                <a:lnTo>
                  <a:pt x="353007" y="19659"/>
                </a:lnTo>
                <a:lnTo>
                  <a:pt x="354524" y="27280"/>
                </a:lnTo>
                <a:lnTo>
                  <a:pt x="356397" y="30780"/>
                </a:lnTo>
                <a:lnTo>
                  <a:pt x="423811" y="98167"/>
                </a:lnTo>
                <a:lnTo>
                  <a:pt x="294504" y="227474"/>
                </a:lnTo>
                <a:lnTo>
                  <a:pt x="208406" y="141350"/>
                </a:lnTo>
                <a:lnTo>
                  <a:pt x="206241" y="139902"/>
                </a:lnTo>
                <a:lnTo>
                  <a:pt x="201474" y="137926"/>
                </a:lnTo>
                <a:lnTo>
                  <a:pt x="198920" y="137417"/>
                </a:lnTo>
                <a:lnTo>
                  <a:pt x="193759" y="137417"/>
                </a:lnTo>
                <a:lnTo>
                  <a:pt x="2069" y="323556"/>
                </a:lnTo>
                <a:lnTo>
                  <a:pt x="0" y="328552"/>
                </a:lnTo>
                <a:lnTo>
                  <a:pt x="0" y="338972"/>
                </a:lnTo>
                <a:lnTo>
                  <a:pt x="2069" y="343968"/>
                </a:lnTo>
                <a:lnTo>
                  <a:pt x="9437" y="351336"/>
                </a:lnTo>
                <a:lnTo>
                  <a:pt x="14433" y="353406"/>
                </a:lnTo>
                <a:lnTo>
                  <a:pt x="24853" y="353406"/>
                </a:lnTo>
                <a:lnTo>
                  <a:pt x="29850" y="351336"/>
                </a:lnTo>
                <a:lnTo>
                  <a:pt x="196339" y="184822"/>
                </a:lnTo>
                <a:lnTo>
                  <a:pt x="282437" y="270946"/>
                </a:lnTo>
                <a:lnTo>
                  <a:pt x="284602" y="272394"/>
                </a:lnTo>
                <a:lnTo>
                  <a:pt x="289369" y="274370"/>
                </a:lnTo>
                <a:lnTo>
                  <a:pt x="291924" y="274879"/>
                </a:lnTo>
                <a:lnTo>
                  <a:pt x="297084" y="274879"/>
                </a:lnTo>
                <a:lnTo>
                  <a:pt x="299639" y="274370"/>
                </a:lnTo>
                <a:lnTo>
                  <a:pt x="304406" y="272394"/>
                </a:lnTo>
                <a:lnTo>
                  <a:pt x="306571" y="270946"/>
                </a:lnTo>
                <a:lnTo>
                  <a:pt x="451567" y="125923"/>
                </a:lnTo>
                <a:lnTo>
                  <a:pt x="518954" y="193338"/>
                </a:lnTo>
                <a:lnTo>
                  <a:pt x="522454" y="195210"/>
                </a:lnTo>
                <a:lnTo>
                  <a:pt x="530075" y="196728"/>
                </a:lnTo>
                <a:lnTo>
                  <a:pt x="534025" y="196339"/>
                </a:lnTo>
                <a:lnTo>
                  <a:pt x="541204" y="193365"/>
                </a:lnTo>
                <a:lnTo>
                  <a:pt x="544271" y="190846"/>
                </a:lnTo>
                <a:lnTo>
                  <a:pt x="548585" y="184383"/>
                </a:lnTo>
                <a:lnTo>
                  <a:pt x="549735" y="180584"/>
                </a:lnTo>
                <a:lnTo>
                  <a:pt x="549732" y="19635"/>
                </a:lnTo>
                <a:lnTo>
                  <a:pt x="549732" y="14428"/>
                </a:lnTo>
                <a:lnTo>
                  <a:pt x="547663" y="9435"/>
                </a:lnTo>
                <a:lnTo>
                  <a:pt x="540300" y="2071"/>
                </a:lnTo>
                <a:lnTo>
                  <a:pt x="535306" y="3"/>
                </a:lnTo>
                <a:close/>
              </a:path>
            </a:pathLst>
          </a:custGeom>
          <a:solidFill>
            <a:srgbClr val="6E42E5"/>
          </a:solidFill>
        </p:spPr>
        <p:txBody>
          <a:bodyPr wrap="square" lIns="0" tIns="0" rIns="0" bIns="0" rtlCol="0"/>
          <a:lstStyle/>
          <a:p>
            <a:endParaRPr dirty="0"/>
          </a:p>
        </p:txBody>
      </p:sp>
      <p:sp>
        <p:nvSpPr>
          <p:cNvPr id="13" name="object 13">
            <a:extLst>
              <a:ext uri="{FF2B5EF4-FFF2-40B4-BE49-F238E27FC236}">
                <a16:creationId xmlns:a16="http://schemas.microsoft.com/office/drawing/2014/main" id="{6039D139-2732-BB98-EC95-D17A8CBE1B96}"/>
              </a:ext>
            </a:extLst>
          </p:cNvPr>
          <p:cNvSpPr/>
          <p:nvPr/>
        </p:nvSpPr>
        <p:spPr>
          <a:xfrm>
            <a:off x="11136226" y="4940393"/>
            <a:ext cx="471805" cy="491490"/>
          </a:xfrm>
          <a:custGeom>
            <a:avLst/>
            <a:gdLst/>
            <a:ahLst/>
            <a:cxnLst/>
            <a:rect l="l" t="t" r="r" b="b"/>
            <a:pathLst>
              <a:path w="471804" h="491489">
                <a:moveTo>
                  <a:pt x="431924" y="0"/>
                </a:moveTo>
                <a:lnTo>
                  <a:pt x="39265" y="0"/>
                </a:lnTo>
                <a:lnTo>
                  <a:pt x="31569" y="761"/>
                </a:lnTo>
                <a:lnTo>
                  <a:pt x="761" y="31569"/>
                </a:lnTo>
                <a:lnTo>
                  <a:pt x="0" y="39265"/>
                </a:lnTo>
                <a:lnTo>
                  <a:pt x="0" y="176696"/>
                </a:lnTo>
                <a:lnTo>
                  <a:pt x="4882" y="237210"/>
                </a:lnTo>
                <a:lnTo>
                  <a:pt x="18183" y="289662"/>
                </a:lnTo>
                <a:lnTo>
                  <a:pt x="37882" y="334483"/>
                </a:lnTo>
                <a:lnTo>
                  <a:pt x="61960" y="372105"/>
                </a:lnTo>
                <a:lnTo>
                  <a:pt x="88396" y="402960"/>
                </a:lnTo>
                <a:lnTo>
                  <a:pt x="156723" y="456708"/>
                </a:lnTo>
                <a:lnTo>
                  <a:pt x="193144" y="475926"/>
                </a:lnTo>
                <a:lnTo>
                  <a:pt x="230514" y="490135"/>
                </a:lnTo>
                <a:lnTo>
                  <a:pt x="233889" y="491053"/>
                </a:lnTo>
                <a:lnTo>
                  <a:pt x="237447" y="491053"/>
                </a:lnTo>
                <a:lnTo>
                  <a:pt x="278164" y="475926"/>
                </a:lnTo>
                <a:lnTo>
                  <a:pt x="314582" y="456708"/>
                </a:lnTo>
                <a:lnTo>
                  <a:pt x="356165" y="427482"/>
                </a:lnTo>
                <a:lnTo>
                  <a:pt x="409273" y="372105"/>
                </a:lnTo>
                <a:lnTo>
                  <a:pt x="433325" y="334483"/>
                </a:lnTo>
                <a:lnTo>
                  <a:pt x="442267" y="314126"/>
                </a:lnTo>
                <a:lnTo>
                  <a:pt x="230387" y="314126"/>
                </a:lnTo>
                <a:lnTo>
                  <a:pt x="225394" y="312058"/>
                </a:lnTo>
                <a:lnTo>
                  <a:pt x="218030" y="304694"/>
                </a:lnTo>
                <a:lnTo>
                  <a:pt x="215962" y="299700"/>
                </a:lnTo>
                <a:lnTo>
                  <a:pt x="215962" y="235594"/>
                </a:lnTo>
                <a:lnTo>
                  <a:pt x="151856" y="235594"/>
                </a:lnTo>
                <a:lnTo>
                  <a:pt x="146862" y="233526"/>
                </a:lnTo>
                <a:lnTo>
                  <a:pt x="139498" y="226162"/>
                </a:lnTo>
                <a:lnTo>
                  <a:pt x="137430" y="221168"/>
                </a:lnTo>
                <a:lnTo>
                  <a:pt x="137430" y="210755"/>
                </a:lnTo>
                <a:lnTo>
                  <a:pt x="139498" y="205761"/>
                </a:lnTo>
                <a:lnTo>
                  <a:pt x="146862" y="198397"/>
                </a:lnTo>
                <a:lnTo>
                  <a:pt x="151856" y="196329"/>
                </a:lnTo>
                <a:lnTo>
                  <a:pt x="215962" y="196329"/>
                </a:lnTo>
                <a:lnTo>
                  <a:pt x="215962" y="132223"/>
                </a:lnTo>
                <a:lnTo>
                  <a:pt x="218030" y="127229"/>
                </a:lnTo>
                <a:lnTo>
                  <a:pt x="225394" y="119865"/>
                </a:lnTo>
                <a:lnTo>
                  <a:pt x="230387" y="117797"/>
                </a:lnTo>
                <a:lnTo>
                  <a:pt x="471189" y="117797"/>
                </a:lnTo>
                <a:lnTo>
                  <a:pt x="471189" y="39265"/>
                </a:lnTo>
                <a:lnTo>
                  <a:pt x="446950" y="2988"/>
                </a:lnTo>
                <a:lnTo>
                  <a:pt x="439620" y="761"/>
                </a:lnTo>
                <a:lnTo>
                  <a:pt x="431924" y="0"/>
                </a:lnTo>
                <a:close/>
              </a:path>
              <a:path w="471804" h="491489">
                <a:moveTo>
                  <a:pt x="471189" y="117797"/>
                </a:moveTo>
                <a:lnTo>
                  <a:pt x="240801" y="117797"/>
                </a:lnTo>
                <a:lnTo>
                  <a:pt x="245795" y="119865"/>
                </a:lnTo>
                <a:lnTo>
                  <a:pt x="253159" y="127229"/>
                </a:lnTo>
                <a:lnTo>
                  <a:pt x="255227" y="132223"/>
                </a:lnTo>
                <a:lnTo>
                  <a:pt x="255227" y="196329"/>
                </a:lnTo>
                <a:lnTo>
                  <a:pt x="319333" y="196329"/>
                </a:lnTo>
                <a:lnTo>
                  <a:pt x="324327" y="198397"/>
                </a:lnTo>
                <a:lnTo>
                  <a:pt x="331691" y="205761"/>
                </a:lnTo>
                <a:lnTo>
                  <a:pt x="333759" y="210755"/>
                </a:lnTo>
                <a:lnTo>
                  <a:pt x="333759" y="221168"/>
                </a:lnTo>
                <a:lnTo>
                  <a:pt x="331691" y="226162"/>
                </a:lnTo>
                <a:lnTo>
                  <a:pt x="324327" y="233526"/>
                </a:lnTo>
                <a:lnTo>
                  <a:pt x="319333" y="235594"/>
                </a:lnTo>
                <a:lnTo>
                  <a:pt x="255227" y="235594"/>
                </a:lnTo>
                <a:lnTo>
                  <a:pt x="255227" y="299700"/>
                </a:lnTo>
                <a:lnTo>
                  <a:pt x="253159" y="304694"/>
                </a:lnTo>
                <a:lnTo>
                  <a:pt x="245795" y="312058"/>
                </a:lnTo>
                <a:lnTo>
                  <a:pt x="240801" y="314126"/>
                </a:lnTo>
                <a:lnTo>
                  <a:pt x="442267" y="314126"/>
                </a:lnTo>
                <a:lnTo>
                  <a:pt x="453012" y="289662"/>
                </a:lnTo>
                <a:lnTo>
                  <a:pt x="466308" y="237210"/>
                </a:lnTo>
                <a:lnTo>
                  <a:pt x="471189" y="176696"/>
                </a:lnTo>
                <a:lnTo>
                  <a:pt x="471189" y="117797"/>
                </a:lnTo>
                <a:close/>
              </a:path>
            </a:pathLst>
          </a:custGeom>
          <a:solidFill>
            <a:srgbClr val="6E42E5"/>
          </a:solidFill>
        </p:spPr>
        <p:txBody>
          <a:bodyPr wrap="square" lIns="0" tIns="0" rIns="0" bIns="0" rtlCol="0"/>
          <a:lstStyle/>
          <a:p>
            <a:endParaRPr dirty="0"/>
          </a:p>
        </p:txBody>
      </p:sp>
      <p:sp>
        <p:nvSpPr>
          <p:cNvPr id="16" name="object 16">
            <a:extLst>
              <a:ext uri="{FF2B5EF4-FFF2-40B4-BE49-F238E27FC236}">
                <a16:creationId xmlns:a16="http://schemas.microsoft.com/office/drawing/2014/main" id="{BA434C5D-9733-B6C4-6F08-90C6C5085A7E}"/>
              </a:ext>
            </a:extLst>
          </p:cNvPr>
          <p:cNvSpPr/>
          <p:nvPr/>
        </p:nvSpPr>
        <p:spPr>
          <a:xfrm>
            <a:off x="11136226" y="5991388"/>
            <a:ext cx="432434" cy="549910"/>
          </a:xfrm>
          <a:custGeom>
            <a:avLst/>
            <a:gdLst/>
            <a:ahLst/>
            <a:cxnLst/>
            <a:rect l="l" t="t" r="r" b="b"/>
            <a:pathLst>
              <a:path w="432434" h="549910">
                <a:moveTo>
                  <a:pt x="348484" y="157063"/>
                </a:moveTo>
                <a:lnTo>
                  <a:pt x="196329" y="157063"/>
                </a:lnTo>
                <a:lnTo>
                  <a:pt x="196299" y="218030"/>
                </a:lnTo>
                <a:lnTo>
                  <a:pt x="195975" y="224079"/>
                </a:lnTo>
                <a:lnTo>
                  <a:pt x="194916" y="230387"/>
                </a:lnTo>
                <a:lnTo>
                  <a:pt x="194885" y="230573"/>
                </a:lnTo>
                <a:lnTo>
                  <a:pt x="193074" y="236903"/>
                </a:lnTo>
                <a:lnTo>
                  <a:pt x="134976" y="294861"/>
                </a:lnTo>
                <a:lnTo>
                  <a:pt x="126766" y="302194"/>
                </a:lnTo>
                <a:lnTo>
                  <a:pt x="103591" y="339141"/>
                </a:lnTo>
                <a:lnTo>
                  <a:pt x="98164" y="371503"/>
                </a:lnTo>
                <a:lnTo>
                  <a:pt x="98164" y="510455"/>
                </a:lnTo>
                <a:lnTo>
                  <a:pt x="122403" y="546732"/>
                </a:lnTo>
                <a:lnTo>
                  <a:pt x="137430" y="549721"/>
                </a:lnTo>
                <a:lnTo>
                  <a:pt x="392658" y="549721"/>
                </a:lnTo>
                <a:lnTo>
                  <a:pt x="428935" y="525482"/>
                </a:lnTo>
                <a:lnTo>
                  <a:pt x="431924" y="510455"/>
                </a:lnTo>
                <a:lnTo>
                  <a:pt x="431924" y="479705"/>
                </a:lnTo>
                <a:lnTo>
                  <a:pt x="430185" y="431469"/>
                </a:lnTo>
                <a:lnTo>
                  <a:pt x="424974" y="383642"/>
                </a:lnTo>
                <a:lnTo>
                  <a:pt x="416338" y="336408"/>
                </a:lnTo>
                <a:lnTo>
                  <a:pt x="404323" y="289950"/>
                </a:lnTo>
                <a:lnTo>
                  <a:pt x="388977" y="244451"/>
                </a:lnTo>
                <a:lnTo>
                  <a:pt x="370349" y="200094"/>
                </a:lnTo>
                <a:lnTo>
                  <a:pt x="348484" y="157063"/>
                </a:lnTo>
                <a:close/>
              </a:path>
              <a:path w="432434" h="549910">
                <a:moveTo>
                  <a:pt x="294493" y="0"/>
                </a:moveTo>
                <a:lnTo>
                  <a:pt x="117797" y="0"/>
                </a:lnTo>
                <a:lnTo>
                  <a:pt x="110101" y="761"/>
                </a:lnTo>
                <a:lnTo>
                  <a:pt x="79293" y="31569"/>
                </a:lnTo>
                <a:lnTo>
                  <a:pt x="78531" y="39265"/>
                </a:lnTo>
                <a:lnTo>
                  <a:pt x="78531" y="157063"/>
                </a:lnTo>
                <a:lnTo>
                  <a:pt x="77389" y="168607"/>
                </a:lnTo>
                <a:lnTo>
                  <a:pt x="52309" y="206066"/>
                </a:lnTo>
                <a:lnTo>
                  <a:pt x="19632" y="215962"/>
                </a:lnTo>
                <a:lnTo>
                  <a:pt x="14425" y="215962"/>
                </a:lnTo>
                <a:lnTo>
                  <a:pt x="9432" y="218030"/>
                </a:lnTo>
                <a:lnTo>
                  <a:pt x="2068" y="225394"/>
                </a:lnTo>
                <a:lnTo>
                  <a:pt x="0" y="230387"/>
                </a:lnTo>
                <a:lnTo>
                  <a:pt x="0" y="240801"/>
                </a:lnTo>
                <a:lnTo>
                  <a:pt x="2068" y="245795"/>
                </a:lnTo>
                <a:lnTo>
                  <a:pt x="9432" y="253159"/>
                </a:lnTo>
                <a:lnTo>
                  <a:pt x="14425" y="255227"/>
                </a:lnTo>
                <a:lnTo>
                  <a:pt x="19632" y="255227"/>
                </a:lnTo>
                <a:lnTo>
                  <a:pt x="57198" y="247755"/>
                </a:lnTo>
                <a:lnTo>
                  <a:pt x="89045" y="226476"/>
                </a:lnTo>
                <a:lnTo>
                  <a:pt x="110325" y="194629"/>
                </a:lnTo>
                <a:lnTo>
                  <a:pt x="117797" y="157063"/>
                </a:lnTo>
                <a:lnTo>
                  <a:pt x="417498" y="157063"/>
                </a:lnTo>
                <a:lnTo>
                  <a:pt x="422491" y="154994"/>
                </a:lnTo>
                <a:lnTo>
                  <a:pt x="429855" y="147631"/>
                </a:lnTo>
                <a:lnTo>
                  <a:pt x="431924" y="142637"/>
                </a:lnTo>
                <a:lnTo>
                  <a:pt x="431924" y="137430"/>
                </a:lnTo>
                <a:lnTo>
                  <a:pt x="429963" y="117797"/>
                </a:lnTo>
                <a:lnTo>
                  <a:pt x="117797" y="117797"/>
                </a:lnTo>
                <a:lnTo>
                  <a:pt x="117797" y="39265"/>
                </a:lnTo>
                <a:lnTo>
                  <a:pt x="390373" y="39265"/>
                </a:lnTo>
                <a:lnTo>
                  <a:pt x="370705" y="23135"/>
                </a:lnTo>
                <a:lnTo>
                  <a:pt x="347063" y="10500"/>
                </a:lnTo>
                <a:lnTo>
                  <a:pt x="321419" y="2689"/>
                </a:lnTo>
                <a:lnTo>
                  <a:pt x="294493" y="0"/>
                </a:lnTo>
                <a:close/>
              </a:path>
              <a:path w="432434" h="549910">
                <a:moveTo>
                  <a:pt x="390373" y="39265"/>
                </a:moveTo>
                <a:lnTo>
                  <a:pt x="294493" y="39265"/>
                </a:lnTo>
                <a:lnTo>
                  <a:pt x="311269" y="40731"/>
                </a:lnTo>
                <a:lnTo>
                  <a:pt x="327435" y="44995"/>
                </a:lnTo>
                <a:lnTo>
                  <a:pt x="368640" y="73156"/>
                </a:lnTo>
                <a:lnTo>
                  <a:pt x="390694" y="117797"/>
                </a:lnTo>
                <a:lnTo>
                  <a:pt x="429963" y="117797"/>
                </a:lnTo>
                <a:lnTo>
                  <a:pt x="408901" y="61430"/>
                </a:lnTo>
                <a:lnTo>
                  <a:pt x="391628" y="40295"/>
                </a:lnTo>
                <a:lnTo>
                  <a:pt x="390373" y="39265"/>
                </a:lnTo>
                <a:close/>
              </a:path>
            </a:pathLst>
          </a:custGeom>
          <a:solidFill>
            <a:srgbClr val="6E42E5"/>
          </a:solidFill>
        </p:spPr>
        <p:txBody>
          <a:bodyPr wrap="square" lIns="0" tIns="0" rIns="0" bIns="0" rtlCol="0"/>
          <a:lstStyle/>
          <a:p>
            <a:endParaRPr dirty="0"/>
          </a:p>
        </p:txBody>
      </p:sp>
      <p:sp>
        <p:nvSpPr>
          <p:cNvPr id="19" name="object 19">
            <a:extLst>
              <a:ext uri="{FF2B5EF4-FFF2-40B4-BE49-F238E27FC236}">
                <a16:creationId xmlns:a16="http://schemas.microsoft.com/office/drawing/2014/main" id="{47704772-C841-25FB-753A-F85430E788A4}"/>
              </a:ext>
            </a:extLst>
          </p:cNvPr>
          <p:cNvSpPr/>
          <p:nvPr/>
        </p:nvSpPr>
        <p:spPr>
          <a:xfrm>
            <a:off x="11116588" y="7170691"/>
            <a:ext cx="549910" cy="471805"/>
          </a:xfrm>
          <a:custGeom>
            <a:avLst/>
            <a:gdLst/>
            <a:ahLst/>
            <a:cxnLst/>
            <a:rect l="l" t="t" r="r" b="b"/>
            <a:pathLst>
              <a:path w="549909" h="471804">
                <a:moveTo>
                  <a:pt x="471189" y="0"/>
                </a:moveTo>
                <a:lnTo>
                  <a:pt x="39265" y="0"/>
                </a:lnTo>
                <a:lnTo>
                  <a:pt x="31569" y="761"/>
                </a:lnTo>
                <a:lnTo>
                  <a:pt x="761" y="31569"/>
                </a:lnTo>
                <a:lnTo>
                  <a:pt x="0" y="39265"/>
                </a:lnTo>
                <a:lnTo>
                  <a:pt x="0" y="353392"/>
                </a:lnTo>
                <a:lnTo>
                  <a:pt x="24239" y="389669"/>
                </a:lnTo>
                <a:lnTo>
                  <a:pt x="39265" y="392658"/>
                </a:lnTo>
                <a:lnTo>
                  <a:pt x="333759" y="392658"/>
                </a:lnTo>
                <a:lnTo>
                  <a:pt x="333728" y="455018"/>
                </a:lnTo>
                <a:lnTo>
                  <a:pt x="349943" y="471374"/>
                </a:lnTo>
                <a:lnTo>
                  <a:pt x="356809" y="471374"/>
                </a:lnTo>
                <a:lnTo>
                  <a:pt x="360211" y="470466"/>
                </a:lnTo>
                <a:lnTo>
                  <a:pt x="422107" y="435016"/>
                </a:lnTo>
                <a:lnTo>
                  <a:pt x="510482" y="435016"/>
                </a:lnTo>
                <a:lnTo>
                  <a:pt x="510479" y="417714"/>
                </a:lnTo>
                <a:lnTo>
                  <a:pt x="373172" y="417714"/>
                </a:lnTo>
                <a:lnTo>
                  <a:pt x="373172" y="323943"/>
                </a:lnTo>
                <a:lnTo>
                  <a:pt x="510460" y="323943"/>
                </a:lnTo>
                <a:lnTo>
                  <a:pt x="510455" y="298101"/>
                </a:lnTo>
                <a:lnTo>
                  <a:pt x="513860" y="294493"/>
                </a:lnTo>
                <a:lnTo>
                  <a:pt x="422107" y="294493"/>
                </a:lnTo>
                <a:lnTo>
                  <a:pt x="409109" y="293532"/>
                </a:lnTo>
                <a:lnTo>
                  <a:pt x="373023" y="279604"/>
                </a:lnTo>
                <a:lnTo>
                  <a:pt x="348906" y="255229"/>
                </a:lnTo>
                <a:lnTo>
                  <a:pt x="112593" y="255229"/>
                </a:lnTo>
                <a:lnTo>
                  <a:pt x="107596" y="253159"/>
                </a:lnTo>
                <a:lnTo>
                  <a:pt x="100233" y="245795"/>
                </a:lnTo>
                <a:lnTo>
                  <a:pt x="98164" y="240801"/>
                </a:lnTo>
                <a:lnTo>
                  <a:pt x="98164" y="230387"/>
                </a:lnTo>
                <a:lnTo>
                  <a:pt x="100233" y="225394"/>
                </a:lnTo>
                <a:lnTo>
                  <a:pt x="107596" y="218030"/>
                </a:lnTo>
                <a:lnTo>
                  <a:pt x="112590" y="215962"/>
                </a:lnTo>
                <a:lnTo>
                  <a:pt x="334385" y="215962"/>
                </a:lnTo>
                <a:lnTo>
                  <a:pt x="334186" y="214815"/>
                </a:lnTo>
                <a:lnTo>
                  <a:pt x="333970" y="206145"/>
                </a:lnTo>
                <a:lnTo>
                  <a:pt x="333864" y="201845"/>
                </a:lnTo>
                <a:lnTo>
                  <a:pt x="335457" y="188909"/>
                </a:lnTo>
                <a:lnTo>
                  <a:pt x="338839" y="176696"/>
                </a:lnTo>
                <a:lnTo>
                  <a:pt x="112590" y="176696"/>
                </a:lnTo>
                <a:lnTo>
                  <a:pt x="107596" y="174627"/>
                </a:lnTo>
                <a:lnTo>
                  <a:pt x="100233" y="167263"/>
                </a:lnTo>
                <a:lnTo>
                  <a:pt x="98164" y="162270"/>
                </a:lnTo>
                <a:lnTo>
                  <a:pt x="98164" y="151856"/>
                </a:lnTo>
                <a:lnTo>
                  <a:pt x="100233" y="146862"/>
                </a:lnTo>
                <a:lnTo>
                  <a:pt x="107596" y="139498"/>
                </a:lnTo>
                <a:lnTo>
                  <a:pt x="112590" y="137430"/>
                </a:lnTo>
                <a:lnTo>
                  <a:pt x="366876" y="137430"/>
                </a:lnTo>
                <a:lnTo>
                  <a:pt x="369506" y="135162"/>
                </a:lnTo>
                <a:lnTo>
                  <a:pt x="380460" y="128229"/>
                </a:lnTo>
                <a:lnTo>
                  <a:pt x="392311" y="122973"/>
                </a:lnTo>
                <a:lnTo>
                  <a:pt x="404871" y="119495"/>
                </a:lnTo>
                <a:lnTo>
                  <a:pt x="417807" y="117902"/>
                </a:lnTo>
                <a:lnTo>
                  <a:pt x="513959" y="117902"/>
                </a:lnTo>
                <a:lnTo>
                  <a:pt x="510455" y="114189"/>
                </a:lnTo>
                <a:lnTo>
                  <a:pt x="510455" y="39265"/>
                </a:lnTo>
                <a:lnTo>
                  <a:pt x="509694" y="31569"/>
                </a:lnTo>
                <a:lnTo>
                  <a:pt x="478885" y="761"/>
                </a:lnTo>
                <a:lnTo>
                  <a:pt x="471189" y="0"/>
                </a:lnTo>
                <a:close/>
              </a:path>
              <a:path w="549909" h="471804">
                <a:moveTo>
                  <a:pt x="510482" y="435016"/>
                </a:moveTo>
                <a:lnTo>
                  <a:pt x="422107" y="435016"/>
                </a:lnTo>
                <a:lnTo>
                  <a:pt x="484003" y="470466"/>
                </a:lnTo>
                <a:lnTo>
                  <a:pt x="487405" y="471374"/>
                </a:lnTo>
                <a:lnTo>
                  <a:pt x="494271" y="471374"/>
                </a:lnTo>
                <a:lnTo>
                  <a:pt x="510486" y="455018"/>
                </a:lnTo>
                <a:lnTo>
                  <a:pt x="510482" y="435016"/>
                </a:lnTo>
                <a:close/>
              </a:path>
              <a:path w="549909" h="471804">
                <a:moveTo>
                  <a:pt x="425640" y="392658"/>
                </a:moveTo>
                <a:lnTo>
                  <a:pt x="418721" y="392658"/>
                </a:lnTo>
                <a:lnTo>
                  <a:pt x="415405" y="393539"/>
                </a:lnTo>
                <a:lnTo>
                  <a:pt x="373172" y="417714"/>
                </a:lnTo>
                <a:lnTo>
                  <a:pt x="471189" y="417714"/>
                </a:lnTo>
                <a:lnTo>
                  <a:pt x="428956" y="393539"/>
                </a:lnTo>
                <a:lnTo>
                  <a:pt x="425640" y="392658"/>
                </a:lnTo>
                <a:close/>
              </a:path>
              <a:path w="549909" h="471804">
                <a:moveTo>
                  <a:pt x="510460" y="323943"/>
                </a:moveTo>
                <a:lnTo>
                  <a:pt x="471337" y="323943"/>
                </a:lnTo>
                <a:lnTo>
                  <a:pt x="471290" y="353392"/>
                </a:lnTo>
                <a:lnTo>
                  <a:pt x="471189" y="417714"/>
                </a:lnTo>
                <a:lnTo>
                  <a:pt x="510479" y="417714"/>
                </a:lnTo>
                <a:lnTo>
                  <a:pt x="510460" y="323943"/>
                </a:lnTo>
                <a:close/>
              </a:path>
              <a:path w="549909" h="471804">
                <a:moveTo>
                  <a:pt x="471337" y="323943"/>
                </a:moveTo>
                <a:lnTo>
                  <a:pt x="373172" y="323943"/>
                </a:lnTo>
                <a:lnTo>
                  <a:pt x="385031" y="328221"/>
                </a:lnTo>
                <a:lnTo>
                  <a:pt x="397225" y="331299"/>
                </a:lnTo>
                <a:lnTo>
                  <a:pt x="409663" y="333159"/>
                </a:lnTo>
                <a:lnTo>
                  <a:pt x="422254" y="333784"/>
                </a:lnTo>
                <a:lnTo>
                  <a:pt x="434846" y="333159"/>
                </a:lnTo>
                <a:lnTo>
                  <a:pt x="447284" y="331299"/>
                </a:lnTo>
                <a:lnTo>
                  <a:pt x="459478" y="328221"/>
                </a:lnTo>
                <a:lnTo>
                  <a:pt x="471337" y="323943"/>
                </a:lnTo>
                <a:close/>
              </a:path>
              <a:path w="549909" h="471804">
                <a:moveTo>
                  <a:pt x="513959" y="117902"/>
                </a:moveTo>
                <a:lnTo>
                  <a:pt x="417807" y="117902"/>
                </a:lnTo>
                <a:lnTo>
                  <a:pt x="430767" y="118222"/>
                </a:lnTo>
                <a:lnTo>
                  <a:pt x="443540" y="120436"/>
                </a:lnTo>
                <a:lnTo>
                  <a:pt x="478155" y="137851"/>
                </a:lnTo>
                <a:lnTo>
                  <a:pt x="501881" y="168214"/>
                </a:lnTo>
                <a:lnTo>
                  <a:pt x="501988" y="168403"/>
                </a:lnTo>
                <a:lnTo>
                  <a:pt x="506651" y="180499"/>
                </a:lnTo>
                <a:lnTo>
                  <a:pt x="509494" y="193147"/>
                </a:lnTo>
                <a:lnTo>
                  <a:pt x="510455" y="206145"/>
                </a:lnTo>
                <a:lnTo>
                  <a:pt x="510029" y="214815"/>
                </a:lnTo>
                <a:lnTo>
                  <a:pt x="495566" y="255229"/>
                </a:lnTo>
                <a:lnTo>
                  <a:pt x="463763" y="284056"/>
                </a:lnTo>
                <a:lnTo>
                  <a:pt x="422107" y="294493"/>
                </a:lnTo>
                <a:lnTo>
                  <a:pt x="513860" y="294493"/>
                </a:lnTo>
                <a:lnTo>
                  <a:pt x="539490" y="256138"/>
                </a:lnTo>
                <a:lnTo>
                  <a:pt x="549067" y="218983"/>
                </a:lnTo>
                <a:lnTo>
                  <a:pt x="549716" y="206145"/>
                </a:lnTo>
                <a:lnTo>
                  <a:pt x="549067" y="193307"/>
                </a:lnTo>
                <a:lnTo>
                  <a:pt x="539490" y="156152"/>
                </a:lnTo>
                <a:lnTo>
                  <a:pt x="519279" y="123538"/>
                </a:lnTo>
                <a:lnTo>
                  <a:pt x="513959" y="117902"/>
                </a:lnTo>
                <a:close/>
              </a:path>
              <a:path w="549909" h="471804">
                <a:moveTo>
                  <a:pt x="334385" y="215962"/>
                </a:moveTo>
                <a:lnTo>
                  <a:pt x="260434" y="215962"/>
                </a:lnTo>
                <a:lnTo>
                  <a:pt x="265428" y="218030"/>
                </a:lnTo>
                <a:lnTo>
                  <a:pt x="272792" y="225394"/>
                </a:lnTo>
                <a:lnTo>
                  <a:pt x="274860" y="230387"/>
                </a:lnTo>
                <a:lnTo>
                  <a:pt x="274860" y="240801"/>
                </a:lnTo>
                <a:lnTo>
                  <a:pt x="272792" y="245795"/>
                </a:lnTo>
                <a:lnTo>
                  <a:pt x="265428" y="253159"/>
                </a:lnTo>
                <a:lnTo>
                  <a:pt x="260431" y="255229"/>
                </a:lnTo>
                <a:lnTo>
                  <a:pt x="348906" y="255229"/>
                </a:lnTo>
                <a:lnTo>
                  <a:pt x="346346" y="251595"/>
                </a:lnTo>
                <a:lnTo>
                  <a:pt x="340484" y="239954"/>
                </a:lnTo>
                <a:lnTo>
                  <a:pt x="336398" y="227578"/>
                </a:lnTo>
                <a:lnTo>
                  <a:pt x="334385" y="215962"/>
                </a:lnTo>
                <a:close/>
              </a:path>
              <a:path w="549909" h="471804">
                <a:moveTo>
                  <a:pt x="366876" y="137430"/>
                </a:moveTo>
                <a:lnTo>
                  <a:pt x="260434" y="137430"/>
                </a:lnTo>
                <a:lnTo>
                  <a:pt x="265428" y="139498"/>
                </a:lnTo>
                <a:lnTo>
                  <a:pt x="272792" y="146862"/>
                </a:lnTo>
                <a:lnTo>
                  <a:pt x="274860" y="151856"/>
                </a:lnTo>
                <a:lnTo>
                  <a:pt x="274860" y="162270"/>
                </a:lnTo>
                <a:lnTo>
                  <a:pt x="272792" y="167263"/>
                </a:lnTo>
                <a:lnTo>
                  <a:pt x="265428" y="174627"/>
                </a:lnTo>
                <a:lnTo>
                  <a:pt x="260434" y="176696"/>
                </a:lnTo>
                <a:lnTo>
                  <a:pt x="338839" y="176696"/>
                </a:lnTo>
                <a:lnTo>
                  <a:pt x="338935" y="176349"/>
                </a:lnTo>
                <a:lnTo>
                  <a:pt x="344191" y="164498"/>
                </a:lnTo>
                <a:lnTo>
                  <a:pt x="351124" y="153544"/>
                </a:lnTo>
                <a:lnTo>
                  <a:pt x="359636" y="143674"/>
                </a:lnTo>
                <a:lnTo>
                  <a:pt x="366876" y="137430"/>
                </a:lnTo>
                <a:close/>
              </a:path>
            </a:pathLst>
          </a:custGeom>
          <a:solidFill>
            <a:srgbClr val="6E42E5"/>
          </a:solidFill>
        </p:spPr>
        <p:txBody>
          <a:bodyPr wrap="square" lIns="0" tIns="0" rIns="0" bIns="0" rtlCol="0"/>
          <a:lstStyle/>
          <a:p>
            <a:endParaRPr dirty="0"/>
          </a:p>
        </p:txBody>
      </p:sp>
      <p:sp>
        <p:nvSpPr>
          <p:cNvPr id="22" name="object 22">
            <a:extLst>
              <a:ext uri="{FF2B5EF4-FFF2-40B4-BE49-F238E27FC236}">
                <a16:creationId xmlns:a16="http://schemas.microsoft.com/office/drawing/2014/main" id="{7550A17F-5421-6AE7-EF5B-C01973132121}"/>
              </a:ext>
            </a:extLst>
          </p:cNvPr>
          <p:cNvSpPr/>
          <p:nvPr/>
        </p:nvSpPr>
        <p:spPr>
          <a:xfrm>
            <a:off x="11096960" y="8300218"/>
            <a:ext cx="549910" cy="412750"/>
          </a:xfrm>
          <a:custGeom>
            <a:avLst/>
            <a:gdLst/>
            <a:ahLst/>
            <a:cxnLst/>
            <a:rect l="l" t="t" r="r" b="b"/>
            <a:pathLst>
              <a:path w="549909" h="412750">
                <a:moveTo>
                  <a:pt x="535295" y="294493"/>
                </a:moveTo>
                <a:lnTo>
                  <a:pt x="14425" y="294493"/>
                </a:lnTo>
                <a:lnTo>
                  <a:pt x="9432" y="296562"/>
                </a:lnTo>
                <a:lnTo>
                  <a:pt x="2068" y="303925"/>
                </a:lnTo>
                <a:lnTo>
                  <a:pt x="0" y="308919"/>
                </a:lnTo>
                <a:lnTo>
                  <a:pt x="0" y="353392"/>
                </a:lnTo>
                <a:lnTo>
                  <a:pt x="17251" y="395040"/>
                </a:lnTo>
                <a:lnTo>
                  <a:pt x="58898" y="412291"/>
                </a:lnTo>
                <a:lnTo>
                  <a:pt x="490822" y="412291"/>
                </a:lnTo>
                <a:lnTo>
                  <a:pt x="532470" y="395040"/>
                </a:lnTo>
                <a:lnTo>
                  <a:pt x="546121" y="373025"/>
                </a:lnTo>
                <a:lnTo>
                  <a:pt x="53691" y="373025"/>
                </a:lnTo>
                <a:lnTo>
                  <a:pt x="48698" y="370956"/>
                </a:lnTo>
                <a:lnTo>
                  <a:pt x="41334" y="363593"/>
                </a:lnTo>
                <a:lnTo>
                  <a:pt x="39265" y="358599"/>
                </a:lnTo>
                <a:lnTo>
                  <a:pt x="39265" y="333759"/>
                </a:lnTo>
                <a:lnTo>
                  <a:pt x="549721" y="333759"/>
                </a:lnTo>
                <a:lnTo>
                  <a:pt x="549721" y="308919"/>
                </a:lnTo>
                <a:lnTo>
                  <a:pt x="547653" y="303925"/>
                </a:lnTo>
                <a:lnTo>
                  <a:pt x="540289" y="296562"/>
                </a:lnTo>
                <a:lnTo>
                  <a:pt x="535295" y="294493"/>
                </a:lnTo>
                <a:close/>
              </a:path>
              <a:path w="549909" h="412750">
                <a:moveTo>
                  <a:pt x="549721" y="333759"/>
                </a:moveTo>
                <a:lnTo>
                  <a:pt x="510455" y="333759"/>
                </a:lnTo>
                <a:lnTo>
                  <a:pt x="510455" y="358599"/>
                </a:lnTo>
                <a:lnTo>
                  <a:pt x="508387" y="363593"/>
                </a:lnTo>
                <a:lnTo>
                  <a:pt x="501023" y="370956"/>
                </a:lnTo>
                <a:lnTo>
                  <a:pt x="496029" y="373025"/>
                </a:lnTo>
                <a:lnTo>
                  <a:pt x="546121" y="373025"/>
                </a:lnTo>
                <a:lnTo>
                  <a:pt x="548579" y="364936"/>
                </a:lnTo>
                <a:lnTo>
                  <a:pt x="549721" y="353392"/>
                </a:lnTo>
                <a:lnTo>
                  <a:pt x="549721" y="333759"/>
                </a:lnTo>
                <a:close/>
              </a:path>
              <a:path w="549909" h="412750">
                <a:moveTo>
                  <a:pt x="451556" y="0"/>
                </a:moveTo>
                <a:lnTo>
                  <a:pt x="98164" y="0"/>
                </a:lnTo>
                <a:lnTo>
                  <a:pt x="86620" y="1142"/>
                </a:lnTo>
                <a:lnTo>
                  <a:pt x="49161" y="26221"/>
                </a:lnTo>
                <a:lnTo>
                  <a:pt x="39265" y="58898"/>
                </a:lnTo>
                <a:lnTo>
                  <a:pt x="39265" y="294493"/>
                </a:lnTo>
                <a:lnTo>
                  <a:pt x="510455" y="294493"/>
                </a:lnTo>
                <a:lnTo>
                  <a:pt x="510455" y="98164"/>
                </a:lnTo>
                <a:lnTo>
                  <a:pt x="230387" y="98164"/>
                </a:lnTo>
                <a:lnTo>
                  <a:pt x="225394" y="96096"/>
                </a:lnTo>
                <a:lnTo>
                  <a:pt x="218030" y="88732"/>
                </a:lnTo>
                <a:lnTo>
                  <a:pt x="215962" y="83738"/>
                </a:lnTo>
                <a:lnTo>
                  <a:pt x="215962" y="73324"/>
                </a:lnTo>
                <a:lnTo>
                  <a:pt x="218030" y="68330"/>
                </a:lnTo>
                <a:lnTo>
                  <a:pt x="225394" y="60967"/>
                </a:lnTo>
                <a:lnTo>
                  <a:pt x="230387" y="58898"/>
                </a:lnTo>
                <a:lnTo>
                  <a:pt x="510455" y="58898"/>
                </a:lnTo>
                <a:lnTo>
                  <a:pt x="509313" y="47354"/>
                </a:lnTo>
                <a:lnTo>
                  <a:pt x="484234" y="9895"/>
                </a:lnTo>
                <a:lnTo>
                  <a:pt x="463101" y="1142"/>
                </a:lnTo>
                <a:lnTo>
                  <a:pt x="451556" y="0"/>
                </a:lnTo>
                <a:close/>
              </a:path>
              <a:path w="549909" h="412750">
                <a:moveTo>
                  <a:pt x="510455" y="58898"/>
                </a:moveTo>
                <a:lnTo>
                  <a:pt x="319333" y="58898"/>
                </a:lnTo>
                <a:lnTo>
                  <a:pt x="324327" y="60967"/>
                </a:lnTo>
                <a:lnTo>
                  <a:pt x="331691" y="68330"/>
                </a:lnTo>
                <a:lnTo>
                  <a:pt x="333759" y="73324"/>
                </a:lnTo>
                <a:lnTo>
                  <a:pt x="333759" y="83738"/>
                </a:lnTo>
                <a:lnTo>
                  <a:pt x="331691" y="88732"/>
                </a:lnTo>
                <a:lnTo>
                  <a:pt x="324327" y="96096"/>
                </a:lnTo>
                <a:lnTo>
                  <a:pt x="319333" y="98164"/>
                </a:lnTo>
                <a:lnTo>
                  <a:pt x="510455" y="98164"/>
                </a:lnTo>
                <a:lnTo>
                  <a:pt x="510455" y="58898"/>
                </a:lnTo>
                <a:close/>
              </a:path>
            </a:pathLst>
          </a:custGeom>
          <a:solidFill>
            <a:srgbClr val="6E42E5"/>
          </a:solidFill>
        </p:spPr>
        <p:txBody>
          <a:bodyPr wrap="square" lIns="0" tIns="0" rIns="0" bIns="0" rtlCol="0"/>
          <a:lstStyle/>
          <a:p>
            <a:endParaRPr dirty="0"/>
          </a:p>
        </p:txBody>
      </p:sp>
      <p:grpSp>
        <p:nvGrpSpPr>
          <p:cNvPr id="25" name="object 25">
            <a:extLst>
              <a:ext uri="{FF2B5EF4-FFF2-40B4-BE49-F238E27FC236}">
                <a16:creationId xmlns:a16="http://schemas.microsoft.com/office/drawing/2014/main" id="{3BBE2A56-F71A-D741-7C53-840103A7F2EA}"/>
              </a:ext>
            </a:extLst>
          </p:cNvPr>
          <p:cNvGrpSpPr/>
          <p:nvPr/>
        </p:nvGrpSpPr>
        <p:grpSpPr>
          <a:xfrm>
            <a:off x="1047088" y="3216910"/>
            <a:ext cx="7318375" cy="7162165"/>
            <a:chOff x="1047088" y="2806197"/>
            <a:chExt cx="7318375" cy="7162165"/>
          </a:xfrm>
        </p:grpSpPr>
        <p:sp>
          <p:nvSpPr>
            <p:cNvPr id="26" name="object 26">
              <a:extLst>
                <a:ext uri="{FF2B5EF4-FFF2-40B4-BE49-F238E27FC236}">
                  <a16:creationId xmlns:a16="http://schemas.microsoft.com/office/drawing/2014/main" id="{6517D553-4020-7472-173C-BF8B256D9EF9}"/>
                </a:ext>
              </a:extLst>
            </p:cNvPr>
            <p:cNvSpPr/>
            <p:nvPr/>
          </p:nvSpPr>
          <p:spPr>
            <a:xfrm>
              <a:off x="1047088" y="7984397"/>
              <a:ext cx="3659504" cy="1984375"/>
            </a:xfrm>
            <a:custGeom>
              <a:avLst/>
              <a:gdLst/>
              <a:ahLst/>
              <a:cxnLst/>
              <a:rect l="l" t="t" r="r" b="b"/>
              <a:pathLst>
                <a:path w="3659504" h="1984375">
                  <a:moveTo>
                    <a:pt x="0" y="0"/>
                  </a:moveTo>
                  <a:lnTo>
                    <a:pt x="0" y="520266"/>
                  </a:lnTo>
                  <a:lnTo>
                    <a:pt x="3659037" y="1983881"/>
                  </a:lnTo>
                  <a:lnTo>
                    <a:pt x="3659037" y="1463614"/>
                  </a:lnTo>
                  <a:lnTo>
                    <a:pt x="0" y="0"/>
                  </a:lnTo>
                  <a:close/>
                </a:path>
              </a:pathLst>
            </a:custGeom>
            <a:solidFill>
              <a:srgbClr val="6E42E5"/>
            </a:solidFill>
          </p:spPr>
          <p:txBody>
            <a:bodyPr wrap="square" lIns="0" tIns="0" rIns="0" bIns="0" rtlCol="0"/>
            <a:lstStyle/>
            <a:p>
              <a:endParaRPr dirty="0"/>
            </a:p>
          </p:txBody>
        </p:sp>
        <p:sp>
          <p:nvSpPr>
            <p:cNvPr id="27" name="object 27">
              <a:extLst>
                <a:ext uri="{FF2B5EF4-FFF2-40B4-BE49-F238E27FC236}">
                  <a16:creationId xmlns:a16="http://schemas.microsoft.com/office/drawing/2014/main" id="{28279652-0763-AA5C-AF26-C391605D5E84}"/>
                </a:ext>
              </a:extLst>
            </p:cNvPr>
            <p:cNvSpPr/>
            <p:nvPr/>
          </p:nvSpPr>
          <p:spPr>
            <a:xfrm>
              <a:off x="1047088" y="6423152"/>
              <a:ext cx="7318375" cy="3025140"/>
            </a:xfrm>
            <a:custGeom>
              <a:avLst/>
              <a:gdLst/>
              <a:ahLst/>
              <a:cxnLst/>
              <a:rect l="l" t="t" r="r" b="b"/>
              <a:pathLst>
                <a:path w="7318375" h="3025140">
                  <a:moveTo>
                    <a:pt x="3659037" y="0"/>
                  </a:moveTo>
                  <a:lnTo>
                    <a:pt x="0" y="1561189"/>
                  </a:lnTo>
                  <a:lnTo>
                    <a:pt x="3659037" y="3024804"/>
                  </a:lnTo>
                  <a:lnTo>
                    <a:pt x="7318074" y="1561189"/>
                  </a:lnTo>
                  <a:lnTo>
                    <a:pt x="3659037" y="0"/>
                  </a:lnTo>
                  <a:close/>
                </a:path>
              </a:pathLst>
            </a:custGeom>
            <a:solidFill>
              <a:srgbClr val="E2D9FA"/>
            </a:solidFill>
          </p:spPr>
          <p:txBody>
            <a:bodyPr wrap="square" lIns="0" tIns="0" rIns="0" bIns="0" rtlCol="0"/>
            <a:lstStyle/>
            <a:p>
              <a:endParaRPr dirty="0"/>
            </a:p>
          </p:txBody>
        </p:sp>
        <p:sp>
          <p:nvSpPr>
            <p:cNvPr id="28" name="object 28">
              <a:extLst>
                <a:ext uri="{FF2B5EF4-FFF2-40B4-BE49-F238E27FC236}">
                  <a16:creationId xmlns:a16="http://schemas.microsoft.com/office/drawing/2014/main" id="{CD34A312-286D-61D7-389C-82781EC20DC9}"/>
                </a:ext>
              </a:extLst>
            </p:cNvPr>
            <p:cNvSpPr/>
            <p:nvPr/>
          </p:nvSpPr>
          <p:spPr>
            <a:xfrm>
              <a:off x="4706126" y="7984397"/>
              <a:ext cx="3659504" cy="1971675"/>
            </a:xfrm>
            <a:custGeom>
              <a:avLst/>
              <a:gdLst/>
              <a:ahLst/>
              <a:cxnLst/>
              <a:rect l="l" t="t" r="r" b="b"/>
              <a:pathLst>
                <a:path w="3659504" h="1971675">
                  <a:moveTo>
                    <a:pt x="3659037" y="0"/>
                  </a:moveTo>
                  <a:lnTo>
                    <a:pt x="3659037" y="507776"/>
                  </a:lnTo>
                  <a:lnTo>
                    <a:pt x="0" y="1971391"/>
                  </a:lnTo>
                  <a:lnTo>
                    <a:pt x="0" y="1463615"/>
                  </a:lnTo>
                  <a:lnTo>
                    <a:pt x="3659037" y="0"/>
                  </a:lnTo>
                  <a:close/>
                </a:path>
              </a:pathLst>
            </a:custGeom>
            <a:solidFill>
              <a:srgbClr val="997BED"/>
            </a:solidFill>
          </p:spPr>
          <p:txBody>
            <a:bodyPr wrap="square" lIns="0" tIns="0" rIns="0" bIns="0" rtlCol="0"/>
            <a:lstStyle/>
            <a:p>
              <a:endParaRPr dirty="0"/>
            </a:p>
          </p:txBody>
        </p:sp>
        <p:sp>
          <p:nvSpPr>
            <p:cNvPr id="29" name="object 29">
              <a:extLst>
                <a:ext uri="{FF2B5EF4-FFF2-40B4-BE49-F238E27FC236}">
                  <a16:creationId xmlns:a16="http://schemas.microsoft.com/office/drawing/2014/main" id="{813D9F50-F0B6-B4FC-AB9A-242BF1DD4C87}"/>
                </a:ext>
              </a:extLst>
            </p:cNvPr>
            <p:cNvSpPr/>
            <p:nvPr/>
          </p:nvSpPr>
          <p:spPr>
            <a:xfrm>
              <a:off x="1778895" y="6792864"/>
              <a:ext cx="2927350" cy="1667510"/>
            </a:xfrm>
            <a:custGeom>
              <a:avLst/>
              <a:gdLst/>
              <a:ahLst/>
              <a:cxnLst/>
              <a:rect l="l" t="t" r="r" b="b"/>
              <a:pathLst>
                <a:path w="2927350" h="1667509">
                  <a:moveTo>
                    <a:pt x="0" y="0"/>
                  </a:moveTo>
                  <a:lnTo>
                    <a:pt x="0" y="496145"/>
                  </a:lnTo>
                  <a:lnTo>
                    <a:pt x="2927230" y="1667037"/>
                  </a:lnTo>
                  <a:lnTo>
                    <a:pt x="2927230" y="1170891"/>
                  </a:lnTo>
                  <a:lnTo>
                    <a:pt x="0" y="0"/>
                  </a:lnTo>
                  <a:close/>
                </a:path>
              </a:pathLst>
            </a:custGeom>
            <a:solidFill>
              <a:srgbClr val="6E42E5"/>
            </a:solidFill>
          </p:spPr>
          <p:txBody>
            <a:bodyPr wrap="square" lIns="0" tIns="0" rIns="0" bIns="0" rtlCol="0"/>
            <a:lstStyle/>
            <a:p>
              <a:endParaRPr dirty="0"/>
            </a:p>
          </p:txBody>
        </p:sp>
        <p:sp>
          <p:nvSpPr>
            <p:cNvPr id="30" name="object 30">
              <a:extLst>
                <a:ext uri="{FF2B5EF4-FFF2-40B4-BE49-F238E27FC236}">
                  <a16:creationId xmlns:a16="http://schemas.microsoft.com/office/drawing/2014/main" id="{B0A31BC7-5944-39E4-42B1-631EE667B3EC}"/>
                </a:ext>
              </a:extLst>
            </p:cNvPr>
            <p:cNvSpPr/>
            <p:nvPr/>
          </p:nvSpPr>
          <p:spPr>
            <a:xfrm>
              <a:off x="1778895" y="5543904"/>
              <a:ext cx="5854700" cy="2419985"/>
            </a:xfrm>
            <a:custGeom>
              <a:avLst/>
              <a:gdLst/>
              <a:ahLst/>
              <a:cxnLst/>
              <a:rect l="l" t="t" r="r" b="b"/>
              <a:pathLst>
                <a:path w="5854700" h="2419984">
                  <a:moveTo>
                    <a:pt x="2927230" y="0"/>
                  </a:moveTo>
                  <a:lnTo>
                    <a:pt x="0" y="1248951"/>
                  </a:lnTo>
                  <a:lnTo>
                    <a:pt x="2927230" y="2419843"/>
                  </a:lnTo>
                  <a:lnTo>
                    <a:pt x="5854460" y="1248951"/>
                  </a:lnTo>
                  <a:lnTo>
                    <a:pt x="2927230" y="0"/>
                  </a:lnTo>
                  <a:close/>
                </a:path>
              </a:pathLst>
            </a:custGeom>
            <a:solidFill>
              <a:srgbClr val="E2D9FA"/>
            </a:solidFill>
          </p:spPr>
          <p:txBody>
            <a:bodyPr wrap="square" lIns="0" tIns="0" rIns="0" bIns="0" rtlCol="0"/>
            <a:lstStyle/>
            <a:p>
              <a:endParaRPr dirty="0"/>
            </a:p>
          </p:txBody>
        </p:sp>
        <p:sp>
          <p:nvSpPr>
            <p:cNvPr id="31" name="object 31">
              <a:extLst>
                <a:ext uri="{FF2B5EF4-FFF2-40B4-BE49-F238E27FC236}">
                  <a16:creationId xmlns:a16="http://schemas.microsoft.com/office/drawing/2014/main" id="{8D997F6F-F7DF-C8CE-E9A9-BFC314E8A64E}"/>
                </a:ext>
              </a:extLst>
            </p:cNvPr>
            <p:cNvSpPr/>
            <p:nvPr/>
          </p:nvSpPr>
          <p:spPr>
            <a:xfrm>
              <a:off x="4706127" y="6792864"/>
              <a:ext cx="2927350" cy="1657350"/>
            </a:xfrm>
            <a:custGeom>
              <a:avLst/>
              <a:gdLst/>
              <a:ahLst/>
              <a:cxnLst/>
              <a:rect l="l" t="t" r="r" b="b"/>
              <a:pathLst>
                <a:path w="2927350" h="1657350">
                  <a:moveTo>
                    <a:pt x="2927230" y="0"/>
                  </a:moveTo>
                  <a:lnTo>
                    <a:pt x="2927230" y="486154"/>
                  </a:lnTo>
                  <a:lnTo>
                    <a:pt x="0" y="1657046"/>
                  </a:lnTo>
                  <a:lnTo>
                    <a:pt x="0" y="1170892"/>
                  </a:lnTo>
                  <a:lnTo>
                    <a:pt x="2927230" y="0"/>
                  </a:lnTo>
                  <a:close/>
                </a:path>
              </a:pathLst>
            </a:custGeom>
            <a:solidFill>
              <a:srgbClr val="997BED"/>
            </a:solidFill>
          </p:spPr>
          <p:txBody>
            <a:bodyPr wrap="square" lIns="0" tIns="0" rIns="0" bIns="0" rtlCol="0"/>
            <a:lstStyle/>
            <a:p>
              <a:endParaRPr dirty="0"/>
            </a:p>
          </p:txBody>
        </p:sp>
        <p:sp>
          <p:nvSpPr>
            <p:cNvPr id="32" name="object 32">
              <a:extLst>
                <a:ext uri="{FF2B5EF4-FFF2-40B4-BE49-F238E27FC236}">
                  <a16:creationId xmlns:a16="http://schemas.microsoft.com/office/drawing/2014/main" id="{6322B9A4-CCDF-0ED3-9E45-2FA5B6683FFA}"/>
                </a:ext>
              </a:extLst>
            </p:cNvPr>
            <p:cNvSpPr/>
            <p:nvPr/>
          </p:nvSpPr>
          <p:spPr>
            <a:xfrm>
              <a:off x="2364344" y="5673788"/>
              <a:ext cx="2341880" cy="1437640"/>
            </a:xfrm>
            <a:custGeom>
              <a:avLst/>
              <a:gdLst/>
              <a:ahLst/>
              <a:cxnLst/>
              <a:rect l="l" t="t" r="r" b="b"/>
              <a:pathLst>
                <a:path w="2341879" h="1437640">
                  <a:moveTo>
                    <a:pt x="0" y="0"/>
                  </a:moveTo>
                  <a:lnTo>
                    <a:pt x="0" y="500829"/>
                  </a:lnTo>
                  <a:lnTo>
                    <a:pt x="2341783" y="1437543"/>
                  </a:lnTo>
                  <a:lnTo>
                    <a:pt x="2341783" y="936713"/>
                  </a:lnTo>
                  <a:lnTo>
                    <a:pt x="0" y="0"/>
                  </a:lnTo>
                  <a:close/>
                </a:path>
              </a:pathLst>
            </a:custGeom>
            <a:solidFill>
              <a:srgbClr val="6E42E5"/>
            </a:solidFill>
          </p:spPr>
          <p:txBody>
            <a:bodyPr wrap="square" lIns="0" tIns="0" rIns="0" bIns="0" rtlCol="0"/>
            <a:lstStyle/>
            <a:p>
              <a:endParaRPr dirty="0"/>
            </a:p>
          </p:txBody>
        </p:sp>
        <p:sp>
          <p:nvSpPr>
            <p:cNvPr id="33" name="object 33">
              <a:extLst>
                <a:ext uri="{FF2B5EF4-FFF2-40B4-BE49-F238E27FC236}">
                  <a16:creationId xmlns:a16="http://schemas.microsoft.com/office/drawing/2014/main" id="{F25CD18E-8C17-F136-47C1-F93EB6D4C007}"/>
                </a:ext>
              </a:extLst>
            </p:cNvPr>
            <p:cNvSpPr/>
            <p:nvPr/>
          </p:nvSpPr>
          <p:spPr>
            <a:xfrm>
              <a:off x="2364344" y="4674616"/>
              <a:ext cx="4683760" cy="1936114"/>
            </a:xfrm>
            <a:custGeom>
              <a:avLst/>
              <a:gdLst/>
              <a:ahLst/>
              <a:cxnLst/>
              <a:rect l="l" t="t" r="r" b="b"/>
              <a:pathLst>
                <a:path w="4683759" h="1936115">
                  <a:moveTo>
                    <a:pt x="2341783" y="0"/>
                  </a:moveTo>
                  <a:lnTo>
                    <a:pt x="0" y="999161"/>
                  </a:lnTo>
                  <a:lnTo>
                    <a:pt x="2341783" y="1935874"/>
                  </a:lnTo>
                  <a:lnTo>
                    <a:pt x="4683567" y="999161"/>
                  </a:lnTo>
                  <a:lnTo>
                    <a:pt x="2341783" y="0"/>
                  </a:lnTo>
                  <a:close/>
                </a:path>
              </a:pathLst>
            </a:custGeom>
            <a:solidFill>
              <a:srgbClr val="E2D9FA"/>
            </a:solidFill>
          </p:spPr>
          <p:txBody>
            <a:bodyPr wrap="square" lIns="0" tIns="0" rIns="0" bIns="0" rtlCol="0"/>
            <a:lstStyle/>
            <a:p>
              <a:endParaRPr dirty="0"/>
            </a:p>
          </p:txBody>
        </p:sp>
        <p:sp>
          <p:nvSpPr>
            <p:cNvPr id="34" name="object 34">
              <a:extLst>
                <a:ext uri="{FF2B5EF4-FFF2-40B4-BE49-F238E27FC236}">
                  <a16:creationId xmlns:a16="http://schemas.microsoft.com/office/drawing/2014/main" id="{E18D9BD2-9AF3-4057-4C5D-E84C4CBCD869}"/>
                </a:ext>
              </a:extLst>
            </p:cNvPr>
            <p:cNvSpPr/>
            <p:nvPr/>
          </p:nvSpPr>
          <p:spPr>
            <a:xfrm>
              <a:off x="4706129" y="5673788"/>
              <a:ext cx="2341880" cy="1437640"/>
            </a:xfrm>
            <a:custGeom>
              <a:avLst/>
              <a:gdLst/>
              <a:ahLst/>
              <a:cxnLst/>
              <a:rect l="l" t="t" r="r" b="b"/>
              <a:pathLst>
                <a:path w="2341879" h="1437640">
                  <a:moveTo>
                    <a:pt x="2341783" y="0"/>
                  </a:moveTo>
                  <a:lnTo>
                    <a:pt x="2341783" y="500829"/>
                  </a:lnTo>
                  <a:lnTo>
                    <a:pt x="0" y="1437543"/>
                  </a:lnTo>
                  <a:lnTo>
                    <a:pt x="0" y="936713"/>
                  </a:lnTo>
                  <a:lnTo>
                    <a:pt x="2341783" y="0"/>
                  </a:lnTo>
                  <a:close/>
                </a:path>
              </a:pathLst>
            </a:custGeom>
            <a:solidFill>
              <a:srgbClr val="997BED"/>
            </a:solidFill>
          </p:spPr>
          <p:txBody>
            <a:bodyPr wrap="square" lIns="0" tIns="0" rIns="0" bIns="0" rtlCol="0"/>
            <a:lstStyle/>
            <a:p>
              <a:endParaRPr dirty="0"/>
            </a:p>
          </p:txBody>
        </p:sp>
        <p:sp>
          <p:nvSpPr>
            <p:cNvPr id="35" name="object 35">
              <a:extLst>
                <a:ext uri="{FF2B5EF4-FFF2-40B4-BE49-F238E27FC236}">
                  <a16:creationId xmlns:a16="http://schemas.microsoft.com/office/drawing/2014/main" id="{403B5919-2BF3-F70C-FF87-66A6709FA7B5}"/>
                </a:ext>
              </a:extLst>
            </p:cNvPr>
            <p:cNvSpPr/>
            <p:nvPr/>
          </p:nvSpPr>
          <p:spPr>
            <a:xfrm>
              <a:off x="2832696" y="4534731"/>
              <a:ext cx="1873885" cy="1254125"/>
            </a:xfrm>
            <a:custGeom>
              <a:avLst/>
              <a:gdLst/>
              <a:ahLst/>
              <a:cxnLst/>
              <a:rect l="l" t="t" r="r" b="b"/>
              <a:pathLst>
                <a:path w="1873885" h="1254125">
                  <a:moveTo>
                    <a:pt x="0" y="0"/>
                  </a:moveTo>
                  <a:lnTo>
                    <a:pt x="0" y="504576"/>
                  </a:lnTo>
                  <a:lnTo>
                    <a:pt x="1873427" y="1253947"/>
                  </a:lnTo>
                  <a:lnTo>
                    <a:pt x="1873427" y="749370"/>
                  </a:lnTo>
                  <a:lnTo>
                    <a:pt x="0" y="0"/>
                  </a:lnTo>
                  <a:close/>
                </a:path>
              </a:pathLst>
            </a:custGeom>
            <a:solidFill>
              <a:srgbClr val="6E42E5"/>
            </a:solidFill>
          </p:spPr>
          <p:txBody>
            <a:bodyPr wrap="square" lIns="0" tIns="0" rIns="0" bIns="0" rtlCol="0"/>
            <a:lstStyle/>
            <a:p>
              <a:endParaRPr dirty="0"/>
            </a:p>
          </p:txBody>
        </p:sp>
        <p:sp>
          <p:nvSpPr>
            <p:cNvPr id="36" name="object 36">
              <a:extLst>
                <a:ext uri="{FF2B5EF4-FFF2-40B4-BE49-F238E27FC236}">
                  <a16:creationId xmlns:a16="http://schemas.microsoft.com/office/drawing/2014/main" id="{7BEAAE25-BA3D-E70F-D0D1-C4CB71C5818D}"/>
                </a:ext>
              </a:extLst>
            </p:cNvPr>
            <p:cNvSpPr/>
            <p:nvPr/>
          </p:nvSpPr>
          <p:spPr>
            <a:xfrm>
              <a:off x="2832696" y="3735427"/>
              <a:ext cx="3747135" cy="1548765"/>
            </a:xfrm>
            <a:custGeom>
              <a:avLst/>
              <a:gdLst/>
              <a:ahLst/>
              <a:cxnLst/>
              <a:rect l="l" t="t" r="r" b="b"/>
              <a:pathLst>
                <a:path w="3747134" h="1548764">
                  <a:moveTo>
                    <a:pt x="1873427" y="0"/>
                  </a:moveTo>
                  <a:lnTo>
                    <a:pt x="0" y="799328"/>
                  </a:lnTo>
                  <a:lnTo>
                    <a:pt x="1873427" y="1548699"/>
                  </a:lnTo>
                  <a:lnTo>
                    <a:pt x="3746854" y="799328"/>
                  </a:lnTo>
                  <a:lnTo>
                    <a:pt x="1873427" y="0"/>
                  </a:lnTo>
                  <a:close/>
                </a:path>
              </a:pathLst>
            </a:custGeom>
            <a:solidFill>
              <a:srgbClr val="E2D9FA"/>
            </a:solidFill>
          </p:spPr>
          <p:txBody>
            <a:bodyPr wrap="square" lIns="0" tIns="0" rIns="0" bIns="0" rtlCol="0"/>
            <a:lstStyle/>
            <a:p>
              <a:endParaRPr dirty="0"/>
            </a:p>
          </p:txBody>
        </p:sp>
        <p:sp>
          <p:nvSpPr>
            <p:cNvPr id="37" name="object 37">
              <a:extLst>
                <a:ext uri="{FF2B5EF4-FFF2-40B4-BE49-F238E27FC236}">
                  <a16:creationId xmlns:a16="http://schemas.microsoft.com/office/drawing/2014/main" id="{27444D8D-C730-FC0A-7B91-8491A847FF7B}"/>
                </a:ext>
              </a:extLst>
            </p:cNvPr>
            <p:cNvSpPr/>
            <p:nvPr/>
          </p:nvSpPr>
          <p:spPr>
            <a:xfrm>
              <a:off x="4706123" y="4534731"/>
              <a:ext cx="1873885" cy="1254125"/>
            </a:xfrm>
            <a:custGeom>
              <a:avLst/>
              <a:gdLst/>
              <a:ahLst/>
              <a:cxnLst/>
              <a:rect l="l" t="t" r="r" b="b"/>
              <a:pathLst>
                <a:path w="1873884" h="1254125">
                  <a:moveTo>
                    <a:pt x="1873427" y="0"/>
                  </a:moveTo>
                  <a:lnTo>
                    <a:pt x="1873427" y="504576"/>
                  </a:lnTo>
                  <a:lnTo>
                    <a:pt x="0" y="1253947"/>
                  </a:lnTo>
                  <a:lnTo>
                    <a:pt x="0" y="749370"/>
                  </a:lnTo>
                  <a:lnTo>
                    <a:pt x="1873427" y="0"/>
                  </a:lnTo>
                  <a:close/>
                </a:path>
              </a:pathLst>
            </a:custGeom>
            <a:solidFill>
              <a:srgbClr val="997BED"/>
            </a:solidFill>
          </p:spPr>
          <p:txBody>
            <a:bodyPr wrap="square" lIns="0" tIns="0" rIns="0" bIns="0" rtlCol="0"/>
            <a:lstStyle/>
            <a:p>
              <a:endParaRPr dirty="0"/>
            </a:p>
          </p:txBody>
        </p:sp>
        <p:sp>
          <p:nvSpPr>
            <p:cNvPr id="38" name="object 38">
              <a:extLst>
                <a:ext uri="{FF2B5EF4-FFF2-40B4-BE49-F238E27FC236}">
                  <a16:creationId xmlns:a16="http://schemas.microsoft.com/office/drawing/2014/main" id="{79C70DF2-2567-F562-5801-C365E32F61B8}"/>
                </a:ext>
              </a:extLst>
            </p:cNvPr>
            <p:cNvSpPr/>
            <p:nvPr/>
          </p:nvSpPr>
          <p:spPr>
            <a:xfrm>
              <a:off x="3207383" y="3445637"/>
              <a:ext cx="1499235" cy="1099185"/>
            </a:xfrm>
            <a:custGeom>
              <a:avLst/>
              <a:gdLst/>
              <a:ahLst/>
              <a:cxnLst/>
              <a:rect l="l" t="t" r="r" b="b"/>
              <a:pathLst>
                <a:path w="1499235" h="1099185">
                  <a:moveTo>
                    <a:pt x="0" y="0"/>
                  </a:moveTo>
                  <a:lnTo>
                    <a:pt x="0" y="499580"/>
                  </a:lnTo>
                  <a:lnTo>
                    <a:pt x="1498741" y="1099077"/>
                  </a:lnTo>
                  <a:lnTo>
                    <a:pt x="1498741" y="599496"/>
                  </a:lnTo>
                  <a:lnTo>
                    <a:pt x="0" y="0"/>
                  </a:lnTo>
                  <a:close/>
                </a:path>
              </a:pathLst>
            </a:custGeom>
            <a:solidFill>
              <a:srgbClr val="6E42E5"/>
            </a:solidFill>
          </p:spPr>
          <p:txBody>
            <a:bodyPr wrap="square" lIns="0" tIns="0" rIns="0" bIns="0" rtlCol="0"/>
            <a:lstStyle/>
            <a:p>
              <a:endParaRPr dirty="0"/>
            </a:p>
          </p:txBody>
        </p:sp>
        <p:sp>
          <p:nvSpPr>
            <p:cNvPr id="39" name="object 39">
              <a:extLst>
                <a:ext uri="{FF2B5EF4-FFF2-40B4-BE49-F238E27FC236}">
                  <a16:creationId xmlns:a16="http://schemas.microsoft.com/office/drawing/2014/main" id="{867FE6B6-4F0F-141C-ACD4-8EE2E44E4C9F}"/>
                </a:ext>
              </a:extLst>
            </p:cNvPr>
            <p:cNvSpPr/>
            <p:nvPr/>
          </p:nvSpPr>
          <p:spPr>
            <a:xfrm>
              <a:off x="3207383" y="2806197"/>
              <a:ext cx="2997835" cy="1239520"/>
            </a:xfrm>
            <a:custGeom>
              <a:avLst/>
              <a:gdLst/>
              <a:ahLst/>
              <a:cxnLst/>
              <a:rect l="l" t="t" r="r" b="b"/>
              <a:pathLst>
                <a:path w="2997835" h="1239520">
                  <a:moveTo>
                    <a:pt x="1498741" y="0"/>
                  </a:moveTo>
                  <a:lnTo>
                    <a:pt x="0" y="639463"/>
                  </a:lnTo>
                  <a:lnTo>
                    <a:pt x="1498741" y="1238959"/>
                  </a:lnTo>
                  <a:lnTo>
                    <a:pt x="2997482" y="639463"/>
                  </a:lnTo>
                  <a:lnTo>
                    <a:pt x="1498741" y="0"/>
                  </a:lnTo>
                  <a:close/>
                </a:path>
              </a:pathLst>
            </a:custGeom>
            <a:solidFill>
              <a:srgbClr val="E2D9FA"/>
            </a:solidFill>
          </p:spPr>
          <p:txBody>
            <a:bodyPr wrap="square" lIns="0" tIns="0" rIns="0" bIns="0" rtlCol="0"/>
            <a:lstStyle/>
            <a:p>
              <a:endParaRPr dirty="0"/>
            </a:p>
          </p:txBody>
        </p:sp>
        <p:sp>
          <p:nvSpPr>
            <p:cNvPr id="40" name="object 40">
              <a:extLst>
                <a:ext uri="{FF2B5EF4-FFF2-40B4-BE49-F238E27FC236}">
                  <a16:creationId xmlns:a16="http://schemas.microsoft.com/office/drawing/2014/main" id="{BA94B2D7-B7F6-7569-9626-C8BA83FC105A}"/>
                </a:ext>
              </a:extLst>
            </p:cNvPr>
            <p:cNvSpPr/>
            <p:nvPr/>
          </p:nvSpPr>
          <p:spPr>
            <a:xfrm>
              <a:off x="4706127" y="3445637"/>
              <a:ext cx="1499235" cy="1099185"/>
            </a:xfrm>
            <a:custGeom>
              <a:avLst/>
              <a:gdLst/>
              <a:ahLst/>
              <a:cxnLst/>
              <a:rect l="l" t="t" r="r" b="b"/>
              <a:pathLst>
                <a:path w="1499235" h="1099185">
                  <a:moveTo>
                    <a:pt x="1498741" y="0"/>
                  </a:moveTo>
                  <a:lnTo>
                    <a:pt x="1498741" y="499580"/>
                  </a:lnTo>
                  <a:lnTo>
                    <a:pt x="0" y="1099077"/>
                  </a:lnTo>
                  <a:lnTo>
                    <a:pt x="0" y="599496"/>
                  </a:lnTo>
                  <a:lnTo>
                    <a:pt x="1498741" y="0"/>
                  </a:lnTo>
                  <a:close/>
                </a:path>
              </a:pathLst>
            </a:custGeom>
            <a:solidFill>
              <a:srgbClr val="997BED"/>
            </a:solidFill>
          </p:spPr>
          <p:txBody>
            <a:bodyPr wrap="square" lIns="0" tIns="0" rIns="0" bIns="0" rtlCol="0"/>
            <a:lstStyle/>
            <a:p>
              <a:endParaRPr dirty="0"/>
            </a:p>
          </p:txBody>
        </p:sp>
      </p:grpSp>
      <p:sp>
        <p:nvSpPr>
          <p:cNvPr id="42" name="Google Shape;315;p25">
            <a:extLst>
              <a:ext uri="{FF2B5EF4-FFF2-40B4-BE49-F238E27FC236}">
                <a16:creationId xmlns:a16="http://schemas.microsoft.com/office/drawing/2014/main" id="{4EA34CA6-3FAE-9062-E771-8F0919635B6A}"/>
              </a:ext>
            </a:extLst>
          </p:cNvPr>
          <p:cNvSpPr/>
          <p:nvPr/>
        </p:nvSpPr>
        <p:spPr>
          <a:xfrm>
            <a:off x="1060451" y="1787375"/>
            <a:ext cx="9143999"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We have pioneered a full-stack, vertically integrated approach to building home service</a:t>
            </a:r>
          </a:p>
        </p:txBody>
      </p:sp>
      <p:sp>
        <p:nvSpPr>
          <p:cNvPr id="41" name="TextBox 40">
            <a:extLst>
              <a:ext uri="{FF2B5EF4-FFF2-40B4-BE49-F238E27FC236}">
                <a16:creationId xmlns:a16="http://schemas.microsoft.com/office/drawing/2014/main" id="{8B467D6A-1917-CFB0-8EC2-C30523AD642C}"/>
              </a:ext>
            </a:extLst>
          </p:cNvPr>
          <p:cNvSpPr txBox="1"/>
          <p:nvPr/>
        </p:nvSpPr>
        <p:spPr>
          <a:xfrm>
            <a:off x="984250" y="854075"/>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UC’s partner engagement model</a:t>
            </a:r>
            <a:endParaRPr lang="en-US" sz="4000"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8E5C40F1-1A94-CDDD-EB9B-B39CAA75B94B}"/>
              </a:ext>
            </a:extLst>
          </p:cNvPr>
          <p:cNvSpPr txBox="1"/>
          <p:nvPr/>
        </p:nvSpPr>
        <p:spPr>
          <a:xfrm>
            <a:off x="11880850" y="3626988"/>
            <a:ext cx="6477000" cy="477054"/>
          </a:xfrm>
          <a:prstGeom prst="rect">
            <a:avLst/>
          </a:prstGeom>
          <a:noFill/>
        </p:spPr>
        <p:txBody>
          <a:bodyPr wrap="square">
            <a:spAutoFit/>
          </a:bodyPr>
          <a:lstStyle/>
          <a:p>
            <a:r>
              <a:rPr lang="en" sz="2500" dirty="0">
                <a:latin typeface="Inter Medium"/>
                <a:ea typeface="Inter Medium"/>
                <a:sym typeface="Inter Medium"/>
              </a:rPr>
              <a:t>Brand, market access and best-in-class earnings </a:t>
            </a:r>
            <a:endParaRPr lang="en-US" sz="2500" dirty="0"/>
          </a:p>
        </p:txBody>
      </p:sp>
      <p:sp>
        <p:nvSpPr>
          <p:cNvPr id="44" name="Google Shape;315;p25">
            <a:extLst>
              <a:ext uri="{FF2B5EF4-FFF2-40B4-BE49-F238E27FC236}">
                <a16:creationId xmlns:a16="http://schemas.microsoft.com/office/drawing/2014/main" id="{56AFEA06-4D0E-9C34-D9D0-CA3F3A2FC10B}"/>
              </a:ext>
            </a:extLst>
          </p:cNvPr>
          <p:cNvSpPr/>
          <p:nvPr/>
        </p:nvSpPr>
        <p:spPr>
          <a:xfrm>
            <a:off x="11947865" y="4123348"/>
            <a:ext cx="6105185" cy="555536"/>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bg1">
                    <a:lumMod val="50000"/>
                  </a:schemeClr>
                </a:solidFill>
                <a:latin typeface="Inter Medium"/>
                <a:ea typeface="Inter Medium"/>
                <a:sym typeface="Inter Medium"/>
              </a:rPr>
              <a:t>Average monthly in hand earnings are INR 26.4K </a:t>
            </a:r>
            <a:endParaRPr sz="2000" dirty="0">
              <a:solidFill>
                <a:schemeClr val="bg1">
                  <a:lumMod val="50000"/>
                </a:schemeClr>
              </a:solidFill>
              <a:latin typeface="Inter Medium"/>
              <a:ea typeface="Inter Medium"/>
              <a:sym typeface="Inter Medium"/>
            </a:endParaRPr>
          </a:p>
        </p:txBody>
      </p:sp>
      <p:sp>
        <p:nvSpPr>
          <p:cNvPr id="2" name="TextBox 1">
            <a:extLst>
              <a:ext uri="{FF2B5EF4-FFF2-40B4-BE49-F238E27FC236}">
                <a16:creationId xmlns:a16="http://schemas.microsoft.com/office/drawing/2014/main" id="{E24BAF6E-7950-C997-A864-DC793E46218B}"/>
              </a:ext>
            </a:extLst>
          </p:cNvPr>
          <p:cNvSpPr txBox="1"/>
          <p:nvPr/>
        </p:nvSpPr>
        <p:spPr>
          <a:xfrm>
            <a:off x="11880850" y="4784892"/>
            <a:ext cx="6477000" cy="477054"/>
          </a:xfrm>
          <a:prstGeom prst="rect">
            <a:avLst/>
          </a:prstGeom>
          <a:noFill/>
        </p:spPr>
        <p:txBody>
          <a:bodyPr wrap="square">
            <a:spAutoFit/>
          </a:bodyPr>
          <a:lstStyle/>
          <a:p>
            <a:r>
              <a:rPr lang="en" sz="2500" dirty="0">
                <a:latin typeface="Inter Medium"/>
                <a:ea typeface="Inter Medium"/>
                <a:sym typeface="Inter Medium"/>
              </a:rPr>
              <a:t>Financing and insurance</a:t>
            </a:r>
            <a:endParaRPr lang="en-US" sz="2500" dirty="0"/>
          </a:p>
        </p:txBody>
      </p:sp>
      <p:sp>
        <p:nvSpPr>
          <p:cNvPr id="4" name="Google Shape;315;p25">
            <a:extLst>
              <a:ext uri="{FF2B5EF4-FFF2-40B4-BE49-F238E27FC236}">
                <a16:creationId xmlns:a16="http://schemas.microsoft.com/office/drawing/2014/main" id="{F3665373-545C-E757-5819-F206C3463360}"/>
              </a:ext>
            </a:extLst>
          </p:cNvPr>
          <p:cNvSpPr/>
          <p:nvPr/>
        </p:nvSpPr>
        <p:spPr>
          <a:xfrm>
            <a:off x="11947865" y="5281252"/>
            <a:ext cx="6105185" cy="555536"/>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bg1">
                    <a:lumMod val="50000"/>
                  </a:schemeClr>
                </a:solidFill>
                <a:latin typeface="Inter Medium"/>
                <a:ea typeface="Inter Medium"/>
                <a:sym typeface="Inter Medium"/>
              </a:rPr>
              <a:t>Social security for service professional well being</a:t>
            </a:r>
            <a:endParaRPr sz="2000" dirty="0">
              <a:solidFill>
                <a:schemeClr val="bg1">
                  <a:lumMod val="50000"/>
                </a:schemeClr>
              </a:solidFill>
              <a:latin typeface="Inter Medium"/>
              <a:ea typeface="Inter Medium"/>
              <a:sym typeface="Inter Medium"/>
            </a:endParaRPr>
          </a:p>
        </p:txBody>
      </p:sp>
      <p:sp>
        <p:nvSpPr>
          <p:cNvPr id="45" name="TextBox 44">
            <a:extLst>
              <a:ext uri="{FF2B5EF4-FFF2-40B4-BE49-F238E27FC236}">
                <a16:creationId xmlns:a16="http://schemas.microsoft.com/office/drawing/2014/main" id="{EA5AEC8D-F7E1-26A3-864D-C0DA74493CC5}"/>
              </a:ext>
            </a:extLst>
          </p:cNvPr>
          <p:cNvSpPr txBox="1"/>
          <p:nvPr/>
        </p:nvSpPr>
        <p:spPr>
          <a:xfrm>
            <a:off x="11880850" y="5836788"/>
            <a:ext cx="6477000" cy="477054"/>
          </a:xfrm>
          <a:prstGeom prst="rect">
            <a:avLst/>
          </a:prstGeom>
          <a:noFill/>
        </p:spPr>
        <p:txBody>
          <a:bodyPr wrap="square">
            <a:spAutoFit/>
          </a:bodyPr>
          <a:lstStyle/>
          <a:p>
            <a:r>
              <a:rPr lang="en" sz="2500" dirty="0">
                <a:latin typeface="Inter Medium"/>
                <a:ea typeface="Inter Medium"/>
                <a:sym typeface="Inter Medium"/>
              </a:rPr>
              <a:t>Products, tools and consumables</a:t>
            </a:r>
            <a:endParaRPr lang="en-US" sz="2500" dirty="0"/>
          </a:p>
        </p:txBody>
      </p:sp>
      <p:sp>
        <p:nvSpPr>
          <p:cNvPr id="46" name="Google Shape;315;p25">
            <a:extLst>
              <a:ext uri="{FF2B5EF4-FFF2-40B4-BE49-F238E27FC236}">
                <a16:creationId xmlns:a16="http://schemas.microsoft.com/office/drawing/2014/main" id="{5AF2EC8D-9FB7-8C5C-3241-DF575EAC03CD}"/>
              </a:ext>
            </a:extLst>
          </p:cNvPr>
          <p:cNvSpPr/>
          <p:nvPr/>
        </p:nvSpPr>
        <p:spPr>
          <a:xfrm>
            <a:off x="11947865" y="6333148"/>
            <a:ext cx="6105185" cy="555536"/>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bg1">
                    <a:lumMod val="50000"/>
                  </a:schemeClr>
                </a:solidFill>
                <a:latin typeface="Inter Medium"/>
                <a:ea typeface="Inter Medium"/>
                <a:sym typeface="Inter Medium"/>
              </a:rPr>
              <a:t>High qual</a:t>
            </a:r>
            <a:r>
              <a:rPr lang="en-IN" sz="2000" dirty="0">
                <a:solidFill>
                  <a:schemeClr val="bg1">
                    <a:lumMod val="50000"/>
                  </a:schemeClr>
                </a:solidFill>
                <a:latin typeface="Inter Medium"/>
                <a:ea typeface="Inter Medium"/>
                <a:sym typeface="Inter Medium"/>
              </a:rPr>
              <a:t>i</a:t>
            </a:r>
            <a:r>
              <a:rPr lang="en" sz="2000" dirty="0">
                <a:solidFill>
                  <a:schemeClr val="bg1">
                    <a:lumMod val="50000"/>
                  </a:schemeClr>
                </a:solidFill>
                <a:latin typeface="Inter Medium"/>
                <a:ea typeface="Inter Medium"/>
                <a:sym typeface="Inter Medium"/>
              </a:rPr>
              <a:t>ty products for better consumer experience</a:t>
            </a:r>
            <a:endParaRPr sz="2000" dirty="0">
              <a:solidFill>
                <a:schemeClr val="bg1">
                  <a:lumMod val="50000"/>
                </a:schemeClr>
              </a:solidFill>
              <a:latin typeface="Inter Medium"/>
              <a:ea typeface="Inter Medium"/>
              <a:sym typeface="Inter Medium"/>
            </a:endParaRPr>
          </a:p>
        </p:txBody>
      </p:sp>
      <p:sp>
        <p:nvSpPr>
          <p:cNvPr id="47" name="TextBox 46">
            <a:extLst>
              <a:ext uri="{FF2B5EF4-FFF2-40B4-BE49-F238E27FC236}">
                <a16:creationId xmlns:a16="http://schemas.microsoft.com/office/drawing/2014/main" id="{01C62096-7024-517E-1522-F398CCCD0295}"/>
              </a:ext>
            </a:extLst>
          </p:cNvPr>
          <p:cNvSpPr txBox="1"/>
          <p:nvPr/>
        </p:nvSpPr>
        <p:spPr>
          <a:xfrm>
            <a:off x="11880850" y="6994692"/>
            <a:ext cx="6477000" cy="477054"/>
          </a:xfrm>
          <a:prstGeom prst="rect">
            <a:avLst/>
          </a:prstGeom>
          <a:noFill/>
        </p:spPr>
        <p:txBody>
          <a:bodyPr wrap="square">
            <a:spAutoFit/>
          </a:bodyPr>
          <a:lstStyle/>
          <a:p>
            <a:r>
              <a:rPr lang="en" sz="2500" dirty="0">
                <a:latin typeface="Inter Medium"/>
                <a:ea typeface="Inter Medium"/>
                <a:sym typeface="Inter Medium"/>
              </a:rPr>
              <a:t>Training and certification</a:t>
            </a:r>
            <a:endParaRPr lang="en-US" sz="2500" dirty="0"/>
          </a:p>
        </p:txBody>
      </p:sp>
      <p:sp>
        <p:nvSpPr>
          <p:cNvPr id="48" name="Google Shape;315;p25">
            <a:extLst>
              <a:ext uri="{FF2B5EF4-FFF2-40B4-BE49-F238E27FC236}">
                <a16:creationId xmlns:a16="http://schemas.microsoft.com/office/drawing/2014/main" id="{6A144F0D-0970-C0B3-E424-7DE08EC73705}"/>
              </a:ext>
            </a:extLst>
          </p:cNvPr>
          <p:cNvSpPr/>
          <p:nvPr/>
        </p:nvSpPr>
        <p:spPr>
          <a:xfrm>
            <a:off x="11947865" y="7491052"/>
            <a:ext cx="6105185" cy="555536"/>
          </a:xfrm>
          <a:prstGeom prst="rect">
            <a:avLst/>
          </a:prstGeom>
          <a:noFill/>
          <a:ln>
            <a:noFill/>
          </a:ln>
        </p:spPr>
        <p:txBody>
          <a:bodyPr spcFirstLastPara="1" wrap="square" lIns="0" tIns="0" rIns="0" bIns="0" anchor="t" anchorCtr="0">
            <a:noAutofit/>
          </a:bodyPr>
          <a:lstStyle/>
          <a:p>
            <a:pPr algn="l" rtl="0">
              <a:buClr>
                <a:schemeClr val="dk1"/>
              </a:buClr>
              <a:buSzPts val="1100"/>
            </a:pPr>
            <a:r>
              <a:rPr lang="en-US" sz="2000" dirty="0">
                <a:solidFill>
                  <a:schemeClr val="bg1">
                    <a:lumMod val="50000"/>
                  </a:schemeClr>
                </a:solidFill>
                <a:latin typeface="Inter Medium"/>
                <a:ea typeface="Inter Medium"/>
                <a:sym typeface="Inter Medium"/>
              </a:rPr>
              <a:t>Classroom trainings to upskill professionals </a:t>
            </a:r>
            <a:endParaRPr sz="2000" dirty="0">
              <a:solidFill>
                <a:schemeClr val="bg1">
                  <a:lumMod val="50000"/>
                </a:schemeClr>
              </a:solidFill>
              <a:latin typeface="Inter Medium"/>
              <a:ea typeface="Inter Medium"/>
              <a:sym typeface="Inter Medium"/>
            </a:endParaRPr>
          </a:p>
        </p:txBody>
      </p:sp>
      <p:sp>
        <p:nvSpPr>
          <p:cNvPr id="49" name="TextBox 48">
            <a:extLst>
              <a:ext uri="{FF2B5EF4-FFF2-40B4-BE49-F238E27FC236}">
                <a16:creationId xmlns:a16="http://schemas.microsoft.com/office/drawing/2014/main" id="{B47400AB-0025-64C0-E9D2-65158B11C64E}"/>
              </a:ext>
            </a:extLst>
          </p:cNvPr>
          <p:cNvSpPr txBox="1"/>
          <p:nvPr/>
        </p:nvSpPr>
        <p:spPr>
          <a:xfrm>
            <a:off x="11880850" y="8137692"/>
            <a:ext cx="6477000" cy="477054"/>
          </a:xfrm>
          <a:prstGeom prst="rect">
            <a:avLst/>
          </a:prstGeom>
          <a:noFill/>
        </p:spPr>
        <p:txBody>
          <a:bodyPr wrap="square">
            <a:spAutoFit/>
          </a:bodyPr>
          <a:lstStyle/>
          <a:p>
            <a:r>
              <a:rPr lang="en" sz="2500" dirty="0">
                <a:latin typeface="Inter Medium"/>
                <a:ea typeface="Inter Medium"/>
                <a:sym typeface="Inter Medium"/>
              </a:rPr>
              <a:t>Robust technol</a:t>
            </a:r>
            <a:r>
              <a:rPr lang="en-IN" sz="2500" dirty="0">
                <a:latin typeface="Inter Medium"/>
                <a:ea typeface="Inter Medium"/>
                <a:sym typeface="Inter Medium"/>
              </a:rPr>
              <a:t>o</a:t>
            </a:r>
            <a:r>
              <a:rPr lang="en" sz="2500" dirty="0">
                <a:latin typeface="Inter Medium"/>
                <a:ea typeface="Inter Medium"/>
                <a:sym typeface="Inter Medium"/>
              </a:rPr>
              <a:t>gy platform</a:t>
            </a:r>
            <a:endParaRPr lang="en-US" sz="2500" dirty="0"/>
          </a:p>
        </p:txBody>
      </p:sp>
      <p:sp>
        <p:nvSpPr>
          <p:cNvPr id="50" name="Google Shape;315;p25">
            <a:extLst>
              <a:ext uri="{FF2B5EF4-FFF2-40B4-BE49-F238E27FC236}">
                <a16:creationId xmlns:a16="http://schemas.microsoft.com/office/drawing/2014/main" id="{F2153087-F6F0-0FCA-0A76-B62950E4EDB1}"/>
              </a:ext>
            </a:extLst>
          </p:cNvPr>
          <p:cNvSpPr/>
          <p:nvPr/>
        </p:nvSpPr>
        <p:spPr>
          <a:xfrm>
            <a:off x="11947865" y="8634052"/>
            <a:ext cx="6105185" cy="555536"/>
          </a:xfrm>
          <a:prstGeom prst="rect">
            <a:avLst/>
          </a:prstGeom>
          <a:noFill/>
          <a:ln>
            <a:noFill/>
          </a:ln>
        </p:spPr>
        <p:txBody>
          <a:bodyPr spcFirstLastPara="1" wrap="square" lIns="0" tIns="0" rIns="0" bIns="0" anchor="t" anchorCtr="0">
            <a:noAutofit/>
          </a:bodyPr>
          <a:lstStyle/>
          <a:p>
            <a:pPr algn="l" rtl="0">
              <a:buClr>
                <a:schemeClr val="dk1"/>
              </a:buClr>
              <a:buSzPts val="1100"/>
            </a:pPr>
            <a:r>
              <a:rPr lang="en-US" sz="2000" dirty="0">
                <a:solidFill>
                  <a:schemeClr val="bg1">
                    <a:lumMod val="50000"/>
                  </a:schemeClr>
                </a:solidFill>
                <a:latin typeface="Inter Medium"/>
                <a:ea typeface="Inter Medium"/>
                <a:sym typeface="Inter Medium"/>
              </a:rPr>
              <a:t>Deeply embedded workflows with proof of work</a:t>
            </a:r>
            <a:endParaRPr sz="2000" dirty="0">
              <a:solidFill>
                <a:schemeClr val="bg1">
                  <a:lumMod val="50000"/>
                </a:schemeClr>
              </a:solidFill>
              <a:latin typeface="Inter Medium"/>
              <a:ea typeface="Inter Medium"/>
              <a:sym typeface="Inter Medium"/>
            </a:endParaRPr>
          </a:p>
        </p:txBody>
      </p:sp>
    </p:spTree>
    <p:extLst>
      <p:ext uri="{BB962C8B-B14F-4D97-AF65-F5344CB8AC3E}">
        <p14:creationId xmlns:p14="http://schemas.microsoft.com/office/powerpoint/2010/main" val="2814731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0" name="Google Shape;390;p30" descr="preencoded.png"/>
          <p:cNvPicPr preferRelativeResize="0"/>
          <p:nvPr/>
        </p:nvPicPr>
        <p:blipFill rotWithShape="1">
          <a:blip r:embed="rId3">
            <a:alphaModFix/>
          </a:blip>
          <a:srcRect/>
          <a:stretch/>
        </p:blipFill>
        <p:spPr>
          <a:xfrm>
            <a:off x="670137" y="670535"/>
            <a:ext cx="12973428" cy="1151797"/>
          </a:xfrm>
          <a:prstGeom prst="rect">
            <a:avLst/>
          </a:prstGeom>
          <a:noFill/>
          <a:ln>
            <a:noFill/>
          </a:ln>
        </p:spPr>
      </p:pic>
      <p:pic>
        <p:nvPicPr>
          <p:cNvPr id="391" name="Google Shape;391;p30" descr="preencoded.png"/>
          <p:cNvPicPr preferRelativeResize="0"/>
          <p:nvPr/>
        </p:nvPicPr>
        <p:blipFill rotWithShape="1">
          <a:blip r:embed="rId4">
            <a:alphaModFix/>
          </a:blip>
          <a:srcRect/>
          <a:stretch/>
        </p:blipFill>
        <p:spPr>
          <a:xfrm>
            <a:off x="450850" y="2607649"/>
            <a:ext cx="19601498" cy="8701305"/>
          </a:xfrm>
          <a:prstGeom prst="rect">
            <a:avLst/>
          </a:prstGeom>
          <a:noFill/>
          <a:ln>
            <a:noFill/>
          </a:ln>
        </p:spPr>
      </p:pic>
      <p:sp>
        <p:nvSpPr>
          <p:cNvPr id="3" name="TextBox 2">
            <a:extLst>
              <a:ext uri="{FF2B5EF4-FFF2-40B4-BE49-F238E27FC236}">
                <a16:creationId xmlns:a16="http://schemas.microsoft.com/office/drawing/2014/main" id="{18DAB82A-847C-9539-D677-C0264A9137FA}"/>
              </a:ext>
            </a:extLst>
          </p:cNvPr>
          <p:cNvSpPr txBox="1"/>
          <p:nvPr/>
        </p:nvSpPr>
        <p:spPr>
          <a:xfrm>
            <a:off x="984250" y="758021"/>
            <a:ext cx="10058400" cy="477054"/>
          </a:xfrm>
          <a:prstGeom prst="rect">
            <a:avLst/>
          </a:prstGeom>
          <a:noFill/>
        </p:spPr>
        <p:txBody>
          <a:bodyPr wrap="square">
            <a:spAutoFit/>
          </a:bodyPr>
          <a:lstStyle/>
          <a:p>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Technology &amp; performance</a:t>
            </a:r>
            <a:endParaRPr lang="en-US" sz="2500" dirty="0">
              <a:solidFill>
                <a:schemeClr val="bg1">
                  <a:lumMod val="50000"/>
                </a:schemeClr>
              </a:solidFill>
              <a:latin typeface="Arial" panose="020B0604020202020204" pitchFamily="34" charset="0"/>
              <a:cs typeface="Arial" panose="020B0604020202020204" pitchFamily="34" charset="0"/>
            </a:endParaRPr>
          </a:p>
        </p:txBody>
      </p:sp>
      <p:sp>
        <p:nvSpPr>
          <p:cNvPr id="4" name="Google Shape;315;p25">
            <a:extLst>
              <a:ext uri="{FF2B5EF4-FFF2-40B4-BE49-F238E27FC236}">
                <a16:creationId xmlns:a16="http://schemas.microsoft.com/office/drawing/2014/main" id="{001919D6-573F-A212-FB1D-5AE665B8FE4E}"/>
              </a:ext>
            </a:extLst>
          </p:cNvPr>
          <p:cNvSpPr/>
          <p:nvPr/>
        </p:nvSpPr>
        <p:spPr>
          <a:xfrm>
            <a:off x="1060450" y="1387475"/>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4000" dirty="0">
                <a:solidFill>
                  <a:schemeClr val="tx1"/>
                </a:solidFill>
                <a:latin typeface="Arial" panose="020B0604020202020204" pitchFamily="34" charset="0"/>
                <a:ea typeface="Inter Medium"/>
                <a:cs typeface="Arial" panose="020B0604020202020204" pitchFamily="34" charset="0"/>
                <a:sym typeface="Inter Medium"/>
              </a:rPr>
              <a:t>On job assistance, SOP compliance and quality checks</a:t>
            </a:r>
            <a:endParaRPr sz="4000" dirty="0">
              <a:solidFill>
                <a:schemeClr val="tx1"/>
              </a:solidFill>
              <a:latin typeface="Arial" panose="020B0604020202020204" pitchFamily="34" charset="0"/>
              <a:ea typeface="Inter Medium"/>
              <a:cs typeface="Arial" panose="020B0604020202020204" pitchFamily="34" charset="0"/>
              <a:sym typeface="Inter Medium"/>
            </a:endParaRPr>
          </a:p>
        </p:txBody>
      </p:sp>
      <p:sp>
        <p:nvSpPr>
          <p:cNvPr id="6" name="object 3">
            <a:extLst>
              <a:ext uri="{FF2B5EF4-FFF2-40B4-BE49-F238E27FC236}">
                <a16:creationId xmlns:a16="http://schemas.microsoft.com/office/drawing/2014/main" id="{7127240C-1356-1D07-43A1-3C87E5762CD9}"/>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extLst>
      <p:ext uri="{BB962C8B-B14F-4D97-AF65-F5344CB8AC3E}">
        <p14:creationId xmlns:p14="http://schemas.microsoft.com/office/powerpoint/2010/main" val="1247501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5B9A3-0BCD-DF1B-6D51-38C8563E63C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4C3D46B-782F-FC45-299D-7A1C7D8CB95C}"/>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pic>
        <p:nvPicPr>
          <p:cNvPr id="12" name="object 12">
            <a:extLst>
              <a:ext uri="{FF2B5EF4-FFF2-40B4-BE49-F238E27FC236}">
                <a16:creationId xmlns:a16="http://schemas.microsoft.com/office/drawing/2014/main" id="{FADA7128-CDDB-60CC-9BCE-C142798C91C4}"/>
              </a:ext>
            </a:extLst>
          </p:cNvPr>
          <p:cNvPicPr/>
          <p:nvPr/>
        </p:nvPicPr>
        <p:blipFill>
          <a:blip r:embed="rId2" cstate="print"/>
          <a:stretch>
            <a:fillRect/>
          </a:stretch>
        </p:blipFill>
        <p:spPr>
          <a:xfrm>
            <a:off x="10690799" y="837670"/>
            <a:ext cx="8366241" cy="9423802"/>
          </a:xfrm>
          <a:prstGeom prst="rect">
            <a:avLst/>
          </a:prstGeom>
        </p:spPr>
      </p:pic>
      <p:sp>
        <p:nvSpPr>
          <p:cNvPr id="15" name="TextBox 14">
            <a:extLst>
              <a:ext uri="{FF2B5EF4-FFF2-40B4-BE49-F238E27FC236}">
                <a16:creationId xmlns:a16="http://schemas.microsoft.com/office/drawing/2014/main" id="{FAD76D83-02CA-BB03-FB61-E576D651D08B}"/>
              </a:ext>
            </a:extLst>
          </p:cNvPr>
          <p:cNvSpPr txBox="1"/>
          <p:nvPr/>
        </p:nvSpPr>
        <p:spPr>
          <a:xfrm>
            <a:off x="984250" y="758021"/>
            <a:ext cx="6564201" cy="477054"/>
          </a:xfrm>
          <a:prstGeom prst="rect">
            <a:avLst/>
          </a:prstGeom>
          <a:noFill/>
        </p:spPr>
        <p:txBody>
          <a:bodyPr wrap="square">
            <a:spAutoFit/>
          </a:bodyPr>
          <a:lstStyle/>
          <a:p>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Training and Certification</a:t>
            </a:r>
            <a:endParaRPr lang="en-US" sz="2500" dirty="0">
              <a:solidFill>
                <a:schemeClr val="bg1">
                  <a:lumMod val="50000"/>
                </a:schemeClr>
              </a:solidFill>
              <a:latin typeface="Arial" panose="020B0604020202020204" pitchFamily="34" charset="0"/>
              <a:cs typeface="Arial" panose="020B0604020202020204" pitchFamily="34" charset="0"/>
            </a:endParaRPr>
          </a:p>
        </p:txBody>
      </p:sp>
      <p:sp>
        <p:nvSpPr>
          <p:cNvPr id="16" name="Google Shape;315;p25">
            <a:extLst>
              <a:ext uri="{FF2B5EF4-FFF2-40B4-BE49-F238E27FC236}">
                <a16:creationId xmlns:a16="http://schemas.microsoft.com/office/drawing/2014/main" id="{7EBF90B9-8259-556D-2BED-12B6A16D3298}"/>
              </a:ext>
            </a:extLst>
          </p:cNvPr>
          <p:cNvSpPr/>
          <p:nvPr/>
        </p:nvSpPr>
        <p:spPr>
          <a:xfrm>
            <a:off x="1060451" y="1387475"/>
            <a:ext cx="10896600"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4000" dirty="0">
                <a:solidFill>
                  <a:schemeClr val="tx1"/>
                </a:solidFill>
                <a:latin typeface="Arial" panose="020B0604020202020204" pitchFamily="34" charset="0"/>
                <a:ea typeface="Inter Medium"/>
                <a:cs typeface="Arial" panose="020B0604020202020204" pitchFamily="34" charset="0"/>
                <a:sym typeface="Inter Medium"/>
              </a:rPr>
              <a:t>Training is a key pillar of the full stack</a:t>
            </a:r>
          </a:p>
          <a:p>
            <a:pPr marL="0" lvl="0" indent="0" algn="l" rtl="0">
              <a:lnSpc>
                <a:spcPct val="100000"/>
              </a:lnSpc>
              <a:spcBef>
                <a:spcPts val="0"/>
              </a:spcBef>
              <a:spcAft>
                <a:spcPts val="0"/>
              </a:spcAft>
              <a:buClr>
                <a:schemeClr val="dk1"/>
              </a:buClr>
              <a:buSzPts val="1100"/>
              <a:buFont typeface="Arial"/>
              <a:buNone/>
            </a:pPr>
            <a:r>
              <a:rPr lang="en-IN" sz="4000" dirty="0">
                <a:solidFill>
                  <a:schemeClr val="tx1"/>
                </a:solidFill>
                <a:latin typeface="Arial" panose="020B0604020202020204" pitchFamily="34" charset="0"/>
                <a:ea typeface="Inter Medium"/>
                <a:cs typeface="Arial" panose="020B0604020202020204" pitchFamily="34" charset="0"/>
                <a:sym typeface="Inter Medium"/>
              </a:rPr>
              <a:t>m</a:t>
            </a:r>
            <a:r>
              <a:rPr lang="en" sz="4000" dirty="0">
                <a:solidFill>
                  <a:schemeClr val="tx1"/>
                </a:solidFill>
                <a:latin typeface="Arial" panose="020B0604020202020204" pitchFamily="34" charset="0"/>
                <a:ea typeface="Inter Medium"/>
                <a:cs typeface="Arial" panose="020B0604020202020204" pitchFamily="34" charset="0"/>
                <a:sym typeface="Inter Medium"/>
              </a:rPr>
              <a:t>odel to create and </a:t>
            </a:r>
            <a:endParaRPr lang="en-IN" sz="4000" dirty="0">
              <a:solidFill>
                <a:schemeClr val="tx1"/>
              </a:solidFill>
              <a:latin typeface="Arial" panose="020B0604020202020204" pitchFamily="34" charset="0"/>
              <a:ea typeface="Inter Medium"/>
              <a:cs typeface="Arial" panose="020B0604020202020204" pitchFamily="34" charset="0"/>
              <a:sym typeface="Inter Medium"/>
            </a:endParaRPr>
          </a:p>
          <a:p>
            <a:pPr marL="0" lvl="0" indent="0" algn="l" rtl="0">
              <a:lnSpc>
                <a:spcPct val="100000"/>
              </a:lnSpc>
              <a:spcBef>
                <a:spcPts val="0"/>
              </a:spcBef>
              <a:spcAft>
                <a:spcPts val="0"/>
              </a:spcAft>
              <a:buClr>
                <a:schemeClr val="dk1"/>
              </a:buClr>
              <a:buSzPts val="1100"/>
              <a:buFont typeface="Arial"/>
              <a:buNone/>
            </a:pPr>
            <a:r>
              <a:rPr lang="en-IN" sz="4000" dirty="0">
                <a:solidFill>
                  <a:schemeClr val="tx1"/>
                </a:solidFill>
                <a:latin typeface="Arial" panose="020B0604020202020204" pitchFamily="34" charset="0"/>
                <a:ea typeface="Inter Medium"/>
                <a:cs typeface="Arial" panose="020B0604020202020204" pitchFamily="34" charset="0"/>
                <a:sym typeface="Inter Medium"/>
              </a:rPr>
              <a:t>upgrade supply</a:t>
            </a:r>
          </a:p>
        </p:txBody>
      </p:sp>
      <p:sp>
        <p:nvSpPr>
          <p:cNvPr id="17" name="TextBox 16">
            <a:extLst>
              <a:ext uri="{FF2B5EF4-FFF2-40B4-BE49-F238E27FC236}">
                <a16:creationId xmlns:a16="http://schemas.microsoft.com/office/drawing/2014/main" id="{FCEB9019-DC84-917E-18C5-72314FD69683}"/>
              </a:ext>
            </a:extLst>
          </p:cNvPr>
          <p:cNvSpPr txBox="1"/>
          <p:nvPr/>
        </p:nvSpPr>
        <p:spPr>
          <a:xfrm>
            <a:off x="984250" y="3425021"/>
            <a:ext cx="6564201" cy="477054"/>
          </a:xfrm>
          <a:prstGeom prst="rect">
            <a:avLst/>
          </a:prstGeom>
          <a:noFill/>
        </p:spPr>
        <p:txBody>
          <a:bodyPr wrap="square">
            <a:spAutoFit/>
          </a:bodyPr>
          <a:lstStyle/>
          <a:p>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As on Jun 30, 2025</a:t>
            </a:r>
            <a:endParaRPr lang="en-US" sz="2500" dirty="0">
              <a:solidFill>
                <a:schemeClr val="bg1">
                  <a:lumMod val="5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33471AD-0D51-0588-9C55-CF2958A61E64}"/>
              </a:ext>
            </a:extLst>
          </p:cNvPr>
          <p:cNvSpPr txBox="1"/>
          <p:nvPr/>
        </p:nvSpPr>
        <p:spPr>
          <a:xfrm>
            <a:off x="908050" y="4491821"/>
            <a:ext cx="8686800" cy="477054"/>
          </a:xfrm>
          <a:prstGeom prst="rect">
            <a:avLst/>
          </a:prstGeom>
          <a:noFill/>
        </p:spPr>
        <p:txBody>
          <a:bodyPr wrap="square">
            <a:spAutoFit/>
          </a:bodyPr>
          <a:lstStyle/>
          <a:p>
            <a:r>
              <a:rPr lang="en" sz="2500" dirty="0">
                <a:solidFill>
                  <a:schemeClr val="tx1"/>
                </a:solidFill>
                <a:latin typeface="Inter Medium"/>
                <a:ea typeface="Inter Medium"/>
                <a:cs typeface="Inter Medium"/>
                <a:sym typeface="Inter Medium"/>
              </a:rPr>
              <a:t>290,000 sq ft of training space – sufficient capacit</a:t>
            </a:r>
            <a:r>
              <a:rPr lang="en-IN" sz="2500" dirty="0">
                <a:solidFill>
                  <a:schemeClr val="tx1"/>
                </a:solidFill>
                <a:latin typeface="Inter Medium"/>
                <a:ea typeface="Inter Medium"/>
                <a:cs typeface="Inter Medium"/>
                <a:sym typeface="Inter Medium"/>
              </a:rPr>
              <a:t>y for the future</a:t>
            </a:r>
            <a:r>
              <a:rPr lang="en" sz="2500" dirty="0">
                <a:solidFill>
                  <a:schemeClr val="tx1"/>
                </a:solidFill>
                <a:latin typeface="Inter Medium"/>
                <a:ea typeface="Inter Medium"/>
                <a:cs typeface="Inter Medium"/>
                <a:sym typeface="Inter Medium"/>
              </a:rPr>
              <a:t> </a:t>
            </a:r>
            <a:endParaRPr lang="en-US" sz="2500" dirty="0">
              <a:solidFill>
                <a:schemeClr val="tx1"/>
              </a:solidFill>
            </a:endParaRPr>
          </a:p>
        </p:txBody>
      </p:sp>
      <p:sp>
        <p:nvSpPr>
          <p:cNvPr id="4" name="TextBox 3">
            <a:extLst>
              <a:ext uri="{FF2B5EF4-FFF2-40B4-BE49-F238E27FC236}">
                <a16:creationId xmlns:a16="http://schemas.microsoft.com/office/drawing/2014/main" id="{8F3B61BF-644A-B91E-7F80-E4523CAF3CEF}"/>
              </a:ext>
            </a:extLst>
          </p:cNvPr>
          <p:cNvSpPr txBox="1"/>
          <p:nvPr/>
        </p:nvSpPr>
        <p:spPr>
          <a:xfrm>
            <a:off x="908050" y="4949021"/>
            <a:ext cx="8686800" cy="47705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240+ training rooms across 17 cities</a:t>
            </a:r>
            <a:endParaRPr lang="en-US" sz="2500" dirty="0">
              <a:solidFill>
                <a:schemeClr val="bg1">
                  <a:lumMod val="65000"/>
                </a:schemeClr>
              </a:solidFill>
            </a:endParaRPr>
          </a:p>
        </p:txBody>
      </p:sp>
      <p:sp>
        <p:nvSpPr>
          <p:cNvPr id="11" name="TextBox 10">
            <a:extLst>
              <a:ext uri="{FF2B5EF4-FFF2-40B4-BE49-F238E27FC236}">
                <a16:creationId xmlns:a16="http://schemas.microsoft.com/office/drawing/2014/main" id="{0D910B96-35E3-5F3D-323A-CFC732CD5B04}"/>
              </a:ext>
            </a:extLst>
          </p:cNvPr>
          <p:cNvSpPr txBox="1"/>
          <p:nvPr/>
        </p:nvSpPr>
        <p:spPr>
          <a:xfrm>
            <a:off x="908050" y="5959475"/>
            <a:ext cx="86868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300+ permanent trainers</a:t>
            </a:r>
            <a:endParaRPr lang="en-US" sz="2500" dirty="0">
              <a:solidFill>
                <a:schemeClr val="tx1"/>
              </a:solidFill>
            </a:endParaRPr>
          </a:p>
        </p:txBody>
      </p:sp>
      <p:sp>
        <p:nvSpPr>
          <p:cNvPr id="13" name="TextBox 12">
            <a:extLst>
              <a:ext uri="{FF2B5EF4-FFF2-40B4-BE49-F238E27FC236}">
                <a16:creationId xmlns:a16="http://schemas.microsoft.com/office/drawing/2014/main" id="{03333F5C-8470-5155-C5E3-15829BBEE58B}"/>
              </a:ext>
            </a:extLst>
          </p:cNvPr>
          <p:cNvSpPr txBox="1"/>
          <p:nvPr/>
        </p:nvSpPr>
        <p:spPr>
          <a:xfrm>
            <a:off x="908050" y="6416675"/>
            <a:ext cx="8686800" cy="86177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Across 17 super categories to teach technical &amp; soft skills with unique pedagogy developed in house</a:t>
            </a:r>
            <a:endParaRPr lang="en-US" sz="2500" dirty="0">
              <a:solidFill>
                <a:schemeClr val="bg1">
                  <a:lumMod val="65000"/>
                </a:schemeClr>
              </a:solidFill>
            </a:endParaRPr>
          </a:p>
        </p:txBody>
      </p:sp>
      <p:sp>
        <p:nvSpPr>
          <p:cNvPr id="14" name="TextBox 13">
            <a:extLst>
              <a:ext uri="{FF2B5EF4-FFF2-40B4-BE49-F238E27FC236}">
                <a16:creationId xmlns:a16="http://schemas.microsoft.com/office/drawing/2014/main" id="{688986E8-5A36-F946-12A2-FFE2F90DE1EC}"/>
              </a:ext>
            </a:extLst>
          </p:cNvPr>
          <p:cNvSpPr txBox="1"/>
          <p:nvPr/>
        </p:nvSpPr>
        <p:spPr>
          <a:xfrm>
            <a:off x="908050" y="7864475"/>
            <a:ext cx="86868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Special curriculum</a:t>
            </a:r>
            <a:endParaRPr lang="en-US" sz="2500" dirty="0">
              <a:solidFill>
                <a:schemeClr val="tx1"/>
              </a:solidFill>
            </a:endParaRPr>
          </a:p>
        </p:txBody>
      </p:sp>
      <p:sp>
        <p:nvSpPr>
          <p:cNvPr id="18" name="TextBox 17">
            <a:extLst>
              <a:ext uri="{FF2B5EF4-FFF2-40B4-BE49-F238E27FC236}">
                <a16:creationId xmlns:a16="http://schemas.microsoft.com/office/drawing/2014/main" id="{4FC31383-4149-4281-6C7E-7CC5D0757FDF}"/>
              </a:ext>
            </a:extLst>
          </p:cNvPr>
          <p:cNvSpPr txBox="1"/>
          <p:nvPr/>
        </p:nvSpPr>
        <p:spPr>
          <a:xfrm>
            <a:off x="908050" y="8321675"/>
            <a:ext cx="8686800" cy="86177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Designed to train personnel with no prior experience in the industry. Enables up skilling and job creation</a:t>
            </a:r>
            <a:endParaRPr lang="en-US" sz="2500" dirty="0">
              <a:solidFill>
                <a:schemeClr val="bg1">
                  <a:lumMod val="65000"/>
                </a:schemeClr>
              </a:solidFill>
            </a:endParaRPr>
          </a:p>
        </p:txBody>
      </p:sp>
    </p:spTree>
    <p:extLst>
      <p:ext uri="{BB962C8B-B14F-4D97-AF65-F5344CB8AC3E}">
        <p14:creationId xmlns:p14="http://schemas.microsoft.com/office/powerpoint/2010/main" val="2058864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A34F-B3E0-9C2F-AD6C-F41E1D43124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0E9D868-BCAC-062F-C52A-D6E6A12DEACB}"/>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nvGrpSpPr>
          <p:cNvPr id="5" name="object 5">
            <a:extLst>
              <a:ext uri="{FF2B5EF4-FFF2-40B4-BE49-F238E27FC236}">
                <a16:creationId xmlns:a16="http://schemas.microsoft.com/office/drawing/2014/main" id="{1C0B4ACF-8BCB-832C-7365-B4C7F758FE16}"/>
              </a:ext>
            </a:extLst>
          </p:cNvPr>
          <p:cNvGrpSpPr/>
          <p:nvPr/>
        </p:nvGrpSpPr>
        <p:grpSpPr>
          <a:xfrm>
            <a:off x="9088728" y="837670"/>
            <a:ext cx="9968865" cy="4533900"/>
            <a:chOff x="9088728" y="837670"/>
            <a:chExt cx="9968865" cy="4533900"/>
          </a:xfrm>
        </p:grpSpPr>
        <p:pic>
          <p:nvPicPr>
            <p:cNvPr id="6" name="object 6">
              <a:extLst>
                <a:ext uri="{FF2B5EF4-FFF2-40B4-BE49-F238E27FC236}">
                  <a16:creationId xmlns:a16="http://schemas.microsoft.com/office/drawing/2014/main" id="{EDBB549F-B2F3-BE1A-0118-2629B7F26CD3}"/>
                </a:ext>
              </a:extLst>
            </p:cNvPr>
            <p:cNvPicPr/>
            <p:nvPr/>
          </p:nvPicPr>
          <p:blipFill>
            <a:blip r:embed="rId2" cstate="print"/>
            <a:stretch>
              <a:fillRect/>
            </a:stretch>
          </p:blipFill>
          <p:spPr>
            <a:xfrm>
              <a:off x="9088728" y="837670"/>
              <a:ext cx="5193559" cy="4533893"/>
            </a:xfrm>
            <a:prstGeom prst="rect">
              <a:avLst/>
            </a:prstGeom>
          </p:spPr>
        </p:pic>
        <p:pic>
          <p:nvPicPr>
            <p:cNvPr id="7" name="object 7">
              <a:extLst>
                <a:ext uri="{FF2B5EF4-FFF2-40B4-BE49-F238E27FC236}">
                  <a16:creationId xmlns:a16="http://schemas.microsoft.com/office/drawing/2014/main" id="{37B0EB68-CE0F-5C68-ED1F-94E46BA61DCC}"/>
                </a:ext>
              </a:extLst>
            </p:cNvPr>
            <p:cNvPicPr/>
            <p:nvPr/>
          </p:nvPicPr>
          <p:blipFill>
            <a:blip r:embed="rId3" cstate="print"/>
            <a:stretch>
              <a:fillRect/>
            </a:stretch>
          </p:blipFill>
          <p:spPr>
            <a:xfrm>
              <a:off x="10113785" y="1166959"/>
              <a:ext cx="2037177" cy="247029"/>
            </a:xfrm>
            <a:prstGeom prst="rect">
              <a:avLst/>
            </a:prstGeom>
          </p:spPr>
        </p:pic>
        <p:pic>
          <p:nvPicPr>
            <p:cNvPr id="8" name="object 8">
              <a:extLst>
                <a:ext uri="{FF2B5EF4-FFF2-40B4-BE49-F238E27FC236}">
                  <a16:creationId xmlns:a16="http://schemas.microsoft.com/office/drawing/2014/main" id="{1DFC374F-4015-C99B-6E0E-811F359F0243}"/>
                </a:ext>
              </a:extLst>
            </p:cNvPr>
            <p:cNvPicPr/>
            <p:nvPr/>
          </p:nvPicPr>
          <p:blipFill>
            <a:blip r:embed="rId4" cstate="print"/>
            <a:stretch>
              <a:fillRect/>
            </a:stretch>
          </p:blipFill>
          <p:spPr>
            <a:xfrm>
              <a:off x="13863451" y="837670"/>
              <a:ext cx="5193559" cy="4533893"/>
            </a:xfrm>
            <a:prstGeom prst="rect">
              <a:avLst/>
            </a:prstGeom>
          </p:spPr>
        </p:pic>
        <p:pic>
          <p:nvPicPr>
            <p:cNvPr id="9" name="object 9">
              <a:extLst>
                <a:ext uri="{FF2B5EF4-FFF2-40B4-BE49-F238E27FC236}">
                  <a16:creationId xmlns:a16="http://schemas.microsoft.com/office/drawing/2014/main" id="{7F08EF5F-A48F-539C-E037-818612D0EFB3}"/>
                </a:ext>
              </a:extLst>
            </p:cNvPr>
            <p:cNvPicPr/>
            <p:nvPr/>
          </p:nvPicPr>
          <p:blipFill>
            <a:blip r:embed="rId5" cstate="print"/>
            <a:stretch>
              <a:fillRect/>
            </a:stretch>
          </p:blipFill>
          <p:spPr>
            <a:xfrm>
              <a:off x="14888509" y="1166959"/>
              <a:ext cx="1987408" cy="196768"/>
            </a:xfrm>
            <a:prstGeom prst="rect">
              <a:avLst/>
            </a:prstGeom>
          </p:spPr>
        </p:pic>
        <p:pic>
          <p:nvPicPr>
            <p:cNvPr id="10" name="object 10">
              <a:extLst>
                <a:ext uri="{FF2B5EF4-FFF2-40B4-BE49-F238E27FC236}">
                  <a16:creationId xmlns:a16="http://schemas.microsoft.com/office/drawing/2014/main" id="{CF7FF67C-887D-B4DF-7B34-1EB9472E4028}"/>
                </a:ext>
              </a:extLst>
            </p:cNvPr>
            <p:cNvPicPr/>
            <p:nvPr/>
          </p:nvPicPr>
          <p:blipFill>
            <a:blip r:embed="rId6" cstate="print"/>
            <a:stretch>
              <a:fillRect/>
            </a:stretch>
          </p:blipFill>
          <p:spPr>
            <a:xfrm>
              <a:off x="14880719" y="1525482"/>
              <a:ext cx="1565070" cy="194255"/>
            </a:xfrm>
            <a:prstGeom prst="rect">
              <a:avLst/>
            </a:prstGeom>
          </p:spPr>
        </p:pic>
      </p:grpSp>
      <p:grpSp>
        <p:nvGrpSpPr>
          <p:cNvPr id="11" name="object 11">
            <a:extLst>
              <a:ext uri="{FF2B5EF4-FFF2-40B4-BE49-F238E27FC236}">
                <a16:creationId xmlns:a16="http://schemas.microsoft.com/office/drawing/2014/main" id="{D45BC110-6F3F-8CB4-93E9-0E40A22AAF0C}"/>
              </a:ext>
            </a:extLst>
          </p:cNvPr>
          <p:cNvGrpSpPr/>
          <p:nvPr/>
        </p:nvGrpSpPr>
        <p:grpSpPr>
          <a:xfrm>
            <a:off x="9151553" y="5622865"/>
            <a:ext cx="9895205" cy="4554855"/>
            <a:chOff x="9151553" y="5622865"/>
            <a:chExt cx="9895205" cy="4554855"/>
          </a:xfrm>
        </p:grpSpPr>
        <p:pic>
          <p:nvPicPr>
            <p:cNvPr id="12" name="object 12">
              <a:extLst>
                <a:ext uri="{FF2B5EF4-FFF2-40B4-BE49-F238E27FC236}">
                  <a16:creationId xmlns:a16="http://schemas.microsoft.com/office/drawing/2014/main" id="{2B8C24C9-E199-5A54-60A2-F78E0592978B}"/>
                </a:ext>
              </a:extLst>
            </p:cNvPr>
            <p:cNvPicPr/>
            <p:nvPr/>
          </p:nvPicPr>
          <p:blipFill>
            <a:blip r:embed="rId7" cstate="print"/>
            <a:stretch>
              <a:fillRect/>
            </a:stretch>
          </p:blipFill>
          <p:spPr>
            <a:xfrm>
              <a:off x="9151553" y="5622865"/>
              <a:ext cx="5204030" cy="4554835"/>
            </a:xfrm>
            <a:prstGeom prst="rect">
              <a:avLst/>
            </a:prstGeom>
          </p:spPr>
        </p:pic>
        <p:pic>
          <p:nvPicPr>
            <p:cNvPr id="13" name="object 13">
              <a:extLst>
                <a:ext uri="{FF2B5EF4-FFF2-40B4-BE49-F238E27FC236}">
                  <a16:creationId xmlns:a16="http://schemas.microsoft.com/office/drawing/2014/main" id="{9EFD3B47-12E4-CFB8-967C-0C8E693B1688}"/>
                </a:ext>
              </a:extLst>
            </p:cNvPr>
            <p:cNvPicPr/>
            <p:nvPr/>
          </p:nvPicPr>
          <p:blipFill>
            <a:blip r:embed="rId8" cstate="print"/>
            <a:stretch>
              <a:fillRect/>
            </a:stretch>
          </p:blipFill>
          <p:spPr>
            <a:xfrm>
              <a:off x="10098959" y="5954666"/>
              <a:ext cx="1326998" cy="550265"/>
            </a:xfrm>
            <a:prstGeom prst="rect">
              <a:avLst/>
            </a:prstGeom>
          </p:spPr>
        </p:pic>
        <p:pic>
          <p:nvPicPr>
            <p:cNvPr id="14" name="object 14">
              <a:extLst>
                <a:ext uri="{FF2B5EF4-FFF2-40B4-BE49-F238E27FC236}">
                  <a16:creationId xmlns:a16="http://schemas.microsoft.com/office/drawing/2014/main" id="{16610F23-D281-26EE-1921-7C316B3A3C52}"/>
                </a:ext>
              </a:extLst>
            </p:cNvPr>
            <p:cNvPicPr/>
            <p:nvPr/>
          </p:nvPicPr>
          <p:blipFill>
            <a:blip r:embed="rId9" cstate="print"/>
            <a:stretch>
              <a:fillRect/>
            </a:stretch>
          </p:blipFill>
          <p:spPr>
            <a:xfrm>
              <a:off x="13852981" y="5622865"/>
              <a:ext cx="5193559" cy="4544364"/>
            </a:xfrm>
            <a:prstGeom prst="rect">
              <a:avLst/>
            </a:prstGeom>
          </p:spPr>
        </p:pic>
        <p:pic>
          <p:nvPicPr>
            <p:cNvPr id="15" name="object 15">
              <a:extLst>
                <a:ext uri="{FF2B5EF4-FFF2-40B4-BE49-F238E27FC236}">
                  <a16:creationId xmlns:a16="http://schemas.microsoft.com/office/drawing/2014/main" id="{A2722826-5487-2691-2B34-B79CAAAEEEF6}"/>
                </a:ext>
              </a:extLst>
            </p:cNvPr>
            <p:cNvPicPr/>
            <p:nvPr/>
          </p:nvPicPr>
          <p:blipFill>
            <a:blip r:embed="rId10" cstate="print"/>
            <a:stretch>
              <a:fillRect/>
            </a:stretch>
          </p:blipFill>
          <p:spPr>
            <a:xfrm>
              <a:off x="14881222" y="5952153"/>
              <a:ext cx="2804798" cy="196768"/>
            </a:xfrm>
            <a:prstGeom prst="rect">
              <a:avLst/>
            </a:prstGeom>
          </p:spPr>
        </p:pic>
        <p:pic>
          <p:nvPicPr>
            <p:cNvPr id="16" name="object 16">
              <a:extLst>
                <a:ext uri="{FF2B5EF4-FFF2-40B4-BE49-F238E27FC236}">
                  <a16:creationId xmlns:a16="http://schemas.microsoft.com/office/drawing/2014/main" id="{A2CC8555-E8F1-8371-8C58-8A7835459E84}"/>
                </a:ext>
              </a:extLst>
            </p:cNvPr>
            <p:cNvPicPr/>
            <p:nvPr/>
          </p:nvPicPr>
          <p:blipFill>
            <a:blip r:embed="rId11" cstate="print"/>
            <a:stretch>
              <a:fillRect/>
            </a:stretch>
          </p:blipFill>
          <p:spPr>
            <a:xfrm>
              <a:off x="14880719" y="6308163"/>
              <a:ext cx="1868644" cy="196768"/>
            </a:xfrm>
            <a:prstGeom prst="rect">
              <a:avLst/>
            </a:prstGeom>
          </p:spPr>
        </p:pic>
      </p:grpSp>
      <p:sp>
        <p:nvSpPr>
          <p:cNvPr id="26" name="TextBox 25">
            <a:extLst>
              <a:ext uri="{FF2B5EF4-FFF2-40B4-BE49-F238E27FC236}">
                <a16:creationId xmlns:a16="http://schemas.microsoft.com/office/drawing/2014/main" id="{BBB2656B-CF75-EF4C-DC5F-9BFC58CDBE89}"/>
              </a:ext>
            </a:extLst>
          </p:cNvPr>
          <p:cNvSpPr txBox="1"/>
          <p:nvPr/>
        </p:nvSpPr>
        <p:spPr>
          <a:xfrm>
            <a:off x="984250" y="758021"/>
            <a:ext cx="6564201" cy="477054"/>
          </a:xfrm>
          <a:prstGeom prst="rect">
            <a:avLst/>
          </a:prstGeom>
          <a:noFill/>
        </p:spPr>
        <p:txBody>
          <a:bodyPr wrap="square">
            <a:spAutoFit/>
          </a:bodyPr>
          <a:lstStyle/>
          <a:p>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Products and tools</a:t>
            </a:r>
            <a:endParaRPr lang="en-US" sz="2500" dirty="0">
              <a:solidFill>
                <a:schemeClr val="bg1">
                  <a:lumMod val="50000"/>
                </a:schemeClr>
              </a:solidFill>
              <a:latin typeface="Arial" panose="020B0604020202020204" pitchFamily="34" charset="0"/>
              <a:cs typeface="Arial" panose="020B0604020202020204" pitchFamily="34" charset="0"/>
            </a:endParaRPr>
          </a:p>
        </p:txBody>
      </p:sp>
      <p:sp>
        <p:nvSpPr>
          <p:cNvPr id="27" name="Google Shape;315;p25">
            <a:extLst>
              <a:ext uri="{FF2B5EF4-FFF2-40B4-BE49-F238E27FC236}">
                <a16:creationId xmlns:a16="http://schemas.microsoft.com/office/drawing/2014/main" id="{56710BE3-A648-2D87-729B-115335F16FAA}"/>
              </a:ext>
            </a:extLst>
          </p:cNvPr>
          <p:cNvSpPr/>
          <p:nvPr/>
        </p:nvSpPr>
        <p:spPr>
          <a:xfrm>
            <a:off x="1060451" y="1387475"/>
            <a:ext cx="7772399"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4000" dirty="0">
                <a:solidFill>
                  <a:schemeClr val="tx1"/>
                </a:solidFill>
                <a:latin typeface="Arial" panose="020B0604020202020204" pitchFamily="34" charset="0"/>
                <a:ea typeface="Inter Medium"/>
                <a:cs typeface="Arial" panose="020B0604020202020204" pitchFamily="34" charset="0"/>
                <a:sym typeface="Inter Medium"/>
              </a:rPr>
              <a:t>Empowering professionals with</a:t>
            </a:r>
          </a:p>
          <a:p>
            <a:pPr marL="0" lvl="0" indent="0" algn="l" rtl="0">
              <a:lnSpc>
                <a:spcPct val="100000"/>
              </a:lnSpc>
              <a:spcBef>
                <a:spcPts val="0"/>
              </a:spcBef>
              <a:spcAft>
                <a:spcPts val="0"/>
              </a:spcAft>
              <a:buClr>
                <a:schemeClr val="dk1"/>
              </a:buClr>
              <a:buSzPts val="1100"/>
              <a:buFont typeface="Arial"/>
              <a:buNone/>
            </a:pPr>
            <a:r>
              <a:rPr lang="en-US" sz="4000" dirty="0">
                <a:solidFill>
                  <a:schemeClr val="tx1"/>
                </a:solidFill>
                <a:latin typeface="Arial" panose="020B0604020202020204" pitchFamily="34" charset="0"/>
                <a:ea typeface="Inter Medium"/>
                <a:cs typeface="Arial" panose="020B0604020202020204" pitchFamily="34" charset="0"/>
                <a:sym typeface="Inter Medium"/>
              </a:rPr>
              <a:t>high quality, affordable products to </a:t>
            </a:r>
          </a:p>
          <a:p>
            <a:pPr marL="0" lvl="0" indent="0" algn="l" rtl="0">
              <a:lnSpc>
                <a:spcPct val="100000"/>
              </a:lnSpc>
              <a:spcBef>
                <a:spcPts val="0"/>
              </a:spcBef>
              <a:spcAft>
                <a:spcPts val="0"/>
              </a:spcAft>
              <a:buClr>
                <a:schemeClr val="dk1"/>
              </a:buClr>
              <a:buSzPts val="1100"/>
              <a:buFont typeface="Arial"/>
              <a:buNone/>
            </a:pPr>
            <a:r>
              <a:rPr lang="en-US" sz="4000" dirty="0">
                <a:solidFill>
                  <a:schemeClr val="tx1"/>
                </a:solidFill>
                <a:latin typeface="Arial" panose="020B0604020202020204" pitchFamily="34" charset="0"/>
                <a:ea typeface="Inter Medium"/>
                <a:cs typeface="Arial" panose="020B0604020202020204" pitchFamily="34" charset="0"/>
                <a:sym typeface="Inter Medium"/>
              </a:rPr>
              <a:t>deliver a seamless service experience  </a:t>
            </a:r>
            <a:endParaRPr sz="4000" dirty="0">
              <a:solidFill>
                <a:schemeClr val="tx1"/>
              </a:solidFill>
              <a:latin typeface="Arial" panose="020B0604020202020204" pitchFamily="34" charset="0"/>
              <a:ea typeface="Inter Medium"/>
              <a:cs typeface="Arial" panose="020B0604020202020204" pitchFamily="34" charset="0"/>
              <a:sym typeface="Inter Medium"/>
            </a:endParaRPr>
          </a:p>
        </p:txBody>
      </p:sp>
      <p:sp>
        <p:nvSpPr>
          <p:cNvPr id="28" name="TextBox 27">
            <a:extLst>
              <a:ext uri="{FF2B5EF4-FFF2-40B4-BE49-F238E27FC236}">
                <a16:creationId xmlns:a16="http://schemas.microsoft.com/office/drawing/2014/main" id="{9E939B3B-CC60-4999-A18F-8466E7A65E67}"/>
              </a:ext>
            </a:extLst>
          </p:cNvPr>
          <p:cNvSpPr txBox="1"/>
          <p:nvPr/>
        </p:nvSpPr>
        <p:spPr>
          <a:xfrm>
            <a:off x="908050" y="4110821"/>
            <a:ext cx="7315200" cy="477054"/>
          </a:xfrm>
          <a:prstGeom prst="rect">
            <a:avLst/>
          </a:prstGeom>
          <a:noFill/>
        </p:spPr>
        <p:txBody>
          <a:bodyPr wrap="square">
            <a:spAutoFit/>
          </a:bodyPr>
          <a:lstStyle/>
          <a:p>
            <a:r>
              <a:rPr lang="en-US" sz="2500" dirty="0">
                <a:solidFill>
                  <a:schemeClr val="tx1"/>
                </a:solidFill>
                <a:latin typeface="Inter Medium"/>
                <a:ea typeface="Inter Medium"/>
                <a:cs typeface="Inter Medium"/>
                <a:sym typeface="Inter Medium"/>
              </a:rPr>
              <a:t>INR 104 Cr</a:t>
            </a:r>
            <a:r>
              <a:rPr lang="en-US" sz="2500" baseline="30000" dirty="0">
                <a:solidFill>
                  <a:schemeClr val="tx1"/>
                </a:solidFill>
                <a:latin typeface="Inter Medium"/>
                <a:ea typeface="Inter Medium"/>
                <a:cs typeface="Inter Medium"/>
                <a:sym typeface="Inter Medium"/>
              </a:rPr>
              <a:t>1</a:t>
            </a:r>
            <a:r>
              <a:rPr lang="en-US" sz="2500" dirty="0">
                <a:solidFill>
                  <a:schemeClr val="tx1"/>
                </a:solidFill>
                <a:latin typeface="Inter Medium"/>
                <a:ea typeface="Inter Medium"/>
                <a:cs typeface="Inter Medium"/>
                <a:sym typeface="Inter Medium"/>
              </a:rPr>
              <a:t> Net Revenue</a:t>
            </a:r>
            <a:endParaRPr lang="en-US" sz="2500" dirty="0">
              <a:solidFill>
                <a:schemeClr val="tx1"/>
              </a:solidFill>
            </a:endParaRPr>
          </a:p>
        </p:txBody>
      </p:sp>
      <p:sp>
        <p:nvSpPr>
          <p:cNvPr id="29" name="TextBox 28">
            <a:extLst>
              <a:ext uri="{FF2B5EF4-FFF2-40B4-BE49-F238E27FC236}">
                <a16:creationId xmlns:a16="http://schemas.microsoft.com/office/drawing/2014/main" id="{A15CE2A2-7572-8121-A5D8-07BB7D2A813C}"/>
              </a:ext>
            </a:extLst>
          </p:cNvPr>
          <p:cNvSpPr txBox="1"/>
          <p:nvPr/>
        </p:nvSpPr>
        <p:spPr>
          <a:xfrm>
            <a:off x="908050" y="4568021"/>
            <a:ext cx="7315200" cy="47705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From sale of products to service professionals</a:t>
            </a:r>
            <a:endParaRPr lang="en-US" sz="2500" dirty="0">
              <a:solidFill>
                <a:schemeClr val="bg1">
                  <a:lumMod val="65000"/>
                </a:schemeClr>
              </a:solidFill>
            </a:endParaRPr>
          </a:p>
        </p:txBody>
      </p:sp>
      <p:sp>
        <p:nvSpPr>
          <p:cNvPr id="30" name="TextBox 29">
            <a:extLst>
              <a:ext uri="{FF2B5EF4-FFF2-40B4-BE49-F238E27FC236}">
                <a16:creationId xmlns:a16="http://schemas.microsoft.com/office/drawing/2014/main" id="{D2C6B3AC-98AB-9323-30E7-18C0096DCDDD}"/>
              </a:ext>
            </a:extLst>
          </p:cNvPr>
          <p:cNvSpPr txBox="1"/>
          <p:nvPr/>
        </p:nvSpPr>
        <p:spPr>
          <a:xfrm>
            <a:off x="908050" y="5429795"/>
            <a:ext cx="73152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Diversified product range</a:t>
            </a:r>
            <a:endParaRPr lang="en-US" sz="2500" dirty="0">
              <a:solidFill>
                <a:schemeClr val="tx1"/>
              </a:solidFill>
            </a:endParaRPr>
          </a:p>
        </p:txBody>
      </p:sp>
      <p:sp>
        <p:nvSpPr>
          <p:cNvPr id="31" name="TextBox 30">
            <a:extLst>
              <a:ext uri="{FF2B5EF4-FFF2-40B4-BE49-F238E27FC236}">
                <a16:creationId xmlns:a16="http://schemas.microsoft.com/office/drawing/2014/main" id="{1AF57A5C-573E-FC97-FC7F-1DC9199527AD}"/>
              </a:ext>
            </a:extLst>
          </p:cNvPr>
          <p:cNvSpPr txBox="1"/>
          <p:nvPr/>
        </p:nvSpPr>
        <p:spPr>
          <a:xfrm>
            <a:off x="908050" y="5886995"/>
            <a:ext cx="6324600" cy="86177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Presence across beauty and cleaning products and RO filters</a:t>
            </a:r>
            <a:endParaRPr lang="en-US" sz="2500" dirty="0">
              <a:solidFill>
                <a:schemeClr val="bg1">
                  <a:lumMod val="65000"/>
                </a:schemeClr>
              </a:solidFill>
            </a:endParaRPr>
          </a:p>
        </p:txBody>
      </p:sp>
      <p:sp>
        <p:nvSpPr>
          <p:cNvPr id="32" name="TextBox 31">
            <a:extLst>
              <a:ext uri="{FF2B5EF4-FFF2-40B4-BE49-F238E27FC236}">
                <a16:creationId xmlns:a16="http://schemas.microsoft.com/office/drawing/2014/main" id="{0DA67D39-80B5-2B97-1941-763CF56E4CB1}"/>
              </a:ext>
            </a:extLst>
          </p:cNvPr>
          <p:cNvSpPr txBox="1"/>
          <p:nvPr/>
        </p:nvSpPr>
        <p:spPr>
          <a:xfrm>
            <a:off x="908050" y="7178675"/>
            <a:ext cx="73152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Reasonable pricing and reliable fulfilment</a:t>
            </a:r>
            <a:endParaRPr lang="en-US" sz="2500" dirty="0">
              <a:solidFill>
                <a:schemeClr val="tx1"/>
              </a:solidFill>
            </a:endParaRPr>
          </a:p>
        </p:txBody>
      </p:sp>
      <p:sp>
        <p:nvSpPr>
          <p:cNvPr id="33" name="TextBox 32">
            <a:extLst>
              <a:ext uri="{FF2B5EF4-FFF2-40B4-BE49-F238E27FC236}">
                <a16:creationId xmlns:a16="http://schemas.microsoft.com/office/drawing/2014/main" id="{8016A561-6884-1387-486B-60ADE3552BC2}"/>
              </a:ext>
            </a:extLst>
          </p:cNvPr>
          <p:cNvSpPr txBox="1"/>
          <p:nvPr/>
        </p:nvSpPr>
        <p:spPr>
          <a:xfrm>
            <a:off x="908050" y="7635875"/>
            <a:ext cx="6564201" cy="861774"/>
          </a:xfrm>
          <a:prstGeom prst="rect">
            <a:avLst/>
          </a:prstGeom>
          <a:noFill/>
        </p:spPr>
        <p:txBody>
          <a:bodyPr wrap="square">
            <a:spAutoFit/>
          </a:bodyPr>
          <a:lstStyle/>
          <a:p>
            <a:r>
              <a:rPr lang="en" sz="2500" dirty="0">
                <a:solidFill>
                  <a:schemeClr val="bg1">
                    <a:lumMod val="65000"/>
                  </a:schemeClr>
                </a:solidFill>
                <a:latin typeface="Inter Medium"/>
                <a:ea typeface="Inter Medium"/>
                <a:sym typeface="Inter Medium"/>
              </a:rPr>
              <a:t>Products sold at competitive prices and delivered to p</a:t>
            </a:r>
            <a:r>
              <a:rPr lang="en-IN" sz="2500" dirty="0">
                <a:solidFill>
                  <a:schemeClr val="bg1">
                    <a:lumMod val="65000"/>
                  </a:schemeClr>
                </a:solidFill>
                <a:latin typeface="Inter Medium"/>
                <a:ea typeface="Inter Medium"/>
                <a:sym typeface="Inter Medium"/>
              </a:rPr>
              <a:t>r</a:t>
            </a:r>
            <a:r>
              <a:rPr lang="en" sz="2500" dirty="0">
                <a:solidFill>
                  <a:schemeClr val="bg1">
                    <a:lumMod val="65000"/>
                  </a:schemeClr>
                </a:solidFill>
                <a:latin typeface="Inter Medium"/>
                <a:ea typeface="Inter Medium"/>
                <a:sym typeface="Inter Medium"/>
              </a:rPr>
              <a:t>ofessionals’ doorstep  </a:t>
            </a:r>
            <a:endParaRPr lang="en-US" sz="2500" dirty="0">
              <a:solidFill>
                <a:schemeClr val="bg1">
                  <a:lumMod val="65000"/>
                </a:schemeClr>
              </a:solidFill>
            </a:endParaRPr>
          </a:p>
        </p:txBody>
      </p:sp>
      <p:sp>
        <p:nvSpPr>
          <p:cNvPr id="34" name="TextBox 33">
            <a:extLst>
              <a:ext uri="{FF2B5EF4-FFF2-40B4-BE49-F238E27FC236}">
                <a16:creationId xmlns:a16="http://schemas.microsoft.com/office/drawing/2014/main" id="{79559981-F3DA-DC78-C30C-FDB9B2F9F077}"/>
              </a:ext>
            </a:extLst>
          </p:cNvPr>
          <p:cNvSpPr txBox="1"/>
          <p:nvPr/>
        </p:nvSpPr>
        <p:spPr>
          <a:xfrm>
            <a:off x="908050" y="9083675"/>
            <a:ext cx="73152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Product innovation</a:t>
            </a:r>
            <a:endParaRPr lang="en-US" sz="2500" dirty="0">
              <a:solidFill>
                <a:schemeClr val="tx1"/>
              </a:solidFill>
            </a:endParaRPr>
          </a:p>
        </p:txBody>
      </p:sp>
      <p:sp>
        <p:nvSpPr>
          <p:cNvPr id="35" name="TextBox 34">
            <a:extLst>
              <a:ext uri="{FF2B5EF4-FFF2-40B4-BE49-F238E27FC236}">
                <a16:creationId xmlns:a16="http://schemas.microsoft.com/office/drawing/2014/main" id="{812F8DFE-91F0-0873-0EA9-99EA4E8E833F}"/>
              </a:ext>
            </a:extLst>
          </p:cNvPr>
          <p:cNvSpPr txBox="1"/>
          <p:nvPr/>
        </p:nvSpPr>
        <p:spPr>
          <a:xfrm>
            <a:off x="908050" y="9540875"/>
            <a:ext cx="6564201" cy="477054"/>
          </a:xfrm>
          <a:prstGeom prst="rect">
            <a:avLst/>
          </a:prstGeom>
          <a:noFill/>
        </p:spPr>
        <p:txBody>
          <a:bodyPr wrap="square">
            <a:spAutoFit/>
          </a:bodyPr>
          <a:lstStyle/>
          <a:p>
            <a:r>
              <a:rPr lang="en-US" sz="2500" dirty="0">
                <a:solidFill>
                  <a:schemeClr val="bg1">
                    <a:lumMod val="65000"/>
                  </a:schemeClr>
                </a:solidFill>
                <a:latin typeface="Inter Medium"/>
                <a:ea typeface="Inter Medium"/>
                <a:sym typeface="Inter Medium"/>
              </a:rPr>
              <a:t>Roll on wax and AC jet pump</a:t>
            </a:r>
            <a:endParaRPr lang="en-US" sz="2500" dirty="0">
              <a:solidFill>
                <a:schemeClr val="bg1">
                  <a:lumMod val="65000"/>
                </a:schemeClr>
              </a:solidFill>
            </a:endParaRPr>
          </a:p>
        </p:txBody>
      </p:sp>
      <p:sp>
        <p:nvSpPr>
          <p:cNvPr id="36" name="Google Shape;275;p23">
            <a:extLst>
              <a:ext uri="{FF2B5EF4-FFF2-40B4-BE49-F238E27FC236}">
                <a16:creationId xmlns:a16="http://schemas.microsoft.com/office/drawing/2014/main" id="{4AD54A75-09B7-F9DB-EF48-E51439B678C7}"/>
              </a:ext>
            </a:extLst>
          </p:cNvPr>
          <p:cNvSpPr/>
          <p:nvPr/>
        </p:nvSpPr>
        <p:spPr>
          <a:xfrm>
            <a:off x="908050" y="10276483"/>
            <a:ext cx="9525000" cy="559792"/>
          </a:xfrm>
          <a:prstGeom prst="rect">
            <a:avLst/>
          </a:prstGeom>
          <a:noFill/>
          <a:ln>
            <a:noFill/>
          </a:ln>
        </p:spPr>
        <p:txBody>
          <a:bodyPr spcFirstLastPara="1" wrap="square" lIns="0" tIns="0" rIns="0" bIns="0" anchor="ctr" anchorCtr="0">
            <a:noAutofit/>
          </a:bodyPr>
          <a:lstStyle/>
          <a:p>
            <a:pPr lvl="0">
              <a:lnSpc>
                <a:spcPct val="119000"/>
              </a:lnSpc>
              <a:buClr>
                <a:srgbClr val="333333"/>
              </a:buClr>
              <a:buSzPts val="900"/>
            </a:pPr>
            <a:r>
              <a:rPr lang="en" sz="2000" baseline="30000" dirty="0">
                <a:solidFill>
                  <a:schemeClr val="bg1">
                    <a:lumMod val="50000"/>
                  </a:schemeClr>
                </a:solidFill>
                <a:latin typeface="Inter Medium"/>
                <a:ea typeface="Inter Medium"/>
                <a:sym typeface="Inter"/>
              </a:rPr>
              <a:t>1</a:t>
            </a:r>
            <a:r>
              <a:rPr lang="en" sz="2000" dirty="0">
                <a:solidFill>
                  <a:schemeClr val="bg1">
                    <a:lumMod val="50000"/>
                  </a:schemeClr>
                </a:solidFill>
                <a:latin typeface="Inter Medium"/>
                <a:ea typeface="Inter Medium"/>
                <a:sym typeface="Inter"/>
              </a:rPr>
              <a:t>For H1 FY26</a:t>
            </a:r>
            <a:endParaRPr sz="2000" dirty="0">
              <a:solidFill>
                <a:schemeClr val="bg1">
                  <a:lumMod val="50000"/>
                </a:schemeClr>
              </a:solidFill>
              <a:latin typeface="Inter Medium"/>
              <a:ea typeface="Inter Medium"/>
              <a:sym typeface="Inter"/>
            </a:endParaRPr>
          </a:p>
        </p:txBody>
      </p:sp>
    </p:spTree>
    <p:extLst>
      <p:ext uri="{BB962C8B-B14F-4D97-AF65-F5344CB8AC3E}">
        <p14:creationId xmlns:p14="http://schemas.microsoft.com/office/powerpoint/2010/main" val="1434209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9EAE5-0995-4052-3435-78F4189D646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92B37C9-3088-D5AD-C95D-1DF6328F0DA4}"/>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85" name="TextBox 84">
            <a:extLst>
              <a:ext uri="{FF2B5EF4-FFF2-40B4-BE49-F238E27FC236}">
                <a16:creationId xmlns:a16="http://schemas.microsoft.com/office/drawing/2014/main" id="{AD77887E-0D7E-36CA-959A-388F97040150}"/>
              </a:ext>
            </a:extLst>
          </p:cNvPr>
          <p:cNvSpPr txBox="1"/>
          <p:nvPr/>
        </p:nvSpPr>
        <p:spPr>
          <a:xfrm>
            <a:off x="984250" y="758021"/>
            <a:ext cx="6564201" cy="477054"/>
          </a:xfrm>
          <a:prstGeom prst="rect">
            <a:avLst/>
          </a:prstGeom>
          <a:noFill/>
        </p:spPr>
        <p:txBody>
          <a:bodyPr wrap="square">
            <a:spAutoFit/>
          </a:bodyPr>
          <a:lstStyle/>
          <a:p>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Best-in-class earnings</a:t>
            </a:r>
            <a:endParaRPr lang="en-US" sz="2500" dirty="0">
              <a:solidFill>
                <a:schemeClr val="bg1">
                  <a:lumMod val="50000"/>
                </a:schemeClr>
              </a:solidFill>
              <a:latin typeface="Arial" panose="020B0604020202020204" pitchFamily="34" charset="0"/>
              <a:cs typeface="Arial" panose="020B0604020202020204" pitchFamily="34" charset="0"/>
            </a:endParaRPr>
          </a:p>
        </p:txBody>
      </p:sp>
      <p:sp>
        <p:nvSpPr>
          <p:cNvPr id="86" name="Google Shape;315;p25">
            <a:extLst>
              <a:ext uri="{FF2B5EF4-FFF2-40B4-BE49-F238E27FC236}">
                <a16:creationId xmlns:a16="http://schemas.microsoft.com/office/drawing/2014/main" id="{CFC2BC8D-4D99-803A-860A-5817B644A783}"/>
              </a:ext>
            </a:extLst>
          </p:cNvPr>
          <p:cNvSpPr/>
          <p:nvPr/>
        </p:nvSpPr>
        <p:spPr>
          <a:xfrm>
            <a:off x="1060450" y="1387475"/>
            <a:ext cx="18440400"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3500" dirty="0">
                <a:solidFill>
                  <a:schemeClr val="tx1"/>
                </a:solidFill>
                <a:latin typeface="Arial" panose="020B0604020202020204" pitchFamily="34" charset="0"/>
                <a:ea typeface="Inter Medium"/>
                <a:cs typeface="Arial" panose="020B0604020202020204" pitchFamily="34" charset="0"/>
                <a:sym typeface="Inter Medium"/>
              </a:rPr>
              <a:t>UC service professionals in India earned INR 26.4K in-hand p.m. Top 5% earned INR 45K </a:t>
            </a:r>
            <a:endParaRPr sz="3500" dirty="0">
              <a:solidFill>
                <a:schemeClr val="tx1"/>
              </a:solidFill>
              <a:latin typeface="Arial" panose="020B0604020202020204" pitchFamily="34" charset="0"/>
              <a:ea typeface="Inter Medium"/>
              <a:cs typeface="Arial" panose="020B0604020202020204" pitchFamily="34" charset="0"/>
              <a:sym typeface="Inter Medium"/>
            </a:endParaRPr>
          </a:p>
        </p:txBody>
      </p:sp>
      <p:sp>
        <p:nvSpPr>
          <p:cNvPr id="87" name="Google Shape;315;p25">
            <a:extLst>
              <a:ext uri="{FF2B5EF4-FFF2-40B4-BE49-F238E27FC236}">
                <a16:creationId xmlns:a16="http://schemas.microsoft.com/office/drawing/2014/main" id="{EE92775A-52EE-1BB0-674D-B14D0AC116BE}"/>
              </a:ext>
            </a:extLst>
          </p:cNvPr>
          <p:cNvSpPr/>
          <p:nvPr/>
        </p:nvSpPr>
        <p:spPr>
          <a:xfrm>
            <a:off x="1060450" y="2225675"/>
            <a:ext cx="17754599"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UC Professionals earned 30-40% higher than individuals not associated with any platform in CY24. 80% NTV in FY25 came from repeat professionals.  </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88" name="Google Shape;547;p49">
            <a:extLst>
              <a:ext uri="{FF2B5EF4-FFF2-40B4-BE49-F238E27FC236}">
                <a16:creationId xmlns:a16="http://schemas.microsoft.com/office/drawing/2014/main" id="{768DA350-8DD8-6A78-AC4B-07FB90BD1036}"/>
              </a:ext>
            </a:extLst>
          </p:cNvPr>
          <p:cNvSpPr/>
          <p:nvPr/>
        </p:nvSpPr>
        <p:spPr>
          <a:xfrm>
            <a:off x="1066604" y="3292475"/>
            <a:ext cx="3204091" cy="870650"/>
          </a:xfrm>
          <a:prstGeom prst="rect">
            <a:avLst/>
          </a:prstGeom>
          <a:noFill/>
          <a:ln>
            <a:noFill/>
          </a:ln>
        </p:spPr>
        <p:txBody>
          <a:bodyPr spcFirstLastPara="1" wrap="square" lIns="0" tIns="0" rIns="0" bIns="0" anchor="t" anchorCtr="0">
            <a:noAutofit/>
          </a:bodyPr>
          <a:lstStyle/>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Details</a:t>
            </a:r>
            <a:endParaRPr sz="1759" b="1" dirty="0">
              <a:solidFill>
                <a:schemeClr val="dk1"/>
              </a:solidFill>
              <a:latin typeface="Inter Medium"/>
              <a:ea typeface="Inter Medium"/>
              <a:cs typeface="Inter Medium"/>
              <a:sym typeface="Inter Medium"/>
            </a:endParaRPr>
          </a:p>
        </p:txBody>
      </p:sp>
      <p:sp>
        <p:nvSpPr>
          <p:cNvPr id="89" name="Google Shape;548;p49">
            <a:extLst>
              <a:ext uri="{FF2B5EF4-FFF2-40B4-BE49-F238E27FC236}">
                <a16:creationId xmlns:a16="http://schemas.microsoft.com/office/drawing/2014/main" id="{15C9DD38-838A-9A8A-0374-3DB74B12ACE3}"/>
              </a:ext>
            </a:extLst>
          </p:cNvPr>
          <p:cNvSpPr/>
          <p:nvPr/>
        </p:nvSpPr>
        <p:spPr>
          <a:xfrm>
            <a:off x="4710472" y="3292475"/>
            <a:ext cx="2157002" cy="870650"/>
          </a:xfrm>
          <a:prstGeom prst="rect">
            <a:avLst/>
          </a:prstGeom>
          <a:noFill/>
          <a:ln>
            <a:noFill/>
          </a:ln>
        </p:spPr>
        <p:txBody>
          <a:bodyPr spcFirstLastPara="1" wrap="square" lIns="0" tIns="0" rIns="0" bIns="0" anchor="t" anchorCtr="0">
            <a:noAutofit/>
          </a:bodyPr>
          <a:lstStyle/>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Unit</a:t>
            </a:r>
            <a:endParaRPr sz="1759" b="1" dirty="0">
              <a:solidFill>
                <a:schemeClr val="dk1"/>
              </a:solidFill>
              <a:latin typeface="Inter Medium"/>
              <a:ea typeface="Inter Medium"/>
              <a:cs typeface="Inter Medium"/>
              <a:sym typeface="Inter Medium"/>
            </a:endParaRPr>
          </a:p>
        </p:txBody>
      </p:sp>
      <p:sp>
        <p:nvSpPr>
          <p:cNvPr id="90" name="Google Shape;549;p49">
            <a:extLst>
              <a:ext uri="{FF2B5EF4-FFF2-40B4-BE49-F238E27FC236}">
                <a16:creationId xmlns:a16="http://schemas.microsoft.com/office/drawing/2014/main" id="{8CFAE6C6-693B-AF74-25A0-0BDD840E571B}"/>
              </a:ext>
            </a:extLst>
          </p:cNvPr>
          <p:cNvSpPr/>
          <p:nvPr/>
        </p:nvSpPr>
        <p:spPr>
          <a:xfrm>
            <a:off x="7483570" y="3292475"/>
            <a:ext cx="2157002" cy="870650"/>
          </a:xfrm>
          <a:prstGeom prst="rect">
            <a:avLst/>
          </a:prstGeom>
          <a:noFill/>
          <a:ln>
            <a:noFill/>
          </a:ln>
        </p:spPr>
        <p:txBody>
          <a:bodyPr spcFirstLastPara="1" wrap="square" lIns="0" tIns="0" rIns="0" bIns="0" anchor="t" anchorCtr="0">
            <a:noAutofit/>
          </a:bodyPr>
          <a:lstStyle/>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All </a:t>
            </a:r>
          </a:p>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professionals</a:t>
            </a:r>
            <a:endParaRPr sz="1759" b="1" dirty="0">
              <a:solidFill>
                <a:schemeClr val="dk1"/>
              </a:solidFill>
              <a:latin typeface="Inter Medium"/>
              <a:ea typeface="Inter Medium"/>
              <a:cs typeface="Inter Medium"/>
              <a:sym typeface="Inter Medium"/>
            </a:endParaRPr>
          </a:p>
        </p:txBody>
      </p:sp>
      <p:sp>
        <p:nvSpPr>
          <p:cNvPr id="91" name="Google Shape;550;p49">
            <a:extLst>
              <a:ext uri="{FF2B5EF4-FFF2-40B4-BE49-F238E27FC236}">
                <a16:creationId xmlns:a16="http://schemas.microsoft.com/office/drawing/2014/main" id="{D4A042C8-2311-9DD0-70A2-AD7B5C65DCF7}"/>
              </a:ext>
            </a:extLst>
          </p:cNvPr>
          <p:cNvSpPr/>
          <p:nvPr/>
        </p:nvSpPr>
        <p:spPr>
          <a:xfrm>
            <a:off x="9904031" y="3292475"/>
            <a:ext cx="2157002" cy="870650"/>
          </a:xfrm>
          <a:prstGeom prst="rect">
            <a:avLst/>
          </a:prstGeom>
          <a:noFill/>
          <a:ln>
            <a:noFill/>
          </a:ln>
        </p:spPr>
        <p:txBody>
          <a:bodyPr spcFirstLastPara="1" wrap="square" lIns="0" tIns="0" rIns="0" bIns="0" anchor="t" anchorCtr="0">
            <a:noAutofit/>
          </a:bodyPr>
          <a:lstStyle/>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Partners with &gt; 30 services in a month</a:t>
            </a:r>
            <a:endParaRPr sz="1759" b="1" dirty="0">
              <a:solidFill>
                <a:schemeClr val="dk1"/>
              </a:solidFill>
              <a:latin typeface="Inter Medium"/>
              <a:ea typeface="Inter Medium"/>
              <a:cs typeface="Inter Medium"/>
              <a:sym typeface="Inter Medium"/>
            </a:endParaRPr>
          </a:p>
        </p:txBody>
      </p:sp>
      <p:sp>
        <p:nvSpPr>
          <p:cNvPr id="92" name="Google Shape;551;p49">
            <a:extLst>
              <a:ext uri="{FF2B5EF4-FFF2-40B4-BE49-F238E27FC236}">
                <a16:creationId xmlns:a16="http://schemas.microsoft.com/office/drawing/2014/main" id="{CC154423-4763-F5F4-9602-4CCD88EA34F5}"/>
              </a:ext>
            </a:extLst>
          </p:cNvPr>
          <p:cNvSpPr/>
          <p:nvPr/>
        </p:nvSpPr>
        <p:spPr>
          <a:xfrm>
            <a:off x="12741370" y="3292475"/>
            <a:ext cx="2157002" cy="870650"/>
          </a:xfrm>
          <a:prstGeom prst="rect">
            <a:avLst/>
          </a:prstGeom>
          <a:noFill/>
          <a:ln>
            <a:noFill/>
          </a:ln>
        </p:spPr>
        <p:txBody>
          <a:bodyPr spcFirstLastPara="1" wrap="square" lIns="0" tIns="0" rIns="0" bIns="0" anchor="t" anchorCtr="0">
            <a:noAutofit/>
          </a:bodyPr>
          <a:lstStyle/>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Top 20% </a:t>
            </a:r>
          </a:p>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partners</a:t>
            </a:r>
            <a:endParaRPr sz="1759" b="1" dirty="0">
              <a:solidFill>
                <a:schemeClr val="dk1"/>
              </a:solidFill>
              <a:latin typeface="Inter Medium"/>
              <a:ea typeface="Inter Medium"/>
              <a:cs typeface="Inter Medium"/>
              <a:sym typeface="Inter Medium"/>
            </a:endParaRPr>
          </a:p>
        </p:txBody>
      </p:sp>
      <p:sp>
        <p:nvSpPr>
          <p:cNvPr id="93" name="Google Shape;552;p49">
            <a:extLst>
              <a:ext uri="{FF2B5EF4-FFF2-40B4-BE49-F238E27FC236}">
                <a16:creationId xmlns:a16="http://schemas.microsoft.com/office/drawing/2014/main" id="{4FB17119-7F7B-CC6E-2082-737BDDBAB725}"/>
              </a:ext>
            </a:extLst>
          </p:cNvPr>
          <p:cNvSpPr/>
          <p:nvPr/>
        </p:nvSpPr>
        <p:spPr>
          <a:xfrm>
            <a:off x="15097590" y="3292475"/>
            <a:ext cx="2157002" cy="870650"/>
          </a:xfrm>
          <a:prstGeom prst="rect">
            <a:avLst/>
          </a:prstGeom>
          <a:noFill/>
          <a:ln>
            <a:noFill/>
          </a:ln>
        </p:spPr>
        <p:txBody>
          <a:bodyPr spcFirstLastPara="1" wrap="square" lIns="0" tIns="0" rIns="0" bIns="0" anchor="t" anchorCtr="0">
            <a:noAutofit/>
          </a:bodyPr>
          <a:lstStyle/>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Top 10% </a:t>
            </a:r>
          </a:p>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partners</a:t>
            </a:r>
            <a:endParaRPr sz="1759" b="1" dirty="0">
              <a:solidFill>
                <a:schemeClr val="dk1"/>
              </a:solidFill>
              <a:latin typeface="Inter Medium"/>
              <a:ea typeface="Inter Medium"/>
              <a:cs typeface="Inter Medium"/>
              <a:sym typeface="Inter Medium"/>
            </a:endParaRPr>
          </a:p>
        </p:txBody>
      </p:sp>
      <p:sp>
        <p:nvSpPr>
          <p:cNvPr id="94" name="Google Shape;553;p49">
            <a:extLst>
              <a:ext uri="{FF2B5EF4-FFF2-40B4-BE49-F238E27FC236}">
                <a16:creationId xmlns:a16="http://schemas.microsoft.com/office/drawing/2014/main" id="{AD13B55C-8BEB-530E-36A8-A5E20E27FEC7}"/>
              </a:ext>
            </a:extLst>
          </p:cNvPr>
          <p:cNvSpPr/>
          <p:nvPr/>
        </p:nvSpPr>
        <p:spPr>
          <a:xfrm>
            <a:off x="17489172" y="3292475"/>
            <a:ext cx="2157002" cy="870650"/>
          </a:xfrm>
          <a:prstGeom prst="rect">
            <a:avLst/>
          </a:prstGeom>
          <a:noFill/>
          <a:ln>
            <a:noFill/>
          </a:ln>
        </p:spPr>
        <p:txBody>
          <a:bodyPr spcFirstLastPara="1" wrap="square" lIns="0" tIns="0" rIns="0" bIns="0" anchor="t" anchorCtr="0">
            <a:noAutofit/>
          </a:bodyPr>
          <a:lstStyle/>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Top 5% </a:t>
            </a:r>
          </a:p>
          <a:p>
            <a:pPr algn="l" rtl="0">
              <a:lnSpc>
                <a:spcPct val="102000"/>
              </a:lnSpc>
              <a:buClr>
                <a:srgbClr val="0F0F0F"/>
              </a:buClr>
              <a:buSzPts val="800"/>
            </a:pPr>
            <a:r>
              <a:rPr lang="en" sz="1759" b="1" dirty="0">
                <a:solidFill>
                  <a:srgbClr val="0F0F0F"/>
                </a:solidFill>
                <a:latin typeface="Inter Medium"/>
                <a:ea typeface="Inter Medium"/>
                <a:cs typeface="Inter Medium"/>
                <a:sym typeface="Inter Medium"/>
              </a:rPr>
              <a:t>partners</a:t>
            </a:r>
            <a:endParaRPr sz="1759" b="1" dirty="0">
              <a:solidFill>
                <a:schemeClr val="dk1"/>
              </a:solidFill>
              <a:latin typeface="Inter Medium"/>
              <a:ea typeface="Inter Medium"/>
              <a:cs typeface="Inter Medium"/>
              <a:sym typeface="Inter Medium"/>
            </a:endParaRPr>
          </a:p>
        </p:txBody>
      </p:sp>
      <p:sp>
        <p:nvSpPr>
          <p:cNvPr id="96" name="Google Shape;554;p49">
            <a:extLst>
              <a:ext uri="{FF2B5EF4-FFF2-40B4-BE49-F238E27FC236}">
                <a16:creationId xmlns:a16="http://schemas.microsoft.com/office/drawing/2014/main" id="{5B515501-8F37-566C-3BF4-171F28142C5B}"/>
              </a:ext>
            </a:extLst>
          </p:cNvPr>
          <p:cNvSpPr/>
          <p:nvPr/>
        </p:nvSpPr>
        <p:spPr>
          <a:xfrm>
            <a:off x="1066604" y="4166634"/>
            <a:ext cx="3193621" cy="32983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  monthly active  partners</a:t>
            </a:r>
            <a:endParaRPr sz="1759" dirty="0">
              <a:solidFill>
                <a:schemeClr val="dk1"/>
              </a:solidFill>
              <a:latin typeface="Calibri"/>
              <a:ea typeface="Calibri"/>
              <a:cs typeface="Calibri"/>
              <a:sym typeface="Calibri"/>
            </a:endParaRPr>
          </a:p>
        </p:txBody>
      </p:sp>
      <p:sp>
        <p:nvSpPr>
          <p:cNvPr id="97" name="Google Shape;555;p49">
            <a:extLst>
              <a:ext uri="{FF2B5EF4-FFF2-40B4-BE49-F238E27FC236}">
                <a16:creationId xmlns:a16="http://schemas.microsoft.com/office/drawing/2014/main" id="{9F664EE3-C0DA-B04E-C499-262526CFE549}"/>
              </a:ext>
            </a:extLst>
          </p:cNvPr>
          <p:cNvSpPr/>
          <p:nvPr/>
        </p:nvSpPr>
        <p:spPr>
          <a:xfrm>
            <a:off x="4710472" y="4166634"/>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a:t>
            </a:r>
            <a:endParaRPr sz="1759" dirty="0">
              <a:solidFill>
                <a:schemeClr val="dk1"/>
              </a:solidFill>
              <a:latin typeface="Calibri"/>
              <a:ea typeface="Calibri"/>
              <a:cs typeface="Calibri"/>
              <a:sym typeface="Calibri"/>
            </a:endParaRPr>
          </a:p>
        </p:txBody>
      </p:sp>
      <p:sp>
        <p:nvSpPr>
          <p:cNvPr id="98" name="Google Shape;556;p49">
            <a:extLst>
              <a:ext uri="{FF2B5EF4-FFF2-40B4-BE49-F238E27FC236}">
                <a16:creationId xmlns:a16="http://schemas.microsoft.com/office/drawing/2014/main" id="{B9E615A6-2D5E-5EF3-A49B-99411967A121}"/>
              </a:ext>
            </a:extLst>
          </p:cNvPr>
          <p:cNvSpPr/>
          <p:nvPr/>
        </p:nvSpPr>
        <p:spPr>
          <a:xfrm>
            <a:off x="7483570" y="4166634"/>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100%</a:t>
            </a:r>
            <a:endParaRPr sz="1759" dirty="0">
              <a:solidFill>
                <a:schemeClr val="dk1"/>
              </a:solidFill>
              <a:latin typeface="Calibri"/>
              <a:ea typeface="Calibri"/>
              <a:cs typeface="Calibri"/>
              <a:sym typeface="Calibri"/>
            </a:endParaRPr>
          </a:p>
        </p:txBody>
      </p:sp>
      <p:sp>
        <p:nvSpPr>
          <p:cNvPr id="99" name="Google Shape;557;p49">
            <a:extLst>
              <a:ext uri="{FF2B5EF4-FFF2-40B4-BE49-F238E27FC236}">
                <a16:creationId xmlns:a16="http://schemas.microsoft.com/office/drawing/2014/main" id="{7B8B99CD-5963-FC30-B2C0-F9CEEC284F28}"/>
              </a:ext>
            </a:extLst>
          </p:cNvPr>
          <p:cNvSpPr/>
          <p:nvPr/>
        </p:nvSpPr>
        <p:spPr>
          <a:xfrm>
            <a:off x="9904031" y="4166634"/>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64%</a:t>
            </a:r>
            <a:endParaRPr sz="1759" dirty="0">
              <a:solidFill>
                <a:schemeClr val="dk1"/>
              </a:solidFill>
              <a:latin typeface="Calibri"/>
              <a:ea typeface="Calibri"/>
              <a:cs typeface="Calibri"/>
              <a:sym typeface="Calibri"/>
            </a:endParaRPr>
          </a:p>
        </p:txBody>
      </p:sp>
      <p:sp>
        <p:nvSpPr>
          <p:cNvPr id="100" name="Google Shape;558;p49">
            <a:extLst>
              <a:ext uri="{FF2B5EF4-FFF2-40B4-BE49-F238E27FC236}">
                <a16:creationId xmlns:a16="http://schemas.microsoft.com/office/drawing/2014/main" id="{B7D07E76-FFD7-F732-2B54-39DEE5D8F1D2}"/>
              </a:ext>
            </a:extLst>
          </p:cNvPr>
          <p:cNvSpPr/>
          <p:nvPr/>
        </p:nvSpPr>
        <p:spPr>
          <a:xfrm>
            <a:off x="12741370" y="4166634"/>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20%</a:t>
            </a:r>
            <a:endParaRPr sz="1759" dirty="0">
              <a:solidFill>
                <a:schemeClr val="dk1"/>
              </a:solidFill>
              <a:latin typeface="Calibri"/>
              <a:ea typeface="Calibri"/>
              <a:cs typeface="Calibri"/>
              <a:sym typeface="Calibri"/>
            </a:endParaRPr>
          </a:p>
        </p:txBody>
      </p:sp>
      <p:sp>
        <p:nvSpPr>
          <p:cNvPr id="101" name="Google Shape;559;p49">
            <a:extLst>
              <a:ext uri="{FF2B5EF4-FFF2-40B4-BE49-F238E27FC236}">
                <a16:creationId xmlns:a16="http://schemas.microsoft.com/office/drawing/2014/main" id="{6D124435-A270-4A6E-02E6-A177AAF91A2B}"/>
              </a:ext>
            </a:extLst>
          </p:cNvPr>
          <p:cNvSpPr/>
          <p:nvPr/>
        </p:nvSpPr>
        <p:spPr>
          <a:xfrm>
            <a:off x="15097590" y="4166634"/>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10%</a:t>
            </a:r>
            <a:endParaRPr sz="1759" dirty="0">
              <a:solidFill>
                <a:schemeClr val="dk1"/>
              </a:solidFill>
              <a:latin typeface="Calibri"/>
              <a:ea typeface="Calibri"/>
              <a:cs typeface="Calibri"/>
              <a:sym typeface="Calibri"/>
            </a:endParaRPr>
          </a:p>
        </p:txBody>
      </p:sp>
      <p:sp>
        <p:nvSpPr>
          <p:cNvPr id="102" name="Google Shape;560;p49">
            <a:extLst>
              <a:ext uri="{FF2B5EF4-FFF2-40B4-BE49-F238E27FC236}">
                <a16:creationId xmlns:a16="http://schemas.microsoft.com/office/drawing/2014/main" id="{F41C879A-3007-6FFD-344E-5C1D08D1F2C0}"/>
              </a:ext>
            </a:extLst>
          </p:cNvPr>
          <p:cNvSpPr/>
          <p:nvPr/>
        </p:nvSpPr>
        <p:spPr>
          <a:xfrm>
            <a:off x="17489172" y="4166634"/>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5%</a:t>
            </a:r>
            <a:endParaRPr sz="1759" dirty="0">
              <a:solidFill>
                <a:schemeClr val="dk1"/>
              </a:solidFill>
              <a:latin typeface="Calibri"/>
              <a:ea typeface="Calibri"/>
              <a:cs typeface="Calibri"/>
              <a:sym typeface="Calibri"/>
            </a:endParaRPr>
          </a:p>
        </p:txBody>
      </p:sp>
      <p:sp>
        <p:nvSpPr>
          <p:cNvPr id="104" name="Google Shape;561;p49">
            <a:extLst>
              <a:ext uri="{FF2B5EF4-FFF2-40B4-BE49-F238E27FC236}">
                <a16:creationId xmlns:a16="http://schemas.microsoft.com/office/drawing/2014/main" id="{6828DF06-DEE5-A638-2DB5-E79A27205ACC}"/>
              </a:ext>
            </a:extLst>
          </p:cNvPr>
          <p:cNvSpPr/>
          <p:nvPr/>
        </p:nvSpPr>
        <p:spPr>
          <a:xfrm>
            <a:off x="1066604" y="4855951"/>
            <a:ext cx="3193621"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Gross earnings (average)</a:t>
            </a:r>
            <a:endParaRPr sz="1759" baseline="30000" dirty="0">
              <a:solidFill>
                <a:schemeClr val="dk1"/>
              </a:solidFill>
              <a:latin typeface="Calibri"/>
              <a:ea typeface="Calibri"/>
              <a:cs typeface="Calibri"/>
              <a:sym typeface="Calibri"/>
            </a:endParaRPr>
          </a:p>
        </p:txBody>
      </p:sp>
      <p:sp>
        <p:nvSpPr>
          <p:cNvPr id="105" name="Google Shape;562;p49">
            <a:extLst>
              <a:ext uri="{FF2B5EF4-FFF2-40B4-BE49-F238E27FC236}">
                <a16:creationId xmlns:a16="http://schemas.microsoft.com/office/drawing/2014/main" id="{8B6CA823-3995-1DDD-46ED-A797F46B5894}"/>
              </a:ext>
            </a:extLst>
          </p:cNvPr>
          <p:cNvSpPr/>
          <p:nvPr/>
        </p:nvSpPr>
        <p:spPr>
          <a:xfrm>
            <a:off x="4710472" y="4855951"/>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In INR per month</a:t>
            </a:r>
            <a:endParaRPr sz="1759" dirty="0">
              <a:solidFill>
                <a:schemeClr val="dk1"/>
              </a:solidFill>
              <a:latin typeface="Calibri"/>
              <a:ea typeface="Calibri"/>
              <a:cs typeface="Calibri"/>
              <a:sym typeface="Calibri"/>
            </a:endParaRPr>
          </a:p>
        </p:txBody>
      </p:sp>
      <p:sp>
        <p:nvSpPr>
          <p:cNvPr id="106" name="Google Shape;563;p49">
            <a:extLst>
              <a:ext uri="{FF2B5EF4-FFF2-40B4-BE49-F238E27FC236}">
                <a16:creationId xmlns:a16="http://schemas.microsoft.com/office/drawing/2014/main" id="{9C412FC4-F3EE-EE36-78C9-6F60D97F0E51}"/>
              </a:ext>
            </a:extLst>
          </p:cNvPr>
          <p:cNvSpPr/>
          <p:nvPr/>
        </p:nvSpPr>
        <p:spPr>
          <a:xfrm>
            <a:off x="7483570" y="4855951"/>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50,022</a:t>
            </a:r>
            <a:endParaRPr sz="1759" dirty="0">
              <a:solidFill>
                <a:schemeClr val="dk1"/>
              </a:solidFill>
              <a:latin typeface="Calibri"/>
              <a:ea typeface="Calibri"/>
              <a:cs typeface="Calibri"/>
              <a:sym typeface="Calibri"/>
            </a:endParaRPr>
          </a:p>
        </p:txBody>
      </p:sp>
      <p:sp>
        <p:nvSpPr>
          <p:cNvPr id="107" name="Google Shape;564;p49">
            <a:extLst>
              <a:ext uri="{FF2B5EF4-FFF2-40B4-BE49-F238E27FC236}">
                <a16:creationId xmlns:a16="http://schemas.microsoft.com/office/drawing/2014/main" id="{EBBE5281-232E-3FBA-3B59-0488FDA1AB28}"/>
              </a:ext>
            </a:extLst>
          </p:cNvPr>
          <p:cNvSpPr/>
          <p:nvPr/>
        </p:nvSpPr>
        <p:spPr>
          <a:xfrm>
            <a:off x="9904031" y="4855951"/>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61,999</a:t>
            </a:r>
            <a:endParaRPr sz="1759" dirty="0">
              <a:solidFill>
                <a:schemeClr val="dk1"/>
              </a:solidFill>
              <a:latin typeface="Calibri"/>
              <a:ea typeface="Calibri"/>
              <a:cs typeface="Calibri"/>
              <a:sym typeface="Calibri"/>
            </a:endParaRPr>
          </a:p>
        </p:txBody>
      </p:sp>
      <p:sp>
        <p:nvSpPr>
          <p:cNvPr id="108" name="Google Shape;565;p49">
            <a:extLst>
              <a:ext uri="{FF2B5EF4-FFF2-40B4-BE49-F238E27FC236}">
                <a16:creationId xmlns:a16="http://schemas.microsoft.com/office/drawing/2014/main" id="{C61F45C8-3E41-C65B-38D1-9011015D96AD}"/>
              </a:ext>
            </a:extLst>
          </p:cNvPr>
          <p:cNvSpPr/>
          <p:nvPr/>
        </p:nvSpPr>
        <p:spPr>
          <a:xfrm>
            <a:off x="12741370" y="4855951"/>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76,424</a:t>
            </a:r>
            <a:endParaRPr sz="1759" dirty="0">
              <a:solidFill>
                <a:schemeClr val="dk1"/>
              </a:solidFill>
              <a:latin typeface="Calibri"/>
              <a:ea typeface="Calibri"/>
              <a:cs typeface="Calibri"/>
              <a:sym typeface="Calibri"/>
            </a:endParaRPr>
          </a:p>
        </p:txBody>
      </p:sp>
      <p:sp>
        <p:nvSpPr>
          <p:cNvPr id="109" name="Google Shape;566;p49">
            <a:extLst>
              <a:ext uri="{FF2B5EF4-FFF2-40B4-BE49-F238E27FC236}">
                <a16:creationId xmlns:a16="http://schemas.microsoft.com/office/drawing/2014/main" id="{C87C7E46-398D-4FE0-F110-F049CF6D0526}"/>
              </a:ext>
            </a:extLst>
          </p:cNvPr>
          <p:cNvSpPr/>
          <p:nvPr/>
        </p:nvSpPr>
        <p:spPr>
          <a:xfrm>
            <a:off x="15097590" y="4855951"/>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84,550</a:t>
            </a:r>
            <a:endParaRPr sz="1759" dirty="0">
              <a:solidFill>
                <a:schemeClr val="dk1"/>
              </a:solidFill>
              <a:latin typeface="Calibri"/>
              <a:ea typeface="Calibri"/>
              <a:cs typeface="Calibri"/>
              <a:sym typeface="Calibri"/>
            </a:endParaRPr>
          </a:p>
        </p:txBody>
      </p:sp>
      <p:sp>
        <p:nvSpPr>
          <p:cNvPr id="110" name="Google Shape;567;p49">
            <a:extLst>
              <a:ext uri="{FF2B5EF4-FFF2-40B4-BE49-F238E27FC236}">
                <a16:creationId xmlns:a16="http://schemas.microsoft.com/office/drawing/2014/main" id="{4F4554A0-185F-D847-F1D9-C5D8F23D320A}"/>
              </a:ext>
            </a:extLst>
          </p:cNvPr>
          <p:cNvSpPr/>
          <p:nvPr/>
        </p:nvSpPr>
        <p:spPr>
          <a:xfrm>
            <a:off x="17489172" y="4855951"/>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91,719</a:t>
            </a:r>
            <a:endParaRPr sz="1759" dirty="0">
              <a:solidFill>
                <a:schemeClr val="dk1"/>
              </a:solidFill>
              <a:latin typeface="Calibri"/>
              <a:ea typeface="Calibri"/>
              <a:cs typeface="Calibri"/>
              <a:sym typeface="Calibri"/>
            </a:endParaRPr>
          </a:p>
        </p:txBody>
      </p:sp>
      <p:sp>
        <p:nvSpPr>
          <p:cNvPr id="112" name="Google Shape;568;p49">
            <a:extLst>
              <a:ext uri="{FF2B5EF4-FFF2-40B4-BE49-F238E27FC236}">
                <a16:creationId xmlns:a16="http://schemas.microsoft.com/office/drawing/2014/main" id="{E05FDAF7-673E-266D-7470-053DE5B25238}"/>
              </a:ext>
            </a:extLst>
          </p:cNvPr>
          <p:cNvSpPr/>
          <p:nvPr/>
        </p:nvSpPr>
        <p:spPr>
          <a:xfrm>
            <a:off x="1066604" y="5545268"/>
            <a:ext cx="3193621"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UC commissions &amp; fee%</a:t>
            </a:r>
            <a:endParaRPr sz="1759" baseline="30000" dirty="0">
              <a:solidFill>
                <a:schemeClr val="dk1"/>
              </a:solidFill>
              <a:latin typeface="Calibri"/>
              <a:ea typeface="Calibri"/>
              <a:cs typeface="Calibri"/>
              <a:sym typeface="Calibri"/>
            </a:endParaRPr>
          </a:p>
        </p:txBody>
      </p:sp>
      <p:sp>
        <p:nvSpPr>
          <p:cNvPr id="113" name="Google Shape;569;p49">
            <a:extLst>
              <a:ext uri="{FF2B5EF4-FFF2-40B4-BE49-F238E27FC236}">
                <a16:creationId xmlns:a16="http://schemas.microsoft.com/office/drawing/2014/main" id="{349638A1-7FF1-51D5-2A40-B43A5A882F53}"/>
              </a:ext>
            </a:extLst>
          </p:cNvPr>
          <p:cNvSpPr/>
          <p:nvPr/>
        </p:nvSpPr>
        <p:spPr>
          <a:xfrm>
            <a:off x="4710472" y="5545268"/>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a:t>
            </a:r>
            <a:endParaRPr sz="1759" dirty="0">
              <a:solidFill>
                <a:schemeClr val="dk1"/>
              </a:solidFill>
              <a:latin typeface="Calibri"/>
              <a:ea typeface="Calibri"/>
              <a:cs typeface="Calibri"/>
              <a:sym typeface="Calibri"/>
            </a:endParaRPr>
          </a:p>
        </p:txBody>
      </p:sp>
      <p:sp>
        <p:nvSpPr>
          <p:cNvPr id="114" name="Google Shape;570;p49">
            <a:extLst>
              <a:ext uri="{FF2B5EF4-FFF2-40B4-BE49-F238E27FC236}">
                <a16:creationId xmlns:a16="http://schemas.microsoft.com/office/drawing/2014/main" id="{E2A8E907-CC4C-C875-FFB3-56A0139D3235}"/>
              </a:ext>
            </a:extLst>
          </p:cNvPr>
          <p:cNvSpPr/>
          <p:nvPr/>
        </p:nvSpPr>
        <p:spPr>
          <a:xfrm>
            <a:off x="7483570" y="5545268"/>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28.0%</a:t>
            </a:r>
            <a:endParaRPr sz="1759" dirty="0">
              <a:solidFill>
                <a:schemeClr val="dk1"/>
              </a:solidFill>
              <a:latin typeface="Calibri"/>
              <a:ea typeface="Calibri"/>
              <a:cs typeface="Calibri"/>
              <a:sym typeface="Calibri"/>
            </a:endParaRPr>
          </a:p>
        </p:txBody>
      </p:sp>
      <p:sp>
        <p:nvSpPr>
          <p:cNvPr id="115" name="Google Shape;571;p49">
            <a:extLst>
              <a:ext uri="{FF2B5EF4-FFF2-40B4-BE49-F238E27FC236}">
                <a16:creationId xmlns:a16="http://schemas.microsoft.com/office/drawing/2014/main" id="{1329E0C4-EB47-8307-2CC4-EB3631AE8A8F}"/>
              </a:ext>
            </a:extLst>
          </p:cNvPr>
          <p:cNvSpPr/>
          <p:nvPr/>
        </p:nvSpPr>
        <p:spPr>
          <a:xfrm>
            <a:off x="9904031" y="5545268"/>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27.5%</a:t>
            </a:r>
            <a:endParaRPr sz="1759" dirty="0">
              <a:solidFill>
                <a:schemeClr val="dk1"/>
              </a:solidFill>
              <a:latin typeface="Calibri"/>
              <a:ea typeface="Calibri"/>
              <a:cs typeface="Calibri"/>
              <a:sym typeface="Calibri"/>
            </a:endParaRPr>
          </a:p>
        </p:txBody>
      </p:sp>
      <p:sp>
        <p:nvSpPr>
          <p:cNvPr id="116" name="Google Shape;572;p49">
            <a:extLst>
              <a:ext uri="{FF2B5EF4-FFF2-40B4-BE49-F238E27FC236}">
                <a16:creationId xmlns:a16="http://schemas.microsoft.com/office/drawing/2014/main" id="{CA59165B-2583-0D95-AD72-7B1DACD3C059}"/>
              </a:ext>
            </a:extLst>
          </p:cNvPr>
          <p:cNvSpPr/>
          <p:nvPr/>
        </p:nvSpPr>
        <p:spPr>
          <a:xfrm>
            <a:off x="12741370" y="5545268"/>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27.6%</a:t>
            </a:r>
            <a:endParaRPr sz="1759" dirty="0">
              <a:solidFill>
                <a:schemeClr val="dk1"/>
              </a:solidFill>
              <a:latin typeface="Calibri"/>
              <a:ea typeface="Calibri"/>
              <a:cs typeface="Calibri"/>
              <a:sym typeface="Calibri"/>
            </a:endParaRPr>
          </a:p>
        </p:txBody>
      </p:sp>
      <p:sp>
        <p:nvSpPr>
          <p:cNvPr id="117" name="Google Shape;573;p49">
            <a:extLst>
              <a:ext uri="{FF2B5EF4-FFF2-40B4-BE49-F238E27FC236}">
                <a16:creationId xmlns:a16="http://schemas.microsoft.com/office/drawing/2014/main" id="{539786AC-8512-A45E-68AE-A9B063C51429}"/>
              </a:ext>
            </a:extLst>
          </p:cNvPr>
          <p:cNvSpPr/>
          <p:nvPr/>
        </p:nvSpPr>
        <p:spPr>
          <a:xfrm>
            <a:off x="15097590" y="5545268"/>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27.4%</a:t>
            </a:r>
            <a:endParaRPr sz="1759" dirty="0">
              <a:solidFill>
                <a:schemeClr val="dk1"/>
              </a:solidFill>
              <a:latin typeface="Calibri"/>
              <a:ea typeface="Calibri"/>
              <a:cs typeface="Calibri"/>
              <a:sym typeface="Calibri"/>
            </a:endParaRPr>
          </a:p>
        </p:txBody>
      </p:sp>
      <p:sp>
        <p:nvSpPr>
          <p:cNvPr id="118" name="Google Shape;574;p49">
            <a:extLst>
              <a:ext uri="{FF2B5EF4-FFF2-40B4-BE49-F238E27FC236}">
                <a16:creationId xmlns:a16="http://schemas.microsoft.com/office/drawing/2014/main" id="{D1305879-918D-FD9B-049B-E7F20C66114B}"/>
              </a:ext>
            </a:extLst>
          </p:cNvPr>
          <p:cNvSpPr/>
          <p:nvPr/>
        </p:nvSpPr>
        <p:spPr>
          <a:xfrm>
            <a:off x="17489172" y="5545268"/>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27.3%</a:t>
            </a:r>
            <a:endParaRPr sz="1759" dirty="0">
              <a:solidFill>
                <a:schemeClr val="dk1"/>
              </a:solidFill>
              <a:latin typeface="Calibri"/>
              <a:ea typeface="Calibri"/>
              <a:cs typeface="Calibri"/>
              <a:sym typeface="Calibri"/>
            </a:endParaRPr>
          </a:p>
        </p:txBody>
      </p:sp>
      <p:sp>
        <p:nvSpPr>
          <p:cNvPr id="120" name="Google Shape;575;p49">
            <a:extLst>
              <a:ext uri="{FF2B5EF4-FFF2-40B4-BE49-F238E27FC236}">
                <a16:creationId xmlns:a16="http://schemas.microsoft.com/office/drawing/2014/main" id="{1F78C595-652D-D562-EE20-929D53F8F7FD}"/>
              </a:ext>
            </a:extLst>
          </p:cNvPr>
          <p:cNvSpPr/>
          <p:nvPr/>
        </p:nvSpPr>
        <p:spPr>
          <a:xfrm>
            <a:off x="1066604" y="6234587"/>
            <a:ext cx="3193621" cy="34934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Indirect taxes</a:t>
            </a:r>
            <a:endParaRPr sz="1759" dirty="0">
              <a:solidFill>
                <a:schemeClr val="dk1"/>
              </a:solidFill>
              <a:latin typeface="Calibri"/>
              <a:ea typeface="Calibri"/>
              <a:cs typeface="Calibri"/>
              <a:sym typeface="Calibri"/>
            </a:endParaRPr>
          </a:p>
        </p:txBody>
      </p:sp>
      <p:sp>
        <p:nvSpPr>
          <p:cNvPr id="121" name="Google Shape;576;p49">
            <a:extLst>
              <a:ext uri="{FF2B5EF4-FFF2-40B4-BE49-F238E27FC236}">
                <a16:creationId xmlns:a16="http://schemas.microsoft.com/office/drawing/2014/main" id="{C9E32AA8-7B5A-E660-9AB3-6398C41460A8}"/>
              </a:ext>
            </a:extLst>
          </p:cNvPr>
          <p:cNvSpPr/>
          <p:nvPr/>
        </p:nvSpPr>
        <p:spPr>
          <a:xfrm>
            <a:off x="4710472" y="6234587"/>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In INR per month</a:t>
            </a:r>
            <a:endParaRPr sz="1759" dirty="0">
              <a:solidFill>
                <a:schemeClr val="dk1"/>
              </a:solidFill>
              <a:latin typeface="Calibri"/>
              <a:ea typeface="Calibri"/>
              <a:cs typeface="Calibri"/>
              <a:sym typeface="Calibri"/>
            </a:endParaRPr>
          </a:p>
        </p:txBody>
      </p:sp>
      <p:sp>
        <p:nvSpPr>
          <p:cNvPr id="122" name="Google Shape;577;p49">
            <a:extLst>
              <a:ext uri="{FF2B5EF4-FFF2-40B4-BE49-F238E27FC236}">
                <a16:creationId xmlns:a16="http://schemas.microsoft.com/office/drawing/2014/main" id="{CDC5992B-9955-C757-D1C7-3AFA93B798F4}"/>
              </a:ext>
            </a:extLst>
          </p:cNvPr>
          <p:cNvSpPr/>
          <p:nvPr/>
        </p:nvSpPr>
        <p:spPr>
          <a:xfrm>
            <a:off x="7483570" y="6234587"/>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511</a:t>
            </a:r>
            <a:endParaRPr sz="1759" dirty="0">
              <a:solidFill>
                <a:schemeClr val="dk1"/>
              </a:solidFill>
              <a:latin typeface="Calibri"/>
              <a:ea typeface="Calibri"/>
              <a:cs typeface="Calibri"/>
              <a:sym typeface="Calibri"/>
            </a:endParaRPr>
          </a:p>
        </p:txBody>
      </p:sp>
      <p:sp>
        <p:nvSpPr>
          <p:cNvPr id="123" name="Google Shape;578;p49">
            <a:extLst>
              <a:ext uri="{FF2B5EF4-FFF2-40B4-BE49-F238E27FC236}">
                <a16:creationId xmlns:a16="http://schemas.microsoft.com/office/drawing/2014/main" id="{79C1A2B5-D7DE-63A7-8EDC-FD3FCF6471A7}"/>
              </a:ext>
            </a:extLst>
          </p:cNvPr>
          <p:cNvSpPr/>
          <p:nvPr/>
        </p:nvSpPr>
        <p:spPr>
          <a:xfrm>
            <a:off x="9904031" y="6234587"/>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622</a:t>
            </a:r>
            <a:endParaRPr sz="1759" dirty="0">
              <a:solidFill>
                <a:schemeClr val="dk1"/>
              </a:solidFill>
              <a:latin typeface="Calibri"/>
              <a:ea typeface="Calibri"/>
              <a:cs typeface="Calibri"/>
              <a:sym typeface="Calibri"/>
            </a:endParaRPr>
          </a:p>
        </p:txBody>
      </p:sp>
      <p:sp>
        <p:nvSpPr>
          <p:cNvPr id="124" name="Google Shape;579;p49">
            <a:extLst>
              <a:ext uri="{FF2B5EF4-FFF2-40B4-BE49-F238E27FC236}">
                <a16:creationId xmlns:a16="http://schemas.microsoft.com/office/drawing/2014/main" id="{F65738FE-440A-76AC-A582-C492CDE7C226}"/>
              </a:ext>
            </a:extLst>
          </p:cNvPr>
          <p:cNvSpPr/>
          <p:nvPr/>
        </p:nvSpPr>
        <p:spPr>
          <a:xfrm>
            <a:off x="12741370" y="6234587"/>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735</a:t>
            </a:r>
            <a:endParaRPr sz="1759" dirty="0">
              <a:solidFill>
                <a:schemeClr val="dk1"/>
              </a:solidFill>
              <a:latin typeface="Calibri"/>
              <a:ea typeface="Calibri"/>
              <a:cs typeface="Calibri"/>
              <a:sym typeface="Calibri"/>
            </a:endParaRPr>
          </a:p>
        </p:txBody>
      </p:sp>
      <p:sp>
        <p:nvSpPr>
          <p:cNvPr id="125" name="Google Shape;580;p49">
            <a:extLst>
              <a:ext uri="{FF2B5EF4-FFF2-40B4-BE49-F238E27FC236}">
                <a16:creationId xmlns:a16="http://schemas.microsoft.com/office/drawing/2014/main" id="{1B703350-52AE-6155-6422-AC454E900180}"/>
              </a:ext>
            </a:extLst>
          </p:cNvPr>
          <p:cNvSpPr/>
          <p:nvPr/>
        </p:nvSpPr>
        <p:spPr>
          <a:xfrm>
            <a:off x="15097590" y="6234587"/>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783</a:t>
            </a:r>
            <a:endParaRPr sz="1759" dirty="0">
              <a:solidFill>
                <a:schemeClr val="dk1"/>
              </a:solidFill>
              <a:latin typeface="Calibri"/>
              <a:ea typeface="Calibri"/>
              <a:cs typeface="Calibri"/>
              <a:sym typeface="Calibri"/>
            </a:endParaRPr>
          </a:p>
        </p:txBody>
      </p:sp>
      <p:sp>
        <p:nvSpPr>
          <p:cNvPr id="126" name="Google Shape;581;p49">
            <a:extLst>
              <a:ext uri="{FF2B5EF4-FFF2-40B4-BE49-F238E27FC236}">
                <a16:creationId xmlns:a16="http://schemas.microsoft.com/office/drawing/2014/main" id="{180132C9-C6BA-8066-62C2-D35EE1693367}"/>
              </a:ext>
            </a:extLst>
          </p:cNvPr>
          <p:cNvSpPr/>
          <p:nvPr/>
        </p:nvSpPr>
        <p:spPr>
          <a:xfrm>
            <a:off x="17489172" y="6234587"/>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815</a:t>
            </a:r>
            <a:endParaRPr sz="1759" dirty="0">
              <a:solidFill>
                <a:schemeClr val="dk1"/>
              </a:solidFill>
              <a:latin typeface="Calibri"/>
              <a:ea typeface="Calibri"/>
              <a:cs typeface="Calibri"/>
              <a:sym typeface="Calibri"/>
            </a:endParaRPr>
          </a:p>
        </p:txBody>
      </p:sp>
      <p:sp>
        <p:nvSpPr>
          <p:cNvPr id="128" name="Google Shape;582;p49">
            <a:extLst>
              <a:ext uri="{FF2B5EF4-FFF2-40B4-BE49-F238E27FC236}">
                <a16:creationId xmlns:a16="http://schemas.microsoft.com/office/drawing/2014/main" id="{1C571B92-DFA6-ED01-B537-975F59D254B3}"/>
              </a:ext>
            </a:extLst>
          </p:cNvPr>
          <p:cNvSpPr/>
          <p:nvPr/>
        </p:nvSpPr>
        <p:spPr>
          <a:xfrm>
            <a:off x="1066604" y="6938183"/>
            <a:ext cx="3193621"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Travel costs</a:t>
            </a:r>
            <a:endParaRPr sz="1759" baseline="30000" dirty="0">
              <a:solidFill>
                <a:schemeClr val="dk1"/>
              </a:solidFill>
              <a:latin typeface="Calibri"/>
              <a:ea typeface="Calibri"/>
              <a:cs typeface="Calibri"/>
              <a:sym typeface="Calibri"/>
            </a:endParaRPr>
          </a:p>
        </p:txBody>
      </p:sp>
      <p:sp>
        <p:nvSpPr>
          <p:cNvPr id="129" name="Google Shape;583;p49">
            <a:extLst>
              <a:ext uri="{FF2B5EF4-FFF2-40B4-BE49-F238E27FC236}">
                <a16:creationId xmlns:a16="http://schemas.microsoft.com/office/drawing/2014/main" id="{C1D3C86C-D62C-DCC7-9C94-721A76D4B2E7}"/>
              </a:ext>
            </a:extLst>
          </p:cNvPr>
          <p:cNvSpPr/>
          <p:nvPr/>
        </p:nvSpPr>
        <p:spPr>
          <a:xfrm>
            <a:off x="4710472" y="6938183"/>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In INR per month</a:t>
            </a:r>
            <a:endParaRPr sz="1759" dirty="0">
              <a:solidFill>
                <a:schemeClr val="dk1"/>
              </a:solidFill>
              <a:latin typeface="Calibri"/>
              <a:ea typeface="Calibri"/>
              <a:cs typeface="Calibri"/>
              <a:sym typeface="Calibri"/>
            </a:endParaRPr>
          </a:p>
        </p:txBody>
      </p:sp>
      <p:sp>
        <p:nvSpPr>
          <p:cNvPr id="130" name="Google Shape;584;p49">
            <a:extLst>
              <a:ext uri="{FF2B5EF4-FFF2-40B4-BE49-F238E27FC236}">
                <a16:creationId xmlns:a16="http://schemas.microsoft.com/office/drawing/2014/main" id="{08B37D50-E514-623F-6BD2-30D643DD810F}"/>
              </a:ext>
            </a:extLst>
          </p:cNvPr>
          <p:cNvSpPr/>
          <p:nvPr/>
        </p:nvSpPr>
        <p:spPr>
          <a:xfrm>
            <a:off x="7483570" y="6938183"/>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1,829</a:t>
            </a:r>
            <a:endParaRPr sz="1759" dirty="0">
              <a:solidFill>
                <a:schemeClr val="dk1"/>
              </a:solidFill>
              <a:latin typeface="Calibri"/>
              <a:ea typeface="Calibri"/>
              <a:cs typeface="Calibri"/>
              <a:sym typeface="Calibri"/>
            </a:endParaRPr>
          </a:p>
        </p:txBody>
      </p:sp>
      <p:sp>
        <p:nvSpPr>
          <p:cNvPr id="131" name="Google Shape;585;p49">
            <a:extLst>
              <a:ext uri="{FF2B5EF4-FFF2-40B4-BE49-F238E27FC236}">
                <a16:creationId xmlns:a16="http://schemas.microsoft.com/office/drawing/2014/main" id="{3B4B41C0-D723-870B-A411-EF15AE3E3370}"/>
              </a:ext>
            </a:extLst>
          </p:cNvPr>
          <p:cNvSpPr/>
          <p:nvPr/>
        </p:nvSpPr>
        <p:spPr>
          <a:xfrm>
            <a:off x="9904031" y="6938183"/>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2,391</a:t>
            </a:r>
            <a:endParaRPr sz="1759" dirty="0">
              <a:solidFill>
                <a:schemeClr val="dk1"/>
              </a:solidFill>
              <a:latin typeface="Calibri"/>
              <a:ea typeface="Calibri"/>
              <a:cs typeface="Calibri"/>
              <a:sym typeface="Calibri"/>
            </a:endParaRPr>
          </a:p>
        </p:txBody>
      </p:sp>
      <p:sp>
        <p:nvSpPr>
          <p:cNvPr id="132" name="Google Shape;586;p49">
            <a:extLst>
              <a:ext uri="{FF2B5EF4-FFF2-40B4-BE49-F238E27FC236}">
                <a16:creationId xmlns:a16="http://schemas.microsoft.com/office/drawing/2014/main" id="{09F354DF-2CF2-250D-188C-F5ACE5297BF0}"/>
              </a:ext>
            </a:extLst>
          </p:cNvPr>
          <p:cNvSpPr/>
          <p:nvPr/>
        </p:nvSpPr>
        <p:spPr>
          <a:xfrm>
            <a:off x="12741370" y="6938183"/>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2,814</a:t>
            </a:r>
            <a:endParaRPr sz="1759" dirty="0">
              <a:solidFill>
                <a:schemeClr val="dk1"/>
              </a:solidFill>
              <a:latin typeface="Calibri"/>
              <a:ea typeface="Calibri"/>
              <a:cs typeface="Calibri"/>
              <a:sym typeface="Calibri"/>
            </a:endParaRPr>
          </a:p>
        </p:txBody>
      </p:sp>
      <p:sp>
        <p:nvSpPr>
          <p:cNvPr id="133" name="Google Shape;587;p49">
            <a:extLst>
              <a:ext uri="{FF2B5EF4-FFF2-40B4-BE49-F238E27FC236}">
                <a16:creationId xmlns:a16="http://schemas.microsoft.com/office/drawing/2014/main" id="{F9951C91-178D-D8DA-3993-5D43E5C8706D}"/>
              </a:ext>
            </a:extLst>
          </p:cNvPr>
          <p:cNvSpPr/>
          <p:nvPr/>
        </p:nvSpPr>
        <p:spPr>
          <a:xfrm>
            <a:off x="15097590" y="6938183"/>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3,185</a:t>
            </a:r>
            <a:endParaRPr sz="1759" dirty="0">
              <a:solidFill>
                <a:schemeClr val="dk1"/>
              </a:solidFill>
              <a:latin typeface="Calibri"/>
              <a:ea typeface="Calibri"/>
              <a:cs typeface="Calibri"/>
              <a:sym typeface="Calibri"/>
            </a:endParaRPr>
          </a:p>
        </p:txBody>
      </p:sp>
      <p:sp>
        <p:nvSpPr>
          <p:cNvPr id="134" name="Google Shape;588;p49">
            <a:extLst>
              <a:ext uri="{FF2B5EF4-FFF2-40B4-BE49-F238E27FC236}">
                <a16:creationId xmlns:a16="http://schemas.microsoft.com/office/drawing/2014/main" id="{EDE09F44-635D-049A-3B30-778B04F4276A}"/>
              </a:ext>
            </a:extLst>
          </p:cNvPr>
          <p:cNvSpPr/>
          <p:nvPr/>
        </p:nvSpPr>
        <p:spPr>
          <a:xfrm>
            <a:off x="17489172" y="6938183"/>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3,523</a:t>
            </a:r>
            <a:endParaRPr sz="1759" dirty="0">
              <a:solidFill>
                <a:schemeClr val="dk1"/>
              </a:solidFill>
              <a:latin typeface="Calibri"/>
              <a:ea typeface="Calibri"/>
              <a:cs typeface="Calibri"/>
              <a:sym typeface="Calibri"/>
            </a:endParaRPr>
          </a:p>
        </p:txBody>
      </p:sp>
      <p:sp>
        <p:nvSpPr>
          <p:cNvPr id="136" name="Google Shape;589;p49">
            <a:extLst>
              <a:ext uri="{FF2B5EF4-FFF2-40B4-BE49-F238E27FC236}">
                <a16:creationId xmlns:a16="http://schemas.microsoft.com/office/drawing/2014/main" id="{60AE4B1A-30F5-EB5C-149F-4D4F1A29EC99}"/>
              </a:ext>
            </a:extLst>
          </p:cNvPr>
          <p:cNvSpPr/>
          <p:nvPr/>
        </p:nvSpPr>
        <p:spPr>
          <a:xfrm>
            <a:off x="1066604" y="7627500"/>
            <a:ext cx="3193621" cy="320964"/>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Product costs</a:t>
            </a:r>
            <a:endParaRPr sz="1759" baseline="30000" dirty="0">
              <a:solidFill>
                <a:schemeClr val="dk1"/>
              </a:solidFill>
              <a:latin typeface="Calibri"/>
              <a:ea typeface="Calibri"/>
              <a:cs typeface="Calibri"/>
              <a:sym typeface="Calibri"/>
            </a:endParaRPr>
          </a:p>
        </p:txBody>
      </p:sp>
      <p:sp>
        <p:nvSpPr>
          <p:cNvPr id="137" name="Google Shape;590;p49">
            <a:extLst>
              <a:ext uri="{FF2B5EF4-FFF2-40B4-BE49-F238E27FC236}">
                <a16:creationId xmlns:a16="http://schemas.microsoft.com/office/drawing/2014/main" id="{CCFB1DAE-FCDE-B8F6-DBB7-5664A44FF945}"/>
              </a:ext>
            </a:extLst>
          </p:cNvPr>
          <p:cNvSpPr/>
          <p:nvPr/>
        </p:nvSpPr>
        <p:spPr>
          <a:xfrm>
            <a:off x="4710472" y="7627500"/>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In INR per month</a:t>
            </a:r>
            <a:endParaRPr sz="1759" dirty="0">
              <a:solidFill>
                <a:schemeClr val="dk1"/>
              </a:solidFill>
              <a:latin typeface="Calibri"/>
              <a:ea typeface="Calibri"/>
              <a:cs typeface="Calibri"/>
              <a:sym typeface="Calibri"/>
            </a:endParaRPr>
          </a:p>
        </p:txBody>
      </p:sp>
      <p:sp>
        <p:nvSpPr>
          <p:cNvPr id="138" name="Google Shape;591;p49">
            <a:extLst>
              <a:ext uri="{FF2B5EF4-FFF2-40B4-BE49-F238E27FC236}">
                <a16:creationId xmlns:a16="http://schemas.microsoft.com/office/drawing/2014/main" id="{A61391DF-1B9F-B5A2-F9A8-505937CDC462}"/>
              </a:ext>
            </a:extLst>
          </p:cNvPr>
          <p:cNvSpPr/>
          <p:nvPr/>
        </p:nvSpPr>
        <p:spPr>
          <a:xfrm>
            <a:off x="7483570" y="7627500"/>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7,245</a:t>
            </a:r>
            <a:endParaRPr sz="1759" dirty="0">
              <a:solidFill>
                <a:schemeClr val="dk1"/>
              </a:solidFill>
              <a:latin typeface="Calibri"/>
              <a:ea typeface="Calibri"/>
              <a:cs typeface="Calibri"/>
              <a:sym typeface="Calibri"/>
            </a:endParaRPr>
          </a:p>
        </p:txBody>
      </p:sp>
      <p:sp>
        <p:nvSpPr>
          <p:cNvPr id="139" name="Google Shape;592;p49">
            <a:extLst>
              <a:ext uri="{FF2B5EF4-FFF2-40B4-BE49-F238E27FC236}">
                <a16:creationId xmlns:a16="http://schemas.microsoft.com/office/drawing/2014/main" id="{1EF40F28-7AD8-D6A4-000B-1262622D01B2}"/>
              </a:ext>
            </a:extLst>
          </p:cNvPr>
          <p:cNvSpPr/>
          <p:nvPr/>
        </p:nvSpPr>
        <p:spPr>
          <a:xfrm>
            <a:off x="9904031" y="7627500"/>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8,316</a:t>
            </a:r>
            <a:endParaRPr sz="1759" dirty="0">
              <a:solidFill>
                <a:schemeClr val="dk1"/>
              </a:solidFill>
              <a:latin typeface="Calibri"/>
              <a:ea typeface="Calibri"/>
              <a:cs typeface="Calibri"/>
              <a:sym typeface="Calibri"/>
            </a:endParaRPr>
          </a:p>
        </p:txBody>
      </p:sp>
      <p:sp>
        <p:nvSpPr>
          <p:cNvPr id="140" name="Google Shape;593;p49">
            <a:extLst>
              <a:ext uri="{FF2B5EF4-FFF2-40B4-BE49-F238E27FC236}">
                <a16:creationId xmlns:a16="http://schemas.microsoft.com/office/drawing/2014/main" id="{81602562-D31D-B88A-486F-FA3986C41D2A}"/>
              </a:ext>
            </a:extLst>
          </p:cNvPr>
          <p:cNvSpPr/>
          <p:nvPr/>
        </p:nvSpPr>
        <p:spPr>
          <a:xfrm>
            <a:off x="12741370" y="7627500"/>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11,139</a:t>
            </a:r>
            <a:endParaRPr sz="1759" dirty="0">
              <a:solidFill>
                <a:schemeClr val="dk1"/>
              </a:solidFill>
              <a:latin typeface="Calibri"/>
              <a:ea typeface="Calibri"/>
              <a:cs typeface="Calibri"/>
              <a:sym typeface="Calibri"/>
            </a:endParaRPr>
          </a:p>
        </p:txBody>
      </p:sp>
      <p:sp>
        <p:nvSpPr>
          <p:cNvPr id="141" name="Google Shape;594;p49">
            <a:extLst>
              <a:ext uri="{FF2B5EF4-FFF2-40B4-BE49-F238E27FC236}">
                <a16:creationId xmlns:a16="http://schemas.microsoft.com/office/drawing/2014/main" id="{967BB957-9DDD-CC9E-D4C4-A994A709F13A}"/>
              </a:ext>
            </a:extLst>
          </p:cNvPr>
          <p:cNvSpPr/>
          <p:nvPr/>
        </p:nvSpPr>
        <p:spPr>
          <a:xfrm>
            <a:off x="15097590" y="7627500"/>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12,157</a:t>
            </a:r>
            <a:endParaRPr sz="1759" dirty="0">
              <a:solidFill>
                <a:schemeClr val="dk1"/>
              </a:solidFill>
              <a:latin typeface="Calibri"/>
              <a:ea typeface="Calibri"/>
              <a:cs typeface="Calibri"/>
              <a:sym typeface="Calibri"/>
            </a:endParaRPr>
          </a:p>
        </p:txBody>
      </p:sp>
      <p:sp>
        <p:nvSpPr>
          <p:cNvPr id="142" name="Google Shape;595;p49">
            <a:extLst>
              <a:ext uri="{FF2B5EF4-FFF2-40B4-BE49-F238E27FC236}">
                <a16:creationId xmlns:a16="http://schemas.microsoft.com/office/drawing/2014/main" id="{5FA947D6-A92C-75C0-3CD4-BED5FECDFD49}"/>
              </a:ext>
            </a:extLst>
          </p:cNvPr>
          <p:cNvSpPr/>
          <p:nvPr/>
        </p:nvSpPr>
        <p:spPr>
          <a:xfrm>
            <a:off x="17489172" y="7627500"/>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13,258</a:t>
            </a:r>
            <a:endParaRPr sz="1759" dirty="0">
              <a:solidFill>
                <a:schemeClr val="dk1"/>
              </a:solidFill>
              <a:latin typeface="Calibri"/>
              <a:ea typeface="Calibri"/>
              <a:cs typeface="Calibri"/>
              <a:sym typeface="Calibri"/>
            </a:endParaRPr>
          </a:p>
        </p:txBody>
      </p:sp>
      <p:sp>
        <p:nvSpPr>
          <p:cNvPr id="144" name="Google Shape;596;p49">
            <a:extLst>
              <a:ext uri="{FF2B5EF4-FFF2-40B4-BE49-F238E27FC236}">
                <a16:creationId xmlns:a16="http://schemas.microsoft.com/office/drawing/2014/main" id="{ECD6297B-8A67-E3F2-B57C-0ADED689080F}"/>
              </a:ext>
            </a:extLst>
          </p:cNvPr>
          <p:cNvSpPr/>
          <p:nvPr/>
        </p:nvSpPr>
        <p:spPr>
          <a:xfrm>
            <a:off x="1066604" y="8316818"/>
            <a:ext cx="3204091"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Net average earnings</a:t>
            </a:r>
            <a:endParaRPr sz="1759" dirty="0">
              <a:solidFill>
                <a:schemeClr val="dk1"/>
              </a:solidFill>
              <a:latin typeface="Calibri"/>
              <a:ea typeface="Calibri"/>
              <a:cs typeface="Calibri"/>
              <a:sym typeface="Calibri"/>
            </a:endParaRPr>
          </a:p>
        </p:txBody>
      </p:sp>
      <p:sp>
        <p:nvSpPr>
          <p:cNvPr id="145" name="Google Shape;597;p49">
            <a:extLst>
              <a:ext uri="{FF2B5EF4-FFF2-40B4-BE49-F238E27FC236}">
                <a16:creationId xmlns:a16="http://schemas.microsoft.com/office/drawing/2014/main" id="{9F2E73D4-AFB6-C6DA-ACF6-E2F735171732}"/>
              </a:ext>
            </a:extLst>
          </p:cNvPr>
          <p:cNvSpPr/>
          <p:nvPr/>
        </p:nvSpPr>
        <p:spPr>
          <a:xfrm>
            <a:off x="4710472" y="8316818"/>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In INR per month</a:t>
            </a:r>
            <a:endParaRPr sz="1759" dirty="0">
              <a:solidFill>
                <a:schemeClr val="dk1"/>
              </a:solidFill>
              <a:latin typeface="Calibri"/>
              <a:ea typeface="Calibri"/>
              <a:cs typeface="Calibri"/>
              <a:sym typeface="Calibri"/>
            </a:endParaRPr>
          </a:p>
        </p:txBody>
      </p:sp>
      <p:sp>
        <p:nvSpPr>
          <p:cNvPr id="146" name="Google Shape;598;p49">
            <a:extLst>
              <a:ext uri="{FF2B5EF4-FFF2-40B4-BE49-F238E27FC236}">
                <a16:creationId xmlns:a16="http://schemas.microsoft.com/office/drawing/2014/main" id="{DF6E6019-0C6F-C7DE-60CE-84360A964213}"/>
              </a:ext>
            </a:extLst>
          </p:cNvPr>
          <p:cNvSpPr/>
          <p:nvPr/>
        </p:nvSpPr>
        <p:spPr>
          <a:xfrm>
            <a:off x="7483570" y="8316818"/>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26,407</a:t>
            </a:r>
            <a:endParaRPr sz="1759" dirty="0">
              <a:solidFill>
                <a:schemeClr val="dk1"/>
              </a:solidFill>
              <a:latin typeface="Calibri"/>
              <a:ea typeface="Calibri"/>
              <a:cs typeface="Calibri"/>
              <a:sym typeface="Calibri"/>
            </a:endParaRPr>
          </a:p>
        </p:txBody>
      </p:sp>
      <p:sp>
        <p:nvSpPr>
          <p:cNvPr id="147" name="Google Shape;599;p49">
            <a:extLst>
              <a:ext uri="{FF2B5EF4-FFF2-40B4-BE49-F238E27FC236}">
                <a16:creationId xmlns:a16="http://schemas.microsoft.com/office/drawing/2014/main" id="{281D078D-3F25-3376-B76D-BF586BC6DF2B}"/>
              </a:ext>
            </a:extLst>
          </p:cNvPr>
          <p:cNvSpPr/>
          <p:nvPr/>
        </p:nvSpPr>
        <p:spPr>
          <a:xfrm>
            <a:off x="9904031" y="8316818"/>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33,599</a:t>
            </a:r>
            <a:endParaRPr sz="1759" dirty="0">
              <a:solidFill>
                <a:schemeClr val="dk1"/>
              </a:solidFill>
              <a:latin typeface="Calibri"/>
              <a:ea typeface="Calibri"/>
              <a:cs typeface="Calibri"/>
              <a:sym typeface="Calibri"/>
            </a:endParaRPr>
          </a:p>
        </p:txBody>
      </p:sp>
      <p:sp>
        <p:nvSpPr>
          <p:cNvPr id="148" name="Google Shape;600;p49">
            <a:extLst>
              <a:ext uri="{FF2B5EF4-FFF2-40B4-BE49-F238E27FC236}">
                <a16:creationId xmlns:a16="http://schemas.microsoft.com/office/drawing/2014/main" id="{A344AA98-2326-0CFE-B563-2067C68E9FB4}"/>
              </a:ext>
            </a:extLst>
          </p:cNvPr>
          <p:cNvSpPr/>
          <p:nvPr/>
        </p:nvSpPr>
        <p:spPr>
          <a:xfrm>
            <a:off x="12741370" y="8316818"/>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40,677</a:t>
            </a:r>
            <a:endParaRPr sz="1759" dirty="0">
              <a:solidFill>
                <a:schemeClr val="dk1"/>
              </a:solidFill>
              <a:latin typeface="Calibri"/>
              <a:ea typeface="Calibri"/>
              <a:cs typeface="Calibri"/>
              <a:sym typeface="Calibri"/>
            </a:endParaRPr>
          </a:p>
        </p:txBody>
      </p:sp>
      <p:sp>
        <p:nvSpPr>
          <p:cNvPr id="149" name="Google Shape;601;p49">
            <a:extLst>
              <a:ext uri="{FF2B5EF4-FFF2-40B4-BE49-F238E27FC236}">
                <a16:creationId xmlns:a16="http://schemas.microsoft.com/office/drawing/2014/main" id="{3C127ADF-D776-ED26-3DA2-CA12F4AF610B}"/>
              </a:ext>
            </a:extLst>
          </p:cNvPr>
          <p:cNvSpPr/>
          <p:nvPr/>
        </p:nvSpPr>
        <p:spPr>
          <a:xfrm>
            <a:off x="15097590" y="8316818"/>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45,256</a:t>
            </a:r>
            <a:endParaRPr sz="1759" dirty="0">
              <a:solidFill>
                <a:schemeClr val="dk1"/>
              </a:solidFill>
              <a:latin typeface="Calibri"/>
              <a:ea typeface="Calibri"/>
              <a:cs typeface="Calibri"/>
              <a:sym typeface="Calibri"/>
            </a:endParaRPr>
          </a:p>
        </p:txBody>
      </p:sp>
      <p:sp>
        <p:nvSpPr>
          <p:cNvPr id="150" name="Google Shape;602;p49">
            <a:extLst>
              <a:ext uri="{FF2B5EF4-FFF2-40B4-BE49-F238E27FC236}">
                <a16:creationId xmlns:a16="http://schemas.microsoft.com/office/drawing/2014/main" id="{09A817FF-C3C1-2EB4-40B5-B6E7D565BC99}"/>
              </a:ext>
            </a:extLst>
          </p:cNvPr>
          <p:cNvSpPr/>
          <p:nvPr/>
        </p:nvSpPr>
        <p:spPr>
          <a:xfrm>
            <a:off x="17489172" y="8316818"/>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49,066</a:t>
            </a:r>
            <a:endParaRPr sz="1759" dirty="0">
              <a:solidFill>
                <a:schemeClr val="dk1"/>
              </a:solidFill>
              <a:latin typeface="Calibri"/>
              <a:ea typeface="Calibri"/>
              <a:cs typeface="Calibri"/>
              <a:sym typeface="Calibri"/>
            </a:endParaRPr>
          </a:p>
        </p:txBody>
      </p:sp>
      <p:sp>
        <p:nvSpPr>
          <p:cNvPr id="152" name="Google Shape;603;p49">
            <a:extLst>
              <a:ext uri="{FF2B5EF4-FFF2-40B4-BE49-F238E27FC236}">
                <a16:creationId xmlns:a16="http://schemas.microsoft.com/office/drawing/2014/main" id="{DC81A8D6-2BD6-46F3-F91C-D58BA03359FF}"/>
              </a:ext>
            </a:extLst>
          </p:cNvPr>
          <p:cNvSpPr/>
          <p:nvPr/>
        </p:nvSpPr>
        <p:spPr>
          <a:xfrm>
            <a:off x="1066604" y="9006135"/>
            <a:ext cx="3193621"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Hours spent on the platform</a:t>
            </a:r>
            <a:endParaRPr sz="1759" dirty="0">
              <a:solidFill>
                <a:schemeClr val="dk1"/>
              </a:solidFill>
              <a:latin typeface="Calibri"/>
              <a:ea typeface="Calibri"/>
              <a:cs typeface="Calibri"/>
              <a:sym typeface="Calibri"/>
            </a:endParaRPr>
          </a:p>
        </p:txBody>
      </p:sp>
      <p:sp>
        <p:nvSpPr>
          <p:cNvPr id="153" name="Google Shape;604;p49">
            <a:extLst>
              <a:ext uri="{FF2B5EF4-FFF2-40B4-BE49-F238E27FC236}">
                <a16:creationId xmlns:a16="http://schemas.microsoft.com/office/drawing/2014/main" id="{14C2FF97-ED70-0A10-BDE6-A5F71628F4CE}"/>
              </a:ext>
            </a:extLst>
          </p:cNvPr>
          <p:cNvSpPr/>
          <p:nvPr/>
        </p:nvSpPr>
        <p:spPr>
          <a:xfrm>
            <a:off x="4710472" y="9006135"/>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Hours per month</a:t>
            </a:r>
            <a:endParaRPr sz="1759" dirty="0">
              <a:solidFill>
                <a:schemeClr val="dk1"/>
              </a:solidFill>
              <a:latin typeface="Calibri"/>
              <a:ea typeface="Calibri"/>
              <a:cs typeface="Calibri"/>
              <a:sym typeface="Calibri"/>
            </a:endParaRPr>
          </a:p>
        </p:txBody>
      </p:sp>
      <p:sp>
        <p:nvSpPr>
          <p:cNvPr id="154" name="Google Shape;605;p49">
            <a:extLst>
              <a:ext uri="{FF2B5EF4-FFF2-40B4-BE49-F238E27FC236}">
                <a16:creationId xmlns:a16="http://schemas.microsoft.com/office/drawing/2014/main" id="{53AAD2F1-A5E8-9098-6DB8-CC74C6EB1849}"/>
              </a:ext>
            </a:extLst>
          </p:cNvPr>
          <p:cNvSpPr/>
          <p:nvPr/>
        </p:nvSpPr>
        <p:spPr>
          <a:xfrm>
            <a:off x="7483570" y="9006135"/>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83</a:t>
            </a:r>
            <a:endParaRPr sz="1759" dirty="0">
              <a:solidFill>
                <a:schemeClr val="dk1"/>
              </a:solidFill>
              <a:latin typeface="Calibri"/>
              <a:ea typeface="Calibri"/>
              <a:cs typeface="Calibri"/>
              <a:sym typeface="Calibri"/>
            </a:endParaRPr>
          </a:p>
        </p:txBody>
      </p:sp>
      <p:sp>
        <p:nvSpPr>
          <p:cNvPr id="155" name="Google Shape;606;p49">
            <a:extLst>
              <a:ext uri="{FF2B5EF4-FFF2-40B4-BE49-F238E27FC236}">
                <a16:creationId xmlns:a16="http://schemas.microsoft.com/office/drawing/2014/main" id="{909BCC4B-6014-73AA-4DAC-2894594F0AA2}"/>
              </a:ext>
            </a:extLst>
          </p:cNvPr>
          <p:cNvSpPr/>
          <p:nvPr/>
        </p:nvSpPr>
        <p:spPr>
          <a:xfrm>
            <a:off x="9904031" y="9006135"/>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104</a:t>
            </a:r>
            <a:endParaRPr sz="1759" dirty="0">
              <a:solidFill>
                <a:schemeClr val="dk1"/>
              </a:solidFill>
              <a:latin typeface="Calibri"/>
              <a:ea typeface="Calibri"/>
              <a:cs typeface="Calibri"/>
              <a:sym typeface="Calibri"/>
            </a:endParaRPr>
          </a:p>
        </p:txBody>
      </p:sp>
      <p:sp>
        <p:nvSpPr>
          <p:cNvPr id="156" name="Google Shape;607;p49">
            <a:extLst>
              <a:ext uri="{FF2B5EF4-FFF2-40B4-BE49-F238E27FC236}">
                <a16:creationId xmlns:a16="http://schemas.microsoft.com/office/drawing/2014/main" id="{D761BD1F-9C14-7E80-58F6-56870246456B}"/>
              </a:ext>
            </a:extLst>
          </p:cNvPr>
          <p:cNvSpPr/>
          <p:nvPr/>
        </p:nvSpPr>
        <p:spPr>
          <a:xfrm>
            <a:off x="12741370" y="9006135"/>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128</a:t>
            </a:r>
            <a:endParaRPr sz="1759" dirty="0">
              <a:solidFill>
                <a:schemeClr val="dk1"/>
              </a:solidFill>
              <a:latin typeface="Calibri"/>
              <a:ea typeface="Calibri"/>
              <a:cs typeface="Calibri"/>
              <a:sym typeface="Calibri"/>
            </a:endParaRPr>
          </a:p>
        </p:txBody>
      </p:sp>
      <p:sp>
        <p:nvSpPr>
          <p:cNvPr id="157" name="Google Shape;608;p49">
            <a:extLst>
              <a:ext uri="{FF2B5EF4-FFF2-40B4-BE49-F238E27FC236}">
                <a16:creationId xmlns:a16="http://schemas.microsoft.com/office/drawing/2014/main" id="{05FF3DD7-EFB0-A800-302F-161B4D8BEB19}"/>
              </a:ext>
            </a:extLst>
          </p:cNvPr>
          <p:cNvSpPr/>
          <p:nvPr/>
        </p:nvSpPr>
        <p:spPr>
          <a:xfrm>
            <a:off x="15097590" y="9006135"/>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143</a:t>
            </a:r>
            <a:endParaRPr sz="1759" dirty="0">
              <a:solidFill>
                <a:schemeClr val="dk1"/>
              </a:solidFill>
              <a:latin typeface="Calibri"/>
              <a:ea typeface="Calibri"/>
              <a:cs typeface="Calibri"/>
              <a:sym typeface="Calibri"/>
            </a:endParaRPr>
          </a:p>
        </p:txBody>
      </p:sp>
      <p:sp>
        <p:nvSpPr>
          <p:cNvPr id="158" name="Google Shape;609;p49">
            <a:extLst>
              <a:ext uri="{FF2B5EF4-FFF2-40B4-BE49-F238E27FC236}">
                <a16:creationId xmlns:a16="http://schemas.microsoft.com/office/drawing/2014/main" id="{62F4CDEC-D762-CD44-B27D-4C3345B1D6D8}"/>
              </a:ext>
            </a:extLst>
          </p:cNvPr>
          <p:cNvSpPr/>
          <p:nvPr/>
        </p:nvSpPr>
        <p:spPr>
          <a:xfrm>
            <a:off x="17489172" y="9006135"/>
            <a:ext cx="2146533" cy="335068"/>
          </a:xfrm>
          <a:prstGeom prst="rect">
            <a:avLst/>
          </a:prstGeom>
          <a:noFill/>
          <a:ln>
            <a:noFill/>
          </a:ln>
        </p:spPr>
        <p:txBody>
          <a:bodyPr spcFirstLastPara="1" wrap="square" lIns="0" tIns="0" rIns="0" bIns="0" anchor="t" anchorCtr="0">
            <a:noAutofit/>
          </a:bodyPr>
          <a:lstStyle/>
          <a:p>
            <a:pPr algn="l" rtl="0">
              <a:lnSpc>
                <a:spcPct val="136000"/>
              </a:lnSpc>
              <a:buClr>
                <a:srgbClr val="545454"/>
              </a:buClr>
              <a:buSzPts val="800"/>
            </a:pPr>
            <a:r>
              <a:rPr lang="en" sz="1759" dirty="0">
                <a:solidFill>
                  <a:srgbClr val="545454"/>
                </a:solidFill>
                <a:latin typeface="Inter"/>
                <a:ea typeface="Inter"/>
                <a:cs typeface="Inter"/>
                <a:sym typeface="Inter"/>
              </a:rPr>
              <a:t>155</a:t>
            </a:r>
            <a:endParaRPr sz="1759" dirty="0">
              <a:solidFill>
                <a:schemeClr val="dk1"/>
              </a:solidFill>
              <a:latin typeface="Calibri"/>
              <a:ea typeface="Calibri"/>
              <a:cs typeface="Calibri"/>
              <a:sym typeface="Calibri"/>
            </a:endParaRPr>
          </a:p>
        </p:txBody>
      </p:sp>
      <p:sp>
        <p:nvSpPr>
          <p:cNvPr id="160" name="Google Shape;610;p49">
            <a:extLst>
              <a:ext uri="{FF2B5EF4-FFF2-40B4-BE49-F238E27FC236}">
                <a16:creationId xmlns:a16="http://schemas.microsoft.com/office/drawing/2014/main" id="{1D9D0715-E470-7C32-F1F5-CA06FE685720}"/>
              </a:ext>
            </a:extLst>
          </p:cNvPr>
          <p:cNvSpPr/>
          <p:nvPr/>
        </p:nvSpPr>
        <p:spPr>
          <a:xfrm>
            <a:off x="1066604" y="9695457"/>
            <a:ext cx="3204091"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Net Earnings per hour</a:t>
            </a:r>
            <a:endParaRPr sz="1759" dirty="0">
              <a:solidFill>
                <a:schemeClr val="dk1"/>
              </a:solidFill>
              <a:latin typeface="Calibri"/>
              <a:ea typeface="Calibri"/>
              <a:cs typeface="Calibri"/>
              <a:sym typeface="Calibri"/>
            </a:endParaRPr>
          </a:p>
        </p:txBody>
      </p:sp>
      <p:sp>
        <p:nvSpPr>
          <p:cNvPr id="161" name="Google Shape;611;p49">
            <a:extLst>
              <a:ext uri="{FF2B5EF4-FFF2-40B4-BE49-F238E27FC236}">
                <a16:creationId xmlns:a16="http://schemas.microsoft.com/office/drawing/2014/main" id="{E7FFE028-4435-4331-F722-AA7ED021B29E}"/>
              </a:ext>
            </a:extLst>
          </p:cNvPr>
          <p:cNvSpPr/>
          <p:nvPr/>
        </p:nvSpPr>
        <p:spPr>
          <a:xfrm>
            <a:off x="4710472" y="9695457"/>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In INR per month</a:t>
            </a:r>
            <a:endParaRPr sz="1759" dirty="0">
              <a:solidFill>
                <a:schemeClr val="dk1"/>
              </a:solidFill>
              <a:latin typeface="Calibri"/>
              <a:ea typeface="Calibri"/>
              <a:cs typeface="Calibri"/>
              <a:sym typeface="Calibri"/>
            </a:endParaRPr>
          </a:p>
        </p:txBody>
      </p:sp>
      <p:sp>
        <p:nvSpPr>
          <p:cNvPr id="162" name="Google Shape;612;p49">
            <a:extLst>
              <a:ext uri="{FF2B5EF4-FFF2-40B4-BE49-F238E27FC236}">
                <a16:creationId xmlns:a16="http://schemas.microsoft.com/office/drawing/2014/main" id="{64242279-073E-5D5F-7B20-582528611506}"/>
              </a:ext>
            </a:extLst>
          </p:cNvPr>
          <p:cNvSpPr/>
          <p:nvPr/>
        </p:nvSpPr>
        <p:spPr>
          <a:xfrm>
            <a:off x="7483570" y="9695457"/>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317</a:t>
            </a:r>
            <a:endParaRPr sz="1759" dirty="0">
              <a:solidFill>
                <a:schemeClr val="dk1"/>
              </a:solidFill>
              <a:latin typeface="Calibri"/>
              <a:ea typeface="Calibri"/>
              <a:cs typeface="Calibri"/>
              <a:sym typeface="Calibri"/>
            </a:endParaRPr>
          </a:p>
        </p:txBody>
      </p:sp>
      <p:sp>
        <p:nvSpPr>
          <p:cNvPr id="163" name="Google Shape;613;p49">
            <a:extLst>
              <a:ext uri="{FF2B5EF4-FFF2-40B4-BE49-F238E27FC236}">
                <a16:creationId xmlns:a16="http://schemas.microsoft.com/office/drawing/2014/main" id="{D4322B54-3FA8-BDCA-1105-F5F75A15285D}"/>
              </a:ext>
            </a:extLst>
          </p:cNvPr>
          <p:cNvSpPr/>
          <p:nvPr/>
        </p:nvSpPr>
        <p:spPr>
          <a:xfrm>
            <a:off x="9904031" y="9695457"/>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323</a:t>
            </a:r>
            <a:endParaRPr sz="1759" dirty="0">
              <a:solidFill>
                <a:schemeClr val="dk1"/>
              </a:solidFill>
              <a:latin typeface="Calibri"/>
              <a:ea typeface="Calibri"/>
              <a:cs typeface="Calibri"/>
              <a:sym typeface="Calibri"/>
            </a:endParaRPr>
          </a:p>
        </p:txBody>
      </p:sp>
      <p:sp>
        <p:nvSpPr>
          <p:cNvPr id="164" name="Google Shape;614;p49">
            <a:extLst>
              <a:ext uri="{FF2B5EF4-FFF2-40B4-BE49-F238E27FC236}">
                <a16:creationId xmlns:a16="http://schemas.microsoft.com/office/drawing/2014/main" id="{1DBDF414-9935-23EF-BB00-C85BFE418035}"/>
              </a:ext>
            </a:extLst>
          </p:cNvPr>
          <p:cNvSpPr/>
          <p:nvPr/>
        </p:nvSpPr>
        <p:spPr>
          <a:xfrm>
            <a:off x="12741370" y="9695457"/>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317</a:t>
            </a:r>
            <a:endParaRPr sz="1759" dirty="0">
              <a:solidFill>
                <a:schemeClr val="dk1"/>
              </a:solidFill>
              <a:latin typeface="Calibri"/>
              <a:ea typeface="Calibri"/>
              <a:cs typeface="Calibri"/>
              <a:sym typeface="Calibri"/>
            </a:endParaRPr>
          </a:p>
        </p:txBody>
      </p:sp>
      <p:sp>
        <p:nvSpPr>
          <p:cNvPr id="165" name="Google Shape;615;p49">
            <a:extLst>
              <a:ext uri="{FF2B5EF4-FFF2-40B4-BE49-F238E27FC236}">
                <a16:creationId xmlns:a16="http://schemas.microsoft.com/office/drawing/2014/main" id="{F507347F-2ED1-0E0C-E2DD-D67DB5FB5EB4}"/>
              </a:ext>
            </a:extLst>
          </p:cNvPr>
          <p:cNvSpPr/>
          <p:nvPr/>
        </p:nvSpPr>
        <p:spPr>
          <a:xfrm>
            <a:off x="15097590" y="9695457"/>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317</a:t>
            </a:r>
            <a:endParaRPr sz="1759" dirty="0">
              <a:solidFill>
                <a:schemeClr val="dk1"/>
              </a:solidFill>
              <a:latin typeface="Calibri"/>
              <a:ea typeface="Calibri"/>
              <a:cs typeface="Calibri"/>
              <a:sym typeface="Calibri"/>
            </a:endParaRPr>
          </a:p>
        </p:txBody>
      </p:sp>
      <p:sp>
        <p:nvSpPr>
          <p:cNvPr id="166" name="Google Shape;616;p49">
            <a:extLst>
              <a:ext uri="{FF2B5EF4-FFF2-40B4-BE49-F238E27FC236}">
                <a16:creationId xmlns:a16="http://schemas.microsoft.com/office/drawing/2014/main" id="{D3E276B1-2B07-B7E1-D689-82D0EF01AEAF}"/>
              </a:ext>
            </a:extLst>
          </p:cNvPr>
          <p:cNvSpPr/>
          <p:nvPr/>
        </p:nvSpPr>
        <p:spPr>
          <a:xfrm>
            <a:off x="17489172" y="9695457"/>
            <a:ext cx="2157002" cy="335068"/>
          </a:xfrm>
          <a:prstGeom prst="rect">
            <a:avLst/>
          </a:prstGeom>
          <a:noFill/>
          <a:ln>
            <a:noFill/>
          </a:ln>
        </p:spPr>
        <p:txBody>
          <a:bodyPr spcFirstLastPara="1" wrap="square" lIns="0" tIns="0" rIns="0" bIns="0" anchor="t" anchorCtr="0">
            <a:noAutofit/>
          </a:bodyPr>
          <a:lstStyle/>
          <a:p>
            <a:pPr algn="l" rtl="0">
              <a:lnSpc>
                <a:spcPct val="136000"/>
              </a:lnSpc>
              <a:buClr>
                <a:srgbClr val="000000"/>
              </a:buClr>
              <a:buSzPts val="800"/>
            </a:pPr>
            <a:r>
              <a:rPr lang="en" sz="1759" b="1" dirty="0">
                <a:solidFill>
                  <a:srgbClr val="000000"/>
                </a:solidFill>
                <a:latin typeface="Inter"/>
                <a:ea typeface="Inter"/>
                <a:cs typeface="Inter"/>
                <a:sym typeface="Inter"/>
              </a:rPr>
              <a:t>316</a:t>
            </a:r>
            <a:endParaRPr sz="1759" dirty="0">
              <a:solidFill>
                <a:schemeClr val="dk1"/>
              </a:solidFill>
              <a:latin typeface="Calibri"/>
              <a:ea typeface="Calibri"/>
              <a:cs typeface="Calibri"/>
              <a:sym typeface="Calibri"/>
            </a:endParaRPr>
          </a:p>
        </p:txBody>
      </p:sp>
      <p:cxnSp>
        <p:nvCxnSpPr>
          <p:cNvPr id="167" name="Straight Connector 166">
            <a:extLst>
              <a:ext uri="{FF2B5EF4-FFF2-40B4-BE49-F238E27FC236}">
                <a16:creationId xmlns:a16="http://schemas.microsoft.com/office/drawing/2014/main" id="{1FC0719E-E76B-F1CC-AE11-EF03E3C402F2}"/>
              </a:ext>
            </a:extLst>
          </p:cNvPr>
          <p:cNvCxnSpPr/>
          <p:nvPr/>
        </p:nvCxnSpPr>
        <p:spPr>
          <a:xfrm>
            <a:off x="1064771" y="3989509"/>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15BCF83-1756-D489-F3CC-2BEB40B346EE}"/>
              </a:ext>
            </a:extLst>
          </p:cNvPr>
          <p:cNvCxnSpPr/>
          <p:nvPr/>
        </p:nvCxnSpPr>
        <p:spPr>
          <a:xfrm>
            <a:off x="1064771" y="4678826"/>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0DFCAAA2-3755-0BD7-D7C5-1E0B4F11E130}"/>
              </a:ext>
            </a:extLst>
          </p:cNvPr>
          <p:cNvCxnSpPr/>
          <p:nvPr/>
        </p:nvCxnSpPr>
        <p:spPr>
          <a:xfrm>
            <a:off x="1060450" y="5368144"/>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B19FED1-23CF-4E34-08D0-7CA14D0667AB}"/>
              </a:ext>
            </a:extLst>
          </p:cNvPr>
          <p:cNvCxnSpPr/>
          <p:nvPr/>
        </p:nvCxnSpPr>
        <p:spPr>
          <a:xfrm>
            <a:off x="1064771" y="6057461"/>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841D9683-9802-D08A-D48B-03E10538D013}"/>
              </a:ext>
            </a:extLst>
          </p:cNvPr>
          <p:cNvCxnSpPr/>
          <p:nvPr/>
        </p:nvCxnSpPr>
        <p:spPr>
          <a:xfrm>
            <a:off x="1064771" y="6761058"/>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9487E3D6-D68B-C580-9188-AE67F0E26CFC}"/>
              </a:ext>
            </a:extLst>
          </p:cNvPr>
          <p:cNvCxnSpPr/>
          <p:nvPr/>
        </p:nvCxnSpPr>
        <p:spPr>
          <a:xfrm>
            <a:off x="1064771" y="7450376"/>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8A7BBAE5-6305-246B-D763-3EE9DC6ABC80}"/>
              </a:ext>
            </a:extLst>
          </p:cNvPr>
          <p:cNvCxnSpPr/>
          <p:nvPr/>
        </p:nvCxnSpPr>
        <p:spPr>
          <a:xfrm>
            <a:off x="1064771" y="8139693"/>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D61106B8-83E9-4E7B-D02B-90030920B18B}"/>
              </a:ext>
            </a:extLst>
          </p:cNvPr>
          <p:cNvCxnSpPr/>
          <p:nvPr/>
        </p:nvCxnSpPr>
        <p:spPr>
          <a:xfrm>
            <a:off x="1060450" y="8829010"/>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DC421726-459A-8590-5163-B649A618062F}"/>
              </a:ext>
            </a:extLst>
          </p:cNvPr>
          <p:cNvCxnSpPr/>
          <p:nvPr/>
        </p:nvCxnSpPr>
        <p:spPr>
          <a:xfrm>
            <a:off x="1064771" y="9518328"/>
            <a:ext cx="187761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7" name="Google Shape;122;p20">
            <a:extLst>
              <a:ext uri="{FF2B5EF4-FFF2-40B4-BE49-F238E27FC236}">
                <a16:creationId xmlns:a16="http://schemas.microsoft.com/office/drawing/2014/main" id="{96B124BC-444A-2478-4B32-D8E140EB79DD}"/>
              </a:ext>
            </a:extLst>
          </p:cNvPr>
          <p:cNvSpPr/>
          <p:nvPr/>
        </p:nvSpPr>
        <p:spPr>
          <a:xfrm>
            <a:off x="985466" y="10373797"/>
            <a:ext cx="19048784" cy="691078"/>
          </a:xfrm>
          <a:prstGeom prst="rect">
            <a:avLst/>
          </a:prstGeom>
          <a:noFill/>
          <a:ln>
            <a:noFill/>
          </a:ln>
        </p:spPr>
        <p:txBody>
          <a:bodyPr spcFirstLastPara="1" wrap="square" lIns="0" tIns="0" rIns="0" bIns="0" anchor="t" anchorCtr="0">
            <a:noAutofit/>
          </a:bodyPr>
          <a:lstStyle/>
          <a:p>
            <a:pPr>
              <a:lnSpc>
                <a:spcPct val="136000"/>
              </a:lnSpc>
              <a:buClr>
                <a:srgbClr val="545454"/>
              </a:buClr>
              <a:buSzPts val="800"/>
            </a:pPr>
            <a:r>
              <a:rPr lang="en" sz="879" dirty="0">
                <a:solidFill>
                  <a:srgbClr val="545454"/>
                </a:solidFill>
                <a:latin typeface="Inter"/>
                <a:ea typeface="Inter"/>
              </a:rPr>
              <a:t>Source: Redseer report; Note: </a:t>
            </a:r>
            <a:r>
              <a:rPr lang="en-US" sz="879" baseline="30000" dirty="0">
                <a:solidFill>
                  <a:srgbClr val="545454"/>
                </a:solidFill>
                <a:latin typeface="Inter"/>
                <a:ea typeface="Inter"/>
              </a:rPr>
              <a:t>1 </a:t>
            </a:r>
            <a:r>
              <a:rPr lang="en-US" sz="879" dirty="0">
                <a:solidFill>
                  <a:srgbClr val="545454"/>
                </a:solidFill>
                <a:latin typeface="Inter"/>
                <a:ea typeface="Inter"/>
              </a:rPr>
              <a:t>For the purpose of calculating net earnings, the following types of service professionals have been excluded – service professional operating in large home painting category, aggregators and service professionals who are in their first calendar month on the platform and yet to complete a full month. </a:t>
            </a:r>
            <a:r>
              <a:rPr lang="en-US" sz="879" baseline="30000" dirty="0">
                <a:solidFill>
                  <a:srgbClr val="545454"/>
                </a:solidFill>
                <a:latin typeface="Inter"/>
                <a:ea typeface="Inter"/>
              </a:rPr>
              <a:t>2 </a:t>
            </a:r>
            <a:r>
              <a:rPr lang="en-US" sz="879" dirty="0">
                <a:solidFill>
                  <a:srgbClr val="545454"/>
                </a:solidFill>
                <a:latin typeface="Inter"/>
                <a:ea typeface="Inter"/>
              </a:rPr>
              <a:t>Gross earnings represents the sum of the amount paid by the consumer (gross of discounts) and incentives earned by service professionals on the platform for the relevant set of service professionals as defined under note 1. </a:t>
            </a:r>
            <a:r>
              <a:rPr lang="en-US" sz="879" baseline="30000" dirty="0">
                <a:solidFill>
                  <a:srgbClr val="545454"/>
                </a:solidFill>
                <a:latin typeface="Inter"/>
                <a:ea typeface="Inter"/>
              </a:rPr>
              <a:t>3 </a:t>
            </a:r>
            <a:r>
              <a:rPr lang="en-US" sz="879" dirty="0">
                <a:solidFill>
                  <a:srgbClr val="545454"/>
                </a:solidFill>
                <a:latin typeface="Inter"/>
                <a:ea typeface="Inter"/>
              </a:rPr>
              <a:t>Urban Company fee % represents the portion of the gross earnings retained by Urban Company as a % of the total gross earnings. </a:t>
            </a:r>
            <a:r>
              <a:rPr lang="en-US" sz="879" baseline="30000" dirty="0">
                <a:solidFill>
                  <a:srgbClr val="545454"/>
                </a:solidFill>
                <a:latin typeface="Inter"/>
                <a:ea typeface="Inter"/>
              </a:rPr>
              <a:t>4 </a:t>
            </a:r>
            <a:r>
              <a:rPr lang="en-US" sz="879" dirty="0">
                <a:solidFill>
                  <a:srgbClr val="545454"/>
                </a:solidFill>
                <a:latin typeface="Inter"/>
                <a:ea typeface="Inter"/>
              </a:rPr>
              <a:t>For male service professionals, travel costs are assumed basis average distance travelled per job * fuel cost (basis mileage assumptions) + maintenance cost of vehicle. For female service professionals, travel costs are assumed on the basis that 40% female professionals use personal vehicles and the rest use autorickshaws - for own vehicle assumptions, cost assumptions are the same as defined for male service professionals. Autorickshaw rates are averages basis individual city rates where we operate. </a:t>
            </a:r>
            <a:r>
              <a:rPr lang="en-US" sz="879" baseline="30000" dirty="0">
                <a:solidFill>
                  <a:srgbClr val="545454"/>
                </a:solidFill>
                <a:latin typeface="Inter"/>
                <a:ea typeface="Inter"/>
              </a:rPr>
              <a:t>5 </a:t>
            </a:r>
            <a:r>
              <a:rPr lang="en-US" sz="879" dirty="0">
                <a:solidFill>
                  <a:srgbClr val="545454"/>
                </a:solidFill>
                <a:latin typeface="Inter"/>
                <a:ea typeface="Inter"/>
              </a:rPr>
              <a:t>Product costs and additional personnel costs represents the sum of costs borne by the service professionals towards the cost of consumables used during service delivery, cost of tools amortised over estimated useful life and payouts made by the service professionals to additional personnel in certain service categories.</a:t>
            </a:r>
            <a:endParaRPr sz="879" dirty="0">
              <a:solidFill>
                <a:srgbClr val="545454"/>
              </a:solidFill>
              <a:latin typeface="Inter"/>
              <a:ea typeface="Inter"/>
              <a:sym typeface="Calibri"/>
            </a:endParaRPr>
          </a:p>
        </p:txBody>
      </p:sp>
    </p:spTree>
    <p:extLst>
      <p:ext uri="{BB962C8B-B14F-4D97-AF65-F5344CB8AC3E}">
        <p14:creationId xmlns:p14="http://schemas.microsoft.com/office/powerpoint/2010/main" val="2439762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422B1-A467-B5C0-C0DB-07D283A3EAA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D6C7916-C826-014C-BD64-C976CD34254F}"/>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25" name="TextBox 24">
            <a:extLst>
              <a:ext uri="{FF2B5EF4-FFF2-40B4-BE49-F238E27FC236}">
                <a16:creationId xmlns:a16="http://schemas.microsoft.com/office/drawing/2014/main" id="{39B6EECD-C0C3-F4DB-5018-5DB1D767BF1B}"/>
              </a:ext>
            </a:extLst>
          </p:cNvPr>
          <p:cNvSpPr txBox="1"/>
          <p:nvPr/>
        </p:nvSpPr>
        <p:spPr>
          <a:xfrm>
            <a:off x="984250" y="758021"/>
            <a:ext cx="6564201" cy="477054"/>
          </a:xfrm>
          <a:prstGeom prst="rect">
            <a:avLst/>
          </a:prstGeom>
          <a:noFill/>
        </p:spPr>
        <p:txBody>
          <a:bodyPr wrap="square">
            <a:spAutoFit/>
          </a:bodyPr>
          <a:lstStyle/>
          <a:p>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Best-in-class earnings</a:t>
            </a:r>
            <a:endParaRPr lang="en-US" sz="2500" dirty="0">
              <a:solidFill>
                <a:schemeClr val="bg1">
                  <a:lumMod val="50000"/>
                </a:schemeClr>
              </a:solidFill>
              <a:latin typeface="Arial" panose="020B0604020202020204" pitchFamily="34" charset="0"/>
              <a:cs typeface="Arial" panose="020B0604020202020204" pitchFamily="34" charset="0"/>
            </a:endParaRPr>
          </a:p>
        </p:txBody>
      </p:sp>
      <p:sp>
        <p:nvSpPr>
          <p:cNvPr id="26" name="Google Shape;315;p25">
            <a:extLst>
              <a:ext uri="{FF2B5EF4-FFF2-40B4-BE49-F238E27FC236}">
                <a16:creationId xmlns:a16="http://schemas.microsoft.com/office/drawing/2014/main" id="{1213E48B-AA12-A776-6461-7125BB7B9EF2}"/>
              </a:ext>
            </a:extLst>
          </p:cNvPr>
          <p:cNvSpPr/>
          <p:nvPr/>
        </p:nvSpPr>
        <p:spPr>
          <a:xfrm>
            <a:off x="1060450" y="1387475"/>
            <a:ext cx="18440400"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4000" dirty="0">
                <a:solidFill>
                  <a:schemeClr val="tx1"/>
                </a:solidFill>
                <a:latin typeface="Arial" panose="020B0604020202020204" pitchFamily="34" charset="0"/>
                <a:ea typeface="Inter Medium"/>
                <a:cs typeface="Arial" panose="020B0604020202020204" pitchFamily="34" charset="0"/>
                <a:sym typeface="Inter Medium"/>
              </a:rPr>
              <a:t>Service professional utilisation and net earnings have grown consistently </a:t>
            </a:r>
            <a:endParaRPr sz="4000" dirty="0">
              <a:solidFill>
                <a:schemeClr val="tx1"/>
              </a:solidFill>
              <a:latin typeface="Arial" panose="020B0604020202020204" pitchFamily="34" charset="0"/>
              <a:ea typeface="Inter Medium"/>
              <a:cs typeface="Arial" panose="020B0604020202020204" pitchFamily="34" charset="0"/>
              <a:sym typeface="Inter Medium"/>
            </a:endParaRPr>
          </a:p>
        </p:txBody>
      </p:sp>
      <p:sp>
        <p:nvSpPr>
          <p:cNvPr id="27" name="Google Shape;315;p25">
            <a:extLst>
              <a:ext uri="{FF2B5EF4-FFF2-40B4-BE49-F238E27FC236}">
                <a16:creationId xmlns:a16="http://schemas.microsoft.com/office/drawing/2014/main" id="{B4A5FD13-E050-FD83-345F-49CF39BE0025}"/>
              </a:ext>
            </a:extLst>
          </p:cNvPr>
          <p:cNvSpPr/>
          <p:nvPr/>
        </p:nvSpPr>
        <p:spPr>
          <a:xfrm>
            <a:off x="1060451" y="2225409"/>
            <a:ext cx="15371452"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Net earnings have grown by 32% over the past two financial years</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graphicFrame>
        <p:nvGraphicFramePr>
          <p:cNvPr id="28" name="Table 27">
            <a:extLst>
              <a:ext uri="{FF2B5EF4-FFF2-40B4-BE49-F238E27FC236}">
                <a16:creationId xmlns:a16="http://schemas.microsoft.com/office/drawing/2014/main" id="{E8BE301C-C355-6367-41E4-A0A17717B64E}"/>
              </a:ext>
            </a:extLst>
          </p:cNvPr>
          <p:cNvGraphicFramePr>
            <a:graphicFrameLocks noGrp="1"/>
          </p:cNvGraphicFramePr>
          <p:nvPr>
            <p:extLst>
              <p:ext uri="{D42A27DB-BD31-4B8C-83A1-F6EECF244321}">
                <p14:modId xmlns:p14="http://schemas.microsoft.com/office/powerpoint/2010/main" val="155472200"/>
              </p:ext>
            </p:extLst>
          </p:nvPr>
        </p:nvGraphicFramePr>
        <p:xfrm>
          <a:off x="1060450" y="3455128"/>
          <a:ext cx="7529285" cy="6931727"/>
        </p:xfrm>
        <a:graphic>
          <a:graphicData uri="http://schemas.openxmlformats.org/drawingml/2006/table">
            <a:tbl>
              <a:tblPr firstRow="1" bandRow="1">
                <a:tableStyleId>{7E9639D4-E3E2-4D34-9284-5A2195B3D0D7}</a:tableStyleId>
              </a:tblPr>
              <a:tblGrid>
                <a:gridCol w="3338753">
                  <a:extLst>
                    <a:ext uri="{9D8B030D-6E8A-4147-A177-3AD203B41FA5}">
                      <a16:colId xmlns:a16="http://schemas.microsoft.com/office/drawing/2014/main" val="2448864666"/>
                    </a:ext>
                  </a:extLst>
                </a:gridCol>
                <a:gridCol w="4190532">
                  <a:extLst>
                    <a:ext uri="{9D8B030D-6E8A-4147-A177-3AD203B41FA5}">
                      <a16:colId xmlns:a16="http://schemas.microsoft.com/office/drawing/2014/main" val="1539679325"/>
                    </a:ext>
                  </a:extLst>
                </a:gridCol>
              </a:tblGrid>
              <a:tr h="1457547">
                <a:tc>
                  <a:txBody>
                    <a:bodyPr/>
                    <a:lstStyle/>
                    <a:p>
                      <a:pPr marR="0" algn="ctr" rtl="0" fontAlgn="b">
                        <a:lnSpc>
                          <a:spcPct val="100000"/>
                        </a:lnSpc>
                        <a:spcBef>
                          <a:spcPts val="0"/>
                        </a:spcBef>
                        <a:spcAft>
                          <a:spcPts val="0"/>
                        </a:spcAft>
                        <a:buClr>
                          <a:srgbClr val="000000"/>
                        </a:buClr>
                        <a:buFont typeface="Arial"/>
                      </a:pPr>
                      <a:r>
                        <a:rPr lang="en-US" sz="2400" b="1" u="none" strike="noStrike" cap="none" dirty="0">
                          <a:solidFill>
                            <a:srgbClr val="000000"/>
                          </a:solidFill>
                          <a:effectLst/>
                          <a:sym typeface="Arial"/>
                        </a:rPr>
                        <a:t>FY</a:t>
                      </a:r>
                      <a:endParaRPr lang="en-US" sz="2400" b="1"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solidFill>
                      <a:schemeClr val="bg1">
                        <a:lumMod val="85000"/>
                      </a:schemeClr>
                    </a:solidFill>
                  </a:tcPr>
                </a:tc>
                <a:tc>
                  <a:txBody>
                    <a:bodyPr/>
                    <a:lstStyle/>
                    <a:p>
                      <a:pPr marR="0" algn="ctr" rtl="0" fontAlgn="b">
                        <a:lnSpc>
                          <a:spcPct val="100000"/>
                        </a:lnSpc>
                        <a:spcBef>
                          <a:spcPts val="0"/>
                        </a:spcBef>
                        <a:spcAft>
                          <a:spcPts val="0"/>
                        </a:spcAft>
                        <a:buClr>
                          <a:srgbClr val="000000"/>
                        </a:buClr>
                        <a:buFont typeface="Arial"/>
                      </a:pPr>
                      <a:r>
                        <a:rPr lang="en-US" sz="2400" b="1" u="none" strike="noStrike" cap="none" dirty="0">
                          <a:solidFill>
                            <a:srgbClr val="000000"/>
                          </a:solidFill>
                          <a:effectLst/>
                          <a:sym typeface="Arial"/>
                        </a:rPr>
                        <a:t>Net earnings </a:t>
                      </a:r>
                    </a:p>
                    <a:p>
                      <a:pPr marR="0" algn="ctr" rtl="0" fontAlgn="b">
                        <a:lnSpc>
                          <a:spcPct val="100000"/>
                        </a:lnSpc>
                        <a:spcBef>
                          <a:spcPts val="0"/>
                        </a:spcBef>
                        <a:spcAft>
                          <a:spcPts val="0"/>
                        </a:spcAft>
                        <a:buClr>
                          <a:srgbClr val="000000"/>
                        </a:buClr>
                        <a:buFont typeface="Arial"/>
                      </a:pPr>
                      <a:r>
                        <a:rPr lang="en-US" sz="2400" b="1" u="none" strike="noStrike" cap="none" dirty="0">
                          <a:solidFill>
                            <a:srgbClr val="000000"/>
                          </a:solidFill>
                          <a:effectLst/>
                          <a:sym typeface="Arial"/>
                        </a:rPr>
                        <a:t>per month (INR)</a:t>
                      </a:r>
                      <a:endParaRPr lang="en-US" sz="2400" b="1"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solidFill>
                      <a:schemeClr val="bg1">
                        <a:lumMod val="85000"/>
                      </a:schemeClr>
                    </a:solidFill>
                  </a:tcPr>
                </a:tc>
                <a:extLst>
                  <a:ext uri="{0D108BD9-81ED-4DB2-BD59-A6C34878D82A}">
                    <a16:rowId xmlns:a16="http://schemas.microsoft.com/office/drawing/2014/main" val="3471767969"/>
                  </a:ext>
                </a:extLst>
              </a:tr>
              <a:tr h="1368545">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FY25</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26,407</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extLst>
                  <a:ext uri="{0D108BD9-81ED-4DB2-BD59-A6C34878D82A}">
                    <a16:rowId xmlns:a16="http://schemas.microsoft.com/office/drawing/2014/main" val="4109048236"/>
                  </a:ext>
                </a:extLst>
              </a:tr>
              <a:tr h="1368545">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FY24</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22,716</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extLst>
                  <a:ext uri="{0D108BD9-81ED-4DB2-BD59-A6C34878D82A}">
                    <a16:rowId xmlns:a16="http://schemas.microsoft.com/office/drawing/2014/main" val="3289881128"/>
                  </a:ext>
                </a:extLst>
              </a:tr>
              <a:tr h="1368545">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FY23</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20,060</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extLst>
                  <a:ext uri="{0D108BD9-81ED-4DB2-BD59-A6C34878D82A}">
                    <a16:rowId xmlns:a16="http://schemas.microsoft.com/office/drawing/2014/main" val="4256076773"/>
                  </a:ext>
                </a:extLst>
              </a:tr>
              <a:tr h="1368545">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FY22</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tc>
                  <a:txBody>
                    <a:bodyPr/>
                    <a:lstStyle/>
                    <a:p>
                      <a:pPr marR="0" algn="ctr" rtl="0" fontAlgn="b">
                        <a:lnSpc>
                          <a:spcPct val="100000"/>
                        </a:lnSpc>
                        <a:spcBef>
                          <a:spcPts val="0"/>
                        </a:spcBef>
                        <a:spcAft>
                          <a:spcPts val="0"/>
                        </a:spcAft>
                        <a:buClr>
                          <a:srgbClr val="000000"/>
                        </a:buClr>
                        <a:buFont typeface="Arial"/>
                      </a:pPr>
                      <a:r>
                        <a:rPr lang="en-US" sz="2400" b="0" u="none" strike="noStrike" cap="none" dirty="0">
                          <a:solidFill>
                            <a:srgbClr val="000000"/>
                          </a:solidFill>
                          <a:effectLst/>
                          <a:sym typeface="Arial"/>
                        </a:rPr>
                        <a:t>18,845</a:t>
                      </a:r>
                      <a:endParaRPr lang="en-US" sz="2400" b="0" i="0" u="none" strike="noStrike" cap="none" dirty="0">
                        <a:solidFill>
                          <a:srgbClr val="000000"/>
                        </a:solidFill>
                        <a:effectLst/>
                        <a:latin typeface="Inter" panose="020B0604020202020204" charset="0"/>
                        <a:ea typeface="Inter" panose="020B0604020202020204" charset="0"/>
                        <a:cs typeface="+mn-cs"/>
                        <a:sym typeface="Arial"/>
                      </a:endParaRPr>
                    </a:p>
                  </a:txBody>
                  <a:tcPr marL="201041" marR="201041" marT="100521" marB="100521" anchor="ctr"/>
                </a:tc>
                <a:extLst>
                  <a:ext uri="{0D108BD9-81ED-4DB2-BD59-A6C34878D82A}">
                    <a16:rowId xmlns:a16="http://schemas.microsoft.com/office/drawing/2014/main" val="3448170632"/>
                  </a:ext>
                </a:extLst>
              </a:tr>
            </a:tbl>
          </a:graphicData>
        </a:graphic>
      </p:graphicFrame>
      <p:graphicFrame>
        <p:nvGraphicFramePr>
          <p:cNvPr id="2" name="Chart 1">
            <a:extLst>
              <a:ext uri="{FF2B5EF4-FFF2-40B4-BE49-F238E27FC236}">
                <a16:creationId xmlns:a16="http://schemas.microsoft.com/office/drawing/2014/main" id="{BEB9AF31-836A-057C-5CB8-A9334CFEBC7D}"/>
              </a:ext>
            </a:extLst>
          </p:cNvPr>
          <p:cNvGraphicFramePr/>
          <p:nvPr>
            <p:extLst>
              <p:ext uri="{D42A27DB-BD31-4B8C-83A1-F6EECF244321}">
                <p14:modId xmlns:p14="http://schemas.microsoft.com/office/powerpoint/2010/main" val="2301374686"/>
              </p:ext>
            </p:extLst>
          </p:nvPr>
        </p:nvGraphicFramePr>
        <p:xfrm>
          <a:off x="10890250" y="3455128"/>
          <a:ext cx="7691966" cy="69317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782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84900-B38E-4DFB-53C9-E832478F936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D36C347-401D-7B49-4DB9-609F10F06640}"/>
              </a:ext>
            </a:extLst>
          </p:cNvPr>
          <p:cNvGraphicFramePr>
            <a:graphicFrameLocks noGrp="1"/>
          </p:cNvGraphicFramePr>
          <p:nvPr>
            <p:extLst>
              <p:ext uri="{D42A27DB-BD31-4B8C-83A1-F6EECF244321}">
                <p14:modId xmlns:p14="http://schemas.microsoft.com/office/powerpoint/2010/main" val="2147461991"/>
              </p:ext>
            </p:extLst>
          </p:nvPr>
        </p:nvGraphicFramePr>
        <p:xfrm>
          <a:off x="1060450" y="2493689"/>
          <a:ext cx="17690330" cy="8647386"/>
        </p:xfrm>
        <a:graphic>
          <a:graphicData uri="http://schemas.openxmlformats.org/drawingml/2006/table">
            <a:tbl>
              <a:tblPr>
                <a:tableStyleId>{5C22544A-7EE6-4342-B048-85BDC9FD1C3A}</a:tableStyleId>
              </a:tblPr>
              <a:tblGrid>
                <a:gridCol w="9244217">
                  <a:extLst>
                    <a:ext uri="{9D8B030D-6E8A-4147-A177-3AD203B41FA5}">
                      <a16:colId xmlns:a16="http://schemas.microsoft.com/office/drawing/2014/main" val="1317041602"/>
                    </a:ext>
                  </a:extLst>
                </a:gridCol>
                <a:gridCol w="395585">
                  <a:extLst>
                    <a:ext uri="{9D8B030D-6E8A-4147-A177-3AD203B41FA5}">
                      <a16:colId xmlns:a16="http://schemas.microsoft.com/office/drawing/2014/main" val="4208426722"/>
                    </a:ext>
                  </a:extLst>
                </a:gridCol>
                <a:gridCol w="2109794">
                  <a:extLst>
                    <a:ext uri="{9D8B030D-6E8A-4147-A177-3AD203B41FA5}">
                      <a16:colId xmlns:a16="http://schemas.microsoft.com/office/drawing/2014/main" val="245728372"/>
                    </a:ext>
                  </a:extLst>
                </a:gridCol>
                <a:gridCol w="2109794">
                  <a:extLst>
                    <a:ext uri="{9D8B030D-6E8A-4147-A177-3AD203B41FA5}">
                      <a16:colId xmlns:a16="http://schemas.microsoft.com/office/drawing/2014/main" val="1078930095"/>
                    </a:ext>
                  </a:extLst>
                </a:gridCol>
                <a:gridCol w="1915470">
                  <a:extLst>
                    <a:ext uri="{9D8B030D-6E8A-4147-A177-3AD203B41FA5}">
                      <a16:colId xmlns:a16="http://schemas.microsoft.com/office/drawing/2014/main" val="4038319041"/>
                    </a:ext>
                  </a:extLst>
                </a:gridCol>
                <a:gridCol w="1915470">
                  <a:extLst>
                    <a:ext uri="{9D8B030D-6E8A-4147-A177-3AD203B41FA5}">
                      <a16:colId xmlns:a16="http://schemas.microsoft.com/office/drawing/2014/main" val="763835643"/>
                    </a:ext>
                  </a:extLst>
                </a:gridCol>
              </a:tblGrid>
              <a:tr h="393063">
                <a:tc>
                  <a:txBody>
                    <a:bodyPr/>
                    <a:lstStyle/>
                    <a:p>
                      <a:pPr algn="l" fontAlgn="b">
                        <a:buNone/>
                      </a:pPr>
                      <a:r>
                        <a:rPr lang="en-IN" sz="2000" b="0" i="0" u="none" strike="noStrike" cap="none" dirty="0">
                          <a:solidFill>
                            <a:schemeClr val="bg1"/>
                          </a:solidFill>
                          <a:latin typeface="Inter Medium"/>
                          <a:ea typeface="Inter Medium"/>
                          <a:cs typeface="Arial"/>
                          <a:sym typeface="Arial"/>
                        </a:rPr>
                        <a:t>India Consumer Services (ex Insta) P&amp;L (INR Cr)</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2000" b="0" i="0" u="none" strike="noStrike" cap="none" dirty="0">
                          <a:solidFill>
                            <a:schemeClr val="bg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IN" sz="1800" b="1" i="0" u="none" strike="noStrike" cap="none" dirty="0">
                          <a:solidFill>
                            <a:schemeClr val="bg1"/>
                          </a:solidFill>
                          <a:latin typeface="Inter Medium"/>
                          <a:ea typeface="Inter Medium"/>
                          <a:cs typeface="Arial"/>
                          <a:sym typeface="Arial"/>
                        </a:rPr>
                        <a:t>FY23</a:t>
                      </a: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1800" b="1" i="0" u="none" strike="noStrike" cap="none" dirty="0">
                          <a:solidFill>
                            <a:schemeClr val="bg1"/>
                          </a:solidFill>
                          <a:latin typeface="Inter Medium"/>
                          <a:ea typeface="Inter Medium"/>
                          <a:cs typeface="Arial"/>
                          <a:sym typeface="Arial"/>
                        </a:rPr>
                        <a:t>FY24</a:t>
                      </a: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1800" b="1" i="0" u="none" strike="noStrike" cap="none" dirty="0">
                          <a:solidFill>
                            <a:schemeClr val="bg1"/>
                          </a:solidFill>
                          <a:latin typeface="Inter Medium"/>
                          <a:ea typeface="Inter Medium"/>
                          <a:cs typeface="Arial"/>
                          <a:sym typeface="Arial"/>
                        </a:rPr>
                        <a:t>FY25</a:t>
                      </a: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buNone/>
                      </a:pPr>
                      <a:r>
                        <a:rPr lang="en-IN" sz="1800" b="1" i="0" u="none" strike="noStrike" cap="none" dirty="0">
                          <a:solidFill>
                            <a:schemeClr val="bg1"/>
                          </a:solidFill>
                          <a:latin typeface="Inter Medium"/>
                          <a:ea typeface="Inter Medium"/>
                          <a:cs typeface="Arial"/>
                          <a:sym typeface="Arial"/>
                        </a:rPr>
                        <a:t>H1FY26</a:t>
                      </a: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23178974"/>
                  </a:ext>
                </a:extLst>
              </a:tr>
              <a:tr h="393063">
                <a:tc>
                  <a:txBody>
                    <a:bodyPr/>
                    <a:lstStyle/>
                    <a:p>
                      <a:pPr algn="l" fontAlgn="b">
                        <a:buNone/>
                      </a:pPr>
                      <a:r>
                        <a:rPr lang="en-IN" sz="2000" b="0" i="0" u="none" strike="noStrike" cap="none" dirty="0">
                          <a:solidFill>
                            <a:schemeClr val="tx1"/>
                          </a:solidFill>
                          <a:latin typeface="Inter Medium"/>
                          <a:ea typeface="Inter Medium"/>
                          <a:cs typeface="Arial"/>
                          <a:sym typeface="Arial"/>
                        </a:rPr>
                        <a:t>Net Transaction Value</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1,805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2,216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2,667</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1,578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2093514"/>
                  </a:ext>
                </a:extLst>
              </a:tr>
              <a:tr h="393063">
                <a:tc>
                  <a:txBody>
                    <a:bodyPr/>
                    <a:lstStyle/>
                    <a:p>
                      <a:pPr algn="l" fontAlgn="b">
                        <a:buNone/>
                      </a:pPr>
                      <a:r>
                        <a:rPr lang="en-IN" sz="2000" b="0" i="0" u="none" strike="noStrike" cap="none" dirty="0">
                          <a:solidFill>
                            <a:schemeClr val="tx1"/>
                          </a:solidFill>
                          <a:latin typeface="Inter Medium"/>
                          <a:ea typeface="Inter Medium"/>
                          <a:cs typeface="Arial"/>
                          <a:sym typeface="Arial"/>
                        </a:rPr>
                        <a:t>Revenue from Operations (Net of GST &amp; discounts)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570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710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881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534</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7371796"/>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Services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436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563</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695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431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0675694"/>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Products (B2B2C)</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134</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147</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187</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102</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4393047"/>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Cost of products (B2B2C)</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(100)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(108)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(141)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(74)</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564838"/>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Cost of services</a:t>
                      </a:r>
                      <a:r>
                        <a:rPr lang="en-IN" sz="2000" b="0" i="0" u="none" strike="noStrike" cap="none" baseline="30000" dirty="0">
                          <a:solidFill>
                            <a:schemeClr val="tx1"/>
                          </a:solidFill>
                          <a:latin typeface="Inter Medium"/>
                          <a:ea typeface="Inter Medium"/>
                          <a:cs typeface="Arial"/>
                          <a:sym typeface="Arial"/>
                        </a:rPr>
                        <a:t>1</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8869964"/>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Other Direct Expenses</a:t>
                      </a:r>
                      <a:r>
                        <a:rPr lang="en-IN" sz="2000" b="0" i="0" u="none" strike="noStrike" cap="none" baseline="30000" dirty="0">
                          <a:solidFill>
                            <a:schemeClr val="tx1"/>
                          </a:solidFill>
                          <a:latin typeface="Inter Medium"/>
                          <a:ea typeface="Inter Medium"/>
                          <a:cs typeface="Arial"/>
                          <a:sym typeface="Arial"/>
                        </a:rPr>
                        <a:t>2</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8883464"/>
                  </a:ext>
                </a:extLst>
              </a:tr>
              <a:tr h="393063">
                <a:tc>
                  <a:txBody>
                    <a:bodyPr/>
                    <a:lstStyle/>
                    <a:p>
                      <a:pPr algn="l" fontAlgn="b">
                        <a:buNone/>
                      </a:pPr>
                      <a:r>
                        <a:rPr lang="en-IN" sz="2000" b="0" i="0" u="none" strike="noStrike" cap="none" dirty="0">
                          <a:solidFill>
                            <a:schemeClr val="tx1"/>
                          </a:solidFill>
                          <a:latin typeface="Inter Medium"/>
                          <a:ea typeface="Inter Medium"/>
                          <a:cs typeface="Arial"/>
                          <a:sym typeface="Arial"/>
                        </a:rPr>
                        <a:t>Gross Profit</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426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555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693</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424</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624696"/>
                  </a:ext>
                </a:extLst>
              </a:tr>
              <a:tr h="393063">
                <a:tc>
                  <a:txBody>
                    <a:bodyPr/>
                    <a:lstStyle/>
                    <a:p>
                      <a:pPr algn="l" fontAlgn="b">
                        <a:buNone/>
                      </a:pPr>
                      <a:r>
                        <a:rPr lang="en-IN" sz="2000" b="0" i="1" u="none" strike="noStrike" dirty="0">
                          <a:effectLst/>
                          <a:latin typeface="Calibri" panose="020F0502020204030204" pitchFamily="34" charset="0"/>
                          <a:cs typeface="Calibri" panose="020F0502020204030204" pitchFamily="34" charset="0"/>
                        </a:rPr>
                        <a:t>Gross Profit as a % of NTV</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23.6%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25.0%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26.0%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26.9%</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1528712"/>
                  </a:ext>
                </a:extLst>
              </a:tr>
              <a:tr h="393063">
                <a:tc>
                  <a:txBody>
                    <a:bodyPr/>
                    <a:lstStyle/>
                    <a:p>
                      <a:pPr algn="l" fontAlgn="b">
                        <a:buNone/>
                      </a:pPr>
                      <a:r>
                        <a:rPr lang="en-IN" sz="2000" u="none" strike="noStrike" dirty="0">
                          <a:effectLst/>
                          <a:latin typeface="Calibri" panose="020F0502020204030204" pitchFamily="34" charset="0"/>
                          <a:cs typeface="Calibri" panose="020F0502020204030204" pitchFamily="34" charset="0"/>
                        </a:rPr>
                        <a:t> </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33822144"/>
                  </a:ext>
                </a:extLst>
              </a:tr>
              <a:tr h="393063">
                <a:tc>
                  <a:txBody>
                    <a:bodyPr/>
                    <a:lstStyle/>
                    <a:p>
                      <a:pPr algn="l" fontAlgn="b">
                        <a:buNone/>
                      </a:pPr>
                      <a:r>
                        <a:rPr lang="en-IN" sz="2000" b="0" i="0" u="none" strike="noStrike" cap="none" dirty="0">
                          <a:solidFill>
                            <a:schemeClr val="tx1"/>
                          </a:solidFill>
                          <a:latin typeface="Inter Medium"/>
                          <a:ea typeface="Inter Medium"/>
                          <a:cs typeface="Arial"/>
                          <a:sym typeface="Arial"/>
                        </a:rPr>
                        <a:t>CX &amp; PX support costs and refunds</a:t>
                      </a:r>
                      <a:r>
                        <a:rPr lang="en-IN" sz="2000" b="0" i="0" u="none" strike="noStrike" cap="none" baseline="30000" dirty="0">
                          <a:solidFill>
                            <a:schemeClr val="tx1"/>
                          </a:solidFill>
                          <a:latin typeface="Inter Medium"/>
                          <a:ea typeface="Inter Medium"/>
                          <a:cs typeface="Arial"/>
                          <a:sym typeface="Arial"/>
                        </a:rPr>
                        <a:t>3</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(61)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(67)</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(86)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(58)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8677105"/>
                  </a:ext>
                </a:extLst>
              </a:tr>
              <a:tr h="393063">
                <a:tc>
                  <a:txBody>
                    <a:bodyPr/>
                    <a:lstStyle/>
                    <a:p>
                      <a:pPr algn="l" fontAlgn="b">
                        <a:buNone/>
                      </a:pPr>
                      <a:r>
                        <a:rPr lang="en-IN" sz="2000" b="0" i="0" u="none" strike="noStrike" cap="none" dirty="0">
                          <a:solidFill>
                            <a:schemeClr val="tx1"/>
                          </a:solidFill>
                          <a:latin typeface="Inter Medium"/>
                          <a:ea typeface="Inter Medium"/>
                          <a:cs typeface="Arial"/>
                          <a:sym typeface="Arial"/>
                        </a:rPr>
                        <a:t>Other semi-variable expenses</a:t>
                      </a:r>
                      <a:r>
                        <a:rPr lang="en-IN" sz="2000" b="0" i="0" u="none" strike="noStrike" cap="none" baseline="30000" dirty="0">
                          <a:solidFill>
                            <a:schemeClr val="tx1"/>
                          </a:solidFill>
                          <a:latin typeface="Inter Medium"/>
                          <a:ea typeface="Inter Medium"/>
                          <a:cs typeface="Arial"/>
                          <a:sym typeface="Arial"/>
                        </a:rPr>
                        <a:t>4</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(45)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(53)</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(68)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(41)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1284679"/>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Contribution Profit</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320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435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539</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325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04813269"/>
                  </a:ext>
                </a:extLst>
              </a:tr>
              <a:tr h="393063">
                <a:tc>
                  <a:txBody>
                    <a:bodyPr/>
                    <a:lstStyle/>
                    <a:p>
                      <a:pPr algn="l" fontAlgn="b">
                        <a:buNone/>
                      </a:pPr>
                      <a:r>
                        <a:rPr lang="en-IN" sz="2000" i="1" u="none" strike="noStrike" dirty="0">
                          <a:effectLst/>
                          <a:latin typeface="Calibri" panose="020F0502020204030204" pitchFamily="34" charset="0"/>
                          <a:cs typeface="Calibri" panose="020F0502020204030204" pitchFamily="34" charset="0"/>
                        </a:rPr>
                        <a:t>Contribution Profit as a % of NTV</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1" i="1" u="none" strike="noStrike" cap="none" dirty="0">
                          <a:solidFill>
                            <a:schemeClr val="tx1"/>
                          </a:solidFill>
                          <a:latin typeface="Inter Medium"/>
                          <a:ea typeface="Inter Medium"/>
                          <a:cs typeface="Arial"/>
                          <a:sym typeface="Arial"/>
                        </a:rPr>
                        <a:t>17.7%</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1" i="1" u="none" strike="noStrike" cap="none" dirty="0">
                          <a:solidFill>
                            <a:schemeClr val="tx1"/>
                          </a:solidFill>
                          <a:latin typeface="Inter Medium"/>
                          <a:ea typeface="Inter Medium"/>
                          <a:cs typeface="Arial"/>
                          <a:sym typeface="Arial"/>
                        </a:rPr>
                        <a:t>19.6%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1" i="1" u="none" strike="noStrike" cap="none" dirty="0">
                          <a:solidFill>
                            <a:schemeClr val="tx1"/>
                          </a:solidFill>
                          <a:latin typeface="Inter Medium"/>
                          <a:ea typeface="Inter Medium"/>
                          <a:cs typeface="Arial"/>
                          <a:sym typeface="Arial"/>
                        </a:rPr>
                        <a:t>20.2%</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1" i="1" u="none" strike="noStrike" cap="none" dirty="0">
                          <a:solidFill>
                            <a:schemeClr val="tx1"/>
                          </a:solidFill>
                          <a:latin typeface="Inter Medium"/>
                          <a:ea typeface="Inter Medium"/>
                          <a:cs typeface="Arial"/>
                          <a:sym typeface="Arial"/>
                        </a:rPr>
                        <a:t>20.6%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54063305"/>
                  </a:ext>
                </a:extLst>
              </a:tr>
              <a:tr h="393063">
                <a:tc>
                  <a:txBody>
                    <a:bodyPr/>
                    <a:lstStyle/>
                    <a:p>
                      <a:pPr algn="l" fontAlgn="b">
                        <a:buNone/>
                      </a:pPr>
                      <a:r>
                        <a:rPr lang="en-IN" sz="2000" u="none" strike="noStrike" dirty="0">
                          <a:effectLst/>
                          <a:latin typeface="Calibri" panose="020F0502020204030204" pitchFamily="34" charset="0"/>
                          <a:cs typeface="Calibri" panose="020F0502020204030204" pitchFamily="34" charset="0"/>
                        </a:rPr>
                        <a:t> </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endParaRPr lang="en-IN" sz="1800" b="0" i="0" u="none" strike="noStrike" cap="none" dirty="0">
                        <a:solidFill>
                          <a:schemeClr val="tx1"/>
                        </a:solidFill>
                        <a:latin typeface="Inter Medium"/>
                        <a:ea typeface="Inter Medium"/>
                        <a:cs typeface="Arial"/>
                        <a:sym typeface="Arial"/>
                      </a:endParaRP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1699977"/>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Salaries and employee benefits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(250)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(245)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(252)</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(143)</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6860350"/>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Customer marketing expenses</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(128)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(101)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(80)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(49)</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1149771"/>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General, administrative &amp; other indirect expenses</a:t>
                      </a:r>
                      <a:r>
                        <a:rPr lang="en-IN" sz="2000" b="0" i="0" u="none" strike="noStrike" cap="none" baseline="30000" dirty="0">
                          <a:solidFill>
                            <a:schemeClr val="tx1"/>
                          </a:solidFill>
                          <a:latin typeface="Inter Medium"/>
                          <a:ea typeface="Inter Medium"/>
                          <a:cs typeface="Arial"/>
                          <a:sym typeface="Arial"/>
                        </a:rPr>
                        <a:t>5</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(118)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(99)</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(120)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0" u="none" strike="noStrike" cap="none" dirty="0">
                          <a:solidFill>
                            <a:schemeClr val="tx1"/>
                          </a:solidFill>
                          <a:latin typeface="Inter Medium"/>
                          <a:ea typeface="Inter Medium"/>
                          <a:cs typeface="Arial"/>
                          <a:sym typeface="Arial"/>
                        </a:rPr>
                        <a:t>(71)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6299609"/>
                  </a:ext>
                </a:extLst>
              </a:tr>
              <a:tr h="393063">
                <a:tc>
                  <a:txBody>
                    <a:bodyPr/>
                    <a:lstStyle/>
                    <a:p>
                      <a:pPr marR="0" algn="l"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Adjusted EBITDA</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2000" b="0" i="0"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(176)</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(10)</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88</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R="0" algn="ctr" rtl="0" fontAlgn="b">
                        <a:lnSpc>
                          <a:spcPct val="100000"/>
                        </a:lnSpc>
                        <a:spcBef>
                          <a:spcPts val="0"/>
                        </a:spcBef>
                        <a:spcAft>
                          <a:spcPts val="0"/>
                        </a:spcAft>
                        <a:buClr>
                          <a:srgbClr val="000000"/>
                        </a:buClr>
                        <a:buFont typeface="Arial"/>
                        <a:buNone/>
                      </a:pPr>
                      <a:r>
                        <a:rPr lang="en-IN" sz="1800" b="1" i="0" u="none" strike="noStrike" cap="none" dirty="0">
                          <a:solidFill>
                            <a:schemeClr val="tx1"/>
                          </a:solidFill>
                          <a:latin typeface="Inter Medium"/>
                          <a:ea typeface="Inter Medium"/>
                          <a:cs typeface="Arial"/>
                          <a:sym typeface="Arial"/>
                        </a:rPr>
                        <a:t>61</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67191777"/>
                  </a:ext>
                </a:extLst>
              </a:tr>
              <a:tr h="393063">
                <a:tc>
                  <a:txBody>
                    <a:bodyPr/>
                    <a:lstStyle/>
                    <a:p>
                      <a:pPr algn="l" fontAlgn="b">
                        <a:buNone/>
                      </a:pPr>
                      <a:r>
                        <a:rPr lang="en-IN" sz="2000" i="1" u="none" strike="noStrike" dirty="0">
                          <a:effectLst/>
                          <a:latin typeface="Calibri" panose="020F0502020204030204" pitchFamily="34" charset="0"/>
                          <a:cs typeface="Calibri" panose="020F0502020204030204" pitchFamily="34" charset="0"/>
                        </a:rPr>
                        <a:t>Adjusted EBITDA as a % of NTV</a:t>
                      </a: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IN" sz="2000" b="0" i="1" u="none" strike="noStrike" cap="none" dirty="0">
                          <a:solidFill>
                            <a:schemeClr val="tx1"/>
                          </a:solidFill>
                          <a:latin typeface="Inter Medium"/>
                          <a:ea typeface="Inter Medium"/>
                          <a:cs typeface="Arial"/>
                          <a:sym typeface="Arial"/>
                        </a:rPr>
                        <a:t> </a:t>
                      </a: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(9.7%)</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(0.5%)</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3.3%</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IN" sz="1800" b="0" i="1" u="none" strike="noStrike" cap="none" dirty="0">
                          <a:solidFill>
                            <a:schemeClr val="tx1"/>
                          </a:solidFill>
                          <a:latin typeface="Inter Medium"/>
                          <a:ea typeface="Inter Medium"/>
                          <a:cs typeface="Arial"/>
                          <a:sym typeface="Arial"/>
                        </a:rPr>
                        <a:t>3.9%</a:t>
                      </a:r>
                    </a:p>
                  </a:txBody>
                  <a:tcPr marL="20942" marR="20942" marT="20942"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0989599"/>
                  </a:ext>
                </a:extLst>
              </a:tr>
              <a:tr h="393063">
                <a:tc>
                  <a:txBody>
                    <a:bodyPr/>
                    <a:lstStyle/>
                    <a:p>
                      <a:pPr algn="l" fontAlgn="b">
                        <a:buNone/>
                      </a:pPr>
                      <a:endParaRPr lang="en-IN" sz="2000" b="0" i="1" u="none" strike="noStrike" dirty="0">
                        <a:solidFill>
                          <a:srgbClr val="000000"/>
                        </a:solidFill>
                        <a:effectLst/>
                        <a:latin typeface="Calibri" panose="020F0502020204030204" pitchFamily="34" charset="0"/>
                        <a:cs typeface="Calibri" panose="020F0502020204030204" pitchFamily="34" charset="0"/>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IN" sz="2000" b="0" i="0" u="none" strike="noStrike" cap="none" dirty="0">
                        <a:solidFill>
                          <a:schemeClr val="tx1"/>
                        </a:solidFill>
                        <a:latin typeface="Inter Medium"/>
                        <a:ea typeface="Inter Medium"/>
                        <a:cs typeface="Arial"/>
                        <a:sym typeface="Arial"/>
                      </a:endParaRPr>
                    </a:p>
                  </a:txBody>
                  <a:tcPr marL="10549" marR="10549" marT="10549"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endParaRPr lang="en-IN" sz="1800" b="1" i="0" u="none" strike="noStrike" cap="none" dirty="0">
                        <a:solidFill>
                          <a:schemeClr val="bg1"/>
                        </a:solidFill>
                        <a:latin typeface="Inter Medium"/>
                        <a:ea typeface="Inter Medium"/>
                        <a:cs typeface="Arial"/>
                        <a:sym typeface="Arial"/>
                      </a:endParaRP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IN" sz="1800" b="1" i="0" u="none" strike="noStrike" cap="none" dirty="0">
                        <a:solidFill>
                          <a:schemeClr val="bg1"/>
                        </a:solidFill>
                        <a:latin typeface="Inter Medium"/>
                        <a:ea typeface="Inter Medium"/>
                        <a:cs typeface="Arial"/>
                        <a:sym typeface="Arial"/>
                      </a:endParaRP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IN" sz="1800" b="1" i="0" u="none" strike="noStrike" cap="none" dirty="0">
                        <a:solidFill>
                          <a:schemeClr val="bg1"/>
                        </a:solidFill>
                        <a:latin typeface="Inter Medium"/>
                        <a:ea typeface="Inter Medium"/>
                        <a:cs typeface="Arial"/>
                        <a:sym typeface="Arial"/>
                      </a:endParaRP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IN" sz="1800" b="1" i="0" u="none" strike="noStrike" cap="none" dirty="0">
                        <a:solidFill>
                          <a:schemeClr val="bg1"/>
                        </a:solidFill>
                        <a:latin typeface="Inter Medium"/>
                        <a:ea typeface="Inter Medium"/>
                        <a:cs typeface="Arial"/>
                        <a:sym typeface="Arial"/>
                      </a:endParaRPr>
                    </a:p>
                  </a:txBody>
                  <a:tcPr marL="10549" marR="10549" marT="10549"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6097752"/>
                  </a:ext>
                </a:extLst>
              </a:tr>
            </a:tbl>
          </a:graphicData>
        </a:graphic>
      </p:graphicFrame>
      <p:sp>
        <p:nvSpPr>
          <p:cNvPr id="2" name="object 29">
            <a:extLst>
              <a:ext uri="{FF2B5EF4-FFF2-40B4-BE49-F238E27FC236}">
                <a16:creationId xmlns:a16="http://schemas.microsoft.com/office/drawing/2014/main" id="{EF45C96E-133D-939D-FE62-5545777CD91B}"/>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4" name="Google Shape;315;p25">
            <a:extLst>
              <a:ext uri="{FF2B5EF4-FFF2-40B4-BE49-F238E27FC236}">
                <a16:creationId xmlns:a16="http://schemas.microsoft.com/office/drawing/2014/main" id="{0C50FFCC-41FE-FC0A-99A5-25A02CAC15C7}"/>
              </a:ext>
            </a:extLst>
          </p:cNvPr>
          <p:cNvSpPr/>
          <p:nvPr/>
        </p:nvSpPr>
        <p:spPr>
          <a:xfrm>
            <a:off x="1060450" y="1787375"/>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Sustained margin improvement driven mainly by operating leverage</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7" name="TextBox 6">
            <a:extLst>
              <a:ext uri="{FF2B5EF4-FFF2-40B4-BE49-F238E27FC236}">
                <a16:creationId xmlns:a16="http://schemas.microsoft.com/office/drawing/2014/main" id="{329F032A-50AD-2D16-B8C2-9F536800B05A}"/>
              </a:ext>
            </a:extLst>
          </p:cNvPr>
          <p:cNvSpPr txBox="1"/>
          <p:nvPr/>
        </p:nvSpPr>
        <p:spPr>
          <a:xfrm>
            <a:off x="984250" y="854075"/>
            <a:ext cx="110490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UC India Consumer Services (ex Insta) P&amp;L</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664530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22C40-50B9-4BFD-08DA-CA8004A08AF4}"/>
            </a:ext>
          </a:extLst>
        </p:cNvPr>
        <p:cNvGrpSpPr/>
        <p:nvPr/>
      </p:nvGrpSpPr>
      <p:grpSpPr>
        <a:xfrm>
          <a:off x="0" y="0"/>
          <a:ext cx="0" cy="0"/>
          <a:chOff x="0" y="0"/>
          <a:chExt cx="0" cy="0"/>
        </a:xfrm>
      </p:grpSpPr>
      <p:sp>
        <p:nvSpPr>
          <p:cNvPr id="29" name="object 29">
            <a:extLst>
              <a:ext uri="{FF2B5EF4-FFF2-40B4-BE49-F238E27FC236}">
                <a16:creationId xmlns:a16="http://schemas.microsoft.com/office/drawing/2014/main" id="{4039C3B8-769A-DB70-30CF-B8CDC335B26B}"/>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36" name="Google Shape;315;p25">
            <a:extLst>
              <a:ext uri="{FF2B5EF4-FFF2-40B4-BE49-F238E27FC236}">
                <a16:creationId xmlns:a16="http://schemas.microsoft.com/office/drawing/2014/main" id="{673EADCA-7AF0-0077-E6CA-3CFB70123ECB}"/>
              </a:ext>
            </a:extLst>
          </p:cNvPr>
          <p:cNvSpPr/>
          <p:nvPr/>
        </p:nvSpPr>
        <p:spPr>
          <a:xfrm>
            <a:off x="1508464" y="2798234"/>
            <a:ext cx="8086385"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IN" sz="2000" dirty="0">
                <a:solidFill>
                  <a:schemeClr val="bg1">
                    <a:lumMod val="50000"/>
                  </a:schemeClr>
                </a:solidFill>
                <a:latin typeface="Inter Medium"/>
                <a:ea typeface="Inter Medium"/>
              </a:rPr>
              <a:t>Cost of services represents the payout to service professionals in cases where Net NTV (Net of GST and Discounts) is recognised as revenue by the platform  These services include Pest Control &amp; Revamp services (in India) &amp; Services rendered in KSA until commencement of the JV</a:t>
            </a:r>
          </a:p>
        </p:txBody>
      </p:sp>
      <p:sp>
        <p:nvSpPr>
          <p:cNvPr id="4" name="Google Shape;315;p25">
            <a:extLst>
              <a:ext uri="{FF2B5EF4-FFF2-40B4-BE49-F238E27FC236}">
                <a16:creationId xmlns:a16="http://schemas.microsoft.com/office/drawing/2014/main" id="{22C25AA4-9875-F410-2211-49C50E137FD2}"/>
              </a:ext>
            </a:extLst>
          </p:cNvPr>
          <p:cNvSpPr/>
          <p:nvPr/>
        </p:nvSpPr>
        <p:spPr>
          <a:xfrm>
            <a:off x="984250" y="27982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1</a:t>
            </a:r>
            <a:endParaRPr sz="2000" dirty="0">
              <a:solidFill>
                <a:schemeClr val="tx1"/>
              </a:solidFill>
              <a:latin typeface="Inter Medium"/>
              <a:ea typeface="Inter Medium"/>
              <a:sym typeface="Inter Medium"/>
            </a:endParaRPr>
          </a:p>
        </p:txBody>
      </p:sp>
      <p:sp>
        <p:nvSpPr>
          <p:cNvPr id="46" name="Google Shape;315;p25">
            <a:extLst>
              <a:ext uri="{FF2B5EF4-FFF2-40B4-BE49-F238E27FC236}">
                <a16:creationId xmlns:a16="http://schemas.microsoft.com/office/drawing/2014/main" id="{C322586B-3510-3B82-BF46-581E7084F136}"/>
              </a:ext>
            </a:extLst>
          </p:cNvPr>
          <p:cNvSpPr/>
          <p:nvPr/>
        </p:nvSpPr>
        <p:spPr>
          <a:xfrm>
            <a:off x="1508464" y="47032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Other direct expenses include payment gateway charges, call masking and communication costs, background verification expenses, etc.</a:t>
            </a:r>
          </a:p>
          <a:p>
            <a:endParaRPr lang="en-IN" sz="2000" dirty="0">
              <a:solidFill>
                <a:schemeClr val="bg1">
                  <a:lumMod val="50000"/>
                </a:schemeClr>
              </a:solidFill>
              <a:latin typeface="Inter Medium"/>
              <a:ea typeface="Inter Medium"/>
            </a:endParaRPr>
          </a:p>
          <a:p>
            <a:endParaRPr lang="en-IN" sz="2000" dirty="0">
              <a:solidFill>
                <a:schemeClr val="bg1">
                  <a:lumMod val="50000"/>
                </a:schemeClr>
              </a:solidFill>
              <a:latin typeface="Inter Medium"/>
              <a:ea typeface="Inter Medium"/>
            </a:endParaRPr>
          </a:p>
        </p:txBody>
      </p:sp>
      <p:sp>
        <p:nvSpPr>
          <p:cNvPr id="47" name="Google Shape;315;p25">
            <a:extLst>
              <a:ext uri="{FF2B5EF4-FFF2-40B4-BE49-F238E27FC236}">
                <a16:creationId xmlns:a16="http://schemas.microsoft.com/office/drawing/2014/main" id="{87FCA7F0-1A43-C8E6-5F57-10DE031A957C}"/>
              </a:ext>
            </a:extLst>
          </p:cNvPr>
          <p:cNvSpPr/>
          <p:nvPr/>
        </p:nvSpPr>
        <p:spPr>
          <a:xfrm>
            <a:off x="984250" y="47032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2</a:t>
            </a:r>
            <a:endParaRPr sz="2000" dirty="0">
              <a:solidFill>
                <a:schemeClr val="tx1"/>
              </a:solidFill>
              <a:latin typeface="Inter Medium"/>
              <a:ea typeface="Inter Medium"/>
              <a:sym typeface="Inter Medium"/>
            </a:endParaRPr>
          </a:p>
        </p:txBody>
      </p:sp>
      <p:sp>
        <p:nvSpPr>
          <p:cNvPr id="51" name="Google Shape;315;p25">
            <a:extLst>
              <a:ext uri="{FF2B5EF4-FFF2-40B4-BE49-F238E27FC236}">
                <a16:creationId xmlns:a16="http://schemas.microsoft.com/office/drawing/2014/main" id="{665E990E-D344-04A1-27B5-A8E703BEBB8A}"/>
              </a:ext>
            </a:extLst>
          </p:cNvPr>
          <p:cNvSpPr/>
          <p:nvPr/>
        </p:nvSpPr>
        <p:spPr>
          <a:xfrm>
            <a:off x="1508464" y="6188075"/>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CX &amp; PX support costs and refunds represents the cost of third-party entities who handle professional and customer queries and complaints. This line also </a:t>
            </a:r>
          </a:p>
          <a:p>
            <a:r>
              <a:rPr lang="en-IN" sz="2000" dirty="0">
                <a:solidFill>
                  <a:schemeClr val="bg1">
                    <a:lumMod val="50000"/>
                  </a:schemeClr>
                </a:solidFill>
                <a:latin typeface="Inter Medium"/>
                <a:ea typeface="Inter Medium"/>
              </a:rPr>
              <a:t>Includes good will refunds given by the Company to customers, to the extent not netted off from Revenue from operations.</a:t>
            </a:r>
          </a:p>
          <a:p>
            <a:endParaRPr lang="en-IN" sz="2000" dirty="0">
              <a:solidFill>
                <a:schemeClr val="bg1">
                  <a:lumMod val="50000"/>
                </a:schemeClr>
              </a:solidFill>
              <a:latin typeface="Inter Medium"/>
              <a:ea typeface="Inter Medium"/>
            </a:endParaRPr>
          </a:p>
          <a:p>
            <a:endParaRPr lang="en-IN" sz="2000" dirty="0">
              <a:solidFill>
                <a:schemeClr val="bg1">
                  <a:lumMod val="50000"/>
                </a:schemeClr>
              </a:solidFill>
              <a:latin typeface="Inter Medium"/>
              <a:ea typeface="Inter Medium"/>
            </a:endParaRPr>
          </a:p>
        </p:txBody>
      </p:sp>
      <p:sp>
        <p:nvSpPr>
          <p:cNvPr id="52" name="Google Shape;315;p25">
            <a:extLst>
              <a:ext uri="{FF2B5EF4-FFF2-40B4-BE49-F238E27FC236}">
                <a16:creationId xmlns:a16="http://schemas.microsoft.com/office/drawing/2014/main" id="{9A408A4C-CFF7-FFF7-5E7F-A128349FFA89}"/>
              </a:ext>
            </a:extLst>
          </p:cNvPr>
          <p:cNvSpPr/>
          <p:nvPr/>
        </p:nvSpPr>
        <p:spPr>
          <a:xfrm>
            <a:off x="984250" y="6188075"/>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3</a:t>
            </a:r>
            <a:endParaRPr sz="2000" dirty="0">
              <a:solidFill>
                <a:schemeClr val="tx1"/>
              </a:solidFill>
              <a:latin typeface="Inter Medium"/>
              <a:ea typeface="Inter Medium"/>
              <a:sym typeface="Inter Medium"/>
            </a:endParaRPr>
          </a:p>
        </p:txBody>
      </p:sp>
      <p:sp>
        <p:nvSpPr>
          <p:cNvPr id="53" name="Google Shape;315;p25">
            <a:extLst>
              <a:ext uri="{FF2B5EF4-FFF2-40B4-BE49-F238E27FC236}">
                <a16:creationId xmlns:a16="http://schemas.microsoft.com/office/drawing/2014/main" id="{8277A2FE-FC68-947C-C215-31E3808D3E6D}"/>
              </a:ext>
            </a:extLst>
          </p:cNvPr>
          <p:cNvSpPr/>
          <p:nvPr/>
        </p:nvSpPr>
        <p:spPr>
          <a:xfrm>
            <a:off x="1508464" y="79798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Other semi variable expenses include cloud hosting and bandwidth charges, partner incentives, warehousing and logistics costs, damages, Native warranty </a:t>
            </a:r>
          </a:p>
          <a:p>
            <a:r>
              <a:rPr lang="en-IN" sz="2000" dirty="0">
                <a:solidFill>
                  <a:schemeClr val="bg1">
                    <a:lumMod val="50000"/>
                  </a:schemeClr>
                </a:solidFill>
                <a:latin typeface="Inter Medium"/>
                <a:ea typeface="Inter Medium"/>
              </a:rPr>
              <a:t>Costs, etc.</a:t>
            </a:r>
          </a:p>
          <a:p>
            <a:endParaRPr lang="en-IN" sz="2000" dirty="0">
              <a:solidFill>
                <a:schemeClr val="bg1">
                  <a:lumMod val="50000"/>
                </a:schemeClr>
              </a:solidFill>
              <a:latin typeface="Inter Medium"/>
              <a:ea typeface="Inter Medium"/>
            </a:endParaRPr>
          </a:p>
        </p:txBody>
      </p:sp>
      <p:sp>
        <p:nvSpPr>
          <p:cNvPr id="54" name="Google Shape;315;p25">
            <a:extLst>
              <a:ext uri="{FF2B5EF4-FFF2-40B4-BE49-F238E27FC236}">
                <a16:creationId xmlns:a16="http://schemas.microsoft.com/office/drawing/2014/main" id="{5D66CA6B-8B3C-511A-6462-15D5338FC2DF}"/>
              </a:ext>
            </a:extLst>
          </p:cNvPr>
          <p:cNvSpPr/>
          <p:nvPr/>
        </p:nvSpPr>
        <p:spPr>
          <a:xfrm>
            <a:off x="984250" y="79798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4</a:t>
            </a:r>
            <a:endParaRPr sz="2000" dirty="0">
              <a:solidFill>
                <a:schemeClr val="tx1"/>
              </a:solidFill>
              <a:latin typeface="Inter Medium"/>
              <a:ea typeface="Inter Medium"/>
              <a:sym typeface="Inter Medium"/>
            </a:endParaRPr>
          </a:p>
        </p:txBody>
      </p:sp>
      <p:sp>
        <p:nvSpPr>
          <p:cNvPr id="57" name="Google Shape;315;p25">
            <a:extLst>
              <a:ext uri="{FF2B5EF4-FFF2-40B4-BE49-F238E27FC236}">
                <a16:creationId xmlns:a16="http://schemas.microsoft.com/office/drawing/2014/main" id="{AA2AA23A-E55A-4979-1D6C-7BC101D18D2C}"/>
              </a:ext>
            </a:extLst>
          </p:cNvPr>
          <p:cNvSpPr/>
          <p:nvPr/>
        </p:nvSpPr>
        <p:spPr>
          <a:xfrm>
            <a:off x="11643064" y="2798234"/>
            <a:ext cx="8086385" cy="1256241"/>
          </a:xfrm>
          <a:prstGeom prst="rect">
            <a:avLst/>
          </a:prstGeom>
          <a:noFill/>
          <a:ln>
            <a:noFill/>
          </a:ln>
        </p:spPr>
        <p:txBody>
          <a:bodyPr spcFirstLastPara="1" wrap="square" lIns="0" tIns="0" rIns="0" bIns="0" anchor="t" anchorCtr="0">
            <a:noAutofit/>
          </a:bodyPr>
          <a:lstStyle/>
          <a:p>
            <a:r>
              <a:rPr lang="en-IN" sz="2000" dirty="0">
                <a:solidFill>
                  <a:schemeClr val="bg1">
                    <a:lumMod val="50000"/>
                  </a:schemeClr>
                </a:solidFill>
                <a:latin typeface="Inter Medium"/>
                <a:ea typeface="Inter Medium"/>
              </a:rPr>
              <a:t>General, administrative &amp; other indirect expenses include lease rentals, travel costs , legal and professional expenses, software costs, bad debts and other expenses. Lease expenses have not been adjusted for IND AS 116 – Accounting for leases. Rental expenses (pay- outs + accruals) have been included under G&amp;A Expenses</a:t>
            </a:r>
          </a:p>
        </p:txBody>
      </p:sp>
      <p:sp>
        <p:nvSpPr>
          <p:cNvPr id="58" name="Google Shape;315;p25">
            <a:extLst>
              <a:ext uri="{FF2B5EF4-FFF2-40B4-BE49-F238E27FC236}">
                <a16:creationId xmlns:a16="http://schemas.microsoft.com/office/drawing/2014/main" id="{C075D1C8-5F7E-84AA-1D5E-5431C8F23645}"/>
              </a:ext>
            </a:extLst>
          </p:cNvPr>
          <p:cNvSpPr/>
          <p:nvPr/>
        </p:nvSpPr>
        <p:spPr>
          <a:xfrm>
            <a:off x="11118851" y="2798234"/>
            <a:ext cx="299086" cy="762000"/>
          </a:xfrm>
          <a:prstGeom prst="rect">
            <a:avLst/>
          </a:prstGeom>
          <a:noFill/>
          <a:ln>
            <a:noFill/>
          </a:ln>
        </p:spPr>
        <p:txBody>
          <a:bodyPr spcFirstLastPara="1" wrap="square" lIns="0" tIns="0" rIns="0" bIns="0" anchor="t" anchorCtr="0">
            <a:noAutofit/>
          </a:bodyPr>
          <a:lstStyle/>
          <a:p>
            <a:pPr algn="l" rtl="0">
              <a:buClr>
                <a:schemeClr val="dk1"/>
              </a:buClr>
              <a:buSzPts val="1100"/>
            </a:pPr>
            <a:r>
              <a:rPr lang="en" sz="2000" dirty="0">
                <a:solidFill>
                  <a:schemeClr val="tx1"/>
                </a:solidFill>
                <a:latin typeface="Inter Medium"/>
                <a:ea typeface="Inter Medium"/>
                <a:sym typeface="Inter Medium"/>
              </a:rPr>
              <a:t>5</a:t>
            </a:r>
            <a:endParaRPr sz="2000" dirty="0">
              <a:solidFill>
                <a:schemeClr val="tx1"/>
              </a:solidFill>
              <a:latin typeface="Inter Medium"/>
              <a:ea typeface="Inter Medium"/>
              <a:sym typeface="Inter Medium"/>
            </a:endParaRPr>
          </a:p>
        </p:txBody>
      </p:sp>
      <p:sp>
        <p:nvSpPr>
          <p:cNvPr id="3" name="TextBox 2">
            <a:extLst>
              <a:ext uri="{FF2B5EF4-FFF2-40B4-BE49-F238E27FC236}">
                <a16:creationId xmlns:a16="http://schemas.microsoft.com/office/drawing/2014/main" id="{0B006055-A782-60BF-E7B0-05339F475B50}"/>
              </a:ext>
            </a:extLst>
          </p:cNvPr>
          <p:cNvSpPr txBox="1"/>
          <p:nvPr/>
        </p:nvSpPr>
        <p:spPr>
          <a:xfrm>
            <a:off x="984250" y="854075"/>
            <a:ext cx="110490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Notes to the P&amp;L</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5152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291469" y="15875"/>
            <a:ext cx="15895181" cy="11308556"/>
            <a:chOff x="4209295" y="0"/>
            <a:chExt cx="15895181" cy="11308556"/>
          </a:xfrm>
        </p:grpSpPr>
        <p:sp>
          <p:nvSpPr>
            <p:cNvPr id="6" name="object 6"/>
            <p:cNvSpPr/>
            <p:nvPr/>
          </p:nvSpPr>
          <p:spPr>
            <a:xfrm>
              <a:off x="10963016" y="0"/>
              <a:ext cx="9141460" cy="11224895"/>
            </a:xfrm>
            <a:custGeom>
              <a:avLst/>
              <a:gdLst/>
              <a:ahLst/>
              <a:cxnLst/>
              <a:rect l="l" t="t" r="r" b="b"/>
              <a:pathLst>
                <a:path w="9141460" h="11224895">
                  <a:moveTo>
                    <a:pt x="9141082" y="0"/>
                  </a:moveTo>
                  <a:lnTo>
                    <a:pt x="0" y="0"/>
                  </a:lnTo>
                  <a:lnTo>
                    <a:pt x="0" y="11224789"/>
                  </a:lnTo>
                  <a:lnTo>
                    <a:pt x="9141082" y="11224789"/>
                  </a:lnTo>
                  <a:lnTo>
                    <a:pt x="9141082" y="0"/>
                  </a:lnTo>
                  <a:close/>
                </a:path>
              </a:pathLst>
            </a:custGeom>
            <a:solidFill>
              <a:srgbClr val="545454"/>
            </a:solidFill>
          </p:spPr>
          <p:txBody>
            <a:bodyPr wrap="square" lIns="0" tIns="0" rIns="0" bIns="0" rtlCol="0"/>
            <a:lstStyle/>
            <a:p>
              <a:endParaRPr dirty="0"/>
            </a:p>
          </p:txBody>
        </p:sp>
        <p:pic>
          <p:nvPicPr>
            <p:cNvPr id="7" name="object 7"/>
            <p:cNvPicPr/>
            <p:nvPr/>
          </p:nvPicPr>
          <p:blipFill>
            <a:blip r:embed="rId2" cstate="print"/>
            <a:stretch>
              <a:fillRect/>
            </a:stretch>
          </p:blipFill>
          <p:spPr>
            <a:xfrm>
              <a:off x="4209295" y="0"/>
              <a:ext cx="15894804" cy="11308556"/>
            </a:xfrm>
            <a:prstGeom prst="rect">
              <a:avLst/>
            </a:prstGeom>
          </p:spPr>
        </p:pic>
      </p:grpSp>
      <p:sp>
        <p:nvSpPr>
          <p:cNvPr id="9" name="Rectangle 8">
            <a:extLst>
              <a:ext uri="{FF2B5EF4-FFF2-40B4-BE49-F238E27FC236}">
                <a16:creationId xmlns:a16="http://schemas.microsoft.com/office/drawing/2014/main" id="{6515EDA5-44BB-B3F7-A029-C64A2C2B4751}"/>
              </a:ext>
            </a:extLst>
          </p:cNvPr>
          <p:cNvSpPr/>
          <p:nvPr/>
        </p:nvSpPr>
        <p:spPr>
          <a:xfrm>
            <a:off x="1060450" y="1006475"/>
            <a:ext cx="5486400" cy="2209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l"/>
            <a:r>
              <a:rPr lang="en-US" sz="5000" dirty="0"/>
              <a:t>Native</a:t>
            </a:r>
          </a:p>
        </p:txBody>
      </p:sp>
      <p:sp>
        <p:nvSpPr>
          <p:cNvPr id="10" name="Rectangle 9">
            <a:extLst>
              <a:ext uri="{FF2B5EF4-FFF2-40B4-BE49-F238E27FC236}">
                <a16:creationId xmlns:a16="http://schemas.microsoft.com/office/drawing/2014/main" id="{794E0130-E670-6195-85A6-2FD6CFD462EF}"/>
              </a:ext>
            </a:extLst>
          </p:cNvPr>
          <p:cNvSpPr/>
          <p:nvPr/>
        </p:nvSpPr>
        <p:spPr>
          <a:xfrm>
            <a:off x="0" y="15875"/>
            <a:ext cx="9899650" cy="11308556"/>
          </a:xfrm>
          <a:prstGeom prst="rect">
            <a:avLst/>
          </a:prstGeom>
          <a:solidFill>
            <a:srgbClr val="0104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B7E97DFE-B5E2-8F41-ABF5-97BE2D49131D}"/>
              </a:ext>
            </a:extLst>
          </p:cNvPr>
          <p:cNvSpPr txBox="1"/>
          <p:nvPr/>
        </p:nvSpPr>
        <p:spPr>
          <a:xfrm>
            <a:off x="984250" y="549275"/>
            <a:ext cx="7315200" cy="1015663"/>
          </a:xfrm>
          <a:prstGeom prst="rect">
            <a:avLst/>
          </a:prstGeom>
          <a:noFill/>
        </p:spPr>
        <p:txBody>
          <a:bodyPr wrap="square">
            <a:spAutoFit/>
          </a:bodyPr>
          <a:lstStyle/>
          <a:p>
            <a:r>
              <a:rPr lang="en" sz="6000" dirty="0">
                <a:solidFill>
                  <a:schemeClr val="bg1"/>
                </a:solidFill>
                <a:latin typeface="Arial" panose="020B0604020202020204" pitchFamily="34" charset="0"/>
                <a:ea typeface="Inter Medium"/>
                <a:cs typeface="Arial" panose="020B0604020202020204" pitchFamily="34" charset="0"/>
                <a:sym typeface="Inter Medium"/>
              </a:rPr>
              <a:t>Native</a:t>
            </a:r>
            <a:endParaRPr lang="en-US" sz="6000" dirty="0">
              <a:solidFill>
                <a:schemeClr val="bg1"/>
              </a:solidFill>
              <a:latin typeface="Arial" panose="020B0604020202020204" pitchFamily="34" charset="0"/>
              <a:cs typeface="Arial" panose="020B0604020202020204" pitchFamily="34" charset="0"/>
            </a:endParaRPr>
          </a:p>
        </p:txBody>
      </p:sp>
      <p:sp>
        <p:nvSpPr>
          <p:cNvPr id="3" name="object 5">
            <a:extLst>
              <a:ext uri="{FF2B5EF4-FFF2-40B4-BE49-F238E27FC236}">
                <a16:creationId xmlns:a16="http://schemas.microsoft.com/office/drawing/2014/main" id="{BD11690C-8977-C97F-5304-8420B1068370}"/>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E4F32-EF43-A1E6-6ACB-5443C30972D9}"/>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2AA64B50-0ED2-F0F7-1EBB-D3E9C7C05D44}"/>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pic>
        <p:nvPicPr>
          <p:cNvPr id="28" name="Picture 27">
            <a:extLst>
              <a:ext uri="{FF2B5EF4-FFF2-40B4-BE49-F238E27FC236}">
                <a16:creationId xmlns:a16="http://schemas.microsoft.com/office/drawing/2014/main" id="{2011995E-627D-F2E4-7286-CA8A21E5BD52}"/>
              </a:ext>
            </a:extLst>
          </p:cNvPr>
          <p:cNvPicPr>
            <a:picLocks noChangeAspect="1"/>
          </p:cNvPicPr>
          <p:nvPr/>
        </p:nvPicPr>
        <p:blipFill>
          <a:blip r:embed="rId2"/>
          <a:stretch>
            <a:fillRect/>
          </a:stretch>
        </p:blipFill>
        <p:spPr>
          <a:xfrm>
            <a:off x="1052365" y="2821544"/>
            <a:ext cx="17656977" cy="6109731"/>
          </a:xfrm>
          <a:prstGeom prst="rect">
            <a:avLst/>
          </a:prstGeom>
        </p:spPr>
      </p:pic>
      <p:sp>
        <p:nvSpPr>
          <p:cNvPr id="29" name="Google Shape;315;p25">
            <a:extLst>
              <a:ext uri="{FF2B5EF4-FFF2-40B4-BE49-F238E27FC236}">
                <a16:creationId xmlns:a16="http://schemas.microsoft.com/office/drawing/2014/main" id="{6526C45C-FA91-F325-7981-D47AB8CF707E}"/>
              </a:ext>
            </a:extLst>
          </p:cNvPr>
          <p:cNvSpPr/>
          <p:nvPr/>
        </p:nvSpPr>
        <p:spPr>
          <a:xfrm>
            <a:off x="1060450" y="1711175"/>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World class products designed in house, using latest technology </a:t>
            </a:r>
          </a:p>
          <a:p>
            <a:pPr marL="0" lvl="0" indent="0" algn="l" rtl="0">
              <a:lnSpc>
                <a:spcPct val="100000"/>
              </a:lnSpc>
              <a:spcBef>
                <a:spcPts val="0"/>
              </a:spcBef>
              <a:spcAft>
                <a:spcPts val="0"/>
              </a:spcAft>
              <a:buClr>
                <a:schemeClr val="dk1"/>
              </a:buClr>
              <a:buSzPts val="1100"/>
              <a:buFont typeface="Arial"/>
              <a:buNone/>
            </a:pPr>
            <a:r>
              <a:rPr lang="en-I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and in-app integration to deliver a great consumer experience</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30" name="TextBox 29">
            <a:extLst>
              <a:ext uri="{FF2B5EF4-FFF2-40B4-BE49-F238E27FC236}">
                <a16:creationId xmlns:a16="http://schemas.microsoft.com/office/drawing/2014/main" id="{02DF2087-7B85-5CAF-DE1C-D7E2D4DFD9A5}"/>
              </a:ext>
            </a:extLst>
          </p:cNvPr>
          <p:cNvSpPr txBox="1"/>
          <p:nvPr/>
        </p:nvSpPr>
        <p:spPr>
          <a:xfrm>
            <a:off x="984250" y="908189"/>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Native Devices</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0622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058899" y="2998861"/>
            <a:ext cx="263525" cy="198120"/>
          </a:xfrm>
          <a:custGeom>
            <a:avLst/>
            <a:gdLst/>
            <a:ahLst/>
            <a:cxnLst/>
            <a:rect l="l" t="t" r="r" b="b"/>
            <a:pathLst>
              <a:path w="263525" h="198119">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63525" h="198119">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63525" h="198119">
                <a:moveTo>
                  <a:pt x="263526" y="42218"/>
                </a:moveTo>
                <a:lnTo>
                  <a:pt x="231611" y="42218"/>
                </a:lnTo>
                <a:lnTo>
                  <a:pt x="231611" y="194758"/>
                </a:lnTo>
                <a:lnTo>
                  <a:pt x="263526" y="194758"/>
                </a:lnTo>
                <a:lnTo>
                  <a:pt x="263526" y="42218"/>
                </a:lnTo>
                <a:close/>
              </a:path>
              <a:path w="263525" h="198119">
                <a:moveTo>
                  <a:pt x="263526" y="3015"/>
                </a:moveTo>
                <a:lnTo>
                  <a:pt x="232365" y="3015"/>
                </a:lnTo>
                <a:lnTo>
                  <a:pt x="228281" y="10004"/>
                </a:lnTo>
                <a:lnTo>
                  <a:pt x="223318" y="16648"/>
                </a:lnTo>
                <a:lnTo>
                  <a:pt x="187146" y="41857"/>
                </a:lnTo>
                <a:lnTo>
                  <a:pt x="178335" y="44229"/>
                </a:lnTo>
                <a:lnTo>
                  <a:pt x="178335" y="73882"/>
                </a:lnTo>
                <a:lnTo>
                  <a:pt x="214884" y="58191"/>
                </a:lnTo>
                <a:lnTo>
                  <a:pt x="231611" y="42218"/>
                </a:lnTo>
                <a:lnTo>
                  <a:pt x="263526" y="42218"/>
                </a:lnTo>
                <a:lnTo>
                  <a:pt x="263526" y="3015"/>
                </a:lnTo>
                <a:close/>
              </a:path>
            </a:pathLst>
          </a:custGeom>
          <a:solidFill>
            <a:srgbClr val="000000"/>
          </a:solidFill>
        </p:spPr>
        <p:txBody>
          <a:bodyPr wrap="square" lIns="0" tIns="0" rIns="0" bIns="0" rtlCol="0"/>
          <a:lstStyle/>
          <a:p>
            <a:endParaRPr dirty="0"/>
          </a:p>
        </p:txBody>
      </p:sp>
      <p:sp>
        <p:nvSpPr>
          <p:cNvPr id="5" name="object 5"/>
          <p:cNvSpPr/>
          <p:nvPr/>
        </p:nvSpPr>
        <p:spPr>
          <a:xfrm>
            <a:off x="1058899" y="6265778"/>
            <a:ext cx="299085" cy="198120"/>
          </a:xfrm>
          <a:custGeom>
            <a:avLst/>
            <a:gdLst/>
            <a:ahLst/>
            <a:cxnLst/>
            <a:rect l="l" t="t" r="r" b="b"/>
            <a:pathLst>
              <a:path w="299084" h="198120">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99084"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99084" h="198120">
                <a:moveTo>
                  <a:pt x="190398" y="135200"/>
                </a:moveTo>
                <a:lnTo>
                  <a:pt x="158482" y="135200"/>
                </a:lnTo>
                <a:lnTo>
                  <a:pt x="159487" y="144341"/>
                </a:lnTo>
                <a:lnTo>
                  <a:pt x="179466" y="180874"/>
                </a:lnTo>
                <a:lnTo>
                  <a:pt x="220616" y="197302"/>
                </a:lnTo>
                <a:lnTo>
                  <a:pt x="230857" y="197774"/>
                </a:lnTo>
                <a:lnTo>
                  <a:pt x="240391" y="197302"/>
                </a:lnTo>
                <a:lnTo>
                  <a:pt x="279609" y="181251"/>
                </a:lnTo>
                <a:lnTo>
                  <a:pt x="289349" y="170130"/>
                </a:lnTo>
                <a:lnTo>
                  <a:pt x="231360" y="170130"/>
                </a:lnTo>
                <a:lnTo>
                  <a:pt x="215301" y="167994"/>
                </a:lnTo>
                <a:lnTo>
                  <a:pt x="215035" y="167994"/>
                </a:lnTo>
                <a:lnTo>
                  <a:pt x="202648" y="161398"/>
                </a:lnTo>
                <a:lnTo>
                  <a:pt x="194465" y="150482"/>
                </a:lnTo>
                <a:lnTo>
                  <a:pt x="190398" y="135200"/>
                </a:lnTo>
                <a:close/>
              </a:path>
              <a:path w="299084" h="198120">
                <a:moveTo>
                  <a:pt x="280743" y="27643"/>
                </a:moveTo>
                <a:lnTo>
                  <a:pt x="236637" y="27643"/>
                </a:lnTo>
                <a:lnTo>
                  <a:pt x="243590" y="29904"/>
                </a:lnTo>
                <a:lnTo>
                  <a:pt x="248448" y="34428"/>
                </a:lnTo>
                <a:lnTo>
                  <a:pt x="253474" y="38951"/>
                </a:lnTo>
                <a:lnTo>
                  <a:pt x="255987" y="45171"/>
                </a:lnTo>
                <a:lnTo>
                  <a:pt x="255987" y="61903"/>
                </a:lnTo>
                <a:lnTo>
                  <a:pt x="252888" y="68688"/>
                </a:lnTo>
                <a:lnTo>
                  <a:pt x="246689" y="73379"/>
                </a:lnTo>
                <a:lnTo>
                  <a:pt x="240658" y="78070"/>
                </a:lnTo>
                <a:lnTo>
                  <a:pt x="233035" y="80416"/>
                </a:lnTo>
                <a:lnTo>
                  <a:pt x="213266" y="80416"/>
                </a:lnTo>
                <a:lnTo>
                  <a:pt x="213266" y="107054"/>
                </a:lnTo>
                <a:lnTo>
                  <a:pt x="224826" y="107054"/>
                </a:lnTo>
                <a:lnTo>
                  <a:pt x="234093" y="107525"/>
                </a:lnTo>
                <a:lnTo>
                  <a:pt x="266086" y="130331"/>
                </a:lnTo>
                <a:lnTo>
                  <a:pt x="266793" y="137713"/>
                </a:lnTo>
                <a:lnTo>
                  <a:pt x="266240" y="144341"/>
                </a:lnTo>
                <a:lnTo>
                  <a:pt x="231360" y="170130"/>
                </a:lnTo>
                <a:lnTo>
                  <a:pt x="289349" y="170130"/>
                </a:lnTo>
                <a:lnTo>
                  <a:pt x="298457" y="138466"/>
                </a:lnTo>
                <a:lnTo>
                  <a:pt x="297837" y="130331"/>
                </a:lnTo>
                <a:lnTo>
                  <a:pt x="274332" y="95871"/>
                </a:lnTo>
                <a:lnTo>
                  <a:pt x="257998" y="90719"/>
                </a:lnTo>
                <a:lnTo>
                  <a:pt x="266374" y="88876"/>
                </a:lnTo>
                <a:lnTo>
                  <a:pt x="286897" y="51516"/>
                </a:lnTo>
                <a:lnTo>
                  <a:pt x="286482" y="45171"/>
                </a:lnTo>
                <a:lnTo>
                  <a:pt x="286426" y="44307"/>
                </a:lnTo>
                <a:lnTo>
                  <a:pt x="285012" y="37506"/>
                </a:lnTo>
                <a:lnTo>
                  <a:pt x="282656" y="31114"/>
                </a:lnTo>
                <a:lnTo>
                  <a:pt x="280743" y="27643"/>
                </a:lnTo>
                <a:close/>
              </a:path>
              <a:path w="299084" h="198120">
                <a:moveTo>
                  <a:pt x="227590" y="0"/>
                </a:moveTo>
                <a:lnTo>
                  <a:pt x="189863" y="11559"/>
                </a:lnTo>
                <a:lnTo>
                  <a:pt x="165974" y="50385"/>
                </a:lnTo>
                <a:lnTo>
                  <a:pt x="165016" y="58804"/>
                </a:lnTo>
                <a:lnTo>
                  <a:pt x="194921" y="58804"/>
                </a:lnTo>
                <a:lnTo>
                  <a:pt x="196222" y="51516"/>
                </a:lnTo>
                <a:lnTo>
                  <a:pt x="198376" y="45171"/>
                </a:lnTo>
                <a:lnTo>
                  <a:pt x="201376" y="39815"/>
                </a:lnTo>
                <a:lnTo>
                  <a:pt x="205224" y="35433"/>
                </a:lnTo>
                <a:lnTo>
                  <a:pt x="210920" y="30239"/>
                </a:lnTo>
                <a:lnTo>
                  <a:pt x="218376" y="27643"/>
                </a:lnTo>
                <a:lnTo>
                  <a:pt x="280743" y="27643"/>
                </a:lnTo>
                <a:lnTo>
                  <a:pt x="279358" y="25130"/>
                </a:lnTo>
                <a:lnTo>
                  <a:pt x="244113" y="1696"/>
                </a:lnTo>
                <a:lnTo>
                  <a:pt x="236415" y="471"/>
                </a:lnTo>
                <a:lnTo>
                  <a:pt x="237066" y="471"/>
                </a:lnTo>
                <a:lnTo>
                  <a:pt x="227590" y="0"/>
                </a:lnTo>
                <a:close/>
              </a:path>
            </a:pathLst>
          </a:custGeom>
          <a:solidFill>
            <a:srgbClr val="000000"/>
          </a:solidFill>
        </p:spPr>
        <p:txBody>
          <a:bodyPr wrap="square" lIns="0" tIns="0" rIns="0" bIns="0" rtlCol="0"/>
          <a:lstStyle/>
          <a:p>
            <a:endParaRPr dirty="0"/>
          </a:p>
        </p:txBody>
      </p:sp>
      <p:sp>
        <p:nvSpPr>
          <p:cNvPr id="7" name="object 7"/>
          <p:cNvSpPr/>
          <p:nvPr/>
        </p:nvSpPr>
        <p:spPr>
          <a:xfrm>
            <a:off x="1058899" y="4632319"/>
            <a:ext cx="299085" cy="198120"/>
          </a:xfrm>
          <a:custGeom>
            <a:avLst/>
            <a:gdLst/>
            <a:ahLst/>
            <a:cxnLst/>
            <a:rect l="l" t="t" r="r" b="b"/>
            <a:pathLst>
              <a:path w="299084" h="198120">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299084"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299084" h="198120">
                <a:moveTo>
                  <a:pt x="282256" y="27643"/>
                </a:moveTo>
                <a:lnTo>
                  <a:pt x="238815" y="27643"/>
                </a:lnTo>
                <a:lnTo>
                  <a:pt x="246521" y="30491"/>
                </a:lnTo>
                <a:lnTo>
                  <a:pt x="251715" y="36187"/>
                </a:lnTo>
                <a:lnTo>
                  <a:pt x="257076" y="41715"/>
                </a:lnTo>
                <a:lnTo>
                  <a:pt x="259757" y="49422"/>
                </a:lnTo>
                <a:lnTo>
                  <a:pt x="259757" y="59307"/>
                </a:lnTo>
                <a:lnTo>
                  <a:pt x="239213" y="101777"/>
                </a:lnTo>
                <a:lnTo>
                  <a:pt x="162252" y="169628"/>
                </a:lnTo>
                <a:lnTo>
                  <a:pt x="162252" y="194758"/>
                </a:lnTo>
                <a:lnTo>
                  <a:pt x="298457" y="194758"/>
                </a:lnTo>
                <a:lnTo>
                  <a:pt x="298457" y="166110"/>
                </a:lnTo>
                <a:lnTo>
                  <a:pt x="208742" y="166110"/>
                </a:lnTo>
                <a:lnTo>
                  <a:pt x="242668" y="136707"/>
                </a:lnTo>
                <a:lnTo>
                  <a:pt x="269573" y="108624"/>
                </a:lnTo>
                <a:lnTo>
                  <a:pt x="288845" y="67914"/>
                </a:lnTo>
                <a:lnTo>
                  <a:pt x="289661" y="56794"/>
                </a:lnTo>
                <a:lnTo>
                  <a:pt x="289319" y="50967"/>
                </a:lnTo>
                <a:lnTo>
                  <a:pt x="289228" y="49422"/>
                </a:lnTo>
                <a:lnTo>
                  <a:pt x="289175" y="48516"/>
                </a:lnTo>
                <a:lnTo>
                  <a:pt x="287714" y="40773"/>
                </a:lnTo>
                <a:lnTo>
                  <a:pt x="285279" y="33564"/>
                </a:lnTo>
                <a:lnTo>
                  <a:pt x="282256" y="27643"/>
                </a:lnTo>
                <a:close/>
              </a:path>
              <a:path w="299084" h="198120">
                <a:moveTo>
                  <a:pt x="228595" y="251"/>
                </a:moveTo>
                <a:lnTo>
                  <a:pt x="190099" y="10428"/>
                </a:lnTo>
                <a:lnTo>
                  <a:pt x="163634" y="53684"/>
                </a:lnTo>
                <a:lnTo>
                  <a:pt x="162127" y="67914"/>
                </a:lnTo>
                <a:lnTo>
                  <a:pt x="162000" y="69107"/>
                </a:lnTo>
                <a:lnTo>
                  <a:pt x="191905" y="69107"/>
                </a:lnTo>
                <a:lnTo>
                  <a:pt x="195141" y="50967"/>
                </a:lnTo>
                <a:lnTo>
                  <a:pt x="202334" y="38009"/>
                </a:lnTo>
                <a:lnTo>
                  <a:pt x="213486" y="30234"/>
                </a:lnTo>
                <a:lnTo>
                  <a:pt x="228595" y="27643"/>
                </a:lnTo>
                <a:lnTo>
                  <a:pt x="282256" y="27643"/>
                </a:lnTo>
                <a:lnTo>
                  <a:pt x="281871" y="26889"/>
                </a:lnTo>
                <a:lnTo>
                  <a:pt x="245432" y="2010"/>
                </a:lnTo>
                <a:lnTo>
                  <a:pt x="237265" y="691"/>
                </a:lnTo>
                <a:lnTo>
                  <a:pt x="228595" y="251"/>
                </a:lnTo>
                <a:close/>
              </a:path>
            </a:pathLst>
          </a:custGeom>
          <a:solidFill>
            <a:srgbClr val="000000"/>
          </a:solidFill>
        </p:spPr>
        <p:txBody>
          <a:bodyPr wrap="square" lIns="0" tIns="0" rIns="0" bIns="0" rtlCol="0"/>
          <a:lstStyle/>
          <a:p>
            <a:endParaRPr dirty="0"/>
          </a:p>
        </p:txBody>
      </p:sp>
      <p:sp>
        <p:nvSpPr>
          <p:cNvPr id="9" name="object 9"/>
          <p:cNvSpPr/>
          <p:nvPr/>
        </p:nvSpPr>
        <p:spPr>
          <a:xfrm>
            <a:off x="1058899" y="7899235"/>
            <a:ext cx="300990" cy="198120"/>
          </a:xfrm>
          <a:custGeom>
            <a:avLst/>
            <a:gdLst/>
            <a:ahLst/>
            <a:cxnLst/>
            <a:rect l="l" t="t" r="r" b="b"/>
            <a:pathLst>
              <a:path w="300990" h="198120">
                <a:moveTo>
                  <a:pt x="68102" y="0"/>
                </a:moveTo>
                <a:lnTo>
                  <a:pt x="27438" y="13570"/>
                </a:lnTo>
                <a:lnTo>
                  <a:pt x="4458" y="54595"/>
                </a:lnTo>
                <a:lnTo>
                  <a:pt x="0" y="98510"/>
                </a:lnTo>
                <a:lnTo>
                  <a:pt x="1130" y="122132"/>
                </a:lnTo>
                <a:lnTo>
                  <a:pt x="10177" y="159576"/>
                </a:lnTo>
                <a:lnTo>
                  <a:pt x="40146" y="191742"/>
                </a:lnTo>
                <a:lnTo>
                  <a:pt x="69359" y="197774"/>
                </a:lnTo>
                <a:lnTo>
                  <a:pt x="84641" y="196266"/>
                </a:lnTo>
                <a:lnTo>
                  <a:pt x="98070" y="191742"/>
                </a:lnTo>
                <a:lnTo>
                  <a:pt x="109645" y="184203"/>
                </a:lnTo>
                <a:lnTo>
                  <a:pt x="119368" y="173649"/>
                </a:lnTo>
                <a:lnTo>
                  <a:pt x="121949" y="169125"/>
                </a:lnTo>
                <a:lnTo>
                  <a:pt x="68605" y="169125"/>
                </a:lnTo>
                <a:lnTo>
                  <a:pt x="60202" y="168104"/>
                </a:lnTo>
                <a:lnTo>
                  <a:pt x="34269" y="131242"/>
                </a:lnTo>
                <a:lnTo>
                  <a:pt x="31923" y="98510"/>
                </a:lnTo>
                <a:lnTo>
                  <a:pt x="32471" y="81735"/>
                </a:lnTo>
                <a:lnTo>
                  <a:pt x="46062" y="37820"/>
                </a:lnTo>
                <a:lnTo>
                  <a:pt x="67851" y="28397"/>
                </a:lnTo>
                <a:lnTo>
                  <a:pt x="121417" y="28397"/>
                </a:lnTo>
                <a:lnTo>
                  <a:pt x="119116" y="24376"/>
                </a:lnTo>
                <a:lnTo>
                  <a:pt x="109237" y="13711"/>
                </a:lnTo>
                <a:lnTo>
                  <a:pt x="97442" y="6094"/>
                </a:lnTo>
                <a:lnTo>
                  <a:pt x="83730" y="1523"/>
                </a:lnTo>
                <a:lnTo>
                  <a:pt x="68102" y="0"/>
                </a:lnTo>
                <a:close/>
              </a:path>
              <a:path w="300990" h="198120">
                <a:moveTo>
                  <a:pt x="121417" y="28397"/>
                </a:moveTo>
                <a:lnTo>
                  <a:pt x="67851" y="28397"/>
                </a:lnTo>
                <a:lnTo>
                  <a:pt x="76269" y="29433"/>
                </a:lnTo>
                <a:lnTo>
                  <a:pt x="83683" y="32543"/>
                </a:lnTo>
                <a:lnTo>
                  <a:pt x="102845" y="66846"/>
                </a:lnTo>
                <a:lnTo>
                  <a:pt x="104647" y="81453"/>
                </a:lnTo>
                <a:lnTo>
                  <a:pt x="104682" y="81735"/>
                </a:lnTo>
                <a:lnTo>
                  <a:pt x="105268" y="98510"/>
                </a:lnTo>
                <a:lnTo>
                  <a:pt x="105286" y="99515"/>
                </a:lnTo>
                <a:lnTo>
                  <a:pt x="104708" y="116273"/>
                </a:lnTo>
                <a:lnTo>
                  <a:pt x="90429" y="159968"/>
                </a:lnTo>
                <a:lnTo>
                  <a:pt x="68605" y="169125"/>
                </a:lnTo>
                <a:lnTo>
                  <a:pt x="121949" y="169125"/>
                </a:lnTo>
                <a:lnTo>
                  <a:pt x="136095" y="122902"/>
                </a:lnTo>
                <a:lnTo>
                  <a:pt x="137210" y="99515"/>
                </a:lnTo>
                <a:lnTo>
                  <a:pt x="136079" y="75783"/>
                </a:lnTo>
                <a:lnTo>
                  <a:pt x="132687" y="55349"/>
                </a:lnTo>
                <a:lnTo>
                  <a:pt x="127032" y="38213"/>
                </a:lnTo>
                <a:lnTo>
                  <a:pt x="121417" y="28397"/>
                </a:lnTo>
                <a:close/>
              </a:path>
              <a:path w="300990" h="198120">
                <a:moveTo>
                  <a:pt x="274835" y="150780"/>
                </a:moveTo>
                <a:lnTo>
                  <a:pt x="242919" y="150780"/>
                </a:lnTo>
                <a:lnTo>
                  <a:pt x="242919" y="194758"/>
                </a:lnTo>
                <a:lnTo>
                  <a:pt x="274835" y="194758"/>
                </a:lnTo>
                <a:lnTo>
                  <a:pt x="274835" y="150780"/>
                </a:lnTo>
                <a:close/>
              </a:path>
              <a:path w="300990" h="198120">
                <a:moveTo>
                  <a:pt x="274835" y="3015"/>
                </a:moveTo>
                <a:lnTo>
                  <a:pt x="243673" y="3015"/>
                </a:lnTo>
                <a:lnTo>
                  <a:pt x="158231" y="119870"/>
                </a:lnTo>
                <a:lnTo>
                  <a:pt x="158231" y="150780"/>
                </a:lnTo>
                <a:lnTo>
                  <a:pt x="300970" y="150780"/>
                </a:lnTo>
                <a:lnTo>
                  <a:pt x="300970" y="122132"/>
                </a:lnTo>
                <a:lnTo>
                  <a:pt x="188136" y="122132"/>
                </a:lnTo>
                <a:lnTo>
                  <a:pt x="242919" y="44229"/>
                </a:lnTo>
                <a:lnTo>
                  <a:pt x="274835" y="44229"/>
                </a:lnTo>
                <a:lnTo>
                  <a:pt x="274835" y="3015"/>
                </a:lnTo>
                <a:close/>
              </a:path>
              <a:path w="300990" h="198120">
                <a:moveTo>
                  <a:pt x="274835" y="44229"/>
                </a:moveTo>
                <a:lnTo>
                  <a:pt x="242919" y="44229"/>
                </a:lnTo>
                <a:lnTo>
                  <a:pt x="242919" y="122132"/>
                </a:lnTo>
                <a:lnTo>
                  <a:pt x="274835" y="122132"/>
                </a:lnTo>
                <a:lnTo>
                  <a:pt x="274835" y="44229"/>
                </a:lnTo>
                <a:close/>
              </a:path>
            </a:pathLst>
          </a:custGeom>
          <a:solidFill>
            <a:srgbClr val="000000"/>
          </a:solidFill>
        </p:spPr>
        <p:txBody>
          <a:bodyPr wrap="square" lIns="0" tIns="0" rIns="0" bIns="0" rtlCol="0"/>
          <a:lstStyle/>
          <a:p>
            <a:endParaRPr dirty="0"/>
          </a:p>
        </p:txBody>
      </p:sp>
      <p:sp>
        <p:nvSpPr>
          <p:cNvPr id="11" name="object 11"/>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nvGrpSpPr>
          <p:cNvPr id="12" name="object 12"/>
          <p:cNvGrpSpPr/>
          <p:nvPr/>
        </p:nvGrpSpPr>
        <p:grpSpPr>
          <a:xfrm>
            <a:off x="12648829" y="2513012"/>
            <a:ext cx="6408420" cy="8100695"/>
            <a:chOff x="12648829" y="2513012"/>
            <a:chExt cx="6408420" cy="8100695"/>
          </a:xfrm>
        </p:grpSpPr>
        <p:pic>
          <p:nvPicPr>
            <p:cNvPr id="13" name="object 13"/>
            <p:cNvPicPr/>
            <p:nvPr/>
          </p:nvPicPr>
          <p:blipFill>
            <a:blip r:embed="rId2" cstate="print"/>
            <a:stretch>
              <a:fillRect/>
            </a:stretch>
          </p:blipFill>
          <p:spPr>
            <a:xfrm>
              <a:off x="12648829" y="2513012"/>
              <a:ext cx="5622865" cy="8100532"/>
            </a:xfrm>
            <a:prstGeom prst="rect">
              <a:avLst/>
            </a:prstGeom>
          </p:spPr>
        </p:pic>
        <p:pic>
          <p:nvPicPr>
            <p:cNvPr id="14" name="object 14"/>
            <p:cNvPicPr/>
            <p:nvPr/>
          </p:nvPicPr>
          <p:blipFill>
            <a:blip r:embed="rId3" cstate="print"/>
            <a:stretch>
              <a:fillRect/>
            </a:stretch>
          </p:blipFill>
          <p:spPr>
            <a:xfrm>
              <a:off x="16973402" y="6158227"/>
              <a:ext cx="2083609" cy="4197478"/>
            </a:xfrm>
            <a:prstGeom prst="rect">
              <a:avLst/>
            </a:prstGeom>
          </p:spPr>
        </p:pic>
      </p:grpSp>
      <p:pic>
        <p:nvPicPr>
          <p:cNvPr id="15" name="object 15"/>
          <p:cNvPicPr/>
          <p:nvPr/>
        </p:nvPicPr>
        <p:blipFill>
          <a:blip r:embed="rId4" cstate="print"/>
          <a:stretch>
            <a:fillRect/>
          </a:stretch>
        </p:blipFill>
        <p:spPr>
          <a:xfrm>
            <a:off x="9671050" y="4740275"/>
            <a:ext cx="2984202" cy="5758986"/>
          </a:xfrm>
          <a:prstGeom prst="rect">
            <a:avLst/>
          </a:prstGeom>
        </p:spPr>
      </p:pic>
      <p:sp>
        <p:nvSpPr>
          <p:cNvPr id="16" name="TextBox 15">
            <a:extLst>
              <a:ext uri="{FF2B5EF4-FFF2-40B4-BE49-F238E27FC236}">
                <a16:creationId xmlns:a16="http://schemas.microsoft.com/office/drawing/2014/main" id="{3AACF844-F9D5-A6E5-04FF-FE4745EA5E7F}"/>
              </a:ext>
            </a:extLst>
          </p:cNvPr>
          <p:cNvSpPr txBox="1"/>
          <p:nvPr/>
        </p:nvSpPr>
        <p:spPr>
          <a:xfrm>
            <a:off x="1017117" y="894050"/>
            <a:ext cx="10939933" cy="1323439"/>
          </a:xfrm>
          <a:prstGeom prst="rect">
            <a:avLst/>
          </a:prstGeom>
          <a:noFill/>
        </p:spPr>
        <p:txBody>
          <a:bodyPr wrap="square">
            <a:spAutoFit/>
          </a:bodyPr>
          <a:lstStyle/>
          <a:p>
            <a:r>
              <a:rPr lang="en-US" sz="4000" dirty="0">
                <a:latin typeface="Arial" panose="020B0604020202020204" pitchFamily="34" charset="0"/>
                <a:ea typeface="Inter Medium"/>
                <a:cs typeface="Arial" panose="020B0604020202020204" pitchFamily="34" charset="0"/>
                <a:sym typeface="Inter Medium"/>
              </a:rPr>
              <a:t>Native is an integral part of UC’s vision to be a Trusted Home Platform</a:t>
            </a:r>
            <a:endParaRPr lang="en-US" sz="4000" dirty="0">
              <a:latin typeface="Arial" panose="020B0604020202020204" pitchFamily="34" charset="0"/>
              <a:cs typeface="Arial" panose="020B0604020202020204" pitchFamily="34" charset="0"/>
            </a:endParaRPr>
          </a:p>
        </p:txBody>
      </p:sp>
      <p:sp>
        <p:nvSpPr>
          <p:cNvPr id="17" name="Google Shape;315;p25">
            <a:extLst>
              <a:ext uri="{FF2B5EF4-FFF2-40B4-BE49-F238E27FC236}">
                <a16:creationId xmlns:a16="http://schemas.microsoft.com/office/drawing/2014/main" id="{E04E5E65-5266-F209-68C3-05A7EC204872}"/>
              </a:ext>
            </a:extLst>
          </p:cNvPr>
          <p:cNvSpPr/>
          <p:nvPr/>
        </p:nvSpPr>
        <p:spPr>
          <a:xfrm>
            <a:off x="1670051" y="2911475"/>
            <a:ext cx="5029200"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IN" sz="2400" dirty="0">
                <a:solidFill>
                  <a:schemeClr val="bg1">
                    <a:lumMod val="50000"/>
                  </a:schemeClr>
                </a:solidFill>
                <a:latin typeface="Inter Medium"/>
                <a:ea typeface="Inter Medium"/>
              </a:rPr>
              <a:t>We service &gt; 4.5 Mn appliances every year, giving us insights into consumer needs and expectations </a:t>
            </a:r>
          </a:p>
        </p:txBody>
      </p:sp>
      <p:sp>
        <p:nvSpPr>
          <p:cNvPr id="18" name="Google Shape;315;p25">
            <a:extLst>
              <a:ext uri="{FF2B5EF4-FFF2-40B4-BE49-F238E27FC236}">
                <a16:creationId xmlns:a16="http://schemas.microsoft.com/office/drawing/2014/main" id="{F02B3CFF-7EBE-BD23-88D7-948AD8C00B5B}"/>
              </a:ext>
            </a:extLst>
          </p:cNvPr>
          <p:cNvSpPr/>
          <p:nvPr/>
        </p:nvSpPr>
        <p:spPr>
          <a:xfrm>
            <a:off x="1670051" y="4550834"/>
            <a:ext cx="5029200"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IN" sz="2400" dirty="0">
                <a:solidFill>
                  <a:schemeClr val="bg1">
                    <a:lumMod val="50000"/>
                  </a:schemeClr>
                </a:solidFill>
                <a:latin typeface="Inter Medium"/>
                <a:ea typeface="Inter Medium"/>
              </a:rPr>
              <a:t>Our platform and service fleet enjoy the trust of millions of consumers, giving us a unique distribution advantage</a:t>
            </a:r>
          </a:p>
        </p:txBody>
      </p:sp>
      <p:sp>
        <p:nvSpPr>
          <p:cNvPr id="19" name="Google Shape;315;p25">
            <a:extLst>
              <a:ext uri="{FF2B5EF4-FFF2-40B4-BE49-F238E27FC236}">
                <a16:creationId xmlns:a16="http://schemas.microsoft.com/office/drawing/2014/main" id="{9678BE98-3B1B-6DD2-EB3F-2E23A27F8FDE}"/>
              </a:ext>
            </a:extLst>
          </p:cNvPr>
          <p:cNvSpPr/>
          <p:nvPr/>
        </p:nvSpPr>
        <p:spPr>
          <a:xfrm>
            <a:off x="1670051" y="6188075"/>
            <a:ext cx="5029200"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IN" sz="2400" dirty="0">
                <a:solidFill>
                  <a:schemeClr val="bg1">
                    <a:lumMod val="50000"/>
                  </a:schemeClr>
                </a:solidFill>
                <a:latin typeface="Inter Medium"/>
                <a:ea typeface="Inter Medium"/>
              </a:rPr>
              <a:t>We have a technology first mindset, helping us build world class products for the Indian home</a:t>
            </a:r>
          </a:p>
        </p:txBody>
      </p:sp>
      <p:sp>
        <p:nvSpPr>
          <p:cNvPr id="20" name="Google Shape;315;p25">
            <a:extLst>
              <a:ext uri="{FF2B5EF4-FFF2-40B4-BE49-F238E27FC236}">
                <a16:creationId xmlns:a16="http://schemas.microsoft.com/office/drawing/2014/main" id="{F62316AC-14AF-54B9-2692-34D7E04F8E27}"/>
              </a:ext>
            </a:extLst>
          </p:cNvPr>
          <p:cNvSpPr/>
          <p:nvPr/>
        </p:nvSpPr>
        <p:spPr>
          <a:xfrm>
            <a:off x="1670051" y="7827434"/>
            <a:ext cx="5029200" cy="1256241"/>
          </a:xfrm>
          <a:prstGeom prst="rect">
            <a:avLst/>
          </a:prstGeom>
          <a:noFill/>
          <a:ln>
            <a:noFill/>
          </a:ln>
        </p:spPr>
        <p:txBody>
          <a:bodyPr spcFirstLastPara="1" wrap="square" lIns="0" tIns="0" rIns="0" bIns="0" anchor="t" anchorCtr="0">
            <a:noAutofit/>
          </a:bodyPr>
          <a:lstStyle/>
          <a:p>
            <a:pPr algn="l" rtl="0">
              <a:buClr>
                <a:schemeClr val="dk1"/>
              </a:buClr>
              <a:buSzPts val="1100"/>
            </a:pPr>
            <a:r>
              <a:rPr lang="en-IN" sz="2400" dirty="0">
                <a:solidFill>
                  <a:schemeClr val="bg1">
                    <a:lumMod val="50000"/>
                  </a:schemeClr>
                </a:solidFill>
                <a:latin typeface="Inter Medium"/>
                <a:ea typeface="Inter Medium"/>
              </a:rPr>
              <a:t>We bring strong capabilities in product design, sourcing and supply chain management from our core business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object 8">
            <a:extLst>
              <a:ext uri="{FF2B5EF4-FFF2-40B4-BE49-F238E27FC236}">
                <a16:creationId xmlns:a16="http://schemas.microsoft.com/office/drawing/2014/main" id="{D7CD2AFF-1124-67EB-0743-83E54251159E}"/>
              </a:ext>
            </a:extLst>
          </p:cNvPr>
          <p:cNvSpPr/>
          <p:nvPr/>
        </p:nvSpPr>
        <p:spPr>
          <a:xfrm>
            <a:off x="1077735" y="2759075"/>
            <a:ext cx="8898115" cy="7007906"/>
          </a:xfrm>
          <a:custGeom>
            <a:avLst/>
            <a:gdLst/>
            <a:ahLst/>
            <a:cxnLst/>
            <a:rect l="l" t="t" r="r" b="b"/>
            <a:pathLst>
              <a:path w="5340350" h="7487284">
                <a:moveTo>
                  <a:pt x="5172617" y="0"/>
                </a:moveTo>
                <a:lnTo>
                  <a:pt x="167534" y="0"/>
                </a:lnTo>
                <a:lnTo>
                  <a:pt x="122996" y="5984"/>
                </a:lnTo>
                <a:lnTo>
                  <a:pt x="82976" y="22873"/>
                </a:lnTo>
                <a:lnTo>
                  <a:pt x="49069" y="49069"/>
                </a:lnTo>
                <a:lnTo>
                  <a:pt x="22873" y="82976"/>
                </a:lnTo>
                <a:lnTo>
                  <a:pt x="5984" y="122996"/>
                </a:lnTo>
                <a:lnTo>
                  <a:pt x="0" y="167534"/>
                </a:lnTo>
                <a:lnTo>
                  <a:pt x="0" y="7319148"/>
                </a:lnTo>
                <a:lnTo>
                  <a:pt x="5984" y="7363686"/>
                </a:lnTo>
                <a:lnTo>
                  <a:pt x="22873" y="7403706"/>
                </a:lnTo>
                <a:lnTo>
                  <a:pt x="49069" y="7437613"/>
                </a:lnTo>
                <a:lnTo>
                  <a:pt x="82976" y="7463809"/>
                </a:lnTo>
                <a:lnTo>
                  <a:pt x="122996" y="7480698"/>
                </a:lnTo>
                <a:lnTo>
                  <a:pt x="167534" y="7486683"/>
                </a:lnTo>
                <a:lnTo>
                  <a:pt x="5172617" y="7486683"/>
                </a:lnTo>
                <a:lnTo>
                  <a:pt x="5217154" y="7480698"/>
                </a:lnTo>
                <a:lnTo>
                  <a:pt x="5257175" y="7463809"/>
                </a:lnTo>
                <a:lnTo>
                  <a:pt x="5291081" y="7437613"/>
                </a:lnTo>
                <a:lnTo>
                  <a:pt x="5317278" y="7403706"/>
                </a:lnTo>
                <a:lnTo>
                  <a:pt x="5334167" y="7363686"/>
                </a:lnTo>
                <a:lnTo>
                  <a:pt x="5340151" y="7319148"/>
                </a:lnTo>
                <a:lnTo>
                  <a:pt x="5340151" y="167534"/>
                </a:lnTo>
                <a:lnTo>
                  <a:pt x="5334167" y="122996"/>
                </a:lnTo>
                <a:lnTo>
                  <a:pt x="5317278" y="82976"/>
                </a:lnTo>
                <a:lnTo>
                  <a:pt x="5291081" y="49069"/>
                </a:lnTo>
                <a:lnTo>
                  <a:pt x="5257175" y="22873"/>
                </a:lnTo>
                <a:lnTo>
                  <a:pt x="5217154" y="5984"/>
                </a:lnTo>
                <a:lnTo>
                  <a:pt x="5172617" y="0"/>
                </a:lnTo>
                <a:close/>
              </a:path>
            </a:pathLst>
          </a:custGeom>
          <a:solidFill>
            <a:schemeClr val="bg1">
              <a:lumMod val="95000"/>
            </a:schemeClr>
          </a:solidFill>
          <a:ln>
            <a:solidFill>
              <a:schemeClr val="bg1">
                <a:lumMod val="95000"/>
              </a:schemeClr>
            </a:solidFill>
          </a:ln>
        </p:spPr>
        <p:txBody>
          <a:bodyPr wrap="square" lIns="0" tIns="0" rIns="0" bIns="0" rtlCol="0"/>
          <a:lstStyle/>
          <a:p>
            <a:endParaRPr dirty="0"/>
          </a:p>
        </p:txBody>
      </p:sp>
      <p:graphicFrame>
        <p:nvGraphicFramePr>
          <p:cNvPr id="37" name="Chart 36">
            <a:extLst>
              <a:ext uri="{FF2B5EF4-FFF2-40B4-BE49-F238E27FC236}">
                <a16:creationId xmlns:a16="http://schemas.microsoft.com/office/drawing/2014/main" id="{84E45E80-F5A7-4859-A1DC-30FEA7078CF4}"/>
              </a:ext>
            </a:extLst>
          </p:cNvPr>
          <p:cNvGraphicFramePr/>
          <p:nvPr>
            <p:extLst>
              <p:ext uri="{D42A27DB-BD31-4B8C-83A1-F6EECF244321}">
                <p14:modId xmlns:p14="http://schemas.microsoft.com/office/powerpoint/2010/main" val="3401643710"/>
              </p:ext>
            </p:extLst>
          </p:nvPr>
        </p:nvGraphicFramePr>
        <p:xfrm>
          <a:off x="-77582" y="2913969"/>
          <a:ext cx="10328846" cy="7007906"/>
        </p:xfrm>
        <a:graphic>
          <a:graphicData uri="http://schemas.openxmlformats.org/drawingml/2006/chart">
            <c:chart xmlns:c="http://schemas.openxmlformats.org/drawingml/2006/chart" xmlns:r="http://schemas.openxmlformats.org/officeDocument/2006/relationships" r:id="rId2"/>
          </a:graphicData>
        </a:graphic>
      </p:graphicFrame>
      <p:sp>
        <p:nvSpPr>
          <p:cNvPr id="3" name="object 3"/>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nvGrpSpPr>
          <p:cNvPr id="18" name="object 18"/>
          <p:cNvGrpSpPr/>
          <p:nvPr/>
        </p:nvGrpSpPr>
        <p:grpSpPr>
          <a:xfrm>
            <a:off x="11598909" y="2916554"/>
            <a:ext cx="7736772" cy="1067810"/>
            <a:chOff x="1047088" y="2910906"/>
            <a:chExt cx="6073140" cy="838200"/>
          </a:xfrm>
        </p:grpSpPr>
        <p:sp>
          <p:nvSpPr>
            <p:cNvPr id="19" name="object 19"/>
            <p:cNvSpPr/>
            <p:nvPr/>
          </p:nvSpPr>
          <p:spPr>
            <a:xfrm>
              <a:off x="1047088" y="2910906"/>
              <a:ext cx="2513330" cy="838200"/>
            </a:xfrm>
            <a:custGeom>
              <a:avLst/>
              <a:gdLst/>
              <a:ahLst/>
              <a:cxnLst/>
              <a:rect l="l" t="t" r="r" b="b"/>
              <a:pathLst>
                <a:path w="2513329" h="838200">
                  <a:moveTo>
                    <a:pt x="2513012" y="0"/>
                  </a:moveTo>
                  <a:lnTo>
                    <a:pt x="0" y="0"/>
                  </a:lnTo>
                  <a:lnTo>
                    <a:pt x="0" y="837670"/>
                  </a:lnTo>
                  <a:lnTo>
                    <a:pt x="2513012" y="837670"/>
                  </a:lnTo>
                  <a:lnTo>
                    <a:pt x="2513012" y="0"/>
                  </a:lnTo>
                  <a:close/>
                </a:path>
              </a:pathLst>
            </a:custGeom>
            <a:solidFill>
              <a:srgbClr val="262626"/>
            </a:solidFill>
          </p:spPr>
          <p:txBody>
            <a:bodyPr wrap="square" lIns="0" tIns="0" rIns="0" bIns="0" rtlCol="0"/>
            <a:lstStyle/>
            <a:p>
              <a:endParaRPr dirty="0"/>
            </a:p>
          </p:txBody>
        </p:sp>
        <p:sp>
          <p:nvSpPr>
            <p:cNvPr id="20" name="object 20"/>
            <p:cNvSpPr/>
            <p:nvPr/>
          </p:nvSpPr>
          <p:spPr>
            <a:xfrm>
              <a:off x="1273068" y="3253995"/>
              <a:ext cx="765175" cy="146050"/>
            </a:xfrm>
            <a:custGeom>
              <a:avLst/>
              <a:gdLst/>
              <a:ahLst/>
              <a:cxnLst/>
              <a:rect l="l" t="t" r="r" b="b"/>
              <a:pathLst>
                <a:path w="765175" h="146050">
                  <a:moveTo>
                    <a:pt x="59369" y="0"/>
                  </a:moveTo>
                  <a:lnTo>
                    <a:pt x="0" y="0"/>
                  </a:lnTo>
                  <a:lnTo>
                    <a:pt x="0" y="143807"/>
                  </a:lnTo>
                  <a:lnTo>
                    <a:pt x="23936" y="143807"/>
                  </a:lnTo>
                  <a:lnTo>
                    <a:pt x="23936" y="85191"/>
                  </a:lnTo>
                  <a:lnTo>
                    <a:pt x="59369" y="85191"/>
                  </a:lnTo>
                  <a:lnTo>
                    <a:pt x="97795" y="67403"/>
                  </a:lnTo>
                  <a:lnTo>
                    <a:pt x="99447" y="64270"/>
                  </a:lnTo>
                  <a:lnTo>
                    <a:pt x="23936" y="64270"/>
                  </a:lnTo>
                  <a:lnTo>
                    <a:pt x="23936" y="21486"/>
                  </a:lnTo>
                  <a:lnTo>
                    <a:pt x="100602" y="21486"/>
                  </a:lnTo>
                  <a:lnTo>
                    <a:pt x="97901" y="16409"/>
                  </a:lnTo>
                  <a:lnTo>
                    <a:pt x="92541" y="10554"/>
                  </a:lnTo>
                  <a:lnTo>
                    <a:pt x="85945" y="5936"/>
                  </a:lnTo>
                  <a:lnTo>
                    <a:pt x="78217" y="2638"/>
                  </a:lnTo>
                  <a:lnTo>
                    <a:pt x="69359" y="659"/>
                  </a:lnTo>
                  <a:lnTo>
                    <a:pt x="59369" y="0"/>
                  </a:lnTo>
                  <a:close/>
                </a:path>
                <a:path w="765175" h="146050">
                  <a:moveTo>
                    <a:pt x="100602" y="21486"/>
                  </a:moveTo>
                  <a:lnTo>
                    <a:pt x="64207" y="21486"/>
                  </a:lnTo>
                  <a:lnTo>
                    <a:pt x="70364" y="23308"/>
                  </a:lnTo>
                  <a:lnTo>
                    <a:pt x="74636" y="26952"/>
                  </a:lnTo>
                  <a:lnTo>
                    <a:pt x="79034" y="30595"/>
                  </a:lnTo>
                  <a:lnTo>
                    <a:pt x="81233" y="35873"/>
                  </a:lnTo>
                  <a:lnTo>
                    <a:pt x="81233" y="49694"/>
                  </a:lnTo>
                  <a:lnTo>
                    <a:pt x="79097" y="55034"/>
                  </a:lnTo>
                  <a:lnTo>
                    <a:pt x="74824" y="58804"/>
                  </a:lnTo>
                  <a:lnTo>
                    <a:pt x="70552" y="62448"/>
                  </a:lnTo>
                  <a:lnTo>
                    <a:pt x="64333" y="64270"/>
                  </a:lnTo>
                  <a:lnTo>
                    <a:pt x="99447" y="64270"/>
                  </a:lnTo>
                  <a:lnTo>
                    <a:pt x="101682" y="60029"/>
                  </a:lnTo>
                  <a:lnTo>
                    <a:pt x="104015" y="51571"/>
                  </a:lnTo>
                  <a:lnTo>
                    <a:pt x="104792" y="42030"/>
                  </a:lnTo>
                  <a:lnTo>
                    <a:pt x="104026" y="32146"/>
                  </a:lnTo>
                  <a:lnTo>
                    <a:pt x="101729" y="23606"/>
                  </a:lnTo>
                  <a:lnTo>
                    <a:pt x="100602" y="21486"/>
                  </a:lnTo>
                  <a:close/>
                </a:path>
                <a:path w="765175" h="146050">
                  <a:moveTo>
                    <a:pt x="144415" y="0"/>
                  </a:moveTo>
                  <a:lnTo>
                    <a:pt x="122175" y="0"/>
                  </a:lnTo>
                  <a:lnTo>
                    <a:pt x="122175" y="128163"/>
                  </a:lnTo>
                  <a:lnTo>
                    <a:pt x="124248" y="134383"/>
                  </a:lnTo>
                  <a:lnTo>
                    <a:pt x="132541" y="141922"/>
                  </a:lnTo>
                  <a:lnTo>
                    <a:pt x="138698" y="143807"/>
                  </a:lnTo>
                  <a:lnTo>
                    <a:pt x="160624" y="143807"/>
                  </a:lnTo>
                  <a:lnTo>
                    <a:pt x="160624" y="125148"/>
                  </a:lnTo>
                  <a:lnTo>
                    <a:pt x="150634" y="125148"/>
                  </a:lnTo>
                  <a:lnTo>
                    <a:pt x="147996" y="124268"/>
                  </a:lnTo>
                  <a:lnTo>
                    <a:pt x="146488" y="122509"/>
                  </a:lnTo>
                  <a:lnTo>
                    <a:pt x="145106" y="120750"/>
                  </a:lnTo>
                  <a:lnTo>
                    <a:pt x="144415" y="117797"/>
                  </a:lnTo>
                  <a:lnTo>
                    <a:pt x="144415" y="0"/>
                  </a:lnTo>
                  <a:close/>
                </a:path>
                <a:path w="765175" h="146050">
                  <a:moveTo>
                    <a:pt x="259976" y="54469"/>
                  </a:moveTo>
                  <a:lnTo>
                    <a:pt x="228155" y="54469"/>
                  </a:lnTo>
                  <a:lnTo>
                    <a:pt x="233432" y="56417"/>
                  </a:lnTo>
                  <a:lnTo>
                    <a:pt x="237328" y="60312"/>
                  </a:lnTo>
                  <a:lnTo>
                    <a:pt x="240971" y="64081"/>
                  </a:lnTo>
                  <a:lnTo>
                    <a:pt x="242856" y="69484"/>
                  </a:lnTo>
                  <a:lnTo>
                    <a:pt x="242982" y="76521"/>
                  </a:lnTo>
                  <a:lnTo>
                    <a:pt x="209622" y="82740"/>
                  </a:lnTo>
                  <a:lnTo>
                    <a:pt x="202012" y="84519"/>
                  </a:lnTo>
                  <a:lnTo>
                    <a:pt x="173623" y="115158"/>
                  </a:lnTo>
                  <a:lnTo>
                    <a:pt x="173623" y="124833"/>
                  </a:lnTo>
                  <a:lnTo>
                    <a:pt x="176764" y="132372"/>
                  </a:lnTo>
                  <a:lnTo>
                    <a:pt x="183046" y="137775"/>
                  </a:lnTo>
                  <a:lnTo>
                    <a:pt x="188135" y="141321"/>
                  </a:lnTo>
                  <a:lnTo>
                    <a:pt x="194159" y="143932"/>
                  </a:lnTo>
                  <a:lnTo>
                    <a:pt x="194319" y="143932"/>
                  </a:lnTo>
                  <a:lnTo>
                    <a:pt x="200575" y="145373"/>
                  </a:lnTo>
                  <a:lnTo>
                    <a:pt x="207925" y="145880"/>
                  </a:lnTo>
                  <a:lnTo>
                    <a:pt x="218229" y="145880"/>
                  </a:lnTo>
                  <a:lnTo>
                    <a:pt x="226333" y="143932"/>
                  </a:lnTo>
                  <a:lnTo>
                    <a:pt x="232239" y="140037"/>
                  </a:lnTo>
                  <a:lnTo>
                    <a:pt x="236511" y="137273"/>
                  </a:lnTo>
                  <a:lnTo>
                    <a:pt x="240029" y="133503"/>
                  </a:lnTo>
                  <a:lnTo>
                    <a:pt x="242793" y="128729"/>
                  </a:lnTo>
                  <a:lnTo>
                    <a:pt x="265033" y="128729"/>
                  </a:lnTo>
                  <a:lnTo>
                    <a:pt x="265033" y="127786"/>
                  </a:lnTo>
                  <a:lnTo>
                    <a:pt x="207674" y="127786"/>
                  </a:lnTo>
                  <a:lnTo>
                    <a:pt x="203758" y="126718"/>
                  </a:lnTo>
                  <a:lnTo>
                    <a:pt x="203615" y="126718"/>
                  </a:lnTo>
                  <a:lnTo>
                    <a:pt x="200386" y="124394"/>
                  </a:lnTo>
                  <a:lnTo>
                    <a:pt x="197371" y="122006"/>
                  </a:lnTo>
                  <a:lnTo>
                    <a:pt x="195863" y="118739"/>
                  </a:lnTo>
                  <a:lnTo>
                    <a:pt x="195863" y="110823"/>
                  </a:lnTo>
                  <a:lnTo>
                    <a:pt x="243170" y="93295"/>
                  </a:lnTo>
                  <a:lnTo>
                    <a:pt x="265033" y="93295"/>
                  </a:lnTo>
                  <a:lnTo>
                    <a:pt x="264908" y="76521"/>
                  </a:lnTo>
                  <a:lnTo>
                    <a:pt x="264462" y="71620"/>
                  </a:lnTo>
                  <a:lnTo>
                    <a:pt x="264342" y="70301"/>
                  </a:lnTo>
                  <a:lnTo>
                    <a:pt x="263001" y="64081"/>
                  </a:lnTo>
                  <a:lnTo>
                    <a:pt x="261704" y="57485"/>
                  </a:lnTo>
                  <a:lnTo>
                    <a:pt x="259976" y="54469"/>
                  </a:lnTo>
                  <a:close/>
                </a:path>
                <a:path w="765175" h="146050">
                  <a:moveTo>
                    <a:pt x="265033" y="128729"/>
                  </a:moveTo>
                  <a:lnTo>
                    <a:pt x="242793" y="128729"/>
                  </a:lnTo>
                  <a:lnTo>
                    <a:pt x="242793" y="143932"/>
                  </a:lnTo>
                  <a:lnTo>
                    <a:pt x="265033" y="143932"/>
                  </a:lnTo>
                  <a:lnTo>
                    <a:pt x="265033" y="128729"/>
                  </a:lnTo>
                  <a:close/>
                </a:path>
                <a:path w="765175" h="146050">
                  <a:moveTo>
                    <a:pt x="265033" y="93295"/>
                  </a:moveTo>
                  <a:lnTo>
                    <a:pt x="243170" y="93295"/>
                  </a:lnTo>
                  <a:lnTo>
                    <a:pt x="243046" y="102012"/>
                  </a:lnTo>
                  <a:lnTo>
                    <a:pt x="241977" y="107808"/>
                  </a:lnTo>
                  <a:lnTo>
                    <a:pt x="239589" y="112708"/>
                  </a:lnTo>
                  <a:lnTo>
                    <a:pt x="237328" y="117608"/>
                  </a:lnTo>
                  <a:lnTo>
                    <a:pt x="233244" y="121566"/>
                  </a:lnTo>
                  <a:lnTo>
                    <a:pt x="227338" y="124582"/>
                  </a:lnTo>
                  <a:lnTo>
                    <a:pt x="222815" y="126718"/>
                  </a:lnTo>
                  <a:lnTo>
                    <a:pt x="217977" y="127786"/>
                  </a:lnTo>
                  <a:lnTo>
                    <a:pt x="265033" y="127786"/>
                  </a:lnTo>
                  <a:lnTo>
                    <a:pt x="265033" y="93295"/>
                  </a:lnTo>
                  <a:close/>
                </a:path>
                <a:path w="765175" h="146050">
                  <a:moveTo>
                    <a:pt x="227967" y="36564"/>
                  </a:moveTo>
                  <a:lnTo>
                    <a:pt x="221684" y="36564"/>
                  </a:lnTo>
                  <a:lnTo>
                    <a:pt x="213721" y="37129"/>
                  </a:lnTo>
                  <a:lnTo>
                    <a:pt x="179513" y="63634"/>
                  </a:lnTo>
                  <a:lnTo>
                    <a:pt x="177581" y="71620"/>
                  </a:lnTo>
                  <a:lnTo>
                    <a:pt x="199821" y="71620"/>
                  </a:lnTo>
                  <a:lnTo>
                    <a:pt x="200826" y="66343"/>
                  </a:lnTo>
                  <a:lnTo>
                    <a:pt x="203339" y="62197"/>
                  </a:lnTo>
                  <a:lnTo>
                    <a:pt x="207360" y="59181"/>
                  </a:lnTo>
                  <a:lnTo>
                    <a:pt x="211381" y="56040"/>
                  </a:lnTo>
                  <a:lnTo>
                    <a:pt x="216093" y="54469"/>
                  </a:lnTo>
                  <a:lnTo>
                    <a:pt x="259976" y="54469"/>
                  </a:lnTo>
                  <a:lnTo>
                    <a:pt x="258500" y="51893"/>
                  </a:lnTo>
                  <a:lnTo>
                    <a:pt x="253348" y="47118"/>
                  </a:lnTo>
                  <a:lnTo>
                    <a:pt x="249453" y="43600"/>
                  </a:lnTo>
                  <a:lnTo>
                    <a:pt x="244741" y="40962"/>
                  </a:lnTo>
                  <a:lnTo>
                    <a:pt x="233809" y="37443"/>
                  </a:lnTo>
                  <a:lnTo>
                    <a:pt x="227967" y="36564"/>
                  </a:lnTo>
                  <a:close/>
                </a:path>
                <a:path w="765175" h="146050">
                  <a:moveTo>
                    <a:pt x="318926" y="56919"/>
                  </a:moveTo>
                  <a:lnTo>
                    <a:pt x="296686" y="56919"/>
                  </a:lnTo>
                  <a:lnTo>
                    <a:pt x="296686" y="128163"/>
                  </a:lnTo>
                  <a:lnTo>
                    <a:pt x="298759" y="134383"/>
                  </a:lnTo>
                  <a:lnTo>
                    <a:pt x="307052" y="141922"/>
                  </a:lnTo>
                  <a:lnTo>
                    <a:pt x="313209" y="143807"/>
                  </a:lnTo>
                  <a:lnTo>
                    <a:pt x="340224" y="143807"/>
                  </a:lnTo>
                  <a:lnTo>
                    <a:pt x="340224" y="125148"/>
                  </a:lnTo>
                  <a:lnTo>
                    <a:pt x="324831" y="125148"/>
                  </a:lnTo>
                  <a:lnTo>
                    <a:pt x="322067" y="124205"/>
                  </a:lnTo>
                  <a:lnTo>
                    <a:pt x="320811" y="122320"/>
                  </a:lnTo>
                  <a:lnTo>
                    <a:pt x="319554" y="120310"/>
                  </a:lnTo>
                  <a:lnTo>
                    <a:pt x="318926" y="117294"/>
                  </a:lnTo>
                  <a:lnTo>
                    <a:pt x="318926" y="56919"/>
                  </a:lnTo>
                  <a:close/>
                </a:path>
                <a:path w="765175" h="146050">
                  <a:moveTo>
                    <a:pt x="340412" y="38449"/>
                  </a:moveTo>
                  <a:lnTo>
                    <a:pt x="280854" y="38449"/>
                  </a:lnTo>
                  <a:lnTo>
                    <a:pt x="280854" y="56919"/>
                  </a:lnTo>
                  <a:lnTo>
                    <a:pt x="340412" y="56919"/>
                  </a:lnTo>
                  <a:lnTo>
                    <a:pt x="340412" y="38449"/>
                  </a:lnTo>
                  <a:close/>
                </a:path>
                <a:path w="765175" h="146050">
                  <a:moveTo>
                    <a:pt x="318926" y="0"/>
                  </a:moveTo>
                  <a:lnTo>
                    <a:pt x="296686" y="0"/>
                  </a:lnTo>
                  <a:lnTo>
                    <a:pt x="296686" y="38449"/>
                  </a:lnTo>
                  <a:lnTo>
                    <a:pt x="318926" y="38449"/>
                  </a:lnTo>
                  <a:lnTo>
                    <a:pt x="318926" y="0"/>
                  </a:lnTo>
                  <a:close/>
                </a:path>
                <a:path w="765175" h="146050">
                  <a:moveTo>
                    <a:pt x="390542" y="56731"/>
                  </a:moveTo>
                  <a:lnTo>
                    <a:pt x="368114" y="56731"/>
                  </a:lnTo>
                  <a:lnTo>
                    <a:pt x="368114" y="143807"/>
                  </a:lnTo>
                  <a:lnTo>
                    <a:pt x="390542" y="143807"/>
                  </a:lnTo>
                  <a:lnTo>
                    <a:pt x="390542" y="56731"/>
                  </a:lnTo>
                  <a:close/>
                </a:path>
                <a:path w="765175" h="146050">
                  <a:moveTo>
                    <a:pt x="411463" y="38449"/>
                  </a:moveTo>
                  <a:lnTo>
                    <a:pt x="351528" y="38449"/>
                  </a:lnTo>
                  <a:lnTo>
                    <a:pt x="351528" y="56731"/>
                  </a:lnTo>
                  <a:lnTo>
                    <a:pt x="411463" y="56731"/>
                  </a:lnTo>
                  <a:lnTo>
                    <a:pt x="411463" y="38449"/>
                  </a:lnTo>
                  <a:close/>
                </a:path>
                <a:path w="765175" h="146050">
                  <a:moveTo>
                    <a:pt x="411463" y="0"/>
                  </a:moveTo>
                  <a:lnTo>
                    <a:pt x="387213" y="0"/>
                  </a:lnTo>
                  <a:lnTo>
                    <a:pt x="380176" y="2387"/>
                  </a:lnTo>
                  <a:lnTo>
                    <a:pt x="370501" y="11811"/>
                  </a:lnTo>
                  <a:lnTo>
                    <a:pt x="368224" y="18282"/>
                  </a:lnTo>
                  <a:lnTo>
                    <a:pt x="368114" y="38449"/>
                  </a:lnTo>
                  <a:lnTo>
                    <a:pt x="390542" y="38449"/>
                  </a:lnTo>
                  <a:lnTo>
                    <a:pt x="390542" y="22428"/>
                  </a:lnTo>
                  <a:lnTo>
                    <a:pt x="394249" y="18282"/>
                  </a:lnTo>
                  <a:lnTo>
                    <a:pt x="411463" y="18282"/>
                  </a:lnTo>
                  <a:lnTo>
                    <a:pt x="411463" y="0"/>
                  </a:lnTo>
                  <a:close/>
                </a:path>
                <a:path w="765175" h="146050">
                  <a:moveTo>
                    <a:pt x="473039" y="36564"/>
                  </a:moveTo>
                  <a:lnTo>
                    <a:pt x="434778" y="51736"/>
                  </a:lnTo>
                  <a:lnTo>
                    <a:pt x="420077" y="90656"/>
                  </a:lnTo>
                  <a:lnTo>
                    <a:pt x="420445" y="97693"/>
                  </a:lnTo>
                  <a:lnTo>
                    <a:pt x="420489" y="98537"/>
                  </a:lnTo>
                  <a:lnTo>
                    <a:pt x="421703" y="105829"/>
                  </a:lnTo>
                  <a:lnTo>
                    <a:pt x="421726" y="105970"/>
                  </a:lnTo>
                  <a:lnTo>
                    <a:pt x="423736" y="112779"/>
                  </a:lnTo>
                  <a:lnTo>
                    <a:pt x="423788" y="112955"/>
                  </a:lnTo>
                  <a:lnTo>
                    <a:pt x="426591" y="119305"/>
                  </a:lnTo>
                  <a:lnTo>
                    <a:pt x="426674" y="119493"/>
                  </a:lnTo>
                  <a:lnTo>
                    <a:pt x="430284" y="125195"/>
                  </a:lnTo>
                  <a:lnTo>
                    <a:pt x="430396" y="125371"/>
                  </a:lnTo>
                  <a:lnTo>
                    <a:pt x="434659" y="130425"/>
                  </a:lnTo>
                  <a:lnTo>
                    <a:pt x="473039" y="145880"/>
                  </a:lnTo>
                  <a:lnTo>
                    <a:pt x="480637" y="145444"/>
                  </a:lnTo>
                  <a:lnTo>
                    <a:pt x="514712" y="126467"/>
                  </a:lnTo>
                  <a:lnTo>
                    <a:pt x="467259" y="126467"/>
                  </a:lnTo>
                  <a:lnTo>
                    <a:pt x="462044" y="124959"/>
                  </a:lnTo>
                  <a:lnTo>
                    <a:pt x="442694" y="97693"/>
                  </a:lnTo>
                  <a:lnTo>
                    <a:pt x="442694" y="84123"/>
                  </a:lnTo>
                  <a:lnTo>
                    <a:pt x="457395" y="60312"/>
                  </a:lnTo>
                  <a:lnTo>
                    <a:pt x="462044" y="57296"/>
                  </a:lnTo>
                  <a:lnTo>
                    <a:pt x="467259" y="55788"/>
                  </a:lnTo>
                  <a:lnTo>
                    <a:pt x="514741" y="55788"/>
                  </a:lnTo>
                  <a:lnTo>
                    <a:pt x="511299" y="51736"/>
                  </a:lnTo>
                  <a:lnTo>
                    <a:pt x="480554" y="37000"/>
                  </a:lnTo>
                  <a:lnTo>
                    <a:pt x="473039" y="36564"/>
                  </a:lnTo>
                  <a:close/>
                </a:path>
                <a:path w="765175" h="146050">
                  <a:moveTo>
                    <a:pt x="514741" y="55788"/>
                  </a:moveTo>
                  <a:lnTo>
                    <a:pt x="478819" y="55788"/>
                  </a:lnTo>
                  <a:lnTo>
                    <a:pt x="484033" y="57296"/>
                  </a:lnTo>
                  <a:lnTo>
                    <a:pt x="493331" y="63327"/>
                  </a:lnTo>
                  <a:lnTo>
                    <a:pt x="496912" y="67537"/>
                  </a:lnTo>
                  <a:lnTo>
                    <a:pt x="499338" y="72751"/>
                  </a:lnTo>
                  <a:lnTo>
                    <a:pt x="501970" y="78029"/>
                  </a:lnTo>
                  <a:lnTo>
                    <a:pt x="502064" y="78217"/>
                  </a:lnTo>
                  <a:lnTo>
                    <a:pt x="503383" y="84123"/>
                  </a:lnTo>
                  <a:lnTo>
                    <a:pt x="503356" y="97693"/>
                  </a:lnTo>
                  <a:lnTo>
                    <a:pt x="502064" y="103724"/>
                  </a:lnTo>
                  <a:lnTo>
                    <a:pt x="499425" y="109127"/>
                  </a:lnTo>
                  <a:lnTo>
                    <a:pt x="496912" y="114530"/>
                  </a:lnTo>
                  <a:lnTo>
                    <a:pt x="493145" y="118928"/>
                  </a:lnTo>
                  <a:lnTo>
                    <a:pt x="488682" y="121943"/>
                  </a:lnTo>
                  <a:lnTo>
                    <a:pt x="484033" y="124959"/>
                  </a:lnTo>
                  <a:lnTo>
                    <a:pt x="478819" y="126467"/>
                  </a:lnTo>
                  <a:lnTo>
                    <a:pt x="514712" y="126467"/>
                  </a:lnTo>
                  <a:lnTo>
                    <a:pt x="515764" y="125195"/>
                  </a:lnTo>
                  <a:lnTo>
                    <a:pt x="519287" y="119493"/>
                  </a:lnTo>
                  <a:lnTo>
                    <a:pt x="519404" y="119305"/>
                  </a:lnTo>
                  <a:lnTo>
                    <a:pt x="522292" y="112955"/>
                  </a:lnTo>
                  <a:lnTo>
                    <a:pt x="522372" y="112779"/>
                  </a:lnTo>
                  <a:lnTo>
                    <a:pt x="524450" y="105970"/>
                  </a:lnTo>
                  <a:lnTo>
                    <a:pt x="524493" y="105829"/>
                  </a:lnTo>
                  <a:lnTo>
                    <a:pt x="525751" y="98537"/>
                  </a:lnTo>
                  <a:lnTo>
                    <a:pt x="526189" y="90656"/>
                  </a:lnTo>
                  <a:lnTo>
                    <a:pt x="525825" y="84123"/>
                  </a:lnTo>
                  <a:lnTo>
                    <a:pt x="515681" y="56896"/>
                  </a:lnTo>
                  <a:lnTo>
                    <a:pt x="514741" y="55788"/>
                  </a:lnTo>
                  <a:close/>
                </a:path>
                <a:path w="765175" h="146050">
                  <a:moveTo>
                    <a:pt x="568683" y="38449"/>
                  </a:moveTo>
                  <a:lnTo>
                    <a:pt x="546443" y="38449"/>
                  </a:lnTo>
                  <a:lnTo>
                    <a:pt x="546443" y="143807"/>
                  </a:lnTo>
                  <a:lnTo>
                    <a:pt x="568683" y="143807"/>
                  </a:lnTo>
                  <a:lnTo>
                    <a:pt x="568683" y="92918"/>
                  </a:lnTo>
                  <a:lnTo>
                    <a:pt x="569225" y="83753"/>
                  </a:lnTo>
                  <a:lnTo>
                    <a:pt x="588347" y="58239"/>
                  </a:lnTo>
                  <a:lnTo>
                    <a:pt x="602420" y="58239"/>
                  </a:lnTo>
                  <a:lnTo>
                    <a:pt x="602420" y="51642"/>
                  </a:lnTo>
                  <a:lnTo>
                    <a:pt x="568683" y="51642"/>
                  </a:lnTo>
                  <a:lnTo>
                    <a:pt x="568683" y="38449"/>
                  </a:lnTo>
                  <a:close/>
                </a:path>
                <a:path w="765175" h="146050">
                  <a:moveTo>
                    <a:pt x="602420" y="36564"/>
                  </a:moveTo>
                  <a:lnTo>
                    <a:pt x="593185" y="36564"/>
                  </a:lnTo>
                  <a:lnTo>
                    <a:pt x="587279" y="37695"/>
                  </a:lnTo>
                  <a:lnTo>
                    <a:pt x="582253" y="39956"/>
                  </a:lnTo>
                  <a:lnTo>
                    <a:pt x="577353" y="42218"/>
                  </a:lnTo>
                  <a:lnTo>
                    <a:pt x="572829" y="46113"/>
                  </a:lnTo>
                  <a:lnTo>
                    <a:pt x="568683" y="51642"/>
                  </a:lnTo>
                  <a:lnTo>
                    <a:pt x="602420" y="51642"/>
                  </a:lnTo>
                  <a:lnTo>
                    <a:pt x="602420" y="36564"/>
                  </a:lnTo>
                  <a:close/>
                </a:path>
                <a:path w="765175" h="146050">
                  <a:moveTo>
                    <a:pt x="640650" y="38449"/>
                  </a:moveTo>
                  <a:lnTo>
                    <a:pt x="618410" y="38449"/>
                  </a:lnTo>
                  <a:lnTo>
                    <a:pt x="618410" y="143807"/>
                  </a:lnTo>
                  <a:lnTo>
                    <a:pt x="640650" y="143807"/>
                  </a:lnTo>
                  <a:lnTo>
                    <a:pt x="640650" y="83180"/>
                  </a:lnTo>
                  <a:lnTo>
                    <a:pt x="641186" y="77337"/>
                  </a:lnTo>
                  <a:lnTo>
                    <a:pt x="648000" y="61254"/>
                  </a:lnTo>
                  <a:lnTo>
                    <a:pt x="651267" y="57233"/>
                  </a:lnTo>
                  <a:lnTo>
                    <a:pt x="655916" y="55223"/>
                  </a:lnTo>
                  <a:lnTo>
                    <a:pt x="761096" y="55223"/>
                  </a:lnTo>
                  <a:lnTo>
                    <a:pt x="760706" y="54281"/>
                  </a:lnTo>
                  <a:lnTo>
                    <a:pt x="698323" y="54281"/>
                  </a:lnTo>
                  <a:lnTo>
                    <a:pt x="697865" y="52773"/>
                  </a:lnTo>
                  <a:lnTo>
                    <a:pt x="640650" y="52773"/>
                  </a:lnTo>
                  <a:lnTo>
                    <a:pt x="640650" y="38449"/>
                  </a:lnTo>
                  <a:close/>
                </a:path>
                <a:path w="765175" h="146050">
                  <a:moveTo>
                    <a:pt x="718176" y="55223"/>
                  </a:moveTo>
                  <a:lnTo>
                    <a:pt x="667853" y="55223"/>
                  </a:lnTo>
                  <a:lnTo>
                    <a:pt x="672427" y="57233"/>
                  </a:lnTo>
                  <a:lnTo>
                    <a:pt x="675518" y="61066"/>
                  </a:lnTo>
                  <a:lnTo>
                    <a:pt x="678785" y="64961"/>
                  </a:lnTo>
                  <a:lnTo>
                    <a:pt x="680418" y="70678"/>
                  </a:lnTo>
                  <a:lnTo>
                    <a:pt x="680418" y="143807"/>
                  </a:lnTo>
                  <a:lnTo>
                    <a:pt x="702658" y="143807"/>
                  </a:lnTo>
                  <a:lnTo>
                    <a:pt x="702679" y="83180"/>
                  </a:lnTo>
                  <a:lnTo>
                    <a:pt x="713288" y="57233"/>
                  </a:lnTo>
                  <a:lnTo>
                    <a:pt x="713083" y="57233"/>
                  </a:lnTo>
                  <a:lnTo>
                    <a:pt x="718176" y="55223"/>
                  </a:lnTo>
                  <a:close/>
                </a:path>
                <a:path w="765175" h="146050">
                  <a:moveTo>
                    <a:pt x="761096" y="55223"/>
                  </a:moveTo>
                  <a:lnTo>
                    <a:pt x="730113" y="55223"/>
                  </a:lnTo>
                  <a:lnTo>
                    <a:pt x="734624" y="57233"/>
                  </a:lnTo>
                  <a:lnTo>
                    <a:pt x="740856" y="64961"/>
                  </a:lnTo>
                  <a:lnTo>
                    <a:pt x="742427" y="70678"/>
                  </a:lnTo>
                  <a:lnTo>
                    <a:pt x="742427" y="143807"/>
                  </a:lnTo>
                  <a:lnTo>
                    <a:pt x="764667" y="143807"/>
                  </a:lnTo>
                  <a:lnTo>
                    <a:pt x="764667" y="74824"/>
                  </a:lnTo>
                  <a:lnTo>
                    <a:pt x="764225" y="67788"/>
                  </a:lnTo>
                  <a:lnTo>
                    <a:pt x="764125" y="66202"/>
                  </a:lnTo>
                  <a:lnTo>
                    <a:pt x="762500" y="58616"/>
                  </a:lnTo>
                  <a:lnTo>
                    <a:pt x="761096" y="55223"/>
                  </a:lnTo>
                  <a:close/>
                </a:path>
                <a:path w="765175" h="146050">
                  <a:moveTo>
                    <a:pt x="729799" y="36564"/>
                  </a:moveTo>
                  <a:lnTo>
                    <a:pt x="719562" y="37671"/>
                  </a:lnTo>
                  <a:lnTo>
                    <a:pt x="710904" y="40993"/>
                  </a:lnTo>
                  <a:lnTo>
                    <a:pt x="703808" y="46553"/>
                  </a:lnTo>
                  <a:lnTo>
                    <a:pt x="698323" y="54281"/>
                  </a:lnTo>
                  <a:lnTo>
                    <a:pt x="760706" y="54281"/>
                  </a:lnTo>
                  <a:lnTo>
                    <a:pt x="729799" y="36564"/>
                  </a:lnTo>
                  <a:close/>
                </a:path>
                <a:path w="765175" h="146050">
                  <a:moveTo>
                    <a:pt x="677089" y="36564"/>
                  </a:moveTo>
                  <a:lnTo>
                    <a:pt x="664272" y="36564"/>
                  </a:lnTo>
                  <a:lnTo>
                    <a:pt x="658995" y="37820"/>
                  </a:lnTo>
                  <a:lnTo>
                    <a:pt x="654220" y="40333"/>
                  </a:lnTo>
                  <a:lnTo>
                    <a:pt x="649571" y="42846"/>
                  </a:lnTo>
                  <a:lnTo>
                    <a:pt x="645048" y="46993"/>
                  </a:lnTo>
                  <a:lnTo>
                    <a:pt x="640650" y="52773"/>
                  </a:lnTo>
                  <a:lnTo>
                    <a:pt x="697865" y="52773"/>
                  </a:lnTo>
                  <a:lnTo>
                    <a:pt x="696564" y="48501"/>
                  </a:lnTo>
                  <a:lnTo>
                    <a:pt x="693172" y="44103"/>
                  </a:lnTo>
                  <a:lnTo>
                    <a:pt x="683120" y="38072"/>
                  </a:lnTo>
                  <a:lnTo>
                    <a:pt x="677089" y="36564"/>
                  </a:lnTo>
                  <a:close/>
                </a:path>
              </a:pathLst>
            </a:custGeom>
            <a:solidFill>
              <a:srgbClr val="FFFFFF"/>
            </a:solidFill>
          </p:spPr>
          <p:txBody>
            <a:bodyPr wrap="square" lIns="0" tIns="0" rIns="0" bIns="0" rtlCol="0"/>
            <a:lstStyle/>
            <a:p>
              <a:endParaRPr dirty="0"/>
            </a:p>
          </p:txBody>
        </p:sp>
        <p:sp>
          <p:nvSpPr>
            <p:cNvPr id="21" name="object 21"/>
            <p:cNvSpPr/>
            <p:nvPr/>
          </p:nvSpPr>
          <p:spPr>
            <a:xfrm>
              <a:off x="3560101" y="2910906"/>
              <a:ext cx="1780539" cy="838200"/>
            </a:xfrm>
            <a:custGeom>
              <a:avLst/>
              <a:gdLst/>
              <a:ahLst/>
              <a:cxnLst/>
              <a:rect l="l" t="t" r="r" b="b"/>
              <a:pathLst>
                <a:path w="1780539" h="838200">
                  <a:moveTo>
                    <a:pt x="1780050" y="0"/>
                  </a:moveTo>
                  <a:lnTo>
                    <a:pt x="0" y="0"/>
                  </a:lnTo>
                  <a:lnTo>
                    <a:pt x="0" y="837670"/>
                  </a:lnTo>
                  <a:lnTo>
                    <a:pt x="1780050" y="837670"/>
                  </a:lnTo>
                  <a:lnTo>
                    <a:pt x="1780050" y="0"/>
                  </a:lnTo>
                  <a:close/>
                </a:path>
              </a:pathLst>
            </a:custGeom>
            <a:solidFill>
              <a:srgbClr val="262626"/>
            </a:solidFill>
          </p:spPr>
          <p:txBody>
            <a:bodyPr wrap="square" lIns="0" tIns="0" rIns="0" bIns="0" rtlCol="0"/>
            <a:lstStyle/>
            <a:p>
              <a:endParaRPr dirty="0"/>
            </a:p>
          </p:txBody>
        </p:sp>
        <p:sp>
          <p:nvSpPr>
            <p:cNvPr id="22" name="object 22"/>
            <p:cNvSpPr/>
            <p:nvPr/>
          </p:nvSpPr>
          <p:spPr>
            <a:xfrm>
              <a:off x="3967564" y="3251733"/>
              <a:ext cx="955040" cy="186690"/>
            </a:xfrm>
            <a:custGeom>
              <a:avLst/>
              <a:gdLst/>
              <a:ahLst/>
              <a:cxnLst/>
              <a:rect l="l" t="t" r="r" b="b"/>
              <a:pathLst>
                <a:path w="955039" h="186689">
                  <a:moveTo>
                    <a:pt x="77840" y="2261"/>
                  </a:moveTo>
                  <a:lnTo>
                    <a:pt x="51453" y="2261"/>
                  </a:lnTo>
                  <a:lnTo>
                    <a:pt x="0" y="146068"/>
                  </a:lnTo>
                  <a:lnTo>
                    <a:pt x="24878" y="146068"/>
                  </a:lnTo>
                  <a:lnTo>
                    <a:pt x="35621" y="114593"/>
                  </a:lnTo>
                  <a:lnTo>
                    <a:pt x="118032" y="114593"/>
                  </a:lnTo>
                  <a:lnTo>
                    <a:pt x="110547" y="93672"/>
                  </a:lnTo>
                  <a:lnTo>
                    <a:pt x="42595" y="93672"/>
                  </a:lnTo>
                  <a:lnTo>
                    <a:pt x="64647" y="27894"/>
                  </a:lnTo>
                  <a:lnTo>
                    <a:pt x="87011" y="27894"/>
                  </a:lnTo>
                  <a:lnTo>
                    <a:pt x="77840" y="2261"/>
                  </a:lnTo>
                  <a:close/>
                </a:path>
                <a:path w="955039" h="186689">
                  <a:moveTo>
                    <a:pt x="118032" y="114593"/>
                  </a:moveTo>
                  <a:lnTo>
                    <a:pt x="93861" y="114593"/>
                  </a:lnTo>
                  <a:lnTo>
                    <a:pt x="104415" y="146068"/>
                  </a:lnTo>
                  <a:lnTo>
                    <a:pt x="129294" y="146068"/>
                  </a:lnTo>
                  <a:lnTo>
                    <a:pt x="118032" y="114593"/>
                  </a:lnTo>
                  <a:close/>
                </a:path>
                <a:path w="955039" h="186689">
                  <a:moveTo>
                    <a:pt x="147834" y="40710"/>
                  </a:moveTo>
                  <a:lnTo>
                    <a:pt x="123709" y="40710"/>
                  </a:lnTo>
                  <a:lnTo>
                    <a:pt x="162535" y="146068"/>
                  </a:lnTo>
                  <a:lnTo>
                    <a:pt x="180629" y="146068"/>
                  </a:lnTo>
                  <a:lnTo>
                    <a:pt x="193610" y="111012"/>
                  </a:lnTo>
                  <a:lnTo>
                    <a:pt x="171393" y="111012"/>
                  </a:lnTo>
                  <a:lnTo>
                    <a:pt x="147834" y="40710"/>
                  </a:lnTo>
                  <a:close/>
                </a:path>
                <a:path w="955039" h="186689">
                  <a:moveTo>
                    <a:pt x="219643" y="40710"/>
                  </a:moveTo>
                  <a:lnTo>
                    <a:pt x="195707" y="40710"/>
                  </a:lnTo>
                  <a:lnTo>
                    <a:pt x="171393" y="111012"/>
                  </a:lnTo>
                  <a:lnTo>
                    <a:pt x="193610" y="111012"/>
                  </a:lnTo>
                  <a:lnTo>
                    <a:pt x="219643" y="40710"/>
                  </a:lnTo>
                  <a:close/>
                </a:path>
                <a:path w="955039" h="186689">
                  <a:moveTo>
                    <a:pt x="87011" y="27894"/>
                  </a:moveTo>
                  <a:lnTo>
                    <a:pt x="64647" y="27894"/>
                  </a:lnTo>
                  <a:lnTo>
                    <a:pt x="86698" y="93672"/>
                  </a:lnTo>
                  <a:lnTo>
                    <a:pt x="110547" y="93672"/>
                  </a:lnTo>
                  <a:lnTo>
                    <a:pt x="87011" y="27894"/>
                  </a:lnTo>
                  <a:close/>
                </a:path>
                <a:path w="955039" h="186689">
                  <a:moveTo>
                    <a:pt x="254208" y="152665"/>
                  </a:moveTo>
                  <a:lnTo>
                    <a:pt x="231779" y="152665"/>
                  </a:lnTo>
                  <a:lnTo>
                    <a:pt x="233923" y="161229"/>
                  </a:lnTo>
                  <a:lnTo>
                    <a:pt x="271029" y="186108"/>
                  </a:lnTo>
                  <a:lnTo>
                    <a:pt x="280029" y="186591"/>
                  </a:lnTo>
                  <a:lnTo>
                    <a:pt x="290808" y="185931"/>
                  </a:lnTo>
                  <a:lnTo>
                    <a:pt x="321925" y="168685"/>
                  </a:lnTo>
                  <a:lnTo>
                    <a:pt x="272679" y="168685"/>
                  </a:lnTo>
                  <a:lnTo>
                    <a:pt x="267024" y="167366"/>
                  </a:lnTo>
                  <a:lnTo>
                    <a:pt x="262878" y="164727"/>
                  </a:lnTo>
                  <a:lnTo>
                    <a:pt x="258731" y="162214"/>
                  </a:lnTo>
                  <a:lnTo>
                    <a:pt x="255932" y="158319"/>
                  </a:lnTo>
                  <a:lnTo>
                    <a:pt x="254208" y="152665"/>
                  </a:lnTo>
                  <a:close/>
                </a:path>
                <a:path w="955039" h="186689">
                  <a:moveTo>
                    <a:pt x="328656" y="130236"/>
                  </a:moveTo>
                  <a:lnTo>
                    <a:pt x="306416" y="130236"/>
                  </a:lnTo>
                  <a:lnTo>
                    <a:pt x="306392" y="152665"/>
                  </a:lnTo>
                  <a:lnTo>
                    <a:pt x="304217" y="158319"/>
                  </a:lnTo>
                  <a:lnTo>
                    <a:pt x="299819" y="162466"/>
                  </a:lnTo>
                  <a:lnTo>
                    <a:pt x="295547" y="166612"/>
                  </a:lnTo>
                  <a:lnTo>
                    <a:pt x="288887" y="168685"/>
                  </a:lnTo>
                  <a:lnTo>
                    <a:pt x="321925" y="168685"/>
                  </a:lnTo>
                  <a:lnTo>
                    <a:pt x="325405" y="161806"/>
                  </a:lnTo>
                  <a:lnTo>
                    <a:pt x="327843" y="151935"/>
                  </a:lnTo>
                  <a:lnTo>
                    <a:pt x="328625" y="140665"/>
                  </a:lnTo>
                  <a:lnTo>
                    <a:pt x="328656" y="130236"/>
                  </a:lnTo>
                  <a:close/>
                </a:path>
                <a:path w="955039" h="186689">
                  <a:moveTo>
                    <a:pt x="281725" y="38826"/>
                  </a:moveTo>
                  <a:lnTo>
                    <a:pt x="265893" y="38826"/>
                  </a:lnTo>
                  <a:lnTo>
                    <a:pt x="257852" y="41150"/>
                  </a:lnTo>
                  <a:lnTo>
                    <a:pt x="250815" y="45799"/>
                  </a:lnTo>
                  <a:lnTo>
                    <a:pt x="243779" y="50323"/>
                  </a:lnTo>
                  <a:lnTo>
                    <a:pt x="228584" y="92730"/>
                  </a:lnTo>
                  <a:lnTo>
                    <a:pt x="228575" y="92918"/>
                  </a:lnTo>
                  <a:lnTo>
                    <a:pt x="228889" y="99389"/>
                  </a:lnTo>
                  <a:lnTo>
                    <a:pt x="228940" y="100445"/>
                  </a:lnTo>
                  <a:lnTo>
                    <a:pt x="250815" y="139849"/>
                  </a:lnTo>
                  <a:lnTo>
                    <a:pt x="265956" y="146634"/>
                  </a:lnTo>
                  <a:lnTo>
                    <a:pt x="281788" y="146634"/>
                  </a:lnTo>
                  <a:lnTo>
                    <a:pt x="287568" y="145440"/>
                  </a:lnTo>
                  <a:lnTo>
                    <a:pt x="297369" y="140665"/>
                  </a:lnTo>
                  <a:lnTo>
                    <a:pt x="302018" y="136393"/>
                  </a:lnTo>
                  <a:lnTo>
                    <a:pt x="306416" y="130236"/>
                  </a:lnTo>
                  <a:lnTo>
                    <a:pt x="328656" y="130236"/>
                  </a:lnTo>
                  <a:lnTo>
                    <a:pt x="328656" y="127409"/>
                  </a:lnTo>
                  <a:lnTo>
                    <a:pt x="270919" y="127409"/>
                  </a:lnTo>
                  <a:lnTo>
                    <a:pt x="264009" y="124142"/>
                  </a:lnTo>
                  <a:lnTo>
                    <a:pt x="258731" y="117608"/>
                  </a:lnTo>
                  <a:lnTo>
                    <a:pt x="255351" y="112378"/>
                  </a:lnTo>
                  <a:lnTo>
                    <a:pt x="252936" y="106488"/>
                  </a:lnTo>
                  <a:lnTo>
                    <a:pt x="251599" y="100445"/>
                  </a:lnTo>
                  <a:lnTo>
                    <a:pt x="251487" y="99939"/>
                  </a:lnTo>
                  <a:lnTo>
                    <a:pt x="251016" y="92918"/>
                  </a:lnTo>
                  <a:lnTo>
                    <a:pt x="251004" y="92730"/>
                  </a:lnTo>
                  <a:lnTo>
                    <a:pt x="251447" y="86196"/>
                  </a:lnTo>
                  <a:lnTo>
                    <a:pt x="270919" y="58050"/>
                  </a:lnTo>
                  <a:lnTo>
                    <a:pt x="328656" y="58050"/>
                  </a:lnTo>
                  <a:lnTo>
                    <a:pt x="328656" y="55034"/>
                  </a:lnTo>
                  <a:lnTo>
                    <a:pt x="306416" y="55034"/>
                  </a:lnTo>
                  <a:lnTo>
                    <a:pt x="301892" y="49003"/>
                  </a:lnTo>
                  <a:lnTo>
                    <a:pt x="297180" y="44794"/>
                  </a:lnTo>
                  <a:lnTo>
                    <a:pt x="292280" y="42407"/>
                  </a:lnTo>
                  <a:lnTo>
                    <a:pt x="287505" y="40019"/>
                  </a:lnTo>
                  <a:lnTo>
                    <a:pt x="281725" y="38826"/>
                  </a:lnTo>
                  <a:close/>
                </a:path>
                <a:path w="955039" h="186689">
                  <a:moveTo>
                    <a:pt x="328656" y="58050"/>
                  </a:moveTo>
                  <a:lnTo>
                    <a:pt x="285118" y="58050"/>
                  </a:lnTo>
                  <a:lnTo>
                    <a:pt x="290144" y="59558"/>
                  </a:lnTo>
                  <a:lnTo>
                    <a:pt x="298940" y="65589"/>
                  </a:lnTo>
                  <a:lnTo>
                    <a:pt x="302395" y="69736"/>
                  </a:lnTo>
                  <a:lnTo>
                    <a:pt x="307421" y="80290"/>
                  </a:lnTo>
                  <a:lnTo>
                    <a:pt x="308489" y="85308"/>
                  </a:lnTo>
                  <a:lnTo>
                    <a:pt x="308455" y="100445"/>
                  </a:lnTo>
                  <a:lnTo>
                    <a:pt x="307421" y="105358"/>
                  </a:lnTo>
                  <a:lnTo>
                    <a:pt x="304908" y="110635"/>
                  </a:lnTo>
                  <a:lnTo>
                    <a:pt x="302521" y="115787"/>
                  </a:lnTo>
                  <a:lnTo>
                    <a:pt x="299065" y="119870"/>
                  </a:lnTo>
                  <a:lnTo>
                    <a:pt x="294542" y="122886"/>
                  </a:lnTo>
                  <a:lnTo>
                    <a:pt x="290144" y="125901"/>
                  </a:lnTo>
                  <a:lnTo>
                    <a:pt x="285118" y="127409"/>
                  </a:lnTo>
                  <a:lnTo>
                    <a:pt x="328656" y="127409"/>
                  </a:lnTo>
                  <a:lnTo>
                    <a:pt x="328656" y="58050"/>
                  </a:lnTo>
                  <a:close/>
                </a:path>
                <a:path w="955039" h="186689">
                  <a:moveTo>
                    <a:pt x="328656" y="40710"/>
                  </a:moveTo>
                  <a:lnTo>
                    <a:pt x="306416" y="40710"/>
                  </a:lnTo>
                  <a:lnTo>
                    <a:pt x="306416" y="55034"/>
                  </a:lnTo>
                  <a:lnTo>
                    <a:pt x="328656" y="55034"/>
                  </a:lnTo>
                  <a:lnTo>
                    <a:pt x="328656" y="40710"/>
                  </a:lnTo>
                  <a:close/>
                </a:path>
                <a:path w="955039" h="186689">
                  <a:moveTo>
                    <a:pt x="366532" y="120624"/>
                  </a:moveTo>
                  <a:lnTo>
                    <a:pt x="358993" y="120624"/>
                  </a:lnTo>
                  <a:lnTo>
                    <a:pt x="355597" y="122006"/>
                  </a:lnTo>
                  <a:lnTo>
                    <a:pt x="350134" y="127221"/>
                  </a:lnTo>
                  <a:lnTo>
                    <a:pt x="348752" y="130550"/>
                  </a:lnTo>
                  <a:lnTo>
                    <a:pt x="348752" y="138090"/>
                  </a:lnTo>
                  <a:lnTo>
                    <a:pt x="358993" y="148142"/>
                  </a:lnTo>
                  <a:lnTo>
                    <a:pt x="366532" y="148142"/>
                  </a:lnTo>
                  <a:lnTo>
                    <a:pt x="376270" y="130550"/>
                  </a:lnTo>
                  <a:lnTo>
                    <a:pt x="374950" y="127409"/>
                  </a:lnTo>
                  <a:lnTo>
                    <a:pt x="372312" y="124771"/>
                  </a:lnTo>
                  <a:lnTo>
                    <a:pt x="369673" y="122006"/>
                  </a:lnTo>
                  <a:lnTo>
                    <a:pt x="366532" y="120624"/>
                  </a:lnTo>
                  <a:close/>
                </a:path>
                <a:path w="955039" h="186689">
                  <a:moveTo>
                    <a:pt x="470117" y="40710"/>
                  </a:moveTo>
                  <a:lnTo>
                    <a:pt x="447877" y="40710"/>
                  </a:lnTo>
                  <a:lnTo>
                    <a:pt x="447877" y="146068"/>
                  </a:lnTo>
                  <a:lnTo>
                    <a:pt x="470117" y="146068"/>
                  </a:lnTo>
                  <a:lnTo>
                    <a:pt x="470117" y="95180"/>
                  </a:lnTo>
                  <a:lnTo>
                    <a:pt x="470659" y="86015"/>
                  </a:lnTo>
                  <a:lnTo>
                    <a:pt x="489782" y="60500"/>
                  </a:lnTo>
                  <a:lnTo>
                    <a:pt x="503855" y="60500"/>
                  </a:lnTo>
                  <a:lnTo>
                    <a:pt x="503855" y="53904"/>
                  </a:lnTo>
                  <a:lnTo>
                    <a:pt x="470117" y="53904"/>
                  </a:lnTo>
                  <a:lnTo>
                    <a:pt x="470117" y="40710"/>
                  </a:lnTo>
                  <a:close/>
                </a:path>
                <a:path w="955039" h="186689">
                  <a:moveTo>
                    <a:pt x="503855" y="38826"/>
                  </a:moveTo>
                  <a:lnTo>
                    <a:pt x="494619" y="38826"/>
                  </a:lnTo>
                  <a:lnTo>
                    <a:pt x="488714" y="39956"/>
                  </a:lnTo>
                  <a:lnTo>
                    <a:pt x="483688" y="42218"/>
                  </a:lnTo>
                  <a:lnTo>
                    <a:pt x="478787" y="44480"/>
                  </a:lnTo>
                  <a:lnTo>
                    <a:pt x="474264" y="48375"/>
                  </a:lnTo>
                  <a:lnTo>
                    <a:pt x="470117" y="53904"/>
                  </a:lnTo>
                  <a:lnTo>
                    <a:pt x="503855" y="53904"/>
                  </a:lnTo>
                  <a:lnTo>
                    <a:pt x="503855" y="38826"/>
                  </a:lnTo>
                  <a:close/>
                </a:path>
                <a:path w="955039" h="186689">
                  <a:moveTo>
                    <a:pt x="600390" y="56731"/>
                  </a:moveTo>
                  <a:lnTo>
                    <a:pt x="568569" y="56731"/>
                  </a:lnTo>
                  <a:lnTo>
                    <a:pt x="573846" y="58678"/>
                  </a:lnTo>
                  <a:lnTo>
                    <a:pt x="577742" y="62574"/>
                  </a:lnTo>
                  <a:lnTo>
                    <a:pt x="581385" y="66343"/>
                  </a:lnTo>
                  <a:lnTo>
                    <a:pt x="583270" y="71746"/>
                  </a:lnTo>
                  <a:lnTo>
                    <a:pt x="583396" y="78782"/>
                  </a:lnTo>
                  <a:lnTo>
                    <a:pt x="550036" y="85002"/>
                  </a:lnTo>
                  <a:lnTo>
                    <a:pt x="542426" y="86781"/>
                  </a:lnTo>
                  <a:lnTo>
                    <a:pt x="514037" y="117420"/>
                  </a:lnTo>
                  <a:lnTo>
                    <a:pt x="514037" y="127095"/>
                  </a:lnTo>
                  <a:lnTo>
                    <a:pt x="517178" y="134634"/>
                  </a:lnTo>
                  <a:lnTo>
                    <a:pt x="523460" y="140037"/>
                  </a:lnTo>
                  <a:lnTo>
                    <a:pt x="528549" y="143583"/>
                  </a:lnTo>
                  <a:lnTo>
                    <a:pt x="534573" y="146194"/>
                  </a:lnTo>
                  <a:lnTo>
                    <a:pt x="534733" y="146194"/>
                  </a:lnTo>
                  <a:lnTo>
                    <a:pt x="540989" y="147635"/>
                  </a:lnTo>
                  <a:lnTo>
                    <a:pt x="548339" y="148142"/>
                  </a:lnTo>
                  <a:lnTo>
                    <a:pt x="558643" y="148142"/>
                  </a:lnTo>
                  <a:lnTo>
                    <a:pt x="566747" y="146194"/>
                  </a:lnTo>
                  <a:lnTo>
                    <a:pt x="572653" y="142299"/>
                  </a:lnTo>
                  <a:lnTo>
                    <a:pt x="576925" y="139535"/>
                  </a:lnTo>
                  <a:lnTo>
                    <a:pt x="580443" y="135765"/>
                  </a:lnTo>
                  <a:lnTo>
                    <a:pt x="583207" y="130990"/>
                  </a:lnTo>
                  <a:lnTo>
                    <a:pt x="605448" y="130990"/>
                  </a:lnTo>
                  <a:lnTo>
                    <a:pt x="605448" y="130048"/>
                  </a:lnTo>
                  <a:lnTo>
                    <a:pt x="548088" y="130048"/>
                  </a:lnTo>
                  <a:lnTo>
                    <a:pt x="544172" y="128980"/>
                  </a:lnTo>
                  <a:lnTo>
                    <a:pt x="544029" y="128980"/>
                  </a:lnTo>
                  <a:lnTo>
                    <a:pt x="540800" y="126655"/>
                  </a:lnTo>
                  <a:lnTo>
                    <a:pt x="537785" y="124268"/>
                  </a:lnTo>
                  <a:lnTo>
                    <a:pt x="536277" y="121001"/>
                  </a:lnTo>
                  <a:lnTo>
                    <a:pt x="536277" y="113085"/>
                  </a:lnTo>
                  <a:lnTo>
                    <a:pt x="583584" y="95557"/>
                  </a:lnTo>
                  <a:lnTo>
                    <a:pt x="605448" y="95557"/>
                  </a:lnTo>
                  <a:lnTo>
                    <a:pt x="605322" y="78782"/>
                  </a:lnTo>
                  <a:lnTo>
                    <a:pt x="604876" y="73882"/>
                  </a:lnTo>
                  <a:lnTo>
                    <a:pt x="604756" y="72563"/>
                  </a:lnTo>
                  <a:lnTo>
                    <a:pt x="603415" y="66343"/>
                  </a:lnTo>
                  <a:lnTo>
                    <a:pt x="602118" y="59746"/>
                  </a:lnTo>
                  <a:lnTo>
                    <a:pt x="600390" y="56731"/>
                  </a:lnTo>
                  <a:close/>
                </a:path>
                <a:path w="955039" h="186689">
                  <a:moveTo>
                    <a:pt x="605448" y="130990"/>
                  </a:moveTo>
                  <a:lnTo>
                    <a:pt x="583207" y="130990"/>
                  </a:lnTo>
                  <a:lnTo>
                    <a:pt x="583207" y="146194"/>
                  </a:lnTo>
                  <a:lnTo>
                    <a:pt x="605448" y="146194"/>
                  </a:lnTo>
                  <a:lnTo>
                    <a:pt x="605448" y="130990"/>
                  </a:lnTo>
                  <a:close/>
                </a:path>
                <a:path w="955039" h="186689">
                  <a:moveTo>
                    <a:pt x="605448" y="95557"/>
                  </a:moveTo>
                  <a:lnTo>
                    <a:pt x="583584" y="95557"/>
                  </a:lnTo>
                  <a:lnTo>
                    <a:pt x="583460" y="104274"/>
                  </a:lnTo>
                  <a:lnTo>
                    <a:pt x="582391" y="110069"/>
                  </a:lnTo>
                  <a:lnTo>
                    <a:pt x="580003" y="114970"/>
                  </a:lnTo>
                  <a:lnTo>
                    <a:pt x="577742" y="119870"/>
                  </a:lnTo>
                  <a:lnTo>
                    <a:pt x="573658" y="123828"/>
                  </a:lnTo>
                  <a:lnTo>
                    <a:pt x="567752" y="126844"/>
                  </a:lnTo>
                  <a:lnTo>
                    <a:pt x="563229" y="128980"/>
                  </a:lnTo>
                  <a:lnTo>
                    <a:pt x="558391" y="130048"/>
                  </a:lnTo>
                  <a:lnTo>
                    <a:pt x="605448" y="130048"/>
                  </a:lnTo>
                  <a:lnTo>
                    <a:pt x="605448" y="95557"/>
                  </a:lnTo>
                  <a:close/>
                </a:path>
                <a:path w="955039" h="186689">
                  <a:moveTo>
                    <a:pt x="568381" y="38826"/>
                  </a:moveTo>
                  <a:lnTo>
                    <a:pt x="562098" y="38826"/>
                  </a:lnTo>
                  <a:lnTo>
                    <a:pt x="554135" y="39391"/>
                  </a:lnTo>
                  <a:lnTo>
                    <a:pt x="519927" y="65895"/>
                  </a:lnTo>
                  <a:lnTo>
                    <a:pt x="517995" y="73882"/>
                  </a:lnTo>
                  <a:lnTo>
                    <a:pt x="540235" y="73882"/>
                  </a:lnTo>
                  <a:lnTo>
                    <a:pt x="541240" y="68605"/>
                  </a:lnTo>
                  <a:lnTo>
                    <a:pt x="543753" y="64458"/>
                  </a:lnTo>
                  <a:lnTo>
                    <a:pt x="547774" y="61443"/>
                  </a:lnTo>
                  <a:lnTo>
                    <a:pt x="551795" y="58301"/>
                  </a:lnTo>
                  <a:lnTo>
                    <a:pt x="556507" y="56731"/>
                  </a:lnTo>
                  <a:lnTo>
                    <a:pt x="600390" y="56731"/>
                  </a:lnTo>
                  <a:lnTo>
                    <a:pt x="598914" y="54155"/>
                  </a:lnTo>
                  <a:lnTo>
                    <a:pt x="593762" y="49380"/>
                  </a:lnTo>
                  <a:lnTo>
                    <a:pt x="589867" y="45862"/>
                  </a:lnTo>
                  <a:lnTo>
                    <a:pt x="585155" y="43223"/>
                  </a:lnTo>
                  <a:lnTo>
                    <a:pt x="574223" y="39705"/>
                  </a:lnTo>
                  <a:lnTo>
                    <a:pt x="568381" y="38826"/>
                  </a:lnTo>
                  <a:close/>
                </a:path>
                <a:path w="955039" h="186689">
                  <a:moveTo>
                    <a:pt x="659340" y="59181"/>
                  </a:moveTo>
                  <a:lnTo>
                    <a:pt x="637100" y="59181"/>
                  </a:lnTo>
                  <a:lnTo>
                    <a:pt x="637100" y="130425"/>
                  </a:lnTo>
                  <a:lnTo>
                    <a:pt x="639173" y="136645"/>
                  </a:lnTo>
                  <a:lnTo>
                    <a:pt x="647466" y="144184"/>
                  </a:lnTo>
                  <a:lnTo>
                    <a:pt x="653623" y="146068"/>
                  </a:lnTo>
                  <a:lnTo>
                    <a:pt x="680638" y="146068"/>
                  </a:lnTo>
                  <a:lnTo>
                    <a:pt x="680638" y="127409"/>
                  </a:lnTo>
                  <a:lnTo>
                    <a:pt x="665245" y="127409"/>
                  </a:lnTo>
                  <a:lnTo>
                    <a:pt x="662481" y="126467"/>
                  </a:lnTo>
                  <a:lnTo>
                    <a:pt x="661225" y="124582"/>
                  </a:lnTo>
                  <a:lnTo>
                    <a:pt x="659968" y="122572"/>
                  </a:lnTo>
                  <a:lnTo>
                    <a:pt x="659340" y="119556"/>
                  </a:lnTo>
                  <a:lnTo>
                    <a:pt x="659340" y="59181"/>
                  </a:lnTo>
                  <a:close/>
                </a:path>
                <a:path w="955039" h="186689">
                  <a:moveTo>
                    <a:pt x="680826" y="40710"/>
                  </a:moveTo>
                  <a:lnTo>
                    <a:pt x="621268" y="40710"/>
                  </a:lnTo>
                  <a:lnTo>
                    <a:pt x="621268" y="59181"/>
                  </a:lnTo>
                  <a:lnTo>
                    <a:pt x="680826" y="59181"/>
                  </a:lnTo>
                  <a:lnTo>
                    <a:pt x="680826" y="40710"/>
                  </a:lnTo>
                  <a:close/>
                </a:path>
                <a:path w="955039" h="186689">
                  <a:moveTo>
                    <a:pt x="659340" y="2261"/>
                  </a:moveTo>
                  <a:lnTo>
                    <a:pt x="637100" y="2261"/>
                  </a:lnTo>
                  <a:lnTo>
                    <a:pt x="637100" y="40710"/>
                  </a:lnTo>
                  <a:lnTo>
                    <a:pt x="659340" y="40710"/>
                  </a:lnTo>
                  <a:lnTo>
                    <a:pt x="659340" y="2261"/>
                  </a:lnTo>
                  <a:close/>
                </a:path>
                <a:path w="955039" h="186689">
                  <a:moveTo>
                    <a:pt x="721909" y="40710"/>
                  </a:moveTo>
                  <a:lnTo>
                    <a:pt x="699669" y="40710"/>
                  </a:lnTo>
                  <a:lnTo>
                    <a:pt x="699669" y="146068"/>
                  </a:lnTo>
                  <a:lnTo>
                    <a:pt x="721909" y="146068"/>
                  </a:lnTo>
                  <a:lnTo>
                    <a:pt x="721909" y="40710"/>
                  </a:lnTo>
                  <a:close/>
                </a:path>
                <a:path w="955039" h="186689">
                  <a:moveTo>
                    <a:pt x="714936" y="0"/>
                  </a:moveTo>
                  <a:lnTo>
                    <a:pt x="706769" y="0"/>
                  </a:lnTo>
                  <a:lnTo>
                    <a:pt x="703313" y="1319"/>
                  </a:lnTo>
                  <a:lnTo>
                    <a:pt x="697659" y="6471"/>
                  </a:lnTo>
                  <a:lnTo>
                    <a:pt x="696277" y="9675"/>
                  </a:lnTo>
                  <a:lnTo>
                    <a:pt x="696277" y="17465"/>
                  </a:lnTo>
                  <a:lnTo>
                    <a:pt x="697659" y="20732"/>
                  </a:lnTo>
                  <a:lnTo>
                    <a:pt x="700423" y="23371"/>
                  </a:lnTo>
                  <a:lnTo>
                    <a:pt x="703313" y="25884"/>
                  </a:lnTo>
                  <a:lnTo>
                    <a:pt x="706769" y="27140"/>
                  </a:lnTo>
                  <a:lnTo>
                    <a:pt x="714936" y="27140"/>
                  </a:lnTo>
                  <a:lnTo>
                    <a:pt x="718391" y="25884"/>
                  </a:lnTo>
                  <a:lnTo>
                    <a:pt x="721156" y="23371"/>
                  </a:lnTo>
                  <a:lnTo>
                    <a:pt x="723920" y="20732"/>
                  </a:lnTo>
                  <a:lnTo>
                    <a:pt x="725302" y="17465"/>
                  </a:lnTo>
                  <a:lnTo>
                    <a:pt x="725302" y="9675"/>
                  </a:lnTo>
                  <a:lnTo>
                    <a:pt x="723920" y="6471"/>
                  </a:lnTo>
                  <a:lnTo>
                    <a:pt x="721156" y="3957"/>
                  </a:lnTo>
                  <a:lnTo>
                    <a:pt x="718391" y="1319"/>
                  </a:lnTo>
                  <a:lnTo>
                    <a:pt x="714936" y="0"/>
                  </a:lnTo>
                  <a:close/>
                </a:path>
                <a:path w="955039" h="186689">
                  <a:moveTo>
                    <a:pt x="768476" y="40710"/>
                  </a:moveTo>
                  <a:lnTo>
                    <a:pt x="746236" y="40710"/>
                  </a:lnTo>
                  <a:lnTo>
                    <a:pt x="746236" y="146068"/>
                  </a:lnTo>
                  <a:lnTo>
                    <a:pt x="768476" y="146068"/>
                  </a:lnTo>
                  <a:lnTo>
                    <a:pt x="768476" y="87075"/>
                  </a:lnTo>
                  <a:lnTo>
                    <a:pt x="769042" y="80542"/>
                  </a:lnTo>
                  <a:lnTo>
                    <a:pt x="771303" y="70992"/>
                  </a:lnTo>
                  <a:lnTo>
                    <a:pt x="773036" y="67348"/>
                  </a:lnTo>
                  <a:lnTo>
                    <a:pt x="773125" y="67160"/>
                  </a:lnTo>
                  <a:lnTo>
                    <a:pt x="775584" y="64333"/>
                  </a:lnTo>
                  <a:lnTo>
                    <a:pt x="779408" y="59746"/>
                  </a:lnTo>
                  <a:lnTo>
                    <a:pt x="785125" y="57485"/>
                  </a:lnTo>
                  <a:lnTo>
                    <a:pt x="830885" y="57485"/>
                  </a:lnTo>
                  <a:lnTo>
                    <a:pt x="830108" y="55977"/>
                  </a:lnTo>
                  <a:lnTo>
                    <a:pt x="829455" y="55034"/>
                  </a:lnTo>
                  <a:lnTo>
                    <a:pt x="768476" y="55034"/>
                  </a:lnTo>
                  <a:lnTo>
                    <a:pt x="768476" y="40710"/>
                  </a:lnTo>
                  <a:close/>
                </a:path>
                <a:path w="955039" h="186689">
                  <a:moveTo>
                    <a:pt x="830885" y="57485"/>
                  </a:moveTo>
                  <a:lnTo>
                    <a:pt x="799323" y="57485"/>
                  </a:lnTo>
                  <a:lnTo>
                    <a:pt x="804098" y="59181"/>
                  </a:lnTo>
                  <a:lnTo>
                    <a:pt x="807114" y="62574"/>
                  </a:lnTo>
                  <a:lnTo>
                    <a:pt x="808999" y="64584"/>
                  </a:lnTo>
                  <a:lnTo>
                    <a:pt x="810228" y="67160"/>
                  </a:lnTo>
                  <a:lnTo>
                    <a:pt x="810318" y="67348"/>
                  </a:lnTo>
                  <a:lnTo>
                    <a:pt x="811103" y="70992"/>
                  </a:lnTo>
                  <a:lnTo>
                    <a:pt x="811951" y="74385"/>
                  </a:lnTo>
                  <a:lnTo>
                    <a:pt x="812318" y="78154"/>
                  </a:lnTo>
                  <a:lnTo>
                    <a:pt x="812391" y="146068"/>
                  </a:lnTo>
                  <a:lnTo>
                    <a:pt x="834820" y="146068"/>
                  </a:lnTo>
                  <a:lnTo>
                    <a:pt x="834820" y="78154"/>
                  </a:lnTo>
                  <a:lnTo>
                    <a:pt x="834640" y="74385"/>
                  </a:lnTo>
                  <a:lnTo>
                    <a:pt x="834568" y="72877"/>
                  </a:lnTo>
                  <a:lnTo>
                    <a:pt x="833593" y="64584"/>
                  </a:lnTo>
                  <a:lnTo>
                    <a:pt x="833563" y="64333"/>
                  </a:lnTo>
                  <a:lnTo>
                    <a:pt x="832244" y="60123"/>
                  </a:lnTo>
                  <a:lnTo>
                    <a:pt x="830885" y="57485"/>
                  </a:lnTo>
                  <a:close/>
                </a:path>
                <a:path w="955039" h="186689">
                  <a:moveTo>
                    <a:pt x="797878" y="38826"/>
                  </a:moveTo>
                  <a:lnTo>
                    <a:pt x="791973" y="38826"/>
                  </a:lnTo>
                  <a:lnTo>
                    <a:pt x="786696" y="40019"/>
                  </a:lnTo>
                  <a:lnTo>
                    <a:pt x="777397" y="44794"/>
                  </a:lnTo>
                  <a:lnTo>
                    <a:pt x="772874" y="49003"/>
                  </a:lnTo>
                  <a:lnTo>
                    <a:pt x="768476" y="55034"/>
                  </a:lnTo>
                  <a:lnTo>
                    <a:pt x="829455" y="55034"/>
                  </a:lnTo>
                  <a:lnTo>
                    <a:pt x="824913" y="48473"/>
                  </a:lnTo>
                  <a:lnTo>
                    <a:pt x="817810" y="43113"/>
                  </a:lnTo>
                  <a:lnTo>
                    <a:pt x="809139" y="40019"/>
                  </a:lnTo>
                  <a:lnTo>
                    <a:pt x="810038" y="40019"/>
                  </a:lnTo>
                  <a:lnTo>
                    <a:pt x="797878" y="38826"/>
                  </a:lnTo>
                  <a:close/>
                </a:path>
                <a:path w="955039" h="186689">
                  <a:moveTo>
                    <a:pt x="880191" y="152665"/>
                  </a:moveTo>
                  <a:lnTo>
                    <a:pt x="857762" y="152665"/>
                  </a:lnTo>
                  <a:lnTo>
                    <a:pt x="859906" y="161229"/>
                  </a:lnTo>
                  <a:lnTo>
                    <a:pt x="897012" y="186108"/>
                  </a:lnTo>
                  <a:lnTo>
                    <a:pt x="906012" y="186591"/>
                  </a:lnTo>
                  <a:lnTo>
                    <a:pt x="916791" y="185931"/>
                  </a:lnTo>
                  <a:lnTo>
                    <a:pt x="947908" y="168685"/>
                  </a:lnTo>
                  <a:lnTo>
                    <a:pt x="898662" y="168685"/>
                  </a:lnTo>
                  <a:lnTo>
                    <a:pt x="893007" y="167366"/>
                  </a:lnTo>
                  <a:lnTo>
                    <a:pt x="888861" y="164727"/>
                  </a:lnTo>
                  <a:lnTo>
                    <a:pt x="884714" y="162214"/>
                  </a:lnTo>
                  <a:lnTo>
                    <a:pt x="881915" y="158319"/>
                  </a:lnTo>
                  <a:lnTo>
                    <a:pt x="880191" y="152665"/>
                  </a:lnTo>
                  <a:close/>
                </a:path>
                <a:path w="955039" h="186689">
                  <a:moveTo>
                    <a:pt x="954639" y="130236"/>
                  </a:moveTo>
                  <a:lnTo>
                    <a:pt x="932399" y="130236"/>
                  </a:lnTo>
                  <a:lnTo>
                    <a:pt x="932375" y="152665"/>
                  </a:lnTo>
                  <a:lnTo>
                    <a:pt x="930200" y="158319"/>
                  </a:lnTo>
                  <a:lnTo>
                    <a:pt x="925802" y="162466"/>
                  </a:lnTo>
                  <a:lnTo>
                    <a:pt x="921530" y="166612"/>
                  </a:lnTo>
                  <a:lnTo>
                    <a:pt x="914871" y="168685"/>
                  </a:lnTo>
                  <a:lnTo>
                    <a:pt x="947908" y="168685"/>
                  </a:lnTo>
                  <a:lnTo>
                    <a:pt x="951388" y="161806"/>
                  </a:lnTo>
                  <a:lnTo>
                    <a:pt x="953826" y="151935"/>
                  </a:lnTo>
                  <a:lnTo>
                    <a:pt x="954608" y="140665"/>
                  </a:lnTo>
                  <a:lnTo>
                    <a:pt x="954639" y="130236"/>
                  </a:lnTo>
                  <a:close/>
                </a:path>
                <a:path w="955039" h="186689">
                  <a:moveTo>
                    <a:pt x="907708" y="38826"/>
                  </a:moveTo>
                  <a:lnTo>
                    <a:pt x="891876" y="38826"/>
                  </a:lnTo>
                  <a:lnTo>
                    <a:pt x="883835" y="41150"/>
                  </a:lnTo>
                  <a:lnTo>
                    <a:pt x="876798" y="45799"/>
                  </a:lnTo>
                  <a:lnTo>
                    <a:pt x="869762" y="50323"/>
                  </a:lnTo>
                  <a:lnTo>
                    <a:pt x="854567" y="92730"/>
                  </a:lnTo>
                  <a:lnTo>
                    <a:pt x="854558" y="92918"/>
                  </a:lnTo>
                  <a:lnTo>
                    <a:pt x="869762" y="135200"/>
                  </a:lnTo>
                  <a:lnTo>
                    <a:pt x="891939" y="146634"/>
                  </a:lnTo>
                  <a:lnTo>
                    <a:pt x="907771" y="146634"/>
                  </a:lnTo>
                  <a:lnTo>
                    <a:pt x="913551" y="145440"/>
                  </a:lnTo>
                  <a:lnTo>
                    <a:pt x="923352" y="140665"/>
                  </a:lnTo>
                  <a:lnTo>
                    <a:pt x="928001" y="136393"/>
                  </a:lnTo>
                  <a:lnTo>
                    <a:pt x="932399" y="130236"/>
                  </a:lnTo>
                  <a:lnTo>
                    <a:pt x="954639" y="130236"/>
                  </a:lnTo>
                  <a:lnTo>
                    <a:pt x="954639" y="127409"/>
                  </a:lnTo>
                  <a:lnTo>
                    <a:pt x="896902" y="127409"/>
                  </a:lnTo>
                  <a:lnTo>
                    <a:pt x="889992" y="124142"/>
                  </a:lnTo>
                  <a:lnTo>
                    <a:pt x="884714" y="117608"/>
                  </a:lnTo>
                  <a:lnTo>
                    <a:pt x="881334" y="112378"/>
                  </a:lnTo>
                  <a:lnTo>
                    <a:pt x="878919" y="106488"/>
                  </a:lnTo>
                  <a:lnTo>
                    <a:pt x="877582" y="100445"/>
                  </a:lnTo>
                  <a:lnTo>
                    <a:pt x="877470" y="99939"/>
                  </a:lnTo>
                  <a:lnTo>
                    <a:pt x="877000" y="92918"/>
                  </a:lnTo>
                  <a:lnTo>
                    <a:pt x="876987" y="92730"/>
                  </a:lnTo>
                  <a:lnTo>
                    <a:pt x="877430" y="86196"/>
                  </a:lnTo>
                  <a:lnTo>
                    <a:pt x="896902" y="58050"/>
                  </a:lnTo>
                  <a:lnTo>
                    <a:pt x="954639" y="58050"/>
                  </a:lnTo>
                  <a:lnTo>
                    <a:pt x="954639" y="55034"/>
                  </a:lnTo>
                  <a:lnTo>
                    <a:pt x="932399" y="55034"/>
                  </a:lnTo>
                  <a:lnTo>
                    <a:pt x="927875" y="49003"/>
                  </a:lnTo>
                  <a:lnTo>
                    <a:pt x="923163" y="44794"/>
                  </a:lnTo>
                  <a:lnTo>
                    <a:pt x="918263" y="42407"/>
                  </a:lnTo>
                  <a:lnTo>
                    <a:pt x="913488" y="40019"/>
                  </a:lnTo>
                  <a:lnTo>
                    <a:pt x="907708" y="38826"/>
                  </a:lnTo>
                  <a:close/>
                </a:path>
                <a:path w="955039" h="186689">
                  <a:moveTo>
                    <a:pt x="954639" y="58050"/>
                  </a:moveTo>
                  <a:lnTo>
                    <a:pt x="911101" y="58050"/>
                  </a:lnTo>
                  <a:lnTo>
                    <a:pt x="916127" y="59558"/>
                  </a:lnTo>
                  <a:lnTo>
                    <a:pt x="924923" y="65589"/>
                  </a:lnTo>
                  <a:lnTo>
                    <a:pt x="928378" y="69736"/>
                  </a:lnTo>
                  <a:lnTo>
                    <a:pt x="933404" y="80290"/>
                  </a:lnTo>
                  <a:lnTo>
                    <a:pt x="934472" y="85308"/>
                  </a:lnTo>
                  <a:lnTo>
                    <a:pt x="934438" y="100445"/>
                  </a:lnTo>
                  <a:lnTo>
                    <a:pt x="933404" y="105358"/>
                  </a:lnTo>
                  <a:lnTo>
                    <a:pt x="930891" y="110635"/>
                  </a:lnTo>
                  <a:lnTo>
                    <a:pt x="928504" y="115787"/>
                  </a:lnTo>
                  <a:lnTo>
                    <a:pt x="925048" y="119870"/>
                  </a:lnTo>
                  <a:lnTo>
                    <a:pt x="920525" y="122886"/>
                  </a:lnTo>
                  <a:lnTo>
                    <a:pt x="916127" y="125901"/>
                  </a:lnTo>
                  <a:lnTo>
                    <a:pt x="911101" y="127409"/>
                  </a:lnTo>
                  <a:lnTo>
                    <a:pt x="954639" y="127409"/>
                  </a:lnTo>
                  <a:lnTo>
                    <a:pt x="954639" y="58050"/>
                  </a:lnTo>
                  <a:close/>
                </a:path>
                <a:path w="955039" h="186689">
                  <a:moveTo>
                    <a:pt x="954639" y="40710"/>
                  </a:moveTo>
                  <a:lnTo>
                    <a:pt x="932399" y="40710"/>
                  </a:lnTo>
                  <a:lnTo>
                    <a:pt x="932399" y="55034"/>
                  </a:lnTo>
                  <a:lnTo>
                    <a:pt x="954639" y="55034"/>
                  </a:lnTo>
                  <a:lnTo>
                    <a:pt x="954639" y="40710"/>
                  </a:lnTo>
                  <a:close/>
                </a:path>
              </a:pathLst>
            </a:custGeom>
            <a:solidFill>
              <a:srgbClr val="FFFFFF"/>
            </a:solidFill>
          </p:spPr>
          <p:txBody>
            <a:bodyPr wrap="square" lIns="0" tIns="0" rIns="0" bIns="0" rtlCol="0"/>
            <a:lstStyle/>
            <a:p>
              <a:endParaRPr dirty="0"/>
            </a:p>
          </p:txBody>
        </p:sp>
        <p:sp>
          <p:nvSpPr>
            <p:cNvPr id="23" name="object 23"/>
            <p:cNvSpPr/>
            <p:nvPr/>
          </p:nvSpPr>
          <p:spPr>
            <a:xfrm>
              <a:off x="5340151" y="2910906"/>
              <a:ext cx="1780539" cy="838200"/>
            </a:xfrm>
            <a:custGeom>
              <a:avLst/>
              <a:gdLst/>
              <a:ahLst/>
              <a:cxnLst/>
              <a:rect l="l" t="t" r="r" b="b"/>
              <a:pathLst>
                <a:path w="1780540" h="838200">
                  <a:moveTo>
                    <a:pt x="1780050" y="0"/>
                  </a:moveTo>
                  <a:lnTo>
                    <a:pt x="0" y="0"/>
                  </a:lnTo>
                  <a:lnTo>
                    <a:pt x="0" y="837670"/>
                  </a:lnTo>
                  <a:lnTo>
                    <a:pt x="1780050" y="837670"/>
                  </a:lnTo>
                  <a:lnTo>
                    <a:pt x="1780050" y="0"/>
                  </a:lnTo>
                  <a:close/>
                </a:path>
              </a:pathLst>
            </a:custGeom>
            <a:solidFill>
              <a:srgbClr val="262626"/>
            </a:solidFill>
          </p:spPr>
          <p:txBody>
            <a:bodyPr wrap="square" lIns="0" tIns="0" rIns="0" bIns="0" rtlCol="0"/>
            <a:lstStyle/>
            <a:p>
              <a:endParaRPr dirty="0"/>
            </a:p>
          </p:txBody>
        </p:sp>
        <p:sp>
          <p:nvSpPr>
            <p:cNvPr id="24" name="object 24"/>
            <p:cNvSpPr/>
            <p:nvPr/>
          </p:nvSpPr>
          <p:spPr>
            <a:xfrm>
              <a:off x="5703144" y="3251733"/>
              <a:ext cx="1054735" cy="186690"/>
            </a:xfrm>
            <a:custGeom>
              <a:avLst/>
              <a:gdLst/>
              <a:ahLst/>
              <a:cxnLst/>
              <a:rect l="l" t="t" r="r" b="b"/>
              <a:pathLst>
                <a:path w="1054734" h="186689">
                  <a:moveTo>
                    <a:pt x="40710" y="103473"/>
                  </a:moveTo>
                  <a:lnTo>
                    <a:pt x="24313" y="103473"/>
                  </a:lnTo>
                  <a:lnTo>
                    <a:pt x="15078" y="146068"/>
                  </a:lnTo>
                  <a:lnTo>
                    <a:pt x="32040" y="146068"/>
                  </a:lnTo>
                  <a:lnTo>
                    <a:pt x="40710" y="103473"/>
                  </a:lnTo>
                  <a:close/>
                </a:path>
                <a:path w="1054734" h="186689">
                  <a:moveTo>
                    <a:pt x="86321" y="103473"/>
                  </a:moveTo>
                  <a:lnTo>
                    <a:pt x="69547" y="103473"/>
                  </a:lnTo>
                  <a:lnTo>
                    <a:pt x="60312" y="146068"/>
                  </a:lnTo>
                  <a:lnTo>
                    <a:pt x="77275" y="146068"/>
                  </a:lnTo>
                  <a:lnTo>
                    <a:pt x="86321" y="103473"/>
                  </a:lnTo>
                  <a:close/>
                </a:path>
                <a:path w="1054734" h="186689">
                  <a:moveTo>
                    <a:pt x="115158" y="88206"/>
                  </a:moveTo>
                  <a:lnTo>
                    <a:pt x="0" y="88206"/>
                  </a:lnTo>
                  <a:lnTo>
                    <a:pt x="0" y="103473"/>
                  </a:lnTo>
                  <a:lnTo>
                    <a:pt x="115158" y="103473"/>
                  </a:lnTo>
                  <a:lnTo>
                    <a:pt x="115158" y="88206"/>
                  </a:lnTo>
                  <a:close/>
                </a:path>
                <a:path w="1054734" h="186689">
                  <a:moveTo>
                    <a:pt x="50511" y="57673"/>
                  </a:moveTo>
                  <a:lnTo>
                    <a:pt x="33737" y="57673"/>
                  </a:lnTo>
                  <a:lnTo>
                    <a:pt x="27517" y="88206"/>
                  </a:lnTo>
                  <a:lnTo>
                    <a:pt x="44668" y="88206"/>
                  </a:lnTo>
                  <a:lnTo>
                    <a:pt x="50511" y="57673"/>
                  </a:lnTo>
                  <a:close/>
                </a:path>
                <a:path w="1054734" h="186689">
                  <a:moveTo>
                    <a:pt x="96122" y="57673"/>
                  </a:moveTo>
                  <a:lnTo>
                    <a:pt x="79159" y="57673"/>
                  </a:lnTo>
                  <a:lnTo>
                    <a:pt x="72940" y="88206"/>
                  </a:lnTo>
                  <a:lnTo>
                    <a:pt x="89526" y="88206"/>
                  </a:lnTo>
                  <a:lnTo>
                    <a:pt x="96122" y="57673"/>
                  </a:lnTo>
                  <a:close/>
                </a:path>
                <a:path w="1054734" h="186689">
                  <a:moveTo>
                    <a:pt x="63139" y="2261"/>
                  </a:moveTo>
                  <a:lnTo>
                    <a:pt x="45988" y="2261"/>
                  </a:lnTo>
                  <a:lnTo>
                    <a:pt x="37129" y="41841"/>
                  </a:lnTo>
                  <a:lnTo>
                    <a:pt x="8481" y="41841"/>
                  </a:lnTo>
                  <a:lnTo>
                    <a:pt x="8481" y="57673"/>
                  </a:lnTo>
                  <a:lnTo>
                    <a:pt x="123828" y="57673"/>
                  </a:lnTo>
                  <a:lnTo>
                    <a:pt x="123828" y="42595"/>
                  </a:lnTo>
                  <a:lnTo>
                    <a:pt x="54281" y="42595"/>
                  </a:lnTo>
                  <a:lnTo>
                    <a:pt x="63139" y="2261"/>
                  </a:lnTo>
                  <a:close/>
                </a:path>
                <a:path w="1054734" h="186689">
                  <a:moveTo>
                    <a:pt x="108373" y="2261"/>
                  </a:moveTo>
                  <a:lnTo>
                    <a:pt x="91222" y="2261"/>
                  </a:lnTo>
                  <a:lnTo>
                    <a:pt x="82929" y="42595"/>
                  </a:lnTo>
                  <a:lnTo>
                    <a:pt x="99326" y="42595"/>
                  </a:lnTo>
                  <a:lnTo>
                    <a:pt x="108373" y="2261"/>
                  </a:lnTo>
                  <a:close/>
                </a:path>
                <a:path w="1054734" h="186689">
                  <a:moveTo>
                    <a:pt x="244733" y="38826"/>
                  </a:moveTo>
                  <a:lnTo>
                    <a:pt x="206472" y="53998"/>
                  </a:lnTo>
                  <a:lnTo>
                    <a:pt x="191771" y="92918"/>
                  </a:lnTo>
                  <a:lnTo>
                    <a:pt x="192139" y="99955"/>
                  </a:lnTo>
                  <a:lnTo>
                    <a:pt x="192183" y="100799"/>
                  </a:lnTo>
                  <a:lnTo>
                    <a:pt x="193396" y="108090"/>
                  </a:lnTo>
                  <a:lnTo>
                    <a:pt x="193420" y="108232"/>
                  </a:lnTo>
                  <a:lnTo>
                    <a:pt x="195429" y="115040"/>
                  </a:lnTo>
                  <a:lnTo>
                    <a:pt x="195481" y="115217"/>
                  </a:lnTo>
                  <a:lnTo>
                    <a:pt x="198284" y="121566"/>
                  </a:lnTo>
                  <a:lnTo>
                    <a:pt x="198367" y="121755"/>
                  </a:lnTo>
                  <a:lnTo>
                    <a:pt x="201978" y="127456"/>
                  </a:lnTo>
                  <a:lnTo>
                    <a:pt x="202090" y="127633"/>
                  </a:lnTo>
                  <a:lnTo>
                    <a:pt x="237217" y="147706"/>
                  </a:lnTo>
                  <a:lnTo>
                    <a:pt x="244733" y="148142"/>
                  </a:lnTo>
                  <a:lnTo>
                    <a:pt x="252331" y="147706"/>
                  </a:lnTo>
                  <a:lnTo>
                    <a:pt x="286406" y="128729"/>
                  </a:lnTo>
                  <a:lnTo>
                    <a:pt x="238953" y="128729"/>
                  </a:lnTo>
                  <a:lnTo>
                    <a:pt x="233738" y="127221"/>
                  </a:lnTo>
                  <a:lnTo>
                    <a:pt x="214388" y="99955"/>
                  </a:lnTo>
                  <a:lnTo>
                    <a:pt x="214388" y="86384"/>
                  </a:lnTo>
                  <a:lnTo>
                    <a:pt x="229089" y="62574"/>
                  </a:lnTo>
                  <a:lnTo>
                    <a:pt x="233738" y="59558"/>
                  </a:lnTo>
                  <a:lnTo>
                    <a:pt x="238953" y="58050"/>
                  </a:lnTo>
                  <a:lnTo>
                    <a:pt x="286435" y="58050"/>
                  </a:lnTo>
                  <a:lnTo>
                    <a:pt x="282993" y="53998"/>
                  </a:lnTo>
                  <a:lnTo>
                    <a:pt x="252248" y="39261"/>
                  </a:lnTo>
                  <a:lnTo>
                    <a:pt x="244733" y="38826"/>
                  </a:lnTo>
                  <a:close/>
                </a:path>
                <a:path w="1054734" h="186689">
                  <a:moveTo>
                    <a:pt x="286435" y="58050"/>
                  </a:moveTo>
                  <a:lnTo>
                    <a:pt x="250513" y="58050"/>
                  </a:lnTo>
                  <a:lnTo>
                    <a:pt x="255727" y="59558"/>
                  </a:lnTo>
                  <a:lnTo>
                    <a:pt x="265025" y="65589"/>
                  </a:lnTo>
                  <a:lnTo>
                    <a:pt x="268606" y="69798"/>
                  </a:lnTo>
                  <a:lnTo>
                    <a:pt x="271032" y="75013"/>
                  </a:lnTo>
                  <a:lnTo>
                    <a:pt x="273664" y="80290"/>
                  </a:lnTo>
                  <a:lnTo>
                    <a:pt x="273758" y="80479"/>
                  </a:lnTo>
                  <a:lnTo>
                    <a:pt x="275077" y="86384"/>
                  </a:lnTo>
                  <a:lnTo>
                    <a:pt x="275050" y="99955"/>
                  </a:lnTo>
                  <a:lnTo>
                    <a:pt x="273758" y="105986"/>
                  </a:lnTo>
                  <a:lnTo>
                    <a:pt x="271119" y="111389"/>
                  </a:lnTo>
                  <a:lnTo>
                    <a:pt x="268606" y="116792"/>
                  </a:lnTo>
                  <a:lnTo>
                    <a:pt x="264839" y="121190"/>
                  </a:lnTo>
                  <a:lnTo>
                    <a:pt x="260376" y="124205"/>
                  </a:lnTo>
                  <a:lnTo>
                    <a:pt x="255727" y="127221"/>
                  </a:lnTo>
                  <a:lnTo>
                    <a:pt x="250513" y="128729"/>
                  </a:lnTo>
                  <a:lnTo>
                    <a:pt x="286406" y="128729"/>
                  </a:lnTo>
                  <a:lnTo>
                    <a:pt x="287458" y="127456"/>
                  </a:lnTo>
                  <a:lnTo>
                    <a:pt x="290981" y="121755"/>
                  </a:lnTo>
                  <a:lnTo>
                    <a:pt x="291098" y="121566"/>
                  </a:lnTo>
                  <a:lnTo>
                    <a:pt x="293986" y="115217"/>
                  </a:lnTo>
                  <a:lnTo>
                    <a:pt x="294066" y="115040"/>
                  </a:lnTo>
                  <a:lnTo>
                    <a:pt x="296143" y="108232"/>
                  </a:lnTo>
                  <a:lnTo>
                    <a:pt x="296186" y="108090"/>
                  </a:lnTo>
                  <a:lnTo>
                    <a:pt x="297444" y="100799"/>
                  </a:lnTo>
                  <a:lnTo>
                    <a:pt x="297883" y="92918"/>
                  </a:lnTo>
                  <a:lnTo>
                    <a:pt x="297519" y="86384"/>
                  </a:lnTo>
                  <a:lnTo>
                    <a:pt x="297459" y="85308"/>
                  </a:lnTo>
                  <a:lnTo>
                    <a:pt x="296186" y="78123"/>
                  </a:lnTo>
                  <a:lnTo>
                    <a:pt x="294066" y="71361"/>
                  </a:lnTo>
                  <a:lnTo>
                    <a:pt x="291098" y="65024"/>
                  </a:lnTo>
                  <a:lnTo>
                    <a:pt x="287375" y="59157"/>
                  </a:lnTo>
                  <a:lnTo>
                    <a:pt x="286435" y="58050"/>
                  </a:lnTo>
                  <a:close/>
                </a:path>
                <a:path w="1054734" h="186689">
                  <a:moveTo>
                    <a:pt x="347951" y="58992"/>
                  </a:moveTo>
                  <a:lnTo>
                    <a:pt x="325522" y="58992"/>
                  </a:lnTo>
                  <a:lnTo>
                    <a:pt x="325522" y="146068"/>
                  </a:lnTo>
                  <a:lnTo>
                    <a:pt x="347951" y="146068"/>
                  </a:lnTo>
                  <a:lnTo>
                    <a:pt x="347951" y="58992"/>
                  </a:lnTo>
                  <a:close/>
                </a:path>
                <a:path w="1054734" h="186689">
                  <a:moveTo>
                    <a:pt x="368872" y="40710"/>
                  </a:moveTo>
                  <a:lnTo>
                    <a:pt x="308937" y="40710"/>
                  </a:lnTo>
                  <a:lnTo>
                    <a:pt x="308937" y="58992"/>
                  </a:lnTo>
                  <a:lnTo>
                    <a:pt x="368872" y="58992"/>
                  </a:lnTo>
                  <a:lnTo>
                    <a:pt x="368872" y="40710"/>
                  </a:lnTo>
                  <a:close/>
                </a:path>
                <a:path w="1054734" h="186689">
                  <a:moveTo>
                    <a:pt x="368872" y="2261"/>
                  </a:moveTo>
                  <a:lnTo>
                    <a:pt x="344621" y="2261"/>
                  </a:lnTo>
                  <a:lnTo>
                    <a:pt x="337585" y="4649"/>
                  </a:lnTo>
                  <a:lnTo>
                    <a:pt x="327910" y="14072"/>
                  </a:lnTo>
                  <a:lnTo>
                    <a:pt x="325633" y="20543"/>
                  </a:lnTo>
                  <a:lnTo>
                    <a:pt x="325522" y="40710"/>
                  </a:lnTo>
                  <a:lnTo>
                    <a:pt x="347951" y="40710"/>
                  </a:lnTo>
                  <a:lnTo>
                    <a:pt x="347951" y="24690"/>
                  </a:lnTo>
                  <a:lnTo>
                    <a:pt x="351658" y="20543"/>
                  </a:lnTo>
                  <a:lnTo>
                    <a:pt x="368872" y="20543"/>
                  </a:lnTo>
                  <a:lnTo>
                    <a:pt x="368872" y="2261"/>
                  </a:lnTo>
                  <a:close/>
                </a:path>
                <a:path w="1054734" h="186689">
                  <a:moveTo>
                    <a:pt x="458726" y="40710"/>
                  </a:moveTo>
                  <a:lnTo>
                    <a:pt x="436486" y="40710"/>
                  </a:lnTo>
                  <a:lnTo>
                    <a:pt x="436486" y="146068"/>
                  </a:lnTo>
                  <a:lnTo>
                    <a:pt x="458726" y="146068"/>
                  </a:lnTo>
                  <a:lnTo>
                    <a:pt x="458726" y="95180"/>
                  </a:lnTo>
                  <a:lnTo>
                    <a:pt x="459268" y="86015"/>
                  </a:lnTo>
                  <a:lnTo>
                    <a:pt x="478391" y="60500"/>
                  </a:lnTo>
                  <a:lnTo>
                    <a:pt x="492464" y="60500"/>
                  </a:lnTo>
                  <a:lnTo>
                    <a:pt x="492464" y="53904"/>
                  </a:lnTo>
                  <a:lnTo>
                    <a:pt x="458726" y="53904"/>
                  </a:lnTo>
                  <a:lnTo>
                    <a:pt x="458726" y="40710"/>
                  </a:lnTo>
                  <a:close/>
                </a:path>
                <a:path w="1054734" h="186689">
                  <a:moveTo>
                    <a:pt x="492464" y="38826"/>
                  </a:moveTo>
                  <a:lnTo>
                    <a:pt x="483228" y="38826"/>
                  </a:lnTo>
                  <a:lnTo>
                    <a:pt x="477323" y="39956"/>
                  </a:lnTo>
                  <a:lnTo>
                    <a:pt x="472297" y="42218"/>
                  </a:lnTo>
                  <a:lnTo>
                    <a:pt x="467396" y="44480"/>
                  </a:lnTo>
                  <a:lnTo>
                    <a:pt x="462873" y="48375"/>
                  </a:lnTo>
                  <a:lnTo>
                    <a:pt x="458726" y="53904"/>
                  </a:lnTo>
                  <a:lnTo>
                    <a:pt x="492464" y="53904"/>
                  </a:lnTo>
                  <a:lnTo>
                    <a:pt x="492464" y="38826"/>
                  </a:lnTo>
                  <a:close/>
                </a:path>
                <a:path w="1054734" h="186689">
                  <a:moveTo>
                    <a:pt x="588999" y="56731"/>
                  </a:moveTo>
                  <a:lnTo>
                    <a:pt x="557178" y="56731"/>
                  </a:lnTo>
                  <a:lnTo>
                    <a:pt x="562455" y="58678"/>
                  </a:lnTo>
                  <a:lnTo>
                    <a:pt x="566351" y="62574"/>
                  </a:lnTo>
                  <a:lnTo>
                    <a:pt x="569994" y="66343"/>
                  </a:lnTo>
                  <a:lnTo>
                    <a:pt x="571879" y="71746"/>
                  </a:lnTo>
                  <a:lnTo>
                    <a:pt x="572005" y="78782"/>
                  </a:lnTo>
                  <a:lnTo>
                    <a:pt x="538645" y="85002"/>
                  </a:lnTo>
                  <a:lnTo>
                    <a:pt x="531035" y="86781"/>
                  </a:lnTo>
                  <a:lnTo>
                    <a:pt x="502646" y="117420"/>
                  </a:lnTo>
                  <a:lnTo>
                    <a:pt x="502646" y="127095"/>
                  </a:lnTo>
                  <a:lnTo>
                    <a:pt x="505787" y="134634"/>
                  </a:lnTo>
                  <a:lnTo>
                    <a:pt x="512069" y="140037"/>
                  </a:lnTo>
                  <a:lnTo>
                    <a:pt x="517158" y="143583"/>
                  </a:lnTo>
                  <a:lnTo>
                    <a:pt x="523182" y="146194"/>
                  </a:lnTo>
                  <a:lnTo>
                    <a:pt x="523342" y="146194"/>
                  </a:lnTo>
                  <a:lnTo>
                    <a:pt x="529598" y="147635"/>
                  </a:lnTo>
                  <a:lnTo>
                    <a:pt x="536948" y="148142"/>
                  </a:lnTo>
                  <a:lnTo>
                    <a:pt x="547252" y="148142"/>
                  </a:lnTo>
                  <a:lnTo>
                    <a:pt x="555356" y="146194"/>
                  </a:lnTo>
                  <a:lnTo>
                    <a:pt x="561262" y="142299"/>
                  </a:lnTo>
                  <a:lnTo>
                    <a:pt x="565534" y="139535"/>
                  </a:lnTo>
                  <a:lnTo>
                    <a:pt x="569052" y="135765"/>
                  </a:lnTo>
                  <a:lnTo>
                    <a:pt x="571816" y="130990"/>
                  </a:lnTo>
                  <a:lnTo>
                    <a:pt x="594057" y="130990"/>
                  </a:lnTo>
                  <a:lnTo>
                    <a:pt x="594057" y="130048"/>
                  </a:lnTo>
                  <a:lnTo>
                    <a:pt x="536697" y="130048"/>
                  </a:lnTo>
                  <a:lnTo>
                    <a:pt x="532781" y="128980"/>
                  </a:lnTo>
                  <a:lnTo>
                    <a:pt x="532638" y="128980"/>
                  </a:lnTo>
                  <a:lnTo>
                    <a:pt x="529409" y="126655"/>
                  </a:lnTo>
                  <a:lnTo>
                    <a:pt x="526394" y="124268"/>
                  </a:lnTo>
                  <a:lnTo>
                    <a:pt x="524886" y="121001"/>
                  </a:lnTo>
                  <a:lnTo>
                    <a:pt x="524886" y="113085"/>
                  </a:lnTo>
                  <a:lnTo>
                    <a:pt x="572193" y="95557"/>
                  </a:lnTo>
                  <a:lnTo>
                    <a:pt x="594057" y="95557"/>
                  </a:lnTo>
                  <a:lnTo>
                    <a:pt x="593931" y="78782"/>
                  </a:lnTo>
                  <a:lnTo>
                    <a:pt x="593485" y="73882"/>
                  </a:lnTo>
                  <a:lnTo>
                    <a:pt x="593365" y="72563"/>
                  </a:lnTo>
                  <a:lnTo>
                    <a:pt x="592024" y="66343"/>
                  </a:lnTo>
                  <a:lnTo>
                    <a:pt x="590727" y="59746"/>
                  </a:lnTo>
                  <a:lnTo>
                    <a:pt x="588999" y="56731"/>
                  </a:lnTo>
                  <a:close/>
                </a:path>
                <a:path w="1054734" h="186689">
                  <a:moveTo>
                    <a:pt x="594057" y="130990"/>
                  </a:moveTo>
                  <a:lnTo>
                    <a:pt x="571816" y="130990"/>
                  </a:lnTo>
                  <a:lnTo>
                    <a:pt x="571816" y="146194"/>
                  </a:lnTo>
                  <a:lnTo>
                    <a:pt x="594057" y="146194"/>
                  </a:lnTo>
                  <a:lnTo>
                    <a:pt x="594057" y="130990"/>
                  </a:lnTo>
                  <a:close/>
                </a:path>
                <a:path w="1054734" h="186689">
                  <a:moveTo>
                    <a:pt x="594057" y="95557"/>
                  </a:moveTo>
                  <a:lnTo>
                    <a:pt x="572193" y="95557"/>
                  </a:lnTo>
                  <a:lnTo>
                    <a:pt x="572069" y="104274"/>
                  </a:lnTo>
                  <a:lnTo>
                    <a:pt x="571000" y="110069"/>
                  </a:lnTo>
                  <a:lnTo>
                    <a:pt x="568612" y="114970"/>
                  </a:lnTo>
                  <a:lnTo>
                    <a:pt x="566351" y="119870"/>
                  </a:lnTo>
                  <a:lnTo>
                    <a:pt x="562267" y="123828"/>
                  </a:lnTo>
                  <a:lnTo>
                    <a:pt x="556361" y="126844"/>
                  </a:lnTo>
                  <a:lnTo>
                    <a:pt x="551838" y="128980"/>
                  </a:lnTo>
                  <a:lnTo>
                    <a:pt x="547000" y="130048"/>
                  </a:lnTo>
                  <a:lnTo>
                    <a:pt x="594057" y="130048"/>
                  </a:lnTo>
                  <a:lnTo>
                    <a:pt x="594057" y="95557"/>
                  </a:lnTo>
                  <a:close/>
                </a:path>
                <a:path w="1054734" h="186689">
                  <a:moveTo>
                    <a:pt x="556990" y="38826"/>
                  </a:moveTo>
                  <a:lnTo>
                    <a:pt x="550707" y="38826"/>
                  </a:lnTo>
                  <a:lnTo>
                    <a:pt x="542744" y="39391"/>
                  </a:lnTo>
                  <a:lnTo>
                    <a:pt x="508536" y="65895"/>
                  </a:lnTo>
                  <a:lnTo>
                    <a:pt x="506604" y="73882"/>
                  </a:lnTo>
                  <a:lnTo>
                    <a:pt x="528844" y="73882"/>
                  </a:lnTo>
                  <a:lnTo>
                    <a:pt x="529849" y="68605"/>
                  </a:lnTo>
                  <a:lnTo>
                    <a:pt x="532362" y="64458"/>
                  </a:lnTo>
                  <a:lnTo>
                    <a:pt x="536383" y="61443"/>
                  </a:lnTo>
                  <a:lnTo>
                    <a:pt x="540404" y="58301"/>
                  </a:lnTo>
                  <a:lnTo>
                    <a:pt x="545116" y="56731"/>
                  </a:lnTo>
                  <a:lnTo>
                    <a:pt x="588999" y="56731"/>
                  </a:lnTo>
                  <a:lnTo>
                    <a:pt x="587523" y="54155"/>
                  </a:lnTo>
                  <a:lnTo>
                    <a:pt x="582371" y="49380"/>
                  </a:lnTo>
                  <a:lnTo>
                    <a:pt x="578476" y="45862"/>
                  </a:lnTo>
                  <a:lnTo>
                    <a:pt x="573764" y="43223"/>
                  </a:lnTo>
                  <a:lnTo>
                    <a:pt x="562832" y="39705"/>
                  </a:lnTo>
                  <a:lnTo>
                    <a:pt x="556990" y="38826"/>
                  </a:lnTo>
                  <a:close/>
                </a:path>
                <a:path w="1054734" h="186689">
                  <a:moveTo>
                    <a:pt x="647949" y="59181"/>
                  </a:moveTo>
                  <a:lnTo>
                    <a:pt x="625709" y="59181"/>
                  </a:lnTo>
                  <a:lnTo>
                    <a:pt x="625709" y="130425"/>
                  </a:lnTo>
                  <a:lnTo>
                    <a:pt x="627782" y="136645"/>
                  </a:lnTo>
                  <a:lnTo>
                    <a:pt x="636075" y="144184"/>
                  </a:lnTo>
                  <a:lnTo>
                    <a:pt x="642232" y="146068"/>
                  </a:lnTo>
                  <a:lnTo>
                    <a:pt x="669247" y="146068"/>
                  </a:lnTo>
                  <a:lnTo>
                    <a:pt x="669247" y="127409"/>
                  </a:lnTo>
                  <a:lnTo>
                    <a:pt x="653854" y="127409"/>
                  </a:lnTo>
                  <a:lnTo>
                    <a:pt x="651090" y="126467"/>
                  </a:lnTo>
                  <a:lnTo>
                    <a:pt x="649834" y="124582"/>
                  </a:lnTo>
                  <a:lnTo>
                    <a:pt x="648577" y="122572"/>
                  </a:lnTo>
                  <a:lnTo>
                    <a:pt x="647949" y="119556"/>
                  </a:lnTo>
                  <a:lnTo>
                    <a:pt x="647949" y="59181"/>
                  </a:lnTo>
                  <a:close/>
                </a:path>
                <a:path w="1054734" h="186689">
                  <a:moveTo>
                    <a:pt x="669435" y="40710"/>
                  </a:moveTo>
                  <a:lnTo>
                    <a:pt x="609877" y="40710"/>
                  </a:lnTo>
                  <a:lnTo>
                    <a:pt x="609877" y="59181"/>
                  </a:lnTo>
                  <a:lnTo>
                    <a:pt x="669435" y="59181"/>
                  </a:lnTo>
                  <a:lnTo>
                    <a:pt x="669435" y="40710"/>
                  </a:lnTo>
                  <a:close/>
                </a:path>
                <a:path w="1054734" h="186689">
                  <a:moveTo>
                    <a:pt x="647949" y="2261"/>
                  </a:moveTo>
                  <a:lnTo>
                    <a:pt x="625709" y="2261"/>
                  </a:lnTo>
                  <a:lnTo>
                    <a:pt x="625709" y="40710"/>
                  </a:lnTo>
                  <a:lnTo>
                    <a:pt x="647949" y="40710"/>
                  </a:lnTo>
                  <a:lnTo>
                    <a:pt x="647949" y="2261"/>
                  </a:lnTo>
                  <a:close/>
                </a:path>
                <a:path w="1054734" h="186689">
                  <a:moveTo>
                    <a:pt x="710518" y="40710"/>
                  </a:moveTo>
                  <a:lnTo>
                    <a:pt x="688278" y="40710"/>
                  </a:lnTo>
                  <a:lnTo>
                    <a:pt x="688278" y="146068"/>
                  </a:lnTo>
                  <a:lnTo>
                    <a:pt x="710518" y="146068"/>
                  </a:lnTo>
                  <a:lnTo>
                    <a:pt x="710518" y="40710"/>
                  </a:lnTo>
                  <a:close/>
                </a:path>
                <a:path w="1054734" h="186689">
                  <a:moveTo>
                    <a:pt x="703545" y="0"/>
                  </a:moveTo>
                  <a:lnTo>
                    <a:pt x="695378" y="0"/>
                  </a:lnTo>
                  <a:lnTo>
                    <a:pt x="691922" y="1319"/>
                  </a:lnTo>
                  <a:lnTo>
                    <a:pt x="686268" y="6471"/>
                  </a:lnTo>
                  <a:lnTo>
                    <a:pt x="684886" y="9675"/>
                  </a:lnTo>
                  <a:lnTo>
                    <a:pt x="684886" y="17465"/>
                  </a:lnTo>
                  <a:lnTo>
                    <a:pt x="686268" y="20732"/>
                  </a:lnTo>
                  <a:lnTo>
                    <a:pt x="689032" y="23371"/>
                  </a:lnTo>
                  <a:lnTo>
                    <a:pt x="691922" y="25884"/>
                  </a:lnTo>
                  <a:lnTo>
                    <a:pt x="695378" y="27140"/>
                  </a:lnTo>
                  <a:lnTo>
                    <a:pt x="703545" y="27140"/>
                  </a:lnTo>
                  <a:lnTo>
                    <a:pt x="707000" y="25884"/>
                  </a:lnTo>
                  <a:lnTo>
                    <a:pt x="709765" y="23371"/>
                  </a:lnTo>
                  <a:lnTo>
                    <a:pt x="712529" y="20732"/>
                  </a:lnTo>
                  <a:lnTo>
                    <a:pt x="713911" y="17465"/>
                  </a:lnTo>
                  <a:lnTo>
                    <a:pt x="713911" y="9675"/>
                  </a:lnTo>
                  <a:lnTo>
                    <a:pt x="712529" y="6471"/>
                  </a:lnTo>
                  <a:lnTo>
                    <a:pt x="709765" y="3957"/>
                  </a:lnTo>
                  <a:lnTo>
                    <a:pt x="707000" y="1319"/>
                  </a:lnTo>
                  <a:lnTo>
                    <a:pt x="703545" y="0"/>
                  </a:lnTo>
                  <a:close/>
                </a:path>
                <a:path w="1054734" h="186689">
                  <a:moveTo>
                    <a:pt x="757085" y="40710"/>
                  </a:moveTo>
                  <a:lnTo>
                    <a:pt x="734845" y="40710"/>
                  </a:lnTo>
                  <a:lnTo>
                    <a:pt x="734845" y="146068"/>
                  </a:lnTo>
                  <a:lnTo>
                    <a:pt x="757085" y="146068"/>
                  </a:lnTo>
                  <a:lnTo>
                    <a:pt x="757085" y="87075"/>
                  </a:lnTo>
                  <a:lnTo>
                    <a:pt x="757651" y="80542"/>
                  </a:lnTo>
                  <a:lnTo>
                    <a:pt x="759912" y="70992"/>
                  </a:lnTo>
                  <a:lnTo>
                    <a:pt x="761645" y="67348"/>
                  </a:lnTo>
                  <a:lnTo>
                    <a:pt x="761734" y="67160"/>
                  </a:lnTo>
                  <a:lnTo>
                    <a:pt x="764193" y="64333"/>
                  </a:lnTo>
                  <a:lnTo>
                    <a:pt x="768017" y="59746"/>
                  </a:lnTo>
                  <a:lnTo>
                    <a:pt x="773734" y="57485"/>
                  </a:lnTo>
                  <a:lnTo>
                    <a:pt x="819494" y="57485"/>
                  </a:lnTo>
                  <a:lnTo>
                    <a:pt x="818717" y="55977"/>
                  </a:lnTo>
                  <a:lnTo>
                    <a:pt x="818064" y="55034"/>
                  </a:lnTo>
                  <a:lnTo>
                    <a:pt x="757085" y="55034"/>
                  </a:lnTo>
                  <a:lnTo>
                    <a:pt x="757085" y="40710"/>
                  </a:lnTo>
                  <a:close/>
                </a:path>
                <a:path w="1054734" h="186689">
                  <a:moveTo>
                    <a:pt x="819494" y="57485"/>
                  </a:moveTo>
                  <a:lnTo>
                    <a:pt x="787932" y="57485"/>
                  </a:lnTo>
                  <a:lnTo>
                    <a:pt x="792707" y="59181"/>
                  </a:lnTo>
                  <a:lnTo>
                    <a:pt x="795723" y="62574"/>
                  </a:lnTo>
                  <a:lnTo>
                    <a:pt x="797608" y="64584"/>
                  </a:lnTo>
                  <a:lnTo>
                    <a:pt x="798837" y="67160"/>
                  </a:lnTo>
                  <a:lnTo>
                    <a:pt x="798927" y="67348"/>
                  </a:lnTo>
                  <a:lnTo>
                    <a:pt x="799712" y="70992"/>
                  </a:lnTo>
                  <a:lnTo>
                    <a:pt x="800560" y="74385"/>
                  </a:lnTo>
                  <a:lnTo>
                    <a:pt x="800927" y="78154"/>
                  </a:lnTo>
                  <a:lnTo>
                    <a:pt x="801000" y="146068"/>
                  </a:lnTo>
                  <a:lnTo>
                    <a:pt x="823429" y="146068"/>
                  </a:lnTo>
                  <a:lnTo>
                    <a:pt x="823429" y="78154"/>
                  </a:lnTo>
                  <a:lnTo>
                    <a:pt x="823249" y="74385"/>
                  </a:lnTo>
                  <a:lnTo>
                    <a:pt x="823177" y="72877"/>
                  </a:lnTo>
                  <a:lnTo>
                    <a:pt x="822202" y="64584"/>
                  </a:lnTo>
                  <a:lnTo>
                    <a:pt x="822172" y="64333"/>
                  </a:lnTo>
                  <a:lnTo>
                    <a:pt x="820853" y="60123"/>
                  </a:lnTo>
                  <a:lnTo>
                    <a:pt x="819494" y="57485"/>
                  </a:lnTo>
                  <a:close/>
                </a:path>
                <a:path w="1054734" h="186689">
                  <a:moveTo>
                    <a:pt x="786487" y="38826"/>
                  </a:moveTo>
                  <a:lnTo>
                    <a:pt x="780582" y="38826"/>
                  </a:lnTo>
                  <a:lnTo>
                    <a:pt x="775305" y="40019"/>
                  </a:lnTo>
                  <a:lnTo>
                    <a:pt x="766006" y="44794"/>
                  </a:lnTo>
                  <a:lnTo>
                    <a:pt x="761483" y="49003"/>
                  </a:lnTo>
                  <a:lnTo>
                    <a:pt x="757085" y="55034"/>
                  </a:lnTo>
                  <a:lnTo>
                    <a:pt x="818064" y="55034"/>
                  </a:lnTo>
                  <a:lnTo>
                    <a:pt x="813522" y="48473"/>
                  </a:lnTo>
                  <a:lnTo>
                    <a:pt x="806419" y="43113"/>
                  </a:lnTo>
                  <a:lnTo>
                    <a:pt x="797748" y="40019"/>
                  </a:lnTo>
                  <a:lnTo>
                    <a:pt x="798647" y="40019"/>
                  </a:lnTo>
                  <a:lnTo>
                    <a:pt x="786487" y="38826"/>
                  </a:lnTo>
                  <a:close/>
                </a:path>
                <a:path w="1054734" h="186689">
                  <a:moveTo>
                    <a:pt x="868800" y="152665"/>
                  </a:moveTo>
                  <a:lnTo>
                    <a:pt x="846371" y="152665"/>
                  </a:lnTo>
                  <a:lnTo>
                    <a:pt x="848515" y="161229"/>
                  </a:lnTo>
                  <a:lnTo>
                    <a:pt x="885621" y="186108"/>
                  </a:lnTo>
                  <a:lnTo>
                    <a:pt x="894621" y="186591"/>
                  </a:lnTo>
                  <a:lnTo>
                    <a:pt x="905400" y="185931"/>
                  </a:lnTo>
                  <a:lnTo>
                    <a:pt x="936517" y="168685"/>
                  </a:lnTo>
                  <a:lnTo>
                    <a:pt x="887271" y="168685"/>
                  </a:lnTo>
                  <a:lnTo>
                    <a:pt x="881616" y="167366"/>
                  </a:lnTo>
                  <a:lnTo>
                    <a:pt x="877470" y="164727"/>
                  </a:lnTo>
                  <a:lnTo>
                    <a:pt x="873323" y="162214"/>
                  </a:lnTo>
                  <a:lnTo>
                    <a:pt x="870524" y="158319"/>
                  </a:lnTo>
                  <a:lnTo>
                    <a:pt x="868800" y="152665"/>
                  </a:lnTo>
                  <a:close/>
                </a:path>
                <a:path w="1054734" h="186689">
                  <a:moveTo>
                    <a:pt x="943248" y="130236"/>
                  </a:moveTo>
                  <a:lnTo>
                    <a:pt x="921008" y="130236"/>
                  </a:lnTo>
                  <a:lnTo>
                    <a:pt x="920984" y="152665"/>
                  </a:lnTo>
                  <a:lnTo>
                    <a:pt x="918809" y="158319"/>
                  </a:lnTo>
                  <a:lnTo>
                    <a:pt x="914411" y="162466"/>
                  </a:lnTo>
                  <a:lnTo>
                    <a:pt x="910139" y="166612"/>
                  </a:lnTo>
                  <a:lnTo>
                    <a:pt x="903480" y="168685"/>
                  </a:lnTo>
                  <a:lnTo>
                    <a:pt x="936517" y="168685"/>
                  </a:lnTo>
                  <a:lnTo>
                    <a:pt x="939997" y="161806"/>
                  </a:lnTo>
                  <a:lnTo>
                    <a:pt x="942435" y="151935"/>
                  </a:lnTo>
                  <a:lnTo>
                    <a:pt x="943217" y="140665"/>
                  </a:lnTo>
                  <a:lnTo>
                    <a:pt x="943248" y="130236"/>
                  </a:lnTo>
                  <a:close/>
                </a:path>
                <a:path w="1054734" h="186689">
                  <a:moveTo>
                    <a:pt x="896317" y="38826"/>
                  </a:moveTo>
                  <a:lnTo>
                    <a:pt x="880485" y="38826"/>
                  </a:lnTo>
                  <a:lnTo>
                    <a:pt x="872444" y="41150"/>
                  </a:lnTo>
                  <a:lnTo>
                    <a:pt x="865407" y="45799"/>
                  </a:lnTo>
                  <a:lnTo>
                    <a:pt x="858371" y="50323"/>
                  </a:lnTo>
                  <a:lnTo>
                    <a:pt x="843176" y="92730"/>
                  </a:lnTo>
                  <a:lnTo>
                    <a:pt x="843167" y="92918"/>
                  </a:lnTo>
                  <a:lnTo>
                    <a:pt x="843481" y="99389"/>
                  </a:lnTo>
                  <a:lnTo>
                    <a:pt x="858371" y="135200"/>
                  </a:lnTo>
                  <a:lnTo>
                    <a:pt x="880548" y="146634"/>
                  </a:lnTo>
                  <a:lnTo>
                    <a:pt x="896380" y="146634"/>
                  </a:lnTo>
                  <a:lnTo>
                    <a:pt x="902160" y="145440"/>
                  </a:lnTo>
                  <a:lnTo>
                    <a:pt x="911961" y="140665"/>
                  </a:lnTo>
                  <a:lnTo>
                    <a:pt x="916610" y="136393"/>
                  </a:lnTo>
                  <a:lnTo>
                    <a:pt x="921008" y="130236"/>
                  </a:lnTo>
                  <a:lnTo>
                    <a:pt x="943248" y="130236"/>
                  </a:lnTo>
                  <a:lnTo>
                    <a:pt x="943248" y="127409"/>
                  </a:lnTo>
                  <a:lnTo>
                    <a:pt x="885511" y="127409"/>
                  </a:lnTo>
                  <a:lnTo>
                    <a:pt x="878601" y="124142"/>
                  </a:lnTo>
                  <a:lnTo>
                    <a:pt x="873323" y="117608"/>
                  </a:lnTo>
                  <a:lnTo>
                    <a:pt x="869943" y="112378"/>
                  </a:lnTo>
                  <a:lnTo>
                    <a:pt x="867528" y="106488"/>
                  </a:lnTo>
                  <a:lnTo>
                    <a:pt x="866191" y="100445"/>
                  </a:lnTo>
                  <a:lnTo>
                    <a:pt x="866079" y="99939"/>
                  </a:lnTo>
                  <a:lnTo>
                    <a:pt x="865609" y="92918"/>
                  </a:lnTo>
                  <a:lnTo>
                    <a:pt x="865596" y="92730"/>
                  </a:lnTo>
                  <a:lnTo>
                    <a:pt x="866039" y="86196"/>
                  </a:lnTo>
                  <a:lnTo>
                    <a:pt x="885511" y="58050"/>
                  </a:lnTo>
                  <a:lnTo>
                    <a:pt x="943248" y="58050"/>
                  </a:lnTo>
                  <a:lnTo>
                    <a:pt x="943248" y="55034"/>
                  </a:lnTo>
                  <a:lnTo>
                    <a:pt x="921008" y="55034"/>
                  </a:lnTo>
                  <a:lnTo>
                    <a:pt x="916484" y="49003"/>
                  </a:lnTo>
                  <a:lnTo>
                    <a:pt x="911772" y="44794"/>
                  </a:lnTo>
                  <a:lnTo>
                    <a:pt x="906872" y="42407"/>
                  </a:lnTo>
                  <a:lnTo>
                    <a:pt x="902097" y="40019"/>
                  </a:lnTo>
                  <a:lnTo>
                    <a:pt x="896317" y="38826"/>
                  </a:lnTo>
                  <a:close/>
                </a:path>
                <a:path w="1054734" h="186689">
                  <a:moveTo>
                    <a:pt x="943248" y="58050"/>
                  </a:moveTo>
                  <a:lnTo>
                    <a:pt x="899710" y="58050"/>
                  </a:lnTo>
                  <a:lnTo>
                    <a:pt x="904736" y="59558"/>
                  </a:lnTo>
                  <a:lnTo>
                    <a:pt x="913532" y="65589"/>
                  </a:lnTo>
                  <a:lnTo>
                    <a:pt x="916987" y="69736"/>
                  </a:lnTo>
                  <a:lnTo>
                    <a:pt x="922013" y="80290"/>
                  </a:lnTo>
                  <a:lnTo>
                    <a:pt x="923081" y="85308"/>
                  </a:lnTo>
                  <a:lnTo>
                    <a:pt x="923047" y="100445"/>
                  </a:lnTo>
                  <a:lnTo>
                    <a:pt x="922013" y="105358"/>
                  </a:lnTo>
                  <a:lnTo>
                    <a:pt x="919500" y="110635"/>
                  </a:lnTo>
                  <a:lnTo>
                    <a:pt x="917113" y="115787"/>
                  </a:lnTo>
                  <a:lnTo>
                    <a:pt x="913657" y="119870"/>
                  </a:lnTo>
                  <a:lnTo>
                    <a:pt x="909134" y="122886"/>
                  </a:lnTo>
                  <a:lnTo>
                    <a:pt x="904736" y="125901"/>
                  </a:lnTo>
                  <a:lnTo>
                    <a:pt x="899710" y="127409"/>
                  </a:lnTo>
                  <a:lnTo>
                    <a:pt x="943248" y="127409"/>
                  </a:lnTo>
                  <a:lnTo>
                    <a:pt x="943248" y="58050"/>
                  </a:lnTo>
                  <a:close/>
                </a:path>
                <a:path w="1054734" h="186689">
                  <a:moveTo>
                    <a:pt x="943248" y="40710"/>
                  </a:moveTo>
                  <a:lnTo>
                    <a:pt x="921008" y="40710"/>
                  </a:lnTo>
                  <a:lnTo>
                    <a:pt x="921008" y="55034"/>
                  </a:lnTo>
                  <a:lnTo>
                    <a:pt x="943248" y="55034"/>
                  </a:lnTo>
                  <a:lnTo>
                    <a:pt x="943248" y="40710"/>
                  </a:lnTo>
                  <a:close/>
                </a:path>
                <a:path w="1054734" h="186689">
                  <a:moveTo>
                    <a:pt x="984830" y="111200"/>
                  </a:moveTo>
                  <a:lnTo>
                    <a:pt x="962402" y="111200"/>
                  </a:lnTo>
                  <a:lnTo>
                    <a:pt x="964404" y="119705"/>
                  </a:lnTo>
                  <a:lnTo>
                    <a:pt x="994085" y="145880"/>
                  </a:lnTo>
                  <a:lnTo>
                    <a:pt x="994294" y="145880"/>
                  </a:lnTo>
                  <a:lnTo>
                    <a:pt x="1002651" y="147576"/>
                  </a:lnTo>
                  <a:lnTo>
                    <a:pt x="1002913" y="147576"/>
                  </a:lnTo>
                  <a:lnTo>
                    <a:pt x="1011971" y="148142"/>
                  </a:lnTo>
                  <a:lnTo>
                    <a:pt x="1021336" y="147576"/>
                  </a:lnTo>
                  <a:lnTo>
                    <a:pt x="1050585" y="130048"/>
                  </a:lnTo>
                  <a:lnTo>
                    <a:pt x="1004683" y="130048"/>
                  </a:lnTo>
                  <a:lnTo>
                    <a:pt x="999002" y="128493"/>
                  </a:lnTo>
                  <a:lnTo>
                    <a:pt x="998827" y="128493"/>
                  </a:lnTo>
                  <a:lnTo>
                    <a:pt x="989417" y="121881"/>
                  </a:lnTo>
                  <a:lnTo>
                    <a:pt x="986338" y="117232"/>
                  </a:lnTo>
                  <a:lnTo>
                    <a:pt x="984830" y="111200"/>
                  </a:lnTo>
                  <a:close/>
                </a:path>
                <a:path w="1054734" h="186689">
                  <a:moveTo>
                    <a:pt x="1006694" y="38826"/>
                  </a:moveTo>
                  <a:lnTo>
                    <a:pt x="997019" y="39403"/>
                  </a:lnTo>
                  <a:lnTo>
                    <a:pt x="997982" y="39403"/>
                  </a:lnTo>
                  <a:lnTo>
                    <a:pt x="990862" y="40805"/>
                  </a:lnTo>
                  <a:lnTo>
                    <a:pt x="966737" y="69736"/>
                  </a:lnTo>
                  <a:lnTo>
                    <a:pt x="966737" y="76898"/>
                  </a:lnTo>
                  <a:lnTo>
                    <a:pt x="1005940" y="100457"/>
                  </a:lnTo>
                  <a:lnTo>
                    <a:pt x="1011971" y="101714"/>
                  </a:lnTo>
                  <a:lnTo>
                    <a:pt x="1016683" y="102907"/>
                  </a:lnTo>
                  <a:lnTo>
                    <a:pt x="1020075" y="104038"/>
                  </a:lnTo>
                  <a:lnTo>
                    <a:pt x="1023594" y="105043"/>
                  </a:lnTo>
                  <a:lnTo>
                    <a:pt x="1026484" y="106551"/>
                  </a:lnTo>
                  <a:lnTo>
                    <a:pt x="1028745" y="108562"/>
                  </a:lnTo>
                  <a:lnTo>
                    <a:pt x="1031133" y="110572"/>
                  </a:lnTo>
                  <a:lnTo>
                    <a:pt x="1032326" y="113274"/>
                  </a:lnTo>
                  <a:lnTo>
                    <a:pt x="1032326" y="120938"/>
                  </a:lnTo>
                  <a:lnTo>
                    <a:pt x="1030442" y="124268"/>
                  </a:lnTo>
                  <a:lnTo>
                    <a:pt x="1026672" y="126655"/>
                  </a:lnTo>
                  <a:lnTo>
                    <a:pt x="1023028" y="128917"/>
                  </a:lnTo>
                  <a:lnTo>
                    <a:pt x="1018128" y="130048"/>
                  </a:lnTo>
                  <a:lnTo>
                    <a:pt x="1050585" y="130048"/>
                  </a:lnTo>
                  <a:lnTo>
                    <a:pt x="1051551" y="128493"/>
                  </a:lnTo>
                  <a:lnTo>
                    <a:pt x="1053671" y="122026"/>
                  </a:lnTo>
                  <a:lnTo>
                    <a:pt x="1054378" y="114781"/>
                  </a:lnTo>
                  <a:lnTo>
                    <a:pt x="1054378" y="107368"/>
                  </a:lnTo>
                  <a:lnTo>
                    <a:pt x="1052473" y="101714"/>
                  </a:lnTo>
                  <a:lnTo>
                    <a:pt x="1051368" y="100457"/>
                  </a:lnTo>
                  <a:lnTo>
                    <a:pt x="1048535" y="97442"/>
                  </a:lnTo>
                  <a:lnTo>
                    <a:pt x="1044640" y="93169"/>
                  </a:lnTo>
                  <a:lnTo>
                    <a:pt x="1039991" y="90091"/>
                  </a:lnTo>
                  <a:lnTo>
                    <a:pt x="1029185" y="86321"/>
                  </a:lnTo>
                  <a:lnTo>
                    <a:pt x="1022274" y="84625"/>
                  </a:lnTo>
                  <a:lnTo>
                    <a:pt x="1013856" y="83117"/>
                  </a:lnTo>
                  <a:lnTo>
                    <a:pt x="1007950" y="81987"/>
                  </a:lnTo>
                  <a:lnTo>
                    <a:pt x="988411" y="71620"/>
                  </a:lnTo>
                  <a:lnTo>
                    <a:pt x="988411" y="64961"/>
                  </a:lnTo>
                  <a:lnTo>
                    <a:pt x="990045" y="62071"/>
                  </a:lnTo>
                  <a:lnTo>
                    <a:pt x="996579" y="57799"/>
                  </a:lnTo>
                  <a:lnTo>
                    <a:pt x="1001039" y="56731"/>
                  </a:lnTo>
                  <a:lnTo>
                    <a:pt x="1044904" y="56731"/>
                  </a:lnTo>
                  <a:lnTo>
                    <a:pt x="1042304" y="53126"/>
                  </a:lnTo>
                  <a:lnTo>
                    <a:pt x="1036850" y="48061"/>
                  </a:lnTo>
                  <a:lnTo>
                    <a:pt x="1030442" y="44020"/>
                  </a:lnTo>
                  <a:lnTo>
                    <a:pt x="1023280" y="41134"/>
                  </a:lnTo>
                  <a:lnTo>
                    <a:pt x="1015364" y="39403"/>
                  </a:lnTo>
                  <a:lnTo>
                    <a:pt x="1006694" y="38826"/>
                  </a:lnTo>
                  <a:close/>
                </a:path>
                <a:path w="1054734" h="186689">
                  <a:moveTo>
                    <a:pt x="1044904" y="56731"/>
                  </a:moveTo>
                  <a:lnTo>
                    <a:pt x="1012725" y="56731"/>
                  </a:lnTo>
                  <a:lnTo>
                    <a:pt x="1017877" y="58176"/>
                  </a:lnTo>
                  <a:lnTo>
                    <a:pt x="1022149" y="61066"/>
                  </a:lnTo>
                  <a:lnTo>
                    <a:pt x="1026421" y="63830"/>
                  </a:lnTo>
                  <a:lnTo>
                    <a:pt x="1029311" y="68039"/>
                  </a:lnTo>
                  <a:lnTo>
                    <a:pt x="1030819" y="73694"/>
                  </a:lnTo>
                  <a:lnTo>
                    <a:pt x="1051739" y="73694"/>
                  </a:lnTo>
                  <a:lnTo>
                    <a:pt x="1049749" y="65943"/>
                  </a:lnTo>
                  <a:lnTo>
                    <a:pt x="1046603" y="59087"/>
                  </a:lnTo>
                  <a:lnTo>
                    <a:pt x="1044904" y="56731"/>
                  </a:lnTo>
                  <a:close/>
                </a:path>
              </a:pathLst>
            </a:custGeom>
            <a:solidFill>
              <a:srgbClr val="FFFFFF"/>
            </a:solidFill>
          </p:spPr>
          <p:txBody>
            <a:bodyPr wrap="square" lIns="0" tIns="0" rIns="0" bIns="0" rtlCol="0"/>
            <a:lstStyle/>
            <a:p>
              <a:endParaRPr dirty="0"/>
            </a:p>
          </p:txBody>
        </p:sp>
      </p:grpSp>
      <p:graphicFrame>
        <p:nvGraphicFramePr>
          <p:cNvPr id="25" name="object 25"/>
          <p:cNvGraphicFramePr>
            <a:graphicFrameLocks noGrp="1"/>
          </p:cNvGraphicFramePr>
          <p:nvPr>
            <p:extLst>
              <p:ext uri="{D42A27DB-BD31-4B8C-83A1-F6EECF244321}">
                <p14:modId xmlns:p14="http://schemas.microsoft.com/office/powerpoint/2010/main" val="1014002384"/>
              </p:ext>
            </p:extLst>
          </p:nvPr>
        </p:nvGraphicFramePr>
        <p:xfrm>
          <a:off x="11593674" y="2911475"/>
          <a:ext cx="7738392" cy="4267199"/>
        </p:xfrm>
        <a:graphic>
          <a:graphicData uri="http://schemas.openxmlformats.org/drawingml/2006/table">
            <a:tbl>
              <a:tblPr firstRow="1" bandRow="1">
                <a:tableStyleId>{2D5ABB26-0587-4C30-8999-92F81FD0307C}</a:tableStyleId>
              </a:tblPr>
              <a:tblGrid>
                <a:gridCol w="3201815">
                  <a:extLst>
                    <a:ext uri="{9D8B030D-6E8A-4147-A177-3AD203B41FA5}">
                      <a16:colId xmlns:a16="http://schemas.microsoft.com/office/drawing/2014/main" val="20000"/>
                    </a:ext>
                  </a:extLst>
                </a:gridCol>
                <a:gridCol w="2190761">
                  <a:extLst>
                    <a:ext uri="{9D8B030D-6E8A-4147-A177-3AD203B41FA5}">
                      <a16:colId xmlns:a16="http://schemas.microsoft.com/office/drawing/2014/main" val="20001"/>
                    </a:ext>
                  </a:extLst>
                </a:gridCol>
                <a:gridCol w="2345816">
                  <a:extLst>
                    <a:ext uri="{9D8B030D-6E8A-4147-A177-3AD203B41FA5}">
                      <a16:colId xmlns:a16="http://schemas.microsoft.com/office/drawing/2014/main" val="20002"/>
                    </a:ext>
                  </a:extLst>
                </a:gridCol>
              </a:tblGrid>
              <a:tr h="1067002">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tcPr>
                </a:tc>
                <a:extLst>
                  <a:ext uri="{0D108BD9-81ED-4DB2-BD59-A6C34878D82A}">
                    <a16:rowId xmlns:a16="http://schemas.microsoft.com/office/drawing/2014/main" val="10000"/>
                  </a:ext>
                </a:extLst>
              </a:tr>
              <a:tr h="1066193">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extLst>
                  <a:ext uri="{0D108BD9-81ED-4DB2-BD59-A6C34878D82A}">
                    <a16:rowId xmlns:a16="http://schemas.microsoft.com/office/drawing/2014/main" val="10001"/>
                  </a:ext>
                </a:extLst>
              </a:tr>
              <a:tr h="1067002">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067002">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bl>
          </a:graphicData>
        </a:graphic>
      </p:graphicFrame>
      <p:pic>
        <p:nvPicPr>
          <p:cNvPr id="26" name="object 26"/>
          <p:cNvPicPr/>
          <p:nvPr/>
        </p:nvPicPr>
        <p:blipFill>
          <a:blip r:embed="rId3" cstate="print"/>
          <a:stretch>
            <a:fillRect/>
          </a:stretch>
        </p:blipFill>
        <p:spPr>
          <a:xfrm>
            <a:off x="11886792" y="4242581"/>
            <a:ext cx="1863203" cy="533568"/>
          </a:xfrm>
          <a:prstGeom prst="rect">
            <a:avLst/>
          </a:prstGeom>
        </p:spPr>
      </p:pic>
      <p:sp>
        <p:nvSpPr>
          <p:cNvPr id="27" name="object 27"/>
          <p:cNvSpPr/>
          <p:nvPr/>
        </p:nvSpPr>
        <p:spPr>
          <a:xfrm>
            <a:off x="15583417" y="4415123"/>
            <a:ext cx="339757" cy="188484"/>
          </a:xfrm>
          <a:custGeom>
            <a:avLst/>
            <a:gdLst/>
            <a:ahLst/>
            <a:cxnLst/>
            <a:rect l="l" t="t" r="r" b="b"/>
            <a:pathLst>
              <a:path w="266700" h="147954">
                <a:moveTo>
                  <a:pt x="84060" y="111389"/>
                </a:moveTo>
                <a:lnTo>
                  <a:pt x="66720" y="111389"/>
                </a:lnTo>
                <a:lnTo>
                  <a:pt x="66720" y="145691"/>
                </a:lnTo>
                <a:lnTo>
                  <a:pt x="84060" y="145691"/>
                </a:lnTo>
                <a:lnTo>
                  <a:pt x="84060" y="111389"/>
                </a:lnTo>
                <a:close/>
              </a:path>
              <a:path w="266700" h="147954">
                <a:moveTo>
                  <a:pt x="84060" y="1884"/>
                </a:moveTo>
                <a:lnTo>
                  <a:pt x="66532" y="1884"/>
                </a:lnTo>
                <a:lnTo>
                  <a:pt x="0" y="94237"/>
                </a:lnTo>
                <a:lnTo>
                  <a:pt x="0" y="111389"/>
                </a:lnTo>
                <a:lnTo>
                  <a:pt x="105923" y="111389"/>
                </a:lnTo>
                <a:lnTo>
                  <a:pt x="105923" y="95745"/>
                </a:lnTo>
                <a:lnTo>
                  <a:pt x="16962" y="95745"/>
                </a:lnTo>
                <a:lnTo>
                  <a:pt x="66720" y="25632"/>
                </a:lnTo>
                <a:lnTo>
                  <a:pt x="84060" y="25632"/>
                </a:lnTo>
                <a:lnTo>
                  <a:pt x="84060" y="1884"/>
                </a:lnTo>
                <a:close/>
              </a:path>
              <a:path w="266700" h="147954">
                <a:moveTo>
                  <a:pt x="84060" y="25632"/>
                </a:moveTo>
                <a:lnTo>
                  <a:pt x="66720" y="25632"/>
                </a:lnTo>
                <a:lnTo>
                  <a:pt x="66720" y="95745"/>
                </a:lnTo>
                <a:lnTo>
                  <a:pt x="84060" y="95745"/>
                </a:lnTo>
                <a:lnTo>
                  <a:pt x="84060" y="25632"/>
                </a:lnTo>
                <a:close/>
              </a:path>
              <a:path w="266700" h="147954">
                <a:moveTo>
                  <a:pt x="137960" y="125336"/>
                </a:moveTo>
                <a:lnTo>
                  <a:pt x="131929" y="125336"/>
                </a:lnTo>
                <a:lnTo>
                  <a:pt x="129161" y="126467"/>
                </a:lnTo>
                <a:lnTo>
                  <a:pt x="124704" y="130676"/>
                </a:lnTo>
                <a:lnTo>
                  <a:pt x="123573" y="133378"/>
                </a:lnTo>
                <a:lnTo>
                  <a:pt x="123573" y="139409"/>
                </a:lnTo>
                <a:lnTo>
                  <a:pt x="124704" y="142110"/>
                </a:lnTo>
                <a:lnTo>
                  <a:pt x="126966" y="144372"/>
                </a:lnTo>
                <a:lnTo>
                  <a:pt x="129228" y="146508"/>
                </a:lnTo>
                <a:lnTo>
                  <a:pt x="131929" y="147576"/>
                </a:lnTo>
                <a:lnTo>
                  <a:pt x="137960" y="147576"/>
                </a:lnTo>
                <a:lnTo>
                  <a:pt x="140473" y="146508"/>
                </a:lnTo>
                <a:lnTo>
                  <a:pt x="142610" y="144372"/>
                </a:lnTo>
                <a:lnTo>
                  <a:pt x="144746" y="142110"/>
                </a:lnTo>
                <a:lnTo>
                  <a:pt x="145814" y="139409"/>
                </a:lnTo>
                <a:lnTo>
                  <a:pt x="145814" y="133378"/>
                </a:lnTo>
                <a:lnTo>
                  <a:pt x="144746" y="130865"/>
                </a:lnTo>
                <a:lnTo>
                  <a:pt x="142610" y="128729"/>
                </a:lnTo>
                <a:lnTo>
                  <a:pt x="140473" y="126467"/>
                </a:lnTo>
                <a:lnTo>
                  <a:pt x="137960" y="125336"/>
                </a:lnTo>
                <a:close/>
              </a:path>
              <a:path w="266700" h="147954">
                <a:moveTo>
                  <a:pt x="225062" y="0"/>
                </a:moveTo>
                <a:lnTo>
                  <a:pt x="208476" y="0"/>
                </a:lnTo>
                <a:lnTo>
                  <a:pt x="201000" y="1633"/>
                </a:lnTo>
                <a:lnTo>
                  <a:pt x="173231" y="31098"/>
                </a:lnTo>
                <a:lnTo>
                  <a:pt x="173231" y="45045"/>
                </a:lnTo>
                <a:lnTo>
                  <a:pt x="188052" y="65338"/>
                </a:lnTo>
                <a:lnTo>
                  <a:pt x="188313" y="65338"/>
                </a:lnTo>
                <a:lnTo>
                  <a:pt x="194529" y="67097"/>
                </a:lnTo>
                <a:lnTo>
                  <a:pt x="185985" y="69233"/>
                </a:lnTo>
                <a:lnTo>
                  <a:pt x="179325" y="73631"/>
                </a:lnTo>
                <a:lnTo>
                  <a:pt x="174550" y="80290"/>
                </a:lnTo>
                <a:lnTo>
                  <a:pt x="169776" y="86824"/>
                </a:lnTo>
                <a:lnTo>
                  <a:pt x="167388" y="94363"/>
                </a:lnTo>
                <a:lnTo>
                  <a:pt x="167388" y="111577"/>
                </a:lnTo>
                <a:lnTo>
                  <a:pt x="190759" y="141922"/>
                </a:lnTo>
                <a:lnTo>
                  <a:pt x="216769" y="147576"/>
                </a:lnTo>
                <a:lnTo>
                  <a:pt x="223896" y="147223"/>
                </a:lnTo>
                <a:lnTo>
                  <a:pt x="256468" y="131933"/>
                </a:lnTo>
                <a:lnTo>
                  <a:pt x="207345" y="131933"/>
                </a:lnTo>
                <a:lnTo>
                  <a:pt x="199618" y="129420"/>
                </a:lnTo>
                <a:lnTo>
                  <a:pt x="193586" y="124394"/>
                </a:lnTo>
                <a:lnTo>
                  <a:pt x="187753" y="119305"/>
                </a:lnTo>
                <a:lnTo>
                  <a:pt x="184728" y="112080"/>
                </a:lnTo>
                <a:lnTo>
                  <a:pt x="184728" y="94363"/>
                </a:lnTo>
                <a:lnTo>
                  <a:pt x="187618" y="87515"/>
                </a:lnTo>
                <a:lnTo>
                  <a:pt x="193398" y="82363"/>
                </a:lnTo>
                <a:lnTo>
                  <a:pt x="199178" y="77086"/>
                </a:lnTo>
                <a:lnTo>
                  <a:pt x="206968" y="74447"/>
                </a:lnTo>
                <a:lnTo>
                  <a:pt x="254798" y="74447"/>
                </a:lnTo>
                <a:lnTo>
                  <a:pt x="254213" y="73631"/>
                </a:lnTo>
                <a:lnTo>
                  <a:pt x="247553" y="69233"/>
                </a:lnTo>
                <a:lnTo>
                  <a:pt x="239009" y="67097"/>
                </a:lnTo>
                <a:lnTo>
                  <a:pt x="245669" y="65338"/>
                </a:lnTo>
                <a:lnTo>
                  <a:pt x="250883" y="61757"/>
                </a:lnTo>
                <a:lnTo>
                  <a:pt x="251234" y="61254"/>
                </a:lnTo>
                <a:lnTo>
                  <a:pt x="208476" y="61254"/>
                </a:lnTo>
                <a:lnTo>
                  <a:pt x="202005" y="59307"/>
                </a:lnTo>
                <a:lnTo>
                  <a:pt x="197356" y="55411"/>
                </a:lnTo>
                <a:lnTo>
                  <a:pt x="192832" y="51391"/>
                </a:lnTo>
                <a:lnTo>
                  <a:pt x="190571" y="45862"/>
                </a:lnTo>
                <a:lnTo>
                  <a:pt x="190571" y="31915"/>
                </a:lnTo>
                <a:lnTo>
                  <a:pt x="192958" y="26323"/>
                </a:lnTo>
                <a:lnTo>
                  <a:pt x="202508" y="17779"/>
                </a:lnTo>
                <a:lnTo>
                  <a:pt x="208853" y="15643"/>
                </a:lnTo>
                <a:lnTo>
                  <a:pt x="252792" y="15643"/>
                </a:lnTo>
                <a:lnTo>
                  <a:pt x="251009" y="12753"/>
                </a:lnTo>
                <a:lnTo>
                  <a:pt x="245857" y="8167"/>
                </a:lnTo>
                <a:lnTo>
                  <a:pt x="232538" y="1633"/>
                </a:lnTo>
                <a:lnTo>
                  <a:pt x="225062" y="0"/>
                </a:lnTo>
                <a:close/>
              </a:path>
              <a:path w="266700" h="147954">
                <a:moveTo>
                  <a:pt x="254798" y="74447"/>
                </a:moveTo>
                <a:lnTo>
                  <a:pt x="226570" y="74447"/>
                </a:lnTo>
                <a:lnTo>
                  <a:pt x="234360" y="77086"/>
                </a:lnTo>
                <a:lnTo>
                  <a:pt x="240140" y="82363"/>
                </a:lnTo>
                <a:lnTo>
                  <a:pt x="245920" y="87515"/>
                </a:lnTo>
                <a:lnTo>
                  <a:pt x="248810" y="94363"/>
                </a:lnTo>
                <a:lnTo>
                  <a:pt x="248810" y="112080"/>
                </a:lnTo>
                <a:lnTo>
                  <a:pt x="245721" y="119305"/>
                </a:lnTo>
                <a:lnTo>
                  <a:pt x="233857" y="129420"/>
                </a:lnTo>
                <a:lnTo>
                  <a:pt x="226193" y="131933"/>
                </a:lnTo>
                <a:lnTo>
                  <a:pt x="256468" y="131933"/>
                </a:lnTo>
                <a:lnTo>
                  <a:pt x="259930" y="126090"/>
                </a:lnTo>
                <a:lnTo>
                  <a:pt x="264076" y="119305"/>
                </a:lnTo>
                <a:lnTo>
                  <a:pt x="266150" y="111577"/>
                </a:lnTo>
                <a:lnTo>
                  <a:pt x="266150" y="94363"/>
                </a:lnTo>
                <a:lnTo>
                  <a:pt x="263762" y="86824"/>
                </a:lnTo>
                <a:lnTo>
                  <a:pt x="258988" y="80290"/>
                </a:lnTo>
                <a:lnTo>
                  <a:pt x="254798" y="74447"/>
                </a:lnTo>
                <a:close/>
              </a:path>
              <a:path w="266700" h="147954">
                <a:moveTo>
                  <a:pt x="252792" y="15643"/>
                </a:moveTo>
                <a:lnTo>
                  <a:pt x="224685" y="15643"/>
                </a:lnTo>
                <a:lnTo>
                  <a:pt x="231030" y="17779"/>
                </a:lnTo>
                <a:lnTo>
                  <a:pt x="240580" y="26323"/>
                </a:lnTo>
                <a:lnTo>
                  <a:pt x="242967" y="31915"/>
                </a:lnTo>
                <a:lnTo>
                  <a:pt x="242967" y="45862"/>
                </a:lnTo>
                <a:lnTo>
                  <a:pt x="240643" y="51391"/>
                </a:lnTo>
                <a:lnTo>
                  <a:pt x="231470" y="59307"/>
                </a:lnTo>
                <a:lnTo>
                  <a:pt x="225062" y="61254"/>
                </a:lnTo>
                <a:lnTo>
                  <a:pt x="251234" y="61254"/>
                </a:lnTo>
                <a:lnTo>
                  <a:pt x="258422" y="50951"/>
                </a:lnTo>
                <a:lnTo>
                  <a:pt x="260307" y="45045"/>
                </a:lnTo>
                <a:lnTo>
                  <a:pt x="260307" y="31098"/>
                </a:lnTo>
                <a:lnTo>
                  <a:pt x="258422" y="24439"/>
                </a:lnTo>
                <a:lnTo>
                  <a:pt x="254653" y="18659"/>
                </a:lnTo>
                <a:lnTo>
                  <a:pt x="252792" y="15643"/>
                </a:lnTo>
                <a:close/>
              </a:path>
            </a:pathLst>
          </a:custGeom>
          <a:solidFill>
            <a:srgbClr val="0F0F0F"/>
          </a:solidFill>
        </p:spPr>
        <p:txBody>
          <a:bodyPr wrap="square" lIns="0" tIns="0" rIns="0" bIns="0" rtlCol="0"/>
          <a:lstStyle/>
          <a:p>
            <a:endParaRPr dirty="0"/>
          </a:p>
        </p:txBody>
      </p:sp>
      <p:sp>
        <p:nvSpPr>
          <p:cNvPr id="28" name="object 28"/>
          <p:cNvSpPr/>
          <p:nvPr/>
        </p:nvSpPr>
        <p:spPr>
          <a:xfrm>
            <a:off x="17530411" y="4423089"/>
            <a:ext cx="474044" cy="186058"/>
          </a:xfrm>
          <a:custGeom>
            <a:avLst/>
            <a:gdLst/>
            <a:ahLst/>
            <a:cxnLst/>
            <a:rect l="l" t="t" r="r" b="b"/>
            <a:pathLst>
              <a:path w="372109" h="146050">
                <a:moveTo>
                  <a:pt x="0" y="38637"/>
                </a:moveTo>
                <a:lnTo>
                  <a:pt x="0" y="52773"/>
                </a:lnTo>
                <a:lnTo>
                  <a:pt x="73505" y="79725"/>
                </a:lnTo>
                <a:lnTo>
                  <a:pt x="0" y="106865"/>
                </a:lnTo>
                <a:lnTo>
                  <a:pt x="0" y="120813"/>
                </a:lnTo>
                <a:lnTo>
                  <a:pt x="88018" y="87829"/>
                </a:lnTo>
                <a:lnTo>
                  <a:pt x="88018" y="71809"/>
                </a:lnTo>
                <a:lnTo>
                  <a:pt x="0" y="38637"/>
                </a:lnTo>
                <a:close/>
              </a:path>
              <a:path w="372109" h="146050">
                <a:moveTo>
                  <a:pt x="178084" y="102530"/>
                </a:moveTo>
                <a:lnTo>
                  <a:pt x="160556" y="102530"/>
                </a:lnTo>
                <a:lnTo>
                  <a:pt x="161112" y="107855"/>
                </a:lnTo>
                <a:lnTo>
                  <a:pt x="185058" y="140226"/>
                </a:lnTo>
                <a:lnTo>
                  <a:pt x="192220" y="143807"/>
                </a:lnTo>
                <a:lnTo>
                  <a:pt x="192375" y="143807"/>
                </a:lnTo>
                <a:lnTo>
                  <a:pt x="199947" y="145503"/>
                </a:lnTo>
                <a:lnTo>
                  <a:pt x="208617" y="145503"/>
                </a:lnTo>
                <a:lnTo>
                  <a:pt x="215591" y="145079"/>
                </a:lnTo>
                <a:lnTo>
                  <a:pt x="245191" y="129859"/>
                </a:lnTo>
                <a:lnTo>
                  <a:pt x="201518" y="129859"/>
                </a:lnTo>
                <a:lnTo>
                  <a:pt x="194419" y="127472"/>
                </a:lnTo>
                <a:lnTo>
                  <a:pt x="188639" y="122697"/>
                </a:lnTo>
                <a:lnTo>
                  <a:pt x="182859" y="117797"/>
                </a:lnTo>
                <a:lnTo>
                  <a:pt x="179341" y="111075"/>
                </a:lnTo>
                <a:lnTo>
                  <a:pt x="178084" y="102530"/>
                </a:lnTo>
                <a:close/>
              </a:path>
              <a:path w="372109" h="146050">
                <a:moveTo>
                  <a:pt x="248585" y="61820"/>
                </a:moveTo>
                <a:lnTo>
                  <a:pt x="219109" y="61820"/>
                </a:lnTo>
                <a:lnTo>
                  <a:pt x="226774" y="64772"/>
                </a:lnTo>
                <a:lnTo>
                  <a:pt x="238334" y="76584"/>
                </a:lnTo>
                <a:lnTo>
                  <a:pt x="241224" y="84500"/>
                </a:lnTo>
                <a:lnTo>
                  <a:pt x="241224" y="94426"/>
                </a:lnTo>
                <a:lnTo>
                  <a:pt x="240743" y="101129"/>
                </a:lnTo>
                <a:lnTo>
                  <a:pt x="240694" y="101812"/>
                </a:lnTo>
                <a:lnTo>
                  <a:pt x="219612" y="129859"/>
                </a:lnTo>
                <a:lnTo>
                  <a:pt x="245191" y="129859"/>
                </a:lnTo>
                <a:lnTo>
                  <a:pt x="258542" y="94426"/>
                </a:lnTo>
                <a:lnTo>
                  <a:pt x="258504" y="84500"/>
                </a:lnTo>
                <a:lnTo>
                  <a:pt x="256631" y="76584"/>
                </a:lnTo>
                <a:lnTo>
                  <a:pt x="252721" y="69359"/>
                </a:lnTo>
                <a:lnTo>
                  <a:pt x="248826" y="62071"/>
                </a:lnTo>
                <a:lnTo>
                  <a:pt x="248585" y="61820"/>
                </a:lnTo>
                <a:close/>
              </a:path>
              <a:path w="372109" h="146050">
                <a:moveTo>
                  <a:pt x="251778" y="0"/>
                </a:moveTo>
                <a:lnTo>
                  <a:pt x="176388" y="0"/>
                </a:lnTo>
                <a:lnTo>
                  <a:pt x="162064" y="79348"/>
                </a:lnTo>
                <a:lnTo>
                  <a:pt x="181100" y="79348"/>
                </a:lnTo>
                <a:lnTo>
                  <a:pt x="183864" y="73945"/>
                </a:lnTo>
                <a:lnTo>
                  <a:pt x="187759" y="69673"/>
                </a:lnTo>
                <a:lnTo>
                  <a:pt x="192785" y="66532"/>
                </a:lnTo>
                <a:lnTo>
                  <a:pt x="197937" y="63390"/>
                </a:lnTo>
                <a:lnTo>
                  <a:pt x="203528" y="61820"/>
                </a:lnTo>
                <a:lnTo>
                  <a:pt x="248585" y="61820"/>
                </a:lnTo>
                <a:lnTo>
                  <a:pt x="246244" y="59369"/>
                </a:lnTo>
                <a:lnTo>
                  <a:pt x="181665" y="59369"/>
                </a:lnTo>
                <a:lnTo>
                  <a:pt x="189393" y="15643"/>
                </a:lnTo>
                <a:lnTo>
                  <a:pt x="251778" y="15643"/>
                </a:lnTo>
                <a:lnTo>
                  <a:pt x="251778" y="0"/>
                </a:lnTo>
                <a:close/>
              </a:path>
              <a:path w="372109" h="146050">
                <a:moveTo>
                  <a:pt x="221748" y="46176"/>
                </a:moveTo>
                <a:lnTo>
                  <a:pt x="207172" y="46176"/>
                </a:lnTo>
                <a:lnTo>
                  <a:pt x="201581" y="47307"/>
                </a:lnTo>
                <a:lnTo>
                  <a:pt x="190901" y="51830"/>
                </a:lnTo>
                <a:lnTo>
                  <a:pt x="186063" y="55097"/>
                </a:lnTo>
                <a:lnTo>
                  <a:pt x="181665" y="59369"/>
                </a:lnTo>
                <a:lnTo>
                  <a:pt x="246244" y="59369"/>
                </a:lnTo>
                <a:lnTo>
                  <a:pt x="243423" y="56417"/>
                </a:lnTo>
                <a:lnTo>
                  <a:pt x="236512" y="52396"/>
                </a:lnTo>
                <a:lnTo>
                  <a:pt x="229601" y="48249"/>
                </a:lnTo>
                <a:lnTo>
                  <a:pt x="221748" y="46176"/>
                </a:lnTo>
                <a:close/>
              </a:path>
              <a:path w="372109" h="146050">
                <a:moveTo>
                  <a:pt x="299208" y="0"/>
                </a:moveTo>
                <a:lnTo>
                  <a:pt x="283188" y="0"/>
                </a:lnTo>
                <a:lnTo>
                  <a:pt x="283188" y="143807"/>
                </a:lnTo>
                <a:lnTo>
                  <a:pt x="299208" y="143807"/>
                </a:lnTo>
                <a:lnTo>
                  <a:pt x="299208" y="89337"/>
                </a:lnTo>
                <a:lnTo>
                  <a:pt x="319950" y="89337"/>
                </a:lnTo>
                <a:lnTo>
                  <a:pt x="316171" y="85379"/>
                </a:lnTo>
                <a:lnTo>
                  <a:pt x="320795" y="81233"/>
                </a:lnTo>
                <a:lnTo>
                  <a:pt x="299208" y="81233"/>
                </a:lnTo>
                <a:lnTo>
                  <a:pt x="299208" y="0"/>
                </a:lnTo>
                <a:close/>
              </a:path>
              <a:path w="372109" h="146050">
                <a:moveTo>
                  <a:pt x="319950" y="89337"/>
                </a:moveTo>
                <a:lnTo>
                  <a:pt x="299208" y="89337"/>
                </a:lnTo>
                <a:lnTo>
                  <a:pt x="350097" y="143807"/>
                </a:lnTo>
                <a:lnTo>
                  <a:pt x="371960" y="143807"/>
                </a:lnTo>
                <a:lnTo>
                  <a:pt x="319950" y="89337"/>
                </a:lnTo>
                <a:close/>
              </a:path>
              <a:path w="372109" h="146050">
                <a:moveTo>
                  <a:pt x="367248" y="39579"/>
                </a:moveTo>
                <a:lnTo>
                  <a:pt x="345008" y="39579"/>
                </a:lnTo>
                <a:lnTo>
                  <a:pt x="299208" y="81233"/>
                </a:lnTo>
                <a:lnTo>
                  <a:pt x="320795" y="81233"/>
                </a:lnTo>
                <a:lnTo>
                  <a:pt x="367248" y="39579"/>
                </a:lnTo>
                <a:close/>
              </a:path>
            </a:pathLst>
          </a:custGeom>
          <a:solidFill>
            <a:srgbClr val="0F0F0F"/>
          </a:solidFill>
        </p:spPr>
        <p:txBody>
          <a:bodyPr wrap="square" lIns="0" tIns="0" rIns="0" bIns="0" rtlCol="0"/>
          <a:lstStyle/>
          <a:p>
            <a:endParaRPr dirty="0"/>
          </a:p>
        </p:txBody>
      </p:sp>
      <p:pic>
        <p:nvPicPr>
          <p:cNvPr id="29" name="object 29"/>
          <p:cNvPicPr/>
          <p:nvPr/>
        </p:nvPicPr>
        <p:blipFill>
          <a:blip r:embed="rId4" cstate="print"/>
          <a:stretch>
            <a:fillRect/>
          </a:stretch>
        </p:blipFill>
        <p:spPr>
          <a:xfrm>
            <a:off x="11930246" y="5487518"/>
            <a:ext cx="2151962" cy="188002"/>
          </a:xfrm>
          <a:prstGeom prst="rect">
            <a:avLst/>
          </a:prstGeom>
        </p:spPr>
      </p:pic>
      <p:sp>
        <p:nvSpPr>
          <p:cNvPr id="30" name="object 30"/>
          <p:cNvSpPr/>
          <p:nvPr/>
        </p:nvSpPr>
        <p:spPr>
          <a:xfrm>
            <a:off x="15611589" y="5487518"/>
            <a:ext cx="338949" cy="186058"/>
          </a:xfrm>
          <a:custGeom>
            <a:avLst/>
            <a:gdLst/>
            <a:ahLst/>
            <a:cxnLst/>
            <a:rect l="l" t="t" r="r" b="b"/>
            <a:pathLst>
              <a:path w="266064" h="146050">
                <a:moveTo>
                  <a:pt x="84060" y="109504"/>
                </a:moveTo>
                <a:lnTo>
                  <a:pt x="66720" y="109504"/>
                </a:lnTo>
                <a:lnTo>
                  <a:pt x="66720" y="143807"/>
                </a:lnTo>
                <a:lnTo>
                  <a:pt x="84060" y="143807"/>
                </a:lnTo>
                <a:lnTo>
                  <a:pt x="84060" y="109504"/>
                </a:lnTo>
                <a:close/>
              </a:path>
              <a:path w="266064" h="146050">
                <a:moveTo>
                  <a:pt x="84060" y="0"/>
                </a:moveTo>
                <a:lnTo>
                  <a:pt x="66532" y="0"/>
                </a:lnTo>
                <a:lnTo>
                  <a:pt x="0" y="92353"/>
                </a:lnTo>
                <a:lnTo>
                  <a:pt x="0" y="109504"/>
                </a:lnTo>
                <a:lnTo>
                  <a:pt x="105923" y="109504"/>
                </a:lnTo>
                <a:lnTo>
                  <a:pt x="105923" y="93861"/>
                </a:lnTo>
                <a:lnTo>
                  <a:pt x="16962" y="93861"/>
                </a:lnTo>
                <a:lnTo>
                  <a:pt x="66720" y="23747"/>
                </a:lnTo>
                <a:lnTo>
                  <a:pt x="84060" y="23747"/>
                </a:lnTo>
                <a:lnTo>
                  <a:pt x="84060" y="0"/>
                </a:lnTo>
                <a:close/>
              </a:path>
              <a:path w="266064" h="146050">
                <a:moveTo>
                  <a:pt x="84060" y="23747"/>
                </a:moveTo>
                <a:lnTo>
                  <a:pt x="66720" y="23747"/>
                </a:lnTo>
                <a:lnTo>
                  <a:pt x="66720" y="93861"/>
                </a:lnTo>
                <a:lnTo>
                  <a:pt x="84060" y="93861"/>
                </a:lnTo>
                <a:lnTo>
                  <a:pt x="84060" y="23747"/>
                </a:lnTo>
                <a:close/>
              </a:path>
              <a:path w="266064" h="146050">
                <a:moveTo>
                  <a:pt x="137960" y="123451"/>
                </a:moveTo>
                <a:lnTo>
                  <a:pt x="131929" y="123451"/>
                </a:lnTo>
                <a:lnTo>
                  <a:pt x="129161" y="124582"/>
                </a:lnTo>
                <a:lnTo>
                  <a:pt x="124704" y="128791"/>
                </a:lnTo>
                <a:lnTo>
                  <a:pt x="123573" y="131493"/>
                </a:lnTo>
                <a:lnTo>
                  <a:pt x="123573" y="137524"/>
                </a:lnTo>
                <a:lnTo>
                  <a:pt x="124704" y="140226"/>
                </a:lnTo>
                <a:lnTo>
                  <a:pt x="126966" y="142487"/>
                </a:lnTo>
                <a:lnTo>
                  <a:pt x="129228" y="144623"/>
                </a:lnTo>
                <a:lnTo>
                  <a:pt x="131929" y="145691"/>
                </a:lnTo>
                <a:lnTo>
                  <a:pt x="137960" y="145691"/>
                </a:lnTo>
                <a:lnTo>
                  <a:pt x="140473" y="144623"/>
                </a:lnTo>
                <a:lnTo>
                  <a:pt x="142610" y="142487"/>
                </a:lnTo>
                <a:lnTo>
                  <a:pt x="144746" y="140226"/>
                </a:lnTo>
                <a:lnTo>
                  <a:pt x="145814" y="137524"/>
                </a:lnTo>
                <a:lnTo>
                  <a:pt x="145814" y="131493"/>
                </a:lnTo>
                <a:lnTo>
                  <a:pt x="144746" y="128980"/>
                </a:lnTo>
                <a:lnTo>
                  <a:pt x="142610" y="126844"/>
                </a:lnTo>
                <a:lnTo>
                  <a:pt x="140473" y="124582"/>
                </a:lnTo>
                <a:lnTo>
                  <a:pt x="137960" y="123451"/>
                </a:lnTo>
                <a:close/>
              </a:path>
              <a:path w="266064" h="146050">
                <a:moveTo>
                  <a:pt x="185482" y="102530"/>
                </a:moveTo>
                <a:lnTo>
                  <a:pt x="167954" y="102530"/>
                </a:lnTo>
                <a:lnTo>
                  <a:pt x="168510" y="107855"/>
                </a:lnTo>
                <a:lnTo>
                  <a:pt x="192456" y="140226"/>
                </a:lnTo>
                <a:lnTo>
                  <a:pt x="199618" y="143807"/>
                </a:lnTo>
                <a:lnTo>
                  <a:pt x="199772" y="143807"/>
                </a:lnTo>
                <a:lnTo>
                  <a:pt x="207345" y="145503"/>
                </a:lnTo>
                <a:lnTo>
                  <a:pt x="216015" y="145503"/>
                </a:lnTo>
                <a:lnTo>
                  <a:pt x="222989" y="145079"/>
                </a:lnTo>
                <a:lnTo>
                  <a:pt x="252589" y="129859"/>
                </a:lnTo>
                <a:lnTo>
                  <a:pt x="208916" y="129859"/>
                </a:lnTo>
                <a:lnTo>
                  <a:pt x="201816" y="127472"/>
                </a:lnTo>
                <a:lnTo>
                  <a:pt x="196037" y="122697"/>
                </a:lnTo>
                <a:lnTo>
                  <a:pt x="190257" y="117797"/>
                </a:lnTo>
                <a:lnTo>
                  <a:pt x="186738" y="111075"/>
                </a:lnTo>
                <a:lnTo>
                  <a:pt x="185482" y="102530"/>
                </a:lnTo>
                <a:close/>
              </a:path>
              <a:path w="266064" h="146050">
                <a:moveTo>
                  <a:pt x="255983" y="61820"/>
                </a:moveTo>
                <a:lnTo>
                  <a:pt x="226507" y="61820"/>
                </a:lnTo>
                <a:lnTo>
                  <a:pt x="234172" y="64772"/>
                </a:lnTo>
                <a:lnTo>
                  <a:pt x="245731" y="76584"/>
                </a:lnTo>
                <a:lnTo>
                  <a:pt x="248621" y="84500"/>
                </a:lnTo>
                <a:lnTo>
                  <a:pt x="248621" y="94426"/>
                </a:lnTo>
                <a:lnTo>
                  <a:pt x="248140" y="101129"/>
                </a:lnTo>
                <a:lnTo>
                  <a:pt x="248091" y="101812"/>
                </a:lnTo>
                <a:lnTo>
                  <a:pt x="227009" y="129859"/>
                </a:lnTo>
                <a:lnTo>
                  <a:pt x="252589" y="129859"/>
                </a:lnTo>
                <a:lnTo>
                  <a:pt x="265439" y="101812"/>
                </a:lnTo>
                <a:lnTo>
                  <a:pt x="265561" y="101129"/>
                </a:lnTo>
                <a:lnTo>
                  <a:pt x="265940" y="94426"/>
                </a:lnTo>
                <a:lnTo>
                  <a:pt x="265902" y="84500"/>
                </a:lnTo>
                <a:lnTo>
                  <a:pt x="264028" y="76584"/>
                </a:lnTo>
                <a:lnTo>
                  <a:pt x="260118" y="69359"/>
                </a:lnTo>
                <a:lnTo>
                  <a:pt x="256223" y="62071"/>
                </a:lnTo>
                <a:lnTo>
                  <a:pt x="255983" y="61820"/>
                </a:lnTo>
                <a:close/>
              </a:path>
              <a:path w="266064" h="146050">
                <a:moveTo>
                  <a:pt x="259176" y="0"/>
                </a:moveTo>
                <a:lnTo>
                  <a:pt x="183786" y="0"/>
                </a:lnTo>
                <a:lnTo>
                  <a:pt x="169461" y="79348"/>
                </a:lnTo>
                <a:lnTo>
                  <a:pt x="188498" y="79348"/>
                </a:lnTo>
                <a:lnTo>
                  <a:pt x="191262" y="73945"/>
                </a:lnTo>
                <a:lnTo>
                  <a:pt x="195157" y="69673"/>
                </a:lnTo>
                <a:lnTo>
                  <a:pt x="200183" y="66532"/>
                </a:lnTo>
                <a:lnTo>
                  <a:pt x="205335" y="63390"/>
                </a:lnTo>
                <a:lnTo>
                  <a:pt x="210926" y="61820"/>
                </a:lnTo>
                <a:lnTo>
                  <a:pt x="255983" y="61820"/>
                </a:lnTo>
                <a:lnTo>
                  <a:pt x="253642" y="59369"/>
                </a:lnTo>
                <a:lnTo>
                  <a:pt x="189063" y="59369"/>
                </a:lnTo>
                <a:lnTo>
                  <a:pt x="196790" y="15643"/>
                </a:lnTo>
                <a:lnTo>
                  <a:pt x="259176" y="15643"/>
                </a:lnTo>
                <a:lnTo>
                  <a:pt x="259176" y="0"/>
                </a:lnTo>
                <a:close/>
              </a:path>
              <a:path w="266064" h="146050">
                <a:moveTo>
                  <a:pt x="229145" y="46176"/>
                </a:moveTo>
                <a:lnTo>
                  <a:pt x="214570" y="46176"/>
                </a:lnTo>
                <a:lnTo>
                  <a:pt x="208979" y="47307"/>
                </a:lnTo>
                <a:lnTo>
                  <a:pt x="198298" y="51830"/>
                </a:lnTo>
                <a:lnTo>
                  <a:pt x="193461" y="55097"/>
                </a:lnTo>
                <a:lnTo>
                  <a:pt x="189063" y="59369"/>
                </a:lnTo>
                <a:lnTo>
                  <a:pt x="253642" y="59369"/>
                </a:lnTo>
                <a:lnTo>
                  <a:pt x="250820" y="56417"/>
                </a:lnTo>
                <a:lnTo>
                  <a:pt x="243909" y="52396"/>
                </a:lnTo>
                <a:lnTo>
                  <a:pt x="236999" y="48249"/>
                </a:lnTo>
                <a:lnTo>
                  <a:pt x="229145" y="46176"/>
                </a:lnTo>
                <a:close/>
              </a:path>
            </a:pathLst>
          </a:custGeom>
          <a:solidFill>
            <a:srgbClr val="0F0F0F"/>
          </a:solidFill>
        </p:spPr>
        <p:txBody>
          <a:bodyPr wrap="square" lIns="0" tIns="0" rIns="0" bIns="0" rtlCol="0"/>
          <a:lstStyle/>
          <a:p>
            <a:endParaRPr dirty="0"/>
          </a:p>
        </p:txBody>
      </p:sp>
      <p:sp>
        <p:nvSpPr>
          <p:cNvPr id="31" name="object 31"/>
          <p:cNvSpPr/>
          <p:nvPr/>
        </p:nvSpPr>
        <p:spPr>
          <a:xfrm>
            <a:off x="17530411" y="5467862"/>
            <a:ext cx="846160" cy="227314"/>
          </a:xfrm>
          <a:custGeom>
            <a:avLst/>
            <a:gdLst/>
            <a:ahLst/>
            <a:cxnLst/>
            <a:rect l="l" t="t" r="r" b="b"/>
            <a:pathLst>
              <a:path w="664209" h="178435">
                <a:moveTo>
                  <a:pt x="0" y="40522"/>
                </a:moveTo>
                <a:lnTo>
                  <a:pt x="0" y="54658"/>
                </a:lnTo>
                <a:lnTo>
                  <a:pt x="73505" y="81610"/>
                </a:lnTo>
                <a:lnTo>
                  <a:pt x="0" y="108750"/>
                </a:lnTo>
                <a:lnTo>
                  <a:pt x="0" y="122697"/>
                </a:lnTo>
                <a:lnTo>
                  <a:pt x="88018" y="89714"/>
                </a:lnTo>
                <a:lnTo>
                  <a:pt x="88018" y="73694"/>
                </a:lnTo>
                <a:lnTo>
                  <a:pt x="0" y="40522"/>
                </a:lnTo>
                <a:close/>
              </a:path>
              <a:path w="664209" h="178435">
                <a:moveTo>
                  <a:pt x="178084" y="104415"/>
                </a:moveTo>
                <a:lnTo>
                  <a:pt x="160556" y="104415"/>
                </a:lnTo>
                <a:lnTo>
                  <a:pt x="161112" y="109740"/>
                </a:lnTo>
                <a:lnTo>
                  <a:pt x="185058" y="142110"/>
                </a:lnTo>
                <a:lnTo>
                  <a:pt x="192220" y="145691"/>
                </a:lnTo>
                <a:lnTo>
                  <a:pt x="192375" y="145691"/>
                </a:lnTo>
                <a:lnTo>
                  <a:pt x="199947" y="147388"/>
                </a:lnTo>
                <a:lnTo>
                  <a:pt x="208617" y="147388"/>
                </a:lnTo>
                <a:lnTo>
                  <a:pt x="215591" y="146964"/>
                </a:lnTo>
                <a:lnTo>
                  <a:pt x="245191" y="131744"/>
                </a:lnTo>
                <a:lnTo>
                  <a:pt x="201518" y="131744"/>
                </a:lnTo>
                <a:lnTo>
                  <a:pt x="194419" y="129357"/>
                </a:lnTo>
                <a:lnTo>
                  <a:pt x="188639" y="124582"/>
                </a:lnTo>
                <a:lnTo>
                  <a:pt x="182859" y="119682"/>
                </a:lnTo>
                <a:lnTo>
                  <a:pt x="179341" y="112959"/>
                </a:lnTo>
                <a:lnTo>
                  <a:pt x="178084" y="104415"/>
                </a:lnTo>
                <a:close/>
              </a:path>
              <a:path w="664209" h="178435">
                <a:moveTo>
                  <a:pt x="248585" y="63704"/>
                </a:moveTo>
                <a:lnTo>
                  <a:pt x="219109" y="63704"/>
                </a:lnTo>
                <a:lnTo>
                  <a:pt x="226774" y="66657"/>
                </a:lnTo>
                <a:lnTo>
                  <a:pt x="238334" y="78468"/>
                </a:lnTo>
                <a:lnTo>
                  <a:pt x="241224" y="86384"/>
                </a:lnTo>
                <a:lnTo>
                  <a:pt x="241224" y="96311"/>
                </a:lnTo>
                <a:lnTo>
                  <a:pt x="240743" y="103013"/>
                </a:lnTo>
                <a:lnTo>
                  <a:pt x="240694" y="103697"/>
                </a:lnTo>
                <a:lnTo>
                  <a:pt x="219612" y="131744"/>
                </a:lnTo>
                <a:lnTo>
                  <a:pt x="245191" y="131744"/>
                </a:lnTo>
                <a:lnTo>
                  <a:pt x="258041" y="103697"/>
                </a:lnTo>
                <a:lnTo>
                  <a:pt x="258163" y="103013"/>
                </a:lnTo>
                <a:lnTo>
                  <a:pt x="258542" y="96311"/>
                </a:lnTo>
                <a:lnTo>
                  <a:pt x="258504" y="86384"/>
                </a:lnTo>
                <a:lnTo>
                  <a:pt x="256631" y="78468"/>
                </a:lnTo>
                <a:lnTo>
                  <a:pt x="252721" y="71243"/>
                </a:lnTo>
                <a:lnTo>
                  <a:pt x="248826" y="63956"/>
                </a:lnTo>
                <a:lnTo>
                  <a:pt x="248585" y="63704"/>
                </a:lnTo>
                <a:close/>
              </a:path>
              <a:path w="664209" h="178435">
                <a:moveTo>
                  <a:pt x="251778" y="1884"/>
                </a:moveTo>
                <a:lnTo>
                  <a:pt x="176388" y="1884"/>
                </a:lnTo>
                <a:lnTo>
                  <a:pt x="162064" y="81233"/>
                </a:lnTo>
                <a:lnTo>
                  <a:pt x="181100" y="81233"/>
                </a:lnTo>
                <a:lnTo>
                  <a:pt x="183864" y="75830"/>
                </a:lnTo>
                <a:lnTo>
                  <a:pt x="187759" y="71558"/>
                </a:lnTo>
                <a:lnTo>
                  <a:pt x="192785" y="68416"/>
                </a:lnTo>
                <a:lnTo>
                  <a:pt x="197937" y="65275"/>
                </a:lnTo>
                <a:lnTo>
                  <a:pt x="203528" y="63704"/>
                </a:lnTo>
                <a:lnTo>
                  <a:pt x="248585" y="63704"/>
                </a:lnTo>
                <a:lnTo>
                  <a:pt x="246244" y="61254"/>
                </a:lnTo>
                <a:lnTo>
                  <a:pt x="181665" y="61254"/>
                </a:lnTo>
                <a:lnTo>
                  <a:pt x="189393" y="17528"/>
                </a:lnTo>
                <a:lnTo>
                  <a:pt x="251778" y="17528"/>
                </a:lnTo>
                <a:lnTo>
                  <a:pt x="251778" y="1884"/>
                </a:lnTo>
                <a:close/>
              </a:path>
              <a:path w="664209" h="178435">
                <a:moveTo>
                  <a:pt x="221748" y="48061"/>
                </a:moveTo>
                <a:lnTo>
                  <a:pt x="207172" y="48061"/>
                </a:lnTo>
                <a:lnTo>
                  <a:pt x="201581" y="49192"/>
                </a:lnTo>
                <a:lnTo>
                  <a:pt x="190901" y="53715"/>
                </a:lnTo>
                <a:lnTo>
                  <a:pt x="186063" y="56982"/>
                </a:lnTo>
                <a:lnTo>
                  <a:pt x="181665" y="61254"/>
                </a:lnTo>
                <a:lnTo>
                  <a:pt x="246244" y="61254"/>
                </a:lnTo>
                <a:lnTo>
                  <a:pt x="243423" y="58301"/>
                </a:lnTo>
                <a:lnTo>
                  <a:pt x="236512" y="54281"/>
                </a:lnTo>
                <a:lnTo>
                  <a:pt x="229601" y="50134"/>
                </a:lnTo>
                <a:lnTo>
                  <a:pt x="221748" y="48061"/>
                </a:lnTo>
                <a:close/>
              </a:path>
              <a:path w="664209" h="178435">
                <a:moveTo>
                  <a:pt x="305993" y="143430"/>
                </a:moveTo>
                <a:lnTo>
                  <a:pt x="296004" y="143430"/>
                </a:lnTo>
                <a:lnTo>
                  <a:pt x="296268" y="144749"/>
                </a:lnTo>
                <a:lnTo>
                  <a:pt x="296381" y="145314"/>
                </a:lnTo>
                <a:lnTo>
                  <a:pt x="296469" y="146194"/>
                </a:lnTo>
                <a:lnTo>
                  <a:pt x="278476" y="169439"/>
                </a:lnTo>
                <a:lnTo>
                  <a:pt x="278476" y="177921"/>
                </a:lnTo>
                <a:lnTo>
                  <a:pt x="287648" y="176916"/>
                </a:lnTo>
                <a:lnTo>
                  <a:pt x="294496" y="173460"/>
                </a:lnTo>
                <a:lnTo>
                  <a:pt x="299020" y="167555"/>
                </a:lnTo>
                <a:lnTo>
                  <a:pt x="303669" y="161649"/>
                </a:lnTo>
                <a:lnTo>
                  <a:pt x="305993" y="154864"/>
                </a:lnTo>
                <a:lnTo>
                  <a:pt x="305993" y="143430"/>
                </a:lnTo>
                <a:close/>
              </a:path>
              <a:path w="664209" h="178435">
                <a:moveTo>
                  <a:pt x="294685" y="125336"/>
                </a:moveTo>
                <a:lnTo>
                  <a:pt x="286140" y="125336"/>
                </a:lnTo>
                <a:lnTo>
                  <a:pt x="283188" y="126404"/>
                </a:lnTo>
                <a:lnTo>
                  <a:pt x="280926" y="128540"/>
                </a:lnTo>
                <a:lnTo>
                  <a:pt x="278790" y="130676"/>
                </a:lnTo>
                <a:lnTo>
                  <a:pt x="277722" y="133440"/>
                </a:lnTo>
                <a:lnTo>
                  <a:pt x="277722" y="140100"/>
                </a:lnTo>
                <a:lnTo>
                  <a:pt x="278664" y="142739"/>
                </a:lnTo>
                <a:lnTo>
                  <a:pt x="280549" y="144749"/>
                </a:lnTo>
                <a:lnTo>
                  <a:pt x="282434" y="146634"/>
                </a:lnTo>
                <a:lnTo>
                  <a:pt x="284758" y="147576"/>
                </a:lnTo>
                <a:lnTo>
                  <a:pt x="291543" y="147576"/>
                </a:lnTo>
                <a:lnTo>
                  <a:pt x="294370" y="146194"/>
                </a:lnTo>
                <a:lnTo>
                  <a:pt x="296004" y="143430"/>
                </a:lnTo>
                <a:lnTo>
                  <a:pt x="305993" y="143430"/>
                </a:lnTo>
                <a:lnTo>
                  <a:pt x="305993" y="140665"/>
                </a:lnTo>
                <a:lnTo>
                  <a:pt x="304485" y="135388"/>
                </a:lnTo>
                <a:lnTo>
                  <a:pt x="301470" y="131367"/>
                </a:lnTo>
                <a:lnTo>
                  <a:pt x="298580" y="127346"/>
                </a:lnTo>
                <a:lnTo>
                  <a:pt x="294685" y="125336"/>
                </a:lnTo>
                <a:close/>
              </a:path>
              <a:path w="664209" h="178435">
                <a:moveTo>
                  <a:pt x="372990" y="0"/>
                </a:moveTo>
                <a:lnTo>
                  <a:pt x="336803" y="18659"/>
                </a:lnTo>
                <a:lnTo>
                  <a:pt x="324788" y="56436"/>
                </a:lnTo>
                <a:lnTo>
                  <a:pt x="323987" y="73505"/>
                </a:lnTo>
                <a:lnTo>
                  <a:pt x="324799" y="90668"/>
                </a:lnTo>
                <a:lnTo>
                  <a:pt x="336992" y="128729"/>
                </a:lnTo>
                <a:lnTo>
                  <a:pt x="373933" y="147388"/>
                </a:lnTo>
                <a:lnTo>
                  <a:pt x="384876" y="146233"/>
                </a:lnTo>
                <a:lnTo>
                  <a:pt x="394524" y="142770"/>
                </a:lnTo>
                <a:lnTo>
                  <a:pt x="402876" y="136998"/>
                </a:lnTo>
                <a:lnTo>
                  <a:pt x="407463" y="131744"/>
                </a:lnTo>
                <a:lnTo>
                  <a:pt x="373556" y="131744"/>
                </a:lnTo>
                <a:lnTo>
                  <a:pt x="366359" y="130849"/>
                </a:lnTo>
                <a:lnTo>
                  <a:pt x="359955" y="128163"/>
                </a:lnTo>
                <a:lnTo>
                  <a:pt x="354426" y="123687"/>
                </a:lnTo>
                <a:lnTo>
                  <a:pt x="349619" y="117232"/>
                </a:lnTo>
                <a:lnTo>
                  <a:pt x="346080" y="109268"/>
                </a:lnTo>
                <a:lnTo>
                  <a:pt x="345991" y="109068"/>
                </a:lnTo>
                <a:lnTo>
                  <a:pt x="343461" y="99326"/>
                </a:lnTo>
                <a:lnTo>
                  <a:pt x="343400" y="99091"/>
                </a:lnTo>
                <a:lnTo>
                  <a:pt x="341884" y="87594"/>
                </a:lnTo>
                <a:lnTo>
                  <a:pt x="341845" y="87299"/>
                </a:lnTo>
                <a:lnTo>
                  <a:pt x="341348" y="74259"/>
                </a:lnTo>
                <a:lnTo>
                  <a:pt x="341333" y="73505"/>
                </a:lnTo>
                <a:lnTo>
                  <a:pt x="341822" y="60382"/>
                </a:lnTo>
                <a:lnTo>
                  <a:pt x="341833" y="60088"/>
                </a:lnTo>
                <a:lnTo>
                  <a:pt x="343322" y="48532"/>
                </a:lnTo>
                <a:lnTo>
                  <a:pt x="343353" y="48296"/>
                </a:lnTo>
                <a:lnTo>
                  <a:pt x="345834" y="38519"/>
                </a:lnTo>
                <a:lnTo>
                  <a:pt x="345885" y="38319"/>
                </a:lnTo>
                <a:lnTo>
                  <a:pt x="372802" y="15643"/>
                </a:lnTo>
                <a:lnTo>
                  <a:pt x="406956" y="15643"/>
                </a:lnTo>
                <a:lnTo>
                  <a:pt x="402569" y="10601"/>
                </a:lnTo>
                <a:lnTo>
                  <a:pt x="394053" y="4711"/>
                </a:lnTo>
                <a:lnTo>
                  <a:pt x="384193" y="1177"/>
                </a:lnTo>
                <a:lnTo>
                  <a:pt x="372990" y="0"/>
                </a:lnTo>
                <a:close/>
              </a:path>
              <a:path w="664209" h="178435">
                <a:moveTo>
                  <a:pt x="406956" y="15643"/>
                </a:moveTo>
                <a:lnTo>
                  <a:pt x="372802" y="15643"/>
                </a:lnTo>
                <a:lnTo>
                  <a:pt x="380023" y="16562"/>
                </a:lnTo>
                <a:lnTo>
                  <a:pt x="386419" y="19318"/>
                </a:lnTo>
                <a:lnTo>
                  <a:pt x="403177" y="48296"/>
                </a:lnTo>
                <a:lnTo>
                  <a:pt x="403241" y="48532"/>
                </a:lnTo>
                <a:lnTo>
                  <a:pt x="404826" y="60088"/>
                </a:lnTo>
                <a:lnTo>
                  <a:pt x="404866" y="60382"/>
                </a:lnTo>
                <a:lnTo>
                  <a:pt x="405386" y="73505"/>
                </a:lnTo>
                <a:lnTo>
                  <a:pt x="405401" y="74259"/>
                </a:lnTo>
                <a:lnTo>
                  <a:pt x="404890" y="87299"/>
                </a:lnTo>
                <a:lnTo>
                  <a:pt x="404878" y="87594"/>
                </a:lnTo>
                <a:lnTo>
                  <a:pt x="403320" y="99091"/>
                </a:lnTo>
                <a:lnTo>
                  <a:pt x="403288" y="99326"/>
                </a:lnTo>
                <a:lnTo>
                  <a:pt x="400691" y="109068"/>
                </a:lnTo>
                <a:lnTo>
                  <a:pt x="400638" y="109268"/>
                </a:lnTo>
                <a:lnTo>
                  <a:pt x="397013" y="117232"/>
                </a:lnTo>
                <a:lnTo>
                  <a:pt x="396927" y="117420"/>
                </a:lnTo>
                <a:lnTo>
                  <a:pt x="392356" y="123687"/>
                </a:lnTo>
                <a:lnTo>
                  <a:pt x="386938" y="128163"/>
                </a:lnTo>
                <a:lnTo>
                  <a:pt x="380671" y="130849"/>
                </a:lnTo>
                <a:lnTo>
                  <a:pt x="373556" y="131744"/>
                </a:lnTo>
                <a:lnTo>
                  <a:pt x="407463" y="131744"/>
                </a:lnTo>
                <a:lnTo>
                  <a:pt x="421947" y="91245"/>
                </a:lnTo>
                <a:lnTo>
                  <a:pt x="422748" y="74259"/>
                </a:lnTo>
                <a:lnTo>
                  <a:pt x="421935" y="57013"/>
                </a:lnTo>
                <a:lnTo>
                  <a:pt x="419497" y="42030"/>
                </a:lnTo>
                <a:lnTo>
                  <a:pt x="415433" y="29308"/>
                </a:lnTo>
                <a:lnTo>
                  <a:pt x="409743" y="18847"/>
                </a:lnTo>
                <a:lnTo>
                  <a:pt x="406956" y="15643"/>
                </a:lnTo>
                <a:close/>
              </a:path>
              <a:path w="664209" h="178435">
                <a:moveTo>
                  <a:pt x="493549" y="0"/>
                </a:moveTo>
                <a:lnTo>
                  <a:pt x="457361" y="18659"/>
                </a:lnTo>
                <a:lnTo>
                  <a:pt x="445346" y="56436"/>
                </a:lnTo>
                <a:lnTo>
                  <a:pt x="444545" y="73505"/>
                </a:lnTo>
                <a:lnTo>
                  <a:pt x="445358" y="90668"/>
                </a:lnTo>
                <a:lnTo>
                  <a:pt x="457550" y="128729"/>
                </a:lnTo>
                <a:lnTo>
                  <a:pt x="494491" y="147388"/>
                </a:lnTo>
                <a:lnTo>
                  <a:pt x="505435" y="146233"/>
                </a:lnTo>
                <a:lnTo>
                  <a:pt x="515082" y="142770"/>
                </a:lnTo>
                <a:lnTo>
                  <a:pt x="523434" y="136998"/>
                </a:lnTo>
                <a:lnTo>
                  <a:pt x="528021" y="131744"/>
                </a:lnTo>
                <a:lnTo>
                  <a:pt x="494114" y="131744"/>
                </a:lnTo>
                <a:lnTo>
                  <a:pt x="486917" y="130849"/>
                </a:lnTo>
                <a:lnTo>
                  <a:pt x="480514" y="128163"/>
                </a:lnTo>
                <a:lnTo>
                  <a:pt x="474984" y="123687"/>
                </a:lnTo>
                <a:lnTo>
                  <a:pt x="470178" y="117232"/>
                </a:lnTo>
                <a:lnTo>
                  <a:pt x="466639" y="109268"/>
                </a:lnTo>
                <a:lnTo>
                  <a:pt x="466550" y="109068"/>
                </a:lnTo>
                <a:lnTo>
                  <a:pt x="464019" y="99326"/>
                </a:lnTo>
                <a:lnTo>
                  <a:pt x="463958" y="99091"/>
                </a:lnTo>
                <a:lnTo>
                  <a:pt x="462442" y="87594"/>
                </a:lnTo>
                <a:lnTo>
                  <a:pt x="462403" y="87299"/>
                </a:lnTo>
                <a:lnTo>
                  <a:pt x="461906" y="74259"/>
                </a:lnTo>
                <a:lnTo>
                  <a:pt x="461892" y="73505"/>
                </a:lnTo>
                <a:lnTo>
                  <a:pt x="462380" y="60382"/>
                </a:lnTo>
                <a:lnTo>
                  <a:pt x="462391" y="60088"/>
                </a:lnTo>
                <a:lnTo>
                  <a:pt x="469907" y="30344"/>
                </a:lnTo>
                <a:lnTo>
                  <a:pt x="469989" y="30156"/>
                </a:lnTo>
                <a:lnTo>
                  <a:pt x="493360" y="15643"/>
                </a:lnTo>
                <a:lnTo>
                  <a:pt x="527514" y="15643"/>
                </a:lnTo>
                <a:lnTo>
                  <a:pt x="523128" y="10601"/>
                </a:lnTo>
                <a:lnTo>
                  <a:pt x="514611" y="4711"/>
                </a:lnTo>
                <a:lnTo>
                  <a:pt x="504751" y="1177"/>
                </a:lnTo>
                <a:lnTo>
                  <a:pt x="493549" y="0"/>
                </a:lnTo>
                <a:close/>
              </a:path>
              <a:path w="664209" h="178435">
                <a:moveTo>
                  <a:pt x="527514" y="15643"/>
                </a:moveTo>
                <a:lnTo>
                  <a:pt x="493360" y="15643"/>
                </a:lnTo>
                <a:lnTo>
                  <a:pt x="500581" y="16562"/>
                </a:lnTo>
                <a:lnTo>
                  <a:pt x="506978" y="19318"/>
                </a:lnTo>
                <a:lnTo>
                  <a:pt x="523735" y="48296"/>
                </a:lnTo>
                <a:lnTo>
                  <a:pt x="523799" y="48532"/>
                </a:lnTo>
                <a:lnTo>
                  <a:pt x="525384" y="60088"/>
                </a:lnTo>
                <a:lnTo>
                  <a:pt x="525425" y="60382"/>
                </a:lnTo>
                <a:lnTo>
                  <a:pt x="525944" y="73505"/>
                </a:lnTo>
                <a:lnTo>
                  <a:pt x="525959" y="74259"/>
                </a:lnTo>
                <a:lnTo>
                  <a:pt x="525448" y="87299"/>
                </a:lnTo>
                <a:lnTo>
                  <a:pt x="525437" y="87594"/>
                </a:lnTo>
                <a:lnTo>
                  <a:pt x="523878" y="99091"/>
                </a:lnTo>
                <a:lnTo>
                  <a:pt x="523846" y="99326"/>
                </a:lnTo>
                <a:lnTo>
                  <a:pt x="521249" y="109068"/>
                </a:lnTo>
                <a:lnTo>
                  <a:pt x="521196" y="109268"/>
                </a:lnTo>
                <a:lnTo>
                  <a:pt x="517571" y="117232"/>
                </a:lnTo>
                <a:lnTo>
                  <a:pt x="517485" y="117420"/>
                </a:lnTo>
                <a:lnTo>
                  <a:pt x="512915" y="123687"/>
                </a:lnTo>
                <a:lnTo>
                  <a:pt x="507496" y="128163"/>
                </a:lnTo>
                <a:lnTo>
                  <a:pt x="501229" y="130849"/>
                </a:lnTo>
                <a:lnTo>
                  <a:pt x="494114" y="131744"/>
                </a:lnTo>
                <a:lnTo>
                  <a:pt x="528021" y="131744"/>
                </a:lnTo>
                <a:lnTo>
                  <a:pt x="542505" y="91245"/>
                </a:lnTo>
                <a:lnTo>
                  <a:pt x="543306" y="74259"/>
                </a:lnTo>
                <a:lnTo>
                  <a:pt x="542494" y="57013"/>
                </a:lnTo>
                <a:lnTo>
                  <a:pt x="540055" y="42030"/>
                </a:lnTo>
                <a:lnTo>
                  <a:pt x="535991" y="29308"/>
                </a:lnTo>
                <a:lnTo>
                  <a:pt x="530302" y="18847"/>
                </a:lnTo>
                <a:lnTo>
                  <a:pt x="527514" y="15643"/>
                </a:lnTo>
                <a:close/>
              </a:path>
              <a:path w="664209" h="178435">
                <a:moveTo>
                  <a:pt x="614107" y="0"/>
                </a:moveTo>
                <a:lnTo>
                  <a:pt x="577920" y="18659"/>
                </a:lnTo>
                <a:lnTo>
                  <a:pt x="565904" y="56436"/>
                </a:lnTo>
                <a:lnTo>
                  <a:pt x="565103" y="73505"/>
                </a:lnTo>
                <a:lnTo>
                  <a:pt x="565916" y="90668"/>
                </a:lnTo>
                <a:lnTo>
                  <a:pt x="578108" y="128729"/>
                </a:lnTo>
                <a:lnTo>
                  <a:pt x="615049" y="147388"/>
                </a:lnTo>
                <a:lnTo>
                  <a:pt x="625993" y="146233"/>
                </a:lnTo>
                <a:lnTo>
                  <a:pt x="635640" y="142770"/>
                </a:lnTo>
                <a:lnTo>
                  <a:pt x="643992" y="136998"/>
                </a:lnTo>
                <a:lnTo>
                  <a:pt x="648580" y="131744"/>
                </a:lnTo>
                <a:lnTo>
                  <a:pt x="614673" y="131744"/>
                </a:lnTo>
                <a:lnTo>
                  <a:pt x="607476" y="130849"/>
                </a:lnTo>
                <a:lnTo>
                  <a:pt x="584578" y="99326"/>
                </a:lnTo>
                <a:lnTo>
                  <a:pt x="583000" y="87594"/>
                </a:lnTo>
                <a:lnTo>
                  <a:pt x="582961" y="87299"/>
                </a:lnTo>
                <a:lnTo>
                  <a:pt x="582465" y="74259"/>
                </a:lnTo>
                <a:lnTo>
                  <a:pt x="582450" y="73505"/>
                </a:lnTo>
                <a:lnTo>
                  <a:pt x="582939" y="60382"/>
                </a:lnTo>
                <a:lnTo>
                  <a:pt x="582950" y="60088"/>
                </a:lnTo>
                <a:lnTo>
                  <a:pt x="590466" y="30344"/>
                </a:lnTo>
                <a:lnTo>
                  <a:pt x="590548" y="30156"/>
                </a:lnTo>
                <a:lnTo>
                  <a:pt x="613919" y="15643"/>
                </a:lnTo>
                <a:lnTo>
                  <a:pt x="648072" y="15643"/>
                </a:lnTo>
                <a:lnTo>
                  <a:pt x="643686" y="10601"/>
                </a:lnTo>
                <a:lnTo>
                  <a:pt x="635169" y="4711"/>
                </a:lnTo>
                <a:lnTo>
                  <a:pt x="625310" y="1177"/>
                </a:lnTo>
                <a:lnTo>
                  <a:pt x="614107" y="0"/>
                </a:lnTo>
                <a:close/>
              </a:path>
              <a:path w="664209" h="178435">
                <a:moveTo>
                  <a:pt x="648072" y="15643"/>
                </a:moveTo>
                <a:lnTo>
                  <a:pt x="613919" y="15643"/>
                </a:lnTo>
                <a:lnTo>
                  <a:pt x="621140" y="16562"/>
                </a:lnTo>
                <a:lnTo>
                  <a:pt x="627536" y="19318"/>
                </a:lnTo>
                <a:lnTo>
                  <a:pt x="644294" y="48296"/>
                </a:lnTo>
                <a:lnTo>
                  <a:pt x="644357" y="48532"/>
                </a:lnTo>
                <a:lnTo>
                  <a:pt x="645943" y="60088"/>
                </a:lnTo>
                <a:lnTo>
                  <a:pt x="645983" y="60382"/>
                </a:lnTo>
                <a:lnTo>
                  <a:pt x="646503" y="73505"/>
                </a:lnTo>
                <a:lnTo>
                  <a:pt x="646518" y="74259"/>
                </a:lnTo>
                <a:lnTo>
                  <a:pt x="646006" y="87299"/>
                </a:lnTo>
                <a:lnTo>
                  <a:pt x="645995" y="87594"/>
                </a:lnTo>
                <a:lnTo>
                  <a:pt x="644437" y="99091"/>
                </a:lnTo>
                <a:lnTo>
                  <a:pt x="644405" y="99326"/>
                </a:lnTo>
                <a:lnTo>
                  <a:pt x="641808" y="109068"/>
                </a:lnTo>
                <a:lnTo>
                  <a:pt x="641754" y="109268"/>
                </a:lnTo>
                <a:lnTo>
                  <a:pt x="614673" y="131744"/>
                </a:lnTo>
                <a:lnTo>
                  <a:pt x="648580" y="131744"/>
                </a:lnTo>
                <a:lnTo>
                  <a:pt x="663064" y="91245"/>
                </a:lnTo>
                <a:lnTo>
                  <a:pt x="663865" y="74259"/>
                </a:lnTo>
                <a:lnTo>
                  <a:pt x="663052" y="57013"/>
                </a:lnTo>
                <a:lnTo>
                  <a:pt x="660614" y="42030"/>
                </a:lnTo>
                <a:lnTo>
                  <a:pt x="656550" y="29308"/>
                </a:lnTo>
                <a:lnTo>
                  <a:pt x="650860" y="18847"/>
                </a:lnTo>
                <a:lnTo>
                  <a:pt x="648072" y="15643"/>
                </a:lnTo>
                <a:close/>
              </a:path>
            </a:pathLst>
          </a:custGeom>
          <a:solidFill>
            <a:srgbClr val="0F0F0F"/>
          </a:solidFill>
        </p:spPr>
        <p:txBody>
          <a:bodyPr wrap="square" lIns="0" tIns="0" rIns="0" bIns="0" rtlCol="0"/>
          <a:lstStyle/>
          <a:p>
            <a:endParaRPr sz="2400" dirty="0"/>
          </a:p>
        </p:txBody>
      </p:sp>
      <p:pic>
        <p:nvPicPr>
          <p:cNvPr id="32" name="object 32"/>
          <p:cNvPicPr/>
          <p:nvPr/>
        </p:nvPicPr>
        <p:blipFill>
          <a:blip r:embed="rId5" cstate="print"/>
          <a:stretch>
            <a:fillRect/>
          </a:stretch>
        </p:blipFill>
        <p:spPr>
          <a:xfrm>
            <a:off x="11965296" y="6520120"/>
            <a:ext cx="2187737" cy="188002"/>
          </a:xfrm>
          <a:prstGeom prst="rect">
            <a:avLst/>
          </a:prstGeom>
        </p:spPr>
      </p:pic>
      <p:sp>
        <p:nvSpPr>
          <p:cNvPr id="33" name="object 33"/>
          <p:cNvSpPr/>
          <p:nvPr/>
        </p:nvSpPr>
        <p:spPr>
          <a:xfrm>
            <a:off x="15608141" y="6534687"/>
            <a:ext cx="338949" cy="186058"/>
          </a:xfrm>
          <a:custGeom>
            <a:avLst/>
            <a:gdLst/>
            <a:ahLst/>
            <a:cxnLst/>
            <a:rect l="l" t="t" r="r" b="b"/>
            <a:pathLst>
              <a:path w="266064" h="146050">
                <a:moveTo>
                  <a:pt x="84060" y="109504"/>
                </a:moveTo>
                <a:lnTo>
                  <a:pt x="66720" y="109504"/>
                </a:lnTo>
                <a:lnTo>
                  <a:pt x="66720" y="143807"/>
                </a:lnTo>
                <a:lnTo>
                  <a:pt x="84060" y="143807"/>
                </a:lnTo>
                <a:lnTo>
                  <a:pt x="84060" y="109504"/>
                </a:lnTo>
                <a:close/>
              </a:path>
              <a:path w="266064" h="146050">
                <a:moveTo>
                  <a:pt x="84060" y="0"/>
                </a:moveTo>
                <a:lnTo>
                  <a:pt x="66532" y="0"/>
                </a:lnTo>
                <a:lnTo>
                  <a:pt x="0" y="92353"/>
                </a:lnTo>
                <a:lnTo>
                  <a:pt x="0" y="109504"/>
                </a:lnTo>
                <a:lnTo>
                  <a:pt x="105923" y="109504"/>
                </a:lnTo>
                <a:lnTo>
                  <a:pt x="105923" y="93861"/>
                </a:lnTo>
                <a:lnTo>
                  <a:pt x="16962" y="93861"/>
                </a:lnTo>
                <a:lnTo>
                  <a:pt x="66720" y="23747"/>
                </a:lnTo>
                <a:lnTo>
                  <a:pt x="84060" y="23747"/>
                </a:lnTo>
                <a:lnTo>
                  <a:pt x="84060" y="0"/>
                </a:lnTo>
                <a:close/>
              </a:path>
              <a:path w="266064" h="146050">
                <a:moveTo>
                  <a:pt x="84060" y="23747"/>
                </a:moveTo>
                <a:lnTo>
                  <a:pt x="66720" y="23747"/>
                </a:lnTo>
                <a:lnTo>
                  <a:pt x="66720" y="93861"/>
                </a:lnTo>
                <a:lnTo>
                  <a:pt x="84060" y="93861"/>
                </a:lnTo>
                <a:lnTo>
                  <a:pt x="84060" y="23747"/>
                </a:lnTo>
                <a:close/>
              </a:path>
              <a:path w="266064" h="146050">
                <a:moveTo>
                  <a:pt x="137960" y="123451"/>
                </a:moveTo>
                <a:lnTo>
                  <a:pt x="131929" y="123451"/>
                </a:lnTo>
                <a:lnTo>
                  <a:pt x="129161" y="124582"/>
                </a:lnTo>
                <a:lnTo>
                  <a:pt x="124704" y="128791"/>
                </a:lnTo>
                <a:lnTo>
                  <a:pt x="123573" y="131493"/>
                </a:lnTo>
                <a:lnTo>
                  <a:pt x="123573" y="137524"/>
                </a:lnTo>
                <a:lnTo>
                  <a:pt x="124704" y="140226"/>
                </a:lnTo>
                <a:lnTo>
                  <a:pt x="126966" y="142487"/>
                </a:lnTo>
                <a:lnTo>
                  <a:pt x="129228" y="144623"/>
                </a:lnTo>
                <a:lnTo>
                  <a:pt x="131929" y="145691"/>
                </a:lnTo>
                <a:lnTo>
                  <a:pt x="137960" y="145691"/>
                </a:lnTo>
                <a:lnTo>
                  <a:pt x="140473" y="144623"/>
                </a:lnTo>
                <a:lnTo>
                  <a:pt x="142610" y="142487"/>
                </a:lnTo>
                <a:lnTo>
                  <a:pt x="144746" y="140226"/>
                </a:lnTo>
                <a:lnTo>
                  <a:pt x="145814" y="137524"/>
                </a:lnTo>
                <a:lnTo>
                  <a:pt x="145814" y="131493"/>
                </a:lnTo>
                <a:lnTo>
                  <a:pt x="144746" y="128980"/>
                </a:lnTo>
                <a:lnTo>
                  <a:pt x="142610" y="126844"/>
                </a:lnTo>
                <a:lnTo>
                  <a:pt x="140473" y="124582"/>
                </a:lnTo>
                <a:lnTo>
                  <a:pt x="137960" y="123451"/>
                </a:lnTo>
                <a:close/>
              </a:path>
              <a:path w="266064" h="146050">
                <a:moveTo>
                  <a:pt x="185482" y="102530"/>
                </a:moveTo>
                <a:lnTo>
                  <a:pt x="167954" y="102530"/>
                </a:lnTo>
                <a:lnTo>
                  <a:pt x="168510" y="107855"/>
                </a:lnTo>
                <a:lnTo>
                  <a:pt x="192456" y="140226"/>
                </a:lnTo>
                <a:lnTo>
                  <a:pt x="199618" y="143807"/>
                </a:lnTo>
                <a:lnTo>
                  <a:pt x="199772" y="143807"/>
                </a:lnTo>
                <a:lnTo>
                  <a:pt x="207345" y="145503"/>
                </a:lnTo>
                <a:lnTo>
                  <a:pt x="216015" y="145503"/>
                </a:lnTo>
                <a:lnTo>
                  <a:pt x="222989" y="145079"/>
                </a:lnTo>
                <a:lnTo>
                  <a:pt x="252589" y="129859"/>
                </a:lnTo>
                <a:lnTo>
                  <a:pt x="208916" y="129859"/>
                </a:lnTo>
                <a:lnTo>
                  <a:pt x="201816" y="127472"/>
                </a:lnTo>
                <a:lnTo>
                  <a:pt x="196037" y="122697"/>
                </a:lnTo>
                <a:lnTo>
                  <a:pt x="190257" y="117797"/>
                </a:lnTo>
                <a:lnTo>
                  <a:pt x="186738" y="111075"/>
                </a:lnTo>
                <a:lnTo>
                  <a:pt x="185482" y="102530"/>
                </a:lnTo>
                <a:close/>
              </a:path>
              <a:path w="266064" h="146050">
                <a:moveTo>
                  <a:pt x="255983" y="61820"/>
                </a:moveTo>
                <a:lnTo>
                  <a:pt x="226507" y="61820"/>
                </a:lnTo>
                <a:lnTo>
                  <a:pt x="234172" y="64772"/>
                </a:lnTo>
                <a:lnTo>
                  <a:pt x="245731" y="76584"/>
                </a:lnTo>
                <a:lnTo>
                  <a:pt x="248621" y="84500"/>
                </a:lnTo>
                <a:lnTo>
                  <a:pt x="248621" y="94426"/>
                </a:lnTo>
                <a:lnTo>
                  <a:pt x="248140" y="101129"/>
                </a:lnTo>
                <a:lnTo>
                  <a:pt x="248091" y="101812"/>
                </a:lnTo>
                <a:lnTo>
                  <a:pt x="227009" y="129859"/>
                </a:lnTo>
                <a:lnTo>
                  <a:pt x="252589" y="129859"/>
                </a:lnTo>
                <a:lnTo>
                  <a:pt x="265439" y="101812"/>
                </a:lnTo>
                <a:lnTo>
                  <a:pt x="265561" y="101129"/>
                </a:lnTo>
                <a:lnTo>
                  <a:pt x="265940" y="94426"/>
                </a:lnTo>
                <a:lnTo>
                  <a:pt x="265902" y="84500"/>
                </a:lnTo>
                <a:lnTo>
                  <a:pt x="264028" y="76584"/>
                </a:lnTo>
                <a:lnTo>
                  <a:pt x="260118" y="69359"/>
                </a:lnTo>
                <a:lnTo>
                  <a:pt x="256223" y="62071"/>
                </a:lnTo>
                <a:lnTo>
                  <a:pt x="255983" y="61820"/>
                </a:lnTo>
                <a:close/>
              </a:path>
              <a:path w="266064" h="146050">
                <a:moveTo>
                  <a:pt x="259176" y="0"/>
                </a:moveTo>
                <a:lnTo>
                  <a:pt x="183786" y="0"/>
                </a:lnTo>
                <a:lnTo>
                  <a:pt x="169461" y="79348"/>
                </a:lnTo>
                <a:lnTo>
                  <a:pt x="188498" y="79348"/>
                </a:lnTo>
                <a:lnTo>
                  <a:pt x="191262" y="73945"/>
                </a:lnTo>
                <a:lnTo>
                  <a:pt x="195157" y="69673"/>
                </a:lnTo>
                <a:lnTo>
                  <a:pt x="200183" y="66532"/>
                </a:lnTo>
                <a:lnTo>
                  <a:pt x="205335" y="63390"/>
                </a:lnTo>
                <a:lnTo>
                  <a:pt x="210926" y="61820"/>
                </a:lnTo>
                <a:lnTo>
                  <a:pt x="255983" y="61820"/>
                </a:lnTo>
                <a:lnTo>
                  <a:pt x="253642" y="59369"/>
                </a:lnTo>
                <a:lnTo>
                  <a:pt x="189063" y="59369"/>
                </a:lnTo>
                <a:lnTo>
                  <a:pt x="196790" y="15643"/>
                </a:lnTo>
                <a:lnTo>
                  <a:pt x="259176" y="15643"/>
                </a:lnTo>
                <a:lnTo>
                  <a:pt x="259176" y="0"/>
                </a:lnTo>
                <a:close/>
              </a:path>
              <a:path w="266064" h="146050">
                <a:moveTo>
                  <a:pt x="229145" y="46176"/>
                </a:moveTo>
                <a:lnTo>
                  <a:pt x="214570" y="46176"/>
                </a:lnTo>
                <a:lnTo>
                  <a:pt x="208979" y="47307"/>
                </a:lnTo>
                <a:lnTo>
                  <a:pt x="198298" y="51830"/>
                </a:lnTo>
                <a:lnTo>
                  <a:pt x="193461" y="55097"/>
                </a:lnTo>
                <a:lnTo>
                  <a:pt x="189063" y="59369"/>
                </a:lnTo>
                <a:lnTo>
                  <a:pt x="253642" y="59369"/>
                </a:lnTo>
                <a:lnTo>
                  <a:pt x="250820" y="56417"/>
                </a:lnTo>
                <a:lnTo>
                  <a:pt x="243909" y="52396"/>
                </a:lnTo>
                <a:lnTo>
                  <a:pt x="236999" y="48249"/>
                </a:lnTo>
                <a:lnTo>
                  <a:pt x="229145" y="46176"/>
                </a:lnTo>
                <a:close/>
              </a:path>
            </a:pathLst>
          </a:custGeom>
          <a:solidFill>
            <a:srgbClr val="0F0F0F"/>
          </a:solidFill>
        </p:spPr>
        <p:txBody>
          <a:bodyPr wrap="square" lIns="0" tIns="0" rIns="0" bIns="0" rtlCol="0"/>
          <a:lstStyle/>
          <a:p>
            <a:endParaRPr dirty="0"/>
          </a:p>
        </p:txBody>
      </p:sp>
      <p:sp>
        <p:nvSpPr>
          <p:cNvPr id="34" name="object 34"/>
          <p:cNvSpPr/>
          <p:nvPr/>
        </p:nvSpPr>
        <p:spPr>
          <a:xfrm>
            <a:off x="17603668" y="6514059"/>
            <a:ext cx="846160" cy="227314"/>
          </a:xfrm>
          <a:custGeom>
            <a:avLst/>
            <a:gdLst/>
            <a:ahLst/>
            <a:cxnLst/>
            <a:rect l="l" t="t" r="r" b="b"/>
            <a:pathLst>
              <a:path w="664209" h="178435">
                <a:moveTo>
                  <a:pt x="0" y="40522"/>
                </a:moveTo>
                <a:lnTo>
                  <a:pt x="0" y="54658"/>
                </a:lnTo>
                <a:lnTo>
                  <a:pt x="73505" y="81610"/>
                </a:lnTo>
                <a:lnTo>
                  <a:pt x="0" y="108750"/>
                </a:lnTo>
                <a:lnTo>
                  <a:pt x="0" y="122697"/>
                </a:lnTo>
                <a:lnTo>
                  <a:pt x="88018" y="89714"/>
                </a:lnTo>
                <a:lnTo>
                  <a:pt x="88018" y="73694"/>
                </a:lnTo>
                <a:lnTo>
                  <a:pt x="0" y="40522"/>
                </a:lnTo>
                <a:close/>
              </a:path>
              <a:path w="664209" h="178435">
                <a:moveTo>
                  <a:pt x="217664" y="0"/>
                </a:moveTo>
                <a:lnTo>
                  <a:pt x="201078" y="0"/>
                </a:lnTo>
                <a:lnTo>
                  <a:pt x="193602" y="1633"/>
                </a:lnTo>
                <a:lnTo>
                  <a:pt x="165833" y="31098"/>
                </a:lnTo>
                <a:lnTo>
                  <a:pt x="165833" y="45045"/>
                </a:lnTo>
                <a:lnTo>
                  <a:pt x="180655" y="65338"/>
                </a:lnTo>
                <a:lnTo>
                  <a:pt x="180916" y="65338"/>
                </a:lnTo>
                <a:lnTo>
                  <a:pt x="187131" y="67097"/>
                </a:lnTo>
                <a:lnTo>
                  <a:pt x="178587" y="69233"/>
                </a:lnTo>
                <a:lnTo>
                  <a:pt x="171927" y="73631"/>
                </a:lnTo>
                <a:lnTo>
                  <a:pt x="167153" y="80290"/>
                </a:lnTo>
                <a:lnTo>
                  <a:pt x="162378" y="86824"/>
                </a:lnTo>
                <a:lnTo>
                  <a:pt x="159991" y="94363"/>
                </a:lnTo>
                <a:lnTo>
                  <a:pt x="159991" y="111577"/>
                </a:lnTo>
                <a:lnTo>
                  <a:pt x="183362" y="141922"/>
                </a:lnTo>
                <a:lnTo>
                  <a:pt x="209371" y="147576"/>
                </a:lnTo>
                <a:lnTo>
                  <a:pt x="216498" y="147223"/>
                </a:lnTo>
                <a:lnTo>
                  <a:pt x="249070" y="131933"/>
                </a:lnTo>
                <a:lnTo>
                  <a:pt x="199947" y="131933"/>
                </a:lnTo>
                <a:lnTo>
                  <a:pt x="192220" y="129420"/>
                </a:lnTo>
                <a:lnTo>
                  <a:pt x="186189" y="124394"/>
                </a:lnTo>
                <a:lnTo>
                  <a:pt x="180355" y="119305"/>
                </a:lnTo>
                <a:lnTo>
                  <a:pt x="177330" y="112080"/>
                </a:lnTo>
                <a:lnTo>
                  <a:pt x="177330" y="94363"/>
                </a:lnTo>
                <a:lnTo>
                  <a:pt x="180220" y="87515"/>
                </a:lnTo>
                <a:lnTo>
                  <a:pt x="186000" y="82363"/>
                </a:lnTo>
                <a:lnTo>
                  <a:pt x="191780" y="77086"/>
                </a:lnTo>
                <a:lnTo>
                  <a:pt x="199570" y="74448"/>
                </a:lnTo>
                <a:lnTo>
                  <a:pt x="247401" y="74448"/>
                </a:lnTo>
                <a:lnTo>
                  <a:pt x="246815" y="73631"/>
                </a:lnTo>
                <a:lnTo>
                  <a:pt x="240156" y="69233"/>
                </a:lnTo>
                <a:lnTo>
                  <a:pt x="231611" y="67097"/>
                </a:lnTo>
                <a:lnTo>
                  <a:pt x="238271" y="65338"/>
                </a:lnTo>
                <a:lnTo>
                  <a:pt x="243485" y="61757"/>
                </a:lnTo>
                <a:lnTo>
                  <a:pt x="243836" y="61254"/>
                </a:lnTo>
                <a:lnTo>
                  <a:pt x="201078" y="61254"/>
                </a:lnTo>
                <a:lnTo>
                  <a:pt x="194607" y="59307"/>
                </a:lnTo>
                <a:lnTo>
                  <a:pt x="189958" y="55411"/>
                </a:lnTo>
                <a:lnTo>
                  <a:pt x="185435" y="51391"/>
                </a:lnTo>
                <a:lnTo>
                  <a:pt x="183173" y="45862"/>
                </a:lnTo>
                <a:lnTo>
                  <a:pt x="183173" y="31915"/>
                </a:lnTo>
                <a:lnTo>
                  <a:pt x="185560" y="26323"/>
                </a:lnTo>
                <a:lnTo>
                  <a:pt x="195110" y="17779"/>
                </a:lnTo>
                <a:lnTo>
                  <a:pt x="201455" y="15643"/>
                </a:lnTo>
                <a:lnTo>
                  <a:pt x="245394" y="15643"/>
                </a:lnTo>
                <a:lnTo>
                  <a:pt x="243611" y="12753"/>
                </a:lnTo>
                <a:lnTo>
                  <a:pt x="238459" y="8167"/>
                </a:lnTo>
                <a:lnTo>
                  <a:pt x="225140" y="1633"/>
                </a:lnTo>
                <a:lnTo>
                  <a:pt x="217664" y="0"/>
                </a:lnTo>
                <a:close/>
              </a:path>
              <a:path w="664209" h="178435">
                <a:moveTo>
                  <a:pt x="247401" y="74448"/>
                </a:moveTo>
                <a:lnTo>
                  <a:pt x="219172" y="74448"/>
                </a:lnTo>
                <a:lnTo>
                  <a:pt x="226962" y="77086"/>
                </a:lnTo>
                <a:lnTo>
                  <a:pt x="232742" y="82363"/>
                </a:lnTo>
                <a:lnTo>
                  <a:pt x="238522" y="87515"/>
                </a:lnTo>
                <a:lnTo>
                  <a:pt x="241412" y="94363"/>
                </a:lnTo>
                <a:lnTo>
                  <a:pt x="241412" y="112080"/>
                </a:lnTo>
                <a:lnTo>
                  <a:pt x="238323" y="119305"/>
                </a:lnTo>
                <a:lnTo>
                  <a:pt x="226460" y="129420"/>
                </a:lnTo>
                <a:lnTo>
                  <a:pt x="218795" y="131933"/>
                </a:lnTo>
                <a:lnTo>
                  <a:pt x="249070" y="131933"/>
                </a:lnTo>
                <a:lnTo>
                  <a:pt x="252532" y="126090"/>
                </a:lnTo>
                <a:lnTo>
                  <a:pt x="256679" y="119305"/>
                </a:lnTo>
                <a:lnTo>
                  <a:pt x="258752" y="111577"/>
                </a:lnTo>
                <a:lnTo>
                  <a:pt x="258752" y="94363"/>
                </a:lnTo>
                <a:lnTo>
                  <a:pt x="256365" y="86824"/>
                </a:lnTo>
                <a:lnTo>
                  <a:pt x="251590" y="80290"/>
                </a:lnTo>
                <a:lnTo>
                  <a:pt x="247401" y="74448"/>
                </a:lnTo>
                <a:close/>
              </a:path>
              <a:path w="664209" h="178435">
                <a:moveTo>
                  <a:pt x="245394" y="15643"/>
                </a:moveTo>
                <a:lnTo>
                  <a:pt x="217287" y="15643"/>
                </a:lnTo>
                <a:lnTo>
                  <a:pt x="223633" y="17779"/>
                </a:lnTo>
                <a:lnTo>
                  <a:pt x="233182" y="26323"/>
                </a:lnTo>
                <a:lnTo>
                  <a:pt x="235569" y="31915"/>
                </a:lnTo>
                <a:lnTo>
                  <a:pt x="235569" y="45862"/>
                </a:lnTo>
                <a:lnTo>
                  <a:pt x="233245" y="51391"/>
                </a:lnTo>
                <a:lnTo>
                  <a:pt x="224072" y="59307"/>
                </a:lnTo>
                <a:lnTo>
                  <a:pt x="217664" y="61254"/>
                </a:lnTo>
                <a:lnTo>
                  <a:pt x="243836" y="61254"/>
                </a:lnTo>
                <a:lnTo>
                  <a:pt x="251024" y="50951"/>
                </a:lnTo>
                <a:lnTo>
                  <a:pt x="252909" y="45045"/>
                </a:lnTo>
                <a:lnTo>
                  <a:pt x="252909" y="31098"/>
                </a:lnTo>
                <a:lnTo>
                  <a:pt x="251024" y="24439"/>
                </a:lnTo>
                <a:lnTo>
                  <a:pt x="247255" y="18659"/>
                </a:lnTo>
                <a:lnTo>
                  <a:pt x="245394" y="15643"/>
                </a:lnTo>
                <a:close/>
              </a:path>
              <a:path w="664209" h="178435">
                <a:moveTo>
                  <a:pt x="305993" y="143430"/>
                </a:moveTo>
                <a:lnTo>
                  <a:pt x="296004" y="143430"/>
                </a:lnTo>
                <a:lnTo>
                  <a:pt x="296268" y="144749"/>
                </a:lnTo>
                <a:lnTo>
                  <a:pt x="296381" y="145314"/>
                </a:lnTo>
                <a:lnTo>
                  <a:pt x="296469" y="146194"/>
                </a:lnTo>
                <a:lnTo>
                  <a:pt x="278476" y="169439"/>
                </a:lnTo>
                <a:lnTo>
                  <a:pt x="278476" y="177921"/>
                </a:lnTo>
                <a:lnTo>
                  <a:pt x="287648" y="176916"/>
                </a:lnTo>
                <a:lnTo>
                  <a:pt x="294496" y="173460"/>
                </a:lnTo>
                <a:lnTo>
                  <a:pt x="299020" y="167555"/>
                </a:lnTo>
                <a:lnTo>
                  <a:pt x="303669" y="161649"/>
                </a:lnTo>
                <a:lnTo>
                  <a:pt x="305993" y="154864"/>
                </a:lnTo>
                <a:lnTo>
                  <a:pt x="305993" y="143430"/>
                </a:lnTo>
                <a:close/>
              </a:path>
              <a:path w="664209" h="178435">
                <a:moveTo>
                  <a:pt x="294685" y="125336"/>
                </a:moveTo>
                <a:lnTo>
                  <a:pt x="286140" y="125336"/>
                </a:lnTo>
                <a:lnTo>
                  <a:pt x="283188" y="126404"/>
                </a:lnTo>
                <a:lnTo>
                  <a:pt x="280926" y="128540"/>
                </a:lnTo>
                <a:lnTo>
                  <a:pt x="278790" y="130676"/>
                </a:lnTo>
                <a:lnTo>
                  <a:pt x="277722" y="133440"/>
                </a:lnTo>
                <a:lnTo>
                  <a:pt x="277722" y="140100"/>
                </a:lnTo>
                <a:lnTo>
                  <a:pt x="278664" y="142739"/>
                </a:lnTo>
                <a:lnTo>
                  <a:pt x="280549" y="144749"/>
                </a:lnTo>
                <a:lnTo>
                  <a:pt x="282434" y="146634"/>
                </a:lnTo>
                <a:lnTo>
                  <a:pt x="284758" y="147576"/>
                </a:lnTo>
                <a:lnTo>
                  <a:pt x="291543" y="147576"/>
                </a:lnTo>
                <a:lnTo>
                  <a:pt x="294370" y="146194"/>
                </a:lnTo>
                <a:lnTo>
                  <a:pt x="296004" y="143430"/>
                </a:lnTo>
                <a:lnTo>
                  <a:pt x="305993" y="143430"/>
                </a:lnTo>
                <a:lnTo>
                  <a:pt x="305993" y="140665"/>
                </a:lnTo>
                <a:lnTo>
                  <a:pt x="304485" y="135388"/>
                </a:lnTo>
                <a:lnTo>
                  <a:pt x="301470" y="131367"/>
                </a:lnTo>
                <a:lnTo>
                  <a:pt x="298580" y="127346"/>
                </a:lnTo>
                <a:lnTo>
                  <a:pt x="294685" y="125336"/>
                </a:lnTo>
                <a:close/>
              </a:path>
              <a:path w="664209" h="178435">
                <a:moveTo>
                  <a:pt x="342080" y="104415"/>
                </a:moveTo>
                <a:lnTo>
                  <a:pt x="324552" y="104415"/>
                </a:lnTo>
                <a:lnTo>
                  <a:pt x="325108" y="109740"/>
                </a:lnTo>
                <a:lnTo>
                  <a:pt x="349054" y="142110"/>
                </a:lnTo>
                <a:lnTo>
                  <a:pt x="356216" y="145691"/>
                </a:lnTo>
                <a:lnTo>
                  <a:pt x="356371" y="145691"/>
                </a:lnTo>
                <a:lnTo>
                  <a:pt x="363944" y="147388"/>
                </a:lnTo>
                <a:lnTo>
                  <a:pt x="372613" y="147388"/>
                </a:lnTo>
                <a:lnTo>
                  <a:pt x="379587" y="146964"/>
                </a:lnTo>
                <a:lnTo>
                  <a:pt x="409187" y="131744"/>
                </a:lnTo>
                <a:lnTo>
                  <a:pt x="365514" y="131744"/>
                </a:lnTo>
                <a:lnTo>
                  <a:pt x="358415" y="129357"/>
                </a:lnTo>
                <a:lnTo>
                  <a:pt x="352635" y="124582"/>
                </a:lnTo>
                <a:lnTo>
                  <a:pt x="346855" y="119682"/>
                </a:lnTo>
                <a:lnTo>
                  <a:pt x="343337" y="112959"/>
                </a:lnTo>
                <a:lnTo>
                  <a:pt x="342080" y="104415"/>
                </a:lnTo>
                <a:close/>
              </a:path>
              <a:path w="664209" h="178435">
                <a:moveTo>
                  <a:pt x="412582" y="63704"/>
                </a:moveTo>
                <a:lnTo>
                  <a:pt x="383105" y="63704"/>
                </a:lnTo>
                <a:lnTo>
                  <a:pt x="390770" y="66657"/>
                </a:lnTo>
                <a:lnTo>
                  <a:pt x="402330" y="78468"/>
                </a:lnTo>
                <a:lnTo>
                  <a:pt x="405220" y="86384"/>
                </a:lnTo>
                <a:lnTo>
                  <a:pt x="405220" y="96311"/>
                </a:lnTo>
                <a:lnTo>
                  <a:pt x="404739" y="103013"/>
                </a:lnTo>
                <a:lnTo>
                  <a:pt x="404690" y="103697"/>
                </a:lnTo>
                <a:lnTo>
                  <a:pt x="383608" y="131744"/>
                </a:lnTo>
                <a:lnTo>
                  <a:pt x="409187" y="131744"/>
                </a:lnTo>
                <a:lnTo>
                  <a:pt x="422538" y="96311"/>
                </a:lnTo>
                <a:lnTo>
                  <a:pt x="422500" y="86384"/>
                </a:lnTo>
                <a:lnTo>
                  <a:pt x="420627" y="78468"/>
                </a:lnTo>
                <a:lnTo>
                  <a:pt x="416717" y="71243"/>
                </a:lnTo>
                <a:lnTo>
                  <a:pt x="412822" y="63956"/>
                </a:lnTo>
                <a:lnTo>
                  <a:pt x="412582" y="63704"/>
                </a:lnTo>
                <a:close/>
              </a:path>
              <a:path w="664209" h="178435">
                <a:moveTo>
                  <a:pt x="415774" y="1884"/>
                </a:moveTo>
                <a:lnTo>
                  <a:pt x="340384" y="1884"/>
                </a:lnTo>
                <a:lnTo>
                  <a:pt x="326060" y="81233"/>
                </a:lnTo>
                <a:lnTo>
                  <a:pt x="345096" y="81233"/>
                </a:lnTo>
                <a:lnTo>
                  <a:pt x="347860" y="75830"/>
                </a:lnTo>
                <a:lnTo>
                  <a:pt x="351755" y="71558"/>
                </a:lnTo>
                <a:lnTo>
                  <a:pt x="356781" y="68416"/>
                </a:lnTo>
                <a:lnTo>
                  <a:pt x="361933" y="65275"/>
                </a:lnTo>
                <a:lnTo>
                  <a:pt x="367525" y="63704"/>
                </a:lnTo>
                <a:lnTo>
                  <a:pt x="412582" y="63704"/>
                </a:lnTo>
                <a:lnTo>
                  <a:pt x="410240" y="61254"/>
                </a:lnTo>
                <a:lnTo>
                  <a:pt x="345661" y="61254"/>
                </a:lnTo>
                <a:lnTo>
                  <a:pt x="353389" y="17528"/>
                </a:lnTo>
                <a:lnTo>
                  <a:pt x="415774" y="17528"/>
                </a:lnTo>
                <a:lnTo>
                  <a:pt x="415774" y="1884"/>
                </a:lnTo>
                <a:close/>
              </a:path>
              <a:path w="664209" h="178435">
                <a:moveTo>
                  <a:pt x="385744" y="48061"/>
                </a:moveTo>
                <a:lnTo>
                  <a:pt x="371169" y="48061"/>
                </a:lnTo>
                <a:lnTo>
                  <a:pt x="365577" y="49192"/>
                </a:lnTo>
                <a:lnTo>
                  <a:pt x="354897" y="53715"/>
                </a:lnTo>
                <a:lnTo>
                  <a:pt x="350059" y="56982"/>
                </a:lnTo>
                <a:lnTo>
                  <a:pt x="345661" y="61254"/>
                </a:lnTo>
                <a:lnTo>
                  <a:pt x="410240" y="61254"/>
                </a:lnTo>
                <a:lnTo>
                  <a:pt x="407419" y="58301"/>
                </a:lnTo>
                <a:lnTo>
                  <a:pt x="400508" y="54281"/>
                </a:lnTo>
                <a:lnTo>
                  <a:pt x="393597" y="50134"/>
                </a:lnTo>
                <a:lnTo>
                  <a:pt x="385744" y="48061"/>
                </a:lnTo>
                <a:close/>
              </a:path>
              <a:path w="664209" h="178435">
                <a:moveTo>
                  <a:pt x="493549" y="0"/>
                </a:moveTo>
                <a:lnTo>
                  <a:pt x="457361" y="18659"/>
                </a:lnTo>
                <a:lnTo>
                  <a:pt x="445346" y="56436"/>
                </a:lnTo>
                <a:lnTo>
                  <a:pt x="444545" y="73505"/>
                </a:lnTo>
                <a:lnTo>
                  <a:pt x="445358" y="90668"/>
                </a:lnTo>
                <a:lnTo>
                  <a:pt x="457550" y="128729"/>
                </a:lnTo>
                <a:lnTo>
                  <a:pt x="494491" y="147388"/>
                </a:lnTo>
                <a:lnTo>
                  <a:pt x="505435" y="146233"/>
                </a:lnTo>
                <a:lnTo>
                  <a:pt x="515082" y="142770"/>
                </a:lnTo>
                <a:lnTo>
                  <a:pt x="523434" y="136998"/>
                </a:lnTo>
                <a:lnTo>
                  <a:pt x="528021" y="131744"/>
                </a:lnTo>
                <a:lnTo>
                  <a:pt x="494114" y="131744"/>
                </a:lnTo>
                <a:lnTo>
                  <a:pt x="486917" y="130849"/>
                </a:lnTo>
                <a:lnTo>
                  <a:pt x="480514" y="128163"/>
                </a:lnTo>
                <a:lnTo>
                  <a:pt x="474984" y="123687"/>
                </a:lnTo>
                <a:lnTo>
                  <a:pt x="470178" y="117232"/>
                </a:lnTo>
                <a:lnTo>
                  <a:pt x="466639" y="109268"/>
                </a:lnTo>
                <a:lnTo>
                  <a:pt x="466550" y="109068"/>
                </a:lnTo>
                <a:lnTo>
                  <a:pt x="464019" y="99326"/>
                </a:lnTo>
                <a:lnTo>
                  <a:pt x="463958" y="99091"/>
                </a:lnTo>
                <a:lnTo>
                  <a:pt x="462442" y="87594"/>
                </a:lnTo>
                <a:lnTo>
                  <a:pt x="462403" y="87299"/>
                </a:lnTo>
                <a:lnTo>
                  <a:pt x="461906" y="74259"/>
                </a:lnTo>
                <a:lnTo>
                  <a:pt x="461892" y="73505"/>
                </a:lnTo>
                <a:lnTo>
                  <a:pt x="462380" y="60382"/>
                </a:lnTo>
                <a:lnTo>
                  <a:pt x="462391" y="60088"/>
                </a:lnTo>
                <a:lnTo>
                  <a:pt x="469907" y="30344"/>
                </a:lnTo>
                <a:lnTo>
                  <a:pt x="469989" y="30156"/>
                </a:lnTo>
                <a:lnTo>
                  <a:pt x="493360" y="15643"/>
                </a:lnTo>
                <a:lnTo>
                  <a:pt x="527514" y="15643"/>
                </a:lnTo>
                <a:lnTo>
                  <a:pt x="523128" y="10601"/>
                </a:lnTo>
                <a:lnTo>
                  <a:pt x="514611" y="4711"/>
                </a:lnTo>
                <a:lnTo>
                  <a:pt x="504751" y="1177"/>
                </a:lnTo>
                <a:lnTo>
                  <a:pt x="493549" y="0"/>
                </a:lnTo>
                <a:close/>
              </a:path>
              <a:path w="664209" h="178435">
                <a:moveTo>
                  <a:pt x="527514" y="15643"/>
                </a:moveTo>
                <a:lnTo>
                  <a:pt x="493360" y="15643"/>
                </a:lnTo>
                <a:lnTo>
                  <a:pt x="500581" y="16562"/>
                </a:lnTo>
                <a:lnTo>
                  <a:pt x="506978" y="19318"/>
                </a:lnTo>
                <a:lnTo>
                  <a:pt x="523735" y="48296"/>
                </a:lnTo>
                <a:lnTo>
                  <a:pt x="523799" y="48532"/>
                </a:lnTo>
                <a:lnTo>
                  <a:pt x="525384" y="60088"/>
                </a:lnTo>
                <a:lnTo>
                  <a:pt x="525425" y="60382"/>
                </a:lnTo>
                <a:lnTo>
                  <a:pt x="525944" y="73505"/>
                </a:lnTo>
                <a:lnTo>
                  <a:pt x="525959" y="74259"/>
                </a:lnTo>
                <a:lnTo>
                  <a:pt x="525448" y="87299"/>
                </a:lnTo>
                <a:lnTo>
                  <a:pt x="525437" y="87594"/>
                </a:lnTo>
                <a:lnTo>
                  <a:pt x="523878" y="99091"/>
                </a:lnTo>
                <a:lnTo>
                  <a:pt x="523846" y="99326"/>
                </a:lnTo>
                <a:lnTo>
                  <a:pt x="521249" y="109068"/>
                </a:lnTo>
                <a:lnTo>
                  <a:pt x="521196" y="109268"/>
                </a:lnTo>
                <a:lnTo>
                  <a:pt x="517571" y="117232"/>
                </a:lnTo>
                <a:lnTo>
                  <a:pt x="517485" y="117420"/>
                </a:lnTo>
                <a:lnTo>
                  <a:pt x="512915" y="123687"/>
                </a:lnTo>
                <a:lnTo>
                  <a:pt x="507496" y="128163"/>
                </a:lnTo>
                <a:lnTo>
                  <a:pt x="501229" y="130849"/>
                </a:lnTo>
                <a:lnTo>
                  <a:pt x="494114" y="131744"/>
                </a:lnTo>
                <a:lnTo>
                  <a:pt x="528021" y="131744"/>
                </a:lnTo>
                <a:lnTo>
                  <a:pt x="542505" y="91245"/>
                </a:lnTo>
                <a:lnTo>
                  <a:pt x="543306" y="74259"/>
                </a:lnTo>
                <a:lnTo>
                  <a:pt x="542494" y="57013"/>
                </a:lnTo>
                <a:lnTo>
                  <a:pt x="540055" y="42030"/>
                </a:lnTo>
                <a:lnTo>
                  <a:pt x="535991" y="29308"/>
                </a:lnTo>
                <a:lnTo>
                  <a:pt x="530302" y="18847"/>
                </a:lnTo>
                <a:lnTo>
                  <a:pt x="527514" y="15643"/>
                </a:lnTo>
                <a:close/>
              </a:path>
              <a:path w="664209" h="178435">
                <a:moveTo>
                  <a:pt x="614107" y="0"/>
                </a:moveTo>
                <a:lnTo>
                  <a:pt x="577920" y="18659"/>
                </a:lnTo>
                <a:lnTo>
                  <a:pt x="565904" y="56436"/>
                </a:lnTo>
                <a:lnTo>
                  <a:pt x="565103" y="73505"/>
                </a:lnTo>
                <a:lnTo>
                  <a:pt x="565916" y="90668"/>
                </a:lnTo>
                <a:lnTo>
                  <a:pt x="578108" y="128729"/>
                </a:lnTo>
                <a:lnTo>
                  <a:pt x="615049" y="147388"/>
                </a:lnTo>
                <a:lnTo>
                  <a:pt x="625993" y="146233"/>
                </a:lnTo>
                <a:lnTo>
                  <a:pt x="635640" y="142770"/>
                </a:lnTo>
                <a:lnTo>
                  <a:pt x="643992" y="136998"/>
                </a:lnTo>
                <a:lnTo>
                  <a:pt x="648580" y="131744"/>
                </a:lnTo>
                <a:lnTo>
                  <a:pt x="614673" y="131744"/>
                </a:lnTo>
                <a:lnTo>
                  <a:pt x="607476" y="130849"/>
                </a:lnTo>
                <a:lnTo>
                  <a:pt x="584578" y="99326"/>
                </a:lnTo>
                <a:lnTo>
                  <a:pt x="583000" y="87594"/>
                </a:lnTo>
                <a:lnTo>
                  <a:pt x="582961" y="87299"/>
                </a:lnTo>
                <a:lnTo>
                  <a:pt x="582465" y="74259"/>
                </a:lnTo>
                <a:lnTo>
                  <a:pt x="582450" y="73505"/>
                </a:lnTo>
                <a:lnTo>
                  <a:pt x="582939" y="60382"/>
                </a:lnTo>
                <a:lnTo>
                  <a:pt x="582950" y="60088"/>
                </a:lnTo>
                <a:lnTo>
                  <a:pt x="590466" y="30344"/>
                </a:lnTo>
                <a:lnTo>
                  <a:pt x="590548" y="30156"/>
                </a:lnTo>
                <a:lnTo>
                  <a:pt x="613919" y="15643"/>
                </a:lnTo>
                <a:lnTo>
                  <a:pt x="648072" y="15643"/>
                </a:lnTo>
                <a:lnTo>
                  <a:pt x="643686" y="10601"/>
                </a:lnTo>
                <a:lnTo>
                  <a:pt x="635169" y="4711"/>
                </a:lnTo>
                <a:lnTo>
                  <a:pt x="625310" y="1177"/>
                </a:lnTo>
                <a:lnTo>
                  <a:pt x="614107" y="0"/>
                </a:lnTo>
                <a:close/>
              </a:path>
              <a:path w="664209" h="178435">
                <a:moveTo>
                  <a:pt x="648072" y="15643"/>
                </a:moveTo>
                <a:lnTo>
                  <a:pt x="613919" y="15643"/>
                </a:lnTo>
                <a:lnTo>
                  <a:pt x="621140" y="16562"/>
                </a:lnTo>
                <a:lnTo>
                  <a:pt x="627536" y="19318"/>
                </a:lnTo>
                <a:lnTo>
                  <a:pt x="644294" y="48296"/>
                </a:lnTo>
                <a:lnTo>
                  <a:pt x="644357" y="48532"/>
                </a:lnTo>
                <a:lnTo>
                  <a:pt x="645943" y="60088"/>
                </a:lnTo>
                <a:lnTo>
                  <a:pt x="645983" y="60382"/>
                </a:lnTo>
                <a:lnTo>
                  <a:pt x="646503" y="73505"/>
                </a:lnTo>
                <a:lnTo>
                  <a:pt x="646518" y="74259"/>
                </a:lnTo>
                <a:lnTo>
                  <a:pt x="646006" y="87299"/>
                </a:lnTo>
                <a:lnTo>
                  <a:pt x="645995" y="87594"/>
                </a:lnTo>
                <a:lnTo>
                  <a:pt x="644437" y="99091"/>
                </a:lnTo>
                <a:lnTo>
                  <a:pt x="644405" y="99326"/>
                </a:lnTo>
                <a:lnTo>
                  <a:pt x="641808" y="109068"/>
                </a:lnTo>
                <a:lnTo>
                  <a:pt x="641754" y="109268"/>
                </a:lnTo>
                <a:lnTo>
                  <a:pt x="614673" y="131744"/>
                </a:lnTo>
                <a:lnTo>
                  <a:pt x="648580" y="131744"/>
                </a:lnTo>
                <a:lnTo>
                  <a:pt x="663064" y="91245"/>
                </a:lnTo>
                <a:lnTo>
                  <a:pt x="663865" y="74259"/>
                </a:lnTo>
                <a:lnTo>
                  <a:pt x="663052" y="57013"/>
                </a:lnTo>
                <a:lnTo>
                  <a:pt x="660614" y="42030"/>
                </a:lnTo>
                <a:lnTo>
                  <a:pt x="656550" y="29308"/>
                </a:lnTo>
                <a:lnTo>
                  <a:pt x="650860" y="18847"/>
                </a:lnTo>
                <a:lnTo>
                  <a:pt x="648072" y="15643"/>
                </a:lnTo>
                <a:close/>
              </a:path>
            </a:pathLst>
          </a:custGeom>
          <a:solidFill>
            <a:srgbClr val="0F0F0F"/>
          </a:solidFill>
        </p:spPr>
        <p:txBody>
          <a:bodyPr wrap="square" lIns="0" tIns="0" rIns="0" bIns="0" rtlCol="0"/>
          <a:lstStyle/>
          <a:p>
            <a:endParaRPr dirty="0"/>
          </a:p>
        </p:txBody>
      </p:sp>
      <p:sp>
        <p:nvSpPr>
          <p:cNvPr id="35" name="TextBox 34">
            <a:extLst>
              <a:ext uri="{FF2B5EF4-FFF2-40B4-BE49-F238E27FC236}">
                <a16:creationId xmlns:a16="http://schemas.microsoft.com/office/drawing/2014/main" id="{C291ECEB-72D7-3AEE-29C2-42BF67498B0A}"/>
              </a:ext>
            </a:extLst>
          </p:cNvPr>
          <p:cNvSpPr txBox="1"/>
          <p:nvPr/>
        </p:nvSpPr>
        <p:spPr>
          <a:xfrm>
            <a:off x="1017117" y="894050"/>
            <a:ext cx="10806100" cy="1323439"/>
          </a:xfrm>
          <a:prstGeom prst="rect">
            <a:avLst/>
          </a:prstGeom>
          <a:noFill/>
        </p:spPr>
        <p:txBody>
          <a:bodyPr wrap="square">
            <a:spAutoFit/>
          </a:bodyPr>
          <a:lstStyle/>
          <a:p>
            <a:r>
              <a:rPr lang="en-US" sz="4000" dirty="0">
                <a:latin typeface="Arial" panose="020B0604020202020204" pitchFamily="34" charset="0"/>
                <a:ea typeface="Inter Medium"/>
                <a:cs typeface="Arial" panose="020B0604020202020204" pitchFamily="34" charset="0"/>
                <a:sym typeface="Inter Medium"/>
              </a:rPr>
              <a:t>Native is off to a great start with rapidly growing sales &amp; strong customer ratings </a:t>
            </a:r>
            <a:endParaRPr lang="en-US" sz="4000" dirty="0">
              <a:latin typeface="Arial" panose="020B0604020202020204" pitchFamily="34" charset="0"/>
              <a:cs typeface="Arial" panose="020B0604020202020204" pitchFamily="34" charset="0"/>
            </a:endParaRPr>
          </a:p>
        </p:txBody>
      </p:sp>
      <p:cxnSp>
        <p:nvCxnSpPr>
          <p:cNvPr id="38" name="Straight Connector 37">
            <a:extLst>
              <a:ext uri="{FF2B5EF4-FFF2-40B4-BE49-F238E27FC236}">
                <a16:creationId xmlns:a16="http://schemas.microsoft.com/office/drawing/2014/main" id="{DB842BC7-E907-9E94-B59E-157D5E8861B0}"/>
              </a:ext>
            </a:extLst>
          </p:cNvPr>
          <p:cNvCxnSpPr>
            <a:cxnSpLocks/>
          </p:cNvCxnSpPr>
          <p:nvPr/>
        </p:nvCxnSpPr>
        <p:spPr>
          <a:xfrm>
            <a:off x="5326755" y="3933808"/>
            <a:ext cx="0" cy="520175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480D379-8FDE-3762-92F3-941D9B1762C7}"/>
              </a:ext>
            </a:extLst>
          </p:cNvPr>
          <p:cNvCxnSpPr/>
          <p:nvPr/>
        </p:nvCxnSpPr>
        <p:spPr>
          <a:xfrm flipV="1">
            <a:off x="1924918" y="5155738"/>
            <a:ext cx="1726332" cy="2480137"/>
          </a:xfrm>
          <a:prstGeom prst="straightConnector1">
            <a:avLst/>
          </a:prstGeom>
          <a:ln>
            <a:solidFill>
              <a:srgbClr val="997BED"/>
            </a:solidFill>
            <a:tailEnd type="triangle"/>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79CA197A-D76E-EC51-B262-7020ADD3AC5E}"/>
              </a:ext>
            </a:extLst>
          </p:cNvPr>
          <p:cNvSpPr/>
          <p:nvPr/>
        </p:nvSpPr>
        <p:spPr>
          <a:xfrm>
            <a:off x="2108760" y="6047690"/>
            <a:ext cx="1152885" cy="778423"/>
          </a:xfrm>
          <a:prstGeom prst="ellipse">
            <a:avLst/>
          </a:prstGeom>
          <a:solidFill>
            <a:schemeClr val="bg1"/>
          </a:solidFill>
          <a:ln w="9525">
            <a:solidFill>
              <a:srgbClr val="997B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9" dirty="0">
                <a:solidFill>
                  <a:srgbClr val="6E42E6"/>
                </a:solidFill>
                <a:latin typeface="Calibri" panose="020F0502020204030204" pitchFamily="34" charset="0"/>
                <a:cs typeface="Calibri" panose="020F0502020204030204" pitchFamily="34" charset="0"/>
              </a:rPr>
              <a:t>300%</a:t>
            </a:r>
          </a:p>
        </p:txBody>
      </p:sp>
      <p:cxnSp>
        <p:nvCxnSpPr>
          <p:cNvPr id="41" name="Straight Arrow Connector 40">
            <a:extLst>
              <a:ext uri="{FF2B5EF4-FFF2-40B4-BE49-F238E27FC236}">
                <a16:creationId xmlns:a16="http://schemas.microsoft.com/office/drawing/2014/main" id="{39576DE5-81ED-522B-7657-809BF71B4F0F}"/>
              </a:ext>
            </a:extLst>
          </p:cNvPr>
          <p:cNvCxnSpPr>
            <a:cxnSpLocks/>
          </p:cNvCxnSpPr>
          <p:nvPr/>
        </p:nvCxnSpPr>
        <p:spPr>
          <a:xfrm flipV="1">
            <a:off x="6568371" y="4551763"/>
            <a:ext cx="1731079" cy="1941112"/>
          </a:xfrm>
          <a:prstGeom prst="straightConnector1">
            <a:avLst/>
          </a:prstGeom>
          <a:ln>
            <a:solidFill>
              <a:srgbClr val="997BED"/>
            </a:solidFill>
            <a:tailEnd type="triangle"/>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5A1B351A-07DB-1B52-0001-10D34F3625E5}"/>
              </a:ext>
            </a:extLst>
          </p:cNvPr>
          <p:cNvSpPr/>
          <p:nvPr/>
        </p:nvSpPr>
        <p:spPr>
          <a:xfrm>
            <a:off x="6841765" y="5257252"/>
            <a:ext cx="1152885" cy="778423"/>
          </a:xfrm>
          <a:prstGeom prst="ellipse">
            <a:avLst/>
          </a:prstGeom>
          <a:solidFill>
            <a:schemeClr val="bg1"/>
          </a:solidFill>
          <a:ln w="9525">
            <a:solidFill>
              <a:srgbClr val="997B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59" dirty="0">
                <a:solidFill>
                  <a:srgbClr val="6E42E6"/>
                </a:solidFill>
                <a:latin typeface="Calibri" panose="020F0502020204030204" pitchFamily="34" charset="0"/>
                <a:cs typeface="Calibri" panose="020F0502020204030204" pitchFamily="34" charset="0"/>
              </a:rPr>
              <a:t>198%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48665-6F38-1B32-B83A-FCD597E5232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B29E0CA-F1C7-C09B-FD54-EA86A9D17799}"/>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105" name="TextBox 104">
            <a:extLst>
              <a:ext uri="{FF2B5EF4-FFF2-40B4-BE49-F238E27FC236}">
                <a16:creationId xmlns:a16="http://schemas.microsoft.com/office/drawing/2014/main" id="{E33E101F-339A-CF4E-E21A-11FF80A36FA9}"/>
              </a:ext>
            </a:extLst>
          </p:cNvPr>
          <p:cNvSpPr txBox="1"/>
          <p:nvPr/>
        </p:nvSpPr>
        <p:spPr>
          <a:xfrm>
            <a:off x="1017117" y="894050"/>
            <a:ext cx="12813277" cy="1323439"/>
          </a:xfrm>
          <a:prstGeom prst="rect">
            <a:avLst/>
          </a:prstGeom>
          <a:noFill/>
        </p:spPr>
        <p:txBody>
          <a:bodyPr wrap="square">
            <a:spAutoFit/>
          </a:bodyPr>
          <a:lstStyle/>
          <a:p>
            <a:r>
              <a:rPr lang="en-US" sz="4000" dirty="0">
                <a:latin typeface="Arial" panose="020B0604020202020204" pitchFamily="34" charset="0"/>
                <a:ea typeface="Inter Medium"/>
                <a:cs typeface="Arial" panose="020B0604020202020204" pitchFamily="34" charset="0"/>
                <a:sym typeface="Inter Medium"/>
              </a:rPr>
              <a:t>Native margins have improved steadily with scale</a:t>
            </a:r>
          </a:p>
          <a:p>
            <a:r>
              <a:rPr lang="en-US" sz="4000" dirty="0">
                <a:latin typeface="Arial" panose="020B0604020202020204" pitchFamily="34" charset="0"/>
                <a:ea typeface="Inter Medium"/>
                <a:cs typeface="Arial" panose="020B0604020202020204" pitchFamily="34" charset="0"/>
                <a:sym typeface="Inter Medium"/>
              </a:rPr>
              <a:t> - On the path to breakeven</a:t>
            </a:r>
            <a:endParaRPr lang="en-US" sz="4000" dirty="0">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B12A9189-2BFE-50F5-34A2-DDE33BC531E9}"/>
              </a:ext>
            </a:extLst>
          </p:cNvPr>
          <p:cNvGraphicFramePr>
            <a:graphicFrameLocks noGrp="1"/>
          </p:cNvGraphicFramePr>
          <p:nvPr>
            <p:extLst>
              <p:ext uri="{D42A27DB-BD31-4B8C-83A1-F6EECF244321}">
                <p14:modId xmlns:p14="http://schemas.microsoft.com/office/powerpoint/2010/main" val="546431716"/>
              </p:ext>
            </p:extLst>
          </p:nvPr>
        </p:nvGraphicFramePr>
        <p:xfrm>
          <a:off x="908050" y="4045034"/>
          <a:ext cx="16517519" cy="3957500"/>
        </p:xfrm>
        <a:graphic>
          <a:graphicData uri="http://schemas.openxmlformats.org/drawingml/2006/table">
            <a:tbl>
              <a:tblPr firstRow="1" bandRow="1">
                <a:tableStyleId>{2D5ABB26-0587-4C30-8999-92F81FD0307C}</a:tableStyleId>
              </a:tblPr>
              <a:tblGrid>
                <a:gridCol w="7456823">
                  <a:extLst>
                    <a:ext uri="{9D8B030D-6E8A-4147-A177-3AD203B41FA5}">
                      <a16:colId xmlns:a16="http://schemas.microsoft.com/office/drawing/2014/main" val="1947698663"/>
                    </a:ext>
                  </a:extLst>
                </a:gridCol>
                <a:gridCol w="2265174">
                  <a:extLst>
                    <a:ext uri="{9D8B030D-6E8A-4147-A177-3AD203B41FA5}">
                      <a16:colId xmlns:a16="http://schemas.microsoft.com/office/drawing/2014/main" val="1074169813"/>
                    </a:ext>
                  </a:extLst>
                </a:gridCol>
                <a:gridCol w="2265174">
                  <a:extLst>
                    <a:ext uri="{9D8B030D-6E8A-4147-A177-3AD203B41FA5}">
                      <a16:colId xmlns:a16="http://schemas.microsoft.com/office/drawing/2014/main" val="2801276344"/>
                    </a:ext>
                  </a:extLst>
                </a:gridCol>
                <a:gridCol w="2265174">
                  <a:extLst>
                    <a:ext uri="{9D8B030D-6E8A-4147-A177-3AD203B41FA5}">
                      <a16:colId xmlns:a16="http://schemas.microsoft.com/office/drawing/2014/main" val="4147693176"/>
                    </a:ext>
                  </a:extLst>
                </a:gridCol>
                <a:gridCol w="2265174">
                  <a:extLst>
                    <a:ext uri="{9D8B030D-6E8A-4147-A177-3AD203B41FA5}">
                      <a16:colId xmlns:a16="http://schemas.microsoft.com/office/drawing/2014/main" val="4143795198"/>
                    </a:ext>
                  </a:extLst>
                </a:gridCol>
              </a:tblGrid>
              <a:tr h="791500">
                <a:tc>
                  <a:txBody>
                    <a:bodyPr/>
                    <a:lstStyle/>
                    <a:p>
                      <a:r>
                        <a:rPr lang="en-US" sz="2200" b="1" i="0" u="none" strike="noStrike" cap="none" dirty="0">
                          <a:solidFill>
                            <a:srgbClr val="545454"/>
                          </a:solidFill>
                          <a:latin typeface="Inter"/>
                          <a:ea typeface="Inter"/>
                          <a:sym typeface="Arial"/>
                        </a:rPr>
                        <a:t>Native P&amp;L (INR Cr)</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1" i="0" u="none" strike="noStrike" cap="none" dirty="0">
                          <a:solidFill>
                            <a:srgbClr val="545454"/>
                          </a:solidFill>
                          <a:latin typeface="Inter"/>
                          <a:ea typeface="Inter"/>
                          <a:sym typeface="Arial"/>
                        </a:rPr>
                        <a:t>FY23</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1" i="0" u="none" strike="noStrike" cap="none" dirty="0">
                          <a:solidFill>
                            <a:srgbClr val="545454"/>
                          </a:solidFill>
                          <a:latin typeface="Inter"/>
                          <a:ea typeface="Inter"/>
                          <a:sym typeface="Arial"/>
                        </a:rPr>
                        <a:t>FY24</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1" i="0" u="none" strike="noStrike" cap="none" dirty="0">
                          <a:solidFill>
                            <a:srgbClr val="545454"/>
                          </a:solidFill>
                          <a:latin typeface="Inter"/>
                          <a:ea typeface="Inter"/>
                          <a:sym typeface="Arial"/>
                        </a:rPr>
                        <a:t>FY25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1" i="0" u="none" strike="noStrike" cap="none" dirty="0">
                          <a:solidFill>
                            <a:srgbClr val="545454"/>
                          </a:solidFill>
                          <a:latin typeface="Inter"/>
                          <a:ea typeface="Inter"/>
                          <a:sym typeface="Arial"/>
                        </a:rPr>
                        <a:t>H1 FY26</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613337076"/>
                  </a:ext>
                </a:extLst>
              </a:tr>
              <a:tr h="791500">
                <a:tc>
                  <a:txBody>
                    <a:bodyPr/>
                    <a:lstStyle/>
                    <a:p>
                      <a:r>
                        <a:rPr lang="en-US" sz="2200" b="0" i="0" u="none" strike="noStrike" cap="none" dirty="0">
                          <a:solidFill>
                            <a:srgbClr val="545454"/>
                          </a:solidFill>
                          <a:latin typeface="Inter"/>
                          <a:ea typeface="Inter"/>
                          <a:sym typeface="Arial"/>
                        </a:rPr>
                        <a:t>Net Transaction Value</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38</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156</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176</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562414983"/>
                  </a:ext>
                </a:extLst>
              </a:tr>
              <a:tr h="791500">
                <a:tc>
                  <a:txBody>
                    <a:bodyPr/>
                    <a:lstStyle/>
                    <a:p>
                      <a:r>
                        <a:rPr lang="en-US" sz="2200" b="0" i="0" u="none" strike="noStrike" cap="none" dirty="0">
                          <a:solidFill>
                            <a:srgbClr val="545454"/>
                          </a:solidFill>
                          <a:latin typeface="Inter"/>
                          <a:ea typeface="Inter"/>
                          <a:sym typeface="Arial"/>
                        </a:rPr>
                        <a:t>Revenue from operations (net of GST and discounts)</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4</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29</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116</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135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49472985"/>
                  </a:ext>
                </a:extLst>
              </a:tr>
              <a:tr h="791500">
                <a:tc>
                  <a:txBody>
                    <a:bodyPr/>
                    <a:lstStyle/>
                    <a:p>
                      <a:r>
                        <a:rPr lang="en-US" sz="2200" b="0" i="0" u="none" strike="noStrike" cap="none" dirty="0">
                          <a:solidFill>
                            <a:srgbClr val="545454"/>
                          </a:solidFill>
                          <a:latin typeface="Inter"/>
                          <a:ea typeface="Inter"/>
                          <a:sym typeface="Arial"/>
                        </a:rPr>
                        <a:t>Adjusted EBITDA</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(1.3)</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(26)</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(39)</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(18)</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38195840"/>
                  </a:ext>
                </a:extLst>
              </a:tr>
              <a:tr h="791500">
                <a:tc>
                  <a:txBody>
                    <a:bodyPr/>
                    <a:lstStyle/>
                    <a:p>
                      <a:r>
                        <a:rPr lang="en-US" sz="2200" b="0" i="1" u="none" strike="noStrike" cap="none" dirty="0">
                          <a:solidFill>
                            <a:srgbClr val="545454"/>
                          </a:solidFill>
                          <a:latin typeface="Inter"/>
                          <a:ea typeface="Inter"/>
                          <a:sym typeface="Arial"/>
                        </a:rPr>
                        <a:t>Adjusted EBITDA as a % of NTV</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(25.0)%</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(68.0)%</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(25.1%)</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(10.2%)</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488891586"/>
                  </a:ext>
                </a:extLst>
              </a:tr>
            </a:tbl>
          </a:graphicData>
        </a:graphic>
      </p:graphicFrame>
    </p:spTree>
    <p:extLst>
      <p:ext uri="{BB962C8B-B14F-4D97-AF65-F5344CB8AC3E}">
        <p14:creationId xmlns:p14="http://schemas.microsoft.com/office/powerpoint/2010/main" val="3188855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43CD5E-B7EA-182A-FBD0-0549B779C749}"/>
              </a:ext>
            </a:extLst>
          </p:cNvPr>
          <p:cNvSpPr/>
          <p:nvPr/>
        </p:nvSpPr>
        <p:spPr>
          <a:xfrm>
            <a:off x="0" y="-60326"/>
            <a:ext cx="9899650" cy="11369675"/>
          </a:xfrm>
          <a:prstGeom prst="rect">
            <a:avLst/>
          </a:prstGeom>
          <a:solidFill>
            <a:srgbClr val="0104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9F8A2C15-62F3-CD05-B52E-9E12FE4ACE53}"/>
              </a:ext>
            </a:extLst>
          </p:cNvPr>
          <p:cNvSpPr txBox="1"/>
          <p:nvPr/>
        </p:nvSpPr>
        <p:spPr>
          <a:xfrm>
            <a:off x="984250" y="549275"/>
            <a:ext cx="7315200" cy="1938992"/>
          </a:xfrm>
          <a:prstGeom prst="rect">
            <a:avLst/>
          </a:prstGeom>
          <a:noFill/>
        </p:spPr>
        <p:txBody>
          <a:bodyPr wrap="square">
            <a:spAutoFit/>
          </a:bodyPr>
          <a:lstStyle/>
          <a:p>
            <a:r>
              <a:rPr lang="en" sz="6000" dirty="0">
                <a:solidFill>
                  <a:schemeClr val="bg1"/>
                </a:solidFill>
                <a:latin typeface="Arial" panose="020B0604020202020204" pitchFamily="34" charset="0"/>
                <a:ea typeface="Inter Medium"/>
                <a:cs typeface="Arial" panose="020B0604020202020204" pitchFamily="34" charset="0"/>
                <a:sym typeface="Inter Medium"/>
              </a:rPr>
              <a:t>International Business</a:t>
            </a:r>
            <a:endParaRPr lang="en-US" sz="6000" dirty="0">
              <a:solidFill>
                <a:schemeClr val="bg1"/>
              </a:solidFill>
              <a:latin typeface="Arial" panose="020B0604020202020204" pitchFamily="34" charset="0"/>
              <a:cs typeface="Arial" panose="020B0604020202020204" pitchFamily="34" charset="0"/>
            </a:endParaRPr>
          </a:p>
        </p:txBody>
      </p:sp>
      <p:pic>
        <p:nvPicPr>
          <p:cNvPr id="3" name="Picture 2" descr="A person receiving a massage&#10;&#10;AI-generated content may be incorrect.">
            <a:extLst>
              <a:ext uri="{FF2B5EF4-FFF2-40B4-BE49-F238E27FC236}">
                <a16:creationId xmlns:a16="http://schemas.microsoft.com/office/drawing/2014/main" id="{066DDE97-647E-5A35-246B-56F8CEE27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1908" y="-60326"/>
            <a:ext cx="10212191" cy="11369675"/>
          </a:xfrm>
          <a:prstGeom prst="rect">
            <a:avLst/>
          </a:prstGeom>
        </p:spPr>
      </p:pic>
      <p:sp>
        <p:nvSpPr>
          <p:cNvPr id="5" name="object 5">
            <a:extLst>
              <a:ext uri="{FF2B5EF4-FFF2-40B4-BE49-F238E27FC236}">
                <a16:creationId xmlns:a16="http://schemas.microsoft.com/office/drawing/2014/main" id="{114DE0B1-ECB3-0E44-D6AD-1D33F63F9EC8}"/>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4E965-A527-6364-75FF-55A2F6E6A7D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41C8B95-85B7-BAA3-7576-F53A5FE74394}"/>
              </a:ext>
            </a:extLst>
          </p:cNvPr>
          <p:cNvSpPr/>
          <p:nvPr/>
        </p:nvSpPr>
        <p:spPr>
          <a:xfrm>
            <a:off x="10680303" y="0"/>
            <a:ext cx="9424035" cy="11224895"/>
          </a:xfrm>
          <a:custGeom>
            <a:avLst/>
            <a:gdLst/>
            <a:ahLst/>
            <a:cxnLst/>
            <a:rect l="l" t="t" r="r" b="b"/>
            <a:pathLst>
              <a:path w="9424035" h="11224895">
                <a:moveTo>
                  <a:pt x="9423796" y="0"/>
                </a:moveTo>
                <a:lnTo>
                  <a:pt x="0" y="0"/>
                </a:lnTo>
                <a:lnTo>
                  <a:pt x="0" y="11224789"/>
                </a:lnTo>
                <a:lnTo>
                  <a:pt x="9423796" y="11224789"/>
                </a:lnTo>
                <a:lnTo>
                  <a:pt x="9423796" y="0"/>
                </a:lnTo>
                <a:close/>
              </a:path>
            </a:pathLst>
          </a:custGeom>
          <a:solidFill>
            <a:srgbClr val="F5F5F5"/>
          </a:solidFill>
        </p:spPr>
        <p:txBody>
          <a:bodyPr wrap="square" lIns="0" tIns="0" rIns="0" bIns="0" rtlCol="0"/>
          <a:lstStyle/>
          <a:p>
            <a:endParaRPr dirty="0"/>
          </a:p>
        </p:txBody>
      </p:sp>
      <p:sp>
        <p:nvSpPr>
          <p:cNvPr id="4" name="object 4">
            <a:extLst>
              <a:ext uri="{FF2B5EF4-FFF2-40B4-BE49-F238E27FC236}">
                <a16:creationId xmlns:a16="http://schemas.microsoft.com/office/drawing/2014/main" id="{9509645F-0100-B97E-AB38-4113FE31E87D}"/>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nvGrpSpPr>
          <p:cNvPr id="12" name="object 12">
            <a:extLst>
              <a:ext uri="{FF2B5EF4-FFF2-40B4-BE49-F238E27FC236}">
                <a16:creationId xmlns:a16="http://schemas.microsoft.com/office/drawing/2014/main" id="{7B10575D-F266-3B47-0FB3-5CBF99FAD9C9}"/>
              </a:ext>
            </a:extLst>
          </p:cNvPr>
          <p:cNvGrpSpPr/>
          <p:nvPr/>
        </p:nvGrpSpPr>
        <p:grpSpPr>
          <a:xfrm>
            <a:off x="10680303" y="2670075"/>
            <a:ext cx="9424035" cy="6346190"/>
            <a:chOff x="10680303" y="2670075"/>
            <a:chExt cx="9424035" cy="6346190"/>
          </a:xfrm>
        </p:grpSpPr>
        <p:sp>
          <p:nvSpPr>
            <p:cNvPr id="13" name="object 13">
              <a:extLst>
                <a:ext uri="{FF2B5EF4-FFF2-40B4-BE49-F238E27FC236}">
                  <a16:creationId xmlns:a16="http://schemas.microsoft.com/office/drawing/2014/main" id="{AAC8DB1E-F91E-FB3D-0DDF-AC0F675FE477}"/>
                </a:ext>
              </a:extLst>
            </p:cNvPr>
            <p:cNvSpPr/>
            <p:nvPr/>
          </p:nvSpPr>
          <p:spPr>
            <a:xfrm>
              <a:off x="10680294" y="8994158"/>
              <a:ext cx="9424035" cy="21590"/>
            </a:xfrm>
            <a:custGeom>
              <a:avLst/>
              <a:gdLst/>
              <a:ahLst/>
              <a:cxnLst/>
              <a:rect l="l" t="t" r="r" b="b"/>
              <a:pathLst>
                <a:path w="9424035" h="21590">
                  <a:moveTo>
                    <a:pt x="9423806" y="0"/>
                  </a:moveTo>
                  <a:lnTo>
                    <a:pt x="0" y="0"/>
                  </a:lnTo>
                  <a:lnTo>
                    <a:pt x="0" y="11430"/>
                  </a:lnTo>
                  <a:lnTo>
                    <a:pt x="0" y="21590"/>
                  </a:lnTo>
                  <a:lnTo>
                    <a:pt x="9423806" y="21590"/>
                  </a:lnTo>
                  <a:lnTo>
                    <a:pt x="9423806" y="11430"/>
                  </a:lnTo>
                  <a:lnTo>
                    <a:pt x="9423806" y="0"/>
                  </a:lnTo>
                  <a:close/>
                </a:path>
              </a:pathLst>
            </a:custGeom>
            <a:solidFill>
              <a:srgbClr val="000000">
                <a:alpha val="19999"/>
              </a:srgbClr>
            </a:solidFill>
          </p:spPr>
          <p:txBody>
            <a:bodyPr wrap="square" lIns="0" tIns="0" rIns="0" bIns="0" rtlCol="0"/>
            <a:lstStyle/>
            <a:p>
              <a:endParaRPr dirty="0"/>
            </a:p>
          </p:txBody>
        </p:sp>
        <p:sp>
          <p:nvSpPr>
            <p:cNvPr id="14" name="object 14">
              <a:extLst>
                <a:ext uri="{FF2B5EF4-FFF2-40B4-BE49-F238E27FC236}">
                  <a16:creationId xmlns:a16="http://schemas.microsoft.com/office/drawing/2014/main" id="{02F6B335-3A54-EE06-7C89-FEDA0EA972A3}"/>
                </a:ext>
              </a:extLst>
            </p:cNvPr>
            <p:cNvSpPr/>
            <p:nvPr/>
          </p:nvSpPr>
          <p:spPr>
            <a:xfrm>
              <a:off x="11968221" y="2670075"/>
              <a:ext cx="1256665" cy="6335395"/>
            </a:xfrm>
            <a:custGeom>
              <a:avLst/>
              <a:gdLst/>
              <a:ahLst/>
              <a:cxnLst/>
              <a:rect l="l" t="t" r="r" b="b"/>
              <a:pathLst>
                <a:path w="1256665" h="6335395">
                  <a:moveTo>
                    <a:pt x="1256506" y="0"/>
                  </a:moveTo>
                  <a:lnTo>
                    <a:pt x="0" y="0"/>
                  </a:lnTo>
                  <a:lnTo>
                    <a:pt x="0" y="6334885"/>
                  </a:lnTo>
                  <a:lnTo>
                    <a:pt x="1256506" y="6334885"/>
                  </a:lnTo>
                  <a:lnTo>
                    <a:pt x="1256506" y="0"/>
                  </a:lnTo>
                  <a:close/>
                </a:path>
              </a:pathLst>
            </a:custGeom>
            <a:solidFill>
              <a:srgbClr val="997BED"/>
            </a:solidFill>
          </p:spPr>
          <p:txBody>
            <a:bodyPr wrap="square" lIns="0" tIns="0" rIns="0" bIns="0" rtlCol="0"/>
            <a:lstStyle/>
            <a:p>
              <a:endParaRPr dirty="0"/>
            </a:p>
          </p:txBody>
        </p:sp>
      </p:grpSp>
      <p:sp>
        <p:nvSpPr>
          <p:cNvPr id="16" name="object 16">
            <a:extLst>
              <a:ext uri="{FF2B5EF4-FFF2-40B4-BE49-F238E27FC236}">
                <a16:creationId xmlns:a16="http://schemas.microsoft.com/office/drawing/2014/main" id="{D69D2158-2FDA-1F09-ECF8-4A2CEEDFC65F}"/>
              </a:ext>
            </a:extLst>
          </p:cNvPr>
          <p:cNvSpPr/>
          <p:nvPr/>
        </p:nvSpPr>
        <p:spPr>
          <a:xfrm>
            <a:off x="14763948" y="7120201"/>
            <a:ext cx="1256665" cy="1885314"/>
          </a:xfrm>
          <a:custGeom>
            <a:avLst/>
            <a:gdLst/>
            <a:ahLst/>
            <a:cxnLst/>
            <a:rect l="l" t="t" r="r" b="b"/>
            <a:pathLst>
              <a:path w="1256665" h="1885315">
                <a:moveTo>
                  <a:pt x="1256506" y="0"/>
                </a:moveTo>
                <a:lnTo>
                  <a:pt x="0" y="0"/>
                </a:lnTo>
                <a:lnTo>
                  <a:pt x="0" y="1884759"/>
                </a:lnTo>
                <a:lnTo>
                  <a:pt x="1256506" y="1884759"/>
                </a:lnTo>
                <a:lnTo>
                  <a:pt x="1256506" y="0"/>
                </a:lnTo>
                <a:close/>
              </a:path>
            </a:pathLst>
          </a:custGeom>
          <a:solidFill>
            <a:srgbClr val="997BED"/>
          </a:solidFill>
        </p:spPr>
        <p:txBody>
          <a:bodyPr wrap="square" lIns="0" tIns="0" rIns="0" bIns="0" rtlCol="0"/>
          <a:lstStyle/>
          <a:p>
            <a:endParaRPr dirty="0"/>
          </a:p>
        </p:txBody>
      </p:sp>
      <p:sp>
        <p:nvSpPr>
          <p:cNvPr id="18" name="object 18">
            <a:extLst>
              <a:ext uri="{FF2B5EF4-FFF2-40B4-BE49-F238E27FC236}">
                <a16:creationId xmlns:a16="http://schemas.microsoft.com/office/drawing/2014/main" id="{E706B5FC-34A2-AE93-3B71-1B24512F9239}"/>
              </a:ext>
            </a:extLst>
          </p:cNvPr>
          <p:cNvSpPr/>
          <p:nvPr/>
        </p:nvSpPr>
        <p:spPr>
          <a:xfrm>
            <a:off x="17559675" y="7319148"/>
            <a:ext cx="1256665" cy="1685925"/>
          </a:xfrm>
          <a:custGeom>
            <a:avLst/>
            <a:gdLst/>
            <a:ahLst/>
            <a:cxnLst/>
            <a:rect l="l" t="t" r="r" b="b"/>
            <a:pathLst>
              <a:path w="1256665" h="1685925">
                <a:moveTo>
                  <a:pt x="1256506" y="0"/>
                </a:moveTo>
                <a:lnTo>
                  <a:pt x="0" y="0"/>
                </a:lnTo>
                <a:lnTo>
                  <a:pt x="0" y="1685812"/>
                </a:lnTo>
                <a:lnTo>
                  <a:pt x="1256506" y="1685812"/>
                </a:lnTo>
                <a:lnTo>
                  <a:pt x="1256506" y="0"/>
                </a:lnTo>
                <a:close/>
              </a:path>
            </a:pathLst>
          </a:custGeom>
          <a:solidFill>
            <a:srgbClr val="997BED"/>
          </a:solidFill>
        </p:spPr>
        <p:txBody>
          <a:bodyPr wrap="square" lIns="0" tIns="0" rIns="0" bIns="0" rtlCol="0"/>
          <a:lstStyle/>
          <a:p>
            <a:endParaRPr dirty="0"/>
          </a:p>
        </p:txBody>
      </p:sp>
      <p:grpSp>
        <p:nvGrpSpPr>
          <p:cNvPr id="20" name="object 20">
            <a:extLst>
              <a:ext uri="{FF2B5EF4-FFF2-40B4-BE49-F238E27FC236}">
                <a16:creationId xmlns:a16="http://schemas.microsoft.com/office/drawing/2014/main" id="{05F87641-3DC8-3249-4617-D7EA05A6D1FF}"/>
              </a:ext>
            </a:extLst>
          </p:cNvPr>
          <p:cNvGrpSpPr/>
          <p:nvPr/>
        </p:nvGrpSpPr>
        <p:grpSpPr>
          <a:xfrm>
            <a:off x="11968222" y="9381913"/>
            <a:ext cx="1256665" cy="838200"/>
            <a:chOff x="11968222" y="9381913"/>
            <a:chExt cx="1256665" cy="838200"/>
          </a:xfrm>
        </p:grpSpPr>
        <p:pic>
          <p:nvPicPr>
            <p:cNvPr id="21" name="object 21">
              <a:extLst>
                <a:ext uri="{FF2B5EF4-FFF2-40B4-BE49-F238E27FC236}">
                  <a16:creationId xmlns:a16="http://schemas.microsoft.com/office/drawing/2014/main" id="{1A77D4C5-5A43-0EF6-0B60-AD22A74C3F35}"/>
                </a:ext>
              </a:extLst>
            </p:cNvPr>
            <p:cNvPicPr/>
            <p:nvPr/>
          </p:nvPicPr>
          <p:blipFill>
            <a:blip r:embed="rId2" cstate="print"/>
            <a:stretch>
              <a:fillRect/>
            </a:stretch>
          </p:blipFill>
          <p:spPr>
            <a:xfrm>
              <a:off x="11968222" y="9381913"/>
              <a:ext cx="1256506" cy="837670"/>
            </a:xfrm>
            <a:prstGeom prst="rect">
              <a:avLst/>
            </a:prstGeom>
          </p:spPr>
        </p:pic>
        <p:sp>
          <p:nvSpPr>
            <p:cNvPr id="22" name="object 22">
              <a:extLst>
                <a:ext uri="{FF2B5EF4-FFF2-40B4-BE49-F238E27FC236}">
                  <a16:creationId xmlns:a16="http://schemas.microsoft.com/office/drawing/2014/main" id="{0A6DE492-2969-33CE-DE2B-0AC8ECDE1C62}"/>
                </a:ext>
              </a:extLst>
            </p:cNvPr>
            <p:cNvSpPr/>
            <p:nvPr/>
          </p:nvSpPr>
          <p:spPr>
            <a:xfrm>
              <a:off x="11968214" y="9381915"/>
              <a:ext cx="1256665" cy="838200"/>
            </a:xfrm>
            <a:custGeom>
              <a:avLst/>
              <a:gdLst/>
              <a:ahLst/>
              <a:cxnLst/>
              <a:rect l="l" t="t" r="r" b="b"/>
              <a:pathLst>
                <a:path w="1256665" h="838200">
                  <a:moveTo>
                    <a:pt x="1256512" y="0"/>
                  </a:moveTo>
                  <a:lnTo>
                    <a:pt x="1246035" y="0"/>
                  </a:lnTo>
                  <a:lnTo>
                    <a:pt x="1246035" y="10477"/>
                  </a:lnTo>
                  <a:lnTo>
                    <a:pt x="1246035" y="827201"/>
                  </a:lnTo>
                  <a:lnTo>
                    <a:pt x="10477" y="827201"/>
                  </a:lnTo>
                  <a:lnTo>
                    <a:pt x="10477" y="10477"/>
                  </a:lnTo>
                  <a:lnTo>
                    <a:pt x="1246035" y="10477"/>
                  </a:lnTo>
                  <a:lnTo>
                    <a:pt x="1246035" y="0"/>
                  </a:lnTo>
                  <a:lnTo>
                    <a:pt x="10477" y="0"/>
                  </a:lnTo>
                  <a:lnTo>
                    <a:pt x="0" y="0"/>
                  </a:lnTo>
                  <a:lnTo>
                    <a:pt x="0" y="837679"/>
                  </a:lnTo>
                  <a:lnTo>
                    <a:pt x="10477" y="837679"/>
                  </a:lnTo>
                  <a:lnTo>
                    <a:pt x="1246035" y="837679"/>
                  </a:lnTo>
                  <a:lnTo>
                    <a:pt x="1256512" y="837679"/>
                  </a:lnTo>
                  <a:lnTo>
                    <a:pt x="1256512" y="0"/>
                  </a:lnTo>
                  <a:close/>
                </a:path>
              </a:pathLst>
            </a:custGeom>
            <a:solidFill>
              <a:srgbClr val="545454"/>
            </a:solidFill>
          </p:spPr>
          <p:txBody>
            <a:bodyPr wrap="square" lIns="0" tIns="0" rIns="0" bIns="0" rtlCol="0"/>
            <a:lstStyle/>
            <a:p>
              <a:endParaRPr dirty="0"/>
            </a:p>
          </p:txBody>
        </p:sp>
      </p:grpSp>
      <p:grpSp>
        <p:nvGrpSpPr>
          <p:cNvPr id="23" name="object 23">
            <a:extLst>
              <a:ext uri="{FF2B5EF4-FFF2-40B4-BE49-F238E27FC236}">
                <a16:creationId xmlns:a16="http://schemas.microsoft.com/office/drawing/2014/main" id="{532C5B11-091C-984F-B0FA-A76E9D0AEB7D}"/>
              </a:ext>
            </a:extLst>
          </p:cNvPr>
          <p:cNvGrpSpPr/>
          <p:nvPr/>
        </p:nvGrpSpPr>
        <p:grpSpPr>
          <a:xfrm>
            <a:off x="14763948" y="9381913"/>
            <a:ext cx="1256665" cy="838200"/>
            <a:chOff x="14763948" y="9381913"/>
            <a:chExt cx="1256665" cy="838200"/>
          </a:xfrm>
        </p:grpSpPr>
        <p:pic>
          <p:nvPicPr>
            <p:cNvPr id="24" name="object 24">
              <a:extLst>
                <a:ext uri="{FF2B5EF4-FFF2-40B4-BE49-F238E27FC236}">
                  <a16:creationId xmlns:a16="http://schemas.microsoft.com/office/drawing/2014/main" id="{0BDD5F51-18FB-ED2C-4490-C3AD5EBE0615}"/>
                </a:ext>
              </a:extLst>
            </p:cNvPr>
            <p:cNvPicPr/>
            <p:nvPr/>
          </p:nvPicPr>
          <p:blipFill>
            <a:blip r:embed="rId3" cstate="print"/>
            <a:stretch>
              <a:fillRect/>
            </a:stretch>
          </p:blipFill>
          <p:spPr>
            <a:xfrm>
              <a:off x="14763948" y="9381913"/>
              <a:ext cx="1256506" cy="837670"/>
            </a:xfrm>
            <a:prstGeom prst="rect">
              <a:avLst/>
            </a:prstGeom>
          </p:spPr>
        </p:pic>
        <p:sp>
          <p:nvSpPr>
            <p:cNvPr id="25" name="object 25">
              <a:extLst>
                <a:ext uri="{FF2B5EF4-FFF2-40B4-BE49-F238E27FC236}">
                  <a16:creationId xmlns:a16="http://schemas.microsoft.com/office/drawing/2014/main" id="{8CDE3C61-72C6-CC51-E35F-F7B0B334FC31}"/>
                </a:ext>
              </a:extLst>
            </p:cNvPr>
            <p:cNvSpPr/>
            <p:nvPr/>
          </p:nvSpPr>
          <p:spPr>
            <a:xfrm>
              <a:off x="14763941" y="9381915"/>
              <a:ext cx="1256665" cy="838200"/>
            </a:xfrm>
            <a:custGeom>
              <a:avLst/>
              <a:gdLst/>
              <a:ahLst/>
              <a:cxnLst/>
              <a:rect l="l" t="t" r="r" b="b"/>
              <a:pathLst>
                <a:path w="1256665" h="838200">
                  <a:moveTo>
                    <a:pt x="1256512" y="0"/>
                  </a:moveTo>
                  <a:lnTo>
                    <a:pt x="1246035" y="0"/>
                  </a:lnTo>
                  <a:lnTo>
                    <a:pt x="1246035" y="10477"/>
                  </a:lnTo>
                  <a:lnTo>
                    <a:pt x="1246035" y="827201"/>
                  </a:lnTo>
                  <a:lnTo>
                    <a:pt x="10477" y="827201"/>
                  </a:lnTo>
                  <a:lnTo>
                    <a:pt x="10477" y="10477"/>
                  </a:lnTo>
                  <a:lnTo>
                    <a:pt x="1246035" y="10477"/>
                  </a:lnTo>
                  <a:lnTo>
                    <a:pt x="1246035" y="0"/>
                  </a:lnTo>
                  <a:lnTo>
                    <a:pt x="10477" y="0"/>
                  </a:lnTo>
                  <a:lnTo>
                    <a:pt x="0" y="0"/>
                  </a:lnTo>
                  <a:lnTo>
                    <a:pt x="0" y="837679"/>
                  </a:lnTo>
                  <a:lnTo>
                    <a:pt x="10477" y="837679"/>
                  </a:lnTo>
                  <a:lnTo>
                    <a:pt x="1246035" y="837679"/>
                  </a:lnTo>
                  <a:lnTo>
                    <a:pt x="1256512" y="837679"/>
                  </a:lnTo>
                  <a:lnTo>
                    <a:pt x="1256512" y="0"/>
                  </a:lnTo>
                  <a:close/>
                </a:path>
              </a:pathLst>
            </a:custGeom>
            <a:solidFill>
              <a:srgbClr val="545454"/>
            </a:solidFill>
          </p:spPr>
          <p:txBody>
            <a:bodyPr wrap="square" lIns="0" tIns="0" rIns="0" bIns="0" rtlCol="0"/>
            <a:lstStyle/>
            <a:p>
              <a:endParaRPr dirty="0"/>
            </a:p>
          </p:txBody>
        </p:sp>
      </p:grpSp>
      <p:grpSp>
        <p:nvGrpSpPr>
          <p:cNvPr id="26" name="object 26">
            <a:extLst>
              <a:ext uri="{FF2B5EF4-FFF2-40B4-BE49-F238E27FC236}">
                <a16:creationId xmlns:a16="http://schemas.microsoft.com/office/drawing/2014/main" id="{84947F70-EC68-DA8E-BCF4-1A617C553974}"/>
              </a:ext>
            </a:extLst>
          </p:cNvPr>
          <p:cNvGrpSpPr/>
          <p:nvPr/>
        </p:nvGrpSpPr>
        <p:grpSpPr>
          <a:xfrm>
            <a:off x="17559673" y="9381913"/>
            <a:ext cx="1256665" cy="838200"/>
            <a:chOff x="17559673" y="9381913"/>
            <a:chExt cx="1256665" cy="838200"/>
          </a:xfrm>
        </p:grpSpPr>
        <p:pic>
          <p:nvPicPr>
            <p:cNvPr id="27" name="object 27">
              <a:extLst>
                <a:ext uri="{FF2B5EF4-FFF2-40B4-BE49-F238E27FC236}">
                  <a16:creationId xmlns:a16="http://schemas.microsoft.com/office/drawing/2014/main" id="{DF8F92EB-E32E-8AD8-DDEC-6D807F4E6329}"/>
                </a:ext>
              </a:extLst>
            </p:cNvPr>
            <p:cNvPicPr/>
            <p:nvPr/>
          </p:nvPicPr>
          <p:blipFill>
            <a:blip r:embed="rId4" cstate="print"/>
            <a:stretch>
              <a:fillRect/>
            </a:stretch>
          </p:blipFill>
          <p:spPr>
            <a:xfrm>
              <a:off x="17559674" y="9381913"/>
              <a:ext cx="1256506" cy="837670"/>
            </a:xfrm>
            <a:prstGeom prst="rect">
              <a:avLst/>
            </a:prstGeom>
          </p:spPr>
        </p:pic>
        <p:sp>
          <p:nvSpPr>
            <p:cNvPr id="28" name="object 28">
              <a:extLst>
                <a:ext uri="{FF2B5EF4-FFF2-40B4-BE49-F238E27FC236}">
                  <a16:creationId xmlns:a16="http://schemas.microsoft.com/office/drawing/2014/main" id="{349D35C4-BE03-1424-E36E-968E06DF3F3F}"/>
                </a:ext>
              </a:extLst>
            </p:cNvPr>
            <p:cNvSpPr/>
            <p:nvPr/>
          </p:nvSpPr>
          <p:spPr>
            <a:xfrm>
              <a:off x="17559668" y="9381915"/>
              <a:ext cx="1256665" cy="838200"/>
            </a:xfrm>
            <a:custGeom>
              <a:avLst/>
              <a:gdLst/>
              <a:ahLst/>
              <a:cxnLst/>
              <a:rect l="l" t="t" r="r" b="b"/>
              <a:pathLst>
                <a:path w="1256665" h="838200">
                  <a:moveTo>
                    <a:pt x="1256512" y="0"/>
                  </a:moveTo>
                  <a:lnTo>
                    <a:pt x="1246035" y="0"/>
                  </a:lnTo>
                  <a:lnTo>
                    <a:pt x="1246035" y="10477"/>
                  </a:lnTo>
                  <a:lnTo>
                    <a:pt x="1246035" y="827201"/>
                  </a:lnTo>
                  <a:lnTo>
                    <a:pt x="10477" y="827201"/>
                  </a:lnTo>
                  <a:lnTo>
                    <a:pt x="10477" y="10477"/>
                  </a:lnTo>
                  <a:lnTo>
                    <a:pt x="1246035" y="10477"/>
                  </a:lnTo>
                  <a:lnTo>
                    <a:pt x="1246035" y="0"/>
                  </a:lnTo>
                  <a:lnTo>
                    <a:pt x="10477" y="0"/>
                  </a:lnTo>
                  <a:lnTo>
                    <a:pt x="0" y="0"/>
                  </a:lnTo>
                  <a:lnTo>
                    <a:pt x="0" y="837679"/>
                  </a:lnTo>
                  <a:lnTo>
                    <a:pt x="10477" y="837679"/>
                  </a:lnTo>
                  <a:lnTo>
                    <a:pt x="1246035" y="837679"/>
                  </a:lnTo>
                  <a:lnTo>
                    <a:pt x="1256512" y="837679"/>
                  </a:lnTo>
                  <a:lnTo>
                    <a:pt x="1256512" y="0"/>
                  </a:lnTo>
                  <a:close/>
                </a:path>
              </a:pathLst>
            </a:custGeom>
            <a:solidFill>
              <a:srgbClr val="545454"/>
            </a:solidFill>
          </p:spPr>
          <p:txBody>
            <a:bodyPr wrap="square" lIns="0" tIns="0" rIns="0" bIns="0" rtlCol="0"/>
            <a:lstStyle/>
            <a:p>
              <a:endParaRPr dirty="0"/>
            </a:p>
          </p:txBody>
        </p:sp>
      </p:grpSp>
      <p:sp>
        <p:nvSpPr>
          <p:cNvPr id="30" name="TextBox 29">
            <a:extLst>
              <a:ext uri="{FF2B5EF4-FFF2-40B4-BE49-F238E27FC236}">
                <a16:creationId xmlns:a16="http://schemas.microsoft.com/office/drawing/2014/main" id="{A4A05B44-7CEE-84CE-383A-94AD573BA131}"/>
              </a:ext>
            </a:extLst>
          </p:cNvPr>
          <p:cNvSpPr txBox="1"/>
          <p:nvPr/>
        </p:nvSpPr>
        <p:spPr>
          <a:xfrm>
            <a:off x="984250" y="930009"/>
            <a:ext cx="1005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International Business</a:t>
            </a:r>
            <a:endParaRPr lang="en-US" sz="4000" dirty="0">
              <a:latin typeface="Arial" panose="020B0604020202020204" pitchFamily="34" charset="0"/>
              <a:cs typeface="Arial" panose="020B0604020202020204" pitchFamily="34" charset="0"/>
            </a:endParaRPr>
          </a:p>
        </p:txBody>
      </p:sp>
      <p:sp>
        <p:nvSpPr>
          <p:cNvPr id="31" name="Google Shape;315;p25">
            <a:extLst>
              <a:ext uri="{FF2B5EF4-FFF2-40B4-BE49-F238E27FC236}">
                <a16:creationId xmlns:a16="http://schemas.microsoft.com/office/drawing/2014/main" id="{A56F0B59-9285-D8D9-3D8C-7157935F4D8F}"/>
              </a:ext>
            </a:extLst>
          </p:cNvPr>
          <p:cNvSpPr/>
          <p:nvPr/>
        </p:nvSpPr>
        <p:spPr>
          <a:xfrm>
            <a:off x="1060450" y="1863575"/>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We operate in the UAE, Singapore &amp; </a:t>
            </a:r>
          </a:p>
          <a:p>
            <a:pPr marL="0" lvl="0" indent="0" algn="l" rtl="0">
              <a:lnSpc>
                <a:spcPct val="100000"/>
              </a:lnSpc>
              <a:spcBef>
                <a:spcPts val="0"/>
              </a:spcBef>
              <a:spcAft>
                <a:spcPts val="0"/>
              </a:spcAft>
              <a:buClr>
                <a:schemeClr val="dk1"/>
              </a:buClr>
              <a:buSzPts val="1100"/>
              <a:buFont typeface="Arial"/>
              <a:buNone/>
            </a:pPr>
            <a:r>
              <a:rPr lang="en-I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T</a:t>
            </a: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he Kingdom of Saudi Arabia (KSA)</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32" name="TextBox 31">
            <a:extLst>
              <a:ext uri="{FF2B5EF4-FFF2-40B4-BE49-F238E27FC236}">
                <a16:creationId xmlns:a16="http://schemas.microsoft.com/office/drawing/2014/main" id="{84F3FDF6-498B-71C8-57D6-E4493B0700A9}"/>
              </a:ext>
            </a:extLst>
          </p:cNvPr>
          <p:cNvSpPr txBox="1"/>
          <p:nvPr/>
        </p:nvSpPr>
        <p:spPr>
          <a:xfrm>
            <a:off x="984250" y="3882221"/>
            <a:ext cx="7315200" cy="477054"/>
          </a:xfrm>
          <a:prstGeom prst="rect">
            <a:avLst/>
          </a:prstGeom>
          <a:noFill/>
        </p:spPr>
        <p:txBody>
          <a:bodyPr wrap="square">
            <a:spAutoFit/>
          </a:bodyPr>
          <a:lstStyle/>
          <a:p>
            <a:r>
              <a:rPr lang="en-US" sz="2500" dirty="0">
                <a:solidFill>
                  <a:schemeClr val="tx1"/>
                </a:solidFill>
                <a:latin typeface="Inter Medium"/>
                <a:ea typeface="Inter Medium"/>
                <a:cs typeface="Inter Medium"/>
                <a:sym typeface="Inter Medium"/>
              </a:rPr>
              <a:t>Large</a:t>
            </a:r>
            <a:r>
              <a:rPr lang="en-US" sz="2500">
                <a:solidFill>
                  <a:schemeClr val="tx1"/>
                </a:solidFill>
                <a:latin typeface="Inter Medium"/>
                <a:ea typeface="Inter Medium"/>
                <a:cs typeface="Inter Medium"/>
                <a:sym typeface="Inter Medium"/>
              </a:rPr>
              <a:t>, fast-growing </a:t>
            </a:r>
            <a:r>
              <a:rPr lang="en-US" sz="2500" dirty="0">
                <a:solidFill>
                  <a:schemeClr val="tx1"/>
                </a:solidFill>
                <a:latin typeface="Inter Medium"/>
                <a:ea typeface="Inter Medium"/>
                <a:cs typeface="Inter Medium"/>
                <a:sym typeface="Inter Medium"/>
              </a:rPr>
              <a:t>markets</a:t>
            </a:r>
            <a:endParaRPr lang="en-US" sz="2500" dirty="0">
              <a:solidFill>
                <a:schemeClr val="tx1"/>
              </a:solidFill>
            </a:endParaRPr>
          </a:p>
        </p:txBody>
      </p:sp>
      <p:sp>
        <p:nvSpPr>
          <p:cNvPr id="33" name="TextBox 32">
            <a:extLst>
              <a:ext uri="{FF2B5EF4-FFF2-40B4-BE49-F238E27FC236}">
                <a16:creationId xmlns:a16="http://schemas.microsoft.com/office/drawing/2014/main" id="{BB9896DB-8BAA-E2EC-B1EB-7E0DC88DE3A5}"/>
              </a:ext>
            </a:extLst>
          </p:cNvPr>
          <p:cNvSpPr txBox="1"/>
          <p:nvPr/>
        </p:nvSpPr>
        <p:spPr>
          <a:xfrm>
            <a:off x="984250" y="4339421"/>
            <a:ext cx="7315200" cy="861774"/>
          </a:xfrm>
          <a:prstGeom prst="rect">
            <a:avLst/>
          </a:prstGeom>
          <a:noFill/>
        </p:spPr>
        <p:txBody>
          <a:bodyPr wrap="square">
            <a:spAutoFit/>
          </a:bodyPr>
          <a:lstStyle/>
          <a:p>
            <a:r>
              <a:rPr lang="en" sz="2500" dirty="0" err="1">
                <a:solidFill>
                  <a:schemeClr val="bg1">
                    <a:lumMod val="65000"/>
                  </a:schemeClr>
                </a:solidFill>
                <a:latin typeface="Inter Medium"/>
                <a:ea typeface="Inter Medium"/>
                <a:cs typeface="Inter Medium"/>
                <a:sym typeface="Inter Medium"/>
              </a:rPr>
              <a:t>Characterised</a:t>
            </a:r>
            <a:r>
              <a:rPr lang="en" sz="2500" dirty="0">
                <a:solidFill>
                  <a:schemeClr val="bg1">
                    <a:lumMod val="65000"/>
                  </a:schemeClr>
                </a:solidFill>
                <a:latin typeface="Inter Medium"/>
                <a:ea typeface="Inter Medium"/>
                <a:cs typeface="Inter Medium"/>
                <a:sym typeface="Inter Medium"/>
              </a:rPr>
              <a:t> by growing urbanisation, expatriate heavy population and rising disposable incomes</a:t>
            </a:r>
            <a:endParaRPr lang="en-US" sz="2500" dirty="0">
              <a:solidFill>
                <a:schemeClr val="bg1">
                  <a:lumMod val="65000"/>
                </a:schemeClr>
              </a:solidFill>
            </a:endParaRPr>
          </a:p>
        </p:txBody>
      </p:sp>
      <p:sp>
        <p:nvSpPr>
          <p:cNvPr id="34" name="TextBox 33">
            <a:extLst>
              <a:ext uri="{FF2B5EF4-FFF2-40B4-BE49-F238E27FC236}">
                <a16:creationId xmlns:a16="http://schemas.microsoft.com/office/drawing/2014/main" id="{667CD093-68FA-9D13-A474-042EEB24E485}"/>
              </a:ext>
            </a:extLst>
          </p:cNvPr>
          <p:cNvSpPr txBox="1"/>
          <p:nvPr/>
        </p:nvSpPr>
        <p:spPr>
          <a:xfrm>
            <a:off x="984250" y="5631101"/>
            <a:ext cx="73152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Consumer habits</a:t>
            </a:r>
            <a:endParaRPr lang="en-US" sz="2500" dirty="0">
              <a:solidFill>
                <a:schemeClr val="tx1"/>
              </a:solidFill>
            </a:endParaRPr>
          </a:p>
        </p:txBody>
      </p:sp>
      <p:sp>
        <p:nvSpPr>
          <p:cNvPr id="35" name="TextBox 34">
            <a:extLst>
              <a:ext uri="{FF2B5EF4-FFF2-40B4-BE49-F238E27FC236}">
                <a16:creationId xmlns:a16="http://schemas.microsoft.com/office/drawing/2014/main" id="{E75D40B1-FE73-909F-62E1-2575B435A00D}"/>
              </a:ext>
            </a:extLst>
          </p:cNvPr>
          <p:cNvSpPr txBox="1"/>
          <p:nvPr/>
        </p:nvSpPr>
        <p:spPr>
          <a:xfrm>
            <a:off x="984250" y="6088301"/>
            <a:ext cx="6324600" cy="86177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Do-it-for-me app</a:t>
            </a:r>
            <a:r>
              <a:rPr lang="en-IN" sz="2500" dirty="0">
                <a:solidFill>
                  <a:schemeClr val="bg1">
                    <a:lumMod val="65000"/>
                  </a:schemeClr>
                </a:solidFill>
                <a:latin typeface="Inter Medium"/>
                <a:ea typeface="Inter Medium"/>
                <a:cs typeface="Inter Medium"/>
                <a:sym typeface="Inter Medium"/>
              </a:rPr>
              <a:t>ro</a:t>
            </a:r>
            <a:r>
              <a:rPr lang="en" sz="2500" dirty="0">
                <a:solidFill>
                  <a:schemeClr val="bg1">
                    <a:lumMod val="65000"/>
                  </a:schemeClr>
                </a:solidFill>
                <a:latin typeface="Inter Medium"/>
                <a:ea typeface="Inter Medium"/>
                <a:cs typeface="Inter Medium"/>
                <a:sym typeface="Inter Medium"/>
              </a:rPr>
              <a:t>ach to home and beauty services</a:t>
            </a:r>
            <a:endParaRPr lang="en-US" sz="2500" dirty="0">
              <a:solidFill>
                <a:schemeClr val="bg1">
                  <a:lumMod val="65000"/>
                </a:schemeClr>
              </a:solidFill>
            </a:endParaRPr>
          </a:p>
        </p:txBody>
      </p:sp>
      <p:sp>
        <p:nvSpPr>
          <p:cNvPr id="38" name="Rectangle 37">
            <a:extLst>
              <a:ext uri="{FF2B5EF4-FFF2-40B4-BE49-F238E27FC236}">
                <a16:creationId xmlns:a16="http://schemas.microsoft.com/office/drawing/2014/main" id="{9A407AC9-4016-5861-E281-4146D40D5F52}"/>
              </a:ext>
            </a:extLst>
          </p:cNvPr>
          <p:cNvSpPr/>
          <p:nvPr/>
        </p:nvSpPr>
        <p:spPr>
          <a:xfrm>
            <a:off x="11968214" y="2214245"/>
            <a:ext cx="1256514" cy="3162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10 – 11%</a:t>
            </a:r>
          </a:p>
        </p:txBody>
      </p:sp>
      <p:sp>
        <p:nvSpPr>
          <p:cNvPr id="39" name="Rectangle 38">
            <a:extLst>
              <a:ext uri="{FF2B5EF4-FFF2-40B4-BE49-F238E27FC236}">
                <a16:creationId xmlns:a16="http://schemas.microsoft.com/office/drawing/2014/main" id="{0A087188-01C1-CCCD-6D85-101E4DEA426D}"/>
              </a:ext>
            </a:extLst>
          </p:cNvPr>
          <p:cNvSpPr/>
          <p:nvPr/>
        </p:nvSpPr>
        <p:spPr>
          <a:xfrm>
            <a:off x="17595850" y="6862445"/>
            <a:ext cx="1256514" cy="3162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6 – 7%</a:t>
            </a:r>
          </a:p>
        </p:txBody>
      </p:sp>
      <p:sp>
        <p:nvSpPr>
          <p:cNvPr id="40" name="Rectangle 39">
            <a:extLst>
              <a:ext uri="{FF2B5EF4-FFF2-40B4-BE49-F238E27FC236}">
                <a16:creationId xmlns:a16="http://schemas.microsoft.com/office/drawing/2014/main" id="{A38065D2-487B-01D7-B1BD-BEC3D40446EF}"/>
              </a:ext>
            </a:extLst>
          </p:cNvPr>
          <p:cNvSpPr/>
          <p:nvPr/>
        </p:nvSpPr>
        <p:spPr>
          <a:xfrm>
            <a:off x="14852650" y="6721475"/>
            <a:ext cx="1256514" cy="3162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7 – 8%</a:t>
            </a:r>
          </a:p>
        </p:txBody>
      </p:sp>
      <p:sp>
        <p:nvSpPr>
          <p:cNvPr id="41" name="Rectangle 40">
            <a:extLst>
              <a:ext uri="{FF2B5EF4-FFF2-40B4-BE49-F238E27FC236}">
                <a16:creationId xmlns:a16="http://schemas.microsoft.com/office/drawing/2014/main" id="{BF32F271-9579-9176-02AA-4D72C95018DF}"/>
              </a:ext>
            </a:extLst>
          </p:cNvPr>
          <p:cNvSpPr/>
          <p:nvPr/>
        </p:nvSpPr>
        <p:spPr>
          <a:xfrm>
            <a:off x="11957050" y="5654675"/>
            <a:ext cx="1256514" cy="3162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Calibri" panose="020F0502020204030204" pitchFamily="34" charset="0"/>
                <a:cs typeface="Calibri" panose="020F0502020204030204" pitchFamily="34" charset="0"/>
              </a:rPr>
              <a:t>15.0</a:t>
            </a:r>
          </a:p>
        </p:txBody>
      </p:sp>
      <p:sp>
        <p:nvSpPr>
          <p:cNvPr id="42" name="Rectangle 41">
            <a:extLst>
              <a:ext uri="{FF2B5EF4-FFF2-40B4-BE49-F238E27FC236}">
                <a16:creationId xmlns:a16="http://schemas.microsoft.com/office/drawing/2014/main" id="{ED3B951D-C832-54DF-F45D-D47F2BB9D16E}"/>
              </a:ext>
            </a:extLst>
          </p:cNvPr>
          <p:cNvSpPr/>
          <p:nvPr/>
        </p:nvSpPr>
        <p:spPr>
          <a:xfrm>
            <a:off x="14739136" y="7853045"/>
            <a:ext cx="1256514" cy="3162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Calibri" panose="020F0502020204030204" pitchFamily="34" charset="0"/>
                <a:cs typeface="Calibri" panose="020F0502020204030204" pitchFamily="34" charset="0"/>
              </a:rPr>
              <a:t>4.5</a:t>
            </a:r>
          </a:p>
        </p:txBody>
      </p:sp>
      <p:sp>
        <p:nvSpPr>
          <p:cNvPr id="43" name="Rectangle 42">
            <a:extLst>
              <a:ext uri="{FF2B5EF4-FFF2-40B4-BE49-F238E27FC236}">
                <a16:creationId xmlns:a16="http://schemas.microsoft.com/office/drawing/2014/main" id="{68E513E2-AD56-EE08-2AE4-C819D58C0E93}"/>
              </a:ext>
            </a:extLst>
          </p:cNvPr>
          <p:cNvSpPr/>
          <p:nvPr/>
        </p:nvSpPr>
        <p:spPr>
          <a:xfrm>
            <a:off x="17558536" y="8005445"/>
            <a:ext cx="1256514" cy="3162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Calibri" panose="020F0502020204030204" pitchFamily="34" charset="0"/>
                <a:cs typeface="Calibri" panose="020F0502020204030204" pitchFamily="34" charset="0"/>
              </a:rPr>
              <a:t>3.9</a:t>
            </a:r>
          </a:p>
        </p:txBody>
      </p:sp>
      <p:sp>
        <p:nvSpPr>
          <p:cNvPr id="44" name="TextBox 43">
            <a:extLst>
              <a:ext uri="{FF2B5EF4-FFF2-40B4-BE49-F238E27FC236}">
                <a16:creationId xmlns:a16="http://schemas.microsoft.com/office/drawing/2014/main" id="{45D916BE-2625-C62B-55ED-D6E4F62C1EF8}"/>
              </a:ext>
            </a:extLst>
          </p:cNvPr>
          <p:cNvSpPr txBox="1"/>
          <p:nvPr/>
        </p:nvSpPr>
        <p:spPr>
          <a:xfrm>
            <a:off x="11937171" y="948667"/>
            <a:ext cx="6877879" cy="1015663"/>
          </a:xfrm>
          <a:prstGeom prst="rect">
            <a:avLst/>
          </a:prstGeom>
          <a:noFill/>
        </p:spPr>
        <p:txBody>
          <a:bodyPr wrap="square">
            <a:spAutoFit/>
          </a:bodyPr>
          <a:lstStyle/>
          <a:p>
            <a:r>
              <a:rPr lang="en-US" sz="2000" dirty="0">
                <a:solidFill>
                  <a:schemeClr val="bg1">
                    <a:lumMod val="50000"/>
                  </a:schemeClr>
                </a:solidFill>
                <a:latin typeface="Arial" panose="020B0604020202020204" pitchFamily="34" charset="0"/>
                <a:ea typeface="Inter Medium"/>
                <a:cs typeface="Arial" panose="020B0604020202020204" pitchFamily="34" charset="0"/>
                <a:sym typeface="Inter Medium"/>
              </a:rPr>
              <a:t>CY 2024 TAM in $ bn</a:t>
            </a:r>
          </a:p>
          <a:p>
            <a:r>
              <a:rPr lang="en-US" sz="2000" dirty="0">
                <a:solidFill>
                  <a:schemeClr val="bg1">
                    <a:lumMod val="50000"/>
                  </a:schemeClr>
                </a:solidFill>
                <a:latin typeface="Arial" panose="020B0604020202020204" pitchFamily="34" charset="0"/>
                <a:ea typeface="Inter Medium"/>
                <a:cs typeface="Arial" panose="020B0604020202020204" pitchFamily="34" charset="0"/>
                <a:sym typeface="Inter Medium"/>
              </a:rPr>
              <a:t>Estimated market CAGR CY24-29</a:t>
            </a:r>
          </a:p>
          <a:p>
            <a:endParaRPr lang="en-US" sz="2000" dirty="0">
              <a:solidFill>
                <a:schemeClr val="bg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3788DB4-F90C-DA22-F2E2-5C99DF1017E6}"/>
              </a:ext>
            </a:extLst>
          </p:cNvPr>
          <p:cNvSpPr txBox="1"/>
          <p:nvPr/>
        </p:nvSpPr>
        <p:spPr>
          <a:xfrm>
            <a:off x="1260553" y="10034661"/>
            <a:ext cx="7127292" cy="800989"/>
          </a:xfrm>
          <a:prstGeom prst="rect">
            <a:avLst/>
          </a:prstGeom>
          <a:noFill/>
          <a:ln>
            <a:noFill/>
          </a:ln>
        </p:spPr>
        <p:txBody>
          <a:bodyPr spcFirstLastPara="1" wrap="square" lIns="0" tIns="0" rIns="0" bIns="0" anchor="ctr" anchorCtr="0">
            <a:noAutofit/>
          </a:bodyPr>
          <a:lstStyle>
            <a:defPPr>
              <a:defRPr kern="0"/>
            </a:defPPr>
            <a:lvl1pPr lvl="0">
              <a:lnSpc>
                <a:spcPct val="119000"/>
              </a:lnSpc>
              <a:buClr>
                <a:srgbClr val="333333"/>
              </a:buClr>
              <a:buSzPts val="900"/>
              <a:defRPr sz="2000">
                <a:solidFill>
                  <a:schemeClr val="bg1">
                    <a:lumMod val="50000"/>
                  </a:schemeClr>
                </a:solidFill>
                <a:latin typeface="Inter Medium"/>
                <a:ea typeface="Inter Medium"/>
              </a:defRPr>
            </a:lvl1pPr>
          </a:lstStyle>
          <a:p>
            <a:r>
              <a:rPr lang="en-IN" dirty="0"/>
              <a:t>Source: Redseer Report</a:t>
            </a:r>
            <a:endParaRPr lang="en-IN" dirty="0">
              <a:sym typeface="Calibri"/>
            </a:endParaRPr>
          </a:p>
        </p:txBody>
      </p:sp>
    </p:spTree>
    <p:extLst>
      <p:ext uri="{BB962C8B-B14F-4D97-AF65-F5344CB8AC3E}">
        <p14:creationId xmlns:p14="http://schemas.microsoft.com/office/powerpoint/2010/main" val="1966038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3D4CD-B564-0B44-C2FB-51225BCF437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E70678B-BCC0-41B8-651F-678EFD714377}"/>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105" name="TextBox 104">
            <a:extLst>
              <a:ext uri="{FF2B5EF4-FFF2-40B4-BE49-F238E27FC236}">
                <a16:creationId xmlns:a16="http://schemas.microsoft.com/office/drawing/2014/main" id="{E5A7C471-73AF-90AE-FFE6-EBEBA672870D}"/>
              </a:ext>
            </a:extLst>
          </p:cNvPr>
          <p:cNvSpPr txBox="1"/>
          <p:nvPr/>
        </p:nvSpPr>
        <p:spPr>
          <a:xfrm>
            <a:off x="1017117" y="894050"/>
            <a:ext cx="12813277" cy="1323439"/>
          </a:xfrm>
          <a:prstGeom prst="rect">
            <a:avLst/>
          </a:prstGeom>
          <a:noFill/>
        </p:spPr>
        <p:txBody>
          <a:bodyPr wrap="square">
            <a:spAutoFit/>
          </a:bodyPr>
          <a:lstStyle/>
          <a:p>
            <a:r>
              <a:rPr lang="en-US" sz="4000" dirty="0">
                <a:latin typeface="Arial" panose="020B0604020202020204" pitchFamily="34" charset="0"/>
                <a:ea typeface="Inter Medium"/>
                <a:cs typeface="Arial" panose="020B0604020202020204" pitchFamily="34" charset="0"/>
                <a:sym typeface="Inter Medium"/>
              </a:rPr>
              <a:t>Our International business has scaled well</a:t>
            </a:r>
          </a:p>
          <a:p>
            <a:r>
              <a:rPr lang="en-US" sz="4000" dirty="0">
                <a:latin typeface="Arial" panose="020B0604020202020204" pitchFamily="34" charset="0"/>
                <a:ea typeface="Inter Medium"/>
                <a:cs typeface="Arial" panose="020B0604020202020204" pitchFamily="34" charset="0"/>
                <a:sym typeface="Inter Medium"/>
              </a:rPr>
              <a:t>Adjusted EBITDA break even achieved in Q2 FY26 </a:t>
            </a:r>
            <a:endParaRPr lang="en-US" sz="4000" dirty="0">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EB606C7E-C7F9-67BA-6087-9642A7D0FED9}"/>
              </a:ext>
            </a:extLst>
          </p:cNvPr>
          <p:cNvGraphicFramePr>
            <a:graphicFrameLocks noGrp="1"/>
          </p:cNvGraphicFramePr>
          <p:nvPr>
            <p:extLst>
              <p:ext uri="{D42A27DB-BD31-4B8C-83A1-F6EECF244321}">
                <p14:modId xmlns:p14="http://schemas.microsoft.com/office/powerpoint/2010/main" val="416249658"/>
              </p:ext>
            </p:extLst>
          </p:nvPr>
        </p:nvGraphicFramePr>
        <p:xfrm>
          <a:off x="984250" y="3368675"/>
          <a:ext cx="14252345" cy="7123500"/>
        </p:xfrm>
        <a:graphic>
          <a:graphicData uri="http://schemas.openxmlformats.org/drawingml/2006/table">
            <a:tbl>
              <a:tblPr firstRow="1" bandRow="1">
                <a:tableStyleId>{2D5ABB26-0587-4C30-8999-92F81FD0307C}</a:tableStyleId>
              </a:tblPr>
              <a:tblGrid>
                <a:gridCol w="7456823">
                  <a:extLst>
                    <a:ext uri="{9D8B030D-6E8A-4147-A177-3AD203B41FA5}">
                      <a16:colId xmlns:a16="http://schemas.microsoft.com/office/drawing/2014/main" val="1947698663"/>
                    </a:ext>
                  </a:extLst>
                </a:gridCol>
                <a:gridCol w="2265174">
                  <a:extLst>
                    <a:ext uri="{9D8B030D-6E8A-4147-A177-3AD203B41FA5}">
                      <a16:colId xmlns:a16="http://schemas.microsoft.com/office/drawing/2014/main" val="2801276344"/>
                    </a:ext>
                  </a:extLst>
                </a:gridCol>
                <a:gridCol w="2265174">
                  <a:extLst>
                    <a:ext uri="{9D8B030D-6E8A-4147-A177-3AD203B41FA5}">
                      <a16:colId xmlns:a16="http://schemas.microsoft.com/office/drawing/2014/main" val="4147693176"/>
                    </a:ext>
                  </a:extLst>
                </a:gridCol>
                <a:gridCol w="2265174">
                  <a:extLst>
                    <a:ext uri="{9D8B030D-6E8A-4147-A177-3AD203B41FA5}">
                      <a16:colId xmlns:a16="http://schemas.microsoft.com/office/drawing/2014/main" val="4143795198"/>
                    </a:ext>
                  </a:extLst>
                </a:gridCol>
              </a:tblGrid>
              <a:tr h="791500">
                <a:tc>
                  <a:txBody>
                    <a:bodyPr/>
                    <a:lstStyle/>
                    <a:p>
                      <a:r>
                        <a:rPr lang="en-US" sz="2200" b="1" i="0" u="none" strike="noStrike" cap="none" dirty="0">
                          <a:solidFill>
                            <a:srgbClr val="545454"/>
                          </a:solidFill>
                          <a:latin typeface="Inter"/>
                          <a:ea typeface="Inter"/>
                          <a:sym typeface="Arial"/>
                        </a:rPr>
                        <a:t>International business P&amp;L (INR Cr)</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1" i="0" u="none" strike="noStrike" cap="none" dirty="0">
                          <a:solidFill>
                            <a:srgbClr val="545454"/>
                          </a:solidFill>
                          <a:latin typeface="Inter"/>
                          <a:ea typeface="Inter"/>
                          <a:sym typeface="Arial"/>
                        </a:rPr>
                        <a:t>FY24</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1" i="0" u="none" strike="noStrike" cap="none" dirty="0">
                          <a:solidFill>
                            <a:srgbClr val="545454"/>
                          </a:solidFill>
                          <a:latin typeface="Inter"/>
                          <a:ea typeface="Inter"/>
                          <a:sym typeface="Arial"/>
                        </a:rPr>
                        <a:t>FY25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1" i="0" u="none" strike="noStrike" cap="none" dirty="0">
                          <a:solidFill>
                            <a:srgbClr val="545454"/>
                          </a:solidFill>
                          <a:latin typeface="Inter"/>
                          <a:ea typeface="Inter"/>
                          <a:sym typeface="Arial"/>
                        </a:rPr>
                        <a:t>H1 FY26</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613337076"/>
                  </a:ext>
                </a:extLst>
              </a:tr>
              <a:tr h="791500">
                <a:tc>
                  <a:txBody>
                    <a:bodyPr/>
                    <a:lstStyle/>
                    <a:p>
                      <a:r>
                        <a:rPr lang="en-US" sz="2200" b="0" i="0" u="none" strike="noStrike" cap="none" dirty="0">
                          <a:solidFill>
                            <a:srgbClr val="545454"/>
                          </a:solidFill>
                          <a:latin typeface="Inter"/>
                          <a:ea typeface="Inter"/>
                          <a:sym typeface="Arial"/>
                        </a:rPr>
                        <a:t>Net Transaction Value</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311</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448</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295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562414983"/>
                  </a:ext>
                </a:extLst>
              </a:tr>
              <a:tr h="7915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200" b="0" i="0" u="none" strike="noStrike" cap="none" dirty="0">
                          <a:solidFill>
                            <a:srgbClr val="545454"/>
                          </a:solidFill>
                          <a:latin typeface="Inter"/>
                          <a:ea typeface="Inter"/>
                          <a:sym typeface="Arial"/>
                        </a:rPr>
                        <a:t>Net Transaction Value  (ex KSA)</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292</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400</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295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49472985"/>
                  </a:ext>
                </a:extLst>
              </a:tr>
              <a:tr h="791500">
                <a:tc>
                  <a:txBody>
                    <a:bodyPr/>
                    <a:lstStyle/>
                    <a:p>
                      <a:r>
                        <a:rPr lang="en-US" sz="2200" b="0" i="0" u="none" strike="noStrike" cap="none" dirty="0">
                          <a:solidFill>
                            <a:srgbClr val="545454"/>
                          </a:solidFill>
                          <a:latin typeface="Inter"/>
                          <a:ea typeface="Inter"/>
                          <a:sym typeface="Arial"/>
                        </a:rPr>
                        <a:t>Revenue from operations</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90</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147</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77</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38195840"/>
                  </a:ext>
                </a:extLst>
              </a:tr>
              <a:tr h="791500">
                <a:tc>
                  <a:txBody>
                    <a:bodyPr/>
                    <a:lstStyle/>
                    <a:p>
                      <a:r>
                        <a:rPr lang="en-US" sz="2200" b="0" i="0" u="none" strike="noStrike" cap="none" dirty="0">
                          <a:solidFill>
                            <a:srgbClr val="545454"/>
                          </a:solidFill>
                          <a:latin typeface="Inter"/>
                          <a:ea typeface="Inter"/>
                          <a:sym typeface="Arial"/>
                        </a:rPr>
                        <a:t>Revenue from operations (ex KSA)</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75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105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77</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488891586"/>
                  </a:ext>
                </a:extLst>
              </a:tr>
              <a:tr h="791500">
                <a:tc>
                  <a:txBody>
                    <a:bodyPr/>
                    <a:lstStyle/>
                    <a:p>
                      <a:r>
                        <a:rPr lang="en-US" sz="2200" b="0" i="1" u="none" strike="noStrike" cap="none" dirty="0">
                          <a:solidFill>
                            <a:srgbClr val="545454"/>
                          </a:solidFill>
                          <a:latin typeface="Inter"/>
                          <a:ea typeface="Inter"/>
                          <a:sym typeface="Arial"/>
                        </a:rPr>
                        <a:t>Contribution Profit</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45</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86</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52</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75007374"/>
                  </a:ext>
                </a:extLst>
              </a:tr>
              <a:tr h="791500">
                <a:tc>
                  <a:txBody>
                    <a:bodyPr/>
                    <a:lstStyle/>
                    <a:p>
                      <a:r>
                        <a:rPr lang="en-US" sz="2200" b="0" i="1" u="none" strike="noStrike" cap="none" dirty="0">
                          <a:solidFill>
                            <a:srgbClr val="545454"/>
                          </a:solidFill>
                          <a:latin typeface="Inter"/>
                          <a:ea typeface="Inter"/>
                          <a:sym typeface="Arial"/>
                        </a:rPr>
                        <a:t>Contribution Profit as a % of NTV</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14.1%</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19.1%</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17.7%</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327111169"/>
                  </a:ext>
                </a:extLst>
              </a:tr>
              <a:tr h="791500">
                <a:tc>
                  <a:txBody>
                    <a:bodyPr/>
                    <a:lstStyle/>
                    <a:p>
                      <a:r>
                        <a:rPr lang="en-US" sz="2200" b="0" i="0" u="none" strike="noStrike" cap="none" dirty="0">
                          <a:solidFill>
                            <a:srgbClr val="545454"/>
                          </a:solidFill>
                          <a:latin typeface="Inter"/>
                          <a:ea typeface="Inter"/>
                          <a:sym typeface="Arial"/>
                        </a:rPr>
                        <a:t>Adjusted EBITDA </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(83)</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(37)</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0" u="none" strike="noStrike" cap="none" dirty="0">
                          <a:solidFill>
                            <a:srgbClr val="545454"/>
                          </a:solidFill>
                          <a:latin typeface="Inter"/>
                          <a:ea typeface="Inter"/>
                          <a:sym typeface="Arial"/>
                        </a:rPr>
                        <a:t>(3)</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904859636"/>
                  </a:ext>
                </a:extLst>
              </a:tr>
              <a:tr h="7915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200" b="0" i="1" u="none" strike="noStrike" cap="none" dirty="0">
                          <a:solidFill>
                            <a:srgbClr val="545454"/>
                          </a:solidFill>
                          <a:latin typeface="Inter"/>
                          <a:ea typeface="Inter"/>
                          <a:sym typeface="Arial"/>
                        </a:rPr>
                        <a:t>Adjusted EBITDA as a % of NTV</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(26.8%)</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(8.2%)</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a:r>
                        <a:rPr lang="en-US" sz="2200" b="0" i="1" u="none" strike="noStrike" cap="none" dirty="0">
                          <a:solidFill>
                            <a:srgbClr val="545454"/>
                          </a:solidFill>
                          <a:latin typeface="Inter"/>
                          <a:ea typeface="Inter"/>
                          <a:sym typeface="Arial"/>
                        </a:rPr>
                        <a:t>(1%)</a:t>
                      </a:r>
                    </a:p>
                  </a:txBody>
                  <a:tcPr marL="201041" marR="201041" marT="100521" marB="100521"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25657022"/>
                  </a:ext>
                </a:extLst>
              </a:tr>
            </a:tbl>
          </a:graphicData>
        </a:graphic>
      </p:graphicFrame>
      <p:sp>
        <p:nvSpPr>
          <p:cNvPr id="5" name="Google Shape;315;p25">
            <a:extLst>
              <a:ext uri="{FF2B5EF4-FFF2-40B4-BE49-F238E27FC236}">
                <a16:creationId xmlns:a16="http://schemas.microsoft.com/office/drawing/2014/main" id="{846D6B27-4580-0A71-BEE0-9830F25C7C82}"/>
              </a:ext>
            </a:extLst>
          </p:cNvPr>
          <p:cNvSpPr/>
          <p:nvPr/>
        </p:nvSpPr>
        <p:spPr>
          <a:xfrm>
            <a:off x="1060451" y="2396975"/>
            <a:ext cx="15371452"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Margins over the long term will be similar to India Core Services</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Tree>
    <p:extLst>
      <p:ext uri="{BB962C8B-B14F-4D97-AF65-F5344CB8AC3E}">
        <p14:creationId xmlns:p14="http://schemas.microsoft.com/office/powerpoint/2010/main" val="705409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24" name="Google Shape;315;p25">
            <a:extLst>
              <a:ext uri="{FF2B5EF4-FFF2-40B4-BE49-F238E27FC236}">
                <a16:creationId xmlns:a16="http://schemas.microsoft.com/office/drawing/2014/main" id="{E83C85FF-F5E2-DCDD-7C9A-0A8C2E2A0927}"/>
              </a:ext>
            </a:extLst>
          </p:cNvPr>
          <p:cNvSpPr/>
          <p:nvPr/>
        </p:nvSpPr>
        <p:spPr>
          <a:xfrm>
            <a:off x="1060450" y="1768475"/>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Combining SMASCO’s supply sourcing expertise and UC’s technology stack &amp; training capability  </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25" name="TextBox 24">
            <a:extLst>
              <a:ext uri="{FF2B5EF4-FFF2-40B4-BE49-F238E27FC236}">
                <a16:creationId xmlns:a16="http://schemas.microsoft.com/office/drawing/2014/main" id="{1E7DF613-E70C-0CD7-67B8-31D6622E142C}"/>
              </a:ext>
            </a:extLst>
          </p:cNvPr>
          <p:cNvSpPr txBox="1"/>
          <p:nvPr/>
        </p:nvSpPr>
        <p:spPr>
          <a:xfrm>
            <a:off x="984249" y="930275"/>
            <a:ext cx="15620999"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Joint Venture with SMASCO in the Kingdom of Saudi Arabia </a:t>
            </a:r>
            <a:endParaRPr lang="en-US" sz="4000" dirty="0">
              <a:latin typeface="Arial" panose="020B0604020202020204" pitchFamily="34" charset="0"/>
              <a:cs typeface="Arial" panose="020B0604020202020204" pitchFamily="34" charset="0"/>
            </a:endParaRPr>
          </a:p>
        </p:txBody>
      </p:sp>
      <p:sp>
        <p:nvSpPr>
          <p:cNvPr id="33" name="object 3">
            <a:extLst>
              <a:ext uri="{FF2B5EF4-FFF2-40B4-BE49-F238E27FC236}">
                <a16:creationId xmlns:a16="http://schemas.microsoft.com/office/drawing/2014/main" id="{DBA8B454-9329-1BCE-B851-D757BDA0BA06}"/>
              </a:ext>
            </a:extLst>
          </p:cNvPr>
          <p:cNvSpPr/>
          <p:nvPr/>
        </p:nvSpPr>
        <p:spPr>
          <a:xfrm>
            <a:off x="3317697" y="2806197"/>
            <a:ext cx="5969000" cy="6827520"/>
          </a:xfrm>
          <a:custGeom>
            <a:avLst/>
            <a:gdLst/>
            <a:ahLst/>
            <a:cxnLst/>
            <a:rect l="l" t="t" r="r" b="b"/>
            <a:pathLst>
              <a:path w="5969000" h="6827520">
                <a:moveTo>
                  <a:pt x="5884637" y="0"/>
                </a:moveTo>
                <a:lnTo>
                  <a:pt x="83767" y="0"/>
                </a:lnTo>
                <a:lnTo>
                  <a:pt x="51161" y="6582"/>
                </a:lnTo>
                <a:lnTo>
                  <a:pt x="24534" y="24534"/>
                </a:lnTo>
                <a:lnTo>
                  <a:pt x="6582" y="51161"/>
                </a:lnTo>
                <a:lnTo>
                  <a:pt x="0" y="83767"/>
                </a:lnTo>
                <a:lnTo>
                  <a:pt x="0" y="6743250"/>
                </a:lnTo>
                <a:lnTo>
                  <a:pt x="6582" y="6775856"/>
                </a:lnTo>
                <a:lnTo>
                  <a:pt x="24534" y="6802482"/>
                </a:lnTo>
                <a:lnTo>
                  <a:pt x="51161" y="6820434"/>
                </a:lnTo>
                <a:lnTo>
                  <a:pt x="83767" y="6827017"/>
                </a:lnTo>
                <a:lnTo>
                  <a:pt x="5884637" y="6827017"/>
                </a:lnTo>
                <a:lnTo>
                  <a:pt x="5917243" y="6820434"/>
                </a:lnTo>
                <a:lnTo>
                  <a:pt x="5943869" y="6802482"/>
                </a:lnTo>
                <a:lnTo>
                  <a:pt x="5961821" y="6775856"/>
                </a:lnTo>
                <a:lnTo>
                  <a:pt x="5968404" y="6743250"/>
                </a:lnTo>
                <a:lnTo>
                  <a:pt x="5968404" y="83767"/>
                </a:lnTo>
                <a:lnTo>
                  <a:pt x="5961821" y="51161"/>
                </a:lnTo>
                <a:lnTo>
                  <a:pt x="5943869" y="24534"/>
                </a:lnTo>
                <a:lnTo>
                  <a:pt x="5917243" y="6582"/>
                </a:lnTo>
                <a:lnTo>
                  <a:pt x="5884637" y="0"/>
                </a:lnTo>
                <a:close/>
              </a:path>
            </a:pathLst>
          </a:custGeom>
          <a:solidFill>
            <a:srgbClr val="F5F5F5"/>
          </a:solidFill>
        </p:spPr>
        <p:txBody>
          <a:bodyPr wrap="square" lIns="0" tIns="0" rIns="0" bIns="0" rtlCol="0"/>
          <a:lstStyle/>
          <a:p>
            <a:endParaRPr dirty="0"/>
          </a:p>
        </p:txBody>
      </p:sp>
      <p:sp>
        <p:nvSpPr>
          <p:cNvPr id="50" name="Rectangle 49">
            <a:extLst>
              <a:ext uri="{FF2B5EF4-FFF2-40B4-BE49-F238E27FC236}">
                <a16:creationId xmlns:a16="http://schemas.microsoft.com/office/drawing/2014/main" id="{1E574C6E-66D1-8A8B-4067-69DE7C2A82C5}"/>
              </a:ext>
            </a:extLst>
          </p:cNvPr>
          <p:cNvSpPr/>
          <p:nvPr/>
        </p:nvSpPr>
        <p:spPr>
          <a:xfrm>
            <a:off x="9607380" y="3292475"/>
            <a:ext cx="2183910" cy="381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2400" kern="1200" dirty="0">
                <a:solidFill>
                  <a:schemeClr val="tx1">
                    <a:lumMod val="50000"/>
                    <a:lumOff val="50000"/>
                  </a:schemeClr>
                </a:solidFill>
                <a:latin typeface="Arial" panose="020B0604020202020204" pitchFamily="34" charset="0"/>
                <a:cs typeface="Arial" panose="020B0604020202020204" pitchFamily="34" charset="0"/>
              </a:rPr>
              <a:t>INR Crore</a:t>
            </a:r>
          </a:p>
        </p:txBody>
      </p:sp>
      <p:sp>
        <p:nvSpPr>
          <p:cNvPr id="51" name="Rectangle 50">
            <a:extLst>
              <a:ext uri="{FF2B5EF4-FFF2-40B4-BE49-F238E27FC236}">
                <a16:creationId xmlns:a16="http://schemas.microsoft.com/office/drawing/2014/main" id="{49F0BDA7-93E1-9FE7-57D6-BD8C1797494B}"/>
              </a:ext>
            </a:extLst>
          </p:cNvPr>
          <p:cNvSpPr/>
          <p:nvPr/>
        </p:nvSpPr>
        <p:spPr>
          <a:xfrm>
            <a:off x="9607379" y="2911475"/>
            <a:ext cx="4095733" cy="4043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2400" kern="1200" dirty="0">
                <a:solidFill>
                  <a:schemeClr val="tx1">
                    <a:lumMod val="50000"/>
                    <a:lumOff val="50000"/>
                  </a:schemeClr>
                </a:solidFill>
                <a:latin typeface="Arial" panose="020B0604020202020204" pitchFamily="34" charset="0"/>
                <a:cs typeface="Arial" panose="020B0604020202020204" pitchFamily="34" charset="0"/>
              </a:rPr>
              <a:t>JV Revenue from operations </a:t>
            </a:r>
          </a:p>
        </p:txBody>
      </p:sp>
      <p:sp>
        <p:nvSpPr>
          <p:cNvPr id="53" name="TextBox 52">
            <a:extLst>
              <a:ext uri="{FF2B5EF4-FFF2-40B4-BE49-F238E27FC236}">
                <a16:creationId xmlns:a16="http://schemas.microsoft.com/office/drawing/2014/main" id="{48FE0E53-28F8-4389-A10B-192CF4C3CF0B}"/>
              </a:ext>
            </a:extLst>
          </p:cNvPr>
          <p:cNvSpPr txBox="1"/>
          <p:nvPr/>
        </p:nvSpPr>
        <p:spPr>
          <a:xfrm>
            <a:off x="986036" y="10074275"/>
            <a:ext cx="14857214" cy="392159"/>
          </a:xfrm>
          <a:prstGeom prst="rect">
            <a:avLst/>
          </a:prstGeom>
          <a:noFill/>
        </p:spPr>
        <p:txBody>
          <a:bodyPr wrap="square">
            <a:spAutoFit/>
          </a:bodyPr>
          <a:lstStyle/>
          <a:p>
            <a:pPr marL="171450" lvl="0" indent="-171450" algn="l" rtl="0">
              <a:lnSpc>
                <a:spcPct val="115000"/>
              </a:lnSpc>
              <a:spcBef>
                <a:spcPts val="500"/>
              </a:spcBef>
              <a:spcAft>
                <a:spcPts val="0"/>
              </a:spcAft>
              <a:buFont typeface="Arial" panose="020B0604020202020204" pitchFamily="34" charset="0"/>
              <a:buChar char="•"/>
            </a:pPr>
            <a:r>
              <a:rPr lang="en-US" sz="1800" dirty="0">
                <a:solidFill>
                  <a:schemeClr val="dk1"/>
                </a:solidFill>
                <a:latin typeface="Inter Light"/>
                <a:ea typeface="Inter Light"/>
                <a:cs typeface="Inter Light"/>
                <a:sym typeface="Inter Light"/>
              </a:rPr>
              <a:t>Wef January 1, 2025 – UC no longer consolidates results from the KSA JV– share of JV losses reported below Adjusted EBITDA </a:t>
            </a:r>
          </a:p>
        </p:txBody>
      </p:sp>
      <p:pic>
        <p:nvPicPr>
          <p:cNvPr id="1026" name="Picture 2" descr="Yammak - يمك (UrbanCo KSA) - Apps on Google Play">
            <a:extLst>
              <a:ext uri="{FF2B5EF4-FFF2-40B4-BE49-F238E27FC236}">
                <a16:creationId xmlns:a16="http://schemas.microsoft.com/office/drawing/2014/main" id="{52079D03-FB0E-1B6D-2337-39799AD355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2507" y="4457732"/>
            <a:ext cx="3609606" cy="3609606"/>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8">
            <a:extLst>
              <a:ext uri="{FF2B5EF4-FFF2-40B4-BE49-F238E27FC236}">
                <a16:creationId xmlns:a16="http://schemas.microsoft.com/office/drawing/2014/main" id="{F958C71C-6A29-76B3-1053-B0C58783662C}"/>
              </a:ext>
            </a:extLst>
          </p:cNvPr>
          <p:cNvSpPr/>
          <p:nvPr/>
        </p:nvSpPr>
        <p:spPr>
          <a:xfrm>
            <a:off x="9568816" y="2806197"/>
            <a:ext cx="7036434" cy="6827520"/>
          </a:xfrm>
          <a:custGeom>
            <a:avLst/>
            <a:gdLst/>
            <a:ahLst/>
            <a:cxnLst/>
            <a:rect l="l" t="t" r="r" b="b"/>
            <a:pathLst>
              <a:path w="7036434" h="6827520">
                <a:moveTo>
                  <a:pt x="6952667" y="0"/>
                </a:moveTo>
                <a:lnTo>
                  <a:pt x="83767" y="0"/>
                </a:lnTo>
                <a:lnTo>
                  <a:pt x="51161" y="6582"/>
                </a:lnTo>
                <a:lnTo>
                  <a:pt x="24534" y="24534"/>
                </a:lnTo>
                <a:lnTo>
                  <a:pt x="6582" y="51161"/>
                </a:lnTo>
                <a:lnTo>
                  <a:pt x="0" y="83767"/>
                </a:lnTo>
                <a:lnTo>
                  <a:pt x="0" y="6743250"/>
                </a:lnTo>
                <a:lnTo>
                  <a:pt x="6582" y="6775856"/>
                </a:lnTo>
                <a:lnTo>
                  <a:pt x="24534" y="6802482"/>
                </a:lnTo>
                <a:lnTo>
                  <a:pt x="51161" y="6820434"/>
                </a:lnTo>
                <a:lnTo>
                  <a:pt x="83767" y="6827017"/>
                </a:lnTo>
                <a:lnTo>
                  <a:pt x="6952667" y="6827017"/>
                </a:lnTo>
                <a:lnTo>
                  <a:pt x="6985273" y="6820434"/>
                </a:lnTo>
                <a:lnTo>
                  <a:pt x="7011900" y="6802482"/>
                </a:lnTo>
                <a:lnTo>
                  <a:pt x="7029852" y="6775856"/>
                </a:lnTo>
                <a:lnTo>
                  <a:pt x="7036434" y="6743250"/>
                </a:lnTo>
                <a:lnTo>
                  <a:pt x="7036434" y="83767"/>
                </a:lnTo>
                <a:lnTo>
                  <a:pt x="7029852" y="51161"/>
                </a:lnTo>
                <a:lnTo>
                  <a:pt x="7011900" y="24534"/>
                </a:lnTo>
                <a:lnTo>
                  <a:pt x="6985273" y="6582"/>
                </a:lnTo>
                <a:lnTo>
                  <a:pt x="6952667" y="0"/>
                </a:lnTo>
                <a:close/>
              </a:path>
            </a:pathLst>
          </a:custGeom>
          <a:solidFill>
            <a:srgbClr val="F5F5F5"/>
          </a:solidFill>
        </p:spPr>
        <p:txBody>
          <a:bodyPr wrap="square" lIns="0" tIns="0" rIns="0" bIns="0" rtlCol="0"/>
          <a:lstStyle/>
          <a:p>
            <a:endParaRPr dirty="0"/>
          </a:p>
        </p:txBody>
      </p:sp>
      <p:grpSp>
        <p:nvGrpSpPr>
          <p:cNvPr id="3" name="object 7">
            <a:extLst>
              <a:ext uri="{FF2B5EF4-FFF2-40B4-BE49-F238E27FC236}">
                <a16:creationId xmlns:a16="http://schemas.microsoft.com/office/drawing/2014/main" id="{A01C4B05-31AD-6BDF-4999-02AB20E84891}"/>
              </a:ext>
            </a:extLst>
          </p:cNvPr>
          <p:cNvGrpSpPr/>
          <p:nvPr/>
        </p:nvGrpSpPr>
        <p:grpSpPr>
          <a:xfrm>
            <a:off x="9568815" y="2806197"/>
            <a:ext cx="7036435" cy="6827520"/>
            <a:chOff x="12020575" y="2806197"/>
            <a:chExt cx="7036435" cy="6827520"/>
          </a:xfrm>
        </p:grpSpPr>
        <p:sp>
          <p:nvSpPr>
            <p:cNvPr id="5" name="object 8">
              <a:extLst>
                <a:ext uri="{FF2B5EF4-FFF2-40B4-BE49-F238E27FC236}">
                  <a16:creationId xmlns:a16="http://schemas.microsoft.com/office/drawing/2014/main" id="{89F63394-FC6F-E7C2-7AD3-306FC546F9CA}"/>
                </a:ext>
              </a:extLst>
            </p:cNvPr>
            <p:cNvSpPr/>
            <p:nvPr/>
          </p:nvSpPr>
          <p:spPr>
            <a:xfrm>
              <a:off x="12020576" y="2806197"/>
              <a:ext cx="7036434" cy="6827520"/>
            </a:xfrm>
            <a:custGeom>
              <a:avLst/>
              <a:gdLst/>
              <a:ahLst/>
              <a:cxnLst/>
              <a:rect l="l" t="t" r="r" b="b"/>
              <a:pathLst>
                <a:path w="7036434" h="6827520">
                  <a:moveTo>
                    <a:pt x="6952667" y="0"/>
                  </a:moveTo>
                  <a:lnTo>
                    <a:pt x="83767" y="0"/>
                  </a:lnTo>
                  <a:lnTo>
                    <a:pt x="51161" y="6582"/>
                  </a:lnTo>
                  <a:lnTo>
                    <a:pt x="24534" y="24534"/>
                  </a:lnTo>
                  <a:lnTo>
                    <a:pt x="6582" y="51161"/>
                  </a:lnTo>
                  <a:lnTo>
                    <a:pt x="0" y="83767"/>
                  </a:lnTo>
                  <a:lnTo>
                    <a:pt x="0" y="6743250"/>
                  </a:lnTo>
                  <a:lnTo>
                    <a:pt x="6582" y="6775856"/>
                  </a:lnTo>
                  <a:lnTo>
                    <a:pt x="24534" y="6802482"/>
                  </a:lnTo>
                  <a:lnTo>
                    <a:pt x="51161" y="6820434"/>
                  </a:lnTo>
                  <a:lnTo>
                    <a:pt x="83767" y="6827017"/>
                  </a:lnTo>
                  <a:lnTo>
                    <a:pt x="6952667" y="6827017"/>
                  </a:lnTo>
                  <a:lnTo>
                    <a:pt x="6985273" y="6820434"/>
                  </a:lnTo>
                  <a:lnTo>
                    <a:pt x="7011900" y="6802482"/>
                  </a:lnTo>
                  <a:lnTo>
                    <a:pt x="7029852" y="6775856"/>
                  </a:lnTo>
                  <a:lnTo>
                    <a:pt x="7036434" y="6743250"/>
                  </a:lnTo>
                  <a:lnTo>
                    <a:pt x="7036434" y="83767"/>
                  </a:lnTo>
                  <a:lnTo>
                    <a:pt x="7029852" y="51161"/>
                  </a:lnTo>
                  <a:lnTo>
                    <a:pt x="7011900" y="24534"/>
                  </a:lnTo>
                  <a:lnTo>
                    <a:pt x="6985273" y="6582"/>
                  </a:lnTo>
                  <a:lnTo>
                    <a:pt x="6952667" y="0"/>
                  </a:lnTo>
                  <a:close/>
                </a:path>
              </a:pathLst>
            </a:custGeom>
            <a:solidFill>
              <a:srgbClr val="F5F5F5"/>
            </a:solidFill>
          </p:spPr>
          <p:txBody>
            <a:bodyPr wrap="square" lIns="0" tIns="0" rIns="0" bIns="0" rtlCol="0"/>
            <a:lstStyle/>
            <a:p>
              <a:endParaRPr dirty="0"/>
            </a:p>
          </p:txBody>
        </p:sp>
        <p:sp>
          <p:nvSpPr>
            <p:cNvPr id="6" name="object 9">
              <a:extLst>
                <a:ext uri="{FF2B5EF4-FFF2-40B4-BE49-F238E27FC236}">
                  <a16:creationId xmlns:a16="http://schemas.microsoft.com/office/drawing/2014/main" id="{C184309C-A26F-6EE1-2BC7-9B91F3A4B141}"/>
                </a:ext>
              </a:extLst>
            </p:cNvPr>
            <p:cNvSpPr/>
            <p:nvPr/>
          </p:nvSpPr>
          <p:spPr>
            <a:xfrm>
              <a:off x="12020575" y="8816155"/>
              <a:ext cx="7036434" cy="21590"/>
            </a:xfrm>
            <a:custGeom>
              <a:avLst/>
              <a:gdLst/>
              <a:ahLst/>
              <a:cxnLst/>
              <a:rect l="l" t="t" r="r" b="b"/>
              <a:pathLst>
                <a:path w="7036434" h="21590">
                  <a:moveTo>
                    <a:pt x="7036435" y="0"/>
                  </a:moveTo>
                  <a:lnTo>
                    <a:pt x="0" y="0"/>
                  </a:lnTo>
                  <a:lnTo>
                    <a:pt x="0" y="11430"/>
                  </a:lnTo>
                  <a:lnTo>
                    <a:pt x="0" y="21590"/>
                  </a:lnTo>
                  <a:lnTo>
                    <a:pt x="7036435" y="21590"/>
                  </a:lnTo>
                  <a:lnTo>
                    <a:pt x="7036435" y="11430"/>
                  </a:lnTo>
                  <a:lnTo>
                    <a:pt x="7036435" y="0"/>
                  </a:lnTo>
                  <a:close/>
                </a:path>
              </a:pathLst>
            </a:custGeom>
            <a:solidFill>
              <a:srgbClr val="000000">
                <a:alpha val="19999"/>
              </a:srgbClr>
            </a:solidFill>
          </p:spPr>
          <p:txBody>
            <a:bodyPr wrap="square" lIns="0" tIns="0" rIns="0" bIns="0" rtlCol="0"/>
            <a:lstStyle/>
            <a:p>
              <a:endParaRPr dirty="0"/>
            </a:p>
          </p:txBody>
        </p:sp>
        <p:sp>
          <p:nvSpPr>
            <p:cNvPr id="7" name="object 10">
              <a:extLst>
                <a:ext uri="{FF2B5EF4-FFF2-40B4-BE49-F238E27FC236}">
                  <a16:creationId xmlns:a16="http://schemas.microsoft.com/office/drawing/2014/main" id="{A5AA0C0B-D90A-AD87-1E55-0A62CAF991F8}"/>
                </a:ext>
              </a:extLst>
            </p:cNvPr>
            <p:cNvSpPr/>
            <p:nvPr/>
          </p:nvSpPr>
          <p:spPr>
            <a:xfrm>
              <a:off x="13036252" y="6512890"/>
              <a:ext cx="1256665" cy="2314575"/>
            </a:xfrm>
            <a:custGeom>
              <a:avLst/>
              <a:gdLst/>
              <a:ahLst/>
              <a:cxnLst/>
              <a:rect l="l" t="t" r="r" b="b"/>
              <a:pathLst>
                <a:path w="1256665" h="2314575">
                  <a:moveTo>
                    <a:pt x="1256506" y="0"/>
                  </a:moveTo>
                  <a:lnTo>
                    <a:pt x="0" y="0"/>
                  </a:lnTo>
                  <a:lnTo>
                    <a:pt x="0" y="2314065"/>
                  </a:lnTo>
                  <a:lnTo>
                    <a:pt x="1256506" y="2314065"/>
                  </a:lnTo>
                  <a:lnTo>
                    <a:pt x="1256506" y="0"/>
                  </a:lnTo>
                  <a:close/>
                </a:path>
              </a:pathLst>
            </a:custGeom>
            <a:solidFill>
              <a:srgbClr val="997BED"/>
            </a:solidFill>
          </p:spPr>
          <p:txBody>
            <a:bodyPr wrap="square" lIns="0" tIns="0" rIns="0" bIns="0" rtlCol="0"/>
            <a:lstStyle/>
            <a:p>
              <a:endParaRPr dirty="0"/>
            </a:p>
          </p:txBody>
        </p:sp>
        <p:pic>
          <p:nvPicPr>
            <p:cNvPr id="8" name="object 11">
              <a:extLst>
                <a:ext uri="{FF2B5EF4-FFF2-40B4-BE49-F238E27FC236}">
                  <a16:creationId xmlns:a16="http://schemas.microsoft.com/office/drawing/2014/main" id="{42FFA23C-D331-846C-9348-6F86EA401F83}"/>
                </a:ext>
              </a:extLst>
            </p:cNvPr>
            <p:cNvPicPr/>
            <p:nvPr/>
          </p:nvPicPr>
          <p:blipFill>
            <a:blip r:embed="rId3" cstate="print"/>
            <a:stretch>
              <a:fillRect/>
            </a:stretch>
          </p:blipFill>
          <p:spPr>
            <a:xfrm>
              <a:off x="13543653" y="6095332"/>
              <a:ext cx="223843" cy="145314"/>
            </a:xfrm>
            <a:prstGeom prst="rect">
              <a:avLst/>
            </a:prstGeom>
          </p:spPr>
        </p:pic>
        <p:sp>
          <p:nvSpPr>
            <p:cNvPr id="9" name="object 12">
              <a:extLst>
                <a:ext uri="{FF2B5EF4-FFF2-40B4-BE49-F238E27FC236}">
                  <a16:creationId xmlns:a16="http://schemas.microsoft.com/office/drawing/2014/main" id="{9F8957AD-4E7E-ABED-7A14-62F260F7FAA0}"/>
                </a:ext>
              </a:extLst>
            </p:cNvPr>
            <p:cNvSpPr/>
            <p:nvPr/>
          </p:nvSpPr>
          <p:spPr>
            <a:xfrm>
              <a:off x="13266944" y="9047368"/>
              <a:ext cx="793750" cy="162560"/>
            </a:xfrm>
            <a:custGeom>
              <a:avLst/>
              <a:gdLst/>
              <a:ahLst/>
              <a:cxnLst/>
              <a:rect l="l" t="t" r="r" b="b"/>
              <a:pathLst>
                <a:path w="793750" h="162559">
                  <a:moveTo>
                    <a:pt x="122781" y="143807"/>
                  </a:moveTo>
                  <a:lnTo>
                    <a:pt x="95934" y="143807"/>
                  </a:lnTo>
                  <a:lnTo>
                    <a:pt x="107996" y="162466"/>
                  </a:lnTo>
                  <a:lnTo>
                    <a:pt x="134760" y="162466"/>
                  </a:lnTo>
                  <a:lnTo>
                    <a:pt x="122781" y="143807"/>
                  </a:lnTo>
                  <a:close/>
                </a:path>
                <a:path w="793750" h="162559">
                  <a:moveTo>
                    <a:pt x="68793" y="0"/>
                  </a:moveTo>
                  <a:lnTo>
                    <a:pt x="30721" y="9989"/>
                  </a:lnTo>
                  <a:lnTo>
                    <a:pt x="4240" y="45375"/>
                  </a:lnTo>
                  <a:lnTo>
                    <a:pt x="0" y="74071"/>
                  </a:lnTo>
                  <a:lnTo>
                    <a:pt x="356" y="81668"/>
                  </a:lnTo>
                  <a:lnTo>
                    <a:pt x="11885" y="119552"/>
                  </a:lnTo>
                  <a:lnTo>
                    <a:pt x="47967" y="146021"/>
                  </a:lnTo>
                  <a:lnTo>
                    <a:pt x="68793" y="148519"/>
                  </a:lnTo>
                  <a:lnTo>
                    <a:pt x="76002" y="148224"/>
                  </a:lnTo>
                  <a:lnTo>
                    <a:pt x="82929" y="147341"/>
                  </a:lnTo>
                  <a:lnTo>
                    <a:pt x="89573" y="145868"/>
                  </a:lnTo>
                  <a:lnTo>
                    <a:pt x="95934" y="143807"/>
                  </a:lnTo>
                  <a:lnTo>
                    <a:pt x="122781" y="143807"/>
                  </a:lnTo>
                  <a:lnTo>
                    <a:pt x="115158" y="131933"/>
                  </a:lnTo>
                  <a:lnTo>
                    <a:pt x="119898" y="127032"/>
                  </a:lnTo>
                  <a:lnTo>
                    <a:pt x="59621" y="127032"/>
                  </a:lnTo>
                  <a:lnTo>
                    <a:pt x="29779" y="101777"/>
                  </a:lnTo>
                  <a:lnTo>
                    <a:pt x="27598" y="95651"/>
                  </a:lnTo>
                  <a:lnTo>
                    <a:pt x="27552" y="95521"/>
                  </a:lnTo>
                  <a:lnTo>
                    <a:pt x="25962" y="88819"/>
                  </a:lnTo>
                  <a:lnTo>
                    <a:pt x="25008" y="81668"/>
                  </a:lnTo>
                  <a:lnTo>
                    <a:pt x="24690" y="74071"/>
                  </a:lnTo>
                  <a:lnTo>
                    <a:pt x="25008" y="66567"/>
                  </a:lnTo>
                  <a:lnTo>
                    <a:pt x="45045" y="28082"/>
                  </a:lnTo>
                  <a:lnTo>
                    <a:pt x="51705" y="23559"/>
                  </a:lnTo>
                  <a:lnTo>
                    <a:pt x="59621" y="21297"/>
                  </a:lnTo>
                  <a:lnTo>
                    <a:pt x="119870" y="21297"/>
                  </a:lnTo>
                  <a:lnTo>
                    <a:pt x="113992" y="15419"/>
                  </a:lnTo>
                  <a:lnTo>
                    <a:pt x="106677" y="9989"/>
                  </a:lnTo>
                  <a:lnTo>
                    <a:pt x="98514" y="5618"/>
                  </a:lnTo>
                  <a:lnTo>
                    <a:pt x="89478" y="2497"/>
                  </a:lnTo>
                  <a:lnTo>
                    <a:pt x="79572" y="624"/>
                  </a:lnTo>
                  <a:lnTo>
                    <a:pt x="68793" y="0"/>
                  </a:lnTo>
                  <a:close/>
                </a:path>
                <a:path w="793750" h="162559">
                  <a:moveTo>
                    <a:pt x="119870" y="21297"/>
                  </a:moveTo>
                  <a:lnTo>
                    <a:pt x="68793" y="21297"/>
                  </a:lnTo>
                  <a:lnTo>
                    <a:pt x="78665" y="22204"/>
                  </a:lnTo>
                  <a:lnTo>
                    <a:pt x="87358" y="24925"/>
                  </a:lnTo>
                  <a:lnTo>
                    <a:pt x="112166" y="62774"/>
                  </a:lnTo>
                  <a:lnTo>
                    <a:pt x="112897" y="74071"/>
                  </a:lnTo>
                  <a:lnTo>
                    <a:pt x="112409" y="81668"/>
                  </a:lnTo>
                  <a:lnTo>
                    <a:pt x="112344" y="82682"/>
                  </a:lnTo>
                  <a:lnTo>
                    <a:pt x="112252" y="84119"/>
                  </a:lnTo>
                  <a:lnTo>
                    <a:pt x="94874" y="118869"/>
                  </a:lnTo>
                  <a:lnTo>
                    <a:pt x="68793" y="127032"/>
                  </a:lnTo>
                  <a:lnTo>
                    <a:pt x="119898" y="127032"/>
                  </a:lnTo>
                  <a:lnTo>
                    <a:pt x="136173" y="90986"/>
                  </a:lnTo>
                  <a:lnTo>
                    <a:pt x="137587" y="74071"/>
                  </a:lnTo>
                  <a:lnTo>
                    <a:pt x="137223" y="66567"/>
                  </a:lnTo>
                  <a:lnTo>
                    <a:pt x="137104" y="64117"/>
                  </a:lnTo>
                  <a:lnTo>
                    <a:pt x="120294" y="21721"/>
                  </a:lnTo>
                  <a:lnTo>
                    <a:pt x="119870" y="21297"/>
                  </a:lnTo>
                  <a:close/>
                </a:path>
                <a:path w="793750" h="162559">
                  <a:moveTo>
                    <a:pt x="240563" y="113085"/>
                  </a:moveTo>
                  <a:lnTo>
                    <a:pt x="216626" y="113085"/>
                  </a:lnTo>
                  <a:lnTo>
                    <a:pt x="216626" y="146068"/>
                  </a:lnTo>
                  <a:lnTo>
                    <a:pt x="240563" y="146068"/>
                  </a:lnTo>
                  <a:lnTo>
                    <a:pt x="240563" y="113085"/>
                  </a:lnTo>
                  <a:close/>
                </a:path>
                <a:path w="793750" h="162559">
                  <a:moveTo>
                    <a:pt x="240563" y="2261"/>
                  </a:moveTo>
                  <a:lnTo>
                    <a:pt x="217192" y="2261"/>
                  </a:lnTo>
                  <a:lnTo>
                    <a:pt x="153110" y="89903"/>
                  </a:lnTo>
                  <a:lnTo>
                    <a:pt x="153110" y="113085"/>
                  </a:lnTo>
                  <a:lnTo>
                    <a:pt x="260164" y="113085"/>
                  </a:lnTo>
                  <a:lnTo>
                    <a:pt x="260164" y="91599"/>
                  </a:lnTo>
                  <a:lnTo>
                    <a:pt x="175538" y="91599"/>
                  </a:lnTo>
                  <a:lnTo>
                    <a:pt x="216626" y="33171"/>
                  </a:lnTo>
                  <a:lnTo>
                    <a:pt x="240563" y="33171"/>
                  </a:lnTo>
                  <a:lnTo>
                    <a:pt x="240563" y="2261"/>
                  </a:lnTo>
                  <a:close/>
                </a:path>
                <a:path w="793750" h="162559">
                  <a:moveTo>
                    <a:pt x="240563" y="33171"/>
                  </a:moveTo>
                  <a:lnTo>
                    <a:pt x="216626" y="33171"/>
                  </a:lnTo>
                  <a:lnTo>
                    <a:pt x="216626" y="91599"/>
                  </a:lnTo>
                  <a:lnTo>
                    <a:pt x="240563" y="91599"/>
                  </a:lnTo>
                  <a:lnTo>
                    <a:pt x="240563" y="33171"/>
                  </a:lnTo>
                  <a:close/>
                </a:path>
                <a:path w="793750" h="162559">
                  <a:moveTo>
                    <a:pt x="426609" y="2261"/>
                  </a:moveTo>
                  <a:lnTo>
                    <a:pt x="331429" y="2261"/>
                  </a:lnTo>
                  <a:lnTo>
                    <a:pt x="331429" y="146068"/>
                  </a:lnTo>
                  <a:lnTo>
                    <a:pt x="355365" y="146068"/>
                  </a:lnTo>
                  <a:lnTo>
                    <a:pt x="355365" y="84625"/>
                  </a:lnTo>
                  <a:lnTo>
                    <a:pt x="418693" y="84625"/>
                  </a:lnTo>
                  <a:lnTo>
                    <a:pt x="418693" y="63327"/>
                  </a:lnTo>
                  <a:lnTo>
                    <a:pt x="355365" y="63327"/>
                  </a:lnTo>
                  <a:lnTo>
                    <a:pt x="355365" y="23747"/>
                  </a:lnTo>
                  <a:lnTo>
                    <a:pt x="426609" y="23747"/>
                  </a:lnTo>
                  <a:lnTo>
                    <a:pt x="426609" y="2261"/>
                  </a:lnTo>
                  <a:close/>
                </a:path>
                <a:path w="793750" h="162559">
                  <a:moveTo>
                    <a:pt x="459317" y="2261"/>
                  </a:moveTo>
                  <a:lnTo>
                    <a:pt x="431422" y="2261"/>
                  </a:lnTo>
                  <a:lnTo>
                    <a:pt x="484384" y="90279"/>
                  </a:lnTo>
                  <a:lnTo>
                    <a:pt x="484384" y="146068"/>
                  </a:lnTo>
                  <a:lnTo>
                    <a:pt x="509451" y="146068"/>
                  </a:lnTo>
                  <a:lnTo>
                    <a:pt x="509451" y="90279"/>
                  </a:lnTo>
                  <a:lnTo>
                    <a:pt x="523414" y="66908"/>
                  </a:lnTo>
                  <a:lnTo>
                    <a:pt x="496635" y="66908"/>
                  </a:lnTo>
                  <a:lnTo>
                    <a:pt x="459317" y="2261"/>
                  </a:lnTo>
                  <a:close/>
                </a:path>
                <a:path w="793750" h="162559">
                  <a:moveTo>
                    <a:pt x="562036" y="2261"/>
                  </a:moveTo>
                  <a:lnTo>
                    <a:pt x="534330" y="2261"/>
                  </a:lnTo>
                  <a:lnTo>
                    <a:pt x="496635" y="66908"/>
                  </a:lnTo>
                  <a:lnTo>
                    <a:pt x="523414" y="66908"/>
                  </a:lnTo>
                  <a:lnTo>
                    <a:pt x="562036" y="2261"/>
                  </a:lnTo>
                  <a:close/>
                </a:path>
                <a:path w="793750" h="162559">
                  <a:moveTo>
                    <a:pt x="662156" y="20732"/>
                  </a:moveTo>
                  <a:lnTo>
                    <a:pt x="629520" y="20732"/>
                  </a:lnTo>
                  <a:lnTo>
                    <a:pt x="635300" y="22868"/>
                  </a:lnTo>
                  <a:lnTo>
                    <a:pt x="639195" y="27140"/>
                  </a:lnTo>
                  <a:lnTo>
                    <a:pt x="643216" y="31287"/>
                  </a:lnTo>
                  <a:lnTo>
                    <a:pt x="645226" y="37066"/>
                  </a:lnTo>
                  <a:lnTo>
                    <a:pt x="645226" y="51893"/>
                  </a:lnTo>
                  <a:lnTo>
                    <a:pt x="617520" y="88018"/>
                  </a:lnTo>
                  <a:lnTo>
                    <a:pt x="572098" y="127221"/>
                  </a:lnTo>
                  <a:lnTo>
                    <a:pt x="572098" y="146068"/>
                  </a:lnTo>
                  <a:lnTo>
                    <a:pt x="674252" y="146068"/>
                  </a:lnTo>
                  <a:lnTo>
                    <a:pt x="674252" y="124582"/>
                  </a:lnTo>
                  <a:lnTo>
                    <a:pt x="606966" y="124582"/>
                  </a:lnTo>
                  <a:lnTo>
                    <a:pt x="632410" y="102530"/>
                  </a:lnTo>
                  <a:lnTo>
                    <a:pt x="662142" y="66767"/>
                  </a:lnTo>
                  <a:lnTo>
                    <a:pt x="667655" y="42595"/>
                  </a:lnTo>
                  <a:lnTo>
                    <a:pt x="667655" y="34051"/>
                  </a:lnTo>
                  <a:lnTo>
                    <a:pt x="665707" y="26575"/>
                  </a:lnTo>
                  <a:lnTo>
                    <a:pt x="662156" y="20732"/>
                  </a:lnTo>
                  <a:close/>
                </a:path>
                <a:path w="793750" h="162559">
                  <a:moveTo>
                    <a:pt x="630776" y="188"/>
                  </a:moveTo>
                  <a:lnTo>
                    <a:pt x="621855" y="188"/>
                  </a:lnTo>
                  <a:lnTo>
                    <a:pt x="610983" y="1036"/>
                  </a:lnTo>
                  <a:lnTo>
                    <a:pt x="575867" y="30061"/>
                  </a:lnTo>
                  <a:lnTo>
                    <a:pt x="572004" y="50935"/>
                  </a:lnTo>
                  <a:lnTo>
                    <a:pt x="571902" y="51893"/>
                  </a:lnTo>
                  <a:lnTo>
                    <a:pt x="594327" y="51893"/>
                  </a:lnTo>
                  <a:lnTo>
                    <a:pt x="596764" y="38225"/>
                  </a:lnTo>
                  <a:lnTo>
                    <a:pt x="602159" y="28506"/>
                  </a:lnTo>
                  <a:lnTo>
                    <a:pt x="610523" y="22676"/>
                  </a:lnTo>
                  <a:lnTo>
                    <a:pt x="621855" y="20732"/>
                  </a:lnTo>
                  <a:lnTo>
                    <a:pt x="662156" y="20732"/>
                  </a:lnTo>
                  <a:lnTo>
                    <a:pt x="658043" y="13758"/>
                  </a:lnTo>
                  <a:lnTo>
                    <a:pt x="652640" y="8858"/>
                  </a:lnTo>
                  <a:lnTo>
                    <a:pt x="645603" y="5465"/>
                  </a:lnTo>
                  <a:lnTo>
                    <a:pt x="638692" y="1947"/>
                  </a:lnTo>
                  <a:lnTo>
                    <a:pt x="630776" y="188"/>
                  </a:lnTo>
                  <a:close/>
                </a:path>
                <a:path w="793750" h="162559">
                  <a:moveTo>
                    <a:pt x="715838" y="104227"/>
                  </a:moveTo>
                  <a:lnTo>
                    <a:pt x="691902" y="104227"/>
                  </a:lnTo>
                  <a:lnTo>
                    <a:pt x="692782" y="113022"/>
                  </a:lnTo>
                  <a:lnTo>
                    <a:pt x="725011" y="146508"/>
                  </a:lnTo>
                  <a:lnTo>
                    <a:pt x="733241" y="148330"/>
                  </a:lnTo>
                  <a:lnTo>
                    <a:pt x="742414" y="148330"/>
                  </a:lnTo>
                  <a:lnTo>
                    <a:pt x="779355" y="133817"/>
                  </a:lnTo>
                  <a:lnTo>
                    <a:pt x="784825" y="126844"/>
                  </a:lnTo>
                  <a:lnTo>
                    <a:pt x="736005" y="126844"/>
                  </a:lnTo>
                  <a:lnTo>
                    <a:pt x="729974" y="124896"/>
                  </a:lnTo>
                  <a:lnTo>
                    <a:pt x="725074" y="121001"/>
                  </a:lnTo>
                  <a:lnTo>
                    <a:pt x="720338" y="117137"/>
                  </a:lnTo>
                  <a:lnTo>
                    <a:pt x="717221" y="111514"/>
                  </a:lnTo>
                  <a:lnTo>
                    <a:pt x="715838" y="104227"/>
                  </a:lnTo>
                  <a:close/>
                </a:path>
                <a:path w="793750" h="162559">
                  <a:moveTo>
                    <a:pt x="786303" y="68039"/>
                  </a:moveTo>
                  <a:lnTo>
                    <a:pt x="751021" y="68039"/>
                  </a:lnTo>
                  <a:lnTo>
                    <a:pt x="757492" y="70678"/>
                  </a:lnTo>
                  <a:lnTo>
                    <a:pt x="762392" y="75955"/>
                  </a:lnTo>
                  <a:lnTo>
                    <a:pt x="767418" y="81233"/>
                  </a:lnTo>
                  <a:lnTo>
                    <a:pt x="769931" y="88143"/>
                  </a:lnTo>
                  <a:lnTo>
                    <a:pt x="769931" y="105609"/>
                  </a:lnTo>
                  <a:lnTo>
                    <a:pt x="751460" y="126844"/>
                  </a:lnTo>
                  <a:lnTo>
                    <a:pt x="784825" y="126844"/>
                  </a:lnTo>
                  <a:lnTo>
                    <a:pt x="793679" y="96499"/>
                  </a:lnTo>
                  <a:lnTo>
                    <a:pt x="793314" y="89537"/>
                  </a:lnTo>
                  <a:lnTo>
                    <a:pt x="792218" y="82976"/>
                  </a:lnTo>
                  <a:lnTo>
                    <a:pt x="790392" y="76815"/>
                  </a:lnTo>
                  <a:lnTo>
                    <a:pt x="787836" y="71055"/>
                  </a:lnTo>
                  <a:lnTo>
                    <a:pt x="786303" y="68039"/>
                  </a:lnTo>
                  <a:close/>
                </a:path>
                <a:path w="793750" h="162559">
                  <a:moveTo>
                    <a:pt x="787082" y="2261"/>
                  </a:moveTo>
                  <a:lnTo>
                    <a:pt x="708676" y="2261"/>
                  </a:lnTo>
                  <a:lnTo>
                    <a:pt x="693787" y="83871"/>
                  </a:lnTo>
                  <a:lnTo>
                    <a:pt x="717723" y="83871"/>
                  </a:lnTo>
                  <a:lnTo>
                    <a:pt x="720236" y="78845"/>
                  </a:lnTo>
                  <a:lnTo>
                    <a:pt x="723692" y="74950"/>
                  </a:lnTo>
                  <a:lnTo>
                    <a:pt x="732487" y="69421"/>
                  </a:lnTo>
                  <a:lnTo>
                    <a:pt x="737450" y="68039"/>
                  </a:lnTo>
                  <a:lnTo>
                    <a:pt x="786303" y="68039"/>
                  </a:lnTo>
                  <a:lnTo>
                    <a:pt x="784067" y="63642"/>
                  </a:lnTo>
                  <a:lnTo>
                    <a:pt x="779724" y="58992"/>
                  </a:lnTo>
                  <a:lnTo>
                    <a:pt x="719796" y="58992"/>
                  </a:lnTo>
                  <a:lnTo>
                    <a:pt x="726205" y="23747"/>
                  </a:lnTo>
                  <a:lnTo>
                    <a:pt x="787082" y="23747"/>
                  </a:lnTo>
                  <a:lnTo>
                    <a:pt x="787082" y="2261"/>
                  </a:lnTo>
                  <a:close/>
                </a:path>
                <a:path w="793750" h="162559">
                  <a:moveTo>
                    <a:pt x="756989" y="47684"/>
                  </a:moveTo>
                  <a:lnTo>
                    <a:pt x="742790" y="47684"/>
                  </a:lnTo>
                  <a:lnTo>
                    <a:pt x="737702" y="48689"/>
                  </a:lnTo>
                  <a:lnTo>
                    <a:pt x="727901" y="52710"/>
                  </a:lnTo>
                  <a:lnTo>
                    <a:pt x="723566" y="55474"/>
                  </a:lnTo>
                  <a:lnTo>
                    <a:pt x="719796" y="58992"/>
                  </a:lnTo>
                  <a:lnTo>
                    <a:pt x="779724" y="58992"/>
                  </a:lnTo>
                  <a:lnTo>
                    <a:pt x="778727" y="57924"/>
                  </a:lnTo>
                  <a:lnTo>
                    <a:pt x="771816" y="53904"/>
                  </a:lnTo>
                  <a:lnTo>
                    <a:pt x="764905" y="49757"/>
                  </a:lnTo>
                  <a:lnTo>
                    <a:pt x="756989" y="47684"/>
                  </a:lnTo>
                  <a:close/>
                </a:path>
              </a:pathLst>
            </a:custGeom>
            <a:solidFill>
              <a:srgbClr val="000000"/>
            </a:solidFill>
          </p:spPr>
          <p:txBody>
            <a:bodyPr wrap="square" lIns="0" tIns="0" rIns="0" bIns="0" rtlCol="0"/>
            <a:lstStyle/>
            <a:p>
              <a:endParaRPr dirty="0"/>
            </a:p>
          </p:txBody>
        </p:sp>
        <p:sp>
          <p:nvSpPr>
            <p:cNvPr id="10" name="object 13">
              <a:extLst>
                <a:ext uri="{FF2B5EF4-FFF2-40B4-BE49-F238E27FC236}">
                  <a16:creationId xmlns:a16="http://schemas.microsoft.com/office/drawing/2014/main" id="{7D20FC56-3429-583E-F4FF-81A37E72F0C8}"/>
                </a:ext>
              </a:extLst>
            </p:cNvPr>
            <p:cNvSpPr/>
            <p:nvPr/>
          </p:nvSpPr>
          <p:spPr>
            <a:xfrm>
              <a:off x="15130429" y="5465802"/>
              <a:ext cx="1256665" cy="3361690"/>
            </a:xfrm>
            <a:custGeom>
              <a:avLst/>
              <a:gdLst/>
              <a:ahLst/>
              <a:cxnLst/>
              <a:rect l="l" t="t" r="r" b="b"/>
              <a:pathLst>
                <a:path w="1256665" h="3361690">
                  <a:moveTo>
                    <a:pt x="1256506" y="0"/>
                  </a:moveTo>
                  <a:lnTo>
                    <a:pt x="0" y="0"/>
                  </a:lnTo>
                  <a:lnTo>
                    <a:pt x="0" y="3361154"/>
                  </a:lnTo>
                  <a:lnTo>
                    <a:pt x="1256506" y="3361154"/>
                  </a:lnTo>
                  <a:lnTo>
                    <a:pt x="1256506" y="0"/>
                  </a:lnTo>
                  <a:close/>
                </a:path>
              </a:pathLst>
            </a:custGeom>
            <a:solidFill>
              <a:srgbClr val="997BED"/>
            </a:solidFill>
          </p:spPr>
          <p:txBody>
            <a:bodyPr wrap="square" lIns="0" tIns="0" rIns="0" bIns="0" rtlCol="0"/>
            <a:lstStyle/>
            <a:p>
              <a:endParaRPr dirty="0"/>
            </a:p>
          </p:txBody>
        </p:sp>
        <p:pic>
          <p:nvPicPr>
            <p:cNvPr id="11" name="object 14">
              <a:extLst>
                <a:ext uri="{FF2B5EF4-FFF2-40B4-BE49-F238E27FC236}">
                  <a16:creationId xmlns:a16="http://schemas.microsoft.com/office/drawing/2014/main" id="{42209737-2F73-7624-153D-8DF3DC90954B}"/>
                </a:ext>
              </a:extLst>
            </p:cNvPr>
            <p:cNvPicPr/>
            <p:nvPr/>
          </p:nvPicPr>
          <p:blipFill>
            <a:blip r:embed="rId4" cstate="print"/>
            <a:stretch>
              <a:fillRect/>
            </a:stretch>
          </p:blipFill>
          <p:spPr>
            <a:xfrm>
              <a:off x="15637830" y="5047867"/>
              <a:ext cx="220073" cy="147576"/>
            </a:xfrm>
            <a:prstGeom prst="rect">
              <a:avLst/>
            </a:prstGeom>
          </p:spPr>
        </p:pic>
        <p:sp>
          <p:nvSpPr>
            <p:cNvPr id="12" name="object 16">
              <a:extLst>
                <a:ext uri="{FF2B5EF4-FFF2-40B4-BE49-F238E27FC236}">
                  <a16:creationId xmlns:a16="http://schemas.microsoft.com/office/drawing/2014/main" id="{BC25829B-538A-918D-4523-20AC3276CD7A}"/>
                </a:ext>
              </a:extLst>
            </p:cNvPr>
            <p:cNvSpPr/>
            <p:nvPr/>
          </p:nvSpPr>
          <p:spPr>
            <a:xfrm>
              <a:off x="17224606" y="4418713"/>
              <a:ext cx="1256665" cy="4408805"/>
            </a:xfrm>
            <a:custGeom>
              <a:avLst/>
              <a:gdLst/>
              <a:ahLst/>
              <a:cxnLst/>
              <a:rect l="l" t="t" r="r" b="b"/>
              <a:pathLst>
                <a:path w="1256665" h="4408805">
                  <a:moveTo>
                    <a:pt x="1256506" y="0"/>
                  </a:moveTo>
                  <a:lnTo>
                    <a:pt x="0" y="0"/>
                  </a:lnTo>
                  <a:lnTo>
                    <a:pt x="0" y="4408242"/>
                  </a:lnTo>
                  <a:lnTo>
                    <a:pt x="1256506" y="4408242"/>
                  </a:lnTo>
                  <a:lnTo>
                    <a:pt x="1256506" y="0"/>
                  </a:lnTo>
                  <a:close/>
                </a:path>
              </a:pathLst>
            </a:custGeom>
            <a:solidFill>
              <a:srgbClr val="997BED"/>
            </a:solidFill>
          </p:spPr>
          <p:txBody>
            <a:bodyPr wrap="square" lIns="0" tIns="0" rIns="0" bIns="0" rtlCol="0"/>
            <a:lstStyle/>
            <a:p>
              <a:endParaRPr dirty="0"/>
            </a:p>
          </p:txBody>
        </p:sp>
        <p:pic>
          <p:nvPicPr>
            <p:cNvPr id="13" name="object 17">
              <a:extLst>
                <a:ext uri="{FF2B5EF4-FFF2-40B4-BE49-F238E27FC236}">
                  <a16:creationId xmlns:a16="http://schemas.microsoft.com/office/drawing/2014/main" id="{77726002-6062-0416-ED27-49D8FA051093}"/>
                </a:ext>
              </a:extLst>
            </p:cNvPr>
            <p:cNvPicPr/>
            <p:nvPr/>
          </p:nvPicPr>
          <p:blipFill>
            <a:blip r:embed="rId5" cstate="print"/>
            <a:stretch>
              <a:fillRect/>
            </a:stretch>
          </p:blipFill>
          <p:spPr>
            <a:xfrm>
              <a:off x="17730688" y="4000967"/>
              <a:ext cx="222712" cy="147199"/>
            </a:xfrm>
            <a:prstGeom prst="rect">
              <a:avLst/>
            </a:prstGeom>
          </p:spPr>
        </p:pic>
      </p:grpSp>
      <p:sp>
        <p:nvSpPr>
          <p:cNvPr id="14" name="TextBox 13">
            <a:extLst>
              <a:ext uri="{FF2B5EF4-FFF2-40B4-BE49-F238E27FC236}">
                <a16:creationId xmlns:a16="http://schemas.microsoft.com/office/drawing/2014/main" id="{5CA9D4BB-6642-05D0-870B-CBA4BBA9B83B}"/>
              </a:ext>
            </a:extLst>
          </p:cNvPr>
          <p:cNvSpPr txBox="1"/>
          <p:nvPr/>
        </p:nvSpPr>
        <p:spPr>
          <a:xfrm>
            <a:off x="12762706" y="8948179"/>
            <a:ext cx="1066800" cy="338554"/>
          </a:xfrm>
          <a:prstGeom prst="rect">
            <a:avLst/>
          </a:prstGeom>
          <a:noFill/>
        </p:spPr>
        <p:txBody>
          <a:bodyPr wrap="square" rtlCol="0">
            <a:spAutoFit/>
          </a:bodyPr>
          <a:lstStyle/>
          <a:p>
            <a:r>
              <a:rPr lang="en-IN" sz="1600" b="1" dirty="0"/>
              <a:t>Q1 FY26</a:t>
            </a:r>
          </a:p>
        </p:txBody>
      </p:sp>
      <p:sp>
        <p:nvSpPr>
          <p:cNvPr id="15" name="TextBox 14">
            <a:extLst>
              <a:ext uri="{FF2B5EF4-FFF2-40B4-BE49-F238E27FC236}">
                <a16:creationId xmlns:a16="http://schemas.microsoft.com/office/drawing/2014/main" id="{A7A4F3AD-5903-C423-B8A8-070604123577}"/>
              </a:ext>
            </a:extLst>
          </p:cNvPr>
          <p:cNvSpPr txBox="1"/>
          <p:nvPr/>
        </p:nvSpPr>
        <p:spPr>
          <a:xfrm>
            <a:off x="14867778" y="8918177"/>
            <a:ext cx="1066800" cy="338554"/>
          </a:xfrm>
          <a:prstGeom prst="rect">
            <a:avLst/>
          </a:prstGeom>
          <a:noFill/>
        </p:spPr>
        <p:txBody>
          <a:bodyPr wrap="square" rtlCol="0">
            <a:spAutoFit/>
          </a:bodyPr>
          <a:lstStyle/>
          <a:p>
            <a:r>
              <a:rPr lang="en-IN" sz="1600" b="1" dirty="0"/>
              <a:t>Q2 FY26</a:t>
            </a:r>
          </a:p>
        </p:txBody>
      </p:sp>
      <p:sp>
        <p:nvSpPr>
          <p:cNvPr id="16" name="TextBox 15">
            <a:extLst>
              <a:ext uri="{FF2B5EF4-FFF2-40B4-BE49-F238E27FC236}">
                <a16:creationId xmlns:a16="http://schemas.microsoft.com/office/drawing/2014/main" id="{55BB060B-A3CC-6ED7-CE89-DFE2FDBA0CC3}"/>
              </a:ext>
            </a:extLst>
          </p:cNvPr>
          <p:cNvSpPr txBox="1"/>
          <p:nvPr/>
        </p:nvSpPr>
        <p:spPr>
          <a:xfrm>
            <a:off x="4407115" y="8825693"/>
            <a:ext cx="3810000" cy="400110"/>
          </a:xfrm>
          <a:prstGeom prst="rect">
            <a:avLst/>
          </a:prstGeom>
          <a:noFill/>
        </p:spPr>
        <p:txBody>
          <a:bodyPr wrap="square">
            <a:spAutoFit/>
          </a:bodyPr>
          <a:lstStyle/>
          <a:p>
            <a:r>
              <a:rPr lang="en-US" sz="2000" dirty="0">
                <a:solidFill>
                  <a:schemeClr val="bg1">
                    <a:lumMod val="50000"/>
                  </a:schemeClr>
                </a:solidFill>
                <a:latin typeface="Arial" panose="020B0604020202020204" pitchFamily="34" charset="0"/>
                <a:ea typeface="Inter Medium"/>
                <a:cs typeface="Arial" panose="020B0604020202020204" pitchFamily="34" charset="0"/>
                <a:sym typeface="Inter Medium"/>
              </a:rPr>
              <a:t>Urban Company + SMASCO JV</a:t>
            </a:r>
            <a:endParaRPr lang="en-US" sz="2000" dirty="0">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476" cy="11308609"/>
            <a:chOff x="0" y="0"/>
            <a:chExt cx="20104476" cy="11308609"/>
          </a:xfrm>
        </p:grpSpPr>
        <p:sp>
          <p:nvSpPr>
            <p:cNvPr id="3" name="object 3"/>
            <p:cNvSpPr/>
            <p:nvPr/>
          </p:nvSpPr>
          <p:spPr>
            <a:xfrm>
              <a:off x="0" y="0"/>
              <a:ext cx="10963275" cy="11224895"/>
            </a:xfrm>
            <a:custGeom>
              <a:avLst/>
              <a:gdLst/>
              <a:ahLst/>
              <a:cxnLst/>
              <a:rect l="l" t="t" r="r" b="b"/>
              <a:pathLst>
                <a:path w="10963275" h="11224895">
                  <a:moveTo>
                    <a:pt x="0" y="11224789"/>
                  </a:moveTo>
                  <a:lnTo>
                    <a:pt x="10963017" y="11224789"/>
                  </a:lnTo>
                  <a:lnTo>
                    <a:pt x="10963017" y="0"/>
                  </a:lnTo>
                  <a:lnTo>
                    <a:pt x="0" y="0"/>
                  </a:lnTo>
                  <a:lnTo>
                    <a:pt x="0" y="11224789"/>
                  </a:lnTo>
                  <a:close/>
                </a:path>
              </a:pathLst>
            </a:custGeom>
            <a:solidFill>
              <a:srgbClr val="0F0F0F"/>
            </a:solidFill>
          </p:spPr>
          <p:txBody>
            <a:bodyPr wrap="square" lIns="0" tIns="0" rIns="0" bIns="0" rtlCol="0"/>
            <a:lstStyle/>
            <a:p>
              <a:endParaRPr dirty="0"/>
            </a:p>
          </p:txBody>
        </p:sp>
        <p:sp>
          <p:nvSpPr>
            <p:cNvPr id="5" name="object 5"/>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6" name="object 6"/>
            <p:cNvSpPr/>
            <p:nvPr/>
          </p:nvSpPr>
          <p:spPr>
            <a:xfrm>
              <a:off x="10963016" y="0"/>
              <a:ext cx="9141460" cy="11224895"/>
            </a:xfrm>
            <a:custGeom>
              <a:avLst/>
              <a:gdLst/>
              <a:ahLst/>
              <a:cxnLst/>
              <a:rect l="l" t="t" r="r" b="b"/>
              <a:pathLst>
                <a:path w="9141460" h="11224895">
                  <a:moveTo>
                    <a:pt x="9141082" y="0"/>
                  </a:moveTo>
                  <a:lnTo>
                    <a:pt x="0" y="0"/>
                  </a:lnTo>
                  <a:lnTo>
                    <a:pt x="0" y="11224789"/>
                  </a:lnTo>
                  <a:lnTo>
                    <a:pt x="9141082" y="11224789"/>
                  </a:lnTo>
                  <a:lnTo>
                    <a:pt x="9141082" y="0"/>
                  </a:lnTo>
                  <a:close/>
                </a:path>
              </a:pathLst>
            </a:custGeom>
            <a:solidFill>
              <a:srgbClr val="46239B"/>
            </a:solidFill>
          </p:spPr>
          <p:txBody>
            <a:bodyPr wrap="square" lIns="0" tIns="0" rIns="0" bIns="0" rtlCol="0"/>
            <a:lstStyle/>
            <a:p>
              <a:endParaRPr dirty="0"/>
            </a:p>
          </p:txBody>
        </p:sp>
        <p:pic>
          <p:nvPicPr>
            <p:cNvPr id="7" name="object 7"/>
            <p:cNvPicPr/>
            <p:nvPr/>
          </p:nvPicPr>
          <p:blipFill>
            <a:blip r:embed="rId2" cstate="print"/>
            <a:stretch>
              <a:fillRect/>
            </a:stretch>
          </p:blipFill>
          <p:spPr>
            <a:xfrm>
              <a:off x="11907750" y="1958075"/>
              <a:ext cx="7227166" cy="9350481"/>
            </a:xfrm>
            <a:prstGeom prst="rect">
              <a:avLst/>
            </a:prstGeom>
          </p:spPr>
        </p:pic>
        <p:pic>
          <p:nvPicPr>
            <p:cNvPr id="8" name="object 8"/>
            <p:cNvPicPr/>
            <p:nvPr/>
          </p:nvPicPr>
          <p:blipFill>
            <a:blip r:embed="rId3" cstate="print"/>
            <a:stretch>
              <a:fillRect/>
            </a:stretch>
          </p:blipFill>
          <p:spPr>
            <a:xfrm>
              <a:off x="10712227" y="2560336"/>
              <a:ext cx="9391872" cy="8748220"/>
            </a:xfrm>
            <a:prstGeom prst="rect">
              <a:avLst/>
            </a:prstGeom>
          </p:spPr>
        </p:pic>
        <p:pic>
          <p:nvPicPr>
            <p:cNvPr id="9" name="object 9"/>
            <p:cNvPicPr/>
            <p:nvPr/>
          </p:nvPicPr>
          <p:blipFill>
            <a:blip r:embed="rId4" cstate="print"/>
            <a:stretch>
              <a:fillRect/>
            </a:stretch>
          </p:blipFill>
          <p:spPr>
            <a:xfrm>
              <a:off x="10785047" y="10453215"/>
              <a:ext cx="1602776" cy="335722"/>
            </a:xfrm>
            <a:prstGeom prst="rect">
              <a:avLst/>
            </a:prstGeom>
          </p:spPr>
        </p:pic>
        <p:pic>
          <p:nvPicPr>
            <p:cNvPr id="10" name="object 10"/>
            <p:cNvPicPr/>
            <p:nvPr/>
          </p:nvPicPr>
          <p:blipFill>
            <a:blip r:embed="rId5" cstate="print"/>
            <a:stretch>
              <a:fillRect/>
            </a:stretch>
          </p:blipFill>
          <p:spPr>
            <a:xfrm>
              <a:off x="11198335" y="8427549"/>
              <a:ext cx="1314450" cy="2201006"/>
            </a:xfrm>
            <a:prstGeom prst="rect">
              <a:avLst/>
            </a:prstGeom>
          </p:spPr>
        </p:pic>
      </p:grpSp>
      <p:sp>
        <p:nvSpPr>
          <p:cNvPr id="11" name="TextBox 10">
            <a:extLst>
              <a:ext uri="{FF2B5EF4-FFF2-40B4-BE49-F238E27FC236}">
                <a16:creationId xmlns:a16="http://schemas.microsoft.com/office/drawing/2014/main" id="{B10C9259-FD00-1B1F-3504-1EEA5FB7E341}"/>
              </a:ext>
            </a:extLst>
          </p:cNvPr>
          <p:cNvSpPr txBox="1"/>
          <p:nvPr/>
        </p:nvSpPr>
        <p:spPr>
          <a:xfrm>
            <a:off x="984250" y="549275"/>
            <a:ext cx="7315200" cy="1015663"/>
          </a:xfrm>
          <a:prstGeom prst="rect">
            <a:avLst/>
          </a:prstGeom>
          <a:noFill/>
        </p:spPr>
        <p:txBody>
          <a:bodyPr wrap="square">
            <a:spAutoFit/>
          </a:bodyPr>
          <a:lstStyle/>
          <a:p>
            <a:r>
              <a:rPr lang="en" sz="6000" dirty="0">
                <a:solidFill>
                  <a:schemeClr val="bg1"/>
                </a:solidFill>
                <a:latin typeface="Arial" panose="020B0604020202020204" pitchFamily="34" charset="0"/>
                <a:ea typeface="Inter Medium"/>
                <a:cs typeface="Arial" panose="020B0604020202020204" pitchFamily="34" charset="0"/>
                <a:sym typeface="Inter Medium"/>
              </a:rPr>
              <a:t>Insta Help</a:t>
            </a:r>
            <a:endParaRPr lang="en-US" sz="60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777AF-B65E-83BC-5943-99CB79A06B55}"/>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065B3744-FB67-420B-CED9-E13C229C0C75}"/>
              </a:ext>
            </a:extLst>
          </p:cNvPr>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6" name="Google Shape;315;p25">
            <a:extLst>
              <a:ext uri="{FF2B5EF4-FFF2-40B4-BE49-F238E27FC236}">
                <a16:creationId xmlns:a16="http://schemas.microsoft.com/office/drawing/2014/main" id="{14EC5B82-0542-7280-FAB8-11A91ED5C93B}"/>
              </a:ext>
            </a:extLst>
          </p:cNvPr>
          <p:cNvSpPr/>
          <p:nvPr/>
        </p:nvSpPr>
        <p:spPr>
          <a:xfrm>
            <a:off x="1060450" y="1768475"/>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Get all in one help in 15 minutes </a:t>
            </a:r>
          </a:p>
          <a:p>
            <a:pPr marL="0" lvl="0" indent="0" algn="l" rtl="0">
              <a:lnSpc>
                <a:spcPct val="100000"/>
              </a:lnSpc>
              <a:spcBef>
                <a:spcPts val="0"/>
              </a:spcBef>
              <a:spcAft>
                <a:spcPts val="0"/>
              </a:spcAft>
              <a:buClr>
                <a:schemeClr val="dk1"/>
              </a:buClr>
              <a:buSzPts val="1100"/>
              <a:buFont typeface="Arial"/>
              <a:buNone/>
            </a:pPr>
            <a:r>
              <a:rPr lang="en-I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when your maid is away</a:t>
            </a:r>
            <a:endPar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7" name="TextBox 6">
            <a:extLst>
              <a:ext uri="{FF2B5EF4-FFF2-40B4-BE49-F238E27FC236}">
                <a16:creationId xmlns:a16="http://schemas.microsoft.com/office/drawing/2014/main" id="{C13E7B27-B880-3CC4-9B89-E633E3F7E2EF}"/>
              </a:ext>
            </a:extLst>
          </p:cNvPr>
          <p:cNvSpPr txBox="1"/>
          <p:nvPr/>
        </p:nvSpPr>
        <p:spPr>
          <a:xfrm>
            <a:off x="984250" y="930275"/>
            <a:ext cx="1386840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Insta Help</a:t>
            </a:r>
            <a:endParaRPr lang="en-US" sz="4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F805BD1-6086-036D-F633-9B5BED214170}"/>
              </a:ext>
            </a:extLst>
          </p:cNvPr>
          <p:cNvPicPr>
            <a:picLocks noChangeAspect="1"/>
          </p:cNvPicPr>
          <p:nvPr/>
        </p:nvPicPr>
        <p:blipFill>
          <a:blip r:embed="rId2"/>
          <a:stretch>
            <a:fillRect/>
          </a:stretch>
        </p:blipFill>
        <p:spPr>
          <a:xfrm>
            <a:off x="13481050" y="837670"/>
            <a:ext cx="5575960" cy="3127977"/>
          </a:xfrm>
          <a:prstGeom prst="rect">
            <a:avLst/>
          </a:prstGeom>
        </p:spPr>
      </p:pic>
      <p:pic>
        <p:nvPicPr>
          <p:cNvPr id="10" name="Picture 9">
            <a:extLst>
              <a:ext uri="{FF2B5EF4-FFF2-40B4-BE49-F238E27FC236}">
                <a16:creationId xmlns:a16="http://schemas.microsoft.com/office/drawing/2014/main" id="{5F1C0F22-40D4-76F2-D1DD-B6EE8E6D5CCF}"/>
              </a:ext>
            </a:extLst>
          </p:cNvPr>
          <p:cNvPicPr>
            <a:picLocks noChangeAspect="1"/>
          </p:cNvPicPr>
          <p:nvPr/>
        </p:nvPicPr>
        <p:blipFill>
          <a:blip r:embed="rId3"/>
          <a:stretch>
            <a:fillRect/>
          </a:stretch>
        </p:blipFill>
        <p:spPr>
          <a:xfrm>
            <a:off x="9213852" y="837670"/>
            <a:ext cx="3998412" cy="9773896"/>
          </a:xfrm>
          <a:prstGeom prst="rect">
            <a:avLst/>
          </a:prstGeom>
        </p:spPr>
      </p:pic>
      <p:pic>
        <p:nvPicPr>
          <p:cNvPr id="11" name="Picture 10">
            <a:extLst>
              <a:ext uri="{FF2B5EF4-FFF2-40B4-BE49-F238E27FC236}">
                <a16:creationId xmlns:a16="http://schemas.microsoft.com/office/drawing/2014/main" id="{B3B9C875-AE97-E3D9-9F87-7B7C3E405EB9}"/>
              </a:ext>
            </a:extLst>
          </p:cNvPr>
          <p:cNvPicPr>
            <a:picLocks noChangeAspect="1"/>
          </p:cNvPicPr>
          <p:nvPr/>
        </p:nvPicPr>
        <p:blipFill>
          <a:blip r:embed="rId4"/>
          <a:stretch>
            <a:fillRect/>
          </a:stretch>
        </p:blipFill>
        <p:spPr>
          <a:xfrm>
            <a:off x="13481050" y="4230191"/>
            <a:ext cx="5575960" cy="6381376"/>
          </a:xfrm>
          <a:prstGeom prst="rect">
            <a:avLst/>
          </a:prstGeom>
        </p:spPr>
      </p:pic>
    </p:spTree>
    <p:extLst>
      <p:ext uri="{BB962C8B-B14F-4D97-AF65-F5344CB8AC3E}">
        <p14:creationId xmlns:p14="http://schemas.microsoft.com/office/powerpoint/2010/main" val="26638296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nvGrpSpPr>
          <p:cNvPr id="4" name="object 4"/>
          <p:cNvGrpSpPr/>
          <p:nvPr/>
        </p:nvGrpSpPr>
        <p:grpSpPr>
          <a:xfrm>
            <a:off x="8659419" y="2910906"/>
            <a:ext cx="10398128" cy="6827520"/>
            <a:chOff x="8659419" y="2910906"/>
            <a:chExt cx="10398128" cy="6827520"/>
          </a:xfrm>
        </p:grpSpPr>
        <p:sp>
          <p:nvSpPr>
            <p:cNvPr id="5" name="object 5"/>
            <p:cNvSpPr/>
            <p:nvPr/>
          </p:nvSpPr>
          <p:spPr>
            <a:xfrm>
              <a:off x="8659422" y="2910906"/>
              <a:ext cx="10398125" cy="6827520"/>
            </a:xfrm>
            <a:custGeom>
              <a:avLst/>
              <a:gdLst/>
              <a:ahLst/>
              <a:cxnLst/>
              <a:rect l="l" t="t" r="r" b="b"/>
              <a:pathLst>
                <a:path w="10398125" h="6827520">
                  <a:moveTo>
                    <a:pt x="10313822" y="0"/>
                  </a:moveTo>
                  <a:lnTo>
                    <a:pt x="83767" y="0"/>
                  </a:lnTo>
                  <a:lnTo>
                    <a:pt x="51161" y="6582"/>
                  </a:lnTo>
                  <a:lnTo>
                    <a:pt x="24534" y="24534"/>
                  </a:lnTo>
                  <a:lnTo>
                    <a:pt x="6582" y="51161"/>
                  </a:lnTo>
                  <a:lnTo>
                    <a:pt x="0" y="83767"/>
                  </a:lnTo>
                  <a:lnTo>
                    <a:pt x="0" y="6743250"/>
                  </a:lnTo>
                  <a:lnTo>
                    <a:pt x="6582" y="6775856"/>
                  </a:lnTo>
                  <a:lnTo>
                    <a:pt x="24534" y="6802482"/>
                  </a:lnTo>
                  <a:lnTo>
                    <a:pt x="51161" y="6820434"/>
                  </a:lnTo>
                  <a:lnTo>
                    <a:pt x="83767" y="6827017"/>
                  </a:lnTo>
                  <a:lnTo>
                    <a:pt x="10313822" y="6827017"/>
                  </a:lnTo>
                  <a:lnTo>
                    <a:pt x="10346427" y="6820434"/>
                  </a:lnTo>
                  <a:lnTo>
                    <a:pt x="10373054" y="6802482"/>
                  </a:lnTo>
                  <a:lnTo>
                    <a:pt x="10391006" y="6775856"/>
                  </a:lnTo>
                  <a:lnTo>
                    <a:pt x="10397589" y="6743250"/>
                  </a:lnTo>
                  <a:lnTo>
                    <a:pt x="10397589" y="83767"/>
                  </a:lnTo>
                  <a:lnTo>
                    <a:pt x="10391006" y="51161"/>
                  </a:lnTo>
                  <a:lnTo>
                    <a:pt x="10373054" y="24534"/>
                  </a:lnTo>
                  <a:lnTo>
                    <a:pt x="10346427" y="6582"/>
                  </a:lnTo>
                  <a:lnTo>
                    <a:pt x="10313822" y="0"/>
                  </a:lnTo>
                  <a:close/>
                </a:path>
              </a:pathLst>
            </a:custGeom>
            <a:solidFill>
              <a:srgbClr val="EEEEEE"/>
            </a:solidFill>
          </p:spPr>
          <p:txBody>
            <a:bodyPr wrap="square" lIns="0" tIns="0" rIns="0" bIns="0" rtlCol="0"/>
            <a:lstStyle/>
            <a:p>
              <a:endParaRPr dirty="0"/>
            </a:p>
          </p:txBody>
        </p:sp>
        <p:sp>
          <p:nvSpPr>
            <p:cNvPr id="6" name="object 6"/>
            <p:cNvSpPr/>
            <p:nvPr/>
          </p:nvSpPr>
          <p:spPr>
            <a:xfrm>
              <a:off x="8659419" y="8920867"/>
              <a:ext cx="10398125" cy="21590"/>
            </a:xfrm>
            <a:custGeom>
              <a:avLst/>
              <a:gdLst/>
              <a:ahLst/>
              <a:cxnLst/>
              <a:rect l="l" t="t" r="r" b="b"/>
              <a:pathLst>
                <a:path w="10398125" h="21590">
                  <a:moveTo>
                    <a:pt x="10397592" y="0"/>
                  </a:moveTo>
                  <a:lnTo>
                    <a:pt x="0" y="0"/>
                  </a:lnTo>
                  <a:lnTo>
                    <a:pt x="0" y="11430"/>
                  </a:lnTo>
                  <a:lnTo>
                    <a:pt x="0" y="21590"/>
                  </a:lnTo>
                  <a:lnTo>
                    <a:pt x="10397592" y="21590"/>
                  </a:lnTo>
                  <a:lnTo>
                    <a:pt x="10397592" y="11430"/>
                  </a:lnTo>
                  <a:lnTo>
                    <a:pt x="10397592" y="0"/>
                  </a:lnTo>
                  <a:close/>
                </a:path>
              </a:pathLst>
            </a:custGeom>
            <a:solidFill>
              <a:srgbClr val="000000">
                <a:alpha val="19999"/>
              </a:srgbClr>
            </a:solidFill>
          </p:spPr>
          <p:txBody>
            <a:bodyPr wrap="square" lIns="0" tIns="0" rIns="0" bIns="0" rtlCol="0"/>
            <a:lstStyle/>
            <a:p>
              <a:endParaRPr dirty="0"/>
            </a:p>
          </p:txBody>
        </p:sp>
        <p:sp>
          <p:nvSpPr>
            <p:cNvPr id="7" name="object 7"/>
            <p:cNvSpPr/>
            <p:nvPr/>
          </p:nvSpPr>
          <p:spPr>
            <a:xfrm>
              <a:off x="17381670" y="4523422"/>
              <a:ext cx="670560" cy="4408805"/>
            </a:xfrm>
            <a:custGeom>
              <a:avLst/>
              <a:gdLst/>
              <a:ahLst/>
              <a:cxnLst/>
              <a:rect l="l" t="t" r="r" b="b"/>
              <a:pathLst>
                <a:path w="670559" h="4408805">
                  <a:moveTo>
                    <a:pt x="670136" y="0"/>
                  </a:moveTo>
                  <a:lnTo>
                    <a:pt x="0" y="0"/>
                  </a:lnTo>
                  <a:lnTo>
                    <a:pt x="0" y="4408242"/>
                  </a:lnTo>
                  <a:lnTo>
                    <a:pt x="670136" y="4408242"/>
                  </a:lnTo>
                  <a:lnTo>
                    <a:pt x="670136" y="0"/>
                  </a:lnTo>
                  <a:close/>
                </a:path>
              </a:pathLst>
            </a:custGeom>
            <a:solidFill>
              <a:srgbClr val="997BED"/>
            </a:solidFill>
          </p:spPr>
          <p:txBody>
            <a:bodyPr wrap="square" lIns="0" tIns="0" rIns="0" bIns="0" rtlCol="0"/>
            <a:lstStyle/>
            <a:p>
              <a:endParaRPr dirty="0"/>
            </a:p>
          </p:txBody>
        </p:sp>
        <p:sp>
          <p:nvSpPr>
            <p:cNvPr id="8" name="object 8"/>
            <p:cNvSpPr/>
            <p:nvPr/>
          </p:nvSpPr>
          <p:spPr>
            <a:xfrm>
              <a:off x="17353509" y="4123099"/>
              <a:ext cx="725170" cy="5220335"/>
            </a:xfrm>
            <a:custGeom>
              <a:avLst/>
              <a:gdLst/>
              <a:ahLst/>
              <a:cxnLst/>
              <a:rect l="l" t="t" r="r" b="b"/>
              <a:pathLst>
                <a:path w="725169" h="5220334">
                  <a:moveTo>
                    <a:pt x="160528" y="5132933"/>
                  </a:moveTo>
                  <a:lnTo>
                    <a:pt x="151511" y="5089626"/>
                  </a:lnTo>
                  <a:lnTo>
                    <a:pt x="139852" y="5071376"/>
                  </a:lnTo>
                  <a:lnTo>
                    <a:pt x="132994" y="5064518"/>
                  </a:lnTo>
                  <a:lnTo>
                    <a:pt x="131724" y="5063579"/>
                  </a:lnTo>
                  <a:lnTo>
                    <a:pt x="131724" y="5132933"/>
                  </a:lnTo>
                  <a:lnTo>
                    <a:pt x="130962" y="5144668"/>
                  </a:lnTo>
                  <a:lnTo>
                    <a:pt x="110693" y="5185207"/>
                  </a:lnTo>
                  <a:lnTo>
                    <a:pt x="80264" y="5194732"/>
                  </a:lnTo>
                  <a:lnTo>
                    <a:pt x="74066" y="5194338"/>
                  </a:lnTo>
                  <a:lnTo>
                    <a:pt x="72999" y="5194338"/>
                  </a:lnTo>
                  <a:lnTo>
                    <a:pt x="38176" y="5171821"/>
                  </a:lnTo>
                  <a:lnTo>
                    <a:pt x="28816" y="5132933"/>
                  </a:lnTo>
                  <a:lnTo>
                    <a:pt x="29184" y="5124183"/>
                  </a:lnTo>
                  <a:lnTo>
                    <a:pt x="47078" y="5083530"/>
                  </a:lnTo>
                  <a:lnTo>
                    <a:pt x="80264" y="5071376"/>
                  </a:lnTo>
                  <a:lnTo>
                    <a:pt x="91782" y="5072431"/>
                  </a:lnTo>
                  <a:lnTo>
                    <a:pt x="124053" y="5097437"/>
                  </a:lnTo>
                  <a:lnTo>
                    <a:pt x="131724" y="5132933"/>
                  </a:lnTo>
                  <a:lnTo>
                    <a:pt x="131724" y="5063579"/>
                  </a:lnTo>
                  <a:lnTo>
                    <a:pt x="92837" y="5047246"/>
                  </a:lnTo>
                  <a:lnTo>
                    <a:pt x="80264" y="5046523"/>
                  </a:lnTo>
                  <a:lnTo>
                    <a:pt x="67589" y="5047246"/>
                  </a:lnTo>
                  <a:lnTo>
                    <a:pt x="27381" y="5064518"/>
                  </a:lnTo>
                  <a:lnTo>
                    <a:pt x="4953" y="5099456"/>
                  </a:lnTo>
                  <a:lnTo>
                    <a:pt x="0" y="5132933"/>
                  </a:lnTo>
                  <a:lnTo>
                    <a:pt x="558" y="5144668"/>
                  </a:lnTo>
                  <a:lnTo>
                    <a:pt x="13868" y="5186007"/>
                  </a:lnTo>
                  <a:lnTo>
                    <a:pt x="45389" y="5213235"/>
                  </a:lnTo>
                  <a:lnTo>
                    <a:pt x="80264" y="5219801"/>
                  </a:lnTo>
                  <a:lnTo>
                    <a:pt x="92837" y="5219065"/>
                  </a:lnTo>
                  <a:lnTo>
                    <a:pt x="132994" y="5201717"/>
                  </a:lnTo>
                  <a:lnTo>
                    <a:pt x="155448" y="5166538"/>
                  </a:lnTo>
                  <a:lnTo>
                    <a:pt x="159956" y="5144668"/>
                  </a:lnTo>
                  <a:lnTo>
                    <a:pt x="160528" y="5132933"/>
                  </a:lnTo>
                  <a:close/>
                </a:path>
                <a:path w="725169" h="5220334">
                  <a:moveTo>
                    <a:pt x="183718" y="111696"/>
                  </a:moveTo>
                  <a:lnTo>
                    <a:pt x="158216" y="111696"/>
                  </a:lnTo>
                  <a:lnTo>
                    <a:pt x="158216" y="29895"/>
                  </a:lnTo>
                  <a:lnTo>
                    <a:pt x="158216" y="2197"/>
                  </a:lnTo>
                  <a:lnTo>
                    <a:pt x="137985" y="2197"/>
                  </a:lnTo>
                  <a:lnTo>
                    <a:pt x="137985" y="29895"/>
                  </a:lnTo>
                  <a:lnTo>
                    <a:pt x="137985" y="111696"/>
                  </a:lnTo>
                  <a:lnTo>
                    <a:pt x="79933" y="111696"/>
                  </a:lnTo>
                  <a:lnTo>
                    <a:pt x="137985" y="29895"/>
                  </a:lnTo>
                  <a:lnTo>
                    <a:pt x="137985" y="2197"/>
                  </a:lnTo>
                  <a:lnTo>
                    <a:pt x="137756" y="2197"/>
                  </a:lnTo>
                  <a:lnTo>
                    <a:pt x="60147" y="109943"/>
                  </a:lnTo>
                  <a:lnTo>
                    <a:pt x="60147" y="129946"/>
                  </a:lnTo>
                  <a:lnTo>
                    <a:pt x="137985" y="129946"/>
                  </a:lnTo>
                  <a:lnTo>
                    <a:pt x="137985" y="169964"/>
                  </a:lnTo>
                  <a:lnTo>
                    <a:pt x="158216" y="169964"/>
                  </a:lnTo>
                  <a:lnTo>
                    <a:pt x="158216" y="129946"/>
                  </a:lnTo>
                  <a:lnTo>
                    <a:pt x="183718" y="129946"/>
                  </a:lnTo>
                  <a:lnTo>
                    <a:pt x="183718" y="111696"/>
                  </a:lnTo>
                  <a:close/>
                </a:path>
                <a:path w="725169" h="5220334">
                  <a:moveTo>
                    <a:pt x="297599" y="5176253"/>
                  </a:moveTo>
                  <a:lnTo>
                    <a:pt x="269455" y="5176253"/>
                  </a:lnTo>
                  <a:lnTo>
                    <a:pt x="267843" y="5182857"/>
                  </a:lnTo>
                  <a:lnTo>
                    <a:pt x="264464" y="5188064"/>
                  </a:lnTo>
                  <a:lnTo>
                    <a:pt x="259334" y="5191874"/>
                  </a:lnTo>
                  <a:lnTo>
                    <a:pt x="254355" y="5195684"/>
                  </a:lnTo>
                  <a:lnTo>
                    <a:pt x="248119" y="5197589"/>
                  </a:lnTo>
                  <a:lnTo>
                    <a:pt x="233908" y="5197589"/>
                  </a:lnTo>
                  <a:lnTo>
                    <a:pt x="227888" y="5195824"/>
                  </a:lnTo>
                  <a:lnTo>
                    <a:pt x="217335" y="5188788"/>
                  </a:lnTo>
                  <a:lnTo>
                    <a:pt x="213233" y="5183810"/>
                  </a:lnTo>
                  <a:lnTo>
                    <a:pt x="207365" y="5170906"/>
                  </a:lnTo>
                  <a:lnTo>
                    <a:pt x="205905" y="5163426"/>
                  </a:lnTo>
                  <a:lnTo>
                    <a:pt x="205905" y="5146713"/>
                  </a:lnTo>
                  <a:lnTo>
                    <a:pt x="207365" y="5139461"/>
                  </a:lnTo>
                  <a:lnTo>
                    <a:pt x="213233" y="5126850"/>
                  </a:lnTo>
                  <a:lnTo>
                    <a:pt x="217335" y="5122024"/>
                  </a:lnTo>
                  <a:lnTo>
                    <a:pt x="222618" y="5118646"/>
                  </a:lnTo>
                  <a:lnTo>
                    <a:pt x="227888" y="5115128"/>
                  </a:lnTo>
                  <a:lnTo>
                    <a:pt x="233908" y="5113363"/>
                  </a:lnTo>
                  <a:lnTo>
                    <a:pt x="247535" y="5113363"/>
                  </a:lnTo>
                  <a:lnTo>
                    <a:pt x="253657" y="5115128"/>
                  </a:lnTo>
                  <a:lnTo>
                    <a:pt x="253504" y="5115128"/>
                  </a:lnTo>
                  <a:lnTo>
                    <a:pt x="258241" y="5118430"/>
                  </a:lnTo>
                  <a:lnTo>
                    <a:pt x="263220" y="5121795"/>
                  </a:lnTo>
                  <a:lnTo>
                    <a:pt x="266738" y="5126558"/>
                  </a:lnTo>
                  <a:lnTo>
                    <a:pt x="268795" y="5132717"/>
                  </a:lnTo>
                  <a:lnTo>
                    <a:pt x="296938" y="5132717"/>
                  </a:lnTo>
                  <a:lnTo>
                    <a:pt x="269468" y="5098008"/>
                  </a:lnTo>
                  <a:lnTo>
                    <a:pt x="240652" y="5091823"/>
                  </a:lnTo>
                  <a:lnTo>
                    <a:pt x="231889" y="5092331"/>
                  </a:lnTo>
                  <a:lnTo>
                    <a:pt x="196456" y="5109515"/>
                  </a:lnTo>
                  <a:lnTo>
                    <a:pt x="179997" y="5146052"/>
                  </a:lnTo>
                  <a:lnTo>
                    <a:pt x="179514" y="5154930"/>
                  </a:lnTo>
                  <a:lnTo>
                    <a:pt x="179959" y="5163426"/>
                  </a:lnTo>
                  <a:lnTo>
                    <a:pt x="196456" y="5201488"/>
                  </a:lnTo>
                  <a:lnTo>
                    <a:pt x="231889" y="5218849"/>
                  </a:lnTo>
                  <a:lnTo>
                    <a:pt x="240652" y="5219357"/>
                  </a:lnTo>
                  <a:lnTo>
                    <a:pt x="251231" y="5218646"/>
                  </a:lnTo>
                  <a:lnTo>
                    <a:pt x="288112" y="5197589"/>
                  </a:lnTo>
                  <a:lnTo>
                    <a:pt x="297599" y="5176253"/>
                  </a:lnTo>
                  <a:close/>
                </a:path>
                <a:path w="725169" h="5220334">
                  <a:moveTo>
                    <a:pt x="319976" y="45288"/>
                  </a:moveTo>
                  <a:lnTo>
                    <a:pt x="317373" y="35394"/>
                  </a:lnTo>
                  <a:lnTo>
                    <a:pt x="313537" y="26606"/>
                  </a:lnTo>
                  <a:lnTo>
                    <a:pt x="308470" y="18910"/>
                  </a:lnTo>
                  <a:lnTo>
                    <a:pt x="307835" y="18249"/>
                  </a:lnTo>
                  <a:lnTo>
                    <a:pt x="302158" y="12306"/>
                  </a:lnTo>
                  <a:lnTo>
                    <a:pt x="294817" y="6921"/>
                  </a:lnTo>
                  <a:lnTo>
                    <a:pt x="286435" y="3073"/>
                  </a:lnTo>
                  <a:lnTo>
                    <a:pt x="277012" y="762"/>
                  </a:lnTo>
                  <a:lnTo>
                    <a:pt x="266534" y="0"/>
                  </a:lnTo>
                  <a:lnTo>
                    <a:pt x="252031" y="1574"/>
                  </a:lnTo>
                  <a:lnTo>
                    <a:pt x="220357" y="25285"/>
                  </a:lnTo>
                  <a:lnTo>
                    <a:pt x="206248" y="71577"/>
                  </a:lnTo>
                  <a:lnTo>
                    <a:pt x="206133" y="72288"/>
                  </a:lnTo>
                  <a:lnTo>
                    <a:pt x="205460" y="97193"/>
                  </a:lnTo>
                  <a:lnTo>
                    <a:pt x="206044" y="107950"/>
                  </a:lnTo>
                  <a:lnTo>
                    <a:pt x="206121" y="109461"/>
                  </a:lnTo>
                  <a:lnTo>
                    <a:pt x="220141" y="150406"/>
                  </a:lnTo>
                  <a:lnTo>
                    <a:pt x="266103" y="172173"/>
                  </a:lnTo>
                  <a:lnTo>
                    <a:pt x="273697" y="171716"/>
                  </a:lnTo>
                  <a:lnTo>
                    <a:pt x="306705" y="153924"/>
                  </a:lnTo>
                  <a:lnTo>
                    <a:pt x="309410" y="150609"/>
                  </a:lnTo>
                  <a:lnTo>
                    <a:pt x="313156" y="144462"/>
                  </a:lnTo>
                  <a:lnTo>
                    <a:pt x="316141" y="137795"/>
                  </a:lnTo>
                  <a:lnTo>
                    <a:pt x="318274" y="130771"/>
                  </a:lnTo>
                  <a:lnTo>
                    <a:pt x="319493" y="123723"/>
                  </a:lnTo>
                  <a:lnTo>
                    <a:pt x="319544" y="123431"/>
                  </a:lnTo>
                  <a:lnTo>
                    <a:pt x="319925" y="116535"/>
                  </a:lnTo>
                  <a:lnTo>
                    <a:pt x="319976" y="115658"/>
                  </a:lnTo>
                  <a:lnTo>
                    <a:pt x="319646" y="109461"/>
                  </a:lnTo>
                  <a:lnTo>
                    <a:pt x="319557" y="107950"/>
                  </a:lnTo>
                  <a:lnTo>
                    <a:pt x="318427" y="101257"/>
                  </a:lnTo>
                  <a:lnTo>
                    <a:pt x="318325" y="100647"/>
                  </a:lnTo>
                  <a:lnTo>
                    <a:pt x="316268" y="93764"/>
                  </a:lnTo>
                  <a:lnTo>
                    <a:pt x="313372" y="87287"/>
                  </a:lnTo>
                  <a:lnTo>
                    <a:pt x="309829" y="81521"/>
                  </a:lnTo>
                  <a:lnTo>
                    <a:pt x="309740" y="81368"/>
                  </a:lnTo>
                  <a:lnTo>
                    <a:pt x="307721" y="78930"/>
                  </a:lnTo>
                  <a:lnTo>
                    <a:pt x="305409" y="76136"/>
                  </a:lnTo>
                  <a:lnTo>
                    <a:pt x="300393" y="71577"/>
                  </a:lnTo>
                  <a:lnTo>
                    <a:pt x="299681" y="71107"/>
                  </a:lnTo>
                  <a:lnTo>
                    <a:pt x="299681" y="115658"/>
                  </a:lnTo>
                  <a:lnTo>
                    <a:pt x="299681" y="123723"/>
                  </a:lnTo>
                  <a:lnTo>
                    <a:pt x="298348" y="129730"/>
                  </a:lnTo>
                  <a:lnTo>
                    <a:pt x="295567" y="135445"/>
                  </a:lnTo>
                  <a:lnTo>
                    <a:pt x="292925" y="141020"/>
                  </a:lnTo>
                  <a:lnTo>
                    <a:pt x="289039" y="145491"/>
                  </a:lnTo>
                  <a:lnTo>
                    <a:pt x="278663" y="152311"/>
                  </a:lnTo>
                  <a:lnTo>
                    <a:pt x="278523" y="152311"/>
                  </a:lnTo>
                  <a:lnTo>
                    <a:pt x="272770" y="153924"/>
                  </a:lnTo>
                  <a:lnTo>
                    <a:pt x="258546" y="153924"/>
                  </a:lnTo>
                  <a:lnTo>
                    <a:pt x="251955" y="152311"/>
                  </a:lnTo>
                  <a:lnTo>
                    <a:pt x="227622" y="123723"/>
                  </a:lnTo>
                  <a:lnTo>
                    <a:pt x="227622" y="109461"/>
                  </a:lnTo>
                  <a:lnTo>
                    <a:pt x="246710" y="83553"/>
                  </a:lnTo>
                  <a:lnTo>
                    <a:pt x="252171" y="80543"/>
                  </a:lnTo>
                  <a:lnTo>
                    <a:pt x="258699" y="78930"/>
                  </a:lnTo>
                  <a:lnTo>
                    <a:pt x="265874" y="78930"/>
                  </a:lnTo>
                  <a:lnTo>
                    <a:pt x="297434" y="101257"/>
                  </a:lnTo>
                  <a:lnTo>
                    <a:pt x="299681" y="115658"/>
                  </a:lnTo>
                  <a:lnTo>
                    <a:pt x="299681" y="71107"/>
                  </a:lnTo>
                  <a:lnTo>
                    <a:pt x="266979" y="60680"/>
                  </a:lnTo>
                  <a:lnTo>
                    <a:pt x="253466" y="62115"/>
                  </a:lnTo>
                  <a:lnTo>
                    <a:pt x="241973" y="66408"/>
                  </a:lnTo>
                  <a:lnTo>
                    <a:pt x="232473" y="73545"/>
                  </a:lnTo>
                  <a:lnTo>
                    <a:pt x="224980" y="83553"/>
                  </a:lnTo>
                  <a:lnTo>
                    <a:pt x="225082" y="81368"/>
                  </a:lnTo>
                  <a:lnTo>
                    <a:pt x="225183" y="78930"/>
                  </a:lnTo>
                  <a:lnTo>
                    <a:pt x="225310" y="76136"/>
                  </a:lnTo>
                  <a:lnTo>
                    <a:pt x="225412" y="73545"/>
                  </a:lnTo>
                  <a:lnTo>
                    <a:pt x="225501" y="71577"/>
                  </a:lnTo>
                  <a:lnTo>
                    <a:pt x="225628" y="68732"/>
                  </a:lnTo>
                  <a:lnTo>
                    <a:pt x="227558" y="55740"/>
                  </a:lnTo>
                  <a:lnTo>
                    <a:pt x="248399" y="22479"/>
                  </a:lnTo>
                  <a:lnTo>
                    <a:pt x="266534" y="18249"/>
                  </a:lnTo>
                  <a:lnTo>
                    <a:pt x="275780" y="18249"/>
                  </a:lnTo>
                  <a:lnTo>
                    <a:pt x="283171" y="20523"/>
                  </a:lnTo>
                  <a:lnTo>
                    <a:pt x="294322" y="29603"/>
                  </a:lnTo>
                  <a:lnTo>
                    <a:pt x="298348" y="36347"/>
                  </a:lnTo>
                  <a:lnTo>
                    <a:pt x="300837" y="45288"/>
                  </a:lnTo>
                  <a:lnTo>
                    <a:pt x="319976" y="45288"/>
                  </a:lnTo>
                  <a:close/>
                </a:path>
                <a:path w="725169" h="5220334">
                  <a:moveTo>
                    <a:pt x="380339" y="5094021"/>
                  </a:moveTo>
                  <a:lnTo>
                    <a:pt x="355269" y="5094021"/>
                  </a:lnTo>
                  <a:lnTo>
                    <a:pt x="355269" y="5049164"/>
                  </a:lnTo>
                  <a:lnTo>
                    <a:pt x="329323" y="5049164"/>
                  </a:lnTo>
                  <a:lnTo>
                    <a:pt x="329323" y="5094021"/>
                  </a:lnTo>
                  <a:lnTo>
                    <a:pt x="310845" y="5094021"/>
                  </a:lnTo>
                  <a:lnTo>
                    <a:pt x="310845" y="5115572"/>
                  </a:lnTo>
                  <a:lnTo>
                    <a:pt x="329323" y="5115572"/>
                  </a:lnTo>
                  <a:lnTo>
                    <a:pt x="329323" y="5198681"/>
                  </a:lnTo>
                  <a:lnTo>
                    <a:pt x="331736" y="5205946"/>
                  </a:lnTo>
                  <a:lnTo>
                    <a:pt x="341414" y="5214734"/>
                  </a:lnTo>
                  <a:lnTo>
                    <a:pt x="348602" y="5216931"/>
                  </a:lnTo>
                  <a:lnTo>
                    <a:pt x="380111" y="5216931"/>
                  </a:lnTo>
                  <a:lnTo>
                    <a:pt x="380111" y="5195163"/>
                  </a:lnTo>
                  <a:lnTo>
                    <a:pt x="362153" y="5195163"/>
                  </a:lnTo>
                  <a:lnTo>
                    <a:pt x="358927" y="5194071"/>
                  </a:lnTo>
                  <a:lnTo>
                    <a:pt x="357466" y="5191874"/>
                  </a:lnTo>
                  <a:lnTo>
                    <a:pt x="355993" y="5189525"/>
                  </a:lnTo>
                  <a:lnTo>
                    <a:pt x="355269" y="5186007"/>
                  </a:lnTo>
                  <a:lnTo>
                    <a:pt x="355269" y="5115572"/>
                  </a:lnTo>
                  <a:lnTo>
                    <a:pt x="380339" y="5115572"/>
                  </a:lnTo>
                  <a:lnTo>
                    <a:pt x="380339" y="5094021"/>
                  </a:lnTo>
                  <a:close/>
                </a:path>
                <a:path w="725169" h="5220334">
                  <a:moveTo>
                    <a:pt x="441896" y="5066309"/>
                  </a:moveTo>
                  <a:lnTo>
                    <a:pt x="439991" y="5059565"/>
                  </a:lnTo>
                  <a:lnTo>
                    <a:pt x="436181" y="5054435"/>
                  </a:lnTo>
                  <a:lnTo>
                    <a:pt x="432511" y="5049304"/>
                  </a:lnTo>
                  <a:lnTo>
                    <a:pt x="427316" y="5046738"/>
                  </a:lnTo>
                  <a:lnTo>
                    <a:pt x="415290" y="5046738"/>
                  </a:lnTo>
                  <a:lnTo>
                    <a:pt x="411035" y="5048288"/>
                  </a:lnTo>
                  <a:lnTo>
                    <a:pt x="407809" y="5051361"/>
                  </a:lnTo>
                  <a:lnTo>
                    <a:pt x="404736" y="5054435"/>
                  </a:lnTo>
                  <a:lnTo>
                    <a:pt x="403199" y="5058473"/>
                  </a:lnTo>
                  <a:lnTo>
                    <a:pt x="403199" y="5067998"/>
                  </a:lnTo>
                  <a:lnTo>
                    <a:pt x="413169" y="5078844"/>
                  </a:lnTo>
                  <a:lnTo>
                    <a:pt x="421665" y="5078844"/>
                  </a:lnTo>
                  <a:lnTo>
                    <a:pt x="425107" y="5077155"/>
                  </a:lnTo>
                  <a:lnTo>
                    <a:pt x="427164" y="5073789"/>
                  </a:lnTo>
                  <a:lnTo>
                    <a:pt x="427456" y="5075542"/>
                  </a:lnTo>
                  <a:lnTo>
                    <a:pt x="404291" y="5100612"/>
                  </a:lnTo>
                  <a:lnTo>
                    <a:pt x="404291" y="5114023"/>
                  </a:lnTo>
                  <a:lnTo>
                    <a:pt x="439585" y="5089068"/>
                  </a:lnTo>
                  <a:lnTo>
                    <a:pt x="441579" y="5078844"/>
                  </a:lnTo>
                  <a:lnTo>
                    <a:pt x="441680" y="5077523"/>
                  </a:lnTo>
                  <a:lnTo>
                    <a:pt x="441731" y="5076799"/>
                  </a:lnTo>
                  <a:lnTo>
                    <a:pt x="441833" y="5075542"/>
                  </a:lnTo>
                  <a:lnTo>
                    <a:pt x="441896" y="5073789"/>
                  </a:lnTo>
                  <a:lnTo>
                    <a:pt x="441896" y="5066309"/>
                  </a:lnTo>
                  <a:close/>
                </a:path>
                <a:path w="725169" h="5220334">
                  <a:moveTo>
                    <a:pt x="460629" y="120053"/>
                  </a:moveTo>
                  <a:lnTo>
                    <a:pt x="442264" y="83997"/>
                  </a:lnTo>
                  <a:lnTo>
                    <a:pt x="440397" y="82994"/>
                  </a:lnTo>
                  <a:lnTo>
                    <a:pt x="440397" y="120053"/>
                  </a:lnTo>
                  <a:lnTo>
                    <a:pt x="439750" y="127431"/>
                  </a:lnTo>
                  <a:lnTo>
                    <a:pt x="410870" y="153365"/>
                  </a:lnTo>
                  <a:lnTo>
                    <a:pt x="403009" y="153924"/>
                  </a:lnTo>
                  <a:lnTo>
                    <a:pt x="395135" y="153365"/>
                  </a:lnTo>
                  <a:lnTo>
                    <a:pt x="366280" y="127647"/>
                  </a:lnTo>
                  <a:lnTo>
                    <a:pt x="365633" y="120053"/>
                  </a:lnTo>
                  <a:lnTo>
                    <a:pt x="366268" y="112953"/>
                  </a:lnTo>
                  <a:lnTo>
                    <a:pt x="394881" y="87426"/>
                  </a:lnTo>
                  <a:lnTo>
                    <a:pt x="403009" y="86855"/>
                  </a:lnTo>
                  <a:lnTo>
                    <a:pt x="411149" y="87426"/>
                  </a:lnTo>
                  <a:lnTo>
                    <a:pt x="439712" y="112801"/>
                  </a:lnTo>
                  <a:lnTo>
                    <a:pt x="439762" y="112953"/>
                  </a:lnTo>
                  <a:lnTo>
                    <a:pt x="440397" y="120053"/>
                  </a:lnTo>
                  <a:lnTo>
                    <a:pt x="440397" y="82994"/>
                  </a:lnTo>
                  <a:lnTo>
                    <a:pt x="436029" y="80645"/>
                  </a:lnTo>
                  <a:lnTo>
                    <a:pt x="428955" y="78270"/>
                  </a:lnTo>
                  <a:lnTo>
                    <a:pt x="436727" y="76225"/>
                  </a:lnTo>
                  <a:lnTo>
                    <a:pt x="442810" y="72047"/>
                  </a:lnTo>
                  <a:lnTo>
                    <a:pt x="443217" y="71462"/>
                  </a:lnTo>
                  <a:lnTo>
                    <a:pt x="451612" y="59436"/>
                  </a:lnTo>
                  <a:lnTo>
                    <a:pt x="453809" y="52552"/>
                  </a:lnTo>
                  <a:lnTo>
                    <a:pt x="453809" y="36283"/>
                  </a:lnTo>
                  <a:lnTo>
                    <a:pt x="451612" y="28511"/>
                  </a:lnTo>
                  <a:lnTo>
                    <a:pt x="447205" y="21767"/>
                  </a:lnTo>
                  <a:lnTo>
                    <a:pt x="445046" y="18249"/>
                  </a:lnTo>
                  <a:lnTo>
                    <a:pt x="442963" y="14871"/>
                  </a:lnTo>
                  <a:lnTo>
                    <a:pt x="436943" y="9525"/>
                  </a:lnTo>
                  <a:lnTo>
                    <a:pt x="433578" y="7874"/>
                  </a:lnTo>
                  <a:lnTo>
                    <a:pt x="433578" y="37236"/>
                  </a:lnTo>
                  <a:lnTo>
                    <a:pt x="433578" y="53505"/>
                  </a:lnTo>
                  <a:lnTo>
                    <a:pt x="430860" y="59956"/>
                  </a:lnTo>
                  <a:lnTo>
                    <a:pt x="420166" y="69189"/>
                  </a:lnTo>
                  <a:lnTo>
                    <a:pt x="412686" y="71462"/>
                  </a:lnTo>
                  <a:lnTo>
                    <a:pt x="393344" y="71462"/>
                  </a:lnTo>
                  <a:lnTo>
                    <a:pt x="385787" y="69189"/>
                  </a:lnTo>
                  <a:lnTo>
                    <a:pt x="380365" y="64643"/>
                  </a:lnTo>
                  <a:lnTo>
                    <a:pt x="375081" y="59956"/>
                  </a:lnTo>
                  <a:lnTo>
                    <a:pt x="372452" y="53505"/>
                  </a:lnTo>
                  <a:lnTo>
                    <a:pt x="372452" y="37236"/>
                  </a:lnTo>
                  <a:lnTo>
                    <a:pt x="375234" y="30708"/>
                  </a:lnTo>
                  <a:lnTo>
                    <a:pt x="386372" y="20739"/>
                  </a:lnTo>
                  <a:lnTo>
                    <a:pt x="393776" y="18249"/>
                  </a:lnTo>
                  <a:lnTo>
                    <a:pt x="412254" y="18249"/>
                  </a:lnTo>
                  <a:lnTo>
                    <a:pt x="419646" y="20739"/>
                  </a:lnTo>
                  <a:lnTo>
                    <a:pt x="430796" y="30708"/>
                  </a:lnTo>
                  <a:lnTo>
                    <a:pt x="433578" y="37236"/>
                  </a:lnTo>
                  <a:lnTo>
                    <a:pt x="433578" y="7874"/>
                  </a:lnTo>
                  <a:lnTo>
                    <a:pt x="403009" y="0"/>
                  </a:lnTo>
                  <a:lnTo>
                    <a:pt x="395935" y="355"/>
                  </a:lnTo>
                  <a:lnTo>
                    <a:pt x="358597" y="21767"/>
                  </a:lnTo>
                  <a:lnTo>
                    <a:pt x="352221" y="36283"/>
                  </a:lnTo>
                  <a:lnTo>
                    <a:pt x="352221" y="52552"/>
                  </a:lnTo>
                  <a:lnTo>
                    <a:pt x="377063" y="78270"/>
                  </a:lnTo>
                  <a:lnTo>
                    <a:pt x="370001" y="80645"/>
                  </a:lnTo>
                  <a:lnTo>
                    <a:pt x="345922" y="112801"/>
                  </a:lnTo>
                  <a:lnTo>
                    <a:pt x="345401" y="120053"/>
                  </a:lnTo>
                  <a:lnTo>
                    <a:pt x="345846" y="127431"/>
                  </a:lnTo>
                  <a:lnTo>
                    <a:pt x="366534" y="161937"/>
                  </a:lnTo>
                  <a:lnTo>
                    <a:pt x="403009" y="172173"/>
                  </a:lnTo>
                  <a:lnTo>
                    <a:pt x="411327" y="171754"/>
                  </a:lnTo>
                  <a:lnTo>
                    <a:pt x="448322" y="153924"/>
                  </a:lnTo>
                  <a:lnTo>
                    <a:pt x="460171" y="127431"/>
                  </a:lnTo>
                  <a:lnTo>
                    <a:pt x="460629" y="120053"/>
                  </a:lnTo>
                  <a:close/>
                </a:path>
                <a:path w="725169" h="5220334">
                  <a:moveTo>
                    <a:pt x="511556" y="162636"/>
                  </a:moveTo>
                  <a:lnTo>
                    <a:pt x="511492" y="155460"/>
                  </a:lnTo>
                  <a:lnTo>
                    <a:pt x="510311" y="152666"/>
                  </a:lnTo>
                  <a:lnTo>
                    <a:pt x="507822" y="150177"/>
                  </a:lnTo>
                  <a:lnTo>
                    <a:pt x="505333" y="147535"/>
                  </a:lnTo>
                  <a:lnTo>
                    <a:pt x="502399" y="146227"/>
                  </a:lnTo>
                  <a:lnTo>
                    <a:pt x="495363" y="146227"/>
                  </a:lnTo>
                  <a:lnTo>
                    <a:pt x="492137" y="147535"/>
                  </a:lnTo>
                  <a:lnTo>
                    <a:pt x="486930" y="152450"/>
                  </a:lnTo>
                  <a:lnTo>
                    <a:pt x="485609" y="155460"/>
                  </a:lnTo>
                  <a:lnTo>
                    <a:pt x="485609" y="162636"/>
                  </a:lnTo>
                  <a:lnTo>
                    <a:pt x="486930" y="165785"/>
                  </a:lnTo>
                  <a:lnTo>
                    <a:pt x="489572" y="168427"/>
                  </a:lnTo>
                  <a:lnTo>
                    <a:pt x="492213" y="170916"/>
                  </a:lnTo>
                  <a:lnTo>
                    <a:pt x="495363" y="172173"/>
                  </a:lnTo>
                  <a:lnTo>
                    <a:pt x="502399" y="172173"/>
                  </a:lnTo>
                  <a:lnTo>
                    <a:pt x="505333" y="170916"/>
                  </a:lnTo>
                  <a:lnTo>
                    <a:pt x="507822" y="168427"/>
                  </a:lnTo>
                  <a:lnTo>
                    <a:pt x="510311" y="165785"/>
                  </a:lnTo>
                  <a:lnTo>
                    <a:pt x="511556" y="162636"/>
                  </a:lnTo>
                  <a:close/>
                </a:path>
                <a:path w="725169" h="5220334">
                  <a:moveTo>
                    <a:pt x="585431" y="5191874"/>
                  </a:moveTo>
                  <a:lnTo>
                    <a:pt x="506920" y="5191874"/>
                  </a:lnTo>
                  <a:lnTo>
                    <a:pt x="536613" y="5166144"/>
                  </a:lnTo>
                  <a:lnTo>
                    <a:pt x="545312" y="5158067"/>
                  </a:lnTo>
                  <a:lnTo>
                    <a:pt x="571296" y="5124424"/>
                  </a:lnTo>
                  <a:lnTo>
                    <a:pt x="577735" y="5096218"/>
                  </a:lnTo>
                  <a:lnTo>
                    <a:pt x="577430" y="5091125"/>
                  </a:lnTo>
                  <a:lnTo>
                    <a:pt x="577303" y="5088979"/>
                  </a:lnTo>
                  <a:lnTo>
                    <a:pt x="576021" y="5082197"/>
                  </a:lnTo>
                  <a:lnTo>
                    <a:pt x="573900" y="5075898"/>
                  </a:lnTo>
                  <a:lnTo>
                    <a:pt x="571246" y="5070716"/>
                  </a:lnTo>
                  <a:lnTo>
                    <a:pt x="570915" y="5070056"/>
                  </a:lnTo>
                  <a:lnTo>
                    <a:pt x="539026" y="5048288"/>
                  </a:lnTo>
                  <a:lnTo>
                    <a:pt x="524294" y="5046738"/>
                  </a:lnTo>
                  <a:lnTo>
                    <a:pt x="511606" y="5047729"/>
                  </a:lnTo>
                  <a:lnTo>
                    <a:pt x="475589" y="5071288"/>
                  </a:lnTo>
                  <a:lnTo>
                    <a:pt x="466140" y="5105946"/>
                  </a:lnTo>
                  <a:lnTo>
                    <a:pt x="466026" y="5106987"/>
                  </a:lnTo>
                  <a:lnTo>
                    <a:pt x="492188" y="5106987"/>
                  </a:lnTo>
                  <a:lnTo>
                    <a:pt x="495020" y="5091125"/>
                  </a:lnTo>
                  <a:lnTo>
                    <a:pt x="501319" y="5079784"/>
                  </a:lnTo>
                  <a:lnTo>
                    <a:pt x="511073" y="5072977"/>
                  </a:lnTo>
                  <a:lnTo>
                    <a:pt x="524294" y="5070716"/>
                  </a:lnTo>
                  <a:lnTo>
                    <a:pt x="533234" y="5070716"/>
                  </a:lnTo>
                  <a:lnTo>
                    <a:pt x="539978" y="5073205"/>
                  </a:lnTo>
                  <a:lnTo>
                    <a:pt x="544525" y="5078184"/>
                  </a:lnTo>
                  <a:lnTo>
                    <a:pt x="549224" y="5083022"/>
                  </a:lnTo>
                  <a:lnTo>
                    <a:pt x="551561" y="5089766"/>
                  </a:lnTo>
                  <a:lnTo>
                    <a:pt x="551561" y="5098415"/>
                  </a:lnTo>
                  <a:lnTo>
                    <a:pt x="533590" y="5135575"/>
                  </a:lnTo>
                  <a:lnTo>
                    <a:pt x="466242" y="5194947"/>
                  </a:lnTo>
                  <a:lnTo>
                    <a:pt x="466242" y="5216931"/>
                  </a:lnTo>
                  <a:lnTo>
                    <a:pt x="585431" y="5216931"/>
                  </a:lnTo>
                  <a:lnTo>
                    <a:pt x="585431" y="5191874"/>
                  </a:lnTo>
                  <a:close/>
                </a:path>
                <a:path w="725169" h="5220334">
                  <a:moveTo>
                    <a:pt x="653491" y="151714"/>
                  </a:moveTo>
                  <a:lnTo>
                    <a:pt x="564438" y="151714"/>
                  </a:lnTo>
                  <a:lnTo>
                    <a:pt x="602043" y="120497"/>
                  </a:lnTo>
                  <a:lnTo>
                    <a:pt x="611695" y="111937"/>
                  </a:lnTo>
                  <a:lnTo>
                    <a:pt x="638924" y="77647"/>
                  </a:lnTo>
                  <a:lnTo>
                    <a:pt x="645350" y="49034"/>
                  </a:lnTo>
                  <a:lnTo>
                    <a:pt x="644956" y="41897"/>
                  </a:lnTo>
                  <a:lnTo>
                    <a:pt x="643763" y="35229"/>
                  </a:lnTo>
                  <a:lnTo>
                    <a:pt x="641769" y="29032"/>
                  </a:lnTo>
                  <a:lnTo>
                    <a:pt x="638975" y="23304"/>
                  </a:lnTo>
                  <a:lnTo>
                    <a:pt x="636168" y="18465"/>
                  </a:lnTo>
                  <a:lnTo>
                    <a:pt x="634771" y="16052"/>
                  </a:lnTo>
                  <a:lnTo>
                    <a:pt x="593902" y="431"/>
                  </a:lnTo>
                  <a:lnTo>
                    <a:pt x="581901" y="1409"/>
                  </a:lnTo>
                  <a:lnTo>
                    <a:pt x="547052" y="24536"/>
                  </a:lnTo>
                  <a:lnTo>
                    <a:pt x="537603" y="58318"/>
                  </a:lnTo>
                  <a:lnTo>
                    <a:pt x="557834" y="58318"/>
                  </a:lnTo>
                  <a:lnTo>
                    <a:pt x="558990" y="49034"/>
                  </a:lnTo>
                  <a:lnTo>
                    <a:pt x="561136" y="40944"/>
                  </a:lnTo>
                  <a:lnTo>
                    <a:pt x="594118" y="18465"/>
                  </a:lnTo>
                  <a:lnTo>
                    <a:pt x="604240" y="18465"/>
                  </a:lnTo>
                  <a:lnTo>
                    <a:pt x="611936" y="21323"/>
                  </a:lnTo>
                  <a:lnTo>
                    <a:pt x="617207" y="27038"/>
                  </a:lnTo>
                  <a:lnTo>
                    <a:pt x="622490" y="32613"/>
                  </a:lnTo>
                  <a:lnTo>
                    <a:pt x="625132" y="40449"/>
                  </a:lnTo>
                  <a:lnTo>
                    <a:pt x="625132" y="50571"/>
                  </a:lnTo>
                  <a:lnTo>
                    <a:pt x="611352" y="86207"/>
                  </a:lnTo>
                  <a:lnTo>
                    <a:pt x="535851" y="151942"/>
                  </a:lnTo>
                  <a:lnTo>
                    <a:pt x="535851" y="169964"/>
                  </a:lnTo>
                  <a:lnTo>
                    <a:pt x="653491" y="169964"/>
                  </a:lnTo>
                  <a:lnTo>
                    <a:pt x="653491" y="151714"/>
                  </a:lnTo>
                  <a:close/>
                </a:path>
                <a:path w="725169" h="5220334">
                  <a:moveTo>
                    <a:pt x="724763" y="5159108"/>
                  </a:moveTo>
                  <a:lnTo>
                    <a:pt x="724395" y="5152212"/>
                  </a:lnTo>
                  <a:lnTo>
                    <a:pt x="724331" y="5150980"/>
                  </a:lnTo>
                  <a:lnTo>
                    <a:pt x="723049" y="5143335"/>
                  </a:lnTo>
                  <a:lnTo>
                    <a:pt x="699249" y="5109413"/>
                  </a:lnTo>
                  <a:lnTo>
                    <a:pt x="671550" y="5102149"/>
                  </a:lnTo>
                  <a:lnTo>
                    <a:pt x="665391" y="5102149"/>
                  </a:lnTo>
                  <a:lnTo>
                    <a:pt x="659447" y="5103330"/>
                  </a:lnTo>
                  <a:lnTo>
                    <a:pt x="648017" y="5108016"/>
                  </a:lnTo>
                  <a:lnTo>
                    <a:pt x="642962" y="5111242"/>
                  </a:lnTo>
                  <a:lnTo>
                    <a:pt x="638568" y="5115344"/>
                  </a:lnTo>
                  <a:lnTo>
                    <a:pt x="646036" y="5074234"/>
                  </a:lnTo>
                  <a:lnTo>
                    <a:pt x="717067" y="5074234"/>
                  </a:lnTo>
                  <a:lnTo>
                    <a:pt x="717067" y="5049164"/>
                  </a:lnTo>
                  <a:lnTo>
                    <a:pt x="625589" y="5049164"/>
                  </a:lnTo>
                  <a:lnTo>
                    <a:pt x="608215" y="5144376"/>
                  </a:lnTo>
                  <a:lnTo>
                    <a:pt x="636143" y="5144376"/>
                  </a:lnTo>
                  <a:lnTo>
                    <a:pt x="639076" y="5138509"/>
                  </a:lnTo>
                  <a:lnTo>
                    <a:pt x="643102" y="5133962"/>
                  </a:lnTo>
                  <a:lnTo>
                    <a:pt x="653364" y="5127510"/>
                  </a:lnTo>
                  <a:lnTo>
                    <a:pt x="659155" y="5125898"/>
                  </a:lnTo>
                  <a:lnTo>
                    <a:pt x="674992" y="5125898"/>
                  </a:lnTo>
                  <a:lnTo>
                    <a:pt x="697039" y="5159108"/>
                  </a:lnTo>
                  <a:lnTo>
                    <a:pt x="697052" y="5159324"/>
                  </a:lnTo>
                  <a:lnTo>
                    <a:pt x="696531" y="5166779"/>
                  </a:lnTo>
                  <a:lnTo>
                    <a:pt x="675500" y="5194503"/>
                  </a:lnTo>
                  <a:lnTo>
                    <a:pt x="657479" y="5194503"/>
                  </a:lnTo>
                  <a:lnTo>
                    <a:pt x="633945" y="5168125"/>
                  </a:lnTo>
                  <a:lnTo>
                    <a:pt x="606018" y="5168125"/>
                  </a:lnTo>
                  <a:lnTo>
                    <a:pt x="624598" y="5205501"/>
                  </a:lnTo>
                  <a:lnTo>
                    <a:pt x="664946" y="5219573"/>
                  </a:lnTo>
                  <a:lnTo>
                    <a:pt x="672020" y="5219179"/>
                  </a:lnTo>
                  <a:lnTo>
                    <a:pt x="673023" y="5219179"/>
                  </a:lnTo>
                  <a:lnTo>
                    <a:pt x="708050" y="5202644"/>
                  </a:lnTo>
                  <a:lnTo>
                    <a:pt x="714425" y="5194503"/>
                  </a:lnTo>
                  <a:lnTo>
                    <a:pt x="717067" y="5190325"/>
                  </a:lnTo>
                  <a:lnTo>
                    <a:pt x="720432" y="5183187"/>
                  </a:lnTo>
                  <a:lnTo>
                    <a:pt x="722833" y="5175593"/>
                  </a:lnTo>
                  <a:lnTo>
                    <a:pt x="724179" y="5168125"/>
                  </a:lnTo>
                  <a:lnTo>
                    <a:pt x="724281" y="5167566"/>
                  </a:lnTo>
                  <a:lnTo>
                    <a:pt x="724750" y="5159324"/>
                  </a:lnTo>
                  <a:lnTo>
                    <a:pt x="724763" y="5159108"/>
                  </a:lnTo>
                  <a:close/>
                </a:path>
              </a:pathLst>
            </a:custGeom>
            <a:solidFill>
              <a:srgbClr val="000000"/>
            </a:solidFill>
          </p:spPr>
          <p:txBody>
            <a:bodyPr wrap="square" lIns="0" tIns="0" rIns="0" bIns="0" rtlCol="0"/>
            <a:lstStyle/>
            <a:p>
              <a:endParaRPr dirty="0"/>
            </a:p>
          </p:txBody>
        </p:sp>
        <p:sp>
          <p:nvSpPr>
            <p:cNvPr id="9" name="object 9"/>
            <p:cNvSpPr/>
            <p:nvPr/>
          </p:nvSpPr>
          <p:spPr>
            <a:xfrm>
              <a:off x="16093750" y="6303473"/>
              <a:ext cx="670560" cy="2628265"/>
            </a:xfrm>
            <a:custGeom>
              <a:avLst/>
              <a:gdLst/>
              <a:ahLst/>
              <a:cxnLst/>
              <a:rect l="l" t="t" r="r" b="b"/>
              <a:pathLst>
                <a:path w="670559" h="2628265">
                  <a:moveTo>
                    <a:pt x="670136" y="0"/>
                  </a:moveTo>
                  <a:lnTo>
                    <a:pt x="0" y="0"/>
                  </a:lnTo>
                  <a:lnTo>
                    <a:pt x="0" y="2628192"/>
                  </a:lnTo>
                  <a:lnTo>
                    <a:pt x="670136" y="2628192"/>
                  </a:lnTo>
                  <a:lnTo>
                    <a:pt x="670136" y="0"/>
                  </a:lnTo>
                  <a:close/>
                </a:path>
              </a:pathLst>
            </a:custGeom>
            <a:solidFill>
              <a:srgbClr val="997BED"/>
            </a:solidFill>
          </p:spPr>
          <p:txBody>
            <a:bodyPr wrap="square" lIns="0" tIns="0" rIns="0" bIns="0" rtlCol="0"/>
            <a:lstStyle/>
            <a:p>
              <a:endParaRPr dirty="0"/>
            </a:p>
          </p:txBody>
        </p:sp>
        <p:sp>
          <p:nvSpPr>
            <p:cNvPr id="10" name="object 10"/>
            <p:cNvSpPr/>
            <p:nvPr/>
          </p:nvSpPr>
          <p:spPr>
            <a:xfrm>
              <a:off x="16052344" y="5903143"/>
              <a:ext cx="760730" cy="3482340"/>
            </a:xfrm>
            <a:custGeom>
              <a:avLst/>
              <a:gdLst/>
              <a:ahLst/>
              <a:cxnLst/>
              <a:rect l="l" t="t" r="r" b="b"/>
              <a:pathLst>
                <a:path w="760730" h="3482340">
                  <a:moveTo>
                    <a:pt x="133464" y="3388741"/>
                  </a:moveTo>
                  <a:lnTo>
                    <a:pt x="112572" y="3349891"/>
                  </a:lnTo>
                  <a:lnTo>
                    <a:pt x="64350" y="3336112"/>
                  </a:lnTo>
                  <a:lnTo>
                    <a:pt x="57162" y="3334283"/>
                  </a:lnTo>
                  <a:lnTo>
                    <a:pt x="33642" y="3305327"/>
                  </a:lnTo>
                  <a:lnTo>
                    <a:pt x="36271" y="3299980"/>
                  </a:lnTo>
                  <a:lnTo>
                    <a:pt x="46837" y="3292348"/>
                  </a:lnTo>
                  <a:lnTo>
                    <a:pt x="54013" y="3290443"/>
                  </a:lnTo>
                  <a:lnTo>
                    <a:pt x="72631" y="3290443"/>
                  </a:lnTo>
                  <a:lnTo>
                    <a:pt x="80772" y="3292716"/>
                  </a:lnTo>
                  <a:lnTo>
                    <a:pt x="87515" y="3297263"/>
                  </a:lnTo>
                  <a:lnTo>
                    <a:pt x="94259" y="3301657"/>
                  </a:lnTo>
                  <a:lnTo>
                    <a:pt x="98729" y="3308477"/>
                  </a:lnTo>
                  <a:lnTo>
                    <a:pt x="100926" y="3317710"/>
                  </a:lnTo>
                  <a:lnTo>
                    <a:pt x="128854" y="3317710"/>
                  </a:lnTo>
                  <a:lnTo>
                    <a:pt x="106641" y="3279457"/>
                  </a:lnTo>
                  <a:lnTo>
                    <a:pt x="63538" y="3266478"/>
                  </a:lnTo>
                  <a:lnTo>
                    <a:pt x="55410" y="3266833"/>
                  </a:lnTo>
                  <a:lnTo>
                    <a:pt x="17272" y="3283534"/>
                  </a:lnTo>
                  <a:lnTo>
                    <a:pt x="5715" y="3314636"/>
                  </a:lnTo>
                  <a:lnTo>
                    <a:pt x="6184" y="3321964"/>
                  </a:lnTo>
                  <a:lnTo>
                    <a:pt x="33197" y="3353333"/>
                  </a:lnTo>
                  <a:lnTo>
                    <a:pt x="72707" y="3363671"/>
                  </a:lnTo>
                  <a:lnTo>
                    <a:pt x="80403" y="3365716"/>
                  </a:lnTo>
                  <a:lnTo>
                    <a:pt x="85966" y="3367621"/>
                  </a:lnTo>
                  <a:lnTo>
                    <a:pt x="91541" y="3369386"/>
                  </a:lnTo>
                  <a:lnTo>
                    <a:pt x="96164" y="3372104"/>
                  </a:lnTo>
                  <a:lnTo>
                    <a:pt x="99822" y="3375761"/>
                  </a:lnTo>
                  <a:lnTo>
                    <a:pt x="103632" y="3379432"/>
                  </a:lnTo>
                  <a:lnTo>
                    <a:pt x="105537" y="3384334"/>
                  </a:lnTo>
                  <a:lnTo>
                    <a:pt x="105537" y="3398850"/>
                  </a:lnTo>
                  <a:lnTo>
                    <a:pt x="102539" y="3405149"/>
                  </a:lnTo>
                  <a:lnTo>
                    <a:pt x="90512" y="3413658"/>
                  </a:lnTo>
                  <a:lnTo>
                    <a:pt x="82448" y="3415779"/>
                  </a:lnTo>
                  <a:lnTo>
                    <a:pt x="72339" y="3415779"/>
                  </a:lnTo>
                  <a:lnTo>
                    <a:pt x="34188" y="3398405"/>
                  </a:lnTo>
                  <a:lnTo>
                    <a:pt x="28359" y="3383673"/>
                  </a:lnTo>
                  <a:lnTo>
                    <a:pt x="0" y="3383673"/>
                  </a:lnTo>
                  <a:lnTo>
                    <a:pt x="18427" y="3421621"/>
                  </a:lnTo>
                  <a:lnTo>
                    <a:pt x="54965" y="3438321"/>
                  </a:lnTo>
                  <a:lnTo>
                    <a:pt x="71894" y="3439757"/>
                  </a:lnTo>
                  <a:lnTo>
                    <a:pt x="85699" y="3438893"/>
                  </a:lnTo>
                  <a:lnTo>
                    <a:pt x="124320" y="3418586"/>
                  </a:lnTo>
                  <a:lnTo>
                    <a:pt x="125945" y="3415779"/>
                  </a:lnTo>
                  <a:lnTo>
                    <a:pt x="129400" y="3409848"/>
                  </a:lnTo>
                  <a:lnTo>
                    <a:pt x="132448" y="3399891"/>
                  </a:lnTo>
                  <a:lnTo>
                    <a:pt x="133464" y="3388741"/>
                  </a:lnTo>
                  <a:close/>
                </a:path>
                <a:path w="760730" h="3482340">
                  <a:moveTo>
                    <a:pt x="194106" y="151726"/>
                  </a:moveTo>
                  <a:lnTo>
                    <a:pt x="105054" y="151726"/>
                  </a:lnTo>
                  <a:lnTo>
                    <a:pt x="142659" y="120497"/>
                  </a:lnTo>
                  <a:lnTo>
                    <a:pt x="152311" y="111937"/>
                  </a:lnTo>
                  <a:lnTo>
                    <a:pt x="179539" y="77647"/>
                  </a:lnTo>
                  <a:lnTo>
                    <a:pt x="185966" y="49034"/>
                  </a:lnTo>
                  <a:lnTo>
                    <a:pt x="185572" y="41910"/>
                  </a:lnTo>
                  <a:lnTo>
                    <a:pt x="184378" y="35242"/>
                  </a:lnTo>
                  <a:lnTo>
                    <a:pt x="182384" y="29044"/>
                  </a:lnTo>
                  <a:lnTo>
                    <a:pt x="179590" y="23304"/>
                  </a:lnTo>
                  <a:lnTo>
                    <a:pt x="176784" y="18478"/>
                  </a:lnTo>
                  <a:lnTo>
                    <a:pt x="175387" y="16052"/>
                  </a:lnTo>
                  <a:lnTo>
                    <a:pt x="134518" y="444"/>
                  </a:lnTo>
                  <a:lnTo>
                    <a:pt x="122516" y="1422"/>
                  </a:lnTo>
                  <a:lnTo>
                    <a:pt x="87668" y="24549"/>
                  </a:lnTo>
                  <a:lnTo>
                    <a:pt x="78219" y="58331"/>
                  </a:lnTo>
                  <a:lnTo>
                    <a:pt x="98450" y="58331"/>
                  </a:lnTo>
                  <a:lnTo>
                    <a:pt x="99606" y="49034"/>
                  </a:lnTo>
                  <a:lnTo>
                    <a:pt x="101752" y="40957"/>
                  </a:lnTo>
                  <a:lnTo>
                    <a:pt x="134734" y="18478"/>
                  </a:lnTo>
                  <a:lnTo>
                    <a:pt x="144856" y="18478"/>
                  </a:lnTo>
                  <a:lnTo>
                    <a:pt x="152552" y="21336"/>
                  </a:lnTo>
                  <a:lnTo>
                    <a:pt x="157822" y="27051"/>
                  </a:lnTo>
                  <a:lnTo>
                    <a:pt x="163106" y="32613"/>
                  </a:lnTo>
                  <a:lnTo>
                    <a:pt x="165747" y="40462"/>
                  </a:lnTo>
                  <a:lnTo>
                    <a:pt x="165747" y="50571"/>
                  </a:lnTo>
                  <a:lnTo>
                    <a:pt x="151968" y="86207"/>
                  </a:lnTo>
                  <a:lnTo>
                    <a:pt x="76466" y="151942"/>
                  </a:lnTo>
                  <a:lnTo>
                    <a:pt x="76466" y="169976"/>
                  </a:lnTo>
                  <a:lnTo>
                    <a:pt x="194106" y="169976"/>
                  </a:lnTo>
                  <a:lnTo>
                    <a:pt x="194106" y="151726"/>
                  </a:lnTo>
                  <a:close/>
                </a:path>
                <a:path w="760730" h="3482340">
                  <a:moveTo>
                    <a:pt x="274294" y="3374225"/>
                  </a:moveTo>
                  <a:lnTo>
                    <a:pt x="273761" y="3364395"/>
                  </a:lnTo>
                  <a:lnTo>
                    <a:pt x="273037" y="3360369"/>
                  </a:lnTo>
                  <a:lnTo>
                    <a:pt x="272237" y="3355822"/>
                  </a:lnTo>
                  <a:lnTo>
                    <a:pt x="260972" y="3332886"/>
                  </a:lnTo>
                  <a:lnTo>
                    <a:pt x="255930" y="3327438"/>
                  </a:lnTo>
                  <a:lnTo>
                    <a:pt x="249974" y="3322675"/>
                  </a:lnTo>
                  <a:lnTo>
                    <a:pt x="247243" y="3321100"/>
                  </a:lnTo>
                  <a:lnTo>
                    <a:pt x="247243" y="3360369"/>
                  </a:lnTo>
                  <a:lnTo>
                    <a:pt x="180403" y="3360369"/>
                  </a:lnTo>
                  <a:lnTo>
                    <a:pt x="181368" y="3355822"/>
                  </a:lnTo>
                  <a:lnTo>
                    <a:pt x="181495" y="3355365"/>
                  </a:lnTo>
                  <a:lnTo>
                    <a:pt x="182892" y="3351644"/>
                  </a:lnTo>
                  <a:lnTo>
                    <a:pt x="184797" y="3348710"/>
                  </a:lnTo>
                  <a:lnTo>
                    <a:pt x="187883" y="3343579"/>
                  </a:lnTo>
                  <a:lnTo>
                    <a:pt x="191909" y="3339706"/>
                  </a:lnTo>
                  <a:lnTo>
                    <a:pt x="196900" y="3337064"/>
                  </a:lnTo>
                  <a:lnTo>
                    <a:pt x="201879" y="3334283"/>
                  </a:lnTo>
                  <a:lnTo>
                    <a:pt x="207594" y="3332886"/>
                  </a:lnTo>
                  <a:lnTo>
                    <a:pt x="220345" y="3332886"/>
                  </a:lnTo>
                  <a:lnTo>
                    <a:pt x="226072" y="3334283"/>
                  </a:lnTo>
                  <a:lnTo>
                    <a:pt x="231203" y="3337064"/>
                  </a:lnTo>
                  <a:lnTo>
                    <a:pt x="236334" y="3339706"/>
                  </a:lnTo>
                  <a:lnTo>
                    <a:pt x="240360" y="3343579"/>
                  </a:lnTo>
                  <a:lnTo>
                    <a:pt x="243293" y="3348710"/>
                  </a:lnTo>
                  <a:lnTo>
                    <a:pt x="245160" y="3351644"/>
                  </a:lnTo>
                  <a:lnTo>
                    <a:pt x="245376" y="3352025"/>
                  </a:lnTo>
                  <a:lnTo>
                    <a:pt x="246507" y="3355365"/>
                  </a:lnTo>
                  <a:lnTo>
                    <a:pt x="246557" y="3355530"/>
                  </a:lnTo>
                  <a:lnTo>
                    <a:pt x="246659" y="3355822"/>
                  </a:lnTo>
                  <a:lnTo>
                    <a:pt x="247167" y="3359772"/>
                  </a:lnTo>
                  <a:lnTo>
                    <a:pt x="247243" y="3360369"/>
                  </a:lnTo>
                  <a:lnTo>
                    <a:pt x="247243" y="3321100"/>
                  </a:lnTo>
                  <a:lnTo>
                    <a:pt x="243293" y="3318814"/>
                  </a:lnTo>
                  <a:lnTo>
                    <a:pt x="236220" y="3315728"/>
                  </a:lnTo>
                  <a:lnTo>
                    <a:pt x="228828" y="3313531"/>
                  </a:lnTo>
                  <a:lnTo>
                    <a:pt x="221869" y="3312337"/>
                  </a:lnTo>
                  <a:lnTo>
                    <a:pt x="223393" y="3312337"/>
                  </a:lnTo>
                  <a:lnTo>
                    <a:pt x="213169" y="3311779"/>
                  </a:lnTo>
                  <a:lnTo>
                    <a:pt x="203835" y="3312337"/>
                  </a:lnTo>
                  <a:lnTo>
                    <a:pt x="195186" y="3314027"/>
                  </a:lnTo>
                  <a:lnTo>
                    <a:pt x="163220" y="3337534"/>
                  </a:lnTo>
                  <a:lnTo>
                    <a:pt x="152565" y="3374225"/>
                  </a:lnTo>
                  <a:lnTo>
                    <a:pt x="152476" y="3375977"/>
                  </a:lnTo>
                  <a:lnTo>
                    <a:pt x="152958" y="3384778"/>
                  </a:lnTo>
                  <a:lnTo>
                    <a:pt x="169405" y="3421329"/>
                  </a:lnTo>
                  <a:lnTo>
                    <a:pt x="205054" y="3438804"/>
                  </a:lnTo>
                  <a:lnTo>
                    <a:pt x="213829" y="3439312"/>
                  </a:lnTo>
                  <a:lnTo>
                    <a:pt x="224751" y="3438563"/>
                  </a:lnTo>
                  <a:lnTo>
                    <a:pt x="261569" y="3416668"/>
                  </a:lnTo>
                  <a:lnTo>
                    <a:pt x="272097" y="3396208"/>
                  </a:lnTo>
                  <a:lnTo>
                    <a:pt x="245275" y="3396208"/>
                  </a:lnTo>
                  <a:lnTo>
                    <a:pt x="242925" y="3402076"/>
                  </a:lnTo>
                  <a:lnTo>
                    <a:pt x="239039" y="3406991"/>
                  </a:lnTo>
                  <a:lnTo>
                    <a:pt x="228333" y="3414750"/>
                  </a:lnTo>
                  <a:lnTo>
                    <a:pt x="221957" y="3416668"/>
                  </a:lnTo>
                  <a:lnTo>
                    <a:pt x="207454" y="3416668"/>
                  </a:lnTo>
                  <a:lnTo>
                    <a:pt x="201383" y="3414750"/>
                  </a:lnTo>
                  <a:lnTo>
                    <a:pt x="201244" y="3414750"/>
                  </a:lnTo>
                  <a:lnTo>
                    <a:pt x="195580" y="3410724"/>
                  </a:lnTo>
                  <a:lnTo>
                    <a:pt x="190157" y="3406762"/>
                  </a:lnTo>
                  <a:lnTo>
                    <a:pt x="185978" y="3401339"/>
                  </a:lnTo>
                  <a:lnTo>
                    <a:pt x="183045" y="3394456"/>
                  </a:lnTo>
                  <a:lnTo>
                    <a:pt x="181140" y="3391077"/>
                  </a:lnTo>
                  <a:lnTo>
                    <a:pt x="179743" y="3386531"/>
                  </a:lnTo>
                  <a:lnTo>
                    <a:pt x="178866" y="3380816"/>
                  </a:lnTo>
                  <a:lnTo>
                    <a:pt x="274294" y="3380816"/>
                  </a:lnTo>
                  <a:lnTo>
                    <a:pt x="274294" y="3374225"/>
                  </a:lnTo>
                  <a:close/>
                </a:path>
                <a:path w="760730" h="3482340">
                  <a:moveTo>
                    <a:pt x="333654" y="2197"/>
                  </a:moveTo>
                  <a:lnTo>
                    <a:pt x="216674" y="2197"/>
                  </a:lnTo>
                  <a:lnTo>
                    <a:pt x="216674" y="20447"/>
                  </a:lnTo>
                  <a:lnTo>
                    <a:pt x="312331" y="20447"/>
                  </a:lnTo>
                  <a:lnTo>
                    <a:pt x="234048" y="169976"/>
                  </a:lnTo>
                  <a:lnTo>
                    <a:pt x="256260" y="169976"/>
                  </a:lnTo>
                  <a:lnTo>
                    <a:pt x="333654" y="19570"/>
                  </a:lnTo>
                  <a:lnTo>
                    <a:pt x="333654" y="2197"/>
                  </a:lnTo>
                  <a:close/>
                </a:path>
                <a:path w="760730" h="3482340">
                  <a:moveTo>
                    <a:pt x="414299" y="3375317"/>
                  </a:moveTo>
                  <a:lnTo>
                    <a:pt x="413931" y="3367405"/>
                  </a:lnTo>
                  <a:lnTo>
                    <a:pt x="413880" y="3366236"/>
                  </a:lnTo>
                  <a:lnTo>
                    <a:pt x="412597" y="3357676"/>
                  </a:lnTo>
                  <a:lnTo>
                    <a:pt x="400354" y="3330689"/>
                  </a:lnTo>
                  <a:lnTo>
                    <a:pt x="399300" y="3329254"/>
                  </a:lnTo>
                  <a:lnTo>
                    <a:pt x="394169" y="3324060"/>
                  </a:lnTo>
                  <a:lnTo>
                    <a:pt x="388353" y="3319691"/>
                  </a:lnTo>
                  <a:lnTo>
                    <a:pt x="388137" y="3319576"/>
                  </a:lnTo>
                  <a:lnTo>
                    <a:pt x="388137" y="3375317"/>
                  </a:lnTo>
                  <a:lnTo>
                    <a:pt x="387616" y="3383242"/>
                  </a:lnTo>
                  <a:lnTo>
                    <a:pt x="362140" y="3415931"/>
                  </a:lnTo>
                  <a:lnTo>
                    <a:pt x="354926" y="3416668"/>
                  </a:lnTo>
                  <a:lnTo>
                    <a:pt x="348335" y="3416668"/>
                  </a:lnTo>
                  <a:lnTo>
                    <a:pt x="320852" y="3383242"/>
                  </a:lnTo>
                  <a:lnTo>
                    <a:pt x="320852" y="3367405"/>
                  </a:lnTo>
                  <a:lnTo>
                    <a:pt x="342468" y="3335744"/>
                  </a:lnTo>
                  <a:lnTo>
                    <a:pt x="348335" y="3333978"/>
                  </a:lnTo>
                  <a:lnTo>
                    <a:pt x="354926" y="3333978"/>
                  </a:lnTo>
                  <a:lnTo>
                    <a:pt x="385876" y="3358883"/>
                  </a:lnTo>
                  <a:lnTo>
                    <a:pt x="388137" y="3375317"/>
                  </a:lnTo>
                  <a:lnTo>
                    <a:pt x="388137" y="3319576"/>
                  </a:lnTo>
                  <a:lnTo>
                    <a:pt x="382066" y="3316135"/>
                  </a:lnTo>
                  <a:lnTo>
                    <a:pt x="375272" y="3313595"/>
                  </a:lnTo>
                  <a:lnTo>
                    <a:pt x="367995" y="3312058"/>
                  </a:lnTo>
                  <a:lnTo>
                    <a:pt x="360210" y="3311550"/>
                  </a:lnTo>
                  <a:lnTo>
                    <a:pt x="352298" y="3311550"/>
                  </a:lnTo>
                  <a:lnTo>
                    <a:pt x="345478" y="3313023"/>
                  </a:lnTo>
                  <a:lnTo>
                    <a:pt x="339763" y="3315957"/>
                  </a:lnTo>
                  <a:lnTo>
                    <a:pt x="334187" y="3318738"/>
                  </a:lnTo>
                  <a:lnTo>
                    <a:pt x="328764" y="3323653"/>
                  </a:lnTo>
                  <a:lnTo>
                    <a:pt x="323494" y="3330689"/>
                  </a:lnTo>
                  <a:lnTo>
                    <a:pt x="323494" y="3313976"/>
                  </a:lnTo>
                  <a:lnTo>
                    <a:pt x="297548" y="3313976"/>
                  </a:lnTo>
                  <a:lnTo>
                    <a:pt x="297548" y="3481743"/>
                  </a:lnTo>
                  <a:lnTo>
                    <a:pt x="323494" y="3481743"/>
                  </a:lnTo>
                  <a:lnTo>
                    <a:pt x="323494" y="3420186"/>
                  </a:lnTo>
                  <a:lnTo>
                    <a:pt x="328764" y="3427222"/>
                  </a:lnTo>
                  <a:lnTo>
                    <a:pt x="334264" y="3432124"/>
                  </a:lnTo>
                  <a:lnTo>
                    <a:pt x="345694" y="3437699"/>
                  </a:lnTo>
                  <a:lnTo>
                    <a:pt x="352437" y="3439096"/>
                  </a:lnTo>
                  <a:lnTo>
                    <a:pt x="360210" y="3439096"/>
                  </a:lnTo>
                  <a:lnTo>
                    <a:pt x="399300" y="3421443"/>
                  </a:lnTo>
                  <a:lnTo>
                    <a:pt x="402793" y="3416668"/>
                  </a:lnTo>
                  <a:lnTo>
                    <a:pt x="403733" y="3415385"/>
                  </a:lnTo>
                  <a:lnTo>
                    <a:pt x="407492" y="3408527"/>
                  </a:lnTo>
                  <a:lnTo>
                    <a:pt x="410464" y="3401009"/>
                  </a:lnTo>
                  <a:lnTo>
                    <a:pt x="412597" y="3392970"/>
                  </a:lnTo>
                  <a:lnTo>
                    <a:pt x="413880" y="3384410"/>
                  </a:lnTo>
                  <a:lnTo>
                    <a:pt x="414299" y="3375317"/>
                  </a:lnTo>
                  <a:close/>
                </a:path>
                <a:path w="760730" h="3482340">
                  <a:moveTo>
                    <a:pt x="473875" y="120065"/>
                  </a:moveTo>
                  <a:lnTo>
                    <a:pt x="473354" y="112953"/>
                  </a:lnTo>
                  <a:lnTo>
                    <a:pt x="473354" y="112801"/>
                  </a:lnTo>
                  <a:lnTo>
                    <a:pt x="471779" y="105994"/>
                  </a:lnTo>
                  <a:lnTo>
                    <a:pt x="453644" y="82994"/>
                  </a:lnTo>
                  <a:lnTo>
                    <a:pt x="453644" y="120065"/>
                  </a:lnTo>
                  <a:lnTo>
                    <a:pt x="452996" y="127444"/>
                  </a:lnTo>
                  <a:lnTo>
                    <a:pt x="424116" y="153377"/>
                  </a:lnTo>
                  <a:lnTo>
                    <a:pt x="416255" y="153924"/>
                  </a:lnTo>
                  <a:lnTo>
                    <a:pt x="408381" y="153377"/>
                  </a:lnTo>
                  <a:lnTo>
                    <a:pt x="379526" y="127647"/>
                  </a:lnTo>
                  <a:lnTo>
                    <a:pt x="378879" y="120065"/>
                  </a:lnTo>
                  <a:lnTo>
                    <a:pt x="379514" y="112953"/>
                  </a:lnTo>
                  <a:lnTo>
                    <a:pt x="408127" y="87439"/>
                  </a:lnTo>
                  <a:lnTo>
                    <a:pt x="416255" y="86855"/>
                  </a:lnTo>
                  <a:lnTo>
                    <a:pt x="424395" y="87439"/>
                  </a:lnTo>
                  <a:lnTo>
                    <a:pt x="452958" y="112801"/>
                  </a:lnTo>
                  <a:lnTo>
                    <a:pt x="453009" y="112953"/>
                  </a:lnTo>
                  <a:lnTo>
                    <a:pt x="453644" y="120065"/>
                  </a:lnTo>
                  <a:lnTo>
                    <a:pt x="453644" y="82994"/>
                  </a:lnTo>
                  <a:lnTo>
                    <a:pt x="449275" y="80645"/>
                  </a:lnTo>
                  <a:lnTo>
                    <a:pt x="442201" y="78282"/>
                  </a:lnTo>
                  <a:lnTo>
                    <a:pt x="449973" y="76225"/>
                  </a:lnTo>
                  <a:lnTo>
                    <a:pt x="456057" y="72047"/>
                  </a:lnTo>
                  <a:lnTo>
                    <a:pt x="456463" y="71462"/>
                  </a:lnTo>
                  <a:lnTo>
                    <a:pt x="464858" y="59448"/>
                  </a:lnTo>
                  <a:lnTo>
                    <a:pt x="467055" y="52552"/>
                  </a:lnTo>
                  <a:lnTo>
                    <a:pt x="467055" y="36283"/>
                  </a:lnTo>
                  <a:lnTo>
                    <a:pt x="464858" y="28511"/>
                  </a:lnTo>
                  <a:lnTo>
                    <a:pt x="460463" y="21767"/>
                  </a:lnTo>
                  <a:lnTo>
                    <a:pt x="458292" y="18249"/>
                  </a:lnTo>
                  <a:lnTo>
                    <a:pt x="456209" y="14884"/>
                  </a:lnTo>
                  <a:lnTo>
                    <a:pt x="450202" y="9525"/>
                  </a:lnTo>
                  <a:lnTo>
                    <a:pt x="446824" y="7874"/>
                  </a:lnTo>
                  <a:lnTo>
                    <a:pt x="446824" y="37236"/>
                  </a:lnTo>
                  <a:lnTo>
                    <a:pt x="446824" y="53505"/>
                  </a:lnTo>
                  <a:lnTo>
                    <a:pt x="444119" y="59956"/>
                  </a:lnTo>
                  <a:lnTo>
                    <a:pt x="433412" y="69189"/>
                  </a:lnTo>
                  <a:lnTo>
                    <a:pt x="425932" y="71462"/>
                  </a:lnTo>
                  <a:lnTo>
                    <a:pt x="406590" y="71462"/>
                  </a:lnTo>
                  <a:lnTo>
                    <a:pt x="399034" y="69189"/>
                  </a:lnTo>
                  <a:lnTo>
                    <a:pt x="393611" y="64643"/>
                  </a:lnTo>
                  <a:lnTo>
                    <a:pt x="388340" y="59956"/>
                  </a:lnTo>
                  <a:lnTo>
                    <a:pt x="385699" y="53505"/>
                  </a:lnTo>
                  <a:lnTo>
                    <a:pt x="385699" y="37236"/>
                  </a:lnTo>
                  <a:lnTo>
                    <a:pt x="388480" y="30708"/>
                  </a:lnTo>
                  <a:lnTo>
                    <a:pt x="399618" y="20739"/>
                  </a:lnTo>
                  <a:lnTo>
                    <a:pt x="407022" y="18249"/>
                  </a:lnTo>
                  <a:lnTo>
                    <a:pt x="425500" y="18249"/>
                  </a:lnTo>
                  <a:lnTo>
                    <a:pt x="432892" y="20739"/>
                  </a:lnTo>
                  <a:lnTo>
                    <a:pt x="444042" y="30708"/>
                  </a:lnTo>
                  <a:lnTo>
                    <a:pt x="446824" y="37236"/>
                  </a:lnTo>
                  <a:lnTo>
                    <a:pt x="446824" y="7874"/>
                  </a:lnTo>
                  <a:lnTo>
                    <a:pt x="416255" y="0"/>
                  </a:lnTo>
                  <a:lnTo>
                    <a:pt x="409181" y="355"/>
                  </a:lnTo>
                  <a:lnTo>
                    <a:pt x="371843" y="21767"/>
                  </a:lnTo>
                  <a:lnTo>
                    <a:pt x="365467" y="36283"/>
                  </a:lnTo>
                  <a:lnTo>
                    <a:pt x="365467" y="52552"/>
                  </a:lnTo>
                  <a:lnTo>
                    <a:pt x="390309" y="78282"/>
                  </a:lnTo>
                  <a:lnTo>
                    <a:pt x="383247" y="80645"/>
                  </a:lnTo>
                  <a:lnTo>
                    <a:pt x="359168" y="112801"/>
                  </a:lnTo>
                  <a:lnTo>
                    <a:pt x="358648" y="120065"/>
                  </a:lnTo>
                  <a:lnTo>
                    <a:pt x="359092" y="127444"/>
                  </a:lnTo>
                  <a:lnTo>
                    <a:pt x="379780" y="161950"/>
                  </a:lnTo>
                  <a:lnTo>
                    <a:pt x="416255" y="172173"/>
                  </a:lnTo>
                  <a:lnTo>
                    <a:pt x="424573" y="171767"/>
                  </a:lnTo>
                  <a:lnTo>
                    <a:pt x="461568" y="153924"/>
                  </a:lnTo>
                  <a:lnTo>
                    <a:pt x="462711" y="152717"/>
                  </a:lnTo>
                  <a:lnTo>
                    <a:pt x="473417" y="127444"/>
                  </a:lnTo>
                  <a:lnTo>
                    <a:pt x="473875" y="120065"/>
                  </a:lnTo>
                  <a:close/>
                </a:path>
                <a:path w="760730" h="3482340">
                  <a:moveTo>
                    <a:pt x="477774" y="3286264"/>
                  </a:moveTo>
                  <a:lnTo>
                    <a:pt x="475869" y="3279521"/>
                  </a:lnTo>
                  <a:lnTo>
                    <a:pt x="472059" y="3274390"/>
                  </a:lnTo>
                  <a:lnTo>
                    <a:pt x="468388" y="3269259"/>
                  </a:lnTo>
                  <a:lnTo>
                    <a:pt x="463181" y="3266694"/>
                  </a:lnTo>
                  <a:lnTo>
                    <a:pt x="451167" y="3266694"/>
                  </a:lnTo>
                  <a:lnTo>
                    <a:pt x="446913" y="3268243"/>
                  </a:lnTo>
                  <a:lnTo>
                    <a:pt x="443687" y="3271316"/>
                  </a:lnTo>
                  <a:lnTo>
                    <a:pt x="440613" y="3274390"/>
                  </a:lnTo>
                  <a:lnTo>
                    <a:pt x="439077" y="3278428"/>
                  </a:lnTo>
                  <a:lnTo>
                    <a:pt x="439077" y="3287953"/>
                  </a:lnTo>
                  <a:lnTo>
                    <a:pt x="449046" y="3298799"/>
                  </a:lnTo>
                  <a:lnTo>
                    <a:pt x="457542" y="3298799"/>
                  </a:lnTo>
                  <a:lnTo>
                    <a:pt x="460984" y="3297110"/>
                  </a:lnTo>
                  <a:lnTo>
                    <a:pt x="463042" y="3293745"/>
                  </a:lnTo>
                  <a:lnTo>
                    <a:pt x="463334" y="3295497"/>
                  </a:lnTo>
                  <a:lnTo>
                    <a:pt x="440169" y="3320567"/>
                  </a:lnTo>
                  <a:lnTo>
                    <a:pt x="440169" y="3333978"/>
                  </a:lnTo>
                  <a:lnTo>
                    <a:pt x="475462" y="3309023"/>
                  </a:lnTo>
                  <a:lnTo>
                    <a:pt x="477342" y="3300120"/>
                  </a:lnTo>
                  <a:lnTo>
                    <a:pt x="477443" y="3298799"/>
                  </a:lnTo>
                  <a:lnTo>
                    <a:pt x="477558" y="3297478"/>
                  </a:lnTo>
                  <a:lnTo>
                    <a:pt x="477608" y="3296755"/>
                  </a:lnTo>
                  <a:lnTo>
                    <a:pt x="477710" y="3295497"/>
                  </a:lnTo>
                  <a:lnTo>
                    <a:pt x="477774" y="3293745"/>
                  </a:lnTo>
                  <a:lnTo>
                    <a:pt x="477774" y="3286264"/>
                  </a:lnTo>
                  <a:close/>
                </a:path>
                <a:path w="760730" h="3482340">
                  <a:moveTo>
                    <a:pt x="524802" y="162648"/>
                  </a:moveTo>
                  <a:lnTo>
                    <a:pt x="524751" y="155460"/>
                  </a:lnTo>
                  <a:lnTo>
                    <a:pt x="523557" y="152679"/>
                  </a:lnTo>
                  <a:lnTo>
                    <a:pt x="521068" y="150190"/>
                  </a:lnTo>
                  <a:lnTo>
                    <a:pt x="518579" y="147548"/>
                  </a:lnTo>
                  <a:lnTo>
                    <a:pt x="515645" y="146227"/>
                  </a:lnTo>
                  <a:lnTo>
                    <a:pt x="508609" y="146227"/>
                  </a:lnTo>
                  <a:lnTo>
                    <a:pt x="505383" y="147548"/>
                  </a:lnTo>
                  <a:lnTo>
                    <a:pt x="500176" y="152463"/>
                  </a:lnTo>
                  <a:lnTo>
                    <a:pt x="498856" y="155460"/>
                  </a:lnTo>
                  <a:lnTo>
                    <a:pt x="498856" y="162648"/>
                  </a:lnTo>
                  <a:lnTo>
                    <a:pt x="500176" y="165798"/>
                  </a:lnTo>
                  <a:lnTo>
                    <a:pt x="502818" y="168440"/>
                  </a:lnTo>
                  <a:lnTo>
                    <a:pt x="505460" y="170929"/>
                  </a:lnTo>
                  <a:lnTo>
                    <a:pt x="508609" y="172173"/>
                  </a:lnTo>
                  <a:lnTo>
                    <a:pt x="515645" y="172173"/>
                  </a:lnTo>
                  <a:lnTo>
                    <a:pt x="518579" y="170929"/>
                  </a:lnTo>
                  <a:lnTo>
                    <a:pt x="521068" y="168440"/>
                  </a:lnTo>
                  <a:lnTo>
                    <a:pt x="523557" y="165798"/>
                  </a:lnTo>
                  <a:lnTo>
                    <a:pt x="524802" y="162648"/>
                  </a:lnTo>
                  <a:close/>
                </a:path>
                <a:path w="760730" h="3482340">
                  <a:moveTo>
                    <a:pt x="621296" y="3411829"/>
                  </a:moveTo>
                  <a:lnTo>
                    <a:pt x="542798" y="3411829"/>
                  </a:lnTo>
                  <a:lnTo>
                    <a:pt x="572490" y="3386099"/>
                  </a:lnTo>
                  <a:lnTo>
                    <a:pt x="581190" y="3378022"/>
                  </a:lnTo>
                  <a:lnTo>
                    <a:pt x="607174" y="3344380"/>
                  </a:lnTo>
                  <a:lnTo>
                    <a:pt x="613600" y="3316173"/>
                  </a:lnTo>
                  <a:lnTo>
                    <a:pt x="613308" y="3311080"/>
                  </a:lnTo>
                  <a:lnTo>
                    <a:pt x="613181" y="3308934"/>
                  </a:lnTo>
                  <a:lnTo>
                    <a:pt x="611898" y="3302152"/>
                  </a:lnTo>
                  <a:lnTo>
                    <a:pt x="609777" y="3295853"/>
                  </a:lnTo>
                  <a:lnTo>
                    <a:pt x="607123" y="3290671"/>
                  </a:lnTo>
                  <a:lnTo>
                    <a:pt x="606793" y="3290011"/>
                  </a:lnTo>
                  <a:lnTo>
                    <a:pt x="574903" y="3268243"/>
                  </a:lnTo>
                  <a:lnTo>
                    <a:pt x="560171" y="3266694"/>
                  </a:lnTo>
                  <a:lnTo>
                    <a:pt x="547484" y="3267684"/>
                  </a:lnTo>
                  <a:lnTo>
                    <a:pt x="511467" y="3291243"/>
                  </a:lnTo>
                  <a:lnTo>
                    <a:pt x="502018" y="3325901"/>
                  </a:lnTo>
                  <a:lnTo>
                    <a:pt x="501904" y="3326942"/>
                  </a:lnTo>
                  <a:lnTo>
                    <a:pt x="528066" y="3326942"/>
                  </a:lnTo>
                  <a:lnTo>
                    <a:pt x="530898" y="3311080"/>
                  </a:lnTo>
                  <a:lnTo>
                    <a:pt x="537197" y="3299739"/>
                  </a:lnTo>
                  <a:lnTo>
                    <a:pt x="546950" y="3292932"/>
                  </a:lnTo>
                  <a:lnTo>
                    <a:pt x="560171" y="3290671"/>
                  </a:lnTo>
                  <a:lnTo>
                    <a:pt x="569112" y="3290671"/>
                  </a:lnTo>
                  <a:lnTo>
                    <a:pt x="575856" y="3293160"/>
                  </a:lnTo>
                  <a:lnTo>
                    <a:pt x="580402" y="3298139"/>
                  </a:lnTo>
                  <a:lnTo>
                    <a:pt x="585089" y="3302978"/>
                  </a:lnTo>
                  <a:lnTo>
                    <a:pt x="587438" y="3309721"/>
                  </a:lnTo>
                  <a:lnTo>
                    <a:pt x="587438" y="3318370"/>
                  </a:lnTo>
                  <a:lnTo>
                    <a:pt x="569468" y="3355530"/>
                  </a:lnTo>
                  <a:lnTo>
                    <a:pt x="502119" y="3414903"/>
                  </a:lnTo>
                  <a:lnTo>
                    <a:pt x="502119" y="3436886"/>
                  </a:lnTo>
                  <a:lnTo>
                    <a:pt x="621296" y="3436886"/>
                  </a:lnTo>
                  <a:lnTo>
                    <a:pt x="621296" y="3411829"/>
                  </a:lnTo>
                  <a:close/>
                </a:path>
                <a:path w="760730" h="3482340">
                  <a:moveTo>
                    <a:pt x="666737" y="151726"/>
                  </a:moveTo>
                  <a:lnTo>
                    <a:pt x="577684" y="151726"/>
                  </a:lnTo>
                  <a:lnTo>
                    <a:pt x="615289" y="120497"/>
                  </a:lnTo>
                  <a:lnTo>
                    <a:pt x="624941" y="111937"/>
                  </a:lnTo>
                  <a:lnTo>
                    <a:pt x="652170" y="77647"/>
                  </a:lnTo>
                  <a:lnTo>
                    <a:pt x="658495" y="50571"/>
                  </a:lnTo>
                  <a:lnTo>
                    <a:pt x="658609" y="49034"/>
                  </a:lnTo>
                  <a:lnTo>
                    <a:pt x="649414" y="18478"/>
                  </a:lnTo>
                  <a:lnTo>
                    <a:pt x="648017" y="16052"/>
                  </a:lnTo>
                  <a:lnTo>
                    <a:pt x="607148" y="444"/>
                  </a:lnTo>
                  <a:lnTo>
                    <a:pt x="595147" y="1422"/>
                  </a:lnTo>
                  <a:lnTo>
                    <a:pt x="560298" y="24549"/>
                  </a:lnTo>
                  <a:lnTo>
                    <a:pt x="550849" y="58331"/>
                  </a:lnTo>
                  <a:lnTo>
                    <a:pt x="571080" y="58331"/>
                  </a:lnTo>
                  <a:lnTo>
                    <a:pt x="572236" y="49034"/>
                  </a:lnTo>
                  <a:lnTo>
                    <a:pt x="574382" y="40957"/>
                  </a:lnTo>
                  <a:lnTo>
                    <a:pt x="607364" y="18478"/>
                  </a:lnTo>
                  <a:lnTo>
                    <a:pt x="617486" y="18478"/>
                  </a:lnTo>
                  <a:lnTo>
                    <a:pt x="625182" y="21336"/>
                  </a:lnTo>
                  <a:lnTo>
                    <a:pt x="630453" y="27051"/>
                  </a:lnTo>
                  <a:lnTo>
                    <a:pt x="635736" y="32613"/>
                  </a:lnTo>
                  <a:lnTo>
                    <a:pt x="638378" y="40462"/>
                  </a:lnTo>
                  <a:lnTo>
                    <a:pt x="638378" y="50571"/>
                  </a:lnTo>
                  <a:lnTo>
                    <a:pt x="624598" y="86207"/>
                  </a:lnTo>
                  <a:lnTo>
                    <a:pt x="549097" y="151942"/>
                  </a:lnTo>
                  <a:lnTo>
                    <a:pt x="549097" y="169976"/>
                  </a:lnTo>
                  <a:lnTo>
                    <a:pt x="666737" y="169976"/>
                  </a:lnTo>
                  <a:lnTo>
                    <a:pt x="666737" y="151726"/>
                  </a:lnTo>
                  <a:close/>
                </a:path>
                <a:path w="760730" h="3482340">
                  <a:moveTo>
                    <a:pt x="760628" y="3379063"/>
                  </a:moveTo>
                  <a:lnTo>
                    <a:pt x="760272" y="3372167"/>
                  </a:lnTo>
                  <a:lnTo>
                    <a:pt x="760209" y="3370935"/>
                  </a:lnTo>
                  <a:lnTo>
                    <a:pt x="758926" y="3363290"/>
                  </a:lnTo>
                  <a:lnTo>
                    <a:pt x="735126" y="3329368"/>
                  </a:lnTo>
                  <a:lnTo>
                    <a:pt x="707415" y="3322104"/>
                  </a:lnTo>
                  <a:lnTo>
                    <a:pt x="701268" y="3322104"/>
                  </a:lnTo>
                  <a:lnTo>
                    <a:pt x="695325" y="3323285"/>
                  </a:lnTo>
                  <a:lnTo>
                    <a:pt x="683895" y="3327971"/>
                  </a:lnTo>
                  <a:lnTo>
                    <a:pt x="678840" y="3331197"/>
                  </a:lnTo>
                  <a:lnTo>
                    <a:pt x="674433" y="3335299"/>
                  </a:lnTo>
                  <a:lnTo>
                    <a:pt x="681913" y="3294189"/>
                  </a:lnTo>
                  <a:lnTo>
                    <a:pt x="752932" y="3294189"/>
                  </a:lnTo>
                  <a:lnTo>
                    <a:pt x="752932" y="3269119"/>
                  </a:lnTo>
                  <a:lnTo>
                    <a:pt x="661466" y="3269119"/>
                  </a:lnTo>
                  <a:lnTo>
                    <a:pt x="644093" y="3364331"/>
                  </a:lnTo>
                  <a:lnTo>
                    <a:pt x="672020" y="3364331"/>
                  </a:lnTo>
                  <a:lnTo>
                    <a:pt x="674954" y="3358464"/>
                  </a:lnTo>
                  <a:lnTo>
                    <a:pt x="678980" y="3353917"/>
                  </a:lnTo>
                  <a:lnTo>
                    <a:pt x="689241" y="3347466"/>
                  </a:lnTo>
                  <a:lnTo>
                    <a:pt x="695032" y="3345853"/>
                  </a:lnTo>
                  <a:lnTo>
                    <a:pt x="710869" y="3345853"/>
                  </a:lnTo>
                  <a:lnTo>
                    <a:pt x="732917" y="3379063"/>
                  </a:lnTo>
                  <a:lnTo>
                    <a:pt x="732929" y="3379279"/>
                  </a:lnTo>
                  <a:lnTo>
                    <a:pt x="732409" y="3386734"/>
                  </a:lnTo>
                  <a:lnTo>
                    <a:pt x="711377" y="3414458"/>
                  </a:lnTo>
                  <a:lnTo>
                    <a:pt x="693343" y="3414458"/>
                  </a:lnTo>
                  <a:lnTo>
                    <a:pt x="669823" y="3388080"/>
                  </a:lnTo>
                  <a:lnTo>
                    <a:pt x="641896" y="3388080"/>
                  </a:lnTo>
                  <a:lnTo>
                    <a:pt x="660476" y="3425456"/>
                  </a:lnTo>
                  <a:lnTo>
                    <a:pt x="700824" y="3439528"/>
                  </a:lnTo>
                  <a:lnTo>
                    <a:pt x="707898" y="3439134"/>
                  </a:lnTo>
                  <a:lnTo>
                    <a:pt x="708901" y="3439134"/>
                  </a:lnTo>
                  <a:lnTo>
                    <a:pt x="743927" y="3422599"/>
                  </a:lnTo>
                  <a:lnTo>
                    <a:pt x="750303" y="3414458"/>
                  </a:lnTo>
                  <a:lnTo>
                    <a:pt x="752932" y="3410280"/>
                  </a:lnTo>
                  <a:lnTo>
                    <a:pt x="756310" y="3403142"/>
                  </a:lnTo>
                  <a:lnTo>
                    <a:pt x="758710" y="3395548"/>
                  </a:lnTo>
                  <a:lnTo>
                    <a:pt x="760056" y="3388080"/>
                  </a:lnTo>
                  <a:lnTo>
                    <a:pt x="760158" y="3387521"/>
                  </a:lnTo>
                  <a:lnTo>
                    <a:pt x="760628" y="3379279"/>
                  </a:lnTo>
                  <a:lnTo>
                    <a:pt x="760628" y="3379063"/>
                  </a:lnTo>
                  <a:close/>
                </a:path>
              </a:pathLst>
            </a:custGeom>
            <a:solidFill>
              <a:srgbClr val="000000"/>
            </a:solidFill>
          </p:spPr>
          <p:txBody>
            <a:bodyPr wrap="square" lIns="0" tIns="0" rIns="0" bIns="0" rtlCol="0"/>
            <a:lstStyle/>
            <a:p>
              <a:endParaRPr dirty="0"/>
            </a:p>
          </p:txBody>
        </p:sp>
        <p:sp>
          <p:nvSpPr>
            <p:cNvPr id="11" name="object 11"/>
            <p:cNvSpPr/>
            <p:nvPr/>
          </p:nvSpPr>
          <p:spPr>
            <a:xfrm>
              <a:off x="14805832" y="6984080"/>
              <a:ext cx="670560" cy="1948180"/>
            </a:xfrm>
            <a:custGeom>
              <a:avLst/>
              <a:gdLst/>
              <a:ahLst/>
              <a:cxnLst/>
              <a:rect l="l" t="t" r="r" b="b"/>
              <a:pathLst>
                <a:path w="670559" h="1948179">
                  <a:moveTo>
                    <a:pt x="670136" y="0"/>
                  </a:moveTo>
                  <a:lnTo>
                    <a:pt x="0" y="0"/>
                  </a:lnTo>
                  <a:lnTo>
                    <a:pt x="0" y="1947584"/>
                  </a:lnTo>
                  <a:lnTo>
                    <a:pt x="670136" y="1947584"/>
                  </a:lnTo>
                  <a:lnTo>
                    <a:pt x="670136" y="0"/>
                  </a:lnTo>
                  <a:close/>
                </a:path>
              </a:pathLst>
            </a:custGeom>
            <a:solidFill>
              <a:srgbClr val="997BED"/>
            </a:solidFill>
          </p:spPr>
          <p:txBody>
            <a:bodyPr wrap="square" lIns="0" tIns="0" rIns="0" bIns="0" rtlCol="0"/>
            <a:lstStyle/>
            <a:p>
              <a:endParaRPr dirty="0"/>
            </a:p>
          </p:txBody>
        </p:sp>
        <p:sp>
          <p:nvSpPr>
            <p:cNvPr id="12" name="object 12"/>
            <p:cNvSpPr/>
            <p:nvPr/>
          </p:nvSpPr>
          <p:spPr>
            <a:xfrm>
              <a:off x="14755597" y="6583749"/>
              <a:ext cx="762000" cy="2804160"/>
            </a:xfrm>
            <a:custGeom>
              <a:avLst/>
              <a:gdLst/>
              <a:ahLst/>
              <a:cxnLst/>
              <a:rect l="l" t="t" r="r" b="b"/>
              <a:pathLst>
                <a:path w="762000" h="2804159">
                  <a:moveTo>
                    <a:pt x="150850" y="2756281"/>
                  </a:moveTo>
                  <a:lnTo>
                    <a:pt x="137706" y="2719565"/>
                  </a:lnTo>
                  <a:lnTo>
                    <a:pt x="128968" y="2695156"/>
                  </a:lnTo>
                  <a:lnTo>
                    <a:pt x="101511" y="2618409"/>
                  </a:lnTo>
                  <a:lnTo>
                    <a:pt x="101155" y="2617419"/>
                  </a:lnTo>
                  <a:lnTo>
                    <a:pt x="101155" y="2695156"/>
                  </a:lnTo>
                  <a:lnTo>
                    <a:pt x="49695" y="2695156"/>
                  </a:lnTo>
                  <a:lnTo>
                    <a:pt x="75425" y="2618409"/>
                  </a:lnTo>
                  <a:lnTo>
                    <a:pt x="101155" y="2695156"/>
                  </a:lnTo>
                  <a:lnTo>
                    <a:pt x="101155" y="2617419"/>
                  </a:lnTo>
                  <a:lnTo>
                    <a:pt x="90817" y="2588514"/>
                  </a:lnTo>
                  <a:lnTo>
                    <a:pt x="60032" y="2588514"/>
                  </a:lnTo>
                  <a:lnTo>
                    <a:pt x="0" y="2756281"/>
                  </a:lnTo>
                  <a:lnTo>
                    <a:pt x="29032" y="2756281"/>
                  </a:lnTo>
                  <a:lnTo>
                    <a:pt x="41567" y="2719565"/>
                  </a:lnTo>
                  <a:lnTo>
                    <a:pt x="109512" y="2719565"/>
                  </a:lnTo>
                  <a:lnTo>
                    <a:pt x="121818" y="2756281"/>
                  </a:lnTo>
                  <a:lnTo>
                    <a:pt x="150850" y="2756281"/>
                  </a:lnTo>
                  <a:close/>
                </a:path>
                <a:path w="762000" h="2804159">
                  <a:moveTo>
                    <a:pt x="202933" y="151726"/>
                  </a:moveTo>
                  <a:lnTo>
                    <a:pt x="113880" y="151726"/>
                  </a:lnTo>
                  <a:lnTo>
                    <a:pt x="151485" y="120497"/>
                  </a:lnTo>
                  <a:lnTo>
                    <a:pt x="161137" y="111937"/>
                  </a:lnTo>
                  <a:lnTo>
                    <a:pt x="188366" y="77647"/>
                  </a:lnTo>
                  <a:lnTo>
                    <a:pt x="194792" y="49034"/>
                  </a:lnTo>
                  <a:lnTo>
                    <a:pt x="194398" y="41910"/>
                  </a:lnTo>
                  <a:lnTo>
                    <a:pt x="193205" y="35242"/>
                  </a:lnTo>
                  <a:lnTo>
                    <a:pt x="191211" y="29044"/>
                  </a:lnTo>
                  <a:lnTo>
                    <a:pt x="188417" y="23317"/>
                  </a:lnTo>
                  <a:lnTo>
                    <a:pt x="185610" y="18478"/>
                  </a:lnTo>
                  <a:lnTo>
                    <a:pt x="184213" y="16052"/>
                  </a:lnTo>
                  <a:lnTo>
                    <a:pt x="143344" y="444"/>
                  </a:lnTo>
                  <a:lnTo>
                    <a:pt x="131343" y="1422"/>
                  </a:lnTo>
                  <a:lnTo>
                    <a:pt x="96494" y="24549"/>
                  </a:lnTo>
                  <a:lnTo>
                    <a:pt x="87045" y="58331"/>
                  </a:lnTo>
                  <a:lnTo>
                    <a:pt x="107276" y="58331"/>
                  </a:lnTo>
                  <a:lnTo>
                    <a:pt x="108432" y="49034"/>
                  </a:lnTo>
                  <a:lnTo>
                    <a:pt x="110578" y="40957"/>
                  </a:lnTo>
                  <a:lnTo>
                    <a:pt x="143560" y="18478"/>
                  </a:lnTo>
                  <a:lnTo>
                    <a:pt x="153682" y="18478"/>
                  </a:lnTo>
                  <a:lnTo>
                    <a:pt x="161378" y="21336"/>
                  </a:lnTo>
                  <a:lnTo>
                    <a:pt x="166649" y="27051"/>
                  </a:lnTo>
                  <a:lnTo>
                    <a:pt x="171932" y="32626"/>
                  </a:lnTo>
                  <a:lnTo>
                    <a:pt x="174574" y="40462"/>
                  </a:lnTo>
                  <a:lnTo>
                    <a:pt x="174574" y="50584"/>
                  </a:lnTo>
                  <a:lnTo>
                    <a:pt x="160794" y="86207"/>
                  </a:lnTo>
                  <a:lnTo>
                    <a:pt x="85293" y="151942"/>
                  </a:lnTo>
                  <a:lnTo>
                    <a:pt x="85293" y="169976"/>
                  </a:lnTo>
                  <a:lnTo>
                    <a:pt x="202933" y="169976"/>
                  </a:lnTo>
                  <a:lnTo>
                    <a:pt x="202933" y="151726"/>
                  </a:lnTo>
                  <a:close/>
                </a:path>
                <a:path w="762000" h="2804159">
                  <a:moveTo>
                    <a:pt x="269824" y="2633370"/>
                  </a:moveTo>
                  <a:lnTo>
                    <a:pt x="243878" y="2633370"/>
                  </a:lnTo>
                  <a:lnTo>
                    <a:pt x="243878" y="2702268"/>
                  </a:lnTo>
                  <a:lnTo>
                    <a:pt x="243217" y="2709888"/>
                  </a:lnTo>
                  <a:lnTo>
                    <a:pt x="223875" y="2736939"/>
                  </a:lnTo>
                  <a:lnTo>
                    <a:pt x="207886" y="2736939"/>
                  </a:lnTo>
                  <a:lnTo>
                    <a:pt x="192430" y="2705493"/>
                  </a:lnTo>
                  <a:lnTo>
                    <a:pt x="192430" y="2633370"/>
                  </a:lnTo>
                  <a:lnTo>
                    <a:pt x="166484" y="2633370"/>
                  </a:lnTo>
                  <a:lnTo>
                    <a:pt x="166585" y="2715603"/>
                  </a:lnTo>
                  <a:lnTo>
                    <a:pt x="169786" y="2734297"/>
                  </a:lnTo>
                  <a:lnTo>
                    <a:pt x="169849" y="2734513"/>
                  </a:lnTo>
                  <a:lnTo>
                    <a:pt x="209359" y="2758706"/>
                  </a:lnTo>
                  <a:lnTo>
                    <a:pt x="216535" y="2758706"/>
                  </a:lnTo>
                  <a:lnTo>
                    <a:pt x="243878" y="2739580"/>
                  </a:lnTo>
                  <a:lnTo>
                    <a:pt x="243878" y="2756281"/>
                  </a:lnTo>
                  <a:lnTo>
                    <a:pt x="269824" y="2756281"/>
                  </a:lnTo>
                  <a:lnTo>
                    <a:pt x="269824" y="2739580"/>
                  </a:lnTo>
                  <a:lnTo>
                    <a:pt x="269824" y="2736939"/>
                  </a:lnTo>
                  <a:lnTo>
                    <a:pt x="269824" y="2633370"/>
                  </a:lnTo>
                  <a:close/>
                </a:path>
                <a:path w="762000" h="2804159">
                  <a:moveTo>
                    <a:pt x="342049" y="86639"/>
                  </a:moveTo>
                  <a:lnTo>
                    <a:pt x="333514" y="34201"/>
                  </a:lnTo>
                  <a:lnTo>
                    <a:pt x="321805" y="16167"/>
                  </a:lnTo>
                  <a:lnTo>
                    <a:pt x="321805" y="86639"/>
                  </a:lnTo>
                  <a:lnTo>
                    <a:pt x="321208" y="101854"/>
                  </a:lnTo>
                  <a:lnTo>
                    <a:pt x="306590" y="144310"/>
                  </a:lnTo>
                  <a:lnTo>
                    <a:pt x="284657" y="153708"/>
                  </a:lnTo>
                  <a:lnTo>
                    <a:pt x="276263" y="152666"/>
                  </a:lnTo>
                  <a:lnTo>
                    <a:pt x="268782" y="149529"/>
                  </a:lnTo>
                  <a:lnTo>
                    <a:pt x="262331" y="144310"/>
                  </a:lnTo>
                  <a:lnTo>
                    <a:pt x="256730" y="136779"/>
                  </a:lnTo>
                  <a:lnTo>
                    <a:pt x="252603" y="127482"/>
                  </a:lnTo>
                  <a:lnTo>
                    <a:pt x="252501" y="127254"/>
                  </a:lnTo>
                  <a:lnTo>
                    <a:pt x="247078" y="86639"/>
                  </a:lnTo>
                  <a:lnTo>
                    <a:pt x="247065" y="85763"/>
                  </a:lnTo>
                  <a:lnTo>
                    <a:pt x="247637" y="70446"/>
                  </a:lnTo>
                  <a:lnTo>
                    <a:pt x="247650" y="70104"/>
                  </a:lnTo>
                  <a:lnTo>
                    <a:pt x="261759" y="27901"/>
                  </a:lnTo>
                  <a:lnTo>
                    <a:pt x="283781" y="18249"/>
                  </a:lnTo>
                  <a:lnTo>
                    <a:pt x="292201" y="19329"/>
                  </a:lnTo>
                  <a:lnTo>
                    <a:pt x="299669" y="22542"/>
                  </a:lnTo>
                  <a:lnTo>
                    <a:pt x="306158" y="27901"/>
                  </a:lnTo>
                  <a:lnTo>
                    <a:pt x="311696" y="35407"/>
                  </a:lnTo>
                  <a:lnTo>
                    <a:pt x="316014" y="44704"/>
                  </a:lnTo>
                  <a:lnTo>
                    <a:pt x="316128" y="44945"/>
                  </a:lnTo>
                  <a:lnTo>
                    <a:pt x="319214" y="56349"/>
                  </a:lnTo>
                  <a:lnTo>
                    <a:pt x="319290" y="56629"/>
                  </a:lnTo>
                  <a:lnTo>
                    <a:pt x="321132" y="70104"/>
                  </a:lnTo>
                  <a:lnTo>
                    <a:pt x="321183" y="70446"/>
                  </a:lnTo>
                  <a:lnTo>
                    <a:pt x="321792" y="85763"/>
                  </a:lnTo>
                  <a:lnTo>
                    <a:pt x="321805" y="86639"/>
                  </a:lnTo>
                  <a:lnTo>
                    <a:pt x="321805" y="16167"/>
                  </a:lnTo>
                  <a:lnTo>
                    <a:pt x="318503" y="12369"/>
                  </a:lnTo>
                  <a:lnTo>
                    <a:pt x="308571" y="5499"/>
                  </a:lnTo>
                  <a:lnTo>
                    <a:pt x="297065" y="1384"/>
                  </a:lnTo>
                  <a:lnTo>
                    <a:pt x="283997" y="0"/>
                  </a:lnTo>
                  <a:lnTo>
                    <a:pt x="271183" y="1384"/>
                  </a:lnTo>
                  <a:lnTo>
                    <a:pt x="235242" y="33858"/>
                  </a:lnTo>
                  <a:lnTo>
                    <a:pt x="226822" y="85763"/>
                  </a:lnTo>
                  <a:lnTo>
                    <a:pt x="227774" y="105778"/>
                  </a:lnTo>
                  <a:lnTo>
                    <a:pt x="241998" y="150190"/>
                  </a:lnTo>
                  <a:lnTo>
                    <a:pt x="285089" y="171958"/>
                  </a:lnTo>
                  <a:lnTo>
                    <a:pt x="297865" y="170611"/>
                  </a:lnTo>
                  <a:lnTo>
                    <a:pt x="333641" y="138341"/>
                  </a:lnTo>
                  <a:lnTo>
                    <a:pt x="341109" y="106451"/>
                  </a:lnTo>
                  <a:lnTo>
                    <a:pt x="342049" y="86639"/>
                  </a:lnTo>
                  <a:close/>
                </a:path>
                <a:path w="762000" h="2804159">
                  <a:moveTo>
                    <a:pt x="410489" y="2633370"/>
                  </a:moveTo>
                  <a:lnTo>
                    <a:pt x="387184" y="2633370"/>
                  </a:lnTo>
                  <a:lnTo>
                    <a:pt x="387184" y="2686431"/>
                  </a:lnTo>
                  <a:lnTo>
                    <a:pt x="387184" y="2701823"/>
                  </a:lnTo>
                  <a:lnTo>
                    <a:pt x="385711" y="2708795"/>
                  </a:lnTo>
                  <a:lnTo>
                    <a:pt x="382790" y="2714942"/>
                  </a:lnTo>
                  <a:lnTo>
                    <a:pt x="379996" y="2720962"/>
                  </a:lnTo>
                  <a:lnTo>
                    <a:pt x="375970" y="2725724"/>
                  </a:lnTo>
                  <a:lnTo>
                    <a:pt x="370687" y="2729242"/>
                  </a:lnTo>
                  <a:lnTo>
                    <a:pt x="365556" y="2732760"/>
                  </a:lnTo>
                  <a:lnTo>
                    <a:pt x="359702" y="2734513"/>
                  </a:lnTo>
                  <a:lnTo>
                    <a:pt x="353098" y="2734513"/>
                  </a:lnTo>
                  <a:lnTo>
                    <a:pt x="322148" y="2710103"/>
                  </a:lnTo>
                  <a:lnTo>
                    <a:pt x="319900" y="2694063"/>
                  </a:lnTo>
                  <a:lnTo>
                    <a:pt x="320408" y="2686431"/>
                  </a:lnTo>
                  <a:lnTo>
                    <a:pt x="345986" y="2654325"/>
                  </a:lnTo>
                  <a:lnTo>
                    <a:pt x="353098" y="2653601"/>
                  </a:lnTo>
                  <a:lnTo>
                    <a:pt x="359702" y="2653601"/>
                  </a:lnTo>
                  <a:lnTo>
                    <a:pt x="387184" y="2686431"/>
                  </a:lnTo>
                  <a:lnTo>
                    <a:pt x="387184" y="2633370"/>
                  </a:lnTo>
                  <a:lnTo>
                    <a:pt x="384543" y="2633370"/>
                  </a:lnTo>
                  <a:lnTo>
                    <a:pt x="384543" y="2650083"/>
                  </a:lnTo>
                  <a:lnTo>
                    <a:pt x="379272" y="2643047"/>
                  </a:lnTo>
                  <a:lnTo>
                    <a:pt x="373773" y="2638133"/>
                  </a:lnTo>
                  <a:lnTo>
                    <a:pt x="368058" y="2635351"/>
                  </a:lnTo>
                  <a:lnTo>
                    <a:pt x="362483" y="2632557"/>
                  </a:lnTo>
                  <a:lnTo>
                    <a:pt x="355739" y="2631173"/>
                  </a:lnTo>
                  <a:lnTo>
                    <a:pt x="347827" y="2631173"/>
                  </a:lnTo>
                  <a:lnTo>
                    <a:pt x="308737" y="2648864"/>
                  </a:lnTo>
                  <a:lnTo>
                    <a:pt x="294157" y="2685402"/>
                  </a:lnTo>
                  <a:lnTo>
                    <a:pt x="293738" y="2694063"/>
                  </a:lnTo>
                  <a:lnTo>
                    <a:pt x="293725" y="2694279"/>
                  </a:lnTo>
                  <a:lnTo>
                    <a:pt x="304304" y="2733357"/>
                  </a:lnTo>
                  <a:lnTo>
                    <a:pt x="340245" y="2756446"/>
                  </a:lnTo>
                  <a:lnTo>
                    <a:pt x="348043" y="2756941"/>
                  </a:lnTo>
                  <a:lnTo>
                    <a:pt x="355815" y="2756941"/>
                  </a:lnTo>
                  <a:lnTo>
                    <a:pt x="362559" y="2755557"/>
                  </a:lnTo>
                  <a:lnTo>
                    <a:pt x="373989" y="2749981"/>
                  </a:lnTo>
                  <a:lnTo>
                    <a:pt x="379412" y="2745003"/>
                  </a:lnTo>
                  <a:lnTo>
                    <a:pt x="384543" y="2737815"/>
                  </a:lnTo>
                  <a:lnTo>
                    <a:pt x="384517" y="2763977"/>
                  </a:lnTo>
                  <a:lnTo>
                    <a:pt x="382041" y="2770428"/>
                  </a:lnTo>
                  <a:lnTo>
                    <a:pt x="381977" y="2770581"/>
                  </a:lnTo>
                  <a:lnTo>
                    <a:pt x="376847" y="2775420"/>
                  </a:lnTo>
                  <a:lnTo>
                    <a:pt x="371868" y="2780258"/>
                  </a:lnTo>
                  <a:lnTo>
                    <a:pt x="364096" y="2782671"/>
                  </a:lnTo>
                  <a:lnTo>
                    <a:pt x="345186" y="2782671"/>
                  </a:lnTo>
                  <a:lnTo>
                    <a:pt x="338582" y="2781135"/>
                  </a:lnTo>
                  <a:lnTo>
                    <a:pt x="333756" y="2778061"/>
                  </a:lnTo>
                  <a:lnTo>
                    <a:pt x="328917" y="2775127"/>
                  </a:lnTo>
                  <a:lnTo>
                    <a:pt x="325640" y="2770581"/>
                  </a:lnTo>
                  <a:lnTo>
                    <a:pt x="325539" y="2770428"/>
                  </a:lnTo>
                  <a:lnTo>
                    <a:pt x="323634" y="2763977"/>
                  </a:lnTo>
                  <a:lnTo>
                    <a:pt x="297472" y="2763977"/>
                  </a:lnTo>
                  <a:lnTo>
                    <a:pt x="324573" y="2798495"/>
                  </a:lnTo>
                  <a:lnTo>
                    <a:pt x="353758" y="2803563"/>
                  </a:lnTo>
                  <a:lnTo>
                    <a:pt x="366331" y="2802788"/>
                  </a:lnTo>
                  <a:lnTo>
                    <a:pt x="401955" y="2784017"/>
                  </a:lnTo>
                  <a:lnTo>
                    <a:pt x="410489" y="2737815"/>
                  </a:lnTo>
                  <a:lnTo>
                    <a:pt x="410489" y="2734513"/>
                  </a:lnTo>
                  <a:lnTo>
                    <a:pt x="410489" y="2653601"/>
                  </a:lnTo>
                  <a:lnTo>
                    <a:pt x="410489" y="2650083"/>
                  </a:lnTo>
                  <a:lnTo>
                    <a:pt x="410489" y="2633370"/>
                  </a:lnTo>
                  <a:close/>
                </a:path>
                <a:path w="762000" h="2804159">
                  <a:moveTo>
                    <a:pt x="478574" y="2605659"/>
                  </a:moveTo>
                  <a:lnTo>
                    <a:pt x="476669" y="2598915"/>
                  </a:lnTo>
                  <a:lnTo>
                    <a:pt x="472859" y="2593784"/>
                  </a:lnTo>
                  <a:lnTo>
                    <a:pt x="469188" y="2588653"/>
                  </a:lnTo>
                  <a:lnTo>
                    <a:pt x="463981" y="2586088"/>
                  </a:lnTo>
                  <a:lnTo>
                    <a:pt x="451967" y="2586088"/>
                  </a:lnTo>
                  <a:lnTo>
                    <a:pt x="447713" y="2587637"/>
                  </a:lnTo>
                  <a:lnTo>
                    <a:pt x="444487" y="2590711"/>
                  </a:lnTo>
                  <a:lnTo>
                    <a:pt x="441413" y="2593784"/>
                  </a:lnTo>
                  <a:lnTo>
                    <a:pt x="439877" y="2597823"/>
                  </a:lnTo>
                  <a:lnTo>
                    <a:pt x="439877" y="2607348"/>
                  </a:lnTo>
                  <a:lnTo>
                    <a:pt x="449846" y="2618194"/>
                  </a:lnTo>
                  <a:lnTo>
                    <a:pt x="458343" y="2618194"/>
                  </a:lnTo>
                  <a:lnTo>
                    <a:pt x="461784" y="2616504"/>
                  </a:lnTo>
                  <a:lnTo>
                    <a:pt x="463842" y="2613139"/>
                  </a:lnTo>
                  <a:lnTo>
                    <a:pt x="464134" y="2614892"/>
                  </a:lnTo>
                  <a:lnTo>
                    <a:pt x="440969" y="2639961"/>
                  </a:lnTo>
                  <a:lnTo>
                    <a:pt x="440969" y="2653373"/>
                  </a:lnTo>
                  <a:lnTo>
                    <a:pt x="476262" y="2628417"/>
                  </a:lnTo>
                  <a:lnTo>
                    <a:pt x="478142" y="2619514"/>
                  </a:lnTo>
                  <a:lnTo>
                    <a:pt x="478243" y="2618194"/>
                  </a:lnTo>
                  <a:lnTo>
                    <a:pt x="478358" y="2616873"/>
                  </a:lnTo>
                  <a:lnTo>
                    <a:pt x="478409" y="2616149"/>
                  </a:lnTo>
                  <a:lnTo>
                    <a:pt x="478510" y="2614892"/>
                  </a:lnTo>
                  <a:lnTo>
                    <a:pt x="478574" y="2613139"/>
                  </a:lnTo>
                  <a:lnTo>
                    <a:pt x="478574" y="2605659"/>
                  </a:lnTo>
                  <a:close/>
                </a:path>
                <a:path w="762000" h="2804159">
                  <a:moveTo>
                    <a:pt x="482701" y="120065"/>
                  </a:moveTo>
                  <a:lnTo>
                    <a:pt x="482180" y="112953"/>
                  </a:lnTo>
                  <a:lnTo>
                    <a:pt x="482180" y="112801"/>
                  </a:lnTo>
                  <a:lnTo>
                    <a:pt x="480606" y="105994"/>
                  </a:lnTo>
                  <a:lnTo>
                    <a:pt x="462470" y="82994"/>
                  </a:lnTo>
                  <a:lnTo>
                    <a:pt x="462470" y="120065"/>
                  </a:lnTo>
                  <a:lnTo>
                    <a:pt x="461822" y="127444"/>
                  </a:lnTo>
                  <a:lnTo>
                    <a:pt x="432943" y="153377"/>
                  </a:lnTo>
                  <a:lnTo>
                    <a:pt x="425081" y="153924"/>
                  </a:lnTo>
                  <a:lnTo>
                    <a:pt x="417207" y="153377"/>
                  </a:lnTo>
                  <a:lnTo>
                    <a:pt x="388353" y="127647"/>
                  </a:lnTo>
                  <a:lnTo>
                    <a:pt x="387705" y="120065"/>
                  </a:lnTo>
                  <a:lnTo>
                    <a:pt x="388340" y="112953"/>
                  </a:lnTo>
                  <a:lnTo>
                    <a:pt x="416953" y="87439"/>
                  </a:lnTo>
                  <a:lnTo>
                    <a:pt x="425081" y="86855"/>
                  </a:lnTo>
                  <a:lnTo>
                    <a:pt x="433222" y="87439"/>
                  </a:lnTo>
                  <a:lnTo>
                    <a:pt x="461797" y="112801"/>
                  </a:lnTo>
                  <a:lnTo>
                    <a:pt x="462470" y="120065"/>
                  </a:lnTo>
                  <a:lnTo>
                    <a:pt x="462470" y="82994"/>
                  </a:lnTo>
                  <a:lnTo>
                    <a:pt x="458101" y="80645"/>
                  </a:lnTo>
                  <a:lnTo>
                    <a:pt x="451040" y="78282"/>
                  </a:lnTo>
                  <a:lnTo>
                    <a:pt x="458800" y="76225"/>
                  </a:lnTo>
                  <a:lnTo>
                    <a:pt x="464883" y="72059"/>
                  </a:lnTo>
                  <a:lnTo>
                    <a:pt x="465302" y="71462"/>
                  </a:lnTo>
                  <a:lnTo>
                    <a:pt x="473684" y="59448"/>
                  </a:lnTo>
                  <a:lnTo>
                    <a:pt x="475881" y="52552"/>
                  </a:lnTo>
                  <a:lnTo>
                    <a:pt x="475881" y="36283"/>
                  </a:lnTo>
                  <a:lnTo>
                    <a:pt x="473684" y="28511"/>
                  </a:lnTo>
                  <a:lnTo>
                    <a:pt x="469290" y="21767"/>
                  </a:lnTo>
                  <a:lnTo>
                    <a:pt x="467118" y="18249"/>
                  </a:lnTo>
                  <a:lnTo>
                    <a:pt x="465035" y="14884"/>
                  </a:lnTo>
                  <a:lnTo>
                    <a:pt x="459028" y="9537"/>
                  </a:lnTo>
                  <a:lnTo>
                    <a:pt x="455650" y="7886"/>
                  </a:lnTo>
                  <a:lnTo>
                    <a:pt x="455650" y="37236"/>
                  </a:lnTo>
                  <a:lnTo>
                    <a:pt x="455650" y="53505"/>
                  </a:lnTo>
                  <a:lnTo>
                    <a:pt x="452945" y="59956"/>
                  </a:lnTo>
                  <a:lnTo>
                    <a:pt x="442239" y="69189"/>
                  </a:lnTo>
                  <a:lnTo>
                    <a:pt x="434759" y="71462"/>
                  </a:lnTo>
                  <a:lnTo>
                    <a:pt x="415417" y="71462"/>
                  </a:lnTo>
                  <a:lnTo>
                    <a:pt x="407860" y="69189"/>
                  </a:lnTo>
                  <a:lnTo>
                    <a:pt x="402437" y="64655"/>
                  </a:lnTo>
                  <a:lnTo>
                    <a:pt x="397167" y="59956"/>
                  </a:lnTo>
                  <a:lnTo>
                    <a:pt x="394525" y="53505"/>
                  </a:lnTo>
                  <a:lnTo>
                    <a:pt x="394525" y="37236"/>
                  </a:lnTo>
                  <a:lnTo>
                    <a:pt x="397306" y="30708"/>
                  </a:lnTo>
                  <a:lnTo>
                    <a:pt x="408444" y="20751"/>
                  </a:lnTo>
                  <a:lnTo>
                    <a:pt x="415848" y="18249"/>
                  </a:lnTo>
                  <a:lnTo>
                    <a:pt x="434327" y="18249"/>
                  </a:lnTo>
                  <a:lnTo>
                    <a:pt x="441731" y="20751"/>
                  </a:lnTo>
                  <a:lnTo>
                    <a:pt x="452869" y="30708"/>
                  </a:lnTo>
                  <a:lnTo>
                    <a:pt x="455650" y="37236"/>
                  </a:lnTo>
                  <a:lnTo>
                    <a:pt x="455650" y="7886"/>
                  </a:lnTo>
                  <a:lnTo>
                    <a:pt x="425081" y="0"/>
                  </a:lnTo>
                  <a:lnTo>
                    <a:pt x="418007" y="355"/>
                  </a:lnTo>
                  <a:lnTo>
                    <a:pt x="380669" y="21767"/>
                  </a:lnTo>
                  <a:lnTo>
                    <a:pt x="374294" y="36283"/>
                  </a:lnTo>
                  <a:lnTo>
                    <a:pt x="374294" y="52552"/>
                  </a:lnTo>
                  <a:lnTo>
                    <a:pt x="399135" y="78282"/>
                  </a:lnTo>
                  <a:lnTo>
                    <a:pt x="392074" y="80645"/>
                  </a:lnTo>
                  <a:lnTo>
                    <a:pt x="367995" y="112801"/>
                  </a:lnTo>
                  <a:lnTo>
                    <a:pt x="367474" y="120065"/>
                  </a:lnTo>
                  <a:lnTo>
                    <a:pt x="367919" y="127444"/>
                  </a:lnTo>
                  <a:lnTo>
                    <a:pt x="388607" y="161950"/>
                  </a:lnTo>
                  <a:lnTo>
                    <a:pt x="425081" y="172173"/>
                  </a:lnTo>
                  <a:lnTo>
                    <a:pt x="433400" y="171767"/>
                  </a:lnTo>
                  <a:lnTo>
                    <a:pt x="470395" y="153924"/>
                  </a:lnTo>
                  <a:lnTo>
                    <a:pt x="471538" y="152717"/>
                  </a:lnTo>
                  <a:lnTo>
                    <a:pt x="482244" y="127444"/>
                  </a:lnTo>
                  <a:lnTo>
                    <a:pt x="482701" y="120065"/>
                  </a:lnTo>
                  <a:close/>
                </a:path>
                <a:path w="762000" h="2804159">
                  <a:moveTo>
                    <a:pt x="533641" y="162648"/>
                  </a:moveTo>
                  <a:lnTo>
                    <a:pt x="533577" y="155460"/>
                  </a:lnTo>
                  <a:lnTo>
                    <a:pt x="532384" y="152679"/>
                  </a:lnTo>
                  <a:lnTo>
                    <a:pt x="529894" y="150190"/>
                  </a:lnTo>
                  <a:lnTo>
                    <a:pt x="527405" y="147548"/>
                  </a:lnTo>
                  <a:lnTo>
                    <a:pt x="524471" y="146227"/>
                  </a:lnTo>
                  <a:lnTo>
                    <a:pt x="517436" y="146227"/>
                  </a:lnTo>
                  <a:lnTo>
                    <a:pt x="514210" y="147548"/>
                  </a:lnTo>
                  <a:lnTo>
                    <a:pt x="509003" y="152463"/>
                  </a:lnTo>
                  <a:lnTo>
                    <a:pt x="507682" y="155460"/>
                  </a:lnTo>
                  <a:lnTo>
                    <a:pt x="507682" y="162648"/>
                  </a:lnTo>
                  <a:lnTo>
                    <a:pt x="509003" y="165798"/>
                  </a:lnTo>
                  <a:lnTo>
                    <a:pt x="511644" y="168440"/>
                  </a:lnTo>
                  <a:lnTo>
                    <a:pt x="514286" y="170929"/>
                  </a:lnTo>
                  <a:lnTo>
                    <a:pt x="517436" y="172173"/>
                  </a:lnTo>
                  <a:lnTo>
                    <a:pt x="524471" y="172173"/>
                  </a:lnTo>
                  <a:lnTo>
                    <a:pt x="527405" y="170929"/>
                  </a:lnTo>
                  <a:lnTo>
                    <a:pt x="529894" y="168440"/>
                  </a:lnTo>
                  <a:lnTo>
                    <a:pt x="532384" y="165798"/>
                  </a:lnTo>
                  <a:lnTo>
                    <a:pt x="533641" y="162648"/>
                  </a:lnTo>
                  <a:close/>
                </a:path>
                <a:path w="762000" h="2804159">
                  <a:moveTo>
                    <a:pt x="622096" y="2731224"/>
                  </a:moveTo>
                  <a:lnTo>
                    <a:pt x="543598" y="2731224"/>
                  </a:lnTo>
                  <a:lnTo>
                    <a:pt x="573290" y="2705493"/>
                  </a:lnTo>
                  <a:lnTo>
                    <a:pt x="581990" y="2697416"/>
                  </a:lnTo>
                  <a:lnTo>
                    <a:pt x="607974" y="2663774"/>
                  </a:lnTo>
                  <a:lnTo>
                    <a:pt x="614400" y="2635567"/>
                  </a:lnTo>
                  <a:lnTo>
                    <a:pt x="614108" y="2630474"/>
                  </a:lnTo>
                  <a:lnTo>
                    <a:pt x="613981" y="2628328"/>
                  </a:lnTo>
                  <a:lnTo>
                    <a:pt x="612698" y="2621546"/>
                  </a:lnTo>
                  <a:lnTo>
                    <a:pt x="610577" y="2615247"/>
                  </a:lnTo>
                  <a:lnTo>
                    <a:pt x="607923" y="2610066"/>
                  </a:lnTo>
                  <a:lnTo>
                    <a:pt x="607593" y="2609405"/>
                  </a:lnTo>
                  <a:lnTo>
                    <a:pt x="575703" y="2587637"/>
                  </a:lnTo>
                  <a:lnTo>
                    <a:pt x="560971" y="2586088"/>
                  </a:lnTo>
                  <a:lnTo>
                    <a:pt x="548284" y="2587079"/>
                  </a:lnTo>
                  <a:lnTo>
                    <a:pt x="512267" y="2610637"/>
                  </a:lnTo>
                  <a:lnTo>
                    <a:pt x="502818" y="2645295"/>
                  </a:lnTo>
                  <a:lnTo>
                    <a:pt x="502704" y="2646337"/>
                  </a:lnTo>
                  <a:lnTo>
                    <a:pt x="528866" y="2646337"/>
                  </a:lnTo>
                  <a:lnTo>
                    <a:pt x="531698" y="2630474"/>
                  </a:lnTo>
                  <a:lnTo>
                    <a:pt x="537997" y="2619133"/>
                  </a:lnTo>
                  <a:lnTo>
                    <a:pt x="547751" y="2612326"/>
                  </a:lnTo>
                  <a:lnTo>
                    <a:pt x="560971" y="2610066"/>
                  </a:lnTo>
                  <a:lnTo>
                    <a:pt x="569912" y="2610066"/>
                  </a:lnTo>
                  <a:lnTo>
                    <a:pt x="576656" y="2612555"/>
                  </a:lnTo>
                  <a:lnTo>
                    <a:pt x="581202" y="2617533"/>
                  </a:lnTo>
                  <a:lnTo>
                    <a:pt x="585889" y="2622372"/>
                  </a:lnTo>
                  <a:lnTo>
                    <a:pt x="588238" y="2629116"/>
                  </a:lnTo>
                  <a:lnTo>
                    <a:pt x="588238" y="2637764"/>
                  </a:lnTo>
                  <a:lnTo>
                    <a:pt x="570268" y="2674924"/>
                  </a:lnTo>
                  <a:lnTo>
                    <a:pt x="502920" y="2734297"/>
                  </a:lnTo>
                  <a:lnTo>
                    <a:pt x="502920" y="2756281"/>
                  </a:lnTo>
                  <a:lnTo>
                    <a:pt x="622096" y="2756281"/>
                  </a:lnTo>
                  <a:lnTo>
                    <a:pt x="622096" y="2731224"/>
                  </a:lnTo>
                  <a:close/>
                </a:path>
                <a:path w="762000" h="2804159">
                  <a:moveTo>
                    <a:pt x="674027" y="45300"/>
                  </a:moveTo>
                  <a:lnTo>
                    <a:pt x="648881" y="6934"/>
                  </a:lnTo>
                  <a:lnTo>
                    <a:pt x="620598" y="0"/>
                  </a:lnTo>
                  <a:lnTo>
                    <a:pt x="606082" y="1587"/>
                  </a:lnTo>
                  <a:lnTo>
                    <a:pt x="574421" y="25285"/>
                  </a:lnTo>
                  <a:lnTo>
                    <a:pt x="560311" y="71589"/>
                  </a:lnTo>
                  <a:lnTo>
                    <a:pt x="560197" y="72288"/>
                  </a:lnTo>
                  <a:lnTo>
                    <a:pt x="559879" y="78943"/>
                  </a:lnTo>
                  <a:lnTo>
                    <a:pt x="559765" y="81381"/>
                  </a:lnTo>
                  <a:lnTo>
                    <a:pt x="559650" y="83566"/>
                  </a:lnTo>
                  <a:lnTo>
                    <a:pt x="559600" y="84759"/>
                  </a:lnTo>
                  <a:lnTo>
                    <a:pt x="559523" y="97193"/>
                  </a:lnTo>
                  <a:lnTo>
                    <a:pt x="560095" y="107950"/>
                  </a:lnTo>
                  <a:lnTo>
                    <a:pt x="574192" y="150406"/>
                  </a:lnTo>
                  <a:lnTo>
                    <a:pt x="620153" y="172173"/>
                  </a:lnTo>
                  <a:lnTo>
                    <a:pt x="627748" y="171716"/>
                  </a:lnTo>
                  <a:lnTo>
                    <a:pt x="663460" y="150609"/>
                  </a:lnTo>
                  <a:lnTo>
                    <a:pt x="673544" y="123723"/>
                  </a:lnTo>
                  <a:lnTo>
                    <a:pt x="673595" y="123431"/>
                  </a:lnTo>
                  <a:lnTo>
                    <a:pt x="673976" y="116547"/>
                  </a:lnTo>
                  <a:lnTo>
                    <a:pt x="674027" y="115658"/>
                  </a:lnTo>
                  <a:lnTo>
                    <a:pt x="673696" y="109461"/>
                  </a:lnTo>
                  <a:lnTo>
                    <a:pt x="673620" y="107950"/>
                  </a:lnTo>
                  <a:lnTo>
                    <a:pt x="672477" y="101257"/>
                  </a:lnTo>
                  <a:lnTo>
                    <a:pt x="672376" y="100660"/>
                  </a:lnTo>
                  <a:lnTo>
                    <a:pt x="661771" y="78943"/>
                  </a:lnTo>
                  <a:lnTo>
                    <a:pt x="659460" y="76136"/>
                  </a:lnTo>
                  <a:lnTo>
                    <a:pt x="654443" y="71589"/>
                  </a:lnTo>
                  <a:lnTo>
                    <a:pt x="653732" y="71120"/>
                  </a:lnTo>
                  <a:lnTo>
                    <a:pt x="653732" y="115658"/>
                  </a:lnTo>
                  <a:lnTo>
                    <a:pt x="653732" y="123723"/>
                  </a:lnTo>
                  <a:lnTo>
                    <a:pt x="652399" y="129743"/>
                  </a:lnTo>
                  <a:lnTo>
                    <a:pt x="649617" y="135458"/>
                  </a:lnTo>
                  <a:lnTo>
                    <a:pt x="646976" y="141020"/>
                  </a:lnTo>
                  <a:lnTo>
                    <a:pt x="643089" y="145491"/>
                  </a:lnTo>
                  <a:lnTo>
                    <a:pt x="632726" y="152311"/>
                  </a:lnTo>
                  <a:lnTo>
                    <a:pt x="632574" y="152311"/>
                  </a:lnTo>
                  <a:lnTo>
                    <a:pt x="626821" y="153924"/>
                  </a:lnTo>
                  <a:lnTo>
                    <a:pt x="612609" y="153924"/>
                  </a:lnTo>
                  <a:lnTo>
                    <a:pt x="606005" y="152311"/>
                  </a:lnTo>
                  <a:lnTo>
                    <a:pt x="581672" y="123723"/>
                  </a:lnTo>
                  <a:lnTo>
                    <a:pt x="581672" y="109461"/>
                  </a:lnTo>
                  <a:lnTo>
                    <a:pt x="600760" y="83566"/>
                  </a:lnTo>
                  <a:lnTo>
                    <a:pt x="606234" y="80556"/>
                  </a:lnTo>
                  <a:lnTo>
                    <a:pt x="612749" y="78943"/>
                  </a:lnTo>
                  <a:lnTo>
                    <a:pt x="619937" y="78943"/>
                  </a:lnTo>
                  <a:lnTo>
                    <a:pt x="651484" y="101257"/>
                  </a:lnTo>
                  <a:lnTo>
                    <a:pt x="653732" y="115658"/>
                  </a:lnTo>
                  <a:lnTo>
                    <a:pt x="653732" y="71120"/>
                  </a:lnTo>
                  <a:lnTo>
                    <a:pt x="621030" y="60693"/>
                  </a:lnTo>
                  <a:lnTo>
                    <a:pt x="607529" y="62128"/>
                  </a:lnTo>
                  <a:lnTo>
                    <a:pt x="596023" y="66408"/>
                  </a:lnTo>
                  <a:lnTo>
                    <a:pt x="586524" y="73558"/>
                  </a:lnTo>
                  <a:lnTo>
                    <a:pt x="579031" y="83566"/>
                  </a:lnTo>
                  <a:lnTo>
                    <a:pt x="579132" y="81381"/>
                  </a:lnTo>
                  <a:lnTo>
                    <a:pt x="579234" y="78943"/>
                  </a:lnTo>
                  <a:lnTo>
                    <a:pt x="579361" y="76136"/>
                  </a:lnTo>
                  <a:lnTo>
                    <a:pt x="579475" y="73558"/>
                  </a:lnTo>
                  <a:lnTo>
                    <a:pt x="589267" y="35407"/>
                  </a:lnTo>
                  <a:lnTo>
                    <a:pt x="589368" y="35191"/>
                  </a:lnTo>
                  <a:lnTo>
                    <a:pt x="595274" y="27774"/>
                  </a:lnTo>
                  <a:lnTo>
                    <a:pt x="602449" y="22491"/>
                  </a:lnTo>
                  <a:lnTo>
                    <a:pt x="610895" y="19316"/>
                  </a:lnTo>
                  <a:lnTo>
                    <a:pt x="620598" y="18249"/>
                  </a:lnTo>
                  <a:lnTo>
                    <a:pt x="629831" y="18249"/>
                  </a:lnTo>
                  <a:lnTo>
                    <a:pt x="637235" y="20523"/>
                  </a:lnTo>
                  <a:lnTo>
                    <a:pt x="648373" y="29616"/>
                  </a:lnTo>
                  <a:lnTo>
                    <a:pt x="652399" y="36360"/>
                  </a:lnTo>
                  <a:lnTo>
                    <a:pt x="654900" y="45300"/>
                  </a:lnTo>
                  <a:lnTo>
                    <a:pt x="674027" y="45300"/>
                  </a:lnTo>
                  <a:close/>
                </a:path>
                <a:path w="762000" h="2804159">
                  <a:moveTo>
                    <a:pt x="761441" y="2698458"/>
                  </a:moveTo>
                  <a:lnTo>
                    <a:pt x="761072" y="2691561"/>
                  </a:lnTo>
                  <a:lnTo>
                    <a:pt x="761009" y="2690330"/>
                  </a:lnTo>
                  <a:lnTo>
                    <a:pt x="759726" y="2682684"/>
                  </a:lnTo>
                  <a:lnTo>
                    <a:pt x="735926" y="2648762"/>
                  </a:lnTo>
                  <a:lnTo>
                    <a:pt x="708215" y="2641498"/>
                  </a:lnTo>
                  <a:lnTo>
                    <a:pt x="702068" y="2641498"/>
                  </a:lnTo>
                  <a:lnTo>
                    <a:pt x="696125" y="2642679"/>
                  </a:lnTo>
                  <a:lnTo>
                    <a:pt x="684695" y="2647365"/>
                  </a:lnTo>
                  <a:lnTo>
                    <a:pt x="679640" y="2650591"/>
                  </a:lnTo>
                  <a:lnTo>
                    <a:pt x="675233" y="2654693"/>
                  </a:lnTo>
                  <a:lnTo>
                    <a:pt x="682713" y="2613583"/>
                  </a:lnTo>
                  <a:lnTo>
                    <a:pt x="753745" y="2613583"/>
                  </a:lnTo>
                  <a:lnTo>
                    <a:pt x="753745" y="2588514"/>
                  </a:lnTo>
                  <a:lnTo>
                    <a:pt x="662266" y="2588514"/>
                  </a:lnTo>
                  <a:lnTo>
                    <a:pt x="644893" y="2683726"/>
                  </a:lnTo>
                  <a:lnTo>
                    <a:pt x="672820" y="2683726"/>
                  </a:lnTo>
                  <a:lnTo>
                    <a:pt x="675754" y="2677858"/>
                  </a:lnTo>
                  <a:lnTo>
                    <a:pt x="679780" y="2673312"/>
                  </a:lnTo>
                  <a:lnTo>
                    <a:pt x="690041" y="2666860"/>
                  </a:lnTo>
                  <a:lnTo>
                    <a:pt x="695833" y="2665247"/>
                  </a:lnTo>
                  <a:lnTo>
                    <a:pt x="711669" y="2665247"/>
                  </a:lnTo>
                  <a:lnTo>
                    <a:pt x="733717" y="2698458"/>
                  </a:lnTo>
                  <a:lnTo>
                    <a:pt x="733729" y="2698673"/>
                  </a:lnTo>
                  <a:lnTo>
                    <a:pt x="733209" y="2706128"/>
                  </a:lnTo>
                  <a:lnTo>
                    <a:pt x="712177" y="2733852"/>
                  </a:lnTo>
                  <a:lnTo>
                    <a:pt x="694143" y="2733852"/>
                  </a:lnTo>
                  <a:lnTo>
                    <a:pt x="670623" y="2707475"/>
                  </a:lnTo>
                  <a:lnTo>
                    <a:pt x="642696" y="2707475"/>
                  </a:lnTo>
                  <a:lnTo>
                    <a:pt x="661276" y="2744851"/>
                  </a:lnTo>
                  <a:lnTo>
                    <a:pt x="701624" y="2758922"/>
                  </a:lnTo>
                  <a:lnTo>
                    <a:pt x="708698" y="2758529"/>
                  </a:lnTo>
                  <a:lnTo>
                    <a:pt x="709701" y="2758529"/>
                  </a:lnTo>
                  <a:lnTo>
                    <a:pt x="744728" y="2741993"/>
                  </a:lnTo>
                  <a:lnTo>
                    <a:pt x="751103" y="2733852"/>
                  </a:lnTo>
                  <a:lnTo>
                    <a:pt x="753745" y="2729674"/>
                  </a:lnTo>
                  <a:lnTo>
                    <a:pt x="757110" y="2722537"/>
                  </a:lnTo>
                  <a:lnTo>
                    <a:pt x="759510" y="2714942"/>
                  </a:lnTo>
                  <a:lnTo>
                    <a:pt x="760857" y="2707475"/>
                  </a:lnTo>
                  <a:lnTo>
                    <a:pt x="760958" y="2706916"/>
                  </a:lnTo>
                  <a:lnTo>
                    <a:pt x="761428" y="2698673"/>
                  </a:lnTo>
                  <a:lnTo>
                    <a:pt x="761441" y="2698458"/>
                  </a:lnTo>
                  <a:close/>
                </a:path>
              </a:pathLst>
            </a:custGeom>
            <a:solidFill>
              <a:srgbClr val="000000"/>
            </a:solidFill>
          </p:spPr>
          <p:txBody>
            <a:bodyPr wrap="square" lIns="0" tIns="0" rIns="0" bIns="0" rtlCol="0"/>
            <a:lstStyle/>
            <a:p>
              <a:endParaRPr dirty="0"/>
            </a:p>
          </p:txBody>
        </p:sp>
        <p:sp>
          <p:nvSpPr>
            <p:cNvPr id="13" name="object 13"/>
            <p:cNvSpPr/>
            <p:nvPr/>
          </p:nvSpPr>
          <p:spPr>
            <a:xfrm>
              <a:off x="13517913" y="8041639"/>
              <a:ext cx="670560" cy="890269"/>
            </a:xfrm>
            <a:custGeom>
              <a:avLst/>
              <a:gdLst/>
              <a:ahLst/>
              <a:cxnLst/>
              <a:rect l="l" t="t" r="r" b="b"/>
              <a:pathLst>
                <a:path w="670559" h="890270">
                  <a:moveTo>
                    <a:pt x="670136" y="0"/>
                  </a:moveTo>
                  <a:lnTo>
                    <a:pt x="0" y="0"/>
                  </a:lnTo>
                  <a:lnTo>
                    <a:pt x="0" y="890025"/>
                  </a:lnTo>
                  <a:lnTo>
                    <a:pt x="670136" y="890025"/>
                  </a:lnTo>
                  <a:lnTo>
                    <a:pt x="670136" y="0"/>
                  </a:lnTo>
                  <a:close/>
                </a:path>
              </a:pathLst>
            </a:custGeom>
            <a:solidFill>
              <a:srgbClr val="997BED"/>
            </a:solidFill>
          </p:spPr>
          <p:txBody>
            <a:bodyPr wrap="square" lIns="0" tIns="0" rIns="0" bIns="0" rtlCol="0"/>
            <a:lstStyle/>
            <a:p>
              <a:endParaRPr dirty="0"/>
            </a:p>
          </p:txBody>
        </p:sp>
        <p:sp>
          <p:nvSpPr>
            <p:cNvPr id="14" name="object 14"/>
            <p:cNvSpPr/>
            <p:nvPr/>
          </p:nvSpPr>
          <p:spPr>
            <a:xfrm>
              <a:off x="13546481" y="7641316"/>
              <a:ext cx="615315" cy="1701800"/>
            </a:xfrm>
            <a:custGeom>
              <a:avLst/>
              <a:gdLst/>
              <a:ahLst/>
              <a:cxnLst/>
              <a:rect l="l" t="t" r="r" b="b"/>
              <a:pathLst>
                <a:path w="615315" h="1701800">
                  <a:moveTo>
                    <a:pt x="68173" y="1530946"/>
                  </a:moveTo>
                  <a:lnTo>
                    <a:pt x="40017" y="1530946"/>
                  </a:lnTo>
                  <a:lnTo>
                    <a:pt x="40017" y="1661553"/>
                  </a:lnTo>
                  <a:lnTo>
                    <a:pt x="38404" y="1666316"/>
                  </a:lnTo>
                  <a:lnTo>
                    <a:pt x="35179" y="1669249"/>
                  </a:lnTo>
                  <a:lnTo>
                    <a:pt x="32105" y="1672183"/>
                  </a:lnTo>
                  <a:lnTo>
                    <a:pt x="27482" y="1673656"/>
                  </a:lnTo>
                  <a:lnTo>
                    <a:pt x="0" y="1673656"/>
                  </a:lnTo>
                  <a:lnTo>
                    <a:pt x="0" y="1698713"/>
                  </a:lnTo>
                  <a:lnTo>
                    <a:pt x="21336" y="1698713"/>
                  </a:lnTo>
                  <a:lnTo>
                    <a:pt x="29654" y="1698447"/>
                  </a:lnTo>
                  <a:lnTo>
                    <a:pt x="63766" y="1680248"/>
                  </a:lnTo>
                  <a:lnTo>
                    <a:pt x="68173" y="1655178"/>
                  </a:lnTo>
                  <a:lnTo>
                    <a:pt x="68173" y="1530946"/>
                  </a:lnTo>
                  <a:close/>
                </a:path>
                <a:path w="615315" h="1701800">
                  <a:moveTo>
                    <a:pt x="187096" y="77317"/>
                  </a:moveTo>
                  <a:lnTo>
                    <a:pt x="186372" y="64211"/>
                  </a:lnTo>
                  <a:lnTo>
                    <a:pt x="186296" y="62814"/>
                  </a:lnTo>
                  <a:lnTo>
                    <a:pt x="183451" y="47218"/>
                  </a:lnTo>
                  <a:lnTo>
                    <a:pt x="178714" y="33566"/>
                  </a:lnTo>
                  <a:lnTo>
                    <a:pt x="172072" y="21767"/>
                  </a:lnTo>
                  <a:lnTo>
                    <a:pt x="168948" y="18249"/>
                  </a:lnTo>
                  <a:lnTo>
                    <a:pt x="164820" y="13614"/>
                  </a:lnTo>
                  <a:lnTo>
                    <a:pt x="164820" y="48450"/>
                  </a:lnTo>
                  <a:lnTo>
                    <a:pt x="164820" y="62814"/>
                  </a:lnTo>
                  <a:lnTo>
                    <a:pt x="163131" y="69265"/>
                  </a:lnTo>
                  <a:lnTo>
                    <a:pt x="159753" y="74980"/>
                  </a:lnTo>
                  <a:lnTo>
                    <a:pt x="156527" y="80695"/>
                  </a:lnTo>
                  <a:lnTo>
                    <a:pt x="151993" y="85166"/>
                  </a:lnTo>
                  <a:lnTo>
                    <a:pt x="140258" y="91617"/>
                  </a:lnTo>
                  <a:lnTo>
                    <a:pt x="133731" y="93230"/>
                  </a:lnTo>
                  <a:lnTo>
                    <a:pt x="126555" y="93230"/>
                  </a:lnTo>
                  <a:lnTo>
                    <a:pt x="94945" y="70904"/>
                  </a:lnTo>
                  <a:lnTo>
                    <a:pt x="93383" y="64211"/>
                  </a:lnTo>
                  <a:lnTo>
                    <a:pt x="93256" y="63677"/>
                  </a:lnTo>
                  <a:lnTo>
                    <a:pt x="92748" y="56502"/>
                  </a:lnTo>
                  <a:lnTo>
                    <a:pt x="92748" y="48450"/>
                  </a:lnTo>
                  <a:lnTo>
                    <a:pt x="119659" y="18249"/>
                  </a:lnTo>
                  <a:lnTo>
                    <a:pt x="133883" y="18249"/>
                  </a:lnTo>
                  <a:lnTo>
                    <a:pt x="140703" y="19926"/>
                  </a:lnTo>
                  <a:lnTo>
                    <a:pt x="140538" y="19926"/>
                  </a:lnTo>
                  <a:lnTo>
                    <a:pt x="146126" y="23088"/>
                  </a:lnTo>
                  <a:lnTo>
                    <a:pt x="151993" y="26314"/>
                  </a:lnTo>
                  <a:lnTo>
                    <a:pt x="156527" y="30784"/>
                  </a:lnTo>
                  <a:lnTo>
                    <a:pt x="159753" y="36499"/>
                  </a:lnTo>
                  <a:lnTo>
                    <a:pt x="163131" y="42062"/>
                  </a:lnTo>
                  <a:lnTo>
                    <a:pt x="164820" y="48450"/>
                  </a:lnTo>
                  <a:lnTo>
                    <a:pt x="164820" y="13614"/>
                  </a:lnTo>
                  <a:lnTo>
                    <a:pt x="163601" y="12242"/>
                  </a:lnTo>
                  <a:lnTo>
                    <a:pt x="153162" y="5435"/>
                  </a:lnTo>
                  <a:lnTo>
                    <a:pt x="140741" y="1358"/>
                  </a:lnTo>
                  <a:lnTo>
                    <a:pt x="126339" y="0"/>
                  </a:lnTo>
                  <a:lnTo>
                    <a:pt x="118732" y="457"/>
                  </a:lnTo>
                  <a:lnTo>
                    <a:pt x="83032" y="21577"/>
                  </a:lnTo>
                  <a:lnTo>
                    <a:pt x="72948" y="48450"/>
                  </a:lnTo>
                  <a:lnTo>
                    <a:pt x="72885" y="48768"/>
                  </a:lnTo>
                  <a:lnTo>
                    <a:pt x="72504" y="55626"/>
                  </a:lnTo>
                  <a:lnTo>
                    <a:pt x="72466" y="56502"/>
                  </a:lnTo>
                  <a:lnTo>
                    <a:pt x="72796" y="62814"/>
                  </a:lnTo>
                  <a:lnTo>
                    <a:pt x="72872" y="64211"/>
                  </a:lnTo>
                  <a:lnTo>
                    <a:pt x="74002" y="70904"/>
                  </a:lnTo>
                  <a:lnTo>
                    <a:pt x="74104" y="71513"/>
                  </a:lnTo>
                  <a:lnTo>
                    <a:pt x="97523" y="104444"/>
                  </a:lnTo>
                  <a:lnTo>
                    <a:pt x="125450" y="111480"/>
                  </a:lnTo>
                  <a:lnTo>
                    <a:pt x="138963" y="110045"/>
                  </a:lnTo>
                  <a:lnTo>
                    <a:pt x="150469" y="105765"/>
                  </a:lnTo>
                  <a:lnTo>
                    <a:pt x="159969" y="98615"/>
                  </a:lnTo>
                  <a:lnTo>
                    <a:pt x="163995" y="93230"/>
                  </a:lnTo>
                  <a:lnTo>
                    <a:pt x="167449" y="88607"/>
                  </a:lnTo>
                  <a:lnTo>
                    <a:pt x="167360" y="90639"/>
                  </a:lnTo>
                  <a:lnTo>
                    <a:pt x="167246" y="93230"/>
                  </a:lnTo>
                  <a:lnTo>
                    <a:pt x="167119" y="96037"/>
                  </a:lnTo>
                  <a:lnTo>
                    <a:pt x="167005" y="98615"/>
                  </a:lnTo>
                  <a:lnTo>
                    <a:pt x="166916" y="100584"/>
                  </a:lnTo>
                  <a:lnTo>
                    <a:pt x="166789" y="103428"/>
                  </a:lnTo>
                  <a:lnTo>
                    <a:pt x="164820" y="116420"/>
                  </a:lnTo>
                  <a:lnTo>
                    <a:pt x="143979" y="149682"/>
                  </a:lnTo>
                  <a:lnTo>
                    <a:pt x="125895" y="153924"/>
                  </a:lnTo>
                  <a:lnTo>
                    <a:pt x="116662" y="153924"/>
                  </a:lnTo>
                  <a:lnTo>
                    <a:pt x="109258" y="151650"/>
                  </a:lnTo>
                  <a:lnTo>
                    <a:pt x="98120" y="142557"/>
                  </a:lnTo>
                  <a:lnTo>
                    <a:pt x="94081" y="135813"/>
                  </a:lnTo>
                  <a:lnTo>
                    <a:pt x="91592" y="126873"/>
                  </a:lnTo>
                  <a:lnTo>
                    <a:pt x="72466" y="126873"/>
                  </a:lnTo>
                  <a:lnTo>
                    <a:pt x="97485" y="165366"/>
                  </a:lnTo>
                  <a:lnTo>
                    <a:pt x="125895" y="172173"/>
                  </a:lnTo>
                  <a:lnTo>
                    <a:pt x="140411" y="170599"/>
                  </a:lnTo>
                  <a:lnTo>
                    <a:pt x="172072" y="147104"/>
                  </a:lnTo>
                  <a:lnTo>
                    <a:pt x="186182" y="100584"/>
                  </a:lnTo>
                  <a:lnTo>
                    <a:pt x="186296" y="99898"/>
                  </a:lnTo>
                  <a:lnTo>
                    <a:pt x="186613" y="93230"/>
                  </a:lnTo>
                  <a:lnTo>
                    <a:pt x="186740" y="90639"/>
                  </a:lnTo>
                  <a:lnTo>
                    <a:pt x="186829" y="88607"/>
                  </a:lnTo>
                  <a:lnTo>
                    <a:pt x="186893" y="87414"/>
                  </a:lnTo>
                  <a:lnTo>
                    <a:pt x="187007" y="84874"/>
                  </a:lnTo>
                  <a:lnTo>
                    <a:pt x="187096" y="77317"/>
                  </a:lnTo>
                  <a:close/>
                </a:path>
                <a:path w="615315" h="1701800">
                  <a:moveTo>
                    <a:pt x="200012" y="1575803"/>
                  </a:moveTo>
                  <a:lnTo>
                    <a:pt x="174066" y="1575803"/>
                  </a:lnTo>
                  <a:lnTo>
                    <a:pt x="174066" y="1644700"/>
                  </a:lnTo>
                  <a:lnTo>
                    <a:pt x="173405" y="1652320"/>
                  </a:lnTo>
                  <a:lnTo>
                    <a:pt x="154063" y="1679371"/>
                  </a:lnTo>
                  <a:lnTo>
                    <a:pt x="138087" y="1679371"/>
                  </a:lnTo>
                  <a:lnTo>
                    <a:pt x="122618" y="1647926"/>
                  </a:lnTo>
                  <a:lnTo>
                    <a:pt x="122618" y="1575803"/>
                  </a:lnTo>
                  <a:lnTo>
                    <a:pt x="96672" y="1575803"/>
                  </a:lnTo>
                  <a:lnTo>
                    <a:pt x="96774" y="1658035"/>
                  </a:lnTo>
                  <a:lnTo>
                    <a:pt x="99974" y="1676730"/>
                  </a:lnTo>
                  <a:lnTo>
                    <a:pt x="100037" y="1676946"/>
                  </a:lnTo>
                  <a:lnTo>
                    <a:pt x="139547" y="1701139"/>
                  </a:lnTo>
                  <a:lnTo>
                    <a:pt x="146735" y="1701139"/>
                  </a:lnTo>
                  <a:lnTo>
                    <a:pt x="174066" y="1682013"/>
                  </a:lnTo>
                  <a:lnTo>
                    <a:pt x="174066" y="1698713"/>
                  </a:lnTo>
                  <a:lnTo>
                    <a:pt x="200012" y="1698713"/>
                  </a:lnTo>
                  <a:lnTo>
                    <a:pt x="200012" y="1682013"/>
                  </a:lnTo>
                  <a:lnTo>
                    <a:pt x="200012" y="1679371"/>
                  </a:lnTo>
                  <a:lnTo>
                    <a:pt x="200012" y="1575803"/>
                  </a:lnTo>
                  <a:close/>
                </a:path>
                <a:path w="615315" h="1701800">
                  <a:moveTo>
                    <a:pt x="272516" y="1676946"/>
                  </a:moveTo>
                  <a:lnTo>
                    <a:pt x="260858" y="1676946"/>
                  </a:lnTo>
                  <a:lnTo>
                    <a:pt x="257784" y="1675930"/>
                  </a:lnTo>
                  <a:lnTo>
                    <a:pt x="256019" y="1673872"/>
                  </a:lnTo>
                  <a:lnTo>
                    <a:pt x="254406" y="1671815"/>
                  </a:lnTo>
                  <a:lnTo>
                    <a:pt x="253606" y="1668373"/>
                  </a:lnTo>
                  <a:lnTo>
                    <a:pt x="253606" y="1530946"/>
                  </a:lnTo>
                  <a:lnTo>
                    <a:pt x="227660" y="1530946"/>
                  </a:lnTo>
                  <a:lnTo>
                    <a:pt x="227660" y="1680464"/>
                  </a:lnTo>
                  <a:lnTo>
                    <a:pt x="230073" y="1687728"/>
                  </a:lnTo>
                  <a:lnTo>
                    <a:pt x="239750" y="1696516"/>
                  </a:lnTo>
                  <a:lnTo>
                    <a:pt x="246938" y="1698713"/>
                  </a:lnTo>
                  <a:lnTo>
                    <a:pt x="272516" y="1698713"/>
                  </a:lnTo>
                  <a:lnTo>
                    <a:pt x="272516" y="1676946"/>
                  </a:lnTo>
                  <a:close/>
                </a:path>
                <a:path w="615315" h="1701800">
                  <a:moveTo>
                    <a:pt x="328117" y="111925"/>
                  </a:moveTo>
                  <a:lnTo>
                    <a:pt x="327698" y="104114"/>
                  </a:lnTo>
                  <a:lnTo>
                    <a:pt x="326440" y="96748"/>
                  </a:lnTo>
                  <a:lnTo>
                    <a:pt x="326415" y="96583"/>
                  </a:lnTo>
                  <a:lnTo>
                    <a:pt x="302387" y="63322"/>
                  </a:lnTo>
                  <a:lnTo>
                    <a:pt x="274904" y="56070"/>
                  </a:lnTo>
                  <a:lnTo>
                    <a:pt x="268160" y="56070"/>
                  </a:lnTo>
                  <a:lnTo>
                    <a:pt x="261632" y="57391"/>
                  </a:lnTo>
                  <a:lnTo>
                    <a:pt x="249174" y="62661"/>
                  </a:lnTo>
                  <a:lnTo>
                    <a:pt x="243535" y="66471"/>
                  </a:lnTo>
                  <a:lnTo>
                    <a:pt x="238404" y="71462"/>
                  </a:lnTo>
                  <a:lnTo>
                    <a:pt x="247421" y="20447"/>
                  </a:lnTo>
                  <a:lnTo>
                    <a:pt x="320192" y="20447"/>
                  </a:lnTo>
                  <a:lnTo>
                    <a:pt x="320192" y="2197"/>
                  </a:lnTo>
                  <a:lnTo>
                    <a:pt x="232244" y="2197"/>
                  </a:lnTo>
                  <a:lnTo>
                    <a:pt x="215531" y="94767"/>
                  </a:lnTo>
                  <a:lnTo>
                    <a:pt x="237744" y="94767"/>
                  </a:lnTo>
                  <a:lnTo>
                    <a:pt x="240969" y="88468"/>
                  </a:lnTo>
                  <a:lnTo>
                    <a:pt x="245503" y="83477"/>
                  </a:lnTo>
                  <a:lnTo>
                    <a:pt x="251371" y="79819"/>
                  </a:lnTo>
                  <a:lnTo>
                    <a:pt x="257378" y="76149"/>
                  </a:lnTo>
                  <a:lnTo>
                    <a:pt x="263906" y="74320"/>
                  </a:lnTo>
                  <a:lnTo>
                    <a:pt x="270941" y="74320"/>
                  </a:lnTo>
                  <a:lnTo>
                    <a:pt x="305269" y="96583"/>
                  </a:lnTo>
                  <a:lnTo>
                    <a:pt x="305358" y="96748"/>
                  </a:lnTo>
                  <a:lnTo>
                    <a:pt x="307251" y="104114"/>
                  </a:lnTo>
                  <a:lnTo>
                    <a:pt x="307848" y="111925"/>
                  </a:lnTo>
                  <a:lnTo>
                    <a:pt x="307886" y="112356"/>
                  </a:lnTo>
                  <a:lnTo>
                    <a:pt x="286499" y="150787"/>
                  </a:lnTo>
                  <a:lnTo>
                    <a:pt x="271386" y="153695"/>
                  </a:lnTo>
                  <a:lnTo>
                    <a:pt x="264299" y="153174"/>
                  </a:lnTo>
                  <a:lnTo>
                    <a:pt x="235623" y="128028"/>
                  </a:lnTo>
                  <a:lnTo>
                    <a:pt x="234226" y="121818"/>
                  </a:lnTo>
                  <a:lnTo>
                    <a:pt x="213766" y="121818"/>
                  </a:lnTo>
                  <a:lnTo>
                    <a:pt x="231419" y="158153"/>
                  </a:lnTo>
                  <a:lnTo>
                    <a:pt x="269849" y="171945"/>
                  </a:lnTo>
                  <a:lnTo>
                    <a:pt x="276174" y="171564"/>
                  </a:lnTo>
                  <a:lnTo>
                    <a:pt x="277406" y="171564"/>
                  </a:lnTo>
                  <a:lnTo>
                    <a:pt x="311683" y="154686"/>
                  </a:lnTo>
                  <a:lnTo>
                    <a:pt x="312508" y="153695"/>
                  </a:lnTo>
                  <a:lnTo>
                    <a:pt x="316484" y="148996"/>
                  </a:lnTo>
                  <a:lnTo>
                    <a:pt x="328091" y="112356"/>
                  </a:lnTo>
                  <a:lnTo>
                    <a:pt x="328117" y="111925"/>
                  </a:lnTo>
                  <a:close/>
                </a:path>
                <a:path w="615315" h="1701800">
                  <a:moveTo>
                    <a:pt x="332320" y="1548091"/>
                  </a:moveTo>
                  <a:lnTo>
                    <a:pt x="330415" y="1541348"/>
                  </a:lnTo>
                  <a:lnTo>
                    <a:pt x="326605" y="1536217"/>
                  </a:lnTo>
                  <a:lnTo>
                    <a:pt x="322935" y="1531086"/>
                  </a:lnTo>
                  <a:lnTo>
                    <a:pt x="317728" y="1528521"/>
                  </a:lnTo>
                  <a:lnTo>
                    <a:pt x="305714" y="1528521"/>
                  </a:lnTo>
                  <a:lnTo>
                    <a:pt x="301459" y="1530070"/>
                  </a:lnTo>
                  <a:lnTo>
                    <a:pt x="298234" y="1533144"/>
                  </a:lnTo>
                  <a:lnTo>
                    <a:pt x="295160" y="1536217"/>
                  </a:lnTo>
                  <a:lnTo>
                    <a:pt x="293624" y="1540256"/>
                  </a:lnTo>
                  <a:lnTo>
                    <a:pt x="293624" y="1549781"/>
                  </a:lnTo>
                  <a:lnTo>
                    <a:pt x="303580" y="1560626"/>
                  </a:lnTo>
                  <a:lnTo>
                    <a:pt x="312089" y="1560626"/>
                  </a:lnTo>
                  <a:lnTo>
                    <a:pt x="315531" y="1558937"/>
                  </a:lnTo>
                  <a:lnTo>
                    <a:pt x="317588" y="1555572"/>
                  </a:lnTo>
                  <a:lnTo>
                    <a:pt x="317881" y="1557324"/>
                  </a:lnTo>
                  <a:lnTo>
                    <a:pt x="294716" y="1582394"/>
                  </a:lnTo>
                  <a:lnTo>
                    <a:pt x="294716" y="1595805"/>
                  </a:lnTo>
                  <a:lnTo>
                    <a:pt x="330009" y="1570850"/>
                  </a:lnTo>
                  <a:lnTo>
                    <a:pt x="331990" y="1560626"/>
                  </a:lnTo>
                  <a:lnTo>
                    <a:pt x="332092" y="1559306"/>
                  </a:lnTo>
                  <a:lnTo>
                    <a:pt x="332155" y="1558582"/>
                  </a:lnTo>
                  <a:lnTo>
                    <a:pt x="332244" y="1557324"/>
                  </a:lnTo>
                  <a:lnTo>
                    <a:pt x="332320" y="1555572"/>
                  </a:lnTo>
                  <a:lnTo>
                    <a:pt x="332320" y="1548091"/>
                  </a:lnTo>
                  <a:close/>
                </a:path>
                <a:path w="615315" h="1701800">
                  <a:moveTo>
                    <a:pt x="379272" y="162636"/>
                  </a:moveTo>
                  <a:lnTo>
                    <a:pt x="379209" y="155460"/>
                  </a:lnTo>
                  <a:lnTo>
                    <a:pt x="378028" y="152666"/>
                  </a:lnTo>
                  <a:lnTo>
                    <a:pt x="375539" y="150177"/>
                  </a:lnTo>
                  <a:lnTo>
                    <a:pt x="373037" y="147535"/>
                  </a:lnTo>
                  <a:lnTo>
                    <a:pt x="370103" y="146227"/>
                  </a:lnTo>
                  <a:lnTo>
                    <a:pt x="363067" y="146227"/>
                  </a:lnTo>
                  <a:lnTo>
                    <a:pt x="359841" y="147535"/>
                  </a:lnTo>
                  <a:lnTo>
                    <a:pt x="354647" y="152450"/>
                  </a:lnTo>
                  <a:lnTo>
                    <a:pt x="353326" y="155460"/>
                  </a:lnTo>
                  <a:lnTo>
                    <a:pt x="353326" y="162636"/>
                  </a:lnTo>
                  <a:lnTo>
                    <a:pt x="354647" y="165785"/>
                  </a:lnTo>
                  <a:lnTo>
                    <a:pt x="357276" y="168427"/>
                  </a:lnTo>
                  <a:lnTo>
                    <a:pt x="359918" y="170916"/>
                  </a:lnTo>
                  <a:lnTo>
                    <a:pt x="363067" y="172173"/>
                  </a:lnTo>
                  <a:lnTo>
                    <a:pt x="370103" y="172173"/>
                  </a:lnTo>
                  <a:lnTo>
                    <a:pt x="373037" y="170916"/>
                  </a:lnTo>
                  <a:lnTo>
                    <a:pt x="375539" y="168427"/>
                  </a:lnTo>
                  <a:lnTo>
                    <a:pt x="378028" y="165785"/>
                  </a:lnTo>
                  <a:lnTo>
                    <a:pt x="379272" y="162636"/>
                  </a:lnTo>
                  <a:close/>
                </a:path>
                <a:path w="615315" h="1701800">
                  <a:moveTo>
                    <a:pt x="475843" y="1673656"/>
                  </a:moveTo>
                  <a:lnTo>
                    <a:pt x="397344" y="1673656"/>
                  </a:lnTo>
                  <a:lnTo>
                    <a:pt x="427037" y="1647926"/>
                  </a:lnTo>
                  <a:lnTo>
                    <a:pt x="435737" y="1639849"/>
                  </a:lnTo>
                  <a:lnTo>
                    <a:pt x="461721" y="1606207"/>
                  </a:lnTo>
                  <a:lnTo>
                    <a:pt x="468147" y="1578000"/>
                  </a:lnTo>
                  <a:lnTo>
                    <a:pt x="467855" y="1572907"/>
                  </a:lnTo>
                  <a:lnTo>
                    <a:pt x="467728" y="1570761"/>
                  </a:lnTo>
                  <a:lnTo>
                    <a:pt x="466445" y="1563979"/>
                  </a:lnTo>
                  <a:lnTo>
                    <a:pt x="464312" y="1557680"/>
                  </a:lnTo>
                  <a:lnTo>
                    <a:pt x="461670" y="1552498"/>
                  </a:lnTo>
                  <a:lnTo>
                    <a:pt x="461340" y="1551838"/>
                  </a:lnTo>
                  <a:lnTo>
                    <a:pt x="429450" y="1530070"/>
                  </a:lnTo>
                  <a:lnTo>
                    <a:pt x="414718" y="1528521"/>
                  </a:lnTo>
                  <a:lnTo>
                    <a:pt x="402031" y="1529511"/>
                  </a:lnTo>
                  <a:lnTo>
                    <a:pt x="366014" y="1553070"/>
                  </a:lnTo>
                  <a:lnTo>
                    <a:pt x="356679" y="1586611"/>
                  </a:lnTo>
                  <a:lnTo>
                    <a:pt x="356552" y="1587728"/>
                  </a:lnTo>
                  <a:lnTo>
                    <a:pt x="356450" y="1588770"/>
                  </a:lnTo>
                  <a:lnTo>
                    <a:pt x="382612" y="1588770"/>
                  </a:lnTo>
                  <a:lnTo>
                    <a:pt x="385445" y="1572907"/>
                  </a:lnTo>
                  <a:lnTo>
                    <a:pt x="391744" y="1561566"/>
                  </a:lnTo>
                  <a:lnTo>
                    <a:pt x="401497" y="1554759"/>
                  </a:lnTo>
                  <a:lnTo>
                    <a:pt x="414718" y="1552498"/>
                  </a:lnTo>
                  <a:lnTo>
                    <a:pt x="423659" y="1552498"/>
                  </a:lnTo>
                  <a:lnTo>
                    <a:pt x="430403" y="1554988"/>
                  </a:lnTo>
                  <a:lnTo>
                    <a:pt x="434949" y="1559966"/>
                  </a:lnTo>
                  <a:lnTo>
                    <a:pt x="439635" y="1564805"/>
                  </a:lnTo>
                  <a:lnTo>
                    <a:pt x="441985" y="1571548"/>
                  </a:lnTo>
                  <a:lnTo>
                    <a:pt x="441985" y="1580197"/>
                  </a:lnTo>
                  <a:lnTo>
                    <a:pt x="424014" y="1617357"/>
                  </a:lnTo>
                  <a:lnTo>
                    <a:pt x="356666" y="1676730"/>
                  </a:lnTo>
                  <a:lnTo>
                    <a:pt x="356666" y="1698713"/>
                  </a:lnTo>
                  <a:lnTo>
                    <a:pt x="475843" y="1698713"/>
                  </a:lnTo>
                  <a:lnTo>
                    <a:pt x="475843" y="1673656"/>
                  </a:lnTo>
                  <a:close/>
                </a:path>
                <a:path w="615315" h="1701800">
                  <a:moveTo>
                    <a:pt x="524065" y="111696"/>
                  </a:moveTo>
                  <a:lnTo>
                    <a:pt x="498551" y="111696"/>
                  </a:lnTo>
                  <a:lnTo>
                    <a:pt x="498551" y="29895"/>
                  </a:lnTo>
                  <a:lnTo>
                    <a:pt x="498551" y="2197"/>
                  </a:lnTo>
                  <a:lnTo>
                    <a:pt x="478320" y="2197"/>
                  </a:lnTo>
                  <a:lnTo>
                    <a:pt x="478320" y="29895"/>
                  </a:lnTo>
                  <a:lnTo>
                    <a:pt x="478320" y="111696"/>
                  </a:lnTo>
                  <a:lnTo>
                    <a:pt x="420268" y="111696"/>
                  </a:lnTo>
                  <a:lnTo>
                    <a:pt x="478320" y="29895"/>
                  </a:lnTo>
                  <a:lnTo>
                    <a:pt x="478320" y="2197"/>
                  </a:lnTo>
                  <a:lnTo>
                    <a:pt x="478104" y="2197"/>
                  </a:lnTo>
                  <a:lnTo>
                    <a:pt x="400481" y="109943"/>
                  </a:lnTo>
                  <a:lnTo>
                    <a:pt x="400481" y="129946"/>
                  </a:lnTo>
                  <a:lnTo>
                    <a:pt x="478320" y="129946"/>
                  </a:lnTo>
                  <a:lnTo>
                    <a:pt x="478320" y="169964"/>
                  </a:lnTo>
                  <a:lnTo>
                    <a:pt x="498551" y="169964"/>
                  </a:lnTo>
                  <a:lnTo>
                    <a:pt x="498551" y="129946"/>
                  </a:lnTo>
                  <a:lnTo>
                    <a:pt x="524065" y="129946"/>
                  </a:lnTo>
                  <a:lnTo>
                    <a:pt x="524065" y="111696"/>
                  </a:lnTo>
                  <a:close/>
                </a:path>
                <a:path w="615315" h="1701800">
                  <a:moveTo>
                    <a:pt x="615175" y="1640890"/>
                  </a:moveTo>
                  <a:lnTo>
                    <a:pt x="614819" y="1633994"/>
                  </a:lnTo>
                  <a:lnTo>
                    <a:pt x="614756" y="1632762"/>
                  </a:lnTo>
                  <a:lnTo>
                    <a:pt x="613473" y="1625117"/>
                  </a:lnTo>
                  <a:lnTo>
                    <a:pt x="589673" y="1591195"/>
                  </a:lnTo>
                  <a:lnTo>
                    <a:pt x="561962" y="1583931"/>
                  </a:lnTo>
                  <a:lnTo>
                    <a:pt x="555815" y="1583931"/>
                  </a:lnTo>
                  <a:lnTo>
                    <a:pt x="549871" y="1585112"/>
                  </a:lnTo>
                  <a:lnTo>
                    <a:pt x="538441" y="1589798"/>
                  </a:lnTo>
                  <a:lnTo>
                    <a:pt x="533387" y="1593024"/>
                  </a:lnTo>
                  <a:lnTo>
                    <a:pt x="528980" y="1597126"/>
                  </a:lnTo>
                  <a:lnTo>
                    <a:pt x="536460" y="1556016"/>
                  </a:lnTo>
                  <a:lnTo>
                    <a:pt x="607479" y="1556016"/>
                  </a:lnTo>
                  <a:lnTo>
                    <a:pt x="607479" y="1530946"/>
                  </a:lnTo>
                  <a:lnTo>
                    <a:pt x="516013" y="1530946"/>
                  </a:lnTo>
                  <a:lnTo>
                    <a:pt x="498640" y="1626158"/>
                  </a:lnTo>
                  <a:lnTo>
                    <a:pt x="526567" y="1626158"/>
                  </a:lnTo>
                  <a:lnTo>
                    <a:pt x="529501" y="1620291"/>
                  </a:lnTo>
                  <a:lnTo>
                    <a:pt x="533527" y="1615744"/>
                  </a:lnTo>
                  <a:lnTo>
                    <a:pt x="543788" y="1609293"/>
                  </a:lnTo>
                  <a:lnTo>
                    <a:pt x="549579" y="1607680"/>
                  </a:lnTo>
                  <a:lnTo>
                    <a:pt x="565416" y="1607680"/>
                  </a:lnTo>
                  <a:lnTo>
                    <a:pt x="587451" y="1640890"/>
                  </a:lnTo>
                  <a:lnTo>
                    <a:pt x="587476" y="1641106"/>
                  </a:lnTo>
                  <a:lnTo>
                    <a:pt x="565924" y="1676285"/>
                  </a:lnTo>
                  <a:lnTo>
                    <a:pt x="547890" y="1676285"/>
                  </a:lnTo>
                  <a:lnTo>
                    <a:pt x="524370" y="1649907"/>
                  </a:lnTo>
                  <a:lnTo>
                    <a:pt x="496443" y="1649907"/>
                  </a:lnTo>
                  <a:lnTo>
                    <a:pt x="515023" y="1687283"/>
                  </a:lnTo>
                  <a:lnTo>
                    <a:pt x="555371" y="1701355"/>
                  </a:lnTo>
                  <a:lnTo>
                    <a:pt x="562444" y="1700961"/>
                  </a:lnTo>
                  <a:lnTo>
                    <a:pt x="563448" y="1700961"/>
                  </a:lnTo>
                  <a:lnTo>
                    <a:pt x="598462" y="1684426"/>
                  </a:lnTo>
                  <a:lnTo>
                    <a:pt x="604850" y="1676285"/>
                  </a:lnTo>
                  <a:lnTo>
                    <a:pt x="607479" y="1672107"/>
                  </a:lnTo>
                  <a:lnTo>
                    <a:pt x="615162" y="1641106"/>
                  </a:lnTo>
                  <a:lnTo>
                    <a:pt x="615175" y="1640890"/>
                  </a:lnTo>
                  <a:close/>
                </a:path>
              </a:pathLst>
            </a:custGeom>
            <a:solidFill>
              <a:srgbClr val="000000"/>
            </a:solidFill>
          </p:spPr>
          <p:txBody>
            <a:bodyPr wrap="square" lIns="0" tIns="0" rIns="0" bIns="0" rtlCol="0"/>
            <a:lstStyle/>
            <a:p>
              <a:endParaRPr dirty="0"/>
            </a:p>
          </p:txBody>
        </p:sp>
        <p:sp>
          <p:nvSpPr>
            <p:cNvPr id="15" name="object 15"/>
            <p:cNvSpPr/>
            <p:nvPr/>
          </p:nvSpPr>
          <p:spPr>
            <a:xfrm>
              <a:off x="12229994" y="8512829"/>
              <a:ext cx="670560" cy="419100"/>
            </a:xfrm>
            <a:custGeom>
              <a:avLst/>
              <a:gdLst/>
              <a:ahLst/>
              <a:cxnLst/>
              <a:rect l="l" t="t" r="r" b="b"/>
              <a:pathLst>
                <a:path w="670559" h="419100">
                  <a:moveTo>
                    <a:pt x="670136" y="0"/>
                  </a:moveTo>
                  <a:lnTo>
                    <a:pt x="0" y="0"/>
                  </a:lnTo>
                  <a:lnTo>
                    <a:pt x="0" y="418835"/>
                  </a:lnTo>
                  <a:lnTo>
                    <a:pt x="670136" y="418835"/>
                  </a:lnTo>
                  <a:lnTo>
                    <a:pt x="670136" y="0"/>
                  </a:lnTo>
                  <a:close/>
                </a:path>
              </a:pathLst>
            </a:custGeom>
            <a:solidFill>
              <a:srgbClr val="997BED"/>
            </a:solidFill>
          </p:spPr>
          <p:txBody>
            <a:bodyPr wrap="square" lIns="0" tIns="0" rIns="0" bIns="0" rtlCol="0"/>
            <a:lstStyle/>
            <a:p>
              <a:endParaRPr dirty="0"/>
            </a:p>
          </p:txBody>
        </p:sp>
        <p:sp>
          <p:nvSpPr>
            <p:cNvPr id="16" name="object 16"/>
            <p:cNvSpPr/>
            <p:nvPr/>
          </p:nvSpPr>
          <p:spPr>
            <a:xfrm>
              <a:off x="12225389" y="8112499"/>
              <a:ext cx="681990" cy="1230630"/>
            </a:xfrm>
            <a:custGeom>
              <a:avLst/>
              <a:gdLst/>
              <a:ahLst/>
              <a:cxnLst/>
              <a:rect l="l" t="t" r="r" b="b"/>
              <a:pathLst>
                <a:path w="681990" h="1230629">
                  <a:moveTo>
                    <a:pt x="68160" y="1059764"/>
                  </a:moveTo>
                  <a:lnTo>
                    <a:pt x="40017" y="1059764"/>
                  </a:lnTo>
                  <a:lnTo>
                    <a:pt x="40017" y="1190371"/>
                  </a:lnTo>
                  <a:lnTo>
                    <a:pt x="38404" y="1195133"/>
                  </a:lnTo>
                  <a:lnTo>
                    <a:pt x="35179" y="1198067"/>
                  </a:lnTo>
                  <a:lnTo>
                    <a:pt x="32105" y="1201000"/>
                  </a:lnTo>
                  <a:lnTo>
                    <a:pt x="27482" y="1202474"/>
                  </a:lnTo>
                  <a:lnTo>
                    <a:pt x="0" y="1202474"/>
                  </a:lnTo>
                  <a:lnTo>
                    <a:pt x="0" y="1227531"/>
                  </a:lnTo>
                  <a:lnTo>
                    <a:pt x="21323" y="1227531"/>
                  </a:lnTo>
                  <a:lnTo>
                    <a:pt x="29654" y="1227264"/>
                  </a:lnTo>
                  <a:lnTo>
                    <a:pt x="63766" y="1209065"/>
                  </a:lnTo>
                  <a:lnTo>
                    <a:pt x="68160" y="1183995"/>
                  </a:lnTo>
                  <a:lnTo>
                    <a:pt x="68160" y="1059764"/>
                  </a:lnTo>
                  <a:close/>
                </a:path>
                <a:path w="681990" h="1230629">
                  <a:moveTo>
                    <a:pt x="200012" y="1104620"/>
                  </a:moveTo>
                  <a:lnTo>
                    <a:pt x="174066" y="1104620"/>
                  </a:lnTo>
                  <a:lnTo>
                    <a:pt x="174066" y="1173518"/>
                  </a:lnTo>
                  <a:lnTo>
                    <a:pt x="173405" y="1181138"/>
                  </a:lnTo>
                  <a:lnTo>
                    <a:pt x="154063" y="1208189"/>
                  </a:lnTo>
                  <a:lnTo>
                    <a:pt x="138074" y="1208189"/>
                  </a:lnTo>
                  <a:lnTo>
                    <a:pt x="122618" y="1176743"/>
                  </a:lnTo>
                  <a:lnTo>
                    <a:pt x="122618" y="1104620"/>
                  </a:lnTo>
                  <a:lnTo>
                    <a:pt x="96672" y="1104620"/>
                  </a:lnTo>
                  <a:lnTo>
                    <a:pt x="96774" y="1186853"/>
                  </a:lnTo>
                  <a:lnTo>
                    <a:pt x="99974" y="1205547"/>
                  </a:lnTo>
                  <a:lnTo>
                    <a:pt x="100037" y="1205763"/>
                  </a:lnTo>
                  <a:lnTo>
                    <a:pt x="139547" y="1229956"/>
                  </a:lnTo>
                  <a:lnTo>
                    <a:pt x="146723" y="1229956"/>
                  </a:lnTo>
                  <a:lnTo>
                    <a:pt x="174066" y="1210830"/>
                  </a:lnTo>
                  <a:lnTo>
                    <a:pt x="174066" y="1227531"/>
                  </a:lnTo>
                  <a:lnTo>
                    <a:pt x="200012" y="1227531"/>
                  </a:lnTo>
                  <a:lnTo>
                    <a:pt x="200012" y="1210830"/>
                  </a:lnTo>
                  <a:lnTo>
                    <a:pt x="200012" y="1208189"/>
                  </a:lnTo>
                  <a:lnTo>
                    <a:pt x="200012" y="1104620"/>
                  </a:lnTo>
                  <a:close/>
                </a:path>
                <a:path w="681990" h="1230629">
                  <a:moveTo>
                    <a:pt x="225259" y="111709"/>
                  </a:moveTo>
                  <a:lnTo>
                    <a:pt x="199745" y="111709"/>
                  </a:lnTo>
                  <a:lnTo>
                    <a:pt x="199745" y="29908"/>
                  </a:lnTo>
                  <a:lnTo>
                    <a:pt x="199745" y="2197"/>
                  </a:lnTo>
                  <a:lnTo>
                    <a:pt x="179514" y="2197"/>
                  </a:lnTo>
                  <a:lnTo>
                    <a:pt x="179514" y="29908"/>
                  </a:lnTo>
                  <a:lnTo>
                    <a:pt x="179514" y="111709"/>
                  </a:lnTo>
                  <a:lnTo>
                    <a:pt x="121462" y="111709"/>
                  </a:lnTo>
                  <a:lnTo>
                    <a:pt x="179514" y="29908"/>
                  </a:lnTo>
                  <a:lnTo>
                    <a:pt x="179514" y="2197"/>
                  </a:lnTo>
                  <a:lnTo>
                    <a:pt x="179298" y="2197"/>
                  </a:lnTo>
                  <a:lnTo>
                    <a:pt x="101676" y="109943"/>
                  </a:lnTo>
                  <a:lnTo>
                    <a:pt x="101676" y="129959"/>
                  </a:lnTo>
                  <a:lnTo>
                    <a:pt x="179514" y="129959"/>
                  </a:lnTo>
                  <a:lnTo>
                    <a:pt x="179514" y="169976"/>
                  </a:lnTo>
                  <a:lnTo>
                    <a:pt x="199745" y="169976"/>
                  </a:lnTo>
                  <a:lnTo>
                    <a:pt x="199745" y="129959"/>
                  </a:lnTo>
                  <a:lnTo>
                    <a:pt x="225259" y="129959"/>
                  </a:lnTo>
                  <a:lnTo>
                    <a:pt x="225259" y="111709"/>
                  </a:lnTo>
                  <a:close/>
                </a:path>
                <a:path w="681990" h="1230629">
                  <a:moveTo>
                    <a:pt x="331660" y="1148308"/>
                  </a:moveTo>
                  <a:lnTo>
                    <a:pt x="331457" y="1143901"/>
                  </a:lnTo>
                  <a:lnTo>
                    <a:pt x="331368" y="1142149"/>
                  </a:lnTo>
                  <a:lnTo>
                    <a:pt x="330225" y="1132471"/>
                  </a:lnTo>
                  <a:lnTo>
                    <a:pt x="330200" y="1132179"/>
                  </a:lnTo>
                  <a:lnTo>
                    <a:pt x="328663" y="1127264"/>
                  </a:lnTo>
                  <a:lnTo>
                    <a:pt x="327075" y="1124191"/>
                  </a:lnTo>
                  <a:lnTo>
                    <a:pt x="326161" y="1122426"/>
                  </a:lnTo>
                  <a:lnTo>
                    <a:pt x="325399" y="1121333"/>
                  </a:lnTo>
                  <a:lnTo>
                    <a:pt x="320103" y="1113675"/>
                  </a:lnTo>
                  <a:lnTo>
                    <a:pt x="311823" y="1107427"/>
                  </a:lnTo>
                  <a:lnTo>
                    <a:pt x="301307" y="1103668"/>
                  </a:lnTo>
                  <a:lnTo>
                    <a:pt x="288569" y="1102423"/>
                  </a:lnTo>
                  <a:lnTo>
                    <a:pt x="281673" y="1102423"/>
                  </a:lnTo>
                  <a:lnTo>
                    <a:pt x="275513" y="1103807"/>
                  </a:lnTo>
                  <a:lnTo>
                    <a:pt x="264668" y="1109383"/>
                  </a:lnTo>
                  <a:lnTo>
                    <a:pt x="259397" y="1114298"/>
                  </a:lnTo>
                  <a:lnTo>
                    <a:pt x="254266" y="1121333"/>
                  </a:lnTo>
                  <a:lnTo>
                    <a:pt x="254266" y="1104620"/>
                  </a:lnTo>
                  <a:lnTo>
                    <a:pt x="228320" y="1104620"/>
                  </a:lnTo>
                  <a:lnTo>
                    <a:pt x="228320" y="1227531"/>
                  </a:lnTo>
                  <a:lnTo>
                    <a:pt x="254266" y="1227531"/>
                  </a:lnTo>
                  <a:lnTo>
                    <a:pt x="254266" y="1158709"/>
                  </a:lnTo>
                  <a:lnTo>
                    <a:pt x="254927" y="1151089"/>
                  </a:lnTo>
                  <a:lnTo>
                    <a:pt x="257556" y="1139952"/>
                  </a:lnTo>
                  <a:lnTo>
                    <a:pt x="259575" y="1135697"/>
                  </a:lnTo>
                  <a:lnTo>
                    <a:pt x="259689" y="1135481"/>
                  </a:lnTo>
                  <a:lnTo>
                    <a:pt x="262559" y="1132179"/>
                  </a:lnTo>
                  <a:lnTo>
                    <a:pt x="267017" y="1126832"/>
                  </a:lnTo>
                  <a:lnTo>
                    <a:pt x="273685" y="1124191"/>
                  </a:lnTo>
                  <a:lnTo>
                    <a:pt x="290245" y="1124191"/>
                  </a:lnTo>
                  <a:lnTo>
                    <a:pt x="295821" y="1126172"/>
                  </a:lnTo>
                  <a:lnTo>
                    <a:pt x="299339" y="1130122"/>
                  </a:lnTo>
                  <a:lnTo>
                    <a:pt x="301536" y="1132471"/>
                  </a:lnTo>
                  <a:lnTo>
                    <a:pt x="302971" y="1135481"/>
                  </a:lnTo>
                  <a:lnTo>
                    <a:pt x="303072" y="1135697"/>
                  </a:lnTo>
                  <a:lnTo>
                    <a:pt x="303961" y="1139799"/>
                  </a:lnTo>
                  <a:lnTo>
                    <a:pt x="304977" y="1143901"/>
                  </a:lnTo>
                  <a:lnTo>
                    <a:pt x="305409" y="1148308"/>
                  </a:lnTo>
                  <a:lnTo>
                    <a:pt x="305498" y="1227531"/>
                  </a:lnTo>
                  <a:lnTo>
                    <a:pt x="331660" y="1227531"/>
                  </a:lnTo>
                  <a:lnTo>
                    <a:pt x="331660" y="1148308"/>
                  </a:lnTo>
                  <a:close/>
                </a:path>
                <a:path w="681990" h="1230629">
                  <a:moveTo>
                    <a:pt x="365899" y="111709"/>
                  </a:moveTo>
                  <a:lnTo>
                    <a:pt x="340398" y="111709"/>
                  </a:lnTo>
                  <a:lnTo>
                    <a:pt x="340398" y="29908"/>
                  </a:lnTo>
                  <a:lnTo>
                    <a:pt x="340398" y="2197"/>
                  </a:lnTo>
                  <a:lnTo>
                    <a:pt x="320167" y="2197"/>
                  </a:lnTo>
                  <a:lnTo>
                    <a:pt x="320167" y="29908"/>
                  </a:lnTo>
                  <a:lnTo>
                    <a:pt x="320167" y="111709"/>
                  </a:lnTo>
                  <a:lnTo>
                    <a:pt x="262115" y="111709"/>
                  </a:lnTo>
                  <a:lnTo>
                    <a:pt x="320167" y="29908"/>
                  </a:lnTo>
                  <a:lnTo>
                    <a:pt x="320167" y="2197"/>
                  </a:lnTo>
                  <a:lnTo>
                    <a:pt x="319951" y="2197"/>
                  </a:lnTo>
                  <a:lnTo>
                    <a:pt x="242328" y="109943"/>
                  </a:lnTo>
                  <a:lnTo>
                    <a:pt x="242328" y="129959"/>
                  </a:lnTo>
                  <a:lnTo>
                    <a:pt x="320167" y="129959"/>
                  </a:lnTo>
                  <a:lnTo>
                    <a:pt x="320167" y="169976"/>
                  </a:lnTo>
                  <a:lnTo>
                    <a:pt x="340398" y="169976"/>
                  </a:lnTo>
                  <a:lnTo>
                    <a:pt x="340398" y="129959"/>
                  </a:lnTo>
                  <a:lnTo>
                    <a:pt x="365899" y="129959"/>
                  </a:lnTo>
                  <a:lnTo>
                    <a:pt x="365899" y="111709"/>
                  </a:lnTo>
                  <a:close/>
                </a:path>
                <a:path w="681990" h="1230629">
                  <a:moveTo>
                    <a:pt x="398665" y="1076909"/>
                  </a:moveTo>
                  <a:lnTo>
                    <a:pt x="396760" y="1070165"/>
                  </a:lnTo>
                  <a:lnTo>
                    <a:pt x="392950" y="1065034"/>
                  </a:lnTo>
                  <a:lnTo>
                    <a:pt x="389280" y="1059903"/>
                  </a:lnTo>
                  <a:lnTo>
                    <a:pt x="384086" y="1057338"/>
                  </a:lnTo>
                  <a:lnTo>
                    <a:pt x="372059" y="1057338"/>
                  </a:lnTo>
                  <a:lnTo>
                    <a:pt x="367804" y="1058887"/>
                  </a:lnTo>
                  <a:lnTo>
                    <a:pt x="364591" y="1061961"/>
                  </a:lnTo>
                  <a:lnTo>
                    <a:pt x="361505" y="1065034"/>
                  </a:lnTo>
                  <a:lnTo>
                    <a:pt x="359968" y="1069073"/>
                  </a:lnTo>
                  <a:lnTo>
                    <a:pt x="359968" y="1078598"/>
                  </a:lnTo>
                  <a:lnTo>
                    <a:pt x="369938" y="1089444"/>
                  </a:lnTo>
                  <a:lnTo>
                    <a:pt x="378434" y="1089444"/>
                  </a:lnTo>
                  <a:lnTo>
                    <a:pt x="381889" y="1087755"/>
                  </a:lnTo>
                  <a:lnTo>
                    <a:pt x="383933" y="1084389"/>
                  </a:lnTo>
                  <a:lnTo>
                    <a:pt x="384225" y="1086142"/>
                  </a:lnTo>
                  <a:lnTo>
                    <a:pt x="361073" y="1111211"/>
                  </a:lnTo>
                  <a:lnTo>
                    <a:pt x="361073" y="1124623"/>
                  </a:lnTo>
                  <a:lnTo>
                    <a:pt x="396354" y="1099667"/>
                  </a:lnTo>
                  <a:lnTo>
                    <a:pt x="398348" y="1089444"/>
                  </a:lnTo>
                  <a:lnTo>
                    <a:pt x="398449" y="1088123"/>
                  </a:lnTo>
                  <a:lnTo>
                    <a:pt x="398500" y="1087399"/>
                  </a:lnTo>
                  <a:lnTo>
                    <a:pt x="398602" y="1086142"/>
                  </a:lnTo>
                  <a:lnTo>
                    <a:pt x="398665" y="1084389"/>
                  </a:lnTo>
                  <a:lnTo>
                    <a:pt x="398665" y="1076909"/>
                  </a:lnTo>
                  <a:close/>
                </a:path>
                <a:path w="681990" h="1230629">
                  <a:moveTo>
                    <a:pt x="412445" y="162648"/>
                  </a:moveTo>
                  <a:lnTo>
                    <a:pt x="412381" y="155460"/>
                  </a:lnTo>
                  <a:lnTo>
                    <a:pt x="411200" y="152679"/>
                  </a:lnTo>
                  <a:lnTo>
                    <a:pt x="408711" y="150190"/>
                  </a:lnTo>
                  <a:lnTo>
                    <a:pt x="406209" y="147548"/>
                  </a:lnTo>
                  <a:lnTo>
                    <a:pt x="403288" y="146227"/>
                  </a:lnTo>
                  <a:lnTo>
                    <a:pt x="396240" y="146227"/>
                  </a:lnTo>
                  <a:lnTo>
                    <a:pt x="393014" y="147548"/>
                  </a:lnTo>
                  <a:lnTo>
                    <a:pt x="387819" y="152463"/>
                  </a:lnTo>
                  <a:lnTo>
                    <a:pt x="386499" y="155460"/>
                  </a:lnTo>
                  <a:lnTo>
                    <a:pt x="386499" y="162648"/>
                  </a:lnTo>
                  <a:lnTo>
                    <a:pt x="387819" y="165798"/>
                  </a:lnTo>
                  <a:lnTo>
                    <a:pt x="390461" y="168440"/>
                  </a:lnTo>
                  <a:lnTo>
                    <a:pt x="393090" y="170929"/>
                  </a:lnTo>
                  <a:lnTo>
                    <a:pt x="396240" y="172173"/>
                  </a:lnTo>
                  <a:lnTo>
                    <a:pt x="403288" y="172173"/>
                  </a:lnTo>
                  <a:lnTo>
                    <a:pt x="406209" y="170929"/>
                  </a:lnTo>
                  <a:lnTo>
                    <a:pt x="408711" y="168440"/>
                  </a:lnTo>
                  <a:lnTo>
                    <a:pt x="411200" y="165798"/>
                  </a:lnTo>
                  <a:lnTo>
                    <a:pt x="412445" y="162648"/>
                  </a:lnTo>
                  <a:close/>
                </a:path>
                <a:path w="681990" h="1230629">
                  <a:moveTo>
                    <a:pt x="542201" y="1202474"/>
                  </a:moveTo>
                  <a:lnTo>
                    <a:pt x="463702" y="1202474"/>
                  </a:lnTo>
                  <a:lnTo>
                    <a:pt x="493382" y="1176743"/>
                  </a:lnTo>
                  <a:lnTo>
                    <a:pt x="502081" y="1168666"/>
                  </a:lnTo>
                  <a:lnTo>
                    <a:pt x="528066" y="1135024"/>
                  </a:lnTo>
                  <a:lnTo>
                    <a:pt x="534504" y="1106817"/>
                  </a:lnTo>
                  <a:lnTo>
                    <a:pt x="534200" y="1101725"/>
                  </a:lnTo>
                  <a:lnTo>
                    <a:pt x="534073" y="1099578"/>
                  </a:lnTo>
                  <a:lnTo>
                    <a:pt x="514578" y="1066800"/>
                  </a:lnTo>
                  <a:lnTo>
                    <a:pt x="481063" y="1057338"/>
                  </a:lnTo>
                  <a:lnTo>
                    <a:pt x="468388" y="1058329"/>
                  </a:lnTo>
                  <a:lnTo>
                    <a:pt x="432358" y="1081887"/>
                  </a:lnTo>
                  <a:lnTo>
                    <a:pt x="422910" y="1116545"/>
                  </a:lnTo>
                  <a:lnTo>
                    <a:pt x="422795" y="1117587"/>
                  </a:lnTo>
                  <a:lnTo>
                    <a:pt x="448970" y="1117587"/>
                  </a:lnTo>
                  <a:lnTo>
                    <a:pt x="451789" y="1101725"/>
                  </a:lnTo>
                  <a:lnTo>
                    <a:pt x="458089" y="1090383"/>
                  </a:lnTo>
                  <a:lnTo>
                    <a:pt x="467842" y="1083576"/>
                  </a:lnTo>
                  <a:lnTo>
                    <a:pt x="481063" y="1081316"/>
                  </a:lnTo>
                  <a:lnTo>
                    <a:pt x="490016" y="1081316"/>
                  </a:lnTo>
                  <a:lnTo>
                    <a:pt x="496747" y="1083805"/>
                  </a:lnTo>
                  <a:lnTo>
                    <a:pt x="501294" y="1088783"/>
                  </a:lnTo>
                  <a:lnTo>
                    <a:pt x="505993" y="1093622"/>
                  </a:lnTo>
                  <a:lnTo>
                    <a:pt x="508330" y="1100366"/>
                  </a:lnTo>
                  <a:lnTo>
                    <a:pt x="508330" y="1109014"/>
                  </a:lnTo>
                  <a:lnTo>
                    <a:pt x="490359" y="1146175"/>
                  </a:lnTo>
                  <a:lnTo>
                    <a:pt x="423011" y="1205547"/>
                  </a:lnTo>
                  <a:lnTo>
                    <a:pt x="423011" y="1227531"/>
                  </a:lnTo>
                  <a:lnTo>
                    <a:pt x="542201" y="1227531"/>
                  </a:lnTo>
                  <a:lnTo>
                    <a:pt x="542201" y="1202474"/>
                  </a:lnTo>
                  <a:close/>
                </a:path>
                <a:path w="681990" h="1230629">
                  <a:moveTo>
                    <a:pt x="552831" y="120065"/>
                  </a:moveTo>
                  <a:lnTo>
                    <a:pt x="538035" y="86855"/>
                  </a:lnTo>
                  <a:lnTo>
                    <a:pt x="534479" y="83997"/>
                  </a:lnTo>
                  <a:lnTo>
                    <a:pt x="532612" y="83007"/>
                  </a:lnTo>
                  <a:lnTo>
                    <a:pt x="532612" y="120065"/>
                  </a:lnTo>
                  <a:lnTo>
                    <a:pt x="531964" y="127444"/>
                  </a:lnTo>
                  <a:lnTo>
                    <a:pt x="503085" y="153377"/>
                  </a:lnTo>
                  <a:lnTo>
                    <a:pt x="495223" y="153924"/>
                  </a:lnTo>
                  <a:lnTo>
                    <a:pt x="487349" y="153377"/>
                  </a:lnTo>
                  <a:lnTo>
                    <a:pt x="458495" y="127647"/>
                  </a:lnTo>
                  <a:lnTo>
                    <a:pt x="457847" y="120065"/>
                  </a:lnTo>
                  <a:lnTo>
                    <a:pt x="458482" y="112953"/>
                  </a:lnTo>
                  <a:lnTo>
                    <a:pt x="487095" y="87439"/>
                  </a:lnTo>
                  <a:lnTo>
                    <a:pt x="495223" y="86855"/>
                  </a:lnTo>
                  <a:lnTo>
                    <a:pt x="503364" y="87439"/>
                  </a:lnTo>
                  <a:lnTo>
                    <a:pt x="531926" y="112801"/>
                  </a:lnTo>
                  <a:lnTo>
                    <a:pt x="531977" y="112953"/>
                  </a:lnTo>
                  <a:lnTo>
                    <a:pt x="532612" y="120065"/>
                  </a:lnTo>
                  <a:lnTo>
                    <a:pt x="532612" y="83007"/>
                  </a:lnTo>
                  <a:lnTo>
                    <a:pt x="528231" y="80645"/>
                  </a:lnTo>
                  <a:lnTo>
                    <a:pt x="521169" y="78282"/>
                  </a:lnTo>
                  <a:lnTo>
                    <a:pt x="528942" y="76225"/>
                  </a:lnTo>
                  <a:lnTo>
                    <a:pt x="535025" y="72047"/>
                  </a:lnTo>
                  <a:lnTo>
                    <a:pt x="535432" y="71462"/>
                  </a:lnTo>
                  <a:lnTo>
                    <a:pt x="543826" y="59448"/>
                  </a:lnTo>
                  <a:lnTo>
                    <a:pt x="546023" y="52552"/>
                  </a:lnTo>
                  <a:lnTo>
                    <a:pt x="546023" y="36283"/>
                  </a:lnTo>
                  <a:lnTo>
                    <a:pt x="543826" y="28511"/>
                  </a:lnTo>
                  <a:lnTo>
                    <a:pt x="539419" y="21767"/>
                  </a:lnTo>
                  <a:lnTo>
                    <a:pt x="537248" y="18249"/>
                  </a:lnTo>
                  <a:lnTo>
                    <a:pt x="535178" y="14884"/>
                  </a:lnTo>
                  <a:lnTo>
                    <a:pt x="529158" y="9537"/>
                  </a:lnTo>
                  <a:lnTo>
                    <a:pt x="525792" y="7886"/>
                  </a:lnTo>
                  <a:lnTo>
                    <a:pt x="525792" y="37236"/>
                  </a:lnTo>
                  <a:lnTo>
                    <a:pt x="525792" y="53505"/>
                  </a:lnTo>
                  <a:lnTo>
                    <a:pt x="523074" y="59956"/>
                  </a:lnTo>
                  <a:lnTo>
                    <a:pt x="512381" y="69189"/>
                  </a:lnTo>
                  <a:lnTo>
                    <a:pt x="504901" y="71462"/>
                  </a:lnTo>
                  <a:lnTo>
                    <a:pt x="485546" y="71462"/>
                  </a:lnTo>
                  <a:lnTo>
                    <a:pt x="478002" y="69189"/>
                  </a:lnTo>
                  <a:lnTo>
                    <a:pt x="472579" y="64655"/>
                  </a:lnTo>
                  <a:lnTo>
                    <a:pt x="467296" y="59956"/>
                  </a:lnTo>
                  <a:lnTo>
                    <a:pt x="464654" y="53505"/>
                  </a:lnTo>
                  <a:lnTo>
                    <a:pt x="464654" y="37236"/>
                  </a:lnTo>
                  <a:lnTo>
                    <a:pt x="467448" y="30708"/>
                  </a:lnTo>
                  <a:lnTo>
                    <a:pt x="478586" y="20751"/>
                  </a:lnTo>
                  <a:lnTo>
                    <a:pt x="485990" y="18249"/>
                  </a:lnTo>
                  <a:lnTo>
                    <a:pt x="504456" y="18249"/>
                  </a:lnTo>
                  <a:lnTo>
                    <a:pt x="511860" y="20751"/>
                  </a:lnTo>
                  <a:lnTo>
                    <a:pt x="522998" y="30708"/>
                  </a:lnTo>
                  <a:lnTo>
                    <a:pt x="525792" y="37236"/>
                  </a:lnTo>
                  <a:lnTo>
                    <a:pt x="525792" y="7886"/>
                  </a:lnTo>
                  <a:lnTo>
                    <a:pt x="495223" y="0"/>
                  </a:lnTo>
                  <a:lnTo>
                    <a:pt x="488149" y="355"/>
                  </a:lnTo>
                  <a:lnTo>
                    <a:pt x="450811" y="21767"/>
                  </a:lnTo>
                  <a:lnTo>
                    <a:pt x="444436" y="36283"/>
                  </a:lnTo>
                  <a:lnTo>
                    <a:pt x="444436" y="52552"/>
                  </a:lnTo>
                  <a:lnTo>
                    <a:pt x="469277" y="78282"/>
                  </a:lnTo>
                  <a:lnTo>
                    <a:pt x="462216" y="80645"/>
                  </a:lnTo>
                  <a:lnTo>
                    <a:pt x="438137" y="112801"/>
                  </a:lnTo>
                  <a:lnTo>
                    <a:pt x="437616" y="120065"/>
                  </a:lnTo>
                  <a:lnTo>
                    <a:pt x="438048" y="127444"/>
                  </a:lnTo>
                  <a:lnTo>
                    <a:pt x="458749" y="161950"/>
                  </a:lnTo>
                  <a:lnTo>
                    <a:pt x="495223" y="172173"/>
                  </a:lnTo>
                  <a:lnTo>
                    <a:pt x="503542" y="171767"/>
                  </a:lnTo>
                  <a:lnTo>
                    <a:pt x="540537" y="153924"/>
                  </a:lnTo>
                  <a:lnTo>
                    <a:pt x="541680" y="152717"/>
                  </a:lnTo>
                  <a:lnTo>
                    <a:pt x="552386" y="127444"/>
                  </a:lnTo>
                  <a:lnTo>
                    <a:pt x="552831" y="120065"/>
                  </a:lnTo>
                  <a:close/>
                </a:path>
                <a:path w="681990" h="1230629">
                  <a:moveTo>
                    <a:pt x="681532" y="1169708"/>
                  </a:moveTo>
                  <a:lnTo>
                    <a:pt x="681164" y="1162812"/>
                  </a:lnTo>
                  <a:lnTo>
                    <a:pt x="681101" y="1161580"/>
                  </a:lnTo>
                  <a:lnTo>
                    <a:pt x="679831" y="1153934"/>
                  </a:lnTo>
                  <a:lnTo>
                    <a:pt x="656018" y="1120013"/>
                  </a:lnTo>
                  <a:lnTo>
                    <a:pt x="628319" y="1112748"/>
                  </a:lnTo>
                  <a:lnTo>
                    <a:pt x="622160" y="1112748"/>
                  </a:lnTo>
                  <a:lnTo>
                    <a:pt x="616216" y="1113929"/>
                  </a:lnTo>
                  <a:lnTo>
                    <a:pt x="604786" y="1118616"/>
                  </a:lnTo>
                  <a:lnTo>
                    <a:pt x="599732" y="1121841"/>
                  </a:lnTo>
                  <a:lnTo>
                    <a:pt x="595337" y="1125943"/>
                  </a:lnTo>
                  <a:lnTo>
                    <a:pt x="602805" y="1084834"/>
                  </a:lnTo>
                  <a:lnTo>
                    <a:pt x="673836" y="1084834"/>
                  </a:lnTo>
                  <a:lnTo>
                    <a:pt x="673836" y="1059764"/>
                  </a:lnTo>
                  <a:lnTo>
                    <a:pt x="582358" y="1059764"/>
                  </a:lnTo>
                  <a:lnTo>
                    <a:pt x="564984" y="1154976"/>
                  </a:lnTo>
                  <a:lnTo>
                    <a:pt x="592912" y="1154976"/>
                  </a:lnTo>
                  <a:lnTo>
                    <a:pt x="595845" y="1149108"/>
                  </a:lnTo>
                  <a:lnTo>
                    <a:pt x="599871" y="1144562"/>
                  </a:lnTo>
                  <a:lnTo>
                    <a:pt x="610133" y="1138110"/>
                  </a:lnTo>
                  <a:lnTo>
                    <a:pt x="615924" y="1136497"/>
                  </a:lnTo>
                  <a:lnTo>
                    <a:pt x="631761" y="1136497"/>
                  </a:lnTo>
                  <a:lnTo>
                    <a:pt x="653808" y="1169708"/>
                  </a:lnTo>
                  <a:lnTo>
                    <a:pt x="653821" y="1169924"/>
                  </a:lnTo>
                  <a:lnTo>
                    <a:pt x="653300" y="1177378"/>
                  </a:lnTo>
                  <a:lnTo>
                    <a:pt x="632269" y="1205103"/>
                  </a:lnTo>
                  <a:lnTo>
                    <a:pt x="614248" y="1205103"/>
                  </a:lnTo>
                  <a:lnTo>
                    <a:pt x="590715" y="1178725"/>
                  </a:lnTo>
                  <a:lnTo>
                    <a:pt x="562787" y="1178725"/>
                  </a:lnTo>
                  <a:lnTo>
                    <a:pt x="581367" y="1216101"/>
                  </a:lnTo>
                  <a:lnTo>
                    <a:pt x="621715" y="1230172"/>
                  </a:lnTo>
                  <a:lnTo>
                    <a:pt x="628789" y="1229779"/>
                  </a:lnTo>
                  <a:lnTo>
                    <a:pt x="629793" y="1229779"/>
                  </a:lnTo>
                  <a:lnTo>
                    <a:pt x="664819" y="1213243"/>
                  </a:lnTo>
                  <a:lnTo>
                    <a:pt x="671195" y="1205103"/>
                  </a:lnTo>
                  <a:lnTo>
                    <a:pt x="673836" y="1200924"/>
                  </a:lnTo>
                  <a:lnTo>
                    <a:pt x="677202" y="1193787"/>
                  </a:lnTo>
                  <a:lnTo>
                    <a:pt x="679602" y="1186192"/>
                  </a:lnTo>
                  <a:lnTo>
                    <a:pt x="680948" y="1178725"/>
                  </a:lnTo>
                  <a:lnTo>
                    <a:pt x="681050" y="1178166"/>
                  </a:lnTo>
                  <a:lnTo>
                    <a:pt x="681520" y="1169924"/>
                  </a:lnTo>
                  <a:lnTo>
                    <a:pt x="681532" y="1169708"/>
                  </a:lnTo>
                  <a:close/>
                </a:path>
              </a:pathLst>
            </a:custGeom>
            <a:solidFill>
              <a:srgbClr val="000000"/>
            </a:solidFill>
          </p:spPr>
          <p:txBody>
            <a:bodyPr wrap="square" lIns="0" tIns="0" rIns="0" bIns="0" rtlCol="0"/>
            <a:lstStyle/>
            <a:p>
              <a:endParaRPr dirty="0"/>
            </a:p>
          </p:txBody>
        </p:sp>
        <p:sp>
          <p:nvSpPr>
            <p:cNvPr id="17" name="object 17"/>
            <p:cNvSpPr/>
            <p:nvPr/>
          </p:nvSpPr>
          <p:spPr>
            <a:xfrm>
              <a:off x="10942075" y="8764131"/>
              <a:ext cx="670560" cy="167640"/>
            </a:xfrm>
            <a:custGeom>
              <a:avLst/>
              <a:gdLst/>
              <a:ahLst/>
              <a:cxnLst/>
              <a:rect l="l" t="t" r="r" b="b"/>
              <a:pathLst>
                <a:path w="670559" h="167640">
                  <a:moveTo>
                    <a:pt x="670136" y="0"/>
                  </a:moveTo>
                  <a:lnTo>
                    <a:pt x="0" y="0"/>
                  </a:lnTo>
                  <a:lnTo>
                    <a:pt x="0" y="167534"/>
                  </a:lnTo>
                  <a:lnTo>
                    <a:pt x="670136" y="167534"/>
                  </a:lnTo>
                  <a:lnTo>
                    <a:pt x="670136" y="0"/>
                  </a:lnTo>
                  <a:close/>
                </a:path>
              </a:pathLst>
            </a:custGeom>
            <a:solidFill>
              <a:srgbClr val="997BED"/>
            </a:solidFill>
          </p:spPr>
          <p:txBody>
            <a:bodyPr wrap="square" lIns="0" tIns="0" rIns="0" bIns="0" rtlCol="0"/>
            <a:lstStyle/>
            <a:p>
              <a:endParaRPr dirty="0"/>
            </a:p>
          </p:txBody>
        </p:sp>
        <p:sp>
          <p:nvSpPr>
            <p:cNvPr id="18" name="object 18"/>
            <p:cNvSpPr/>
            <p:nvPr/>
          </p:nvSpPr>
          <p:spPr>
            <a:xfrm>
              <a:off x="10897070" y="8363807"/>
              <a:ext cx="775335" cy="1021080"/>
            </a:xfrm>
            <a:custGeom>
              <a:avLst/>
              <a:gdLst/>
              <a:ahLst/>
              <a:cxnLst/>
              <a:rect l="l" t="t" r="r" b="b"/>
              <a:pathLst>
                <a:path w="775334" h="1021079">
                  <a:moveTo>
                    <a:pt x="170637" y="808456"/>
                  </a:moveTo>
                  <a:lnTo>
                    <a:pt x="123367" y="808456"/>
                  </a:lnTo>
                  <a:lnTo>
                    <a:pt x="85318" y="942365"/>
                  </a:lnTo>
                  <a:lnTo>
                    <a:pt x="53213" y="829348"/>
                  </a:lnTo>
                  <a:lnTo>
                    <a:pt x="47282" y="808456"/>
                  </a:lnTo>
                  <a:lnTo>
                    <a:pt x="0" y="808456"/>
                  </a:lnTo>
                  <a:lnTo>
                    <a:pt x="0" y="976223"/>
                  </a:lnTo>
                  <a:lnTo>
                    <a:pt x="27927" y="976223"/>
                  </a:lnTo>
                  <a:lnTo>
                    <a:pt x="27927" y="829348"/>
                  </a:lnTo>
                  <a:lnTo>
                    <a:pt x="71691" y="976223"/>
                  </a:lnTo>
                  <a:lnTo>
                    <a:pt x="98958" y="976223"/>
                  </a:lnTo>
                  <a:lnTo>
                    <a:pt x="108966" y="942365"/>
                  </a:lnTo>
                  <a:lnTo>
                    <a:pt x="142709" y="828243"/>
                  </a:lnTo>
                  <a:lnTo>
                    <a:pt x="142709" y="976223"/>
                  </a:lnTo>
                  <a:lnTo>
                    <a:pt x="170637" y="976223"/>
                  </a:lnTo>
                  <a:lnTo>
                    <a:pt x="170637" y="828243"/>
                  </a:lnTo>
                  <a:lnTo>
                    <a:pt x="170637" y="808456"/>
                  </a:lnTo>
                  <a:close/>
                </a:path>
                <a:path w="775334" h="1021079">
                  <a:moveTo>
                    <a:pt x="230035" y="2197"/>
                  </a:moveTo>
                  <a:lnTo>
                    <a:pt x="210235" y="2197"/>
                  </a:lnTo>
                  <a:lnTo>
                    <a:pt x="206336" y="7962"/>
                  </a:lnTo>
                  <a:lnTo>
                    <a:pt x="201663" y="13627"/>
                  </a:lnTo>
                  <a:lnTo>
                    <a:pt x="169189" y="36461"/>
                  </a:lnTo>
                  <a:lnTo>
                    <a:pt x="161645" y="38481"/>
                  </a:lnTo>
                  <a:lnTo>
                    <a:pt x="161645" y="58267"/>
                  </a:lnTo>
                  <a:lnTo>
                    <a:pt x="199898" y="38481"/>
                  </a:lnTo>
                  <a:lnTo>
                    <a:pt x="209804" y="27927"/>
                  </a:lnTo>
                  <a:lnTo>
                    <a:pt x="209804" y="169976"/>
                  </a:lnTo>
                  <a:lnTo>
                    <a:pt x="230035" y="169976"/>
                  </a:lnTo>
                  <a:lnTo>
                    <a:pt x="230035" y="27927"/>
                  </a:lnTo>
                  <a:lnTo>
                    <a:pt x="230035" y="2197"/>
                  </a:lnTo>
                  <a:close/>
                </a:path>
                <a:path w="775334" h="1021079">
                  <a:moveTo>
                    <a:pt x="302336" y="917295"/>
                  </a:moveTo>
                  <a:lnTo>
                    <a:pt x="302247" y="904989"/>
                  </a:lnTo>
                  <a:lnTo>
                    <a:pt x="302183" y="902169"/>
                  </a:lnTo>
                  <a:lnTo>
                    <a:pt x="301739" y="895261"/>
                  </a:lnTo>
                  <a:lnTo>
                    <a:pt x="301053" y="889520"/>
                  </a:lnTo>
                  <a:lnTo>
                    <a:pt x="300977" y="888860"/>
                  </a:lnTo>
                  <a:lnTo>
                    <a:pt x="278663" y="856246"/>
                  </a:lnTo>
                  <a:lnTo>
                    <a:pt x="276834" y="855662"/>
                  </a:lnTo>
                  <a:lnTo>
                    <a:pt x="276834" y="917295"/>
                  </a:lnTo>
                  <a:lnTo>
                    <a:pt x="276834" y="926680"/>
                  </a:lnTo>
                  <a:lnTo>
                    <a:pt x="275463" y="934085"/>
                  </a:lnTo>
                  <a:lnTo>
                    <a:pt x="275437" y="934224"/>
                  </a:lnTo>
                  <a:lnTo>
                    <a:pt x="272656" y="939952"/>
                  </a:lnTo>
                  <a:lnTo>
                    <a:pt x="247446" y="957541"/>
                  </a:lnTo>
                  <a:lnTo>
                    <a:pt x="235419" y="957541"/>
                  </a:lnTo>
                  <a:lnTo>
                    <a:pt x="230847" y="956297"/>
                  </a:lnTo>
                  <a:lnTo>
                    <a:pt x="230682" y="956297"/>
                  </a:lnTo>
                  <a:lnTo>
                    <a:pt x="226923" y="953579"/>
                  </a:lnTo>
                  <a:lnTo>
                    <a:pt x="223405" y="950798"/>
                  </a:lnTo>
                  <a:lnTo>
                    <a:pt x="221640" y="946988"/>
                  </a:lnTo>
                  <a:lnTo>
                    <a:pt x="221640" y="937742"/>
                  </a:lnTo>
                  <a:lnTo>
                    <a:pt x="223050" y="934224"/>
                  </a:lnTo>
                  <a:lnTo>
                    <a:pt x="223100" y="934085"/>
                  </a:lnTo>
                  <a:lnTo>
                    <a:pt x="276834" y="917295"/>
                  </a:lnTo>
                  <a:lnTo>
                    <a:pt x="276834" y="855662"/>
                  </a:lnTo>
                  <a:lnTo>
                    <a:pt x="265912" y="852144"/>
                  </a:lnTo>
                  <a:lnTo>
                    <a:pt x="259092" y="851115"/>
                  </a:lnTo>
                  <a:lnTo>
                    <a:pt x="251764" y="851115"/>
                  </a:lnTo>
                  <a:lnTo>
                    <a:pt x="211366" y="867524"/>
                  </a:lnTo>
                  <a:lnTo>
                    <a:pt x="200317" y="892009"/>
                  </a:lnTo>
                  <a:lnTo>
                    <a:pt x="226263" y="892009"/>
                  </a:lnTo>
                  <a:lnTo>
                    <a:pt x="227431" y="885850"/>
                  </a:lnTo>
                  <a:lnTo>
                    <a:pt x="230365" y="881011"/>
                  </a:lnTo>
                  <a:lnTo>
                    <a:pt x="235051" y="877493"/>
                  </a:lnTo>
                  <a:lnTo>
                    <a:pt x="239750" y="873836"/>
                  </a:lnTo>
                  <a:lnTo>
                    <a:pt x="245237" y="872007"/>
                  </a:lnTo>
                  <a:lnTo>
                    <a:pt x="259308" y="872007"/>
                  </a:lnTo>
                  <a:lnTo>
                    <a:pt x="265468" y="874268"/>
                  </a:lnTo>
                  <a:lnTo>
                    <a:pt x="270014" y="878814"/>
                  </a:lnTo>
                  <a:lnTo>
                    <a:pt x="274269" y="883221"/>
                  </a:lnTo>
                  <a:lnTo>
                    <a:pt x="276466" y="889520"/>
                  </a:lnTo>
                  <a:lnTo>
                    <a:pt x="276504" y="892009"/>
                  </a:lnTo>
                  <a:lnTo>
                    <a:pt x="276618" y="897724"/>
                  </a:lnTo>
                  <a:lnTo>
                    <a:pt x="237693" y="904989"/>
                  </a:lnTo>
                  <a:lnTo>
                    <a:pt x="199047" y="927468"/>
                  </a:lnTo>
                  <a:lnTo>
                    <a:pt x="195694" y="942809"/>
                  </a:lnTo>
                  <a:lnTo>
                    <a:pt x="196342" y="950277"/>
                  </a:lnTo>
                  <a:lnTo>
                    <a:pt x="196380" y="950798"/>
                  </a:lnTo>
                  <a:lnTo>
                    <a:pt x="198348" y="957541"/>
                  </a:lnTo>
                  <a:lnTo>
                    <a:pt x="198437" y="957872"/>
                  </a:lnTo>
                  <a:lnTo>
                    <a:pt x="201879" y="963993"/>
                  </a:lnTo>
                  <a:lnTo>
                    <a:pt x="235712" y="978649"/>
                  </a:lnTo>
                  <a:lnTo>
                    <a:pt x="244246" y="978217"/>
                  </a:lnTo>
                  <a:lnTo>
                    <a:pt x="276390" y="958634"/>
                  </a:lnTo>
                  <a:lnTo>
                    <a:pt x="276390" y="976287"/>
                  </a:lnTo>
                  <a:lnTo>
                    <a:pt x="302336" y="976287"/>
                  </a:lnTo>
                  <a:lnTo>
                    <a:pt x="302336" y="958634"/>
                  </a:lnTo>
                  <a:lnTo>
                    <a:pt x="302336" y="957541"/>
                  </a:lnTo>
                  <a:lnTo>
                    <a:pt x="302336" y="917295"/>
                  </a:lnTo>
                  <a:close/>
                </a:path>
                <a:path w="775334" h="1021079">
                  <a:moveTo>
                    <a:pt x="401904" y="120053"/>
                  </a:moveTo>
                  <a:lnTo>
                    <a:pt x="387108" y="86855"/>
                  </a:lnTo>
                  <a:lnTo>
                    <a:pt x="383552" y="83997"/>
                  </a:lnTo>
                  <a:lnTo>
                    <a:pt x="381673" y="82994"/>
                  </a:lnTo>
                  <a:lnTo>
                    <a:pt x="381673" y="120053"/>
                  </a:lnTo>
                  <a:lnTo>
                    <a:pt x="381038" y="127431"/>
                  </a:lnTo>
                  <a:lnTo>
                    <a:pt x="352158" y="153365"/>
                  </a:lnTo>
                  <a:lnTo>
                    <a:pt x="344297" y="153924"/>
                  </a:lnTo>
                  <a:lnTo>
                    <a:pt x="336423" y="153365"/>
                  </a:lnTo>
                  <a:lnTo>
                    <a:pt x="307555" y="127647"/>
                  </a:lnTo>
                  <a:lnTo>
                    <a:pt x="306920" y="120053"/>
                  </a:lnTo>
                  <a:lnTo>
                    <a:pt x="307543" y="112953"/>
                  </a:lnTo>
                  <a:lnTo>
                    <a:pt x="336156" y="87426"/>
                  </a:lnTo>
                  <a:lnTo>
                    <a:pt x="344297" y="86855"/>
                  </a:lnTo>
                  <a:lnTo>
                    <a:pt x="352437" y="87426"/>
                  </a:lnTo>
                  <a:lnTo>
                    <a:pt x="381000" y="112801"/>
                  </a:lnTo>
                  <a:lnTo>
                    <a:pt x="381050" y="112953"/>
                  </a:lnTo>
                  <a:lnTo>
                    <a:pt x="381673" y="120053"/>
                  </a:lnTo>
                  <a:lnTo>
                    <a:pt x="381673" y="82994"/>
                  </a:lnTo>
                  <a:lnTo>
                    <a:pt x="377304" y="80645"/>
                  </a:lnTo>
                  <a:lnTo>
                    <a:pt x="370243" y="78282"/>
                  </a:lnTo>
                  <a:lnTo>
                    <a:pt x="378015" y="76225"/>
                  </a:lnTo>
                  <a:lnTo>
                    <a:pt x="384098" y="72047"/>
                  </a:lnTo>
                  <a:lnTo>
                    <a:pt x="384505" y="71462"/>
                  </a:lnTo>
                  <a:lnTo>
                    <a:pt x="392887" y="59436"/>
                  </a:lnTo>
                  <a:lnTo>
                    <a:pt x="395097" y="52552"/>
                  </a:lnTo>
                  <a:lnTo>
                    <a:pt x="395097" y="36283"/>
                  </a:lnTo>
                  <a:lnTo>
                    <a:pt x="392887" y="28511"/>
                  </a:lnTo>
                  <a:lnTo>
                    <a:pt x="388493" y="21767"/>
                  </a:lnTo>
                  <a:lnTo>
                    <a:pt x="386321" y="18249"/>
                  </a:lnTo>
                  <a:lnTo>
                    <a:pt x="384238" y="14871"/>
                  </a:lnTo>
                  <a:lnTo>
                    <a:pt x="378231" y="9525"/>
                  </a:lnTo>
                  <a:lnTo>
                    <a:pt x="374865" y="7886"/>
                  </a:lnTo>
                  <a:lnTo>
                    <a:pt x="374865" y="37236"/>
                  </a:lnTo>
                  <a:lnTo>
                    <a:pt x="374865" y="53505"/>
                  </a:lnTo>
                  <a:lnTo>
                    <a:pt x="372148" y="59956"/>
                  </a:lnTo>
                  <a:lnTo>
                    <a:pt x="361442" y="69189"/>
                  </a:lnTo>
                  <a:lnTo>
                    <a:pt x="353974" y="71462"/>
                  </a:lnTo>
                  <a:lnTo>
                    <a:pt x="334619" y="71462"/>
                  </a:lnTo>
                  <a:lnTo>
                    <a:pt x="327075" y="69189"/>
                  </a:lnTo>
                  <a:lnTo>
                    <a:pt x="321652" y="64643"/>
                  </a:lnTo>
                  <a:lnTo>
                    <a:pt x="316369" y="59956"/>
                  </a:lnTo>
                  <a:lnTo>
                    <a:pt x="313728" y="53505"/>
                  </a:lnTo>
                  <a:lnTo>
                    <a:pt x="313728" y="37236"/>
                  </a:lnTo>
                  <a:lnTo>
                    <a:pt x="316522" y="30708"/>
                  </a:lnTo>
                  <a:lnTo>
                    <a:pt x="327660" y="20739"/>
                  </a:lnTo>
                  <a:lnTo>
                    <a:pt x="335064" y="18249"/>
                  </a:lnTo>
                  <a:lnTo>
                    <a:pt x="353529" y="18249"/>
                  </a:lnTo>
                  <a:lnTo>
                    <a:pt x="360934" y="20739"/>
                  </a:lnTo>
                  <a:lnTo>
                    <a:pt x="372071" y="30708"/>
                  </a:lnTo>
                  <a:lnTo>
                    <a:pt x="374865" y="37236"/>
                  </a:lnTo>
                  <a:lnTo>
                    <a:pt x="374865" y="7886"/>
                  </a:lnTo>
                  <a:lnTo>
                    <a:pt x="344297" y="0"/>
                  </a:lnTo>
                  <a:lnTo>
                    <a:pt x="337223" y="355"/>
                  </a:lnTo>
                  <a:lnTo>
                    <a:pt x="299885" y="21767"/>
                  </a:lnTo>
                  <a:lnTo>
                    <a:pt x="293497" y="36283"/>
                  </a:lnTo>
                  <a:lnTo>
                    <a:pt x="293497" y="52552"/>
                  </a:lnTo>
                  <a:lnTo>
                    <a:pt x="318350" y="78282"/>
                  </a:lnTo>
                  <a:lnTo>
                    <a:pt x="311289" y="80645"/>
                  </a:lnTo>
                  <a:lnTo>
                    <a:pt x="287210" y="112801"/>
                  </a:lnTo>
                  <a:lnTo>
                    <a:pt x="286689" y="120053"/>
                  </a:lnTo>
                  <a:lnTo>
                    <a:pt x="287121" y="127431"/>
                  </a:lnTo>
                  <a:lnTo>
                    <a:pt x="307822" y="161950"/>
                  </a:lnTo>
                  <a:lnTo>
                    <a:pt x="344297" y="172173"/>
                  </a:lnTo>
                  <a:lnTo>
                    <a:pt x="352615" y="171754"/>
                  </a:lnTo>
                  <a:lnTo>
                    <a:pt x="389610" y="153924"/>
                  </a:lnTo>
                  <a:lnTo>
                    <a:pt x="401408" y="127647"/>
                  </a:lnTo>
                  <a:lnTo>
                    <a:pt x="401459" y="127431"/>
                  </a:lnTo>
                  <a:lnTo>
                    <a:pt x="401904" y="120053"/>
                  </a:lnTo>
                  <a:close/>
                </a:path>
                <a:path w="775334" h="1021079">
                  <a:moveTo>
                    <a:pt x="434924" y="853313"/>
                  </a:moveTo>
                  <a:lnTo>
                    <a:pt x="406768" y="853313"/>
                  </a:lnTo>
                  <a:lnTo>
                    <a:pt x="378193" y="945438"/>
                  </a:lnTo>
                  <a:lnTo>
                    <a:pt x="346519" y="853313"/>
                  </a:lnTo>
                  <a:lnTo>
                    <a:pt x="318376" y="853313"/>
                  </a:lnTo>
                  <a:lnTo>
                    <a:pt x="364553" y="975791"/>
                  </a:lnTo>
                  <a:lnTo>
                    <a:pt x="360159" y="987666"/>
                  </a:lnTo>
                  <a:lnTo>
                    <a:pt x="358254" y="992352"/>
                  </a:lnTo>
                  <a:lnTo>
                    <a:pt x="356120" y="995362"/>
                  </a:lnTo>
                  <a:lnTo>
                    <a:pt x="353783" y="996683"/>
                  </a:lnTo>
                  <a:lnTo>
                    <a:pt x="351586" y="998143"/>
                  </a:lnTo>
                  <a:lnTo>
                    <a:pt x="348208" y="998880"/>
                  </a:lnTo>
                  <a:lnTo>
                    <a:pt x="330695" y="998880"/>
                  </a:lnTo>
                  <a:lnTo>
                    <a:pt x="330695" y="1021080"/>
                  </a:lnTo>
                  <a:lnTo>
                    <a:pt x="359714" y="1021080"/>
                  </a:lnTo>
                  <a:lnTo>
                    <a:pt x="366826" y="1019111"/>
                  </a:lnTo>
                  <a:lnTo>
                    <a:pt x="371805" y="1015149"/>
                  </a:lnTo>
                  <a:lnTo>
                    <a:pt x="376796" y="1011339"/>
                  </a:lnTo>
                  <a:lnTo>
                    <a:pt x="381114" y="1004303"/>
                  </a:lnTo>
                  <a:lnTo>
                    <a:pt x="402094" y="945438"/>
                  </a:lnTo>
                  <a:lnTo>
                    <a:pt x="434924" y="853313"/>
                  </a:lnTo>
                  <a:close/>
                </a:path>
                <a:path w="775334" h="1021079">
                  <a:moveTo>
                    <a:pt x="452843" y="162636"/>
                  </a:moveTo>
                  <a:lnTo>
                    <a:pt x="452780" y="155460"/>
                  </a:lnTo>
                  <a:lnTo>
                    <a:pt x="451599" y="152666"/>
                  </a:lnTo>
                  <a:lnTo>
                    <a:pt x="449110" y="150177"/>
                  </a:lnTo>
                  <a:lnTo>
                    <a:pt x="446608" y="147535"/>
                  </a:lnTo>
                  <a:lnTo>
                    <a:pt x="443687" y="146227"/>
                  </a:lnTo>
                  <a:lnTo>
                    <a:pt x="436651" y="146227"/>
                  </a:lnTo>
                  <a:lnTo>
                    <a:pt x="433412" y="147535"/>
                  </a:lnTo>
                  <a:lnTo>
                    <a:pt x="428218" y="152450"/>
                  </a:lnTo>
                  <a:lnTo>
                    <a:pt x="426897" y="155460"/>
                  </a:lnTo>
                  <a:lnTo>
                    <a:pt x="426897" y="162636"/>
                  </a:lnTo>
                  <a:lnTo>
                    <a:pt x="428218" y="165798"/>
                  </a:lnTo>
                  <a:lnTo>
                    <a:pt x="430860" y="168427"/>
                  </a:lnTo>
                  <a:lnTo>
                    <a:pt x="433489" y="170929"/>
                  </a:lnTo>
                  <a:lnTo>
                    <a:pt x="436651" y="172173"/>
                  </a:lnTo>
                  <a:lnTo>
                    <a:pt x="443687" y="172173"/>
                  </a:lnTo>
                  <a:lnTo>
                    <a:pt x="446608" y="170929"/>
                  </a:lnTo>
                  <a:lnTo>
                    <a:pt x="449110" y="168427"/>
                  </a:lnTo>
                  <a:lnTo>
                    <a:pt x="451599" y="165798"/>
                  </a:lnTo>
                  <a:lnTo>
                    <a:pt x="452843" y="162636"/>
                  </a:lnTo>
                  <a:close/>
                </a:path>
                <a:path w="775334" h="1021079">
                  <a:moveTo>
                    <a:pt x="492213" y="825601"/>
                  </a:moveTo>
                  <a:lnTo>
                    <a:pt x="490308" y="818857"/>
                  </a:lnTo>
                  <a:lnTo>
                    <a:pt x="486498" y="813727"/>
                  </a:lnTo>
                  <a:lnTo>
                    <a:pt x="482828" y="808596"/>
                  </a:lnTo>
                  <a:lnTo>
                    <a:pt x="477634" y="806030"/>
                  </a:lnTo>
                  <a:lnTo>
                    <a:pt x="465607" y="806030"/>
                  </a:lnTo>
                  <a:lnTo>
                    <a:pt x="461352" y="807580"/>
                  </a:lnTo>
                  <a:lnTo>
                    <a:pt x="458127" y="810653"/>
                  </a:lnTo>
                  <a:lnTo>
                    <a:pt x="455053" y="813727"/>
                  </a:lnTo>
                  <a:lnTo>
                    <a:pt x="453517" y="817765"/>
                  </a:lnTo>
                  <a:lnTo>
                    <a:pt x="453517" y="827290"/>
                  </a:lnTo>
                  <a:lnTo>
                    <a:pt x="463486" y="838136"/>
                  </a:lnTo>
                  <a:lnTo>
                    <a:pt x="471982" y="838136"/>
                  </a:lnTo>
                  <a:lnTo>
                    <a:pt x="475424" y="836447"/>
                  </a:lnTo>
                  <a:lnTo>
                    <a:pt x="477481" y="833081"/>
                  </a:lnTo>
                  <a:lnTo>
                    <a:pt x="477774" y="834834"/>
                  </a:lnTo>
                  <a:lnTo>
                    <a:pt x="454609" y="859904"/>
                  </a:lnTo>
                  <a:lnTo>
                    <a:pt x="454609" y="873315"/>
                  </a:lnTo>
                  <a:lnTo>
                    <a:pt x="489902" y="848360"/>
                  </a:lnTo>
                  <a:lnTo>
                    <a:pt x="491896" y="838136"/>
                  </a:lnTo>
                  <a:lnTo>
                    <a:pt x="491998" y="836815"/>
                  </a:lnTo>
                  <a:lnTo>
                    <a:pt x="492048" y="836091"/>
                  </a:lnTo>
                  <a:lnTo>
                    <a:pt x="492150" y="834834"/>
                  </a:lnTo>
                  <a:lnTo>
                    <a:pt x="492213" y="833081"/>
                  </a:lnTo>
                  <a:lnTo>
                    <a:pt x="492213" y="825601"/>
                  </a:lnTo>
                  <a:close/>
                </a:path>
                <a:path w="775334" h="1021079">
                  <a:moveTo>
                    <a:pt x="593242" y="120053"/>
                  </a:moveTo>
                  <a:lnTo>
                    <a:pt x="578434" y="86855"/>
                  </a:lnTo>
                  <a:lnTo>
                    <a:pt x="574878" y="83997"/>
                  </a:lnTo>
                  <a:lnTo>
                    <a:pt x="573011" y="83007"/>
                  </a:lnTo>
                  <a:lnTo>
                    <a:pt x="573011" y="120053"/>
                  </a:lnTo>
                  <a:lnTo>
                    <a:pt x="572363" y="127431"/>
                  </a:lnTo>
                  <a:lnTo>
                    <a:pt x="543483" y="153365"/>
                  </a:lnTo>
                  <a:lnTo>
                    <a:pt x="535622" y="153924"/>
                  </a:lnTo>
                  <a:lnTo>
                    <a:pt x="527748" y="153365"/>
                  </a:lnTo>
                  <a:lnTo>
                    <a:pt x="498894" y="127647"/>
                  </a:lnTo>
                  <a:lnTo>
                    <a:pt x="498246" y="120053"/>
                  </a:lnTo>
                  <a:lnTo>
                    <a:pt x="498881" y="112953"/>
                  </a:lnTo>
                  <a:lnTo>
                    <a:pt x="527494" y="87426"/>
                  </a:lnTo>
                  <a:lnTo>
                    <a:pt x="535622" y="86855"/>
                  </a:lnTo>
                  <a:lnTo>
                    <a:pt x="543763" y="87426"/>
                  </a:lnTo>
                  <a:lnTo>
                    <a:pt x="572325" y="112801"/>
                  </a:lnTo>
                  <a:lnTo>
                    <a:pt x="572376" y="112953"/>
                  </a:lnTo>
                  <a:lnTo>
                    <a:pt x="573011" y="120053"/>
                  </a:lnTo>
                  <a:lnTo>
                    <a:pt x="573011" y="83007"/>
                  </a:lnTo>
                  <a:lnTo>
                    <a:pt x="568629" y="80645"/>
                  </a:lnTo>
                  <a:lnTo>
                    <a:pt x="561568" y="78282"/>
                  </a:lnTo>
                  <a:lnTo>
                    <a:pt x="569341" y="76225"/>
                  </a:lnTo>
                  <a:lnTo>
                    <a:pt x="575424" y="72047"/>
                  </a:lnTo>
                  <a:lnTo>
                    <a:pt x="575830" y="71462"/>
                  </a:lnTo>
                  <a:lnTo>
                    <a:pt x="584225" y="59436"/>
                  </a:lnTo>
                  <a:lnTo>
                    <a:pt x="586422" y="52552"/>
                  </a:lnTo>
                  <a:lnTo>
                    <a:pt x="586422" y="36283"/>
                  </a:lnTo>
                  <a:lnTo>
                    <a:pt x="584225" y="28511"/>
                  </a:lnTo>
                  <a:lnTo>
                    <a:pt x="579818" y="21767"/>
                  </a:lnTo>
                  <a:lnTo>
                    <a:pt x="577646" y="18249"/>
                  </a:lnTo>
                  <a:lnTo>
                    <a:pt x="575576" y="14871"/>
                  </a:lnTo>
                  <a:lnTo>
                    <a:pt x="569556" y="9525"/>
                  </a:lnTo>
                  <a:lnTo>
                    <a:pt x="566191" y="7874"/>
                  </a:lnTo>
                  <a:lnTo>
                    <a:pt x="566191" y="37236"/>
                  </a:lnTo>
                  <a:lnTo>
                    <a:pt x="566191" y="53505"/>
                  </a:lnTo>
                  <a:lnTo>
                    <a:pt x="563473" y="59956"/>
                  </a:lnTo>
                  <a:lnTo>
                    <a:pt x="552780" y="69189"/>
                  </a:lnTo>
                  <a:lnTo>
                    <a:pt x="545299" y="71462"/>
                  </a:lnTo>
                  <a:lnTo>
                    <a:pt x="525945" y="71462"/>
                  </a:lnTo>
                  <a:lnTo>
                    <a:pt x="518401" y="69189"/>
                  </a:lnTo>
                  <a:lnTo>
                    <a:pt x="512978" y="64643"/>
                  </a:lnTo>
                  <a:lnTo>
                    <a:pt x="507695" y="59956"/>
                  </a:lnTo>
                  <a:lnTo>
                    <a:pt x="505066" y="53505"/>
                  </a:lnTo>
                  <a:lnTo>
                    <a:pt x="505066" y="37236"/>
                  </a:lnTo>
                  <a:lnTo>
                    <a:pt x="507847" y="30708"/>
                  </a:lnTo>
                  <a:lnTo>
                    <a:pt x="518985" y="20739"/>
                  </a:lnTo>
                  <a:lnTo>
                    <a:pt x="526389" y="18249"/>
                  </a:lnTo>
                  <a:lnTo>
                    <a:pt x="544855" y="18249"/>
                  </a:lnTo>
                  <a:lnTo>
                    <a:pt x="552259" y="20739"/>
                  </a:lnTo>
                  <a:lnTo>
                    <a:pt x="563410" y="30708"/>
                  </a:lnTo>
                  <a:lnTo>
                    <a:pt x="566191" y="37236"/>
                  </a:lnTo>
                  <a:lnTo>
                    <a:pt x="566191" y="7874"/>
                  </a:lnTo>
                  <a:lnTo>
                    <a:pt x="535622" y="0"/>
                  </a:lnTo>
                  <a:lnTo>
                    <a:pt x="528548" y="355"/>
                  </a:lnTo>
                  <a:lnTo>
                    <a:pt x="491210" y="21767"/>
                  </a:lnTo>
                  <a:lnTo>
                    <a:pt x="484835" y="36283"/>
                  </a:lnTo>
                  <a:lnTo>
                    <a:pt x="484835" y="52552"/>
                  </a:lnTo>
                  <a:lnTo>
                    <a:pt x="509676" y="78282"/>
                  </a:lnTo>
                  <a:lnTo>
                    <a:pt x="502615" y="80645"/>
                  </a:lnTo>
                  <a:lnTo>
                    <a:pt x="478536" y="112801"/>
                  </a:lnTo>
                  <a:lnTo>
                    <a:pt x="478015" y="120053"/>
                  </a:lnTo>
                  <a:lnTo>
                    <a:pt x="478459" y="127431"/>
                  </a:lnTo>
                  <a:lnTo>
                    <a:pt x="499148" y="161950"/>
                  </a:lnTo>
                  <a:lnTo>
                    <a:pt x="535622" y="172173"/>
                  </a:lnTo>
                  <a:lnTo>
                    <a:pt x="543941" y="171754"/>
                  </a:lnTo>
                  <a:lnTo>
                    <a:pt x="580936" y="153924"/>
                  </a:lnTo>
                  <a:lnTo>
                    <a:pt x="592785" y="127431"/>
                  </a:lnTo>
                  <a:lnTo>
                    <a:pt x="593242" y="120053"/>
                  </a:lnTo>
                  <a:close/>
                </a:path>
                <a:path w="775334" h="1021079">
                  <a:moveTo>
                    <a:pt x="635749" y="951166"/>
                  </a:moveTo>
                  <a:lnTo>
                    <a:pt x="557237" y="951166"/>
                  </a:lnTo>
                  <a:lnTo>
                    <a:pt x="586930" y="925436"/>
                  </a:lnTo>
                  <a:lnTo>
                    <a:pt x="595630" y="917359"/>
                  </a:lnTo>
                  <a:lnTo>
                    <a:pt x="621614" y="883716"/>
                  </a:lnTo>
                  <a:lnTo>
                    <a:pt x="628053" y="855510"/>
                  </a:lnTo>
                  <a:lnTo>
                    <a:pt x="627748" y="850417"/>
                  </a:lnTo>
                  <a:lnTo>
                    <a:pt x="627621" y="848271"/>
                  </a:lnTo>
                  <a:lnTo>
                    <a:pt x="626338" y="841489"/>
                  </a:lnTo>
                  <a:lnTo>
                    <a:pt x="624217" y="835190"/>
                  </a:lnTo>
                  <a:lnTo>
                    <a:pt x="621563" y="830008"/>
                  </a:lnTo>
                  <a:lnTo>
                    <a:pt x="621233" y="829348"/>
                  </a:lnTo>
                  <a:lnTo>
                    <a:pt x="589343" y="807580"/>
                  </a:lnTo>
                  <a:lnTo>
                    <a:pt x="574611" y="806030"/>
                  </a:lnTo>
                  <a:lnTo>
                    <a:pt x="561924" y="807021"/>
                  </a:lnTo>
                  <a:lnTo>
                    <a:pt x="525907" y="830580"/>
                  </a:lnTo>
                  <a:lnTo>
                    <a:pt x="516458" y="865238"/>
                  </a:lnTo>
                  <a:lnTo>
                    <a:pt x="516343" y="866279"/>
                  </a:lnTo>
                  <a:lnTo>
                    <a:pt x="542505" y="866279"/>
                  </a:lnTo>
                  <a:lnTo>
                    <a:pt x="545338" y="850417"/>
                  </a:lnTo>
                  <a:lnTo>
                    <a:pt x="551637" y="839076"/>
                  </a:lnTo>
                  <a:lnTo>
                    <a:pt x="561390" y="832269"/>
                  </a:lnTo>
                  <a:lnTo>
                    <a:pt x="574611" y="830008"/>
                  </a:lnTo>
                  <a:lnTo>
                    <a:pt x="583552" y="830008"/>
                  </a:lnTo>
                  <a:lnTo>
                    <a:pt x="590296" y="832497"/>
                  </a:lnTo>
                  <a:lnTo>
                    <a:pt x="594842" y="837476"/>
                  </a:lnTo>
                  <a:lnTo>
                    <a:pt x="599541" y="842314"/>
                  </a:lnTo>
                  <a:lnTo>
                    <a:pt x="601878" y="849058"/>
                  </a:lnTo>
                  <a:lnTo>
                    <a:pt x="601878" y="857707"/>
                  </a:lnTo>
                  <a:lnTo>
                    <a:pt x="583907" y="894867"/>
                  </a:lnTo>
                  <a:lnTo>
                    <a:pt x="516559" y="954239"/>
                  </a:lnTo>
                  <a:lnTo>
                    <a:pt x="516559" y="976223"/>
                  </a:lnTo>
                  <a:lnTo>
                    <a:pt x="635749" y="976223"/>
                  </a:lnTo>
                  <a:lnTo>
                    <a:pt x="635749" y="951166"/>
                  </a:lnTo>
                  <a:close/>
                </a:path>
                <a:path w="775334" h="1021079">
                  <a:moveTo>
                    <a:pt x="775081" y="918400"/>
                  </a:moveTo>
                  <a:lnTo>
                    <a:pt x="774712" y="911504"/>
                  </a:lnTo>
                  <a:lnTo>
                    <a:pt x="774649" y="910272"/>
                  </a:lnTo>
                  <a:lnTo>
                    <a:pt x="773366" y="902627"/>
                  </a:lnTo>
                  <a:lnTo>
                    <a:pt x="749566" y="868705"/>
                  </a:lnTo>
                  <a:lnTo>
                    <a:pt x="721868" y="861441"/>
                  </a:lnTo>
                  <a:lnTo>
                    <a:pt x="715708" y="861441"/>
                  </a:lnTo>
                  <a:lnTo>
                    <a:pt x="709764" y="862622"/>
                  </a:lnTo>
                  <a:lnTo>
                    <a:pt x="698334" y="867308"/>
                  </a:lnTo>
                  <a:lnTo>
                    <a:pt x="693280" y="870534"/>
                  </a:lnTo>
                  <a:lnTo>
                    <a:pt x="688873" y="874636"/>
                  </a:lnTo>
                  <a:lnTo>
                    <a:pt x="696353" y="833526"/>
                  </a:lnTo>
                  <a:lnTo>
                    <a:pt x="767384" y="833526"/>
                  </a:lnTo>
                  <a:lnTo>
                    <a:pt x="767384" y="808456"/>
                  </a:lnTo>
                  <a:lnTo>
                    <a:pt x="675906" y="808456"/>
                  </a:lnTo>
                  <a:lnTo>
                    <a:pt x="658533" y="903668"/>
                  </a:lnTo>
                  <a:lnTo>
                    <a:pt x="686460" y="903668"/>
                  </a:lnTo>
                  <a:lnTo>
                    <a:pt x="689394" y="897801"/>
                  </a:lnTo>
                  <a:lnTo>
                    <a:pt x="693420" y="893254"/>
                  </a:lnTo>
                  <a:lnTo>
                    <a:pt x="703681" y="886802"/>
                  </a:lnTo>
                  <a:lnTo>
                    <a:pt x="709472" y="885190"/>
                  </a:lnTo>
                  <a:lnTo>
                    <a:pt x="725309" y="885190"/>
                  </a:lnTo>
                  <a:lnTo>
                    <a:pt x="747356" y="918400"/>
                  </a:lnTo>
                  <a:lnTo>
                    <a:pt x="747369" y="918616"/>
                  </a:lnTo>
                  <a:lnTo>
                    <a:pt x="746848" y="926071"/>
                  </a:lnTo>
                  <a:lnTo>
                    <a:pt x="725817" y="953795"/>
                  </a:lnTo>
                  <a:lnTo>
                    <a:pt x="707796" y="953795"/>
                  </a:lnTo>
                  <a:lnTo>
                    <a:pt x="684263" y="927417"/>
                  </a:lnTo>
                  <a:lnTo>
                    <a:pt x="656336" y="927417"/>
                  </a:lnTo>
                  <a:lnTo>
                    <a:pt x="674916" y="964793"/>
                  </a:lnTo>
                  <a:lnTo>
                    <a:pt x="715264" y="978865"/>
                  </a:lnTo>
                  <a:lnTo>
                    <a:pt x="722337" y="978471"/>
                  </a:lnTo>
                  <a:lnTo>
                    <a:pt x="723341" y="978471"/>
                  </a:lnTo>
                  <a:lnTo>
                    <a:pt x="758367" y="961936"/>
                  </a:lnTo>
                  <a:lnTo>
                    <a:pt x="764743" y="953795"/>
                  </a:lnTo>
                  <a:lnTo>
                    <a:pt x="767384" y="949617"/>
                  </a:lnTo>
                  <a:lnTo>
                    <a:pt x="770750" y="942479"/>
                  </a:lnTo>
                  <a:lnTo>
                    <a:pt x="773150" y="934885"/>
                  </a:lnTo>
                  <a:lnTo>
                    <a:pt x="774496" y="927417"/>
                  </a:lnTo>
                  <a:lnTo>
                    <a:pt x="774598" y="926858"/>
                  </a:lnTo>
                  <a:lnTo>
                    <a:pt x="775068" y="918616"/>
                  </a:lnTo>
                  <a:lnTo>
                    <a:pt x="775081" y="918400"/>
                  </a:lnTo>
                  <a:close/>
                </a:path>
              </a:pathLst>
            </a:custGeom>
            <a:solidFill>
              <a:srgbClr val="000000"/>
            </a:solidFill>
          </p:spPr>
          <p:txBody>
            <a:bodyPr wrap="square" lIns="0" tIns="0" rIns="0" bIns="0" rtlCol="0"/>
            <a:lstStyle/>
            <a:p>
              <a:endParaRPr dirty="0"/>
            </a:p>
          </p:txBody>
        </p:sp>
        <p:sp>
          <p:nvSpPr>
            <p:cNvPr id="19" name="object 19"/>
            <p:cNvSpPr/>
            <p:nvPr/>
          </p:nvSpPr>
          <p:spPr>
            <a:xfrm>
              <a:off x="9654156" y="8858369"/>
              <a:ext cx="670560" cy="73660"/>
            </a:xfrm>
            <a:custGeom>
              <a:avLst/>
              <a:gdLst/>
              <a:ahLst/>
              <a:cxnLst/>
              <a:rect l="l" t="t" r="r" b="b"/>
              <a:pathLst>
                <a:path w="670559" h="73659">
                  <a:moveTo>
                    <a:pt x="670136" y="0"/>
                  </a:moveTo>
                  <a:lnTo>
                    <a:pt x="0" y="0"/>
                  </a:lnTo>
                  <a:lnTo>
                    <a:pt x="0" y="73296"/>
                  </a:lnTo>
                  <a:lnTo>
                    <a:pt x="670136" y="73296"/>
                  </a:lnTo>
                  <a:lnTo>
                    <a:pt x="670136" y="0"/>
                  </a:lnTo>
                  <a:close/>
                </a:path>
              </a:pathLst>
            </a:custGeom>
            <a:solidFill>
              <a:srgbClr val="997BED"/>
            </a:solidFill>
          </p:spPr>
          <p:txBody>
            <a:bodyPr wrap="square" lIns="0" tIns="0" rIns="0" bIns="0" rtlCol="0"/>
            <a:lstStyle/>
            <a:p>
              <a:endParaRPr dirty="0"/>
            </a:p>
          </p:txBody>
        </p:sp>
        <p:sp>
          <p:nvSpPr>
            <p:cNvPr id="20" name="object 20"/>
            <p:cNvSpPr/>
            <p:nvPr/>
          </p:nvSpPr>
          <p:spPr>
            <a:xfrm>
              <a:off x="9627540" y="8458041"/>
              <a:ext cx="714375" cy="927100"/>
            </a:xfrm>
            <a:custGeom>
              <a:avLst/>
              <a:gdLst/>
              <a:ahLst/>
              <a:cxnLst/>
              <a:rect l="l" t="t" r="r" b="b"/>
              <a:pathLst>
                <a:path w="714375" h="927100">
                  <a:moveTo>
                    <a:pt x="150850" y="881989"/>
                  </a:moveTo>
                  <a:lnTo>
                    <a:pt x="137706" y="845273"/>
                  </a:lnTo>
                  <a:lnTo>
                    <a:pt x="128981" y="820864"/>
                  </a:lnTo>
                  <a:lnTo>
                    <a:pt x="101523" y="744118"/>
                  </a:lnTo>
                  <a:lnTo>
                    <a:pt x="101155" y="743102"/>
                  </a:lnTo>
                  <a:lnTo>
                    <a:pt x="101155" y="820864"/>
                  </a:lnTo>
                  <a:lnTo>
                    <a:pt x="49695" y="820864"/>
                  </a:lnTo>
                  <a:lnTo>
                    <a:pt x="75425" y="744118"/>
                  </a:lnTo>
                  <a:lnTo>
                    <a:pt x="101155" y="820864"/>
                  </a:lnTo>
                  <a:lnTo>
                    <a:pt x="101155" y="743102"/>
                  </a:lnTo>
                  <a:lnTo>
                    <a:pt x="90817" y="714222"/>
                  </a:lnTo>
                  <a:lnTo>
                    <a:pt x="60032" y="714222"/>
                  </a:lnTo>
                  <a:lnTo>
                    <a:pt x="0" y="881989"/>
                  </a:lnTo>
                  <a:lnTo>
                    <a:pt x="29032" y="881989"/>
                  </a:lnTo>
                  <a:lnTo>
                    <a:pt x="41567" y="845273"/>
                  </a:lnTo>
                  <a:lnTo>
                    <a:pt x="109512" y="845273"/>
                  </a:lnTo>
                  <a:lnTo>
                    <a:pt x="121818" y="881989"/>
                  </a:lnTo>
                  <a:lnTo>
                    <a:pt x="150850" y="881989"/>
                  </a:lnTo>
                  <a:close/>
                </a:path>
                <a:path w="714375" h="927100">
                  <a:moveTo>
                    <a:pt x="283908" y="820420"/>
                  </a:moveTo>
                  <a:lnTo>
                    <a:pt x="283527" y="812507"/>
                  </a:lnTo>
                  <a:lnTo>
                    <a:pt x="283476" y="811339"/>
                  </a:lnTo>
                  <a:lnTo>
                    <a:pt x="282194" y="802779"/>
                  </a:lnTo>
                  <a:lnTo>
                    <a:pt x="269951" y="775792"/>
                  </a:lnTo>
                  <a:lnTo>
                    <a:pt x="268897" y="774357"/>
                  </a:lnTo>
                  <a:lnTo>
                    <a:pt x="263766" y="769162"/>
                  </a:lnTo>
                  <a:lnTo>
                    <a:pt x="257949" y="764794"/>
                  </a:lnTo>
                  <a:lnTo>
                    <a:pt x="257733" y="764679"/>
                  </a:lnTo>
                  <a:lnTo>
                    <a:pt x="257733" y="820420"/>
                  </a:lnTo>
                  <a:lnTo>
                    <a:pt x="257213" y="828344"/>
                  </a:lnTo>
                  <a:lnTo>
                    <a:pt x="231736" y="861034"/>
                  </a:lnTo>
                  <a:lnTo>
                    <a:pt x="224536" y="861771"/>
                  </a:lnTo>
                  <a:lnTo>
                    <a:pt x="217932" y="861771"/>
                  </a:lnTo>
                  <a:lnTo>
                    <a:pt x="190449" y="828344"/>
                  </a:lnTo>
                  <a:lnTo>
                    <a:pt x="190449" y="812507"/>
                  </a:lnTo>
                  <a:lnTo>
                    <a:pt x="212077" y="780846"/>
                  </a:lnTo>
                  <a:lnTo>
                    <a:pt x="217932" y="779081"/>
                  </a:lnTo>
                  <a:lnTo>
                    <a:pt x="224536" y="779081"/>
                  </a:lnTo>
                  <a:lnTo>
                    <a:pt x="255485" y="803986"/>
                  </a:lnTo>
                  <a:lnTo>
                    <a:pt x="257073" y="811339"/>
                  </a:lnTo>
                  <a:lnTo>
                    <a:pt x="257175" y="811809"/>
                  </a:lnTo>
                  <a:lnTo>
                    <a:pt x="257733" y="820420"/>
                  </a:lnTo>
                  <a:lnTo>
                    <a:pt x="257733" y="764679"/>
                  </a:lnTo>
                  <a:lnTo>
                    <a:pt x="251663" y="761238"/>
                  </a:lnTo>
                  <a:lnTo>
                    <a:pt x="244868" y="758698"/>
                  </a:lnTo>
                  <a:lnTo>
                    <a:pt x="237591" y="757161"/>
                  </a:lnTo>
                  <a:lnTo>
                    <a:pt x="229806" y="756653"/>
                  </a:lnTo>
                  <a:lnTo>
                    <a:pt x="221894" y="756653"/>
                  </a:lnTo>
                  <a:lnTo>
                    <a:pt x="215074" y="758126"/>
                  </a:lnTo>
                  <a:lnTo>
                    <a:pt x="209359" y="761060"/>
                  </a:lnTo>
                  <a:lnTo>
                    <a:pt x="203784" y="763841"/>
                  </a:lnTo>
                  <a:lnTo>
                    <a:pt x="198361" y="768756"/>
                  </a:lnTo>
                  <a:lnTo>
                    <a:pt x="193090" y="775792"/>
                  </a:lnTo>
                  <a:lnTo>
                    <a:pt x="193090" y="759079"/>
                  </a:lnTo>
                  <a:lnTo>
                    <a:pt x="167144" y="759079"/>
                  </a:lnTo>
                  <a:lnTo>
                    <a:pt x="167144" y="926846"/>
                  </a:lnTo>
                  <a:lnTo>
                    <a:pt x="193090" y="926846"/>
                  </a:lnTo>
                  <a:lnTo>
                    <a:pt x="193090" y="865289"/>
                  </a:lnTo>
                  <a:lnTo>
                    <a:pt x="198361" y="872324"/>
                  </a:lnTo>
                  <a:lnTo>
                    <a:pt x="203860" y="877227"/>
                  </a:lnTo>
                  <a:lnTo>
                    <a:pt x="215303" y="882802"/>
                  </a:lnTo>
                  <a:lnTo>
                    <a:pt x="222034" y="884199"/>
                  </a:lnTo>
                  <a:lnTo>
                    <a:pt x="229806" y="884199"/>
                  </a:lnTo>
                  <a:lnTo>
                    <a:pt x="268897" y="866546"/>
                  </a:lnTo>
                  <a:lnTo>
                    <a:pt x="283476" y="829513"/>
                  </a:lnTo>
                  <a:lnTo>
                    <a:pt x="283908" y="820420"/>
                  </a:lnTo>
                  <a:close/>
                </a:path>
                <a:path w="714375" h="927100">
                  <a:moveTo>
                    <a:pt x="313194" y="120065"/>
                  </a:moveTo>
                  <a:lnTo>
                    <a:pt x="294830" y="83997"/>
                  </a:lnTo>
                  <a:lnTo>
                    <a:pt x="292963" y="82994"/>
                  </a:lnTo>
                  <a:lnTo>
                    <a:pt x="292963" y="120065"/>
                  </a:lnTo>
                  <a:lnTo>
                    <a:pt x="292315" y="127444"/>
                  </a:lnTo>
                  <a:lnTo>
                    <a:pt x="263448" y="153377"/>
                  </a:lnTo>
                  <a:lnTo>
                    <a:pt x="255587" y="153924"/>
                  </a:lnTo>
                  <a:lnTo>
                    <a:pt x="247700" y="153377"/>
                  </a:lnTo>
                  <a:lnTo>
                    <a:pt x="218846" y="127647"/>
                  </a:lnTo>
                  <a:lnTo>
                    <a:pt x="218198" y="120065"/>
                  </a:lnTo>
                  <a:lnTo>
                    <a:pt x="218833" y="112953"/>
                  </a:lnTo>
                  <a:lnTo>
                    <a:pt x="247446" y="87439"/>
                  </a:lnTo>
                  <a:lnTo>
                    <a:pt x="255587" y="86855"/>
                  </a:lnTo>
                  <a:lnTo>
                    <a:pt x="263715" y="87439"/>
                  </a:lnTo>
                  <a:lnTo>
                    <a:pt x="292290" y="112801"/>
                  </a:lnTo>
                  <a:lnTo>
                    <a:pt x="292963" y="120065"/>
                  </a:lnTo>
                  <a:lnTo>
                    <a:pt x="292963" y="82994"/>
                  </a:lnTo>
                  <a:lnTo>
                    <a:pt x="288594" y="80645"/>
                  </a:lnTo>
                  <a:lnTo>
                    <a:pt x="281533" y="78282"/>
                  </a:lnTo>
                  <a:lnTo>
                    <a:pt x="289293" y="76225"/>
                  </a:lnTo>
                  <a:lnTo>
                    <a:pt x="295376" y="72047"/>
                  </a:lnTo>
                  <a:lnTo>
                    <a:pt x="295795" y="71462"/>
                  </a:lnTo>
                  <a:lnTo>
                    <a:pt x="304177" y="59448"/>
                  </a:lnTo>
                  <a:lnTo>
                    <a:pt x="306374" y="52552"/>
                  </a:lnTo>
                  <a:lnTo>
                    <a:pt x="306374" y="36283"/>
                  </a:lnTo>
                  <a:lnTo>
                    <a:pt x="304177" y="28511"/>
                  </a:lnTo>
                  <a:lnTo>
                    <a:pt x="299783" y="21767"/>
                  </a:lnTo>
                  <a:lnTo>
                    <a:pt x="297611" y="18249"/>
                  </a:lnTo>
                  <a:lnTo>
                    <a:pt x="295529" y="14884"/>
                  </a:lnTo>
                  <a:lnTo>
                    <a:pt x="289521" y="9525"/>
                  </a:lnTo>
                  <a:lnTo>
                    <a:pt x="286143" y="7874"/>
                  </a:lnTo>
                  <a:lnTo>
                    <a:pt x="286143" y="37236"/>
                  </a:lnTo>
                  <a:lnTo>
                    <a:pt x="286143" y="53505"/>
                  </a:lnTo>
                  <a:lnTo>
                    <a:pt x="283438" y="59956"/>
                  </a:lnTo>
                  <a:lnTo>
                    <a:pt x="272732" y="69189"/>
                  </a:lnTo>
                  <a:lnTo>
                    <a:pt x="265252" y="71462"/>
                  </a:lnTo>
                  <a:lnTo>
                    <a:pt x="245910" y="71462"/>
                  </a:lnTo>
                  <a:lnTo>
                    <a:pt x="238353" y="69189"/>
                  </a:lnTo>
                  <a:lnTo>
                    <a:pt x="232930" y="64643"/>
                  </a:lnTo>
                  <a:lnTo>
                    <a:pt x="227660" y="59956"/>
                  </a:lnTo>
                  <a:lnTo>
                    <a:pt x="225018" y="53505"/>
                  </a:lnTo>
                  <a:lnTo>
                    <a:pt x="225018" y="37236"/>
                  </a:lnTo>
                  <a:lnTo>
                    <a:pt x="227799" y="30708"/>
                  </a:lnTo>
                  <a:lnTo>
                    <a:pt x="238937" y="20739"/>
                  </a:lnTo>
                  <a:lnTo>
                    <a:pt x="246341" y="18249"/>
                  </a:lnTo>
                  <a:lnTo>
                    <a:pt x="264820" y="18249"/>
                  </a:lnTo>
                  <a:lnTo>
                    <a:pt x="272224" y="20739"/>
                  </a:lnTo>
                  <a:lnTo>
                    <a:pt x="283362" y="30708"/>
                  </a:lnTo>
                  <a:lnTo>
                    <a:pt x="286143" y="37236"/>
                  </a:lnTo>
                  <a:lnTo>
                    <a:pt x="286143" y="7874"/>
                  </a:lnTo>
                  <a:lnTo>
                    <a:pt x="255587" y="0"/>
                  </a:lnTo>
                  <a:lnTo>
                    <a:pt x="248500" y="355"/>
                  </a:lnTo>
                  <a:lnTo>
                    <a:pt x="211162" y="21767"/>
                  </a:lnTo>
                  <a:lnTo>
                    <a:pt x="204787" y="36283"/>
                  </a:lnTo>
                  <a:lnTo>
                    <a:pt x="204787" y="52552"/>
                  </a:lnTo>
                  <a:lnTo>
                    <a:pt x="229628" y="78282"/>
                  </a:lnTo>
                  <a:lnTo>
                    <a:pt x="222567" y="80645"/>
                  </a:lnTo>
                  <a:lnTo>
                    <a:pt x="198488" y="112801"/>
                  </a:lnTo>
                  <a:lnTo>
                    <a:pt x="197967" y="120065"/>
                  </a:lnTo>
                  <a:lnTo>
                    <a:pt x="198412" y="127444"/>
                  </a:lnTo>
                  <a:lnTo>
                    <a:pt x="219113" y="161950"/>
                  </a:lnTo>
                  <a:lnTo>
                    <a:pt x="255587" y="172173"/>
                  </a:lnTo>
                  <a:lnTo>
                    <a:pt x="263893" y="171767"/>
                  </a:lnTo>
                  <a:lnTo>
                    <a:pt x="300888" y="153924"/>
                  </a:lnTo>
                  <a:lnTo>
                    <a:pt x="302031" y="152717"/>
                  </a:lnTo>
                  <a:lnTo>
                    <a:pt x="312737" y="127444"/>
                  </a:lnTo>
                  <a:lnTo>
                    <a:pt x="313194" y="120065"/>
                  </a:lnTo>
                  <a:close/>
                </a:path>
                <a:path w="714375" h="927100">
                  <a:moveTo>
                    <a:pt x="364134" y="162648"/>
                  </a:moveTo>
                  <a:lnTo>
                    <a:pt x="364070" y="155460"/>
                  </a:lnTo>
                  <a:lnTo>
                    <a:pt x="362889" y="152679"/>
                  </a:lnTo>
                  <a:lnTo>
                    <a:pt x="360387" y="150190"/>
                  </a:lnTo>
                  <a:lnTo>
                    <a:pt x="357898" y="147548"/>
                  </a:lnTo>
                  <a:lnTo>
                    <a:pt x="354965" y="146227"/>
                  </a:lnTo>
                  <a:lnTo>
                    <a:pt x="347929" y="146227"/>
                  </a:lnTo>
                  <a:lnTo>
                    <a:pt x="344703" y="147548"/>
                  </a:lnTo>
                  <a:lnTo>
                    <a:pt x="339496" y="152450"/>
                  </a:lnTo>
                  <a:lnTo>
                    <a:pt x="338188" y="155460"/>
                  </a:lnTo>
                  <a:lnTo>
                    <a:pt x="338188" y="162648"/>
                  </a:lnTo>
                  <a:lnTo>
                    <a:pt x="339496" y="165798"/>
                  </a:lnTo>
                  <a:lnTo>
                    <a:pt x="342138" y="168440"/>
                  </a:lnTo>
                  <a:lnTo>
                    <a:pt x="344779" y="170929"/>
                  </a:lnTo>
                  <a:lnTo>
                    <a:pt x="347929" y="172173"/>
                  </a:lnTo>
                  <a:lnTo>
                    <a:pt x="354965" y="172173"/>
                  </a:lnTo>
                  <a:lnTo>
                    <a:pt x="357898" y="170929"/>
                  </a:lnTo>
                  <a:lnTo>
                    <a:pt x="360387" y="168440"/>
                  </a:lnTo>
                  <a:lnTo>
                    <a:pt x="362889" y="165798"/>
                  </a:lnTo>
                  <a:lnTo>
                    <a:pt x="364134" y="162648"/>
                  </a:lnTo>
                  <a:close/>
                </a:path>
                <a:path w="714375" h="927100">
                  <a:moveTo>
                    <a:pt x="373100" y="756881"/>
                  </a:moveTo>
                  <a:lnTo>
                    <a:pt x="362331" y="756881"/>
                  </a:lnTo>
                  <a:lnTo>
                    <a:pt x="355434" y="758202"/>
                  </a:lnTo>
                  <a:lnTo>
                    <a:pt x="349567" y="760831"/>
                  </a:lnTo>
                  <a:lnTo>
                    <a:pt x="343852" y="763473"/>
                  </a:lnTo>
                  <a:lnTo>
                    <a:pt x="338582" y="768019"/>
                  </a:lnTo>
                  <a:lnTo>
                    <a:pt x="333743" y="774471"/>
                  </a:lnTo>
                  <a:lnTo>
                    <a:pt x="333743" y="759079"/>
                  </a:lnTo>
                  <a:lnTo>
                    <a:pt x="307797" y="759079"/>
                  </a:lnTo>
                  <a:lnTo>
                    <a:pt x="307797" y="881989"/>
                  </a:lnTo>
                  <a:lnTo>
                    <a:pt x="333743" y="881989"/>
                  </a:lnTo>
                  <a:lnTo>
                    <a:pt x="333743" y="822629"/>
                  </a:lnTo>
                  <a:lnTo>
                    <a:pt x="334378" y="811936"/>
                  </a:lnTo>
                  <a:lnTo>
                    <a:pt x="356679" y="782167"/>
                  </a:lnTo>
                  <a:lnTo>
                    <a:pt x="373100" y="782167"/>
                  </a:lnTo>
                  <a:lnTo>
                    <a:pt x="373100" y="774471"/>
                  </a:lnTo>
                  <a:lnTo>
                    <a:pt x="373100" y="756881"/>
                  </a:lnTo>
                  <a:close/>
                </a:path>
                <a:path w="714375" h="927100">
                  <a:moveTo>
                    <a:pt x="431330" y="731367"/>
                  </a:moveTo>
                  <a:lnTo>
                    <a:pt x="429425" y="724623"/>
                  </a:lnTo>
                  <a:lnTo>
                    <a:pt x="425615" y="719493"/>
                  </a:lnTo>
                  <a:lnTo>
                    <a:pt x="421957" y="714362"/>
                  </a:lnTo>
                  <a:lnTo>
                    <a:pt x="416750" y="711796"/>
                  </a:lnTo>
                  <a:lnTo>
                    <a:pt x="404723" y="711796"/>
                  </a:lnTo>
                  <a:lnTo>
                    <a:pt x="400481" y="713346"/>
                  </a:lnTo>
                  <a:lnTo>
                    <a:pt x="397256" y="716419"/>
                  </a:lnTo>
                  <a:lnTo>
                    <a:pt x="394169" y="719493"/>
                  </a:lnTo>
                  <a:lnTo>
                    <a:pt x="392633" y="723531"/>
                  </a:lnTo>
                  <a:lnTo>
                    <a:pt x="392633" y="733056"/>
                  </a:lnTo>
                  <a:lnTo>
                    <a:pt x="402602" y="743902"/>
                  </a:lnTo>
                  <a:lnTo>
                    <a:pt x="411099" y="743902"/>
                  </a:lnTo>
                  <a:lnTo>
                    <a:pt x="414553" y="742213"/>
                  </a:lnTo>
                  <a:lnTo>
                    <a:pt x="416598" y="738847"/>
                  </a:lnTo>
                  <a:lnTo>
                    <a:pt x="416890" y="740600"/>
                  </a:lnTo>
                  <a:lnTo>
                    <a:pt x="393738" y="765670"/>
                  </a:lnTo>
                  <a:lnTo>
                    <a:pt x="393738" y="779081"/>
                  </a:lnTo>
                  <a:lnTo>
                    <a:pt x="429031" y="754126"/>
                  </a:lnTo>
                  <a:lnTo>
                    <a:pt x="431012" y="743902"/>
                  </a:lnTo>
                  <a:lnTo>
                    <a:pt x="431114" y="742581"/>
                  </a:lnTo>
                  <a:lnTo>
                    <a:pt x="431165" y="741857"/>
                  </a:lnTo>
                  <a:lnTo>
                    <a:pt x="431266" y="740600"/>
                  </a:lnTo>
                  <a:lnTo>
                    <a:pt x="431330" y="738847"/>
                  </a:lnTo>
                  <a:lnTo>
                    <a:pt x="431330" y="731367"/>
                  </a:lnTo>
                  <a:close/>
                </a:path>
                <a:path w="714375" h="927100">
                  <a:moveTo>
                    <a:pt x="506056" y="151726"/>
                  </a:moveTo>
                  <a:lnTo>
                    <a:pt x="417004" y="151726"/>
                  </a:lnTo>
                  <a:lnTo>
                    <a:pt x="454609" y="120497"/>
                  </a:lnTo>
                  <a:lnTo>
                    <a:pt x="464273" y="111937"/>
                  </a:lnTo>
                  <a:lnTo>
                    <a:pt x="491490" y="77647"/>
                  </a:lnTo>
                  <a:lnTo>
                    <a:pt x="497814" y="50571"/>
                  </a:lnTo>
                  <a:lnTo>
                    <a:pt x="497928" y="49034"/>
                  </a:lnTo>
                  <a:lnTo>
                    <a:pt x="481291" y="10337"/>
                  </a:lnTo>
                  <a:lnTo>
                    <a:pt x="446468" y="444"/>
                  </a:lnTo>
                  <a:lnTo>
                    <a:pt x="434467" y="1422"/>
                  </a:lnTo>
                  <a:lnTo>
                    <a:pt x="399618" y="24549"/>
                  </a:lnTo>
                  <a:lnTo>
                    <a:pt x="390169" y="58331"/>
                  </a:lnTo>
                  <a:lnTo>
                    <a:pt x="410400" y="58331"/>
                  </a:lnTo>
                  <a:lnTo>
                    <a:pt x="411556" y="49034"/>
                  </a:lnTo>
                  <a:lnTo>
                    <a:pt x="413702" y="40957"/>
                  </a:lnTo>
                  <a:lnTo>
                    <a:pt x="416725" y="34417"/>
                  </a:lnTo>
                  <a:lnTo>
                    <a:pt x="416839" y="34150"/>
                  </a:lnTo>
                  <a:lnTo>
                    <a:pt x="420966" y="28587"/>
                  </a:lnTo>
                  <a:lnTo>
                    <a:pt x="426034" y="24155"/>
                  </a:lnTo>
                  <a:lnTo>
                    <a:pt x="432015" y="21005"/>
                  </a:lnTo>
                  <a:lnTo>
                    <a:pt x="438899" y="19100"/>
                  </a:lnTo>
                  <a:lnTo>
                    <a:pt x="446697" y="18465"/>
                  </a:lnTo>
                  <a:lnTo>
                    <a:pt x="456806" y="18465"/>
                  </a:lnTo>
                  <a:lnTo>
                    <a:pt x="464502" y="21336"/>
                  </a:lnTo>
                  <a:lnTo>
                    <a:pt x="469773" y="27051"/>
                  </a:lnTo>
                  <a:lnTo>
                    <a:pt x="475056" y="32613"/>
                  </a:lnTo>
                  <a:lnTo>
                    <a:pt x="477697" y="40462"/>
                  </a:lnTo>
                  <a:lnTo>
                    <a:pt x="477697" y="50571"/>
                  </a:lnTo>
                  <a:lnTo>
                    <a:pt x="463918" y="86207"/>
                  </a:lnTo>
                  <a:lnTo>
                    <a:pt x="388416" y="151942"/>
                  </a:lnTo>
                  <a:lnTo>
                    <a:pt x="388416" y="169976"/>
                  </a:lnTo>
                  <a:lnTo>
                    <a:pt x="506056" y="169976"/>
                  </a:lnTo>
                  <a:lnTo>
                    <a:pt x="506056" y="151726"/>
                  </a:lnTo>
                  <a:close/>
                </a:path>
                <a:path w="714375" h="927100">
                  <a:moveTo>
                    <a:pt x="574865" y="856932"/>
                  </a:moveTo>
                  <a:lnTo>
                    <a:pt x="496366" y="856932"/>
                  </a:lnTo>
                  <a:lnTo>
                    <a:pt x="526046" y="831202"/>
                  </a:lnTo>
                  <a:lnTo>
                    <a:pt x="534746" y="823125"/>
                  </a:lnTo>
                  <a:lnTo>
                    <a:pt x="560730" y="789482"/>
                  </a:lnTo>
                  <a:lnTo>
                    <a:pt x="567169" y="761276"/>
                  </a:lnTo>
                  <a:lnTo>
                    <a:pt x="566864" y="756183"/>
                  </a:lnTo>
                  <a:lnTo>
                    <a:pt x="566737" y="754037"/>
                  </a:lnTo>
                  <a:lnTo>
                    <a:pt x="547243" y="721258"/>
                  </a:lnTo>
                  <a:lnTo>
                    <a:pt x="513740" y="711796"/>
                  </a:lnTo>
                  <a:lnTo>
                    <a:pt x="501053" y="712787"/>
                  </a:lnTo>
                  <a:lnTo>
                    <a:pt x="465023" y="736346"/>
                  </a:lnTo>
                  <a:lnTo>
                    <a:pt x="455574" y="771004"/>
                  </a:lnTo>
                  <a:lnTo>
                    <a:pt x="455460" y="772045"/>
                  </a:lnTo>
                  <a:lnTo>
                    <a:pt x="481634" y="772045"/>
                  </a:lnTo>
                  <a:lnTo>
                    <a:pt x="484466" y="756183"/>
                  </a:lnTo>
                  <a:lnTo>
                    <a:pt x="490753" y="744842"/>
                  </a:lnTo>
                  <a:lnTo>
                    <a:pt x="500507" y="738035"/>
                  </a:lnTo>
                  <a:lnTo>
                    <a:pt x="513740" y="735774"/>
                  </a:lnTo>
                  <a:lnTo>
                    <a:pt x="522681" y="735774"/>
                  </a:lnTo>
                  <a:lnTo>
                    <a:pt x="529424" y="738263"/>
                  </a:lnTo>
                  <a:lnTo>
                    <a:pt x="533958" y="743242"/>
                  </a:lnTo>
                  <a:lnTo>
                    <a:pt x="538657" y="748080"/>
                  </a:lnTo>
                  <a:lnTo>
                    <a:pt x="540994" y="754824"/>
                  </a:lnTo>
                  <a:lnTo>
                    <a:pt x="540994" y="763473"/>
                  </a:lnTo>
                  <a:lnTo>
                    <a:pt x="523024" y="800633"/>
                  </a:lnTo>
                  <a:lnTo>
                    <a:pt x="455688" y="860005"/>
                  </a:lnTo>
                  <a:lnTo>
                    <a:pt x="455688" y="881989"/>
                  </a:lnTo>
                  <a:lnTo>
                    <a:pt x="574865" y="881989"/>
                  </a:lnTo>
                  <a:lnTo>
                    <a:pt x="574865" y="856932"/>
                  </a:lnTo>
                  <a:close/>
                </a:path>
                <a:path w="714375" h="927100">
                  <a:moveTo>
                    <a:pt x="714197" y="824166"/>
                  </a:moveTo>
                  <a:lnTo>
                    <a:pt x="713828" y="817270"/>
                  </a:lnTo>
                  <a:lnTo>
                    <a:pt x="713765" y="816038"/>
                  </a:lnTo>
                  <a:lnTo>
                    <a:pt x="712495" y="808393"/>
                  </a:lnTo>
                  <a:lnTo>
                    <a:pt x="688682" y="774471"/>
                  </a:lnTo>
                  <a:lnTo>
                    <a:pt x="660984" y="767207"/>
                  </a:lnTo>
                  <a:lnTo>
                    <a:pt x="654824" y="767207"/>
                  </a:lnTo>
                  <a:lnTo>
                    <a:pt x="648893" y="768388"/>
                  </a:lnTo>
                  <a:lnTo>
                    <a:pt x="637451" y="773074"/>
                  </a:lnTo>
                  <a:lnTo>
                    <a:pt x="632396" y="776300"/>
                  </a:lnTo>
                  <a:lnTo>
                    <a:pt x="628002" y="780402"/>
                  </a:lnTo>
                  <a:lnTo>
                    <a:pt x="635469" y="739292"/>
                  </a:lnTo>
                  <a:lnTo>
                    <a:pt x="706501" y="739292"/>
                  </a:lnTo>
                  <a:lnTo>
                    <a:pt x="706501" y="714222"/>
                  </a:lnTo>
                  <a:lnTo>
                    <a:pt x="615022" y="714222"/>
                  </a:lnTo>
                  <a:lnTo>
                    <a:pt x="597649" y="809434"/>
                  </a:lnTo>
                  <a:lnTo>
                    <a:pt x="625576" y="809434"/>
                  </a:lnTo>
                  <a:lnTo>
                    <a:pt x="628510" y="803567"/>
                  </a:lnTo>
                  <a:lnTo>
                    <a:pt x="632548" y="799020"/>
                  </a:lnTo>
                  <a:lnTo>
                    <a:pt x="642810" y="792568"/>
                  </a:lnTo>
                  <a:lnTo>
                    <a:pt x="648589" y="790956"/>
                  </a:lnTo>
                  <a:lnTo>
                    <a:pt x="664425" y="790956"/>
                  </a:lnTo>
                  <a:lnTo>
                    <a:pt x="686473" y="824166"/>
                  </a:lnTo>
                  <a:lnTo>
                    <a:pt x="686485" y="824382"/>
                  </a:lnTo>
                  <a:lnTo>
                    <a:pt x="685965" y="831837"/>
                  </a:lnTo>
                  <a:lnTo>
                    <a:pt x="664933" y="859561"/>
                  </a:lnTo>
                  <a:lnTo>
                    <a:pt x="646912" y="859561"/>
                  </a:lnTo>
                  <a:lnTo>
                    <a:pt x="623379" y="833183"/>
                  </a:lnTo>
                  <a:lnTo>
                    <a:pt x="595452" y="833183"/>
                  </a:lnTo>
                  <a:lnTo>
                    <a:pt x="614032" y="870559"/>
                  </a:lnTo>
                  <a:lnTo>
                    <a:pt x="654380" y="884631"/>
                  </a:lnTo>
                  <a:lnTo>
                    <a:pt x="661454" y="884237"/>
                  </a:lnTo>
                  <a:lnTo>
                    <a:pt x="662457" y="884237"/>
                  </a:lnTo>
                  <a:lnTo>
                    <a:pt x="697484" y="867702"/>
                  </a:lnTo>
                  <a:lnTo>
                    <a:pt x="713613" y="833183"/>
                  </a:lnTo>
                  <a:lnTo>
                    <a:pt x="713714" y="832624"/>
                  </a:lnTo>
                  <a:lnTo>
                    <a:pt x="714184" y="824382"/>
                  </a:lnTo>
                  <a:lnTo>
                    <a:pt x="714197" y="824166"/>
                  </a:lnTo>
                  <a:close/>
                </a:path>
              </a:pathLst>
            </a:custGeom>
            <a:solidFill>
              <a:srgbClr val="000000"/>
            </a:solidFill>
          </p:spPr>
          <p:txBody>
            <a:bodyPr wrap="square" lIns="0" tIns="0" rIns="0" bIns="0" rtlCol="0"/>
            <a:lstStyle/>
            <a:p>
              <a:endParaRPr dirty="0"/>
            </a:p>
          </p:txBody>
        </p:sp>
      </p:grpSp>
      <p:sp>
        <p:nvSpPr>
          <p:cNvPr id="30" name="Google Shape;315;p25">
            <a:extLst>
              <a:ext uri="{FF2B5EF4-FFF2-40B4-BE49-F238E27FC236}">
                <a16:creationId xmlns:a16="http://schemas.microsoft.com/office/drawing/2014/main" id="{772924EF-E37B-92E1-BB84-291DFBF39A03}"/>
              </a:ext>
            </a:extLst>
          </p:cNvPr>
          <p:cNvSpPr/>
          <p:nvPr/>
        </p:nvSpPr>
        <p:spPr>
          <a:xfrm>
            <a:off x="1060450" y="1787375"/>
            <a:ext cx="16696985" cy="743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dirty="0">
                <a:solidFill>
                  <a:schemeClr val="bg1">
                    <a:lumMod val="50000"/>
                  </a:schemeClr>
                </a:solidFill>
                <a:latin typeface="Arial" panose="020B0604020202020204" pitchFamily="34" charset="0"/>
                <a:ea typeface="Inter Medium"/>
                <a:cs typeface="Arial" panose="020B0604020202020204" pitchFamily="34" charset="0"/>
                <a:sym typeface="Inter Medium"/>
              </a:rPr>
              <a:t>Core India services took ~4.5 years to reach this scale</a:t>
            </a:r>
            <a:endParaRPr sz="2500" dirty="0">
              <a:solidFill>
                <a:schemeClr val="bg1">
                  <a:lumMod val="50000"/>
                </a:schemeClr>
              </a:solidFill>
              <a:latin typeface="Arial" panose="020B0604020202020204" pitchFamily="34" charset="0"/>
              <a:ea typeface="Inter Medium"/>
              <a:cs typeface="Arial" panose="020B0604020202020204" pitchFamily="34" charset="0"/>
              <a:sym typeface="Inter Medium"/>
            </a:endParaRPr>
          </a:p>
        </p:txBody>
      </p:sp>
      <p:sp>
        <p:nvSpPr>
          <p:cNvPr id="31" name="TextBox 30">
            <a:extLst>
              <a:ext uri="{FF2B5EF4-FFF2-40B4-BE49-F238E27FC236}">
                <a16:creationId xmlns:a16="http://schemas.microsoft.com/office/drawing/2014/main" id="{1B6DA9F9-D0E0-A781-4D4B-A3E8B816A267}"/>
              </a:ext>
            </a:extLst>
          </p:cNvPr>
          <p:cNvSpPr txBox="1"/>
          <p:nvPr/>
        </p:nvSpPr>
        <p:spPr>
          <a:xfrm>
            <a:off x="984250" y="854075"/>
            <a:ext cx="1706798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Strong consumer traction with 468K orders within 8 months of launch </a:t>
            </a:r>
            <a:endParaRPr lang="en-US" sz="4000"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F3BB38CB-1061-F14D-8FE2-5462681C375E}"/>
              </a:ext>
            </a:extLst>
          </p:cNvPr>
          <p:cNvSpPr/>
          <p:nvPr/>
        </p:nvSpPr>
        <p:spPr>
          <a:xfrm>
            <a:off x="8756650" y="3040525"/>
            <a:ext cx="4095733" cy="4043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2400" kern="1200" dirty="0">
                <a:solidFill>
                  <a:schemeClr val="tx1">
                    <a:lumMod val="50000"/>
                    <a:lumOff val="50000"/>
                  </a:schemeClr>
                </a:solidFill>
                <a:latin typeface="Arial" panose="020B0604020202020204" pitchFamily="34" charset="0"/>
                <a:cs typeface="Arial" panose="020B0604020202020204" pitchFamily="34" charset="0"/>
              </a:rPr>
              <a:t>Fulfilled orders </a:t>
            </a:r>
          </a:p>
          <a:p>
            <a:r>
              <a:rPr lang="en-US" sz="2400" kern="1200" dirty="0">
                <a:solidFill>
                  <a:schemeClr val="tx1">
                    <a:lumMod val="50000"/>
                    <a:lumOff val="50000"/>
                  </a:schemeClr>
                </a:solidFill>
                <a:latin typeface="Arial" panose="020B0604020202020204" pitchFamily="34" charset="0"/>
                <a:cs typeface="Arial" panose="020B0604020202020204" pitchFamily="34" charset="0"/>
              </a:rPr>
              <a:t>(‘000)</a:t>
            </a:r>
          </a:p>
        </p:txBody>
      </p:sp>
      <p:sp>
        <p:nvSpPr>
          <p:cNvPr id="33" name="TextBox 32">
            <a:extLst>
              <a:ext uri="{FF2B5EF4-FFF2-40B4-BE49-F238E27FC236}">
                <a16:creationId xmlns:a16="http://schemas.microsoft.com/office/drawing/2014/main" id="{9A2E15C6-CA3F-F171-7599-3D3B93073942}"/>
              </a:ext>
            </a:extLst>
          </p:cNvPr>
          <p:cNvSpPr txBox="1"/>
          <p:nvPr/>
        </p:nvSpPr>
        <p:spPr>
          <a:xfrm>
            <a:off x="984250" y="2987675"/>
            <a:ext cx="52578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Large TAM</a:t>
            </a:r>
            <a:endParaRPr lang="en-US" sz="2500" dirty="0">
              <a:solidFill>
                <a:schemeClr val="tx1"/>
              </a:solidFill>
            </a:endParaRPr>
          </a:p>
        </p:txBody>
      </p:sp>
      <p:sp>
        <p:nvSpPr>
          <p:cNvPr id="34" name="TextBox 33">
            <a:extLst>
              <a:ext uri="{FF2B5EF4-FFF2-40B4-BE49-F238E27FC236}">
                <a16:creationId xmlns:a16="http://schemas.microsoft.com/office/drawing/2014/main" id="{89F234A5-191E-A697-4C59-7B39C9F97B6E}"/>
              </a:ext>
            </a:extLst>
          </p:cNvPr>
          <p:cNvSpPr txBox="1"/>
          <p:nvPr/>
        </p:nvSpPr>
        <p:spPr>
          <a:xfrm>
            <a:off x="984250" y="3444875"/>
            <a:ext cx="7315200" cy="47705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With usage frequency well ahead of core services</a:t>
            </a:r>
            <a:endParaRPr lang="en-US" sz="2500" dirty="0">
              <a:solidFill>
                <a:schemeClr val="bg1">
                  <a:lumMod val="65000"/>
                </a:schemeClr>
              </a:solidFill>
            </a:endParaRPr>
          </a:p>
        </p:txBody>
      </p:sp>
      <p:sp>
        <p:nvSpPr>
          <p:cNvPr id="37" name="TextBox 36">
            <a:extLst>
              <a:ext uri="{FF2B5EF4-FFF2-40B4-BE49-F238E27FC236}">
                <a16:creationId xmlns:a16="http://schemas.microsoft.com/office/drawing/2014/main" id="{64A2752E-3B7E-93CC-03EE-0F44B12B72E1}"/>
              </a:ext>
            </a:extLst>
          </p:cNvPr>
          <p:cNvSpPr txBox="1"/>
          <p:nvPr/>
        </p:nvSpPr>
        <p:spPr>
          <a:xfrm>
            <a:off x="984250" y="4435475"/>
            <a:ext cx="5257800" cy="477054"/>
          </a:xfrm>
          <a:prstGeom prst="rect">
            <a:avLst/>
          </a:prstGeom>
          <a:noFill/>
        </p:spPr>
        <p:txBody>
          <a:bodyPr wrap="square">
            <a:spAutoFit/>
          </a:bodyPr>
          <a:lstStyle/>
          <a:p>
            <a:r>
              <a:rPr lang="en-US" sz="2500" dirty="0">
                <a:solidFill>
                  <a:schemeClr val="tx1"/>
                </a:solidFill>
                <a:latin typeface="Inter Medium"/>
                <a:ea typeface="Inter Medium"/>
                <a:cs typeface="Inter Medium"/>
                <a:sym typeface="Inter Medium"/>
              </a:rPr>
              <a:t>Strong user traction</a:t>
            </a:r>
            <a:endParaRPr lang="en-US" sz="2500" dirty="0">
              <a:solidFill>
                <a:schemeClr val="tx1"/>
              </a:solidFill>
            </a:endParaRPr>
          </a:p>
        </p:txBody>
      </p:sp>
      <p:sp>
        <p:nvSpPr>
          <p:cNvPr id="38" name="TextBox 37">
            <a:extLst>
              <a:ext uri="{FF2B5EF4-FFF2-40B4-BE49-F238E27FC236}">
                <a16:creationId xmlns:a16="http://schemas.microsoft.com/office/drawing/2014/main" id="{4D140924-3D0E-8F03-E9B7-69BF64E7286C}"/>
              </a:ext>
            </a:extLst>
          </p:cNvPr>
          <p:cNvSpPr txBox="1"/>
          <p:nvPr/>
        </p:nvSpPr>
        <p:spPr>
          <a:xfrm>
            <a:off x="984250" y="4892675"/>
            <a:ext cx="7315200" cy="861774"/>
          </a:xfrm>
          <a:prstGeom prst="rect">
            <a:avLst/>
          </a:prstGeom>
          <a:noFill/>
        </p:spPr>
        <p:txBody>
          <a:bodyPr wrap="square">
            <a:spAutoFit/>
          </a:bodyPr>
          <a:lstStyle/>
          <a:p>
            <a:r>
              <a:rPr lang="en" sz="2500" dirty="0">
                <a:solidFill>
                  <a:schemeClr val="bg1">
                    <a:lumMod val="65000"/>
                  </a:schemeClr>
                </a:solidFill>
                <a:latin typeface="Inter Medium"/>
                <a:ea typeface="Inter Medium"/>
                <a:cs typeface="Inter Medium"/>
                <a:sym typeface="Inter Medium"/>
              </a:rPr>
              <a:t>Healthy retention and repeat across micro markets in 7 cities</a:t>
            </a:r>
            <a:endParaRPr lang="en-US" sz="2500" dirty="0">
              <a:solidFill>
                <a:schemeClr val="bg1">
                  <a:lumMod val="65000"/>
                </a:schemeClr>
              </a:solidFill>
            </a:endParaRPr>
          </a:p>
        </p:txBody>
      </p:sp>
      <p:sp>
        <p:nvSpPr>
          <p:cNvPr id="39" name="TextBox 38">
            <a:extLst>
              <a:ext uri="{FF2B5EF4-FFF2-40B4-BE49-F238E27FC236}">
                <a16:creationId xmlns:a16="http://schemas.microsoft.com/office/drawing/2014/main" id="{85AAD393-FCAE-D5B0-F489-8E741874F59F}"/>
              </a:ext>
            </a:extLst>
          </p:cNvPr>
          <p:cNvSpPr txBox="1"/>
          <p:nvPr/>
        </p:nvSpPr>
        <p:spPr>
          <a:xfrm>
            <a:off x="984250" y="5959475"/>
            <a:ext cx="5257800" cy="477054"/>
          </a:xfrm>
          <a:prstGeom prst="rect">
            <a:avLst/>
          </a:prstGeom>
          <a:noFill/>
        </p:spPr>
        <p:txBody>
          <a:bodyPr wrap="square">
            <a:spAutoFit/>
          </a:bodyPr>
          <a:lstStyle/>
          <a:p>
            <a:r>
              <a:rPr lang="en-US" sz="2500" dirty="0">
                <a:solidFill>
                  <a:schemeClr val="tx1"/>
                </a:solidFill>
                <a:latin typeface="Inter Medium"/>
                <a:ea typeface="Inter Medium"/>
                <a:sym typeface="Inter Medium"/>
              </a:rPr>
              <a:t>Investing for growth</a:t>
            </a:r>
            <a:endParaRPr lang="en-US" sz="2500" dirty="0">
              <a:solidFill>
                <a:schemeClr val="tx1"/>
              </a:solidFill>
            </a:endParaRPr>
          </a:p>
        </p:txBody>
      </p:sp>
      <p:sp>
        <p:nvSpPr>
          <p:cNvPr id="40" name="TextBox 39">
            <a:extLst>
              <a:ext uri="{FF2B5EF4-FFF2-40B4-BE49-F238E27FC236}">
                <a16:creationId xmlns:a16="http://schemas.microsoft.com/office/drawing/2014/main" id="{3F4A9003-0957-C54A-8E0B-161979BAFFB0}"/>
              </a:ext>
            </a:extLst>
          </p:cNvPr>
          <p:cNvSpPr txBox="1"/>
          <p:nvPr/>
        </p:nvSpPr>
        <p:spPr>
          <a:xfrm>
            <a:off x="984250" y="6416675"/>
            <a:ext cx="7315200" cy="1631216"/>
          </a:xfrm>
          <a:prstGeom prst="rect">
            <a:avLst/>
          </a:prstGeom>
          <a:noFill/>
        </p:spPr>
        <p:txBody>
          <a:bodyPr wrap="square">
            <a:spAutoFit/>
          </a:bodyPr>
          <a:lstStyle/>
          <a:p>
            <a:pPr marL="0" marR="0" lvl="0" indent="0" algn="l" rtl="0">
              <a:spcBef>
                <a:spcPts val="0"/>
              </a:spcBef>
              <a:spcAft>
                <a:spcPts val="0"/>
              </a:spcAft>
              <a:buClr>
                <a:srgbClr val="545454"/>
              </a:buClr>
              <a:buSzPts val="1200"/>
              <a:buFont typeface="Inter Medium"/>
              <a:buNone/>
            </a:pPr>
            <a:r>
              <a:rPr lang="en-IN" sz="2500" dirty="0">
                <a:solidFill>
                  <a:schemeClr val="bg1">
                    <a:lumMod val="65000"/>
                  </a:schemeClr>
                </a:solidFill>
                <a:latin typeface="Inter Medium"/>
                <a:ea typeface="Inter Medium"/>
                <a:sym typeface="Inter"/>
              </a:rPr>
              <a:t>Early stage investments in professional onboarding, earnings support and discounting have led to an Adjusted EBITDA loss of INR (54) Cr during H1 FY26.  AOV has seen a steady improvement</a:t>
            </a:r>
          </a:p>
        </p:txBody>
      </p:sp>
      <p:sp>
        <p:nvSpPr>
          <p:cNvPr id="41" name="TextBox 40">
            <a:extLst>
              <a:ext uri="{FF2B5EF4-FFF2-40B4-BE49-F238E27FC236}">
                <a16:creationId xmlns:a16="http://schemas.microsoft.com/office/drawing/2014/main" id="{9904FACF-E8D4-9DF8-DB76-6A43037D801F}"/>
              </a:ext>
            </a:extLst>
          </p:cNvPr>
          <p:cNvSpPr txBox="1"/>
          <p:nvPr/>
        </p:nvSpPr>
        <p:spPr>
          <a:xfrm>
            <a:off x="984250" y="8550275"/>
            <a:ext cx="5257800" cy="477054"/>
          </a:xfrm>
          <a:prstGeom prst="rect">
            <a:avLst/>
          </a:prstGeom>
          <a:noFill/>
        </p:spPr>
        <p:txBody>
          <a:bodyPr wrap="square">
            <a:spAutoFit/>
          </a:bodyPr>
          <a:lstStyle/>
          <a:p>
            <a:r>
              <a:rPr lang="en-US" sz="2500" dirty="0">
                <a:solidFill>
                  <a:schemeClr val="tx1"/>
                </a:solidFill>
                <a:latin typeface="Inter Medium"/>
                <a:ea typeface="Inter Medium"/>
                <a:cs typeface="Inter Medium"/>
                <a:sym typeface="Inter Medium"/>
              </a:rPr>
              <a:t>UC has a clear right to win</a:t>
            </a:r>
            <a:endParaRPr lang="en-US" sz="2500" dirty="0">
              <a:solidFill>
                <a:schemeClr val="tx1"/>
              </a:solidFill>
            </a:endParaRPr>
          </a:p>
        </p:txBody>
      </p:sp>
      <p:sp>
        <p:nvSpPr>
          <p:cNvPr id="42" name="TextBox 41">
            <a:extLst>
              <a:ext uri="{FF2B5EF4-FFF2-40B4-BE49-F238E27FC236}">
                <a16:creationId xmlns:a16="http://schemas.microsoft.com/office/drawing/2014/main" id="{1368C9D6-2303-4616-777C-C1E25C990F5D}"/>
              </a:ext>
            </a:extLst>
          </p:cNvPr>
          <p:cNvSpPr txBox="1"/>
          <p:nvPr/>
        </p:nvSpPr>
        <p:spPr>
          <a:xfrm>
            <a:off x="984250" y="9007475"/>
            <a:ext cx="7315200" cy="861774"/>
          </a:xfrm>
          <a:prstGeom prst="rect">
            <a:avLst/>
          </a:prstGeom>
          <a:noFill/>
        </p:spPr>
        <p:txBody>
          <a:bodyPr wrap="square">
            <a:spAutoFit/>
          </a:bodyPr>
          <a:lstStyle/>
          <a:p>
            <a:r>
              <a:rPr lang="en-IN" sz="2500" dirty="0">
                <a:solidFill>
                  <a:schemeClr val="bg1">
                    <a:lumMod val="65000"/>
                  </a:schemeClr>
                </a:solidFill>
                <a:latin typeface="Inter Medium"/>
                <a:ea typeface="Inter Medium"/>
                <a:sym typeface="Inter Medium"/>
              </a:rPr>
              <a:t>with a sizeable user base, proven execution and enabling tech stack</a:t>
            </a:r>
            <a:endParaRPr lang="en-US" sz="2500" dirty="0">
              <a:solidFill>
                <a:schemeClr val="bg1">
                  <a:lumMod val="65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609"/>
            <a:chOff x="0" y="0"/>
            <a:chExt cx="20104100" cy="11308609"/>
          </a:xfrm>
        </p:grpSpPr>
        <p:sp>
          <p:nvSpPr>
            <p:cNvPr id="3" name="object 3"/>
            <p:cNvSpPr/>
            <p:nvPr/>
          </p:nvSpPr>
          <p:spPr>
            <a:xfrm>
              <a:off x="0" y="0"/>
              <a:ext cx="20104100" cy="11224895"/>
            </a:xfrm>
            <a:custGeom>
              <a:avLst/>
              <a:gdLst/>
              <a:ahLst/>
              <a:cxnLst/>
              <a:rect l="l" t="t" r="r" b="b"/>
              <a:pathLst>
                <a:path w="20104100" h="11224895">
                  <a:moveTo>
                    <a:pt x="0" y="11224789"/>
                  </a:moveTo>
                  <a:lnTo>
                    <a:pt x="20104099" y="11224789"/>
                  </a:lnTo>
                  <a:lnTo>
                    <a:pt x="20104099" y="0"/>
                  </a:lnTo>
                  <a:lnTo>
                    <a:pt x="0" y="0"/>
                  </a:lnTo>
                  <a:lnTo>
                    <a:pt x="0" y="11224789"/>
                  </a:lnTo>
                  <a:close/>
                </a:path>
              </a:pathLst>
            </a:custGeom>
            <a:solidFill>
              <a:srgbClr val="0F0F0F"/>
            </a:solidFill>
          </p:spPr>
          <p:txBody>
            <a:bodyPr wrap="square" lIns="0" tIns="0" rIns="0" bIns="0" rtlCol="0"/>
            <a:lstStyle/>
            <a:p>
              <a:endParaRPr dirty="0"/>
            </a:p>
          </p:txBody>
        </p:sp>
        <p:sp>
          <p:nvSpPr>
            <p:cNvPr id="5" name="object 5"/>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sp>
        <p:nvSpPr>
          <p:cNvPr id="6" name="TextBox 5">
            <a:extLst>
              <a:ext uri="{FF2B5EF4-FFF2-40B4-BE49-F238E27FC236}">
                <a16:creationId xmlns:a16="http://schemas.microsoft.com/office/drawing/2014/main" id="{DC295A5F-26FA-B0D1-57C6-6DB198580CD6}"/>
              </a:ext>
            </a:extLst>
          </p:cNvPr>
          <p:cNvSpPr txBox="1"/>
          <p:nvPr/>
        </p:nvSpPr>
        <p:spPr>
          <a:xfrm>
            <a:off x="984250" y="549275"/>
            <a:ext cx="8458200" cy="1015663"/>
          </a:xfrm>
          <a:prstGeom prst="rect">
            <a:avLst/>
          </a:prstGeom>
          <a:noFill/>
        </p:spPr>
        <p:txBody>
          <a:bodyPr wrap="square">
            <a:spAutoFit/>
          </a:bodyPr>
          <a:lstStyle/>
          <a:p>
            <a:r>
              <a:rPr lang="en" sz="6000" dirty="0">
                <a:solidFill>
                  <a:schemeClr val="bg1"/>
                </a:solidFill>
                <a:latin typeface="Arial" panose="020B0604020202020204" pitchFamily="34" charset="0"/>
                <a:ea typeface="Inter Medium"/>
                <a:cs typeface="Arial" panose="020B0604020202020204" pitchFamily="34" charset="0"/>
                <a:sym typeface="Inter Medium"/>
              </a:rPr>
              <a:t>Governance and ESG</a:t>
            </a:r>
            <a:endParaRPr lang="en-US" sz="60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pic>
        <p:nvPicPr>
          <p:cNvPr id="4" name="object 4"/>
          <p:cNvPicPr/>
          <p:nvPr/>
        </p:nvPicPr>
        <p:blipFill>
          <a:blip r:embed="rId2" cstate="print"/>
          <a:stretch>
            <a:fillRect/>
          </a:stretch>
        </p:blipFill>
        <p:spPr>
          <a:xfrm>
            <a:off x="1047088" y="2209356"/>
            <a:ext cx="4293063" cy="2167473"/>
          </a:xfrm>
          <a:prstGeom prst="rect">
            <a:avLst/>
          </a:prstGeom>
        </p:spPr>
      </p:pic>
      <p:pic>
        <p:nvPicPr>
          <p:cNvPr id="5" name="object 5"/>
          <p:cNvPicPr/>
          <p:nvPr/>
        </p:nvPicPr>
        <p:blipFill>
          <a:blip r:embed="rId3" cstate="print"/>
          <a:stretch>
            <a:fillRect/>
          </a:stretch>
        </p:blipFill>
        <p:spPr>
          <a:xfrm>
            <a:off x="1047088" y="6177822"/>
            <a:ext cx="4293062" cy="2167473"/>
          </a:xfrm>
          <a:prstGeom prst="rect">
            <a:avLst/>
          </a:prstGeom>
        </p:spPr>
      </p:pic>
      <p:pic>
        <p:nvPicPr>
          <p:cNvPr id="6" name="object 6"/>
          <p:cNvPicPr/>
          <p:nvPr/>
        </p:nvPicPr>
        <p:blipFill>
          <a:blip r:embed="rId4" cstate="print"/>
          <a:stretch>
            <a:fillRect/>
          </a:stretch>
        </p:blipFill>
        <p:spPr>
          <a:xfrm>
            <a:off x="5601923" y="2209356"/>
            <a:ext cx="4293063" cy="2167473"/>
          </a:xfrm>
          <a:prstGeom prst="rect">
            <a:avLst/>
          </a:prstGeom>
        </p:spPr>
      </p:pic>
      <p:pic>
        <p:nvPicPr>
          <p:cNvPr id="7" name="object 7"/>
          <p:cNvPicPr/>
          <p:nvPr/>
        </p:nvPicPr>
        <p:blipFill>
          <a:blip r:embed="rId5" cstate="print"/>
          <a:stretch>
            <a:fillRect/>
          </a:stretch>
        </p:blipFill>
        <p:spPr>
          <a:xfrm>
            <a:off x="5601923" y="6177822"/>
            <a:ext cx="4293062" cy="2167473"/>
          </a:xfrm>
          <a:prstGeom prst="rect">
            <a:avLst/>
          </a:prstGeom>
        </p:spPr>
      </p:pic>
      <p:pic>
        <p:nvPicPr>
          <p:cNvPr id="8" name="object 8"/>
          <p:cNvPicPr/>
          <p:nvPr/>
        </p:nvPicPr>
        <p:blipFill>
          <a:blip r:embed="rId6" cstate="print"/>
          <a:stretch>
            <a:fillRect/>
          </a:stretch>
        </p:blipFill>
        <p:spPr>
          <a:xfrm>
            <a:off x="10188171" y="2209356"/>
            <a:ext cx="4293063" cy="2167473"/>
          </a:xfrm>
          <a:prstGeom prst="rect">
            <a:avLst/>
          </a:prstGeom>
        </p:spPr>
      </p:pic>
      <p:pic>
        <p:nvPicPr>
          <p:cNvPr id="9" name="object 9"/>
          <p:cNvPicPr/>
          <p:nvPr/>
        </p:nvPicPr>
        <p:blipFill>
          <a:blip r:embed="rId7" cstate="print"/>
          <a:stretch>
            <a:fillRect/>
          </a:stretch>
        </p:blipFill>
        <p:spPr>
          <a:xfrm>
            <a:off x="10188171" y="6177822"/>
            <a:ext cx="4293062" cy="2167473"/>
          </a:xfrm>
          <a:prstGeom prst="rect">
            <a:avLst/>
          </a:prstGeom>
        </p:spPr>
      </p:pic>
      <p:pic>
        <p:nvPicPr>
          <p:cNvPr id="10" name="object 10"/>
          <p:cNvPicPr/>
          <p:nvPr/>
        </p:nvPicPr>
        <p:blipFill>
          <a:blip r:embed="rId8" cstate="print"/>
          <a:stretch>
            <a:fillRect/>
          </a:stretch>
        </p:blipFill>
        <p:spPr>
          <a:xfrm>
            <a:off x="14763948" y="2209356"/>
            <a:ext cx="4293063" cy="2167473"/>
          </a:xfrm>
          <a:prstGeom prst="rect">
            <a:avLst/>
          </a:prstGeom>
        </p:spPr>
      </p:pic>
      <p:pic>
        <p:nvPicPr>
          <p:cNvPr id="11" name="object 11"/>
          <p:cNvPicPr/>
          <p:nvPr/>
        </p:nvPicPr>
        <p:blipFill>
          <a:blip r:embed="rId9" cstate="print"/>
          <a:stretch>
            <a:fillRect/>
          </a:stretch>
        </p:blipFill>
        <p:spPr>
          <a:xfrm>
            <a:off x="14763948" y="6177822"/>
            <a:ext cx="4293062" cy="2167473"/>
          </a:xfrm>
          <a:prstGeom prst="rect">
            <a:avLst/>
          </a:prstGeom>
        </p:spPr>
      </p:pic>
      <p:pic>
        <p:nvPicPr>
          <p:cNvPr id="12" name="object 12"/>
          <p:cNvPicPr/>
          <p:nvPr/>
        </p:nvPicPr>
        <p:blipFill>
          <a:blip r:embed="rId10" cstate="print"/>
          <a:stretch>
            <a:fillRect/>
          </a:stretch>
        </p:blipFill>
        <p:spPr>
          <a:xfrm>
            <a:off x="1049350" y="4632319"/>
            <a:ext cx="2221750" cy="248788"/>
          </a:xfrm>
          <a:prstGeom prst="rect">
            <a:avLst/>
          </a:prstGeom>
        </p:spPr>
      </p:pic>
      <p:pic>
        <p:nvPicPr>
          <p:cNvPr id="13" name="object 13"/>
          <p:cNvPicPr/>
          <p:nvPr/>
        </p:nvPicPr>
        <p:blipFill>
          <a:blip r:embed="rId11" cstate="print"/>
          <a:stretch>
            <a:fillRect/>
          </a:stretch>
        </p:blipFill>
        <p:spPr>
          <a:xfrm>
            <a:off x="1056638" y="8600785"/>
            <a:ext cx="2421079" cy="246023"/>
          </a:xfrm>
          <a:prstGeom prst="rect">
            <a:avLst/>
          </a:prstGeom>
        </p:spPr>
      </p:pic>
      <p:pic>
        <p:nvPicPr>
          <p:cNvPr id="14" name="object 14"/>
          <p:cNvPicPr/>
          <p:nvPr/>
        </p:nvPicPr>
        <p:blipFill>
          <a:blip r:embed="rId12" cstate="print"/>
          <a:stretch>
            <a:fillRect/>
          </a:stretch>
        </p:blipFill>
        <p:spPr>
          <a:xfrm>
            <a:off x="5603682" y="4632319"/>
            <a:ext cx="1669453" cy="197522"/>
          </a:xfrm>
          <a:prstGeom prst="rect">
            <a:avLst/>
          </a:prstGeom>
        </p:spPr>
      </p:pic>
      <p:pic>
        <p:nvPicPr>
          <p:cNvPr id="15" name="object 15"/>
          <p:cNvPicPr/>
          <p:nvPr/>
        </p:nvPicPr>
        <p:blipFill>
          <a:blip r:embed="rId13" cstate="print"/>
          <a:stretch>
            <a:fillRect/>
          </a:stretch>
        </p:blipFill>
        <p:spPr>
          <a:xfrm>
            <a:off x="5604185" y="8600785"/>
            <a:ext cx="1628901" cy="246023"/>
          </a:xfrm>
          <a:prstGeom prst="rect">
            <a:avLst/>
          </a:prstGeom>
        </p:spPr>
      </p:pic>
      <p:pic>
        <p:nvPicPr>
          <p:cNvPr id="16" name="object 16"/>
          <p:cNvPicPr/>
          <p:nvPr/>
        </p:nvPicPr>
        <p:blipFill>
          <a:blip r:embed="rId14" cstate="print"/>
          <a:stretch>
            <a:fillRect/>
          </a:stretch>
        </p:blipFill>
        <p:spPr>
          <a:xfrm>
            <a:off x="14765708" y="4632319"/>
            <a:ext cx="2686188" cy="197522"/>
          </a:xfrm>
          <a:prstGeom prst="rect">
            <a:avLst/>
          </a:prstGeom>
        </p:spPr>
      </p:pic>
      <p:pic>
        <p:nvPicPr>
          <p:cNvPr id="17" name="object 17"/>
          <p:cNvPicPr/>
          <p:nvPr/>
        </p:nvPicPr>
        <p:blipFill>
          <a:blip r:embed="rId15" cstate="print"/>
          <a:stretch>
            <a:fillRect/>
          </a:stretch>
        </p:blipFill>
        <p:spPr>
          <a:xfrm>
            <a:off x="14781790" y="8600785"/>
            <a:ext cx="1469444" cy="197522"/>
          </a:xfrm>
          <a:prstGeom prst="rect">
            <a:avLst/>
          </a:prstGeom>
        </p:spPr>
      </p:pic>
      <p:pic>
        <p:nvPicPr>
          <p:cNvPr id="18" name="object 18"/>
          <p:cNvPicPr/>
          <p:nvPr/>
        </p:nvPicPr>
        <p:blipFill>
          <a:blip r:embed="rId16" cstate="print"/>
          <a:stretch>
            <a:fillRect/>
          </a:stretch>
        </p:blipFill>
        <p:spPr>
          <a:xfrm>
            <a:off x="10206014" y="4632319"/>
            <a:ext cx="1983400" cy="248788"/>
          </a:xfrm>
          <a:prstGeom prst="rect">
            <a:avLst/>
          </a:prstGeom>
        </p:spPr>
      </p:pic>
      <p:pic>
        <p:nvPicPr>
          <p:cNvPr id="19" name="object 19"/>
          <p:cNvPicPr/>
          <p:nvPr/>
        </p:nvPicPr>
        <p:blipFill>
          <a:blip r:embed="rId17" cstate="print"/>
          <a:stretch>
            <a:fillRect/>
          </a:stretch>
        </p:blipFill>
        <p:spPr>
          <a:xfrm>
            <a:off x="10206014" y="8600785"/>
            <a:ext cx="2296592" cy="246023"/>
          </a:xfrm>
          <a:prstGeom prst="rect">
            <a:avLst/>
          </a:prstGeom>
        </p:spPr>
      </p:pic>
      <p:pic>
        <p:nvPicPr>
          <p:cNvPr id="20" name="object 20"/>
          <p:cNvPicPr/>
          <p:nvPr/>
        </p:nvPicPr>
        <p:blipFill>
          <a:blip r:embed="rId18" cstate="print"/>
          <a:stretch>
            <a:fillRect/>
          </a:stretch>
        </p:blipFill>
        <p:spPr>
          <a:xfrm>
            <a:off x="1055465" y="5064055"/>
            <a:ext cx="1781733" cy="382480"/>
          </a:xfrm>
          <a:prstGeom prst="rect">
            <a:avLst/>
          </a:prstGeom>
        </p:spPr>
      </p:pic>
      <p:pic>
        <p:nvPicPr>
          <p:cNvPr id="21" name="object 21"/>
          <p:cNvPicPr/>
          <p:nvPr/>
        </p:nvPicPr>
        <p:blipFill>
          <a:blip r:embed="rId19" cstate="print"/>
          <a:stretch>
            <a:fillRect/>
          </a:stretch>
        </p:blipFill>
        <p:spPr>
          <a:xfrm>
            <a:off x="1056805" y="9032520"/>
            <a:ext cx="3549359" cy="417662"/>
          </a:xfrm>
          <a:prstGeom prst="rect">
            <a:avLst/>
          </a:prstGeom>
        </p:spPr>
      </p:pic>
      <p:pic>
        <p:nvPicPr>
          <p:cNvPr id="22" name="object 22"/>
          <p:cNvPicPr/>
          <p:nvPr/>
        </p:nvPicPr>
        <p:blipFill>
          <a:blip r:embed="rId20" cstate="print"/>
          <a:stretch>
            <a:fillRect/>
          </a:stretch>
        </p:blipFill>
        <p:spPr>
          <a:xfrm>
            <a:off x="5610300" y="5064055"/>
            <a:ext cx="1836582" cy="399401"/>
          </a:xfrm>
          <a:prstGeom prst="rect">
            <a:avLst/>
          </a:prstGeom>
        </p:spPr>
      </p:pic>
      <p:pic>
        <p:nvPicPr>
          <p:cNvPr id="23" name="object 23"/>
          <p:cNvPicPr/>
          <p:nvPr/>
        </p:nvPicPr>
        <p:blipFill>
          <a:blip r:embed="rId21" cstate="print"/>
          <a:stretch>
            <a:fillRect/>
          </a:stretch>
        </p:blipFill>
        <p:spPr>
          <a:xfrm>
            <a:off x="1057014" y="9609383"/>
            <a:ext cx="2299631" cy="118614"/>
          </a:xfrm>
          <a:prstGeom prst="rect">
            <a:avLst/>
          </a:prstGeom>
        </p:spPr>
      </p:pic>
      <p:pic>
        <p:nvPicPr>
          <p:cNvPr id="24" name="object 24"/>
          <p:cNvPicPr/>
          <p:nvPr/>
        </p:nvPicPr>
        <p:blipFill>
          <a:blip r:embed="rId22" cstate="print"/>
          <a:stretch>
            <a:fillRect/>
          </a:stretch>
        </p:blipFill>
        <p:spPr>
          <a:xfrm>
            <a:off x="5615158" y="9032520"/>
            <a:ext cx="1538446" cy="131179"/>
          </a:xfrm>
          <a:prstGeom prst="rect">
            <a:avLst/>
          </a:prstGeom>
        </p:spPr>
      </p:pic>
      <p:pic>
        <p:nvPicPr>
          <p:cNvPr id="25" name="object 25"/>
          <p:cNvPicPr/>
          <p:nvPr/>
        </p:nvPicPr>
        <p:blipFill>
          <a:blip r:embed="rId23" cstate="print"/>
          <a:stretch>
            <a:fillRect/>
          </a:stretch>
        </p:blipFill>
        <p:spPr>
          <a:xfrm>
            <a:off x="5604436" y="9345641"/>
            <a:ext cx="3490259" cy="324429"/>
          </a:xfrm>
          <a:prstGeom prst="rect">
            <a:avLst/>
          </a:prstGeom>
        </p:spPr>
      </p:pic>
      <p:pic>
        <p:nvPicPr>
          <p:cNvPr id="26" name="object 26"/>
          <p:cNvPicPr/>
          <p:nvPr/>
        </p:nvPicPr>
        <p:blipFill>
          <a:blip r:embed="rId24" cstate="print"/>
          <a:stretch>
            <a:fillRect/>
          </a:stretch>
        </p:blipFill>
        <p:spPr>
          <a:xfrm>
            <a:off x="14777183" y="5064055"/>
            <a:ext cx="2317130" cy="415987"/>
          </a:xfrm>
          <a:prstGeom prst="rect">
            <a:avLst/>
          </a:prstGeom>
        </p:spPr>
      </p:pic>
      <p:pic>
        <p:nvPicPr>
          <p:cNvPr id="27" name="object 27"/>
          <p:cNvPicPr/>
          <p:nvPr/>
        </p:nvPicPr>
        <p:blipFill>
          <a:blip r:embed="rId25" cstate="print"/>
          <a:stretch>
            <a:fillRect/>
          </a:stretch>
        </p:blipFill>
        <p:spPr>
          <a:xfrm>
            <a:off x="14777183" y="9015934"/>
            <a:ext cx="3505757" cy="181271"/>
          </a:xfrm>
          <a:prstGeom prst="rect">
            <a:avLst/>
          </a:prstGeom>
        </p:spPr>
      </p:pic>
      <p:pic>
        <p:nvPicPr>
          <p:cNvPr id="28" name="object 28"/>
          <p:cNvPicPr/>
          <p:nvPr/>
        </p:nvPicPr>
        <p:blipFill>
          <a:blip r:embed="rId26" cstate="print"/>
          <a:stretch>
            <a:fillRect/>
          </a:stretch>
        </p:blipFill>
        <p:spPr>
          <a:xfrm>
            <a:off x="14773874" y="9358081"/>
            <a:ext cx="3419448" cy="501722"/>
          </a:xfrm>
          <a:prstGeom prst="rect">
            <a:avLst/>
          </a:prstGeom>
        </p:spPr>
      </p:pic>
      <p:pic>
        <p:nvPicPr>
          <p:cNvPr id="29" name="object 29"/>
          <p:cNvPicPr/>
          <p:nvPr/>
        </p:nvPicPr>
        <p:blipFill>
          <a:blip r:embed="rId27" cstate="print"/>
          <a:stretch>
            <a:fillRect/>
          </a:stretch>
        </p:blipFill>
        <p:spPr>
          <a:xfrm>
            <a:off x="10197888" y="9032520"/>
            <a:ext cx="3644088" cy="415987"/>
          </a:xfrm>
          <a:prstGeom prst="rect">
            <a:avLst/>
          </a:prstGeom>
        </p:spPr>
      </p:pic>
      <p:pic>
        <p:nvPicPr>
          <p:cNvPr id="30" name="object 30"/>
          <p:cNvPicPr/>
          <p:nvPr/>
        </p:nvPicPr>
        <p:blipFill>
          <a:blip r:embed="rId28" cstate="print"/>
          <a:stretch>
            <a:fillRect/>
          </a:stretch>
        </p:blipFill>
        <p:spPr>
          <a:xfrm>
            <a:off x="10196548" y="5064055"/>
            <a:ext cx="1579965" cy="131179"/>
          </a:xfrm>
          <a:prstGeom prst="rect">
            <a:avLst/>
          </a:prstGeom>
        </p:spPr>
      </p:pic>
      <p:pic>
        <p:nvPicPr>
          <p:cNvPr id="31" name="object 31"/>
          <p:cNvPicPr/>
          <p:nvPr/>
        </p:nvPicPr>
        <p:blipFill>
          <a:blip r:embed="rId29" cstate="print"/>
          <a:stretch>
            <a:fillRect/>
          </a:stretch>
        </p:blipFill>
        <p:spPr>
          <a:xfrm>
            <a:off x="10198097" y="9609383"/>
            <a:ext cx="896467" cy="98384"/>
          </a:xfrm>
          <a:prstGeom prst="rect">
            <a:avLst/>
          </a:prstGeom>
        </p:spPr>
      </p:pic>
      <p:sp>
        <p:nvSpPr>
          <p:cNvPr id="32" name="TextBox 31">
            <a:extLst>
              <a:ext uri="{FF2B5EF4-FFF2-40B4-BE49-F238E27FC236}">
                <a16:creationId xmlns:a16="http://schemas.microsoft.com/office/drawing/2014/main" id="{421F3633-AEEA-8CFC-6018-E6DA8815F76A}"/>
              </a:ext>
            </a:extLst>
          </p:cNvPr>
          <p:cNvSpPr txBox="1"/>
          <p:nvPr/>
        </p:nvSpPr>
        <p:spPr>
          <a:xfrm>
            <a:off x="984250" y="854075"/>
            <a:ext cx="1706798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Promoters and Board of Directors</a:t>
            </a:r>
            <a:endParaRPr lang="en-US" sz="4000" dirty="0">
              <a:latin typeface="Arial" panose="020B0604020202020204" pitchFamily="34" charset="0"/>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sp>
        <p:nvSpPr>
          <p:cNvPr id="4" name="object 4"/>
          <p:cNvSpPr/>
          <p:nvPr/>
        </p:nvSpPr>
        <p:spPr>
          <a:xfrm>
            <a:off x="12308468" y="2272753"/>
            <a:ext cx="361315" cy="376555"/>
          </a:xfrm>
          <a:custGeom>
            <a:avLst/>
            <a:gdLst/>
            <a:ahLst/>
            <a:cxnLst/>
            <a:rect l="l" t="t" r="r" b="b"/>
            <a:pathLst>
              <a:path w="361315" h="376555">
                <a:moveTo>
                  <a:pt x="283336" y="0"/>
                </a:moveTo>
                <a:lnTo>
                  <a:pt x="225538" y="5822"/>
                </a:lnTo>
                <a:lnTo>
                  <a:pt x="172743" y="17728"/>
                </a:lnTo>
                <a:lnTo>
                  <a:pt x="125633" y="35465"/>
                </a:lnTo>
                <a:lnTo>
                  <a:pt x="84890" y="58782"/>
                </a:lnTo>
                <a:lnTo>
                  <a:pt x="51194" y="87429"/>
                </a:lnTo>
                <a:lnTo>
                  <a:pt x="25226" y="121154"/>
                </a:lnTo>
                <a:lnTo>
                  <a:pt x="5555" y="167394"/>
                </a:lnTo>
                <a:lnTo>
                  <a:pt x="174" y="217356"/>
                </a:lnTo>
                <a:lnTo>
                  <a:pt x="1497" y="233519"/>
                </a:lnTo>
                <a:lnTo>
                  <a:pt x="13666" y="281818"/>
                </a:lnTo>
                <a:lnTo>
                  <a:pt x="20221" y="285833"/>
                </a:lnTo>
                <a:lnTo>
                  <a:pt x="21567" y="285781"/>
                </a:lnTo>
                <a:lnTo>
                  <a:pt x="24106" y="285021"/>
                </a:lnTo>
                <a:lnTo>
                  <a:pt x="25259" y="284326"/>
                </a:lnTo>
                <a:lnTo>
                  <a:pt x="194527" y="112490"/>
                </a:lnTo>
                <a:lnTo>
                  <a:pt x="196259" y="111332"/>
                </a:lnTo>
                <a:lnTo>
                  <a:pt x="200073" y="109753"/>
                </a:lnTo>
                <a:lnTo>
                  <a:pt x="202116" y="109346"/>
                </a:lnTo>
                <a:lnTo>
                  <a:pt x="206244" y="109346"/>
                </a:lnTo>
                <a:lnTo>
                  <a:pt x="219895" y="122998"/>
                </a:lnTo>
                <a:lnTo>
                  <a:pt x="219895" y="127125"/>
                </a:lnTo>
                <a:lnTo>
                  <a:pt x="32922" y="321292"/>
                </a:lnTo>
                <a:lnTo>
                  <a:pt x="2166" y="351972"/>
                </a:lnTo>
                <a:lnTo>
                  <a:pt x="436" y="355780"/>
                </a:lnTo>
                <a:lnTo>
                  <a:pt x="17354" y="376454"/>
                </a:lnTo>
                <a:lnTo>
                  <a:pt x="19504" y="376087"/>
                </a:lnTo>
                <a:lnTo>
                  <a:pt x="23523" y="374509"/>
                </a:lnTo>
                <a:lnTo>
                  <a:pt x="25348" y="373314"/>
                </a:lnTo>
                <a:lnTo>
                  <a:pt x="59839" y="338824"/>
                </a:lnTo>
                <a:lnTo>
                  <a:pt x="80700" y="347748"/>
                </a:lnTo>
                <a:lnTo>
                  <a:pt x="101610" y="354359"/>
                </a:lnTo>
                <a:lnTo>
                  <a:pt x="122525" y="358636"/>
                </a:lnTo>
                <a:lnTo>
                  <a:pt x="143397" y="360558"/>
                </a:lnTo>
                <a:lnTo>
                  <a:pt x="149934" y="360676"/>
                </a:lnTo>
                <a:lnTo>
                  <a:pt x="173495" y="359103"/>
                </a:lnTo>
                <a:lnTo>
                  <a:pt x="218642" y="346427"/>
                </a:lnTo>
                <a:lnTo>
                  <a:pt x="273304" y="309540"/>
                </a:lnTo>
                <a:lnTo>
                  <a:pt x="301954" y="275846"/>
                </a:lnTo>
                <a:lnTo>
                  <a:pt x="325274" y="235105"/>
                </a:lnTo>
                <a:lnTo>
                  <a:pt x="343013" y="187998"/>
                </a:lnTo>
                <a:lnTo>
                  <a:pt x="354919" y="135204"/>
                </a:lnTo>
                <a:lnTo>
                  <a:pt x="360739" y="77402"/>
                </a:lnTo>
                <a:lnTo>
                  <a:pt x="360222" y="15274"/>
                </a:lnTo>
                <a:lnTo>
                  <a:pt x="345458" y="510"/>
                </a:lnTo>
                <a:lnTo>
                  <a:pt x="283336" y="0"/>
                </a:lnTo>
                <a:close/>
              </a:path>
            </a:pathLst>
          </a:custGeom>
          <a:solidFill>
            <a:srgbClr val="6E42E5"/>
          </a:solidFill>
        </p:spPr>
        <p:txBody>
          <a:bodyPr wrap="square" lIns="0" tIns="0" rIns="0" bIns="0" rtlCol="0"/>
          <a:lstStyle/>
          <a:p>
            <a:endParaRPr dirty="0"/>
          </a:p>
        </p:txBody>
      </p:sp>
      <p:pic>
        <p:nvPicPr>
          <p:cNvPr id="5" name="object 5"/>
          <p:cNvPicPr/>
          <p:nvPr/>
        </p:nvPicPr>
        <p:blipFill>
          <a:blip r:embed="rId2" cstate="print"/>
          <a:stretch>
            <a:fillRect/>
          </a:stretch>
        </p:blipFill>
        <p:spPr>
          <a:xfrm>
            <a:off x="13007688" y="2331866"/>
            <a:ext cx="2007622" cy="263363"/>
          </a:xfrm>
          <a:prstGeom prst="rect">
            <a:avLst/>
          </a:prstGeom>
        </p:spPr>
      </p:pic>
      <p:pic>
        <p:nvPicPr>
          <p:cNvPr id="6" name="object 6"/>
          <p:cNvPicPr/>
          <p:nvPr/>
        </p:nvPicPr>
        <p:blipFill>
          <a:blip r:embed="rId3" cstate="print"/>
          <a:stretch>
            <a:fillRect/>
          </a:stretch>
        </p:blipFill>
        <p:spPr>
          <a:xfrm>
            <a:off x="12240045" y="3293093"/>
            <a:ext cx="4527597" cy="520403"/>
          </a:xfrm>
          <a:prstGeom prst="rect">
            <a:avLst/>
          </a:prstGeom>
        </p:spPr>
      </p:pic>
      <p:pic>
        <p:nvPicPr>
          <p:cNvPr id="7" name="object 7"/>
          <p:cNvPicPr/>
          <p:nvPr/>
        </p:nvPicPr>
        <p:blipFill>
          <a:blip r:embed="rId4" cstate="print"/>
          <a:stretch>
            <a:fillRect/>
          </a:stretch>
        </p:blipFill>
        <p:spPr>
          <a:xfrm>
            <a:off x="12244862" y="4088880"/>
            <a:ext cx="2024876" cy="205019"/>
          </a:xfrm>
          <a:prstGeom prst="rect">
            <a:avLst/>
          </a:prstGeom>
        </p:spPr>
      </p:pic>
      <p:sp>
        <p:nvSpPr>
          <p:cNvPr id="8" name="object 8"/>
          <p:cNvSpPr/>
          <p:nvPr/>
        </p:nvSpPr>
        <p:spPr>
          <a:xfrm>
            <a:off x="6864130" y="2225063"/>
            <a:ext cx="439420" cy="439420"/>
          </a:xfrm>
          <a:custGeom>
            <a:avLst/>
            <a:gdLst/>
            <a:ahLst/>
            <a:cxnLst/>
            <a:rect l="l" t="t" r="r" b="b"/>
            <a:pathLst>
              <a:path w="439420" h="439419">
                <a:moveTo>
                  <a:pt x="252436" y="75829"/>
                </a:moveTo>
                <a:lnTo>
                  <a:pt x="250372" y="75829"/>
                </a:lnTo>
                <a:lnTo>
                  <a:pt x="249350" y="76032"/>
                </a:lnTo>
                <a:lnTo>
                  <a:pt x="124061" y="199918"/>
                </a:lnTo>
                <a:lnTo>
                  <a:pt x="122488" y="203713"/>
                </a:lnTo>
                <a:lnTo>
                  <a:pt x="122488" y="205777"/>
                </a:lnTo>
                <a:lnTo>
                  <a:pt x="122691" y="206799"/>
                </a:lnTo>
                <a:lnTo>
                  <a:pt x="123482" y="208706"/>
                </a:lnTo>
                <a:lnTo>
                  <a:pt x="124061" y="209572"/>
                </a:lnTo>
                <a:lnTo>
                  <a:pt x="154633" y="240202"/>
                </a:lnTo>
                <a:lnTo>
                  <a:pt x="8741" y="386173"/>
                </a:lnTo>
                <a:lnTo>
                  <a:pt x="3099" y="392112"/>
                </a:lnTo>
                <a:lnTo>
                  <a:pt x="0" y="400020"/>
                </a:lnTo>
                <a:lnTo>
                  <a:pt x="104" y="408211"/>
                </a:lnTo>
                <a:lnTo>
                  <a:pt x="209" y="416402"/>
                </a:lnTo>
                <a:lnTo>
                  <a:pt x="3510" y="424228"/>
                </a:lnTo>
                <a:lnTo>
                  <a:pt x="15095" y="435813"/>
                </a:lnTo>
                <a:lnTo>
                  <a:pt x="23418" y="439324"/>
                </a:lnTo>
                <a:lnTo>
                  <a:pt x="39304" y="439324"/>
                </a:lnTo>
                <a:lnTo>
                  <a:pt x="47212" y="436225"/>
                </a:lnTo>
                <a:lnTo>
                  <a:pt x="53151" y="430582"/>
                </a:lnTo>
                <a:lnTo>
                  <a:pt x="199121" y="284690"/>
                </a:lnTo>
                <a:lnTo>
                  <a:pt x="270038" y="284690"/>
                </a:lnTo>
                <a:lnTo>
                  <a:pt x="361930" y="192804"/>
                </a:lnTo>
                <a:lnTo>
                  <a:pt x="362517" y="191934"/>
                </a:lnTo>
                <a:lnTo>
                  <a:pt x="363318" y="190017"/>
                </a:lnTo>
                <a:lnTo>
                  <a:pt x="363524" y="188988"/>
                </a:lnTo>
                <a:lnTo>
                  <a:pt x="363524" y="186910"/>
                </a:lnTo>
                <a:lnTo>
                  <a:pt x="256230" y="77402"/>
                </a:lnTo>
                <a:lnTo>
                  <a:pt x="253458" y="76032"/>
                </a:lnTo>
                <a:lnTo>
                  <a:pt x="252436" y="75829"/>
                </a:lnTo>
                <a:close/>
              </a:path>
              <a:path w="439420" h="439419">
                <a:moveTo>
                  <a:pt x="412033" y="204180"/>
                </a:moveTo>
                <a:lnTo>
                  <a:pt x="403782" y="204180"/>
                </a:lnTo>
                <a:lnTo>
                  <a:pt x="399696" y="204993"/>
                </a:lnTo>
                <a:lnTo>
                  <a:pt x="257124" y="341951"/>
                </a:lnTo>
                <a:lnTo>
                  <a:pt x="250839" y="357123"/>
                </a:lnTo>
                <a:lnTo>
                  <a:pt x="250839" y="365374"/>
                </a:lnTo>
                <a:lnTo>
                  <a:pt x="278131" y="392666"/>
                </a:lnTo>
                <a:lnTo>
                  <a:pt x="286383" y="392666"/>
                </a:lnTo>
                <a:lnTo>
                  <a:pt x="433040" y="254896"/>
                </a:lnTo>
                <a:lnTo>
                  <a:pt x="439325" y="231472"/>
                </a:lnTo>
                <a:lnTo>
                  <a:pt x="438512" y="227387"/>
                </a:lnTo>
                <a:lnTo>
                  <a:pt x="412033" y="204180"/>
                </a:lnTo>
                <a:close/>
              </a:path>
              <a:path w="439420" h="439419">
                <a:moveTo>
                  <a:pt x="270038" y="284690"/>
                </a:moveTo>
                <a:lnTo>
                  <a:pt x="199121" y="284690"/>
                </a:lnTo>
                <a:lnTo>
                  <a:pt x="229752" y="315321"/>
                </a:lnTo>
                <a:lnTo>
                  <a:pt x="230618" y="315900"/>
                </a:lnTo>
                <a:lnTo>
                  <a:pt x="232524" y="316691"/>
                </a:lnTo>
                <a:lnTo>
                  <a:pt x="233546" y="316894"/>
                </a:lnTo>
                <a:lnTo>
                  <a:pt x="235610" y="316894"/>
                </a:lnTo>
                <a:lnTo>
                  <a:pt x="236632" y="316691"/>
                </a:lnTo>
                <a:lnTo>
                  <a:pt x="238539" y="315900"/>
                </a:lnTo>
                <a:lnTo>
                  <a:pt x="239405" y="315321"/>
                </a:lnTo>
                <a:lnTo>
                  <a:pt x="270038" y="284690"/>
                </a:lnTo>
                <a:close/>
              </a:path>
              <a:path w="439420" h="439419">
                <a:moveTo>
                  <a:pt x="212057" y="0"/>
                </a:moveTo>
                <a:lnTo>
                  <a:pt x="195393" y="0"/>
                </a:lnTo>
                <a:lnTo>
                  <a:pt x="187402" y="3309"/>
                </a:lnTo>
                <a:lnTo>
                  <a:pt x="52942" y="137769"/>
                </a:lnTo>
                <a:lnTo>
                  <a:pt x="50628" y="141232"/>
                </a:lnTo>
                <a:lnTo>
                  <a:pt x="47470" y="148855"/>
                </a:lnTo>
                <a:lnTo>
                  <a:pt x="46657" y="152941"/>
                </a:lnTo>
                <a:lnTo>
                  <a:pt x="46657" y="161192"/>
                </a:lnTo>
                <a:lnTo>
                  <a:pt x="73949" y="188484"/>
                </a:lnTo>
                <a:lnTo>
                  <a:pt x="82200" y="188484"/>
                </a:lnTo>
                <a:lnTo>
                  <a:pt x="231832" y="47739"/>
                </a:lnTo>
                <a:lnTo>
                  <a:pt x="235141" y="39748"/>
                </a:lnTo>
                <a:lnTo>
                  <a:pt x="235141" y="23084"/>
                </a:lnTo>
                <a:lnTo>
                  <a:pt x="231832" y="15093"/>
                </a:lnTo>
                <a:lnTo>
                  <a:pt x="220048" y="3309"/>
                </a:lnTo>
                <a:lnTo>
                  <a:pt x="212057" y="0"/>
                </a:lnTo>
                <a:close/>
              </a:path>
            </a:pathLst>
          </a:custGeom>
          <a:solidFill>
            <a:srgbClr val="6E42E5"/>
          </a:solidFill>
        </p:spPr>
        <p:txBody>
          <a:bodyPr wrap="square" lIns="0" tIns="0" rIns="0" bIns="0" rtlCol="0"/>
          <a:lstStyle/>
          <a:p>
            <a:endParaRPr dirty="0"/>
          </a:p>
        </p:txBody>
      </p:sp>
      <p:pic>
        <p:nvPicPr>
          <p:cNvPr id="9" name="object 9"/>
          <p:cNvPicPr/>
          <p:nvPr/>
        </p:nvPicPr>
        <p:blipFill>
          <a:blip r:embed="rId5" cstate="print"/>
          <a:stretch>
            <a:fillRect/>
          </a:stretch>
        </p:blipFill>
        <p:spPr>
          <a:xfrm>
            <a:off x="7584523" y="2331866"/>
            <a:ext cx="1989892" cy="264033"/>
          </a:xfrm>
          <a:prstGeom prst="rect">
            <a:avLst/>
          </a:prstGeom>
        </p:spPr>
      </p:pic>
      <p:pic>
        <p:nvPicPr>
          <p:cNvPr id="10" name="object 10"/>
          <p:cNvPicPr/>
          <p:nvPr/>
        </p:nvPicPr>
        <p:blipFill>
          <a:blip r:embed="rId6" cstate="print"/>
          <a:stretch>
            <a:fillRect/>
          </a:stretch>
        </p:blipFill>
        <p:spPr>
          <a:xfrm>
            <a:off x="6825342" y="3272780"/>
            <a:ext cx="3315134" cy="499042"/>
          </a:xfrm>
          <a:prstGeom prst="rect">
            <a:avLst/>
          </a:prstGeom>
        </p:spPr>
      </p:pic>
      <p:pic>
        <p:nvPicPr>
          <p:cNvPr id="11" name="object 11"/>
          <p:cNvPicPr/>
          <p:nvPr/>
        </p:nvPicPr>
        <p:blipFill>
          <a:blip r:embed="rId7" cstate="print"/>
          <a:stretch>
            <a:fillRect/>
          </a:stretch>
        </p:blipFill>
        <p:spPr>
          <a:xfrm>
            <a:off x="6826808" y="4088880"/>
            <a:ext cx="4557706" cy="520403"/>
          </a:xfrm>
          <a:prstGeom prst="rect">
            <a:avLst/>
          </a:prstGeom>
        </p:spPr>
      </p:pic>
      <p:pic>
        <p:nvPicPr>
          <p:cNvPr id="12" name="object 12"/>
          <p:cNvPicPr/>
          <p:nvPr/>
        </p:nvPicPr>
        <p:blipFill>
          <a:blip r:embed="rId8" cstate="print"/>
          <a:stretch>
            <a:fillRect/>
          </a:stretch>
        </p:blipFill>
        <p:spPr>
          <a:xfrm>
            <a:off x="6831414" y="4884668"/>
            <a:ext cx="4180015" cy="522497"/>
          </a:xfrm>
          <a:prstGeom prst="rect">
            <a:avLst/>
          </a:prstGeom>
        </p:spPr>
      </p:pic>
      <p:sp>
        <p:nvSpPr>
          <p:cNvPr id="13" name="object 13"/>
          <p:cNvSpPr/>
          <p:nvPr/>
        </p:nvSpPr>
        <p:spPr>
          <a:xfrm>
            <a:off x="1046889" y="2303423"/>
            <a:ext cx="504190" cy="346075"/>
          </a:xfrm>
          <a:custGeom>
            <a:avLst/>
            <a:gdLst/>
            <a:ahLst/>
            <a:cxnLst/>
            <a:rect l="l" t="t" r="r" b="b"/>
            <a:pathLst>
              <a:path w="504190" h="346075">
                <a:moveTo>
                  <a:pt x="111770" y="256806"/>
                </a:moveTo>
                <a:lnTo>
                  <a:pt x="103822" y="258308"/>
                </a:lnTo>
                <a:lnTo>
                  <a:pt x="100291" y="260563"/>
                </a:lnTo>
                <a:lnTo>
                  <a:pt x="95585" y="267141"/>
                </a:lnTo>
                <a:lnTo>
                  <a:pt x="94591" y="271211"/>
                </a:lnTo>
                <a:lnTo>
                  <a:pt x="95737" y="279218"/>
                </a:lnTo>
                <a:lnTo>
                  <a:pt x="154346" y="323442"/>
                </a:lnTo>
                <a:lnTo>
                  <a:pt x="241207" y="345536"/>
                </a:lnTo>
                <a:lnTo>
                  <a:pt x="242492" y="345694"/>
                </a:lnTo>
                <a:lnTo>
                  <a:pt x="247273" y="345694"/>
                </a:lnTo>
                <a:lnTo>
                  <a:pt x="250679" y="344517"/>
                </a:lnTo>
                <a:lnTo>
                  <a:pt x="256192" y="340207"/>
                </a:lnTo>
                <a:lnTo>
                  <a:pt x="258150" y="337193"/>
                </a:lnTo>
                <a:lnTo>
                  <a:pt x="260008" y="329757"/>
                </a:lnTo>
                <a:lnTo>
                  <a:pt x="259371" y="325481"/>
                </a:lnTo>
                <a:lnTo>
                  <a:pt x="255086" y="318339"/>
                </a:lnTo>
                <a:lnTo>
                  <a:pt x="251612" y="315765"/>
                </a:lnTo>
                <a:lnTo>
                  <a:pt x="168569" y="295043"/>
                </a:lnTo>
                <a:lnTo>
                  <a:pt x="119271" y="259821"/>
                </a:lnTo>
                <a:lnTo>
                  <a:pt x="115880" y="257617"/>
                </a:lnTo>
                <a:lnTo>
                  <a:pt x="111770" y="256806"/>
                </a:lnTo>
                <a:close/>
              </a:path>
              <a:path w="504190" h="346075">
                <a:moveTo>
                  <a:pt x="80429" y="0"/>
                </a:moveTo>
                <a:lnTo>
                  <a:pt x="79527" y="0"/>
                </a:lnTo>
                <a:lnTo>
                  <a:pt x="75181" y="546"/>
                </a:lnTo>
                <a:lnTo>
                  <a:pt x="75517" y="546"/>
                </a:lnTo>
                <a:lnTo>
                  <a:pt x="67892" y="3085"/>
                </a:lnTo>
                <a:lnTo>
                  <a:pt x="1689" y="121447"/>
                </a:lnTo>
                <a:lnTo>
                  <a:pt x="0" y="133694"/>
                </a:lnTo>
                <a:lnTo>
                  <a:pt x="519" y="137827"/>
                </a:lnTo>
                <a:lnTo>
                  <a:pt x="70581" y="186433"/>
                </a:lnTo>
                <a:lnTo>
                  <a:pt x="181335" y="265475"/>
                </a:lnTo>
                <a:lnTo>
                  <a:pt x="182934" y="266213"/>
                </a:lnTo>
                <a:lnTo>
                  <a:pt x="313127" y="298765"/>
                </a:lnTo>
                <a:lnTo>
                  <a:pt x="315765" y="298765"/>
                </a:lnTo>
                <a:lnTo>
                  <a:pt x="321114" y="297287"/>
                </a:lnTo>
                <a:lnTo>
                  <a:pt x="323497" y="295900"/>
                </a:lnTo>
                <a:lnTo>
                  <a:pt x="353922" y="265475"/>
                </a:lnTo>
                <a:lnTo>
                  <a:pt x="309494" y="265475"/>
                </a:lnTo>
                <a:lnTo>
                  <a:pt x="195388" y="236949"/>
                </a:lnTo>
                <a:lnTo>
                  <a:pt x="98794" y="167959"/>
                </a:lnTo>
                <a:lnTo>
                  <a:pt x="153766" y="58014"/>
                </a:lnTo>
                <a:lnTo>
                  <a:pt x="251499" y="32119"/>
                </a:lnTo>
                <a:lnTo>
                  <a:pt x="456648" y="32119"/>
                </a:lnTo>
                <a:lnTo>
                  <a:pt x="454539" y="27898"/>
                </a:lnTo>
                <a:lnTo>
                  <a:pt x="144617" y="27898"/>
                </a:lnTo>
                <a:lnTo>
                  <a:pt x="92101" y="1647"/>
                </a:lnTo>
                <a:lnTo>
                  <a:pt x="88084" y="546"/>
                </a:lnTo>
                <a:lnTo>
                  <a:pt x="80429" y="0"/>
                </a:lnTo>
                <a:close/>
              </a:path>
              <a:path w="504190" h="346075">
                <a:moveTo>
                  <a:pt x="365150" y="162030"/>
                </a:moveTo>
                <a:lnTo>
                  <a:pt x="315011" y="162030"/>
                </a:lnTo>
                <a:lnTo>
                  <a:pt x="369296" y="205634"/>
                </a:lnTo>
                <a:lnTo>
                  <a:pt x="309494" y="265475"/>
                </a:lnTo>
                <a:lnTo>
                  <a:pt x="353922" y="265475"/>
                </a:lnTo>
                <a:lnTo>
                  <a:pt x="433555" y="185844"/>
                </a:lnTo>
                <a:lnTo>
                  <a:pt x="438658" y="183292"/>
                </a:lnTo>
                <a:lnTo>
                  <a:pt x="391697" y="183292"/>
                </a:lnTo>
                <a:lnTo>
                  <a:pt x="365150" y="162030"/>
                </a:lnTo>
                <a:close/>
              </a:path>
              <a:path w="504190" h="346075">
                <a:moveTo>
                  <a:pt x="456648" y="32119"/>
                </a:moveTo>
                <a:lnTo>
                  <a:pt x="251499" y="32119"/>
                </a:lnTo>
                <a:lnTo>
                  <a:pt x="270739" y="37204"/>
                </a:lnTo>
                <a:lnTo>
                  <a:pt x="182391" y="122960"/>
                </a:lnTo>
                <a:lnTo>
                  <a:pt x="182234" y="123137"/>
                </a:lnTo>
                <a:lnTo>
                  <a:pt x="178908" y="126462"/>
                </a:lnTo>
                <a:lnTo>
                  <a:pt x="176372" y="130492"/>
                </a:lnTo>
                <a:lnTo>
                  <a:pt x="173251" y="139366"/>
                </a:lnTo>
                <a:lnTo>
                  <a:pt x="172708" y="144097"/>
                </a:lnTo>
                <a:lnTo>
                  <a:pt x="173733" y="153448"/>
                </a:lnTo>
                <a:lnTo>
                  <a:pt x="219120" y="185605"/>
                </a:lnTo>
                <a:lnTo>
                  <a:pt x="252043" y="188384"/>
                </a:lnTo>
                <a:lnTo>
                  <a:pt x="284591" y="180441"/>
                </a:lnTo>
                <a:lnTo>
                  <a:pt x="315011" y="162030"/>
                </a:lnTo>
                <a:lnTo>
                  <a:pt x="365150" y="162030"/>
                </a:lnTo>
                <a:lnTo>
                  <a:pt x="358881" y="157008"/>
                </a:lnTo>
                <a:lnTo>
                  <a:pt x="249984" y="157008"/>
                </a:lnTo>
                <a:lnTo>
                  <a:pt x="225385" y="154666"/>
                </a:lnTo>
                <a:lnTo>
                  <a:pt x="204380" y="145440"/>
                </a:lnTo>
                <a:lnTo>
                  <a:pt x="289272" y="62982"/>
                </a:lnTo>
                <a:lnTo>
                  <a:pt x="472074" y="62982"/>
                </a:lnTo>
                <a:lnTo>
                  <a:pt x="456648" y="32119"/>
                </a:lnTo>
                <a:close/>
              </a:path>
              <a:path w="504190" h="346075">
                <a:moveTo>
                  <a:pt x="472074" y="62982"/>
                </a:moveTo>
                <a:lnTo>
                  <a:pt x="351725" y="62982"/>
                </a:lnTo>
                <a:lnTo>
                  <a:pt x="405146" y="169804"/>
                </a:lnTo>
                <a:lnTo>
                  <a:pt x="391697" y="183292"/>
                </a:lnTo>
                <a:lnTo>
                  <a:pt x="438658" y="183292"/>
                </a:lnTo>
                <a:lnTo>
                  <a:pt x="492871" y="156181"/>
                </a:lnTo>
                <a:lnTo>
                  <a:pt x="498533" y="149649"/>
                </a:lnTo>
                <a:lnTo>
                  <a:pt x="503797" y="133848"/>
                </a:lnTo>
                <a:lnTo>
                  <a:pt x="503356" y="127629"/>
                </a:lnTo>
                <a:lnTo>
                  <a:pt x="503239" y="125984"/>
                </a:lnTo>
                <a:lnTo>
                  <a:pt x="503185" y="125226"/>
                </a:lnTo>
                <a:lnTo>
                  <a:pt x="472074" y="62982"/>
                </a:lnTo>
                <a:close/>
              </a:path>
              <a:path w="504190" h="346075">
                <a:moveTo>
                  <a:pt x="317298" y="125541"/>
                </a:moveTo>
                <a:lnTo>
                  <a:pt x="309556" y="125984"/>
                </a:lnTo>
                <a:lnTo>
                  <a:pt x="305903" y="127629"/>
                </a:lnTo>
                <a:lnTo>
                  <a:pt x="303020" y="130492"/>
                </a:lnTo>
                <a:lnTo>
                  <a:pt x="276480" y="149802"/>
                </a:lnTo>
                <a:lnTo>
                  <a:pt x="249984" y="157008"/>
                </a:lnTo>
                <a:lnTo>
                  <a:pt x="358881" y="157008"/>
                </a:lnTo>
                <a:lnTo>
                  <a:pt x="321114" y="126760"/>
                </a:lnTo>
                <a:lnTo>
                  <a:pt x="317298" y="125541"/>
                </a:lnTo>
                <a:close/>
              </a:path>
              <a:path w="504190" h="346075">
                <a:moveTo>
                  <a:pt x="252884" y="0"/>
                </a:moveTo>
                <a:lnTo>
                  <a:pt x="250113" y="0"/>
                </a:lnTo>
                <a:lnTo>
                  <a:pt x="144617" y="27898"/>
                </a:lnTo>
                <a:lnTo>
                  <a:pt x="358380" y="27898"/>
                </a:lnTo>
                <a:lnTo>
                  <a:pt x="252884" y="0"/>
                </a:lnTo>
                <a:close/>
              </a:path>
              <a:path w="504190" h="346075">
                <a:moveTo>
                  <a:pt x="423471" y="0"/>
                </a:moveTo>
                <a:lnTo>
                  <a:pt x="422568" y="0"/>
                </a:lnTo>
                <a:lnTo>
                  <a:pt x="414914" y="546"/>
                </a:lnTo>
                <a:lnTo>
                  <a:pt x="410897" y="1647"/>
                </a:lnTo>
                <a:lnTo>
                  <a:pt x="358380" y="27898"/>
                </a:lnTo>
                <a:lnTo>
                  <a:pt x="454539" y="27898"/>
                </a:lnTo>
                <a:lnTo>
                  <a:pt x="427480" y="546"/>
                </a:lnTo>
                <a:lnTo>
                  <a:pt x="427816" y="546"/>
                </a:lnTo>
                <a:lnTo>
                  <a:pt x="423471" y="0"/>
                </a:lnTo>
                <a:close/>
              </a:path>
            </a:pathLst>
          </a:custGeom>
          <a:solidFill>
            <a:srgbClr val="6E42E5"/>
          </a:solidFill>
        </p:spPr>
        <p:txBody>
          <a:bodyPr wrap="square" lIns="0" tIns="0" rIns="0" bIns="0" rtlCol="0"/>
          <a:lstStyle/>
          <a:p>
            <a:endParaRPr dirty="0"/>
          </a:p>
        </p:txBody>
      </p:sp>
      <p:sp>
        <p:nvSpPr>
          <p:cNvPr id="14" name="object 14"/>
          <p:cNvSpPr/>
          <p:nvPr/>
        </p:nvSpPr>
        <p:spPr>
          <a:xfrm>
            <a:off x="1813724" y="2331866"/>
            <a:ext cx="1009650" cy="264160"/>
          </a:xfrm>
          <a:custGeom>
            <a:avLst/>
            <a:gdLst/>
            <a:ahLst/>
            <a:cxnLst/>
            <a:rect l="l" t="t" r="r" b="b"/>
            <a:pathLst>
              <a:path w="1009650" h="264160">
                <a:moveTo>
                  <a:pt x="43223" y="178591"/>
                </a:moveTo>
                <a:lnTo>
                  <a:pt x="0" y="178591"/>
                </a:lnTo>
                <a:lnTo>
                  <a:pt x="2471" y="192831"/>
                </a:lnTo>
                <a:lnTo>
                  <a:pt x="19433" y="227511"/>
                </a:lnTo>
                <a:lnTo>
                  <a:pt x="59307" y="255322"/>
                </a:lnTo>
                <a:lnTo>
                  <a:pt x="109567" y="264033"/>
                </a:lnTo>
                <a:lnTo>
                  <a:pt x="130592" y="262735"/>
                </a:lnTo>
                <a:lnTo>
                  <a:pt x="178591" y="243259"/>
                </a:lnTo>
                <a:lnTo>
                  <a:pt x="191924" y="227511"/>
                </a:lnTo>
                <a:lnTo>
                  <a:pt x="110237" y="227511"/>
                </a:lnTo>
                <a:lnTo>
                  <a:pt x="100234" y="226904"/>
                </a:lnTo>
                <a:lnTo>
                  <a:pt x="99052" y="226904"/>
                </a:lnTo>
                <a:lnTo>
                  <a:pt x="87452" y="224663"/>
                </a:lnTo>
                <a:lnTo>
                  <a:pt x="52103" y="201041"/>
                </a:lnTo>
                <a:lnTo>
                  <a:pt x="46867" y="190737"/>
                </a:lnTo>
                <a:lnTo>
                  <a:pt x="43223" y="178591"/>
                </a:lnTo>
                <a:close/>
              </a:path>
              <a:path w="1009650" h="264160">
                <a:moveTo>
                  <a:pt x="96834" y="0"/>
                </a:moveTo>
                <a:lnTo>
                  <a:pt x="51265" y="8711"/>
                </a:lnTo>
                <a:lnTo>
                  <a:pt x="20104" y="33841"/>
                </a:lnTo>
                <a:lnTo>
                  <a:pt x="8711" y="73379"/>
                </a:lnTo>
                <a:lnTo>
                  <a:pt x="9438" y="84548"/>
                </a:lnTo>
                <a:lnTo>
                  <a:pt x="27287" y="118467"/>
                </a:lnTo>
                <a:lnTo>
                  <a:pt x="70615" y="138634"/>
                </a:lnTo>
                <a:lnTo>
                  <a:pt x="106447" y="147220"/>
                </a:lnTo>
                <a:lnTo>
                  <a:pt x="115849" y="149608"/>
                </a:lnTo>
                <a:lnTo>
                  <a:pt x="124038" y="151911"/>
                </a:lnTo>
                <a:lnTo>
                  <a:pt x="139500" y="156812"/>
                </a:lnTo>
                <a:lnTo>
                  <a:pt x="146536" y="160944"/>
                </a:lnTo>
                <a:lnTo>
                  <a:pt x="152121" y="166528"/>
                </a:lnTo>
                <a:lnTo>
                  <a:pt x="157928" y="172113"/>
                </a:lnTo>
                <a:lnTo>
                  <a:pt x="160832" y="179596"/>
                </a:lnTo>
                <a:lnTo>
                  <a:pt x="160832" y="188978"/>
                </a:lnTo>
                <a:lnTo>
                  <a:pt x="139639" y="222045"/>
                </a:lnTo>
                <a:lnTo>
                  <a:pt x="110237" y="227511"/>
                </a:lnTo>
                <a:lnTo>
                  <a:pt x="191924" y="227511"/>
                </a:lnTo>
                <a:lnTo>
                  <a:pt x="197187" y="218464"/>
                </a:lnTo>
                <a:lnTo>
                  <a:pt x="201836" y="203302"/>
                </a:lnTo>
                <a:lnTo>
                  <a:pt x="203386" y="186298"/>
                </a:lnTo>
                <a:lnTo>
                  <a:pt x="202569" y="173774"/>
                </a:lnTo>
                <a:lnTo>
                  <a:pt x="183617" y="137587"/>
                </a:lnTo>
                <a:lnTo>
                  <a:pt x="149733" y="119158"/>
                </a:lnTo>
                <a:lnTo>
                  <a:pt x="102070" y="106949"/>
                </a:lnTo>
                <a:lnTo>
                  <a:pt x="93316" y="104792"/>
                </a:lnTo>
                <a:lnTo>
                  <a:pt x="53834" y="84548"/>
                </a:lnTo>
                <a:lnTo>
                  <a:pt x="51265" y="69694"/>
                </a:lnTo>
                <a:lnTo>
                  <a:pt x="52019" y="62259"/>
                </a:lnTo>
                <a:lnTo>
                  <a:pt x="85760" y="37171"/>
                </a:lnTo>
                <a:lnTo>
                  <a:pt x="84429" y="37171"/>
                </a:lnTo>
                <a:lnTo>
                  <a:pt x="96164" y="36522"/>
                </a:lnTo>
                <a:lnTo>
                  <a:pt x="179226" y="36522"/>
                </a:lnTo>
                <a:lnTo>
                  <a:pt x="175052" y="30826"/>
                </a:lnTo>
                <a:lnTo>
                  <a:pt x="162508" y="19769"/>
                </a:lnTo>
                <a:lnTo>
                  <a:pt x="148100" y="11120"/>
                </a:lnTo>
                <a:lnTo>
                  <a:pt x="132351" y="4942"/>
                </a:lnTo>
                <a:lnTo>
                  <a:pt x="115263" y="1235"/>
                </a:lnTo>
                <a:lnTo>
                  <a:pt x="96834" y="0"/>
                </a:lnTo>
                <a:close/>
              </a:path>
              <a:path w="1009650" h="264160">
                <a:moveTo>
                  <a:pt x="179226" y="36522"/>
                </a:moveTo>
                <a:lnTo>
                  <a:pt x="96164" y="36522"/>
                </a:lnTo>
                <a:lnTo>
                  <a:pt x="106656" y="37171"/>
                </a:lnTo>
                <a:lnTo>
                  <a:pt x="116352" y="39119"/>
                </a:lnTo>
                <a:lnTo>
                  <a:pt x="150634" y="68207"/>
                </a:lnTo>
                <a:lnTo>
                  <a:pt x="153796" y="78070"/>
                </a:lnTo>
                <a:lnTo>
                  <a:pt x="196350" y="78070"/>
                </a:lnTo>
                <a:lnTo>
                  <a:pt x="191973" y="59977"/>
                </a:lnTo>
                <a:lnTo>
                  <a:pt x="184873" y="44229"/>
                </a:lnTo>
                <a:lnTo>
                  <a:pt x="179226" y="36522"/>
                </a:lnTo>
                <a:close/>
              </a:path>
              <a:path w="1009650" h="264160">
                <a:moveTo>
                  <a:pt x="326508" y="69024"/>
                </a:moveTo>
                <a:lnTo>
                  <a:pt x="288687" y="75997"/>
                </a:lnTo>
                <a:lnTo>
                  <a:pt x="250672" y="105211"/>
                </a:lnTo>
                <a:lnTo>
                  <a:pt x="233087" y="151660"/>
                </a:lnTo>
                <a:lnTo>
                  <a:pt x="232354" y="165188"/>
                </a:lnTo>
                <a:lnTo>
                  <a:pt x="233079" y="179052"/>
                </a:lnTo>
                <a:lnTo>
                  <a:pt x="233087" y="179198"/>
                </a:lnTo>
                <a:lnTo>
                  <a:pt x="235244" y="192161"/>
                </a:lnTo>
                <a:lnTo>
                  <a:pt x="235286" y="192413"/>
                </a:lnTo>
                <a:lnTo>
                  <a:pt x="238858" y="204517"/>
                </a:lnTo>
                <a:lnTo>
                  <a:pt x="267452" y="244160"/>
                </a:lnTo>
                <a:lnTo>
                  <a:pt x="313147" y="262588"/>
                </a:lnTo>
                <a:lnTo>
                  <a:pt x="326508" y="263363"/>
                </a:lnTo>
                <a:lnTo>
                  <a:pt x="340015" y="262588"/>
                </a:lnTo>
                <a:lnTo>
                  <a:pt x="385878" y="244013"/>
                </a:lnTo>
                <a:lnTo>
                  <a:pt x="400594" y="228851"/>
                </a:lnTo>
                <a:lnTo>
                  <a:pt x="326508" y="228851"/>
                </a:lnTo>
                <a:lnTo>
                  <a:pt x="318990" y="228349"/>
                </a:lnTo>
                <a:lnTo>
                  <a:pt x="312146" y="226904"/>
                </a:lnTo>
                <a:lnTo>
                  <a:pt x="312018" y="226904"/>
                </a:lnTo>
                <a:lnTo>
                  <a:pt x="305084" y="224328"/>
                </a:lnTo>
                <a:lnTo>
                  <a:pt x="276520" y="190884"/>
                </a:lnTo>
                <a:lnTo>
                  <a:pt x="272562" y="165188"/>
                </a:lnTo>
                <a:lnTo>
                  <a:pt x="272974" y="156686"/>
                </a:lnTo>
                <a:lnTo>
                  <a:pt x="272981" y="156539"/>
                </a:lnTo>
                <a:lnTo>
                  <a:pt x="274199" y="148602"/>
                </a:lnTo>
                <a:lnTo>
                  <a:pt x="274237" y="148351"/>
                </a:lnTo>
                <a:lnTo>
                  <a:pt x="298697" y="111242"/>
                </a:lnTo>
                <a:lnTo>
                  <a:pt x="326508" y="103201"/>
                </a:lnTo>
                <a:lnTo>
                  <a:pt x="400645" y="103201"/>
                </a:lnTo>
                <a:lnTo>
                  <a:pt x="394527" y="95997"/>
                </a:lnTo>
                <a:lnTo>
                  <a:pt x="352476" y="72123"/>
                </a:lnTo>
                <a:lnTo>
                  <a:pt x="339869" y="69798"/>
                </a:lnTo>
                <a:lnTo>
                  <a:pt x="326508" y="69024"/>
                </a:lnTo>
                <a:close/>
              </a:path>
              <a:path w="1009650" h="264160">
                <a:moveTo>
                  <a:pt x="400645" y="103201"/>
                </a:moveTo>
                <a:lnTo>
                  <a:pt x="326508" y="103201"/>
                </a:lnTo>
                <a:lnTo>
                  <a:pt x="334026" y="103703"/>
                </a:lnTo>
                <a:lnTo>
                  <a:pt x="341167" y="105211"/>
                </a:lnTo>
                <a:lnTo>
                  <a:pt x="373417" y="133692"/>
                </a:lnTo>
                <a:lnTo>
                  <a:pt x="378623" y="148351"/>
                </a:lnTo>
                <a:lnTo>
                  <a:pt x="378695" y="148602"/>
                </a:lnTo>
                <a:lnTo>
                  <a:pt x="379990" y="156539"/>
                </a:lnTo>
                <a:lnTo>
                  <a:pt x="380014" y="156686"/>
                </a:lnTo>
                <a:lnTo>
                  <a:pt x="380454" y="165188"/>
                </a:lnTo>
                <a:lnTo>
                  <a:pt x="380014" y="174151"/>
                </a:lnTo>
                <a:lnTo>
                  <a:pt x="365292" y="210925"/>
                </a:lnTo>
                <a:lnTo>
                  <a:pt x="340998" y="226904"/>
                </a:lnTo>
                <a:lnTo>
                  <a:pt x="340870" y="226904"/>
                </a:lnTo>
                <a:lnTo>
                  <a:pt x="334026" y="228349"/>
                </a:lnTo>
                <a:lnTo>
                  <a:pt x="326508" y="228851"/>
                </a:lnTo>
                <a:lnTo>
                  <a:pt x="400594" y="228851"/>
                </a:lnTo>
                <a:lnTo>
                  <a:pt x="417905" y="192413"/>
                </a:lnTo>
                <a:lnTo>
                  <a:pt x="420218" y="179198"/>
                </a:lnTo>
                <a:lnTo>
                  <a:pt x="420243" y="179052"/>
                </a:lnTo>
                <a:lnTo>
                  <a:pt x="420997" y="165188"/>
                </a:lnTo>
                <a:lnTo>
                  <a:pt x="420243" y="151660"/>
                </a:lnTo>
                <a:lnTo>
                  <a:pt x="417982" y="138885"/>
                </a:lnTo>
                <a:lnTo>
                  <a:pt x="414219" y="126886"/>
                </a:lnTo>
                <a:lnTo>
                  <a:pt x="408964" y="115661"/>
                </a:lnTo>
                <a:lnTo>
                  <a:pt x="402344" y="105211"/>
                </a:lnTo>
                <a:lnTo>
                  <a:pt x="400645" y="103201"/>
                </a:lnTo>
                <a:close/>
              </a:path>
              <a:path w="1009650" h="264160">
                <a:moveTo>
                  <a:pt x="542446" y="69024"/>
                </a:moveTo>
                <a:lnTo>
                  <a:pt x="504814" y="75997"/>
                </a:lnTo>
                <a:lnTo>
                  <a:pt x="467475" y="105169"/>
                </a:lnTo>
                <a:lnTo>
                  <a:pt x="450030" y="151660"/>
                </a:lnTo>
                <a:lnTo>
                  <a:pt x="449297" y="165188"/>
                </a:lnTo>
                <a:lnTo>
                  <a:pt x="450030" y="179198"/>
                </a:lnTo>
                <a:lnTo>
                  <a:pt x="452111" y="191700"/>
                </a:lnTo>
                <a:lnTo>
                  <a:pt x="452229" y="192413"/>
                </a:lnTo>
                <a:lnTo>
                  <a:pt x="475098" y="236139"/>
                </a:lnTo>
                <a:lnTo>
                  <a:pt x="516562" y="260264"/>
                </a:lnTo>
                <a:lnTo>
                  <a:pt x="542446" y="263363"/>
                </a:lnTo>
                <a:lnTo>
                  <a:pt x="558572" y="262274"/>
                </a:lnTo>
                <a:lnTo>
                  <a:pt x="599408" y="245940"/>
                </a:lnTo>
                <a:lnTo>
                  <a:pt x="614774" y="230191"/>
                </a:lnTo>
                <a:lnTo>
                  <a:pt x="542446" y="230191"/>
                </a:lnTo>
                <a:lnTo>
                  <a:pt x="534949" y="229689"/>
                </a:lnTo>
                <a:lnTo>
                  <a:pt x="499893" y="206318"/>
                </a:lnTo>
                <a:lnTo>
                  <a:pt x="489506" y="165188"/>
                </a:lnTo>
                <a:lnTo>
                  <a:pt x="489924" y="156079"/>
                </a:lnTo>
                <a:lnTo>
                  <a:pt x="504249" y="119284"/>
                </a:lnTo>
                <a:lnTo>
                  <a:pt x="542446" y="101860"/>
                </a:lnTo>
                <a:lnTo>
                  <a:pt x="614479" y="101860"/>
                </a:lnTo>
                <a:lnTo>
                  <a:pt x="608936" y="94908"/>
                </a:lnTo>
                <a:lnTo>
                  <a:pt x="598403" y="85777"/>
                </a:lnTo>
                <a:lnTo>
                  <a:pt x="586361" y="78447"/>
                </a:lnTo>
                <a:lnTo>
                  <a:pt x="573021" y="73212"/>
                </a:lnTo>
                <a:lnTo>
                  <a:pt x="558383" y="70071"/>
                </a:lnTo>
                <a:lnTo>
                  <a:pt x="542446" y="69024"/>
                </a:lnTo>
                <a:close/>
              </a:path>
              <a:path w="1009650" h="264160">
                <a:moveTo>
                  <a:pt x="629229" y="197690"/>
                </a:moveTo>
                <a:lnTo>
                  <a:pt x="586340" y="197690"/>
                </a:lnTo>
                <a:lnTo>
                  <a:pt x="583995" y="204831"/>
                </a:lnTo>
                <a:lnTo>
                  <a:pt x="580644" y="211176"/>
                </a:lnTo>
                <a:lnTo>
                  <a:pt x="550443" y="229689"/>
                </a:lnTo>
                <a:lnTo>
                  <a:pt x="550005" y="229689"/>
                </a:lnTo>
                <a:lnTo>
                  <a:pt x="542446" y="230191"/>
                </a:lnTo>
                <a:lnTo>
                  <a:pt x="614774" y="230191"/>
                </a:lnTo>
                <a:lnTo>
                  <a:pt x="618495" y="225291"/>
                </a:lnTo>
                <a:lnTo>
                  <a:pt x="620084" y="222150"/>
                </a:lnTo>
                <a:lnTo>
                  <a:pt x="624895" y="212433"/>
                </a:lnTo>
                <a:lnTo>
                  <a:pt x="624978" y="212265"/>
                </a:lnTo>
                <a:lnTo>
                  <a:pt x="629229" y="197690"/>
                </a:lnTo>
                <a:close/>
              </a:path>
              <a:path w="1009650" h="264160">
                <a:moveTo>
                  <a:pt x="614479" y="101860"/>
                </a:moveTo>
                <a:lnTo>
                  <a:pt x="542446" y="101860"/>
                </a:lnTo>
                <a:lnTo>
                  <a:pt x="550357" y="102363"/>
                </a:lnTo>
                <a:lnTo>
                  <a:pt x="550129" y="102363"/>
                </a:lnTo>
                <a:lnTo>
                  <a:pt x="557427" y="103871"/>
                </a:lnTo>
                <a:lnTo>
                  <a:pt x="557245" y="103871"/>
                </a:lnTo>
                <a:lnTo>
                  <a:pt x="563430" y="106195"/>
                </a:lnTo>
                <a:lnTo>
                  <a:pt x="585335" y="131346"/>
                </a:lnTo>
                <a:lnTo>
                  <a:pt x="628224" y="131346"/>
                </a:lnTo>
                <a:lnTo>
                  <a:pt x="623847" y="117692"/>
                </a:lnTo>
                <a:lnTo>
                  <a:pt x="617418" y="105546"/>
                </a:lnTo>
                <a:lnTo>
                  <a:pt x="614479" y="101860"/>
                </a:lnTo>
                <a:close/>
              </a:path>
              <a:path w="1009650" h="264160">
                <a:moveTo>
                  <a:pt x="702360" y="72374"/>
                </a:moveTo>
                <a:lnTo>
                  <a:pt x="662822" y="72374"/>
                </a:lnTo>
                <a:lnTo>
                  <a:pt x="662822" y="259677"/>
                </a:lnTo>
                <a:lnTo>
                  <a:pt x="702360" y="259677"/>
                </a:lnTo>
                <a:lnTo>
                  <a:pt x="702360" y="72374"/>
                </a:lnTo>
                <a:close/>
              </a:path>
              <a:path w="1009650" h="264160">
                <a:moveTo>
                  <a:pt x="689963" y="0"/>
                </a:moveTo>
                <a:lnTo>
                  <a:pt x="675443" y="0"/>
                </a:lnTo>
                <a:lnTo>
                  <a:pt x="669300" y="2345"/>
                </a:lnTo>
                <a:lnTo>
                  <a:pt x="659248" y="11504"/>
                </a:lnTo>
                <a:lnTo>
                  <a:pt x="656791" y="17200"/>
                </a:lnTo>
                <a:lnTo>
                  <a:pt x="656791" y="31049"/>
                </a:lnTo>
                <a:lnTo>
                  <a:pt x="659248" y="36857"/>
                </a:lnTo>
                <a:lnTo>
                  <a:pt x="664163" y="41548"/>
                </a:lnTo>
                <a:lnTo>
                  <a:pt x="669300" y="46016"/>
                </a:lnTo>
                <a:lnTo>
                  <a:pt x="675443" y="48249"/>
                </a:lnTo>
                <a:lnTo>
                  <a:pt x="689963" y="48249"/>
                </a:lnTo>
                <a:lnTo>
                  <a:pt x="696106" y="46016"/>
                </a:lnTo>
                <a:lnTo>
                  <a:pt x="701020" y="41548"/>
                </a:lnTo>
                <a:lnTo>
                  <a:pt x="705934" y="36857"/>
                </a:lnTo>
                <a:lnTo>
                  <a:pt x="708392" y="31049"/>
                </a:lnTo>
                <a:lnTo>
                  <a:pt x="708392" y="17200"/>
                </a:lnTo>
                <a:lnTo>
                  <a:pt x="705934" y="11504"/>
                </a:lnTo>
                <a:lnTo>
                  <a:pt x="701020" y="7036"/>
                </a:lnTo>
                <a:lnTo>
                  <a:pt x="696106" y="2345"/>
                </a:lnTo>
                <a:lnTo>
                  <a:pt x="689963" y="0"/>
                </a:lnTo>
                <a:close/>
              </a:path>
              <a:path w="1009650" h="264160">
                <a:moveTo>
                  <a:pt x="890260" y="100855"/>
                </a:moveTo>
                <a:lnTo>
                  <a:pt x="823008" y="100855"/>
                </a:lnTo>
                <a:lnTo>
                  <a:pt x="832785" y="101609"/>
                </a:lnTo>
                <a:lnTo>
                  <a:pt x="831830" y="101609"/>
                </a:lnTo>
                <a:lnTo>
                  <a:pt x="860463" y="131346"/>
                </a:lnTo>
                <a:lnTo>
                  <a:pt x="861206" y="140058"/>
                </a:lnTo>
                <a:lnTo>
                  <a:pt x="801899" y="151115"/>
                </a:lnTo>
                <a:lnTo>
                  <a:pt x="788371" y="154278"/>
                </a:lnTo>
                <a:lnTo>
                  <a:pt x="749398" y="175764"/>
                </a:lnTo>
                <a:lnTo>
                  <a:pt x="737901" y="208747"/>
                </a:lnTo>
                <a:lnTo>
                  <a:pt x="738948" y="220935"/>
                </a:lnTo>
                <a:lnTo>
                  <a:pt x="763701" y="255259"/>
                </a:lnTo>
                <a:lnTo>
                  <a:pt x="798884" y="263363"/>
                </a:lnTo>
                <a:lnTo>
                  <a:pt x="811888" y="262714"/>
                </a:lnTo>
                <a:lnTo>
                  <a:pt x="847552" y="248955"/>
                </a:lnTo>
                <a:lnTo>
                  <a:pt x="860871" y="232872"/>
                </a:lnTo>
                <a:lnTo>
                  <a:pt x="900409" y="232872"/>
                </a:lnTo>
                <a:lnTo>
                  <a:pt x="900409" y="231197"/>
                </a:lnTo>
                <a:lnTo>
                  <a:pt x="798437" y="231197"/>
                </a:lnTo>
                <a:lnTo>
                  <a:pt x="791065" y="229186"/>
                </a:lnTo>
                <a:lnTo>
                  <a:pt x="785481" y="225165"/>
                </a:lnTo>
                <a:lnTo>
                  <a:pt x="780137" y="220935"/>
                </a:lnTo>
                <a:lnTo>
                  <a:pt x="777439" y="215113"/>
                </a:lnTo>
                <a:lnTo>
                  <a:pt x="777439" y="201041"/>
                </a:lnTo>
                <a:lnTo>
                  <a:pt x="811616" y="179596"/>
                </a:lnTo>
                <a:lnTo>
                  <a:pt x="861541" y="169879"/>
                </a:lnTo>
                <a:lnTo>
                  <a:pt x="900409" y="169879"/>
                </a:lnTo>
                <a:lnTo>
                  <a:pt x="900330" y="154278"/>
                </a:lnTo>
                <a:lnTo>
                  <a:pt x="900266" y="151115"/>
                </a:lnTo>
                <a:lnTo>
                  <a:pt x="900179" y="146822"/>
                </a:lnTo>
                <a:lnTo>
                  <a:pt x="899488" y="136289"/>
                </a:lnTo>
                <a:lnTo>
                  <a:pt x="898336" y="126551"/>
                </a:lnTo>
                <a:lnTo>
                  <a:pt x="896724" y="117608"/>
                </a:lnTo>
                <a:lnTo>
                  <a:pt x="894399" y="109336"/>
                </a:lnTo>
                <a:lnTo>
                  <a:pt x="890776" y="101609"/>
                </a:lnTo>
                <a:lnTo>
                  <a:pt x="890260" y="100855"/>
                </a:lnTo>
                <a:close/>
              </a:path>
              <a:path w="1009650" h="264160">
                <a:moveTo>
                  <a:pt x="900409" y="232872"/>
                </a:moveTo>
                <a:lnTo>
                  <a:pt x="860871" y="232872"/>
                </a:lnTo>
                <a:lnTo>
                  <a:pt x="860871" y="259761"/>
                </a:lnTo>
                <a:lnTo>
                  <a:pt x="900409" y="259761"/>
                </a:lnTo>
                <a:lnTo>
                  <a:pt x="900409" y="232872"/>
                </a:lnTo>
                <a:close/>
              </a:path>
              <a:path w="1009650" h="264160">
                <a:moveTo>
                  <a:pt x="900409" y="169879"/>
                </a:moveTo>
                <a:lnTo>
                  <a:pt x="861541" y="169879"/>
                </a:lnTo>
                <a:lnTo>
                  <a:pt x="861162" y="179596"/>
                </a:lnTo>
                <a:lnTo>
                  <a:pt x="861143" y="180078"/>
                </a:lnTo>
                <a:lnTo>
                  <a:pt x="859950" y="189229"/>
                </a:lnTo>
                <a:lnTo>
                  <a:pt x="833396" y="225500"/>
                </a:lnTo>
                <a:lnTo>
                  <a:pt x="807595" y="231197"/>
                </a:lnTo>
                <a:lnTo>
                  <a:pt x="900409" y="231197"/>
                </a:lnTo>
                <a:lnTo>
                  <a:pt x="900409" y="169879"/>
                </a:lnTo>
                <a:close/>
              </a:path>
              <a:path w="1009650" h="264160">
                <a:moveTo>
                  <a:pt x="823344" y="69024"/>
                </a:moveTo>
                <a:lnTo>
                  <a:pt x="783387" y="78070"/>
                </a:lnTo>
                <a:lnTo>
                  <a:pt x="753984" y="104708"/>
                </a:lnTo>
                <a:lnTo>
                  <a:pt x="744938" y="131346"/>
                </a:lnTo>
                <a:lnTo>
                  <a:pt x="784476" y="131346"/>
                </a:lnTo>
                <a:lnTo>
                  <a:pt x="786319" y="124687"/>
                </a:lnTo>
                <a:lnTo>
                  <a:pt x="789167" y="118781"/>
                </a:lnTo>
                <a:lnTo>
                  <a:pt x="815080" y="101609"/>
                </a:lnTo>
                <a:lnTo>
                  <a:pt x="812966" y="101609"/>
                </a:lnTo>
                <a:lnTo>
                  <a:pt x="823008" y="100855"/>
                </a:lnTo>
                <a:lnTo>
                  <a:pt x="890260" y="100855"/>
                </a:lnTo>
                <a:lnTo>
                  <a:pt x="885855" y="94426"/>
                </a:lnTo>
                <a:lnTo>
                  <a:pt x="847154" y="71662"/>
                </a:lnTo>
                <a:lnTo>
                  <a:pt x="831574" y="69317"/>
                </a:lnTo>
                <a:lnTo>
                  <a:pt x="823344" y="69024"/>
                </a:lnTo>
                <a:close/>
              </a:path>
              <a:path w="1009650" h="264160">
                <a:moveTo>
                  <a:pt x="980470" y="4020"/>
                </a:moveTo>
                <a:lnTo>
                  <a:pt x="940932" y="4020"/>
                </a:lnTo>
                <a:lnTo>
                  <a:pt x="940932" y="216454"/>
                </a:lnTo>
                <a:lnTo>
                  <a:pt x="941478" y="224942"/>
                </a:lnTo>
                <a:lnTo>
                  <a:pt x="941578" y="226506"/>
                </a:lnTo>
                <a:lnTo>
                  <a:pt x="965727" y="257164"/>
                </a:lnTo>
                <a:lnTo>
                  <a:pt x="984826" y="259677"/>
                </a:lnTo>
                <a:lnTo>
                  <a:pt x="1009286" y="259677"/>
                </a:lnTo>
                <a:lnTo>
                  <a:pt x="1009286" y="226506"/>
                </a:lnTo>
                <a:lnTo>
                  <a:pt x="991527" y="226506"/>
                </a:lnTo>
                <a:lnTo>
                  <a:pt x="986836" y="224942"/>
                </a:lnTo>
                <a:lnTo>
                  <a:pt x="984155" y="221815"/>
                </a:lnTo>
                <a:lnTo>
                  <a:pt x="981698" y="218687"/>
                </a:lnTo>
                <a:lnTo>
                  <a:pt x="980470" y="213438"/>
                </a:lnTo>
                <a:lnTo>
                  <a:pt x="980470" y="4020"/>
                </a:lnTo>
                <a:close/>
              </a:path>
            </a:pathLst>
          </a:custGeom>
          <a:solidFill>
            <a:srgbClr val="000000"/>
          </a:solidFill>
        </p:spPr>
        <p:txBody>
          <a:bodyPr wrap="square" lIns="0" tIns="0" rIns="0" bIns="0" rtlCol="0"/>
          <a:lstStyle/>
          <a:p>
            <a:endParaRPr dirty="0"/>
          </a:p>
        </p:txBody>
      </p:sp>
      <p:pic>
        <p:nvPicPr>
          <p:cNvPr id="15" name="object 15"/>
          <p:cNvPicPr/>
          <p:nvPr/>
        </p:nvPicPr>
        <p:blipFill>
          <a:blip r:embed="rId9" cstate="print"/>
          <a:stretch>
            <a:fillRect/>
          </a:stretch>
        </p:blipFill>
        <p:spPr>
          <a:xfrm>
            <a:off x="1057349" y="3293093"/>
            <a:ext cx="4974282" cy="522497"/>
          </a:xfrm>
          <a:prstGeom prst="rect">
            <a:avLst/>
          </a:prstGeom>
        </p:spPr>
      </p:pic>
      <p:pic>
        <p:nvPicPr>
          <p:cNvPr id="16" name="object 16"/>
          <p:cNvPicPr/>
          <p:nvPr/>
        </p:nvPicPr>
        <p:blipFill>
          <a:blip r:embed="rId10" cstate="print"/>
          <a:stretch>
            <a:fillRect/>
          </a:stretch>
        </p:blipFill>
        <p:spPr>
          <a:xfrm>
            <a:off x="1055046" y="4172648"/>
            <a:ext cx="4660365" cy="834529"/>
          </a:xfrm>
          <a:prstGeom prst="rect">
            <a:avLst/>
          </a:prstGeom>
        </p:spPr>
      </p:pic>
      <p:pic>
        <p:nvPicPr>
          <p:cNvPr id="17" name="object 17"/>
          <p:cNvPicPr/>
          <p:nvPr/>
        </p:nvPicPr>
        <p:blipFill>
          <a:blip r:embed="rId11" cstate="print"/>
          <a:stretch>
            <a:fillRect/>
          </a:stretch>
        </p:blipFill>
        <p:spPr>
          <a:xfrm>
            <a:off x="1049601" y="5366328"/>
            <a:ext cx="4348010" cy="520403"/>
          </a:xfrm>
          <a:prstGeom prst="rect">
            <a:avLst/>
          </a:prstGeom>
        </p:spPr>
      </p:pic>
      <p:pic>
        <p:nvPicPr>
          <p:cNvPr id="18" name="object 18"/>
          <p:cNvPicPr/>
          <p:nvPr/>
        </p:nvPicPr>
        <p:blipFill>
          <a:blip r:embed="rId12" cstate="print"/>
          <a:stretch>
            <a:fillRect/>
          </a:stretch>
        </p:blipFill>
        <p:spPr>
          <a:xfrm>
            <a:off x="1057559" y="6246302"/>
            <a:ext cx="4556150" cy="522078"/>
          </a:xfrm>
          <a:prstGeom prst="rect">
            <a:avLst/>
          </a:prstGeom>
        </p:spPr>
      </p:pic>
      <p:pic>
        <p:nvPicPr>
          <p:cNvPr id="19" name="object 19"/>
          <p:cNvPicPr/>
          <p:nvPr/>
        </p:nvPicPr>
        <p:blipFill>
          <a:blip r:embed="rId13" cstate="print"/>
          <a:stretch>
            <a:fillRect/>
          </a:stretch>
        </p:blipFill>
        <p:spPr>
          <a:xfrm>
            <a:off x="13643564" y="5738045"/>
            <a:ext cx="5413447" cy="4523422"/>
          </a:xfrm>
          <a:prstGeom prst="rect">
            <a:avLst/>
          </a:prstGeom>
        </p:spPr>
      </p:pic>
      <p:sp>
        <p:nvSpPr>
          <p:cNvPr id="20" name="TextBox 19">
            <a:extLst>
              <a:ext uri="{FF2B5EF4-FFF2-40B4-BE49-F238E27FC236}">
                <a16:creationId xmlns:a16="http://schemas.microsoft.com/office/drawing/2014/main" id="{F5F4AF99-4057-9202-35E4-98312C20C8D7}"/>
              </a:ext>
            </a:extLst>
          </p:cNvPr>
          <p:cNvSpPr txBox="1"/>
          <p:nvPr/>
        </p:nvSpPr>
        <p:spPr>
          <a:xfrm>
            <a:off x="984250" y="854075"/>
            <a:ext cx="17067980" cy="707886"/>
          </a:xfrm>
          <a:prstGeom prst="rect">
            <a:avLst/>
          </a:prstGeom>
          <a:noFill/>
        </p:spPr>
        <p:txBody>
          <a:bodyPr wrap="square">
            <a:spAutoFit/>
          </a:bodyPr>
          <a:lstStyle/>
          <a:p>
            <a:r>
              <a:rPr lang="en" sz="4000" dirty="0">
                <a:latin typeface="Arial" panose="020B0604020202020204" pitchFamily="34" charset="0"/>
                <a:ea typeface="Inter Medium"/>
                <a:cs typeface="Arial" panose="020B0604020202020204" pitchFamily="34" charset="0"/>
                <a:sym typeface="Inter Medium"/>
              </a:rPr>
              <a:t>Key pillars of our ESG program</a:t>
            </a:r>
            <a:endParaRPr lang="en-US" sz="4000" dirty="0">
              <a:latin typeface="Arial" panose="020B0604020202020204" pitchFamily="34" charset="0"/>
              <a:cs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20104100" cy="11308609"/>
            <a:chOff x="0" y="0"/>
            <a:chExt cx="20104100" cy="11308609"/>
          </a:xfrm>
        </p:grpSpPr>
        <p:sp>
          <p:nvSpPr>
            <p:cNvPr id="3" name="object 3"/>
            <p:cNvSpPr/>
            <p:nvPr/>
          </p:nvSpPr>
          <p:spPr>
            <a:xfrm>
              <a:off x="0" y="0"/>
              <a:ext cx="20104100" cy="11224895"/>
            </a:xfrm>
            <a:custGeom>
              <a:avLst/>
              <a:gdLst/>
              <a:ahLst/>
              <a:cxnLst/>
              <a:rect l="l" t="t" r="r" b="b"/>
              <a:pathLst>
                <a:path w="20104100" h="11224895">
                  <a:moveTo>
                    <a:pt x="0" y="11224789"/>
                  </a:moveTo>
                  <a:lnTo>
                    <a:pt x="20104099" y="11224789"/>
                  </a:lnTo>
                  <a:lnTo>
                    <a:pt x="20104099" y="0"/>
                  </a:lnTo>
                  <a:lnTo>
                    <a:pt x="0" y="0"/>
                  </a:lnTo>
                  <a:lnTo>
                    <a:pt x="0" y="11224789"/>
                  </a:lnTo>
                  <a:close/>
                </a:path>
              </a:pathLst>
            </a:custGeom>
            <a:solidFill>
              <a:srgbClr val="000000"/>
            </a:solidFill>
          </p:spPr>
          <p:txBody>
            <a:bodyPr wrap="square" lIns="0" tIns="0" rIns="0" bIns="0" rtlCol="0"/>
            <a:lstStyle/>
            <a:p>
              <a:endParaRPr dirty="0"/>
            </a:p>
          </p:txBody>
        </p:sp>
        <p:sp>
          <p:nvSpPr>
            <p:cNvPr id="5" name="object 5"/>
            <p:cNvSpPr/>
            <p:nvPr/>
          </p:nvSpPr>
          <p:spPr>
            <a:xfrm>
              <a:off x="0" y="11224789"/>
              <a:ext cx="20104100" cy="83820"/>
            </a:xfrm>
            <a:custGeom>
              <a:avLst/>
              <a:gdLst/>
              <a:ahLst/>
              <a:cxnLst/>
              <a:rect l="l" t="t" r="r" b="b"/>
              <a:pathLst>
                <a:path w="20104100" h="83820">
                  <a:moveTo>
                    <a:pt x="20104099" y="0"/>
                  </a:moveTo>
                  <a:lnTo>
                    <a:pt x="0" y="0"/>
                  </a:lnTo>
                  <a:lnTo>
                    <a:pt x="0" y="83767"/>
                  </a:lnTo>
                  <a:lnTo>
                    <a:pt x="20104099" y="83767"/>
                  </a:lnTo>
                  <a:lnTo>
                    <a:pt x="20104099" y="0"/>
                  </a:lnTo>
                  <a:close/>
                </a:path>
              </a:pathLst>
            </a:custGeom>
            <a:solidFill>
              <a:srgbClr val="572AC8"/>
            </a:solidFill>
          </p:spPr>
          <p:txBody>
            <a:bodyPr wrap="square" lIns="0" tIns="0" rIns="0" bIns="0" rtlCol="0"/>
            <a:lstStyle/>
            <a:p>
              <a:endParaRPr dirty="0"/>
            </a:p>
          </p:txBody>
        </p:sp>
      </p:grpSp>
      <p:sp>
        <p:nvSpPr>
          <p:cNvPr id="6" name="TextBox 5">
            <a:extLst>
              <a:ext uri="{FF2B5EF4-FFF2-40B4-BE49-F238E27FC236}">
                <a16:creationId xmlns:a16="http://schemas.microsoft.com/office/drawing/2014/main" id="{6E6D06DF-A8D4-5F90-54CE-EF248918606E}"/>
              </a:ext>
            </a:extLst>
          </p:cNvPr>
          <p:cNvSpPr txBox="1"/>
          <p:nvPr/>
        </p:nvSpPr>
        <p:spPr>
          <a:xfrm>
            <a:off x="984250" y="930275"/>
            <a:ext cx="7315200" cy="1015663"/>
          </a:xfrm>
          <a:prstGeom prst="rect">
            <a:avLst/>
          </a:prstGeom>
          <a:noFill/>
        </p:spPr>
        <p:txBody>
          <a:bodyPr wrap="square">
            <a:spAutoFit/>
          </a:bodyPr>
          <a:lstStyle/>
          <a:p>
            <a:r>
              <a:rPr lang="en" sz="6000" dirty="0">
                <a:solidFill>
                  <a:schemeClr val="bg1"/>
                </a:solidFill>
                <a:latin typeface="Inter Medium"/>
                <a:ea typeface="Inter Medium"/>
                <a:cs typeface="Inter Medium"/>
                <a:sym typeface="Inter Medium"/>
              </a:rPr>
              <a:t>Thank You</a:t>
            </a:r>
            <a:endParaRPr lang="en-US" sz="60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2324</TotalTime>
  <Words>3647</Words>
  <Application>Microsoft Office PowerPoint</Application>
  <PresentationFormat>Custom</PresentationFormat>
  <Paragraphs>851</Paragraphs>
  <Slides>43</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Aptos</vt:lpstr>
      <vt:lpstr>Arial</vt:lpstr>
      <vt:lpstr>Calibri</vt:lpstr>
      <vt:lpstr>Inter</vt:lpstr>
      <vt:lpstr>Inter Light</vt:lpstr>
      <vt:lpstr>Inter Medium</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UC Consolidated P&amp;L: Operating leverage visible over the years.  Investments in Insta Help impacted profitability for H1 FY26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Bhavya Sharma</dc:creator>
  <cp:lastModifiedBy>Bhavya Sharma</cp:lastModifiedBy>
  <cp:revision>33</cp:revision>
  <dcterms:created xsi:type="dcterms:W3CDTF">2025-11-20T09:49:37Z</dcterms:created>
  <dcterms:modified xsi:type="dcterms:W3CDTF">2025-11-28T08:49:10Z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2025-11-20T00:00:00Z</vt:filetime>
  </property>
  <property fmtid="{D5CDD505-2E9C-101B-9397-08002B2CF9AE}" pid="3" name="LastSaved">
    <vt:filetime>2025-11-20T00:00:00Z</vt:filetime>
  </property>
</Properties>
</file>