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90" r:id="rId4"/>
    <p:sldMasterId id="214748369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y="5143500" cx="9144000"/>
  <p:notesSz cx="6858000" cy="9144000"/>
  <p:embeddedFontLst>
    <p:embeddedFont>
      <p:font typeface="Roboto Thin"/>
      <p:regular r:id="rId18"/>
      <p:bold r:id="rId19"/>
      <p:italic r:id="rId20"/>
      <p:boldItalic r:id="rId21"/>
    </p:embeddedFont>
    <p:embeddedFont>
      <p:font typeface="Roboto"/>
      <p:regular r:id="rId22"/>
      <p:bold r:id="rId23"/>
      <p:italic r:id="rId24"/>
      <p:boldItalic r:id="rId25"/>
    </p:embeddedFont>
    <p:embeddedFont>
      <p:font typeface="Roboto Medium"/>
      <p:regular r:id="rId26"/>
      <p:bold r:id="rId27"/>
      <p:italic r:id="rId28"/>
      <p:boldItalic r:id="rId29"/>
    </p:embeddedFont>
    <p:embeddedFont>
      <p:font typeface="Roboto Light"/>
      <p:regular r:id="rId30"/>
      <p:bold r:id="rId31"/>
      <p:italic r:id="rId32"/>
      <p:boldItalic r:id="rId3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pos="428">
          <p15:clr>
            <a:srgbClr val="747775"/>
          </p15:clr>
        </p15:guide>
        <p15:guide id="4" pos="5332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  <p:guide pos="428"/>
        <p:guide pos="5332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Thin-italic.fntdata"/><Relationship Id="rId22" Type="http://schemas.openxmlformats.org/officeDocument/2006/relationships/font" Target="fonts/Roboto-regular.fntdata"/><Relationship Id="rId21" Type="http://schemas.openxmlformats.org/officeDocument/2006/relationships/font" Target="fonts/RobotoThin-boldItalic.fntdata"/><Relationship Id="rId24" Type="http://schemas.openxmlformats.org/officeDocument/2006/relationships/font" Target="fonts/Roboto-italic.fntdata"/><Relationship Id="rId23" Type="http://schemas.openxmlformats.org/officeDocument/2006/relationships/font" Target="fonts/Roboto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font" Target="fonts/RobotoMedium-regular.fntdata"/><Relationship Id="rId25" Type="http://schemas.openxmlformats.org/officeDocument/2006/relationships/font" Target="fonts/Roboto-boldItalic.fntdata"/><Relationship Id="rId28" Type="http://schemas.openxmlformats.org/officeDocument/2006/relationships/font" Target="fonts/RobotoMedium-italic.fntdata"/><Relationship Id="rId27" Type="http://schemas.openxmlformats.org/officeDocument/2006/relationships/font" Target="fonts/RobotoMedium-bold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font" Target="fonts/RobotoMedium-bold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RobotoLight-bold.fntdata"/><Relationship Id="rId30" Type="http://schemas.openxmlformats.org/officeDocument/2006/relationships/font" Target="fonts/RobotoLight-regular.fntdata"/><Relationship Id="rId11" Type="http://schemas.openxmlformats.org/officeDocument/2006/relationships/slide" Target="slides/slide5.xml"/><Relationship Id="rId33" Type="http://schemas.openxmlformats.org/officeDocument/2006/relationships/font" Target="fonts/RobotoLight-boldItalic.fntdata"/><Relationship Id="rId10" Type="http://schemas.openxmlformats.org/officeDocument/2006/relationships/slide" Target="slides/slide4.xml"/><Relationship Id="rId32" Type="http://schemas.openxmlformats.org/officeDocument/2006/relationships/font" Target="fonts/RobotoLight-italic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font" Target="fonts/RobotoThin-bold.fntdata"/><Relationship Id="rId18" Type="http://schemas.openxmlformats.org/officeDocument/2006/relationships/font" Target="fonts/RobotoThin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3faafe696b3_76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3faafe696b3_76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g409e980183d_1_1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5" name="Google Shape;465;g409e980183d_1_1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8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g409e980183d_1_24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60" name="Google Shape;560;g409e980183d_1_24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38a863b10a2_0_2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38a863b10a2_0_2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Roboto"/>
              <a:buChar char="●"/>
            </a:pPr>
            <a:r>
              <a:rPr lang="en" sz="9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Skylo was founded in 2017 to solve a very big connectivity problem that shows up in 3 distinct ways</a:t>
            </a:r>
            <a:endParaRPr sz="9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285750" lvl="0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Roboto"/>
              <a:buAutoNum type="arabicPeriod"/>
            </a:pPr>
            <a:r>
              <a:rPr lang="en" sz="9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Mobile Carriers around the world have focused their network build out in areas of greatest population density.  That makes sense but it has left 85% of the global surface uncovered</a:t>
            </a:r>
            <a:endParaRPr sz="9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285750" lvl="0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Roboto"/>
              <a:buAutoNum type="arabicPeriod"/>
            </a:pPr>
            <a:r>
              <a:rPr lang="en" sz="9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Historically, satellite networks and mobile networks have not worked well together.</a:t>
            </a:r>
            <a:endParaRPr sz="9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285750" lvl="0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Roboto"/>
              <a:buAutoNum type="arabicPeriod"/>
            </a:pPr>
            <a:r>
              <a:rPr lang="en" sz="9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Satellite connectivity has historically required custom hardware which was expensive and meant you had to carry an additional device.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faafe696b3_76_1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3faafe696b3_76_1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3faafe696b3_76_1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3faafe696b3_76_1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409e971e10b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409e971e10b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38a863b10a2_0_4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38a863b10a2_0_4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409e971e10b_1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9" name="Google Shape;339;g409e971e10b_1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409e980183d_1_2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Google Shape;354;g409e980183d_1_2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409e971e10b_1_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" name="Google Shape;429;g409e971e10b_1_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7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title">
  <p:cSld name="TITLE">
    <p:spTree>
      <p:nvGrpSpPr>
        <p:cNvPr id="7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Slides with (black) footer 2">
  <p:cSld name="TITLE_1_4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/>
          <p:nvPr/>
        </p:nvSpPr>
        <p:spPr>
          <a:xfrm>
            <a:off x="7859407" y="4779215"/>
            <a:ext cx="6615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b="0" i="0" lang="en" sz="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 b="0" i="0" sz="800" u="none" cap="none" strike="noStrike">
              <a:solidFill>
                <a:srgbClr val="4D505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rgbClr val="4D505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0" name="Google Shape;50;p11"/>
          <p:cNvSpPr txBox="1"/>
          <p:nvPr/>
        </p:nvSpPr>
        <p:spPr>
          <a:xfrm>
            <a:off x="694470" y="4765765"/>
            <a:ext cx="1762500" cy="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en" sz="600" u="none" cap="none" strike="noStrike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rPr>
              <a:t>Skylo Technologies, Inc. | Confidential &amp; Proprietary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Skylo Technologies | LinkedIn" id="51" name="Google Shape;51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115544" y="4735489"/>
            <a:ext cx="192732" cy="1927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Slides with (black) footer 5">
  <p:cSld name="TITLE_1_6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/>
        </p:nvSpPr>
        <p:spPr>
          <a:xfrm>
            <a:off x="7859407" y="4779215"/>
            <a:ext cx="6615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b="0" i="0" lang="en" sz="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 b="0" i="0" sz="800" u="none" cap="none" strike="noStrike">
              <a:solidFill>
                <a:srgbClr val="4D505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rgbClr val="4D505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4" name="Google Shape;54;p12"/>
          <p:cNvSpPr txBox="1"/>
          <p:nvPr/>
        </p:nvSpPr>
        <p:spPr>
          <a:xfrm>
            <a:off x="694470" y="4765765"/>
            <a:ext cx="1762500" cy="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en" sz="600" u="none" cap="none" strike="noStrike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rPr>
              <a:t>Skylo Technologies, Inc.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Skylo Technologies | LinkedIn" id="55" name="Google Shape;55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115544" y="4735489"/>
            <a:ext cx="192732" cy="1927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Slides with (black) footer 3">
  <p:cSld name="TITLE_1_7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3"/>
          <p:cNvSpPr txBox="1"/>
          <p:nvPr/>
        </p:nvSpPr>
        <p:spPr>
          <a:xfrm>
            <a:off x="7859407" y="4779215"/>
            <a:ext cx="6615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b="0" i="0" lang="en" sz="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 b="0" i="0" sz="800" u="none" cap="none" strike="noStrike">
              <a:solidFill>
                <a:srgbClr val="4D505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rgbClr val="4D505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694470" y="4765765"/>
            <a:ext cx="1762500" cy="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en" sz="600" u="none" cap="none" strike="noStrike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rPr>
              <a:t>Skylo Technologies, Inc. 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Skylo Technologies | LinkedIn" id="59" name="Google Shape;59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115544" y="4735489"/>
            <a:ext cx="192732" cy="1927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Slides with (black) footer 4">
  <p:cSld name="TITLE_1_8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/>
        </p:nvSpPr>
        <p:spPr>
          <a:xfrm>
            <a:off x="7859407" y="4779215"/>
            <a:ext cx="6615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b="0" i="0" lang="en" sz="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 b="0" i="0" sz="800" u="none" cap="none" strike="noStrike">
              <a:solidFill>
                <a:srgbClr val="4D505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rgbClr val="4D505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2" name="Google Shape;62;p14"/>
          <p:cNvSpPr txBox="1"/>
          <p:nvPr/>
        </p:nvSpPr>
        <p:spPr>
          <a:xfrm>
            <a:off x="694470" y="4765765"/>
            <a:ext cx="1762500" cy="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en" sz="600" u="none" cap="none" strike="noStrike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rPr>
              <a:t>Skylo Technologies, Inc.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Skylo Technologies | LinkedIn" id="63" name="Google Shape;63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115544" y="4735489"/>
            <a:ext cx="192732" cy="1927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Slides with (black) footer 10">
  <p:cSld name="TITLE_1_13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/>
        </p:nvSpPr>
        <p:spPr>
          <a:xfrm>
            <a:off x="7859407" y="4779215"/>
            <a:ext cx="6615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b="0" i="0" lang="en" sz="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 b="0" i="0" sz="800" u="none" cap="none" strike="noStrike">
              <a:solidFill>
                <a:srgbClr val="4D505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rgbClr val="4D505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6" name="Google Shape;66;p15"/>
          <p:cNvSpPr txBox="1"/>
          <p:nvPr/>
        </p:nvSpPr>
        <p:spPr>
          <a:xfrm>
            <a:off x="694470" y="4765765"/>
            <a:ext cx="1762500" cy="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en" sz="600" u="none" cap="none" strike="noStrike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rPr>
              <a:t>Skylo Technologies, Inc. | Confidential &amp; Proprietary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Skylo Technologies | LinkedIn" id="67" name="Google Shape;67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115544" y="4735489"/>
            <a:ext cx="192732" cy="1927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Slides with (black) footer 6">
  <p:cSld name="TITLE_1_14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/>
          <p:nvPr/>
        </p:nvSpPr>
        <p:spPr>
          <a:xfrm>
            <a:off x="7859407" y="4779215"/>
            <a:ext cx="6615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b="0" i="0" lang="en" sz="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 b="0" i="0" sz="800" u="none" cap="none" strike="noStrike">
              <a:solidFill>
                <a:srgbClr val="4D505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rgbClr val="4D505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0" name="Google Shape;70;p16"/>
          <p:cNvSpPr txBox="1"/>
          <p:nvPr/>
        </p:nvSpPr>
        <p:spPr>
          <a:xfrm>
            <a:off x="694470" y="4765765"/>
            <a:ext cx="1762500" cy="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en" sz="600" u="none" cap="none" strike="noStrike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rPr>
              <a:t>Skylo Technologies, Inc. | Confidential &amp; Proprietary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Skylo Technologies | LinkedIn" id="71" name="Google Shape;71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115544" y="4735489"/>
            <a:ext cx="192732" cy="1927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inimal Brand Light - Gradient">
  <p:cSld name="TITLE_1_1_1">
    <p:bg>
      <p:bgPr>
        <a:gradFill>
          <a:gsLst>
            <a:gs pos="0">
              <a:srgbClr val="FFFFFF">
                <a:alpha val="0"/>
              </a:srgbClr>
            </a:gs>
            <a:gs pos="12000">
              <a:srgbClr val="FFFFFF">
                <a:alpha val="0"/>
              </a:srgbClr>
            </a:gs>
            <a:gs pos="73000">
              <a:srgbClr val="EFEFEF"/>
            </a:gs>
            <a:gs pos="100000">
              <a:srgbClr val="EFEFEF"/>
            </a:gs>
          </a:gsLst>
          <a:lin ang="0" scaled="0"/>
        </a:gradFill>
      </p:bgPr>
    </p:bg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7"/>
          <p:cNvSpPr txBox="1"/>
          <p:nvPr/>
        </p:nvSpPr>
        <p:spPr>
          <a:xfrm>
            <a:off x="7859407" y="4779215"/>
            <a:ext cx="6615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b="0" i="0" lang="en" sz="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 b="0" i="0" sz="800" u="none" cap="none" strike="noStrike">
              <a:solidFill>
                <a:srgbClr val="4D505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rgbClr val="4D505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4" name="Google Shape;74;p17"/>
          <p:cNvSpPr txBox="1"/>
          <p:nvPr/>
        </p:nvSpPr>
        <p:spPr>
          <a:xfrm>
            <a:off x="694470" y="4765765"/>
            <a:ext cx="1762500" cy="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en" sz="6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Skylo Technologies, Inc. | Confidential &amp; Proprietary</a:t>
            </a:r>
            <a:endParaRPr b="0" i="0" sz="11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Skylo Technologies | LinkedIn" id="75" name="Google Shape;75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115544" y="4735489"/>
            <a:ext cx="192732" cy="192732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7"/>
          <p:cNvSpPr txBox="1"/>
          <p:nvPr>
            <p:ph type="title"/>
          </p:nvPr>
        </p:nvSpPr>
        <p:spPr>
          <a:xfrm>
            <a:off x="554100" y="525050"/>
            <a:ext cx="7883400" cy="49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b="1" sz="22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7"/>
          <p:cNvSpPr txBox="1"/>
          <p:nvPr>
            <p:ph idx="1" type="subTitle"/>
          </p:nvPr>
        </p:nvSpPr>
        <p:spPr>
          <a:xfrm>
            <a:off x="554100" y="374550"/>
            <a:ext cx="3965100" cy="33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Font typeface="Roboto"/>
              <a:buNone/>
              <a:defRPr sz="800"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78" name="Google Shape;78;p17"/>
          <p:cNvSpPr txBox="1"/>
          <p:nvPr>
            <p:ph idx="2" type="body"/>
          </p:nvPr>
        </p:nvSpPr>
        <p:spPr>
          <a:xfrm>
            <a:off x="615000" y="952988"/>
            <a:ext cx="7761600" cy="342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inimal Brand Light">
  <p:cSld name="TITLE_1_1_1_1">
    <p:bg>
      <p:bgPr>
        <a:solidFill>
          <a:srgbClr val="E7E6E5"/>
        </a:solid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8"/>
          <p:cNvSpPr txBox="1"/>
          <p:nvPr/>
        </p:nvSpPr>
        <p:spPr>
          <a:xfrm>
            <a:off x="7859407" y="4779215"/>
            <a:ext cx="6615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b="0" i="0" lang="en" sz="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 b="0" i="0" sz="800" u="none" cap="none" strike="noStrike">
              <a:solidFill>
                <a:srgbClr val="4D505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rgbClr val="4D505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1" name="Google Shape;81;p18"/>
          <p:cNvSpPr txBox="1"/>
          <p:nvPr/>
        </p:nvSpPr>
        <p:spPr>
          <a:xfrm>
            <a:off x="694470" y="4765765"/>
            <a:ext cx="1762500" cy="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en" sz="6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Skylo Technologies, Inc. | Confidential &amp; Proprietary</a:t>
            </a:r>
            <a:endParaRPr b="0" i="0" sz="11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Skylo Technologies | LinkedIn" id="82" name="Google Shape;82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115544" y="4735489"/>
            <a:ext cx="192732" cy="192732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8"/>
          <p:cNvSpPr txBox="1"/>
          <p:nvPr/>
        </p:nvSpPr>
        <p:spPr>
          <a:xfrm>
            <a:off x="608800" y="429275"/>
            <a:ext cx="4495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18"/>
          <p:cNvSpPr txBox="1"/>
          <p:nvPr>
            <p:ph type="title"/>
          </p:nvPr>
        </p:nvSpPr>
        <p:spPr>
          <a:xfrm>
            <a:off x="554100" y="525050"/>
            <a:ext cx="7883400" cy="49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  <a:defRPr b="1" sz="2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subTitle"/>
          </p:nvPr>
        </p:nvSpPr>
        <p:spPr>
          <a:xfrm>
            <a:off x="554100" y="374550"/>
            <a:ext cx="3965100" cy="33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Font typeface="Roboto"/>
              <a:buNone/>
              <a:defRPr sz="800"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Roboto"/>
              <a:buNone/>
              <a:defRPr sz="1000"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Roboto"/>
              <a:buNone/>
              <a:defRPr sz="1000"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Roboto"/>
              <a:buNone/>
              <a:defRPr sz="1000"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Roboto"/>
              <a:buNone/>
              <a:defRPr sz="1000"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Roboto"/>
              <a:buNone/>
              <a:defRPr sz="1000"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Roboto"/>
              <a:buNone/>
              <a:defRPr sz="1000"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Roboto"/>
              <a:buNone/>
              <a:defRPr sz="1000"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Roboto"/>
              <a:buNone/>
              <a:defRPr sz="1000"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15000" y="952988"/>
            <a:ext cx="7761600" cy="342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Slides with (black) footer 7">
  <p:cSld name="TITLE_1_15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9"/>
          <p:cNvSpPr txBox="1"/>
          <p:nvPr/>
        </p:nvSpPr>
        <p:spPr>
          <a:xfrm>
            <a:off x="7859407" y="4779215"/>
            <a:ext cx="6615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b="0" i="0" lang="en" sz="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 b="0" i="0" sz="800" u="none" cap="none" strike="noStrike">
              <a:solidFill>
                <a:srgbClr val="4D505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rgbClr val="4D505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9" name="Google Shape;89;p19"/>
          <p:cNvSpPr txBox="1"/>
          <p:nvPr/>
        </p:nvSpPr>
        <p:spPr>
          <a:xfrm>
            <a:off x="694470" y="4765765"/>
            <a:ext cx="1762500" cy="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en" sz="600" u="none" cap="none" strike="noStrike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rPr>
              <a:t>Skylo Technologies, Inc. | Confidential &amp; Proprietary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Skylo Technologies | LinkedIn" id="90" name="Google Shape;90;p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115544" y="4735489"/>
            <a:ext cx="192732" cy="1927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Slides with (black) footer 8">
  <p:cSld name="TITLE_1_16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0"/>
          <p:cNvSpPr txBox="1"/>
          <p:nvPr/>
        </p:nvSpPr>
        <p:spPr>
          <a:xfrm>
            <a:off x="7859407" y="4779215"/>
            <a:ext cx="6615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b="0" i="0" lang="en" sz="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 b="0" i="0" sz="800" u="none" cap="none" strike="noStrike">
              <a:solidFill>
                <a:srgbClr val="4D505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rgbClr val="4D505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3" name="Google Shape;93;p20"/>
          <p:cNvSpPr txBox="1"/>
          <p:nvPr/>
        </p:nvSpPr>
        <p:spPr>
          <a:xfrm>
            <a:off x="694470" y="4765765"/>
            <a:ext cx="1762500" cy="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en" sz="600" u="none" cap="none" strike="noStrike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rPr>
              <a:t>Skylo Technologies, Inc. | Confidential &amp; Proprietary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Skylo Technologies | LinkedIn" id="94" name="Google Shape;94;p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115544" y="4735489"/>
            <a:ext cx="192732" cy="1927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White background">
  <p:cSld name="TITLE_1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3"/>
          <p:cNvSpPr txBox="1"/>
          <p:nvPr/>
        </p:nvSpPr>
        <p:spPr>
          <a:xfrm>
            <a:off x="7859407" y="4779215"/>
            <a:ext cx="6615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b="0" i="0" lang="en" sz="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 b="0" i="0" sz="800" u="none" cap="none" strike="noStrike">
              <a:solidFill>
                <a:srgbClr val="4D505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rgbClr val="4D505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" name="Google Shape;10;p3"/>
          <p:cNvSpPr txBox="1"/>
          <p:nvPr/>
        </p:nvSpPr>
        <p:spPr>
          <a:xfrm>
            <a:off x="694470" y="4765765"/>
            <a:ext cx="1762500" cy="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en" sz="600" u="none" cap="none" strike="noStrike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rPr>
              <a:t>Skylo Technologies, Inc.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Skylo Technologies | LinkedIn" id="11" name="Google Shape;11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115544" y="4735489"/>
            <a:ext cx="192732" cy="192732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3"/>
          <p:cNvSpPr txBox="1"/>
          <p:nvPr>
            <p:ph idx="1" type="body"/>
          </p:nvPr>
        </p:nvSpPr>
        <p:spPr>
          <a:xfrm>
            <a:off x="679625" y="1266575"/>
            <a:ext cx="7784700" cy="321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17500" lvl="0" marL="4572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1400"/>
              <a:buFont typeface="Roboto Light"/>
              <a:buChar char="●"/>
              <a:defRPr>
                <a:solidFill>
                  <a:srgbClr val="4D505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17500" lvl="1" marL="914400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Clr>
                <a:srgbClr val="4D5056"/>
              </a:buClr>
              <a:buSzPts val="1400"/>
              <a:buFont typeface="Roboto Light"/>
              <a:buChar char="○"/>
              <a:defRPr>
                <a:solidFill>
                  <a:srgbClr val="4D5056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indent="-317500" lvl="2" marL="1371600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Clr>
                <a:srgbClr val="4D5056"/>
              </a:buClr>
              <a:buSzPts val="1400"/>
              <a:buFont typeface="Roboto Light"/>
              <a:buChar char="■"/>
              <a:defRPr>
                <a:solidFill>
                  <a:srgbClr val="4D5056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indent="-317500" lvl="3" marL="1828800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Clr>
                <a:srgbClr val="4D5056"/>
              </a:buClr>
              <a:buSzPts val="1400"/>
              <a:buFont typeface="Roboto Light"/>
              <a:buChar char="●"/>
              <a:defRPr>
                <a:solidFill>
                  <a:srgbClr val="4D5056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indent="-317500" lvl="4" marL="2286000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Clr>
                <a:srgbClr val="4D5056"/>
              </a:buClr>
              <a:buSzPts val="1400"/>
              <a:buFont typeface="Roboto Light"/>
              <a:buChar char="○"/>
              <a:defRPr>
                <a:solidFill>
                  <a:srgbClr val="4D5056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indent="-317500" lvl="5" marL="2743200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Clr>
                <a:srgbClr val="4D5056"/>
              </a:buClr>
              <a:buSzPts val="1400"/>
              <a:buFont typeface="Roboto Light"/>
              <a:buChar char="■"/>
              <a:defRPr>
                <a:solidFill>
                  <a:srgbClr val="4D5056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indent="-317500" lvl="6" marL="3200400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Clr>
                <a:srgbClr val="4D5056"/>
              </a:buClr>
              <a:buSzPts val="1400"/>
              <a:buFont typeface="Roboto Light"/>
              <a:buChar char="●"/>
              <a:defRPr>
                <a:solidFill>
                  <a:srgbClr val="4D5056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indent="-317500" lvl="7" marL="3657600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Clr>
                <a:srgbClr val="4D5056"/>
              </a:buClr>
              <a:buSzPts val="1400"/>
              <a:buFont typeface="Roboto Light"/>
              <a:buChar char="○"/>
              <a:defRPr>
                <a:solidFill>
                  <a:srgbClr val="4D5056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indent="-317500" lvl="8" marL="4114800">
              <a:lnSpc>
                <a:spcPct val="150000"/>
              </a:lnSpc>
              <a:spcBef>
                <a:spcPts val="50"/>
              </a:spcBef>
              <a:spcAft>
                <a:spcPts val="50"/>
              </a:spcAft>
              <a:buClr>
                <a:srgbClr val="4D5056"/>
              </a:buClr>
              <a:buSzPts val="1400"/>
              <a:buFont typeface="Roboto Light"/>
              <a:buChar char="■"/>
              <a:defRPr>
                <a:solidFill>
                  <a:srgbClr val="4D5056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/>
        </p:txBody>
      </p:sp>
      <p:sp>
        <p:nvSpPr>
          <p:cNvPr id="13" name="Google Shape;13;p3"/>
          <p:cNvSpPr txBox="1"/>
          <p:nvPr>
            <p:ph idx="2" type="subTitle"/>
          </p:nvPr>
        </p:nvSpPr>
        <p:spPr>
          <a:xfrm>
            <a:off x="696386" y="533400"/>
            <a:ext cx="24624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sz="8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sz="8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sz="8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sz="8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sz="8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sz="8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sz="8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sz="8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sz="8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14" name="Google Shape;14;p3"/>
          <p:cNvSpPr txBox="1"/>
          <p:nvPr>
            <p:ph type="title"/>
          </p:nvPr>
        </p:nvSpPr>
        <p:spPr>
          <a:xfrm>
            <a:off x="679250" y="743300"/>
            <a:ext cx="7784700" cy="39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sz="22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sz="22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sz="22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sz="22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sz="22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sz="22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sz="22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sz="22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sz="22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inimal Brand White">
  <p:cSld name="TITLE_1_17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/>
          <p:nvPr/>
        </p:nvSpPr>
        <p:spPr>
          <a:xfrm>
            <a:off x="7859407" y="4779215"/>
            <a:ext cx="6615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b="0" i="0" lang="en" sz="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 b="0" i="0" sz="800" u="none" cap="none" strike="noStrike">
              <a:solidFill>
                <a:srgbClr val="4D505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rgbClr val="4D505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7" name="Google Shape;97;p21"/>
          <p:cNvSpPr txBox="1"/>
          <p:nvPr/>
        </p:nvSpPr>
        <p:spPr>
          <a:xfrm>
            <a:off x="694470" y="4765765"/>
            <a:ext cx="1762500" cy="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en" sz="6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Skylo Technologies, Inc. | Confidential &amp; Proprietary</a:t>
            </a:r>
            <a:endParaRPr b="0" i="0" sz="11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Skylo Technologies | LinkedIn" id="98" name="Google Shape;98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115544" y="4735489"/>
            <a:ext cx="192732" cy="192732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21"/>
          <p:cNvSpPr txBox="1"/>
          <p:nvPr>
            <p:ph type="title"/>
          </p:nvPr>
        </p:nvSpPr>
        <p:spPr>
          <a:xfrm>
            <a:off x="554100" y="525050"/>
            <a:ext cx="7883400" cy="49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Roboto"/>
              <a:buNone/>
              <a:defRPr b="1" sz="2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1"/>
          <p:cNvSpPr txBox="1"/>
          <p:nvPr>
            <p:ph idx="1" type="subTitle"/>
          </p:nvPr>
        </p:nvSpPr>
        <p:spPr>
          <a:xfrm>
            <a:off x="554100" y="374550"/>
            <a:ext cx="3965100" cy="33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Font typeface="Roboto"/>
              <a:buNone/>
              <a:defRPr sz="800"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Roboto"/>
              <a:buNone/>
              <a:defRPr sz="1000"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Roboto"/>
              <a:buNone/>
              <a:defRPr sz="1000"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Roboto"/>
              <a:buNone/>
              <a:defRPr sz="1000"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Roboto"/>
              <a:buNone/>
              <a:defRPr sz="1000"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Roboto"/>
              <a:buNone/>
              <a:defRPr sz="1000"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Roboto"/>
              <a:buNone/>
              <a:defRPr sz="1000"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Roboto"/>
              <a:buNone/>
              <a:defRPr sz="1000"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Roboto"/>
              <a:buNone/>
              <a:defRPr sz="1000"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101" name="Google Shape;101;p21"/>
          <p:cNvSpPr txBox="1"/>
          <p:nvPr>
            <p:ph idx="2" type="body"/>
          </p:nvPr>
        </p:nvSpPr>
        <p:spPr>
          <a:xfrm>
            <a:off x="615000" y="952988"/>
            <a:ext cx="7761600" cy="342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inimal Brand Dark">
  <p:cSld name="TITLE_1_1_1_1_1">
    <p:bg>
      <p:bgPr>
        <a:solidFill>
          <a:srgbClr val="101D35"/>
        </a:solid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2"/>
          <p:cNvSpPr txBox="1"/>
          <p:nvPr/>
        </p:nvSpPr>
        <p:spPr>
          <a:xfrm>
            <a:off x="7859407" y="4779215"/>
            <a:ext cx="6615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b="0" i="0" lang="en" sz="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 b="0" i="0" sz="800" u="none" cap="none" strike="noStrik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4" name="Google Shape;104;p22"/>
          <p:cNvSpPr txBox="1"/>
          <p:nvPr/>
        </p:nvSpPr>
        <p:spPr>
          <a:xfrm>
            <a:off x="694470" y="4765765"/>
            <a:ext cx="1762500" cy="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en" sz="6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Skylo Technologies, Inc. | Confidential &amp; Proprietary</a:t>
            </a:r>
            <a:endParaRPr b="0" i="0" sz="11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Skylo Technologies | LinkedIn" id="105" name="Google Shape;105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115544" y="4735489"/>
            <a:ext cx="192732" cy="192732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22"/>
          <p:cNvSpPr txBox="1"/>
          <p:nvPr>
            <p:ph type="title"/>
          </p:nvPr>
        </p:nvSpPr>
        <p:spPr>
          <a:xfrm>
            <a:off x="554100" y="525050"/>
            <a:ext cx="7883400" cy="49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Roboto"/>
              <a:buNone/>
              <a:defRPr b="1" sz="2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7" name="Google Shape;107;p22"/>
          <p:cNvSpPr txBox="1"/>
          <p:nvPr>
            <p:ph idx="1" type="subTitle"/>
          </p:nvPr>
        </p:nvSpPr>
        <p:spPr>
          <a:xfrm>
            <a:off x="554100" y="374550"/>
            <a:ext cx="3965100" cy="33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Roboto"/>
              <a:buNone/>
              <a:defRPr sz="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oboto"/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oboto"/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oboto"/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oboto"/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oboto"/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oboto"/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oboto"/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oboto"/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108" name="Google Shape;108;p22"/>
          <p:cNvSpPr txBox="1"/>
          <p:nvPr>
            <p:ph idx="2" type="body"/>
          </p:nvPr>
        </p:nvSpPr>
        <p:spPr>
          <a:xfrm>
            <a:off x="615000" y="952988"/>
            <a:ext cx="7761600" cy="342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●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○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■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●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○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■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●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○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■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3 1">
  <p:cSld name="TITLE_7_1"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3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Char char="●"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23"/>
          <p:cNvSpPr txBox="1"/>
          <p:nvPr>
            <p:ph idx="1" type="subTitle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12" name="Google Shape;112;p23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3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3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Slides with (black) footer 9">
  <p:cSld name="TITLE_1_19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4"/>
          <p:cNvSpPr txBox="1"/>
          <p:nvPr/>
        </p:nvSpPr>
        <p:spPr>
          <a:xfrm>
            <a:off x="7859407" y="4779215"/>
            <a:ext cx="6615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b="0" i="0" lang="en" sz="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 b="0" i="0" sz="800" u="none" cap="none" strike="noStrike">
              <a:solidFill>
                <a:srgbClr val="4D505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rgbClr val="4D505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7" name="Google Shape;117;p24"/>
          <p:cNvSpPr txBox="1"/>
          <p:nvPr/>
        </p:nvSpPr>
        <p:spPr>
          <a:xfrm>
            <a:off x="694470" y="4765765"/>
            <a:ext cx="1762500" cy="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en" sz="600" u="none" cap="none" strike="noStrike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rPr>
              <a:t>Skylo Technologies, Inc. | Confidential &amp; Proprietary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Skylo Technologies | LinkedIn" id="118" name="Google Shape;118;p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115544" y="4735489"/>
            <a:ext cx="192732" cy="1927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Slides with (black) footer 11">
  <p:cSld name="TITLE_1_20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5"/>
          <p:cNvSpPr txBox="1"/>
          <p:nvPr/>
        </p:nvSpPr>
        <p:spPr>
          <a:xfrm>
            <a:off x="7859407" y="4779215"/>
            <a:ext cx="6615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b="0" i="0" lang="en" sz="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 b="0" i="0" sz="800" u="none" cap="none" strike="noStrike">
              <a:solidFill>
                <a:srgbClr val="4D505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rgbClr val="4D505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1" name="Google Shape;121;p25"/>
          <p:cNvSpPr txBox="1"/>
          <p:nvPr/>
        </p:nvSpPr>
        <p:spPr>
          <a:xfrm>
            <a:off x="694470" y="4765765"/>
            <a:ext cx="1762500" cy="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en" sz="600" u="none" cap="none" strike="noStrike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rPr>
              <a:t>Skylo Technologies, Inc. | Confidential &amp; Proprietary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Skylo Technologies | LinkedIn" id="122" name="Google Shape;122;p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115544" y="4735489"/>
            <a:ext cx="192732" cy="1927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Slides with (black) footer 2 1">
  <p:cSld name="TITLE_1_3_15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6"/>
          <p:cNvSpPr txBox="1"/>
          <p:nvPr/>
        </p:nvSpPr>
        <p:spPr>
          <a:xfrm>
            <a:off x="7859407" y="4779215"/>
            <a:ext cx="6615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b="0" i="0" lang="en" sz="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 b="0" i="0" sz="800" u="none" cap="none" strike="noStrike">
              <a:solidFill>
                <a:srgbClr val="4D505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rgbClr val="4D505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5" name="Google Shape;125;p26"/>
          <p:cNvSpPr txBox="1"/>
          <p:nvPr/>
        </p:nvSpPr>
        <p:spPr>
          <a:xfrm>
            <a:off x="694470" y="4765765"/>
            <a:ext cx="1762500" cy="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en" sz="600" u="none" cap="none" strike="noStrike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rPr>
              <a:t>Skylo Technologies, Inc. | Confidential &amp; Proprietary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Skylo Technologies | LinkedIn" id="126" name="Google Shape;126;p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115544" y="4735489"/>
            <a:ext cx="192732" cy="1927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White background 9">
  <p:cSld name="TITLE_1_31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7"/>
          <p:cNvSpPr txBox="1"/>
          <p:nvPr/>
        </p:nvSpPr>
        <p:spPr>
          <a:xfrm>
            <a:off x="7859407" y="4779215"/>
            <a:ext cx="6615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b="0" i="0" lang="en" sz="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 b="0" i="0" sz="800" u="none" cap="none" strike="noStrike">
              <a:solidFill>
                <a:srgbClr val="4D505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rgbClr val="4D505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9" name="Google Shape;129;p27"/>
          <p:cNvSpPr txBox="1"/>
          <p:nvPr/>
        </p:nvSpPr>
        <p:spPr>
          <a:xfrm>
            <a:off x="694470" y="4765765"/>
            <a:ext cx="1762500" cy="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en" sz="600" u="none" cap="none" strike="noStrike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rPr>
              <a:t>Skylo Technologies, Inc. | Confidential &amp; Proprietary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Skylo Technologies | LinkedIn" id="130" name="Google Shape;130;p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115544" y="4735489"/>
            <a:ext cx="192732" cy="192732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27"/>
          <p:cNvSpPr txBox="1"/>
          <p:nvPr>
            <p:ph idx="1" type="body"/>
          </p:nvPr>
        </p:nvSpPr>
        <p:spPr>
          <a:xfrm>
            <a:off x="679625" y="1266575"/>
            <a:ext cx="7784700" cy="321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17500" lvl="0" marL="4572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Light"/>
              <a:buChar char="●"/>
              <a:defRPr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17500" lvl="1" marL="914400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SzPts val="1400"/>
              <a:buFont typeface="Roboto Light"/>
              <a:buChar char="○"/>
              <a:defRPr>
                <a:latin typeface="Roboto Light"/>
                <a:ea typeface="Roboto Light"/>
                <a:cs typeface="Roboto Light"/>
                <a:sym typeface="Roboto Light"/>
              </a:defRPr>
            </a:lvl2pPr>
            <a:lvl3pPr indent="-317500" lvl="2" marL="1371600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SzPts val="1400"/>
              <a:buFont typeface="Roboto Light"/>
              <a:buChar char="■"/>
              <a:defRPr>
                <a:latin typeface="Roboto Light"/>
                <a:ea typeface="Roboto Light"/>
                <a:cs typeface="Roboto Light"/>
                <a:sym typeface="Roboto Light"/>
              </a:defRPr>
            </a:lvl3pPr>
            <a:lvl4pPr indent="-317500" lvl="3" marL="1828800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SzPts val="1400"/>
              <a:buFont typeface="Roboto Light"/>
              <a:buChar char="●"/>
              <a:defRPr>
                <a:latin typeface="Roboto Light"/>
                <a:ea typeface="Roboto Light"/>
                <a:cs typeface="Roboto Light"/>
                <a:sym typeface="Roboto Light"/>
              </a:defRPr>
            </a:lvl4pPr>
            <a:lvl5pPr indent="-317500" lvl="4" marL="2286000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SzPts val="1400"/>
              <a:buFont typeface="Roboto Light"/>
              <a:buChar char="○"/>
              <a:defRPr>
                <a:latin typeface="Roboto Light"/>
                <a:ea typeface="Roboto Light"/>
                <a:cs typeface="Roboto Light"/>
                <a:sym typeface="Roboto Light"/>
              </a:defRPr>
            </a:lvl5pPr>
            <a:lvl6pPr indent="-317500" lvl="5" marL="2743200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SzPts val="1400"/>
              <a:buFont typeface="Roboto Light"/>
              <a:buChar char="■"/>
              <a:defRPr>
                <a:latin typeface="Roboto Light"/>
                <a:ea typeface="Roboto Light"/>
                <a:cs typeface="Roboto Light"/>
                <a:sym typeface="Roboto Light"/>
              </a:defRPr>
            </a:lvl6pPr>
            <a:lvl7pPr indent="-317500" lvl="6" marL="3200400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SzPts val="1400"/>
              <a:buFont typeface="Roboto Light"/>
              <a:buChar char="●"/>
              <a:defRPr>
                <a:latin typeface="Roboto Light"/>
                <a:ea typeface="Roboto Light"/>
                <a:cs typeface="Roboto Light"/>
                <a:sym typeface="Roboto Light"/>
              </a:defRPr>
            </a:lvl7pPr>
            <a:lvl8pPr indent="-317500" lvl="7" marL="3657600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SzPts val="1400"/>
              <a:buFont typeface="Roboto Light"/>
              <a:buChar char="○"/>
              <a:defRPr>
                <a:latin typeface="Roboto Light"/>
                <a:ea typeface="Roboto Light"/>
                <a:cs typeface="Roboto Light"/>
                <a:sym typeface="Roboto Light"/>
              </a:defRPr>
            </a:lvl8pPr>
            <a:lvl9pPr indent="-317500" lvl="8" marL="4114800">
              <a:lnSpc>
                <a:spcPct val="150000"/>
              </a:lnSpc>
              <a:spcBef>
                <a:spcPts val="50"/>
              </a:spcBef>
              <a:spcAft>
                <a:spcPts val="50"/>
              </a:spcAft>
              <a:buSzPts val="1400"/>
              <a:buFont typeface="Roboto Light"/>
              <a:buChar char="■"/>
              <a:defRPr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/>
        </p:txBody>
      </p:sp>
      <p:sp>
        <p:nvSpPr>
          <p:cNvPr id="132" name="Google Shape;132;p27"/>
          <p:cNvSpPr txBox="1"/>
          <p:nvPr>
            <p:ph idx="2" type="subTitle"/>
          </p:nvPr>
        </p:nvSpPr>
        <p:spPr>
          <a:xfrm>
            <a:off x="696386" y="533400"/>
            <a:ext cx="24624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sz="8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sz="8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sz="8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sz="8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sz="8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sz="8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sz="8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sz="8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sz="8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133" name="Google Shape;133;p27"/>
          <p:cNvSpPr txBox="1"/>
          <p:nvPr>
            <p:ph type="title"/>
          </p:nvPr>
        </p:nvSpPr>
        <p:spPr>
          <a:xfrm>
            <a:off x="679250" y="743300"/>
            <a:ext cx="7784700" cy="39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sz="22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sz="22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sz="22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sz="22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sz="22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sz="22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sz="22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sz="22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sz="22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enerated Slide 1_1_1_TITLEANDBULLETS_F">
  <p:cSld name="TITLE_AND_BODY_2_1_1_1_1_1_1_1_1"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8"/>
          <p:cNvSpPr txBox="1"/>
          <p:nvPr>
            <p:ph type="title"/>
          </p:nvPr>
        </p:nvSpPr>
        <p:spPr>
          <a:xfrm>
            <a:off x="350350" y="226400"/>
            <a:ext cx="3505500" cy="109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36" name="Google Shape;136;p28"/>
          <p:cNvSpPr txBox="1"/>
          <p:nvPr>
            <p:ph idx="1" type="body"/>
          </p:nvPr>
        </p:nvSpPr>
        <p:spPr>
          <a:xfrm>
            <a:off x="350350" y="1598500"/>
            <a:ext cx="3505500" cy="331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37" name="Google Shape;137;p28"/>
          <p:cNvSpPr/>
          <p:nvPr>
            <p:ph idx="2" type="pic"/>
          </p:nvPr>
        </p:nvSpPr>
        <p:spPr>
          <a:xfrm>
            <a:off x="4101622" y="226350"/>
            <a:ext cx="4690800" cy="46908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White background 2 1">
  <p:cSld name="TITLE_1_34"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9"/>
          <p:cNvSpPr txBox="1"/>
          <p:nvPr/>
        </p:nvSpPr>
        <p:spPr>
          <a:xfrm>
            <a:off x="7859407" y="4779215"/>
            <a:ext cx="6615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b="0" i="0" lang="en" sz="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 b="0" i="0" sz="800" u="none" cap="none" strike="noStrike">
              <a:solidFill>
                <a:srgbClr val="4D505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rgbClr val="4D505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0" name="Google Shape;140;p29"/>
          <p:cNvSpPr txBox="1"/>
          <p:nvPr/>
        </p:nvSpPr>
        <p:spPr>
          <a:xfrm>
            <a:off x="694470" y="4765765"/>
            <a:ext cx="1762500" cy="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en" sz="600" u="none" cap="none" strike="noStrike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rPr>
              <a:t>Skylo Technologies, Inc. | Confidential &amp; Proprietary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Skylo Technologies | LinkedIn" id="141" name="Google Shape;141;p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115544" y="4735489"/>
            <a:ext cx="192732" cy="192732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29"/>
          <p:cNvSpPr txBox="1"/>
          <p:nvPr>
            <p:ph idx="1" type="body"/>
          </p:nvPr>
        </p:nvSpPr>
        <p:spPr>
          <a:xfrm>
            <a:off x="679625" y="1266575"/>
            <a:ext cx="7784700" cy="321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17500" lvl="0" marL="4572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Light"/>
              <a:buChar char="●"/>
              <a:defRPr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17500" lvl="1" marL="914400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SzPts val="1400"/>
              <a:buFont typeface="Roboto Light"/>
              <a:buChar char="○"/>
              <a:defRPr>
                <a:latin typeface="Roboto Light"/>
                <a:ea typeface="Roboto Light"/>
                <a:cs typeface="Roboto Light"/>
                <a:sym typeface="Roboto Light"/>
              </a:defRPr>
            </a:lvl2pPr>
            <a:lvl3pPr indent="-317500" lvl="2" marL="1371600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SzPts val="1400"/>
              <a:buFont typeface="Roboto Light"/>
              <a:buChar char="■"/>
              <a:defRPr>
                <a:latin typeface="Roboto Light"/>
                <a:ea typeface="Roboto Light"/>
                <a:cs typeface="Roboto Light"/>
                <a:sym typeface="Roboto Light"/>
              </a:defRPr>
            </a:lvl3pPr>
            <a:lvl4pPr indent="-317500" lvl="3" marL="1828800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SzPts val="1400"/>
              <a:buFont typeface="Roboto Light"/>
              <a:buChar char="●"/>
              <a:defRPr>
                <a:latin typeface="Roboto Light"/>
                <a:ea typeface="Roboto Light"/>
                <a:cs typeface="Roboto Light"/>
                <a:sym typeface="Roboto Light"/>
              </a:defRPr>
            </a:lvl4pPr>
            <a:lvl5pPr indent="-317500" lvl="4" marL="2286000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SzPts val="1400"/>
              <a:buFont typeface="Roboto Light"/>
              <a:buChar char="○"/>
              <a:defRPr>
                <a:latin typeface="Roboto Light"/>
                <a:ea typeface="Roboto Light"/>
                <a:cs typeface="Roboto Light"/>
                <a:sym typeface="Roboto Light"/>
              </a:defRPr>
            </a:lvl5pPr>
            <a:lvl6pPr indent="-317500" lvl="5" marL="2743200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SzPts val="1400"/>
              <a:buFont typeface="Roboto Light"/>
              <a:buChar char="■"/>
              <a:defRPr>
                <a:latin typeface="Roboto Light"/>
                <a:ea typeface="Roboto Light"/>
                <a:cs typeface="Roboto Light"/>
                <a:sym typeface="Roboto Light"/>
              </a:defRPr>
            </a:lvl6pPr>
            <a:lvl7pPr indent="-317500" lvl="6" marL="3200400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SzPts val="1400"/>
              <a:buFont typeface="Roboto Light"/>
              <a:buChar char="●"/>
              <a:defRPr>
                <a:latin typeface="Roboto Light"/>
                <a:ea typeface="Roboto Light"/>
                <a:cs typeface="Roboto Light"/>
                <a:sym typeface="Roboto Light"/>
              </a:defRPr>
            </a:lvl7pPr>
            <a:lvl8pPr indent="-317500" lvl="7" marL="3657600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SzPts val="1400"/>
              <a:buFont typeface="Roboto Light"/>
              <a:buChar char="○"/>
              <a:defRPr>
                <a:latin typeface="Roboto Light"/>
                <a:ea typeface="Roboto Light"/>
                <a:cs typeface="Roboto Light"/>
                <a:sym typeface="Roboto Light"/>
              </a:defRPr>
            </a:lvl8pPr>
            <a:lvl9pPr indent="-317500" lvl="8" marL="4114800">
              <a:lnSpc>
                <a:spcPct val="150000"/>
              </a:lnSpc>
              <a:spcBef>
                <a:spcPts val="50"/>
              </a:spcBef>
              <a:spcAft>
                <a:spcPts val="50"/>
              </a:spcAft>
              <a:buSzPts val="1400"/>
              <a:buFont typeface="Roboto Light"/>
              <a:buChar char="■"/>
              <a:defRPr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/>
        </p:txBody>
      </p:sp>
      <p:sp>
        <p:nvSpPr>
          <p:cNvPr id="143" name="Google Shape;143;p29"/>
          <p:cNvSpPr txBox="1"/>
          <p:nvPr>
            <p:ph idx="2" type="subTitle"/>
          </p:nvPr>
        </p:nvSpPr>
        <p:spPr>
          <a:xfrm>
            <a:off x="696386" y="533400"/>
            <a:ext cx="24624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sz="8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sz="8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sz="8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sz="8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sz="8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sz="8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sz="8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sz="8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sz="8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144" name="Google Shape;144;p29"/>
          <p:cNvSpPr txBox="1"/>
          <p:nvPr>
            <p:ph type="title"/>
          </p:nvPr>
        </p:nvSpPr>
        <p:spPr>
          <a:xfrm>
            <a:off x="679250" y="743300"/>
            <a:ext cx="7784700" cy="39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sz="22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sz="22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sz="22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sz="22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sz="22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sz="22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sz="22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sz="22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sz="22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Slides with (black) footer 4 1">
  <p:cSld name="TITLE_1_33"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30"/>
          <p:cNvSpPr txBox="1"/>
          <p:nvPr/>
        </p:nvSpPr>
        <p:spPr>
          <a:xfrm>
            <a:off x="7859407" y="4779215"/>
            <a:ext cx="6615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b="0" i="0" lang="en" sz="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 b="0" i="0" sz="800" u="none" cap="none" strike="noStrike">
              <a:solidFill>
                <a:srgbClr val="4D505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rgbClr val="4D505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descr="Skylo Technologies | LinkedIn" id="147" name="Google Shape;147;p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115544" y="4735489"/>
            <a:ext cx="192732" cy="1927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y background">
  <p:cSld name="TITLE_1_2">
    <p:bg>
      <p:bgPr>
        <a:solidFill>
          <a:srgbClr val="4D5056">
            <a:alpha val="9020"/>
          </a:srgbClr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/>
          <p:nvPr/>
        </p:nvSpPr>
        <p:spPr>
          <a:xfrm>
            <a:off x="7859407" y="4779215"/>
            <a:ext cx="6615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b="0" i="0" lang="en" sz="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 b="0" i="0" sz="800" u="none" cap="none" strike="noStrike">
              <a:solidFill>
                <a:srgbClr val="4D505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rgbClr val="4D505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" name="Google Shape;17;p4"/>
          <p:cNvSpPr txBox="1"/>
          <p:nvPr/>
        </p:nvSpPr>
        <p:spPr>
          <a:xfrm>
            <a:off x="694470" y="4765765"/>
            <a:ext cx="1762500" cy="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en" sz="600" u="none" cap="none" strike="noStrike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rPr>
              <a:t>Skylo Technologies, Inc.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Skylo Technologies | LinkedIn" id="18" name="Google Shape;18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115544" y="4735489"/>
            <a:ext cx="192732" cy="192732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4"/>
          <p:cNvSpPr txBox="1"/>
          <p:nvPr>
            <p:ph idx="1" type="body"/>
          </p:nvPr>
        </p:nvSpPr>
        <p:spPr>
          <a:xfrm>
            <a:off x="679625" y="1266575"/>
            <a:ext cx="7784700" cy="321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17500" lvl="0" marL="4572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1400"/>
              <a:buFont typeface="Roboto Light"/>
              <a:buChar char="●"/>
              <a:defRPr>
                <a:solidFill>
                  <a:srgbClr val="4D505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17500" lvl="1" marL="914400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Clr>
                <a:srgbClr val="4D5056"/>
              </a:buClr>
              <a:buSzPts val="1400"/>
              <a:buFont typeface="Roboto Light"/>
              <a:buChar char="○"/>
              <a:defRPr>
                <a:solidFill>
                  <a:srgbClr val="4D5056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indent="-317500" lvl="2" marL="1371600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Clr>
                <a:srgbClr val="4D5056"/>
              </a:buClr>
              <a:buSzPts val="1400"/>
              <a:buFont typeface="Roboto Light"/>
              <a:buChar char="■"/>
              <a:defRPr>
                <a:solidFill>
                  <a:srgbClr val="4D5056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indent="-317500" lvl="3" marL="1828800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Clr>
                <a:srgbClr val="4D5056"/>
              </a:buClr>
              <a:buSzPts val="1400"/>
              <a:buFont typeface="Roboto Light"/>
              <a:buChar char="●"/>
              <a:defRPr>
                <a:solidFill>
                  <a:srgbClr val="4D5056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indent="-317500" lvl="4" marL="2286000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Clr>
                <a:srgbClr val="4D5056"/>
              </a:buClr>
              <a:buSzPts val="1400"/>
              <a:buFont typeface="Roboto Light"/>
              <a:buChar char="○"/>
              <a:defRPr>
                <a:solidFill>
                  <a:srgbClr val="4D5056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indent="-317500" lvl="5" marL="2743200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Clr>
                <a:srgbClr val="4D5056"/>
              </a:buClr>
              <a:buSzPts val="1400"/>
              <a:buFont typeface="Roboto Light"/>
              <a:buChar char="■"/>
              <a:defRPr>
                <a:solidFill>
                  <a:srgbClr val="4D5056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indent="-317500" lvl="6" marL="3200400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Clr>
                <a:srgbClr val="4D5056"/>
              </a:buClr>
              <a:buSzPts val="1400"/>
              <a:buFont typeface="Roboto Light"/>
              <a:buChar char="●"/>
              <a:defRPr>
                <a:solidFill>
                  <a:srgbClr val="4D5056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indent="-317500" lvl="7" marL="3657600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Clr>
                <a:srgbClr val="4D5056"/>
              </a:buClr>
              <a:buSzPts val="1400"/>
              <a:buFont typeface="Roboto Light"/>
              <a:buChar char="○"/>
              <a:defRPr>
                <a:solidFill>
                  <a:srgbClr val="4D5056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indent="-317500" lvl="8" marL="4114800">
              <a:lnSpc>
                <a:spcPct val="150000"/>
              </a:lnSpc>
              <a:spcBef>
                <a:spcPts val="50"/>
              </a:spcBef>
              <a:spcAft>
                <a:spcPts val="50"/>
              </a:spcAft>
              <a:buClr>
                <a:srgbClr val="4D5056"/>
              </a:buClr>
              <a:buSzPts val="1400"/>
              <a:buFont typeface="Roboto Light"/>
              <a:buChar char="■"/>
              <a:defRPr>
                <a:solidFill>
                  <a:srgbClr val="4D5056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/>
        </p:txBody>
      </p:sp>
      <p:sp>
        <p:nvSpPr>
          <p:cNvPr id="20" name="Google Shape;20;p4"/>
          <p:cNvSpPr txBox="1"/>
          <p:nvPr>
            <p:ph idx="2" type="subTitle"/>
          </p:nvPr>
        </p:nvSpPr>
        <p:spPr>
          <a:xfrm>
            <a:off x="696386" y="533400"/>
            <a:ext cx="24624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sz="8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sz="8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sz="8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sz="8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sz="8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sz="8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sz="8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sz="8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sz="8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1" name="Google Shape;21;p4"/>
          <p:cNvSpPr txBox="1"/>
          <p:nvPr>
            <p:ph type="title"/>
          </p:nvPr>
        </p:nvSpPr>
        <p:spPr>
          <a:xfrm>
            <a:off x="679250" y="743300"/>
            <a:ext cx="7784700" cy="39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sz="22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sz="22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sz="22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sz="22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sz="22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sz="22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sz="22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sz="22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sz="22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2" type="blank">
  <p:cSld name="BLANK"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1"/>
          <p:cNvSpPr txBox="1"/>
          <p:nvPr>
            <p:ph idx="10" type="dt"/>
          </p:nvPr>
        </p:nvSpPr>
        <p:spPr>
          <a:xfrm>
            <a:off x="342900" y="4767263"/>
            <a:ext cx="16002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150" name="Google Shape;150;p31"/>
          <p:cNvSpPr txBox="1"/>
          <p:nvPr>
            <p:ph idx="11" type="ftr"/>
          </p:nvPr>
        </p:nvSpPr>
        <p:spPr>
          <a:xfrm>
            <a:off x="2343150" y="4767263"/>
            <a:ext cx="21717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151" name="Google Shape;151;p31"/>
          <p:cNvSpPr txBox="1"/>
          <p:nvPr>
            <p:ph idx="12" type="sldNum"/>
          </p:nvPr>
        </p:nvSpPr>
        <p:spPr>
          <a:xfrm>
            <a:off x="4914900" y="4767263"/>
            <a:ext cx="16002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White background 1">
  <p:cSld name="TITLE_1_35"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2"/>
          <p:cNvSpPr txBox="1"/>
          <p:nvPr/>
        </p:nvSpPr>
        <p:spPr>
          <a:xfrm>
            <a:off x="7859407" y="4779215"/>
            <a:ext cx="6615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b="0" i="0" lang="en" sz="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 b="0" i="0" sz="800" u="none" cap="none" strike="noStrike">
              <a:solidFill>
                <a:srgbClr val="4D505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rgbClr val="4D505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4" name="Google Shape;154;p32"/>
          <p:cNvSpPr txBox="1"/>
          <p:nvPr/>
        </p:nvSpPr>
        <p:spPr>
          <a:xfrm>
            <a:off x="694470" y="4765765"/>
            <a:ext cx="1762500" cy="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en" sz="600" u="none" cap="none" strike="noStrike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rPr>
              <a:t>Skylo Technologies, Inc. | Confidential &amp; Proprietary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Skylo Technologies | LinkedIn" id="155" name="Google Shape;155;p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115544" y="4735489"/>
            <a:ext cx="192732" cy="192732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32"/>
          <p:cNvSpPr txBox="1"/>
          <p:nvPr>
            <p:ph idx="1" type="body"/>
          </p:nvPr>
        </p:nvSpPr>
        <p:spPr>
          <a:xfrm>
            <a:off x="679625" y="1266575"/>
            <a:ext cx="7784700" cy="321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17500" lvl="0" marL="457200" marR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 Light"/>
              <a:buChar char="●"/>
              <a:defRPr b="0" i="0" sz="14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17500" lvl="1" marL="914400" marR="0" algn="l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 Light"/>
              <a:buChar char="○"/>
              <a:defRPr b="0" i="0" sz="14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indent="-317500" lvl="2" marL="1371600" marR="0" algn="l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 Light"/>
              <a:buChar char="■"/>
              <a:defRPr b="0" i="0" sz="14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indent="-317500" lvl="3" marL="1828800" marR="0" algn="l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 Light"/>
              <a:buChar char="●"/>
              <a:defRPr b="0" i="0" sz="14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indent="-317500" lvl="4" marL="2286000" marR="0" algn="l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 Light"/>
              <a:buChar char="○"/>
              <a:defRPr b="0" i="0" sz="14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indent="-317500" lvl="5" marL="2743200" marR="0" algn="l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 Light"/>
              <a:buChar char="■"/>
              <a:defRPr b="0" i="0" sz="14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indent="-317500" lvl="6" marL="3200400" marR="0" algn="l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 Light"/>
              <a:buChar char="●"/>
              <a:defRPr b="0" i="0" sz="14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indent="-317500" lvl="7" marL="3657600" marR="0" algn="l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 Light"/>
              <a:buChar char="○"/>
              <a:defRPr b="0" i="0" sz="14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indent="-317500" lvl="8" marL="4114800" marR="0" algn="l">
              <a:lnSpc>
                <a:spcPct val="150000"/>
              </a:lnSpc>
              <a:spcBef>
                <a:spcPts val="50"/>
              </a:spcBef>
              <a:spcAft>
                <a:spcPts val="50"/>
              </a:spcAft>
              <a:buClr>
                <a:srgbClr val="000000"/>
              </a:buClr>
              <a:buSzPts val="1400"/>
              <a:buFont typeface="Roboto Light"/>
              <a:buChar char="■"/>
              <a:defRPr b="0" i="0" sz="14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/>
        </p:txBody>
      </p:sp>
      <p:sp>
        <p:nvSpPr>
          <p:cNvPr id="157" name="Google Shape;157;p32"/>
          <p:cNvSpPr txBox="1"/>
          <p:nvPr>
            <p:ph idx="2" type="subTitle"/>
          </p:nvPr>
        </p:nvSpPr>
        <p:spPr>
          <a:xfrm>
            <a:off x="696386" y="533400"/>
            <a:ext cx="24624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b="0" i="0" sz="800" u="none" cap="none" strike="noStrike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b="0" i="0" sz="800" u="none" cap="none" strike="noStrike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b="0" i="0" sz="800" u="none" cap="none" strike="noStrike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b="0" i="0" sz="800" u="none" cap="none" strike="noStrike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b="0" i="0" sz="800" u="none" cap="none" strike="noStrike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b="0" i="0" sz="800" u="none" cap="none" strike="noStrike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b="0" i="0" sz="800" u="none" cap="none" strike="noStrike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b="0" i="0" sz="800" u="none" cap="none" strike="noStrike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b="0" i="0" sz="800" u="none" cap="none" strike="noStrike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158" name="Google Shape;158;p32"/>
          <p:cNvSpPr txBox="1"/>
          <p:nvPr>
            <p:ph type="title"/>
          </p:nvPr>
        </p:nvSpPr>
        <p:spPr>
          <a:xfrm>
            <a:off x="679250" y="743300"/>
            <a:ext cx="7784700" cy="39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b="0" i="0" sz="2200" u="none" cap="none" strike="noStrike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b="0" i="0" sz="2200" u="none" cap="none" strike="noStrike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b="0" i="0" sz="2200" u="none" cap="none" strike="noStrike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b="0" i="0" sz="2200" u="none" cap="none" strike="noStrike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b="0" i="0" sz="2200" u="none" cap="none" strike="noStrike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b="0" i="0" sz="2200" u="none" cap="none" strike="noStrike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b="0" i="0" sz="2200" u="none" cap="none" strike="noStrike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b="0" i="0" sz="2200" u="none" cap="none" strike="noStrike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b="0" i="0" sz="2200" u="none" cap="none" strike="noStrike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White background 13">
  <p:cSld name="TITLE_1_48"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33"/>
          <p:cNvSpPr txBox="1"/>
          <p:nvPr/>
        </p:nvSpPr>
        <p:spPr>
          <a:xfrm>
            <a:off x="7859407" y="4779215"/>
            <a:ext cx="6615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b="0" i="0" lang="en" sz="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 b="0" i="0" sz="800" u="none" cap="none" strike="noStrike">
              <a:solidFill>
                <a:srgbClr val="4D505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rgbClr val="4D505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1" name="Google Shape;161;p33"/>
          <p:cNvSpPr txBox="1"/>
          <p:nvPr/>
        </p:nvSpPr>
        <p:spPr>
          <a:xfrm>
            <a:off x="694470" y="4765765"/>
            <a:ext cx="1762500" cy="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en" sz="600" u="none" cap="none" strike="noStrike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rPr>
              <a:t>Skylo Technologies, Inc. | Confidential &amp; Proprietary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Skylo Technologies | LinkedIn" id="162" name="Google Shape;162;p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115544" y="4735489"/>
            <a:ext cx="192732" cy="192732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33"/>
          <p:cNvSpPr txBox="1"/>
          <p:nvPr>
            <p:ph idx="1" type="body"/>
          </p:nvPr>
        </p:nvSpPr>
        <p:spPr>
          <a:xfrm>
            <a:off x="679625" y="1266575"/>
            <a:ext cx="7784700" cy="321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17500" lvl="0" marL="457200" marR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 Light"/>
              <a:buChar char="●"/>
              <a:defRPr b="0" i="0" sz="14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17500" lvl="1" marL="914400" marR="0" algn="l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 Light"/>
              <a:buChar char="○"/>
              <a:defRPr b="0" i="0" sz="14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indent="-317500" lvl="2" marL="1371600" marR="0" algn="l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 Light"/>
              <a:buChar char="■"/>
              <a:defRPr b="0" i="0" sz="14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indent="-317500" lvl="3" marL="1828800" marR="0" algn="l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 Light"/>
              <a:buChar char="●"/>
              <a:defRPr b="0" i="0" sz="14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indent="-317500" lvl="4" marL="2286000" marR="0" algn="l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 Light"/>
              <a:buChar char="○"/>
              <a:defRPr b="0" i="0" sz="14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indent="-317500" lvl="5" marL="2743200" marR="0" algn="l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 Light"/>
              <a:buChar char="■"/>
              <a:defRPr b="0" i="0" sz="14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indent="-317500" lvl="6" marL="3200400" marR="0" algn="l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 Light"/>
              <a:buChar char="●"/>
              <a:defRPr b="0" i="0" sz="14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indent="-317500" lvl="7" marL="3657600" marR="0" algn="l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 Light"/>
              <a:buChar char="○"/>
              <a:defRPr b="0" i="0" sz="14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indent="-317500" lvl="8" marL="4114800" marR="0" algn="l">
              <a:lnSpc>
                <a:spcPct val="150000"/>
              </a:lnSpc>
              <a:spcBef>
                <a:spcPts val="50"/>
              </a:spcBef>
              <a:spcAft>
                <a:spcPts val="50"/>
              </a:spcAft>
              <a:buClr>
                <a:srgbClr val="000000"/>
              </a:buClr>
              <a:buSzPts val="1400"/>
              <a:buFont typeface="Roboto Light"/>
              <a:buChar char="■"/>
              <a:defRPr b="0" i="0" sz="140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/>
        </p:txBody>
      </p:sp>
      <p:sp>
        <p:nvSpPr>
          <p:cNvPr id="164" name="Google Shape;164;p33"/>
          <p:cNvSpPr txBox="1"/>
          <p:nvPr>
            <p:ph idx="2" type="subTitle"/>
          </p:nvPr>
        </p:nvSpPr>
        <p:spPr>
          <a:xfrm>
            <a:off x="686845" y="533400"/>
            <a:ext cx="24624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b="0" i="0" sz="800" u="none" cap="none" strike="noStrike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b="0" i="0" sz="800" u="none" cap="none" strike="noStrike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b="0" i="0" sz="800" u="none" cap="none" strike="noStrike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b="0" i="0" sz="800" u="none" cap="none" strike="noStrike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b="0" i="0" sz="800" u="none" cap="none" strike="noStrike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b="0" i="0" sz="800" u="none" cap="none" strike="noStrike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b="0" i="0" sz="800" u="none" cap="none" strike="noStrike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b="0" i="0" sz="800" u="none" cap="none" strike="noStrike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b="0" i="0" sz="800" u="none" cap="none" strike="noStrike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165" name="Google Shape;165;p33"/>
          <p:cNvSpPr txBox="1"/>
          <p:nvPr>
            <p:ph type="title"/>
          </p:nvPr>
        </p:nvSpPr>
        <p:spPr>
          <a:xfrm>
            <a:off x="686200" y="743300"/>
            <a:ext cx="7784700" cy="39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b="0" i="0" sz="2200" u="none" cap="none" strike="noStrike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b="0" i="0" sz="2200" u="none" cap="none" strike="noStrike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b="0" i="0" sz="2200" u="none" cap="none" strike="noStrike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b="0" i="0" sz="2200" u="none" cap="none" strike="noStrike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b="0" i="0" sz="2200" u="none" cap="none" strike="noStrike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b="0" i="0" sz="2200" u="none" cap="none" strike="noStrike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b="0" i="0" sz="2200" u="none" cap="none" strike="noStrike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b="0" i="0" sz="2200" u="none" cap="none" strike="noStrike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b="0" i="0" sz="2200" u="none" cap="none" strike="noStrike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432">
          <p15:clr>
            <a:srgbClr val="E46962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Slides with (black) footer 15">
  <p:cSld name="TITLE_1_34_1"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4"/>
          <p:cNvSpPr txBox="1"/>
          <p:nvPr/>
        </p:nvSpPr>
        <p:spPr>
          <a:xfrm>
            <a:off x="7859407" y="4779215"/>
            <a:ext cx="6615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b="0" i="0" lang="en" sz="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 b="0" i="0" sz="800" u="none" cap="none" strike="noStrike">
              <a:solidFill>
                <a:srgbClr val="4D505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rgbClr val="4D505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8" name="Google Shape;168;p34"/>
          <p:cNvSpPr txBox="1"/>
          <p:nvPr/>
        </p:nvSpPr>
        <p:spPr>
          <a:xfrm>
            <a:off x="694470" y="4765765"/>
            <a:ext cx="1762500" cy="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en" sz="600" u="none" cap="none" strike="noStrike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rPr>
              <a:t>Skylo Technologies, Inc. | Confidential &amp; Proprietary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Skylo Technologies | LinkedIn" id="169" name="Google Shape;169;p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115544" y="4735489"/>
            <a:ext cx="192732" cy="1927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Slides with (black) footer 4 1 1">
  <p:cSld name="TITLE_1_37_1"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5"/>
          <p:cNvSpPr txBox="1"/>
          <p:nvPr/>
        </p:nvSpPr>
        <p:spPr>
          <a:xfrm>
            <a:off x="7859407" y="4779215"/>
            <a:ext cx="6615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" sz="800" u="none" cap="none" strike="noStrike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rPr>
              <a:t>I </a:t>
            </a:r>
            <a:fld id="{00000000-1234-1234-1234-123412341234}" type="slidenum">
              <a:rPr b="0" i="0" lang="en" sz="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 b="0" i="0" sz="800" u="none" cap="none" strike="noStrike">
              <a:solidFill>
                <a:srgbClr val="4D505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rgbClr val="4D505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2" name="Google Shape;172;p35"/>
          <p:cNvSpPr txBox="1"/>
          <p:nvPr/>
        </p:nvSpPr>
        <p:spPr>
          <a:xfrm>
            <a:off x="694470" y="4765765"/>
            <a:ext cx="1762500" cy="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en" sz="600" u="none" cap="none" strike="noStrike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rPr>
              <a:t>Skylo Technologies, Inc. | Confidential &amp; Proprietary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Skylo Technologies | LinkedIn" id="173" name="Google Shape;173;p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115544" y="4735489"/>
            <a:ext cx="192732" cy="1927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76" name="Google Shape;176;p3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77" name="Google Shape;177;p3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White background 2">
  <p:cSld name="White background (g3faafe696b3_44_0)"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37"/>
          <p:cNvSpPr txBox="1"/>
          <p:nvPr>
            <p:ph idx="1" type="body"/>
          </p:nvPr>
        </p:nvSpPr>
        <p:spPr>
          <a:xfrm>
            <a:off x="679625" y="1266575"/>
            <a:ext cx="7784700" cy="321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17500" lvl="0" marL="4572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1400"/>
              <a:buFont typeface="Roboto Light"/>
              <a:buChar char="●"/>
              <a:defRPr>
                <a:solidFill>
                  <a:srgbClr val="4D505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17500" lvl="1" marL="914400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Clr>
                <a:srgbClr val="4D5056"/>
              </a:buClr>
              <a:buSzPts val="1400"/>
              <a:buFont typeface="Roboto Light"/>
              <a:buChar char="○"/>
              <a:defRPr>
                <a:solidFill>
                  <a:srgbClr val="4D5056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indent="-317500" lvl="2" marL="1371600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Clr>
                <a:srgbClr val="4D5056"/>
              </a:buClr>
              <a:buSzPts val="1400"/>
              <a:buFont typeface="Roboto Light"/>
              <a:buChar char="■"/>
              <a:defRPr>
                <a:solidFill>
                  <a:srgbClr val="4D5056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indent="-317500" lvl="3" marL="1828800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Clr>
                <a:srgbClr val="4D5056"/>
              </a:buClr>
              <a:buSzPts val="1400"/>
              <a:buFont typeface="Roboto Light"/>
              <a:buChar char="●"/>
              <a:defRPr>
                <a:solidFill>
                  <a:srgbClr val="4D5056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indent="-317500" lvl="4" marL="2286000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Clr>
                <a:srgbClr val="4D5056"/>
              </a:buClr>
              <a:buSzPts val="1400"/>
              <a:buFont typeface="Roboto Light"/>
              <a:buChar char="○"/>
              <a:defRPr>
                <a:solidFill>
                  <a:srgbClr val="4D5056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indent="-317500" lvl="5" marL="2743200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Clr>
                <a:srgbClr val="4D5056"/>
              </a:buClr>
              <a:buSzPts val="1400"/>
              <a:buFont typeface="Roboto Light"/>
              <a:buChar char="■"/>
              <a:defRPr>
                <a:solidFill>
                  <a:srgbClr val="4D5056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indent="-317500" lvl="6" marL="3200400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Clr>
                <a:srgbClr val="4D5056"/>
              </a:buClr>
              <a:buSzPts val="1400"/>
              <a:buFont typeface="Roboto Light"/>
              <a:buChar char="●"/>
              <a:defRPr>
                <a:solidFill>
                  <a:srgbClr val="4D5056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indent="-317500" lvl="7" marL="3657600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Clr>
                <a:srgbClr val="4D5056"/>
              </a:buClr>
              <a:buSzPts val="1400"/>
              <a:buFont typeface="Roboto Light"/>
              <a:buChar char="○"/>
              <a:defRPr>
                <a:solidFill>
                  <a:srgbClr val="4D5056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indent="-317500" lvl="8" marL="4114800">
              <a:lnSpc>
                <a:spcPct val="150000"/>
              </a:lnSpc>
              <a:spcBef>
                <a:spcPts val="50"/>
              </a:spcBef>
              <a:spcAft>
                <a:spcPts val="50"/>
              </a:spcAft>
              <a:buClr>
                <a:srgbClr val="4D5056"/>
              </a:buClr>
              <a:buSzPts val="1400"/>
              <a:buFont typeface="Roboto Light"/>
              <a:buChar char="■"/>
              <a:defRPr>
                <a:solidFill>
                  <a:srgbClr val="4D5056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/>
        </p:txBody>
      </p:sp>
      <p:sp>
        <p:nvSpPr>
          <p:cNvPr id="180" name="Google Shape;180;p37"/>
          <p:cNvSpPr txBox="1"/>
          <p:nvPr>
            <p:ph idx="2" type="subTitle"/>
          </p:nvPr>
        </p:nvSpPr>
        <p:spPr>
          <a:xfrm>
            <a:off x="696386" y="533400"/>
            <a:ext cx="24624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sz="8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sz="8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sz="8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sz="8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sz="8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sz="8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sz="8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sz="8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sz="8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181" name="Google Shape;181;p37"/>
          <p:cNvSpPr txBox="1"/>
          <p:nvPr>
            <p:ph type="title"/>
          </p:nvPr>
        </p:nvSpPr>
        <p:spPr>
          <a:xfrm>
            <a:off x="679250" y="743300"/>
            <a:ext cx="7784700" cy="39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sz="22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sz="22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sz="22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sz="22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sz="22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sz="22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sz="22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sz="22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sz="22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title">
  <p:cSld name="TITLE"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ight - no page number">
  <p:cSld name="CUSTOM"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40"/>
          <p:cNvSpPr txBox="1"/>
          <p:nvPr/>
        </p:nvSpPr>
        <p:spPr>
          <a:xfrm>
            <a:off x="694470" y="4765765"/>
            <a:ext cx="1762500" cy="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en" sz="600" u="none" cap="none" strike="noStrike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rPr>
              <a:t>Skylo Technologies, Inc. | Confidential &amp; Proprietary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 - no page number">
  <p:cSld name="CUSTOM_1">
    <p:bg>
      <p:bgPr>
        <a:solidFill>
          <a:schemeClr val="dk2"/>
        </a:solidFill>
      </p:bgPr>
    </p:bg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41"/>
          <p:cNvSpPr txBox="1"/>
          <p:nvPr/>
        </p:nvSpPr>
        <p:spPr>
          <a:xfrm>
            <a:off x="694470" y="4765765"/>
            <a:ext cx="1762500" cy="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en" sz="6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Skylo Technologies, Inc. | Confidential &amp; Proprietary</a:t>
            </a:r>
            <a:endParaRPr b="0" i="0" sz="11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 blue background">
  <p:cSld name="TITLE_1_2_1">
    <p:bg>
      <p:bgPr>
        <a:solidFill>
          <a:srgbClr val="0E182D"/>
        </a:solidFill>
      </p:bgPr>
    </p:bg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/>
        </p:nvSpPr>
        <p:spPr>
          <a:xfrm>
            <a:off x="7859407" y="4779215"/>
            <a:ext cx="6615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b="0" i="0" lang="en" sz="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 b="0" i="0" sz="800" u="none" cap="none" strike="noStrik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" name="Google Shape;24;p5"/>
          <p:cNvSpPr txBox="1"/>
          <p:nvPr/>
        </p:nvSpPr>
        <p:spPr>
          <a:xfrm>
            <a:off x="694470" y="4765765"/>
            <a:ext cx="1762500" cy="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en" sz="6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Skylo Technologies, Inc.</a:t>
            </a:r>
            <a:endParaRPr b="0" i="0" sz="11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Skylo Technologies | LinkedIn" id="25" name="Google Shape;25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115544" y="4735489"/>
            <a:ext cx="192732" cy="192732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5"/>
          <p:cNvSpPr txBox="1"/>
          <p:nvPr>
            <p:ph idx="1" type="body"/>
          </p:nvPr>
        </p:nvSpPr>
        <p:spPr>
          <a:xfrm>
            <a:off x="679625" y="1266575"/>
            <a:ext cx="7784700" cy="321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17500" lvl="0" marL="4572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Light"/>
              <a:buChar char="●"/>
              <a:defRPr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17500" lvl="1" marL="914400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Light"/>
              <a:buChar char="○"/>
              <a:defRPr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indent="-317500" lvl="2" marL="1371600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Light"/>
              <a:buChar char="■"/>
              <a:defRPr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indent="-317500" lvl="3" marL="1828800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Light"/>
              <a:buChar char="●"/>
              <a:defRPr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indent="-317500" lvl="4" marL="2286000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Light"/>
              <a:buChar char="○"/>
              <a:defRPr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indent="-317500" lvl="5" marL="2743200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Light"/>
              <a:buChar char="■"/>
              <a:defRPr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indent="-317500" lvl="6" marL="3200400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Light"/>
              <a:buChar char="●"/>
              <a:defRPr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indent="-317500" lvl="7" marL="3657600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Light"/>
              <a:buChar char="○"/>
              <a:defRPr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indent="-317500" lvl="8" marL="4114800">
              <a:lnSpc>
                <a:spcPct val="150000"/>
              </a:lnSpc>
              <a:spcBef>
                <a:spcPts val="50"/>
              </a:spcBef>
              <a:spcAft>
                <a:spcPts val="50"/>
              </a:spcAft>
              <a:buClr>
                <a:schemeClr val="lt1"/>
              </a:buClr>
              <a:buSzPts val="1400"/>
              <a:buFont typeface="Roboto Light"/>
              <a:buChar char="■"/>
              <a:defRPr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/>
        </p:txBody>
      </p:sp>
      <p:sp>
        <p:nvSpPr>
          <p:cNvPr id="27" name="Google Shape;27;p5"/>
          <p:cNvSpPr txBox="1"/>
          <p:nvPr>
            <p:ph idx="2" type="subTitle"/>
          </p:nvPr>
        </p:nvSpPr>
        <p:spPr>
          <a:xfrm>
            <a:off x="696386" y="533400"/>
            <a:ext cx="24624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Roboto"/>
              <a:buNone/>
              <a:defRPr sz="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Roboto"/>
              <a:buNone/>
              <a:defRPr sz="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Roboto"/>
              <a:buNone/>
              <a:defRPr sz="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Roboto"/>
              <a:buNone/>
              <a:defRPr sz="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Roboto"/>
              <a:buNone/>
              <a:defRPr sz="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Roboto"/>
              <a:buNone/>
              <a:defRPr sz="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Roboto"/>
              <a:buNone/>
              <a:defRPr sz="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Roboto"/>
              <a:buNone/>
              <a:defRPr sz="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Roboto"/>
              <a:buNone/>
              <a:defRPr sz="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8" name="Google Shape;28;p5"/>
          <p:cNvSpPr txBox="1"/>
          <p:nvPr>
            <p:ph type="title"/>
          </p:nvPr>
        </p:nvSpPr>
        <p:spPr>
          <a:xfrm>
            <a:off x="679250" y="743300"/>
            <a:ext cx="7784700" cy="39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Roboto"/>
              <a:buNone/>
              <a:defRPr sz="2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Roboto"/>
              <a:buNone/>
              <a:defRPr sz="2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Roboto"/>
              <a:buNone/>
              <a:defRPr sz="2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Roboto"/>
              <a:buNone/>
              <a:defRPr sz="2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Roboto"/>
              <a:buNone/>
              <a:defRPr sz="2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Roboto"/>
              <a:buNone/>
              <a:defRPr sz="2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Roboto"/>
              <a:buNone/>
              <a:defRPr sz="2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Roboto"/>
              <a:buNone/>
              <a:defRPr sz="2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Roboto"/>
              <a:buNone/>
              <a:defRPr sz="2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White background">
  <p:cSld name="TITLE_1"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42"/>
          <p:cNvSpPr txBox="1"/>
          <p:nvPr/>
        </p:nvSpPr>
        <p:spPr>
          <a:xfrm>
            <a:off x="7859407" y="4779215"/>
            <a:ext cx="6615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b="0" i="0" lang="en" sz="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 b="0" i="0" sz="800" u="none" cap="none" strike="noStrike">
              <a:solidFill>
                <a:srgbClr val="4D505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rgbClr val="4D505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1" name="Google Shape;191;p42"/>
          <p:cNvSpPr txBox="1"/>
          <p:nvPr/>
        </p:nvSpPr>
        <p:spPr>
          <a:xfrm>
            <a:off x="694470" y="4765765"/>
            <a:ext cx="1762500" cy="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en" sz="600" u="none" cap="none" strike="noStrike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rPr>
              <a:t>Skylo Technologies, Inc. | Confidential &amp; Proprietary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Skylo Technologies | LinkedIn" id="192" name="Google Shape;192;p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115544" y="4735489"/>
            <a:ext cx="192732" cy="192732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42"/>
          <p:cNvSpPr txBox="1"/>
          <p:nvPr>
            <p:ph idx="1" type="body"/>
          </p:nvPr>
        </p:nvSpPr>
        <p:spPr>
          <a:xfrm>
            <a:off x="679625" y="1266575"/>
            <a:ext cx="7784700" cy="321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17500" lvl="0" marL="4572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Light"/>
              <a:buChar char="●"/>
              <a:defRPr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17500" lvl="1" marL="914400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SzPts val="1400"/>
              <a:buFont typeface="Roboto Light"/>
              <a:buChar char="○"/>
              <a:defRPr>
                <a:latin typeface="Roboto Light"/>
                <a:ea typeface="Roboto Light"/>
                <a:cs typeface="Roboto Light"/>
                <a:sym typeface="Roboto Light"/>
              </a:defRPr>
            </a:lvl2pPr>
            <a:lvl3pPr indent="-317500" lvl="2" marL="1371600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SzPts val="1400"/>
              <a:buFont typeface="Roboto Light"/>
              <a:buChar char="■"/>
              <a:defRPr>
                <a:latin typeface="Roboto Light"/>
                <a:ea typeface="Roboto Light"/>
                <a:cs typeface="Roboto Light"/>
                <a:sym typeface="Roboto Light"/>
              </a:defRPr>
            </a:lvl3pPr>
            <a:lvl4pPr indent="-317500" lvl="3" marL="1828800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SzPts val="1400"/>
              <a:buFont typeface="Roboto Light"/>
              <a:buChar char="●"/>
              <a:defRPr>
                <a:latin typeface="Roboto Light"/>
                <a:ea typeface="Roboto Light"/>
                <a:cs typeface="Roboto Light"/>
                <a:sym typeface="Roboto Light"/>
              </a:defRPr>
            </a:lvl4pPr>
            <a:lvl5pPr indent="-317500" lvl="4" marL="2286000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SzPts val="1400"/>
              <a:buFont typeface="Roboto Light"/>
              <a:buChar char="○"/>
              <a:defRPr>
                <a:latin typeface="Roboto Light"/>
                <a:ea typeface="Roboto Light"/>
                <a:cs typeface="Roboto Light"/>
                <a:sym typeface="Roboto Light"/>
              </a:defRPr>
            </a:lvl5pPr>
            <a:lvl6pPr indent="-317500" lvl="5" marL="2743200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SzPts val="1400"/>
              <a:buFont typeface="Roboto Light"/>
              <a:buChar char="■"/>
              <a:defRPr>
                <a:latin typeface="Roboto Light"/>
                <a:ea typeface="Roboto Light"/>
                <a:cs typeface="Roboto Light"/>
                <a:sym typeface="Roboto Light"/>
              </a:defRPr>
            </a:lvl6pPr>
            <a:lvl7pPr indent="-317500" lvl="6" marL="3200400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SzPts val="1400"/>
              <a:buFont typeface="Roboto Light"/>
              <a:buChar char="●"/>
              <a:defRPr>
                <a:latin typeface="Roboto Light"/>
                <a:ea typeface="Roboto Light"/>
                <a:cs typeface="Roboto Light"/>
                <a:sym typeface="Roboto Light"/>
              </a:defRPr>
            </a:lvl7pPr>
            <a:lvl8pPr indent="-317500" lvl="7" marL="3657600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SzPts val="1400"/>
              <a:buFont typeface="Roboto Light"/>
              <a:buChar char="○"/>
              <a:defRPr>
                <a:latin typeface="Roboto Light"/>
                <a:ea typeface="Roboto Light"/>
                <a:cs typeface="Roboto Light"/>
                <a:sym typeface="Roboto Light"/>
              </a:defRPr>
            </a:lvl8pPr>
            <a:lvl9pPr indent="-317500" lvl="8" marL="4114800">
              <a:lnSpc>
                <a:spcPct val="150000"/>
              </a:lnSpc>
              <a:spcBef>
                <a:spcPts val="50"/>
              </a:spcBef>
              <a:spcAft>
                <a:spcPts val="50"/>
              </a:spcAft>
              <a:buSzPts val="1400"/>
              <a:buFont typeface="Roboto Light"/>
              <a:buChar char="■"/>
              <a:defRPr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/>
        </p:txBody>
      </p:sp>
      <p:sp>
        <p:nvSpPr>
          <p:cNvPr id="194" name="Google Shape;194;p42"/>
          <p:cNvSpPr txBox="1"/>
          <p:nvPr>
            <p:ph idx="2" type="subTitle"/>
          </p:nvPr>
        </p:nvSpPr>
        <p:spPr>
          <a:xfrm>
            <a:off x="686845" y="533400"/>
            <a:ext cx="24624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sz="8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sz="8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sz="8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sz="8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sz="8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sz="8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sz="8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sz="8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sz="8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195" name="Google Shape;195;p42"/>
          <p:cNvSpPr txBox="1"/>
          <p:nvPr>
            <p:ph type="title"/>
          </p:nvPr>
        </p:nvSpPr>
        <p:spPr>
          <a:xfrm>
            <a:off x="686200" y="743300"/>
            <a:ext cx="7784700" cy="39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sz="22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sz="22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sz="22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sz="22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sz="22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sz="22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sz="22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sz="22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sz="22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432">
          <p15:clr>
            <a:srgbClr val="E46962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 blue background">
  <p:cSld name="TITLE_1_2_1">
    <p:bg>
      <p:bgPr>
        <a:solidFill>
          <a:srgbClr val="0E182D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43"/>
          <p:cNvSpPr txBox="1"/>
          <p:nvPr/>
        </p:nvSpPr>
        <p:spPr>
          <a:xfrm>
            <a:off x="7859407" y="4779215"/>
            <a:ext cx="6615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b="0" i="0" lang="en" sz="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 b="0" i="0" sz="800" u="none" cap="none" strike="noStrik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8" name="Google Shape;198;p43"/>
          <p:cNvSpPr txBox="1"/>
          <p:nvPr/>
        </p:nvSpPr>
        <p:spPr>
          <a:xfrm>
            <a:off x="694470" y="4765765"/>
            <a:ext cx="1762500" cy="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en" sz="6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Skylo Technologies, Inc. | Confidential &amp; Proprietary</a:t>
            </a:r>
            <a:endParaRPr b="0" i="0" sz="11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Skylo Technologies | LinkedIn" id="199" name="Google Shape;199;p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115544" y="4735489"/>
            <a:ext cx="192732" cy="192732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43"/>
          <p:cNvSpPr txBox="1"/>
          <p:nvPr>
            <p:ph idx="1" type="body"/>
          </p:nvPr>
        </p:nvSpPr>
        <p:spPr>
          <a:xfrm>
            <a:off x="679625" y="1266575"/>
            <a:ext cx="7784700" cy="321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17500" lvl="0" marL="4572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Light"/>
              <a:buChar char="●"/>
              <a:defRPr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17500" lvl="1" marL="914400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Light"/>
              <a:buChar char="○"/>
              <a:defRPr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indent="-317500" lvl="2" marL="1371600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Light"/>
              <a:buChar char="■"/>
              <a:defRPr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indent="-317500" lvl="3" marL="1828800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Light"/>
              <a:buChar char="●"/>
              <a:defRPr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indent="-317500" lvl="4" marL="2286000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Light"/>
              <a:buChar char="○"/>
              <a:defRPr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indent="-317500" lvl="5" marL="2743200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Light"/>
              <a:buChar char="■"/>
              <a:defRPr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indent="-317500" lvl="6" marL="3200400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Light"/>
              <a:buChar char="●"/>
              <a:defRPr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indent="-317500" lvl="7" marL="3657600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Light"/>
              <a:buChar char="○"/>
              <a:defRPr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indent="-317500" lvl="8" marL="4114800">
              <a:lnSpc>
                <a:spcPct val="150000"/>
              </a:lnSpc>
              <a:spcBef>
                <a:spcPts val="50"/>
              </a:spcBef>
              <a:spcAft>
                <a:spcPts val="50"/>
              </a:spcAft>
              <a:buClr>
                <a:schemeClr val="lt1"/>
              </a:buClr>
              <a:buSzPts val="1400"/>
              <a:buFont typeface="Roboto Light"/>
              <a:buChar char="■"/>
              <a:defRPr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/>
        </p:txBody>
      </p:sp>
      <p:sp>
        <p:nvSpPr>
          <p:cNvPr id="201" name="Google Shape;201;p43"/>
          <p:cNvSpPr txBox="1"/>
          <p:nvPr>
            <p:ph idx="2" type="subTitle"/>
          </p:nvPr>
        </p:nvSpPr>
        <p:spPr>
          <a:xfrm>
            <a:off x="696386" y="533400"/>
            <a:ext cx="24624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Roboto"/>
              <a:buNone/>
              <a:defRPr sz="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Roboto"/>
              <a:buNone/>
              <a:defRPr sz="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Roboto"/>
              <a:buNone/>
              <a:defRPr sz="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Roboto"/>
              <a:buNone/>
              <a:defRPr sz="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Roboto"/>
              <a:buNone/>
              <a:defRPr sz="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Roboto"/>
              <a:buNone/>
              <a:defRPr sz="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Roboto"/>
              <a:buNone/>
              <a:defRPr sz="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Roboto"/>
              <a:buNone/>
              <a:defRPr sz="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Roboto"/>
              <a:buNone/>
              <a:defRPr sz="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02" name="Google Shape;202;p43"/>
          <p:cNvSpPr txBox="1"/>
          <p:nvPr>
            <p:ph type="title"/>
          </p:nvPr>
        </p:nvSpPr>
        <p:spPr>
          <a:xfrm>
            <a:off x="679250" y="743300"/>
            <a:ext cx="7784700" cy="39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Roboto"/>
              <a:buNone/>
              <a:defRPr sz="2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Roboto"/>
              <a:buNone/>
              <a:defRPr sz="2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Roboto"/>
              <a:buNone/>
              <a:defRPr sz="2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Roboto"/>
              <a:buNone/>
              <a:defRPr sz="2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Roboto"/>
              <a:buNone/>
              <a:defRPr sz="2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Roboto"/>
              <a:buNone/>
              <a:defRPr sz="2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Roboto"/>
              <a:buNone/>
              <a:defRPr sz="2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Roboto"/>
              <a:buNone/>
              <a:defRPr sz="2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Roboto"/>
              <a:buNone/>
              <a:defRPr sz="2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White background 9">
  <p:cSld name="TITLE_1_31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44"/>
          <p:cNvSpPr txBox="1"/>
          <p:nvPr/>
        </p:nvSpPr>
        <p:spPr>
          <a:xfrm>
            <a:off x="7859407" y="4779215"/>
            <a:ext cx="6615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b="0" i="0" lang="en" sz="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 b="0" i="0" sz="800" u="none" cap="none" strike="noStrike">
              <a:solidFill>
                <a:srgbClr val="4D505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rgbClr val="4D505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5" name="Google Shape;205;p44"/>
          <p:cNvSpPr txBox="1"/>
          <p:nvPr/>
        </p:nvSpPr>
        <p:spPr>
          <a:xfrm>
            <a:off x="694470" y="4765765"/>
            <a:ext cx="1762500" cy="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en" sz="600" u="none" cap="none" strike="noStrike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rPr>
              <a:t>Skylo Technologies, Inc. | Confidential &amp; Proprietary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Skylo Technologies | LinkedIn" id="206" name="Google Shape;206;p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115544" y="4735489"/>
            <a:ext cx="192732" cy="192732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44"/>
          <p:cNvSpPr txBox="1"/>
          <p:nvPr>
            <p:ph idx="1" type="body"/>
          </p:nvPr>
        </p:nvSpPr>
        <p:spPr>
          <a:xfrm>
            <a:off x="679625" y="1266575"/>
            <a:ext cx="7784700" cy="321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17500" lvl="0" marL="4572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Light"/>
              <a:buChar char="●"/>
              <a:defRPr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17500" lvl="1" marL="914400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SzPts val="1400"/>
              <a:buFont typeface="Roboto Light"/>
              <a:buChar char="○"/>
              <a:defRPr>
                <a:latin typeface="Roboto Light"/>
                <a:ea typeface="Roboto Light"/>
                <a:cs typeface="Roboto Light"/>
                <a:sym typeface="Roboto Light"/>
              </a:defRPr>
            </a:lvl2pPr>
            <a:lvl3pPr indent="-317500" lvl="2" marL="1371600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SzPts val="1400"/>
              <a:buFont typeface="Roboto Light"/>
              <a:buChar char="■"/>
              <a:defRPr>
                <a:latin typeface="Roboto Light"/>
                <a:ea typeface="Roboto Light"/>
                <a:cs typeface="Roboto Light"/>
                <a:sym typeface="Roboto Light"/>
              </a:defRPr>
            </a:lvl3pPr>
            <a:lvl4pPr indent="-317500" lvl="3" marL="1828800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SzPts val="1400"/>
              <a:buFont typeface="Roboto Light"/>
              <a:buChar char="●"/>
              <a:defRPr>
                <a:latin typeface="Roboto Light"/>
                <a:ea typeface="Roboto Light"/>
                <a:cs typeface="Roboto Light"/>
                <a:sym typeface="Roboto Light"/>
              </a:defRPr>
            </a:lvl4pPr>
            <a:lvl5pPr indent="-317500" lvl="4" marL="2286000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SzPts val="1400"/>
              <a:buFont typeface="Roboto Light"/>
              <a:buChar char="○"/>
              <a:defRPr>
                <a:latin typeface="Roboto Light"/>
                <a:ea typeface="Roboto Light"/>
                <a:cs typeface="Roboto Light"/>
                <a:sym typeface="Roboto Light"/>
              </a:defRPr>
            </a:lvl5pPr>
            <a:lvl6pPr indent="-317500" lvl="5" marL="2743200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SzPts val="1400"/>
              <a:buFont typeface="Roboto Light"/>
              <a:buChar char="■"/>
              <a:defRPr>
                <a:latin typeface="Roboto Light"/>
                <a:ea typeface="Roboto Light"/>
                <a:cs typeface="Roboto Light"/>
                <a:sym typeface="Roboto Light"/>
              </a:defRPr>
            </a:lvl6pPr>
            <a:lvl7pPr indent="-317500" lvl="6" marL="3200400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SzPts val="1400"/>
              <a:buFont typeface="Roboto Light"/>
              <a:buChar char="●"/>
              <a:defRPr>
                <a:latin typeface="Roboto Light"/>
                <a:ea typeface="Roboto Light"/>
                <a:cs typeface="Roboto Light"/>
                <a:sym typeface="Roboto Light"/>
              </a:defRPr>
            </a:lvl7pPr>
            <a:lvl8pPr indent="-317500" lvl="7" marL="3657600">
              <a:lnSpc>
                <a:spcPct val="150000"/>
              </a:lnSpc>
              <a:spcBef>
                <a:spcPts val="50"/>
              </a:spcBef>
              <a:spcAft>
                <a:spcPts val="0"/>
              </a:spcAft>
              <a:buSzPts val="1400"/>
              <a:buFont typeface="Roboto Light"/>
              <a:buChar char="○"/>
              <a:defRPr>
                <a:latin typeface="Roboto Light"/>
                <a:ea typeface="Roboto Light"/>
                <a:cs typeface="Roboto Light"/>
                <a:sym typeface="Roboto Light"/>
              </a:defRPr>
            </a:lvl8pPr>
            <a:lvl9pPr indent="-317500" lvl="8" marL="4114800">
              <a:lnSpc>
                <a:spcPct val="150000"/>
              </a:lnSpc>
              <a:spcBef>
                <a:spcPts val="50"/>
              </a:spcBef>
              <a:spcAft>
                <a:spcPts val="50"/>
              </a:spcAft>
              <a:buSzPts val="1400"/>
              <a:buFont typeface="Roboto Light"/>
              <a:buChar char="■"/>
              <a:defRPr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/>
        </p:txBody>
      </p:sp>
      <p:sp>
        <p:nvSpPr>
          <p:cNvPr id="208" name="Google Shape;208;p44"/>
          <p:cNvSpPr txBox="1"/>
          <p:nvPr>
            <p:ph idx="2" type="subTitle"/>
          </p:nvPr>
        </p:nvSpPr>
        <p:spPr>
          <a:xfrm>
            <a:off x="696386" y="533400"/>
            <a:ext cx="24624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sz="8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sz="8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sz="8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sz="8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sz="8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sz="8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sz="8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sz="8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800"/>
              <a:buFont typeface="Roboto"/>
              <a:buNone/>
              <a:defRPr sz="8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09" name="Google Shape;209;p44"/>
          <p:cNvSpPr txBox="1"/>
          <p:nvPr>
            <p:ph type="title"/>
          </p:nvPr>
        </p:nvSpPr>
        <p:spPr>
          <a:xfrm>
            <a:off x="679250" y="743300"/>
            <a:ext cx="7784700" cy="39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sz="22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sz="22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sz="22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sz="22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sz="22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sz="22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sz="22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sz="22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2200"/>
              <a:buFont typeface="Roboto"/>
              <a:buNone/>
              <a:defRPr sz="2200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, White footer">
  <p:cSld name="TITLE_1_1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/>
        </p:nvSpPr>
        <p:spPr>
          <a:xfrm>
            <a:off x="7859407" y="4779215"/>
            <a:ext cx="6615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b="0" i="0" lang="en" sz="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 b="0" i="0" sz="800" u="none" cap="none" strike="noStrik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1" name="Google Shape;31;p6"/>
          <p:cNvSpPr txBox="1"/>
          <p:nvPr/>
        </p:nvSpPr>
        <p:spPr>
          <a:xfrm>
            <a:off x="694470" y="4765765"/>
            <a:ext cx="1762500" cy="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en" sz="6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Skylo Technologies, Inc. | Confidential &amp; Proprietary</a:t>
            </a:r>
            <a:endParaRPr b="0" i="0" sz="11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Skylo Technologies | LinkedIn" id="32" name="Google Shape;32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115544" y="4735489"/>
            <a:ext cx="192732" cy="1927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Slides with (black) footer 1">
  <p:cSld name="TITLE_1_2_2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/>
          <p:nvPr/>
        </p:nvSpPr>
        <p:spPr>
          <a:xfrm>
            <a:off x="7859407" y="4779215"/>
            <a:ext cx="6615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b="0" i="0" lang="en" sz="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 b="0" i="0" sz="800" u="none" cap="none" strike="noStrike">
              <a:solidFill>
                <a:srgbClr val="4D505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rgbClr val="4D505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5" name="Google Shape;35;p7"/>
          <p:cNvSpPr txBox="1"/>
          <p:nvPr/>
        </p:nvSpPr>
        <p:spPr>
          <a:xfrm>
            <a:off x="694470" y="4765765"/>
            <a:ext cx="1762500" cy="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en" sz="600" u="none" cap="none" strike="noStrike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rPr>
              <a:t>Skylo Technologies, Inc.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Skylo Technologies | LinkedIn" id="36" name="Google Shape;36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115544" y="4735489"/>
            <a:ext cx="192732" cy="1927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">
  <p:cSld name="TITLE_4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Slides with (black) footer">
  <p:cSld name="TITLE_1_3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 txBox="1"/>
          <p:nvPr/>
        </p:nvSpPr>
        <p:spPr>
          <a:xfrm>
            <a:off x="7859407" y="4779215"/>
            <a:ext cx="6615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b="0" i="0" lang="en" sz="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 b="0" i="0" sz="800" u="none" cap="none" strike="noStrike">
              <a:solidFill>
                <a:srgbClr val="4D505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rgbClr val="4D505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0" name="Google Shape;40;p9"/>
          <p:cNvSpPr txBox="1"/>
          <p:nvPr/>
        </p:nvSpPr>
        <p:spPr>
          <a:xfrm>
            <a:off x="694470" y="4765765"/>
            <a:ext cx="1762500" cy="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en" sz="600" u="none" cap="none" strike="noStrike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rPr>
              <a:t>Skylo Technologies, Inc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Skylo Technologies | LinkedIn" id="41" name="Google Shape;41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115544" y="4735489"/>
            <a:ext cx="192732" cy="1927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3 1 1">
  <p:cSld name="Title Slide 3 1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b="0" i="0" sz="4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4" name="Google Shape;44;p10"/>
          <p:cNvSpPr txBox="1"/>
          <p:nvPr>
            <p:ph idx="1" type="subTitle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marR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ctr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5" name="Google Shape;45;p10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6" name="Google Shape;46;p10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7" name="Google Shape;47;p10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33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10.xml"/><Relationship Id="rId3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13.xml"/><Relationship Id="rId35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12.xml"/><Relationship Id="rId34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15.xml"/><Relationship Id="rId37" Type="http://schemas.openxmlformats.org/officeDocument/2006/relationships/theme" Target="../theme/theme2.xml"/><Relationship Id="rId14" Type="http://schemas.openxmlformats.org/officeDocument/2006/relationships/slideLayout" Target="../slideLayouts/slideLayout14.xml"/><Relationship Id="rId36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9.xml"/><Relationship Id="rId4" Type="http://schemas.openxmlformats.org/officeDocument/2006/relationships/slideLayout" Target="../slideLayouts/slideLayout40.xml"/><Relationship Id="rId5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2.xml"/><Relationship Id="rId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idx="12" type="sldNum"/>
          </p:nvPr>
        </p:nvSpPr>
        <p:spPr>
          <a:xfrm>
            <a:off x="8556784" y="474985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8"/>
          <p:cNvSpPr txBox="1"/>
          <p:nvPr>
            <p:ph idx="12" type="sldNum"/>
          </p:nvPr>
        </p:nvSpPr>
        <p:spPr>
          <a:xfrm>
            <a:off x="8556784" y="474985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7.jpg"/><Relationship Id="rId4" Type="http://schemas.openxmlformats.org/officeDocument/2006/relationships/image" Target="../media/image25.png"/></Relationships>
</file>

<file path=ppt/slides/_rels/slide10.xml.rels><?xml version="1.0" encoding="UTF-8" standalone="yes"?><Relationships xmlns="http://schemas.openxmlformats.org/package/2006/relationships"><Relationship Id="rId20" Type="http://schemas.openxmlformats.org/officeDocument/2006/relationships/image" Target="../media/image78.png"/><Relationship Id="rId22" Type="http://schemas.openxmlformats.org/officeDocument/2006/relationships/image" Target="../media/image83.png"/><Relationship Id="rId21" Type="http://schemas.openxmlformats.org/officeDocument/2006/relationships/image" Target="../media/image79.png"/><Relationship Id="rId24" Type="http://schemas.openxmlformats.org/officeDocument/2006/relationships/image" Target="../media/image82.png"/><Relationship Id="rId23" Type="http://schemas.openxmlformats.org/officeDocument/2006/relationships/image" Target="../media/image80.jpg"/><Relationship Id="rId1" Type="http://schemas.openxmlformats.org/officeDocument/2006/relationships/slideLayout" Target="../slideLayouts/slideLayout40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4.png"/><Relationship Id="rId4" Type="http://schemas.openxmlformats.org/officeDocument/2006/relationships/image" Target="../media/image84.png"/><Relationship Id="rId9" Type="http://schemas.openxmlformats.org/officeDocument/2006/relationships/image" Target="../media/image71.png"/><Relationship Id="rId5" Type="http://schemas.openxmlformats.org/officeDocument/2006/relationships/hyperlink" Target="https://shop.blues.com/products/notecard-for-skylo" TargetMode="External"/><Relationship Id="rId6" Type="http://schemas.openxmlformats.org/officeDocument/2006/relationships/image" Target="../media/image74.png"/><Relationship Id="rId7" Type="http://schemas.openxmlformats.org/officeDocument/2006/relationships/hyperlink" Target="https://shop.blues.com/products/starnote" TargetMode="External"/><Relationship Id="rId8" Type="http://schemas.openxmlformats.org/officeDocument/2006/relationships/image" Target="../media/image67.png"/><Relationship Id="rId11" Type="http://schemas.openxmlformats.org/officeDocument/2006/relationships/image" Target="../media/image69.png"/><Relationship Id="rId10" Type="http://schemas.openxmlformats.org/officeDocument/2006/relationships/hyperlink" Target="https://store.particle.io/products/m-series-lte-m1-2g-satellite-kit-global-ethersim-x1" TargetMode="External"/><Relationship Id="rId13" Type="http://schemas.openxmlformats.org/officeDocument/2006/relationships/hyperlink" Target="https://www.loouq.com/mtc2-n9151-skylo" TargetMode="External"/><Relationship Id="rId12" Type="http://schemas.openxmlformats.org/officeDocument/2006/relationships/image" Target="../media/image75.png"/><Relationship Id="rId15" Type="http://schemas.openxmlformats.org/officeDocument/2006/relationships/image" Target="../media/image73.png"/><Relationship Id="rId14" Type="http://schemas.openxmlformats.org/officeDocument/2006/relationships/image" Target="../media/image70.png"/><Relationship Id="rId17" Type="http://schemas.openxmlformats.org/officeDocument/2006/relationships/image" Target="../media/image72.png"/><Relationship Id="rId16" Type="http://schemas.openxmlformats.org/officeDocument/2006/relationships/hyperlink" Target="https://rodeo-iot.com/wrangler" TargetMode="External"/><Relationship Id="rId19" Type="http://schemas.openxmlformats.org/officeDocument/2006/relationships/image" Target="../media/image76.png"/><Relationship Id="rId18" Type="http://schemas.openxmlformats.org/officeDocument/2006/relationships/image" Target="../media/image7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3.jpg"/><Relationship Id="rId4" Type="http://schemas.openxmlformats.org/officeDocument/2006/relationships/image" Target="../media/image88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2.jpg"/><Relationship Id="rId4" Type="http://schemas.openxmlformats.org/officeDocument/2006/relationships/image" Target="../media/image32.jpg"/><Relationship Id="rId9" Type="http://schemas.openxmlformats.org/officeDocument/2006/relationships/image" Target="../media/image2.png"/><Relationship Id="rId5" Type="http://schemas.openxmlformats.org/officeDocument/2006/relationships/image" Target="../media/image42.png"/><Relationship Id="rId6" Type="http://schemas.openxmlformats.org/officeDocument/2006/relationships/image" Target="../media/image31.png"/><Relationship Id="rId7" Type="http://schemas.openxmlformats.org/officeDocument/2006/relationships/image" Target="../media/image85.png"/><Relationship Id="rId8" Type="http://schemas.openxmlformats.org/officeDocument/2006/relationships/image" Target="../media/image4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3.png"/><Relationship Id="rId4" Type="http://schemas.openxmlformats.org/officeDocument/2006/relationships/image" Target="../media/image36.png"/><Relationship Id="rId5" Type="http://schemas.openxmlformats.org/officeDocument/2006/relationships/image" Target="../media/image4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9.png"/><Relationship Id="rId4" Type="http://schemas.openxmlformats.org/officeDocument/2006/relationships/image" Target="../media/image29.png"/><Relationship Id="rId5" Type="http://schemas.openxmlformats.org/officeDocument/2006/relationships/image" Target="../media/image2.png"/><Relationship Id="rId6" Type="http://schemas.openxmlformats.org/officeDocument/2006/relationships/image" Target="../media/image5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0.jpg"/><Relationship Id="rId4" Type="http://schemas.openxmlformats.org/officeDocument/2006/relationships/image" Target="../media/image38.jpg"/><Relationship Id="rId5" Type="http://schemas.openxmlformats.org/officeDocument/2006/relationships/image" Target="../media/image3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7.png"/><Relationship Id="rId4" Type="http://schemas.openxmlformats.org/officeDocument/2006/relationships/image" Target="../media/image33.png"/><Relationship Id="rId9" Type="http://schemas.openxmlformats.org/officeDocument/2006/relationships/image" Target="../media/image48.png"/><Relationship Id="rId5" Type="http://schemas.openxmlformats.org/officeDocument/2006/relationships/image" Target="../media/image35.png"/><Relationship Id="rId6" Type="http://schemas.openxmlformats.org/officeDocument/2006/relationships/image" Target="../media/image34.png"/><Relationship Id="rId7" Type="http://schemas.openxmlformats.org/officeDocument/2006/relationships/image" Target="../media/image39.png"/><Relationship Id="rId8" Type="http://schemas.openxmlformats.org/officeDocument/2006/relationships/image" Target="../media/image46.png"/><Relationship Id="rId11" Type="http://schemas.openxmlformats.org/officeDocument/2006/relationships/image" Target="../media/image45.png"/><Relationship Id="rId10" Type="http://schemas.openxmlformats.org/officeDocument/2006/relationships/image" Target="../media/image47.png"/><Relationship Id="rId13" Type="http://schemas.openxmlformats.org/officeDocument/2006/relationships/image" Target="../media/image53.png"/><Relationship Id="rId12" Type="http://schemas.openxmlformats.org/officeDocument/2006/relationships/image" Target="../media/image51.png"/><Relationship Id="rId15" Type="http://schemas.openxmlformats.org/officeDocument/2006/relationships/image" Target="../media/image44.png"/><Relationship Id="rId14" Type="http://schemas.openxmlformats.org/officeDocument/2006/relationships/image" Target="../media/image9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9.png"/><Relationship Id="rId4" Type="http://schemas.openxmlformats.org/officeDocument/2006/relationships/image" Target="../media/image56.png"/><Relationship Id="rId5" Type="http://schemas.openxmlformats.org/officeDocument/2006/relationships/image" Target="../media/image50.png"/><Relationship Id="rId6" Type="http://schemas.openxmlformats.org/officeDocument/2006/relationships/image" Target="../media/image52.png"/><Relationship Id="rId7" Type="http://schemas.openxmlformats.org/officeDocument/2006/relationships/hyperlink" Target="https://www.skylo.tech/certified-devices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5.png"/><Relationship Id="rId4" Type="http://schemas.openxmlformats.org/officeDocument/2006/relationships/image" Target="../media/image54.png"/><Relationship Id="rId5" Type="http://schemas.openxmlformats.org/officeDocument/2006/relationships/image" Target="../media/image61.png"/><Relationship Id="rId6" Type="http://schemas.openxmlformats.org/officeDocument/2006/relationships/image" Target="../media/image62.png"/><Relationship Id="rId7" Type="http://schemas.openxmlformats.org/officeDocument/2006/relationships/image" Target="../media/image58.png"/><Relationship Id="rId8" Type="http://schemas.openxmlformats.org/officeDocument/2006/relationships/image" Target="../media/image68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0.png"/><Relationship Id="rId4" Type="http://schemas.openxmlformats.org/officeDocument/2006/relationships/image" Target="../media/image59.png"/><Relationship Id="rId9" Type="http://schemas.openxmlformats.org/officeDocument/2006/relationships/image" Target="../media/image65.png"/><Relationship Id="rId5" Type="http://schemas.openxmlformats.org/officeDocument/2006/relationships/image" Target="../media/image66.png"/><Relationship Id="rId6" Type="http://schemas.openxmlformats.org/officeDocument/2006/relationships/image" Target="../media/image86.png"/><Relationship Id="rId7" Type="http://schemas.openxmlformats.org/officeDocument/2006/relationships/image" Target="../media/image30.png"/><Relationship Id="rId8" Type="http://schemas.openxmlformats.org/officeDocument/2006/relationships/image" Target="../media/image63.png"/><Relationship Id="rId11" Type="http://schemas.openxmlformats.org/officeDocument/2006/relationships/image" Target="../media/image91.png"/><Relationship Id="rId10" Type="http://schemas.openxmlformats.org/officeDocument/2006/relationships/image" Target="../media/image8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45"/>
          <p:cNvSpPr txBox="1"/>
          <p:nvPr/>
        </p:nvSpPr>
        <p:spPr>
          <a:xfrm>
            <a:off x="686195" y="2726500"/>
            <a:ext cx="4082100" cy="23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25" lIns="0" spcFirstLastPara="1" rIns="9125" wrap="square" tIns="91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>
                <a:solidFill>
                  <a:schemeClr val="lt1"/>
                </a:solidFill>
                <a:latin typeface="Roboto Thin"/>
                <a:ea typeface="Roboto Thin"/>
                <a:cs typeface="Roboto Thin"/>
                <a:sym typeface="Roboto Thin"/>
              </a:rPr>
              <a:t>Never lose coverage</a:t>
            </a:r>
            <a:endParaRPr>
              <a:solidFill>
                <a:schemeClr val="lt1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215" name="Google Shape;215;p45"/>
          <p:cNvSpPr/>
          <p:nvPr/>
        </p:nvSpPr>
        <p:spPr>
          <a:xfrm>
            <a:off x="686202" y="1934910"/>
            <a:ext cx="6723600" cy="21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25" lIns="0" spcFirstLastPara="1" rIns="9125" wrap="square" tIns="91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9F3FF"/>
              </a:buClr>
              <a:buSzPts val="900"/>
              <a:buFont typeface="Roboto Medium"/>
              <a:buNone/>
            </a:pPr>
            <a:r>
              <a:rPr lang="en" sz="1000">
                <a:solidFill>
                  <a:schemeClr val="accent2"/>
                </a:solidFill>
                <a:latin typeface="Roboto Medium"/>
                <a:ea typeface="Roboto Medium"/>
                <a:cs typeface="Roboto Medium"/>
                <a:sym typeface="Roboto Medium"/>
              </a:rPr>
              <a:t>September</a:t>
            </a:r>
            <a:r>
              <a:rPr lang="en" sz="1000">
                <a:solidFill>
                  <a:schemeClr val="accent2"/>
                </a:solidFill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i="0" lang="en" sz="1000" u="none" cap="none" strike="noStrike">
                <a:solidFill>
                  <a:schemeClr val="accent2"/>
                </a:solidFill>
                <a:latin typeface="Roboto Medium"/>
                <a:ea typeface="Roboto Medium"/>
                <a:cs typeface="Roboto Medium"/>
                <a:sym typeface="Roboto Medium"/>
              </a:rPr>
              <a:t>2026</a:t>
            </a:r>
            <a:endParaRPr i="0" sz="1000" u="none" cap="none" strike="noStrike">
              <a:solidFill>
                <a:schemeClr val="accent2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216" name="Google Shape;216;p45"/>
          <p:cNvSpPr/>
          <p:nvPr/>
        </p:nvSpPr>
        <p:spPr>
          <a:xfrm>
            <a:off x="686195" y="2224938"/>
            <a:ext cx="3917100" cy="426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" sz="2400"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rPr>
              <a:t>Skylo Introduction</a:t>
            </a:r>
            <a:endParaRPr sz="2400">
              <a:solidFill>
                <a:schemeClr val="lt1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8C0D0"/>
              </a:buClr>
              <a:buSzPts val="1300"/>
              <a:buFont typeface="Roboto Light"/>
              <a:buNone/>
            </a:pPr>
            <a:r>
              <a:t/>
            </a:r>
            <a:endParaRPr sz="1300">
              <a:solidFill>
                <a:schemeClr val="dk1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pic>
        <p:nvPicPr>
          <p:cNvPr id="217" name="Google Shape;217;p4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9255" y="698496"/>
            <a:ext cx="1220898" cy="42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54"/>
          <p:cNvSpPr txBox="1"/>
          <p:nvPr>
            <p:ph idx="2" type="subTitle"/>
          </p:nvPr>
        </p:nvSpPr>
        <p:spPr>
          <a:xfrm>
            <a:off x="685995" y="533400"/>
            <a:ext cx="2462400" cy="123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HARDWARE ECOSYSTEM</a:t>
            </a:r>
            <a:endParaRPr/>
          </a:p>
        </p:txBody>
      </p:sp>
      <p:sp>
        <p:nvSpPr>
          <p:cNvPr id="468" name="Google Shape;468;p54"/>
          <p:cNvSpPr txBox="1"/>
          <p:nvPr>
            <p:ph type="title"/>
          </p:nvPr>
        </p:nvSpPr>
        <p:spPr>
          <a:xfrm>
            <a:off x="679650" y="725350"/>
            <a:ext cx="6243900" cy="399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E182D"/>
              </a:buClr>
              <a:buSzPts val="1700"/>
              <a:buFont typeface="Arial"/>
              <a:buNone/>
            </a:pPr>
            <a:r>
              <a:rPr lang="en">
                <a:solidFill>
                  <a:srgbClr val="595959"/>
                </a:solidFill>
              </a:rPr>
              <a:t>Get Started Today - Embedded modems EVKs</a:t>
            </a:r>
            <a:endParaRPr>
              <a:solidFill>
                <a:srgbClr val="595959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9" name="Google Shape;469;p54"/>
          <p:cNvSpPr/>
          <p:nvPr/>
        </p:nvSpPr>
        <p:spPr>
          <a:xfrm>
            <a:off x="686000" y="1096391"/>
            <a:ext cx="77496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0" spcFirstLastPara="1" rIns="68575" wrap="square" tIns="342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4D5056"/>
                </a:solidFill>
                <a:latin typeface="Roboto Light"/>
                <a:ea typeface="Roboto Light"/>
                <a:cs typeface="Roboto Light"/>
                <a:sym typeface="Roboto Light"/>
              </a:rPr>
              <a:t>OEMs using Skylo certified Embedded Modems + Antenna can deploy commercially without obtaining separate Skylo Certification</a:t>
            </a:r>
            <a:endParaRPr sz="1000">
              <a:solidFill>
                <a:srgbClr val="4D5056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470" name="Google Shape;470;p54"/>
          <p:cNvSpPr/>
          <p:nvPr/>
        </p:nvSpPr>
        <p:spPr>
          <a:xfrm>
            <a:off x="679650" y="1371600"/>
            <a:ext cx="1164300" cy="215700"/>
          </a:xfrm>
          <a:prstGeom prst="rect">
            <a:avLst/>
          </a:prstGeom>
          <a:solidFill>
            <a:srgbClr val="0E182D"/>
          </a:solidFill>
          <a:ln cap="flat" cmpd="sng" w="7150">
            <a:solidFill>
              <a:srgbClr val="DADB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1" name="Google Shape;471;p54"/>
          <p:cNvSpPr/>
          <p:nvPr/>
        </p:nvSpPr>
        <p:spPr>
          <a:xfrm>
            <a:off x="679650" y="1371600"/>
            <a:ext cx="1164300" cy="21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575" wrap="square" tIns="5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Arial"/>
              <a:buNone/>
            </a:pPr>
            <a:r>
              <a:rPr i="0" lang="en" sz="8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Partner</a:t>
            </a:r>
            <a:endParaRPr i="0" sz="8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72" name="Google Shape;472;p54"/>
          <p:cNvSpPr/>
          <p:nvPr/>
        </p:nvSpPr>
        <p:spPr>
          <a:xfrm>
            <a:off x="1843840" y="1371600"/>
            <a:ext cx="980400" cy="215700"/>
          </a:xfrm>
          <a:prstGeom prst="rect">
            <a:avLst/>
          </a:prstGeom>
          <a:solidFill>
            <a:srgbClr val="0E182D"/>
          </a:solidFill>
          <a:ln cap="flat" cmpd="sng" w="7150">
            <a:solidFill>
              <a:srgbClr val="DADB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3" name="Google Shape;473;p54"/>
          <p:cNvSpPr/>
          <p:nvPr/>
        </p:nvSpPr>
        <p:spPr>
          <a:xfrm>
            <a:off x="1843840" y="1371600"/>
            <a:ext cx="980400" cy="21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575" wrap="square" tIns="5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Arial"/>
              <a:buNone/>
            </a:pPr>
            <a:r>
              <a:rPr i="0" lang="en" sz="8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Photo</a:t>
            </a:r>
            <a:endParaRPr i="0" sz="8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74" name="Google Shape;474;p54"/>
          <p:cNvSpPr/>
          <p:nvPr/>
        </p:nvSpPr>
        <p:spPr>
          <a:xfrm>
            <a:off x="2824210" y="1371600"/>
            <a:ext cx="1287000" cy="215700"/>
          </a:xfrm>
          <a:prstGeom prst="rect">
            <a:avLst/>
          </a:prstGeom>
          <a:solidFill>
            <a:srgbClr val="0E182D"/>
          </a:solidFill>
          <a:ln cap="flat" cmpd="sng" w="7150">
            <a:solidFill>
              <a:srgbClr val="DADB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5" name="Google Shape;475;p54"/>
          <p:cNvSpPr/>
          <p:nvPr/>
        </p:nvSpPr>
        <p:spPr>
          <a:xfrm>
            <a:off x="2824210" y="1371600"/>
            <a:ext cx="1287000" cy="21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575" wrap="square" tIns="5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Arial"/>
              <a:buNone/>
            </a:pPr>
            <a:r>
              <a:rPr i="0" lang="en" sz="8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Product</a:t>
            </a:r>
            <a:endParaRPr i="0" sz="8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76" name="Google Shape;476;p54"/>
          <p:cNvSpPr/>
          <p:nvPr/>
        </p:nvSpPr>
        <p:spPr>
          <a:xfrm>
            <a:off x="4110946" y="1371600"/>
            <a:ext cx="2205900" cy="215700"/>
          </a:xfrm>
          <a:prstGeom prst="rect">
            <a:avLst/>
          </a:prstGeom>
          <a:solidFill>
            <a:srgbClr val="0E182D"/>
          </a:solidFill>
          <a:ln cap="flat" cmpd="sng" w="7150">
            <a:solidFill>
              <a:srgbClr val="DADB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7" name="Google Shape;477;p54"/>
          <p:cNvSpPr/>
          <p:nvPr/>
        </p:nvSpPr>
        <p:spPr>
          <a:xfrm>
            <a:off x="4110946" y="1371600"/>
            <a:ext cx="2205900" cy="21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575" wrap="square" tIns="5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Arial"/>
              <a:buNone/>
            </a:pPr>
            <a:r>
              <a:rPr i="0" lang="en" sz="8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Description</a:t>
            </a:r>
            <a:endParaRPr i="0" sz="8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78" name="Google Shape;478;p54"/>
          <p:cNvSpPr/>
          <p:nvPr/>
        </p:nvSpPr>
        <p:spPr>
          <a:xfrm>
            <a:off x="6316780" y="1371600"/>
            <a:ext cx="980400" cy="215700"/>
          </a:xfrm>
          <a:prstGeom prst="rect">
            <a:avLst/>
          </a:prstGeom>
          <a:solidFill>
            <a:srgbClr val="0E182D"/>
          </a:solidFill>
          <a:ln cap="flat" cmpd="sng" w="7150">
            <a:solidFill>
              <a:srgbClr val="DADB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9" name="Google Shape;479;p54"/>
          <p:cNvSpPr/>
          <p:nvPr/>
        </p:nvSpPr>
        <p:spPr>
          <a:xfrm>
            <a:off x="6316780" y="1371600"/>
            <a:ext cx="980400" cy="21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575" wrap="square" tIns="5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Arial"/>
              <a:buNone/>
            </a:pPr>
            <a:r>
              <a:rPr i="0" lang="en" sz="8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Cert. status</a:t>
            </a:r>
            <a:endParaRPr i="0" sz="8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80" name="Google Shape;480;p54"/>
          <p:cNvSpPr/>
          <p:nvPr/>
        </p:nvSpPr>
        <p:spPr>
          <a:xfrm>
            <a:off x="7297150" y="1371600"/>
            <a:ext cx="1164300" cy="215700"/>
          </a:xfrm>
          <a:prstGeom prst="rect">
            <a:avLst/>
          </a:prstGeom>
          <a:solidFill>
            <a:srgbClr val="0E182D"/>
          </a:solidFill>
          <a:ln cap="flat" cmpd="sng" w="7150">
            <a:solidFill>
              <a:srgbClr val="DADB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1" name="Google Shape;481;p54"/>
          <p:cNvSpPr/>
          <p:nvPr/>
        </p:nvSpPr>
        <p:spPr>
          <a:xfrm>
            <a:off x="7297150" y="1371600"/>
            <a:ext cx="1164300" cy="21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575" wrap="square" tIns="5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Arial"/>
              <a:buNone/>
            </a:pPr>
            <a:r>
              <a:rPr i="0" lang="en" sz="8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Where to buy</a:t>
            </a:r>
            <a:endParaRPr i="0" sz="8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82" name="Google Shape;482;p54"/>
          <p:cNvSpPr/>
          <p:nvPr/>
        </p:nvSpPr>
        <p:spPr>
          <a:xfrm>
            <a:off x="679650" y="1587417"/>
            <a:ext cx="1164300" cy="528600"/>
          </a:xfrm>
          <a:prstGeom prst="rect">
            <a:avLst/>
          </a:prstGeom>
          <a:solidFill>
            <a:srgbClr val="FFFFFF"/>
          </a:solidFill>
          <a:ln cap="flat" cmpd="sng" w="7150">
            <a:solidFill>
              <a:srgbClr val="DADB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vendor_logos_final/blues.png" id="483" name="Google Shape;483;p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1980" y="1765466"/>
            <a:ext cx="579531" cy="172654"/>
          </a:xfrm>
          <a:prstGeom prst="rect">
            <a:avLst/>
          </a:prstGeom>
          <a:noFill/>
          <a:ln>
            <a:noFill/>
          </a:ln>
        </p:spPr>
      </p:pic>
      <p:sp>
        <p:nvSpPr>
          <p:cNvPr id="484" name="Google Shape;484;p54"/>
          <p:cNvSpPr/>
          <p:nvPr/>
        </p:nvSpPr>
        <p:spPr>
          <a:xfrm>
            <a:off x="1843840" y="1587417"/>
            <a:ext cx="980400" cy="528600"/>
          </a:xfrm>
          <a:prstGeom prst="rect">
            <a:avLst/>
          </a:prstGeom>
          <a:solidFill>
            <a:srgbClr val="FFFFFF"/>
          </a:solidFill>
          <a:ln cap="flat" cmpd="sng" w="7150">
            <a:solidFill>
              <a:srgbClr val="DADB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product_photos_final/blues_notecard.png" id="485" name="Google Shape;485;p5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32951" y="1630581"/>
            <a:ext cx="402149" cy="442428"/>
          </a:xfrm>
          <a:prstGeom prst="rect">
            <a:avLst/>
          </a:prstGeom>
          <a:noFill/>
          <a:ln>
            <a:noFill/>
          </a:ln>
        </p:spPr>
      </p:pic>
      <p:sp>
        <p:nvSpPr>
          <p:cNvPr id="486" name="Google Shape;486;p54"/>
          <p:cNvSpPr/>
          <p:nvPr/>
        </p:nvSpPr>
        <p:spPr>
          <a:xfrm>
            <a:off x="2824210" y="1587417"/>
            <a:ext cx="1287000" cy="528600"/>
          </a:xfrm>
          <a:prstGeom prst="rect">
            <a:avLst/>
          </a:prstGeom>
          <a:solidFill>
            <a:srgbClr val="FFFFFF"/>
          </a:solidFill>
          <a:ln cap="flat" cmpd="sng" w="7150">
            <a:solidFill>
              <a:srgbClr val="DADB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7" name="Google Shape;487;p54"/>
          <p:cNvSpPr/>
          <p:nvPr/>
        </p:nvSpPr>
        <p:spPr>
          <a:xfrm>
            <a:off x="2824210" y="1587417"/>
            <a:ext cx="1287000" cy="5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575" wrap="square" tIns="5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E182D"/>
              </a:buClr>
              <a:buSzPts val="700"/>
              <a:buFont typeface="Arial"/>
              <a:buNone/>
            </a:pPr>
            <a:r>
              <a:rPr i="0" lang="en" sz="800" u="none" cap="none" strike="noStrike">
                <a:solidFill>
                  <a:srgbClr val="0E182D"/>
                </a:solidFill>
                <a:latin typeface="Roboto"/>
                <a:ea typeface="Roboto"/>
                <a:cs typeface="Roboto"/>
                <a:sym typeface="Roboto"/>
              </a:rPr>
              <a:t>Notecard for Skylo</a:t>
            </a:r>
            <a:endParaRPr i="0" sz="8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88" name="Google Shape;488;p54"/>
          <p:cNvSpPr/>
          <p:nvPr/>
        </p:nvSpPr>
        <p:spPr>
          <a:xfrm>
            <a:off x="4110946" y="1587417"/>
            <a:ext cx="2205900" cy="528600"/>
          </a:xfrm>
          <a:prstGeom prst="rect">
            <a:avLst/>
          </a:prstGeom>
          <a:solidFill>
            <a:srgbClr val="FFFFFF"/>
          </a:solidFill>
          <a:ln cap="flat" cmpd="sng" w="7150">
            <a:solidFill>
              <a:srgbClr val="DADB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9" name="Google Shape;489;p54"/>
          <p:cNvSpPr/>
          <p:nvPr/>
        </p:nvSpPr>
        <p:spPr>
          <a:xfrm>
            <a:off x="4110950" y="1587417"/>
            <a:ext cx="2205900" cy="44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575" wrap="square" tIns="5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600"/>
              <a:buFont typeface="Arial"/>
              <a:buNone/>
            </a:pPr>
            <a:r>
              <a:rPr i="0" lang="en" sz="800" u="none" cap="none" strike="noStrike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rPr>
              <a:t>m.2 built on the Quectel BG95-S5</a:t>
            </a:r>
            <a:endParaRPr i="0" sz="8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90" name="Google Shape;490;p54"/>
          <p:cNvSpPr/>
          <p:nvPr/>
        </p:nvSpPr>
        <p:spPr>
          <a:xfrm>
            <a:off x="6316780" y="1587417"/>
            <a:ext cx="980400" cy="528600"/>
          </a:xfrm>
          <a:prstGeom prst="rect">
            <a:avLst/>
          </a:prstGeom>
          <a:solidFill>
            <a:srgbClr val="FFFFFF"/>
          </a:solidFill>
          <a:ln cap="flat" cmpd="sng" w="7150">
            <a:solidFill>
              <a:srgbClr val="DADB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1" name="Google Shape;491;p54"/>
          <p:cNvSpPr/>
          <p:nvPr/>
        </p:nvSpPr>
        <p:spPr>
          <a:xfrm>
            <a:off x="6561872" y="1792443"/>
            <a:ext cx="490200" cy="118500"/>
          </a:xfrm>
          <a:prstGeom prst="roundRect">
            <a:avLst>
              <a:gd fmla="val 18182" name="adj"/>
            </a:avLst>
          </a:prstGeom>
          <a:solidFill>
            <a:srgbClr val="EAF3DE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2" name="Google Shape;492;p54"/>
          <p:cNvSpPr/>
          <p:nvPr/>
        </p:nvSpPr>
        <p:spPr>
          <a:xfrm>
            <a:off x="6561872" y="1792443"/>
            <a:ext cx="490200" cy="11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7500A"/>
              </a:buClr>
              <a:buSzPts val="600"/>
              <a:buFont typeface="Arial"/>
              <a:buNone/>
            </a:pPr>
            <a:r>
              <a:rPr i="0" lang="en" sz="600" u="none" cap="none" strike="noStrike">
                <a:solidFill>
                  <a:srgbClr val="27500A"/>
                </a:solidFill>
                <a:latin typeface="Roboto"/>
                <a:ea typeface="Roboto"/>
                <a:cs typeface="Roboto"/>
                <a:sym typeface="Roboto"/>
              </a:rPr>
              <a:t>Certified</a:t>
            </a:r>
            <a:endParaRPr i="0" sz="6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93" name="Google Shape;493;p54"/>
          <p:cNvSpPr/>
          <p:nvPr/>
        </p:nvSpPr>
        <p:spPr>
          <a:xfrm>
            <a:off x="7297150" y="1587417"/>
            <a:ext cx="1164300" cy="528600"/>
          </a:xfrm>
          <a:prstGeom prst="rect">
            <a:avLst/>
          </a:prstGeom>
          <a:solidFill>
            <a:srgbClr val="FFFFFF"/>
          </a:solidFill>
          <a:ln cap="flat" cmpd="sng" w="7150">
            <a:solidFill>
              <a:srgbClr val="DADB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4" name="Google Shape;494;p54"/>
          <p:cNvSpPr/>
          <p:nvPr/>
        </p:nvSpPr>
        <p:spPr>
          <a:xfrm>
            <a:off x="7297150" y="1587417"/>
            <a:ext cx="1164300" cy="5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575" wrap="square" tIns="5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C447C"/>
              </a:buClr>
              <a:buSzPts val="700"/>
              <a:buFont typeface="Calibri"/>
              <a:buNone/>
            </a:pPr>
            <a:r>
              <a:rPr i="0" lang="en" sz="800" u="sng" cap="none" strike="noStrike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5"/>
              </a:rPr>
              <a:t>Blues shop</a:t>
            </a:r>
            <a:endParaRPr i="0" sz="8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95" name="Google Shape;495;p54"/>
          <p:cNvSpPr/>
          <p:nvPr/>
        </p:nvSpPr>
        <p:spPr>
          <a:xfrm>
            <a:off x="679650" y="2116169"/>
            <a:ext cx="1164300" cy="528600"/>
          </a:xfrm>
          <a:prstGeom prst="rect">
            <a:avLst/>
          </a:prstGeom>
          <a:solidFill>
            <a:srgbClr val="FFFFFF"/>
          </a:solidFill>
          <a:ln cap="flat" cmpd="sng" w="7150">
            <a:solidFill>
              <a:srgbClr val="DADB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vendor_logos_final/blues.png" id="496" name="Google Shape;496;p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1980" y="2294218"/>
            <a:ext cx="579531" cy="172654"/>
          </a:xfrm>
          <a:prstGeom prst="rect">
            <a:avLst/>
          </a:prstGeom>
          <a:noFill/>
          <a:ln>
            <a:noFill/>
          </a:ln>
        </p:spPr>
      </p:pic>
      <p:sp>
        <p:nvSpPr>
          <p:cNvPr id="497" name="Google Shape;497;p54"/>
          <p:cNvSpPr/>
          <p:nvPr/>
        </p:nvSpPr>
        <p:spPr>
          <a:xfrm>
            <a:off x="1843840" y="2116169"/>
            <a:ext cx="980400" cy="528600"/>
          </a:xfrm>
          <a:prstGeom prst="rect">
            <a:avLst/>
          </a:prstGeom>
          <a:solidFill>
            <a:srgbClr val="FFFFFF"/>
          </a:solidFill>
          <a:ln cap="flat" cmpd="sng" w="7150">
            <a:solidFill>
              <a:srgbClr val="DADB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product_photos_final/blues_starnote.png" id="498" name="Google Shape;498;p5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204679" y="2159333"/>
            <a:ext cx="258694" cy="442428"/>
          </a:xfrm>
          <a:prstGeom prst="rect">
            <a:avLst/>
          </a:prstGeom>
          <a:noFill/>
          <a:ln>
            <a:noFill/>
          </a:ln>
        </p:spPr>
      </p:pic>
      <p:sp>
        <p:nvSpPr>
          <p:cNvPr id="499" name="Google Shape;499;p54"/>
          <p:cNvSpPr/>
          <p:nvPr/>
        </p:nvSpPr>
        <p:spPr>
          <a:xfrm>
            <a:off x="2824210" y="2116169"/>
            <a:ext cx="1287000" cy="528600"/>
          </a:xfrm>
          <a:prstGeom prst="rect">
            <a:avLst/>
          </a:prstGeom>
          <a:solidFill>
            <a:srgbClr val="FFFFFF"/>
          </a:solidFill>
          <a:ln cap="flat" cmpd="sng" w="7150">
            <a:solidFill>
              <a:srgbClr val="DADB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0" name="Google Shape;500;p54"/>
          <p:cNvSpPr/>
          <p:nvPr/>
        </p:nvSpPr>
        <p:spPr>
          <a:xfrm>
            <a:off x="2824210" y="2116169"/>
            <a:ext cx="1287000" cy="5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575" wrap="square" tIns="5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E182D"/>
              </a:buClr>
              <a:buSzPts val="700"/>
              <a:buFont typeface="Arial"/>
              <a:buNone/>
            </a:pPr>
            <a:r>
              <a:rPr i="0" lang="en" sz="800" u="none" cap="none" strike="noStrike">
                <a:solidFill>
                  <a:srgbClr val="0E182D"/>
                </a:solidFill>
                <a:latin typeface="Roboto"/>
                <a:ea typeface="Roboto"/>
                <a:cs typeface="Roboto"/>
                <a:sym typeface="Roboto"/>
              </a:rPr>
              <a:t>Starnote for Skylo</a:t>
            </a:r>
            <a:endParaRPr i="0" sz="8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01" name="Google Shape;501;p54"/>
          <p:cNvSpPr/>
          <p:nvPr/>
        </p:nvSpPr>
        <p:spPr>
          <a:xfrm>
            <a:off x="4110946" y="2116169"/>
            <a:ext cx="2205900" cy="528600"/>
          </a:xfrm>
          <a:prstGeom prst="rect">
            <a:avLst/>
          </a:prstGeom>
          <a:solidFill>
            <a:srgbClr val="FFFFFF"/>
          </a:solidFill>
          <a:ln cap="flat" cmpd="sng" w="7150">
            <a:solidFill>
              <a:srgbClr val="DADB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2" name="Google Shape;502;p54"/>
          <p:cNvSpPr/>
          <p:nvPr/>
        </p:nvSpPr>
        <p:spPr>
          <a:xfrm>
            <a:off x="4110950" y="2116166"/>
            <a:ext cx="2205900" cy="44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575" wrap="square" tIns="5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600"/>
              <a:buFont typeface="Arial"/>
              <a:buNone/>
            </a:pPr>
            <a:r>
              <a:rPr i="0" lang="en" sz="800" u="none" cap="none" strike="noStrike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rPr>
              <a:t>m.2 built on the Quectel CC660D-LS</a:t>
            </a:r>
            <a:endParaRPr i="0" sz="8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03" name="Google Shape;503;p54"/>
          <p:cNvSpPr/>
          <p:nvPr/>
        </p:nvSpPr>
        <p:spPr>
          <a:xfrm>
            <a:off x="6316780" y="2116169"/>
            <a:ext cx="980400" cy="528600"/>
          </a:xfrm>
          <a:prstGeom prst="rect">
            <a:avLst/>
          </a:prstGeom>
          <a:solidFill>
            <a:srgbClr val="FFFFFF"/>
          </a:solidFill>
          <a:ln cap="flat" cmpd="sng" w="7150">
            <a:solidFill>
              <a:srgbClr val="DADB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4" name="Google Shape;504;p54"/>
          <p:cNvSpPr/>
          <p:nvPr/>
        </p:nvSpPr>
        <p:spPr>
          <a:xfrm>
            <a:off x="6561872" y="2321195"/>
            <a:ext cx="490200" cy="118500"/>
          </a:xfrm>
          <a:prstGeom prst="roundRect">
            <a:avLst>
              <a:gd fmla="val 18182" name="adj"/>
            </a:avLst>
          </a:prstGeom>
          <a:solidFill>
            <a:srgbClr val="EAF3DE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5" name="Google Shape;505;p54"/>
          <p:cNvSpPr/>
          <p:nvPr/>
        </p:nvSpPr>
        <p:spPr>
          <a:xfrm>
            <a:off x="6561872" y="2321195"/>
            <a:ext cx="490200" cy="11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7500A"/>
              </a:buClr>
              <a:buSzPts val="600"/>
              <a:buFont typeface="Arial"/>
              <a:buNone/>
            </a:pPr>
            <a:r>
              <a:rPr i="0" lang="en" sz="600" u="none" cap="none" strike="noStrike">
                <a:solidFill>
                  <a:srgbClr val="27500A"/>
                </a:solidFill>
                <a:latin typeface="Roboto"/>
                <a:ea typeface="Roboto"/>
                <a:cs typeface="Roboto"/>
                <a:sym typeface="Roboto"/>
              </a:rPr>
              <a:t>Certified</a:t>
            </a:r>
            <a:endParaRPr i="0" sz="6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06" name="Google Shape;506;p54"/>
          <p:cNvSpPr/>
          <p:nvPr/>
        </p:nvSpPr>
        <p:spPr>
          <a:xfrm>
            <a:off x="7297150" y="2116169"/>
            <a:ext cx="1164300" cy="528600"/>
          </a:xfrm>
          <a:prstGeom prst="rect">
            <a:avLst/>
          </a:prstGeom>
          <a:solidFill>
            <a:srgbClr val="FFFFFF"/>
          </a:solidFill>
          <a:ln cap="flat" cmpd="sng" w="7150">
            <a:solidFill>
              <a:srgbClr val="DADB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7" name="Google Shape;507;p54"/>
          <p:cNvSpPr/>
          <p:nvPr/>
        </p:nvSpPr>
        <p:spPr>
          <a:xfrm>
            <a:off x="7297150" y="2116169"/>
            <a:ext cx="1164300" cy="5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575" wrap="square" tIns="5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C447C"/>
              </a:buClr>
              <a:buSzPts val="700"/>
              <a:buFont typeface="Calibri"/>
              <a:buNone/>
            </a:pPr>
            <a:r>
              <a:rPr i="0" lang="en" sz="800" u="sng" cap="none" strike="noStrike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7"/>
              </a:rPr>
              <a:t>Blues shop</a:t>
            </a:r>
            <a:endParaRPr i="0" sz="8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08" name="Google Shape;508;p54"/>
          <p:cNvSpPr/>
          <p:nvPr/>
        </p:nvSpPr>
        <p:spPr>
          <a:xfrm>
            <a:off x="679650" y="2644921"/>
            <a:ext cx="1164300" cy="528600"/>
          </a:xfrm>
          <a:prstGeom prst="rect">
            <a:avLst/>
          </a:prstGeom>
          <a:solidFill>
            <a:srgbClr val="FFFFFF"/>
          </a:solidFill>
          <a:ln cap="flat" cmpd="sng" w="7150">
            <a:solidFill>
              <a:srgbClr val="DADB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vendor_logos_final/particle.png" id="509" name="Google Shape;509;p5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70062" y="2822970"/>
            <a:ext cx="783367" cy="172654"/>
          </a:xfrm>
          <a:prstGeom prst="rect">
            <a:avLst/>
          </a:prstGeom>
          <a:noFill/>
          <a:ln>
            <a:noFill/>
          </a:ln>
        </p:spPr>
      </p:pic>
      <p:sp>
        <p:nvSpPr>
          <p:cNvPr id="510" name="Google Shape;510;p54"/>
          <p:cNvSpPr/>
          <p:nvPr/>
        </p:nvSpPr>
        <p:spPr>
          <a:xfrm>
            <a:off x="1843840" y="2644921"/>
            <a:ext cx="980400" cy="528600"/>
          </a:xfrm>
          <a:prstGeom prst="rect">
            <a:avLst/>
          </a:prstGeom>
          <a:solidFill>
            <a:srgbClr val="FFFFFF"/>
          </a:solidFill>
          <a:ln cap="flat" cmpd="sng" w="7150">
            <a:solidFill>
              <a:srgbClr val="DADB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product_photos_final/particle_m635.png" id="511" name="Google Shape;511;p5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096762" y="2688085"/>
            <a:ext cx="474526" cy="442426"/>
          </a:xfrm>
          <a:prstGeom prst="rect">
            <a:avLst/>
          </a:prstGeom>
          <a:noFill/>
          <a:ln>
            <a:noFill/>
          </a:ln>
        </p:spPr>
      </p:pic>
      <p:sp>
        <p:nvSpPr>
          <p:cNvPr id="512" name="Google Shape;512;p54"/>
          <p:cNvSpPr/>
          <p:nvPr/>
        </p:nvSpPr>
        <p:spPr>
          <a:xfrm>
            <a:off x="2824210" y="2644921"/>
            <a:ext cx="1287000" cy="528600"/>
          </a:xfrm>
          <a:prstGeom prst="rect">
            <a:avLst/>
          </a:prstGeom>
          <a:solidFill>
            <a:srgbClr val="FFFFFF"/>
          </a:solidFill>
          <a:ln cap="flat" cmpd="sng" w="7150">
            <a:solidFill>
              <a:srgbClr val="DADB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3" name="Google Shape;513;p54"/>
          <p:cNvSpPr/>
          <p:nvPr/>
        </p:nvSpPr>
        <p:spPr>
          <a:xfrm>
            <a:off x="2824210" y="2644921"/>
            <a:ext cx="1287000" cy="5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575" wrap="square" tIns="5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E182D"/>
              </a:buClr>
              <a:buSzPts val="700"/>
              <a:buFont typeface="Arial"/>
              <a:buNone/>
            </a:pPr>
            <a:r>
              <a:rPr i="0" lang="en" sz="800" u="none" cap="none" strike="noStrike">
                <a:solidFill>
                  <a:srgbClr val="0E182D"/>
                </a:solidFill>
                <a:latin typeface="Roboto"/>
                <a:ea typeface="Roboto"/>
                <a:cs typeface="Roboto"/>
                <a:sym typeface="Roboto"/>
              </a:rPr>
              <a:t>M-SoM (M635)</a:t>
            </a:r>
            <a:endParaRPr i="0" sz="8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14" name="Google Shape;514;p54"/>
          <p:cNvSpPr/>
          <p:nvPr/>
        </p:nvSpPr>
        <p:spPr>
          <a:xfrm>
            <a:off x="4110946" y="2644921"/>
            <a:ext cx="2205900" cy="528600"/>
          </a:xfrm>
          <a:prstGeom prst="rect">
            <a:avLst/>
          </a:prstGeom>
          <a:solidFill>
            <a:srgbClr val="FFFFFF"/>
          </a:solidFill>
          <a:ln cap="flat" cmpd="sng" w="7150">
            <a:solidFill>
              <a:srgbClr val="DADB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5" name="Google Shape;515;p54"/>
          <p:cNvSpPr/>
          <p:nvPr/>
        </p:nvSpPr>
        <p:spPr>
          <a:xfrm>
            <a:off x="4110950" y="2644914"/>
            <a:ext cx="2205900" cy="44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575" wrap="square" tIns="5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600"/>
              <a:buFont typeface="Arial"/>
              <a:buNone/>
            </a:pPr>
            <a:r>
              <a:rPr i="0" lang="en" sz="800" u="none" cap="none" strike="noStrike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rPr>
              <a:t>m.2 built on the Quectel BG95-S5</a:t>
            </a:r>
            <a:endParaRPr i="0" sz="8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16" name="Google Shape;516;p54"/>
          <p:cNvSpPr/>
          <p:nvPr/>
        </p:nvSpPr>
        <p:spPr>
          <a:xfrm>
            <a:off x="6316780" y="2644921"/>
            <a:ext cx="980400" cy="528600"/>
          </a:xfrm>
          <a:prstGeom prst="rect">
            <a:avLst/>
          </a:prstGeom>
          <a:solidFill>
            <a:srgbClr val="FFFFFF"/>
          </a:solidFill>
          <a:ln cap="flat" cmpd="sng" w="7150">
            <a:solidFill>
              <a:srgbClr val="DADB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7" name="Google Shape;517;p54"/>
          <p:cNvSpPr/>
          <p:nvPr/>
        </p:nvSpPr>
        <p:spPr>
          <a:xfrm>
            <a:off x="6531236" y="2849948"/>
            <a:ext cx="551400" cy="118500"/>
          </a:xfrm>
          <a:prstGeom prst="roundRect">
            <a:avLst>
              <a:gd fmla="val 18182" name="adj"/>
            </a:avLst>
          </a:prstGeom>
          <a:solidFill>
            <a:srgbClr val="FAEED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8" name="Google Shape;518;p54"/>
          <p:cNvSpPr/>
          <p:nvPr/>
        </p:nvSpPr>
        <p:spPr>
          <a:xfrm>
            <a:off x="6531236" y="2849948"/>
            <a:ext cx="551400" cy="11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33806"/>
              </a:buClr>
              <a:buSzPts val="600"/>
              <a:buFont typeface="Arial"/>
              <a:buNone/>
            </a:pPr>
            <a:r>
              <a:rPr i="0" lang="en" sz="600" u="none" cap="none" strike="noStrike">
                <a:solidFill>
                  <a:srgbClr val="633806"/>
                </a:solidFill>
                <a:latin typeface="Roboto"/>
                <a:ea typeface="Roboto"/>
                <a:cs typeface="Roboto"/>
                <a:sym typeface="Roboto"/>
              </a:rPr>
              <a:t>In Progress</a:t>
            </a:r>
            <a:endParaRPr i="0" sz="6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19" name="Google Shape;519;p54"/>
          <p:cNvSpPr/>
          <p:nvPr/>
        </p:nvSpPr>
        <p:spPr>
          <a:xfrm>
            <a:off x="7297150" y="2644921"/>
            <a:ext cx="1164300" cy="528600"/>
          </a:xfrm>
          <a:prstGeom prst="rect">
            <a:avLst/>
          </a:prstGeom>
          <a:solidFill>
            <a:srgbClr val="FFFFFF"/>
          </a:solidFill>
          <a:ln cap="flat" cmpd="sng" w="7150">
            <a:solidFill>
              <a:srgbClr val="DADB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0" name="Google Shape;520;p54"/>
          <p:cNvSpPr/>
          <p:nvPr/>
        </p:nvSpPr>
        <p:spPr>
          <a:xfrm>
            <a:off x="7297150" y="2644921"/>
            <a:ext cx="1164300" cy="5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575" wrap="square" tIns="5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C447C"/>
              </a:buClr>
              <a:buSzPts val="700"/>
              <a:buFont typeface="Calibri"/>
              <a:buNone/>
            </a:pPr>
            <a:r>
              <a:rPr i="0" lang="en" sz="800" u="sng" cap="none" strike="noStrike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10"/>
              </a:rPr>
              <a:t>Particle store</a:t>
            </a:r>
            <a:endParaRPr i="0" sz="8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21" name="Google Shape;521;p54"/>
          <p:cNvSpPr/>
          <p:nvPr/>
        </p:nvSpPr>
        <p:spPr>
          <a:xfrm>
            <a:off x="679650" y="3173673"/>
            <a:ext cx="1164300" cy="528600"/>
          </a:xfrm>
          <a:prstGeom prst="rect">
            <a:avLst/>
          </a:prstGeom>
          <a:solidFill>
            <a:srgbClr val="FFFFFF"/>
          </a:solidFill>
          <a:ln cap="flat" cmpd="sng" w="7150">
            <a:solidFill>
              <a:srgbClr val="DADB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vendor_logos_final/loouq.png" id="522" name="Google Shape;522;p54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065671" y="3351722"/>
            <a:ext cx="392152" cy="172654"/>
          </a:xfrm>
          <a:prstGeom prst="rect">
            <a:avLst/>
          </a:prstGeom>
          <a:noFill/>
          <a:ln>
            <a:noFill/>
          </a:ln>
        </p:spPr>
      </p:pic>
      <p:sp>
        <p:nvSpPr>
          <p:cNvPr id="523" name="Google Shape;523;p54"/>
          <p:cNvSpPr/>
          <p:nvPr/>
        </p:nvSpPr>
        <p:spPr>
          <a:xfrm>
            <a:off x="1843840" y="3173673"/>
            <a:ext cx="980400" cy="528600"/>
          </a:xfrm>
          <a:prstGeom prst="rect">
            <a:avLst/>
          </a:prstGeom>
          <a:solidFill>
            <a:srgbClr val="FFFFFF"/>
          </a:solidFill>
          <a:ln cap="flat" cmpd="sng" w="7150">
            <a:solidFill>
              <a:srgbClr val="DADB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product_photos_final/loouq_photo.png" id="524" name="Google Shape;524;p54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2082805" y="3216837"/>
            <a:ext cx="502440" cy="442427"/>
          </a:xfrm>
          <a:prstGeom prst="rect">
            <a:avLst/>
          </a:prstGeom>
          <a:noFill/>
          <a:ln>
            <a:noFill/>
          </a:ln>
        </p:spPr>
      </p:pic>
      <p:sp>
        <p:nvSpPr>
          <p:cNvPr id="525" name="Google Shape;525;p54"/>
          <p:cNvSpPr/>
          <p:nvPr/>
        </p:nvSpPr>
        <p:spPr>
          <a:xfrm>
            <a:off x="2824210" y="3173673"/>
            <a:ext cx="1287000" cy="528600"/>
          </a:xfrm>
          <a:prstGeom prst="rect">
            <a:avLst/>
          </a:prstGeom>
          <a:solidFill>
            <a:srgbClr val="FFFFFF"/>
          </a:solidFill>
          <a:ln cap="flat" cmpd="sng" w="7150">
            <a:solidFill>
              <a:srgbClr val="DADB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6" name="Google Shape;526;p54"/>
          <p:cNvSpPr/>
          <p:nvPr/>
        </p:nvSpPr>
        <p:spPr>
          <a:xfrm>
            <a:off x="2824210" y="3173673"/>
            <a:ext cx="1287000" cy="5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575" wrap="square" tIns="5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E182D"/>
              </a:buClr>
              <a:buSzPts val="700"/>
              <a:buFont typeface="Arial"/>
              <a:buNone/>
            </a:pPr>
            <a:r>
              <a:rPr i="0" lang="en" sz="800" u="none" cap="none" strike="noStrike">
                <a:solidFill>
                  <a:srgbClr val="0E182D"/>
                </a:solidFill>
                <a:latin typeface="Roboto"/>
                <a:ea typeface="Roboto"/>
                <a:cs typeface="Roboto"/>
                <a:sym typeface="Roboto"/>
              </a:rPr>
              <a:t>MTC2-N9151</a:t>
            </a:r>
            <a:endParaRPr i="0" sz="8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27" name="Google Shape;527;p54"/>
          <p:cNvSpPr/>
          <p:nvPr/>
        </p:nvSpPr>
        <p:spPr>
          <a:xfrm>
            <a:off x="4110946" y="3173673"/>
            <a:ext cx="2205900" cy="528600"/>
          </a:xfrm>
          <a:prstGeom prst="rect">
            <a:avLst/>
          </a:prstGeom>
          <a:solidFill>
            <a:srgbClr val="FFFFFF"/>
          </a:solidFill>
          <a:ln cap="flat" cmpd="sng" w="7150">
            <a:solidFill>
              <a:srgbClr val="DADB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8" name="Google Shape;528;p54"/>
          <p:cNvSpPr/>
          <p:nvPr/>
        </p:nvSpPr>
        <p:spPr>
          <a:xfrm>
            <a:off x="4110950" y="3173683"/>
            <a:ext cx="2205900" cy="44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575" wrap="square" tIns="5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600"/>
              <a:buFont typeface="Arial"/>
              <a:buNone/>
            </a:pPr>
            <a:r>
              <a:rPr i="0" lang="en" sz="800" u="none" cap="none" strike="noStrike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rPr>
              <a:t>m.2 built on the Nordic nRF9151</a:t>
            </a:r>
            <a:endParaRPr i="0" sz="8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29" name="Google Shape;529;p54"/>
          <p:cNvSpPr/>
          <p:nvPr/>
        </p:nvSpPr>
        <p:spPr>
          <a:xfrm>
            <a:off x="6316780" y="3173673"/>
            <a:ext cx="980400" cy="528600"/>
          </a:xfrm>
          <a:prstGeom prst="rect">
            <a:avLst/>
          </a:prstGeom>
          <a:solidFill>
            <a:srgbClr val="FFFFFF"/>
          </a:solidFill>
          <a:ln cap="flat" cmpd="sng" w="7150">
            <a:solidFill>
              <a:srgbClr val="DADB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0" name="Google Shape;530;p54"/>
          <p:cNvSpPr/>
          <p:nvPr/>
        </p:nvSpPr>
        <p:spPr>
          <a:xfrm>
            <a:off x="6531236" y="3378700"/>
            <a:ext cx="551400" cy="118500"/>
          </a:xfrm>
          <a:prstGeom prst="roundRect">
            <a:avLst>
              <a:gd fmla="val 18182" name="adj"/>
            </a:avLst>
          </a:prstGeom>
          <a:solidFill>
            <a:srgbClr val="FAEED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1" name="Google Shape;531;p54"/>
          <p:cNvSpPr/>
          <p:nvPr/>
        </p:nvSpPr>
        <p:spPr>
          <a:xfrm>
            <a:off x="6531236" y="3378700"/>
            <a:ext cx="551400" cy="11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33806"/>
              </a:buClr>
              <a:buSzPts val="600"/>
              <a:buFont typeface="Arial"/>
              <a:buNone/>
            </a:pPr>
            <a:r>
              <a:rPr i="0" lang="en" sz="600" u="none" cap="none" strike="noStrike">
                <a:solidFill>
                  <a:srgbClr val="633806"/>
                </a:solidFill>
                <a:latin typeface="Roboto"/>
                <a:ea typeface="Roboto"/>
                <a:cs typeface="Roboto"/>
                <a:sym typeface="Roboto"/>
              </a:rPr>
              <a:t>In Progress</a:t>
            </a:r>
            <a:endParaRPr i="0" sz="6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32" name="Google Shape;532;p54"/>
          <p:cNvSpPr/>
          <p:nvPr/>
        </p:nvSpPr>
        <p:spPr>
          <a:xfrm>
            <a:off x="7297150" y="3173673"/>
            <a:ext cx="1164300" cy="528600"/>
          </a:xfrm>
          <a:prstGeom prst="rect">
            <a:avLst/>
          </a:prstGeom>
          <a:solidFill>
            <a:srgbClr val="FFFFFF"/>
          </a:solidFill>
          <a:ln cap="flat" cmpd="sng" w="7150">
            <a:solidFill>
              <a:srgbClr val="DADB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3" name="Google Shape;533;p54"/>
          <p:cNvSpPr/>
          <p:nvPr/>
        </p:nvSpPr>
        <p:spPr>
          <a:xfrm>
            <a:off x="7297150" y="3173673"/>
            <a:ext cx="1164300" cy="5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575" wrap="square" tIns="5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C447C"/>
              </a:buClr>
              <a:buSzPts val="700"/>
              <a:buFont typeface="Calibri"/>
              <a:buNone/>
            </a:pPr>
            <a:r>
              <a:rPr i="0" lang="en" sz="800" u="sng" cap="none" strike="noStrike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13"/>
              </a:rPr>
              <a:t>LooUQ</a:t>
            </a:r>
            <a:endParaRPr i="0" sz="8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34" name="Google Shape;534;p54"/>
          <p:cNvSpPr/>
          <p:nvPr/>
        </p:nvSpPr>
        <p:spPr>
          <a:xfrm>
            <a:off x="679650" y="3702425"/>
            <a:ext cx="1164300" cy="528600"/>
          </a:xfrm>
          <a:prstGeom prst="rect">
            <a:avLst/>
          </a:prstGeom>
          <a:solidFill>
            <a:srgbClr val="FFFFFF"/>
          </a:solidFill>
          <a:ln cap="flat" cmpd="sng" w="7150">
            <a:solidFill>
              <a:srgbClr val="DADB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vendor_logos_final/simply_embedded.png" id="535" name="Google Shape;535;p54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1019236" y="3880474"/>
            <a:ext cx="485015" cy="172653"/>
          </a:xfrm>
          <a:prstGeom prst="rect">
            <a:avLst/>
          </a:prstGeom>
          <a:noFill/>
          <a:ln>
            <a:noFill/>
          </a:ln>
        </p:spPr>
      </p:pic>
      <p:sp>
        <p:nvSpPr>
          <p:cNvPr id="536" name="Google Shape;536;p54"/>
          <p:cNvSpPr/>
          <p:nvPr/>
        </p:nvSpPr>
        <p:spPr>
          <a:xfrm>
            <a:off x="1843840" y="3702425"/>
            <a:ext cx="980400" cy="528600"/>
          </a:xfrm>
          <a:prstGeom prst="rect">
            <a:avLst/>
          </a:prstGeom>
          <a:solidFill>
            <a:srgbClr val="FFFFFF"/>
          </a:solidFill>
          <a:ln cap="flat" cmpd="sng" w="7150">
            <a:solidFill>
              <a:srgbClr val="DADB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claude/product_photos_final/simply_embedded_photo.png" id="537" name="Google Shape;537;p54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2133049" y="3745589"/>
            <a:ext cx="401952" cy="442425"/>
          </a:xfrm>
          <a:prstGeom prst="rect">
            <a:avLst/>
          </a:prstGeom>
          <a:noFill/>
          <a:ln>
            <a:noFill/>
          </a:ln>
        </p:spPr>
      </p:pic>
      <p:sp>
        <p:nvSpPr>
          <p:cNvPr id="538" name="Google Shape;538;p54"/>
          <p:cNvSpPr/>
          <p:nvPr/>
        </p:nvSpPr>
        <p:spPr>
          <a:xfrm>
            <a:off x="2824210" y="3702425"/>
            <a:ext cx="1287000" cy="528600"/>
          </a:xfrm>
          <a:prstGeom prst="rect">
            <a:avLst/>
          </a:prstGeom>
          <a:solidFill>
            <a:srgbClr val="FFFFFF"/>
          </a:solidFill>
          <a:ln cap="flat" cmpd="sng" w="7150">
            <a:solidFill>
              <a:srgbClr val="DADB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9" name="Google Shape;539;p54"/>
          <p:cNvSpPr/>
          <p:nvPr/>
        </p:nvSpPr>
        <p:spPr>
          <a:xfrm>
            <a:off x="2824210" y="3702425"/>
            <a:ext cx="1287000" cy="5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575" wrap="square" tIns="5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E182D"/>
              </a:buClr>
              <a:buSzPts val="700"/>
              <a:buFont typeface="Arial"/>
              <a:buNone/>
            </a:pPr>
            <a:r>
              <a:rPr i="0" lang="en" sz="800" u="none" cap="none" strike="noStrike">
                <a:solidFill>
                  <a:srgbClr val="0E182D"/>
                </a:solidFill>
                <a:latin typeface="Roboto"/>
                <a:ea typeface="Roboto"/>
                <a:cs typeface="Roboto"/>
                <a:sym typeface="Roboto"/>
              </a:rPr>
              <a:t>Wrangler</a:t>
            </a:r>
            <a:endParaRPr i="0" sz="8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40" name="Google Shape;540;p54"/>
          <p:cNvSpPr/>
          <p:nvPr/>
        </p:nvSpPr>
        <p:spPr>
          <a:xfrm>
            <a:off x="4110946" y="3702425"/>
            <a:ext cx="2205900" cy="528600"/>
          </a:xfrm>
          <a:prstGeom prst="rect">
            <a:avLst/>
          </a:prstGeom>
          <a:solidFill>
            <a:srgbClr val="FFFFFF"/>
          </a:solidFill>
          <a:ln cap="flat" cmpd="sng" w="7150">
            <a:solidFill>
              <a:srgbClr val="DADB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1" name="Google Shape;541;p54"/>
          <p:cNvSpPr/>
          <p:nvPr/>
        </p:nvSpPr>
        <p:spPr>
          <a:xfrm>
            <a:off x="4110950" y="3702430"/>
            <a:ext cx="2205900" cy="44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575" wrap="square" tIns="5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600"/>
              <a:buFont typeface="Arial"/>
              <a:buNone/>
            </a:pPr>
            <a:r>
              <a:rPr i="0" lang="en" sz="800" u="none" cap="none" strike="noStrike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rPr>
              <a:t>m.2 built on the Murata Type1 SC</a:t>
            </a:r>
            <a:endParaRPr i="0" sz="8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42" name="Google Shape;542;p54"/>
          <p:cNvSpPr/>
          <p:nvPr/>
        </p:nvSpPr>
        <p:spPr>
          <a:xfrm>
            <a:off x="6316780" y="3702425"/>
            <a:ext cx="980400" cy="528600"/>
          </a:xfrm>
          <a:prstGeom prst="rect">
            <a:avLst/>
          </a:prstGeom>
          <a:solidFill>
            <a:srgbClr val="FFFFFF"/>
          </a:solidFill>
          <a:ln cap="flat" cmpd="sng" w="7150">
            <a:solidFill>
              <a:srgbClr val="DADB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3" name="Google Shape;543;p54"/>
          <p:cNvSpPr/>
          <p:nvPr/>
        </p:nvSpPr>
        <p:spPr>
          <a:xfrm>
            <a:off x="6531236" y="3907452"/>
            <a:ext cx="551400" cy="118500"/>
          </a:xfrm>
          <a:prstGeom prst="roundRect">
            <a:avLst>
              <a:gd fmla="val 18182" name="adj"/>
            </a:avLst>
          </a:prstGeom>
          <a:solidFill>
            <a:srgbClr val="FAEEDA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4" name="Google Shape;544;p54"/>
          <p:cNvSpPr/>
          <p:nvPr/>
        </p:nvSpPr>
        <p:spPr>
          <a:xfrm>
            <a:off x="6531236" y="3907452"/>
            <a:ext cx="551400" cy="11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33806"/>
              </a:buClr>
              <a:buSzPts val="600"/>
              <a:buFont typeface="Arial"/>
              <a:buNone/>
            </a:pPr>
            <a:r>
              <a:rPr i="0" lang="en" sz="600" u="none" cap="none" strike="noStrike">
                <a:solidFill>
                  <a:srgbClr val="633806"/>
                </a:solidFill>
                <a:latin typeface="Roboto"/>
                <a:ea typeface="Roboto"/>
                <a:cs typeface="Roboto"/>
                <a:sym typeface="Roboto"/>
              </a:rPr>
              <a:t>In Progress</a:t>
            </a:r>
            <a:endParaRPr i="0" sz="6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45" name="Google Shape;545;p54"/>
          <p:cNvSpPr/>
          <p:nvPr/>
        </p:nvSpPr>
        <p:spPr>
          <a:xfrm>
            <a:off x="7297150" y="3702425"/>
            <a:ext cx="1164300" cy="528600"/>
          </a:xfrm>
          <a:prstGeom prst="rect">
            <a:avLst/>
          </a:prstGeom>
          <a:solidFill>
            <a:srgbClr val="FFFFFF"/>
          </a:solidFill>
          <a:ln cap="flat" cmpd="sng" w="7150">
            <a:solidFill>
              <a:srgbClr val="DADB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6" name="Google Shape;546;p54"/>
          <p:cNvSpPr/>
          <p:nvPr/>
        </p:nvSpPr>
        <p:spPr>
          <a:xfrm>
            <a:off x="7297150" y="3702425"/>
            <a:ext cx="1164300" cy="5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575" wrap="square" tIns="5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C447C"/>
              </a:buClr>
              <a:buSzPts val="700"/>
              <a:buFont typeface="Calibri"/>
              <a:buNone/>
            </a:pPr>
            <a:r>
              <a:rPr i="0" lang="en" sz="800" u="sng" cap="none" strike="noStrike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16"/>
              </a:rPr>
              <a:t>Rodeo IoT</a:t>
            </a:r>
            <a:endParaRPr i="0" sz="8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descr="/home/claude/vendor_logos_final/quectel_crop.png" id="547" name="Google Shape;547;p54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4576198" y="1918475"/>
            <a:ext cx="1275587" cy="1417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/home/claude/vendor_logos_final/quectel_crop.png" id="548" name="Google Shape;548;p54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4576198" y="2447234"/>
            <a:ext cx="1275587" cy="1417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/home/claude/vendor_logos_final/quectel_crop.png" id="549" name="Google Shape;549;p54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4576198" y="2975982"/>
            <a:ext cx="1275587" cy="1417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/home/claude/vendor_logos_final/nordic_smart_crop.png" id="550" name="Google Shape;550;p54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4868920" y="3475937"/>
            <a:ext cx="690120" cy="22138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/home/claude/vendor_logos_final/murata_crop.png" id="551" name="Google Shape;551;p54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4822296" y="3999734"/>
            <a:ext cx="783376" cy="16221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/home/claude/vendor_logos_final/compal_new_crop.png" id="552" name="Google Shape;552;p54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2824212" y="4431106"/>
            <a:ext cx="912636" cy="171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/home/claude/vendor_logos_final/semtech_crop.png" id="553" name="Google Shape;553;p54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3994356" y="4423195"/>
            <a:ext cx="1275588" cy="18742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/home/claude/vendor_logos_final/mobiletek.png" id="554" name="Google Shape;554;p54"/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>
            <a:off x="5527452" y="4393462"/>
            <a:ext cx="788760" cy="24688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/home/claude/vendor_logos_final/xinsheng.jpg" id="555" name="Google Shape;555;p54"/>
          <p:cNvPicPr preferRelativeResize="0"/>
          <p:nvPr/>
        </p:nvPicPr>
        <p:blipFill rotWithShape="1">
          <a:blip r:embed="rId23">
            <a:alphaModFix/>
          </a:blip>
          <a:srcRect b="0" l="0" r="0" t="0"/>
          <a:stretch/>
        </p:blipFill>
        <p:spPr>
          <a:xfrm>
            <a:off x="6573719" y="4393462"/>
            <a:ext cx="587828" cy="24688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/home/claude/vendor_logos_final/telit_crop.png" id="556" name="Google Shape;556;p54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7419055" y="4393462"/>
            <a:ext cx="660616" cy="246888"/>
          </a:xfrm>
          <a:prstGeom prst="rect">
            <a:avLst/>
          </a:prstGeom>
          <a:noFill/>
          <a:ln>
            <a:noFill/>
          </a:ln>
        </p:spPr>
      </p:pic>
      <p:sp>
        <p:nvSpPr>
          <p:cNvPr id="557" name="Google Shape;557;p54"/>
          <p:cNvSpPr txBox="1"/>
          <p:nvPr/>
        </p:nvSpPr>
        <p:spPr>
          <a:xfrm>
            <a:off x="609475" y="4347568"/>
            <a:ext cx="3000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Module EVKs also available from: 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55"/>
          <p:cNvSpPr txBox="1"/>
          <p:nvPr/>
        </p:nvSpPr>
        <p:spPr>
          <a:xfrm>
            <a:off x="5583350" y="3276625"/>
            <a:ext cx="2880600" cy="48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1200"/>
              <a:buFont typeface="Roboto Light"/>
              <a:buNone/>
            </a:pPr>
            <a:r>
              <a:rPr b="0" i="0" lang="en" sz="1200" u="none" cap="none" strike="noStrike">
                <a:solidFill>
                  <a:schemeClr val="lt2"/>
                </a:solidFill>
                <a:latin typeface="Roboto Light"/>
                <a:ea typeface="Roboto Light"/>
                <a:cs typeface="Roboto Light"/>
                <a:sym typeface="Roboto Light"/>
              </a:rPr>
              <a:t>Email: </a:t>
            </a:r>
            <a:r>
              <a:rPr b="0" i="0" lang="en" sz="1200" u="none" cap="none" strike="noStrike">
                <a:solidFill>
                  <a:schemeClr val="lt2"/>
                </a:solidFill>
                <a:latin typeface="Roboto Medium"/>
                <a:ea typeface="Roboto Medium"/>
                <a:cs typeface="Roboto Medium"/>
                <a:sym typeface="Roboto Medium"/>
              </a:rPr>
              <a:t>info@skylo.tech</a:t>
            </a:r>
            <a:endParaRPr b="0" i="0" sz="1200" u="none" cap="none" strike="noStrike">
              <a:solidFill>
                <a:schemeClr val="lt2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indent="0" lvl="0" marL="0" marR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D5056"/>
              </a:buClr>
              <a:buSzPts val="1200"/>
              <a:buFont typeface="Roboto Light"/>
              <a:buNone/>
            </a:pPr>
            <a:r>
              <a:rPr b="0" i="0" lang="en" sz="1200" u="none" cap="none" strike="noStrike">
                <a:solidFill>
                  <a:schemeClr val="lt2"/>
                </a:solidFill>
                <a:latin typeface="Roboto Light"/>
                <a:ea typeface="Roboto Light"/>
                <a:cs typeface="Roboto Light"/>
                <a:sym typeface="Roboto Light"/>
              </a:rPr>
              <a:t>Online: </a:t>
            </a:r>
            <a:r>
              <a:rPr b="0" i="0" lang="en" sz="1200" u="none" cap="none" strike="noStrike">
                <a:solidFill>
                  <a:schemeClr val="lt2"/>
                </a:solidFill>
                <a:latin typeface="Roboto Medium"/>
                <a:ea typeface="Roboto Medium"/>
                <a:cs typeface="Roboto Medium"/>
                <a:sym typeface="Roboto Medium"/>
              </a:rPr>
              <a:t>skylo.tech</a:t>
            </a:r>
            <a:endParaRPr b="0" i="0" sz="1200" u="none" cap="none" strike="noStrike">
              <a:solidFill>
                <a:schemeClr val="lt2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563" name="Google Shape;563;p55"/>
          <p:cNvSpPr/>
          <p:nvPr/>
        </p:nvSpPr>
        <p:spPr>
          <a:xfrm>
            <a:off x="7394149" y="4017900"/>
            <a:ext cx="10698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" sz="900" u="none" cap="none" strike="noStrike">
                <a:solidFill>
                  <a:schemeClr val="lt2"/>
                </a:solidFill>
                <a:latin typeface="Roboto Medium"/>
                <a:ea typeface="Roboto Medium"/>
                <a:cs typeface="Roboto Medium"/>
                <a:sym typeface="Roboto Medium"/>
              </a:rPr>
              <a:t>Finland</a:t>
            </a:r>
            <a:endParaRPr sz="900">
              <a:solidFill>
                <a:schemeClr val="lt2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>
                <a:solidFill>
                  <a:schemeClr val="lt2"/>
                </a:solidFill>
                <a:latin typeface="Roboto Light"/>
                <a:ea typeface="Roboto Light"/>
                <a:cs typeface="Roboto Light"/>
                <a:sym typeface="Roboto Light"/>
              </a:rPr>
              <a:t>Metsänpojankuja 1,</a:t>
            </a:r>
            <a:endParaRPr sz="900">
              <a:solidFill>
                <a:schemeClr val="lt2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>
                <a:solidFill>
                  <a:schemeClr val="lt2"/>
                </a:solidFill>
                <a:latin typeface="Roboto Light"/>
                <a:ea typeface="Roboto Light"/>
                <a:cs typeface="Roboto Light"/>
                <a:sym typeface="Roboto Light"/>
              </a:rPr>
              <a:t>02130 Espoo Finland</a:t>
            </a:r>
            <a:endParaRPr sz="900">
              <a:solidFill>
                <a:schemeClr val="lt2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564" name="Google Shape;564;p55"/>
          <p:cNvSpPr/>
          <p:nvPr/>
        </p:nvSpPr>
        <p:spPr>
          <a:xfrm>
            <a:off x="5732200" y="4017900"/>
            <a:ext cx="1327500" cy="73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" sz="900" u="none" cap="none" strike="noStrike">
                <a:solidFill>
                  <a:schemeClr val="lt2"/>
                </a:solidFill>
                <a:latin typeface="Roboto Medium"/>
                <a:ea typeface="Roboto Medium"/>
                <a:cs typeface="Roboto Medium"/>
                <a:sym typeface="Roboto Medium"/>
              </a:rPr>
              <a:t>India</a:t>
            </a:r>
            <a:endParaRPr b="0" i="0" sz="11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>
                <a:solidFill>
                  <a:schemeClr val="lt2"/>
                </a:solidFill>
                <a:latin typeface="Roboto Light"/>
                <a:ea typeface="Roboto Light"/>
                <a:cs typeface="Roboto Light"/>
                <a:sym typeface="Roboto Light"/>
              </a:rPr>
              <a:t>No.192, Whitefield Main Rd, B Narayanapura, Mahadevapura, Bengaluru, Karnataka 560048</a:t>
            </a:r>
            <a:endParaRPr b="0" i="0" sz="11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5" name="Google Shape;565;p55"/>
          <p:cNvSpPr/>
          <p:nvPr/>
        </p:nvSpPr>
        <p:spPr>
          <a:xfrm>
            <a:off x="3859366" y="4017894"/>
            <a:ext cx="1538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" sz="900" u="none" cap="none" strike="noStrike">
                <a:solidFill>
                  <a:schemeClr val="lt2"/>
                </a:solidFill>
                <a:latin typeface="Roboto Medium"/>
                <a:ea typeface="Roboto Medium"/>
                <a:cs typeface="Roboto Medium"/>
                <a:sym typeface="Roboto Medium"/>
              </a:rPr>
              <a:t>United States</a:t>
            </a:r>
            <a:endParaRPr b="0" i="0" sz="11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>
                <a:solidFill>
                  <a:schemeClr val="lt2"/>
                </a:solidFill>
                <a:latin typeface="Roboto Light"/>
                <a:ea typeface="Roboto Light"/>
                <a:cs typeface="Roboto Light"/>
                <a:sym typeface="Roboto Light"/>
              </a:rPr>
              <a:t>2301 Leghorn Street</a:t>
            </a:r>
            <a:endParaRPr b="0" i="0" sz="11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>
                <a:solidFill>
                  <a:schemeClr val="lt2"/>
                </a:solidFill>
                <a:latin typeface="Roboto Light"/>
                <a:ea typeface="Roboto Light"/>
                <a:cs typeface="Roboto Light"/>
                <a:sym typeface="Roboto Light"/>
              </a:rPr>
              <a:t>Mountain View</a:t>
            </a:r>
            <a:r>
              <a:rPr b="0" i="0" lang="en" sz="900" u="none" cap="none" strike="noStrike">
                <a:solidFill>
                  <a:schemeClr val="lt2"/>
                </a:solidFill>
                <a:latin typeface="Roboto Light"/>
                <a:ea typeface="Roboto Light"/>
                <a:cs typeface="Roboto Light"/>
                <a:sym typeface="Roboto Light"/>
              </a:rPr>
              <a:t> </a:t>
            </a:r>
            <a:br>
              <a:rPr b="0" i="0" lang="en" sz="900" u="none" cap="none" strike="noStrike">
                <a:solidFill>
                  <a:schemeClr val="lt2"/>
                </a:solidFill>
                <a:latin typeface="Roboto Light"/>
                <a:ea typeface="Roboto Light"/>
                <a:cs typeface="Roboto Light"/>
                <a:sym typeface="Roboto Light"/>
              </a:rPr>
            </a:br>
            <a:r>
              <a:rPr b="0" i="0" lang="en" sz="900" u="none" cap="none" strike="noStrike">
                <a:solidFill>
                  <a:schemeClr val="lt2"/>
                </a:solidFill>
                <a:latin typeface="Roboto Light"/>
                <a:ea typeface="Roboto Light"/>
                <a:cs typeface="Roboto Light"/>
                <a:sym typeface="Roboto Light"/>
              </a:rPr>
              <a:t>CA 94</a:t>
            </a:r>
            <a:r>
              <a:rPr lang="en" sz="900">
                <a:solidFill>
                  <a:schemeClr val="lt2"/>
                </a:solidFill>
                <a:latin typeface="Roboto Light"/>
                <a:ea typeface="Roboto Light"/>
                <a:cs typeface="Roboto Light"/>
                <a:sym typeface="Roboto Light"/>
              </a:rPr>
              <a:t>043</a:t>
            </a:r>
            <a:endParaRPr b="0" i="0" sz="11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66" name="Google Shape;566;p55" title="image_e7d41068-6271-4ea9-9a86-53209ef262cb20250812_105920.jpg"/>
          <p:cNvPicPr preferRelativeResize="0"/>
          <p:nvPr/>
        </p:nvPicPr>
        <p:blipFill rotWithShape="1">
          <a:blip r:embed="rId4">
            <a:alphaModFix/>
          </a:blip>
          <a:srcRect b="6736" l="0" r="0" t="4627"/>
          <a:stretch/>
        </p:blipFill>
        <p:spPr>
          <a:xfrm>
            <a:off x="5935575" y="469025"/>
            <a:ext cx="2528373" cy="2248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Google Shape;222;p46"/>
          <p:cNvPicPr preferRelativeResize="0"/>
          <p:nvPr/>
        </p:nvPicPr>
        <p:blipFill rotWithShape="1">
          <a:blip r:embed="rId3">
            <a:alphaModFix/>
          </a:blip>
          <a:srcRect b="0" l="38813" r="19945" t="0"/>
          <a:stretch/>
        </p:blipFill>
        <p:spPr>
          <a:xfrm>
            <a:off x="5953450" y="-7000"/>
            <a:ext cx="3190551" cy="51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46"/>
          <p:cNvPicPr preferRelativeResize="0"/>
          <p:nvPr/>
        </p:nvPicPr>
        <p:blipFill rotWithShape="1">
          <a:blip r:embed="rId4">
            <a:alphaModFix/>
          </a:blip>
          <a:srcRect b="780" l="30208" r="28861" t="-780"/>
          <a:stretch/>
        </p:blipFill>
        <p:spPr>
          <a:xfrm>
            <a:off x="0" y="-52725"/>
            <a:ext cx="3157925" cy="5203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46"/>
          <p:cNvPicPr preferRelativeResize="0"/>
          <p:nvPr/>
        </p:nvPicPr>
        <p:blipFill rotWithShape="1">
          <a:blip r:embed="rId5">
            <a:alphaModFix/>
          </a:blip>
          <a:srcRect b="1811" l="11170" r="22340" t="2869"/>
          <a:stretch/>
        </p:blipFill>
        <p:spPr>
          <a:xfrm>
            <a:off x="3157925" y="-7000"/>
            <a:ext cx="3108201" cy="5157401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46"/>
          <p:cNvSpPr/>
          <p:nvPr/>
        </p:nvSpPr>
        <p:spPr>
          <a:xfrm rot="10800000">
            <a:off x="1800" y="-6900"/>
            <a:ext cx="9140400" cy="5157300"/>
          </a:xfrm>
          <a:prstGeom prst="rect">
            <a:avLst/>
          </a:prstGeom>
          <a:gradFill>
            <a:gsLst>
              <a:gs pos="0">
                <a:srgbClr val="002549">
                  <a:alpha val="81569"/>
                  <a:alpha val="26260"/>
                </a:srgbClr>
              </a:gs>
              <a:gs pos="100000">
                <a:srgbClr val="FFFFFF">
                  <a:alpha val="0"/>
                  <a:alpha val="26260"/>
                </a:srgbClr>
              </a:gs>
            </a:gsLst>
            <a:lin ang="5400700" scaled="0"/>
          </a:gra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sz="1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46"/>
          <p:cNvSpPr/>
          <p:nvPr/>
        </p:nvSpPr>
        <p:spPr>
          <a:xfrm>
            <a:off x="1800" y="0"/>
            <a:ext cx="9144000" cy="5143500"/>
          </a:xfrm>
          <a:prstGeom prst="rect">
            <a:avLst/>
          </a:prstGeom>
          <a:solidFill>
            <a:srgbClr val="0F223D">
              <a:alpha val="50450"/>
            </a:srgbClr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sz="1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46"/>
          <p:cNvSpPr txBox="1"/>
          <p:nvPr>
            <p:ph type="title"/>
          </p:nvPr>
        </p:nvSpPr>
        <p:spPr>
          <a:xfrm>
            <a:off x="679250" y="743300"/>
            <a:ext cx="7784700" cy="399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Mission-Critical Applications Limited by Network Coverage</a:t>
            </a:r>
            <a:endParaRPr/>
          </a:p>
        </p:txBody>
      </p:sp>
      <p:sp>
        <p:nvSpPr>
          <p:cNvPr id="228" name="Google Shape;228;p46"/>
          <p:cNvSpPr txBox="1"/>
          <p:nvPr/>
        </p:nvSpPr>
        <p:spPr>
          <a:xfrm>
            <a:off x="310250" y="3257100"/>
            <a:ext cx="2537400" cy="118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Cellular networks </a:t>
            </a:r>
            <a:r>
              <a:rPr lang="en" sz="1600">
                <a:solidFill>
                  <a:schemeClr val="accent2"/>
                </a:solidFill>
                <a:latin typeface="Roboto Medium"/>
                <a:ea typeface="Roboto Medium"/>
                <a:cs typeface="Roboto Medium"/>
                <a:sym typeface="Roboto Medium"/>
              </a:rPr>
              <a:t>cover only 15%</a:t>
            </a:r>
            <a:r>
              <a:rPr lang="en"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 of the globe</a:t>
            </a:r>
            <a:endParaRPr sz="16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300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9" name="Google Shape;229;p46"/>
          <p:cNvSpPr txBox="1"/>
          <p:nvPr/>
        </p:nvSpPr>
        <p:spPr>
          <a:xfrm>
            <a:off x="589737" y="4199653"/>
            <a:ext cx="3865800" cy="7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u="sng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Source</a:t>
            </a:r>
            <a:r>
              <a:rPr lang="en" sz="7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: https://www.opensignal.com/networks/usa/verizon-coverage and Beecham Research Delopying IoT Everywhere https://iot-everywhere.com/download/178/</a:t>
            </a:r>
            <a:endParaRPr sz="700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pic>
        <p:nvPicPr>
          <p:cNvPr id="230" name="Google Shape;230;p4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568438" y="2436819"/>
            <a:ext cx="282075" cy="282075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46"/>
          <p:cNvSpPr txBox="1"/>
          <p:nvPr/>
        </p:nvSpPr>
        <p:spPr>
          <a:xfrm>
            <a:off x="6283875" y="3284462"/>
            <a:ext cx="2851200" cy="65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Legacy satellite solutions </a:t>
            </a:r>
            <a:endParaRPr sz="16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require </a:t>
            </a:r>
            <a:r>
              <a:rPr lang="en" sz="1600">
                <a:solidFill>
                  <a:schemeClr val="accent2"/>
                </a:solidFill>
                <a:latin typeface="Roboto Medium"/>
                <a:ea typeface="Roboto Medium"/>
                <a:cs typeface="Roboto Medium"/>
                <a:sym typeface="Roboto Medium"/>
              </a:rPr>
              <a:t>custom hardware</a:t>
            </a:r>
            <a:endParaRPr sz="1600">
              <a:solidFill>
                <a:schemeClr val="accent2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pic>
        <p:nvPicPr>
          <p:cNvPr id="232" name="Google Shape;232;p4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437899" y="2436816"/>
            <a:ext cx="282075" cy="282075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46"/>
          <p:cNvSpPr txBox="1"/>
          <p:nvPr/>
        </p:nvSpPr>
        <p:spPr>
          <a:xfrm>
            <a:off x="3166750" y="3257100"/>
            <a:ext cx="3108300" cy="118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Legacy satellites networks are </a:t>
            </a:r>
            <a:r>
              <a:rPr lang="en" sz="1600">
                <a:solidFill>
                  <a:schemeClr val="accent2"/>
                </a:solidFill>
                <a:latin typeface="Roboto Medium"/>
                <a:ea typeface="Roboto Medium"/>
                <a:cs typeface="Roboto Medium"/>
                <a:sym typeface="Roboto Medium"/>
              </a:rPr>
              <a:t>expensive and not interoperable</a:t>
            </a:r>
            <a:r>
              <a:rPr lang="en"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 with cellular / 5G </a:t>
            </a:r>
            <a:endParaRPr sz="16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300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34" name="Google Shape;234;p4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455526" y="2383049"/>
            <a:ext cx="377380" cy="377400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46"/>
          <p:cNvSpPr txBox="1"/>
          <p:nvPr/>
        </p:nvSpPr>
        <p:spPr>
          <a:xfrm>
            <a:off x="7859407" y="4779215"/>
            <a:ext cx="6615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b="0" i="0" lang="en" sz="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 b="0" i="0" sz="800" u="none" cap="none" strike="noStrik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descr="Skylo Technologies | LinkedIn" id="236" name="Google Shape;236;p4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115544" y="4735489"/>
            <a:ext cx="192732" cy="1927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47"/>
          <p:cNvSpPr txBox="1"/>
          <p:nvPr>
            <p:ph idx="2" type="subTitle"/>
          </p:nvPr>
        </p:nvSpPr>
        <p:spPr>
          <a:xfrm>
            <a:off x="696386" y="533400"/>
            <a:ext cx="2462400" cy="123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COVERAGE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42" name="Google Shape;242;p47"/>
          <p:cNvSpPr txBox="1"/>
          <p:nvPr>
            <p:ph type="title"/>
          </p:nvPr>
        </p:nvSpPr>
        <p:spPr>
          <a:xfrm>
            <a:off x="679250" y="743300"/>
            <a:ext cx="7784700" cy="399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Skylo is the </a:t>
            </a:r>
            <a:r>
              <a:rPr lang="en">
                <a:solidFill>
                  <a:schemeClr val="accent2"/>
                </a:solidFill>
              </a:rPr>
              <a:t>world’s largest</a:t>
            </a:r>
            <a:r>
              <a:rPr lang="en">
                <a:solidFill>
                  <a:schemeClr val="lt1"/>
                </a:solidFill>
              </a:rPr>
              <a:t> standards-based D2D operator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243" name="Google Shape;243;p47" title="coverage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51399" y="2155125"/>
            <a:ext cx="1806444" cy="1807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47" title="coverage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83479" y="2155125"/>
            <a:ext cx="1806444" cy="1807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47" title="coverage3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668757" y="2155125"/>
            <a:ext cx="1803797" cy="180712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6" name="Google Shape;246;p47"/>
          <p:cNvGrpSpPr/>
          <p:nvPr/>
        </p:nvGrpSpPr>
        <p:grpSpPr>
          <a:xfrm>
            <a:off x="679260" y="1290341"/>
            <a:ext cx="1478700" cy="773100"/>
            <a:chOff x="6993785" y="1528003"/>
            <a:chExt cx="1478700" cy="773100"/>
          </a:xfrm>
        </p:grpSpPr>
        <p:sp>
          <p:nvSpPr>
            <p:cNvPr id="247" name="Google Shape;247;p47"/>
            <p:cNvSpPr/>
            <p:nvPr/>
          </p:nvSpPr>
          <p:spPr>
            <a:xfrm>
              <a:off x="6993785" y="1528003"/>
              <a:ext cx="1478700" cy="773100"/>
            </a:xfrm>
            <a:prstGeom prst="roundRect">
              <a:avLst>
                <a:gd fmla="val 3400" name="adj"/>
              </a:avLst>
            </a:prstGeom>
            <a:solidFill>
              <a:srgbClr val="152638"/>
            </a:solidFill>
            <a:ln cap="flat" cmpd="sng" w="6275">
              <a:solidFill>
                <a:srgbClr val="152638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60175" lIns="60175" spcFirstLastPara="1" rIns="60175" wrap="square" tIns="601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" name="Google Shape;248;p47"/>
            <p:cNvSpPr/>
            <p:nvPr/>
          </p:nvSpPr>
          <p:spPr>
            <a:xfrm>
              <a:off x="7166284" y="1605307"/>
              <a:ext cx="1133700" cy="77400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19F3FF"/>
                </a:buClr>
                <a:buSzPts val="592"/>
                <a:buFont typeface="Roboto Medium"/>
                <a:buNone/>
              </a:pPr>
              <a:r>
                <a:rPr lang="en" sz="592">
                  <a:solidFill>
                    <a:srgbClr val="19F3FF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ACTIVATIONS</a:t>
              </a:r>
              <a:endParaRPr b="0" i="0" sz="592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" name="Google Shape;249;p47"/>
            <p:cNvSpPr/>
            <p:nvPr/>
          </p:nvSpPr>
          <p:spPr>
            <a:xfrm>
              <a:off x="7166284" y="1737828"/>
              <a:ext cx="1133700" cy="220800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106"/>
                <a:buFont typeface="Roboto Thin"/>
                <a:buNone/>
              </a:pPr>
              <a:r>
                <a:rPr lang="en" sz="2106">
                  <a:solidFill>
                    <a:srgbClr val="FFFFFF"/>
                  </a:solidFill>
                  <a:latin typeface="Roboto Thin"/>
                  <a:ea typeface="Roboto Thin"/>
                  <a:cs typeface="Roboto Thin"/>
                  <a:sym typeface="Roboto Thin"/>
                </a:rPr>
                <a:t>20M</a:t>
              </a:r>
              <a:r>
                <a:rPr b="0" i="0" lang="en" sz="2106" u="none" cap="none" strike="noStrike">
                  <a:solidFill>
                    <a:srgbClr val="FFFFFF"/>
                  </a:solidFill>
                  <a:latin typeface="Roboto Thin"/>
                  <a:ea typeface="Roboto Thin"/>
                  <a:cs typeface="Roboto Thin"/>
                  <a:sym typeface="Roboto Thin"/>
                </a:rPr>
                <a:t>+</a:t>
              </a:r>
              <a:endParaRPr b="0" i="0" sz="2106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" name="Google Shape;250;p47"/>
            <p:cNvSpPr/>
            <p:nvPr/>
          </p:nvSpPr>
          <p:spPr>
            <a:xfrm>
              <a:off x="7166284" y="2001149"/>
              <a:ext cx="1133700" cy="276000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B8C0D0"/>
                </a:buClr>
                <a:buSzPts val="658"/>
                <a:buFont typeface="Roboto Light"/>
                <a:buNone/>
              </a:pPr>
              <a:r>
                <a:rPr lang="en" sz="658">
                  <a:solidFill>
                    <a:srgbClr val="B8C0D0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Devices on Skylo’s network: phones, wearables, IoT</a:t>
              </a:r>
              <a:endParaRPr b="0" i="0" sz="658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1" name="Google Shape;251;p47"/>
          <p:cNvGrpSpPr/>
          <p:nvPr/>
        </p:nvGrpSpPr>
        <p:grpSpPr>
          <a:xfrm>
            <a:off x="2824026" y="1290333"/>
            <a:ext cx="1478700" cy="773100"/>
            <a:chOff x="2349433" y="1527996"/>
            <a:chExt cx="1478700" cy="773100"/>
          </a:xfrm>
        </p:grpSpPr>
        <p:sp>
          <p:nvSpPr>
            <p:cNvPr id="252" name="Google Shape;252;p47"/>
            <p:cNvSpPr/>
            <p:nvPr/>
          </p:nvSpPr>
          <p:spPr>
            <a:xfrm>
              <a:off x="2349433" y="1527996"/>
              <a:ext cx="1478700" cy="773100"/>
            </a:xfrm>
            <a:prstGeom prst="roundRect">
              <a:avLst>
                <a:gd fmla="val 3400" name="adj"/>
              </a:avLst>
            </a:prstGeom>
            <a:solidFill>
              <a:srgbClr val="152638"/>
            </a:solidFill>
            <a:ln cap="flat" cmpd="sng" w="6275">
              <a:solidFill>
                <a:srgbClr val="152638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60175" lIns="60175" spcFirstLastPara="1" rIns="60175" wrap="square" tIns="601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253" name="Google Shape;253;p47"/>
            <p:cNvGrpSpPr/>
            <p:nvPr/>
          </p:nvGrpSpPr>
          <p:grpSpPr>
            <a:xfrm>
              <a:off x="2521932" y="1605299"/>
              <a:ext cx="1133700" cy="671842"/>
              <a:chOff x="2521932" y="1605299"/>
              <a:chExt cx="1133700" cy="671842"/>
            </a:xfrm>
          </p:grpSpPr>
          <p:sp>
            <p:nvSpPr>
              <p:cNvPr id="254" name="Google Shape;254;p47"/>
              <p:cNvSpPr/>
              <p:nvPr/>
            </p:nvSpPr>
            <p:spPr>
              <a:xfrm>
                <a:off x="2521932" y="1605299"/>
                <a:ext cx="1133700" cy="7740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19F3FF"/>
                  </a:buClr>
                  <a:buSzPts val="592"/>
                  <a:buFont typeface="Roboto Medium"/>
                  <a:buNone/>
                </a:pPr>
                <a:r>
                  <a:rPr lang="en" sz="592">
                    <a:solidFill>
                      <a:srgbClr val="19F3FF"/>
                    </a:solidFill>
                    <a:latin typeface="Roboto Medium"/>
                    <a:ea typeface="Roboto Medium"/>
                    <a:cs typeface="Roboto Medium"/>
                    <a:sym typeface="Roboto Medium"/>
                  </a:rPr>
                  <a:t>DEVICES</a:t>
                </a:r>
                <a:endParaRPr b="0" i="0" sz="592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5" name="Google Shape;255;p47"/>
              <p:cNvSpPr/>
              <p:nvPr/>
            </p:nvSpPr>
            <p:spPr>
              <a:xfrm>
                <a:off x="2521932" y="1737820"/>
                <a:ext cx="1133700" cy="22080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106"/>
                  <a:buFont typeface="Roboto Thin"/>
                  <a:buNone/>
                </a:pPr>
                <a:r>
                  <a:rPr lang="en" sz="2106">
                    <a:solidFill>
                      <a:srgbClr val="FFFFFF"/>
                    </a:solidFill>
                    <a:latin typeface="Roboto Thin"/>
                    <a:ea typeface="Roboto Thin"/>
                    <a:cs typeface="Roboto Thin"/>
                    <a:sym typeface="Roboto Thin"/>
                  </a:rPr>
                  <a:t>100+</a:t>
                </a:r>
                <a:endParaRPr b="0" i="0" sz="2106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6" name="Google Shape;256;p47"/>
              <p:cNvSpPr/>
              <p:nvPr/>
            </p:nvSpPr>
            <p:spPr>
              <a:xfrm>
                <a:off x="2521932" y="2001141"/>
                <a:ext cx="1133700" cy="27600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B8C0D0"/>
                  </a:buClr>
                  <a:buSzPts val="658"/>
                  <a:buFont typeface="Roboto Light"/>
                  <a:buNone/>
                </a:pPr>
                <a:r>
                  <a:rPr lang="en" sz="658">
                    <a:solidFill>
                      <a:srgbClr val="B8C0D0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Skylo Certified chipsets, modules and devices</a:t>
                </a:r>
                <a:endParaRPr b="0" i="0" sz="658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57" name="Google Shape;257;p47"/>
          <p:cNvGrpSpPr/>
          <p:nvPr/>
        </p:nvGrpSpPr>
        <p:grpSpPr>
          <a:xfrm>
            <a:off x="4968792" y="1290341"/>
            <a:ext cx="1478700" cy="773100"/>
            <a:chOff x="5370885" y="1528003"/>
            <a:chExt cx="1478700" cy="773100"/>
          </a:xfrm>
        </p:grpSpPr>
        <p:sp>
          <p:nvSpPr>
            <p:cNvPr id="258" name="Google Shape;258;p47"/>
            <p:cNvSpPr/>
            <p:nvPr/>
          </p:nvSpPr>
          <p:spPr>
            <a:xfrm>
              <a:off x="5370885" y="1528003"/>
              <a:ext cx="1478700" cy="773100"/>
            </a:xfrm>
            <a:prstGeom prst="roundRect">
              <a:avLst>
                <a:gd fmla="val 3400" name="adj"/>
              </a:avLst>
            </a:prstGeom>
            <a:solidFill>
              <a:srgbClr val="152638"/>
            </a:solidFill>
            <a:ln cap="flat" cmpd="sng" w="6275">
              <a:solidFill>
                <a:srgbClr val="152638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60175" lIns="60175" spcFirstLastPara="1" rIns="60175" wrap="square" tIns="601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" name="Google Shape;259;p47"/>
            <p:cNvSpPr/>
            <p:nvPr/>
          </p:nvSpPr>
          <p:spPr>
            <a:xfrm>
              <a:off x="5543368" y="1737828"/>
              <a:ext cx="1133700" cy="220800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106"/>
                <a:buFont typeface="Roboto Thin"/>
                <a:buNone/>
              </a:pPr>
              <a:r>
                <a:rPr lang="en" sz="2106">
                  <a:solidFill>
                    <a:srgbClr val="FFFFFF"/>
                  </a:solidFill>
                  <a:latin typeface="Roboto Thin"/>
                  <a:ea typeface="Roboto Thin"/>
                  <a:cs typeface="Roboto Thin"/>
                  <a:sym typeface="Roboto Thin"/>
                </a:rPr>
                <a:t>41+</a:t>
              </a:r>
              <a:endParaRPr b="0" i="0" sz="2106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" name="Google Shape;260;p47"/>
            <p:cNvSpPr/>
            <p:nvPr/>
          </p:nvSpPr>
          <p:spPr>
            <a:xfrm>
              <a:off x="5543368" y="2001149"/>
              <a:ext cx="1133700" cy="276000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B8C0D0"/>
                </a:buClr>
                <a:buSzPts val="658"/>
                <a:buFont typeface="Roboto Light"/>
                <a:buNone/>
              </a:pPr>
              <a:r>
                <a:rPr lang="en" sz="658">
                  <a:solidFill>
                    <a:srgbClr val="B8C0D0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Licensed countries, revenue generating across 5 continents</a:t>
              </a:r>
              <a:endParaRPr b="0" i="0" sz="658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" name="Google Shape;261;p47"/>
            <p:cNvSpPr/>
            <p:nvPr/>
          </p:nvSpPr>
          <p:spPr>
            <a:xfrm>
              <a:off x="5440609" y="1609937"/>
              <a:ext cx="1133700" cy="77400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19F3FF"/>
                </a:buClr>
                <a:buSzPts val="592"/>
                <a:buFont typeface="Roboto Medium"/>
                <a:buNone/>
              </a:pPr>
              <a:r>
                <a:rPr lang="en" sz="592">
                  <a:solidFill>
                    <a:srgbClr val="19F3FF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AVAILABILITY</a:t>
              </a:r>
              <a:endParaRPr b="0" i="0" sz="592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2" name="Google Shape;262;p47"/>
          <p:cNvGrpSpPr/>
          <p:nvPr/>
        </p:nvGrpSpPr>
        <p:grpSpPr>
          <a:xfrm>
            <a:off x="6985633" y="1290346"/>
            <a:ext cx="1478700" cy="773100"/>
            <a:chOff x="7335308" y="2532733"/>
            <a:chExt cx="1478700" cy="773100"/>
          </a:xfrm>
        </p:grpSpPr>
        <p:sp>
          <p:nvSpPr>
            <p:cNvPr id="263" name="Google Shape;263;p47"/>
            <p:cNvSpPr/>
            <p:nvPr/>
          </p:nvSpPr>
          <p:spPr>
            <a:xfrm>
              <a:off x="7335308" y="2532733"/>
              <a:ext cx="1478700" cy="773100"/>
            </a:xfrm>
            <a:prstGeom prst="roundRect">
              <a:avLst>
                <a:gd fmla="val 3400" name="adj"/>
              </a:avLst>
            </a:prstGeom>
            <a:solidFill>
              <a:srgbClr val="152638"/>
            </a:solidFill>
            <a:ln cap="flat" cmpd="sng" w="6275">
              <a:solidFill>
                <a:srgbClr val="152638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60175" lIns="60175" spcFirstLastPara="1" rIns="60175" wrap="square" tIns="601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4" name="Google Shape;264;p47"/>
            <p:cNvSpPr/>
            <p:nvPr/>
          </p:nvSpPr>
          <p:spPr>
            <a:xfrm>
              <a:off x="7507800" y="2742563"/>
              <a:ext cx="1133700" cy="220800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106"/>
                <a:buFont typeface="Roboto Thin"/>
                <a:buNone/>
              </a:pPr>
              <a:r>
                <a:rPr lang="en" sz="2106">
                  <a:solidFill>
                    <a:srgbClr val="FFFFFF"/>
                  </a:solidFill>
                  <a:latin typeface="Roboto Thin"/>
                  <a:ea typeface="Roboto Thin"/>
                  <a:cs typeface="Roboto Thin"/>
                  <a:sym typeface="Roboto Thin"/>
                </a:rPr>
                <a:t>99.9%</a:t>
              </a:r>
              <a:endParaRPr b="0" i="0" sz="2106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" name="Google Shape;265;p47"/>
            <p:cNvSpPr/>
            <p:nvPr/>
          </p:nvSpPr>
          <p:spPr>
            <a:xfrm>
              <a:off x="7507791" y="3005879"/>
              <a:ext cx="1133700" cy="276000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B8C0D0"/>
                </a:buClr>
                <a:buSzPts val="658"/>
                <a:buFont typeface="Roboto Light"/>
                <a:buNone/>
              </a:pPr>
              <a:r>
                <a:rPr lang="en" sz="658">
                  <a:solidFill>
                    <a:srgbClr val="B8C0D0"/>
                  </a:solidFill>
                  <a:latin typeface="Roboto"/>
                  <a:ea typeface="Roboto"/>
                  <a:cs typeface="Roboto"/>
                  <a:sym typeface="Roboto"/>
                </a:rPr>
                <a:t>Jan – Jun '26 actuals  ·  6 of 6 above target</a:t>
              </a:r>
              <a:endParaRPr sz="658">
                <a:solidFill>
                  <a:srgbClr val="B8C0D0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B8C0D0"/>
                </a:buClr>
                <a:buSzPts val="658"/>
                <a:buFont typeface="Roboto Light"/>
                <a:buNone/>
              </a:pPr>
              <a:r>
                <a:t/>
              </a:r>
              <a:endParaRPr sz="658">
                <a:solidFill>
                  <a:srgbClr val="B8C0D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66" name="Google Shape;266;p47"/>
            <p:cNvSpPr/>
            <p:nvPr/>
          </p:nvSpPr>
          <p:spPr>
            <a:xfrm>
              <a:off x="7460716" y="2614762"/>
              <a:ext cx="1133700" cy="77400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19F3FF"/>
                </a:buClr>
                <a:buSzPts val="592"/>
                <a:buFont typeface="Roboto Medium"/>
                <a:buNone/>
              </a:pPr>
              <a:r>
                <a:rPr lang="en" sz="592">
                  <a:solidFill>
                    <a:srgbClr val="19F3FF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UPTIME</a:t>
              </a:r>
              <a:endParaRPr b="0" i="0" sz="592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7" name="Google Shape;267;p47"/>
          <p:cNvSpPr/>
          <p:nvPr/>
        </p:nvSpPr>
        <p:spPr>
          <a:xfrm>
            <a:off x="679650" y="4053900"/>
            <a:ext cx="7782000" cy="518100"/>
          </a:xfrm>
          <a:prstGeom prst="roundRect">
            <a:avLst>
              <a:gd fmla="val 16667" name="adj"/>
            </a:avLst>
          </a:prstGeom>
          <a:solidFill>
            <a:srgbClr val="12C8A1">
              <a:alpha val="309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p47"/>
          <p:cNvSpPr/>
          <p:nvPr/>
        </p:nvSpPr>
        <p:spPr>
          <a:xfrm>
            <a:off x="679650" y="4096775"/>
            <a:ext cx="7732500" cy="4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rgbClr val="E7E6E5"/>
                </a:solidFill>
                <a:latin typeface="Roboto"/>
                <a:ea typeface="Roboto"/>
                <a:cs typeface="Roboto"/>
                <a:sym typeface="Roboto"/>
              </a:rPr>
              <a:t>Skylo is now the 4th largest US carrier, and has cemented itself as the global standard for ‘direct-to-device’ connectivity</a:t>
            </a:r>
            <a:endParaRPr sz="1100">
              <a:solidFill>
                <a:srgbClr val="E7E6E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9E9E9"/>
        </a:solidFill>
      </p:bgPr>
    </p:bg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3" name="Google Shape;273;p48"/>
          <p:cNvGrpSpPr/>
          <p:nvPr/>
        </p:nvGrpSpPr>
        <p:grpSpPr>
          <a:xfrm>
            <a:off x="2676128" y="2954525"/>
            <a:ext cx="1828800" cy="1628700"/>
            <a:chOff x="2665650" y="2968538"/>
            <a:chExt cx="1828800" cy="1628700"/>
          </a:xfrm>
        </p:grpSpPr>
        <p:sp>
          <p:nvSpPr>
            <p:cNvPr id="274" name="Google Shape;274;p48"/>
            <p:cNvSpPr/>
            <p:nvPr/>
          </p:nvSpPr>
          <p:spPr>
            <a:xfrm>
              <a:off x="2665650" y="2968538"/>
              <a:ext cx="1828800" cy="1628700"/>
            </a:xfrm>
            <a:prstGeom prst="roundRect">
              <a:avLst>
                <a:gd fmla="val 3529" name="adj"/>
              </a:avLst>
            </a:prstGeom>
            <a:solidFill>
              <a:srgbClr val="FFFFFF"/>
            </a:solidFill>
            <a:ln cap="flat" cmpd="sng" w="9525">
              <a:solidFill>
                <a:srgbClr val="D1D5D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5" name="Google Shape;275;p48"/>
            <p:cNvSpPr txBox="1"/>
            <p:nvPr/>
          </p:nvSpPr>
          <p:spPr>
            <a:xfrm>
              <a:off x="2743500" y="3044738"/>
              <a:ext cx="1673100" cy="147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accent6"/>
                  </a:solidFill>
                  <a:latin typeface="Roboto"/>
                  <a:ea typeface="Roboto"/>
                  <a:cs typeface="Roboto"/>
                  <a:sym typeface="Roboto"/>
                </a:rPr>
                <a:t>Latency</a:t>
              </a:r>
              <a:endParaRPr b="1" sz="12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ctr">
                <a:lnSpc>
                  <a:spcPct val="100000"/>
                </a:lnSpc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lang="en" sz="9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Uplink: </a:t>
              </a:r>
              <a:r>
                <a:rPr lang="en" sz="900">
                  <a:solidFill>
                    <a:schemeClr val="dk1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10 – 20 sec</a:t>
              </a:r>
              <a:endParaRPr sz="9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  <a:p>
              <a:pPr indent="0" lvl="0" marL="0" rtl="0" algn="ctr">
                <a:lnSpc>
                  <a:spcPct val="100000"/>
                </a:lnSpc>
                <a:spcBef>
                  <a:spcPts val="90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9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Downlink: </a:t>
              </a:r>
              <a:r>
                <a:rPr lang="en" sz="900">
                  <a:solidFill>
                    <a:schemeClr val="dk1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3 – 15 sec</a:t>
              </a:r>
              <a:endParaRPr sz="9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900">
                  <a:solidFill>
                    <a:schemeClr val="dk1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Minimum 2 packets/min</a:t>
              </a:r>
              <a:endParaRPr sz="9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>
                  <a:solidFill>
                    <a:schemeClr val="dk1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(50 Byte Packet)</a:t>
              </a:r>
              <a:endParaRPr sz="9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276" name="Google Shape;276;p48"/>
          <p:cNvSpPr txBox="1"/>
          <p:nvPr>
            <p:ph idx="2" type="subTitle"/>
          </p:nvPr>
        </p:nvSpPr>
        <p:spPr>
          <a:xfrm>
            <a:off x="686845" y="533400"/>
            <a:ext cx="2462400" cy="123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TECHNOLOGY</a:t>
            </a:r>
            <a:endParaRPr/>
          </a:p>
        </p:txBody>
      </p:sp>
      <p:sp>
        <p:nvSpPr>
          <p:cNvPr id="277" name="Google Shape;277;p48"/>
          <p:cNvSpPr txBox="1"/>
          <p:nvPr>
            <p:ph type="title"/>
          </p:nvPr>
        </p:nvSpPr>
        <p:spPr>
          <a:xfrm>
            <a:off x="686200" y="743300"/>
            <a:ext cx="7784700" cy="399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Skylo works: our 3GPP-compliant satellite network </a:t>
            </a:r>
            <a:endParaRPr/>
          </a:p>
        </p:txBody>
      </p:sp>
      <p:pic>
        <p:nvPicPr>
          <p:cNvPr id="278" name="Google Shape;278;p48" title="Screenshot 2026-09-14 at 5.36.41 PM.png"/>
          <p:cNvPicPr preferRelativeResize="0"/>
          <p:nvPr/>
        </p:nvPicPr>
        <p:blipFill rotWithShape="1">
          <a:blip r:embed="rId3">
            <a:alphaModFix/>
          </a:blip>
          <a:srcRect b="3587" l="269" r="0" t="0"/>
          <a:stretch/>
        </p:blipFill>
        <p:spPr>
          <a:xfrm>
            <a:off x="690275" y="1159824"/>
            <a:ext cx="7763449" cy="176376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9" name="Google Shape;279;p48"/>
          <p:cNvGrpSpPr/>
          <p:nvPr/>
        </p:nvGrpSpPr>
        <p:grpSpPr>
          <a:xfrm>
            <a:off x="4655805" y="2954525"/>
            <a:ext cx="1828842" cy="1628700"/>
            <a:chOff x="0" y="0"/>
            <a:chExt cx="1790700" cy="1628700"/>
          </a:xfrm>
        </p:grpSpPr>
        <p:sp>
          <p:nvSpPr>
            <p:cNvPr id="280" name="Google Shape;280;p48"/>
            <p:cNvSpPr/>
            <p:nvPr/>
          </p:nvSpPr>
          <p:spPr>
            <a:xfrm>
              <a:off x="0" y="0"/>
              <a:ext cx="1790700" cy="1628700"/>
            </a:xfrm>
            <a:prstGeom prst="roundRect">
              <a:avLst>
                <a:gd fmla="val 3508" name="adj"/>
              </a:avLst>
            </a:prstGeom>
            <a:solidFill>
              <a:srgbClr val="FFFFFF"/>
            </a:solidFill>
            <a:ln cap="flat" cmpd="sng" w="9525">
              <a:solidFill>
                <a:srgbClr val="D1D5D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1" name="Google Shape;281;p48"/>
            <p:cNvSpPr txBox="1"/>
            <p:nvPr/>
          </p:nvSpPr>
          <p:spPr>
            <a:xfrm>
              <a:off x="76200" y="76200"/>
              <a:ext cx="1638300" cy="147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accent6"/>
                  </a:solidFill>
                  <a:latin typeface="Roboto"/>
                  <a:ea typeface="Roboto"/>
                  <a:cs typeface="Roboto"/>
                  <a:sym typeface="Roboto"/>
                </a:rPr>
                <a:t>User Experience</a:t>
              </a:r>
              <a:endParaRPr b="1" sz="12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ctr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" sz="9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No pointing needed</a:t>
              </a:r>
              <a:endParaRPr sz="9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ctr">
                <a:spcBef>
                  <a:spcPts val="150"/>
                </a:spcBef>
                <a:spcAft>
                  <a:spcPts val="0"/>
                </a:spcAft>
                <a:buNone/>
              </a:pPr>
              <a:r>
                <a:rPr lang="en" sz="900">
                  <a:solidFill>
                    <a:schemeClr val="dk1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7 – 10 dB headroom absorbs foliage, weather and antenna orientation</a:t>
              </a:r>
              <a:endParaRPr sz="9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  <a:p>
              <a:pPr indent="0" lvl="0" marL="0" rtl="0" algn="ctr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" sz="9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Works at highway speeds</a:t>
              </a:r>
              <a:endParaRPr sz="9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ctr">
                <a:spcBef>
                  <a:spcPts val="150"/>
                </a:spcBef>
                <a:spcAft>
                  <a:spcPts val="0"/>
                </a:spcAft>
                <a:buNone/>
              </a:pPr>
              <a:r>
                <a:rPr lang="en" sz="900">
                  <a:solidFill>
                    <a:schemeClr val="dk1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Doppler handled by GNSS pre-compensation</a:t>
              </a:r>
              <a:endParaRPr sz="9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grpSp>
        <p:nvGrpSpPr>
          <p:cNvPr id="282" name="Google Shape;282;p48"/>
          <p:cNvGrpSpPr/>
          <p:nvPr/>
        </p:nvGrpSpPr>
        <p:grpSpPr>
          <a:xfrm>
            <a:off x="696450" y="2954525"/>
            <a:ext cx="1828800" cy="1628700"/>
            <a:chOff x="696450" y="2954525"/>
            <a:chExt cx="1828800" cy="1628700"/>
          </a:xfrm>
        </p:grpSpPr>
        <p:grpSp>
          <p:nvGrpSpPr>
            <p:cNvPr id="283" name="Google Shape;283;p48"/>
            <p:cNvGrpSpPr/>
            <p:nvPr/>
          </p:nvGrpSpPr>
          <p:grpSpPr>
            <a:xfrm>
              <a:off x="696450" y="2954525"/>
              <a:ext cx="1828800" cy="1628700"/>
              <a:chOff x="568275" y="3428525"/>
              <a:chExt cx="1828800" cy="1628700"/>
            </a:xfrm>
          </p:grpSpPr>
          <p:sp>
            <p:nvSpPr>
              <p:cNvPr id="284" name="Google Shape;284;p48"/>
              <p:cNvSpPr/>
              <p:nvPr/>
            </p:nvSpPr>
            <p:spPr>
              <a:xfrm>
                <a:off x="568275" y="3428525"/>
                <a:ext cx="1828800" cy="1628700"/>
              </a:xfrm>
              <a:prstGeom prst="roundRect">
                <a:avLst>
                  <a:gd fmla="val 3508" name="adj"/>
                </a:avLst>
              </a:prstGeom>
              <a:solidFill>
                <a:srgbClr val="FFFFFF"/>
              </a:solidFill>
              <a:ln cap="flat" cmpd="sng" w="9525">
                <a:solidFill>
                  <a:srgbClr val="D1D5DB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5" name="Google Shape;285;p48"/>
              <p:cNvSpPr txBox="1"/>
              <p:nvPr/>
            </p:nvSpPr>
            <p:spPr>
              <a:xfrm>
                <a:off x="644475" y="3504725"/>
                <a:ext cx="1676400" cy="1476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200">
                    <a:solidFill>
                      <a:schemeClr val="accent6"/>
                    </a:solidFill>
                    <a:latin typeface="Roboto"/>
                    <a:ea typeface="Roboto"/>
                    <a:cs typeface="Roboto"/>
                    <a:sym typeface="Roboto"/>
                  </a:rPr>
                  <a:t>Transport</a:t>
                </a:r>
                <a:endParaRPr b="1" sz="1200">
                  <a:solidFill>
                    <a:schemeClr val="accent6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ctr">
                  <a:spcBef>
                    <a:spcPts val="450"/>
                  </a:spcBef>
                  <a:spcAft>
                    <a:spcPts val="0"/>
                  </a:spcAft>
                  <a:buNone/>
                </a:pPr>
                <a:r>
                  <a:rPr lang="en" sz="900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UDP + NIDD</a:t>
                </a:r>
                <a:br>
                  <a:rPr lang="en" sz="900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</a:br>
                <a:r>
                  <a:rPr i="1" lang="en" sz="900">
                    <a:solidFill>
                      <a:schemeClr val="dk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NIDD = Non-IP Data Delivery</a:t>
                </a:r>
                <a:endParaRPr sz="900">
                  <a:solidFill>
                    <a:schemeClr val="dk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  <a:p>
                <a:pPr indent="0" lvl="0" marL="0" rtl="0" algn="ctr">
                  <a:spcBef>
                    <a:spcPts val="450"/>
                  </a:spcBef>
                  <a:spcAft>
                    <a:spcPts val="0"/>
                  </a:spcAft>
                  <a:buNone/>
                </a:pPr>
                <a:r>
                  <a:rPr lang="en" sz="900">
                    <a:solidFill>
                      <a:schemeClr val="dk1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1200 Byte MTU</a:t>
                </a:r>
                <a:endParaRPr sz="900">
                  <a:solidFill>
                    <a:schemeClr val="dk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  <a:p>
                <a:pPr indent="0" lvl="0" marL="0" rtl="0" algn="ctr">
                  <a:spcBef>
                    <a:spcPts val="15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rgbClr val="1F2937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  <a:p>
                <a:pPr indent="0" lvl="0" marL="0" rtl="0" algn="ctr">
                  <a:spcBef>
                    <a:spcPts val="15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rgbClr val="1F2937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  <a:p>
                <a:pPr indent="0" lvl="0" marL="0" rtl="0" algn="l">
                  <a:spcBef>
                    <a:spcPts val="15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rgbClr val="FFFFFF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  <a:p>
                <a:pPr indent="0" lvl="0" marL="0" rtl="0" algn="ctr">
                  <a:spcBef>
                    <a:spcPts val="300"/>
                  </a:spcBef>
                  <a:spcAft>
                    <a:spcPts val="0"/>
                  </a:spcAft>
                  <a:buNone/>
                </a:pPr>
                <a:r>
                  <a:rPr lang="en" sz="700">
                    <a:solidFill>
                      <a:schemeClr val="accent6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NIDD drops 28-byte IP/UDP header</a:t>
                </a:r>
                <a:br>
                  <a:rPr lang="en" sz="700">
                    <a:solidFill>
                      <a:schemeClr val="accent6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</a:br>
                <a:r>
                  <a:rPr lang="en" sz="700">
                    <a:solidFill>
                      <a:schemeClr val="accent6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=22% fewer billed bytes, every message</a:t>
                </a:r>
                <a:endParaRPr sz="700">
                  <a:solidFill>
                    <a:schemeClr val="accent6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</p:grpSp>
        <p:pic>
          <p:nvPicPr>
            <p:cNvPr id="286" name="Google Shape;286;p4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79556" y="3723050"/>
              <a:ext cx="1462593" cy="3999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87" name="Google Shape;287;p48"/>
          <p:cNvGrpSpPr/>
          <p:nvPr/>
        </p:nvGrpSpPr>
        <p:grpSpPr>
          <a:xfrm>
            <a:off x="6635525" y="2954525"/>
            <a:ext cx="1828800" cy="1628700"/>
            <a:chOff x="6635525" y="2954525"/>
            <a:chExt cx="1828800" cy="1628700"/>
          </a:xfrm>
        </p:grpSpPr>
        <p:sp>
          <p:nvSpPr>
            <p:cNvPr id="288" name="Google Shape;288;p48"/>
            <p:cNvSpPr txBox="1"/>
            <p:nvPr/>
          </p:nvSpPr>
          <p:spPr>
            <a:xfrm>
              <a:off x="7217657" y="4276090"/>
              <a:ext cx="661500" cy="24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fld id="{00000000-1234-1234-1234-123412341234}" type="slidenum">
                <a:rPr b="0" i="0" lang="en" sz="800" u="none" cap="none" strike="noStrik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‹#›</a:t>
              </a:fld>
              <a:endParaRPr b="0" i="0" sz="800" u="none" cap="none" strike="noStrike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t/>
              </a:r>
              <a:endParaRPr b="0" i="0" sz="800" u="none" cap="none" strike="noStrike">
                <a:solidFill>
                  <a:srgbClr val="4D5056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pic>
          <p:nvPicPr>
            <p:cNvPr descr="Skylo Technologies | LinkedIn" id="289" name="Google Shape;289;p48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473794" y="4232364"/>
              <a:ext cx="192732" cy="192732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90" name="Google Shape;290;p48"/>
            <p:cNvGrpSpPr/>
            <p:nvPr/>
          </p:nvGrpSpPr>
          <p:grpSpPr>
            <a:xfrm>
              <a:off x="6635525" y="2954525"/>
              <a:ext cx="1828800" cy="1628700"/>
              <a:chOff x="0" y="0"/>
              <a:chExt cx="1828800" cy="1628700"/>
            </a:xfrm>
          </p:grpSpPr>
          <p:sp>
            <p:nvSpPr>
              <p:cNvPr id="291" name="Google Shape;291;p48"/>
              <p:cNvSpPr/>
              <p:nvPr/>
            </p:nvSpPr>
            <p:spPr>
              <a:xfrm>
                <a:off x="0" y="0"/>
                <a:ext cx="1828800" cy="1628700"/>
              </a:xfrm>
              <a:prstGeom prst="roundRect">
                <a:avLst>
                  <a:gd fmla="val 3508" name="adj"/>
                </a:avLst>
              </a:prstGeom>
              <a:solidFill>
                <a:srgbClr val="FFFFFF"/>
              </a:solidFill>
              <a:ln cap="flat" cmpd="sng" w="9525">
                <a:solidFill>
                  <a:srgbClr val="D1D5DB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2" name="Google Shape;292;p48"/>
              <p:cNvSpPr txBox="1"/>
              <p:nvPr/>
            </p:nvSpPr>
            <p:spPr>
              <a:xfrm>
                <a:off x="114300" y="76200"/>
                <a:ext cx="1600200" cy="1476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200">
                    <a:solidFill>
                      <a:schemeClr val="accent6"/>
                    </a:solidFill>
                    <a:latin typeface="Roboto"/>
                    <a:ea typeface="Roboto"/>
                    <a:cs typeface="Roboto"/>
                    <a:sym typeface="Roboto"/>
                  </a:rPr>
                  <a:t>Power</a:t>
                </a:r>
                <a:endParaRPr b="1" sz="1200">
                  <a:solidFill>
                    <a:schemeClr val="accent6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ctr">
                  <a:spcBef>
                    <a:spcPts val="600"/>
                  </a:spcBef>
                  <a:spcAft>
                    <a:spcPts val="0"/>
                  </a:spcAft>
                  <a:buNone/>
                </a:pPr>
                <a:r>
                  <a:rPr lang="en" sz="900">
                    <a:solidFill>
                      <a:srgbClr val="111827"/>
                    </a:solidFill>
                    <a:latin typeface="Roboto"/>
                    <a:ea typeface="Roboto"/>
                    <a:cs typeface="Roboto"/>
                    <a:sym typeface="Roboto"/>
                  </a:rPr>
                  <a:t>Reuse the power design.</a:t>
                </a:r>
                <a:br>
                  <a:rPr lang="en" sz="900">
                    <a:solidFill>
                      <a:srgbClr val="111827"/>
                    </a:solidFill>
                    <a:latin typeface="Roboto"/>
                    <a:ea typeface="Roboto"/>
                    <a:cs typeface="Roboto"/>
                    <a:sym typeface="Roboto"/>
                  </a:rPr>
                </a:br>
                <a:r>
                  <a:rPr lang="en" sz="900">
                    <a:solidFill>
                      <a:srgbClr val="111827"/>
                    </a:solidFill>
                    <a:latin typeface="Roboto"/>
                    <a:ea typeface="Roboto"/>
                    <a:cs typeface="Roboto"/>
                    <a:sym typeface="Roboto"/>
                  </a:rPr>
                  <a:t>Rethink the antenna</a:t>
                </a:r>
                <a:endParaRPr sz="900">
                  <a:solidFill>
                    <a:srgbClr val="111827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ctr">
                  <a:spcBef>
                    <a:spcPts val="30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rgbClr val="059669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  <a:p>
                <a:pPr indent="0" lvl="0" marL="0" rtl="0" algn="ctr">
                  <a:spcBef>
                    <a:spcPts val="45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rgbClr val="059669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  <a:p>
                <a:pPr indent="0" lvl="0" marL="0" rtl="0" algn="ctr">
                  <a:spcBef>
                    <a:spcPts val="45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rgbClr val="059669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  <a:p>
                <a:pPr indent="0" lvl="0" marL="0" rtl="0" algn="ctr">
                  <a:spcBef>
                    <a:spcPts val="450"/>
                  </a:spcBef>
                  <a:spcAft>
                    <a:spcPts val="0"/>
                  </a:spcAft>
                  <a:buNone/>
                </a:pPr>
                <a:r>
                  <a:rPr lang="en" sz="700">
                    <a:solidFill>
                      <a:srgbClr val="4B5563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Peak Tx power similar to cellular </a:t>
                </a:r>
                <a:br>
                  <a:rPr lang="en" sz="700">
                    <a:solidFill>
                      <a:srgbClr val="4B5563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</a:br>
                <a:r>
                  <a:rPr lang="en" sz="700">
                    <a:solidFill>
                      <a:srgbClr val="4B5563"/>
                    </a:solidFill>
                    <a:latin typeface="Roboto Light"/>
                    <a:ea typeface="Roboto Light"/>
                    <a:cs typeface="Roboto Light"/>
                    <a:sym typeface="Roboto Light"/>
                  </a:rPr>
                  <a:t>Source: Nordic Semiconductor</a:t>
                </a:r>
                <a:endParaRPr sz="700">
                  <a:solidFill>
                    <a:srgbClr val="4B5563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</p:grpSp>
        <p:pic>
          <p:nvPicPr>
            <p:cNvPr id="293" name="Google Shape;293;p48"/>
            <p:cNvPicPr preferRelativeResize="0"/>
            <p:nvPr/>
          </p:nvPicPr>
          <p:blipFill rotWithShape="1">
            <a:blip r:embed="rId6">
              <a:alphaModFix/>
            </a:blip>
            <a:srcRect b="0" l="0" r="0" t="29153"/>
            <a:stretch/>
          </p:blipFill>
          <p:spPr>
            <a:xfrm>
              <a:off x="6895975" y="3565323"/>
              <a:ext cx="1307900" cy="61320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49"/>
          <p:cNvSpPr txBox="1"/>
          <p:nvPr>
            <p:ph idx="2" type="subTitle"/>
          </p:nvPr>
        </p:nvSpPr>
        <p:spPr>
          <a:xfrm>
            <a:off x="696386" y="533400"/>
            <a:ext cx="2462400" cy="123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TECHNOLOGY</a:t>
            </a:r>
            <a:br>
              <a:rPr lang="en"/>
            </a:br>
            <a:endParaRPr/>
          </a:p>
        </p:txBody>
      </p:sp>
      <p:sp>
        <p:nvSpPr>
          <p:cNvPr id="299" name="Google Shape;299;p49"/>
          <p:cNvSpPr txBox="1"/>
          <p:nvPr>
            <p:ph type="title"/>
          </p:nvPr>
        </p:nvSpPr>
        <p:spPr>
          <a:xfrm>
            <a:off x="679250" y="743300"/>
            <a:ext cx="7784700" cy="399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Skylo enables seamless 3GPP roaming</a:t>
            </a:r>
            <a:endParaRPr/>
          </a:p>
        </p:txBody>
      </p:sp>
      <p:grpSp>
        <p:nvGrpSpPr>
          <p:cNvPr id="300" name="Google Shape;300;p49"/>
          <p:cNvGrpSpPr/>
          <p:nvPr/>
        </p:nvGrpSpPr>
        <p:grpSpPr>
          <a:xfrm>
            <a:off x="686573" y="1402132"/>
            <a:ext cx="7784578" cy="3335660"/>
            <a:chOff x="153941" y="1316664"/>
            <a:chExt cx="8837074" cy="3786650"/>
          </a:xfrm>
        </p:grpSpPr>
        <p:pic>
          <p:nvPicPr>
            <p:cNvPr id="301" name="Google Shape;301;p49" title="Gemini_Generated_Image_lddtv8lddtv8lddt.jpg"/>
            <p:cNvPicPr preferRelativeResize="0"/>
            <p:nvPr/>
          </p:nvPicPr>
          <p:blipFill rotWithShape="1">
            <a:blip r:embed="rId3">
              <a:alphaModFix/>
            </a:blip>
            <a:srcRect b="0" l="1682" r="1672" t="25800"/>
            <a:stretch/>
          </p:blipFill>
          <p:spPr>
            <a:xfrm>
              <a:off x="153941" y="1316664"/>
              <a:ext cx="8837074" cy="37866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ile:Verizon Communications Logo 2015.jpg - Wikipedia" id="302" name="Google Shape;302;p49"/>
            <p:cNvPicPr preferRelativeResize="0"/>
            <p:nvPr/>
          </p:nvPicPr>
          <p:blipFill rotWithShape="1">
            <a:blip r:embed="rId4">
              <a:alphaModFix/>
            </a:blip>
            <a:srcRect b="32953" l="7212" r="6005" t="28523"/>
            <a:stretch/>
          </p:blipFill>
          <p:spPr>
            <a:xfrm>
              <a:off x="4218375" y="1635726"/>
              <a:ext cx="707250" cy="1962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3" name="Google Shape;303;p49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240050" y="3607550"/>
              <a:ext cx="399900" cy="3999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04" name="Google Shape;304;p49"/>
          <p:cNvSpPr txBox="1"/>
          <p:nvPr/>
        </p:nvSpPr>
        <p:spPr>
          <a:xfrm>
            <a:off x="686569" y="1125250"/>
            <a:ext cx="7280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80E1C"/>
                </a:solidFill>
                <a:highlight>
                  <a:srgbClr val="FFFFFF"/>
                </a:highlight>
                <a:latin typeface="Roboto Light"/>
                <a:ea typeface="Roboto Light"/>
                <a:cs typeface="Roboto Light"/>
                <a:sym typeface="Roboto Light"/>
              </a:rPr>
              <a:t>Terrestrial</a:t>
            </a:r>
            <a:r>
              <a:rPr lang="en" sz="1200">
                <a:solidFill>
                  <a:srgbClr val="080E1C"/>
                </a:solidFill>
                <a:highlight>
                  <a:srgbClr val="FFFFFF"/>
                </a:highlight>
                <a:latin typeface="Roboto Light"/>
                <a:ea typeface="Roboto Light"/>
                <a:cs typeface="Roboto Light"/>
                <a:sym typeface="Roboto Light"/>
              </a:rPr>
              <a:t> and non-terrestrial (NTN): Universal access for standard IoT devices via a single 3GPP SIM</a:t>
            </a:r>
            <a:endParaRPr sz="1200">
              <a:solidFill>
                <a:srgbClr val="080E1C"/>
              </a:solidFill>
              <a:highlight>
                <a:srgbClr val="FFFFFF"/>
              </a:highlight>
              <a:latin typeface="Roboto Light"/>
              <a:ea typeface="Roboto Light"/>
              <a:cs typeface="Roboto Light"/>
              <a:sym typeface="Roboto Ligh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50"/>
          <p:cNvSpPr txBox="1"/>
          <p:nvPr>
            <p:ph type="title"/>
          </p:nvPr>
        </p:nvSpPr>
        <p:spPr>
          <a:xfrm>
            <a:off x="679250" y="743300"/>
            <a:ext cx="7784700" cy="399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IoT Use Cases that can benefit from NTN</a:t>
            </a:r>
            <a:endParaRPr/>
          </a:p>
        </p:txBody>
      </p:sp>
      <p:sp>
        <p:nvSpPr>
          <p:cNvPr id="310" name="Google Shape;310;p50"/>
          <p:cNvSpPr/>
          <p:nvPr/>
        </p:nvSpPr>
        <p:spPr>
          <a:xfrm>
            <a:off x="4644414" y="2094522"/>
            <a:ext cx="1770300" cy="2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"/>
              <a:buFont typeface="Roboto Thin"/>
              <a:buNone/>
            </a:pPr>
            <a:r>
              <a:rPr lang="en" sz="1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Digital Payments</a:t>
            </a:r>
            <a:endParaRPr i="0" sz="1000" u="none" cap="none" strike="noStrik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pic>
        <p:nvPicPr>
          <p:cNvPr id="311" name="Google Shape;311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71391" y="2412571"/>
            <a:ext cx="987863" cy="987863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p50"/>
          <p:cNvSpPr/>
          <p:nvPr/>
        </p:nvSpPr>
        <p:spPr>
          <a:xfrm>
            <a:off x="6494739" y="1903875"/>
            <a:ext cx="1656300" cy="1255200"/>
          </a:xfrm>
          <a:prstGeom prst="rect">
            <a:avLst/>
          </a:prstGeom>
          <a:gradFill>
            <a:gsLst>
              <a:gs pos="0">
                <a:srgbClr val="F04D57">
                  <a:alpha val="0"/>
                </a:srgbClr>
              </a:gs>
              <a:gs pos="50000">
                <a:srgbClr val="F6152F">
                  <a:alpha val="0"/>
                </a:srgbClr>
              </a:gs>
              <a:gs pos="100000">
                <a:srgbClr val="E30821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Roboto Thin"/>
              <a:ea typeface="Roboto Thin"/>
              <a:cs typeface="Roboto Thin"/>
              <a:sym typeface="Roboto Thin"/>
            </a:endParaRPr>
          </a:p>
        </p:txBody>
      </p:sp>
      <p:sp>
        <p:nvSpPr>
          <p:cNvPr id="313" name="Google Shape;313;p50"/>
          <p:cNvSpPr/>
          <p:nvPr/>
        </p:nvSpPr>
        <p:spPr>
          <a:xfrm>
            <a:off x="1535637" y="2090649"/>
            <a:ext cx="1294800" cy="429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"/>
              <a:buFont typeface="Roboto Thin"/>
              <a:buNone/>
            </a:pPr>
            <a:r>
              <a:rPr lang="en" sz="1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Oil &amp; Gas</a:t>
            </a:r>
            <a:endParaRPr i="0" sz="1000" u="none" cap="none" strike="noStrik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314" name="Google Shape;314;p50"/>
          <p:cNvSpPr/>
          <p:nvPr/>
        </p:nvSpPr>
        <p:spPr>
          <a:xfrm>
            <a:off x="3070173" y="4192408"/>
            <a:ext cx="1590300" cy="2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"/>
              <a:buFont typeface="Roboto Thin"/>
              <a:buNone/>
            </a:pPr>
            <a:r>
              <a:rPr lang="en" sz="1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Energy &amp; </a:t>
            </a:r>
            <a:r>
              <a:rPr i="0" lang="en" sz="1000" u="none" cap="none" strike="noStrik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Utilities</a:t>
            </a:r>
            <a:endParaRPr i="0" sz="1000" u="none" cap="none" strike="noStrik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315" name="Google Shape;315;p50"/>
          <p:cNvSpPr/>
          <p:nvPr/>
        </p:nvSpPr>
        <p:spPr>
          <a:xfrm>
            <a:off x="3041223" y="3225609"/>
            <a:ext cx="1648200" cy="2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"/>
              <a:buFont typeface="Roboto Thin"/>
              <a:buNone/>
            </a:pPr>
            <a:r>
              <a:rPr lang="en" sz="1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Supply Chain</a:t>
            </a:r>
            <a:endParaRPr sz="600"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316" name="Google Shape;316;p50"/>
          <p:cNvSpPr/>
          <p:nvPr/>
        </p:nvSpPr>
        <p:spPr>
          <a:xfrm>
            <a:off x="3162423" y="2090656"/>
            <a:ext cx="1405800" cy="429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"/>
              <a:buFont typeface="Roboto Thin"/>
              <a:buNone/>
            </a:pPr>
            <a:r>
              <a:rPr lang="en" sz="1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Security &amp; Safety</a:t>
            </a:r>
            <a:endParaRPr i="0" sz="1000" u="none" cap="none" strike="noStrik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317" name="Google Shape;317;p50"/>
          <p:cNvSpPr/>
          <p:nvPr/>
        </p:nvSpPr>
        <p:spPr>
          <a:xfrm>
            <a:off x="4882164" y="3227725"/>
            <a:ext cx="1294800" cy="3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"/>
              <a:buFont typeface="Roboto Thin"/>
              <a:buNone/>
            </a:pPr>
            <a:r>
              <a:rPr lang="en" sz="1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Maritime &amp; Fisheries</a:t>
            </a:r>
            <a:endParaRPr i="0" sz="1000" u="none" cap="none" strike="noStrik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318" name="Google Shape;318;p50"/>
          <p:cNvSpPr/>
          <p:nvPr/>
        </p:nvSpPr>
        <p:spPr>
          <a:xfrm>
            <a:off x="1245987" y="3225610"/>
            <a:ext cx="1874100" cy="2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"/>
              <a:buFont typeface="Roboto Thin"/>
              <a:buNone/>
            </a:pPr>
            <a:r>
              <a:rPr lang="en" sz="1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Predictive Maintenance</a:t>
            </a:r>
            <a:endParaRPr i="0" sz="1000" u="none" cap="none" strike="noStrik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319" name="Google Shape;319;p50"/>
          <p:cNvSpPr/>
          <p:nvPr/>
        </p:nvSpPr>
        <p:spPr>
          <a:xfrm>
            <a:off x="6570513" y="2075942"/>
            <a:ext cx="1214400" cy="2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"/>
              <a:buFont typeface="Roboto Thin"/>
              <a:buNone/>
            </a:pPr>
            <a:r>
              <a:rPr lang="en" sz="1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Agriculture</a:t>
            </a:r>
            <a:endParaRPr i="0" sz="1000" u="none" cap="none" strike="noStrik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320" name="Google Shape;320;p50"/>
          <p:cNvSpPr/>
          <p:nvPr/>
        </p:nvSpPr>
        <p:spPr>
          <a:xfrm>
            <a:off x="6279001" y="3227519"/>
            <a:ext cx="1845300" cy="2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"/>
              <a:buFont typeface="Roboto Thin"/>
              <a:buNone/>
            </a:pPr>
            <a:r>
              <a:rPr lang="en" sz="1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Transportation</a:t>
            </a:r>
            <a:endParaRPr i="0" sz="1000" u="none" cap="none" strike="noStrik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pic>
        <p:nvPicPr>
          <p:cNvPr id="321" name="Google Shape;321;p5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54576" y="1424552"/>
            <a:ext cx="621494" cy="62150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5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155987" y="2494232"/>
            <a:ext cx="747154" cy="74715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rilling-rig.png" id="323" name="Google Shape;323;p5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588896" y="3632958"/>
            <a:ext cx="552853" cy="552853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5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007880" y="2803856"/>
            <a:ext cx="387492" cy="38749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irplane- (1).png" id="325" name="Google Shape;325;p5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298061" y="2480792"/>
            <a:ext cx="326877" cy="326877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Google Shape;326;p50"/>
          <p:cNvSpPr/>
          <p:nvPr/>
        </p:nvSpPr>
        <p:spPr>
          <a:xfrm>
            <a:off x="5035614" y="4192408"/>
            <a:ext cx="987900" cy="2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"/>
              <a:buFont typeface="Roboto Thin"/>
              <a:buNone/>
            </a:pPr>
            <a:r>
              <a:rPr lang="en" sz="1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Manufacturing</a:t>
            </a:r>
            <a:endParaRPr i="0" sz="1000" u="none" cap="none" strike="noStrik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pic>
        <p:nvPicPr>
          <p:cNvPr id="327" name="Google Shape;327;p5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244052" y="3623881"/>
            <a:ext cx="571023" cy="571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p50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5253139" y="1458874"/>
            <a:ext cx="552850" cy="552850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Google Shape;329;p50"/>
          <p:cNvSpPr/>
          <p:nvPr/>
        </p:nvSpPr>
        <p:spPr>
          <a:xfrm>
            <a:off x="1387887" y="4192408"/>
            <a:ext cx="1590300" cy="2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"/>
              <a:buFont typeface="Roboto Thin"/>
              <a:buNone/>
            </a:pPr>
            <a:r>
              <a:rPr lang="en" sz="1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Government</a:t>
            </a:r>
            <a:endParaRPr i="0" sz="1000" u="none" cap="none" strike="noStrik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pic>
        <p:nvPicPr>
          <p:cNvPr id="330" name="Google Shape;330;p50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889655" y="3623685"/>
            <a:ext cx="571440" cy="571440"/>
          </a:xfrm>
          <a:prstGeom prst="rect">
            <a:avLst/>
          </a:prstGeom>
          <a:noFill/>
          <a:ln>
            <a:noFill/>
          </a:ln>
        </p:spPr>
      </p:pic>
      <p:sp>
        <p:nvSpPr>
          <p:cNvPr id="331" name="Google Shape;331;p50"/>
          <p:cNvSpPr/>
          <p:nvPr/>
        </p:nvSpPr>
        <p:spPr>
          <a:xfrm>
            <a:off x="6240570" y="4192408"/>
            <a:ext cx="1869600" cy="2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"/>
              <a:buFont typeface="Roboto Thin"/>
              <a:buNone/>
            </a:pPr>
            <a:r>
              <a:rPr i="0" lang="en" sz="1000" u="none" cap="none" strike="noStrik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rPr>
              <a:t>Environment</a:t>
            </a:r>
            <a:endParaRPr i="0" sz="1000" u="none" cap="none" strike="noStrik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pic>
        <p:nvPicPr>
          <p:cNvPr id="332" name="Google Shape;332;p50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6898950" y="1508103"/>
            <a:ext cx="552850" cy="552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50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1926624" y="3630334"/>
            <a:ext cx="512825" cy="512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4" name="Google Shape;334;p50"/>
          <p:cNvPicPr preferRelativeResize="0"/>
          <p:nvPr/>
        </p:nvPicPr>
        <p:blipFill rotWithShape="1">
          <a:blip r:embed="rId14">
            <a:alphaModFix/>
          </a:blip>
          <a:srcRect b="74262" l="3748" r="75098" t="3734"/>
          <a:stretch/>
        </p:blipFill>
        <p:spPr>
          <a:xfrm>
            <a:off x="1783366" y="1263051"/>
            <a:ext cx="799341" cy="83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p50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836899" y="2519650"/>
            <a:ext cx="692275" cy="692275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Google Shape;336;p50"/>
          <p:cNvSpPr txBox="1"/>
          <p:nvPr>
            <p:ph idx="2" type="subTitle"/>
          </p:nvPr>
        </p:nvSpPr>
        <p:spPr>
          <a:xfrm>
            <a:off x="696386" y="533400"/>
            <a:ext cx="2462400" cy="123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MARKET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1" name="Google Shape;341;p51"/>
          <p:cNvPicPr preferRelativeResize="0"/>
          <p:nvPr/>
        </p:nvPicPr>
        <p:blipFill rotWithShape="1">
          <a:blip r:embed="rId3">
            <a:alphaModFix/>
          </a:blip>
          <a:srcRect b="0" l="0" r="0" t="13450"/>
          <a:stretch/>
        </p:blipFill>
        <p:spPr>
          <a:xfrm>
            <a:off x="658543" y="3135663"/>
            <a:ext cx="3630576" cy="1539573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Google Shape;342;p51"/>
          <p:cNvPicPr preferRelativeResize="0"/>
          <p:nvPr/>
        </p:nvPicPr>
        <p:blipFill rotWithShape="1">
          <a:blip r:embed="rId4">
            <a:alphaModFix/>
          </a:blip>
          <a:srcRect b="0" l="0" r="0" t="13592"/>
          <a:stretch/>
        </p:blipFill>
        <p:spPr>
          <a:xfrm>
            <a:off x="658543" y="1394375"/>
            <a:ext cx="3630576" cy="1552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43" name="Google Shape;343;p51"/>
          <p:cNvPicPr preferRelativeResize="0"/>
          <p:nvPr/>
        </p:nvPicPr>
        <p:blipFill rotWithShape="1">
          <a:blip r:embed="rId5">
            <a:alphaModFix/>
          </a:blip>
          <a:srcRect b="0" l="0" r="0" t="14930"/>
          <a:stretch/>
        </p:blipFill>
        <p:spPr>
          <a:xfrm>
            <a:off x="4863925" y="3170200"/>
            <a:ext cx="1068422" cy="1484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Google Shape;344;p51"/>
          <p:cNvPicPr preferRelativeResize="0"/>
          <p:nvPr/>
        </p:nvPicPr>
        <p:blipFill rotWithShape="1">
          <a:blip r:embed="rId6">
            <a:alphaModFix/>
          </a:blip>
          <a:srcRect b="0" l="0" r="0" t="13830"/>
          <a:stretch/>
        </p:blipFill>
        <p:spPr>
          <a:xfrm>
            <a:off x="4863925" y="1394375"/>
            <a:ext cx="2765833" cy="1552725"/>
          </a:xfrm>
          <a:prstGeom prst="rect">
            <a:avLst/>
          </a:prstGeom>
          <a:noFill/>
          <a:ln>
            <a:noFill/>
          </a:ln>
        </p:spPr>
      </p:pic>
      <p:sp>
        <p:nvSpPr>
          <p:cNvPr id="345" name="Google Shape;345;p51"/>
          <p:cNvSpPr txBox="1"/>
          <p:nvPr/>
        </p:nvSpPr>
        <p:spPr>
          <a:xfrm>
            <a:off x="5863150" y="4367491"/>
            <a:ext cx="40818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0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7"/>
              </a:rPr>
              <a:t>https://www.skylo.tech/certified-devices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51"/>
          <p:cNvSpPr txBox="1"/>
          <p:nvPr>
            <p:ph idx="2" type="subTitle"/>
          </p:nvPr>
        </p:nvSpPr>
        <p:spPr>
          <a:xfrm>
            <a:off x="696386" y="533400"/>
            <a:ext cx="2462400" cy="123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HARDWARE ECOSYSTEM</a:t>
            </a:r>
            <a:endParaRPr/>
          </a:p>
        </p:txBody>
      </p:sp>
      <p:sp>
        <p:nvSpPr>
          <p:cNvPr id="347" name="Google Shape;347;p51"/>
          <p:cNvSpPr txBox="1"/>
          <p:nvPr>
            <p:ph type="title"/>
          </p:nvPr>
        </p:nvSpPr>
        <p:spPr>
          <a:xfrm>
            <a:off x="679250" y="743300"/>
            <a:ext cx="7085700" cy="400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595959"/>
                </a:solidFill>
              </a:rPr>
              <a:t>Certified Devices</a:t>
            </a:r>
            <a:endParaRPr>
              <a:solidFill>
                <a:srgbClr val="595959"/>
              </a:solidFill>
            </a:endParaRPr>
          </a:p>
        </p:txBody>
      </p:sp>
      <p:sp>
        <p:nvSpPr>
          <p:cNvPr id="348" name="Google Shape;348;p51"/>
          <p:cNvSpPr txBox="1"/>
          <p:nvPr/>
        </p:nvSpPr>
        <p:spPr>
          <a:xfrm>
            <a:off x="696375" y="1191988"/>
            <a:ext cx="21039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Roboto"/>
                <a:ea typeface="Roboto"/>
                <a:cs typeface="Roboto"/>
                <a:sym typeface="Roboto"/>
              </a:rPr>
              <a:t>IoT devices: </a:t>
            </a:r>
            <a:r>
              <a:rPr lang="en" sz="1000">
                <a:latin typeface="Roboto"/>
                <a:ea typeface="Roboto"/>
                <a:cs typeface="Roboto"/>
                <a:sym typeface="Roboto"/>
              </a:rPr>
              <a:t>Asset trackers</a:t>
            </a:r>
            <a:endParaRPr sz="1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9" name="Google Shape;349;p51"/>
          <p:cNvSpPr txBox="1"/>
          <p:nvPr/>
        </p:nvSpPr>
        <p:spPr>
          <a:xfrm>
            <a:off x="4903975" y="1191975"/>
            <a:ext cx="21039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IoT devices: Agriculture</a:t>
            </a:r>
            <a:endParaRPr sz="1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50" name="Google Shape;350;p51"/>
          <p:cNvSpPr txBox="1"/>
          <p:nvPr/>
        </p:nvSpPr>
        <p:spPr>
          <a:xfrm>
            <a:off x="679250" y="2964425"/>
            <a:ext cx="21039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Roboto"/>
                <a:ea typeface="Roboto"/>
                <a:cs typeface="Roboto"/>
                <a:sym typeface="Roboto"/>
              </a:rPr>
              <a:t>IoT devices: Data loggers</a:t>
            </a:r>
            <a:endParaRPr sz="1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51" name="Google Shape;351;p51"/>
          <p:cNvSpPr txBox="1"/>
          <p:nvPr/>
        </p:nvSpPr>
        <p:spPr>
          <a:xfrm>
            <a:off x="4863925" y="2964425"/>
            <a:ext cx="21039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Roboto"/>
                <a:ea typeface="Roboto"/>
                <a:cs typeface="Roboto"/>
                <a:sym typeface="Roboto"/>
              </a:rPr>
              <a:t>IoT devices: Other</a:t>
            </a:r>
            <a:endParaRPr sz="10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52"/>
          <p:cNvSpPr txBox="1"/>
          <p:nvPr>
            <p:ph idx="2" type="subTitle"/>
          </p:nvPr>
        </p:nvSpPr>
        <p:spPr>
          <a:xfrm>
            <a:off x="686845" y="533400"/>
            <a:ext cx="2462400" cy="123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MARKET</a:t>
            </a:r>
            <a:endParaRPr/>
          </a:p>
        </p:txBody>
      </p:sp>
      <p:sp>
        <p:nvSpPr>
          <p:cNvPr id="357" name="Google Shape;357;p52"/>
          <p:cNvSpPr txBox="1"/>
          <p:nvPr>
            <p:ph type="title"/>
          </p:nvPr>
        </p:nvSpPr>
        <p:spPr>
          <a:xfrm>
            <a:off x="686200" y="743300"/>
            <a:ext cx="7784700" cy="399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Case Study:  Creative5 LoRaWAN Backhaul Over Satellite NTN</a:t>
            </a:r>
            <a:endParaRPr/>
          </a:p>
        </p:txBody>
      </p:sp>
      <p:grpSp>
        <p:nvGrpSpPr>
          <p:cNvPr id="358" name="Google Shape;358;p52"/>
          <p:cNvGrpSpPr/>
          <p:nvPr/>
        </p:nvGrpSpPr>
        <p:grpSpPr>
          <a:xfrm>
            <a:off x="2696203" y="1210550"/>
            <a:ext cx="1709867" cy="2222400"/>
            <a:chOff x="2676900" y="1210587"/>
            <a:chExt cx="1789500" cy="2222400"/>
          </a:xfrm>
        </p:grpSpPr>
        <p:sp>
          <p:nvSpPr>
            <p:cNvPr id="359" name="Google Shape;359;p52"/>
            <p:cNvSpPr/>
            <p:nvPr/>
          </p:nvSpPr>
          <p:spPr>
            <a:xfrm>
              <a:off x="2676900" y="1210587"/>
              <a:ext cx="1789500" cy="2222400"/>
            </a:xfrm>
            <a:prstGeom prst="roundRect">
              <a:avLst>
                <a:gd fmla="val 2844" name="adj"/>
              </a:avLst>
            </a:prstGeom>
            <a:solidFill>
              <a:srgbClr val="FFFFFF"/>
            </a:solidFill>
            <a:ln>
              <a:noFill/>
            </a:ln>
            <a:effectLst>
              <a:outerShdw blurRad="71438" rotWithShape="0" algn="bl">
                <a:srgbClr val="9E9E9E">
                  <a:alpha val="3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0" name="Google Shape;360;p52"/>
            <p:cNvSpPr/>
            <p:nvPr/>
          </p:nvSpPr>
          <p:spPr>
            <a:xfrm>
              <a:off x="2833050" y="1669095"/>
              <a:ext cx="1565700" cy="15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900">
                  <a:solidFill>
                    <a:srgbClr val="0E182D"/>
                  </a:solidFill>
                  <a:latin typeface="Roboto"/>
                  <a:ea typeface="Roboto"/>
                  <a:cs typeface="Roboto"/>
                  <a:sym typeface="Roboto"/>
                </a:rPr>
                <a:t>Phase 2: Creative5 Hestia A2</a:t>
              </a:r>
              <a:endParaRPr sz="900">
                <a:solidFill>
                  <a:srgbClr val="0E182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61" name="Google Shape;361;p52"/>
            <p:cNvSpPr/>
            <p:nvPr/>
          </p:nvSpPr>
          <p:spPr>
            <a:xfrm>
              <a:off x="2833050" y="2599482"/>
              <a:ext cx="1496400" cy="335700"/>
            </a:xfrm>
            <a:prstGeom prst="roundRect">
              <a:avLst>
                <a:gd fmla="val 12500" name="adj"/>
              </a:avLst>
            </a:prstGeom>
            <a:solidFill>
              <a:srgbClr val="E7FBF4"/>
            </a:solidFill>
            <a:ln>
              <a:noFill/>
            </a:ln>
            <a:effectLst>
              <a:outerShdw blurRad="38100" rotWithShape="0" algn="bl" dir="5400000" dist="12700">
                <a:srgbClr val="B9C3D4">
                  <a:alpha val="302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2" name="Google Shape;362;p52"/>
            <p:cNvSpPr/>
            <p:nvPr/>
          </p:nvSpPr>
          <p:spPr>
            <a:xfrm>
              <a:off x="2919003" y="2599481"/>
              <a:ext cx="1393800" cy="33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750">
                  <a:solidFill>
                    <a:srgbClr val="173B42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Eliminates Cellular Dead Zones</a:t>
              </a:r>
              <a:endParaRPr sz="750">
                <a:solidFill>
                  <a:srgbClr val="173B42"/>
                </a:solidFill>
                <a:latin typeface="Roboto Medium"/>
                <a:ea typeface="Roboto Medium"/>
                <a:cs typeface="Roboto Medium"/>
                <a:sym typeface="Roboto Medium"/>
              </a:endParaRPr>
            </a:p>
          </p:txBody>
        </p:sp>
        <p:sp>
          <p:nvSpPr>
            <p:cNvPr id="363" name="Google Shape;363;p52"/>
            <p:cNvSpPr/>
            <p:nvPr/>
          </p:nvSpPr>
          <p:spPr>
            <a:xfrm>
              <a:off x="2833050" y="2994145"/>
              <a:ext cx="1496400" cy="335700"/>
            </a:xfrm>
            <a:prstGeom prst="roundRect">
              <a:avLst>
                <a:gd fmla="val 12500" name="adj"/>
              </a:avLst>
            </a:prstGeom>
            <a:solidFill>
              <a:srgbClr val="E7FBF4"/>
            </a:solidFill>
            <a:ln>
              <a:noFill/>
            </a:ln>
            <a:effectLst>
              <a:outerShdw blurRad="38100" rotWithShape="0" algn="bl" dir="5400000" dist="12700">
                <a:srgbClr val="B9C3D4">
                  <a:alpha val="302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4" name="Google Shape;364;p52"/>
            <p:cNvSpPr/>
            <p:nvPr/>
          </p:nvSpPr>
          <p:spPr>
            <a:xfrm>
              <a:off x="2919000" y="2994145"/>
              <a:ext cx="1533300" cy="33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750">
                  <a:solidFill>
                    <a:srgbClr val="173B42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LoRaWAN Gateway + Satellite Uplink</a:t>
              </a:r>
              <a:endParaRPr sz="750">
                <a:solidFill>
                  <a:srgbClr val="173B42"/>
                </a:solidFill>
                <a:latin typeface="Roboto Medium"/>
                <a:ea typeface="Roboto Medium"/>
                <a:cs typeface="Roboto Medium"/>
                <a:sym typeface="Roboto Medium"/>
              </a:endParaRPr>
            </a:p>
          </p:txBody>
        </p:sp>
        <p:cxnSp>
          <p:nvCxnSpPr>
            <p:cNvPr id="365" name="Google Shape;365;p52"/>
            <p:cNvCxnSpPr/>
            <p:nvPr/>
          </p:nvCxnSpPr>
          <p:spPr>
            <a:xfrm>
              <a:off x="2833050" y="1869228"/>
              <a:ext cx="1393800" cy="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pic>
          <p:nvPicPr>
            <p:cNvPr id="366" name="Google Shape;366;p52" title="aggregation.png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833045" y="1302177"/>
              <a:ext cx="324700" cy="3247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.png" id="367" name="Google Shape;367;p5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367597" y="1917529"/>
              <a:ext cx="324700" cy="29817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68" name="Google Shape;368;p52"/>
            <p:cNvSpPr txBox="1"/>
            <p:nvPr/>
          </p:nvSpPr>
          <p:spPr>
            <a:xfrm>
              <a:off x="2985963" y="2264005"/>
              <a:ext cx="1171500" cy="9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600" u="none" cap="none" strike="noStrike">
                  <a:solidFill>
                    <a:schemeClr val="dk1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Form: 113 × 76 mm Dome (IP67)</a:t>
              </a:r>
              <a:endParaRPr sz="6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69" name="Google Shape;369;p52"/>
            <p:cNvSpPr txBox="1"/>
            <p:nvPr/>
          </p:nvSpPr>
          <p:spPr>
            <a:xfrm>
              <a:off x="2985963" y="2362407"/>
              <a:ext cx="1171500" cy="9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600" u="none" cap="none" strike="noStrike">
                  <a:solidFill>
                    <a:schemeClr val="dk1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Mod</a:t>
              </a:r>
              <a:r>
                <a:rPr lang="en" sz="600">
                  <a:solidFill>
                    <a:schemeClr val="dk1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ule</a:t>
              </a:r>
              <a:r>
                <a:rPr i="0" lang="en" sz="600" u="none" cap="none" strike="noStrike">
                  <a:solidFill>
                    <a:schemeClr val="dk1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: </a:t>
              </a:r>
              <a:r>
                <a:rPr lang="en" sz="600">
                  <a:solidFill>
                    <a:schemeClr val="dk1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Compal RMM-T1</a:t>
              </a:r>
              <a:endParaRPr sz="6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70" name="Google Shape;370;p52"/>
            <p:cNvSpPr txBox="1"/>
            <p:nvPr/>
          </p:nvSpPr>
          <p:spPr>
            <a:xfrm>
              <a:off x="2985977" y="2460800"/>
              <a:ext cx="1326900" cy="9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600" u="none" cap="none" strike="noStrike">
                  <a:solidFill>
                    <a:schemeClr val="dk1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Power: &lt;1W Peak (Solar / Battery)</a:t>
              </a:r>
              <a:endParaRPr sz="6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grpSp>
        <p:nvGrpSpPr>
          <p:cNvPr id="371" name="Google Shape;371;p52"/>
          <p:cNvGrpSpPr/>
          <p:nvPr/>
        </p:nvGrpSpPr>
        <p:grpSpPr>
          <a:xfrm>
            <a:off x="4717100" y="1210563"/>
            <a:ext cx="1710000" cy="2222400"/>
            <a:chOff x="4674700" y="1210575"/>
            <a:chExt cx="1710000" cy="2222400"/>
          </a:xfrm>
        </p:grpSpPr>
        <p:sp>
          <p:nvSpPr>
            <p:cNvPr id="372" name="Google Shape;372;p52"/>
            <p:cNvSpPr/>
            <p:nvPr/>
          </p:nvSpPr>
          <p:spPr>
            <a:xfrm>
              <a:off x="4674700" y="1210575"/>
              <a:ext cx="1710000" cy="2222400"/>
            </a:xfrm>
            <a:prstGeom prst="roundRect">
              <a:avLst>
                <a:gd fmla="val 2844" name="adj"/>
              </a:avLst>
            </a:prstGeom>
            <a:solidFill>
              <a:srgbClr val="FFFFFF"/>
            </a:solidFill>
            <a:ln>
              <a:noFill/>
            </a:ln>
            <a:effectLst>
              <a:outerShdw blurRad="71438" rotWithShape="0" algn="bl">
                <a:srgbClr val="9E9E9E">
                  <a:alpha val="3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3" name="Google Shape;373;p52"/>
            <p:cNvSpPr/>
            <p:nvPr/>
          </p:nvSpPr>
          <p:spPr>
            <a:xfrm>
              <a:off x="4830844" y="1669087"/>
              <a:ext cx="1455000" cy="15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900">
                  <a:solidFill>
                    <a:srgbClr val="0E182D"/>
                  </a:solidFill>
                  <a:latin typeface="Roboto"/>
                  <a:ea typeface="Roboto"/>
                  <a:cs typeface="Roboto"/>
                  <a:sym typeface="Roboto"/>
                </a:rPr>
                <a:t>Phase 3: Skylo 3GPP NTN</a:t>
              </a:r>
              <a:endParaRPr sz="900">
                <a:solidFill>
                  <a:srgbClr val="0E182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74" name="Google Shape;374;p52"/>
            <p:cNvSpPr/>
            <p:nvPr/>
          </p:nvSpPr>
          <p:spPr>
            <a:xfrm>
              <a:off x="4830850" y="1916370"/>
              <a:ext cx="1496400" cy="36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800">
                  <a:solidFill>
                    <a:schemeClr val="dk1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Geostationary &amp; non-terrestrial direct satellite routing.</a:t>
              </a:r>
              <a:endParaRPr sz="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75" name="Google Shape;375;p52"/>
            <p:cNvSpPr/>
            <p:nvPr/>
          </p:nvSpPr>
          <p:spPr>
            <a:xfrm>
              <a:off x="4830850" y="2204808"/>
              <a:ext cx="1496400" cy="335700"/>
            </a:xfrm>
            <a:prstGeom prst="roundRect">
              <a:avLst>
                <a:gd fmla="val 12500" name="adj"/>
              </a:avLst>
            </a:prstGeom>
            <a:solidFill>
              <a:srgbClr val="E7FBF4"/>
            </a:solidFill>
            <a:ln>
              <a:noFill/>
            </a:ln>
            <a:effectLst>
              <a:outerShdw blurRad="38100" rotWithShape="0" algn="bl" dir="5400000" dist="12700">
                <a:srgbClr val="B9C3D4">
                  <a:alpha val="302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6" name="Google Shape;376;p52"/>
            <p:cNvSpPr/>
            <p:nvPr/>
          </p:nvSpPr>
          <p:spPr>
            <a:xfrm>
              <a:off x="4917607" y="2343361"/>
              <a:ext cx="60600" cy="588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7" name="Google Shape;377;p52"/>
            <p:cNvSpPr/>
            <p:nvPr/>
          </p:nvSpPr>
          <p:spPr>
            <a:xfrm>
              <a:off x="5056394" y="2204812"/>
              <a:ext cx="1270800" cy="33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750">
                  <a:solidFill>
                    <a:srgbClr val="173B42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Licensed L/S Bands</a:t>
              </a:r>
              <a:endParaRPr sz="750">
                <a:solidFill>
                  <a:srgbClr val="173B42"/>
                </a:solidFill>
                <a:latin typeface="Roboto Medium"/>
                <a:ea typeface="Roboto Medium"/>
                <a:cs typeface="Roboto Medium"/>
                <a:sym typeface="Roboto Medium"/>
              </a:endParaRPr>
            </a:p>
          </p:txBody>
        </p:sp>
        <p:sp>
          <p:nvSpPr>
            <p:cNvPr id="378" name="Google Shape;378;p52"/>
            <p:cNvSpPr/>
            <p:nvPr/>
          </p:nvSpPr>
          <p:spPr>
            <a:xfrm>
              <a:off x="4830850" y="2599470"/>
              <a:ext cx="1496400" cy="335700"/>
            </a:xfrm>
            <a:prstGeom prst="roundRect">
              <a:avLst>
                <a:gd fmla="val 12500" name="adj"/>
              </a:avLst>
            </a:prstGeom>
            <a:solidFill>
              <a:srgbClr val="E7FBF4"/>
            </a:solidFill>
            <a:ln>
              <a:noFill/>
            </a:ln>
            <a:effectLst>
              <a:outerShdw blurRad="38100" rotWithShape="0" algn="bl" dir="5400000" dist="12700">
                <a:srgbClr val="B9C3D4">
                  <a:alpha val="302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9" name="Google Shape;379;p52"/>
            <p:cNvSpPr/>
            <p:nvPr/>
          </p:nvSpPr>
          <p:spPr>
            <a:xfrm>
              <a:off x="4917607" y="2738017"/>
              <a:ext cx="60600" cy="588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0" name="Google Shape;380;p52"/>
            <p:cNvSpPr/>
            <p:nvPr/>
          </p:nvSpPr>
          <p:spPr>
            <a:xfrm>
              <a:off x="5056394" y="2599462"/>
              <a:ext cx="1270800" cy="33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750">
                  <a:solidFill>
                    <a:srgbClr val="173B42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Direct-to-Orbit Uplink</a:t>
              </a:r>
              <a:endParaRPr sz="750">
                <a:solidFill>
                  <a:srgbClr val="173B42"/>
                </a:solidFill>
                <a:latin typeface="Roboto Medium"/>
                <a:ea typeface="Roboto Medium"/>
                <a:cs typeface="Roboto Medium"/>
                <a:sym typeface="Roboto Medium"/>
              </a:endParaRPr>
            </a:p>
          </p:txBody>
        </p:sp>
        <p:sp>
          <p:nvSpPr>
            <p:cNvPr id="381" name="Google Shape;381;p52"/>
            <p:cNvSpPr/>
            <p:nvPr/>
          </p:nvSpPr>
          <p:spPr>
            <a:xfrm>
              <a:off x="4830850" y="2994132"/>
              <a:ext cx="1496400" cy="335700"/>
            </a:xfrm>
            <a:prstGeom prst="roundRect">
              <a:avLst>
                <a:gd fmla="val 12500" name="adj"/>
              </a:avLst>
            </a:prstGeom>
            <a:solidFill>
              <a:srgbClr val="E7FBF4"/>
            </a:solidFill>
            <a:ln>
              <a:noFill/>
            </a:ln>
            <a:effectLst>
              <a:outerShdw blurRad="38100" rotWithShape="0" algn="bl" dir="5400000" dist="12700">
                <a:srgbClr val="B9C3D4">
                  <a:alpha val="302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2" name="Google Shape;382;p52"/>
            <p:cNvSpPr/>
            <p:nvPr/>
          </p:nvSpPr>
          <p:spPr>
            <a:xfrm>
              <a:off x="4917607" y="3132673"/>
              <a:ext cx="60600" cy="588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3" name="Google Shape;383;p52"/>
            <p:cNvSpPr/>
            <p:nvPr/>
          </p:nvSpPr>
          <p:spPr>
            <a:xfrm>
              <a:off x="5056395" y="2994137"/>
              <a:ext cx="1169700" cy="33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750">
                  <a:solidFill>
                    <a:srgbClr val="173B42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Two-Way Transmission</a:t>
              </a:r>
              <a:endParaRPr sz="750">
                <a:solidFill>
                  <a:srgbClr val="173B42"/>
                </a:solidFill>
                <a:latin typeface="Roboto Medium"/>
                <a:ea typeface="Roboto Medium"/>
                <a:cs typeface="Roboto Medium"/>
                <a:sym typeface="Roboto Medium"/>
              </a:endParaRPr>
            </a:p>
          </p:txBody>
        </p:sp>
        <p:cxnSp>
          <p:nvCxnSpPr>
            <p:cNvPr id="384" name="Google Shape;384;p52"/>
            <p:cNvCxnSpPr/>
            <p:nvPr/>
          </p:nvCxnSpPr>
          <p:spPr>
            <a:xfrm>
              <a:off x="4830850" y="1869216"/>
              <a:ext cx="1393800" cy="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pic>
          <p:nvPicPr>
            <p:cNvPr id="385" name="Google Shape;385;p52" title="resources.png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4803625" y="1313353"/>
              <a:ext cx="329184" cy="32918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86" name="Google Shape;386;p52"/>
          <p:cNvGrpSpPr/>
          <p:nvPr/>
        </p:nvGrpSpPr>
        <p:grpSpPr>
          <a:xfrm>
            <a:off x="679243" y="1210575"/>
            <a:ext cx="1705930" cy="2222400"/>
            <a:chOff x="679243" y="1210550"/>
            <a:chExt cx="1705930" cy="2222400"/>
          </a:xfrm>
        </p:grpSpPr>
        <p:sp>
          <p:nvSpPr>
            <p:cNvPr id="387" name="Google Shape;387;p52"/>
            <p:cNvSpPr/>
            <p:nvPr/>
          </p:nvSpPr>
          <p:spPr>
            <a:xfrm>
              <a:off x="679243" y="1210550"/>
              <a:ext cx="1705930" cy="2222400"/>
            </a:xfrm>
            <a:prstGeom prst="roundRect">
              <a:avLst>
                <a:gd fmla="val 2844" name="adj"/>
              </a:avLst>
            </a:prstGeom>
            <a:solidFill>
              <a:srgbClr val="FFFFFF"/>
            </a:solidFill>
            <a:ln>
              <a:noFill/>
            </a:ln>
            <a:effectLst>
              <a:outerShdw blurRad="71438" rotWithShape="0" algn="bl">
                <a:srgbClr val="9E9E9E">
                  <a:alpha val="3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8" name="Google Shape;388;p52"/>
            <p:cNvSpPr/>
            <p:nvPr/>
          </p:nvSpPr>
          <p:spPr>
            <a:xfrm>
              <a:off x="828100" y="1669056"/>
              <a:ext cx="1492582" cy="15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96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rPr lang="en" sz="900">
                  <a:solidFill>
                    <a:srgbClr val="0E182D"/>
                  </a:solidFill>
                  <a:latin typeface="Roboto"/>
                  <a:ea typeface="Roboto"/>
                  <a:cs typeface="Roboto"/>
                  <a:sym typeface="Roboto"/>
                </a:rPr>
                <a:t>Phase 1: Remote sensors</a:t>
              </a:r>
              <a:endParaRPr i="0" sz="9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89" name="Google Shape;389;p52"/>
            <p:cNvSpPr/>
            <p:nvPr/>
          </p:nvSpPr>
          <p:spPr>
            <a:xfrm>
              <a:off x="828100" y="1916343"/>
              <a:ext cx="1461695" cy="36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800">
                  <a:solidFill>
                    <a:schemeClr val="dk1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Hyper-local telemetry across farms, pipelines, and forest clusters.</a:t>
              </a:r>
              <a:endParaRPr sz="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90" name="Google Shape;390;p52"/>
            <p:cNvSpPr/>
            <p:nvPr/>
          </p:nvSpPr>
          <p:spPr>
            <a:xfrm>
              <a:off x="828100" y="2204781"/>
              <a:ext cx="1426518" cy="335700"/>
            </a:xfrm>
            <a:prstGeom prst="roundRect">
              <a:avLst>
                <a:gd fmla="val 12500" name="adj"/>
              </a:avLst>
            </a:prstGeom>
            <a:solidFill>
              <a:srgbClr val="E7FBF4"/>
            </a:solidFill>
            <a:ln>
              <a:noFill/>
            </a:ln>
            <a:effectLst>
              <a:outerShdw blurRad="38100" rotWithShape="0" algn="bl" dir="5400000" dist="12700">
                <a:srgbClr val="B9C3D4">
                  <a:alpha val="302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1" name="Google Shape;391;p52"/>
            <p:cNvSpPr/>
            <p:nvPr/>
          </p:nvSpPr>
          <p:spPr>
            <a:xfrm>
              <a:off x="910806" y="2343334"/>
              <a:ext cx="57770" cy="588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2" name="Google Shape;392;p52"/>
            <p:cNvSpPr/>
            <p:nvPr/>
          </p:nvSpPr>
          <p:spPr>
            <a:xfrm>
              <a:off x="1043120" y="2204781"/>
              <a:ext cx="1328710" cy="33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750">
                  <a:solidFill>
                    <a:srgbClr val="173B42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Up to 16 LoRaWAN Nodes</a:t>
              </a:r>
              <a:endParaRPr i="0" sz="750" u="none" cap="none" strike="noStrik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393" name="Google Shape;393;p52"/>
            <p:cNvSpPr/>
            <p:nvPr/>
          </p:nvSpPr>
          <p:spPr>
            <a:xfrm>
              <a:off x="828100" y="2599444"/>
              <a:ext cx="1426518" cy="335700"/>
            </a:xfrm>
            <a:prstGeom prst="roundRect">
              <a:avLst>
                <a:gd fmla="val 12500" name="adj"/>
              </a:avLst>
            </a:prstGeom>
            <a:solidFill>
              <a:srgbClr val="E7FBF4"/>
            </a:solidFill>
            <a:ln>
              <a:noFill/>
            </a:ln>
            <a:effectLst>
              <a:outerShdw blurRad="38100" rotWithShape="0" algn="bl" dir="5400000" dist="12700">
                <a:srgbClr val="B9C3D4">
                  <a:alpha val="302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4" name="Google Shape;394;p52"/>
            <p:cNvSpPr/>
            <p:nvPr/>
          </p:nvSpPr>
          <p:spPr>
            <a:xfrm>
              <a:off x="910806" y="2737990"/>
              <a:ext cx="57770" cy="588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5" name="Google Shape;395;p52"/>
            <p:cNvSpPr/>
            <p:nvPr/>
          </p:nvSpPr>
          <p:spPr>
            <a:xfrm>
              <a:off x="1043120" y="2599442"/>
              <a:ext cx="1328710" cy="33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750">
                  <a:solidFill>
                    <a:srgbClr val="173B42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RS-485 Modbus RTU</a:t>
              </a:r>
              <a:endParaRPr sz="750">
                <a:solidFill>
                  <a:srgbClr val="173B42"/>
                </a:solidFill>
                <a:latin typeface="Roboto Medium"/>
                <a:ea typeface="Roboto Medium"/>
                <a:cs typeface="Roboto Medium"/>
                <a:sym typeface="Roboto Medium"/>
              </a:endParaRPr>
            </a:p>
          </p:txBody>
        </p:sp>
        <p:sp>
          <p:nvSpPr>
            <p:cNvPr id="396" name="Google Shape;396;p52"/>
            <p:cNvSpPr/>
            <p:nvPr/>
          </p:nvSpPr>
          <p:spPr>
            <a:xfrm>
              <a:off x="828100" y="2994106"/>
              <a:ext cx="1426518" cy="335700"/>
            </a:xfrm>
            <a:prstGeom prst="roundRect">
              <a:avLst>
                <a:gd fmla="val 12500" name="adj"/>
              </a:avLst>
            </a:prstGeom>
            <a:solidFill>
              <a:srgbClr val="E7FBF4"/>
            </a:solidFill>
            <a:ln>
              <a:noFill/>
            </a:ln>
            <a:effectLst>
              <a:outerShdw blurRad="38100" rotWithShape="0" algn="bl" dir="5400000" dist="12700">
                <a:srgbClr val="B9C3D4">
                  <a:alpha val="302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7" name="Google Shape;397;p52"/>
            <p:cNvSpPr/>
            <p:nvPr/>
          </p:nvSpPr>
          <p:spPr>
            <a:xfrm>
              <a:off x="910806" y="3132646"/>
              <a:ext cx="57770" cy="588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8" name="Google Shape;398;p52"/>
            <p:cNvSpPr/>
            <p:nvPr/>
          </p:nvSpPr>
          <p:spPr>
            <a:xfrm>
              <a:off x="1043120" y="2994102"/>
              <a:ext cx="1328710" cy="33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750">
                  <a:solidFill>
                    <a:srgbClr val="173B42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Multi-km Field Radius</a:t>
              </a:r>
              <a:endParaRPr sz="750">
                <a:solidFill>
                  <a:srgbClr val="173B42"/>
                </a:solidFill>
                <a:latin typeface="Roboto Medium"/>
                <a:ea typeface="Roboto Medium"/>
                <a:cs typeface="Roboto Medium"/>
                <a:sym typeface="Roboto Medium"/>
              </a:endParaRPr>
            </a:p>
          </p:txBody>
        </p:sp>
        <p:cxnSp>
          <p:nvCxnSpPr>
            <p:cNvPr id="399" name="Google Shape;399;p52"/>
            <p:cNvCxnSpPr/>
            <p:nvPr/>
          </p:nvCxnSpPr>
          <p:spPr>
            <a:xfrm>
              <a:off x="828100" y="1869190"/>
              <a:ext cx="1328710" cy="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pic>
          <p:nvPicPr>
            <p:cNvPr id="400" name="Google Shape;400;p52" title="Frame 7.png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835178" y="1315604"/>
              <a:ext cx="313803" cy="32766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01" name="Google Shape;401;p52"/>
          <p:cNvGrpSpPr/>
          <p:nvPr/>
        </p:nvGrpSpPr>
        <p:grpSpPr>
          <a:xfrm>
            <a:off x="6738130" y="1210588"/>
            <a:ext cx="1709867" cy="2222400"/>
            <a:chOff x="6672350" y="1210588"/>
            <a:chExt cx="1789500" cy="2222400"/>
          </a:xfrm>
        </p:grpSpPr>
        <p:sp>
          <p:nvSpPr>
            <p:cNvPr id="402" name="Google Shape;402;p52"/>
            <p:cNvSpPr/>
            <p:nvPr/>
          </p:nvSpPr>
          <p:spPr>
            <a:xfrm>
              <a:off x="6672350" y="1210588"/>
              <a:ext cx="1789500" cy="2222400"/>
            </a:xfrm>
            <a:prstGeom prst="roundRect">
              <a:avLst>
                <a:gd fmla="val 2844" name="adj"/>
              </a:avLst>
            </a:prstGeom>
            <a:solidFill>
              <a:srgbClr val="FFFFFF"/>
            </a:solidFill>
            <a:ln>
              <a:noFill/>
            </a:ln>
            <a:effectLst>
              <a:outerShdw blurRad="71438" rotWithShape="0" algn="bl">
                <a:srgbClr val="9E9E9E">
                  <a:alpha val="3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3" name="Google Shape;403;p52"/>
            <p:cNvSpPr/>
            <p:nvPr/>
          </p:nvSpPr>
          <p:spPr>
            <a:xfrm>
              <a:off x="6828500" y="1669096"/>
              <a:ext cx="1565700" cy="15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900">
                  <a:solidFill>
                    <a:srgbClr val="0E182D"/>
                  </a:solidFill>
                  <a:latin typeface="Roboto"/>
                  <a:ea typeface="Roboto"/>
                  <a:cs typeface="Roboto"/>
                  <a:sym typeface="Roboto"/>
                </a:rPr>
                <a:t>Phase 4: CeresHub &amp; LNS</a:t>
              </a:r>
              <a:endParaRPr sz="900">
                <a:solidFill>
                  <a:srgbClr val="0E182D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04" name="Google Shape;404;p52"/>
            <p:cNvSpPr/>
            <p:nvPr/>
          </p:nvSpPr>
          <p:spPr>
            <a:xfrm>
              <a:off x="6828500" y="1916383"/>
              <a:ext cx="1496400" cy="36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800">
                  <a:solidFill>
                    <a:schemeClr val="dk1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Enterprise telemetry visualization and remote actuation.</a:t>
              </a:r>
              <a:endParaRPr sz="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405" name="Google Shape;405;p52"/>
            <p:cNvSpPr/>
            <p:nvPr/>
          </p:nvSpPr>
          <p:spPr>
            <a:xfrm>
              <a:off x="6828500" y="2204821"/>
              <a:ext cx="1496400" cy="335700"/>
            </a:xfrm>
            <a:prstGeom prst="roundRect">
              <a:avLst>
                <a:gd fmla="val 12500" name="adj"/>
              </a:avLst>
            </a:prstGeom>
            <a:solidFill>
              <a:srgbClr val="E7FBF4"/>
            </a:solidFill>
            <a:ln>
              <a:noFill/>
            </a:ln>
            <a:effectLst>
              <a:outerShdw blurRad="38100" rotWithShape="0" algn="bl" dir="5400000" dist="12700">
                <a:srgbClr val="B9C3D4">
                  <a:alpha val="302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6" name="Google Shape;406;p52"/>
            <p:cNvSpPr/>
            <p:nvPr/>
          </p:nvSpPr>
          <p:spPr>
            <a:xfrm>
              <a:off x="6915257" y="2343374"/>
              <a:ext cx="60600" cy="588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7" name="Google Shape;407;p52"/>
            <p:cNvSpPr/>
            <p:nvPr/>
          </p:nvSpPr>
          <p:spPr>
            <a:xfrm>
              <a:off x="7054053" y="2204821"/>
              <a:ext cx="1393800" cy="33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750">
                  <a:solidFill>
                    <a:srgbClr val="173B42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LoRaWAN Network Server</a:t>
              </a:r>
              <a:endParaRPr sz="750">
                <a:solidFill>
                  <a:srgbClr val="173B42"/>
                </a:solidFill>
                <a:latin typeface="Roboto Medium"/>
                <a:ea typeface="Roboto Medium"/>
                <a:cs typeface="Roboto Medium"/>
                <a:sym typeface="Roboto Medium"/>
              </a:endParaRPr>
            </a:p>
          </p:txBody>
        </p:sp>
        <p:sp>
          <p:nvSpPr>
            <p:cNvPr id="408" name="Google Shape;408;p52"/>
            <p:cNvSpPr/>
            <p:nvPr/>
          </p:nvSpPr>
          <p:spPr>
            <a:xfrm>
              <a:off x="6828500" y="2599483"/>
              <a:ext cx="1496400" cy="335700"/>
            </a:xfrm>
            <a:prstGeom prst="roundRect">
              <a:avLst>
                <a:gd fmla="val 12500" name="adj"/>
              </a:avLst>
            </a:prstGeom>
            <a:solidFill>
              <a:srgbClr val="E7FBF4"/>
            </a:solidFill>
            <a:ln>
              <a:noFill/>
            </a:ln>
            <a:effectLst>
              <a:outerShdw blurRad="38100" rotWithShape="0" algn="bl" dir="5400000" dist="12700">
                <a:srgbClr val="B9C3D4">
                  <a:alpha val="302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9" name="Google Shape;409;p52"/>
            <p:cNvSpPr/>
            <p:nvPr/>
          </p:nvSpPr>
          <p:spPr>
            <a:xfrm>
              <a:off x="6915257" y="2738030"/>
              <a:ext cx="60600" cy="588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0" name="Google Shape;410;p52"/>
            <p:cNvSpPr/>
            <p:nvPr/>
          </p:nvSpPr>
          <p:spPr>
            <a:xfrm>
              <a:off x="7054053" y="2599481"/>
              <a:ext cx="1393800" cy="33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750">
                  <a:solidFill>
                    <a:srgbClr val="173B42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REST / MQTT API Feeds</a:t>
              </a:r>
              <a:endParaRPr sz="750">
                <a:solidFill>
                  <a:srgbClr val="173B42"/>
                </a:solidFill>
                <a:latin typeface="Roboto Medium"/>
                <a:ea typeface="Roboto Medium"/>
                <a:cs typeface="Roboto Medium"/>
                <a:sym typeface="Roboto Medium"/>
              </a:endParaRPr>
            </a:p>
          </p:txBody>
        </p:sp>
        <p:sp>
          <p:nvSpPr>
            <p:cNvPr id="411" name="Google Shape;411;p52"/>
            <p:cNvSpPr/>
            <p:nvPr/>
          </p:nvSpPr>
          <p:spPr>
            <a:xfrm>
              <a:off x="6828500" y="2994146"/>
              <a:ext cx="1496400" cy="335700"/>
            </a:xfrm>
            <a:prstGeom prst="roundRect">
              <a:avLst>
                <a:gd fmla="val 12500" name="adj"/>
              </a:avLst>
            </a:prstGeom>
            <a:solidFill>
              <a:srgbClr val="E7FBF4"/>
            </a:solidFill>
            <a:ln>
              <a:noFill/>
            </a:ln>
            <a:effectLst>
              <a:outerShdw blurRad="38100" rotWithShape="0" algn="bl" dir="5400000" dist="12700">
                <a:srgbClr val="B9C3D4">
                  <a:alpha val="302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2" name="Google Shape;412;p52"/>
            <p:cNvSpPr/>
            <p:nvPr/>
          </p:nvSpPr>
          <p:spPr>
            <a:xfrm>
              <a:off x="6915257" y="3132686"/>
              <a:ext cx="60600" cy="588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3" name="Google Shape;413;p52"/>
            <p:cNvSpPr/>
            <p:nvPr/>
          </p:nvSpPr>
          <p:spPr>
            <a:xfrm>
              <a:off x="7054053" y="2994142"/>
              <a:ext cx="1393800" cy="33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750">
                  <a:solidFill>
                    <a:srgbClr val="173B42"/>
                  </a:solidFill>
                  <a:latin typeface="Roboto Medium"/>
                  <a:ea typeface="Roboto Medium"/>
                  <a:cs typeface="Roboto Medium"/>
                  <a:sym typeface="Roboto Medium"/>
                </a:rPr>
                <a:t>Real-time Alerts &amp; OTA</a:t>
              </a:r>
              <a:endParaRPr sz="750">
                <a:solidFill>
                  <a:srgbClr val="173B42"/>
                </a:solidFill>
                <a:latin typeface="Roboto Medium"/>
                <a:ea typeface="Roboto Medium"/>
                <a:cs typeface="Roboto Medium"/>
                <a:sym typeface="Roboto Medium"/>
              </a:endParaRPr>
            </a:p>
          </p:txBody>
        </p:sp>
        <p:cxnSp>
          <p:nvCxnSpPr>
            <p:cNvPr id="414" name="Google Shape;414;p52"/>
            <p:cNvCxnSpPr/>
            <p:nvPr/>
          </p:nvCxnSpPr>
          <p:spPr>
            <a:xfrm>
              <a:off x="6828500" y="1869229"/>
              <a:ext cx="1393800" cy="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pic>
          <p:nvPicPr>
            <p:cNvPr id="415" name="Google Shape;415;p52" title="trajectory.png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6847825" y="1315603"/>
              <a:ext cx="329184" cy="32918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16" name="Google Shape;416;p52" title="Gemini_Generated_Image_enure5enure5enur.jpg"/>
          <p:cNvPicPr preferRelativeResize="0"/>
          <p:nvPr/>
        </p:nvPicPr>
        <p:blipFill rotWithShape="1">
          <a:blip r:embed="rId8">
            <a:alphaModFix/>
          </a:blip>
          <a:srcRect b="8976" l="0" r="0" t="21815"/>
          <a:stretch/>
        </p:blipFill>
        <p:spPr>
          <a:xfrm>
            <a:off x="686850" y="3500350"/>
            <a:ext cx="3114700" cy="1203151"/>
          </a:xfrm>
          <a:prstGeom prst="rect">
            <a:avLst/>
          </a:prstGeom>
          <a:noFill/>
          <a:ln>
            <a:noFill/>
          </a:ln>
        </p:spPr>
      </p:pic>
      <p:sp>
        <p:nvSpPr>
          <p:cNvPr id="417" name="Google Shape;417;p52"/>
          <p:cNvSpPr/>
          <p:nvPr/>
        </p:nvSpPr>
        <p:spPr>
          <a:xfrm>
            <a:off x="4095950" y="3500350"/>
            <a:ext cx="2128800" cy="555300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chemeClr val="accent6"/>
                </a:solidFill>
                <a:latin typeface="Roboto Medium"/>
                <a:ea typeface="Roboto Medium"/>
                <a:cs typeface="Roboto Medium"/>
                <a:sym typeface="Roboto Medium"/>
              </a:rPr>
              <a:t>&lt; 1 Watt</a:t>
            </a:r>
            <a:endParaRPr sz="1000">
              <a:solidFill>
                <a:schemeClr val="accent6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latin typeface="Roboto Light"/>
                <a:ea typeface="Roboto Light"/>
                <a:cs typeface="Roboto Light"/>
                <a:sym typeface="Roboto Light"/>
              </a:rPr>
              <a:t>95% lower draw vs VSAT / Starlink</a:t>
            </a:r>
            <a:endParaRPr sz="800"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418" name="Google Shape;418;p52"/>
          <p:cNvSpPr/>
          <p:nvPr/>
        </p:nvSpPr>
        <p:spPr>
          <a:xfrm>
            <a:off x="4095950" y="4123025"/>
            <a:ext cx="2128800" cy="555300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chemeClr val="accent6"/>
                </a:solidFill>
                <a:latin typeface="Roboto Medium"/>
                <a:ea typeface="Roboto Medium"/>
                <a:cs typeface="Roboto Medium"/>
                <a:sym typeface="Roboto Medium"/>
              </a:rPr>
              <a:t>IP67 Weatherproof</a:t>
            </a:r>
            <a:endParaRPr sz="1000">
              <a:solidFill>
                <a:schemeClr val="accent6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latin typeface="Roboto Light"/>
                <a:ea typeface="Roboto Light"/>
                <a:cs typeface="Roboto Light"/>
                <a:sym typeface="Roboto Light"/>
              </a:rPr>
              <a:t>Rugged all-weather dome housing</a:t>
            </a:r>
            <a:endParaRPr sz="800"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419" name="Google Shape;419;p52"/>
          <p:cNvSpPr/>
          <p:nvPr/>
        </p:nvSpPr>
        <p:spPr>
          <a:xfrm>
            <a:off x="6333171" y="3500400"/>
            <a:ext cx="2128800" cy="555300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chemeClr val="accent6"/>
                </a:solidFill>
                <a:latin typeface="Roboto Medium"/>
                <a:ea typeface="Roboto Medium"/>
                <a:cs typeface="Roboto Medium"/>
                <a:sym typeface="Roboto Medium"/>
              </a:rPr>
              <a:t>16 Nodes / Gateway</a:t>
            </a:r>
            <a:endParaRPr sz="1000">
              <a:solidFill>
                <a:schemeClr val="accent6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latin typeface="Roboto Light"/>
                <a:ea typeface="Roboto Light"/>
                <a:cs typeface="Roboto Light"/>
                <a:sym typeface="Roboto Light"/>
              </a:rPr>
              <a:t>Sub-GHz LoRaWAN node aggregation</a:t>
            </a:r>
            <a:endParaRPr sz="800"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420" name="Google Shape;420;p52"/>
          <p:cNvSpPr/>
          <p:nvPr/>
        </p:nvSpPr>
        <p:spPr>
          <a:xfrm>
            <a:off x="6333158" y="4123100"/>
            <a:ext cx="2128800" cy="555300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chemeClr val="accent6"/>
                </a:solidFill>
                <a:latin typeface="Roboto Medium"/>
                <a:ea typeface="Roboto Medium"/>
                <a:cs typeface="Roboto Medium"/>
                <a:sym typeface="Roboto Medium"/>
              </a:rPr>
              <a:t>100% NTN Coverage</a:t>
            </a:r>
            <a:endParaRPr sz="1000">
              <a:solidFill>
                <a:schemeClr val="accent6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latin typeface="Roboto Light"/>
                <a:ea typeface="Roboto Light"/>
                <a:cs typeface="Roboto Light"/>
                <a:sym typeface="Roboto Light"/>
              </a:rPr>
              <a:t>Zero reliance on terrestrial cell towers</a:t>
            </a:r>
            <a:endParaRPr sz="800">
              <a:latin typeface="Roboto Light"/>
              <a:ea typeface="Roboto Light"/>
              <a:cs typeface="Roboto Light"/>
              <a:sym typeface="Roboto Light"/>
            </a:endParaRPr>
          </a:p>
        </p:txBody>
      </p:sp>
      <p:cxnSp>
        <p:nvCxnSpPr>
          <p:cNvPr id="421" name="Google Shape;421;p52"/>
          <p:cNvCxnSpPr>
            <a:stCxn id="359" idx="3"/>
            <a:endCxn id="372" idx="1"/>
          </p:cNvCxnSpPr>
          <p:nvPr/>
        </p:nvCxnSpPr>
        <p:spPr>
          <a:xfrm>
            <a:off x="4406070" y="2321750"/>
            <a:ext cx="3111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22" name="Google Shape;422;p52"/>
          <p:cNvCxnSpPr>
            <a:endCxn id="359" idx="1"/>
          </p:cNvCxnSpPr>
          <p:nvPr/>
        </p:nvCxnSpPr>
        <p:spPr>
          <a:xfrm>
            <a:off x="2404603" y="2321750"/>
            <a:ext cx="2916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23" name="Google Shape;423;p52"/>
          <p:cNvCxnSpPr/>
          <p:nvPr/>
        </p:nvCxnSpPr>
        <p:spPr>
          <a:xfrm>
            <a:off x="6437472" y="2321812"/>
            <a:ext cx="2880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24" name="Google Shape;424;p52"/>
          <p:cNvSpPr txBox="1"/>
          <p:nvPr/>
        </p:nvSpPr>
        <p:spPr>
          <a:xfrm>
            <a:off x="2326900" y="2386950"/>
            <a:ext cx="4470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LORAWAN SUB-GHZ</a:t>
            </a:r>
            <a:endParaRPr sz="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25" name="Google Shape;425;p52"/>
          <p:cNvSpPr txBox="1"/>
          <p:nvPr/>
        </p:nvSpPr>
        <p:spPr>
          <a:xfrm>
            <a:off x="4338150" y="2386950"/>
            <a:ext cx="447000" cy="19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3GPP REL-17</a:t>
            </a:r>
            <a:endParaRPr sz="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26" name="Google Shape;426;p52"/>
          <p:cNvSpPr txBox="1"/>
          <p:nvPr/>
        </p:nvSpPr>
        <p:spPr>
          <a:xfrm>
            <a:off x="6357975" y="2386950"/>
            <a:ext cx="447000" cy="19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CLOUD</a:t>
            </a:r>
            <a:endParaRPr sz="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SYNC</a:t>
            </a:r>
            <a:endParaRPr sz="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53"/>
          <p:cNvSpPr/>
          <p:nvPr/>
        </p:nvSpPr>
        <p:spPr>
          <a:xfrm>
            <a:off x="676300" y="1444325"/>
            <a:ext cx="2462400" cy="3127800"/>
          </a:xfrm>
          <a:prstGeom prst="roundRect">
            <a:avLst>
              <a:gd fmla="val 3400" name="adj"/>
            </a:avLst>
          </a:prstGeom>
          <a:solidFill>
            <a:srgbClr val="F1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2" name="Google Shape;432;p53"/>
          <p:cNvSpPr/>
          <p:nvPr/>
        </p:nvSpPr>
        <p:spPr>
          <a:xfrm>
            <a:off x="883097" y="1902588"/>
            <a:ext cx="20766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 Thin"/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Use a Skylo 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 Thin"/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certified module</a:t>
            </a:r>
            <a:endParaRPr i="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433" name="Google Shape;433;p53"/>
          <p:cNvCxnSpPr/>
          <p:nvPr/>
        </p:nvCxnSpPr>
        <p:spPr>
          <a:xfrm>
            <a:off x="883100" y="2592025"/>
            <a:ext cx="1393800" cy="0"/>
          </a:xfrm>
          <a:prstGeom prst="straightConnector1">
            <a:avLst/>
          </a:prstGeom>
          <a:noFill/>
          <a:ln cap="flat" cmpd="sng" w="9525">
            <a:solidFill>
              <a:srgbClr val="E7E6E5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34" name="Google Shape;434;p53"/>
          <p:cNvSpPr/>
          <p:nvPr/>
        </p:nvSpPr>
        <p:spPr>
          <a:xfrm>
            <a:off x="889275" y="2681623"/>
            <a:ext cx="2076600" cy="131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Roboto Light"/>
                <a:ea typeface="Roboto Light"/>
                <a:cs typeface="Roboto Light"/>
                <a:sym typeface="Roboto Light"/>
              </a:rPr>
              <a:t>Choose from a pre-integrated list of leading IoT modules. </a:t>
            </a:r>
            <a:endParaRPr sz="1000"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435" name="Google Shape;435;p53"/>
          <p:cNvSpPr/>
          <p:nvPr/>
        </p:nvSpPr>
        <p:spPr>
          <a:xfrm>
            <a:off x="3340805" y="1444325"/>
            <a:ext cx="2462400" cy="3127800"/>
          </a:xfrm>
          <a:prstGeom prst="roundRect">
            <a:avLst>
              <a:gd fmla="val 3400" name="adj"/>
            </a:avLst>
          </a:prstGeom>
          <a:solidFill>
            <a:srgbClr val="F1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6" name="Google Shape;436;p53"/>
          <p:cNvSpPr/>
          <p:nvPr/>
        </p:nvSpPr>
        <p:spPr>
          <a:xfrm>
            <a:off x="3547603" y="1902588"/>
            <a:ext cx="20766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 Thin"/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Ensure antenna supports Skylo frequencies</a:t>
            </a:r>
            <a:endParaRPr i="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437" name="Google Shape;437;p53"/>
          <p:cNvCxnSpPr/>
          <p:nvPr/>
        </p:nvCxnSpPr>
        <p:spPr>
          <a:xfrm>
            <a:off x="3547605" y="2592025"/>
            <a:ext cx="1393800" cy="0"/>
          </a:xfrm>
          <a:prstGeom prst="straightConnector1">
            <a:avLst/>
          </a:prstGeom>
          <a:noFill/>
          <a:ln cap="flat" cmpd="sng" w="9525">
            <a:solidFill>
              <a:srgbClr val="E7E6E5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38" name="Google Shape;438;p53"/>
          <p:cNvSpPr/>
          <p:nvPr/>
        </p:nvSpPr>
        <p:spPr>
          <a:xfrm>
            <a:off x="3553780" y="2681623"/>
            <a:ext cx="2076600" cy="131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Roboto Light"/>
                <a:ea typeface="Roboto Light"/>
                <a:cs typeface="Roboto Light"/>
                <a:sym typeface="Roboto Light"/>
              </a:rPr>
              <a:t>Use an NTN-capable antenna with broad </a:t>
            </a:r>
            <a:r>
              <a:rPr lang="en" sz="1000">
                <a:latin typeface="Roboto Light"/>
                <a:ea typeface="Roboto Light"/>
                <a:cs typeface="Roboto Light"/>
                <a:sym typeface="Roboto Light"/>
              </a:rPr>
              <a:t>frequency coverage. Support for L-band (Band 23, 255) and S-band (Band 256)</a:t>
            </a:r>
            <a:endParaRPr sz="1000"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439" name="Google Shape;439;p53"/>
          <p:cNvSpPr/>
          <p:nvPr/>
        </p:nvSpPr>
        <p:spPr>
          <a:xfrm>
            <a:off x="6001550" y="1444325"/>
            <a:ext cx="2462400" cy="3127800"/>
          </a:xfrm>
          <a:prstGeom prst="roundRect">
            <a:avLst>
              <a:gd fmla="val 3400" name="adj"/>
            </a:avLst>
          </a:prstGeom>
          <a:solidFill>
            <a:srgbClr val="F1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0" name="Google Shape;440;p53"/>
          <p:cNvSpPr/>
          <p:nvPr/>
        </p:nvSpPr>
        <p:spPr>
          <a:xfrm>
            <a:off x="6208347" y="1902588"/>
            <a:ext cx="20766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 Thin"/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Use a SIM from any Skylo partner</a:t>
            </a:r>
            <a:endParaRPr i="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441" name="Google Shape;441;p53"/>
          <p:cNvCxnSpPr/>
          <p:nvPr/>
        </p:nvCxnSpPr>
        <p:spPr>
          <a:xfrm>
            <a:off x="6208350" y="2592025"/>
            <a:ext cx="1393800" cy="0"/>
          </a:xfrm>
          <a:prstGeom prst="straightConnector1">
            <a:avLst/>
          </a:prstGeom>
          <a:noFill/>
          <a:ln cap="flat" cmpd="sng" w="9525">
            <a:solidFill>
              <a:srgbClr val="E7E6E5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42" name="Google Shape;442;p53"/>
          <p:cNvSpPr/>
          <p:nvPr/>
        </p:nvSpPr>
        <p:spPr>
          <a:xfrm>
            <a:off x="6214525" y="2681630"/>
            <a:ext cx="2076600" cy="71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Roboto Light"/>
                <a:ea typeface="Roboto Light"/>
                <a:cs typeface="Roboto Light"/>
                <a:sym typeface="Roboto Light"/>
              </a:rPr>
              <a:t>Seamless connectivity </a:t>
            </a:r>
            <a:r>
              <a:rPr lang="en" sz="1000">
                <a:latin typeface="Roboto Light"/>
                <a:ea typeface="Roboto Light"/>
                <a:cs typeface="Roboto Light"/>
                <a:sym typeface="Roboto Light"/>
              </a:rPr>
              <a:t>through a partner’s SIM and roaming agreement. Access Skylo via your existing operator relationship.</a:t>
            </a:r>
            <a:endParaRPr sz="1000"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443" name="Google Shape;443;p53"/>
          <p:cNvSpPr/>
          <p:nvPr/>
        </p:nvSpPr>
        <p:spPr>
          <a:xfrm>
            <a:off x="889275" y="1668455"/>
            <a:ext cx="414300" cy="3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oboto"/>
              <a:buNone/>
            </a:pPr>
            <a:r>
              <a:rPr lang="en">
                <a:solidFill>
                  <a:schemeClr val="accent6"/>
                </a:solidFill>
                <a:latin typeface="Roboto Light"/>
                <a:ea typeface="Roboto Light"/>
                <a:cs typeface="Roboto Light"/>
                <a:sym typeface="Roboto Light"/>
              </a:rPr>
              <a:t>01</a:t>
            </a:r>
            <a:endParaRPr i="0" u="none" cap="none" strike="noStrike">
              <a:solidFill>
                <a:schemeClr val="accent6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444" name="Google Shape;444;p53"/>
          <p:cNvSpPr/>
          <p:nvPr/>
        </p:nvSpPr>
        <p:spPr>
          <a:xfrm>
            <a:off x="3548813" y="1668455"/>
            <a:ext cx="414300" cy="3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oboto"/>
              <a:buNone/>
            </a:pPr>
            <a:r>
              <a:rPr lang="en">
                <a:solidFill>
                  <a:schemeClr val="accent6"/>
                </a:solidFill>
                <a:latin typeface="Roboto Light"/>
                <a:ea typeface="Roboto Light"/>
                <a:cs typeface="Roboto Light"/>
                <a:sym typeface="Roboto Light"/>
              </a:rPr>
              <a:t>02</a:t>
            </a:r>
            <a:endParaRPr i="0" u="none" cap="none" strike="noStrike">
              <a:solidFill>
                <a:schemeClr val="accent6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445" name="Google Shape;445;p53"/>
          <p:cNvSpPr/>
          <p:nvPr/>
        </p:nvSpPr>
        <p:spPr>
          <a:xfrm>
            <a:off x="6184300" y="1668468"/>
            <a:ext cx="414300" cy="3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oboto"/>
              <a:buNone/>
            </a:pPr>
            <a:r>
              <a:rPr lang="en">
                <a:solidFill>
                  <a:schemeClr val="accent6"/>
                </a:solidFill>
                <a:latin typeface="Roboto Light"/>
                <a:ea typeface="Roboto Light"/>
                <a:cs typeface="Roboto Light"/>
                <a:sym typeface="Roboto Light"/>
              </a:rPr>
              <a:t>03</a:t>
            </a:r>
            <a:endParaRPr i="0" u="none" cap="none" strike="noStrike">
              <a:solidFill>
                <a:schemeClr val="accent6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446" name="Google Shape;446;p53"/>
          <p:cNvSpPr txBox="1"/>
          <p:nvPr>
            <p:ph idx="2" type="subTitle"/>
          </p:nvPr>
        </p:nvSpPr>
        <p:spPr>
          <a:xfrm>
            <a:off x="686845" y="533400"/>
            <a:ext cx="2462400" cy="123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GETTING STARTED</a:t>
            </a:r>
            <a:endParaRPr/>
          </a:p>
        </p:txBody>
      </p:sp>
      <p:sp>
        <p:nvSpPr>
          <p:cNvPr id="447" name="Google Shape;447;p53"/>
          <p:cNvSpPr txBox="1"/>
          <p:nvPr>
            <p:ph type="title"/>
          </p:nvPr>
        </p:nvSpPr>
        <p:spPr>
          <a:xfrm>
            <a:off x="686200" y="743300"/>
            <a:ext cx="7784700" cy="399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Deploying on Skylo is as easy as 1, 2, 3</a:t>
            </a:r>
            <a:endParaRPr/>
          </a:p>
        </p:txBody>
      </p:sp>
      <p:grpSp>
        <p:nvGrpSpPr>
          <p:cNvPr id="448" name="Google Shape;448;p53"/>
          <p:cNvGrpSpPr/>
          <p:nvPr/>
        </p:nvGrpSpPr>
        <p:grpSpPr>
          <a:xfrm>
            <a:off x="790588" y="3524450"/>
            <a:ext cx="687000" cy="901200"/>
            <a:chOff x="803238" y="3268225"/>
            <a:chExt cx="687000" cy="901200"/>
          </a:xfrm>
        </p:grpSpPr>
        <p:pic>
          <p:nvPicPr>
            <p:cNvPr id="449" name="Google Shape;449;p53"/>
            <p:cNvPicPr preferRelativeResize="0"/>
            <p:nvPr/>
          </p:nvPicPr>
          <p:blipFill rotWithShape="1">
            <a:blip r:embed="rId3">
              <a:alphaModFix/>
            </a:blip>
            <a:srcRect b="12561" l="18054" r="14278" t="11728"/>
            <a:stretch/>
          </p:blipFill>
          <p:spPr>
            <a:xfrm>
              <a:off x="834724" y="3268225"/>
              <a:ext cx="624028" cy="739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50" name="Google Shape;450;p53"/>
            <p:cNvSpPr txBox="1"/>
            <p:nvPr/>
          </p:nvSpPr>
          <p:spPr>
            <a:xfrm>
              <a:off x="803238" y="4061725"/>
              <a:ext cx="687000" cy="10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700">
                  <a:solidFill>
                    <a:schemeClr val="dk1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Quectel BG95-S5</a:t>
              </a:r>
              <a:endParaRPr sz="700"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grpSp>
        <p:nvGrpSpPr>
          <p:cNvPr id="451" name="Google Shape;451;p53"/>
          <p:cNvGrpSpPr/>
          <p:nvPr/>
        </p:nvGrpSpPr>
        <p:grpSpPr>
          <a:xfrm>
            <a:off x="1499763" y="3538627"/>
            <a:ext cx="790200" cy="887023"/>
            <a:chOff x="1532468" y="3282402"/>
            <a:chExt cx="790200" cy="887023"/>
          </a:xfrm>
        </p:grpSpPr>
        <p:pic>
          <p:nvPicPr>
            <p:cNvPr id="452" name="Google Shape;452;p53"/>
            <p:cNvPicPr preferRelativeResize="0"/>
            <p:nvPr/>
          </p:nvPicPr>
          <p:blipFill rotWithShape="1">
            <a:blip r:embed="rId4">
              <a:alphaModFix/>
            </a:blip>
            <a:srcRect b="7309" l="10640" r="10371" t="7700"/>
            <a:stretch/>
          </p:blipFill>
          <p:spPr>
            <a:xfrm>
              <a:off x="1615556" y="3282402"/>
              <a:ext cx="624025" cy="71092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53" name="Google Shape;453;p53"/>
            <p:cNvSpPr txBox="1"/>
            <p:nvPr/>
          </p:nvSpPr>
          <p:spPr>
            <a:xfrm>
              <a:off x="1532468" y="4061725"/>
              <a:ext cx="790200" cy="10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700">
                  <a:solidFill>
                    <a:schemeClr val="dk1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Quectel BG770A-SN</a:t>
              </a:r>
              <a:endParaRPr sz="700"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grpSp>
        <p:nvGrpSpPr>
          <p:cNvPr id="454" name="Google Shape;454;p53"/>
          <p:cNvGrpSpPr/>
          <p:nvPr/>
        </p:nvGrpSpPr>
        <p:grpSpPr>
          <a:xfrm>
            <a:off x="2312138" y="3524447"/>
            <a:ext cx="790200" cy="901203"/>
            <a:chOff x="2364893" y="3268222"/>
            <a:chExt cx="790200" cy="901203"/>
          </a:xfrm>
        </p:grpSpPr>
        <p:pic>
          <p:nvPicPr>
            <p:cNvPr id="455" name="Google Shape;455;p53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2416493" y="3268222"/>
              <a:ext cx="687000" cy="6827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56" name="Google Shape;456;p53"/>
            <p:cNvSpPr txBox="1"/>
            <p:nvPr/>
          </p:nvSpPr>
          <p:spPr>
            <a:xfrm>
              <a:off x="2364893" y="4061725"/>
              <a:ext cx="790200" cy="10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700">
                  <a:solidFill>
                    <a:schemeClr val="dk1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Nordic nRF9151</a:t>
              </a:r>
              <a:endParaRPr sz="700"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pic>
        <p:nvPicPr>
          <p:cNvPr id="457" name="Google Shape;457;p53" title="Screenshot 2026-09-15 at 1.01.18 PM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913062" y="3503102"/>
            <a:ext cx="1317887" cy="95807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8" name="Google Shape;458;p5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646864" y="3559835"/>
            <a:ext cx="378013" cy="37801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9" name="Google Shape;459;p5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570124" y="4081365"/>
            <a:ext cx="626829" cy="3134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60" name="Google Shape;460;p5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297299" y="3976882"/>
            <a:ext cx="569369" cy="522352"/>
          </a:xfrm>
          <a:prstGeom prst="rect">
            <a:avLst/>
          </a:prstGeom>
          <a:noFill/>
          <a:ln>
            <a:noFill/>
          </a:ln>
        </p:spPr>
      </p:pic>
      <p:pic>
        <p:nvPicPr>
          <p:cNvPr id="461" name="Google Shape;461;p5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268570" y="3524457"/>
            <a:ext cx="626830" cy="448748"/>
          </a:xfrm>
          <a:prstGeom prst="rect">
            <a:avLst/>
          </a:prstGeom>
          <a:noFill/>
          <a:ln>
            <a:noFill/>
          </a:ln>
        </p:spPr>
      </p:pic>
      <p:pic>
        <p:nvPicPr>
          <p:cNvPr id="462" name="Google Shape;462;p53" title="Skylo certified logo.png"/>
          <p:cNvPicPr preferRelativeResize="0"/>
          <p:nvPr/>
        </p:nvPicPr>
        <p:blipFill rotWithShape="1">
          <a:blip r:embed="rId11">
            <a:alphaModFix/>
          </a:blip>
          <a:srcRect b="0" l="0" r="0" t="4370"/>
          <a:stretch/>
        </p:blipFill>
        <p:spPr>
          <a:xfrm>
            <a:off x="2466425" y="1947175"/>
            <a:ext cx="469235" cy="448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kylo Theme">
  <a:themeElements>
    <a:clrScheme name="Office">
      <a:dk1>
        <a:srgbClr val="000000"/>
      </a:dk1>
      <a:lt1>
        <a:srgbClr val="FFFFFF"/>
      </a:lt1>
      <a:dk2>
        <a:srgbClr val="101D35"/>
      </a:dk2>
      <a:lt2>
        <a:srgbClr val="E7E6E5"/>
      </a:lt2>
      <a:accent1>
        <a:srgbClr val="19F3FF"/>
      </a:accent1>
      <a:accent2>
        <a:srgbClr val="00FF00"/>
      </a:accent2>
      <a:accent3>
        <a:srgbClr val="12C8A1"/>
      </a:accent3>
      <a:accent4>
        <a:srgbClr val="F2B600"/>
      </a:accent4>
      <a:accent5>
        <a:srgbClr val="6227D5"/>
      </a:accent5>
      <a:accent6>
        <a:srgbClr val="00C11E"/>
      </a:accent6>
      <a:hlink>
        <a:srgbClr val="348EE5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kylo Theme">
  <a:themeElements>
    <a:clrScheme name="Office">
      <a:dk1>
        <a:srgbClr val="000000"/>
      </a:dk1>
      <a:lt1>
        <a:srgbClr val="FFFFFF"/>
      </a:lt1>
      <a:dk2>
        <a:srgbClr val="101D35"/>
      </a:dk2>
      <a:lt2>
        <a:srgbClr val="E7E6E5"/>
      </a:lt2>
      <a:accent1>
        <a:srgbClr val="19F3FF"/>
      </a:accent1>
      <a:accent2>
        <a:srgbClr val="00FF00"/>
      </a:accent2>
      <a:accent3>
        <a:srgbClr val="12C8A1"/>
      </a:accent3>
      <a:accent4>
        <a:srgbClr val="F2B600"/>
      </a:accent4>
      <a:accent5>
        <a:srgbClr val="6227D5"/>
      </a:accent5>
      <a:accent6>
        <a:srgbClr val="00C11E"/>
      </a:accent6>
      <a:hlink>
        <a:srgbClr val="348EE5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