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7"/>
  </p:notesMasterIdLst>
  <p:sldIdLst>
    <p:sldId id="256" r:id="rId2"/>
    <p:sldId id="257" r:id="rId3"/>
    <p:sldId id="272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9D64C"/>
    <a:srgbClr val="46D6AD"/>
    <a:srgbClr val="8EB4E3"/>
    <a:srgbClr val="FFBE4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0F8CFFA-9ABA-04E5-FA83-D900E008C68B}" v="26" dt="2026-09-09T00:54:24.346"/>
    <p1510:client id="{BAF2D5D5-2A12-5C4D-8404-24A2310B87B0}" v="1328" dt="2026-09-09T01:43:43.68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301"/>
    <p:restoredTop sz="56542"/>
  </p:normalViewPr>
  <p:slideViewPr>
    <p:cSldViewPr snapToGrid="0">
      <p:cViewPr>
        <p:scale>
          <a:sx n="96" d="100"/>
          <a:sy n="96" d="100"/>
        </p:scale>
        <p:origin x="2720" y="34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microsoft.com/office/2015/10/relationships/revisionInfo" Target="revisionInfo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685123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0:00–0:45 — Open: For most of my career in IoT, we have been trying to answer one question: how do we connect the physical world? That question is now becoming the less interesting one. The next chapter is what connected systems are trusted to decide and do.</a:t>
            </a:r>
          </a:p>
          <a:p>
            <a:endParaRPr lang="en-GB"/>
          </a:p>
          <a:p>
            <a:endParaRPr lang="en-GB"/>
          </a:p>
          <a:p>
            <a:endParaRPr lang="en-GB">
              <a:solidFill>
                <a:srgbClr val="444444"/>
              </a:solidFill>
            </a:endParaRPr>
          </a:p>
          <a:p>
            <a:r>
              <a:rPr lang="en-US"/>
              <a:t>“Good morning.</a:t>
            </a:r>
            <a:endParaRPr lang="en-GB">
              <a:solidFill>
                <a:srgbClr val="444444"/>
              </a:solidFill>
            </a:endParaRPr>
          </a:p>
          <a:p>
            <a:r>
              <a:rPr lang="en-US"/>
              <a:t>I’ve spent a pretty significant part of my career working in IoT. And for most of that time, the question we’ve been trying to answer has been remarkably consistent:</a:t>
            </a:r>
            <a:endParaRPr lang="en-GB">
              <a:solidFill>
                <a:srgbClr val="444444"/>
              </a:solidFill>
            </a:endParaRPr>
          </a:p>
          <a:p>
            <a:r>
              <a:rPr lang="en-US" b="1"/>
              <a:t>How do we connect the physical world?</a:t>
            </a:r>
            <a:endParaRPr lang="en-GB">
              <a:solidFill>
                <a:srgbClr val="444444"/>
              </a:solidFill>
            </a:endParaRPr>
          </a:p>
          <a:p>
            <a:r>
              <a:rPr lang="en-US"/>
              <a:t>How do we connect a machine? How do we connect a sensor? How do we get data out of a factory, a building, a vehicle or a piece of infrastructure and into the cloud?</a:t>
            </a:r>
            <a:endParaRPr lang="en-GB">
              <a:solidFill>
                <a:srgbClr val="444444"/>
              </a:solidFill>
            </a:endParaRPr>
          </a:p>
          <a:p>
            <a:r>
              <a:rPr lang="en-US"/>
              <a:t>And collectively, this industry has done an extraordinary job of answering that question.</a:t>
            </a:r>
            <a:endParaRPr lang="en-GB">
              <a:solidFill>
                <a:srgbClr val="444444"/>
              </a:solidFill>
            </a:endParaRPr>
          </a:p>
          <a:p>
            <a:r>
              <a:rPr lang="en-US"/>
              <a:t>But I think something quite fundamental has changed.</a:t>
            </a:r>
            <a:endParaRPr lang="en-GB">
              <a:solidFill>
                <a:srgbClr val="444444"/>
              </a:solidFill>
            </a:endParaRPr>
          </a:p>
          <a:p>
            <a:r>
              <a:rPr lang="en-US"/>
              <a:t>The interesting question is no longer simply: </a:t>
            </a:r>
            <a:r>
              <a:rPr lang="en-US" i="1"/>
              <a:t>how do we connect the physical world?</a:t>
            </a:r>
            <a:endParaRPr lang="en-GB">
              <a:solidFill>
                <a:srgbClr val="444444"/>
              </a:solidFill>
            </a:endParaRPr>
          </a:p>
          <a:p>
            <a:r>
              <a:rPr lang="en-US"/>
              <a:t>It’s:</a:t>
            </a:r>
            <a:endParaRPr lang="en-GB">
              <a:solidFill>
                <a:srgbClr val="444444"/>
              </a:solidFill>
            </a:endParaRPr>
          </a:p>
          <a:p>
            <a:r>
              <a:rPr lang="en-US" b="1"/>
              <a:t>Once everything is connected, what are we prepared to let those connected systems actually do?</a:t>
            </a:r>
            <a:endParaRPr lang="en-GB">
              <a:solidFill>
                <a:srgbClr val="444444"/>
              </a:solidFill>
            </a:endParaRPr>
          </a:p>
          <a:p>
            <a:r>
              <a:rPr lang="en-US"/>
              <a:t>Because we're moving from an era of connected things into an era of </a:t>
            </a:r>
            <a:r>
              <a:rPr lang="en-US" b="1"/>
              <a:t>thinking systems</a:t>
            </a:r>
            <a:r>
              <a:rPr lang="en-US"/>
              <a:t>.”</a:t>
            </a:r>
            <a:endParaRPr lang="en-GB">
              <a:solidFill>
                <a:srgbClr val="444444"/>
              </a:solidFill>
            </a:endParaRPr>
          </a:p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11:15–12:45 — A practical maturity path: observe, recommend, supervise, control. Autonomy expands only as evidence accumulates.</a:t>
            </a:r>
          </a:p>
          <a:p>
            <a:endParaRPr lang="en-GB"/>
          </a:p>
          <a:p>
            <a:r>
              <a:rPr lang="en-GB"/>
              <a:t>“And importantly, this doesn't have to be binary.</a:t>
            </a:r>
          </a:p>
          <a:p>
            <a:r>
              <a:rPr lang="en-GB"/>
              <a:t>We don't have to choose between humans running everything and turning the factory over to AI.</a:t>
            </a:r>
          </a:p>
          <a:p>
            <a:r>
              <a:rPr lang="en-GB"/>
              <a:t>There's a progression.</a:t>
            </a:r>
          </a:p>
          <a:p>
            <a:r>
              <a:rPr lang="en-GB"/>
              <a:t>First, the system </a:t>
            </a:r>
            <a:r>
              <a:rPr lang="en-GB" b="1"/>
              <a:t>observes</a:t>
            </a:r>
            <a:r>
              <a:rPr lang="en-GB"/>
              <a:t>.</a:t>
            </a:r>
          </a:p>
          <a:p>
            <a:r>
              <a:rPr lang="en-GB"/>
              <a:t>Then it starts making </a:t>
            </a:r>
            <a:r>
              <a:rPr lang="en-GB" b="1"/>
              <a:t>recommendations</a:t>
            </a:r>
            <a:r>
              <a:rPr lang="en-GB"/>
              <a:t>.</a:t>
            </a:r>
          </a:p>
          <a:p>
            <a:r>
              <a:rPr lang="en-GB"/>
              <a:t>Then perhaps it's allowed to act, but only with human approval.</a:t>
            </a:r>
          </a:p>
          <a:p>
            <a:r>
              <a:rPr lang="en-GB"/>
              <a:t>And eventually, once it has demonstrated sufficient competence, it's allowed to control parts of the process within clearly defined boundaries.</a:t>
            </a:r>
          </a:p>
          <a:p>
            <a:r>
              <a:rPr lang="en-GB" b="1"/>
              <a:t>Observe. Recommend. Supervise. Control.</a:t>
            </a:r>
            <a:endParaRPr lang="en-GB"/>
          </a:p>
          <a:p>
            <a:r>
              <a:rPr lang="en-GB"/>
              <a:t>The amount of autonomy grows as the evidence grows.</a:t>
            </a:r>
          </a:p>
          <a:p>
            <a:r>
              <a:rPr lang="en-GB"/>
              <a:t>That makes autonomous AI much less of a leap of faith.”</a:t>
            </a:r>
          </a:p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12:45–14:15 — Runtime boundaries, observability, provenance, override and auditability are the control layer that lets us deploy faster with confidence.</a:t>
            </a:r>
          </a:p>
          <a:p>
            <a:endParaRPr lang="en-GB"/>
          </a:p>
          <a:p>
            <a:r>
              <a:rPr lang="en-US"/>
              <a:t>“But competence alone isn't enough.</a:t>
            </a:r>
            <a:endParaRPr lang="en-GB"/>
          </a:p>
          <a:p>
            <a:r>
              <a:rPr lang="en-US"/>
              <a:t>The system also needs boundaries.</a:t>
            </a:r>
            <a:endParaRPr lang="en-GB"/>
          </a:p>
          <a:p>
            <a:r>
              <a:rPr lang="en-US"/>
              <a:t>What is the agent allowed to change?</a:t>
            </a:r>
            <a:endParaRPr lang="en-GB"/>
          </a:p>
          <a:p>
            <a:r>
              <a:rPr lang="en-US"/>
              <a:t>Why did it make this particular decision?</a:t>
            </a:r>
            <a:endParaRPr lang="en-GB"/>
          </a:p>
          <a:p>
            <a:r>
              <a:rPr lang="en-US"/>
              <a:t>Which model or policy made the decision?</a:t>
            </a:r>
            <a:endParaRPr lang="en-GB"/>
          </a:p>
          <a:p>
            <a:r>
              <a:rPr lang="en-US"/>
              <a:t>Can a human override it?</a:t>
            </a:r>
            <a:endParaRPr lang="en-GB"/>
          </a:p>
          <a:p>
            <a:r>
              <a:rPr lang="en-US"/>
              <a:t>And six months later, can I reconstruct exactly what happened?</a:t>
            </a:r>
            <a:endParaRPr lang="en-GB"/>
          </a:p>
          <a:p>
            <a:r>
              <a:rPr lang="en-US"/>
              <a:t>This is where governance becomes incredibly important.</a:t>
            </a:r>
            <a:endParaRPr lang="en-GB"/>
          </a:p>
          <a:p>
            <a:r>
              <a:rPr lang="en-US"/>
              <a:t>And I don't think governance should be viewed as something that slows AI down.</a:t>
            </a:r>
            <a:endParaRPr lang="en-GB"/>
          </a:p>
          <a:p>
            <a:r>
              <a:rPr lang="en-US"/>
              <a:t>Quite the opposite.</a:t>
            </a:r>
            <a:endParaRPr lang="en-GB"/>
          </a:p>
          <a:p>
            <a:r>
              <a:rPr lang="en-US" b="1"/>
              <a:t>Governance is what allows us to deploy autonomy faster.</a:t>
            </a:r>
            <a:endParaRPr lang="en-GB"/>
          </a:p>
          <a:p>
            <a:r>
              <a:rPr lang="en-US"/>
              <a:t>Because it gives us the confidence to let these systems act.”</a:t>
            </a:r>
            <a:endParaRPr lang="en-GB"/>
          </a:p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14:15–15:45 — Synthesize: connected data is the sensory system; human expertise teaches; simulation provides practice; agents decide; governance bounds action.</a:t>
            </a:r>
          </a:p>
          <a:p>
            <a:endParaRPr lang="en-GB"/>
          </a:p>
          <a:p>
            <a:r>
              <a:rPr lang="en-US"/>
              <a:t>“So put all of this together, and you start to see a different architecture emerging.</a:t>
            </a:r>
            <a:endParaRPr lang="en-GB"/>
          </a:p>
          <a:p>
            <a:r>
              <a:rPr lang="en-US"/>
              <a:t>First, </a:t>
            </a:r>
            <a:r>
              <a:rPr lang="en-US" b="1"/>
              <a:t>sense</a:t>
            </a:r>
            <a:r>
              <a:rPr lang="en-US"/>
              <a:t>.</a:t>
            </a:r>
            <a:endParaRPr lang="en-GB"/>
          </a:p>
          <a:p>
            <a:r>
              <a:rPr lang="en-US"/>
              <a:t>That's the world this community has spent years building: sensors, devices, connectivity, operational data.</a:t>
            </a:r>
            <a:endParaRPr lang="en-GB"/>
          </a:p>
          <a:p>
            <a:r>
              <a:rPr lang="en-US"/>
              <a:t>Then </a:t>
            </a:r>
            <a:r>
              <a:rPr lang="en-US" b="1"/>
              <a:t>teach</a:t>
            </a:r>
            <a:r>
              <a:rPr lang="en-US"/>
              <a:t>—bring human expertise into the system.</a:t>
            </a:r>
            <a:endParaRPr lang="en-GB"/>
          </a:p>
          <a:p>
            <a:r>
              <a:rPr lang="en-US"/>
              <a:t>Then </a:t>
            </a:r>
            <a:r>
              <a:rPr lang="en-US" b="1"/>
              <a:t>practice</a:t>
            </a:r>
            <a:r>
              <a:rPr lang="en-US"/>
              <a:t>—give intelligence somewhere safe to experiment through simulation and digital twins.</a:t>
            </a:r>
            <a:endParaRPr lang="en-GB"/>
          </a:p>
          <a:p>
            <a:r>
              <a:rPr lang="en-US"/>
              <a:t>Then </a:t>
            </a:r>
            <a:r>
              <a:rPr lang="en-US" b="1"/>
              <a:t>decide</a:t>
            </a:r>
            <a:r>
              <a:rPr lang="en-US"/>
              <a:t>—specialized agents reasoning about what should happen.</a:t>
            </a:r>
            <a:endParaRPr lang="en-GB"/>
          </a:p>
          <a:p>
            <a:r>
              <a:rPr lang="en-US"/>
              <a:t>And finally </a:t>
            </a:r>
            <a:r>
              <a:rPr lang="en-US" b="1"/>
              <a:t>act</a:t>
            </a:r>
            <a:r>
              <a:rPr lang="en-US"/>
              <a:t>—but inside explicit, governed boundaries.</a:t>
            </a:r>
            <a:endParaRPr lang="en-GB"/>
          </a:p>
          <a:p>
            <a:r>
              <a:rPr lang="en-US"/>
              <a:t>Sense. Teach. Practice. Decide. Act.</a:t>
            </a:r>
            <a:endParaRPr lang="en-GB"/>
          </a:p>
          <a:p>
            <a:r>
              <a:rPr lang="en-US"/>
              <a:t>That's when connected infrastructure starts becoming something fundamentally different.</a:t>
            </a:r>
            <a:endParaRPr lang="en-GB"/>
          </a:p>
          <a:p>
            <a:r>
              <a:rPr lang="en-US"/>
              <a:t>It becomes an </a:t>
            </a:r>
            <a:r>
              <a:rPr lang="en-US" b="1"/>
              <a:t>operationally intelligent system</a:t>
            </a:r>
            <a:r>
              <a:rPr lang="en-US"/>
              <a:t>.”</a:t>
            </a:r>
            <a:endParaRPr lang="en-GB"/>
          </a:p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15:45–17:30 — Make this relevant to The Things Conference audience. Device makers, connectivity providers and platforms should think about how their data participates in closed-loop decisions, not only how it reaches the cloud.</a:t>
            </a:r>
          </a:p>
          <a:p>
            <a:endParaRPr lang="en-GB"/>
          </a:p>
          <a:p>
            <a:r>
              <a:rPr lang="en-US"/>
              <a:t>“And I think this transition has some fairly profound implications for those of us in IoT.</a:t>
            </a:r>
            <a:endParaRPr lang="en-GB"/>
          </a:p>
          <a:p>
            <a:r>
              <a:rPr lang="en-US"/>
              <a:t>For years, we've measured success in things like connected devices, messages transmitted, data stored and dashboards created.</a:t>
            </a:r>
            <a:endParaRPr lang="en-GB"/>
          </a:p>
          <a:p>
            <a:r>
              <a:rPr lang="en-US"/>
              <a:t>But the value is moving further up the stack.</a:t>
            </a:r>
            <a:endParaRPr lang="en-GB"/>
          </a:p>
          <a:p>
            <a:r>
              <a:rPr lang="en-US" b="1"/>
              <a:t>Data becomes decisions.</a:t>
            </a:r>
            <a:endParaRPr lang="en-GB"/>
          </a:p>
          <a:p>
            <a:r>
              <a:rPr lang="en-US"/>
              <a:t>The unit of intelligence moves from an individual device toward the </a:t>
            </a:r>
            <a:r>
              <a:rPr lang="en-US" b="1"/>
              <a:t>process or system</a:t>
            </a:r>
            <a:r>
              <a:rPr lang="en-US"/>
              <a:t> that device participates in.</a:t>
            </a:r>
            <a:endParaRPr lang="en-GB"/>
          </a:p>
          <a:p>
            <a:r>
              <a:rPr lang="en-US"/>
              <a:t>Models increasingly become </a:t>
            </a:r>
            <a:r>
              <a:rPr lang="en-US" b="1"/>
              <a:t>agents</a:t>
            </a:r>
            <a:r>
              <a:rPr lang="en-US"/>
              <a:t> capable of reasoning and taking action.</a:t>
            </a:r>
            <a:endParaRPr lang="en-GB"/>
          </a:p>
          <a:p>
            <a:r>
              <a:rPr lang="en-US"/>
              <a:t>And perhaps most importantly, deployment starts becoming </a:t>
            </a:r>
            <a:r>
              <a:rPr lang="en-US" b="1"/>
              <a:t>proof</a:t>
            </a:r>
            <a:r>
              <a:rPr lang="en-US"/>
              <a:t>.</a:t>
            </a:r>
            <a:endParaRPr lang="en-GB"/>
          </a:p>
          <a:p>
            <a:r>
              <a:rPr lang="en-US"/>
              <a:t>It isn't enough to get the model running at the edge.</a:t>
            </a:r>
            <a:endParaRPr lang="en-GB"/>
          </a:p>
          <a:p>
            <a:r>
              <a:rPr lang="en-US"/>
              <a:t>We have to demonstrate that the resulting system behaves competently in the physical world.</a:t>
            </a:r>
            <a:endParaRPr lang="en-GB"/>
          </a:p>
          <a:p>
            <a:r>
              <a:rPr lang="en-US"/>
              <a:t>So the data coming from the things we've spent twenty years connecting isn't the end product.</a:t>
            </a:r>
            <a:endParaRPr lang="en-GB"/>
          </a:p>
          <a:p>
            <a:r>
              <a:rPr lang="en-US"/>
              <a:t>Increasingly, it's the sensory input to something much larger.”</a:t>
            </a:r>
            <a:endParaRPr lang="en-GB"/>
          </a:p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17:30–18:45 — Verbal recap. Keep the cadence. Practice creates evidence; governance makes that evidence operationally meaningful.</a:t>
            </a:r>
          </a:p>
          <a:p>
            <a:endParaRPr lang="en-GB"/>
          </a:p>
          <a:p>
            <a:r>
              <a:rPr lang="en-GB"/>
              <a:t>“So perhaps another way of describing the journey is this:</a:t>
            </a:r>
          </a:p>
          <a:p>
            <a:r>
              <a:rPr lang="en-GB" b="1"/>
              <a:t>IoT gave machines senses.</a:t>
            </a:r>
            <a:endParaRPr lang="en-GB"/>
          </a:p>
          <a:p>
            <a:r>
              <a:rPr lang="en-GB"/>
              <a:t>We allowed them to perceive the physical world.</a:t>
            </a:r>
          </a:p>
          <a:p>
            <a:r>
              <a:rPr lang="en-GB" b="1"/>
              <a:t>AI gave machines intelligence.</a:t>
            </a:r>
            <a:endParaRPr lang="en-GB"/>
          </a:p>
          <a:p>
            <a:r>
              <a:rPr lang="en-GB"/>
              <a:t>They can increasingly understand what they're seeing.</a:t>
            </a:r>
          </a:p>
          <a:p>
            <a:r>
              <a:rPr lang="en-GB" b="1"/>
              <a:t>Agents give machines agency.</a:t>
            </a:r>
            <a:endParaRPr lang="en-GB"/>
          </a:p>
          <a:p>
            <a:r>
              <a:rPr lang="en-GB"/>
              <a:t>They can decide what should happen next.</a:t>
            </a:r>
          </a:p>
          <a:p>
            <a:r>
              <a:rPr lang="en-GB"/>
              <a:t>But those last two pieces are critical.</a:t>
            </a:r>
          </a:p>
          <a:p>
            <a:r>
              <a:rPr lang="en-GB" b="1"/>
              <a:t>Practice gives us confidence.</a:t>
            </a:r>
            <a:endParaRPr lang="en-GB"/>
          </a:p>
          <a:p>
            <a:r>
              <a:rPr lang="en-GB"/>
              <a:t>And:</a:t>
            </a:r>
          </a:p>
          <a:p>
            <a:r>
              <a:rPr lang="en-GB" b="1"/>
              <a:t>Governance gives us control.</a:t>
            </a:r>
            <a:endParaRPr lang="en-GB"/>
          </a:p>
          <a:p>
            <a:r>
              <a:rPr lang="en-GB"/>
              <a:t>Put those five things together and we have something very different from the IoT systems we've spent the last twenty years building.”</a:t>
            </a:r>
          </a:p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18:45–20:00 — Close by returning to the abstract. The connected-device era gave us visibility. The thinking-system era gives us agency. The winners will not simply build the smartest models; they will build systems we are prepared to trust with the physical world. Leave a few seconds for the final line to land.</a:t>
            </a:r>
          </a:p>
          <a:p>
            <a:endParaRPr lang="en-GB"/>
          </a:p>
          <a:p>
            <a:r>
              <a:rPr lang="en-GB"/>
              <a:t>“So I'll leave you with this.</a:t>
            </a:r>
          </a:p>
          <a:p>
            <a:r>
              <a:rPr lang="en-GB"/>
              <a:t>For the last decade or two, our industry has been obsessed with the number of things we can connect.</a:t>
            </a:r>
          </a:p>
          <a:p>
            <a:r>
              <a:rPr lang="en-GB"/>
              <a:t>Billions of devices.</a:t>
            </a:r>
          </a:p>
          <a:p>
            <a:r>
              <a:rPr lang="en-GB"/>
              <a:t>Trillions of messages.</a:t>
            </a:r>
          </a:p>
          <a:p>
            <a:r>
              <a:rPr lang="en-GB"/>
              <a:t>Exabytes of data.</a:t>
            </a:r>
          </a:p>
          <a:p>
            <a:r>
              <a:rPr lang="en-GB"/>
              <a:t>And all of that infrastructure was necessary.</a:t>
            </a:r>
          </a:p>
          <a:p>
            <a:r>
              <a:rPr lang="en-GB"/>
              <a:t>But I increasingly think we're going to look back and realize that connectivity was the </a:t>
            </a:r>
            <a:r>
              <a:rPr lang="en-GB" b="1"/>
              <a:t>foundation</a:t>
            </a:r>
            <a:r>
              <a:rPr lang="en-GB"/>
              <a:t>, not the destination.</a:t>
            </a:r>
          </a:p>
          <a:p>
            <a:r>
              <a:rPr lang="en-GB"/>
              <a:t>Because the next decade of IoT won't be defined by how many things we connect.</a:t>
            </a:r>
          </a:p>
          <a:p>
            <a:r>
              <a:rPr lang="en-GB" b="1"/>
              <a:t>It will be defined by what we trust them to do.</a:t>
            </a:r>
            <a:endParaRPr lang="en-GB"/>
          </a:p>
          <a:p>
            <a:r>
              <a:rPr lang="en-GB"/>
              <a:t>Thank you.”</a:t>
            </a:r>
          </a:p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0:45–2:00 — IoT connected things, cloud platforms made them observable, analytics and AI made them understandable. Most industrial systems still stop at insight. A dashboard is not autonomy; a prediction is not a decision.</a:t>
            </a:r>
          </a:p>
          <a:p>
            <a:endParaRPr lang="en-GB"/>
          </a:p>
          <a:p>
            <a:r>
              <a:rPr lang="en-US"/>
              <a:t>“If you look at the evolution of IoT, I think you can describe it in five words.</a:t>
            </a:r>
            <a:endParaRPr lang="en-GB"/>
          </a:p>
          <a:p>
            <a:r>
              <a:rPr lang="en-US" b="1"/>
              <a:t>Connect. Observe. Understand. Decide. Act.</a:t>
            </a:r>
            <a:endParaRPr lang="en-GB"/>
          </a:p>
          <a:p>
            <a:r>
              <a:rPr lang="en-US"/>
              <a:t>We spent the first part of the IoT revolution solving connectivity.</a:t>
            </a:r>
            <a:endParaRPr lang="en-GB"/>
          </a:p>
          <a:p>
            <a:r>
              <a:rPr lang="en-US"/>
              <a:t>Then we built cloud platforms that allowed us to observe what was happening.</a:t>
            </a:r>
            <a:endParaRPr lang="en-GB"/>
          </a:p>
          <a:p>
            <a:r>
              <a:rPr lang="en-US"/>
              <a:t>Analytics—and now AI—gave us increasingly sophisticated ways of understanding it.</a:t>
            </a:r>
            <a:endParaRPr lang="en-GB"/>
          </a:p>
          <a:p>
            <a:r>
              <a:rPr lang="en-US"/>
              <a:t>And that has created enormous value.</a:t>
            </a:r>
            <a:endParaRPr lang="en-GB"/>
          </a:p>
          <a:p>
            <a:r>
              <a:rPr lang="en-US"/>
              <a:t>But most industrial systems still stop somewhere around here.</a:t>
            </a:r>
            <a:endParaRPr lang="en-GB"/>
          </a:p>
          <a:p>
            <a:r>
              <a:rPr lang="en-US"/>
              <a:t>We can tell an operator what's happening.</a:t>
            </a:r>
            <a:endParaRPr lang="en-GB"/>
          </a:p>
          <a:p>
            <a:r>
              <a:rPr lang="en-US"/>
              <a:t>We can increasingly tell them what's </a:t>
            </a:r>
            <a:r>
              <a:rPr lang="en-US" i="1"/>
              <a:t>going to happen</a:t>
            </a:r>
            <a:r>
              <a:rPr lang="en-US"/>
              <a:t>.</a:t>
            </a:r>
            <a:endParaRPr lang="en-GB"/>
          </a:p>
          <a:p>
            <a:r>
              <a:rPr lang="en-US"/>
              <a:t>But the next two steps are fundamentally different.</a:t>
            </a:r>
            <a:endParaRPr lang="en-GB"/>
          </a:p>
          <a:p>
            <a:r>
              <a:rPr lang="en-US" b="1"/>
              <a:t>What should we do about it?</a:t>
            </a:r>
            <a:endParaRPr lang="en-GB"/>
          </a:p>
          <a:p>
            <a:r>
              <a:rPr lang="en-US"/>
              <a:t>And ultimately:</a:t>
            </a:r>
            <a:endParaRPr lang="en-GB"/>
          </a:p>
          <a:p>
            <a:r>
              <a:rPr lang="en-US" b="1"/>
              <a:t>Can the system do it itself?</a:t>
            </a:r>
            <a:endParaRPr lang="en-GB"/>
          </a:p>
          <a:p>
            <a:r>
              <a:rPr lang="en-US"/>
              <a:t>That, to me, is the next frontier of IoT.”</a:t>
            </a:r>
            <a:endParaRPr lang="en-GB"/>
          </a:p>
          <a:p>
            <a:endParaRPr lang="en-GB"/>
          </a:p>
          <a:p>
            <a:endParaRPr lang="en-GB"/>
          </a:p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C936DC-7711-6F45-6191-6472A86EB0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805B6DB-8406-4338-07EF-67192CBBA23D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620EBC4-2C31-270E-7F6E-89C978ED6D4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2:00–3:15 — Predictive AI can tell you a limit will be breached. The hard part is choosing the intervention: what to change, by how much, in what order, under what constraints, and what to watch next.</a:t>
            </a:r>
          </a:p>
          <a:p>
            <a:endParaRPr lang="en-GB"/>
          </a:p>
          <a:p>
            <a:r>
              <a:rPr lang="en-US"/>
              <a:t>“And this distinction is really important.</a:t>
            </a:r>
            <a:endParaRPr lang="en-GB"/>
          </a:p>
          <a:p>
            <a:r>
              <a:rPr lang="en-US"/>
              <a:t>Imagine an AI system in a production facility tells me:</a:t>
            </a:r>
            <a:endParaRPr lang="en-GB"/>
          </a:p>
          <a:p>
            <a:r>
              <a:rPr lang="en-US" i="1"/>
              <a:t>‘Temperature will exceed the operating limit in 17 minutes.’</a:t>
            </a:r>
            <a:endParaRPr lang="en-GB"/>
          </a:p>
          <a:p>
            <a:r>
              <a:rPr lang="en-US"/>
              <a:t>That's useful. It's probably valuable.</a:t>
            </a:r>
            <a:endParaRPr lang="en-GB"/>
          </a:p>
          <a:p>
            <a:r>
              <a:rPr lang="en-US"/>
              <a:t>But now imagine another system says:</a:t>
            </a:r>
            <a:endParaRPr lang="en-GB"/>
          </a:p>
          <a:p>
            <a:r>
              <a:rPr lang="en-US" i="1"/>
              <a:t>‘Reduce steam by four percent, maintain the current feed rate, and check the response in 90 seconds.’</a:t>
            </a:r>
            <a:endParaRPr lang="en-GB"/>
          </a:p>
          <a:p>
            <a:r>
              <a:rPr lang="en-US"/>
              <a:t>Those sound superficially similar.</a:t>
            </a:r>
            <a:endParaRPr lang="en-GB"/>
          </a:p>
          <a:p>
            <a:r>
              <a:rPr lang="en-US"/>
              <a:t>But they're actually completely different classes of intelligence.</a:t>
            </a:r>
            <a:endParaRPr lang="en-GB"/>
          </a:p>
          <a:p>
            <a:r>
              <a:rPr lang="en-US"/>
              <a:t>The first system has made a </a:t>
            </a:r>
            <a:r>
              <a:rPr lang="en-US" b="1"/>
              <a:t>prediction</a:t>
            </a:r>
            <a:r>
              <a:rPr lang="en-US"/>
              <a:t>.</a:t>
            </a:r>
            <a:endParaRPr lang="en-GB"/>
          </a:p>
          <a:p>
            <a:r>
              <a:rPr lang="en-US"/>
              <a:t>The second has made an </a:t>
            </a:r>
            <a:r>
              <a:rPr lang="en-US" b="1"/>
              <a:t>operational decision</a:t>
            </a:r>
            <a:r>
              <a:rPr lang="en-US"/>
              <a:t>.</a:t>
            </a:r>
            <a:endParaRPr lang="en-GB"/>
          </a:p>
          <a:p>
            <a:r>
              <a:rPr lang="en-US"/>
              <a:t>And making that second statement safely requires understanding the process, the constraints, the interactions between variables, the consequences of being wrong—and what to do next.</a:t>
            </a:r>
            <a:endParaRPr lang="en-GB"/>
          </a:p>
          <a:p>
            <a:r>
              <a:rPr lang="en-US"/>
              <a:t>That's a much harder problem.”</a:t>
            </a:r>
            <a:endParaRPr lang="en-GB"/>
          </a:p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F9C814-4C6E-8BB8-0433-3266E912FA3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</p:sp>
    </p:spTree>
    <p:extLst>
      <p:ext uri="{BB962C8B-B14F-4D97-AF65-F5344CB8AC3E}">
        <p14:creationId xmlns:p14="http://schemas.microsoft.com/office/powerpoint/2010/main" val="234812198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3:15–4:45 — The best plant operators carry pattern recognition, exceptions and trade-offs accumulated over years. Industrial AI must learn from people, not only historical data.</a:t>
            </a:r>
          </a:p>
          <a:p>
            <a:endParaRPr lang="en-GB"/>
          </a:p>
          <a:p>
            <a:r>
              <a:rPr lang="en-US"/>
              <a:t>“And here's where this gets particularly interesting.</a:t>
            </a:r>
            <a:endParaRPr lang="en-GB"/>
          </a:p>
          <a:p>
            <a:r>
              <a:rPr lang="en-US"/>
              <a:t>Because if you go into almost any factory in the world and ask:</a:t>
            </a:r>
            <a:endParaRPr lang="en-GB"/>
          </a:p>
          <a:p>
            <a:r>
              <a:rPr lang="en-US" i="1"/>
              <a:t>‘Who really knows how this process works?’</a:t>
            </a:r>
            <a:endParaRPr lang="en-GB"/>
          </a:p>
          <a:p>
            <a:r>
              <a:rPr lang="en-US"/>
              <a:t>Eventually, somebody will point at a person.</a:t>
            </a:r>
            <a:endParaRPr lang="en-GB"/>
          </a:p>
          <a:p>
            <a:r>
              <a:rPr lang="en-US"/>
              <a:t>It might be Maria who's been running the line for 22 years.</a:t>
            </a:r>
            <a:endParaRPr lang="en-GB"/>
          </a:p>
          <a:p>
            <a:r>
              <a:rPr lang="en-US"/>
              <a:t>Or Dave who can hear something in a machine that nobody else can hear.</a:t>
            </a:r>
            <a:endParaRPr lang="en-GB"/>
          </a:p>
          <a:p>
            <a:r>
              <a:rPr lang="en-US"/>
              <a:t>These people have built incredibly sophisticated mental models of their processes.</a:t>
            </a:r>
            <a:endParaRPr lang="en-GB"/>
          </a:p>
          <a:p>
            <a:r>
              <a:rPr lang="en-US"/>
              <a:t>They understand experience, exceptions, constraints and trade-offs.</a:t>
            </a:r>
            <a:endParaRPr lang="en-GB"/>
          </a:p>
          <a:p>
            <a:r>
              <a:rPr lang="en-US"/>
              <a:t>They know that when </a:t>
            </a:r>
            <a:r>
              <a:rPr lang="en-US" i="1"/>
              <a:t>these three things</a:t>
            </a:r>
            <a:r>
              <a:rPr lang="en-US"/>
              <a:t> happen together on a humid Tuesday afternoon, you don't do what the operating manual says—you do something slightly different.</a:t>
            </a:r>
            <a:endParaRPr lang="en-GB"/>
          </a:p>
          <a:p>
            <a:r>
              <a:rPr lang="en-US"/>
              <a:t>And much of that knowledge doesn't exist in the historian.</a:t>
            </a:r>
            <a:endParaRPr lang="en-GB"/>
          </a:p>
          <a:p>
            <a:r>
              <a:rPr lang="en-US"/>
              <a:t>It isn't in the ERP system.</a:t>
            </a:r>
            <a:endParaRPr lang="en-GB"/>
          </a:p>
          <a:p>
            <a:r>
              <a:rPr lang="en-US"/>
              <a:t>It isn't in a database.</a:t>
            </a:r>
            <a:endParaRPr lang="en-GB"/>
          </a:p>
          <a:p>
            <a:r>
              <a:rPr lang="en-US" b="1"/>
              <a:t>It's in someone's head.</a:t>
            </a:r>
            <a:r>
              <a:rPr lang="en-US"/>
              <a:t>”</a:t>
            </a:r>
            <a:endParaRPr lang="en-GB"/>
          </a:p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4:45–5:45 — Pause. Anchor line. This changes the problem from simply training bigger models to teaching systems how work is actually done.</a:t>
            </a:r>
          </a:p>
          <a:p>
            <a:endParaRPr lang="en-GB"/>
          </a:p>
          <a:p>
            <a:r>
              <a:rPr lang="en-GB"/>
              <a:t>“And this leads to what I think is one of the really interesting differences between consumer AI and industrial AI.</a:t>
            </a:r>
          </a:p>
          <a:p>
            <a:r>
              <a:rPr lang="en-GB"/>
              <a:t>The Internet taught AI an extraordinary amount of </a:t>
            </a:r>
            <a:r>
              <a:rPr lang="en-GB" b="1"/>
              <a:t>everything humanity has written down</a:t>
            </a:r>
            <a:r>
              <a:rPr lang="en-GB"/>
              <a:t>.</a:t>
            </a:r>
          </a:p>
          <a:p>
            <a:r>
              <a:rPr lang="en-GB"/>
              <a:t>But industrial AI needs to learn something else:</a:t>
            </a:r>
          </a:p>
          <a:p>
            <a:r>
              <a:rPr lang="en-GB" b="1"/>
              <a:t>Everything our best operators never wrote down.</a:t>
            </a:r>
            <a:endParaRPr lang="en-GB"/>
          </a:p>
          <a:p>
            <a:r>
              <a:rPr lang="en-GB"/>
              <a:t>The tacit knowledge.</a:t>
            </a:r>
          </a:p>
          <a:p>
            <a:r>
              <a:rPr lang="en-GB"/>
              <a:t>The judgment.</a:t>
            </a:r>
          </a:p>
          <a:p>
            <a:r>
              <a:rPr lang="en-GB"/>
              <a:t>The things that somebody learned after twenty years of making thousands of decisions.</a:t>
            </a:r>
          </a:p>
          <a:p>
            <a:r>
              <a:rPr lang="en-GB"/>
              <a:t>And increasingly, we're asking whether that expertise can be transferred from people into machines.”</a:t>
            </a:r>
          </a:p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5:45–7:15 — We teach a new operator with examples, explanations, practice and correction. We are not cloning a person; we are transferring decision logic and combining it with data, physics, constraints and policy.</a:t>
            </a:r>
          </a:p>
          <a:p>
            <a:endParaRPr lang="en-GB"/>
          </a:p>
          <a:p>
            <a:r>
              <a:rPr lang="en-US"/>
              <a:t>“One way of thinking about this is surprisingly simple.</a:t>
            </a:r>
            <a:endParaRPr lang="en-GB"/>
          </a:p>
          <a:p>
            <a:r>
              <a:rPr lang="en-US"/>
              <a:t>How would we teach a new human operator?</a:t>
            </a:r>
            <a:endParaRPr lang="en-GB"/>
          </a:p>
          <a:p>
            <a:r>
              <a:rPr lang="en-US"/>
              <a:t>We wouldn't give them ten years of historian data and say, ‘Good luck.’</a:t>
            </a:r>
            <a:endParaRPr lang="en-GB"/>
          </a:p>
          <a:p>
            <a:r>
              <a:rPr lang="en-US"/>
              <a:t>We'd show them.</a:t>
            </a:r>
            <a:endParaRPr lang="en-GB"/>
          </a:p>
          <a:p>
            <a:r>
              <a:rPr lang="en-US"/>
              <a:t>We'd explain why we made particular decisions.</a:t>
            </a:r>
            <a:endParaRPr lang="en-GB"/>
          </a:p>
          <a:p>
            <a:r>
              <a:rPr lang="en-US"/>
              <a:t>We'd let them practice.</a:t>
            </a:r>
            <a:endParaRPr lang="en-GB"/>
          </a:p>
          <a:p>
            <a:r>
              <a:rPr lang="en-US"/>
              <a:t>They'd make mistakes.</a:t>
            </a:r>
            <a:endParaRPr lang="en-GB"/>
          </a:p>
          <a:p>
            <a:r>
              <a:rPr lang="en-US"/>
              <a:t>We'd correct them.</a:t>
            </a:r>
            <a:endParaRPr lang="en-GB"/>
          </a:p>
          <a:p>
            <a:r>
              <a:rPr lang="en-US"/>
              <a:t>And over time, they'd encounter more situations and become increasingly competent.</a:t>
            </a:r>
            <a:endParaRPr lang="en-GB"/>
          </a:p>
          <a:p>
            <a:r>
              <a:rPr lang="en-US"/>
              <a:t>I think there's a really interesting idea emerging in Industrial AI around doing something analogous with machines.</a:t>
            </a:r>
            <a:endParaRPr lang="en-GB"/>
          </a:p>
          <a:p>
            <a:r>
              <a:rPr lang="en-US" b="1"/>
              <a:t>Show. Explain. Practice. Correct.</a:t>
            </a:r>
            <a:endParaRPr lang="en-GB"/>
          </a:p>
          <a:p>
            <a:r>
              <a:rPr lang="en-US"/>
              <a:t>The objective isn't to create a digital copy of Dave or Maria.</a:t>
            </a:r>
            <a:endParaRPr lang="en-GB"/>
          </a:p>
          <a:p>
            <a:r>
              <a:rPr lang="en-US"/>
              <a:t>It's to capture the </a:t>
            </a:r>
            <a:r>
              <a:rPr lang="en-US" b="1"/>
              <a:t>decision logic behind their expertise</a:t>
            </a:r>
            <a:r>
              <a:rPr lang="en-US"/>
              <a:t> and combine that with everything machines are good at—data, computation, consistency and scale.”</a:t>
            </a:r>
            <a:endParaRPr lang="en-GB"/>
          </a:p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7:15–8:45 — Plants already operate through teams balancing quality, energy, throughput, safety and maintenance. Agentic systems can mirror that structure.</a:t>
            </a:r>
          </a:p>
          <a:p>
            <a:endParaRPr lang="en-GB"/>
          </a:p>
          <a:p>
            <a:r>
              <a:rPr lang="en-US"/>
              <a:t>“And I also don't think the future factory is going to be controlled by one enormous omniscient AI.</a:t>
            </a:r>
            <a:endParaRPr lang="en-GB"/>
          </a:p>
          <a:p>
            <a:r>
              <a:rPr lang="en-US"/>
              <a:t>Factories don't work like that today.</a:t>
            </a:r>
            <a:endParaRPr lang="en-GB"/>
          </a:p>
          <a:p>
            <a:r>
              <a:rPr lang="en-US"/>
              <a:t>They're operated by teams of specialists.</a:t>
            </a:r>
            <a:endParaRPr lang="en-GB"/>
          </a:p>
          <a:p>
            <a:r>
              <a:rPr lang="en-US"/>
              <a:t>Someone cares about quality.</a:t>
            </a:r>
            <a:endParaRPr lang="en-GB"/>
          </a:p>
          <a:p>
            <a:r>
              <a:rPr lang="en-US"/>
              <a:t>Someone cares about throughput.</a:t>
            </a:r>
            <a:endParaRPr lang="en-GB"/>
          </a:p>
          <a:p>
            <a:r>
              <a:rPr lang="en-US"/>
              <a:t>Someone cares about energy.</a:t>
            </a:r>
            <a:endParaRPr lang="en-GB"/>
          </a:p>
          <a:p>
            <a:r>
              <a:rPr lang="en-US"/>
              <a:t>Someone cares about maintenance.</a:t>
            </a:r>
            <a:endParaRPr lang="en-GB"/>
          </a:p>
          <a:p>
            <a:r>
              <a:rPr lang="en-US"/>
              <a:t>And somebody has to balance all of those objectives while respecting safety and process constraints.</a:t>
            </a:r>
            <a:endParaRPr lang="en-GB"/>
          </a:p>
          <a:p>
            <a:r>
              <a:rPr lang="en-US"/>
              <a:t>I think autonomous industrial systems will increasingly look similar.</a:t>
            </a:r>
            <a:endParaRPr lang="en-GB"/>
          </a:p>
          <a:p>
            <a:r>
              <a:rPr lang="en-US" b="1"/>
              <a:t>Teams of specialized agents</a:t>
            </a:r>
            <a:r>
              <a:rPr lang="en-US"/>
              <a:t>, each understanding a particular objective or aspect of the process, coordinating their decisions around a common operating goal.</a:t>
            </a:r>
            <a:endParaRPr lang="en-GB"/>
          </a:p>
          <a:p>
            <a:r>
              <a:rPr lang="en-US"/>
              <a:t>Less like one giant brain.</a:t>
            </a:r>
            <a:endParaRPr lang="en-GB"/>
          </a:p>
          <a:p>
            <a:r>
              <a:rPr lang="en-US"/>
              <a:t>More like a very effective operating team.”</a:t>
            </a:r>
            <a:endParaRPr lang="en-GB"/>
          </a:p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8:45–10:15 — Simulation lets agents explore, fail cheaply, experience rare conditions and build evidence before production. Deployment should not be the experiment.</a:t>
            </a:r>
          </a:p>
          <a:p>
            <a:endParaRPr lang="en-GB"/>
          </a:p>
          <a:p>
            <a:r>
              <a:rPr lang="en-GB"/>
              <a:t>“But now we encounter a fairly obvious problem.</a:t>
            </a:r>
          </a:p>
          <a:p>
            <a:r>
              <a:rPr lang="en-GB"/>
              <a:t>Where do we let these agents learn?</a:t>
            </a:r>
          </a:p>
          <a:p>
            <a:r>
              <a:rPr lang="en-GB"/>
              <a:t>Because a production facility is a terrible classroom.</a:t>
            </a:r>
          </a:p>
          <a:p>
            <a:r>
              <a:rPr lang="en-GB"/>
              <a:t>We wouldn't train a commercial pilot by giving them a 787 full of passengers and saying:</a:t>
            </a:r>
          </a:p>
          <a:p>
            <a:r>
              <a:rPr lang="en-GB" i="1"/>
              <a:t>‘Go experiment.’</a:t>
            </a:r>
            <a:endParaRPr lang="en-GB"/>
          </a:p>
          <a:p>
            <a:r>
              <a:rPr lang="en-GB"/>
              <a:t>We give them a flight simulator.</a:t>
            </a:r>
          </a:p>
          <a:p>
            <a:r>
              <a:rPr lang="en-GB"/>
              <a:t>They experience engine failures.</a:t>
            </a:r>
          </a:p>
          <a:p>
            <a:r>
              <a:rPr lang="en-GB"/>
              <a:t>Bad weather.</a:t>
            </a:r>
          </a:p>
          <a:p>
            <a:r>
              <a:rPr lang="en-GB"/>
              <a:t>Unusual situations.</a:t>
            </a:r>
          </a:p>
          <a:p>
            <a:r>
              <a:rPr lang="en-GB"/>
              <a:t>They make mistakes.</a:t>
            </a:r>
          </a:p>
          <a:p>
            <a:r>
              <a:rPr lang="en-GB"/>
              <a:t>They can crash.</a:t>
            </a:r>
          </a:p>
          <a:p>
            <a:r>
              <a:rPr lang="en-GB"/>
              <a:t>And then they do it again.</a:t>
            </a:r>
          </a:p>
          <a:p>
            <a:r>
              <a:rPr lang="en-GB"/>
              <a:t>Industrial AI needs the equivalent.</a:t>
            </a:r>
          </a:p>
          <a:p>
            <a:r>
              <a:rPr lang="en-GB"/>
              <a:t>Digital twins and simulation can become </a:t>
            </a:r>
            <a:r>
              <a:rPr lang="en-GB" b="1"/>
              <a:t>flight simulators for autonomous systems</a:t>
            </a:r>
            <a:r>
              <a:rPr lang="en-GB"/>
              <a:t>—places where agents can make thousands of decisions, experience situations that rarely occur in production, fail safely and learn the consequences.”</a:t>
            </a:r>
          </a:p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10:15–11:15 — Central question. Pause. Trust cannot be a marketing claim or model benchmark. Competence must be demonstrated against operating scenarios, constraints, failure modes and objectives.</a:t>
            </a:r>
          </a:p>
          <a:p>
            <a:endParaRPr lang="en-GB"/>
          </a:p>
          <a:p>
            <a:r>
              <a:rPr lang="en-US"/>
              <a:t>“And that leads to what I think may be one of the most important questions we're going to have to answer as an industry.</a:t>
            </a:r>
            <a:endParaRPr lang="en-GB"/>
          </a:p>
          <a:p>
            <a:r>
              <a:rPr lang="en-US" b="1"/>
              <a:t>Before an AI is allowed to control something that matters, how does it prove that it is ready?</a:t>
            </a:r>
            <a:endParaRPr lang="en-GB"/>
          </a:p>
          <a:p>
            <a:r>
              <a:rPr lang="en-US"/>
              <a:t>Because saying a model is 97 percent accurate isn't enough.</a:t>
            </a:r>
            <a:endParaRPr lang="en-GB"/>
          </a:p>
          <a:p>
            <a:r>
              <a:rPr lang="en-US"/>
              <a:t>A benchmark isn't enough.</a:t>
            </a:r>
            <a:endParaRPr lang="en-GB"/>
          </a:p>
          <a:p>
            <a:r>
              <a:rPr lang="en-US"/>
              <a:t>And ‘the vendor says it's safe’ certainly isn't enough.</a:t>
            </a:r>
            <a:endParaRPr lang="en-GB"/>
          </a:p>
          <a:p>
            <a:r>
              <a:rPr lang="en-US"/>
              <a:t>If an AI is going to influence a chemical process, an energy system, a production line or critical infrastructure, we need evidence that it can operate competently within that environment.</a:t>
            </a:r>
            <a:endParaRPr lang="en-GB"/>
          </a:p>
          <a:p>
            <a:r>
              <a:rPr lang="en-US"/>
              <a:t>Autonomy has to be </a:t>
            </a:r>
            <a:r>
              <a:rPr lang="en-US" b="1"/>
              <a:t>earned</a:t>
            </a:r>
            <a:r>
              <a:rPr lang="en-US"/>
              <a:t>.”</a:t>
            </a:r>
            <a:endParaRPr lang="en-GB"/>
          </a:p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9/8/26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9/8/26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9/8/26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9/8/26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9/8/26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9/8/26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9/8/26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svg"/><Relationship Id="rId5" Type="http://schemas.openxmlformats.org/officeDocument/2006/relationships/image" Target="../media/image6.png"/><Relationship Id="rId4" Type="http://schemas.openxmlformats.org/officeDocument/2006/relationships/image" Target="../media/image5.sv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5" Type="http://schemas.microsoft.com/office/2007/relationships/hdphoto" Target="../media/hdphoto1.wdp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mountain range with a black background&#10;&#10;AI-generated content may be incorrect.">
            <a:extLst>
              <a:ext uri="{FF2B5EF4-FFF2-40B4-BE49-F238E27FC236}">
                <a16:creationId xmlns:a16="http://schemas.microsoft.com/office/drawing/2014/main" id="{F76DF874-EDD1-C7B0-2749-56260F570AF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-6103" r="2734" b="23311"/>
          <a:stretch>
            <a:fillRect/>
          </a:stretch>
        </p:blipFill>
        <p:spPr>
          <a:xfrm>
            <a:off x="-78059" y="292059"/>
            <a:ext cx="12270059" cy="6565942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85800" y="1234440"/>
            <a:ext cx="6650410" cy="1323439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4000" b="1">
                <a:solidFill>
                  <a:srgbClr val="F5F7F9"/>
                </a:solidFill>
                <a:latin typeface="Aptos"/>
              </a:rPr>
              <a:t>FROM CONNECTED THINGS
TO THINKING SYSTEMS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13232" y="2618750"/>
            <a:ext cx="3635291" cy="5232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2800" b="0">
                <a:solidFill>
                  <a:srgbClr val="46D6AD"/>
                </a:solidFill>
                <a:latin typeface="Aptos"/>
              </a:rPr>
              <a:t>The next chapter of IoT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13232" y="3595914"/>
            <a:ext cx="5382768" cy="1815882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l"/>
            <a:r>
              <a:rPr sz="2800" b="0">
                <a:solidFill>
                  <a:schemeClr val="bg1"/>
                </a:solidFill>
                <a:latin typeface="Aptos"/>
              </a:rPr>
              <a:t>Alistair Fulton</a:t>
            </a:r>
            <a:endParaRPr lang="en-US" sz="2800" b="0">
              <a:solidFill>
                <a:schemeClr val="bg1"/>
              </a:solidFill>
              <a:latin typeface="Aptos"/>
            </a:endParaRPr>
          </a:p>
          <a:p>
            <a:r>
              <a:rPr lang="en-US" sz="2400">
                <a:solidFill>
                  <a:schemeClr val="bg1"/>
                </a:solidFill>
                <a:latin typeface="Aptos"/>
              </a:rPr>
              <a:t>CEO, AMESA</a:t>
            </a:r>
          </a:p>
          <a:p>
            <a:r>
              <a:rPr lang="en-US" sz="2400">
                <a:solidFill>
                  <a:schemeClr val="bg1"/>
                </a:solidFill>
                <a:latin typeface="Aptos"/>
              </a:rPr>
              <a:t>Partner, Momenta Ventures</a:t>
            </a:r>
            <a:r>
              <a:rPr lang="en-US">
                <a:solidFill>
                  <a:srgbClr val="A5AEBA"/>
                </a:solidFill>
                <a:latin typeface="Aptos"/>
              </a:rPr>
              <a:t> </a:t>
            </a:r>
          </a:p>
          <a:p>
            <a:pPr algn="l"/>
            <a:endParaRPr lang="en-US" b="0">
              <a:solidFill>
                <a:srgbClr val="A5AEBA"/>
              </a:solidFill>
              <a:latin typeface="Aptos"/>
            </a:endParaRPr>
          </a:p>
          <a:p>
            <a:pPr algn="l"/>
            <a:r>
              <a:rPr b="0">
                <a:solidFill>
                  <a:srgbClr val="A5AEBA"/>
                </a:solidFill>
                <a:latin typeface="Aptos"/>
              </a:rPr>
              <a:t>The Things Conference </a:t>
            </a:r>
            <a:r>
              <a:rPr lang="en-GB">
                <a:solidFill>
                  <a:srgbClr val="A5AEBA"/>
                </a:solidFill>
                <a:latin typeface="Aptos"/>
              </a:rPr>
              <a:t>2026</a:t>
            </a:r>
            <a:endParaRPr lang="en-GB" b="0">
              <a:solidFill>
                <a:srgbClr val="A5AEBA"/>
              </a:solidFill>
              <a:latin typeface="Aptos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F615DD38-44A9-5B3A-BD05-EC9DDDF35C8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239456" y="6244683"/>
            <a:ext cx="1714650" cy="279488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8A583A40-59E2-F99E-138B-050AFB3875C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1604" y="5693434"/>
            <a:ext cx="1135811" cy="1107057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D1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640080" y="365760"/>
            <a:ext cx="10058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100" b="1">
                <a:solidFill>
                  <a:srgbClr val="46D6AD"/>
                </a:solidFill>
                <a:latin typeface="Aptos"/>
              </a:rPr>
              <a:t>PROGRESSIVE AUTONOMY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731520"/>
            <a:ext cx="10677667" cy="707886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4000" b="1" dirty="0">
                <a:solidFill>
                  <a:srgbClr val="F5F7F9"/>
                </a:solidFill>
                <a:latin typeface="Aptos"/>
              </a:rPr>
              <a:t>Autonomy should be earned, not switched on</a:t>
            </a:r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88205186-A596-4152-6901-6EC5A53FBD5B}"/>
              </a:ext>
            </a:extLst>
          </p:cNvPr>
          <p:cNvGrpSpPr/>
          <p:nvPr/>
        </p:nvGrpSpPr>
        <p:grpSpPr>
          <a:xfrm>
            <a:off x="822960" y="1691640"/>
            <a:ext cx="9509760" cy="523220"/>
            <a:chOff x="822960" y="1691640"/>
            <a:chExt cx="9509760" cy="523220"/>
          </a:xfrm>
        </p:grpSpPr>
        <p:sp>
          <p:nvSpPr>
            <p:cNvPr id="5" name="TextBox 4"/>
            <p:cNvSpPr txBox="1"/>
            <p:nvPr/>
          </p:nvSpPr>
          <p:spPr>
            <a:xfrm>
              <a:off x="822960" y="1722418"/>
              <a:ext cx="514885" cy="461665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algn="l"/>
              <a:r>
                <a:rPr sz="2400" b="1" dirty="0">
                  <a:solidFill>
                    <a:srgbClr val="46D6AD"/>
                  </a:solidFill>
                  <a:latin typeface="Aptos"/>
                </a:rPr>
                <a:t>01</a:t>
              </a:r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1554480" y="1691640"/>
              <a:ext cx="1744773" cy="523220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algn="l"/>
              <a:r>
                <a:rPr sz="2800" b="1" dirty="0">
                  <a:solidFill>
                    <a:srgbClr val="F5F7F9"/>
                  </a:solidFill>
                  <a:latin typeface="Aptos"/>
                </a:rPr>
                <a:t>OBSERVE</a:t>
              </a: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4439412" y="1753195"/>
              <a:ext cx="2843535" cy="400110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algn="l"/>
              <a:r>
                <a:rPr sz="2000" b="0" dirty="0">
                  <a:solidFill>
                    <a:srgbClr val="A5AEBA"/>
                  </a:solidFill>
                  <a:latin typeface="Aptos"/>
                </a:rPr>
                <a:t>Understand the process</a:t>
              </a:r>
            </a:p>
          </p:txBody>
        </p:sp>
        <p:sp>
          <p:nvSpPr>
            <p:cNvPr id="8" name="Rectangle 7"/>
            <p:cNvSpPr/>
            <p:nvPr/>
          </p:nvSpPr>
          <p:spPr>
            <a:xfrm>
              <a:off x="9326880" y="1793230"/>
              <a:ext cx="1005840" cy="320040"/>
            </a:xfrm>
            <a:prstGeom prst="rect">
              <a:avLst/>
            </a:prstGeom>
            <a:solidFill>
              <a:srgbClr val="46D6AD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4359F226-3F6B-3F10-2D1B-F11AA2701827}"/>
              </a:ext>
            </a:extLst>
          </p:cNvPr>
          <p:cNvGrpSpPr/>
          <p:nvPr/>
        </p:nvGrpSpPr>
        <p:grpSpPr>
          <a:xfrm>
            <a:off x="822960" y="2700193"/>
            <a:ext cx="9966960" cy="523220"/>
            <a:chOff x="822960" y="2770632"/>
            <a:chExt cx="9966960" cy="523220"/>
          </a:xfrm>
        </p:grpSpPr>
        <p:sp>
          <p:nvSpPr>
            <p:cNvPr id="9" name="TextBox 8"/>
            <p:cNvSpPr txBox="1"/>
            <p:nvPr/>
          </p:nvSpPr>
          <p:spPr>
            <a:xfrm>
              <a:off x="822960" y="2801410"/>
              <a:ext cx="514885" cy="461665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algn="l"/>
              <a:r>
                <a:rPr sz="2400" b="1" dirty="0">
                  <a:solidFill>
                    <a:srgbClr val="46D6AD"/>
                  </a:solidFill>
                  <a:latin typeface="Aptos"/>
                </a:rPr>
                <a:t>02</a:t>
              </a: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1554480" y="2770632"/>
              <a:ext cx="2438040" cy="523220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algn="l"/>
              <a:r>
                <a:rPr sz="2800" b="1">
                  <a:solidFill>
                    <a:srgbClr val="F5F7F9"/>
                  </a:solidFill>
                  <a:latin typeface="Aptos"/>
                </a:rPr>
                <a:t>RECOMMEND</a:t>
              </a: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4439412" y="2832187"/>
              <a:ext cx="2933752" cy="400110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algn="l"/>
              <a:r>
                <a:rPr sz="2000" b="0">
                  <a:solidFill>
                    <a:srgbClr val="A5AEBA"/>
                  </a:solidFill>
                  <a:latin typeface="Aptos"/>
                </a:rPr>
                <a:t>Suggest operator actions</a:t>
              </a:r>
            </a:p>
          </p:txBody>
        </p:sp>
        <p:sp>
          <p:nvSpPr>
            <p:cNvPr id="12" name="Rectangle 11"/>
            <p:cNvSpPr/>
            <p:nvPr/>
          </p:nvSpPr>
          <p:spPr>
            <a:xfrm>
              <a:off x="9326880" y="2872222"/>
              <a:ext cx="1463040" cy="320040"/>
            </a:xfrm>
            <a:prstGeom prst="rect">
              <a:avLst/>
            </a:prstGeom>
            <a:solidFill>
              <a:srgbClr val="46D6AD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45F48597-05A8-D90B-E36E-53A91552DB64}"/>
              </a:ext>
            </a:extLst>
          </p:cNvPr>
          <p:cNvGrpSpPr/>
          <p:nvPr/>
        </p:nvGrpSpPr>
        <p:grpSpPr>
          <a:xfrm>
            <a:off x="822960" y="3708746"/>
            <a:ext cx="10424160" cy="523220"/>
            <a:chOff x="822960" y="3849624"/>
            <a:chExt cx="10424160" cy="523220"/>
          </a:xfrm>
        </p:grpSpPr>
        <p:sp>
          <p:nvSpPr>
            <p:cNvPr id="13" name="TextBox 12"/>
            <p:cNvSpPr txBox="1"/>
            <p:nvPr/>
          </p:nvSpPr>
          <p:spPr>
            <a:xfrm>
              <a:off x="822960" y="3880402"/>
              <a:ext cx="514885" cy="461665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algn="l"/>
              <a:r>
                <a:rPr sz="2400" b="1">
                  <a:solidFill>
                    <a:srgbClr val="46D6AD"/>
                  </a:solidFill>
                  <a:latin typeface="Aptos"/>
                </a:rPr>
                <a:t>03</a:t>
              </a: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1554480" y="3849624"/>
              <a:ext cx="2046138" cy="523220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algn="l"/>
              <a:r>
                <a:rPr sz="2800" b="1">
                  <a:solidFill>
                    <a:srgbClr val="F5F7F9"/>
                  </a:solidFill>
                  <a:latin typeface="Aptos"/>
                </a:rPr>
                <a:t>SUPERVISE</a:t>
              </a: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4439412" y="3911179"/>
              <a:ext cx="2925288" cy="400110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algn="l"/>
              <a:r>
                <a:rPr sz="2000" b="0">
                  <a:solidFill>
                    <a:srgbClr val="A5AEBA"/>
                  </a:solidFill>
                  <a:latin typeface="Aptos"/>
                </a:rPr>
                <a:t>Act with human approval</a:t>
              </a:r>
            </a:p>
          </p:txBody>
        </p:sp>
        <p:sp>
          <p:nvSpPr>
            <p:cNvPr id="16" name="Rectangle 15"/>
            <p:cNvSpPr/>
            <p:nvPr/>
          </p:nvSpPr>
          <p:spPr>
            <a:xfrm>
              <a:off x="9326880" y="3951214"/>
              <a:ext cx="1920240" cy="320040"/>
            </a:xfrm>
            <a:prstGeom prst="rect">
              <a:avLst/>
            </a:prstGeom>
            <a:solidFill>
              <a:srgbClr val="46D6AD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C808E0F1-C6E2-2FDD-32A8-0DA834941433}"/>
              </a:ext>
            </a:extLst>
          </p:cNvPr>
          <p:cNvGrpSpPr/>
          <p:nvPr/>
        </p:nvGrpSpPr>
        <p:grpSpPr>
          <a:xfrm>
            <a:off x="822960" y="4717298"/>
            <a:ext cx="10881360" cy="523220"/>
            <a:chOff x="822960" y="4928616"/>
            <a:chExt cx="10881360" cy="523220"/>
          </a:xfrm>
        </p:grpSpPr>
        <p:sp>
          <p:nvSpPr>
            <p:cNvPr id="17" name="TextBox 16"/>
            <p:cNvSpPr txBox="1"/>
            <p:nvPr/>
          </p:nvSpPr>
          <p:spPr>
            <a:xfrm>
              <a:off x="822960" y="4959394"/>
              <a:ext cx="514885" cy="461665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algn="l"/>
              <a:r>
                <a:rPr sz="2400" b="1">
                  <a:solidFill>
                    <a:srgbClr val="46D6AD"/>
                  </a:solidFill>
                  <a:latin typeface="Aptos"/>
                </a:rPr>
                <a:t>04</a:t>
              </a: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1554480" y="4928616"/>
              <a:ext cx="1811843" cy="523220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algn="l"/>
              <a:r>
                <a:rPr sz="2800" b="1" dirty="0">
                  <a:solidFill>
                    <a:srgbClr val="F5F7F9"/>
                  </a:solidFill>
                  <a:latin typeface="Aptos"/>
                </a:rPr>
                <a:t>CONTROL</a:t>
              </a: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4439412" y="4990171"/>
              <a:ext cx="3054041" cy="400110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algn="l"/>
              <a:r>
                <a:rPr sz="2000" b="0">
                  <a:solidFill>
                    <a:srgbClr val="A5AEBA"/>
                  </a:solidFill>
                  <a:latin typeface="Aptos"/>
                </a:rPr>
                <a:t>Act inside defined bounds</a:t>
              </a:r>
            </a:p>
          </p:txBody>
        </p:sp>
        <p:sp>
          <p:nvSpPr>
            <p:cNvPr id="20" name="Rectangle 19"/>
            <p:cNvSpPr/>
            <p:nvPr/>
          </p:nvSpPr>
          <p:spPr>
            <a:xfrm>
              <a:off x="9326880" y="5030206"/>
              <a:ext cx="2377440" cy="320040"/>
            </a:xfrm>
            <a:prstGeom prst="rect">
              <a:avLst/>
            </a:prstGeom>
            <a:solidFill>
              <a:srgbClr val="46D6AD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21" name="TextBox 20"/>
          <p:cNvSpPr txBox="1"/>
          <p:nvPr/>
        </p:nvSpPr>
        <p:spPr>
          <a:xfrm>
            <a:off x="804509" y="5897880"/>
            <a:ext cx="10552504" cy="707886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4000" b="1" dirty="0">
                <a:solidFill>
                  <a:srgbClr val="FFBE4C"/>
                </a:solidFill>
                <a:latin typeface="Aptos"/>
              </a:rPr>
              <a:t>Trust grows with demonstrated competence.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11338560" y="6400800"/>
            <a:ext cx="36576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900" b="1">
                <a:solidFill>
                  <a:srgbClr val="A5AEBA"/>
                </a:solidFill>
                <a:latin typeface="Aptos"/>
              </a:rPr>
              <a:t>10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D1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640080" y="365760"/>
            <a:ext cx="10058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100" b="1">
                <a:solidFill>
                  <a:srgbClr val="46D6AD"/>
                </a:solidFill>
                <a:latin typeface="Aptos"/>
              </a:rPr>
              <a:t>GOVERNANCE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731520"/>
            <a:ext cx="11057707" cy="5847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3200" b="1">
                <a:solidFill>
                  <a:srgbClr val="F5F7F9"/>
                </a:solidFill>
                <a:latin typeface="Aptos"/>
              </a:rPr>
              <a:t>Intelligence without constraints is not industrial autonomy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594360" y="2057400"/>
            <a:ext cx="1965960" cy="1417320"/>
          </a:xfrm>
          <a:prstGeom prst="roundRect">
            <a:avLst/>
          </a:prstGeom>
          <a:solidFill>
            <a:srgbClr val="141920"/>
          </a:solidFill>
          <a:ln>
            <a:solidFill>
              <a:srgbClr val="46D6A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692482" y="2503072"/>
            <a:ext cx="1769716" cy="40011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2000" b="1" dirty="0">
                <a:solidFill>
                  <a:srgbClr val="46D6AD"/>
                </a:solidFill>
                <a:latin typeface="Aptos"/>
              </a:rPr>
              <a:t>BOUNDARIES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7336" y="2945561"/>
            <a:ext cx="1900007" cy="3231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1500" b="0" dirty="0">
                <a:solidFill>
                  <a:schemeClr val="bg1"/>
                </a:solidFill>
                <a:latin typeface="Aptos"/>
              </a:rPr>
              <a:t>What may it change?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2880360" y="2057400"/>
            <a:ext cx="1965960" cy="1417320"/>
          </a:xfrm>
          <a:prstGeom prst="roundRect">
            <a:avLst/>
          </a:prstGeom>
          <a:solidFill>
            <a:srgbClr val="141920"/>
          </a:solidFill>
          <a:ln>
            <a:solidFill>
              <a:srgbClr val="46D6A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2851910" y="2503072"/>
            <a:ext cx="2022862" cy="40011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2000" b="1">
                <a:solidFill>
                  <a:srgbClr val="46D6AD"/>
                </a:solidFill>
                <a:latin typeface="Aptos"/>
              </a:rPr>
              <a:t>OBSERVABILITY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985087" y="2945561"/>
            <a:ext cx="1756506" cy="3231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1500" b="0">
                <a:solidFill>
                  <a:schemeClr val="bg1"/>
                </a:solidFill>
                <a:latin typeface="Aptos"/>
              </a:rPr>
              <a:t>Why that decision?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166360" y="2057400"/>
            <a:ext cx="1965960" cy="1417320"/>
          </a:xfrm>
          <a:prstGeom prst="roundRect">
            <a:avLst/>
          </a:prstGeom>
          <a:solidFill>
            <a:srgbClr val="141920"/>
          </a:solidFill>
          <a:ln>
            <a:solidFill>
              <a:srgbClr val="46D6A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TextBox 11"/>
          <p:cNvSpPr txBox="1"/>
          <p:nvPr/>
        </p:nvSpPr>
        <p:spPr>
          <a:xfrm>
            <a:off x="5225401" y="2503072"/>
            <a:ext cx="1847878" cy="40011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2000" b="1">
                <a:solidFill>
                  <a:srgbClr val="46D6AD"/>
                </a:solidFill>
                <a:latin typeface="Aptos"/>
              </a:rPr>
              <a:t>PROVENANCE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204691" y="2945561"/>
            <a:ext cx="1889299" cy="3231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1500" b="0">
                <a:solidFill>
                  <a:schemeClr val="bg1"/>
                </a:solidFill>
                <a:latin typeface="Aptos"/>
              </a:rPr>
              <a:t>Which model acted?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7452360" y="2057400"/>
            <a:ext cx="1965960" cy="1417320"/>
          </a:xfrm>
          <a:prstGeom prst="roundRect">
            <a:avLst/>
          </a:prstGeom>
          <a:solidFill>
            <a:srgbClr val="141920"/>
          </a:solidFill>
          <a:ln>
            <a:solidFill>
              <a:srgbClr val="46D6A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TextBox 14"/>
          <p:cNvSpPr txBox="1"/>
          <p:nvPr/>
        </p:nvSpPr>
        <p:spPr>
          <a:xfrm>
            <a:off x="7733641" y="2503072"/>
            <a:ext cx="1403398" cy="40011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2000" b="1">
                <a:solidFill>
                  <a:srgbClr val="46D6AD"/>
                </a:solidFill>
                <a:latin typeface="Aptos"/>
              </a:rPr>
              <a:t>OVERRIDE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7653748" y="2945561"/>
            <a:ext cx="1563184" cy="3231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1500" b="0">
                <a:solidFill>
                  <a:schemeClr val="bg1"/>
                </a:solidFill>
                <a:latin typeface="Aptos"/>
              </a:rPr>
              <a:t>Who can stop it?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9738360" y="2057400"/>
            <a:ext cx="1965960" cy="1417320"/>
          </a:xfrm>
          <a:prstGeom prst="roundRect">
            <a:avLst/>
          </a:prstGeom>
          <a:solidFill>
            <a:srgbClr val="141920"/>
          </a:solidFill>
          <a:ln>
            <a:solidFill>
              <a:srgbClr val="FFBE4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8" name="TextBox 17"/>
          <p:cNvSpPr txBox="1"/>
          <p:nvPr/>
        </p:nvSpPr>
        <p:spPr>
          <a:xfrm>
            <a:off x="10269902" y="2503072"/>
            <a:ext cx="902876" cy="40011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2000" b="1">
                <a:solidFill>
                  <a:srgbClr val="FFBE4C"/>
                </a:solidFill>
                <a:latin typeface="Aptos"/>
              </a:rPr>
              <a:t>AUDIT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9697277" y="2945561"/>
            <a:ext cx="2048125" cy="3231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1500" b="0">
                <a:solidFill>
                  <a:schemeClr val="bg1"/>
                </a:solidFill>
                <a:latin typeface="Aptos"/>
              </a:rPr>
              <a:t>Can we reconstruct it?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2085147" y="4434840"/>
            <a:ext cx="7991227" cy="107721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3200" b="1">
                <a:solidFill>
                  <a:srgbClr val="FFC000"/>
                </a:solidFill>
                <a:latin typeface="Aptos"/>
              </a:rPr>
              <a:t>Governance is not the brake on autonomy.
It is what makes autonomy deployable.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1338560" y="6400800"/>
            <a:ext cx="36576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900" b="1">
                <a:solidFill>
                  <a:srgbClr val="A5AEBA"/>
                </a:solidFill>
                <a:latin typeface="Aptos"/>
              </a:rPr>
              <a:t>11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D1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640080" y="365760"/>
            <a:ext cx="10058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100" b="1">
                <a:solidFill>
                  <a:srgbClr val="46D6AD"/>
                </a:solidFill>
                <a:latin typeface="Aptos"/>
              </a:rPr>
              <a:t>PUTTING IT TOGETHER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731520"/>
            <a:ext cx="8749383" cy="707886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4000" b="1">
                <a:solidFill>
                  <a:srgbClr val="F5F7F9"/>
                </a:solidFill>
                <a:latin typeface="Aptos"/>
              </a:rPr>
              <a:t>The architecture of a thinking system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548640" y="2194560"/>
            <a:ext cx="1965960" cy="1325880"/>
          </a:xfrm>
          <a:prstGeom prst="roundRect">
            <a:avLst/>
          </a:prstGeom>
          <a:solidFill>
            <a:srgbClr val="141920"/>
          </a:solidFill>
          <a:ln>
            <a:solidFill>
              <a:srgbClr val="589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889457" y="2628300"/>
            <a:ext cx="1284327" cy="5232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2800" b="1" dirty="0">
                <a:solidFill>
                  <a:srgbClr val="5897FF"/>
                </a:solidFill>
                <a:latin typeface="Aptos"/>
              </a:rPr>
              <a:t>SENSE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94156" y="3069464"/>
            <a:ext cx="2074928" cy="33855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1600" b="0" dirty="0">
                <a:solidFill>
                  <a:schemeClr val="bg1"/>
                </a:solidFill>
                <a:latin typeface="Aptos"/>
              </a:rPr>
              <a:t>IoT + operational data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514600" y="2698804"/>
            <a:ext cx="36576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2000" b="1">
                <a:solidFill>
                  <a:srgbClr val="A5AEBA"/>
                </a:solidFill>
                <a:latin typeface="Aptos"/>
              </a:rPr>
              <a:t>→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2880360" y="2194560"/>
            <a:ext cx="1965960" cy="1325880"/>
          </a:xfrm>
          <a:prstGeom prst="roundRect">
            <a:avLst/>
          </a:prstGeom>
          <a:solidFill>
            <a:srgbClr val="141920"/>
          </a:solidFill>
          <a:ln>
            <a:solidFill>
              <a:srgbClr val="46D6A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3212746" y="2628300"/>
            <a:ext cx="1301190" cy="5232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2800" b="1">
                <a:solidFill>
                  <a:srgbClr val="46D6AD"/>
                </a:solidFill>
                <a:latin typeface="Aptos"/>
              </a:rPr>
              <a:t>TEACH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015928" y="3069464"/>
            <a:ext cx="1694824" cy="33855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1600" b="0">
                <a:solidFill>
                  <a:schemeClr val="bg1"/>
                </a:solidFill>
                <a:latin typeface="Aptos"/>
              </a:rPr>
              <a:t>Human expertise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846320" y="2698804"/>
            <a:ext cx="36576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2000" b="1">
                <a:solidFill>
                  <a:srgbClr val="A5AEBA"/>
                </a:solidFill>
                <a:latin typeface="Aptos"/>
              </a:rPr>
              <a:t>→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212079" y="2194560"/>
            <a:ext cx="1965960" cy="1325880"/>
          </a:xfrm>
          <a:prstGeom prst="roundRect">
            <a:avLst/>
          </a:prstGeom>
          <a:solidFill>
            <a:srgbClr val="141920"/>
          </a:solidFill>
          <a:ln>
            <a:solidFill>
              <a:srgbClr val="FFBE4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TextBox 13"/>
          <p:cNvSpPr txBox="1"/>
          <p:nvPr/>
        </p:nvSpPr>
        <p:spPr>
          <a:xfrm>
            <a:off x="5275994" y="2628300"/>
            <a:ext cx="1838132" cy="5232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2800" b="1">
                <a:solidFill>
                  <a:srgbClr val="FFBE4C"/>
                </a:solidFill>
                <a:latin typeface="Aptos"/>
              </a:rPr>
              <a:t>PRACTICE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309336" y="3069464"/>
            <a:ext cx="1771447" cy="33855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1600" b="0">
                <a:solidFill>
                  <a:schemeClr val="bg1"/>
                </a:solidFill>
                <a:latin typeface="Aptos"/>
              </a:rPr>
              <a:t>Simulation / twins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7178040" y="2698804"/>
            <a:ext cx="36576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2000" b="1">
                <a:solidFill>
                  <a:srgbClr val="A5AEBA"/>
                </a:solidFill>
                <a:latin typeface="Aptos"/>
              </a:rPr>
              <a:t>→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7543800" y="2194560"/>
            <a:ext cx="1965960" cy="1325880"/>
          </a:xfrm>
          <a:prstGeom prst="roundRect">
            <a:avLst/>
          </a:prstGeom>
          <a:solidFill>
            <a:srgbClr val="141920"/>
          </a:solidFill>
          <a:ln>
            <a:solidFill>
              <a:srgbClr val="46D6A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8" name="TextBox 17"/>
          <p:cNvSpPr txBox="1"/>
          <p:nvPr/>
        </p:nvSpPr>
        <p:spPr>
          <a:xfrm>
            <a:off x="7798216" y="2628300"/>
            <a:ext cx="1457130" cy="5232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2800" b="1">
                <a:solidFill>
                  <a:srgbClr val="46D6AD"/>
                </a:solidFill>
                <a:latin typeface="Aptos"/>
              </a:rPr>
              <a:t>DECIDE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7609188" y="3069464"/>
            <a:ext cx="1835182" cy="33855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1600" b="0">
                <a:solidFill>
                  <a:schemeClr val="bg1"/>
                </a:solidFill>
                <a:latin typeface="Aptos"/>
              </a:rPr>
              <a:t>Specialized agents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9509760" y="2698804"/>
            <a:ext cx="36576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2000" b="1">
                <a:solidFill>
                  <a:srgbClr val="A5AEBA"/>
                </a:solidFill>
                <a:latin typeface="Aptos"/>
              </a:rPr>
              <a:t>→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9875519" y="2194560"/>
            <a:ext cx="1965960" cy="1325880"/>
          </a:xfrm>
          <a:prstGeom prst="roundRect">
            <a:avLst/>
          </a:prstGeom>
          <a:solidFill>
            <a:srgbClr val="141920"/>
          </a:solidFill>
          <a:ln>
            <a:solidFill>
              <a:srgbClr val="FFBE4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2" name="TextBox 21"/>
          <p:cNvSpPr txBox="1"/>
          <p:nvPr/>
        </p:nvSpPr>
        <p:spPr>
          <a:xfrm>
            <a:off x="10444124" y="2628300"/>
            <a:ext cx="828753" cy="5232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2800" b="1">
                <a:solidFill>
                  <a:srgbClr val="FFBE4C"/>
                </a:solidFill>
                <a:latin typeface="Aptos"/>
              </a:rPr>
              <a:t>ACT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10026188" y="3069464"/>
            <a:ext cx="1664623" cy="33855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1600" b="0">
                <a:solidFill>
                  <a:schemeClr val="bg1"/>
                </a:solidFill>
                <a:latin typeface="Aptos"/>
              </a:rPr>
              <a:t>Bounded control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893283" y="4343400"/>
            <a:ext cx="10374956" cy="4616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2400" b="1" dirty="0">
                <a:solidFill>
                  <a:srgbClr val="FFC000"/>
                </a:solidFill>
                <a:latin typeface="Aptos"/>
              </a:rPr>
              <a:t>This is the shift from connected infrastructure to operational intelligence.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1338560" y="6400800"/>
            <a:ext cx="36576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900" b="1">
                <a:solidFill>
                  <a:srgbClr val="A5AEBA"/>
                </a:solidFill>
                <a:latin typeface="Aptos"/>
              </a:rPr>
              <a:t>12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D1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640080" y="365760"/>
            <a:ext cx="10058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100" b="1">
                <a:solidFill>
                  <a:srgbClr val="46D6AD"/>
                </a:solidFill>
                <a:latin typeface="Aptos"/>
              </a:rPr>
              <a:t>IMPLICATIONS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731520"/>
            <a:ext cx="8183779" cy="707886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4000" b="1" dirty="0">
                <a:solidFill>
                  <a:srgbClr val="F5F7F9"/>
                </a:solidFill>
                <a:latin typeface="Aptos"/>
              </a:rPr>
              <a:t>What changes for the IoT industry?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777240" y="1737360"/>
            <a:ext cx="5074920" cy="1417320"/>
          </a:xfrm>
          <a:prstGeom prst="roundRect">
            <a:avLst/>
          </a:prstGeom>
          <a:solidFill>
            <a:srgbClr val="141920"/>
          </a:solidFill>
          <a:ln>
            <a:solidFill>
              <a:srgbClr val="46D6A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1904122" y="2012075"/>
            <a:ext cx="2821157" cy="4616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2400" b="1">
                <a:solidFill>
                  <a:srgbClr val="46D6AD"/>
                </a:solidFill>
                <a:latin typeface="Aptos"/>
              </a:rPr>
              <a:t>DATA → DECISIONS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502377" y="2386980"/>
            <a:ext cx="3624647" cy="40011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2000" b="0" dirty="0">
                <a:solidFill>
                  <a:schemeClr val="bg1"/>
                </a:solidFill>
                <a:latin typeface="Aptos"/>
              </a:rPr>
              <a:t>Value moves beyond telemetry.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400800" y="1737360"/>
            <a:ext cx="5074920" cy="1417320"/>
          </a:xfrm>
          <a:prstGeom prst="roundRect">
            <a:avLst/>
          </a:prstGeom>
          <a:solidFill>
            <a:srgbClr val="141920"/>
          </a:solidFill>
          <a:ln>
            <a:solidFill>
              <a:srgbClr val="46D6A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7416593" y="2012075"/>
            <a:ext cx="3043334" cy="4616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2400" b="1">
                <a:solidFill>
                  <a:srgbClr val="46D6AD"/>
                </a:solidFill>
                <a:latin typeface="Aptos"/>
              </a:rPr>
              <a:t>DEVICES → SYSTEMS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348737" y="2386980"/>
            <a:ext cx="5179046" cy="40011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2000" b="0">
                <a:solidFill>
                  <a:schemeClr val="bg1"/>
                </a:solidFill>
                <a:latin typeface="Aptos"/>
              </a:rPr>
              <a:t>The unit of intelligence becomes the process.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777240" y="3703320"/>
            <a:ext cx="5074920" cy="1417320"/>
          </a:xfrm>
          <a:prstGeom prst="roundRect">
            <a:avLst/>
          </a:prstGeom>
          <a:solidFill>
            <a:srgbClr val="141920"/>
          </a:solidFill>
          <a:ln>
            <a:solidFill>
              <a:srgbClr val="FFBE4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TextBox 11"/>
          <p:cNvSpPr txBox="1"/>
          <p:nvPr/>
        </p:nvSpPr>
        <p:spPr>
          <a:xfrm>
            <a:off x="1888381" y="3978036"/>
            <a:ext cx="2852640" cy="4616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2400" b="1">
                <a:solidFill>
                  <a:srgbClr val="FFBE4C"/>
                </a:solidFill>
                <a:latin typeface="Aptos"/>
              </a:rPr>
              <a:t>MODELS → AGENTS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404690" y="4352940"/>
            <a:ext cx="3820020" cy="40011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2000" b="0">
                <a:solidFill>
                  <a:schemeClr val="bg1"/>
                </a:solidFill>
                <a:latin typeface="Aptos"/>
              </a:rPr>
              <a:t>Reasoning becomes operational.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6400800" y="3703320"/>
            <a:ext cx="5074920" cy="1417320"/>
          </a:xfrm>
          <a:prstGeom prst="roundRect">
            <a:avLst/>
          </a:prstGeom>
          <a:solidFill>
            <a:srgbClr val="141920"/>
          </a:solidFill>
          <a:ln>
            <a:solidFill>
              <a:srgbClr val="FFBE4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TextBox 14"/>
          <p:cNvSpPr txBox="1"/>
          <p:nvPr/>
        </p:nvSpPr>
        <p:spPr>
          <a:xfrm>
            <a:off x="7643772" y="3978036"/>
            <a:ext cx="2588978" cy="4616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2400" b="1">
                <a:solidFill>
                  <a:srgbClr val="FFBE4C"/>
                </a:solidFill>
                <a:latin typeface="Aptos"/>
              </a:rPr>
              <a:t>DEPLOY → PROVE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593099" y="4352940"/>
            <a:ext cx="4690323" cy="40011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2000" b="0">
                <a:solidFill>
                  <a:schemeClr val="bg1"/>
                </a:solidFill>
                <a:latin typeface="Aptos"/>
              </a:rPr>
              <a:t>Simulation becomes part of the lifecycle.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1338560" y="6400800"/>
            <a:ext cx="36576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900" b="1">
                <a:solidFill>
                  <a:srgbClr val="A5AEBA"/>
                </a:solidFill>
                <a:latin typeface="Aptos"/>
              </a:rPr>
              <a:t>13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D1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8963985E-91E4-A679-391E-8F1445A24F1D}"/>
              </a:ext>
            </a:extLst>
          </p:cNvPr>
          <p:cNvGrpSpPr/>
          <p:nvPr/>
        </p:nvGrpSpPr>
        <p:grpSpPr>
          <a:xfrm>
            <a:off x="914400" y="1113181"/>
            <a:ext cx="6847273" cy="769441"/>
            <a:chOff x="914400" y="914400"/>
            <a:chExt cx="6847273" cy="769441"/>
          </a:xfrm>
        </p:grpSpPr>
        <p:sp>
          <p:nvSpPr>
            <p:cNvPr id="3" name="TextBox 2"/>
            <p:cNvSpPr txBox="1"/>
            <p:nvPr/>
          </p:nvSpPr>
          <p:spPr>
            <a:xfrm>
              <a:off x="914400" y="1006733"/>
              <a:ext cx="3408049" cy="584775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algn="l"/>
              <a:r>
                <a:rPr lang="en-GB" sz="3200" b="0" dirty="0">
                  <a:solidFill>
                    <a:schemeClr val="bg1"/>
                  </a:solidFill>
                  <a:latin typeface="Aptos"/>
                </a:rPr>
                <a:t>IoT gave machines</a:t>
              </a:r>
            </a:p>
          </p:txBody>
        </p:sp>
        <p:sp>
          <p:nvSpPr>
            <p:cNvPr id="4" name="TextBox 3"/>
            <p:cNvSpPr txBox="1"/>
            <p:nvPr/>
          </p:nvSpPr>
          <p:spPr>
            <a:xfrm>
              <a:off x="5340626" y="914400"/>
              <a:ext cx="2421047" cy="769441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algn="l"/>
              <a:r>
                <a:rPr sz="4400" b="1" dirty="0">
                  <a:solidFill>
                    <a:srgbClr val="5897FF"/>
                  </a:solidFill>
                  <a:latin typeface="Aptos"/>
                </a:rPr>
                <a:t>SENSES.</a:t>
              </a: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5D34F39C-91A7-9EE4-1E65-BB12AC9BC778}"/>
              </a:ext>
            </a:extLst>
          </p:cNvPr>
          <p:cNvGrpSpPr/>
          <p:nvPr/>
        </p:nvGrpSpPr>
        <p:grpSpPr>
          <a:xfrm>
            <a:off x="914400" y="2073301"/>
            <a:ext cx="8563897" cy="769441"/>
            <a:chOff x="914400" y="1874520"/>
            <a:chExt cx="8563897" cy="769441"/>
          </a:xfrm>
        </p:grpSpPr>
        <p:sp>
          <p:nvSpPr>
            <p:cNvPr id="5" name="TextBox 4"/>
            <p:cNvSpPr txBox="1"/>
            <p:nvPr/>
          </p:nvSpPr>
          <p:spPr>
            <a:xfrm>
              <a:off x="914400" y="1966853"/>
              <a:ext cx="3259803" cy="584775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algn="l"/>
              <a:r>
                <a:rPr lang="en-GB" sz="3200" b="0" dirty="0">
                  <a:solidFill>
                    <a:schemeClr val="bg1"/>
                  </a:solidFill>
                  <a:latin typeface="Aptos"/>
                </a:rPr>
                <a:t>AI gave machines</a:t>
              </a:r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5340626" y="1874520"/>
              <a:ext cx="4137671" cy="769441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algn="l"/>
              <a:r>
                <a:rPr sz="4400" b="1">
                  <a:solidFill>
                    <a:srgbClr val="46D6AD"/>
                  </a:solidFill>
                  <a:latin typeface="Aptos"/>
                </a:rPr>
                <a:t>INTELLIGENCE.</a:t>
              </a: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1EB04D18-E15A-C9E6-67F3-81E555C13E73}"/>
              </a:ext>
            </a:extLst>
          </p:cNvPr>
          <p:cNvGrpSpPr/>
          <p:nvPr/>
        </p:nvGrpSpPr>
        <p:grpSpPr>
          <a:xfrm>
            <a:off x="914400" y="3033421"/>
            <a:ext cx="6910239" cy="769441"/>
            <a:chOff x="914400" y="2834640"/>
            <a:chExt cx="6910239" cy="769441"/>
          </a:xfrm>
        </p:grpSpPr>
        <p:sp>
          <p:nvSpPr>
            <p:cNvPr id="7" name="TextBox 6"/>
            <p:cNvSpPr txBox="1"/>
            <p:nvPr/>
          </p:nvSpPr>
          <p:spPr>
            <a:xfrm>
              <a:off x="914400" y="2926973"/>
              <a:ext cx="4011804" cy="584775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algn="l"/>
              <a:r>
                <a:rPr lang="en-GB" sz="3200" b="0" dirty="0">
                  <a:solidFill>
                    <a:schemeClr val="bg1"/>
                  </a:solidFill>
                  <a:latin typeface="Aptos"/>
                </a:rPr>
                <a:t>Agents give machines</a:t>
              </a: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5340626" y="2834640"/>
              <a:ext cx="2484013" cy="769441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algn="l"/>
              <a:r>
                <a:rPr sz="4400" b="1">
                  <a:solidFill>
                    <a:srgbClr val="FFBE4C"/>
                  </a:solidFill>
                  <a:latin typeface="Aptos"/>
                </a:rPr>
                <a:t>AGENCY.</a:t>
              </a: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023BE248-DD1F-AC07-0918-4E383D052B04}"/>
              </a:ext>
            </a:extLst>
          </p:cNvPr>
          <p:cNvGrpSpPr/>
          <p:nvPr/>
        </p:nvGrpSpPr>
        <p:grpSpPr>
          <a:xfrm>
            <a:off x="914400" y="3993541"/>
            <a:ext cx="8322293" cy="769441"/>
            <a:chOff x="914400" y="3794760"/>
            <a:chExt cx="8322293" cy="769441"/>
          </a:xfrm>
        </p:grpSpPr>
        <p:sp>
          <p:nvSpPr>
            <p:cNvPr id="9" name="TextBox 8"/>
            <p:cNvSpPr txBox="1"/>
            <p:nvPr/>
          </p:nvSpPr>
          <p:spPr>
            <a:xfrm>
              <a:off x="914400" y="3887093"/>
              <a:ext cx="3126690" cy="584775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algn="l"/>
              <a:r>
                <a:rPr lang="en-GB" sz="3200" b="0" dirty="0">
                  <a:solidFill>
                    <a:schemeClr val="bg1"/>
                  </a:solidFill>
                  <a:latin typeface="Aptos"/>
                </a:rPr>
                <a:t>Practice gives us</a:t>
              </a: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5340626" y="3794760"/>
              <a:ext cx="3896067" cy="769441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algn="l"/>
              <a:r>
                <a:rPr sz="4400" b="1">
                  <a:solidFill>
                    <a:srgbClr val="46D6AD"/>
                  </a:solidFill>
                  <a:latin typeface="Aptos"/>
                </a:rPr>
                <a:t>CONFIDENCE.</a:t>
              </a: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94516454-80D6-4DF6-0266-916E2A6ABC70}"/>
              </a:ext>
            </a:extLst>
          </p:cNvPr>
          <p:cNvGrpSpPr/>
          <p:nvPr/>
        </p:nvGrpSpPr>
        <p:grpSpPr>
          <a:xfrm>
            <a:off x="914400" y="4953661"/>
            <a:ext cx="7339652" cy="769441"/>
            <a:chOff x="914400" y="4754880"/>
            <a:chExt cx="7339652" cy="769441"/>
          </a:xfrm>
        </p:grpSpPr>
        <p:sp>
          <p:nvSpPr>
            <p:cNvPr id="11" name="TextBox 10"/>
            <p:cNvSpPr txBox="1"/>
            <p:nvPr/>
          </p:nvSpPr>
          <p:spPr>
            <a:xfrm>
              <a:off x="914400" y="4847213"/>
              <a:ext cx="3822585" cy="584775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algn="l"/>
              <a:r>
                <a:rPr lang="en-GB" sz="3200" b="0" dirty="0">
                  <a:solidFill>
                    <a:schemeClr val="bg1"/>
                  </a:solidFill>
                  <a:latin typeface="Aptos"/>
                </a:rPr>
                <a:t>Governance gives us</a:t>
              </a: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5340626" y="4754880"/>
              <a:ext cx="2913426" cy="769441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algn="l"/>
              <a:r>
                <a:rPr sz="4400" b="1">
                  <a:solidFill>
                    <a:srgbClr val="FFBE4C"/>
                  </a:solidFill>
                  <a:latin typeface="Aptos"/>
                </a:rPr>
                <a:t>CONTROL.</a:t>
              </a:r>
            </a:p>
          </p:txBody>
        </p:sp>
      </p:grpSp>
      <p:sp>
        <p:nvSpPr>
          <p:cNvPr id="13" name="TextBox 12"/>
          <p:cNvSpPr txBox="1"/>
          <p:nvPr/>
        </p:nvSpPr>
        <p:spPr>
          <a:xfrm>
            <a:off x="11338560" y="6400800"/>
            <a:ext cx="36576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900" b="1">
                <a:solidFill>
                  <a:srgbClr val="A5AEBA"/>
                </a:solidFill>
                <a:latin typeface="Aptos"/>
              </a:rPr>
              <a:t>14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D1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1907598" y="1143000"/>
            <a:ext cx="8346323" cy="193899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4000" b="1">
                <a:solidFill>
                  <a:srgbClr val="F5F7F9"/>
                </a:solidFill>
                <a:latin typeface="Aptos"/>
              </a:rPr>
              <a:t>THE NEXT DECADE OF IoT
WON’T BE DEFINED BY
HOW MANY THINGS WE CONNECT.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459929" y="3794760"/>
            <a:ext cx="7241661" cy="1323439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4000" b="1" dirty="0">
                <a:solidFill>
                  <a:srgbClr val="46D6AD"/>
                </a:solidFill>
                <a:latin typeface="Aptos"/>
              </a:rPr>
              <a:t>IT WILL BE DEFINED BY
WHAT WE TRUST THEM TO DO.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754880" y="5806440"/>
            <a:ext cx="265176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1400" b="0">
                <a:solidFill>
                  <a:srgbClr val="A5AEBA"/>
                </a:solidFill>
                <a:latin typeface="Aptos"/>
              </a:rPr>
              <a:t>Thank you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338560" y="6400800"/>
            <a:ext cx="36576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900" b="1">
                <a:solidFill>
                  <a:srgbClr val="A5AEBA"/>
                </a:solidFill>
                <a:latin typeface="Aptos"/>
              </a:rPr>
              <a:t>15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D1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640080" y="365760"/>
            <a:ext cx="10058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100" b="1">
                <a:solidFill>
                  <a:srgbClr val="46D6AD"/>
                </a:solidFill>
                <a:latin typeface="Aptos"/>
              </a:rPr>
              <a:t>THE JOURNEY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731520"/>
            <a:ext cx="10105715" cy="707886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4000" b="1" dirty="0">
                <a:solidFill>
                  <a:srgbClr val="F5F7F9"/>
                </a:solidFill>
                <a:latin typeface="Aptos"/>
              </a:rPr>
              <a:t>IoT has been a 20-year journey up the stack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640080" y="2103120"/>
            <a:ext cx="1828800" cy="1143000"/>
          </a:xfrm>
          <a:prstGeom prst="roundRect">
            <a:avLst/>
          </a:prstGeom>
          <a:solidFill>
            <a:srgbClr val="141920"/>
          </a:solidFill>
          <a:ln>
            <a:solidFill>
              <a:srgbClr val="46D6A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865830" y="2470600"/>
            <a:ext cx="1377300" cy="40011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2000" b="1" dirty="0">
                <a:solidFill>
                  <a:srgbClr val="46D6AD"/>
                </a:solidFill>
                <a:latin typeface="Aptos"/>
              </a:rPr>
              <a:t>CONNECT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05942" y="2845504"/>
            <a:ext cx="1497076" cy="33855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1600" b="0" dirty="0">
                <a:solidFill>
                  <a:schemeClr val="bg1"/>
                </a:solidFill>
                <a:latin typeface="Aptos"/>
              </a:rPr>
              <a:t>Things can talk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505456" y="2468880"/>
            <a:ext cx="36576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2000" b="1">
                <a:solidFill>
                  <a:srgbClr val="A5AEBA"/>
                </a:solidFill>
                <a:latin typeface="Aptos"/>
              </a:rPr>
              <a:t>→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2926080" y="2103120"/>
            <a:ext cx="1828800" cy="1143000"/>
          </a:xfrm>
          <a:prstGeom prst="roundRect">
            <a:avLst/>
          </a:prstGeom>
          <a:solidFill>
            <a:srgbClr val="141920"/>
          </a:solidFill>
          <a:ln>
            <a:solidFill>
              <a:srgbClr val="46D6A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3189949" y="2470600"/>
            <a:ext cx="1301062" cy="40011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2000" b="1">
                <a:solidFill>
                  <a:srgbClr val="46D6AD"/>
                </a:solidFill>
                <a:latin typeface="Aptos"/>
              </a:rPr>
              <a:t>OBSERVE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242368" y="2845504"/>
            <a:ext cx="1196225" cy="33855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1600" b="0">
                <a:solidFill>
                  <a:schemeClr val="bg1"/>
                </a:solidFill>
                <a:latin typeface="Aptos"/>
              </a:rPr>
              <a:t>We can see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791456" y="2468880"/>
            <a:ext cx="36576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2000" b="1">
                <a:solidFill>
                  <a:srgbClr val="A5AEBA"/>
                </a:solidFill>
                <a:latin typeface="Aptos"/>
              </a:rPr>
              <a:t>→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212080" y="2103120"/>
            <a:ext cx="1828800" cy="1143000"/>
          </a:xfrm>
          <a:prstGeom prst="roundRect">
            <a:avLst/>
          </a:prstGeom>
          <a:solidFill>
            <a:srgbClr val="141920"/>
          </a:solidFill>
          <a:ln>
            <a:solidFill>
              <a:srgbClr val="46D6A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TextBox 13"/>
          <p:cNvSpPr txBox="1"/>
          <p:nvPr/>
        </p:nvSpPr>
        <p:spPr>
          <a:xfrm>
            <a:off x="5210492" y="2470600"/>
            <a:ext cx="1831976" cy="40011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2000" b="1">
                <a:solidFill>
                  <a:srgbClr val="46D6AD"/>
                </a:solidFill>
                <a:latin typeface="Aptos"/>
              </a:rPr>
              <a:t>UNDERSTAND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423146" y="2845504"/>
            <a:ext cx="1406667" cy="33855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1600" b="0">
                <a:solidFill>
                  <a:schemeClr val="bg1"/>
                </a:solidFill>
                <a:latin typeface="Aptos"/>
              </a:rPr>
              <a:t>AI can explain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7077456" y="2468880"/>
            <a:ext cx="36576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2000" b="1">
                <a:solidFill>
                  <a:srgbClr val="A5AEBA"/>
                </a:solidFill>
                <a:latin typeface="Aptos"/>
              </a:rPr>
              <a:t>→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7498079" y="2103120"/>
            <a:ext cx="1828800" cy="1143000"/>
          </a:xfrm>
          <a:prstGeom prst="roundRect">
            <a:avLst/>
          </a:prstGeom>
          <a:solidFill>
            <a:srgbClr val="141920"/>
          </a:solidFill>
          <a:ln>
            <a:solidFill>
              <a:srgbClr val="FFBE4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8" name="TextBox 17"/>
          <p:cNvSpPr txBox="1"/>
          <p:nvPr/>
        </p:nvSpPr>
        <p:spPr>
          <a:xfrm>
            <a:off x="7864541" y="2470600"/>
            <a:ext cx="1095876" cy="40011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2000" b="1">
                <a:solidFill>
                  <a:srgbClr val="FFBE4C"/>
                </a:solidFill>
                <a:latin typeface="Aptos"/>
              </a:rPr>
              <a:t>DECIDE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7595461" y="2845504"/>
            <a:ext cx="1634037" cy="33855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1600" b="0">
                <a:solidFill>
                  <a:schemeClr val="bg1"/>
                </a:solidFill>
                <a:latin typeface="Aptos"/>
              </a:rPr>
              <a:t>Systems choose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9363455" y="2468880"/>
            <a:ext cx="36576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2000" b="1">
                <a:solidFill>
                  <a:srgbClr val="A5AEBA"/>
                </a:solidFill>
                <a:latin typeface="Aptos"/>
              </a:rPr>
              <a:t>→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9784080" y="2103120"/>
            <a:ext cx="1828800" cy="1143000"/>
          </a:xfrm>
          <a:prstGeom prst="roundRect">
            <a:avLst/>
          </a:prstGeom>
          <a:solidFill>
            <a:srgbClr val="141920"/>
          </a:solidFill>
          <a:ln>
            <a:solidFill>
              <a:srgbClr val="FFBE4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2" name="TextBox 21"/>
          <p:cNvSpPr txBox="1"/>
          <p:nvPr/>
        </p:nvSpPr>
        <p:spPr>
          <a:xfrm>
            <a:off x="10375987" y="2470600"/>
            <a:ext cx="644984" cy="40011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2000" b="1">
                <a:solidFill>
                  <a:srgbClr val="FFBE4C"/>
                </a:solidFill>
                <a:latin typeface="Aptos"/>
              </a:rPr>
              <a:t>ACT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9795668" y="2845504"/>
            <a:ext cx="1805623" cy="33855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1600" b="0">
                <a:solidFill>
                  <a:schemeClr val="bg1"/>
                </a:solidFill>
                <a:latin typeface="Aptos"/>
              </a:rPr>
              <a:t>Systems intervene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-43609" y="4297680"/>
            <a:ext cx="12248739" cy="107721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3100" b="1">
                <a:solidFill>
                  <a:srgbClr val="FFC000"/>
                </a:solidFill>
                <a:latin typeface="Aptos"/>
              </a:rPr>
              <a:t>We have largely solved the first two. AI is rapidly solving the third.
The frontier is the last two.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1338560" y="6400800"/>
            <a:ext cx="36576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900" b="1">
                <a:solidFill>
                  <a:srgbClr val="A5AEBA"/>
                </a:solidFill>
                <a:latin typeface="Aptos"/>
              </a:rPr>
              <a:t>02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27E005B-3DA5-B8DD-BC67-E1DE9BEE37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AD4219AB-AF60-D244-3710-91FE3731147B}"/>
              </a:ext>
            </a:extLst>
          </p:cNvPr>
          <p:cNvSpPr txBox="1"/>
          <p:nvPr/>
        </p:nvSpPr>
        <p:spPr>
          <a:xfrm>
            <a:off x="640080" y="2379307"/>
            <a:ext cx="1378291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1">
                <a:solidFill>
                  <a:srgbClr val="46D6AD"/>
                </a:solidFill>
                <a:latin typeface="Aptos"/>
              </a:rPr>
              <a:t>THE GAP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F5E41B1-DEC4-9AE4-EF62-6EC379975239}"/>
              </a:ext>
            </a:extLst>
          </p:cNvPr>
          <p:cNvSpPr txBox="1"/>
          <p:nvPr/>
        </p:nvSpPr>
        <p:spPr>
          <a:xfrm>
            <a:off x="545391" y="2885337"/>
            <a:ext cx="445175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5F7F9"/>
                </a:solidFill>
                <a:latin typeface="Aptos"/>
              </a:rPr>
              <a:t>Prediction is not decision-making</a:t>
            </a:r>
            <a:r>
              <a:rPr lang="en-US" sz="3600" b="1">
                <a:solidFill>
                  <a:srgbClr val="F5F7F9"/>
                </a:solidFill>
                <a:latin typeface="Aptos"/>
              </a:rPr>
              <a:t>.</a:t>
            </a:r>
            <a:endParaRPr sz="3600" b="1">
              <a:solidFill>
                <a:srgbClr val="F5F7F9"/>
              </a:solidFill>
              <a:latin typeface="Aptos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7AF25DA-61A7-9772-81B8-34DF3AEBBC4E}"/>
              </a:ext>
            </a:extLst>
          </p:cNvPr>
          <p:cNvSpPr txBox="1"/>
          <p:nvPr/>
        </p:nvSpPr>
        <p:spPr>
          <a:xfrm>
            <a:off x="11338560" y="6400800"/>
            <a:ext cx="36576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900" b="1">
                <a:solidFill>
                  <a:srgbClr val="A5AEBA"/>
                </a:solidFill>
                <a:latin typeface="Aptos"/>
              </a:rPr>
              <a:t>03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3FF98590-D5CF-2493-171F-BBFBD730AB0A}"/>
              </a:ext>
            </a:extLst>
          </p:cNvPr>
          <p:cNvSpPr txBox="1"/>
          <p:nvPr/>
        </p:nvSpPr>
        <p:spPr>
          <a:xfrm>
            <a:off x="4317184" y="2699924"/>
            <a:ext cx="52116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/>
              <a:t>HAL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0DB0688E-79EC-4132-5599-6A46D4C178CB}"/>
              </a:ext>
            </a:extLst>
          </p:cNvPr>
          <p:cNvSpPr txBox="1"/>
          <p:nvPr/>
        </p:nvSpPr>
        <p:spPr>
          <a:xfrm>
            <a:off x="9324561" y="4000069"/>
            <a:ext cx="58881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/>
              <a:t>DAVE</a:t>
            </a:r>
          </a:p>
        </p:txBody>
      </p:sp>
      <p:pic>
        <p:nvPicPr>
          <p:cNvPr id="26" name="Graphic 25" descr="User with solid fill">
            <a:extLst>
              <a:ext uri="{FF2B5EF4-FFF2-40B4-BE49-F238E27FC236}">
                <a16:creationId xmlns:a16="http://schemas.microsoft.com/office/drawing/2014/main" id="{52D89BF1-5363-560C-AB45-6970F4908E2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356082" y="3546346"/>
            <a:ext cx="525770" cy="525770"/>
          </a:xfrm>
          <a:prstGeom prst="rect">
            <a:avLst/>
          </a:prstGeom>
        </p:spPr>
      </p:pic>
      <p:sp>
        <p:nvSpPr>
          <p:cNvPr id="27" name="TextBox 26">
            <a:extLst>
              <a:ext uri="{FF2B5EF4-FFF2-40B4-BE49-F238E27FC236}">
                <a16:creationId xmlns:a16="http://schemas.microsoft.com/office/drawing/2014/main" id="{45400033-649D-BAE4-E43D-F2BFF6B2A648}"/>
              </a:ext>
            </a:extLst>
          </p:cNvPr>
          <p:cNvSpPr txBox="1"/>
          <p:nvPr/>
        </p:nvSpPr>
        <p:spPr>
          <a:xfrm>
            <a:off x="4616282" y="3271784"/>
            <a:ext cx="448966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b="1" dirty="0">
                <a:latin typeface="Aptos"/>
              </a:rPr>
              <a:t>Oh no! Please vent the coolant!</a:t>
            </a:r>
            <a:endParaRPr sz="2000" b="1" dirty="0">
              <a:latin typeface="Aptos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86122B7E-1B58-D227-0022-F1AD40B1134E}"/>
              </a:ext>
            </a:extLst>
          </p:cNvPr>
          <p:cNvSpPr txBox="1"/>
          <p:nvPr/>
        </p:nvSpPr>
        <p:spPr>
          <a:xfrm>
            <a:off x="4317184" y="5546236"/>
            <a:ext cx="52116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/>
              <a:t>HAL</a:t>
            </a:r>
          </a:p>
        </p:txBody>
      </p:sp>
      <p:pic>
        <p:nvPicPr>
          <p:cNvPr id="34" name="Graphic 33" descr="Robot with solid fill">
            <a:extLst>
              <a:ext uri="{FF2B5EF4-FFF2-40B4-BE49-F238E27FC236}">
                <a16:creationId xmlns:a16="http://schemas.microsoft.com/office/drawing/2014/main" id="{54D49F10-0634-22BC-3922-9AF1E4949CE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266674" y="4947888"/>
            <a:ext cx="622187" cy="622187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458C2D2C-5002-F9F6-5E93-8BE6C4C61E8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618967" y="1729959"/>
            <a:ext cx="2286000" cy="3667125"/>
          </a:xfrm>
          <a:prstGeom prst="rect">
            <a:avLst/>
          </a:prstGeom>
        </p:spPr>
      </p:pic>
      <p:sp>
        <p:nvSpPr>
          <p:cNvPr id="10" name="Rounded Rectangular Callout 9">
            <a:extLst>
              <a:ext uri="{FF2B5EF4-FFF2-40B4-BE49-F238E27FC236}">
                <a16:creationId xmlns:a16="http://schemas.microsoft.com/office/drawing/2014/main" id="{4530AFBC-2FBA-92A6-54C5-6A9D51EB3771}"/>
              </a:ext>
            </a:extLst>
          </p:cNvPr>
          <p:cNvSpPr/>
          <p:nvPr/>
        </p:nvSpPr>
        <p:spPr>
          <a:xfrm>
            <a:off x="5195513" y="826256"/>
            <a:ext cx="4312093" cy="1115044"/>
          </a:xfrm>
          <a:prstGeom prst="wedgeRoundRectCallout">
            <a:avLst>
              <a:gd name="adj1" fmla="val 58352"/>
              <a:gd name="adj2" fmla="val 68515"/>
              <a:gd name="adj3" fmla="val 16667"/>
            </a:avLst>
          </a:prstGeom>
          <a:solidFill>
            <a:srgbClr val="FFC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b="1" dirty="0">
                <a:solidFill>
                  <a:schemeClr val="tx1"/>
                </a:solidFill>
                <a:latin typeface="Aptos"/>
              </a:rPr>
              <a:t>Dave, I predict that the reactor chamber will reach critical in 10 minutes unless we vent the coolant.</a:t>
            </a:r>
          </a:p>
        </p:txBody>
      </p:sp>
      <p:sp>
        <p:nvSpPr>
          <p:cNvPr id="11" name="Rounded Rectangular Callout 10">
            <a:extLst>
              <a:ext uri="{FF2B5EF4-FFF2-40B4-BE49-F238E27FC236}">
                <a16:creationId xmlns:a16="http://schemas.microsoft.com/office/drawing/2014/main" id="{20065B18-2427-938B-837A-6361268AC30E}"/>
              </a:ext>
            </a:extLst>
          </p:cNvPr>
          <p:cNvSpPr/>
          <p:nvPr/>
        </p:nvSpPr>
        <p:spPr>
          <a:xfrm>
            <a:off x="4784954" y="2314126"/>
            <a:ext cx="3087382" cy="737590"/>
          </a:xfrm>
          <a:prstGeom prst="wedgeRoundRectCallout">
            <a:avLst>
              <a:gd name="adj1" fmla="val -54844"/>
              <a:gd name="adj2" fmla="val 73141"/>
              <a:gd name="adj3" fmla="val 16667"/>
            </a:avLst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b="1" dirty="0">
                <a:solidFill>
                  <a:schemeClr val="tx1"/>
                </a:solidFill>
                <a:latin typeface="Aptos"/>
              </a:rPr>
              <a:t>Seriously? Quick - please vent the coolant!!!</a:t>
            </a:r>
          </a:p>
        </p:txBody>
      </p:sp>
      <p:sp>
        <p:nvSpPr>
          <p:cNvPr id="19" name="Rounded Rectangular Callout 18">
            <a:extLst>
              <a:ext uri="{FF2B5EF4-FFF2-40B4-BE49-F238E27FC236}">
                <a16:creationId xmlns:a16="http://schemas.microsoft.com/office/drawing/2014/main" id="{26ABAEE9-2C7C-D9BC-B7CD-27CC986E22C9}"/>
              </a:ext>
            </a:extLst>
          </p:cNvPr>
          <p:cNvSpPr/>
          <p:nvPr/>
        </p:nvSpPr>
        <p:spPr>
          <a:xfrm>
            <a:off x="5195513" y="3424542"/>
            <a:ext cx="4312093" cy="1288278"/>
          </a:xfrm>
          <a:prstGeom prst="wedgeRoundRectCallout">
            <a:avLst>
              <a:gd name="adj1" fmla="val 57764"/>
              <a:gd name="adj2" fmla="val 64407"/>
              <a:gd name="adj3" fmla="val 16667"/>
            </a:avLst>
          </a:prstGeom>
          <a:solidFill>
            <a:srgbClr val="FFBE4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b="1" dirty="0">
                <a:solidFill>
                  <a:schemeClr val="tx1"/>
                </a:solidFill>
                <a:latin typeface="Aptos"/>
              </a:rPr>
              <a:t>I would love to help Dave, I have a brain the size of a planet after all, but my controls only allow me to observe impending disaster…</a:t>
            </a:r>
          </a:p>
        </p:txBody>
      </p:sp>
      <p:sp>
        <p:nvSpPr>
          <p:cNvPr id="20" name="Rounded Rectangular Callout 19">
            <a:extLst>
              <a:ext uri="{FF2B5EF4-FFF2-40B4-BE49-F238E27FC236}">
                <a16:creationId xmlns:a16="http://schemas.microsoft.com/office/drawing/2014/main" id="{AE980C13-23C0-1ED7-C44C-72A35956F452}"/>
              </a:ext>
            </a:extLst>
          </p:cNvPr>
          <p:cNvSpPr/>
          <p:nvPr/>
        </p:nvSpPr>
        <p:spPr>
          <a:xfrm>
            <a:off x="5212661" y="5085645"/>
            <a:ext cx="4312093" cy="737590"/>
          </a:xfrm>
          <a:prstGeom prst="wedgeRoundRectCallout">
            <a:avLst>
              <a:gd name="adj1" fmla="val 58664"/>
              <a:gd name="adj2" fmla="val 77206"/>
              <a:gd name="adj3" fmla="val 16667"/>
            </a:avLst>
          </a:prstGeom>
          <a:solidFill>
            <a:srgbClr val="FFBE4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b="1" dirty="0">
                <a:solidFill>
                  <a:schemeClr val="tx1"/>
                </a:solidFill>
                <a:latin typeface="Aptos"/>
              </a:rPr>
              <a:t>Would you like me to create a Jira ticket? Dave?</a:t>
            </a:r>
          </a:p>
        </p:txBody>
      </p:sp>
    </p:spTree>
    <p:extLst>
      <p:ext uri="{BB962C8B-B14F-4D97-AF65-F5344CB8AC3E}">
        <p14:creationId xmlns:p14="http://schemas.microsoft.com/office/powerpoint/2010/main" val="7755320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D1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640080" y="365760"/>
            <a:ext cx="10058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100" b="1">
                <a:solidFill>
                  <a:srgbClr val="46D6AD"/>
                </a:solidFill>
                <a:latin typeface="Aptos"/>
              </a:rPr>
              <a:t>THE MISSING INPUT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731520"/>
            <a:ext cx="10899330" cy="5847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3200" b="1" dirty="0">
                <a:solidFill>
                  <a:srgbClr val="F5F7F9"/>
                </a:solidFill>
                <a:latin typeface="Aptos"/>
              </a:rPr>
              <a:t>The most valuable industrial dataset may not be a dataset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14400" y="1874519"/>
            <a:ext cx="10332720" cy="5486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3100" b="1">
                <a:solidFill>
                  <a:srgbClr val="F5F7F9"/>
                </a:solidFill>
                <a:latin typeface="Aptos"/>
              </a:rPr>
              <a:t>It is the judgment of your best operators.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640080" y="2971800"/>
            <a:ext cx="1828800" cy="777240"/>
          </a:xfrm>
          <a:prstGeom prst="roundRect">
            <a:avLst/>
          </a:prstGeom>
          <a:solidFill>
            <a:srgbClr val="141920"/>
          </a:solidFill>
          <a:ln>
            <a:solidFill>
              <a:srgbClr val="46D6A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679079" y="3153752"/>
            <a:ext cx="1750800" cy="4616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2400" b="1" dirty="0">
                <a:solidFill>
                  <a:srgbClr val="46D6AD"/>
                </a:solidFill>
                <a:latin typeface="Aptos"/>
              </a:rPr>
              <a:t>Experience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3502152"/>
            <a:ext cx="1609344" cy="15544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endParaRPr/>
          </a:p>
        </p:txBody>
      </p:sp>
      <p:sp>
        <p:nvSpPr>
          <p:cNvPr id="9" name="Rounded Rectangle 8"/>
          <p:cNvSpPr/>
          <p:nvPr/>
        </p:nvSpPr>
        <p:spPr>
          <a:xfrm>
            <a:off x="2926080" y="2971800"/>
            <a:ext cx="1828800" cy="777240"/>
          </a:xfrm>
          <a:prstGeom prst="roundRect">
            <a:avLst/>
          </a:prstGeom>
          <a:solidFill>
            <a:srgbClr val="141920"/>
          </a:solidFill>
          <a:ln>
            <a:solidFill>
              <a:srgbClr val="46D6A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3156639" y="3153752"/>
            <a:ext cx="1367682" cy="4616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2400" b="1">
                <a:solidFill>
                  <a:srgbClr val="46D6AD"/>
                </a:solidFill>
                <a:latin typeface="Aptos"/>
              </a:rPr>
              <a:t>Intuition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035808" y="3502152"/>
            <a:ext cx="1609344" cy="15544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endParaRPr/>
          </a:p>
        </p:txBody>
      </p:sp>
      <p:sp>
        <p:nvSpPr>
          <p:cNvPr id="12" name="Rounded Rectangle 11"/>
          <p:cNvSpPr/>
          <p:nvPr/>
        </p:nvSpPr>
        <p:spPr>
          <a:xfrm>
            <a:off x="5212080" y="2971800"/>
            <a:ext cx="1828800" cy="777240"/>
          </a:xfrm>
          <a:prstGeom prst="roundRect">
            <a:avLst/>
          </a:prstGeom>
          <a:solidFill>
            <a:srgbClr val="141920"/>
          </a:solidFill>
          <a:ln>
            <a:solidFill>
              <a:srgbClr val="46D6A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TextBox 12"/>
          <p:cNvSpPr txBox="1"/>
          <p:nvPr/>
        </p:nvSpPr>
        <p:spPr>
          <a:xfrm>
            <a:off x="5214693" y="3153752"/>
            <a:ext cx="1823576" cy="4616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2400" b="1">
                <a:solidFill>
                  <a:srgbClr val="46D6AD"/>
                </a:solidFill>
                <a:latin typeface="Aptos"/>
              </a:rPr>
              <a:t>Constraints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321808" y="3502152"/>
            <a:ext cx="1609344" cy="15544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endParaRPr/>
          </a:p>
        </p:txBody>
      </p:sp>
      <p:sp>
        <p:nvSpPr>
          <p:cNvPr id="15" name="Rounded Rectangle 14"/>
          <p:cNvSpPr/>
          <p:nvPr/>
        </p:nvSpPr>
        <p:spPr>
          <a:xfrm>
            <a:off x="7498079" y="2971800"/>
            <a:ext cx="1828800" cy="777240"/>
          </a:xfrm>
          <a:prstGeom prst="roundRect">
            <a:avLst/>
          </a:prstGeom>
          <a:solidFill>
            <a:srgbClr val="141920"/>
          </a:solidFill>
          <a:ln>
            <a:solidFill>
              <a:srgbClr val="46D6A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TextBox 15"/>
          <p:cNvSpPr txBox="1"/>
          <p:nvPr/>
        </p:nvSpPr>
        <p:spPr>
          <a:xfrm>
            <a:off x="7546345" y="3153752"/>
            <a:ext cx="1732269" cy="4616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2400" b="1">
                <a:solidFill>
                  <a:srgbClr val="46D6AD"/>
                </a:solidFill>
                <a:latin typeface="Aptos"/>
              </a:rPr>
              <a:t>Exceptions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607807" y="3502152"/>
            <a:ext cx="1609344" cy="15544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endParaRPr/>
          </a:p>
        </p:txBody>
      </p:sp>
      <p:sp>
        <p:nvSpPr>
          <p:cNvPr id="18" name="Rounded Rectangle 17"/>
          <p:cNvSpPr/>
          <p:nvPr/>
        </p:nvSpPr>
        <p:spPr>
          <a:xfrm>
            <a:off x="9784080" y="2971800"/>
            <a:ext cx="1828800" cy="777240"/>
          </a:xfrm>
          <a:prstGeom prst="roundRect">
            <a:avLst/>
          </a:prstGeom>
          <a:solidFill>
            <a:srgbClr val="141920"/>
          </a:solidFill>
          <a:ln>
            <a:solidFill>
              <a:srgbClr val="46D6A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9" name="TextBox 18"/>
          <p:cNvSpPr txBox="1"/>
          <p:nvPr/>
        </p:nvSpPr>
        <p:spPr>
          <a:xfrm>
            <a:off x="9900730" y="3153752"/>
            <a:ext cx="1595501" cy="4616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2400" b="1">
                <a:solidFill>
                  <a:srgbClr val="46D6AD"/>
                </a:solidFill>
                <a:latin typeface="Aptos"/>
              </a:rPr>
              <a:t>Trade-offs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9893807" y="3502152"/>
            <a:ext cx="1609344" cy="15544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endParaRPr/>
          </a:p>
        </p:txBody>
      </p:sp>
      <p:sp>
        <p:nvSpPr>
          <p:cNvPr id="21" name="TextBox 20"/>
          <p:cNvSpPr txBox="1"/>
          <p:nvPr/>
        </p:nvSpPr>
        <p:spPr>
          <a:xfrm>
            <a:off x="520937" y="4389120"/>
            <a:ext cx="11119647" cy="95410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2800" b="0">
                <a:solidFill>
                  <a:srgbClr val="FFC000"/>
                </a:solidFill>
                <a:latin typeface="Aptos"/>
              </a:rPr>
              <a:t>Much of this knowledge is tacit: learned over years, rarely documented,
and invisible to conventional model training.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11338560" y="6400800"/>
            <a:ext cx="36576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900" b="1">
                <a:solidFill>
                  <a:srgbClr val="A5AEBA"/>
                </a:solidFill>
                <a:latin typeface="Aptos"/>
              </a:rPr>
              <a:t>04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D1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487682" y="512614"/>
            <a:ext cx="4296192" cy="12497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3020"/>
              </a:lnSpc>
            </a:pPr>
            <a:r>
              <a:rPr lang="en-US" sz="2800" b="1">
                <a:solidFill>
                  <a:schemeClr val="bg1"/>
                </a:solidFill>
                <a:latin typeface="Aptos"/>
              </a:rPr>
              <a:t>The Internet taught AI </a:t>
            </a:r>
            <a:r>
              <a:rPr sz="2800" b="1">
                <a:solidFill>
                  <a:schemeClr val="bg1"/>
                </a:solidFill>
                <a:latin typeface="Aptos"/>
              </a:rPr>
              <a:t>everything humanity</a:t>
            </a:r>
            <a:r>
              <a:rPr lang="en-US" sz="2800" b="1">
                <a:solidFill>
                  <a:schemeClr val="bg1"/>
                </a:solidFill>
                <a:latin typeface="Aptos"/>
              </a:rPr>
              <a:t> </a:t>
            </a:r>
            <a:r>
              <a:rPr sz="2800" b="1">
                <a:solidFill>
                  <a:schemeClr val="bg1"/>
                </a:solidFill>
                <a:latin typeface="Aptos"/>
              </a:rPr>
              <a:t>has written down.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61961" y="512614"/>
            <a:ext cx="4942251" cy="1249766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>
              <a:lnSpc>
                <a:spcPts val="3020"/>
              </a:lnSpc>
              <a:defRPr sz="2800" b="1">
                <a:solidFill>
                  <a:srgbClr val="F5F7F9"/>
                </a:solidFill>
                <a:latin typeface="Aptos"/>
              </a:defRPr>
            </a:lvl1pPr>
          </a:lstStyle>
          <a:p>
            <a:r>
              <a:rPr lang="en-US">
                <a:solidFill>
                  <a:srgbClr val="FFC000"/>
                </a:solidFill>
              </a:rPr>
              <a:t>Industrial AI needs to learn </a:t>
            </a:r>
            <a:r>
              <a:rPr>
                <a:solidFill>
                  <a:srgbClr val="FFC000"/>
                </a:solidFill>
              </a:rPr>
              <a:t>everything our best operators
</a:t>
            </a:r>
            <a:r>
              <a:rPr u="sng">
                <a:solidFill>
                  <a:srgbClr val="FFC000"/>
                </a:solidFill>
              </a:rPr>
              <a:t>never wrote down</a:t>
            </a:r>
            <a:r>
              <a:rPr>
                <a:solidFill>
                  <a:srgbClr val="FFC000"/>
                </a:solidFill>
              </a:rPr>
              <a:t>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338560" y="6400800"/>
            <a:ext cx="36576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900" b="1">
                <a:solidFill>
                  <a:srgbClr val="A5AEBA"/>
                </a:solidFill>
                <a:latin typeface="Aptos"/>
              </a:rPr>
              <a:t>05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28C53F4-CB42-D7AC-7474-CD71133CD59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2913" b="26732"/>
          <a:stretch>
            <a:fillRect/>
          </a:stretch>
        </p:blipFill>
        <p:spPr>
          <a:xfrm>
            <a:off x="667563" y="1920240"/>
            <a:ext cx="5003292" cy="4480560"/>
          </a:xfrm>
          <a:prstGeom prst="rect">
            <a:avLst/>
          </a:prstGeom>
        </p:spPr>
      </p:pic>
      <p:pic>
        <p:nvPicPr>
          <p:cNvPr id="9" name="Picture 8" descr="Male workers talking in factory">
            <a:extLst>
              <a:ext uri="{FF2B5EF4-FFF2-40B4-BE49-F238E27FC236}">
                <a16:creationId xmlns:a16="http://schemas.microsoft.com/office/drawing/2014/main" id="{AA1143C1-B213-6237-130B-7C93D501A37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contrast="57000"/>
                    </a14:imgEffect>
                  </a14:imgLayer>
                </a14:imgProps>
              </a:ext>
            </a:extLst>
          </a:blip>
          <a:srcRect l="13470" t="19656" r="27222" b="471"/>
          <a:stretch>
            <a:fillRect/>
          </a:stretch>
        </p:blipFill>
        <p:spPr>
          <a:xfrm>
            <a:off x="6596874" y="1920240"/>
            <a:ext cx="4991630" cy="4480560"/>
          </a:xfrm>
          <a:prstGeom prst="rect">
            <a:avLst/>
          </a:prstGeom>
          <a:solidFill>
            <a:schemeClr val="bg1"/>
          </a:solidFill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D1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640080" y="365760"/>
            <a:ext cx="10058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100" b="1">
                <a:solidFill>
                  <a:srgbClr val="46D6AD"/>
                </a:solidFill>
                <a:latin typeface="Aptos"/>
              </a:rPr>
              <a:t>MACHINE TEACHING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731520"/>
            <a:ext cx="11288668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3600" b="1" dirty="0">
                <a:solidFill>
                  <a:srgbClr val="F5F7F9"/>
                </a:solidFill>
                <a:latin typeface="Aptos"/>
              </a:rPr>
              <a:t>What if we teach machines the way we teach people?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731520" y="1965960"/>
            <a:ext cx="2468880" cy="1508760"/>
          </a:xfrm>
          <a:prstGeom prst="roundRect">
            <a:avLst/>
          </a:prstGeom>
          <a:solidFill>
            <a:srgbClr val="141920"/>
          </a:solidFill>
          <a:ln>
            <a:solidFill>
              <a:srgbClr val="46D6A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1335692" y="2448580"/>
            <a:ext cx="1260538" cy="5232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2800" b="1" dirty="0">
                <a:solidFill>
                  <a:srgbClr val="46D6AD"/>
                </a:solidFill>
                <a:latin typeface="Aptos"/>
              </a:rPr>
              <a:t>SHOW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63035" y="2973390"/>
            <a:ext cx="2405850" cy="30777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1400" b="0">
                <a:solidFill>
                  <a:schemeClr val="bg1"/>
                </a:solidFill>
                <a:latin typeface="Aptos"/>
              </a:rPr>
              <a:t>Demonstrate good decisions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3566160" y="1965960"/>
            <a:ext cx="2468880" cy="1508760"/>
          </a:xfrm>
          <a:prstGeom prst="roundRect">
            <a:avLst/>
          </a:prstGeom>
          <a:solidFill>
            <a:srgbClr val="141920"/>
          </a:solidFill>
          <a:ln>
            <a:solidFill>
              <a:srgbClr val="46D6A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3999868" y="2448580"/>
            <a:ext cx="1601464" cy="5232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2800" b="1">
                <a:solidFill>
                  <a:srgbClr val="46D6AD"/>
                </a:solidFill>
                <a:latin typeface="Aptos"/>
              </a:rPr>
              <a:t>EXPLAIN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827192" y="2973390"/>
            <a:ext cx="1946815" cy="30777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1400" b="0">
                <a:solidFill>
                  <a:schemeClr val="bg1"/>
                </a:solidFill>
                <a:latin typeface="Aptos"/>
              </a:rPr>
              <a:t>Capture why they work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6400800" y="1965960"/>
            <a:ext cx="2468880" cy="1508760"/>
          </a:xfrm>
          <a:prstGeom prst="roundRect">
            <a:avLst/>
          </a:prstGeom>
          <a:solidFill>
            <a:srgbClr val="141920"/>
          </a:solidFill>
          <a:ln>
            <a:solidFill>
              <a:srgbClr val="46D6A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TextBox 11"/>
          <p:cNvSpPr txBox="1"/>
          <p:nvPr/>
        </p:nvSpPr>
        <p:spPr>
          <a:xfrm>
            <a:off x="6716175" y="2448580"/>
            <a:ext cx="1838132" cy="5232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2800" b="1">
                <a:solidFill>
                  <a:srgbClr val="46D6AD"/>
                </a:solidFill>
                <a:latin typeface="Aptos"/>
              </a:rPr>
              <a:t>PRACTICE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777280" y="2973390"/>
            <a:ext cx="1715918" cy="30777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1400" b="0">
                <a:solidFill>
                  <a:schemeClr val="bg1"/>
                </a:solidFill>
                <a:latin typeface="Aptos"/>
              </a:rPr>
              <a:t>Let agents try safely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9235440" y="1965960"/>
            <a:ext cx="2468880" cy="1508760"/>
          </a:xfrm>
          <a:prstGeom prst="roundRect">
            <a:avLst/>
          </a:prstGeom>
          <a:solidFill>
            <a:srgbClr val="141920"/>
          </a:solidFill>
          <a:ln>
            <a:solidFill>
              <a:srgbClr val="46D6A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TextBox 14"/>
          <p:cNvSpPr txBox="1"/>
          <p:nvPr/>
        </p:nvSpPr>
        <p:spPr>
          <a:xfrm>
            <a:off x="9576848" y="2448580"/>
            <a:ext cx="1786066" cy="5232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2800" b="1">
                <a:solidFill>
                  <a:srgbClr val="46D6AD"/>
                </a:solidFill>
                <a:latin typeface="Aptos"/>
              </a:rPr>
              <a:t>CORRECT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9284395" y="2973390"/>
            <a:ext cx="2370969" cy="30777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1400" b="0">
                <a:solidFill>
                  <a:schemeClr val="bg1"/>
                </a:solidFill>
                <a:latin typeface="Aptos"/>
              </a:rPr>
              <a:t>Coach failures &amp; edge cases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392201" y="4434840"/>
            <a:ext cx="9377119" cy="1200329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3600" b="1" dirty="0">
                <a:solidFill>
                  <a:srgbClr val="FFC000"/>
                </a:solidFill>
                <a:latin typeface="Aptos"/>
              </a:rPr>
              <a:t>The objective is not to imitate the operator.
It is to transfer the operator’s decision logic.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338560" y="6400800"/>
            <a:ext cx="36576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900" b="1">
                <a:solidFill>
                  <a:srgbClr val="A5AEBA"/>
                </a:solidFill>
                <a:latin typeface="Aptos"/>
              </a:rPr>
              <a:t>06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D1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solidFill>
                <a:schemeClr val="bg1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40080" y="365760"/>
            <a:ext cx="10058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100" b="1">
                <a:solidFill>
                  <a:srgbClr val="46D6AD"/>
                </a:solidFill>
                <a:latin typeface="Aptos"/>
              </a:rPr>
              <a:t>AGENTIC SYSTEMS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731520"/>
            <a:ext cx="11045203" cy="5847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3200" b="1" dirty="0">
                <a:solidFill>
                  <a:srgbClr val="F5F7F9"/>
                </a:solidFill>
                <a:latin typeface="Aptos"/>
              </a:rPr>
              <a:t>Industrial autonomy will look more like a team than a brain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4267200" y="2710222"/>
            <a:ext cx="3657600" cy="1399032"/>
          </a:xfrm>
          <a:prstGeom prst="roundRect">
            <a:avLst/>
          </a:prstGeom>
          <a:solidFill>
            <a:srgbClr val="09D64C">
              <a:alpha val="44706"/>
            </a:srgbClr>
          </a:solidFill>
          <a:ln w="38100">
            <a:solidFill>
              <a:srgbClr val="09D64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dirty="0">
              <a:highlight>
                <a:srgbClr val="00FF00"/>
              </a:highlight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287307" y="3066839"/>
            <a:ext cx="3424014" cy="4616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2400" b="1" dirty="0">
                <a:solidFill>
                  <a:srgbClr val="09D64C"/>
                </a:solidFill>
                <a:latin typeface="Aptos"/>
              </a:rPr>
              <a:t>OPERATING OBJECTIVE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254046" y="3441743"/>
            <a:ext cx="1490537" cy="40011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2000" b="0" dirty="0">
                <a:solidFill>
                  <a:schemeClr val="bg1"/>
                </a:solidFill>
                <a:latin typeface="Aptos"/>
              </a:rPr>
              <a:t>Shared goal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731520" y="1645920"/>
            <a:ext cx="2286000" cy="777240"/>
          </a:xfrm>
          <a:prstGeom prst="roundRect">
            <a:avLst/>
          </a:prstGeom>
          <a:solidFill>
            <a:srgbClr val="8EB4E3">
              <a:alpha val="67451"/>
            </a:srgbClr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bg1"/>
                </a:solidFill>
                <a:latin typeface="Aptos" panose="020B0004020202020204" pitchFamily="34" charset="0"/>
              </a:rPr>
              <a:t>QUALITY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731520" y="4069080"/>
            <a:ext cx="2286000" cy="777240"/>
          </a:xfrm>
          <a:prstGeom prst="roundRect">
            <a:avLst/>
          </a:prstGeom>
          <a:solidFill>
            <a:srgbClr val="8EB4E3">
              <a:alpha val="67451"/>
            </a:srgbClr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bg1"/>
                </a:solidFill>
                <a:latin typeface="Aptos" panose="020B0004020202020204" pitchFamily="34" charset="0"/>
              </a:rPr>
              <a:t>ENERGY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3017520" y="1325880"/>
            <a:ext cx="2286000" cy="777240"/>
          </a:xfrm>
          <a:prstGeom prst="roundRect">
            <a:avLst/>
          </a:prstGeom>
          <a:solidFill>
            <a:srgbClr val="8EB4E3">
              <a:alpha val="67451"/>
            </a:srgbClr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bg1"/>
                </a:solidFill>
                <a:latin typeface="Aptos" panose="020B0004020202020204" pitchFamily="34" charset="0"/>
              </a:rPr>
              <a:t>PROCESS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9052560" y="1645920"/>
            <a:ext cx="2286000" cy="777240"/>
          </a:xfrm>
          <a:prstGeom prst="roundRect">
            <a:avLst/>
          </a:prstGeom>
          <a:solidFill>
            <a:srgbClr val="8EB4E3">
              <a:alpha val="67451"/>
            </a:srgbClr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bg1"/>
                </a:solidFill>
                <a:latin typeface="Aptos" panose="020B0004020202020204" pitchFamily="34" charset="0"/>
              </a:rPr>
              <a:t>SAFETY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8778240" y="4069080"/>
            <a:ext cx="2286000" cy="777240"/>
          </a:xfrm>
          <a:prstGeom prst="roundRect">
            <a:avLst/>
          </a:prstGeom>
          <a:solidFill>
            <a:srgbClr val="8EB4E3">
              <a:alpha val="67451"/>
            </a:srgbClr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bg1"/>
                </a:solidFill>
                <a:latin typeface="Aptos" panose="020B0004020202020204" pitchFamily="34" charset="0"/>
              </a:rPr>
              <a:t>MAINTENANCE</a:t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2926080" y="4572000"/>
            <a:ext cx="2286000" cy="777240"/>
          </a:xfrm>
          <a:prstGeom prst="roundRect">
            <a:avLst/>
          </a:prstGeom>
          <a:solidFill>
            <a:srgbClr val="8EB4E3">
              <a:alpha val="67451"/>
            </a:srgbClr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bg1"/>
                </a:solidFill>
                <a:latin typeface="Aptos" panose="020B0004020202020204" pitchFamily="34" charset="0"/>
              </a:rPr>
              <a:t>THROUGHPUT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315624" y="5806440"/>
            <a:ext cx="11530271" cy="446276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2300" b="0" dirty="0">
                <a:solidFill>
                  <a:srgbClr val="FFC000"/>
                </a:solidFill>
                <a:latin typeface="Aptos"/>
              </a:rPr>
              <a:t>Specialists reason about different objectives — then coordinate under shared constraints.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11338560" y="6400800"/>
            <a:ext cx="36576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900" b="1">
                <a:solidFill>
                  <a:srgbClr val="A5AEBA"/>
                </a:solidFill>
                <a:latin typeface="Aptos"/>
              </a:rPr>
              <a:t>07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D1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640080" y="365760"/>
            <a:ext cx="10058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100" b="1">
                <a:solidFill>
                  <a:srgbClr val="46D6AD"/>
                </a:solidFill>
                <a:latin typeface="Aptos"/>
              </a:rPr>
              <a:t>THE PROVING GROUND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731520"/>
            <a:ext cx="10232481" cy="5847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3200" b="1" dirty="0">
                <a:solidFill>
                  <a:srgbClr val="F5F7F9"/>
                </a:solidFill>
                <a:latin typeface="Aptos"/>
              </a:rPr>
              <a:t>Before AI controls the plant, where does it learn to fly?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426278"/>
            <a:ext cx="4185377" cy="107721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3200" b="1" dirty="0">
                <a:solidFill>
                  <a:srgbClr val="5897FF"/>
                </a:solidFill>
                <a:latin typeface="Aptos"/>
              </a:rPr>
              <a:t>PILOTS HAVE
FLIGHT SIMULATORS.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3843598"/>
            <a:ext cx="5811399" cy="107721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3200" b="1">
                <a:solidFill>
                  <a:srgbClr val="F5F7F9"/>
                </a:solidFill>
                <a:latin typeface="Aptos"/>
              </a:rPr>
              <a:t>AUTONOMOUS INDUSTRIAL AI
NEEDS THE SAME IDEA.</a:t>
            </a: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86471C0E-E825-2B4D-90D8-ED96B9C9A895}"/>
              </a:ext>
            </a:extLst>
          </p:cNvPr>
          <p:cNvGrpSpPr/>
          <p:nvPr/>
        </p:nvGrpSpPr>
        <p:grpSpPr>
          <a:xfrm>
            <a:off x="7161773" y="1900168"/>
            <a:ext cx="4134081" cy="731520"/>
            <a:chOff x="6711199" y="1900168"/>
            <a:chExt cx="4134081" cy="731520"/>
          </a:xfrm>
        </p:grpSpPr>
        <p:sp>
          <p:nvSpPr>
            <p:cNvPr id="7" name="Rounded Rectangle 6"/>
            <p:cNvSpPr/>
            <p:nvPr/>
          </p:nvSpPr>
          <p:spPr>
            <a:xfrm>
              <a:off x="6720840" y="1900168"/>
              <a:ext cx="4114800" cy="731520"/>
            </a:xfrm>
            <a:prstGeom prst="roundRect">
              <a:avLst/>
            </a:prstGeom>
            <a:solidFill>
              <a:srgbClr val="141920"/>
            </a:solidFill>
            <a:ln>
              <a:solidFill>
                <a:srgbClr val="5897FF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>
                <a:latin typeface="Aptos" panose="020B0004020202020204" pitchFamily="34" charset="0"/>
              </a:endParaRP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6711199" y="2035096"/>
              <a:ext cx="4134081" cy="461665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algn="ctr"/>
              <a:r>
                <a:rPr sz="2400" b="1" dirty="0">
                  <a:solidFill>
                    <a:srgbClr val="5897FF"/>
                  </a:solidFill>
                  <a:latin typeface="Aptos" panose="020B0004020202020204" pitchFamily="34" charset="0"/>
                </a:rPr>
                <a:t>DIGITAL TWIN / SIMULATION</a:t>
              </a:r>
            </a:p>
          </p:txBody>
        </p:sp>
      </p:grpSp>
      <p:sp>
        <p:nvSpPr>
          <p:cNvPr id="9" name="TextBox 8"/>
          <p:cNvSpPr txBox="1"/>
          <p:nvPr/>
        </p:nvSpPr>
        <p:spPr>
          <a:xfrm>
            <a:off x="7281142" y="2430519"/>
            <a:ext cx="3895344" cy="10972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endParaRPr/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53A7F1EE-A8FD-575D-BFFA-DCA5391F79D7}"/>
              </a:ext>
            </a:extLst>
          </p:cNvPr>
          <p:cNvGrpSpPr/>
          <p:nvPr/>
        </p:nvGrpSpPr>
        <p:grpSpPr>
          <a:xfrm>
            <a:off x="7171414" y="2997448"/>
            <a:ext cx="4114800" cy="731520"/>
            <a:chOff x="6720840" y="2997448"/>
            <a:chExt cx="4114800" cy="731520"/>
          </a:xfrm>
        </p:grpSpPr>
        <p:sp>
          <p:nvSpPr>
            <p:cNvPr id="10" name="Rounded Rectangle 9"/>
            <p:cNvSpPr/>
            <p:nvPr/>
          </p:nvSpPr>
          <p:spPr>
            <a:xfrm>
              <a:off x="6720840" y="2997448"/>
              <a:ext cx="4114800" cy="731520"/>
            </a:xfrm>
            <a:prstGeom prst="roundRect">
              <a:avLst/>
            </a:prstGeom>
            <a:solidFill>
              <a:srgbClr val="141920"/>
            </a:solidFill>
            <a:ln>
              <a:solidFill>
                <a:srgbClr val="46D6AD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7462590" y="3132376"/>
              <a:ext cx="2631298" cy="461665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algn="ctr"/>
              <a:r>
                <a:rPr sz="2400" b="1" dirty="0">
                  <a:solidFill>
                    <a:srgbClr val="46D6AD"/>
                  </a:solidFill>
                  <a:latin typeface="Aptos"/>
                </a:rPr>
                <a:t>AGENT DECISION</a:t>
              </a: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7D3F904E-E197-7960-B169-FF4F068FBBFB}"/>
              </a:ext>
            </a:extLst>
          </p:cNvPr>
          <p:cNvGrpSpPr/>
          <p:nvPr/>
        </p:nvGrpSpPr>
        <p:grpSpPr>
          <a:xfrm>
            <a:off x="7171414" y="4094727"/>
            <a:ext cx="4114800" cy="731520"/>
            <a:chOff x="6720840" y="4094727"/>
            <a:chExt cx="4114800" cy="731520"/>
          </a:xfrm>
        </p:grpSpPr>
        <p:sp>
          <p:nvSpPr>
            <p:cNvPr id="13" name="Rounded Rectangle 12"/>
            <p:cNvSpPr/>
            <p:nvPr/>
          </p:nvSpPr>
          <p:spPr>
            <a:xfrm>
              <a:off x="6720840" y="4094727"/>
              <a:ext cx="4114800" cy="731520"/>
            </a:xfrm>
            <a:prstGeom prst="roundRect">
              <a:avLst/>
            </a:prstGeom>
            <a:solidFill>
              <a:srgbClr val="141920"/>
            </a:solidFill>
            <a:ln>
              <a:solidFill>
                <a:srgbClr val="FFBE4C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7049881" y="4229655"/>
              <a:ext cx="3456717" cy="461665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algn="ctr"/>
              <a:r>
                <a:rPr sz="2400" b="1" dirty="0">
                  <a:solidFill>
                    <a:srgbClr val="FFBE4C"/>
                  </a:solidFill>
                  <a:latin typeface="Aptos"/>
                </a:rPr>
                <a:t>OUTCOME + FEEDBACK</a:t>
              </a: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CD6977F7-065C-994E-D399-E55D98D1AE2D}"/>
              </a:ext>
            </a:extLst>
          </p:cNvPr>
          <p:cNvGrpSpPr/>
          <p:nvPr/>
        </p:nvGrpSpPr>
        <p:grpSpPr>
          <a:xfrm>
            <a:off x="7171414" y="5192008"/>
            <a:ext cx="4114800" cy="731520"/>
            <a:chOff x="6720840" y="5192008"/>
            <a:chExt cx="4114800" cy="731520"/>
          </a:xfrm>
        </p:grpSpPr>
        <p:sp>
          <p:nvSpPr>
            <p:cNvPr id="16" name="Rounded Rectangle 15"/>
            <p:cNvSpPr/>
            <p:nvPr/>
          </p:nvSpPr>
          <p:spPr>
            <a:xfrm>
              <a:off x="6720840" y="5192008"/>
              <a:ext cx="4114800" cy="731520"/>
            </a:xfrm>
            <a:prstGeom prst="roundRect">
              <a:avLst/>
            </a:prstGeom>
            <a:solidFill>
              <a:srgbClr val="141920"/>
            </a:solidFill>
            <a:ln>
              <a:solidFill>
                <a:srgbClr val="46D6AD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7598493" y="5326936"/>
              <a:ext cx="2359493" cy="461665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algn="ctr"/>
              <a:r>
                <a:rPr sz="2400" b="1" dirty="0">
                  <a:solidFill>
                    <a:srgbClr val="46D6AD"/>
                  </a:solidFill>
                  <a:latin typeface="Aptos"/>
                </a:rPr>
                <a:t>REPEAT × 1000s</a:t>
              </a:r>
            </a:p>
          </p:txBody>
        </p:sp>
      </p:grpSp>
      <p:sp>
        <p:nvSpPr>
          <p:cNvPr id="18" name="TextBox 17"/>
          <p:cNvSpPr txBox="1"/>
          <p:nvPr/>
        </p:nvSpPr>
        <p:spPr>
          <a:xfrm>
            <a:off x="7281142" y="5722360"/>
            <a:ext cx="3895344" cy="10972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endParaRPr/>
          </a:p>
        </p:txBody>
      </p:sp>
      <p:sp>
        <p:nvSpPr>
          <p:cNvPr id="19" name="TextBox 18"/>
          <p:cNvSpPr txBox="1"/>
          <p:nvPr/>
        </p:nvSpPr>
        <p:spPr>
          <a:xfrm>
            <a:off x="11338560" y="6400800"/>
            <a:ext cx="36576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900" b="1">
                <a:solidFill>
                  <a:srgbClr val="A5AEBA"/>
                </a:solidFill>
                <a:latin typeface="Aptos"/>
              </a:rPr>
              <a:t>08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D1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6" name="Picture 5" descr="Oil refinery against blue sky">
            <a:extLst>
              <a:ext uri="{FF2B5EF4-FFF2-40B4-BE49-F238E27FC236}">
                <a16:creationId xmlns:a16="http://schemas.microsoft.com/office/drawing/2014/main" id="{549FD469-572A-9DC1-4390-56EC53305A5A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41000"/>
          </a:blip>
          <a:srcRect t="5819" r="5819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296263" y="556445"/>
            <a:ext cx="9599167" cy="1323439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4000" b="1">
                <a:solidFill>
                  <a:srgbClr val="F5F7F9"/>
                </a:solidFill>
                <a:latin typeface="Aptos"/>
              </a:rPr>
              <a:t>BEFORE AN AI IS ALLOWED TO CONTROL
</a:t>
            </a:r>
            <a:r>
              <a:rPr lang="en-US" sz="4000" b="1">
                <a:solidFill>
                  <a:srgbClr val="F5F7F9"/>
                </a:solidFill>
                <a:latin typeface="Aptos"/>
              </a:rPr>
              <a:t>A PLANT LIKE THIS</a:t>
            </a:r>
            <a:r>
              <a:rPr sz="4000" b="1">
                <a:solidFill>
                  <a:srgbClr val="F5F7F9"/>
                </a:solidFill>
                <a:latin typeface="Aptos"/>
              </a:rPr>
              <a:t>...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393174" y="5504459"/>
            <a:ext cx="9405652" cy="707886"/>
          </a:xfrm>
          <a:prstGeom prst="rect">
            <a:avLst/>
          </a:prstGeom>
          <a:solidFill>
            <a:schemeClr val="tx1">
              <a:alpha val="38522"/>
            </a:schemeClr>
          </a:solidFill>
        </p:spPr>
        <p:txBody>
          <a:bodyPr wrap="none">
            <a:spAutoFit/>
          </a:bodyPr>
          <a:lstStyle/>
          <a:p>
            <a:pPr algn="ctr"/>
            <a:r>
              <a:rPr sz="4000" b="1" dirty="0">
                <a:solidFill>
                  <a:srgbClr val="FFBE4C"/>
                </a:solidFill>
                <a:latin typeface="Aptos"/>
              </a:rPr>
              <a:t>HOW DOES IT PROVE</a:t>
            </a:r>
            <a:r>
              <a:rPr lang="en-US" sz="4000" b="1" dirty="0">
                <a:solidFill>
                  <a:srgbClr val="FFBE4C"/>
                </a:solidFill>
                <a:latin typeface="Aptos"/>
              </a:rPr>
              <a:t> </a:t>
            </a:r>
            <a:r>
              <a:rPr sz="4000" b="1" dirty="0">
                <a:solidFill>
                  <a:srgbClr val="FFBE4C"/>
                </a:solidFill>
                <a:latin typeface="Aptos"/>
              </a:rPr>
              <a:t>THAT IT IS READY?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338560" y="6400800"/>
            <a:ext cx="36576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900" b="1">
                <a:solidFill>
                  <a:srgbClr val="A5AEBA"/>
                </a:solidFill>
                <a:latin typeface="Aptos"/>
              </a:rPr>
              <a:t>09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2985</Words>
  <Application>Microsoft Macintosh PowerPoint</Application>
  <PresentationFormat>Widescreen</PresentationFormat>
  <Paragraphs>360</Paragraphs>
  <Slides>15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9" baseType="lpstr">
      <vt:lpstr>Aptos</vt:lpstr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Alistair Fulton</cp:lastModifiedBy>
  <cp:revision>2</cp:revision>
  <dcterms:created xsi:type="dcterms:W3CDTF">2013-01-27T09:14:16Z</dcterms:created>
  <dcterms:modified xsi:type="dcterms:W3CDTF">2026-09-09T01:43:43Z</dcterms:modified>
  <cp:category/>
</cp:coreProperties>
</file>