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游ゴシック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游ゴシック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游ゴシック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游ゴシック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游ゴシック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游ゴシック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游ゴシック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游ゴシック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游ゴシック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690"/>
  </p:normalViewPr>
  <p:slideViewPr>
    <p:cSldViewPr snapToGrid="0" snapToObjects="1">
      <p:cViewPr varScale="1">
        <p:scale>
          <a:sx n="99" d="100"/>
          <a:sy n="99" d="100"/>
        </p:scale>
        <p:origin x="3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游ゴシック"/>
      </a:defRPr>
    </a:lvl1pPr>
    <a:lvl2pPr indent="228600" latinLnBrk="0">
      <a:defRPr sz="1200">
        <a:latin typeface="+mn-lt"/>
        <a:ea typeface="+mn-ea"/>
        <a:cs typeface="+mn-cs"/>
        <a:sym typeface="游ゴシック"/>
      </a:defRPr>
    </a:lvl2pPr>
    <a:lvl3pPr indent="457200" latinLnBrk="0">
      <a:defRPr sz="1200">
        <a:latin typeface="+mn-lt"/>
        <a:ea typeface="+mn-ea"/>
        <a:cs typeface="+mn-cs"/>
        <a:sym typeface="游ゴシック"/>
      </a:defRPr>
    </a:lvl3pPr>
    <a:lvl4pPr indent="685800" latinLnBrk="0">
      <a:defRPr sz="1200">
        <a:latin typeface="+mn-lt"/>
        <a:ea typeface="+mn-ea"/>
        <a:cs typeface="+mn-cs"/>
        <a:sym typeface="游ゴシック"/>
      </a:defRPr>
    </a:lvl4pPr>
    <a:lvl5pPr indent="914400" latinLnBrk="0">
      <a:defRPr sz="1200">
        <a:latin typeface="+mn-lt"/>
        <a:ea typeface="+mn-ea"/>
        <a:cs typeface="+mn-cs"/>
        <a:sym typeface="游ゴシック"/>
      </a:defRPr>
    </a:lvl5pPr>
    <a:lvl6pPr indent="1143000" latinLnBrk="0">
      <a:defRPr sz="1200">
        <a:latin typeface="+mn-lt"/>
        <a:ea typeface="+mn-ea"/>
        <a:cs typeface="+mn-cs"/>
        <a:sym typeface="游ゴシック"/>
      </a:defRPr>
    </a:lvl6pPr>
    <a:lvl7pPr indent="1371600" latinLnBrk="0">
      <a:defRPr sz="1200">
        <a:latin typeface="+mn-lt"/>
        <a:ea typeface="+mn-ea"/>
        <a:cs typeface="+mn-cs"/>
        <a:sym typeface="游ゴシック"/>
      </a:defRPr>
    </a:lvl7pPr>
    <a:lvl8pPr indent="1600200" latinLnBrk="0">
      <a:defRPr sz="1200">
        <a:latin typeface="+mn-lt"/>
        <a:ea typeface="+mn-ea"/>
        <a:cs typeface="+mn-cs"/>
        <a:sym typeface="游ゴシック"/>
      </a:defRPr>
    </a:lvl8pPr>
    <a:lvl9pPr indent="1828800" latinLnBrk="0">
      <a:defRPr sz="1200">
        <a:latin typeface="+mn-lt"/>
        <a:ea typeface="+mn-ea"/>
        <a:cs typeface="+mn-cs"/>
        <a:sym typeface="游ゴシック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テキスト プレースホルダー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テキスト プレースホルダー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図プレースホルダー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游ゴシック Light"/>
          <a:ea typeface="游ゴシック Light"/>
          <a:cs typeface="游ゴシック Light"/>
          <a:sym typeface="游ゴシック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游ゴシック Light"/>
          <a:ea typeface="游ゴシック Light"/>
          <a:cs typeface="游ゴシック Light"/>
          <a:sym typeface="游ゴシック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游ゴシック Light"/>
          <a:ea typeface="游ゴシック Light"/>
          <a:cs typeface="游ゴシック Light"/>
          <a:sym typeface="游ゴシック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游ゴシック Light"/>
          <a:ea typeface="游ゴシック Light"/>
          <a:cs typeface="游ゴシック Light"/>
          <a:sym typeface="游ゴシック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游ゴシック Light"/>
          <a:ea typeface="游ゴシック Light"/>
          <a:cs typeface="游ゴシック Light"/>
          <a:sym typeface="游ゴシック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游ゴシック Light"/>
          <a:ea typeface="游ゴシック Light"/>
          <a:cs typeface="游ゴシック Light"/>
          <a:sym typeface="游ゴシック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游ゴシック Light"/>
          <a:ea typeface="游ゴシック Light"/>
          <a:cs typeface="游ゴシック Light"/>
          <a:sym typeface="游ゴシック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游ゴシック Light"/>
          <a:ea typeface="游ゴシック Light"/>
          <a:cs typeface="游ゴシック Light"/>
          <a:sym typeface="游ゴシック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游ゴシック Light"/>
          <a:ea typeface="游ゴシック Light"/>
          <a:cs typeface="游ゴシック Light"/>
          <a:sym typeface="游ゴシック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游ゴシック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游ゴシック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游ゴシック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游ゴシック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游ゴシック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游ゴシック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游ゴシック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游ゴシック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游ゴシック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游ゴシック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游ゴシック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游ゴシック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游ゴシック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游ゴシック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游ゴシック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游ゴシック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游ゴシック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游ゴシック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lairlab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図 3" descr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32" y="416224"/>
            <a:ext cx="5845185" cy="4527274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正方形/長方形 4"/>
          <p:cNvSpPr txBox="1"/>
          <p:nvPr/>
        </p:nvSpPr>
        <p:spPr>
          <a:xfrm>
            <a:off x="6225805" y="356539"/>
            <a:ext cx="5507404" cy="1138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New</a:t>
            </a:r>
            <a:r>
              <a:rPr dirty="0"/>
              <a:t> green </a:t>
            </a:r>
            <a:r>
              <a:rPr lang="en-US" dirty="0"/>
              <a:t>scent</a:t>
            </a:r>
            <a:r>
              <a:rPr dirty="0"/>
              <a:t> effective </a:t>
            </a:r>
            <a:r>
              <a:rPr lang="en-US" dirty="0"/>
              <a:t>at</a:t>
            </a:r>
            <a:r>
              <a:rPr dirty="0"/>
              <a:t> reducing mental fatigue and anxiety</a:t>
            </a:r>
            <a:r>
              <a:rPr lang="en-US" dirty="0"/>
              <a:t>, latest soccer game study shows.</a:t>
            </a:r>
          </a:p>
          <a:p>
            <a:endParaRPr lang="en-US" dirty="0"/>
          </a:p>
          <a:p>
            <a:r>
              <a:rPr lang="en-US" sz="1400" dirty="0"/>
              <a:t>English translation in collaboration with Kai </a:t>
            </a:r>
            <a:r>
              <a:rPr lang="en-US" sz="1400" dirty="0" err="1"/>
              <a:t>Proschan</a:t>
            </a:r>
            <a:r>
              <a:rPr lang="en-US" sz="1400" dirty="0"/>
              <a:t> @</a:t>
            </a:r>
            <a:r>
              <a:rPr lang="en-US" sz="1400" dirty="0" err="1"/>
              <a:t>Subarashii.online</a:t>
            </a:r>
            <a:r>
              <a:rPr lang="en-US" sz="1400" dirty="0"/>
              <a:t> </a:t>
            </a:r>
          </a:p>
        </p:txBody>
      </p:sp>
      <p:sp>
        <p:nvSpPr>
          <p:cNvPr id="96" name="正方形/長方形 5"/>
          <p:cNvSpPr txBox="1"/>
          <p:nvPr/>
        </p:nvSpPr>
        <p:spPr>
          <a:xfrm>
            <a:off x="5966196" y="1572530"/>
            <a:ext cx="5767013" cy="1292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Rohto</a:t>
            </a:r>
            <a:r>
              <a:rPr lang="en-US" dirty="0"/>
              <a:t>’s </a:t>
            </a:r>
            <a:r>
              <a:rPr dirty="0"/>
              <a:t>BÉLAIR LAB × Iwaki F</a:t>
            </a:r>
            <a:r>
              <a:rPr lang="en-US" dirty="0"/>
              <a:t>ootball Club (Soccer) Aug 2020</a:t>
            </a:r>
            <a:endParaRPr dirty="0"/>
          </a:p>
          <a:p>
            <a:pPr>
              <a:defRPr sz="20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Specifically designed g</a:t>
            </a:r>
            <a:r>
              <a:rPr dirty="0"/>
              <a:t>reen </a:t>
            </a:r>
            <a:r>
              <a:rPr lang="en-US" dirty="0"/>
              <a:t>scent</a:t>
            </a:r>
            <a:r>
              <a:rPr dirty="0"/>
              <a:t> </a:t>
            </a:r>
            <a:r>
              <a:rPr lang="en-US" dirty="0"/>
              <a:t>named </a:t>
            </a:r>
            <a:r>
              <a:rPr i="1" dirty="0"/>
              <a:t>Restful Green</a:t>
            </a:r>
            <a:r>
              <a:rPr dirty="0"/>
              <a:t>* is effective in reducing mental fatigue and anxiety</a:t>
            </a:r>
          </a:p>
        </p:txBody>
      </p:sp>
      <p:sp>
        <p:nvSpPr>
          <p:cNvPr id="97" name="正方形/長方形 7"/>
          <p:cNvSpPr/>
          <p:nvPr/>
        </p:nvSpPr>
        <p:spPr>
          <a:xfrm>
            <a:off x="166732" y="882868"/>
            <a:ext cx="5740083" cy="592678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cxnSp>
        <p:nvCxnSpPr>
          <p:cNvPr id="98" name="直線コネクタ 9"/>
          <p:cNvCxnSpPr>
            <a:cxnSpLocks/>
            <a:stCxn id="99" idx="0"/>
            <a:endCxn id="96" idx="0"/>
          </p:cNvCxnSpPr>
          <p:nvPr/>
        </p:nvCxnSpPr>
        <p:spPr>
          <a:xfrm flipV="1">
            <a:off x="2343091" y="1572530"/>
            <a:ext cx="6506612" cy="413924"/>
          </a:xfrm>
          <a:prstGeom prst="straightConnector1">
            <a:avLst/>
          </a:prstGeom>
          <a:ln w="6350">
            <a:solidFill>
              <a:srgbClr val="FF0000"/>
            </a:solidFill>
            <a:miter/>
          </a:ln>
        </p:spPr>
      </p:cxnSp>
      <p:sp>
        <p:nvSpPr>
          <p:cNvPr id="99" name="正方形/長方形 10"/>
          <p:cNvSpPr/>
          <p:nvPr/>
        </p:nvSpPr>
        <p:spPr>
          <a:xfrm>
            <a:off x="219284" y="1986454"/>
            <a:ext cx="4247613" cy="1061546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0" name="正方形/長方形 15"/>
          <p:cNvSpPr txBox="1"/>
          <p:nvPr/>
        </p:nvSpPr>
        <p:spPr>
          <a:xfrm>
            <a:off x="6225805" y="3178503"/>
            <a:ext cx="5507404" cy="2862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“BÉLAIR LAB”</a:t>
            </a:r>
            <a:r>
              <a:rPr lang="en-US" dirty="0"/>
              <a:t> (Tokyo) </a:t>
            </a:r>
            <a:r>
              <a:rPr dirty="0"/>
              <a:t>operated by Rohto Pharmaceutical Co., Ltd. (</a:t>
            </a:r>
            <a:r>
              <a:rPr lang="en-US" dirty="0"/>
              <a:t>h</a:t>
            </a:r>
            <a:r>
              <a:rPr dirty="0"/>
              <a:t>eadquarter</a:t>
            </a:r>
            <a:r>
              <a:rPr lang="en-US" dirty="0"/>
              <a:t>ed in </a:t>
            </a:r>
            <a:r>
              <a:rPr dirty="0"/>
              <a:t>Osaka, President: </a:t>
            </a:r>
            <a:r>
              <a:rPr dirty="0" err="1"/>
              <a:t>Masafumi</a:t>
            </a:r>
            <a:r>
              <a:rPr dirty="0"/>
              <a:t> Sugimoto) in collaboration with Iwaki Sports Club Co., Ltd. (</a:t>
            </a:r>
            <a:r>
              <a:rPr lang="en-US" dirty="0"/>
              <a:t>based in Iwaki City, Fukushima prefecture, </a:t>
            </a:r>
            <a:r>
              <a:rPr dirty="0"/>
              <a:t>President: Satoshi Okura) </a:t>
            </a:r>
            <a:r>
              <a:rPr lang="en-US" dirty="0"/>
              <a:t>presented a</a:t>
            </a:r>
            <a:r>
              <a:rPr dirty="0"/>
              <a:t> </a:t>
            </a:r>
            <a:r>
              <a:rPr lang="en-US" dirty="0"/>
              <a:t>scent</a:t>
            </a:r>
            <a:r>
              <a:rPr dirty="0"/>
              <a:t> to “Iwaki FC” athletes during their official game on June 16, 2019 to </a:t>
            </a:r>
            <a:r>
              <a:rPr lang="en-US" dirty="0"/>
              <a:t>explore</a:t>
            </a:r>
            <a:r>
              <a:rPr dirty="0"/>
              <a:t> </a:t>
            </a:r>
            <a:r>
              <a:rPr lang="en-US" dirty="0"/>
              <a:t>its effect </a:t>
            </a:r>
            <a:r>
              <a:rPr dirty="0"/>
              <a:t>on mental fatigue reduction and recovery. Results</a:t>
            </a:r>
            <a:r>
              <a:rPr lang="en-US" dirty="0"/>
              <a:t> show</a:t>
            </a:r>
            <a:r>
              <a:rPr dirty="0"/>
              <a:t> that green fragrance </a:t>
            </a:r>
            <a:r>
              <a:rPr i="1" dirty="0"/>
              <a:t>Restful Green</a:t>
            </a:r>
            <a:r>
              <a:rPr dirty="0"/>
              <a:t> is effective for psychological support and </a:t>
            </a:r>
            <a:r>
              <a:rPr lang="en-US" dirty="0"/>
              <a:t>at </a:t>
            </a:r>
            <a:r>
              <a:rPr dirty="0"/>
              <a:t>improving the soccer players’ performance.</a:t>
            </a:r>
          </a:p>
        </p:txBody>
      </p:sp>
      <p:cxnSp>
        <p:nvCxnSpPr>
          <p:cNvPr id="101" name="直線コネクタ 16"/>
          <p:cNvCxnSpPr>
            <a:stCxn id="102" idx="0"/>
            <a:endCxn id="100" idx="0"/>
          </p:cNvCxnSpPr>
          <p:nvPr/>
        </p:nvCxnSpPr>
        <p:spPr>
          <a:xfrm flipV="1">
            <a:off x="2439986" y="3178503"/>
            <a:ext cx="6539521" cy="131391"/>
          </a:xfrm>
          <a:prstGeom prst="straightConnector1">
            <a:avLst/>
          </a:prstGeom>
          <a:ln w="6350">
            <a:solidFill>
              <a:srgbClr val="FF0000"/>
            </a:solidFill>
            <a:miter/>
          </a:ln>
        </p:spPr>
      </p:cxnSp>
      <p:sp>
        <p:nvSpPr>
          <p:cNvPr id="102" name="正方形/長方形 17"/>
          <p:cNvSpPr/>
          <p:nvPr/>
        </p:nvSpPr>
        <p:spPr>
          <a:xfrm>
            <a:off x="316179" y="3309894"/>
            <a:ext cx="4247613" cy="1470971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3" name="Rectangle 1"/>
          <p:cNvSpPr/>
          <p:nvPr/>
        </p:nvSpPr>
        <p:spPr>
          <a:xfrm>
            <a:off x="316179" y="6257110"/>
            <a:ext cx="65" cy="184666"/>
          </a:xfrm>
          <a:prstGeom prst="rect">
            <a:avLst/>
          </a:prstGeom>
          <a:solidFill>
            <a:srgbClr val="F8F9FA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100">
                <a:solidFill>
                  <a:srgbClr val="222222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lvl1pPr>
          </a:lstStyle>
          <a:p>
            <a:endParaRPr sz="12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図 3" descr="図 3"/>
          <p:cNvPicPr>
            <a:picLocks noChangeAspect="1"/>
          </p:cNvPicPr>
          <p:nvPr/>
        </p:nvPicPr>
        <p:blipFill>
          <a:blip r:embed="rId2"/>
          <a:srcRect r="25130" b="20451"/>
          <a:stretch>
            <a:fillRect/>
          </a:stretch>
        </p:blipFill>
        <p:spPr>
          <a:xfrm>
            <a:off x="254168" y="339928"/>
            <a:ext cx="5376143" cy="4946776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正方形/長方形 5"/>
          <p:cNvSpPr txBox="1"/>
          <p:nvPr/>
        </p:nvSpPr>
        <p:spPr>
          <a:xfrm>
            <a:off x="5994575" y="176641"/>
            <a:ext cx="5897537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Findings</a:t>
            </a:r>
            <a:endParaRPr lang="en-US" dirty="0"/>
          </a:p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G</a:t>
            </a:r>
            <a:r>
              <a:rPr dirty="0"/>
              <a:t>reen fragrance </a:t>
            </a:r>
            <a:r>
              <a:rPr lang="en-US" dirty="0"/>
              <a:t>baptized </a:t>
            </a:r>
            <a:r>
              <a:rPr i="1" dirty="0"/>
              <a:t>Restful Green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1. Reduces negative mental conditions (tension and anxiety) before and after the match.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2. Reduces negative physical conditions (fatigue) before the match.</a:t>
            </a:r>
          </a:p>
        </p:txBody>
      </p:sp>
      <p:sp>
        <p:nvSpPr>
          <p:cNvPr id="107" name="正方形/長方形 4"/>
          <p:cNvSpPr txBox="1"/>
          <p:nvPr/>
        </p:nvSpPr>
        <p:spPr>
          <a:xfrm>
            <a:off x="5887551" y="2936990"/>
            <a:ext cx="6004561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※Green</a:t>
            </a:r>
            <a:r>
              <a:rPr lang="en-US" dirty="0"/>
              <a:t> scent </a:t>
            </a:r>
            <a:r>
              <a:rPr i="1" dirty="0"/>
              <a:t>Restful Green</a:t>
            </a:r>
            <a:endParaRPr lang="en-US" i="1" dirty="0"/>
          </a:p>
          <a:p>
            <a:pPr>
              <a:defRPr b="1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i="1" dirty="0">
              <a:latin typeface="メイリオ"/>
              <a:ea typeface="メイリオ"/>
              <a:cs typeface="メイリオ"/>
              <a:sym typeface="メイリオ"/>
            </a:endParaRP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A fresh, almost transparent green </a:t>
            </a:r>
            <a:r>
              <a:rPr lang="en-US" dirty="0"/>
              <a:t>scent</a:t>
            </a:r>
            <a:r>
              <a:rPr dirty="0"/>
              <a:t> module </a:t>
            </a:r>
            <a:r>
              <a:rPr lang="en-US" dirty="0"/>
              <a:t>composed via</a:t>
            </a:r>
            <a:r>
              <a:rPr dirty="0"/>
              <a:t> BÉLAIR LAB’s proprietary knowledge. Based on previous research, we have </a:t>
            </a:r>
            <a:r>
              <a:rPr lang="en-US" dirty="0"/>
              <a:t>assembled</a:t>
            </a:r>
            <a:r>
              <a:rPr dirty="0"/>
              <a:t> a unique combination of natural plant</a:t>
            </a:r>
            <a:r>
              <a:rPr lang="en-US" dirty="0"/>
              <a:t> extracts</a:t>
            </a:r>
            <a:r>
              <a:rPr dirty="0"/>
              <a:t> </a:t>
            </a:r>
            <a:r>
              <a:rPr lang="en-US" dirty="0"/>
              <a:t>and nature identical molecules </a:t>
            </a:r>
            <a:r>
              <a:rPr dirty="0"/>
              <a:t>recognized for stress-reducing </a:t>
            </a:r>
            <a:r>
              <a:rPr lang="en-US" dirty="0"/>
              <a:t>and anti-fatigue </a:t>
            </a:r>
            <a:r>
              <a:rPr dirty="0"/>
              <a:t>effects on humans. We </a:t>
            </a:r>
            <a:r>
              <a:rPr lang="en-US" dirty="0"/>
              <a:t>shall</a:t>
            </a:r>
            <a:r>
              <a:rPr dirty="0"/>
              <a:t> continue to study the effectiveness of this fragrance module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108" name="直線コネクタ 6"/>
          <p:cNvSpPr/>
          <p:nvPr/>
        </p:nvSpPr>
        <p:spPr>
          <a:xfrm flipV="1">
            <a:off x="4539343" y="339929"/>
            <a:ext cx="1409514" cy="534040"/>
          </a:xfrm>
          <a:prstGeom prst="line">
            <a:avLst/>
          </a:prstGeom>
          <a:ln w="6350">
            <a:solidFill>
              <a:srgbClr val="FF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9" name="正方形/長方形 7"/>
          <p:cNvSpPr/>
          <p:nvPr/>
        </p:nvSpPr>
        <p:spPr>
          <a:xfrm>
            <a:off x="254168" y="176641"/>
            <a:ext cx="4285175" cy="1394656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0" name="直線コネクタ 9"/>
          <p:cNvSpPr/>
          <p:nvPr/>
        </p:nvSpPr>
        <p:spPr>
          <a:xfrm>
            <a:off x="5630311" y="2617359"/>
            <a:ext cx="318546" cy="278242"/>
          </a:xfrm>
          <a:prstGeom prst="line">
            <a:avLst/>
          </a:prstGeom>
          <a:ln w="6350">
            <a:solidFill>
              <a:srgbClr val="FF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1" name="正方形/長方形 10"/>
          <p:cNvSpPr/>
          <p:nvPr/>
        </p:nvSpPr>
        <p:spPr>
          <a:xfrm>
            <a:off x="254167" y="1675089"/>
            <a:ext cx="5376145" cy="1884541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正方形/長方形 1"/>
          <p:cNvSpPr txBox="1"/>
          <p:nvPr/>
        </p:nvSpPr>
        <p:spPr>
          <a:xfrm>
            <a:off x="6046865" y="1338942"/>
            <a:ext cx="5727159" cy="5078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Methodology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"BÉLAIR LAB" stud</a:t>
            </a:r>
            <a:r>
              <a:rPr lang="en-US" dirty="0"/>
              <a:t>y</a:t>
            </a:r>
            <a:r>
              <a:rPr dirty="0"/>
              <a:t> </a:t>
            </a:r>
            <a:r>
              <a:rPr lang="en-US" dirty="0"/>
              <a:t>scents and </a:t>
            </a:r>
            <a:r>
              <a:rPr dirty="0"/>
              <a:t>fragranc</a:t>
            </a:r>
            <a:r>
              <a:rPr lang="en-US" dirty="0"/>
              <a:t>es</a:t>
            </a:r>
            <a:r>
              <a:rPr dirty="0"/>
              <a:t> from a scientific perspective as it relates to the human senses</a:t>
            </a:r>
            <a:r>
              <a:rPr lang="en-US" dirty="0"/>
              <a:t> (</a:t>
            </a:r>
            <a:r>
              <a:rPr lang="en-US" dirty="0" err="1"/>
              <a:t>Kansei</a:t>
            </a:r>
            <a:r>
              <a:rPr lang="en-US" dirty="0"/>
              <a:t> studies).</a:t>
            </a:r>
            <a:r>
              <a:rPr dirty="0"/>
              <a:t> </a:t>
            </a:r>
            <a:r>
              <a:rPr lang="en-US" dirty="0"/>
              <a:t>It</a:t>
            </a:r>
            <a:r>
              <a:rPr dirty="0"/>
              <a:t> </a:t>
            </a:r>
            <a:r>
              <a:rPr lang="en-US" dirty="0"/>
              <a:t>works</a:t>
            </a:r>
            <a:r>
              <a:rPr dirty="0"/>
              <a:t> to</a:t>
            </a:r>
            <a:r>
              <a:rPr lang="en-US" dirty="0"/>
              <a:t>wards</a:t>
            </a:r>
            <a:r>
              <a:rPr dirty="0"/>
              <a:t> contribut</a:t>
            </a:r>
            <a:r>
              <a:rPr lang="en-US" dirty="0"/>
              <a:t>ing</a:t>
            </a:r>
            <a:r>
              <a:rPr dirty="0"/>
              <a:t> to the creation </a:t>
            </a:r>
            <a:r>
              <a:rPr lang="en-US" dirty="0"/>
              <a:t>of a healthier society via the pursuit and the transmission of</a:t>
            </a:r>
            <a:r>
              <a:rPr dirty="0"/>
              <a:t> new value</a:t>
            </a:r>
            <a:r>
              <a:rPr lang="en-US" dirty="0"/>
              <a:t>s and proven benefits</a:t>
            </a:r>
            <a:r>
              <a:rPr dirty="0"/>
              <a:t>. "Iwaki FC" is developing a world-class team </a:t>
            </a:r>
            <a:r>
              <a:rPr lang="en-US" dirty="0"/>
              <a:t>of</a:t>
            </a:r>
            <a:r>
              <a:rPr dirty="0"/>
              <a:t> players by incorporating the latest technolog</a:t>
            </a:r>
            <a:r>
              <a:rPr lang="en-US" dirty="0"/>
              <a:t>ies and</a:t>
            </a:r>
            <a:r>
              <a:rPr dirty="0"/>
              <a:t> information and data analysis, to strengthen their physical</a:t>
            </a:r>
            <a:r>
              <a:rPr lang="en-US" dirty="0"/>
              <a:t> condition</a:t>
            </a:r>
            <a:r>
              <a:rPr dirty="0"/>
              <a:t> and ultimately “change the physical standard of Japan”. 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Furthermore, </a:t>
            </a:r>
            <a:r>
              <a:rPr dirty="0"/>
              <a:t>the remaining mental challenge of “I can’t sleep the day before the match”</a:t>
            </a:r>
            <a:r>
              <a:rPr lang="en-US" dirty="0"/>
              <a:t> was addressed.  W</a:t>
            </a:r>
            <a:r>
              <a:rPr dirty="0"/>
              <a:t>ays to support mental fatigue during this time</a:t>
            </a:r>
            <a:r>
              <a:rPr lang="en-US" dirty="0"/>
              <a:t> also had to be explored</a:t>
            </a:r>
            <a:r>
              <a:rPr dirty="0"/>
              <a:t>. </a:t>
            </a:r>
            <a:r>
              <a:rPr lang="en-US" dirty="0"/>
              <a:t>Mental conditioning is a key ingredient in the world of sports.  </a:t>
            </a:r>
            <a:r>
              <a:rPr lang="en-US" dirty="0" err="1"/>
              <a:t>BélAir</a:t>
            </a:r>
            <a:r>
              <a:rPr lang="en-US" dirty="0"/>
              <a:t> Lab had made a commitment to </a:t>
            </a:r>
            <a:r>
              <a:rPr dirty="0"/>
              <a:t>study the topic of “supporting the reduction and recovery of mental fatigue” </a:t>
            </a:r>
            <a:r>
              <a:rPr lang="en-US" dirty="0"/>
              <a:t>via scents</a:t>
            </a:r>
            <a:r>
              <a:rPr dirty="0"/>
              <a:t>. </a:t>
            </a:r>
          </a:p>
        </p:txBody>
      </p:sp>
      <p:pic>
        <p:nvPicPr>
          <p:cNvPr id="114" name="図 2" descr="図 2"/>
          <p:cNvPicPr>
            <a:picLocks noChangeAspect="1"/>
          </p:cNvPicPr>
          <p:nvPr/>
        </p:nvPicPr>
        <p:blipFill>
          <a:blip r:embed="rId2"/>
          <a:srcRect r="25130" b="20451"/>
          <a:stretch>
            <a:fillRect/>
          </a:stretch>
        </p:blipFill>
        <p:spPr>
          <a:xfrm>
            <a:off x="417976" y="381781"/>
            <a:ext cx="5376144" cy="4946777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直線コネクタ 3"/>
          <p:cNvSpPr/>
          <p:nvPr/>
        </p:nvSpPr>
        <p:spPr>
          <a:xfrm flipV="1">
            <a:off x="5630311" y="1338942"/>
            <a:ext cx="247976" cy="3032329"/>
          </a:xfrm>
          <a:prstGeom prst="line">
            <a:avLst/>
          </a:prstGeom>
          <a:ln w="6350">
            <a:solidFill>
              <a:srgbClr val="FF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6" name="正方形/長方形 4"/>
          <p:cNvSpPr/>
          <p:nvPr/>
        </p:nvSpPr>
        <p:spPr>
          <a:xfrm>
            <a:off x="254167" y="3429000"/>
            <a:ext cx="5376145" cy="1884541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図 1" descr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35" y="612414"/>
            <a:ext cx="5372234" cy="5633172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正方形/長方形 3"/>
          <p:cNvSpPr txBox="1"/>
          <p:nvPr/>
        </p:nvSpPr>
        <p:spPr>
          <a:xfrm>
            <a:off x="5860516" y="271537"/>
            <a:ext cx="5801391" cy="5078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Content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We asked Iwaki FC players to smell the green </a:t>
            </a:r>
            <a:r>
              <a:rPr lang="en-US" dirty="0"/>
              <a:t>scent module</a:t>
            </a:r>
            <a:r>
              <a:rPr dirty="0"/>
              <a:t> </a:t>
            </a:r>
            <a:r>
              <a:rPr i="1" dirty="0"/>
              <a:t>Restful Green </a:t>
            </a:r>
            <a:r>
              <a:rPr dirty="0"/>
              <a:t>before and after the game</a:t>
            </a:r>
            <a:r>
              <a:rPr lang="en-US" dirty="0"/>
              <a:t>s</a:t>
            </a:r>
            <a:r>
              <a:rPr dirty="0"/>
              <a:t>, as well as during halftime</a:t>
            </a:r>
            <a:r>
              <a:rPr lang="en-US" dirty="0"/>
              <a:t>s.  They </a:t>
            </a:r>
            <a:r>
              <a:rPr dirty="0"/>
              <a:t>had </a:t>
            </a:r>
            <a:r>
              <a:rPr lang="en-US" dirty="0"/>
              <a:t>to</a:t>
            </a:r>
            <a:r>
              <a:rPr dirty="0"/>
              <a:t> answer 20 questions pre- and post-game about their mood based on a POMS visual analog scale.</a:t>
            </a:r>
            <a:br>
              <a:rPr dirty="0"/>
            </a:br>
            <a:endParaRPr dirty="0"/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The </a:t>
            </a:r>
            <a:r>
              <a:rPr dirty="0"/>
              <a:t>20 questions were classified into 6 categories, 1) Positivity, 2) Mental toughness, 3) Focus, 4) Motivation, 5) Mental impairments (tension/anxiety), and 6) Physical impairments (fatigue)</a:t>
            </a:r>
            <a:r>
              <a:rPr lang="en-US" dirty="0"/>
              <a:t>. R</a:t>
            </a:r>
            <a:r>
              <a:rPr dirty="0"/>
              <a:t>esults were </a:t>
            </a:r>
            <a:r>
              <a:rPr lang="en-US" dirty="0"/>
              <a:t>assembled</a:t>
            </a:r>
            <a:r>
              <a:rPr dirty="0"/>
              <a:t> and analyzed thereafter. </a:t>
            </a:r>
            <a:br>
              <a:rPr dirty="0"/>
            </a:br>
            <a:br>
              <a:rPr dirty="0"/>
            </a:br>
            <a:r>
              <a:rPr dirty="0"/>
              <a:t>Note: The study was conducted over </a:t>
            </a:r>
            <a:r>
              <a:rPr lang="en-US" dirty="0"/>
              <a:t>eight (8)</a:t>
            </a:r>
            <a:r>
              <a:rPr dirty="0"/>
              <a:t> home games </a:t>
            </a:r>
            <a:r>
              <a:rPr lang="en-US" dirty="0"/>
              <a:t>from</a:t>
            </a:r>
            <a:r>
              <a:rPr dirty="0"/>
              <a:t> June - October 2019</a:t>
            </a:r>
            <a:r>
              <a:rPr lang="en-US" dirty="0"/>
              <a:t>.  Four (4)</a:t>
            </a:r>
            <a:r>
              <a:rPr dirty="0"/>
              <a:t> </a:t>
            </a:r>
            <a:r>
              <a:rPr lang="en-US" dirty="0"/>
              <a:t>games </a:t>
            </a:r>
            <a:r>
              <a:rPr dirty="0"/>
              <a:t>incorporated the fragrance and </a:t>
            </a:r>
            <a:r>
              <a:rPr lang="en-US" dirty="0"/>
              <a:t>four (4)</a:t>
            </a:r>
            <a:r>
              <a:rPr dirty="0"/>
              <a:t> did not</a:t>
            </a:r>
            <a:r>
              <a:rPr lang="en-US" dirty="0"/>
              <a:t> for all</a:t>
            </a:r>
            <a:r>
              <a:rPr dirty="0"/>
              <a:t> participating athletes. Of the 118 total number </a:t>
            </a:r>
            <a:r>
              <a:rPr lang="en-US" dirty="0"/>
              <a:t>of</a:t>
            </a:r>
            <a:r>
              <a:rPr dirty="0"/>
              <a:t> subjects, 56 </a:t>
            </a:r>
            <a:r>
              <a:rPr lang="en-US" dirty="0"/>
              <a:t>were actually exposed to the scent</a:t>
            </a:r>
            <a:r>
              <a:rPr dirty="0"/>
              <a:t>, and 62 were </a:t>
            </a:r>
            <a:r>
              <a:rPr lang="en-US" dirty="0"/>
              <a:t>part of </a:t>
            </a:r>
            <a:r>
              <a:rPr dirty="0"/>
              <a:t>the control group.</a:t>
            </a:r>
          </a:p>
        </p:txBody>
      </p:sp>
      <p:sp>
        <p:nvSpPr>
          <p:cNvPr id="120" name="正方形/長方形 6"/>
          <p:cNvSpPr txBox="1"/>
          <p:nvPr/>
        </p:nvSpPr>
        <p:spPr>
          <a:xfrm>
            <a:off x="6022716" y="5486380"/>
            <a:ext cx="5280794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* </a:t>
            </a:r>
            <a:r>
              <a:rPr lang="en-US" dirty="0"/>
              <a:t>G</a:t>
            </a:r>
            <a:r>
              <a:rPr dirty="0"/>
              <a:t>reen fragrance </a:t>
            </a:r>
            <a:r>
              <a:rPr i="1" dirty="0"/>
              <a:t>Restful Green </a:t>
            </a:r>
            <a:r>
              <a:rPr lang="en-US" dirty="0"/>
              <a:t>was played in the locker rooms </a:t>
            </a:r>
            <a:r>
              <a:rPr dirty="0"/>
              <a:t>before and after matches</a:t>
            </a:r>
          </a:p>
        </p:txBody>
      </p:sp>
      <p:sp>
        <p:nvSpPr>
          <p:cNvPr id="121" name="正方形/長方形 7"/>
          <p:cNvSpPr txBox="1"/>
          <p:nvPr/>
        </p:nvSpPr>
        <p:spPr>
          <a:xfrm>
            <a:off x="3455602" y="6164441"/>
            <a:ext cx="6783101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*</a:t>
            </a:r>
            <a:r>
              <a:rPr lang="en-US" dirty="0"/>
              <a:t>*</a:t>
            </a:r>
            <a:r>
              <a:rPr dirty="0"/>
              <a:t>Sony Corporation’s </a:t>
            </a:r>
            <a:r>
              <a:rPr lang="en-US" dirty="0"/>
              <a:t>individual</a:t>
            </a:r>
            <a:r>
              <a:rPr dirty="0"/>
              <a:t> aroma diffuser "AROMASTIC™" was used</a:t>
            </a:r>
            <a:r>
              <a:rPr lang="en-US" dirty="0"/>
              <a:t> by each athlete at </a:t>
            </a:r>
            <a:r>
              <a:rPr dirty="0"/>
              <a:t>halftime</a:t>
            </a:r>
            <a:r>
              <a:rPr lang="en-US" dirty="0"/>
              <a:t>s.</a:t>
            </a:r>
            <a:endParaRPr dirty="0"/>
          </a:p>
        </p:txBody>
      </p:sp>
      <p:sp>
        <p:nvSpPr>
          <p:cNvPr id="122" name="直線コネクタ 8"/>
          <p:cNvSpPr/>
          <p:nvPr/>
        </p:nvSpPr>
        <p:spPr>
          <a:xfrm flipH="1" flipV="1">
            <a:off x="3876781" y="2676420"/>
            <a:ext cx="2256083" cy="3026370"/>
          </a:xfrm>
          <a:prstGeom prst="line">
            <a:avLst/>
          </a:prstGeom>
          <a:ln w="6350">
            <a:solidFill>
              <a:srgbClr val="FF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3" name="直線コネクタ 10"/>
          <p:cNvSpPr/>
          <p:nvPr/>
        </p:nvSpPr>
        <p:spPr>
          <a:xfrm flipV="1">
            <a:off x="4328161" y="4641284"/>
            <a:ext cx="1" cy="1582837"/>
          </a:xfrm>
          <a:prstGeom prst="line">
            <a:avLst/>
          </a:prstGeom>
          <a:ln w="6350">
            <a:solidFill>
              <a:srgbClr val="FF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4" name="直線コネクタ 12"/>
          <p:cNvSpPr/>
          <p:nvPr/>
        </p:nvSpPr>
        <p:spPr>
          <a:xfrm flipV="1">
            <a:off x="5759668" y="533399"/>
            <a:ext cx="526096" cy="957663"/>
          </a:xfrm>
          <a:prstGeom prst="line">
            <a:avLst/>
          </a:prstGeom>
          <a:ln w="6350">
            <a:solidFill>
              <a:srgbClr val="FF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5" name="正方形/長方形 13"/>
          <p:cNvSpPr/>
          <p:nvPr/>
        </p:nvSpPr>
        <p:spPr>
          <a:xfrm>
            <a:off x="383525" y="548791"/>
            <a:ext cx="5376145" cy="1884541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図 1" descr="図 1"/>
          <p:cNvPicPr>
            <a:picLocks noChangeAspect="1"/>
          </p:cNvPicPr>
          <p:nvPr/>
        </p:nvPicPr>
        <p:blipFill>
          <a:blip r:embed="rId2"/>
          <a:srcRect b="52032"/>
          <a:stretch>
            <a:fillRect/>
          </a:stretch>
        </p:blipFill>
        <p:spPr>
          <a:xfrm>
            <a:off x="369175" y="215461"/>
            <a:ext cx="5060400" cy="308291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正方形/長方形 3"/>
          <p:cNvSpPr txBox="1"/>
          <p:nvPr/>
        </p:nvSpPr>
        <p:spPr>
          <a:xfrm>
            <a:off x="262713" y="3755572"/>
            <a:ext cx="4968960" cy="2554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 b="1"/>
            </a:pPr>
            <a:r>
              <a:rPr dirty="0"/>
              <a:t>Results</a:t>
            </a:r>
          </a:p>
          <a:p>
            <a:pPr>
              <a:defRPr sz="1600" b="1"/>
            </a:pPr>
            <a:br>
              <a:rPr dirty="0"/>
            </a:br>
            <a:r>
              <a:rPr lang="en-US" dirty="0"/>
              <a:t>G</a:t>
            </a:r>
            <a:r>
              <a:rPr dirty="0"/>
              <a:t>reen </a:t>
            </a:r>
            <a:r>
              <a:rPr lang="en-US" dirty="0"/>
              <a:t>scent</a:t>
            </a:r>
            <a:r>
              <a:rPr dirty="0"/>
              <a:t> </a:t>
            </a:r>
            <a:r>
              <a:rPr i="1" dirty="0"/>
              <a:t>Restful Green </a:t>
            </a:r>
            <a:r>
              <a:rPr dirty="0"/>
              <a:t>reduces mental impairments </a:t>
            </a:r>
            <a:r>
              <a:rPr lang="en-US" dirty="0"/>
              <a:t>(</a:t>
            </a:r>
            <a:r>
              <a:rPr dirty="0"/>
              <a:t>tension and anxiety) before and after the match.</a:t>
            </a:r>
          </a:p>
          <a:p>
            <a:pPr>
              <a:defRPr sz="1600"/>
            </a:pPr>
            <a:br>
              <a:rPr dirty="0"/>
            </a:br>
            <a:r>
              <a:rPr dirty="0"/>
              <a:t>Matches that incorporated the fragrance before and after had significantly less mental impairments (“I'm nervous", "I'm worried", "I'm worried about this", "I'm impatient”) than those that did not.</a:t>
            </a:r>
          </a:p>
        </p:txBody>
      </p:sp>
      <p:pic>
        <p:nvPicPr>
          <p:cNvPr id="129" name="図 5" descr="図 5"/>
          <p:cNvPicPr>
            <a:picLocks noChangeAspect="1"/>
          </p:cNvPicPr>
          <p:nvPr/>
        </p:nvPicPr>
        <p:blipFill>
          <a:blip r:embed="rId2"/>
          <a:srcRect l="55781" t="13924" b="52031"/>
          <a:stretch>
            <a:fillRect/>
          </a:stretch>
        </p:blipFill>
        <p:spPr>
          <a:xfrm>
            <a:off x="5638798" y="1191987"/>
            <a:ext cx="5060400" cy="4948149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正方形/長方形 6"/>
          <p:cNvSpPr txBox="1"/>
          <p:nvPr/>
        </p:nvSpPr>
        <p:spPr>
          <a:xfrm>
            <a:off x="10457905" y="3559630"/>
            <a:ext cx="1291047" cy="81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/>
            </a:pPr>
            <a:r>
              <a:t>No scent</a:t>
            </a:r>
          </a:p>
          <a:p>
            <a:pPr>
              <a:defRPr sz="1600"/>
            </a:pPr>
            <a:endParaRPr/>
          </a:p>
          <a:p>
            <a:pPr>
              <a:defRPr sz="1600"/>
            </a:pPr>
            <a:r>
              <a:t>Scent used</a:t>
            </a:r>
          </a:p>
        </p:txBody>
      </p:sp>
      <p:sp>
        <p:nvSpPr>
          <p:cNvPr id="131" name="正方形/長方形 7"/>
          <p:cNvSpPr txBox="1"/>
          <p:nvPr/>
        </p:nvSpPr>
        <p:spPr>
          <a:xfrm>
            <a:off x="5899820" y="822655"/>
            <a:ext cx="4359584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r>
              <a:t>Mental negatives (tension and anxiety) </a:t>
            </a:r>
          </a:p>
        </p:txBody>
      </p:sp>
      <p:sp>
        <p:nvSpPr>
          <p:cNvPr id="132" name="正方形/長方形 8"/>
          <p:cNvSpPr txBox="1"/>
          <p:nvPr/>
        </p:nvSpPr>
        <p:spPr>
          <a:xfrm>
            <a:off x="6141720" y="6035345"/>
            <a:ext cx="1291047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/>
            </a:lvl1pPr>
          </a:lstStyle>
          <a:p>
            <a:pPr algn="ctr"/>
            <a:r>
              <a:rPr dirty="0"/>
              <a:t>Before the match</a:t>
            </a:r>
          </a:p>
        </p:txBody>
      </p:sp>
      <p:sp>
        <p:nvSpPr>
          <p:cNvPr id="133" name="正方形/長方形 9"/>
          <p:cNvSpPr txBox="1"/>
          <p:nvPr/>
        </p:nvSpPr>
        <p:spPr>
          <a:xfrm>
            <a:off x="7839892" y="6035345"/>
            <a:ext cx="1291047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/>
            </a:lvl1pPr>
          </a:lstStyle>
          <a:p>
            <a:pPr algn="ctr"/>
            <a:r>
              <a:rPr dirty="0"/>
              <a:t>After the match</a:t>
            </a:r>
          </a:p>
        </p:txBody>
      </p:sp>
      <p:sp>
        <p:nvSpPr>
          <p:cNvPr id="134" name="正方形/長方形 10"/>
          <p:cNvSpPr/>
          <p:nvPr/>
        </p:nvSpPr>
        <p:spPr>
          <a:xfrm>
            <a:off x="369175" y="168777"/>
            <a:ext cx="5060401" cy="1703567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5" name="直線コネクタ 11"/>
          <p:cNvSpPr/>
          <p:nvPr/>
        </p:nvSpPr>
        <p:spPr>
          <a:xfrm flipV="1">
            <a:off x="1306285" y="1872343"/>
            <a:ext cx="1593091" cy="1883229"/>
          </a:xfrm>
          <a:prstGeom prst="line">
            <a:avLst/>
          </a:prstGeom>
          <a:ln w="6350">
            <a:solidFill>
              <a:srgbClr val="FF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図 1" descr="図 1"/>
          <p:cNvPicPr>
            <a:picLocks noChangeAspect="1"/>
          </p:cNvPicPr>
          <p:nvPr/>
        </p:nvPicPr>
        <p:blipFill>
          <a:blip r:embed="rId2"/>
          <a:srcRect t="48645"/>
          <a:stretch>
            <a:fillRect/>
          </a:stretch>
        </p:blipFill>
        <p:spPr>
          <a:xfrm>
            <a:off x="728405" y="128376"/>
            <a:ext cx="5060399" cy="33006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図 2" descr="図 2"/>
          <p:cNvPicPr>
            <a:picLocks noChangeAspect="1"/>
          </p:cNvPicPr>
          <p:nvPr/>
        </p:nvPicPr>
        <p:blipFill>
          <a:blip r:embed="rId2"/>
          <a:srcRect l="55733" t="54439" r="1674" b="11855"/>
          <a:stretch>
            <a:fillRect/>
          </a:stretch>
        </p:blipFill>
        <p:spPr>
          <a:xfrm>
            <a:off x="6183077" y="9535"/>
            <a:ext cx="4841462" cy="4865917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正方形/長方形 3"/>
          <p:cNvSpPr txBox="1"/>
          <p:nvPr/>
        </p:nvSpPr>
        <p:spPr>
          <a:xfrm>
            <a:off x="10855233" y="2393511"/>
            <a:ext cx="1291047" cy="81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/>
            </a:pPr>
            <a:r>
              <a:t>No scent</a:t>
            </a:r>
          </a:p>
          <a:p>
            <a:pPr>
              <a:defRPr sz="1600"/>
            </a:pPr>
            <a:endParaRPr/>
          </a:p>
          <a:p>
            <a:pPr>
              <a:defRPr sz="1600"/>
            </a:pPr>
            <a:r>
              <a:t>Scent used</a:t>
            </a:r>
          </a:p>
        </p:txBody>
      </p:sp>
      <p:sp>
        <p:nvSpPr>
          <p:cNvPr id="140" name="正方形/長方形 4"/>
          <p:cNvSpPr txBox="1"/>
          <p:nvPr/>
        </p:nvSpPr>
        <p:spPr>
          <a:xfrm>
            <a:off x="6539048" y="4869226"/>
            <a:ext cx="129104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/>
            </a:lvl1pPr>
          </a:lstStyle>
          <a:p>
            <a:pPr algn="ctr"/>
            <a:r>
              <a:rPr dirty="0"/>
              <a:t>Before the match</a:t>
            </a:r>
          </a:p>
        </p:txBody>
      </p:sp>
      <p:sp>
        <p:nvSpPr>
          <p:cNvPr id="141" name="正方形/長方形 5"/>
          <p:cNvSpPr txBox="1"/>
          <p:nvPr/>
        </p:nvSpPr>
        <p:spPr>
          <a:xfrm>
            <a:off x="8237220" y="4869226"/>
            <a:ext cx="1291047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/>
            </a:lvl1pPr>
          </a:lstStyle>
          <a:p>
            <a:pPr algn="ctr"/>
            <a:r>
              <a:rPr dirty="0"/>
              <a:t>After the match</a:t>
            </a:r>
          </a:p>
        </p:txBody>
      </p:sp>
      <p:sp>
        <p:nvSpPr>
          <p:cNvPr id="142" name="正方形/長方形 6"/>
          <p:cNvSpPr txBox="1"/>
          <p:nvPr/>
        </p:nvSpPr>
        <p:spPr>
          <a:xfrm>
            <a:off x="708809" y="3679764"/>
            <a:ext cx="4968960" cy="176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G</a:t>
            </a:r>
            <a:r>
              <a:rPr dirty="0"/>
              <a:t>reen </a:t>
            </a:r>
            <a:r>
              <a:rPr lang="en-US" dirty="0"/>
              <a:t>scent </a:t>
            </a:r>
            <a:r>
              <a:rPr i="1" dirty="0"/>
              <a:t>Restful Green</a:t>
            </a:r>
            <a:r>
              <a:rPr dirty="0"/>
              <a:t> reduces physical negatives (fatigue) before the match.</a:t>
            </a:r>
            <a:br>
              <a:rPr dirty="0"/>
            </a:br>
            <a:r>
              <a:rPr dirty="0"/>
              <a:t>Games that incorporated the fragrance before had significantly reduced physical impairments (“I'm lethargic”, "I'm tired”, “I feel heavy“) </a:t>
            </a:r>
            <a:r>
              <a:rPr lang="en-US" dirty="0"/>
              <a:t>compared to</a:t>
            </a:r>
            <a:r>
              <a:rPr dirty="0"/>
              <a:t> games that did not. </a:t>
            </a:r>
          </a:p>
        </p:txBody>
      </p:sp>
      <p:sp>
        <p:nvSpPr>
          <p:cNvPr id="143" name="正方形/長方形 7"/>
          <p:cNvSpPr/>
          <p:nvPr/>
        </p:nvSpPr>
        <p:spPr>
          <a:xfrm>
            <a:off x="544286" y="114347"/>
            <a:ext cx="5179206" cy="1703567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4" name="正方形/長方形 9"/>
          <p:cNvSpPr/>
          <p:nvPr/>
        </p:nvSpPr>
        <p:spPr>
          <a:xfrm>
            <a:off x="663089" y="2688770"/>
            <a:ext cx="5060401" cy="808239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cxnSp>
        <p:nvCxnSpPr>
          <p:cNvPr id="145" name="コネクタ: カギ線 11"/>
          <p:cNvCxnSpPr>
            <a:stCxn id="143" idx="0"/>
            <a:endCxn id="142" idx="0"/>
          </p:cNvCxnSpPr>
          <p:nvPr/>
        </p:nvCxnSpPr>
        <p:spPr>
          <a:xfrm>
            <a:off x="3136900" y="965200"/>
            <a:ext cx="50800" cy="3594100"/>
          </a:xfrm>
          <a:prstGeom prst="bentConnector4">
            <a:avLst>
              <a:gd name="adj1" fmla="val -5625000"/>
              <a:gd name="adj2" fmla="val 49823"/>
            </a:avLst>
          </a:prstGeom>
          <a:ln w="6350">
            <a:solidFill>
              <a:srgbClr val="FF0000"/>
            </a:solidFill>
            <a:miter/>
          </a:ln>
        </p:spPr>
      </p:cxnSp>
      <p:sp>
        <p:nvSpPr>
          <p:cNvPr id="146" name="正方形/長方形 13"/>
          <p:cNvSpPr txBox="1"/>
          <p:nvPr/>
        </p:nvSpPr>
        <p:spPr>
          <a:xfrm>
            <a:off x="690668" y="5651431"/>
            <a:ext cx="10987525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[Conclusion] </a:t>
            </a:r>
            <a:r>
              <a:rPr b="0" dirty="0"/>
              <a:t>It was discovered that incorporating the green </a:t>
            </a:r>
            <a:r>
              <a:rPr lang="en-US" b="0" dirty="0"/>
              <a:t>scent</a:t>
            </a:r>
            <a:r>
              <a:rPr b="0" dirty="0"/>
              <a:t> </a:t>
            </a:r>
            <a:r>
              <a:rPr b="0" i="1" dirty="0"/>
              <a:t>Restful Green </a:t>
            </a:r>
            <a:r>
              <a:rPr b="0" dirty="0"/>
              <a:t>before, after, and in the game</a:t>
            </a:r>
            <a:r>
              <a:rPr lang="en-US" b="0" dirty="0"/>
              <a:t> (halftime)</a:t>
            </a:r>
            <a:r>
              <a:rPr b="0" dirty="0"/>
              <a:t> was effective in psychological support and improved the soccer players’ performance. This includes reduced mental impairment (tension, anxiety, and impatience) and physical impairment (tiredness, lethargy)</a:t>
            </a:r>
            <a:r>
              <a:rPr lang="en-US" b="0" dirty="0"/>
              <a:t>.</a:t>
            </a:r>
            <a:endParaRPr b="0" dirty="0"/>
          </a:p>
        </p:txBody>
      </p:sp>
      <p:cxnSp>
        <p:nvCxnSpPr>
          <p:cNvPr id="147" name="コネクタ: カギ線 14"/>
          <p:cNvCxnSpPr>
            <a:stCxn id="144" idx="0"/>
            <a:endCxn id="146" idx="0"/>
          </p:cNvCxnSpPr>
          <p:nvPr/>
        </p:nvCxnSpPr>
        <p:spPr>
          <a:xfrm>
            <a:off x="3187700" y="3098800"/>
            <a:ext cx="2997200" cy="3022600"/>
          </a:xfrm>
          <a:prstGeom prst="bentConnector4">
            <a:avLst>
              <a:gd name="adj1" fmla="val -92796"/>
              <a:gd name="adj2" fmla="val 52100"/>
            </a:avLst>
          </a:prstGeom>
          <a:ln w="6350">
            <a:solidFill>
              <a:srgbClr val="FF0000"/>
            </a:solidFill>
            <a:miter/>
          </a:ln>
        </p:spPr>
      </p:cxnSp>
      <p:sp>
        <p:nvSpPr>
          <p:cNvPr id="148" name="正方形/長方形 17"/>
          <p:cNvSpPr txBox="1"/>
          <p:nvPr/>
        </p:nvSpPr>
        <p:spPr>
          <a:xfrm>
            <a:off x="7238820" y="781463"/>
            <a:ext cx="272087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Physical negatives (fatigue)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図 1" descr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637309"/>
            <a:ext cx="5340424" cy="3773795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正方形/長方形 3"/>
          <p:cNvSpPr txBox="1"/>
          <p:nvPr/>
        </p:nvSpPr>
        <p:spPr>
          <a:xfrm>
            <a:off x="6529176" y="66712"/>
            <a:ext cx="5486475" cy="4801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Player’s Testimonial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Naoki Maeda, who participated in all eight games, </a:t>
            </a:r>
            <a:r>
              <a:rPr lang="en-US" dirty="0"/>
              <a:t>is </a:t>
            </a:r>
            <a:r>
              <a:rPr dirty="0"/>
              <a:t>g</a:t>
            </a:r>
            <a:r>
              <a:rPr lang="en-US" dirty="0"/>
              <a:t>i</a:t>
            </a:r>
            <a:r>
              <a:rPr dirty="0"/>
              <a:t>v</a:t>
            </a:r>
            <a:r>
              <a:rPr lang="en-US" dirty="0"/>
              <a:t>ing</a:t>
            </a:r>
            <a:r>
              <a:rPr dirty="0"/>
              <a:t> us his testimonial on the study</a:t>
            </a:r>
            <a:r>
              <a:rPr lang="en-US" dirty="0"/>
              <a:t>:</a:t>
            </a:r>
            <a:endParaRPr dirty="0"/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“The green fragrance </a:t>
            </a:r>
            <a:r>
              <a:rPr i="1" dirty="0"/>
              <a:t>Restful Green </a:t>
            </a:r>
            <a:r>
              <a:rPr dirty="0"/>
              <a:t>in the locker room allowed </a:t>
            </a:r>
            <a:r>
              <a:rPr lang="en-US" dirty="0"/>
              <a:t>us to </a:t>
            </a:r>
            <a:r>
              <a:rPr dirty="0"/>
              <a:t>distinguish between practice and games.</a:t>
            </a:r>
            <a:br>
              <a:rPr dirty="0"/>
            </a:br>
            <a:endParaRPr dirty="0"/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It allowed the transition to a positive mood (“Today’s the game, let’s have fun”) which can </a:t>
            </a:r>
            <a:r>
              <a:rPr lang="en-US" dirty="0"/>
              <a:t>help with </a:t>
            </a:r>
            <a:r>
              <a:rPr dirty="0"/>
              <a:t>motivation. Even when you're tired from </a:t>
            </a:r>
            <a:r>
              <a:rPr lang="en-US" dirty="0"/>
              <a:t>the </a:t>
            </a:r>
            <a:r>
              <a:rPr dirty="0"/>
              <a:t>day before, the </a:t>
            </a:r>
            <a:r>
              <a:rPr lang="en-US" dirty="0"/>
              <a:t>scent</a:t>
            </a:r>
            <a:r>
              <a:rPr dirty="0"/>
              <a:t> puts </a:t>
            </a:r>
            <a:r>
              <a:rPr lang="en-US" dirty="0"/>
              <a:t>you</a:t>
            </a:r>
            <a:r>
              <a:rPr dirty="0"/>
              <a:t> in game-mode, and allows you to </a:t>
            </a:r>
            <a:r>
              <a:rPr lang="en-US" dirty="0"/>
              <a:t>concentrate</a:t>
            </a:r>
            <a:r>
              <a:rPr dirty="0"/>
              <a:t> and not feel as lethargic. </a:t>
            </a:r>
            <a:br>
              <a:rPr dirty="0"/>
            </a:br>
            <a:endParaRPr dirty="0"/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I realized that the scent has an emotional and relaxing effect</a:t>
            </a:r>
            <a:r>
              <a:rPr lang="en-US" dirty="0"/>
              <a:t>.  B</a:t>
            </a:r>
            <a:r>
              <a:rPr dirty="0"/>
              <a:t>y incorporating it in my room or hotel rooms</a:t>
            </a:r>
            <a:r>
              <a:rPr lang="en-US" dirty="0"/>
              <a:t>, it</a:t>
            </a:r>
            <a:r>
              <a:rPr dirty="0"/>
              <a:t> can be useful </a:t>
            </a:r>
            <a:r>
              <a:rPr lang="en-US" dirty="0"/>
              <a:t>to</a:t>
            </a:r>
            <a:r>
              <a:rPr dirty="0"/>
              <a:t> creat</a:t>
            </a:r>
            <a:r>
              <a:rPr lang="en-US" dirty="0"/>
              <a:t>e</a:t>
            </a:r>
            <a:r>
              <a:rPr dirty="0"/>
              <a:t> an environment that supports a prime condition daily, even outside of the game. </a:t>
            </a:r>
            <a:br>
              <a:rPr dirty="0"/>
            </a:br>
            <a:endParaRPr dirty="0"/>
          </a:p>
        </p:txBody>
      </p:sp>
      <p:sp>
        <p:nvSpPr>
          <p:cNvPr id="152" name="正方形/長方形 7"/>
          <p:cNvSpPr txBox="1"/>
          <p:nvPr/>
        </p:nvSpPr>
        <p:spPr>
          <a:xfrm>
            <a:off x="195575" y="4451159"/>
            <a:ext cx="6265193" cy="2031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Looking ahead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From this study, the green </a:t>
            </a:r>
            <a:r>
              <a:rPr lang="en-US" dirty="0"/>
              <a:t>scent</a:t>
            </a:r>
            <a:r>
              <a:rPr dirty="0"/>
              <a:t> </a:t>
            </a:r>
            <a:r>
              <a:rPr i="1" dirty="0"/>
              <a:t>Restful Green </a:t>
            </a:r>
            <a:r>
              <a:rPr dirty="0"/>
              <a:t>is confirmed as effective for psychological support </a:t>
            </a:r>
            <a:r>
              <a:rPr lang="en-US" dirty="0"/>
              <a:t>at</a:t>
            </a:r>
            <a:r>
              <a:rPr dirty="0"/>
              <a:t> improving the performance of soccer players</a:t>
            </a:r>
            <a:r>
              <a:rPr lang="en-US" dirty="0"/>
              <a:t>.  W</a:t>
            </a:r>
            <a:r>
              <a:rPr dirty="0"/>
              <a:t>e </a:t>
            </a:r>
            <a:r>
              <a:rPr lang="en-US" dirty="0"/>
              <a:t>shall </a:t>
            </a:r>
            <a:r>
              <a:rPr dirty="0"/>
              <a:t>continue to provide fragrance support to players </a:t>
            </a:r>
            <a:r>
              <a:rPr lang="en-US" dirty="0"/>
              <a:t>into</a:t>
            </a:r>
            <a:r>
              <a:rPr dirty="0"/>
              <a:t> the 2020 season. </a:t>
            </a:r>
            <a:r>
              <a:rPr lang="en-US" dirty="0"/>
              <a:t>At the same time, w</a:t>
            </a:r>
            <a:r>
              <a:rPr dirty="0"/>
              <a:t>e are looking into using the fragrance at Iwaki FC Park so that the attendees </a:t>
            </a:r>
            <a:r>
              <a:rPr lang="en-US" dirty="0"/>
              <a:t>can </a:t>
            </a:r>
            <a:r>
              <a:rPr dirty="0"/>
              <a:t>also experience the benefits of </a:t>
            </a:r>
            <a:r>
              <a:rPr lang="en-US" dirty="0"/>
              <a:t>the </a:t>
            </a:r>
            <a:r>
              <a:rPr dirty="0"/>
              <a:t>fragrance.</a:t>
            </a:r>
          </a:p>
        </p:txBody>
      </p:sp>
      <p:sp>
        <p:nvSpPr>
          <p:cNvPr id="153" name="直線コネクタ 9"/>
          <p:cNvSpPr/>
          <p:nvPr/>
        </p:nvSpPr>
        <p:spPr>
          <a:xfrm flipV="1">
            <a:off x="5471051" y="526792"/>
            <a:ext cx="1058126" cy="1315147"/>
          </a:xfrm>
          <a:prstGeom prst="line">
            <a:avLst/>
          </a:prstGeom>
          <a:ln w="6350">
            <a:solidFill>
              <a:srgbClr val="FF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4" name="正方形/長方形 10"/>
          <p:cNvSpPr/>
          <p:nvPr/>
        </p:nvSpPr>
        <p:spPr>
          <a:xfrm>
            <a:off x="94908" y="537906"/>
            <a:ext cx="5376145" cy="2608066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" name="直線コネクタ 12"/>
          <p:cNvSpPr/>
          <p:nvPr/>
        </p:nvSpPr>
        <p:spPr>
          <a:xfrm>
            <a:off x="5471052" y="3857326"/>
            <a:ext cx="233198" cy="716563"/>
          </a:xfrm>
          <a:prstGeom prst="line">
            <a:avLst/>
          </a:prstGeom>
          <a:ln w="6350">
            <a:solidFill>
              <a:srgbClr val="FF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6" name="正方形/長方形 13"/>
          <p:cNvSpPr/>
          <p:nvPr/>
        </p:nvSpPr>
        <p:spPr>
          <a:xfrm>
            <a:off x="94908" y="3204146"/>
            <a:ext cx="5376145" cy="1306361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図 1" descr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10" y="332508"/>
            <a:ext cx="4910003" cy="6192984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正方形/長方形 3"/>
          <p:cNvSpPr txBox="1"/>
          <p:nvPr/>
        </p:nvSpPr>
        <p:spPr>
          <a:xfrm>
            <a:off x="5630091" y="332509"/>
            <a:ext cx="6004561" cy="540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About Iwaki FC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A soccer team founded in December 2015 by Iwaki Sports Club Co., Ltd.. </a:t>
            </a:r>
            <a:r>
              <a:rPr lang="en-US" dirty="0"/>
              <a:t>It i</a:t>
            </a:r>
            <a:r>
              <a:rPr dirty="0"/>
              <a:t>nitially start</a:t>
            </a:r>
            <a:r>
              <a:rPr lang="en-US" dirty="0"/>
              <a:t>ed</a:t>
            </a:r>
            <a:r>
              <a:rPr dirty="0"/>
              <a:t> out as the Fukushima Prefecture Adult Soccer Second Division League, then pass</a:t>
            </a:r>
            <a:r>
              <a:rPr lang="en-US" dirty="0"/>
              <a:t>ed</a:t>
            </a:r>
            <a:r>
              <a:rPr dirty="0"/>
              <a:t> through the Tohoku Adult Soccer League Division One, to finally being promoted to the Japanese Football League</a:t>
            </a:r>
            <a:r>
              <a:rPr lang="en-US" dirty="0"/>
              <a:t> </a:t>
            </a:r>
            <a:r>
              <a:rPr dirty="0"/>
              <a:t>(JFL) in FY2020. 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Satoshi Okura (former President and CEO of </a:t>
            </a:r>
            <a:r>
              <a:rPr dirty="0" err="1"/>
              <a:t>Shonan</a:t>
            </a:r>
            <a:r>
              <a:rPr dirty="0"/>
              <a:t> </a:t>
            </a:r>
            <a:r>
              <a:rPr dirty="0" err="1"/>
              <a:t>Bellmare</a:t>
            </a:r>
            <a:r>
              <a:rPr dirty="0"/>
              <a:t> Co., Ltd.) acts as the lead representative director.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They operate out of “Iwaki FC Park”, Japan's first clubhouse with a commercial facility, which is adjacent to Dome Iwaki Base, a logistics center constructed by parent company, Dome Co., Ltd</a:t>
            </a:r>
            <a:r>
              <a:rPr lang="en-US" dirty="0"/>
              <a:t>.</a:t>
            </a:r>
            <a:endParaRPr dirty="0"/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In order to </a:t>
            </a:r>
            <a:r>
              <a:rPr lang="en-US" dirty="0"/>
              <a:t>fulfill</a:t>
            </a:r>
            <a:r>
              <a:rPr dirty="0"/>
              <a:t> the mission of "making Iwaki City the No. 1 city in Tohoku through sports," we will work together with citizens of Iwaki "from reconstruction to growth" in urban and community development through sports.</a:t>
            </a:r>
          </a:p>
        </p:txBody>
      </p:sp>
      <p:sp>
        <p:nvSpPr>
          <p:cNvPr id="160" name="直線コネクタ 4"/>
          <p:cNvSpPr/>
          <p:nvPr/>
        </p:nvSpPr>
        <p:spPr>
          <a:xfrm flipV="1">
            <a:off x="5197814" y="544286"/>
            <a:ext cx="386558" cy="837855"/>
          </a:xfrm>
          <a:prstGeom prst="line">
            <a:avLst/>
          </a:prstGeom>
          <a:ln w="6350">
            <a:solidFill>
              <a:srgbClr val="FF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1" name="正方形/長方形 5"/>
          <p:cNvSpPr/>
          <p:nvPr/>
        </p:nvSpPr>
        <p:spPr>
          <a:xfrm>
            <a:off x="287811" y="227909"/>
            <a:ext cx="4910004" cy="2308463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図 1" descr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10" y="332508"/>
            <a:ext cx="4910003" cy="6192984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直線コネクタ 4"/>
          <p:cNvSpPr/>
          <p:nvPr/>
        </p:nvSpPr>
        <p:spPr>
          <a:xfrm flipV="1">
            <a:off x="5197812" y="511629"/>
            <a:ext cx="517189" cy="4098126"/>
          </a:xfrm>
          <a:prstGeom prst="line">
            <a:avLst/>
          </a:prstGeom>
          <a:ln w="6350">
            <a:solidFill>
              <a:srgbClr val="FF000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5" name="正方形/長方形 5"/>
          <p:cNvSpPr/>
          <p:nvPr/>
        </p:nvSpPr>
        <p:spPr>
          <a:xfrm>
            <a:off x="287810" y="2590107"/>
            <a:ext cx="4910004" cy="4039293"/>
          </a:xfrm>
          <a:prstGeom prst="rect">
            <a:avLst/>
          </a:prstGeom>
          <a:ln w="1270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6" name="正方形/長方形 7"/>
          <p:cNvSpPr txBox="1"/>
          <p:nvPr/>
        </p:nvSpPr>
        <p:spPr>
          <a:xfrm>
            <a:off x="5862319" y="332508"/>
            <a:ext cx="5996150" cy="2862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About "BÉL AIR LAB“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An open innovation lab that scientifically investigates “fragrance”, which has been</a:t>
            </a:r>
            <a:r>
              <a:rPr lang="en-US" dirty="0"/>
              <a:t> inconsistently </a:t>
            </a:r>
            <a:r>
              <a:rPr dirty="0"/>
              <a:t>studied in terms of </a:t>
            </a:r>
            <a:r>
              <a:rPr lang="en-US" dirty="0"/>
              <a:t>all</a:t>
            </a:r>
            <a:r>
              <a:rPr dirty="0"/>
              <a:t> humans senses</a:t>
            </a:r>
            <a:r>
              <a:rPr lang="en-US" dirty="0"/>
              <a:t> as a whole.  It </a:t>
            </a:r>
            <a:r>
              <a:rPr dirty="0"/>
              <a:t>utilizes the reaction mechanisms </a:t>
            </a:r>
            <a:r>
              <a:rPr lang="en-US" dirty="0"/>
              <a:t>during</a:t>
            </a:r>
            <a:r>
              <a:rPr dirty="0"/>
              <a:t> fragrance interaction for product development and productivity improvement. We provide a one-stop service for developing scents tailored to the industry’s goals,</a:t>
            </a:r>
            <a:r>
              <a:rPr lang="en-US" dirty="0"/>
              <a:t> offering </a:t>
            </a:r>
            <a:r>
              <a:rPr dirty="0"/>
              <a:t>scented solutions, and scientifically verifying and visualizing scent sensation and scent experience</a:t>
            </a:r>
            <a:r>
              <a:rPr lang="en-US" dirty="0"/>
              <a:t>s among other senses</a:t>
            </a:r>
            <a:r>
              <a:rPr dirty="0"/>
              <a:t>. </a:t>
            </a:r>
          </a:p>
        </p:txBody>
      </p:sp>
      <p:sp>
        <p:nvSpPr>
          <p:cNvPr id="167" name="正方形/長方形 10"/>
          <p:cNvSpPr txBox="1"/>
          <p:nvPr/>
        </p:nvSpPr>
        <p:spPr>
          <a:xfrm>
            <a:off x="5853908" y="3314827"/>
            <a:ext cx="6004561" cy="341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Rohto Tokyo Building</a:t>
            </a:r>
            <a:r>
              <a:rPr lang="en-US" dirty="0"/>
              <a:t> FL5,</a:t>
            </a:r>
            <a:r>
              <a:rPr dirty="0"/>
              <a:t> 1-7-5 Shiba, Minato-ku</a:t>
            </a:r>
            <a:endParaRPr lang="en-US" dirty="0"/>
          </a:p>
          <a:p>
            <a:pPr>
              <a:defRPr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Tokyo 105-0014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URL</a:t>
            </a:r>
            <a:r>
              <a:rPr dirty="0" err="1">
                <a:latin typeface="+mj-lt"/>
                <a:ea typeface="+mj-ea"/>
                <a:cs typeface="+mj-cs"/>
                <a:sym typeface="Helvetica"/>
              </a:rPr>
              <a:t>：</a:t>
            </a:r>
            <a:r>
              <a:rPr u="sng" dirty="0" err="1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https</a:t>
            </a:r>
            <a:r>
              <a:rPr u="sng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://www.belairlab.com/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*We do not accept tours by the general public.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br>
              <a:rPr dirty="0"/>
            </a:br>
            <a:r>
              <a:rPr dirty="0"/>
              <a:t>*AROMASTIC is a trademark or registered trademark of Sony Corporation. 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*"NEVER SAY NEVER" is a registered trademark (Registered No. 5939034) of Rohto Pharmaceutical Co., Ltd. 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* </a:t>
            </a:r>
            <a:r>
              <a:t>"</a:t>
            </a:r>
            <a:r>
              <a:rPr b="1"/>
              <a:t> BÉLAIR </a:t>
            </a:r>
            <a:r>
              <a:rPr b="1" dirty="0"/>
              <a:t>LAB </a:t>
            </a:r>
            <a:r>
              <a:rPr dirty="0"/>
              <a:t>" is a </a:t>
            </a:r>
            <a:r>
              <a:t>trademark </a:t>
            </a:r>
            <a:r>
              <a:rPr lang="en-US"/>
              <a:t>owned</a:t>
            </a:r>
            <a:r>
              <a:t> </a:t>
            </a:r>
            <a:r>
              <a:rPr dirty="0"/>
              <a:t>by Rohto Pharmaceutical Co., Ltd.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テーマ">
      <a:majorFont>
        <a:latin typeface="Helvetica"/>
        <a:ea typeface="Helvetica"/>
        <a:cs typeface="Helvetica"/>
      </a:majorFont>
      <a:minorFont>
        <a:latin typeface="游ゴシック"/>
        <a:ea typeface="游ゴシック"/>
        <a:cs typeface="游ゴシック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游ゴシック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游ゴシック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テーマ">
      <a:majorFont>
        <a:latin typeface="Helvetica"/>
        <a:ea typeface="Helvetica"/>
        <a:cs typeface="Helvetica"/>
      </a:majorFont>
      <a:minorFont>
        <a:latin typeface="游ゴシック"/>
        <a:ea typeface="游ゴシック"/>
        <a:cs typeface="游ゴシック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游ゴシック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游ゴシック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6084</TotalTime>
  <Words>1356</Words>
  <Application>Microsoft Macintosh PowerPoint</Application>
  <PresentationFormat>Widescreen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 Unicode MS</vt:lpstr>
      <vt:lpstr>メイリオ</vt:lpstr>
      <vt:lpstr>游ゴシック</vt:lpstr>
      <vt:lpstr>游ゴシック Light</vt:lpstr>
      <vt:lpstr>Arial</vt:lpstr>
      <vt:lpstr>Calibri</vt:lpstr>
      <vt:lpstr>Helvetica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christophe laudamiel</cp:lastModifiedBy>
  <cp:revision>22</cp:revision>
  <dcterms:modified xsi:type="dcterms:W3CDTF">2020-10-19T04:32:36Z</dcterms:modified>
</cp:coreProperties>
</file>