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fngGnpPcuplgNb2yGAWfMPDBt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f12a3eb9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f12a3eb9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0f12a3eb9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●"/>
            </a:pPr>
            <a:r>
              <a:rPr lang="en-US" sz="2000"/>
              <a:t>AI energy demand is projected to reach 10% of U.S. electric consumption by 2030.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●"/>
            </a:pPr>
            <a:r>
              <a:rPr lang="en-US" sz="2000"/>
              <a:t>Data centers consumed 2% of global electricity in 2022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US" sz="2000"/>
              <a:t>Projected to reach 8% in the U.S. by 2030.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●"/>
            </a:pPr>
            <a:r>
              <a:rPr lang="en-US" sz="2000"/>
              <a:t>To meet this power demand, AI companies are investing heavily in small modular reactors (SMRs)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US" sz="2000"/>
              <a:t>SMRs are nuclear reactors favored for their reliability, and potential for mass-production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US" sz="2000"/>
              <a:t>However, SMRs generate up to 30x more nuclear waste when compared to traditional reactors.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●"/>
            </a:pPr>
            <a:r>
              <a:rPr lang="en-US" sz="2000"/>
              <a:t>This waste can be handled two ways: storage, or reprocessing.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US" sz="2000"/>
              <a:t>Current U.S. regulation bans reprocessing.</a:t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Focus on regulating downstream impacts of AI, rather than the technology itself.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363B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2F363B"/>
                </a:solidFill>
              </a:rPr>
              <a:t>Challenges with current storage: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Yucca Mountain nuclear waste repository is a proposed storage facility for nuclear waste within Yucca Mountain.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lang="en-US" sz="1600"/>
              <a:t>Yucca Mountain</a:t>
            </a: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/>
              <a:t>capped at 70,000 metric tons of waste; demand now at 88,000 metric tons.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Long-term storage of nuclear waste will not meet the growing production of SMRs.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/>
              <a:t>Benefits of reprocessing nuclear waste: </a:t>
            </a:r>
            <a:endParaRPr sz="1600"/>
          </a:p>
          <a:p>
            <a:pPr indent="-3302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500">
                <a:solidFill>
                  <a:srgbClr val="061F32"/>
                </a:solidFill>
              </a:rPr>
              <a:t>Reduces nuclear waste volume and recovers valuable materials </a:t>
            </a:r>
            <a:endParaRPr sz="1500">
              <a:solidFill>
                <a:srgbClr val="061F32"/>
              </a:solidFill>
            </a:endParaRPr>
          </a:p>
          <a:p>
            <a:pPr indent="-3302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500">
                <a:solidFill>
                  <a:srgbClr val="061F32"/>
                </a:solidFill>
              </a:rPr>
              <a:t>Mitigates local opposition (NIMBY) and avoids continuous facility expansion  </a:t>
            </a:r>
            <a:endParaRPr sz="1500"/>
          </a:p>
          <a:p>
            <a:pPr indent="-3302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500">
                <a:solidFill>
                  <a:srgbClr val="061F32"/>
                </a:solidFill>
              </a:rPr>
              <a:t>Supports the development of a low-carbon energy supply to meet the growing demands of AI data centers and grid infrastructure.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0" name="Google Shape;3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f12a3eb9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policy would recommend congress to pass a law directing the DOE to: </a:t>
            </a:r>
            <a:endParaRPr b="1"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alphaLcPeriod"/>
            </a:pPr>
            <a:r>
              <a:rPr b="1"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legalize Nuclear Waste Reprocessing:</a:t>
            </a: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would facilitate public and private sector involvement.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alphaLcPeriod"/>
            </a:pPr>
            <a:r>
              <a:rPr b="1"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Tax Benefits for R&amp;D:</a:t>
            </a: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policy would offer tax incentives to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facilitate the research dedicated to decreasing costs and increasing yield of nuclear waste reprocessing technology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alphaLcPeriod"/>
            </a:pPr>
            <a:r>
              <a:rPr b="1"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our policy would convene a Task Force for Reprocessing Initiatives:</a:t>
            </a: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Convening a task force of private sector companies, public or private utilities, trade associations, federal agencies (e.g., NRC, EPA, DOE, NIST), and other relevant stakeholders. This task force should be responsible for: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Developing standards and metrics for effectiveness and safety of waste reprocessing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Determining types of waste that can be most effectively reprocessed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Incentivizing public-private partnerships on research, development, and construction of waste reprocessing facilities 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new and existing professionals to build, maintain, and advance nuclear power infrastructure</a:t>
            </a:r>
            <a:endParaRPr sz="1100">
              <a:solidFill>
                <a:srgbClr val="0E0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Times New Roman"/>
              <a:buAutoNum type="romanLcPeriod"/>
            </a:pPr>
            <a:r>
              <a:rPr lang="en-US" sz="1100">
                <a:solidFill>
                  <a:srgbClr val="0E0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and mitigating potential proliferation or national security concerns</a:t>
            </a:r>
            <a:endParaRPr/>
          </a:p>
        </p:txBody>
      </p:sp>
      <p:sp>
        <p:nvSpPr>
          <p:cNvPr id="314" name="Google Shape;314;g30f12a3eb9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f12a3eb90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Current Regulation: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61F32"/>
                </a:solidFill>
              </a:rPr>
              <a:t>Clear legal authority delegated to relevant agencies.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3362" lvl="0" marL="2333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 sz="1400">
                <a:solidFill>
                  <a:srgbClr val="061F32"/>
                </a:solidFill>
              </a:rPr>
              <a:t>DOE and Nuclear Regulatory Commission (NRC) are authorized to manage nuclear materials</a:t>
            </a:r>
            <a:endParaRPr sz="1400">
              <a:solidFill>
                <a:srgbClr val="061F32"/>
              </a:solidFill>
            </a:endParaRPr>
          </a:p>
          <a:p>
            <a:pPr indent="-233362" lvl="0" marL="2333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 sz="1400">
                <a:solidFill>
                  <a:srgbClr val="061F32"/>
                </a:solidFill>
              </a:rPr>
              <a:t>Decommissioning bonds already guarantee safe storage of existing nuclear waste produced by SMRs</a:t>
            </a:r>
            <a:endParaRPr sz="14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61F32"/>
                </a:solidFill>
              </a:rPr>
              <a:t>SUSTAINABILITY:</a:t>
            </a:r>
            <a:endParaRPr b="1" sz="16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61F32"/>
                </a:solidFill>
              </a:rPr>
              <a:t>Reduce AI’s impact on consumers at scale.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61F32"/>
              </a:solidFill>
            </a:endParaRPr>
          </a:p>
          <a:p>
            <a:pPr indent="-233362" lvl="0" marL="233362" rtl="0" algn="l"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 sz="1400">
                <a:solidFill>
                  <a:srgbClr val="061F32"/>
                </a:solidFill>
              </a:rPr>
              <a:t>Reprocessing decreases the availability of hazardous material and shortens radioactive lifespan </a:t>
            </a:r>
            <a:endParaRPr sz="1400"/>
          </a:p>
          <a:p>
            <a:pPr indent="-233362" lvl="0" marL="2333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 sz="1400">
                <a:solidFill>
                  <a:srgbClr val="061F32"/>
                </a:solidFill>
              </a:rPr>
              <a:t>Supporting SMR research reduces the environmental impact of data centers on the public power grid.</a:t>
            </a:r>
            <a:endParaRPr sz="1400">
              <a:solidFill>
                <a:srgbClr val="061F32"/>
              </a:solidFill>
            </a:endParaRPr>
          </a:p>
          <a:p>
            <a:pPr indent="-233362" lvl="0" marL="2333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 sz="1400">
                <a:solidFill>
                  <a:srgbClr val="061F32"/>
                </a:solidFill>
              </a:rPr>
              <a:t>Lower electricity prices for American households.</a:t>
            </a:r>
            <a:endParaRPr sz="14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61F32"/>
                </a:solidFill>
              </a:rPr>
              <a:t>INTERNATIONAL PRECEDENT:</a:t>
            </a:r>
            <a:endParaRPr b="1" sz="16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61F32"/>
                </a:solidFill>
              </a:rPr>
              <a:t>Reprocessing has already been legalized internationally.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61F32"/>
              </a:solidFill>
            </a:endParaRPr>
          </a:p>
          <a:p>
            <a:pPr indent="-233362" lvl="0" marL="233362" rtl="0" algn="l"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300"/>
              <a:buChar char="•"/>
            </a:pPr>
            <a:r>
              <a:rPr lang="en-US" sz="1300">
                <a:solidFill>
                  <a:srgbClr val="061F32"/>
                </a:solidFill>
              </a:rPr>
              <a:t>Reprocessing technology has already been developed and used in other countries.</a:t>
            </a:r>
            <a:endParaRPr sz="1400"/>
          </a:p>
          <a:p>
            <a:pPr indent="-233362" lvl="1" marL="6905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300"/>
              <a:buChar char="•"/>
            </a:pPr>
            <a:r>
              <a:rPr lang="en-US" sz="1300">
                <a:solidFill>
                  <a:srgbClr val="061F32"/>
                </a:solidFill>
              </a:rPr>
              <a:t>EX: France is able to reclaim 96% of the reusable material from spent nuclear fuel.</a:t>
            </a:r>
            <a:endParaRPr sz="1400"/>
          </a:p>
          <a:p>
            <a:pPr indent="-233362" lvl="0" marL="233362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300"/>
              <a:buChar char="•"/>
            </a:pPr>
            <a:r>
              <a:rPr lang="en-US" sz="1300">
                <a:solidFill>
                  <a:srgbClr val="061F32"/>
                </a:solidFill>
              </a:rPr>
              <a:t>IAEA ensures safety through novel, standardized measurement techniques.</a:t>
            </a:r>
            <a:endParaRPr sz="1300">
              <a:solidFill>
                <a:srgbClr val="061F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61F32"/>
              </a:solidFill>
            </a:endParaRPr>
          </a:p>
        </p:txBody>
      </p:sp>
      <p:sp>
        <p:nvSpPr>
          <p:cNvPr id="334" name="Google Shape;334;g30f12a3eb90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f12a3eb90_0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Nuclear reprocessing is essential to meet the energy demands of AI while minimizing waste and addressing non-proliferation concerns.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Policy changes will ensure a sustainable, secure energy future while unlocking economic benefits through R&amp;D and job creation.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/>
              <a:t>Expanding nuclear capacity supports AI-driven innovation and protects consumers from rising costs.</a:t>
            </a:r>
            <a:endParaRPr/>
          </a:p>
        </p:txBody>
      </p:sp>
      <p:sp>
        <p:nvSpPr>
          <p:cNvPr id="351" name="Google Shape;351;g30f12a3eb90_0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page dark" showMasterSp="0">
  <p:cSld name="Frontpage dark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/>
          <p:nvPr>
            <p:ph idx="2" type="pic"/>
          </p:nvPr>
        </p:nvSpPr>
        <p:spPr>
          <a:xfrm>
            <a:off x="551942" y="326582"/>
            <a:ext cx="1998218" cy="1045018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554736" y="4510168"/>
            <a:ext cx="62552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3" type="subTitle"/>
          </p:nvPr>
        </p:nvSpPr>
        <p:spPr>
          <a:xfrm>
            <a:off x="551942" y="4092559"/>
            <a:ext cx="6255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3"/>
          <p:cNvSpPr txBox="1"/>
          <p:nvPr>
            <p:ph type="title"/>
          </p:nvPr>
        </p:nvSpPr>
        <p:spPr>
          <a:xfrm>
            <a:off x="551942" y="2519680"/>
            <a:ext cx="6255258" cy="1451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 grey" showMasterSp="0">
  <p:cSld name="1/2 gre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/>
          <p:nvPr/>
        </p:nvSpPr>
        <p:spPr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36"/>
          <p:cNvCxnSpPr/>
          <p:nvPr/>
        </p:nvCxnSpPr>
        <p:spPr>
          <a:xfrm>
            <a:off x="6573171" y="6453769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36"/>
          <p:cNvCxnSpPr/>
          <p:nvPr/>
        </p:nvCxnSpPr>
        <p:spPr>
          <a:xfrm>
            <a:off x="554736" y="6453769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6"/>
          <p:cNvCxnSpPr/>
          <p:nvPr/>
        </p:nvCxnSpPr>
        <p:spPr>
          <a:xfrm>
            <a:off x="6573171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6"/>
          <p:cNvCxnSpPr/>
          <p:nvPr/>
        </p:nvCxnSpPr>
        <p:spPr>
          <a:xfrm>
            <a:off x="554736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6"/>
          <p:cNvCxnSpPr/>
          <p:nvPr/>
        </p:nvCxnSpPr>
        <p:spPr>
          <a:xfrm>
            <a:off x="554736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36"/>
          <p:cNvSpPr txBox="1"/>
          <p:nvPr>
            <p:ph type="title"/>
          </p:nvPr>
        </p:nvSpPr>
        <p:spPr>
          <a:xfrm>
            <a:off x="554736" y="355092"/>
            <a:ext cx="5065776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subTitle"/>
          </p:nvPr>
        </p:nvSpPr>
        <p:spPr>
          <a:xfrm>
            <a:off x="554736" y="1287435"/>
            <a:ext cx="506577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36"/>
          <p:cNvSpPr txBox="1"/>
          <p:nvPr/>
        </p:nvSpPr>
        <p:spPr>
          <a:xfrm>
            <a:off x="335280" y="15036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/2 grey" showMasterSp="0">
  <p:cSld name="1_1/2 gre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7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37"/>
          <p:cNvCxnSpPr/>
          <p:nvPr/>
        </p:nvCxnSpPr>
        <p:spPr>
          <a:xfrm>
            <a:off x="6573171" y="6453769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" name="Google Shape;90;p37"/>
          <p:cNvCxnSpPr/>
          <p:nvPr/>
        </p:nvCxnSpPr>
        <p:spPr>
          <a:xfrm>
            <a:off x="554736" y="6453769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37"/>
          <p:cNvCxnSpPr/>
          <p:nvPr/>
        </p:nvCxnSpPr>
        <p:spPr>
          <a:xfrm>
            <a:off x="6573171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37"/>
          <p:cNvCxnSpPr/>
          <p:nvPr/>
        </p:nvCxnSpPr>
        <p:spPr>
          <a:xfrm>
            <a:off x="554736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7"/>
          <p:cNvCxnSpPr/>
          <p:nvPr/>
        </p:nvCxnSpPr>
        <p:spPr>
          <a:xfrm>
            <a:off x="554736" y="1181906"/>
            <a:ext cx="50657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37"/>
          <p:cNvSpPr txBox="1"/>
          <p:nvPr>
            <p:ph type="title"/>
          </p:nvPr>
        </p:nvSpPr>
        <p:spPr>
          <a:xfrm>
            <a:off x="6573171" y="355092"/>
            <a:ext cx="5065776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" type="subTitle"/>
          </p:nvPr>
        </p:nvSpPr>
        <p:spPr>
          <a:xfrm>
            <a:off x="6573171" y="1287435"/>
            <a:ext cx="506577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37"/>
          <p:cNvSpPr txBox="1"/>
          <p:nvPr/>
        </p:nvSpPr>
        <p:spPr>
          <a:xfrm>
            <a:off x="335280" y="15036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7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grey" showMasterSp="0">
  <p:cSld name="2/3 gre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554736" y="355092"/>
            <a:ext cx="69677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/>
          <p:nvPr/>
        </p:nvSpPr>
        <p:spPr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8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8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8"/>
          <p:cNvCxnSpPr/>
          <p:nvPr/>
        </p:nvCxnSpPr>
        <p:spPr>
          <a:xfrm>
            <a:off x="8173371" y="6453769"/>
            <a:ext cx="34655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38"/>
          <p:cNvCxnSpPr/>
          <p:nvPr/>
        </p:nvCxnSpPr>
        <p:spPr>
          <a:xfrm>
            <a:off x="554736" y="6453769"/>
            <a:ext cx="69677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38"/>
          <p:cNvCxnSpPr/>
          <p:nvPr/>
        </p:nvCxnSpPr>
        <p:spPr>
          <a:xfrm>
            <a:off x="8173371" y="1181906"/>
            <a:ext cx="34655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38"/>
          <p:cNvCxnSpPr/>
          <p:nvPr/>
        </p:nvCxnSpPr>
        <p:spPr>
          <a:xfrm>
            <a:off x="554736" y="1181906"/>
            <a:ext cx="696772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38"/>
          <p:cNvCxnSpPr/>
          <p:nvPr/>
        </p:nvCxnSpPr>
        <p:spPr>
          <a:xfrm>
            <a:off x="554736" y="1181906"/>
            <a:ext cx="69677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38"/>
          <p:cNvSpPr txBox="1"/>
          <p:nvPr>
            <p:ph idx="1" type="subTitle"/>
          </p:nvPr>
        </p:nvSpPr>
        <p:spPr>
          <a:xfrm>
            <a:off x="554736" y="1291125"/>
            <a:ext cx="69677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38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/4 grey" showMasterSp="0">
  <p:cSld name="3/4 gre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/>
          <p:nvPr/>
        </p:nvSpPr>
        <p:spPr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9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9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39"/>
          <p:cNvCxnSpPr/>
          <p:nvPr/>
        </p:nvCxnSpPr>
        <p:spPr>
          <a:xfrm>
            <a:off x="9119861" y="6453769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39"/>
          <p:cNvCxnSpPr/>
          <p:nvPr/>
        </p:nvCxnSpPr>
        <p:spPr>
          <a:xfrm>
            <a:off x="554736" y="6453769"/>
            <a:ext cx="791870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39"/>
          <p:cNvCxnSpPr/>
          <p:nvPr/>
        </p:nvCxnSpPr>
        <p:spPr>
          <a:xfrm>
            <a:off x="9119861" y="1181906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39"/>
          <p:cNvCxnSpPr/>
          <p:nvPr/>
        </p:nvCxnSpPr>
        <p:spPr>
          <a:xfrm>
            <a:off x="554736" y="1181906"/>
            <a:ext cx="791870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39"/>
          <p:cNvSpPr txBox="1"/>
          <p:nvPr>
            <p:ph type="title"/>
          </p:nvPr>
        </p:nvSpPr>
        <p:spPr>
          <a:xfrm>
            <a:off x="554736" y="354162"/>
            <a:ext cx="7918704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" type="subTitle"/>
          </p:nvPr>
        </p:nvSpPr>
        <p:spPr>
          <a:xfrm>
            <a:off x="554736" y="1291125"/>
            <a:ext cx="7918704" cy="297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0" name="Google Shape;120;p39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 showMasterSp="0">
  <p:cSld name="En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/>
          <p:nvPr>
            <p:ph idx="2" type="pic"/>
          </p:nvPr>
        </p:nvSpPr>
        <p:spPr>
          <a:xfrm>
            <a:off x="5096891" y="2906491"/>
            <a:ext cx="1998218" cy="10450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blue">
  <p:cSld name="Section breaker blue"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 txBox="1"/>
          <p:nvPr>
            <p:ph type="title"/>
          </p:nvPr>
        </p:nvSpPr>
        <p:spPr>
          <a:xfrm>
            <a:off x="554736" y="4580468"/>
            <a:ext cx="11082528" cy="6771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1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1"/>
          <p:cNvSpPr txBox="1"/>
          <p:nvPr/>
        </p:nvSpPr>
        <p:spPr>
          <a:xfrm>
            <a:off x="1843088" y="-8001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 txBox="1"/>
          <p:nvPr>
            <p:ph idx="1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 txBox="1"/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" type="body"/>
          </p:nvPr>
        </p:nvSpPr>
        <p:spPr>
          <a:xfrm>
            <a:off x="569118" y="1400032"/>
            <a:ext cx="11072019" cy="4829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2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136" name="Google Shape;136;p43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/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dark">
  <p:cSld name="Section breaker dar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"/>
          <p:cNvSpPr txBox="1"/>
          <p:nvPr>
            <p:ph type="title"/>
          </p:nvPr>
        </p:nvSpPr>
        <p:spPr>
          <a:xfrm>
            <a:off x="554736" y="4580468"/>
            <a:ext cx="11082528" cy="6771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5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5"/>
          <p:cNvSpPr txBox="1"/>
          <p:nvPr>
            <p:ph idx="1" type="body"/>
          </p:nvPr>
        </p:nvSpPr>
        <p:spPr>
          <a:xfrm>
            <a:off x="7156704" y="89319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554736" y="35509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subTitle"/>
          </p:nvPr>
        </p:nvSpPr>
        <p:spPr>
          <a:xfrm>
            <a:off x="554736" y="1318966"/>
            <a:ext cx="110825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4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25" name="Google Shape;25;p24"/>
          <p:cNvSpPr txBox="1"/>
          <p:nvPr/>
        </p:nvSpPr>
        <p:spPr>
          <a:xfrm>
            <a:off x="10813774" y="658964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2_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6"/>
          <p:cNvSpPr txBox="1"/>
          <p:nvPr>
            <p:ph type="title"/>
          </p:nvPr>
        </p:nvSpPr>
        <p:spPr>
          <a:xfrm>
            <a:off x="422237" y="422275"/>
            <a:ext cx="11347529" cy="968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46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guide">
  <p:cSld name="2x3 gu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54">
          <p15:clr>
            <a:srgbClr val="FBAE40"/>
          </p15:clr>
        </p15:guide>
        <p15:guide id="2" pos="3748">
          <p15:clr>
            <a:srgbClr val="FBAE40"/>
          </p15:clr>
        </p15:guide>
        <p15:guide id="3" pos="2012">
          <p15:clr>
            <a:srgbClr val="FBAE40"/>
          </p15:clr>
        </p15:guide>
        <p15:guide id="4" pos="1945">
          <p15:clr>
            <a:srgbClr val="FBAE40"/>
          </p15:clr>
        </p15:guide>
        <p15:guide id="5" pos="3815">
          <p15:clr>
            <a:srgbClr val="FBAE40"/>
          </p15:clr>
        </p15:guide>
        <p15:guide id="6" orient="horz" pos="1586">
          <p15:clr>
            <a:srgbClr val="FBAE40"/>
          </p15:clr>
        </p15:guide>
        <p15:guide id="7" pos="1979">
          <p15:clr>
            <a:srgbClr val="A4A3A4"/>
          </p15:clr>
        </p15:guide>
        <p15:guide id="8" pos="3781">
          <p15:clr>
            <a:srgbClr val="A4A3A4"/>
          </p15:clr>
        </p15:guide>
        <p15:guide id="9" orient="horz" pos="1620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f12a3eb90_0_375"/>
          <p:cNvSpPr txBox="1"/>
          <p:nvPr>
            <p:ph type="title"/>
          </p:nvPr>
        </p:nvSpPr>
        <p:spPr>
          <a:xfrm>
            <a:off x="554736" y="355092"/>
            <a:ext cx="1108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0f12a3eb90_0_375"/>
          <p:cNvSpPr txBox="1"/>
          <p:nvPr>
            <p:ph idx="1" type="subTitle"/>
          </p:nvPr>
        </p:nvSpPr>
        <p:spPr>
          <a:xfrm>
            <a:off x="554736" y="1318966"/>
            <a:ext cx="1108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8" name="Google Shape;158;g30f12a3eb90_0_375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0f12a3eb90_0_375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f12a3eb90_0_380"/>
          <p:cNvSpPr txBox="1"/>
          <p:nvPr>
            <p:ph type="title"/>
          </p:nvPr>
        </p:nvSpPr>
        <p:spPr>
          <a:xfrm>
            <a:off x="467806" y="365126"/>
            <a:ext cx="11173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30f12a3eb90_0_380"/>
          <p:cNvSpPr txBox="1"/>
          <p:nvPr>
            <p:ph idx="1" type="body"/>
          </p:nvPr>
        </p:nvSpPr>
        <p:spPr>
          <a:xfrm>
            <a:off x="569118" y="1400032"/>
            <a:ext cx="11072100" cy="4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g30f12a3eb90_0_380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0f12a3eb90_0_380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6203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g30f12a3eb90_0_385"/>
          <p:cNvCxnSpPr/>
          <p:nvPr/>
        </p:nvCxnSpPr>
        <p:spPr>
          <a:xfrm>
            <a:off x="569119" y="6453188"/>
            <a:ext cx="11053800" cy="0"/>
          </a:xfrm>
          <a:prstGeom prst="straightConnector1">
            <a:avLst/>
          </a:prstGeom>
          <a:noFill/>
          <a:ln cap="flat" cmpd="sng" w="9525">
            <a:solidFill>
              <a:srgbClr val="051D2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g30f12a3eb90_0_385"/>
          <p:cNvSpPr txBox="1"/>
          <p:nvPr/>
        </p:nvSpPr>
        <p:spPr>
          <a:xfrm>
            <a:off x="1842868" y="11676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f12a3eb90_0_385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page" showMasterSp="0">
  <p:cSld name="Frontpage"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12a3eb90_0_389"/>
          <p:cNvSpPr/>
          <p:nvPr>
            <p:ph idx="2" type="pic"/>
          </p:nvPr>
        </p:nvSpPr>
        <p:spPr>
          <a:xfrm>
            <a:off x="551942" y="326582"/>
            <a:ext cx="1998300" cy="10449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g30f12a3eb90_0_389"/>
          <p:cNvSpPr txBox="1"/>
          <p:nvPr>
            <p:ph idx="1" type="body"/>
          </p:nvPr>
        </p:nvSpPr>
        <p:spPr>
          <a:xfrm>
            <a:off x="554736" y="4510168"/>
            <a:ext cx="6255300" cy="21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172" name="Google Shape;172;g30f12a3eb90_0_389"/>
          <p:cNvSpPr txBox="1"/>
          <p:nvPr>
            <p:ph idx="3" type="subTitle"/>
          </p:nvPr>
        </p:nvSpPr>
        <p:spPr>
          <a:xfrm>
            <a:off x="551942" y="4092559"/>
            <a:ext cx="6255300" cy="3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3" name="Google Shape;173;g30f12a3eb90_0_389"/>
          <p:cNvSpPr txBox="1"/>
          <p:nvPr>
            <p:ph type="title"/>
          </p:nvPr>
        </p:nvSpPr>
        <p:spPr>
          <a:xfrm>
            <a:off x="551942" y="2519680"/>
            <a:ext cx="6255300" cy="145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30f12a3eb90_0_389"/>
          <p:cNvSpPr txBox="1"/>
          <p:nvPr>
            <p:ph idx="4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left title">
  <p:cSld name="Top left 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f12a3eb90_0_395"/>
          <p:cNvSpPr txBox="1"/>
          <p:nvPr>
            <p:ph type="title"/>
          </p:nvPr>
        </p:nvSpPr>
        <p:spPr>
          <a:xfrm>
            <a:off x="554736" y="1706563"/>
            <a:ext cx="38130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30f12a3eb90_0_395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0f12a3eb90_0_395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 left title">
  <p:cSld name="Mid left titl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f12a3eb90_0_399"/>
          <p:cNvSpPr txBox="1"/>
          <p:nvPr>
            <p:ph type="title"/>
          </p:nvPr>
        </p:nvSpPr>
        <p:spPr>
          <a:xfrm>
            <a:off x="554736" y="3044280"/>
            <a:ext cx="50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6575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0f12a3eb90_0_399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0f12a3eb90_0_399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">
  <p:cSld name="Section break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f12a3eb90_0_403"/>
          <p:cNvSpPr txBox="1"/>
          <p:nvPr>
            <p:ph type="title"/>
          </p:nvPr>
        </p:nvSpPr>
        <p:spPr>
          <a:xfrm>
            <a:off x="554736" y="4580468"/>
            <a:ext cx="1108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30f12a3eb90_0_403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0f12a3eb90_0_403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4 grey" showMasterSp="0">
  <p:cSld name="1/4 gre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f12a3eb90_0_407"/>
          <p:cNvSpPr/>
          <p:nvPr/>
        </p:nvSpPr>
        <p:spPr>
          <a:xfrm>
            <a:off x="3413760" y="0"/>
            <a:ext cx="87783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0f12a3eb90_0_407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190" name="Google Shape;190;g30f12a3eb90_0_407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g30f12a3eb90_0_407"/>
          <p:cNvCxnSpPr/>
          <p:nvPr/>
        </p:nvCxnSpPr>
        <p:spPr>
          <a:xfrm>
            <a:off x="3715757" y="6453769"/>
            <a:ext cx="791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g30f12a3eb90_0_407"/>
          <p:cNvCxnSpPr/>
          <p:nvPr/>
        </p:nvCxnSpPr>
        <p:spPr>
          <a:xfrm>
            <a:off x="554736" y="6453769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g30f12a3eb90_0_407"/>
          <p:cNvCxnSpPr/>
          <p:nvPr/>
        </p:nvCxnSpPr>
        <p:spPr>
          <a:xfrm>
            <a:off x="3715757" y="1181906"/>
            <a:ext cx="791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g30f12a3eb90_0_407"/>
          <p:cNvCxnSpPr/>
          <p:nvPr/>
        </p:nvCxnSpPr>
        <p:spPr>
          <a:xfrm>
            <a:off x="554736" y="1181906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g30f12a3eb90_0_407"/>
          <p:cNvSpPr txBox="1"/>
          <p:nvPr>
            <p:ph type="title"/>
          </p:nvPr>
        </p:nvSpPr>
        <p:spPr>
          <a:xfrm>
            <a:off x="554736" y="2133601"/>
            <a:ext cx="25146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30f12a3eb90_0_407"/>
          <p:cNvSpPr txBox="1"/>
          <p:nvPr>
            <p:ph idx="1" type="subTitle"/>
          </p:nvPr>
        </p:nvSpPr>
        <p:spPr>
          <a:xfrm>
            <a:off x="554736" y="3659644"/>
            <a:ext cx="251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7" name="Google Shape;197;g30f12a3eb90_0_407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fault">
  <p:cSld name="1_Defaul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554736" y="35509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" type="subTitle"/>
          </p:nvPr>
        </p:nvSpPr>
        <p:spPr>
          <a:xfrm>
            <a:off x="554736" y="1318966"/>
            <a:ext cx="110825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9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9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31" name="Google Shape;31;p29"/>
          <p:cNvSpPr txBox="1"/>
          <p:nvPr/>
        </p:nvSpPr>
        <p:spPr>
          <a:xfrm>
            <a:off x="10813774" y="658964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grey" showMasterSp="0">
  <p:cSld name="1/3 gre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f12a3eb90_0_418"/>
          <p:cNvSpPr/>
          <p:nvPr/>
        </p:nvSpPr>
        <p:spPr>
          <a:xfrm>
            <a:off x="4364736" y="0"/>
            <a:ext cx="78273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0f12a3eb90_0_418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201" name="Google Shape;201;g30f12a3eb90_0_418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30f12a3eb90_0_418"/>
          <p:cNvCxnSpPr/>
          <p:nvPr/>
        </p:nvCxnSpPr>
        <p:spPr>
          <a:xfrm>
            <a:off x="4671219" y="6453769"/>
            <a:ext cx="696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g30f12a3eb90_0_418"/>
          <p:cNvCxnSpPr/>
          <p:nvPr/>
        </p:nvCxnSpPr>
        <p:spPr>
          <a:xfrm>
            <a:off x="554736" y="6453769"/>
            <a:ext cx="346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g30f12a3eb90_0_418"/>
          <p:cNvCxnSpPr/>
          <p:nvPr/>
        </p:nvCxnSpPr>
        <p:spPr>
          <a:xfrm>
            <a:off x="4671219" y="1181906"/>
            <a:ext cx="696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g30f12a3eb90_0_418"/>
          <p:cNvCxnSpPr/>
          <p:nvPr/>
        </p:nvCxnSpPr>
        <p:spPr>
          <a:xfrm>
            <a:off x="554736" y="1181906"/>
            <a:ext cx="346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g30f12a3eb90_0_418"/>
          <p:cNvSpPr txBox="1"/>
          <p:nvPr>
            <p:ph type="title"/>
          </p:nvPr>
        </p:nvSpPr>
        <p:spPr>
          <a:xfrm>
            <a:off x="554736" y="2744369"/>
            <a:ext cx="346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30f12a3eb90_0_418"/>
          <p:cNvSpPr txBox="1"/>
          <p:nvPr>
            <p:ph idx="1" type="subTitle"/>
          </p:nvPr>
        </p:nvSpPr>
        <p:spPr>
          <a:xfrm>
            <a:off x="554735" y="3659644"/>
            <a:ext cx="3465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8" name="Google Shape;208;g30f12a3eb90_0_418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 grey" showMasterSp="0">
  <p:cSld name="1/2 gre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f12a3eb90_0_429"/>
          <p:cNvSpPr/>
          <p:nvPr/>
        </p:nvSpPr>
        <p:spPr>
          <a:xfrm>
            <a:off x="6092952" y="0"/>
            <a:ext cx="6099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0f12a3eb90_0_429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212" name="Google Shape;212;g30f12a3eb90_0_429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g30f12a3eb90_0_429"/>
          <p:cNvCxnSpPr/>
          <p:nvPr/>
        </p:nvCxnSpPr>
        <p:spPr>
          <a:xfrm>
            <a:off x="6573171" y="6453769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g30f12a3eb90_0_429"/>
          <p:cNvCxnSpPr/>
          <p:nvPr/>
        </p:nvCxnSpPr>
        <p:spPr>
          <a:xfrm>
            <a:off x="554736" y="6453769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g30f12a3eb90_0_429"/>
          <p:cNvCxnSpPr/>
          <p:nvPr/>
        </p:nvCxnSpPr>
        <p:spPr>
          <a:xfrm>
            <a:off x="6573171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g30f12a3eb90_0_429"/>
          <p:cNvCxnSpPr/>
          <p:nvPr/>
        </p:nvCxnSpPr>
        <p:spPr>
          <a:xfrm>
            <a:off x="554736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g30f12a3eb90_0_429"/>
          <p:cNvCxnSpPr/>
          <p:nvPr/>
        </p:nvCxnSpPr>
        <p:spPr>
          <a:xfrm>
            <a:off x="554736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g30f12a3eb90_0_429"/>
          <p:cNvSpPr txBox="1"/>
          <p:nvPr>
            <p:ph type="title"/>
          </p:nvPr>
        </p:nvSpPr>
        <p:spPr>
          <a:xfrm>
            <a:off x="554736" y="355092"/>
            <a:ext cx="5065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30f12a3eb90_0_429"/>
          <p:cNvSpPr txBox="1"/>
          <p:nvPr>
            <p:ph idx="1" type="subTitle"/>
          </p:nvPr>
        </p:nvSpPr>
        <p:spPr>
          <a:xfrm>
            <a:off x="554736" y="1287435"/>
            <a:ext cx="5065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0" name="Google Shape;220;g30f12a3eb90_0_429"/>
          <p:cNvSpPr txBox="1"/>
          <p:nvPr/>
        </p:nvSpPr>
        <p:spPr>
          <a:xfrm>
            <a:off x="335280" y="15036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0f12a3eb90_0_429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/2 grey" showMasterSp="0">
  <p:cSld name="1_1/2 gre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f12a3eb90_0_442"/>
          <p:cNvSpPr/>
          <p:nvPr/>
        </p:nvSpPr>
        <p:spPr>
          <a:xfrm>
            <a:off x="0" y="0"/>
            <a:ext cx="6099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0f12a3eb90_0_442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225" name="Google Shape;225;g30f12a3eb90_0_442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g30f12a3eb90_0_442"/>
          <p:cNvCxnSpPr/>
          <p:nvPr/>
        </p:nvCxnSpPr>
        <p:spPr>
          <a:xfrm>
            <a:off x="6573171" y="6453769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g30f12a3eb90_0_442"/>
          <p:cNvCxnSpPr/>
          <p:nvPr/>
        </p:nvCxnSpPr>
        <p:spPr>
          <a:xfrm>
            <a:off x="554736" y="6453769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g30f12a3eb90_0_442"/>
          <p:cNvCxnSpPr/>
          <p:nvPr/>
        </p:nvCxnSpPr>
        <p:spPr>
          <a:xfrm>
            <a:off x="6573171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g30f12a3eb90_0_442"/>
          <p:cNvCxnSpPr/>
          <p:nvPr/>
        </p:nvCxnSpPr>
        <p:spPr>
          <a:xfrm>
            <a:off x="554736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g30f12a3eb90_0_442"/>
          <p:cNvCxnSpPr/>
          <p:nvPr/>
        </p:nvCxnSpPr>
        <p:spPr>
          <a:xfrm>
            <a:off x="554736" y="1181906"/>
            <a:ext cx="5065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g30f12a3eb90_0_442"/>
          <p:cNvSpPr txBox="1"/>
          <p:nvPr>
            <p:ph type="title"/>
          </p:nvPr>
        </p:nvSpPr>
        <p:spPr>
          <a:xfrm>
            <a:off x="6573171" y="355092"/>
            <a:ext cx="5065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30f12a3eb90_0_442"/>
          <p:cNvSpPr txBox="1"/>
          <p:nvPr>
            <p:ph idx="1" type="subTitle"/>
          </p:nvPr>
        </p:nvSpPr>
        <p:spPr>
          <a:xfrm>
            <a:off x="6573171" y="1287435"/>
            <a:ext cx="5065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3" name="Google Shape;233;g30f12a3eb90_0_442"/>
          <p:cNvSpPr txBox="1"/>
          <p:nvPr/>
        </p:nvSpPr>
        <p:spPr>
          <a:xfrm>
            <a:off x="335280" y="15036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0f12a3eb90_0_442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grey" showMasterSp="0">
  <p:cSld name="2/3 gre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f12a3eb90_0_455"/>
          <p:cNvSpPr txBox="1"/>
          <p:nvPr>
            <p:ph type="title"/>
          </p:nvPr>
        </p:nvSpPr>
        <p:spPr>
          <a:xfrm>
            <a:off x="554736" y="355092"/>
            <a:ext cx="6967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g30f12a3eb90_0_455"/>
          <p:cNvSpPr/>
          <p:nvPr/>
        </p:nvSpPr>
        <p:spPr>
          <a:xfrm>
            <a:off x="7830312" y="0"/>
            <a:ext cx="43617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0f12a3eb90_0_455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239" name="Google Shape;239;g30f12a3eb90_0_455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g30f12a3eb90_0_455"/>
          <p:cNvCxnSpPr/>
          <p:nvPr/>
        </p:nvCxnSpPr>
        <p:spPr>
          <a:xfrm>
            <a:off x="8173371" y="6453769"/>
            <a:ext cx="346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g30f12a3eb90_0_455"/>
          <p:cNvCxnSpPr/>
          <p:nvPr/>
        </p:nvCxnSpPr>
        <p:spPr>
          <a:xfrm>
            <a:off x="554736" y="6453769"/>
            <a:ext cx="696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g30f12a3eb90_0_455"/>
          <p:cNvCxnSpPr/>
          <p:nvPr/>
        </p:nvCxnSpPr>
        <p:spPr>
          <a:xfrm>
            <a:off x="8173371" y="1181906"/>
            <a:ext cx="346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g30f12a3eb90_0_455"/>
          <p:cNvCxnSpPr/>
          <p:nvPr/>
        </p:nvCxnSpPr>
        <p:spPr>
          <a:xfrm>
            <a:off x="554736" y="1181906"/>
            <a:ext cx="696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g30f12a3eb90_0_455"/>
          <p:cNvCxnSpPr/>
          <p:nvPr/>
        </p:nvCxnSpPr>
        <p:spPr>
          <a:xfrm>
            <a:off x="554736" y="1181906"/>
            <a:ext cx="696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g30f12a3eb90_0_455"/>
          <p:cNvSpPr txBox="1"/>
          <p:nvPr>
            <p:ph idx="1" type="subTitle"/>
          </p:nvPr>
        </p:nvSpPr>
        <p:spPr>
          <a:xfrm>
            <a:off x="554736" y="1291125"/>
            <a:ext cx="696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6" name="Google Shape;246;g30f12a3eb90_0_455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/4 grey" showMasterSp="0">
  <p:cSld name="3/4 gre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f12a3eb90_0_467"/>
          <p:cNvSpPr/>
          <p:nvPr/>
        </p:nvSpPr>
        <p:spPr>
          <a:xfrm>
            <a:off x="8781416" y="0"/>
            <a:ext cx="34107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0f12a3eb90_0_467"/>
          <p:cNvSpPr txBox="1"/>
          <p:nvPr/>
        </p:nvSpPr>
        <p:spPr>
          <a:xfrm>
            <a:off x="10443870" y="6499381"/>
            <a:ext cx="83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250" name="Google Shape;250;g30f12a3eb90_0_467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g30f12a3eb90_0_467"/>
          <p:cNvCxnSpPr/>
          <p:nvPr/>
        </p:nvCxnSpPr>
        <p:spPr>
          <a:xfrm>
            <a:off x="9119861" y="6453769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g30f12a3eb90_0_467"/>
          <p:cNvCxnSpPr/>
          <p:nvPr/>
        </p:nvCxnSpPr>
        <p:spPr>
          <a:xfrm>
            <a:off x="554736" y="6453769"/>
            <a:ext cx="791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g30f12a3eb90_0_467"/>
          <p:cNvCxnSpPr/>
          <p:nvPr/>
        </p:nvCxnSpPr>
        <p:spPr>
          <a:xfrm>
            <a:off x="9119861" y="1181906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g30f12a3eb90_0_467"/>
          <p:cNvCxnSpPr/>
          <p:nvPr/>
        </p:nvCxnSpPr>
        <p:spPr>
          <a:xfrm>
            <a:off x="554736" y="1181906"/>
            <a:ext cx="791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g30f12a3eb90_0_467"/>
          <p:cNvSpPr txBox="1"/>
          <p:nvPr>
            <p:ph type="title"/>
          </p:nvPr>
        </p:nvSpPr>
        <p:spPr>
          <a:xfrm>
            <a:off x="554736" y="354162"/>
            <a:ext cx="7918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g30f12a3eb90_0_467"/>
          <p:cNvSpPr txBox="1"/>
          <p:nvPr>
            <p:ph idx="1" type="subTitle"/>
          </p:nvPr>
        </p:nvSpPr>
        <p:spPr>
          <a:xfrm>
            <a:off x="554736" y="1291125"/>
            <a:ext cx="79188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g30f12a3eb90_0_467"/>
          <p:cNvSpPr txBox="1"/>
          <p:nvPr>
            <p:ph idx="2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 showMasterSp="0">
  <p:cSld name="End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f12a3eb90_0_478"/>
          <p:cNvSpPr/>
          <p:nvPr>
            <p:ph idx="2" type="pic"/>
          </p:nvPr>
        </p:nvSpPr>
        <p:spPr>
          <a:xfrm>
            <a:off x="5096891" y="2906491"/>
            <a:ext cx="1998300" cy="1044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blue">
  <p:cSld name="Section breaker blue">
    <p:bg>
      <p:bgPr>
        <a:solidFill>
          <a:schemeClr val="accen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f12a3eb90_0_480"/>
          <p:cNvSpPr txBox="1"/>
          <p:nvPr>
            <p:ph type="title"/>
          </p:nvPr>
        </p:nvSpPr>
        <p:spPr>
          <a:xfrm>
            <a:off x="554736" y="4580468"/>
            <a:ext cx="1108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30f12a3eb90_0_480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0f12a3eb90_0_480"/>
          <p:cNvSpPr txBox="1"/>
          <p:nvPr/>
        </p:nvSpPr>
        <p:spPr>
          <a:xfrm>
            <a:off x="1843088" y="-8001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0f12a3eb90_0_480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f12a3eb90_0_485"/>
          <p:cNvSpPr txBox="1"/>
          <p:nvPr>
            <p:ph type="title"/>
          </p:nvPr>
        </p:nvSpPr>
        <p:spPr>
          <a:xfrm>
            <a:off x="467806" y="365126"/>
            <a:ext cx="11173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30f12a3eb90_0_485"/>
          <p:cNvSpPr txBox="1"/>
          <p:nvPr>
            <p:ph idx="1" type="body"/>
          </p:nvPr>
        </p:nvSpPr>
        <p:spPr>
          <a:xfrm>
            <a:off x="7630160" y="100540"/>
            <a:ext cx="400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268" name="Google Shape;268;g30f12a3eb90_0_485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f12a3eb90_0_489"/>
          <p:cNvSpPr txBox="1"/>
          <p:nvPr>
            <p:ph type="title"/>
          </p:nvPr>
        </p:nvSpPr>
        <p:spPr>
          <a:xfrm>
            <a:off x="467806" y="365126"/>
            <a:ext cx="11173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30f12a3eb90_0_489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dark">
  <p:cSld name="Section breaker dar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f12a3eb90_0_492"/>
          <p:cNvSpPr txBox="1"/>
          <p:nvPr>
            <p:ph type="title"/>
          </p:nvPr>
        </p:nvSpPr>
        <p:spPr>
          <a:xfrm>
            <a:off x="554736" y="4580468"/>
            <a:ext cx="1108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30f12a3eb90_0_492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f12a3eb90_0_492"/>
          <p:cNvSpPr txBox="1"/>
          <p:nvPr>
            <p:ph idx="1" type="body"/>
          </p:nvPr>
        </p:nvSpPr>
        <p:spPr>
          <a:xfrm>
            <a:off x="7156704" y="89319"/>
            <a:ext cx="4480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page" showMasterSp="0">
  <p:cSld name="Frontpage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>
            <p:ph idx="2" type="pic"/>
          </p:nvPr>
        </p:nvSpPr>
        <p:spPr>
          <a:xfrm>
            <a:off x="551942" y="326582"/>
            <a:ext cx="1998218" cy="1045018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554736" y="4510168"/>
            <a:ext cx="6255258" cy="2154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3" type="subTitle"/>
          </p:nvPr>
        </p:nvSpPr>
        <p:spPr>
          <a:xfrm>
            <a:off x="551942" y="4092559"/>
            <a:ext cx="6255258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30"/>
          <p:cNvSpPr txBox="1"/>
          <p:nvPr>
            <p:ph type="title"/>
          </p:nvPr>
        </p:nvSpPr>
        <p:spPr>
          <a:xfrm>
            <a:off x="551942" y="2519680"/>
            <a:ext cx="6255258" cy="14518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4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2_Blank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f12a3eb90_0_496"/>
          <p:cNvSpPr txBox="1"/>
          <p:nvPr>
            <p:ph type="title"/>
          </p:nvPr>
        </p:nvSpPr>
        <p:spPr>
          <a:xfrm>
            <a:off x="422237" y="422275"/>
            <a:ext cx="113475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g30f12a3eb90_0_496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guide">
  <p:cSld name="2x3 guid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f12a3eb90_0_499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54">
          <p15:clr>
            <a:srgbClr val="FBAE40"/>
          </p15:clr>
        </p15:guide>
        <p15:guide id="2" pos="3748">
          <p15:clr>
            <a:srgbClr val="FBAE40"/>
          </p15:clr>
        </p15:guide>
        <p15:guide id="3" pos="2012">
          <p15:clr>
            <a:srgbClr val="FBAE40"/>
          </p15:clr>
        </p15:guide>
        <p15:guide id="4" pos="1945">
          <p15:clr>
            <a:srgbClr val="FBAE40"/>
          </p15:clr>
        </p15:guide>
        <p15:guide id="5" pos="3815">
          <p15:clr>
            <a:srgbClr val="FBAE40"/>
          </p15:clr>
        </p15:guide>
        <p15:guide id="6" orient="horz" pos="1586">
          <p15:clr>
            <a:srgbClr val="FBAE40"/>
          </p15:clr>
        </p15:guide>
        <p15:guide id="7" pos="1979">
          <p15:clr>
            <a:srgbClr val="A4A3A4"/>
          </p15:clr>
        </p15:guide>
        <p15:guide id="8" pos="3781">
          <p15:clr>
            <a:srgbClr val="A4A3A4"/>
          </p15:clr>
        </p15:guide>
        <p15:guide id="9" orient="horz" pos="1620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left title">
  <p:cSld name="Top left 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554736" y="1706563"/>
            <a:ext cx="3813048" cy="6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>
            <p:ph idx="1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 left title">
  <p:cSld name="Mid left 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type="title"/>
          </p:nvPr>
        </p:nvSpPr>
        <p:spPr>
          <a:xfrm>
            <a:off x="554736" y="3044280"/>
            <a:ext cx="50657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6575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 txBox="1"/>
          <p:nvPr>
            <p:ph idx="1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">
  <p:cSld name="Section break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type="title"/>
          </p:nvPr>
        </p:nvSpPr>
        <p:spPr>
          <a:xfrm>
            <a:off x="554736" y="4580468"/>
            <a:ext cx="11082528" cy="6771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3"/>
          <p:cNvSpPr txBox="1"/>
          <p:nvPr>
            <p:ph idx="1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4 grey" showMasterSp="0">
  <p:cSld name="1/4 gre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/>
          <p:nvPr/>
        </p:nvSpPr>
        <p:spPr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4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34"/>
          <p:cNvCxnSpPr/>
          <p:nvPr/>
        </p:nvCxnSpPr>
        <p:spPr>
          <a:xfrm>
            <a:off x="3715757" y="6453769"/>
            <a:ext cx="791870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34"/>
          <p:cNvCxnSpPr/>
          <p:nvPr/>
        </p:nvCxnSpPr>
        <p:spPr>
          <a:xfrm>
            <a:off x="554736" y="6453769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" name="Google Shape;56;p34"/>
          <p:cNvCxnSpPr/>
          <p:nvPr/>
        </p:nvCxnSpPr>
        <p:spPr>
          <a:xfrm>
            <a:off x="3715757" y="1181906"/>
            <a:ext cx="791870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" name="Google Shape;57;p34"/>
          <p:cNvCxnSpPr/>
          <p:nvPr/>
        </p:nvCxnSpPr>
        <p:spPr>
          <a:xfrm>
            <a:off x="554736" y="1181906"/>
            <a:ext cx="25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34"/>
          <p:cNvSpPr txBox="1"/>
          <p:nvPr>
            <p:ph type="title"/>
          </p:nvPr>
        </p:nvSpPr>
        <p:spPr>
          <a:xfrm>
            <a:off x="554736" y="2133601"/>
            <a:ext cx="2514600" cy="13802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" type="subTitle"/>
          </p:nvPr>
        </p:nvSpPr>
        <p:spPr>
          <a:xfrm>
            <a:off x="554736" y="3659644"/>
            <a:ext cx="2514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grey" showMasterSp="0">
  <p:cSld name="1/3 gre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/>
          <p:nvPr/>
        </p:nvSpPr>
        <p:spPr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5"/>
          <p:cNvSpPr txBox="1"/>
          <p:nvPr/>
        </p:nvSpPr>
        <p:spPr>
          <a:xfrm>
            <a:off x="11104308" y="6499381"/>
            <a:ext cx="173124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5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35"/>
          <p:cNvCxnSpPr/>
          <p:nvPr/>
        </p:nvCxnSpPr>
        <p:spPr>
          <a:xfrm>
            <a:off x="4671219" y="6453769"/>
            <a:ext cx="69677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554736" y="6453769"/>
            <a:ext cx="34655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671219" y="1181906"/>
            <a:ext cx="69677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554736" y="1181906"/>
            <a:ext cx="346557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35"/>
          <p:cNvSpPr txBox="1"/>
          <p:nvPr>
            <p:ph type="title"/>
          </p:nvPr>
        </p:nvSpPr>
        <p:spPr>
          <a:xfrm>
            <a:off x="554736" y="2744369"/>
            <a:ext cx="34655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subTitle"/>
          </p:nvPr>
        </p:nvSpPr>
        <p:spPr>
          <a:xfrm>
            <a:off x="554735" y="3659644"/>
            <a:ext cx="3465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35"/>
          <p:cNvSpPr txBox="1"/>
          <p:nvPr>
            <p:ph idx="2" type="body"/>
          </p:nvPr>
        </p:nvSpPr>
        <p:spPr>
          <a:xfrm>
            <a:off x="7630160" y="100540"/>
            <a:ext cx="4007104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794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4pPr>
            <a:lvl5pPr indent="-3429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2"/>
          <p:cNvCxnSpPr/>
          <p:nvPr/>
        </p:nvCxnSpPr>
        <p:spPr>
          <a:xfrm>
            <a:off x="554736" y="6453769"/>
            <a:ext cx="110825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" name="Google Shape;11;p22"/>
          <p:cNvCxnSpPr/>
          <p:nvPr/>
        </p:nvCxnSpPr>
        <p:spPr>
          <a:xfrm>
            <a:off x="554736" y="1181906"/>
            <a:ext cx="1108252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" name="Google Shape;12;p22"/>
          <p:cNvSpPr txBox="1"/>
          <p:nvPr>
            <p:ph type="title"/>
          </p:nvPr>
        </p:nvSpPr>
        <p:spPr>
          <a:xfrm>
            <a:off x="554736" y="35509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 b="1" i="0" sz="25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Quattrocento Sans"/>
              <a:buChar char="​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—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›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44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g30f12a3eb90_0_368"/>
          <p:cNvCxnSpPr/>
          <p:nvPr/>
        </p:nvCxnSpPr>
        <p:spPr>
          <a:xfrm>
            <a:off x="554736" y="6453769"/>
            <a:ext cx="1108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g30f12a3eb90_0_368"/>
          <p:cNvCxnSpPr/>
          <p:nvPr/>
        </p:nvCxnSpPr>
        <p:spPr>
          <a:xfrm>
            <a:off x="554736" y="1181906"/>
            <a:ext cx="1108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g30f12a3eb90_0_368"/>
          <p:cNvSpPr txBox="1"/>
          <p:nvPr>
            <p:ph type="title"/>
          </p:nvPr>
        </p:nvSpPr>
        <p:spPr>
          <a:xfrm>
            <a:off x="554736" y="355092"/>
            <a:ext cx="1108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  <a:defRPr b="1" i="0" sz="25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g30f12a3eb90_0_368"/>
          <p:cNvSpPr txBox="1"/>
          <p:nvPr>
            <p:ph idx="1" type="body"/>
          </p:nvPr>
        </p:nvSpPr>
        <p:spPr>
          <a:xfrm>
            <a:off x="554736" y="2171700"/>
            <a:ext cx="110826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Quattrocento Sans"/>
              <a:buChar char="​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—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›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g30f12a3eb90_0_368"/>
          <p:cNvSpPr/>
          <p:nvPr/>
        </p:nvSpPr>
        <p:spPr>
          <a:xfrm>
            <a:off x="11312525" y="6498754"/>
            <a:ext cx="325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44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f12a3eb90_0_0"/>
          <p:cNvSpPr txBox="1"/>
          <p:nvPr>
            <p:ph idx="3" type="subTitle"/>
          </p:nvPr>
        </p:nvSpPr>
        <p:spPr>
          <a:xfrm>
            <a:off x="547692" y="5014047"/>
            <a:ext cx="62553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Nathaniel Burola, Sam Jung, Nadia Lee, George Parks</a:t>
            </a:r>
            <a:endParaRPr/>
          </a:p>
        </p:txBody>
      </p:sp>
      <p:sp>
        <p:nvSpPr>
          <p:cNvPr id="287" name="Google Shape;287;g30f12a3eb90_0_0"/>
          <p:cNvSpPr txBox="1"/>
          <p:nvPr>
            <p:ph type="title"/>
          </p:nvPr>
        </p:nvSpPr>
        <p:spPr>
          <a:xfrm>
            <a:off x="547702" y="3441163"/>
            <a:ext cx="7917600" cy="145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Powering AI Data Centers Sustainably</a:t>
            </a:r>
            <a:endParaRPr/>
          </a:p>
        </p:txBody>
      </p:sp>
      <p:pic>
        <p:nvPicPr>
          <p:cNvPr id="288" name="Google Shape;288;g30f12a3eb9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00" y="1536153"/>
            <a:ext cx="571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/>
          <p:nvPr>
            <p:ph type="title"/>
          </p:nvPr>
        </p:nvSpPr>
        <p:spPr>
          <a:xfrm>
            <a:off x="554736" y="35509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94" name="Google Shape;294;p10"/>
          <p:cNvSpPr txBox="1"/>
          <p:nvPr>
            <p:ph idx="1" type="subTitle"/>
          </p:nvPr>
        </p:nvSpPr>
        <p:spPr>
          <a:xfrm>
            <a:off x="554725" y="1696975"/>
            <a:ext cx="7370400" cy="4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AI energy demand is projected to reach 10% of U.S. electric consumption by 2030.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Data centers consumed 2% of global electricity in 2022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Projected to reach 8% in the U.S. by 2030.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 meet this power demand, AI companies are investing heavily in small modular reactors (SMRs)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SMRs are nuclear reactors favored for their reliability, and potential for mass-production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However, SMRs generate up to 30x more nuclear waste when compared to traditional reactors.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This waste can be handled two ways: storage, or reprocessing.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Current U.S. regulation bans reprocessing.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2145323" y="-9612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3">
            <a:alphaModFix/>
          </a:blip>
          <a:srcRect b="0" l="0" r="32455" t="0"/>
          <a:stretch/>
        </p:blipFill>
        <p:spPr>
          <a:xfrm>
            <a:off x="7925125" y="2256348"/>
            <a:ext cx="3861275" cy="32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 txBox="1"/>
          <p:nvPr>
            <p:ph type="title"/>
          </p:nvPr>
        </p:nvSpPr>
        <p:spPr>
          <a:xfrm>
            <a:off x="554736" y="35509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</a:pPr>
            <a:r>
              <a:rPr lang="en-US"/>
              <a:t>The Case for Reprocessing Nuclear Waste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554725" y="1407196"/>
            <a:ext cx="5303400" cy="293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108000" lIns="91425" spcFirstLastPara="1" rIns="91425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63B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2F363B"/>
                </a:solidFill>
              </a:rPr>
              <a:t>Challenges with current storage: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>
                <a:solidFill>
                  <a:schemeClr val="dk2"/>
                </a:solidFill>
              </a:rPr>
              <a:t>Yucca Mountain nuclear waste repository is a proposed storage facility for nuclear waste within Yucca Mountain.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lang="en-US" sz="1600">
                <a:solidFill>
                  <a:schemeClr val="dk2"/>
                </a:solidFill>
              </a:rPr>
              <a:t>Yucca Mountain</a:t>
            </a: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>
                <a:solidFill>
                  <a:schemeClr val="dk2"/>
                </a:solidFill>
              </a:rPr>
              <a:t>capped at 70,000 metric tons of waste; demand now at 88,000 metric tons.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>
                <a:solidFill>
                  <a:schemeClr val="dk2"/>
                </a:solidFill>
              </a:rPr>
              <a:t>Long-term storage of nuclear waste will not meet the growing production of SMRs.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04" name="Google Shape;304;p3"/>
          <p:cNvSpPr txBox="1"/>
          <p:nvPr/>
        </p:nvSpPr>
        <p:spPr>
          <a:xfrm>
            <a:off x="6968443" y="1862823"/>
            <a:ext cx="4666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None/>
            </a:pPr>
            <a:r>
              <a:rPr lang="en-US" sz="1500">
                <a:solidFill>
                  <a:srgbClr val="061F32"/>
                </a:solidFill>
              </a:rPr>
              <a:t>Reduces nuclear waste volume and recovers valuable materials </a:t>
            </a:r>
            <a:endParaRPr b="0" i="0" sz="15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 txBox="1"/>
          <p:nvPr/>
        </p:nvSpPr>
        <p:spPr>
          <a:xfrm>
            <a:off x="6968445" y="2724403"/>
            <a:ext cx="4666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None/>
            </a:pPr>
            <a:r>
              <a:rPr lang="en-US" sz="1500">
                <a:solidFill>
                  <a:srgbClr val="061F32"/>
                </a:solidFill>
              </a:rPr>
              <a:t>Mitigates local opposition (NIMBY) and avoids </a:t>
            </a:r>
            <a:r>
              <a:rPr lang="en-US" sz="1500">
                <a:solidFill>
                  <a:srgbClr val="061F32"/>
                </a:solidFill>
              </a:rPr>
              <a:t>continuous</a:t>
            </a:r>
            <a:r>
              <a:rPr lang="en-US" sz="1500">
                <a:solidFill>
                  <a:srgbClr val="061F32"/>
                </a:solidFill>
              </a:rPr>
              <a:t> facility expansion 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 txBox="1"/>
          <p:nvPr/>
        </p:nvSpPr>
        <p:spPr>
          <a:xfrm>
            <a:off x="6968445" y="3585984"/>
            <a:ext cx="4666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None/>
            </a:pPr>
            <a:r>
              <a:rPr lang="en-US" sz="1500">
                <a:solidFill>
                  <a:srgbClr val="061F32"/>
                </a:solidFill>
              </a:rPr>
              <a:t>Supports the development of a low-carbon energy supply to meet the growing demands of AI data centers and grid infrastructure.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6502723" y="2009902"/>
            <a:ext cx="306900" cy="306900"/>
          </a:xfrm>
          <a:prstGeom prst="ellipse">
            <a:avLst/>
          </a:prstGeom>
          <a:solidFill>
            <a:schemeClr val="lt1"/>
          </a:solidFill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6502723" y="2871482"/>
            <a:ext cx="306900" cy="306900"/>
          </a:xfrm>
          <a:prstGeom prst="ellipse">
            <a:avLst/>
          </a:prstGeom>
          <a:solidFill>
            <a:schemeClr val="lt1"/>
          </a:solidFill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6502723" y="3733063"/>
            <a:ext cx="306900" cy="306900"/>
          </a:xfrm>
          <a:prstGeom prst="ellipse">
            <a:avLst/>
          </a:prstGeom>
          <a:solidFill>
            <a:schemeClr val="lt1"/>
          </a:solidFill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6331269" y="1407189"/>
            <a:ext cx="53034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1425" spcFirstLastPara="1" rIns="91425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63B"/>
              </a:buClr>
              <a:buSzPts val="1400"/>
              <a:buFont typeface="Arial"/>
              <a:buNone/>
            </a:pPr>
            <a:r>
              <a:rPr b="1" lang="en-US" sz="1500">
                <a:solidFill>
                  <a:srgbClr val="2F363B"/>
                </a:solidFill>
              </a:rPr>
              <a:t>Benefits of reprocessing nuclear waste: </a:t>
            </a:r>
            <a:endParaRPr b="0" i="0" sz="1500" u="none" cap="none" strike="noStrike">
              <a:solidFill>
                <a:srgbClr val="2F36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25" y="4408227"/>
            <a:ext cx="2806340" cy="18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f12a3eb90_0_10"/>
          <p:cNvSpPr txBox="1"/>
          <p:nvPr>
            <p:ph type="title"/>
          </p:nvPr>
        </p:nvSpPr>
        <p:spPr>
          <a:xfrm>
            <a:off x="554736" y="355092"/>
            <a:ext cx="1108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</a:pPr>
            <a:r>
              <a:rPr lang="en-US"/>
              <a:t>Policy Proposal</a:t>
            </a:r>
            <a:endParaRPr/>
          </a:p>
        </p:txBody>
      </p:sp>
      <p:sp>
        <p:nvSpPr>
          <p:cNvPr id="317" name="Google Shape;317;g30f12a3eb90_0_10"/>
          <p:cNvSpPr/>
          <p:nvPr/>
        </p:nvSpPr>
        <p:spPr>
          <a:xfrm>
            <a:off x="554736" y="3491217"/>
            <a:ext cx="2299200" cy="100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rgbClr val="0E0E0E"/>
                </a:solidFill>
              </a:rPr>
              <a:t>Congress passing law directing…</a:t>
            </a:r>
            <a:endParaRPr/>
          </a:p>
        </p:txBody>
      </p:sp>
      <p:sp>
        <p:nvSpPr>
          <p:cNvPr id="318" name="Google Shape;318;g30f12a3eb90_0_10"/>
          <p:cNvSpPr/>
          <p:nvPr/>
        </p:nvSpPr>
        <p:spPr>
          <a:xfrm>
            <a:off x="6410380" y="2510614"/>
            <a:ext cx="2299200" cy="10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1. Legalize Nuclear Waste Reprocessing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g30f12a3eb90_0_10"/>
          <p:cNvSpPr/>
          <p:nvPr/>
        </p:nvSpPr>
        <p:spPr>
          <a:xfrm>
            <a:off x="6410380" y="3682532"/>
            <a:ext cx="2299200" cy="10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2.</a:t>
            </a:r>
            <a:r>
              <a:rPr lang="en-US">
                <a:solidFill>
                  <a:schemeClr val="dk1"/>
                </a:solidFill>
              </a:rPr>
              <a:t> Providing tax benefits for research and development (R&amp;D) </a:t>
            </a:r>
            <a:endParaRPr/>
          </a:p>
        </p:txBody>
      </p:sp>
      <p:sp>
        <p:nvSpPr>
          <p:cNvPr id="320" name="Google Shape;320;g30f12a3eb90_0_10"/>
          <p:cNvSpPr/>
          <p:nvPr/>
        </p:nvSpPr>
        <p:spPr>
          <a:xfrm>
            <a:off x="3482558" y="3491213"/>
            <a:ext cx="2299200" cy="1005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Department of Energy (DOE) to implement the following:</a:t>
            </a:r>
            <a:endParaRPr/>
          </a:p>
        </p:txBody>
      </p:sp>
      <p:cxnSp>
        <p:nvCxnSpPr>
          <p:cNvPr id="321" name="Google Shape;321;g30f12a3eb90_0_10"/>
          <p:cNvCxnSpPr>
            <a:stCxn id="317" idx="3"/>
            <a:endCxn id="320" idx="1"/>
          </p:cNvCxnSpPr>
          <p:nvPr/>
        </p:nvCxnSpPr>
        <p:spPr>
          <a:xfrm>
            <a:off x="2853936" y="3994167"/>
            <a:ext cx="628500" cy="600"/>
          </a:xfrm>
          <a:prstGeom prst="bentConnector3">
            <a:avLst>
              <a:gd fmla="val 50010" name="adj1"/>
            </a:avLst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g30f12a3eb90_0_10"/>
          <p:cNvSpPr/>
          <p:nvPr/>
        </p:nvSpPr>
        <p:spPr>
          <a:xfrm>
            <a:off x="6410380" y="4854433"/>
            <a:ext cx="2299200" cy="10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3. Establish a </a:t>
            </a:r>
            <a:r>
              <a:rPr lang="en-US">
                <a:solidFill>
                  <a:schemeClr val="dk1"/>
                </a:solidFill>
              </a:rPr>
              <a:t>reprocessing</a:t>
            </a:r>
            <a:r>
              <a:rPr lang="en-US">
                <a:solidFill>
                  <a:schemeClr val="dk1"/>
                </a:solidFill>
              </a:rPr>
              <a:t> task force </a:t>
            </a:r>
            <a:endParaRPr/>
          </a:p>
        </p:txBody>
      </p:sp>
      <p:cxnSp>
        <p:nvCxnSpPr>
          <p:cNvPr id="323" name="Google Shape;323;g30f12a3eb90_0_10"/>
          <p:cNvCxnSpPr>
            <a:stCxn id="320" idx="3"/>
            <a:endCxn id="318" idx="1"/>
          </p:cNvCxnSpPr>
          <p:nvPr/>
        </p:nvCxnSpPr>
        <p:spPr>
          <a:xfrm flipH="1" rot="10800000">
            <a:off x="5781758" y="3012563"/>
            <a:ext cx="628500" cy="9816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g30f12a3eb90_0_10"/>
          <p:cNvCxnSpPr>
            <a:stCxn id="320" idx="3"/>
          </p:cNvCxnSpPr>
          <p:nvPr/>
        </p:nvCxnSpPr>
        <p:spPr>
          <a:xfrm>
            <a:off x="5781758" y="3994163"/>
            <a:ext cx="643500" cy="4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g30f12a3eb90_0_10"/>
          <p:cNvCxnSpPr>
            <a:stCxn id="320" idx="3"/>
            <a:endCxn id="322" idx="1"/>
          </p:cNvCxnSpPr>
          <p:nvPr/>
        </p:nvCxnSpPr>
        <p:spPr>
          <a:xfrm>
            <a:off x="5781758" y="3994163"/>
            <a:ext cx="628500" cy="13623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g30f12a3eb90_0_10"/>
          <p:cNvSpPr/>
          <p:nvPr/>
        </p:nvSpPr>
        <p:spPr>
          <a:xfrm>
            <a:off x="9039925" y="2605696"/>
            <a:ext cx="2299200" cy="6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Facilitate public and private sector involvement.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7" name="Google Shape;327;g30f12a3eb90_0_10"/>
          <p:cNvCxnSpPr>
            <a:stCxn id="318" idx="3"/>
            <a:endCxn id="326" idx="1"/>
          </p:cNvCxnSpPr>
          <p:nvPr/>
        </p:nvCxnSpPr>
        <p:spPr>
          <a:xfrm flipH="1" rot="10800000">
            <a:off x="8709580" y="2930165"/>
            <a:ext cx="330300" cy="82500"/>
          </a:xfrm>
          <a:prstGeom prst="bentConnector3">
            <a:avLst>
              <a:gd fmla="val 7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g30f12a3eb90_0_10"/>
          <p:cNvSpPr/>
          <p:nvPr/>
        </p:nvSpPr>
        <p:spPr>
          <a:xfrm>
            <a:off x="9135000" y="3859971"/>
            <a:ext cx="2299200" cy="6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Encourage innovation in reprocessing technologies.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g30f12a3eb90_0_10"/>
          <p:cNvSpPr/>
          <p:nvPr/>
        </p:nvSpPr>
        <p:spPr>
          <a:xfrm>
            <a:off x="9135000" y="4854425"/>
            <a:ext cx="2299200" cy="9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Incentivize public-private partnerships for research and facility development.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30" name="Google Shape;330;g30f12a3eb90_0_10"/>
          <p:cNvCxnSpPr>
            <a:stCxn id="319" idx="3"/>
            <a:endCxn id="328" idx="1"/>
          </p:cNvCxnSpPr>
          <p:nvPr/>
        </p:nvCxnSpPr>
        <p:spPr>
          <a:xfrm>
            <a:off x="8709580" y="4184583"/>
            <a:ext cx="425400" cy="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g30f12a3eb90_0_10"/>
          <p:cNvCxnSpPr>
            <a:stCxn id="322" idx="3"/>
            <a:endCxn id="329" idx="1"/>
          </p:cNvCxnSpPr>
          <p:nvPr/>
        </p:nvCxnSpPr>
        <p:spPr>
          <a:xfrm flipH="1" rot="10800000">
            <a:off x="8709580" y="5312083"/>
            <a:ext cx="425400" cy="444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f12a3eb90_0_352"/>
          <p:cNvSpPr txBox="1"/>
          <p:nvPr>
            <p:ph type="title"/>
          </p:nvPr>
        </p:nvSpPr>
        <p:spPr>
          <a:xfrm>
            <a:off x="554736" y="355092"/>
            <a:ext cx="1108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</a:pPr>
            <a:r>
              <a:rPr lang="en-US"/>
              <a:t>Feasibility</a:t>
            </a:r>
            <a:endParaRPr/>
          </a:p>
        </p:txBody>
      </p:sp>
      <p:sp>
        <p:nvSpPr>
          <p:cNvPr id="337" name="Google Shape;337;g30f12a3eb90_0_352"/>
          <p:cNvSpPr/>
          <p:nvPr/>
        </p:nvSpPr>
        <p:spPr>
          <a:xfrm>
            <a:off x="554734" y="1819361"/>
            <a:ext cx="3345600" cy="536400"/>
          </a:xfrm>
          <a:prstGeom prst="rect">
            <a:avLst/>
          </a:prstGeom>
          <a:solidFill>
            <a:srgbClr val="061F3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Current Regulation</a:t>
            </a:r>
            <a:endParaRPr/>
          </a:p>
        </p:txBody>
      </p:sp>
      <p:sp>
        <p:nvSpPr>
          <p:cNvPr id="338" name="Google Shape;338;g30f12a3eb90_0_352"/>
          <p:cNvSpPr/>
          <p:nvPr/>
        </p:nvSpPr>
        <p:spPr>
          <a:xfrm>
            <a:off x="554734" y="2519801"/>
            <a:ext cx="3345600" cy="2337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2" lvl="0" marL="2333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061F32"/>
                </a:solidFill>
              </a:rPr>
              <a:t>DOE and Nuclear Regulatory Commission (NRC) are authorized to manage </a:t>
            </a:r>
            <a:r>
              <a:rPr lang="en-US">
                <a:solidFill>
                  <a:srgbClr val="061F32"/>
                </a:solidFill>
              </a:rPr>
              <a:t>nuclear</a:t>
            </a:r>
            <a:r>
              <a:rPr lang="en-US">
                <a:solidFill>
                  <a:srgbClr val="061F32"/>
                </a:solidFill>
              </a:rPr>
              <a:t> materials</a:t>
            </a:r>
            <a:endParaRPr>
              <a:solidFill>
                <a:srgbClr val="061F32"/>
              </a:solidFill>
            </a:endParaRPr>
          </a:p>
          <a:p>
            <a:pPr indent="-233362" lvl="0" marL="2333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>
                <a:solidFill>
                  <a:srgbClr val="061F32"/>
                </a:solidFill>
              </a:rPr>
              <a:t>Decommissioning</a:t>
            </a:r>
            <a:r>
              <a:rPr lang="en-US">
                <a:solidFill>
                  <a:srgbClr val="061F32"/>
                </a:solidFill>
              </a:rPr>
              <a:t> bonds already guarantee safe storage of existing nuclear waste produced by SMRs</a:t>
            </a:r>
            <a:endParaRPr>
              <a:solidFill>
                <a:srgbClr val="061F32"/>
              </a:solidFill>
            </a:endParaRPr>
          </a:p>
        </p:txBody>
      </p:sp>
      <p:sp>
        <p:nvSpPr>
          <p:cNvPr id="339" name="Google Shape;339;g30f12a3eb90_0_352"/>
          <p:cNvSpPr/>
          <p:nvPr/>
        </p:nvSpPr>
        <p:spPr>
          <a:xfrm>
            <a:off x="554734" y="5425913"/>
            <a:ext cx="3345600" cy="8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61F32"/>
                </a:solidFill>
              </a:rPr>
              <a:t>Clear legal authority delegated to relevant agencies.</a:t>
            </a:r>
            <a:endParaRPr/>
          </a:p>
        </p:txBody>
      </p:sp>
      <p:sp>
        <p:nvSpPr>
          <p:cNvPr id="340" name="Google Shape;340;g30f12a3eb90_0_352"/>
          <p:cNvSpPr/>
          <p:nvPr/>
        </p:nvSpPr>
        <p:spPr>
          <a:xfrm>
            <a:off x="4422031" y="5425913"/>
            <a:ext cx="3345600" cy="8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61F32"/>
                </a:solidFill>
              </a:rPr>
              <a:t>Reduce AI’s impact on consumers at scale.</a:t>
            </a:r>
            <a:endParaRPr/>
          </a:p>
        </p:txBody>
      </p:sp>
      <p:sp>
        <p:nvSpPr>
          <p:cNvPr id="341" name="Google Shape;341;g30f12a3eb90_0_352"/>
          <p:cNvSpPr/>
          <p:nvPr/>
        </p:nvSpPr>
        <p:spPr>
          <a:xfrm>
            <a:off x="4422031" y="2519801"/>
            <a:ext cx="3345600" cy="2337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2" lvl="0" marL="233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061F32"/>
                </a:solidFill>
              </a:rPr>
              <a:t>Reprocessing decreases the availability of hazardous material and shortens radioactive lifespan </a:t>
            </a:r>
            <a:endParaRPr/>
          </a:p>
          <a:p>
            <a:pPr indent="-233362" lvl="0" marL="2333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061F32"/>
                </a:solidFill>
              </a:rPr>
              <a:t>Supporting SMR research reduces the environmental impact of data centers on the public power grid.</a:t>
            </a:r>
            <a:endParaRPr>
              <a:solidFill>
                <a:srgbClr val="061F32"/>
              </a:solidFill>
            </a:endParaRPr>
          </a:p>
          <a:p>
            <a:pPr indent="-233362" lvl="0" marL="2333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400"/>
              <a:buChar char="•"/>
            </a:pPr>
            <a:r>
              <a:rPr lang="en-US">
                <a:solidFill>
                  <a:srgbClr val="061F32"/>
                </a:solidFill>
              </a:rPr>
              <a:t>Lower electricity prices for American households.</a:t>
            </a:r>
            <a:endParaRPr>
              <a:solidFill>
                <a:srgbClr val="061F32"/>
              </a:solidFill>
            </a:endParaRPr>
          </a:p>
        </p:txBody>
      </p:sp>
      <p:sp>
        <p:nvSpPr>
          <p:cNvPr id="342" name="Google Shape;342;g30f12a3eb90_0_352"/>
          <p:cNvSpPr/>
          <p:nvPr/>
        </p:nvSpPr>
        <p:spPr>
          <a:xfrm>
            <a:off x="4423269" y="1819361"/>
            <a:ext cx="3345600" cy="536400"/>
          </a:xfrm>
          <a:prstGeom prst="rect">
            <a:avLst/>
          </a:prstGeom>
          <a:solidFill>
            <a:srgbClr val="061F3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Sustainability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0f12a3eb90_0_352"/>
          <p:cNvSpPr/>
          <p:nvPr/>
        </p:nvSpPr>
        <p:spPr>
          <a:xfrm>
            <a:off x="8289327" y="5425913"/>
            <a:ext cx="3345600" cy="8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61F32"/>
                </a:solidFill>
              </a:rPr>
              <a:t>Reprocessing has already been legalized internationally.</a:t>
            </a:r>
            <a:endParaRPr/>
          </a:p>
        </p:txBody>
      </p:sp>
      <p:sp>
        <p:nvSpPr>
          <p:cNvPr id="344" name="Google Shape;344;g30f12a3eb90_0_352"/>
          <p:cNvSpPr/>
          <p:nvPr/>
        </p:nvSpPr>
        <p:spPr>
          <a:xfrm>
            <a:off x="8289327" y="2519801"/>
            <a:ext cx="3345600" cy="2337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2" lvl="0" marL="233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061F32"/>
                </a:solidFill>
              </a:rPr>
              <a:t>Reprocessing technology has already been developed and used in other countries.</a:t>
            </a:r>
            <a:endParaRPr/>
          </a:p>
          <a:p>
            <a:pPr indent="-233362" lvl="1" marL="690562" marR="0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061F32"/>
                </a:solidFill>
              </a:rPr>
              <a:t>EX: France is able to reclaim 96% of the reusable material from spent nuclear fuel.</a:t>
            </a:r>
            <a:endParaRPr/>
          </a:p>
          <a:p>
            <a:pPr indent="-233362" lvl="0" marL="233362" marR="0" rtl="0" algn="l">
              <a:spcBef>
                <a:spcPts val="1200"/>
              </a:spcBef>
              <a:spcAft>
                <a:spcPts val="0"/>
              </a:spcAft>
              <a:buClr>
                <a:srgbClr val="061F32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061F32"/>
                </a:solidFill>
              </a:rPr>
              <a:t>IAEA ensures safety through novel, standardized measurement techniques.</a:t>
            </a:r>
            <a:endParaRPr b="0" i="0" sz="13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0f12a3eb90_0_352"/>
          <p:cNvSpPr/>
          <p:nvPr/>
        </p:nvSpPr>
        <p:spPr>
          <a:xfrm>
            <a:off x="8291803" y="1819361"/>
            <a:ext cx="3345600" cy="536400"/>
          </a:xfrm>
          <a:prstGeom prst="rect">
            <a:avLst/>
          </a:prstGeom>
          <a:solidFill>
            <a:srgbClr val="061F3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International Precedent</a:t>
            </a:r>
            <a:endParaRPr/>
          </a:p>
        </p:txBody>
      </p:sp>
      <p:sp>
        <p:nvSpPr>
          <p:cNvPr id="346" name="Google Shape;346;g30f12a3eb90_0_352"/>
          <p:cNvSpPr/>
          <p:nvPr/>
        </p:nvSpPr>
        <p:spPr>
          <a:xfrm rot="10800000">
            <a:off x="1507154" y="5021274"/>
            <a:ext cx="1440600" cy="2406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0f12a3eb90_0_352"/>
          <p:cNvSpPr/>
          <p:nvPr/>
        </p:nvSpPr>
        <p:spPr>
          <a:xfrm rot="10800000">
            <a:off x="5374452" y="5021273"/>
            <a:ext cx="1440600" cy="2406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0f12a3eb90_0_352"/>
          <p:cNvSpPr/>
          <p:nvPr/>
        </p:nvSpPr>
        <p:spPr>
          <a:xfrm rot="10800000">
            <a:off x="9241748" y="5021273"/>
            <a:ext cx="1440600" cy="2406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f12a3eb90_0_501"/>
          <p:cNvSpPr txBox="1"/>
          <p:nvPr>
            <p:ph type="title"/>
          </p:nvPr>
        </p:nvSpPr>
        <p:spPr>
          <a:xfrm>
            <a:off x="554736" y="355092"/>
            <a:ext cx="1108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Georgia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54" name="Google Shape;354;g30f12a3eb90_0_501"/>
          <p:cNvSpPr txBox="1"/>
          <p:nvPr>
            <p:ph idx="1" type="subTitle"/>
          </p:nvPr>
        </p:nvSpPr>
        <p:spPr>
          <a:xfrm>
            <a:off x="554725" y="1696975"/>
            <a:ext cx="7370400" cy="4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2"/>
                </a:solidFill>
              </a:rPr>
              <a:t>Nuclear reprocessing is essential to meet the energy demands of AI while minimizing waste and addressing non-proliferation concerns.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2"/>
                </a:solidFill>
              </a:rPr>
              <a:t>Policy changes will ensure a sustainable, secure energy future while unlocking economic benefits through R&amp;D and job creation.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2"/>
                </a:solidFill>
              </a:rPr>
              <a:t>Expanding nuclear capacity supports AI-driven innovation and protects consumers from rising costs.</a:t>
            </a:r>
            <a:endParaRPr sz="2400"/>
          </a:p>
        </p:txBody>
      </p:sp>
      <p:sp>
        <p:nvSpPr>
          <p:cNvPr id="355" name="Google Shape;355;g30f12a3eb90_0_501"/>
          <p:cNvSpPr txBox="1"/>
          <p:nvPr/>
        </p:nvSpPr>
        <p:spPr>
          <a:xfrm>
            <a:off x="2145323" y="-9612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30f12a3eb90_0_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150" y="2133592"/>
            <a:ext cx="3962075" cy="237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Slideworks Colors">
      <a:dk1>
        <a:srgbClr val="FFFFFF"/>
      </a:dk1>
      <a:lt1>
        <a:srgbClr val="061F32"/>
      </a:lt1>
      <a:dk2>
        <a:srgbClr val="000000"/>
      </a:dk2>
      <a:lt2>
        <a:srgbClr val="000000"/>
      </a:lt2>
      <a:accent1>
        <a:srgbClr val="00A7F2"/>
      </a:accent1>
      <a:accent2>
        <a:srgbClr val="3478AB"/>
      </a:accent2>
      <a:accent3>
        <a:srgbClr val="1D4769"/>
      </a:accent3>
      <a:accent4>
        <a:srgbClr val="061F32"/>
      </a:accent4>
      <a:accent5>
        <a:srgbClr val="1C3CDF"/>
      </a:accent5>
      <a:accent6>
        <a:srgbClr val="F8BC3B"/>
      </a:accent6>
      <a:hlink>
        <a:srgbClr val="3478AB"/>
      </a:hlink>
      <a:folHlink>
        <a:srgbClr val="8B7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Slideworks Colors">
      <a:dk1>
        <a:srgbClr val="FFFFFF"/>
      </a:dk1>
      <a:lt1>
        <a:srgbClr val="061F32"/>
      </a:lt1>
      <a:dk2>
        <a:srgbClr val="000000"/>
      </a:dk2>
      <a:lt2>
        <a:srgbClr val="000000"/>
      </a:lt2>
      <a:accent1>
        <a:srgbClr val="00A7F2"/>
      </a:accent1>
      <a:accent2>
        <a:srgbClr val="3478AB"/>
      </a:accent2>
      <a:accent3>
        <a:srgbClr val="1D4769"/>
      </a:accent3>
      <a:accent4>
        <a:srgbClr val="061F32"/>
      </a:accent4>
      <a:accent5>
        <a:srgbClr val="1C3CDF"/>
      </a:accent5>
      <a:accent6>
        <a:srgbClr val="F8BC3B"/>
      </a:accent6>
      <a:hlink>
        <a:srgbClr val="3478AB"/>
      </a:hlink>
      <a:folHlink>
        <a:srgbClr val="8B7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2023-03-08T19:54:29Z</dcterms:created>
  <dc:creator>Slideworks</dc:creator>
</cp:coreProperties>
</file>