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A"/>
        </a:solidFill>
      </p:bgPr>
    </p:bg>
    <p:spTree>
      <p:nvGrpSpPr>
        <p:cNvPr id="1" name=""/>
        <p:cNvGrpSpPr/>
        <p:nvPr/>
      </p:nvGrpSpPr>
      <p:grpSpPr>
        <a:xfrm>
          <a:off x="0" y="0"/>
          <a:ext cx="0" cy="0"/>
          <a:chOff x="0" y="0"/>
          <a:chExt cx="0" cy="0"/>
        </a:xfrm>
      </p:grpSpPr>
      <p:sp>
        <p:nvSpPr>
          <p:cNvPr id="2" name="Text 0"/>
          <p:cNvSpPr/>
          <p:nvPr/>
        </p:nvSpPr>
        <p:spPr>
          <a:xfrm>
            <a:off x="548640" y="365760"/>
            <a:ext cx="2743200" cy="228600"/>
          </a:xfrm>
          <a:prstGeom prst="rect">
            <a:avLst/>
          </a:prstGeom>
          <a:noFill/>
          <a:ln/>
        </p:spPr>
        <p:txBody>
          <a:bodyPr wrap="square" lIns="0" tIns="0" rIns="0" bIns="0" rtlCol="0" anchor="ctr"/>
          <a:lstStyle/>
          <a:p>
            <a:pPr indent="0" marL="0">
              <a:buNone/>
            </a:pPr>
            <a:r>
              <a:rPr lang="en-US" sz="800" spc="300" kern="0" dirty="0">
                <a:solidFill>
                  <a:srgbClr val="5A5650"/>
                </a:solidFill>
                <a:latin typeface="Consolas" pitchFamily="34" charset="0"/>
                <a:ea typeface="Consolas" pitchFamily="34" charset="-122"/>
                <a:cs typeface="Consolas" pitchFamily="34" charset="-120"/>
              </a:rPr>
              <a:t>INARET</a:t>
            </a:r>
            <a:endParaRPr lang="en-US" sz="800" dirty="0"/>
          </a:p>
        </p:txBody>
      </p:sp>
      <p:sp>
        <p:nvSpPr>
          <p:cNvPr id="3" name="Shape 1"/>
          <p:cNvSpPr/>
          <p:nvPr/>
        </p:nvSpPr>
        <p:spPr>
          <a:xfrm>
            <a:off x="548640" y="685800"/>
            <a:ext cx="8046720" cy="0"/>
          </a:xfrm>
          <a:prstGeom prst="line">
            <a:avLst/>
          </a:prstGeom>
          <a:noFill/>
          <a:ln w="6350">
            <a:solidFill>
              <a:srgbClr val="2A2A2A"/>
            </a:solidFill>
            <a:prstDash val="solid"/>
          </a:ln>
        </p:spPr>
      </p:sp>
      <p:sp>
        <p:nvSpPr>
          <p:cNvPr id="4" name="Text 2"/>
          <p:cNvSpPr/>
          <p:nvPr/>
        </p:nvSpPr>
        <p:spPr>
          <a:xfrm>
            <a:off x="6858000" y="365760"/>
            <a:ext cx="2011680" cy="228600"/>
          </a:xfrm>
          <a:prstGeom prst="rect">
            <a:avLst/>
          </a:prstGeom>
          <a:noFill/>
          <a:ln/>
        </p:spPr>
        <p:txBody>
          <a:bodyPr wrap="square" lIns="0" tIns="0" rIns="0" bIns="0" rtlCol="0" anchor="ctr"/>
          <a:lstStyle/>
          <a:p>
            <a:pPr algn="r" indent="0" marL="0">
              <a:buNone/>
            </a:pPr>
            <a:r>
              <a:rPr lang="en-US" sz="800" spc="200" kern="0" dirty="0">
                <a:solidFill>
                  <a:srgbClr val="5A5650"/>
                </a:solidFill>
                <a:latin typeface="Consolas" pitchFamily="34" charset="0"/>
                <a:ea typeface="Consolas" pitchFamily="34" charset="-122"/>
                <a:cs typeface="Consolas" pitchFamily="34" charset="-120"/>
              </a:rPr>
              <a:t>ARTIFACT</a:t>
            </a:r>
            <a:endParaRPr lang="en-US" sz="800" dirty="0"/>
          </a:p>
        </p:txBody>
      </p:sp>
      <p:sp>
        <p:nvSpPr>
          <p:cNvPr id="5" name="Text 3"/>
          <p:cNvSpPr/>
          <p:nvPr/>
        </p:nvSpPr>
        <p:spPr>
          <a:xfrm>
            <a:off x="6400800" y="731520"/>
            <a:ext cx="2468880" cy="1188720"/>
          </a:xfrm>
          <a:prstGeom prst="rect">
            <a:avLst/>
          </a:prstGeom>
          <a:noFill/>
          <a:ln/>
        </p:spPr>
        <p:txBody>
          <a:bodyPr wrap="square" lIns="0" tIns="0" rIns="0" bIns="0" rtlCol="0" anchor="ctr"/>
          <a:lstStyle/>
          <a:p>
            <a:pPr algn="r" indent="0" marL="0">
              <a:buNone/>
            </a:pPr>
            <a:r>
              <a:rPr lang="en-US" sz="6000" dirty="0">
                <a:solidFill>
                  <a:srgbClr val="333333"/>
                </a:solidFill>
                <a:latin typeface="Georgia" pitchFamily="34" charset="0"/>
                <a:ea typeface="Georgia" pitchFamily="34" charset="-122"/>
                <a:cs typeface="Georgia" pitchFamily="34" charset="-120"/>
              </a:rPr>
              <a:t>S-01</a:t>
            </a:r>
            <a:endParaRPr lang="en-US" sz="6000" dirty="0"/>
          </a:p>
        </p:txBody>
      </p:sp>
      <p:sp>
        <p:nvSpPr>
          <p:cNvPr id="6" name="Text 4"/>
          <p:cNvSpPr/>
          <p:nvPr/>
        </p:nvSpPr>
        <p:spPr>
          <a:xfrm>
            <a:off x="548640" y="914400"/>
            <a:ext cx="5486400" cy="320040"/>
          </a:xfrm>
          <a:prstGeom prst="rect">
            <a:avLst/>
          </a:prstGeom>
          <a:noFill/>
          <a:ln/>
        </p:spPr>
        <p:txBody>
          <a:bodyPr wrap="square" lIns="0" tIns="0" rIns="0" bIns="0" rtlCol="0" anchor="ctr"/>
          <a:lstStyle/>
          <a:p>
            <a:pPr indent="0" marL="0">
              <a:buNone/>
            </a:pPr>
            <a:r>
              <a:rPr lang="en-US" sz="900" spc="200" kern="0" dirty="0">
                <a:solidFill>
                  <a:srgbClr val="5A5650"/>
                </a:solidFill>
                <a:latin typeface="Consolas" pitchFamily="34" charset="0"/>
                <a:ea typeface="Consolas" pitchFamily="34" charset="-122"/>
                <a:cs typeface="Consolas" pitchFamily="34" charset="-120"/>
              </a:rPr>
              <a:t>ARTIFICAT S-01</a:t>
            </a:r>
            <a:endParaRPr lang="en-US" sz="900" dirty="0"/>
          </a:p>
        </p:txBody>
      </p:sp>
      <p:sp>
        <p:nvSpPr>
          <p:cNvPr id="7" name="Text 5"/>
          <p:cNvSpPr/>
          <p:nvPr/>
        </p:nvSpPr>
        <p:spPr>
          <a:xfrm>
            <a:off x="548640" y="1371600"/>
            <a:ext cx="5943600" cy="731520"/>
          </a:xfrm>
          <a:prstGeom prst="rect">
            <a:avLst/>
          </a:prstGeom>
          <a:noFill/>
          <a:ln/>
        </p:spPr>
        <p:txBody>
          <a:bodyPr wrap="square" lIns="0" tIns="0" rIns="0" bIns="0" rtlCol="0" anchor="ctr"/>
          <a:lstStyle/>
          <a:p>
            <a:pPr indent="0" marL="0">
              <a:buNone/>
            </a:pPr>
            <a:r>
              <a:rPr lang="en-US" sz="4200" dirty="0">
                <a:solidFill>
                  <a:srgbClr val="E8E4DF"/>
                </a:solidFill>
                <a:latin typeface="Georgia" pitchFamily="34" charset="0"/>
                <a:ea typeface="Georgia" pitchFamily="34" charset="-122"/>
                <a:cs typeface="Georgia" pitchFamily="34" charset="-120"/>
              </a:rPr>
              <a:t>Founder Inventory</a:t>
            </a:r>
            <a:endParaRPr lang="en-US" sz="4200" dirty="0"/>
          </a:p>
        </p:txBody>
      </p:sp>
      <p:sp>
        <p:nvSpPr>
          <p:cNvPr id="8" name="Text 6"/>
          <p:cNvSpPr/>
          <p:nvPr/>
        </p:nvSpPr>
        <p:spPr>
          <a:xfrm>
            <a:off x="548640" y="2240280"/>
            <a:ext cx="5029200" cy="411480"/>
          </a:xfrm>
          <a:prstGeom prst="rect">
            <a:avLst/>
          </a:prstGeom>
          <a:noFill/>
          <a:ln/>
        </p:spPr>
        <p:txBody>
          <a:bodyPr wrap="square" lIns="0" tIns="0" rIns="0" bIns="0" rtlCol="0" anchor="ctr"/>
          <a:lstStyle/>
          <a:p>
            <a:pPr indent="0" marL="0">
              <a:lnSpc>
                <a:spcPct val="130000"/>
              </a:lnSpc>
              <a:buNone/>
            </a:pPr>
            <a:r>
              <a:rPr lang="en-US" sz="1600" i="1" dirty="0">
                <a:solidFill>
                  <a:srgbClr val="5A7A5A"/>
                </a:solidFill>
                <a:latin typeface="Georgia" pitchFamily="34" charset="0"/>
                <a:ea typeface="Georgia" pitchFamily="34" charset="-122"/>
                <a:cs typeface="Georgia" pitchFamily="34" charset="-120"/>
              </a:rPr>
              <a:t>What you're good at. What drains you.</a:t>
            </a:r>
            <a:endParaRPr lang="en-US" sz="1600" dirty="0"/>
          </a:p>
        </p:txBody>
      </p:sp>
      <p:sp>
        <p:nvSpPr>
          <p:cNvPr id="9" name="Text 7"/>
          <p:cNvSpPr/>
          <p:nvPr/>
        </p:nvSpPr>
        <p:spPr>
          <a:xfrm>
            <a:off x="548640" y="2834640"/>
            <a:ext cx="5029200" cy="1005840"/>
          </a:xfrm>
          <a:prstGeom prst="rect">
            <a:avLst/>
          </a:prstGeom>
          <a:noFill/>
          <a:ln/>
        </p:spPr>
        <p:txBody>
          <a:bodyPr wrap="square" lIns="0" tIns="0" rIns="0" bIns="0" rtlCol="0" anchor="ctr"/>
          <a:lstStyle/>
          <a:p>
            <a:pPr indent="0" marL="0">
              <a:lnSpc>
                <a:spcPct val="160000"/>
              </a:lnSpc>
              <a:buNone/>
            </a:pPr>
            <a:r>
              <a:rPr lang="en-US" sz="1250" dirty="0">
                <a:solidFill>
                  <a:srgbClr val="8A857E"/>
                </a:solidFill>
                <a:latin typeface="Georgia" pitchFamily="34" charset="0"/>
                <a:ea typeface="Georgia" pitchFamily="34" charset="-122"/>
                <a:cs typeface="Georgia" pitchFamily="34" charset="-120"/>
              </a:rPr>
              <a:t>Before you pick a business, inventory the founder. What skills do you bring? What work energizes you? What do you avoid? The best businesses are built on strengths you already have, not ones you wish you had.</a:t>
            </a:r>
            <a:endParaRPr lang="en-US" sz="1250" dirty="0"/>
          </a:p>
        </p:txBody>
      </p:sp>
      <p:sp>
        <p:nvSpPr>
          <p:cNvPr id="10" name="Text 8"/>
          <p:cNvSpPr/>
          <p:nvPr/>
        </p:nvSpPr>
        <p:spPr>
          <a:xfrm>
            <a:off x="548640" y="4160520"/>
            <a:ext cx="2743200" cy="182880"/>
          </a:xfrm>
          <a:prstGeom prst="rect">
            <a:avLst/>
          </a:prstGeom>
          <a:noFill/>
          <a:ln/>
        </p:spPr>
        <p:txBody>
          <a:bodyPr wrap="square" lIns="0" tIns="0" rIns="0" bIns="0" rtlCol="0" anchor="ctr"/>
          <a:lstStyle/>
          <a:p>
            <a:pPr indent="0" marL="0">
              <a:buNone/>
            </a:pPr>
            <a:r>
              <a:rPr lang="en-US" sz="750" spc="150" kern="0" dirty="0">
                <a:solidFill>
                  <a:srgbClr val="5A5650"/>
                </a:solidFill>
                <a:latin typeface="Consolas" pitchFamily="34" charset="0"/>
                <a:ea typeface="Consolas" pitchFamily="34" charset="-122"/>
                <a:cs typeface="Consolas" pitchFamily="34" charset="-120"/>
              </a:rPr>
              <a:t>SEED KIT · SELF</a:t>
            </a:r>
            <a:endParaRPr lang="en-US" sz="750" dirty="0"/>
          </a:p>
        </p:txBody>
      </p:sp>
      <p:sp>
        <p:nvSpPr>
          <p:cNvPr id="11" name="Shape 9"/>
          <p:cNvSpPr/>
          <p:nvPr/>
        </p:nvSpPr>
        <p:spPr>
          <a:xfrm>
            <a:off x="548640" y="4526280"/>
            <a:ext cx="100584" cy="100584"/>
          </a:xfrm>
          <a:prstGeom prst="ellipse">
            <a:avLst/>
          </a:prstGeom>
          <a:solidFill>
            <a:srgbClr val="8B2500"/>
          </a:solidFill>
          <a:ln/>
        </p:spPr>
      </p:sp>
      <p:sp>
        <p:nvSpPr>
          <p:cNvPr id="12" name="Text 10"/>
          <p:cNvSpPr/>
          <p:nvPr/>
        </p:nvSpPr>
        <p:spPr>
          <a:xfrm>
            <a:off x="548640" y="4709160"/>
            <a:ext cx="2743200" cy="182880"/>
          </a:xfrm>
          <a:prstGeom prst="rect">
            <a:avLst/>
          </a:prstGeom>
          <a:noFill/>
          <a:ln/>
        </p:spPr>
        <p:txBody>
          <a:bodyPr wrap="square" lIns="0" tIns="0" rIns="0" bIns="0" rtlCol="0" anchor="ctr"/>
          <a:lstStyle/>
          <a:p>
            <a:pPr indent="0" marL="0">
              <a:buNone/>
            </a:pPr>
            <a:r>
              <a:rPr lang="en-US" sz="700" spc="200" kern="0" dirty="0">
                <a:solidFill>
                  <a:srgbClr val="3A3730"/>
                </a:solidFill>
                <a:latin typeface="Consolas" pitchFamily="34" charset="0"/>
                <a:ea typeface="Consolas" pitchFamily="34" charset="-122"/>
                <a:cs typeface="Consolas" pitchFamily="34" charset="-120"/>
              </a:rPr>
              <a:t>TEAM NAME</a:t>
            </a:r>
            <a:endParaRPr lang="en-US" sz="700" dirty="0"/>
          </a:p>
        </p:txBody>
      </p:sp>
      <p:sp>
        <p:nvSpPr>
          <p:cNvPr id="13" name="Text 11"/>
          <p:cNvSpPr/>
          <p:nvPr/>
        </p:nvSpPr>
        <p:spPr>
          <a:xfrm>
            <a:off x="5943600" y="4709160"/>
            <a:ext cx="3017520" cy="182880"/>
          </a:xfrm>
          <a:prstGeom prst="rect">
            <a:avLst/>
          </a:prstGeom>
          <a:noFill/>
          <a:ln/>
        </p:spPr>
        <p:txBody>
          <a:bodyPr wrap="square" lIns="0" tIns="0" rIns="0" bIns="0" rtlCol="0" anchor="ctr"/>
          <a:lstStyle/>
          <a:p>
            <a:pPr algn="r" indent="0" marL="0">
              <a:buNone/>
            </a:pPr>
            <a:r>
              <a:rPr lang="en-US" sz="700" spc="200" kern="0" dirty="0">
                <a:solidFill>
                  <a:srgbClr val="3A3730"/>
                </a:solidFill>
                <a:latin typeface="Consolas" pitchFamily="34" charset="0"/>
                <a:ea typeface="Consolas" pitchFamily="34" charset="-122"/>
                <a:cs typeface="Consolas" pitchFamily="34" charset="-120"/>
              </a:rPr>
              <a:t>TODAY'S DATE</a:t>
            </a:r>
            <a:endParaRPr lang="en-US" sz="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0EBE3"/>
        </a:solidFill>
      </p:bgPr>
    </p:bg>
    <p:spTree>
      <p:nvGrpSpPr>
        <p:cNvPr id="1" name=""/>
        <p:cNvGrpSpPr/>
        <p:nvPr/>
      </p:nvGrpSpPr>
      <p:grpSpPr>
        <a:xfrm>
          <a:off x="0" y="0"/>
          <a:ext cx="0" cy="0"/>
          <a:chOff x="0" y="0"/>
          <a:chExt cx="0" cy="0"/>
        </a:xfrm>
      </p:grpSpPr>
      <p:sp>
        <p:nvSpPr>
          <p:cNvPr id="2" name="Text 0"/>
          <p:cNvSpPr/>
          <p:nvPr/>
        </p:nvSpPr>
        <p:spPr>
          <a:xfrm>
            <a:off x="548640" y="320040"/>
            <a:ext cx="2743200" cy="182880"/>
          </a:xfrm>
          <a:prstGeom prst="rect">
            <a:avLst/>
          </a:prstGeom>
          <a:noFill/>
          <a:ln/>
        </p:spPr>
        <p:txBody>
          <a:bodyPr wrap="square" lIns="0" tIns="0" rIns="0" bIns="0" rtlCol="0" anchor="ctr"/>
          <a:lstStyle/>
          <a:p>
            <a:pPr indent="0" marL="0">
              <a:buNone/>
            </a:pPr>
            <a:r>
              <a:rPr lang="en-US" sz="800" spc="300" kern="0" dirty="0">
                <a:solidFill>
                  <a:srgbClr val="8A857C"/>
                </a:solidFill>
                <a:latin typeface="Consolas" pitchFamily="34" charset="0"/>
                <a:ea typeface="Consolas" pitchFamily="34" charset="-122"/>
                <a:cs typeface="Consolas" pitchFamily="34" charset="-120"/>
              </a:rPr>
              <a:t>INARET</a:t>
            </a:r>
            <a:endParaRPr lang="en-US" sz="800" dirty="0"/>
          </a:p>
        </p:txBody>
      </p:sp>
      <p:sp>
        <p:nvSpPr>
          <p:cNvPr id="3" name="Text 1"/>
          <p:cNvSpPr/>
          <p:nvPr/>
        </p:nvSpPr>
        <p:spPr>
          <a:xfrm>
            <a:off x="548640" y="548640"/>
            <a:ext cx="6400800" cy="457200"/>
          </a:xfrm>
          <a:prstGeom prst="rect">
            <a:avLst/>
          </a:prstGeom>
          <a:noFill/>
          <a:ln/>
        </p:spPr>
        <p:txBody>
          <a:bodyPr wrap="square" lIns="0" tIns="0" rIns="0" bIns="0" rtlCol="0" anchor="ctr"/>
          <a:lstStyle/>
          <a:p>
            <a:pPr indent="0" marL="0">
              <a:buNone/>
            </a:pPr>
            <a:r>
              <a:rPr lang="en-US" sz="2600" dirty="0">
                <a:solidFill>
                  <a:srgbClr val="1A1917"/>
                </a:solidFill>
                <a:latin typeface="Georgia" pitchFamily="34" charset="0"/>
                <a:ea typeface="Georgia" pitchFamily="34" charset="-122"/>
                <a:cs typeface="Georgia" pitchFamily="34" charset="-120"/>
              </a:rPr>
              <a:t>FOUNDER INVENTORY</a:t>
            </a:r>
            <a:endParaRPr lang="en-US" sz="2600" dirty="0"/>
          </a:p>
        </p:txBody>
      </p:sp>
      <p:sp>
        <p:nvSpPr>
          <p:cNvPr id="4" name="Text 2"/>
          <p:cNvSpPr/>
          <p:nvPr/>
        </p:nvSpPr>
        <p:spPr>
          <a:xfrm>
            <a:off x="8046720" y="320040"/>
            <a:ext cx="914400" cy="411480"/>
          </a:xfrm>
          <a:prstGeom prst="rect">
            <a:avLst/>
          </a:prstGeom>
          <a:noFill/>
          <a:ln/>
        </p:spPr>
        <p:txBody>
          <a:bodyPr wrap="square" lIns="0" tIns="0" rIns="0" bIns="0" rtlCol="0" anchor="ctr"/>
          <a:lstStyle/>
          <a:p>
            <a:pPr algn="r" indent="0" marL="0">
              <a:buNone/>
            </a:pPr>
            <a:r>
              <a:rPr lang="en-US" sz="2800" dirty="0">
                <a:solidFill>
                  <a:srgbClr val="CCC5B8"/>
                </a:solidFill>
                <a:latin typeface="Georgia" pitchFamily="34" charset="0"/>
                <a:ea typeface="Georgia" pitchFamily="34" charset="-122"/>
                <a:cs typeface="Georgia" pitchFamily="34" charset="-120"/>
              </a:rPr>
              <a:t>1</a:t>
            </a:r>
            <a:endParaRPr lang="en-US" sz="2800" dirty="0"/>
          </a:p>
        </p:txBody>
      </p:sp>
      <p:sp>
        <p:nvSpPr>
          <p:cNvPr id="5" name="Shape 3"/>
          <p:cNvSpPr/>
          <p:nvPr/>
        </p:nvSpPr>
        <p:spPr>
          <a:xfrm>
            <a:off x="548640" y="1051560"/>
            <a:ext cx="8046720" cy="0"/>
          </a:xfrm>
          <a:prstGeom prst="line">
            <a:avLst/>
          </a:prstGeom>
          <a:noFill/>
          <a:ln w="6350">
            <a:solidFill>
              <a:srgbClr val="CCC5B8"/>
            </a:solidFill>
            <a:prstDash val="solid"/>
          </a:ln>
        </p:spPr>
      </p:sp>
      <p:sp>
        <p:nvSpPr>
          <p:cNvPr id="6" name="Text 4"/>
          <p:cNvSpPr/>
          <p:nvPr/>
        </p:nvSpPr>
        <p:spPr>
          <a:xfrm>
            <a:off x="548640" y="1234440"/>
            <a:ext cx="6400800" cy="182880"/>
          </a:xfrm>
          <a:prstGeom prst="rect">
            <a:avLst/>
          </a:prstGeom>
          <a:noFill/>
          <a:ln/>
        </p:spPr>
        <p:txBody>
          <a:bodyPr wrap="square" lIns="0" tIns="0" rIns="0" bIns="0" rtlCol="0" anchor="ctr"/>
          <a:lstStyle/>
          <a:p>
            <a:pPr indent="0" marL="0">
              <a:buNone/>
            </a:pPr>
            <a:r>
              <a:rPr lang="en-US" sz="750" spc="200" kern="0" dirty="0">
                <a:solidFill>
                  <a:srgbClr val="8A857C"/>
                </a:solidFill>
                <a:latin typeface="Consolas" pitchFamily="34" charset="0"/>
                <a:ea typeface="Consolas" pitchFamily="34" charset="-122"/>
                <a:cs typeface="Consolas" pitchFamily="34" charset="-120"/>
              </a:rPr>
              <a:t>SKILLS &amp; STRENGTHS</a:t>
            </a:r>
            <a:endParaRPr lang="en-US" sz="750" dirty="0"/>
          </a:p>
        </p:txBody>
      </p:sp>
      <p:sp>
        <p:nvSpPr>
          <p:cNvPr id="7" name="Text 5"/>
          <p:cNvSpPr/>
          <p:nvPr/>
        </p:nvSpPr>
        <p:spPr>
          <a:xfrm>
            <a:off x="7863840" y="1234440"/>
            <a:ext cx="914400" cy="182880"/>
          </a:xfrm>
          <a:prstGeom prst="rect">
            <a:avLst/>
          </a:prstGeom>
          <a:noFill/>
          <a:ln/>
        </p:spPr>
        <p:txBody>
          <a:bodyPr wrap="square" lIns="0" tIns="0" rIns="0" bIns="0" rtlCol="0" anchor="ctr"/>
          <a:lstStyle/>
          <a:p>
            <a:pPr algn="r" indent="0" marL="0">
              <a:buNone/>
            </a:pPr>
            <a:r>
              <a:rPr lang="en-US" sz="1800" dirty="0">
                <a:solidFill>
                  <a:srgbClr val="CCC5B8"/>
                </a:solidFill>
                <a:latin typeface="Georgia" pitchFamily="34" charset="0"/>
                <a:ea typeface="Georgia" pitchFamily="34" charset="-122"/>
                <a:cs typeface="Georgia" pitchFamily="34" charset="-120"/>
              </a:rPr>
              <a:t>A</a:t>
            </a:r>
            <a:endParaRPr lang="en-US" sz="1800" dirty="0"/>
          </a:p>
        </p:txBody>
      </p:sp>
      <p:sp>
        <p:nvSpPr>
          <p:cNvPr id="8" name="Shape 6"/>
          <p:cNvSpPr/>
          <p:nvPr/>
        </p:nvSpPr>
        <p:spPr>
          <a:xfrm>
            <a:off x="548640" y="1508760"/>
            <a:ext cx="8046720" cy="0"/>
          </a:xfrm>
          <a:prstGeom prst="line">
            <a:avLst/>
          </a:prstGeom>
          <a:noFill/>
          <a:ln w="6350">
            <a:solidFill>
              <a:srgbClr val="CCC5B8"/>
            </a:solidFill>
            <a:prstDash val="solid"/>
          </a:ln>
        </p:spPr>
      </p:sp>
      <p:sp>
        <p:nvSpPr>
          <p:cNvPr id="9" name="Text 7"/>
          <p:cNvSpPr/>
          <p:nvPr/>
        </p:nvSpPr>
        <p:spPr>
          <a:xfrm>
            <a:off x="548640" y="1645920"/>
            <a:ext cx="804672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WHAT ARE YOU GENUINELY GOOD AT (NOT WHAT YOU WISH — WHAT OTHERS SAY)</a:t>
            </a:r>
            <a:endParaRPr lang="en-US" sz="700" dirty="0"/>
          </a:p>
        </p:txBody>
      </p:sp>
      <p:sp>
        <p:nvSpPr>
          <p:cNvPr id="10" name="Text 8"/>
          <p:cNvSpPr/>
          <p:nvPr/>
        </p:nvSpPr>
        <p:spPr>
          <a:xfrm>
            <a:off x="548640" y="1847088"/>
            <a:ext cx="8046720" cy="274320"/>
          </a:xfrm>
          <a:prstGeom prst="rect">
            <a:avLst/>
          </a:prstGeom>
          <a:noFill/>
          <a:ln/>
        </p:spPr>
        <p:txBody>
          <a:bodyPr wrap="square" lIns="0" tIns="0" rIns="0" bIns="0" rtlCol="0" anchor="ctr"/>
          <a:lstStyle/>
          <a:p>
            <a:pPr indent="0" marL="0">
              <a:lnSpc>
                <a:spcPct val="140000"/>
              </a:lnSpc>
              <a:buNone/>
            </a:pPr>
            <a:r>
              <a:rPr lang="en-US" sz="1050" i="1" dirty="0">
                <a:solidFill>
                  <a:srgbClr val="B5B0A6"/>
                </a:solidFill>
                <a:latin typeface="Georgia" pitchFamily="34" charset="0"/>
                <a:ea typeface="Georgia" pitchFamily="34" charset="-122"/>
                <a:cs typeface="Georgia" pitchFamily="34" charset="-120"/>
              </a:rPr>
              <a:t>e.g. Writing clearly, organizing systems, explaining complex things simply</a:t>
            </a:r>
            <a:endParaRPr lang="en-US" sz="1050" dirty="0"/>
          </a:p>
        </p:txBody>
      </p:sp>
      <p:sp>
        <p:nvSpPr>
          <p:cNvPr id="11" name="Shape 9"/>
          <p:cNvSpPr/>
          <p:nvPr/>
        </p:nvSpPr>
        <p:spPr>
          <a:xfrm>
            <a:off x="548640" y="2194560"/>
            <a:ext cx="8046720" cy="0"/>
          </a:xfrm>
          <a:prstGeom prst="line">
            <a:avLst/>
          </a:prstGeom>
          <a:noFill/>
          <a:ln w="6350">
            <a:solidFill>
              <a:srgbClr val="CCC5B8"/>
            </a:solidFill>
            <a:prstDash val="solid"/>
          </a:ln>
        </p:spPr>
      </p:sp>
      <p:sp>
        <p:nvSpPr>
          <p:cNvPr id="12" name="Text 10"/>
          <p:cNvSpPr/>
          <p:nvPr/>
        </p:nvSpPr>
        <p:spPr>
          <a:xfrm>
            <a:off x="548640" y="2377440"/>
            <a:ext cx="804672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WHAT DO PEOPLE ASK YOU FOR HELP WITH</a:t>
            </a:r>
            <a:endParaRPr lang="en-US" sz="700" dirty="0"/>
          </a:p>
        </p:txBody>
      </p:sp>
      <p:sp>
        <p:nvSpPr>
          <p:cNvPr id="13" name="Text 11"/>
          <p:cNvSpPr/>
          <p:nvPr/>
        </p:nvSpPr>
        <p:spPr>
          <a:xfrm>
            <a:off x="548640" y="2578608"/>
            <a:ext cx="8046720" cy="274320"/>
          </a:xfrm>
          <a:prstGeom prst="rect">
            <a:avLst/>
          </a:prstGeom>
          <a:noFill/>
          <a:ln/>
        </p:spPr>
        <p:txBody>
          <a:bodyPr wrap="square" lIns="0" tIns="0" rIns="0" bIns="0" rtlCol="0" anchor="ctr"/>
          <a:lstStyle/>
          <a:p>
            <a:pPr indent="0" marL="0">
              <a:lnSpc>
                <a:spcPct val="140000"/>
              </a:lnSpc>
              <a:buNone/>
            </a:pPr>
            <a:r>
              <a:rPr lang="en-US" sz="1050" i="1" dirty="0">
                <a:solidFill>
                  <a:srgbClr val="B5B0A6"/>
                </a:solidFill>
                <a:latin typeface="Georgia" pitchFamily="34" charset="0"/>
                <a:ea typeface="Georgia" pitchFamily="34" charset="-122"/>
                <a:cs typeface="Georgia" pitchFamily="34" charset="-120"/>
              </a:rPr>
              <a:t>e.g. Reviewing their pitch deck, setting up their tools, naming things</a:t>
            </a:r>
            <a:endParaRPr lang="en-US" sz="1050" dirty="0"/>
          </a:p>
        </p:txBody>
      </p:sp>
      <p:sp>
        <p:nvSpPr>
          <p:cNvPr id="14" name="Shape 12"/>
          <p:cNvSpPr/>
          <p:nvPr/>
        </p:nvSpPr>
        <p:spPr>
          <a:xfrm>
            <a:off x="548640" y="2926080"/>
            <a:ext cx="8046720" cy="0"/>
          </a:xfrm>
          <a:prstGeom prst="line">
            <a:avLst/>
          </a:prstGeom>
          <a:noFill/>
          <a:ln w="6350">
            <a:solidFill>
              <a:srgbClr val="CCC5B8"/>
            </a:solidFill>
            <a:prstDash val="solid"/>
          </a:ln>
        </p:spPr>
      </p:sp>
      <p:sp>
        <p:nvSpPr>
          <p:cNvPr id="15" name="Text 13"/>
          <p:cNvSpPr/>
          <p:nvPr/>
        </p:nvSpPr>
        <p:spPr>
          <a:xfrm>
            <a:off x="548640" y="3108960"/>
            <a:ext cx="6400800" cy="182880"/>
          </a:xfrm>
          <a:prstGeom prst="rect">
            <a:avLst/>
          </a:prstGeom>
          <a:noFill/>
          <a:ln/>
        </p:spPr>
        <p:txBody>
          <a:bodyPr wrap="square" lIns="0" tIns="0" rIns="0" bIns="0" rtlCol="0" anchor="ctr"/>
          <a:lstStyle/>
          <a:p>
            <a:pPr indent="0" marL="0">
              <a:buNone/>
            </a:pPr>
            <a:r>
              <a:rPr lang="en-US" sz="750" spc="200" kern="0" dirty="0">
                <a:solidFill>
                  <a:srgbClr val="8A857C"/>
                </a:solidFill>
                <a:latin typeface="Consolas" pitchFamily="34" charset="0"/>
                <a:ea typeface="Consolas" pitchFamily="34" charset="-122"/>
                <a:cs typeface="Consolas" pitchFamily="34" charset="-120"/>
              </a:rPr>
              <a:t>ENERGY MAP</a:t>
            </a:r>
            <a:endParaRPr lang="en-US" sz="750" dirty="0"/>
          </a:p>
        </p:txBody>
      </p:sp>
      <p:sp>
        <p:nvSpPr>
          <p:cNvPr id="16" name="Text 14"/>
          <p:cNvSpPr/>
          <p:nvPr/>
        </p:nvSpPr>
        <p:spPr>
          <a:xfrm>
            <a:off x="7863840" y="3108960"/>
            <a:ext cx="914400" cy="182880"/>
          </a:xfrm>
          <a:prstGeom prst="rect">
            <a:avLst/>
          </a:prstGeom>
          <a:noFill/>
          <a:ln/>
        </p:spPr>
        <p:txBody>
          <a:bodyPr wrap="square" lIns="0" tIns="0" rIns="0" bIns="0" rtlCol="0" anchor="ctr"/>
          <a:lstStyle/>
          <a:p>
            <a:pPr algn="r" indent="0" marL="0">
              <a:buNone/>
            </a:pPr>
            <a:r>
              <a:rPr lang="en-US" sz="1800" dirty="0">
                <a:solidFill>
                  <a:srgbClr val="CCC5B8"/>
                </a:solidFill>
                <a:latin typeface="Georgia" pitchFamily="34" charset="0"/>
                <a:ea typeface="Georgia" pitchFamily="34" charset="-122"/>
                <a:cs typeface="Georgia" pitchFamily="34" charset="-120"/>
              </a:rPr>
              <a:t>B</a:t>
            </a:r>
            <a:endParaRPr lang="en-US" sz="1800" dirty="0"/>
          </a:p>
        </p:txBody>
      </p:sp>
      <p:sp>
        <p:nvSpPr>
          <p:cNvPr id="17" name="Shape 15"/>
          <p:cNvSpPr/>
          <p:nvPr/>
        </p:nvSpPr>
        <p:spPr>
          <a:xfrm>
            <a:off x="548640" y="3383280"/>
            <a:ext cx="8046720" cy="0"/>
          </a:xfrm>
          <a:prstGeom prst="line">
            <a:avLst/>
          </a:prstGeom>
          <a:noFill/>
          <a:ln w="6350">
            <a:solidFill>
              <a:srgbClr val="CCC5B8"/>
            </a:solidFill>
            <a:prstDash val="solid"/>
          </a:ln>
        </p:spPr>
      </p:sp>
      <p:sp>
        <p:nvSpPr>
          <p:cNvPr id="18" name="Text 16"/>
          <p:cNvSpPr/>
          <p:nvPr/>
        </p:nvSpPr>
        <p:spPr>
          <a:xfrm>
            <a:off x="548640" y="3474720"/>
            <a:ext cx="374904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WORK THAT ENERGIZES YOU</a:t>
            </a:r>
            <a:endParaRPr lang="en-US" sz="700" dirty="0"/>
          </a:p>
        </p:txBody>
      </p:sp>
      <p:sp>
        <p:nvSpPr>
          <p:cNvPr id="19" name="Text 17"/>
          <p:cNvSpPr/>
          <p:nvPr/>
        </p:nvSpPr>
        <p:spPr>
          <a:xfrm>
            <a:off x="548640" y="3675888"/>
            <a:ext cx="3749040" cy="274320"/>
          </a:xfrm>
          <a:prstGeom prst="rect">
            <a:avLst/>
          </a:prstGeom>
          <a:noFill/>
          <a:ln/>
        </p:spPr>
        <p:txBody>
          <a:bodyPr wrap="square" lIns="0" tIns="0" rIns="0" bIns="0" rtlCol="0" anchor="ctr"/>
          <a:lstStyle/>
          <a:p>
            <a:pPr indent="0" marL="0">
              <a:lnSpc>
                <a:spcPct val="140000"/>
              </a:lnSpc>
              <a:buNone/>
            </a:pPr>
            <a:r>
              <a:rPr lang="en-US" sz="1050" i="1" dirty="0">
                <a:solidFill>
                  <a:srgbClr val="B5B0A6"/>
                </a:solidFill>
                <a:latin typeface="Georgia" pitchFamily="34" charset="0"/>
                <a:ea typeface="Georgia" pitchFamily="34" charset="-122"/>
                <a:cs typeface="Georgia" pitchFamily="34" charset="-120"/>
              </a:rPr>
              <a:t>e.g. Building templates, teaching, visual design</a:t>
            </a:r>
            <a:endParaRPr lang="en-US" sz="1050" dirty="0"/>
          </a:p>
        </p:txBody>
      </p:sp>
      <p:sp>
        <p:nvSpPr>
          <p:cNvPr id="20" name="Shape 18"/>
          <p:cNvSpPr/>
          <p:nvPr/>
        </p:nvSpPr>
        <p:spPr>
          <a:xfrm>
            <a:off x="548640" y="4023360"/>
            <a:ext cx="3749040" cy="0"/>
          </a:xfrm>
          <a:prstGeom prst="line">
            <a:avLst/>
          </a:prstGeom>
          <a:noFill/>
          <a:ln w="6350">
            <a:solidFill>
              <a:srgbClr val="CCC5B8"/>
            </a:solidFill>
            <a:prstDash val="solid"/>
          </a:ln>
        </p:spPr>
      </p:sp>
      <p:sp>
        <p:nvSpPr>
          <p:cNvPr id="21" name="Text 19"/>
          <p:cNvSpPr/>
          <p:nvPr/>
        </p:nvSpPr>
        <p:spPr>
          <a:xfrm>
            <a:off x="4846320" y="3474720"/>
            <a:ext cx="374904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WORK THAT DRAINS YOU</a:t>
            </a:r>
            <a:endParaRPr lang="en-US" sz="700" dirty="0"/>
          </a:p>
        </p:txBody>
      </p:sp>
      <p:sp>
        <p:nvSpPr>
          <p:cNvPr id="22" name="Text 20"/>
          <p:cNvSpPr/>
          <p:nvPr/>
        </p:nvSpPr>
        <p:spPr>
          <a:xfrm>
            <a:off x="4846320" y="3675888"/>
            <a:ext cx="3749040" cy="274320"/>
          </a:xfrm>
          <a:prstGeom prst="rect">
            <a:avLst/>
          </a:prstGeom>
          <a:noFill/>
          <a:ln/>
        </p:spPr>
        <p:txBody>
          <a:bodyPr wrap="square" lIns="0" tIns="0" rIns="0" bIns="0" rtlCol="0" anchor="ctr"/>
          <a:lstStyle/>
          <a:p>
            <a:pPr indent="0" marL="0">
              <a:lnSpc>
                <a:spcPct val="140000"/>
              </a:lnSpc>
              <a:buNone/>
            </a:pPr>
            <a:r>
              <a:rPr lang="en-US" sz="1050" i="1" dirty="0">
                <a:solidFill>
                  <a:srgbClr val="B5B0A6"/>
                </a:solidFill>
                <a:latin typeface="Georgia" pitchFamily="34" charset="0"/>
                <a:ea typeface="Georgia" pitchFamily="34" charset="-122"/>
                <a:cs typeface="Georgia" pitchFamily="34" charset="-120"/>
              </a:rPr>
              <a:t>e.g. Cold calling, bookkeeping, social media</a:t>
            </a:r>
            <a:endParaRPr lang="en-US" sz="1050" dirty="0"/>
          </a:p>
        </p:txBody>
      </p:sp>
      <p:sp>
        <p:nvSpPr>
          <p:cNvPr id="23" name="Shape 21"/>
          <p:cNvSpPr/>
          <p:nvPr/>
        </p:nvSpPr>
        <p:spPr>
          <a:xfrm>
            <a:off x="4846320" y="4023360"/>
            <a:ext cx="3749040" cy="0"/>
          </a:xfrm>
          <a:prstGeom prst="line">
            <a:avLst/>
          </a:prstGeom>
          <a:noFill/>
          <a:ln w="6350">
            <a:solidFill>
              <a:srgbClr val="CCC5B8"/>
            </a:solidFill>
            <a:prstDash val="solid"/>
          </a:ln>
        </p:spPr>
      </p:sp>
      <p:sp>
        <p:nvSpPr>
          <p:cNvPr id="24" name="Text 22"/>
          <p:cNvSpPr/>
          <p:nvPr/>
        </p:nvSpPr>
        <p:spPr>
          <a:xfrm>
            <a:off x="548640" y="4206240"/>
            <a:ext cx="6400800" cy="182880"/>
          </a:xfrm>
          <a:prstGeom prst="rect">
            <a:avLst/>
          </a:prstGeom>
          <a:noFill/>
          <a:ln/>
        </p:spPr>
        <p:txBody>
          <a:bodyPr wrap="square" lIns="0" tIns="0" rIns="0" bIns="0" rtlCol="0" anchor="ctr"/>
          <a:lstStyle/>
          <a:p>
            <a:pPr indent="0" marL="0">
              <a:buNone/>
            </a:pPr>
            <a:r>
              <a:rPr lang="en-US" sz="750" spc="200" kern="0" dirty="0">
                <a:solidFill>
                  <a:srgbClr val="8A857C"/>
                </a:solidFill>
                <a:latin typeface="Consolas" pitchFamily="34" charset="0"/>
                <a:ea typeface="Consolas" pitchFamily="34" charset="-122"/>
                <a:cs typeface="Consolas" pitchFamily="34" charset="-120"/>
              </a:rPr>
              <a:t>GAPS</a:t>
            </a:r>
            <a:endParaRPr lang="en-US" sz="750" dirty="0"/>
          </a:p>
        </p:txBody>
      </p:sp>
      <p:sp>
        <p:nvSpPr>
          <p:cNvPr id="25" name="Text 23"/>
          <p:cNvSpPr/>
          <p:nvPr/>
        </p:nvSpPr>
        <p:spPr>
          <a:xfrm>
            <a:off x="7863840" y="4206240"/>
            <a:ext cx="914400" cy="182880"/>
          </a:xfrm>
          <a:prstGeom prst="rect">
            <a:avLst/>
          </a:prstGeom>
          <a:noFill/>
          <a:ln/>
        </p:spPr>
        <p:txBody>
          <a:bodyPr wrap="square" lIns="0" tIns="0" rIns="0" bIns="0" rtlCol="0" anchor="ctr"/>
          <a:lstStyle/>
          <a:p>
            <a:pPr algn="r" indent="0" marL="0">
              <a:buNone/>
            </a:pPr>
            <a:r>
              <a:rPr lang="en-US" sz="1800" dirty="0">
                <a:solidFill>
                  <a:srgbClr val="CCC5B8"/>
                </a:solidFill>
                <a:latin typeface="Georgia" pitchFamily="34" charset="0"/>
                <a:ea typeface="Georgia" pitchFamily="34" charset="-122"/>
                <a:cs typeface="Georgia" pitchFamily="34" charset="-120"/>
              </a:rPr>
              <a:t>C</a:t>
            </a:r>
            <a:endParaRPr lang="en-US" sz="1800" dirty="0"/>
          </a:p>
        </p:txBody>
      </p:sp>
      <p:sp>
        <p:nvSpPr>
          <p:cNvPr id="26" name="Shape 24"/>
          <p:cNvSpPr/>
          <p:nvPr/>
        </p:nvSpPr>
        <p:spPr>
          <a:xfrm>
            <a:off x="548640" y="4480560"/>
            <a:ext cx="8046720" cy="0"/>
          </a:xfrm>
          <a:prstGeom prst="line">
            <a:avLst/>
          </a:prstGeom>
          <a:noFill/>
          <a:ln w="6350">
            <a:solidFill>
              <a:srgbClr val="CCC5B8"/>
            </a:solidFill>
            <a:prstDash val="solid"/>
          </a:ln>
        </p:spPr>
      </p:sp>
      <p:sp>
        <p:nvSpPr>
          <p:cNvPr id="27" name="Text 25"/>
          <p:cNvSpPr/>
          <p:nvPr/>
        </p:nvSpPr>
        <p:spPr>
          <a:xfrm>
            <a:off x="548640" y="4526280"/>
            <a:ext cx="804672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WHAT WOULD YOU NEED SOMEONE ELSE TO DO</a:t>
            </a:r>
            <a:endParaRPr lang="en-US" sz="700" dirty="0"/>
          </a:p>
        </p:txBody>
      </p:sp>
      <p:sp>
        <p:nvSpPr>
          <p:cNvPr id="28" name="Text 26"/>
          <p:cNvSpPr/>
          <p:nvPr/>
        </p:nvSpPr>
        <p:spPr>
          <a:xfrm>
            <a:off x="548640" y="4727448"/>
            <a:ext cx="8046720" cy="274320"/>
          </a:xfrm>
          <a:prstGeom prst="rect">
            <a:avLst/>
          </a:prstGeom>
          <a:noFill/>
          <a:ln/>
        </p:spPr>
        <p:txBody>
          <a:bodyPr wrap="square" lIns="0" tIns="0" rIns="0" bIns="0" rtlCol="0" anchor="ctr"/>
          <a:lstStyle/>
          <a:p>
            <a:pPr indent="0" marL="0">
              <a:lnSpc>
                <a:spcPct val="140000"/>
              </a:lnSpc>
              <a:buNone/>
            </a:pPr>
            <a:r>
              <a:rPr lang="en-US" sz="1050" i="1" dirty="0">
                <a:solidFill>
                  <a:srgbClr val="B5B0A6"/>
                </a:solidFill>
                <a:latin typeface="Georgia" pitchFamily="34" charset="0"/>
                <a:ea typeface="Georgia" pitchFamily="34" charset="-122"/>
                <a:cs typeface="Georgia" pitchFamily="34" charset="-120"/>
              </a:rPr>
              <a:t>e.g. Paid advertising, legal setup, video production</a:t>
            </a:r>
            <a:endParaRPr lang="en-US" sz="1050" dirty="0"/>
          </a:p>
        </p:txBody>
      </p:sp>
      <p:sp>
        <p:nvSpPr>
          <p:cNvPr id="29" name="Shape 27"/>
          <p:cNvSpPr/>
          <p:nvPr/>
        </p:nvSpPr>
        <p:spPr>
          <a:xfrm>
            <a:off x="548640" y="5074920"/>
            <a:ext cx="8046720" cy="0"/>
          </a:xfrm>
          <a:prstGeom prst="line">
            <a:avLst/>
          </a:prstGeom>
          <a:noFill/>
          <a:ln w="6350">
            <a:solidFill>
              <a:srgbClr val="CCC5B8"/>
            </a:solidFill>
            <a:prstDash val="solid"/>
          </a:ln>
        </p:spPr>
      </p:sp>
      <p:sp>
        <p:nvSpPr>
          <p:cNvPr id="30" name="Text 28"/>
          <p:cNvSpPr/>
          <p:nvPr/>
        </p:nvSpPr>
        <p:spPr>
          <a:xfrm>
            <a:off x="4572000" y="4754880"/>
            <a:ext cx="4206240" cy="182880"/>
          </a:xfrm>
          <a:prstGeom prst="rect">
            <a:avLst/>
          </a:prstGeom>
          <a:noFill/>
          <a:ln/>
        </p:spPr>
        <p:txBody>
          <a:bodyPr wrap="square" lIns="0" tIns="0" rIns="0" bIns="0" rtlCol="0" anchor="ctr"/>
          <a:lstStyle/>
          <a:p>
            <a:pPr algn="r" indent="0" marL="0">
              <a:buNone/>
            </a:pPr>
            <a:r>
              <a:rPr lang="en-US" sz="650" spc="150" kern="0" dirty="0">
                <a:solidFill>
                  <a:srgbClr val="CCC5B8"/>
                </a:solidFill>
                <a:latin typeface="Consolas" pitchFamily="34" charset="0"/>
                <a:ea typeface="Consolas" pitchFamily="34" charset="-122"/>
                <a:cs typeface="Consolas" pitchFamily="34" charset="-120"/>
              </a:rPr>
              <a:t>INARET · SEED KIT · S-01</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0A0A"/>
        </a:solidFill>
      </p:bgPr>
    </p:bg>
    <p:spTree>
      <p:nvGrpSpPr>
        <p:cNvPr id="1" name=""/>
        <p:cNvGrpSpPr/>
        <p:nvPr/>
      </p:nvGrpSpPr>
      <p:grpSpPr>
        <a:xfrm>
          <a:off x="0" y="0"/>
          <a:ext cx="0" cy="0"/>
          <a:chOff x="0" y="0"/>
          <a:chExt cx="0" cy="0"/>
        </a:xfrm>
      </p:grpSpPr>
      <p:sp>
        <p:nvSpPr>
          <p:cNvPr id="2" name="Text 0"/>
          <p:cNvSpPr/>
          <p:nvPr/>
        </p:nvSpPr>
        <p:spPr>
          <a:xfrm>
            <a:off x="548640" y="365760"/>
            <a:ext cx="2743200" cy="228600"/>
          </a:xfrm>
          <a:prstGeom prst="rect">
            <a:avLst/>
          </a:prstGeom>
          <a:noFill/>
          <a:ln/>
        </p:spPr>
        <p:txBody>
          <a:bodyPr wrap="square" lIns="0" tIns="0" rIns="0" bIns="0" rtlCol="0" anchor="ctr"/>
          <a:lstStyle/>
          <a:p>
            <a:pPr indent="0" marL="0">
              <a:buNone/>
            </a:pPr>
            <a:r>
              <a:rPr lang="en-US" sz="800" spc="300" kern="0" dirty="0">
                <a:solidFill>
                  <a:srgbClr val="5A5650"/>
                </a:solidFill>
                <a:latin typeface="Consolas" pitchFamily="34" charset="0"/>
                <a:ea typeface="Consolas" pitchFamily="34" charset="-122"/>
                <a:cs typeface="Consolas" pitchFamily="34" charset="-120"/>
              </a:rPr>
              <a:t>INARET</a:t>
            </a:r>
            <a:endParaRPr lang="en-US" sz="800" dirty="0"/>
          </a:p>
        </p:txBody>
      </p:sp>
      <p:sp>
        <p:nvSpPr>
          <p:cNvPr id="3" name="Shape 1"/>
          <p:cNvSpPr/>
          <p:nvPr/>
        </p:nvSpPr>
        <p:spPr>
          <a:xfrm>
            <a:off x="548640" y="685800"/>
            <a:ext cx="8046720" cy="0"/>
          </a:xfrm>
          <a:prstGeom prst="line">
            <a:avLst/>
          </a:prstGeom>
          <a:noFill/>
          <a:ln w="6350">
            <a:solidFill>
              <a:srgbClr val="2A2A2A"/>
            </a:solidFill>
            <a:prstDash val="solid"/>
          </a:ln>
        </p:spPr>
      </p:sp>
      <p:sp>
        <p:nvSpPr>
          <p:cNvPr id="4" name="Text 2"/>
          <p:cNvSpPr/>
          <p:nvPr/>
        </p:nvSpPr>
        <p:spPr>
          <a:xfrm>
            <a:off x="6858000" y="365760"/>
            <a:ext cx="2011680" cy="228600"/>
          </a:xfrm>
          <a:prstGeom prst="rect">
            <a:avLst/>
          </a:prstGeom>
          <a:noFill/>
          <a:ln/>
        </p:spPr>
        <p:txBody>
          <a:bodyPr wrap="square" lIns="0" tIns="0" rIns="0" bIns="0" rtlCol="0" anchor="ctr"/>
          <a:lstStyle/>
          <a:p>
            <a:pPr algn="r" indent="0" marL="0">
              <a:buNone/>
            </a:pPr>
            <a:r>
              <a:rPr lang="en-US" sz="800" spc="200" kern="0" dirty="0">
                <a:solidFill>
                  <a:srgbClr val="5A5650"/>
                </a:solidFill>
                <a:latin typeface="Consolas" pitchFamily="34" charset="0"/>
                <a:ea typeface="Consolas" pitchFamily="34" charset="-122"/>
                <a:cs typeface="Consolas" pitchFamily="34" charset="-120"/>
              </a:rPr>
              <a:t>ARTIFACT</a:t>
            </a:r>
            <a:endParaRPr lang="en-US" sz="800" dirty="0"/>
          </a:p>
        </p:txBody>
      </p:sp>
      <p:sp>
        <p:nvSpPr>
          <p:cNvPr id="5" name="Text 3"/>
          <p:cNvSpPr/>
          <p:nvPr/>
        </p:nvSpPr>
        <p:spPr>
          <a:xfrm>
            <a:off x="6400800" y="731520"/>
            <a:ext cx="2468880" cy="1188720"/>
          </a:xfrm>
          <a:prstGeom prst="rect">
            <a:avLst/>
          </a:prstGeom>
          <a:noFill/>
          <a:ln/>
        </p:spPr>
        <p:txBody>
          <a:bodyPr wrap="square" lIns="0" tIns="0" rIns="0" bIns="0" rtlCol="0" anchor="ctr"/>
          <a:lstStyle/>
          <a:p>
            <a:pPr algn="r" indent="0" marL="0">
              <a:buNone/>
            </a:pPr>
            <a:r>
              <a:rPr lang="en-US" sz="6000" dirty="0">
                <a:solidFill>
                  <a:srgbClr val="333333"/>
                </a:solidFill>
                <a:latin typeface="Georgia" pitchFamily="34" charset="0"/>
                <a:ea typeface="Georgia" pitchFamily="34" charset="-122"/>
                <a:cs typeface="Georgia" pitchFamily="34" charset="-120"/>
              </a:rPr>
              <a:t>S-02</a:t>
            </a:r>
            <a:endParaRPr lang="en-US" sz="6000" dirty="0"/>
          </a:p>
        </p:txBody>
      </p:sp>
      <p:sp>
        <p:nvSpPr>
          <p:cNvPr id="6" name="Text 4"/>
          <p:cNvSpPr/>
          <p:nvPr/>
        </p:nvSpPr>
        <p:spPr>
          <a:xfrm>
            <a:off x="548640" y="914400"/>
            <a:ext cx="5486400" cy="320040"/>
          </a:xfrm>
          <a:prstGeom prst="rect">
            <a:avLst/>
          </a:prstGeom>
          <a:noFill/>
          <a:ln/>
        </p:spPr>
        <p:txBody>
          <a:bodyPr wrap="square" lIns="0" tIns="0" rIns="0" bIns="0" rtlCol="0" anchor="ctr"/>
          <a:lstStyle/>
          <a:p>
            <a:pPr indent="0" marL="0">
              <a:buNone/>
            </a:pPr>
            <a:r>
              <a:rPr lang="en-US" sz="900" spc="200" kern="0" dirty="0">
                <a:solidFill>
                  <a:srgbClr val="5A5650"/>
                </a:solidFill>
                <a:latin typeface="Consolas" pitchFamily="34" charset="0"/>
                <a:ea typeface="Consolas" pitchFamily="34" charset="-122"/>
                <a:cs typeface="Consolas" pitchFamily="34" charset="-120"/>
              </a:rPr>
              <a:t>ARTIFICAT S-02</a:t>
            </a:r>
            <a:endParaRPr lang="en-US" sz="900" dirty="0"/>
          </a:p>
        </p:txBody>
      </p:sp>
      <p:sp>
        <p:nvSpPr>
          <p:cNvPr id="7" name="Text 5"/>
          <p:cNvSpPr/>
          <p:nvPr/>
        </p:nvSpPr>
        <p:spPr>
          <a:xfrm>
            <a:off x="548640" y="1371600"/>
            <a:ext cx="5943600" cy="731520"/>
          </a:xfrm>
          <a:prstGeom prst="rect">
            <a:avLst/>
          </a:prstGeom>
          <a:noFill/>
          <a:ln/>
        </p:spPr>
        <p:txBody>
          <a:bodyPr wrap="square" lIns="0" tIns="0" rIns="0" bIns="0" rtlCol="0" anchor="ctr"/>
          <a:lstStyle/>
          <a:p>
            <a:pPr indent="0" marL="0">
              <a:buNone/>
            </a:pPr>
            <a:r>
              <a:rPr lang="en-US" sz="4200" dirty="0">
                <a:solidFill>
                  <a:srgbClr val="E8E4DF"/>
                </a:solidFill>
                <a:latin typeface="Georgia" pitchFamily="34" charset="0"/>
                <a:ea typeface="Georgia" pitchFamily="34" charset="-122"/>
                <a:cs typeface="Georgia" pitchFamily="34" charset="-120"/>
              </a:rPr>
              <a:t>Risk Tolerance</a:t>
            </a:r>
            <a:endParaRPr lang="en-US" sz="4200" dirty="0"/>
          </a:p>
        </p:txBody>
      </p:sp>
      <p:sp>
        <p:nvSpPr>
          <p:cNvPr id="8" name="Text 6"/>
          <p:cNvSpPr/>
          <p:nvPr/>
        </p:nvSpPr>
        <p:spPr>
          <a:xfrm>
            <a:off x="548640" y="2240280"/>
            <a:ext cx="5029200" cy="411480"/>
          </a:xfrm>
          <a:prstGeom prst="rect">
            <a:avLst/>
          </a:prstGeom>
          <a:noFill/>
          <a:ln/>
        </p:spPr>
        <p:txBody>
          <a:bodyPr wrap="square" lIns="0" tIns="0" rIns="0" bIns="0" rtlCol="0" anchor="ctr"/>
          <a:lstStyle/>
          <a:p>
            <a:pPr indent="0" marL="0">
              <a:lnSpc>
                <a:spcPct val="130000"/>
              </a:lnSpc>
              <a:buNone/>
            </a:pPr>
            <a:r>
              <a:rPr lang="en-US" sz="1600" i="1" dirty="0">
                <a:solidFill>
                  <a:srgbClr val="5A7A5A"/>
                </a:solidFill>
                <a:latin typeface="Georgia" pitchFamily="34" charset="0"/>
                <a:ea typeface="Georgia" pitchFamily="34" charset="-122"/>
                <a:cs typeface="Georgia" pitchFamily="34" charset="-120"/>
              </a:rPr>
              <a:t>How much can you afford to lose?</a:t>
            </a:r>
            <a:endParaRPr lang="en-US" sz="1600" dirty="0"/>
          </a:p>
        </p:txBody>
      </p:sp>
      <p:sp>
        <p:nvSpPr>
          <p:cNvPr id="9" name="Text 7"/>
          <p:cNvSpPr/>
          <p:nvPr/>
        </p:nvSpPr>
        <p:spPr>
          <a:xfrm>
            <a:off x="548640" y="2834640"/>
            <a:ext cx="5029200" cy="1005840"/>
          </a:xfrm>
          <a:prstGeom prst="rect">
            <a:avLst/>
          </a:prstGeom>
          <a:noFill/>
          <a:ln/>
        </p:spPr>
        <p:txBody>
          <a:bodyPr wrap="square" lIns="0" tIns="0" rIns="0" bIns="0" rtlCol="0" anchor="ctr"/>
          <a:lstStyle/>
          <a:p>
            <a:pPr indent="0" marL="0">
              <a:lnSpc>
                <a:spcPct val="160000"/>
              </a:lnSpc>
              <a:buNone/>
            </a:pPr>
            <a:r>
              <a:rPr lang="en-US" sz="1250" dirty="0">
                <a:solidFill>
                  <a:srgbClr val="8A857E"/>
                </a:solidFill>
                <a:latin typeface="Georgia" pitchFamily="34" charset="0"/>
                <a:ea typeface="Georgia" pitchFamily="34" charset="-122"/>
                <a:cs typeface="Georgia" pitchFamily="34" charset="-120"/>
              </a:rPr>
              <a:t>Entrepreneurship is a bet. This sheet makes the bet explicit. How much money, time, and reputation are you willing to risk? The answer shapes every decision that follows — from what you build to how fast you move.</a:t>
            </a:r>
            <a:endParaRPr lang="en-US" sz="1250" dirty="0"/>
          </a:p>
        </p:txBody>
      </p:sp>
      <p:sp>
        <p:nvSpPr>
          <p:cNvPr id="10" name="Text 8"/>
          <p:cNvSpPr/>
          <p:nvPr/>
        </p:nvSpPr>
        <p:spPr>
          <a:xfrm>
            <a:off x="548640" y="4160520"/>
            <a:ext cx="2743200" cy="182880"/>
          </a:xfrm>
          <a:prstGeom prst="rect">
            <a:avLst/>
          </a:prstGeom>
          <a:noFill/>
          <a:ln/>
        </p:spPr>
        <p:txBody>
          <a:bodyPr wrap="square" lIns="0" tIns="0" rIns="0" bIns="0" rtlCol="0" anchor="ctr"/>
          <a:lstStyle/>
          <a:p>
            <a:pPr indent="0" marL="0">
              <a:buNone/>
            </a:pPr>
            <a:r>
              <a:rPr lang="en-US" sz="750" spc="150" kern="0" dirty="0">
                <a:solidFill>
                  <a:srgbClr val="5A5650"/>
                </a:solidFill>
                <a:latin typeface="Consolas" pitchFamily="34" charset="0"/>
                <a:ea typeface="Consolas" pitchFamily="34" charset="-122"/>
                <a:cs typeface="Consolas" pitchFamily="34" charset="-120"/>
              </a:rPr>
              <a:t>SEED KIT · SELF</a:t>
            </a:r>
            <a:endParaRPr lang="en-US" sz="750" dirty="0"/>
          </a:p>
        </p:txBody>
      </p:sp>
      <p:sp>
        <p:nvSpPr>
          <p:cNvPr id="11" name="Shape 9"/>
          <p:cNvSpPr/>
          <p:nvPr/>
        </p:nvSpPr>
        <p:spPr>
          <a:xfrm>
            <a:off x="548640" y="4526280"/>
            <a:ext cx="100584" cy="100584"/>
          </a:xfrm>
          <a:prstGeom prst="ellipse">
            <a:avLst/>
          </a:prstGeom>
          <a:solidFill>
            <a:srgbClr val="8B2500"/>
          </a:solidFill>
          <a:ln/>
        </p:spPr>
      </p:sp>
      <p:sp>
        <p:nvSpPr>
          <p:cNvPr id="12" name="Text 10"/>
          <p:cNvSpPr/>
          <p:nvPr/>
        </p:nvSpPr>
        <p:spPr>
          <a:xfrm>
            <a:off x="548640" y="4709160"/>
            <a:ext cx="2743200" cy="182880"/>
          </a:xfrm>
          <a:prstGeom prst="rect">
            <a:avLst/>
          </a:prstGeom>
          <a:noFill/>
          <a:ln/>
        </p:spPr>
        <p:txBody>
          <a:bodyPr wrap="square" lIns="0" tIns="0" rIns="0" bIns="0" rtlCol="0" anchor="ctr"/>
          <a:lstStyle/>
          <a:p>
            <a:pPr indent="0" marL="0">
              <a:buNone/>
            </a:pPr>
            <a:r>
              <a:rPr lang="en-US" sz="700" spc="200" kern="0" dirty="0">
                <a:solidFill>
                  <a:srgbClr val="3A3730"/>
                </a:solidFill>
                <a:latin typeface="Consolas" pitchFamily="34" charset="0"/>
                <a:ea typeface="Consolas" pitchFamily="34" charset="-122"/>
                <a:cs typeface="Consolas" pitchFamily="34" charset="-120"/>
              </a:rPr>
              <a:t>TEAM NAME</a:t>
            </a:r>
            <a:endParaRPr lang="en-US" sz="700" dirty="0"/>
          </a:p>
        </p:txBody>
      </p:sp>
      <p:sp>
        <p:nvSpPr>
          <p:cNvPr id="13" name="Text 11"/>
          <p:cNvSpPr/>
          <p:nvPr/>
        </p:nvSpPr>
        <p:spPr>
          <a:xfrm>
            <a:off x="5943600" y="4709160"/>
            <a:ext cx="3017520" cy="182880"/>
          </a:xfrm>
          <a:prstGeom prst="rect">
            <a:avLst/>
          </a:prstGeom>
          <a:noFill/>
          <a:ln/>
        </p:spPr>
        <p:txBody>
          <a:bodyPr wrap="square" lIns="0" tIns="0" rIns="0" bIns="0" rtlCol="0" anchor="ctr"/>
          <a:lstStyle/>
          <a:p>
            <a:pPr algn="r" indent="0" marL="0">
              <a:buNone/>
            </a:pPr>
            <a:r>
              <a:rPr lang="en-US" sz="700" spc="200" kern="0" dirty="0">
                <a:solidFill>
                  <a:srgbClr val="3A3730"/>
                </a:solidFill>
                <a:latin typeface="Consolas" pitchFamily="34" charset="0"/>
                <a:ea typeface="Consolas" pitchFamily="34" charset="-122"/>
                <a:cs typeface="Consolas" pitchFamily="34" charset="-120"/>
              </a:rPr>
              <a:t>TODAY'S DATE</a:t>
            </a:r>
            <a:endParaRPr lang="en-US" sz="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0EBE3"/>
        </a:solidFill>
      </p:bgPr>
    </p:bg>
    <p:spTree>
      <p:nvGrpSpPr>
        <p:cNvPr id="1" name=""/>
        <p:cNvGrpSpPr/>
        <p:nvPr/>
      </p:nvGrpSpPr>
      <p:grpSpPr>
        <a:xfrm>
          <a:off x="0" y="0"/>
          <a:ext cx="0" cy="0"/>
          <a:chOff x="0" y="0"/>
          <a:chExt cx="0" cy="0"/>
        </a:xfrm>
      </p:grpSpPr>
      <p:sp>
        <p:nvSpPr>
          <p:cNvPr id="2" name="Text 0"/>
          <p:cNvSpPr/>
          <p:nvPr/>
        </p:nvSpPr>
        <p:spPr>
          <a:xfrm>
            <a:off x="548640" y="320040"/>
            <a:ext cx="2743200" cy="182880"/>
          </a:xfrm>
          <a:prstGeom prst="rect">
            <a:avLst/>
          </a:prstGeom>
          <a:noFill/>
          <a:ln/>
        </p:spPr>
        <p:txBody>
          <a:bodyPr wrap="square" lIns="0" tIns="0" rIns="0" bIns="0" rtlCol="0" anchor="ctr"/>
          <a:lstStyle/>
          <a:p>
            <a:pPr indent="0" marL="0">
              <a:buNone/>
            </a:pPr>
            <a:r>
              <a:rPr lang="en-US" sz="800" spc="300" kern="0" dirty="0">
                <a:solidFill>
                  <a:srgbClr val="8A857C"/>
                </a:solidFill>
                <a:latin typeface="Consolas" pitchFamily="34" charset="0"/>
                <a:ea typeface="Consolas" pitchFamily="34" charset="-122"/>
                <a:cs typeface="Consolas" pitchFamily="34" charset="-120"/>
              </a:rPr>
              <a:t>INARET</a:t>
            </a:r>
            <a:endParaRPr lang="en-US" sz="800" dirty="0"/>
          </a:p>
        </p:txBody>
      </p:sp>
      <p:sp>
        <p:nvSpPr>
          <p:cNvPr id="3" name="Text 1"/>
          <p:cNvSpPr/>
          <p:nvPr/>
        </p:nvSpPr>
        <p:spPr>
          <a:xfrm>
            <a:off x="548640" y="548640"/>
            <a:ext cx="6400800" cy="457200"/>
          </a:xfrm>
          <a:prstGeom prst="rect">
            <a:avLst/>
          </a:prstGeom>
          <a:noFill/>
          <a:ln/>
        </p:spPr>
        <p:txBody>
          <a:bodyPr wrap="square" lIns="0" tIns="0" rIns="0" bIns="0" rtlCol="0" anchor="ctr"/>
          <a:lstStyle/>
          <a:p>
            <a:pPr indent="0" marL="0">
              <a:buNone/>
            </a:pPr>
            <a:r>
              <a:rPr lang="en-US" sz="2600" dirty="0">
                <a:solidFill>
                  <a:srgbClr val="1A1917"/>
                </a:solidFill>
                <a:latin typeface="Georgia" pitchFamily="34" charset="0"/>
                <a:ea typeface="Georgia" pitchFamily="34" charset="-122"/>
                <a:cs typeface="Georgia" pitchFamily="34" charset="-120"/>
              </a:rPr>
              <a:t>RISK TOLERANCE ASSESSMENT</a:t>
            </a:r>
            <a:endParaRPr lang="en-US" sz="2600" dirty="0"/>
          </a:p>
        </p:txBody>
      </p:sp>
      <p:sp>
        <p:nvSpPr>
          <p:cNvPr id="4" name="Text 2"/>
          <p:cNvSpPr/>
          <p:nvPr/>
        </p:nvSpPr>
        <p:spPr>
          <a:xfrm>
            <a:off x="8046720" y="320040"/>
            <a:ext cx="914400" cy="411480"/>
          </a:xfrm>
          <a:prstGeom prst="rect">
            <a:avLst/>
          </a:prstGeom>
          <a:noFill/>
          <a:ln/>
        </p:spPr>
        <p:txBody>
          <a:bodyPr wrap="square" lIns="0" tIns="0" rIns="0" bIns="0" rtlCol="0" anchor="ctr"/>
          <a:lstStyle/>
          <a:p>
            <a:pPr algn="r" indent="0" marL="0">
              <a:buNone/>
            </a:pPr>
            <a:r>
              <a:rPr lang="en-US" sz="2800" dirty="0">
                <a:solidFill>
                  <a:srgbClr val="CCC5B8"/>
                </a:solidFill>
                <a:latin typeface="Georgia" pitchFamily="34" charset="0"/>
                <a:ea typeface="Georgia" pitchFamily="34" charset="-122"/>
                <a:cs typeface="Georgia" pitchFamily="34" charset="-120"/>
              </a:rPr>
              <a:t>1</a:t>
            </a:r>
            <a:endParaRPr lang="en-US" sz="2800" dirty="0"/>
          </a:p>
        </p:txBody>
      </p:sp>
      <p:sp>
        <p:nvSpPr>
          <p:cNvPr id="5" name="Shape 3"/>
          <p:cNvSpPr/>
          <p:nvPr/>
        </p:nvSpPr>
        <p:spPr>
          <a:xfrm>
            <a:off x="548640" y="1051560"/>
            <a:ext cx="8046720" cy="0"/>
          </a:xfrm>
          <a:prstGeom prst="line">
            <a:avLst/>
          </a:prstGeom>
          <a:noFill/>
          <a:ln w="6350">
            <a:solidFill>
              <a:srgbClr val="CCC5B8"/>
            </a:solidFill>
            <a:prstDash val="solid"/>
          </a:ln>
        </p:spPr>
      </p:sp>
      <p:sp>
        <p:nvSpPr>
          <p:cNvPr id="6" name="Text 4"/>
          <p:cNvSpPr/>
          <p:nvPr/>
        </p:nvSpPr>
        <p:spPr>
          <a:xfrm>
            <a:off x="548640" y="1234440"/>
            <a:ext cx="6400800" cy="182880"/>
          </a:xfrm>
          <a:prstGeom prst="rect">
            <a:avLst/>
          </a:prstGeom>
          <a:noFill/>
          <a:ln/>
        </p:spPr>
        <p:txBody>
          <a:bodyPr wrap="square" lIns="0" tIns="0" rIns="0" bIns="0" rtlCol="0" anchor="ctr"/>
          <a:lstStyle/>
          <a:p>
            <a:pPr indent="0" marL="0">
              <a:buNone/>
            </a:pPr>
            <a:r>
              <a:rPr lang="en-US" sz="750" spc="200" kern="0" dirty="0">
                <a:solidFill>
                  <a:srgbClr val="8A857C"/>
                </a:solidFill>
                <a:latin typeface="Consolas" pitchFamily="34" charset="0"/>
                <a:ea typeface="Consolas" pitchFamily="34" charset="-122"/>
                <a:cs typeface="Consolas" pitchFamily="34" charset="-120"/>
              </a:rPr>
              <a:t>FINANCIAL RISK</a:t>
            </a:r>
            <a:endParaRPr lang="en-US" sz="750" dirty="0"/>
          </a:p>
        </p:txBody>
      </p:sp>
      <p:sp>
        <p:nvSpPr>
          <p:cNvPr id="7" name="Text 5"/>
          <p:cNvSpPr/>
          <p:nvPr/>
        </p:nvSpPr>
        <p:spPr>
          <a:xfrm>
            <a:off x="7863840" y="1234440"/>
            <a:ext cx="914400" cy="182880"/>
          </a:xfrm>
          <a:prstGeom prst="rect">
            <a:avLst/>
          </a:prstGeom>
          <a:noFill/>
          <a:ln/>
        </p:spPr>
        <p:txBody>
          <a:bodyPr wrap="square" lIns="0" tIns="0" rIns="0" bIns="0" rtlCol="0" anchor="ctr"/>
          <a:lstStyle/>
          <a:p>
            <a:pPr algn="r" indent="0" marL="0">
              <a:buNone/>
            </a:pPr>
            <a:r>
              <a:rPr lang="en-US" sz="1800" dirty="0">
                <a:solidFill>
                  <a:srgbClr val="CCC5B8"/>
                </a:solidFill>
                <a:latin typeface="Georgia" pitchFamily="34" charset="0"/>
                <a:ea typeface="Georgia" pitchFamily="34" charset="-122"/>
                <a:cs typeface="Georgia" pitchFamily="34" charset="-120"/>
              </a:rPr>
              <a:t>A</a:t>
            </a:r>
            <a:endParaRPr lang="en-US" sz="1800" dirty="0"/>
          </a:p>
        </p:txBody>
      </p:sp>
      <p:sp>
        <p:nvSpPr>
          <p:cNvPr id="8" name="Shape 6"/>
          <p:cNvSpPr/>
          <p:nvPr/>
        </p:nvSpPr>
        <p:spPr>
          <a:xfrm>
            <a:off x="548640" y="1508760"/>
            <a:ext cx="8046720" cy="0"/>
          </a:xfrm>
          <a:prstGeom prst="line">
            <a:avLst/>
          </a:prstGeom>
          <a:noFill/>
          <a:ln w="6350">
            <a:solidFill>
              <a:srgbClr val="CCC5B8"/>
            </a:solidFill>
            <a:prstDash val="solid"/>
          </a:ln>
        </p:spPr>
      </p:sp>
      <p:sp>
        <p:nvSpPr>
          <p:cNvPr id="9" name="Text 7"/>
          <p:cNvSpPr/>
          <p:nvPr/>
        </p:nvSpPr>
        <p:spPr>
          <a:xfrm>
            <a:off x="548640" y="1645920"/>
            <a:ext cx="374904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MAXIMUM AMOUNT YOU CAN INVEST WITHOUT HARDSHIP</a:t>
            </a:r>
            <a:endParaRPr lang="en-US" sz="700" dirty="0"/>
          </a:p>
        </p:txBody>
      </p:sp>
      <p:sp>
        <p:nvSpPr>
          <p:cNvPr id="10" name="Text 8"/>
          <p:cNvSpPr/>
          <p:nvPr/>
        </p:nvSpPr>
        <p:spPr>
          <a:xfrm>
            <a:off x="548640" y="1847088"/>
            <a:ext cx="3749040" cy="274320"/>
          </a:xfrm>
          <a:prstGeom prst="rect">
            <a:avLst/>
          </a:prstGeom>
          <a:noFill/>
          <a:ln/>
        </p:spPr>
        <p:txBody>
          <a:bodyPr wrap="square" lIns="0" tIns="0" rIns="0" bIns="0" rtlCol="0" anchor="ctr"/>
          <a:lstStyle/>
          <a:p>
            <a:pPr indent="0" marL="0">
              <a:lnSpc>
                <a:spcPct val="140000"/>
              </a:lnSpc>
              <a:buNone/>
            </a:pPr>
            <a:r>
              <a:rPr lang="en-US" sz="1050" i="1" dirty="0">
                <a:solidFill>
                  <a:srgbClr val="B5B0A6"/>
                </a:solidFill>
                <a:latin typeface="Georgia" pitchFamily="34" charset="0"/>
                <a:ea typeface="Georgia" pitchFamily="34" charset="-122"/>
                <a:cs typeface="Georgia" pitchFamily="34" charset="-120"/>
              </a:rPr>
              <a:t>e.g. $5,000</a:t>
            </a:r>
            <a:endParaRPr lang="en-US" sz="1050" dirty="0"/>
          </a:p>
        </p:txBody>
      </p:sp>
      <p:sp>
        <p:nvSpPr>
          <p:cNvPr id="11" name="Shape 9"/>
          <p:cNvSpPr/>
          <p:nvPr/>
        </p:nvSpPr>
        <p:spPr>
          <a:xfrm>
            <a:off x="548640" y="2194560"/>
            <a:ext cx="3749040" cy="0"/>
          </a:xfrm>
          <a:prstGeom prst="line">
            <a:avLst/>
          </a:prstGeom>
          <a:noFill/>
          <a:ln w="6350">
            <a:solidFill>
              <a:srgbClr val="CCC5B8"/>
            </a:solidFill>
            <a:prstDash val="solid"/>
          </a:ln>
        </p:spPr>
      </p:sp>
      <p:sp>
        <p:nvSpPr>
          <p:cNvPr id="12" name="Text 10"/>
          <p:cNvSpPr/>
          <p:nvPr/>
        </p:nvSpPr>
        <p:spPr>
          <a:xfrm>
            <a:off x="4846320" y="1645920"/>
            <a:ext cx="374904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MONTHLY INCOME YOU NEED TO SURVIVE</a:t>
            </a:r>
            <a:endParaRPr lang="en-US" sz="700" dirty="0"/>
          </a:p>
        </p:txBody>
      </p:sp>
      <p:sp>
        <p:nvSpPr>
          <p:cNvPr id="13" name="Text 11"/>
          <p:cNvSpPr/>
          <p:nvPr/>
        </p:nvSpPr>
        <p:spPr>
          <a:xfrm>
            <a:off x="4846320" y="1847088"/>
            <a:ext cx="3749040" cy="274320"/>
          </a:xfrm>
          <a:prstGeom prst="rect">
            <a:avLst/>
          </a:prstGeom>
          <a:noFill/>
          <a:ln/>
        </p:spPr>
        <p:txBody>
          <a:bodyPr wrap="square" lIns="0" tIns="0" rIns="0" bIns="0" rtlCol="0" anchor="ctr"/>
          <a:lstStyle/>
          <a:p>
            <a:pPr indent="0" marL="0">
              <a:lnSpc>
                <a:spcPct val="140000"/>
              </a:lnSpc>
              <a:buNone/>
            </a:pPr>
            <a:r>
              <a:rPr lang="en-US" sz="1050" i="1" dirty="0">
                <a:solidFill>
                  <a:srgbClr val="B5B0A6"/>
                </a:solidFill>
                <a:latin typeface="Georgia" pitchFamily="34" charset="0"/>
                <a:ea typeface="Georgia" pitchFamily="34" charset="-122"/>
                <a:cs typeface="Georgia" pitchFamily="34" charset="-120"/>
              </a:rPr>
              <a:t>e.g. $3,200</a:t>
            </a:r>
            <a:endParaRPr lang="en-US" sz="1050" dirty="0"/>
          </a:p>
        </p:txBody>
      </p:sp>
      <p:sp>
        <p:nvSpPr>
          <p:cNvPr id="14" name="Shape 12"/>
          <p:cNvSpPr/>
          <p:nvPr/>
        </p:nvSpPr>
        <p:spPr>
          <a:xfrm>
            <a:off x="4846320" y="2194560"/>
            <a:ext cx="3749040" cy="0"/>
          </a:xfrm>
          <a:prstGeom prst="line">
            <a:avLst/>
          </a:prstGeom>
          <a:noFill/>
          <a:ln w="6350">
            <a:solidFill>
              <a:srgbClr val="CCC5B8"/>
            </a:solidFill>
            <a:prstDash val="solid"/>
          </a:ln>
        </p:spPr>
      </p:sp>
      <p:sp>
        <p:nvSpPr>
          <p:cNvPr id="15" name="Text 13"/>
          <p:cNvSpPr/>
          <p:nvPr/>
        </p:nvSpPr>
        <p:spPr>
          <a:xfrm>
            <a:off x="548640" y="2377440"/>
            <a:ext cx="374904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MONTHS YOU CAN GO WITHOUT INCOME</a:t>
            </a:r>
            <a:endParaRPr lang="en-US" sz="700" dirty="0"/>
          </a:p>
        </p:txBody>
      </p:sp>
      <p:sp>
        <p:nvSpPr>
          <p:cNvPr id="16" name="Text 14"/>
          <p:cNvSpPr/>
          <p:nvPr/>
        </p:nvSpPr>
        <p:spPr>
          <a:xfrm>
            <a:off x="548640" y="2578608"/>
            <a:ext cx="3749040" cy="274320"/>
          </a:xfrm>
          <a:prstGeom prst="rect">
            <a:avLst/>
          </a:prstGeom>
          <a:noFill/>
          <a:ln/>
        </p:spPr>
        <p:txBody>
          <a:bodyPr wrap="square" lIns="0" tIns="0" rIns="0" bIns="0" rtlCol="0" anchor="ctr"/>
          <a:lstStyle/>
          <a:p>
            <a:pPr indent="0" marL="0">
              <a:lnSpc>
                <a:spcPct val="140000"/>
              </a:lnSpc>
              <a:buNone/>
            </a:pPr>
            <a:r>
              <a:rPr lang="en-US" sz="1050" i="1" dirty="0">
                <a:solidFill>
                  <a:srgbClr val="B5B0A6"/>
                </a:solidFill>
                <a:latin typeface="Georgia" pitchFamily="34" charset="0"/>
                <a:ea typeface="Georgia" pitchFamily="34" charset="-122"/>
                <a:cs typeface="Georgia" pitchFamily="34" charset="-120"/>
              </a:rPr>
              <a:t>e.g. 6 months</a:t>
            </a:r>
            <a:endParaRPr lang="en-US" sz="1050" dirty="0"/>
          </a:p>
        </p:txBody>
      </p:sp>
      <p:sp>
        <p:nvSpPr>
          <p:cNvPr id="17" name="Shape 15"/>
          <p:cNvSpPr/>
          <p:nvPr/>
        </p:nvSpPr>
        <p:spPr>
          <a:xfrm>
            <a:off x="548640" y="2926080"/>
            <a:ext cx="3749040" cy="0"/>
          </a:xfrm>
          <a:prstGeom prst="line">
            <a:avLst/>
          </a:prstGeom>
          <a:noFill/>
          <a:ln w="6350">
            <a:solidFill>
              <a:srgbClr val="CCC5B8"/>
            </a:solidFill>
            <a:prstDash val="solid"/>
          </a:ln>
        </p:spPr>
      </p:sp>
      <p:sp>
        <p:nvSpPr>
          <p:cNvPr id="18" name="Text 16"/>
          <p:cNvSpPr/>
          <p:nvPr/>
        </p:nvSpPr>
        <p:spPr>
          <a:xfrm>
            <a:off x="4846320" y="2377440"/>
            <a:ext cx="374904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DO YOU HAVE A FINANCIAL SAFETY NET</a:t>
            </a:r>
            <a:endParaRPr lang="en-US" sz="700" dirty="0"/>
          </a:p>
        </p:txBody>
      </p:sp>
      <p:sp>
        <p:nvSpPr>
          <p:cNvPr id="19" name="Text 17"/>
          <p:cNvSpPr/>
          <p:nvPr/>
        </p:nvSpPr>
        <p:spPr>
          <a:xfrm>
            <a:off x="4846320" y="2578608"/>
            <a:ext cx="3749040" cy="274320"/>
          </a:xfrm>
          <a:prstGeom prst="rect">
            <a:avLst/>
          </a:prstGeom>
          <a:noFill/>
          <a:ln/>
        </p:spPr>
        <p:txBody>
          <a:bodyPr wrap="square" lIns="0" tIns="0" rIns="0" bIns="0" rtlCol="0" anchor="ctr"/>
          <a:lstStyle/>
          <a:p>
            <a:pPr indent="0" marL="0">
              <a:lnSpc>
                <a:spcPct val="140000"/>
              </a:lnSpc>
              <a:buNone/>
            </a:pPr>
            <a:r>
              <a:rPr lang="en-US" sz="1050" i="1" dirty="0">
                <a:solidFill>
                  <a:srgbClr val="B5B0A6"/>
                </a:solidFill>
                <a:latin typeface="Georgia" pitchFamily="34" charset="0"/>
                <a:ea typeface="Georgia" pitchFamily="34" charset="-122"/>
                <a:cs typeface="Georgia" pitchFamily="34" charset="-120"/>
              </a:rPr>
              <a:t>e.g. Partner's income, savings, part-time work</a:t>
            </a:r>
            <a:endParaRPr lang="en-US" sz="1050" dirty="0"/>
          </a:p>
        </p:txBody>
      </p:sp>
      <p:sp>
        <p:nvSpPr>
          <p:cNvPr id="20" name="Shape 18"/>
          <p:cNvSpPr/>
          <p:nvPr/>
        </p:nvSpPr>
        <p:spPr>
          <a:xfrm>
            <a:off x="4846320" y="2926080"/>
            <a:ext cx="3749040" cy="0"/>
          </a:xfrm>
          <a:prstGeom prst="line">
            <a:avLst/>
          </a:prstGeom>
          <a:noFill/>
          <a:ln w="6350">
            <a:solidFill>
              <a:srgbClr val="CCC5B8"/>
            </a:solidFill>
            <a:prstDash val="solid"/>
          </a:ln>
        </p:spPr>
      </p:sp>
      <p:sp>
        <p:nvSpPr>
          <p:cNvPr id="21" name="Text 19"/>
          <p:cNvSpPr/>
          <p:nvPr/>
        </p:nvSpPr>
        <p:spPr>
          <a:xfrm>
            <a:off x="548640" y="3108960"/>
            <a:ext cx="6400800" cy="182880"/>
          </a:xfrm>
          <a:prstGeom prst="rect">
            <a:avLst/>
          </a:prstGeom>
          <a:noFill/>
          <a:ln/>
        </p:spPr>
        <p:txBody>
          <a:bodyPr wrap="square" lIns="0" tIns="0" rIns="0" bIns="0" rtlCol="0" anchor="ctr"/>
          <a:lstStyle/>
          <a:p>
            <a:pPr indent="0" marL="0">
              <a:buNone/>
            </a:pPr>
            <a:r>
              <a:rPr lang="en-US" sz="750" spc="200" kern="0" dirty="0">
                <a:solidFill>
                  <a:srgbClr val="8A857C"/>
                </a:solidFill>
                <a:latin typeface="Consolas" pitchFamily="34" charset="0"/>
                <a:ea typeface="Consolas" pitchFamily="34" charset="-122"/>
                <a:cs typeface="Consolas" pitchFamily="34" charset="-120"/>
              </a:rPr>
              <a:t>TIME RISK</a:t>
            </a:r>
            <a:endParaRPr lang="en-US" sz="750" dirty="0"/>
          </a:p>
        </p:txBody>
      </p:sp>
      <p:sp>
        <p:nvSpPr>
          <p:cNvPr id="22" name="Text 20"/>
          <p:cNvSpPr/>
          <p:nvPr/>
        </p:nvSpPr>
        <p:spPr>
          <a:xfrm>
            <a:off x="7863840" y="3108960"/>
            <a:ext cx="914400" cy="182880"/>
          </a:xfrm>
          <a:prstGeom prst="rect">
            <a:avLst/>
          </a:prstGeom>
          <a:noFill/>
          <a:ln/>
        </p:spPr>
        <p:txBody>
          <a:bodyPr wrap="square" lIns="0" tIns="0" rIns="0" bIns="0" rtlCol="0" anchor="ctr"/>
          <a:lstStyle/>
          <a:p>
            <a:pPr algn="r" indent="0" marL="0">
              <a:buNone/>
            </a:pPr>
            <a:r>
              <a:rPr lang="en-US" sz="1800" dirty="0">
                <a:solidFill>
                  <a:srgbClr val="CCC5B8"/>
                </a:solidFill>
                <a:latin typeface="Georgia" pitchFamily="34" charset="0"/>
                <a:ea typeface="Georgia" pitchFamily="34" charset="-122"/>
                <a:cs typeface="Georgia" pitchFamily="34" charset="-120"/>
              </a:rPr>
              <a:t>B</a:t>
            </a:r>
            <a:endParaRPr lang="en-US" sz="1800" dirty="0"/>
          </a:p>
        </p:txBody>
      </p:sp>
      <p:sp>
        <p:nvSpPr>
          <p:cNvPr id="23" name="Shape 21"/>
          <p:cNvSpPr/>
          <p:nvPr/>
        </p:nvSpPr>
        <p:spPr>
          <a:xfrm>
            <a:off x="548640" y="3383280"/>
            <a:ext cx="8046720" cy="0"/>
          </a:xfrm>
          <a:prstGeom prst="line">
            <a:avLst/>
          </a:prstGeom>
          <a:noFill/>
          <a:ln w="6350">
            <a:solidFill>
              <a:srgbClr val="CCC5B8"/>
            </a:solidFill>
            <a:prstDash val="solid"/>
          </a:ln>
        </p:spPr>
      </p:sp>
      <p:sp>
        <p:nvSpPr>
          <p:cNvPr id="24" name="Text 22"/>
          <p:cNvSpPr/>
          <p:nvPr/>
        </p:nvSpPr>
        <p:spPr>
          <a:xfrm>
            <a:off x="548640" y="3474720"/>
            <a:ext cx="374904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HOURS PER WEEK YOU CAN DEDICATE</a:t>
            </a:r>
            <a:endParaRPr lang="en-US" sz="700" dirty="0"/>
          </a:p>
        </p:txBody>
      </p:sp>
      <p:sp>
        <p:nvSpPr>
          <p:cNvPr id="25" name="Text 23"/>
          <p:cNvSpPr/>
          <p:nvPr/>
        </p:nvSpPr>
        <p:spPr>
          <a:xfrm>
            <a:off x="548640" y="3675888"/>
            <a:ext cx="3749040" cy="274320"/>
          </a:xfrm>
          <a:prstGeom prst="rect">
            <a:avLst/>
          </a:prstGeom>
          <a:noFill/>
          <a:ln/>
        </p:spPr>
        <p:txBody>
          <a:bodyPr wrap="square" lIns="0" tIns="0" rIns="0" bIns="0" rtlCol="0" anchor="ctr"/>
          <a:lstStyle/>
          <a:p>
            <a:pPr indent="0" marL="0">
              <a:lnSpc>
                <a:spcPct val="140000"/>
              </a:lnSpc>
              <a:buNone/>
            </a:pPr>
            <a:r>
              <a:rPr lang="en-US" sz="1050" i="1" dirty="0">
                <a:solidFill>
                  <a:srgbClr val="B5B0A6"/>
                </a:solidFill>
                <a:latin typeface="Georgia" pitchFamily="34" charset="0"/>
                <a:ea typeface="Georgia" pitchFamily="34" charset="-122"/>
                <a:cs typeface="Georgia" pitchFamily="34" charset="-120"/>
              </a:rPr>
              <a:t>e.g. 15 hours (nights + weekends)</a:t>
            </a:r>
            <a:endParaRPr lang="en-US" sz="1050" dirty="0"/>
          </a:p>
        </p:txBody>
      </p:sp>
      <p:sp>
        <p:nvSpPr>
          <p:cNvPr id="26" name="Shape 24"/>
          <p:cNvSpPr/>
          <p:nvPr/>
        </p:nvSpPr>
        <p:spPr>
          <a:xfrm>
            <a:off x="548640" y="4023360"/>
            <a:ext cx="3749040" cy="0"/>
          </a:xfrm>
          <a:prstGeom prst="line">
            <a:avLst/>
          </a:prstGeom>
          <a:noFill/>
          <a:ln w="6350">
            <a:solidFill>
              <a:srgbClr val="CCC5B8"/>
            </a:solidFill>
            <a:prstDash val="solid"/>
          </a:ln>
        </p:spPr>
      </p:sp>
      <p:sp>
        <p:nvSpPr>
          <p:cNvPr id="27" name="Text 25"/>
          <p:cNvSpPr/>
          <p:nvPr/>
        </p:nvSpPr>
        <p:spPr>
          <a:xfrm>
            <a:off x="4846320" y="3474720"/>
            <a:ext cx="374904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HOW LONG BEFORE YOU NEED TO SEE RESULTS</a:t>
            </a:r>
            <a:endParaRPr lang="en-US" sz="700" dirty="0"/>
          </a:p>
        </p:txBody>
      </p:sp>
      <p:sp>
        <p:nvSpPr>
          <p:cNvPr id="28" name="Text 26"/>
          <p:cNvSpPr/>
          <p:nvPr/>
        </p:nvSpPr>
        <p:spPr>
          <a:xfrm>
            <a:off x="4846320" y="3675888"/>
            <a:ext cx="3749040" cy="274320"/>
          </a:xfrm>
          <a:prstGeom prst="rect">
            <a:avLst/>
          </a:prstGeom>
          <a:noFill/>
          <a:ln/>
        </p:spPr>
        <p:txBody>
          <a:bodyPr wrap="square" lIns="0" tIns="0" rIns="0" bIns="0" rtlCol="0" anchor="ctr"/>
          <a:lstStyle/>
          <a:p>
            <a:pPr indent="0" marL="0">
              <a:lnSpc>
                <a:spcPct val="140000"/>
              </a:lnSpc>
              <a:buNone/>
            </a:pPr>
            <a:r>
              <a:rPr lang="en-US" sz="1050" i="1" dirty="0">
                <a:solidFill>
                  <a:srgbClr val="B5B0A6"/>
                </a:solidFill>
                <a:latin typeface="Georgia" pitchFamily="34" charset="0"/>
                <a:ea typeface="Georgia" pitchFamily="34" charset="-122"/>
                <a:cs typeface="Georgia" pitchFamily="34" charset="-120"/>
              </a:rPr>
              <a:t>e.g. 6 months to first revenue</a:t>
            </a:r>
            <a:endParaRPr lang="en-US" sz="1050" dirty="0"/>
          </a:p>
        </p:txBody>
      </p:sp>
      <p:sp>
        <p:nvSpPr>
          <p:cNvPr id="29" name="Shape 27"/>
          <p:cNvSpPr/>
          <p:nvPr/>
        </p:nvSpPr>
        <p:spPr>
          <a:xfrm>
            <a:off x="4846320" y="4023360"/>
            <a:ext cx="3749040" cy="0"/>
          </a:xfrm>
          <a:prstGeom prst="line">
            <a:avLst/>
          </a:prstGeom>
          <a:noFill/>
          <a:ln w="6350">
            <a:solidFill>
              <a:srgbClr val="CCC5B8"/>
            </a:solidFill>
            <a:prstDash val="solid"/>
          </a:ln>
        </p:spPr>
      </p:sp>
      <p:sp>
        <p:nvSpPr>
          <p:cNvPr id="30" name="Text 28"/>
          <p:cNvSpPr/>
          <p:nvPr/>
        </p:nvSpPr>
        <p:spPr>
          <a:xfrm>
            <a:off x="548640" y="4206240"/>
            <a:ext cx="6400800" cy="182880"/>
          </a:xfrm>
          <a:prstGeom prst="rect">
            <a:avLst/>
          </a:prstGeom>
          <a:noFill/>
          <a:ln/>
        </p:spPr>
        <p:txBody>
          <a:bodyPr wrap="square" lIns="0" tIns="0" rIns="0" bIns="0" rtlCol="0" anchor="ctr"/>
          <a:lstStyle/>
          <a:p>
            <a:pPr indent="0" marL="0">
              <a:buNone/>
            </a:pPr>
            <a:r>
              <a:rPr lang="en-US" sz="750" spc="200" kern="0" dirty="0">
                <a:solidFill>
                  <a:srgbClr val="8A857C"/>
                </a:solidFill>
                <a:latin typeface="Consolas" pitchFamily="34" charset="0"/>
                <a:ea typeface="Consolas" pitchFamily="34" charset="-122"/>
                <a:cs typeface="Consolas" pitchFamily="34" charset="-120"/>
              </a:rPr>
              <a:t>REPUTATION RISK</a:t>
            </a:r>
            <a:endParaRPr lang="en-US" sz="750" dirty="0"/>
          </a:p>
        </p:txBody>
      </p:sp>
      <p:sp>
        <p:nvSpPr>
          <p:cNvPr id="31" name="Text 29"/>
          <p:cNvSpPr/>
          <p:nvPr/>
        </p:nvSpPr>
        <p:spPr>
          <a:xfrm>
            <a:off x="7863840" y="4206240"/>
            <a:ext cx="914400" cy="182880"/>
          </a:xfrm>
          <a:prstGeom prst="rect">
            <a:avLst/>
          </a:prstGeom>
          <a:noFill/>
          <a:ln/>
        </p:spPr>
        <p:txBody>
          <a:bodyPr wrap="square" lIns="0" tIns="0" rIns="0" bIns="0" rtlCol="0" anchor="ctr"/>
          <a:lstStyle/>
          <a:p>
            <a:pPr algn="r" indent="0" marL="0">
              <a:buNone/>
            </a:pPr>
            <a:r>
              <a:rPr lang="en-US" sz="1800" dirty="0">
                <a:solidFill>
                  <a:srgbClr val="CCC5B8"/>
                </a:solidFill>
                <a:latin typeface="Georgia" pitchFamily="34" charset="0"/>
                <a:ea typeface="Georgia" pitchFamily="34" charset="-122"/>
                <a:cs typeface="Georgia" pitchFamily="34" charset="-120"/>
              </a:rPr>
              <a:t>C</a:t>
            </a:r>
            <a:endParaRPr lang="en-US" sz="1800" dirty="0"/>
          </a:p>
        </p:txBody>
      </p:sp>
      <p:sp>
        <p:nvSpPr>
          <p:cNvPr id="32" name="Shape 30"/>
          <p:cNvSpPr/>
          <p:nvPr/>
        </p:nvSpPr>
        <p:spPr>
          <a:xfrm>
            <a:off x="548640" y="4480560"/>
            <a:ext cx="8046720" cy="0"/>
          </a:xfrm>
          <a:prstGeom prst="line">
            <a:avLst/>
          </a:prstGeom>
          <a:noFill/>
          <a:ln w="6350">
            <a:solidFill>
              <a:srgbClr val="CCC5B8"/>
            </a:solidFill>
            <a:prstDash val="solid"/>
          </a:ln>
        </p:spPr>
      </p:sp>
      <p:sp>
        <p:nvSpPr>
          <p:cNvPr id="33" name="Text 31"/>
          <p:cNvSpPr/>
          <p:nvPr/>
        </p:nvSpPr>
        <p:spPr>
          <a:xfrm>
            <a:off x="548640" y="4526280"/>
            <a:ext cx="804672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WHAT HAPPENS IF THIS FAILS PUBLICLY</a:t>
            </a:r>
            <a:endParaRPr lang="en-US" sz="700" dirty="0"/>
          </a:p>
        </p:txBody>
      </p:sp>
      <p:sp>
        <p:nvSpPr>
          <p:cNvPr id="34" name="Text 32"/>
          <p:cNvSpPr/>
          <p:nvPr/>
        </p:nvSpPr>
        <p:spPr>
          <a:xfrm>
            <a:off x="548640" y="4727448"/>
            <a:ext cx="8046720" cy="274320"/>
          </a:xfrm>
          <a:prstGeom prst="rect">
            <a:avLst/>
          </a:prstGeom>
          <a:noFill/>
          <a:ln/>
        </p:spPr>
        <p:txBody>
          <a:bodyPr wrap="square" lIns="0" tIns="0" rIns="0" bIns="0" rtlCol="0" anchor="ctr"/>
          <a:lstStyle/>
          <a:p>
            <a:pPr indent="0" marL="0">
              <a:lnSpc>
                <a:spcPct val="140000"/>
              </a:lnSpc>
              <a:buNone/>
            </a:pPr>
            <a:r>
              <a:rPr lang="en-US" sz="1050" i="1" dirty="0">
                <a:solidFill>
                  <a:srgbClr val="B5B0A6"/>
                </a:solidFill>
                <a:latin typeface="Georgia" pitchFamily="34" charset="0"/>
                <a:ea typeface="Georgia" pitchFamily="34" charset="-122"/>
                <a:cs typeface="Georgia" pitchFamily="34" charset="-120"/>
              </a:rPr>
              <a:t>e.g. My industry is small — failure would be visible. But I'd rather try than wonder.</a:t>
            </a:r>
            <a:endParaRPr lang="en-US" sz="1050" dirty="0"/>
          </a:p>
        </p:txBody>
      </p:sp>
      <p:sp>
        <p:nvSpPr>
          <p:cNvPr id="35" name="Shape 33"/>
          <p:cNvSpPr/>
          <p:nvPr/>
        </p:nvSpPr>
        <p:spPr>
          <a:xfrm>
            <a:off x="548640" y="5074920"/>
            <a:ext cx="8046720" cy="0"/>
          </a:xfrm>
          <a:prstGeom prst="line">
            <a:avLst/>
          </a:prstGeom>
          <a:noFill/>
          <a:ln w="6350">
            <a:solidFill>
              <a:srgbClr val="CCC5B8"/>
            </a:solidFill>
            <a:prstDash val="solid"/>
          </a:ln>
        </p:spPr>
      </p:sp>
      <p:sp>
        <p:nvSpPr>
          <p:cNvPr id="36" name="Text 34"/>
          <p:cNvSpPr/>
          <p:nvPr/>
        </p:nvSpPr>
        <p:spPr>
          <a:xfrm>
            <a:off x="4572000" y="4754880"/>
            <a:ext cx="4206240" cy="182880"/>
          </a:xfrm>
          <a:prstGeom prst="rect">
            <a:avLst/>
          </a:prstGeom>
          <a:noFill/>
          <a:ln/>
        </p:spPr>
        <p:txBody>
          <a:bodyPr wrap="square" lIns="0" tIns="0" rIns="0" bIns="0" rtlCol="0" anchor="ctr"/>
          <a:lstStyle/>
          <a:p>
            <a:pPr algn="r" indent="0" marL="0">
              <a:buNone/>
            </a:pPr>
            <a:r>
              <a:rPr lang="en-US" sz="650" spc="150" kern="0" dirty="0">
                <a:solidFill>
                  <a:srgbClr val="CCC5B8"/>
                </a:solidFill>
                <a:latin typeface="Consolas" pitchFamily="34" charset="0"/>
                <a:ea typeface="Consolas" pitchFamily="34" charset="-122"/>
                <a:cs typeface="Consolas" pitchFamily="34" charset="-120"/>
              </a:rPr>
              <a:t>INARET · SEED KIT · S-02</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0A0A"/>
        </a:solidFill>
      </p:bgPr>
    </p:bg>
    <p:spTree>
      <p:nvGrpSpPr>
        <p:cNvPr id="1" name=""/>
        <p:cNvGrpSpPr/>
        <p:nvPr/>
      </p:nvGrpSpPr>
      <p:grpSpPr>
        <a:xfrm>
          <a:off x="0" y="0"/>
          <a:ext cx="0" cy="0"/>
          <a:chOff x="0" y="0"/>
          <a:chExt cx="0" cy="0"/>
        </a:xfrm>
      </p:grpSpPr>
      <p:sp>
        <p:nvSpPr>
          <p:cNvPr id="2" name="Text 0"/>
          <p:cNvSpPr/>
          <p:nvPr/>
        </p:nvSpPr>
        <p:spPr>
          <a:xfrm>
            <a:off x="548640" y="365760"/>
            <a:ext cx="2743200" cy="228600"/>
          </a:xfrm>
          <a:prstGeom prst="rect">
            <a:avLst/>
          </a:prstGeom>
          <a:noFill/>
          <a:ln/>
        </p:spPr>
        <p:txBody>
          <a:bodyPr wrap="square" lIns="0" tIns="0" rIns="0" bIns="0" rtlCol="0" anchor="ctr"/>
          <a:lstStyle/>
          <a:p>
            <a:pPr indent="0" marL="0">
              <a:buNone/>
            </a:pPr>
            <a:r>
              <a:rPr lang="en-US" sz="800" spc="300" kern="0" dirty="0">
                <a:solidFill>
                  <a:srgbClr val="5A5650"/>
                </a:solidFill>
                <a:latin typeface="Consolas" pitchFamily="34" charset="0"/>
                <a:ea typeface="Consolas" pitchFamily="34" charset="-122"/>
                <a:cs typeface="Consolas" pitchFamily="34" charset="-120"/>
              </a:rPr>
              <a:t>INARET</a:t>
            </a:r>
            <a:endParaRPr lang="en-US" sz="800" dirty="0"/>
          </a:p>
        </p:txBody>
      </p:sp>
      <p:sp>
        <p:nvSpPr>
          <p:cNvPr id="3" name="Shape 1"/>
          <p:cNvSpPr/>
          <p:nvPr/>
        </p:nvSpPr>
        <p:spPr>
          <a:xfrm>
            <a:off x="548640" y="685800"/>
            <a:ext cx="8046720" cy="0"/>
          </a:xfrm>
          <a:prstGeom prst="line">
            <a:avLst/>
          </a:prstGeom>
          <a:noFill/>
          <a:ln w="6350">
            <a:solidFill>
              <a:srgbClr val="2A2A2A"/>
            </a:solidFill>
            <a:prstDash val="solid"/>
          </a:ln>
        </p:spPr>
      </p:sp>
      <p:sp>
        <p:nvSpPr>
          <p:cNvPr id="4" name="Text 2"/>
          <p:cNvSpPr/>
          <p:nvPr/>
        </p:nvSpPr>
        <p:spPr>
          <a:xfrm>
            <a:off x="6858000" y="365760"/>
            <a:ext cx="2011680" cy="228600"/>
          </a:xfrm>
          <a:prstGeom prst="rect">
            <a:avLst/>
          </a:prstGeom>
          <a:noFill/>
          <a:ln/>
        </p:spPr>
        <p:txBody>
          <a:bodyPr wrap="square" lIns="0" tIns="0" rIns="0" bIns="0" rtlCol="0" anchor="ctr"/>
          <a:lstStyle/>
          <a:p>
            <a:pPr algn="r" indent="0" marL="0">
              <a:buNone/>
            </a:pPr>
            <a:r>
              <a:rPr lang="en-US" sz="800" spc="200" kern="0" dirty="0">
                <a:solidFill>
                  <a:srgbClr val="5A5650"/>
                </a:solidFill>
                <a:latin typeface="Consolas" pitchFamily="34" charset="0"/>
                <a:ea typeface="Consolas" pitchFamily="34" charset="-122"/>
                <a:cs typeface="Consolas" pitchFamily="34" charset="-120"/>
              </a:rPr>
              <a:t>ARTIFACT</a:t>
            </a:r>
            <a:endParaRPr lang="en-US" sz="800" dirty="0"/>
          </a:p>
        </p:txBody>
      </p:sp>
      <p:sp>
        <p:nvSpPr>
          <p:cNvPr id="5" name="Text 3"/>
          <p:cNvSpPr/>
          <p:nvPr/>
        </p:nvSpPr>
        <p:spPr>
          <a:xfrm>
            <a:off x="6400800" y="731520"/>
            <a:ext cx="2468880" cy="1188720"/>
          </a:xfrm>
          <a:prstGeom prst="rect">
            <a:avLst/>
          </a:prstGeom>
          <a:noFill/>
          <a:ln/>
        </p:spPr>
        <p:txBody>
          <a:bodyPr wrap="square" lIns="0" tIns="0" rIns="0" bIns="0" rtlCol="0" anchor="ctr"/>
          <a:lstStyle/>
          <a:p>
            <a:pPr algn="r" indent="0" marL="0">
              <a:buNone/>
            </a:pPr>
            <a:r>
              <a:rPr lang="en-US" sz="6000" dirty="0">
                <a:solidFill>
                  <a:srgbClr val="333333"/>
                </a:solidFill>
                <a:latin typeface="Georgia" pitchFamily="34" charset="0"/>
                <a:ea typeface="Georgia" pitchFamily="34" charset="-122"/>
                <a:cs typeface="Georgia" pitchFamily="34" charset="-120"/>
              </a:rPr>
              <a:t>S-04</a:t>
            </a:r>
            <a:endParaRPr lang="en-US" sz="6000" dirty="0"/>
          </a:p>
        </p:txBody>
      </p:sp>
      <p:sp>
        <p:nvSpPr>
          <p:cNvPr id="6" name="Text 4"/>
          <p:cNvSpPr/>
          <p:nvPr/>
        </p:nvSpPr>
        <p:spPr>
          <a:xfrm>
            <a:off x="548640" y="914400"/>
            <a:ext cx="5486400" cy="320040"/>
          </a:xfrm>
          <a:prstGeom prst="rect">
            <a:avLst/>
          </a:prstGeom>
          <a:noFill/>
          <a:ln/>
        </p:spPr>
        <p:txBody>
          <a:bodyPr wrap="square" lIns="0" tIns="0" rIns="0" bIns="0" rtlCol="0" anchor="ctr"/>
          <a:lstStyle/>
          <a:p>
            <a:pPr indent="0" marL="0">
              <a:buNone/>
            </a:pPr>
            <a:r>
              <a:rPr lang="en-US" sz="900" spc="200" kern="0" dirty="0">
                <a:solidFill>
                  <a:srgbClr val="5A5650"/>
                </a:solidFill>
                <a:latin typeface="Consolas" pitchFamily="34" charset="0"/>
                <a:ea typeface="Consolas" pitchFamily="34" charset="-122"/>
                <a:cs typeface="Consolas" pitchFamily="34" charset="-120"/>
              </a:rPr>
              <a:t>ARTIFICAT S-04</a:t>
            </a:r>
            <a:endParaRPr lang="en-US" sz="900" dirty="0"/>
          </a:p>
        </p:txBody>
      </p:sp>
      <p:sp>
        <p:nvSpPr>
          <p:cNvPr id="7" name="Text 5"/>
          <p:cNvSpPr/>
          <p:nvPr/>
        </p:nvSpPr>
        <p:spPr>
          <a:xfrm>
            <a:off x="548640" y="1371600"/>
            <a:ext cx="5943600" cy="731520"/>
          </a:xfrm>
          <a:prstGeom prst="rect">
            <a:avLst/>
          </a:prstGeom>
          <a:noFill/>
          <a:ln/>
        </p:spPr>
        <p:txBody>
          <a:bodyPr wrap="square" lIns="0" tIns="0" rIns="0" bIns="0" rtlCol="0" anchor="ctr"/>
          <a:lstStyle/>
          <a:p>
            <a:pPr indent="0" marL="0">
              <a:buNone/>
            </a:pPr>
            <a:r>
              <a:rPr lang="en-US" sz="4200" dirty="0">
                <a:solidFill>
                  <a:srgbClr val="E8E4DF"/>
                </a:solidFill>
                <a:latin typeface="Georgia" pitchFamily="34" charset="0"/>
                <a:ea typeface="Georgia" pitchFamily="34" charset="-122"/>
                <a:cs typeface="Georgia" pitchFamily="34" charset="-120"/>
              </a:rPr>
              <a:t>Motivation Audit</a:t>
            </a:r>
            <a:endParaRPr lang="en-US" sz="4200" dirty="0"/>
          </a:p>
        </p:txBody>
      </p:sp>
      <p:sp>
        <p:nvSpPr>
          <p:cNvPr id="8" name="Text 6"/>
          <p:cNvSpPr/>
          <p:nvPr/>
        </p:nvSpPr>
        <p:spPr>
          <a:xfrm>
            <a:off x="548640" y="2240280"/>
            <a:ext cx="5029200" cy="411480"/>
          </a:xfrm>
          <a:prstGeom prst="rect">
            <a:avLst/>
          </a:prstGeom>
          <a:noFill/>
          <a:ln/>
        </p:spPr>
        <p:txBody>
          <a:bodyPr wrap="square" lIns="0" tIns="0" rIns="0" bIns="0" rtlCol="0" anchor="ctr"/>
          <a:lstStyle/>
          <a:p>
            <a:pPr indent="0" marL="0">
              <a:lnSpc>
                <a:spcPct val="130000"/>
              </a:lnSpc>
              <a:buNone/>
            </a:pPr>
            <a:r>
              <a:rPr lang="en-US" sz="1600" i="1" dirty="0">
                <a:solidFill>
                  <a:srgbClr val="5A7A5A"/>
                </a:solidFill>
                <a:latin typeface="Georgia" pitchFamily="34" charset="0"/>
                <a:ea typeface="Georgia" pitchFamily="34" charset="-122"/>
                <a:cs typeface="Georgia" pitchFamily="34" charset="-120"/>
              </a:rPr>
              <a:t>Running toward something or away from something?</a:t>
            </a:r>
            <a:endParaRPr lang="en-US" sz="1600" dirty="0"/>
          </a:p>
        </p:txBody>
      </p:sp>
      <p:sp>
        <p:nvSpPr>
          <p:cNvPr id="9" name="Text 7"/>
          <p:cNvSpPr/>
          <p:nvPr/>
        </p:nvSpPr>
        <p:spPr>
          <a:xfrm>
            <a:off x="548640" y="2834640"/>
            <a:ext cx="5029200" cy="1005840"/>
          </a:xfrm>
          <a:prstGeom prst="rect">
            <a:avLst/>
          </a:prstGeom>
          <a:noFill/>
          <a:ln/>
        </p:spPr>
        <p:txBody>
          <a:bodyPr wrap="square" lIns="0" tIns="0" rIns="0" bIns="0" rtlCol="0" anchor="ctr"/>
          <a:lstStyle/>
          <a:p>
            <a:pPr indent="0" marL="0">
              <a:lnSpc>
                <a:spcPct val="160000"/>
              </a:lnSpc>
              <a:buNone/>
            </a:pPr>
            <a:r>
              <a:rPr lang="en-US" sz="1250" dirty="0">
                <a:solidFill>
                  <a:srgbClr val="8A857E"/>
                </a:solidFill>
                <a:latin typeface="Georgia" pitchFamily="34" charset="0"/>
                <a:ea typeface="Georgia" pitchFamily="34" charset="-122"/>
                <a:cs typeface="Georgia" pitchFamily="34" charset="-120"/>
              </a:rPr>
              <a:t>Both are valid. But they produce different businesses. If you're running away from a job you hate, the business needs to replace income fast. If you're running toward an obsession, you can afford patience. Know which one you are.</a:t>
            </a:r>
            <a:endParaRPr lang="en-US" sz="1250" dirty="0"/>
          </a:p>
        </p:txBody>
      </p:sp>
      <p:sp>
        <p:nvSpPr>
          <p:cNvPr id="10" name="Text 8"/>
          <p:cNvSpPr/>
          <p:nvPr/>
        </p:nvSpPr>
        <p:spPr>
          <a:xfrm>
            <a:off x="548640" y="4160520"/>
            <a:ext cx="2743200" cy="182880"/>
          </a:xfrm>
          <a:prstGeom prst="rect">
            <a:avLst/>
          </a:prstGeom>
          <a:noFill/>
          <a:ln/>
        </p:spPr>
        <p:txBody>
          <a:bodyPr wrap="square" lIns="0" tIns="0" rIns="0" bIns="0" rtlCol="0" anchor="ctr"/>
          <a:lstStyle/>
          <a:p>
            <a:pPr indent="0" marL="0">
              <a:buNone/>
            </a:pPr>
            <a:r>
              <a:rPr lang="en-US" sz="750" spc="150" kern="0" dirty="0">
                <a:solidFill>
                  <a:srgbClr val="5A5650"/>
                </a:solidFill>
                <a:latin typeface="Consolas" pitchFamily="34" charset="0"/>
                <a:ea typeface="Consolas" pitchFamily="34" charset="-122"/>
                <a:cs typeface="Consolas" pitchFamily="34" charset="-120"/>
              </a:rPr>
              <a:t>SEED KIT · SELF</a:t>
            </a:r>
            <a:endParaRPr lang="en-US" sz="750" dirty="0"/>
          </a:p>
        </p:txBody>
      </p:sp>
      <p:sp>
        <p:nvSpPr>
          <p:cNvPr id="11" name="Shape 9"/>
          <p:cNvSpPr/>
          <p:nvPr/>
        </p:nvSpPr>
        <p:spPr>
          <a:xfrm>
            <a:off x="548640" y="4526280"/>
            <a:ext cx="100584" cy="100584"/>
          </a:xfrm>
          <a:prstGeom prst="ellipse">
            <a:avLst/>
          </a:prstGeom>
          <a:solidFill>
            <a:srgbClr val="8B2500"/>
          </a:solidFill>
          <a:ln/>
        </p:spPr>
      </p:sp>
      <p:sp>
        <p:nvSpPr>
          <p:cNvPr id="12" name="Text 10"/>
          <p:cNvSpPr/>
          <p:nvPr/>
        </p:nvSpPr>
        <p:spPr>
          <a:xfrm>
            <a:off x="548640" y="4709160"/>
            <a:ext cx="2743200" cy="182880"/>
          </a:xfrm>
          <a:prstGeom prst="rect">
            <a:avLst/>
          </a:prstGeom>
          <a:noFill/>
          <a:ln/>
        </p:spPr>
        <p:txBody>
          <a:bodyPr wrap="square" lIns="0" tIns="0" rIns="0" bIns="0" rtlCol="0" anchor="ctr"/>
          <a:lstStyle/>
          <a:p>
            <a:pPr indent="0" marL="0">
              <a:buNone/>
            </a:pPr>
            <a:r>
              <a:rPr lang="en-US" sz="700" spc="200" kern="0" dirty="0">
                <a:solidFill>
                  <a:srgbClr val="3A3730"/>
                </a:solidFill>
                <a:latin typeface="Consolas" pitchFamily="34" charset="0"/>
                <a:ea typeface="Consolas" pitchFamily="34" charset="-122"/>
                <a:cs typeface="Consolas" pitchFamily="34" charset="-120"/>
              </a:rPr>
              <a:t>TEAM NAME</a:t>
            </a:r>
            <a:endParaRPr lang="en-US" sz="700" dirty="0"/>
          </a:p>
        </p:txBody>
      </p:sp>
      <p:sp>
        <p:nvSpPr>
          <p:cNvPr id="13" name="Text 11"/>
          <p:cNvSpPr/>
          <p:nvPr/>
        </p:nvSpPr>
        <p:spPr>
          <a:xfrm>
            <a:off x="5943600" y="4709160"/>
            <a:ext cx="3017520" cy="182880"/>
          </a:xfrm>
          <a:prstGeom prst="rect">
            <a:avLst/>
          </a:prstGeom>
          <a:noFill/>
          <a:ln/>
        </p:spPr>
        <p:txBody>
          <a:bodyPr wrap="square" lIns="0" tIns="0" rIns="0" bIns="0" rtlCol="0" anchor="ctr"/>
          <a:lstStyle/>
          <a:p>
            <a:pPr algn="r" indent="0" marL="0">
              <a:buNone/>
            </a:pPr>
            <a:r>
              <a:rPr lang="en-US" sz="700" spc="200" kern="0" dirty="0">
                <a:solidFill>
                  <a:srgbClr val="3A3730"/>
                </a:solidFill>
                <a:latin typeface="Consolas" pitchFamily="34" charset="0"/>
                <a:ea typeface="Consolas" pitchFamily="34" charset="-122"/>
                <a:cs typeface="Consolas" pitchFamily="34" charset="-120"/>
              </a:rPr>
              <a:t>TODAY'S DATE</a:t>
            </a:r>
            <a:endParaRPr lang="en-US" sz="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0EBE3"/>
        </a:solidFill>
      </p:bgPr>
    </p:bg>
    <p:spTree>
      <p:nvGrpSpPr>
        <p:cNvPr id="1" name=""/>
        <p:cNvGrpSpPr/>
        <p:nvPr/>
      </p:nvGrpSpPr>
      <p:grpSpPr>
        <a:xfrm>
          <a:off x="0" y="0"/>
          <a:ext cx="0" cy="0"/>
          <a:chOff x="0" y="0"/>
          <a:chExt cx="0" cy="0"/>
        </a:xfrm>
      </p:grpSpPr>
      <p:sp>
        <p:nvSpPr>
          <p:cNvPr id="2" name="Text 0"/>
          <p:cNvSpPr/>
          <p:nvPr/>
        </p:nvSpPr>
        <p:spPr>
          <a:xfrm>
            <a:off x="548640" y="320040"/>
            <a:ext cx="2743200" cy="182880"/>
          </a:xfrm>
          <a:prstGeom prst="rect">
            <a:avLst/>
          </a:prstGeom>
          <a:noFill/>
          <a:ln/>
        </p:spPr>
        <p:txBody>
          <a:bodyPr wrap="square" lIns="0" tIns="0" rIns="0" bIns="0" rtlCol="0" anchor="ctr"/>
          <a:lstStyle/>
          <a:p>
            <a:pPr indent="0" marL="0">
              <a:buNone/>
            </a:pPr>
            <a:r>
              <a:rPr lang="en-US" sz="800" spc="300" kern="0" dirty="0">
                <a:solidFill>
                  <a:srgbClr val="8A857C"/>
                </a:solidFill>
                <a:latin typeface="Consolas" pitchFamily="34" charset="0"/>
                <a:ea typeface="Consolas" pitchFamily="34" charset="-122"/>
                <a:cs typeface="Consolas" pitchFamily="34" charset="-120"/>
              </a:rPr>
              <a:t>INARET</a:t>
            </a:r>
            <a:endParaRPr lang="en-US" sz="800" dirty="0"/>
          </a:p>
        </p:txBody>
      </p:sp>
      <p:sp>
        <p:nvSpPr>
          <p:cNvPr id="3" name="Text 1"/>
          <p:cNvSpPr/>
          <p:nvPr/>
        </p:nvSpPr>
        <p:spPr>
          <a:xfrm>
            <a:off x="548640" y="548640"/>
            <a:ext cx="6400800" cy="457200"/>
          </a:xfrm>
          <a:prstGeom prst="rect">
            <a:avLst/>
          </a:prstGeom>
          <a:noFill/>
          <a:ln/>
        </p:spPr>
        <p:txBody>
          <a:bodyPr wrap="square" lIns="0" tIns="0" rIns="0" bIns="0" rtlCol="0" anchor="ctr"/>
          <a:lstStyle/>
          <a:p>
            <a:pPr indent="0" marL="0">
              <a:buNone/>
            </a:pPr>
            <a:r>
              <a:rPr lang="en-US" sz="2600" dirty="0">
                <a:solidFill>
                  <a:srgbClr val="1A1917"/>
                </a:solidFill>
                <a:latin typeface="Georgia" pitchFamily="34" charset="0"/>
                <a:ea typeface="Georgia" pitchFamily="34" charset="-122"/>
                <a:cs typeface="Georgia" pitchFamily="34" charset="-120"/>
              </a:rPr>
              <a:t>MOTIVATION AUDIT</a:t>
            </a:r>
            <a:endParaRPr lang="en-US" sz="2600" dirty="0"/>
          </a:p>
        </p:txBody>
      </p:sp>
      <p:sp>
        <p:nvSpPr>
          <p:cNvPr id="4" name="Text 2"/>
          <p:cNvSpPr/>
          <p:nvPr/>
        </p:nvSpPr>
        <p:spPr>
          <a:xfrm>
            <a:off x="8046720" y="320040"/>
            <a:ext cx="914400" cy="411480"/>
          </a:xfrm>
          <a:prstGeom prst="rect">
            <a:avLst/>
          </a:prstGeom>
          <a:noFill/>
          <a:ln/>
        </p:spPr>
        <p:txBody>
          <a:bodyPr wrap="square" lIns="0" tIns="0" rIns="0" bIns="0" rtlCol="0" anchor="ctr"/>
          <a:lstStyle/>
          <a:p>
            <a:pPr algn="r" indent="0" marL="0">
              <a:buNone/>
            </a:pPr>
            <a:r>
              <a:rPr lang="en-US" sz="2800" dirty="0">
                <a:solidFill>
                  <a:srgbClr val="CCC5B8"/>
                </a:solidFill>
                <a:latin typeface="Georgia" pitchFamily="34" charset="0"/>
                <a:ea typeface="Georgia" pitchFamily="34" charset="-122"/>
                <a:cs typeface="Georgia" pitchFamily="34" charset="-120"/>
              </a:rPr>
              <a:t>1</a:t>
            </a:r>
            <a:endParaRPr lang="en-US" sz="2800" dirty="0"/>
          </a:p>
        </p:txBody>
      </p:sp>
      <p:sp>
        <p:nvSpPr>
          <p:cNvPr id="5" name="Shape 3"/>
          <p:cNvSpPr/>
          <p:nvPr/>
        </p:nvSpPr>
        <p:spPr>
          <a:xfrm>
            <a:off x="548640" y="1051560"/>
            <a:ext cx="8046720" cy="0"/>
          </a:xfrm>
          <a:prstGeom prst="line">
            <a:avLst/>
          </a:prstGeom>
          <a:noFill/>
          <a:ln w="6350">
            <a:solidFill>
              <a:srgbClr val="CCC5B8"/>
            </a:solidFill>
            <a:prstDash val="solid"/>
          </a:ln>
        </p:spPr>
      </p:sp>
      <p:sp>
        <p:nvSpPr>
          <p:cNvPr id="6" name="Text 4"/>
          <p:cNvSpPr/>
          <p:nvPr/>
        </p:nvSpPr>
        <p:spPr>
          <a:xfrm>
            <a:off x="548640" y="1234440"/>
            <a:ext cx="6400800" cy="182880"/>
          </a:xfrm>
          <a:prstGeom prst="rect">
            <a:avLst/>
          </a:prstGeom>
          <a:noFill/>
          <a:ln/>
        </p:spPr>
        <p:txBody>
          <a:bodyPr wrap="square" lIns="0" tIns="0" rIns="0" bIns="0" rtlCol="0" anchor="ctr"/>
          <a:lstStyle/>
          <a:p>
            <a:pPr indent="0" marL="0">
              <a:buNone/>
            </a:pPr>
            <a:r>
              <a:rPr lang="en-US" sz="750" spc="200" kern="0" dirty="0">
                <a:solidFill>
                  <a:srgbClr val="8A857C"/>
                </a:solidFill>
                <a:latin typeface="Consolas" pitchFamily="34" charset="0"/>
                <a:ea typeface="Consolas" pitchFamily="34" charset="-122"/>
                <a:cs typeface="Consolas" pitchFamily="34" charset="-120"/>
              </a:rPr>
              <a:t>THE PUSH (WHAT YOU'RE LEAVING)</a:t>
            </a:r>
            <a:endParaRPr lang="en-US" sz="750" dirty="0"/>
          </a:p>
        </p:txBody>
      </p:sp>
      <p:sp>
        <p:nvSpPr>
          <p:cNvPr id="7" name="Text 5"/>
          <p:cNvSpPr/>
          <p:nvPr/>
        </p:nvSpPr>
        <p:spPr>
          <a:xfrm>
            <a:off x="7863840" y="1234440"/>
            <a:ext cx="914400" cy="182880"/>
          </a:xfrm>
          <a:prstGeom prst="rect">
            <a:avLst/>
          </a:prstGeom>
          <a:noFill/>
          <a:ln/>
        </p:spPr>
        <p:txBody>
          <a:bodyPr wrap="square" lIns="0" tIns="0" rIns="0" bIns="0" rtlCol="0" anchor="ctr"/>
          <a:lstStyle/>
          <a:p>
            <a:pPr algn="r" indent="0" marL="0">
              <a:buNone/>
            </a:pPr>
            <a:r>
              <a:rPr lang="en-US" sz="1800" dirty="0">
                <a:solidFill>
                  <a:srgbClr val="CCC5B8"/>
                </a:solidFill>
                <a:latin typeface="Georgia" pitchFamily="34" charset="0"/>
                <a:ea typeface="Georgia" pitchFamily="34" charset="-122"/>
                <a:cs typeface="Georgia" pitchFamily="34" charset="-120"/>
              </a:rPr>
              <a:t>A</a:t>
            </a:r>
            <a:endParaRPr lang="en-US" sz="1800" dirty="0"/>
          </a:p>
        </p:txBody>
      </p:sp>
      <p:sp>
        <p:nvSpPr>
          <p:cNvPr id="8" name="Shape 6"/>
          <p:cNvSpPr/>
          <p:nvPr/>
        </p:nvSpPr>
        <p:spPr>
          <a:xfrm>
            <a:off x="548640" y="1508760"/>
            <a:ext cx="8046720" cy="0"/>
          </a:xfrm>
          <a:prstGeom prst="line">
            <a:avLst/>
          </a:prstGeom>
          <a:noFill/>
          <a:ln w="6350">
            <a:solidFill>
              <a:srgbClr val="CCC5B8"/>
            </a:solidFill>
            <a:prstDash val="solid"/>
          </a:ln>
        </p:spPr>
      </p:sp>
      <p:sp>
        <p:nvSpPr>
          <p:cNvPr id="9" name="Text 7"/>
          <p:cNvSpPr/>
          <p:nvPr/>
        </p:nvSpPr>
        <p:spPr>
          <a:xfrm>
            <a:off x="548640" y="1645920"/>
            <a:ext cx="804672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WHAT ABOUT YOUR CURRENT SITUATION IS UNACCEPTABLE</a:t>
            </a:r>
            <a:endParaRPr lang="en-US" sz="700" dirty="0"/>
          </a:p>
        </p:txBody>
      </p:sp>
      <p:sp>
        <p:nvSpPr>
          <p:cNvPr id="10" name="Text 8"/>
          <p:cNvSpPr/>
          <p:nvPr/>
        </p:nvSpPr>
        <p:spPr>
          <a:xfrm>
            <a:off x="548640" y="1847088"/>
            <a:ext cx="8046720" cy="274320"/>
          </a:xfrm>
          <a:prstGeom prst="rect">
            <a:avLst/>
          </a:prstGeom>
          <a:noFill/>
          <a:ln/>
        </p:spPr>
        <p:txBody>
          <a:bodyPr wrap="square" lIns="0" tIns="0" rIns="0" bIns="0" rtlCol="0" anchor="ctr"/>
          <a:lstStyle/>
          <a:p>
            <a:pPr indent="0" marL="0">
              <a:lnSpc>
                <a:spcPct val="140000"/>
              </a:lnSpc>
              <a:buNone/>
            </a:pPr>
            <a:r>
              <a:rPr lang="en-US" sz="1050" i="1" dirty="0">
                <a:solidFill>
                  <a:srgbClr val="B5B0A6"/>
                </a:solidFill>
                <a:latin typeface="Georgia" pitchFamily="34" charset="0"/>
                <a:ea typeface="Georgia" pitchFamily="34" charset="-122"/>
                <a:cs typeface="Georgia" pitchFamily="34" charset="-120"/>
              </a:rPr>
              <a:t>e.g. No autonomy, capped income, work I don't believe in</a:t>
            </a:r>
            <a:endParaRPr lang="en-US" sz="1050" dirty="0"/>
          </a:p>
        </p:txBody>
      </p:sp>
      <p:sp>
        <p:nvSpPr>
          <p:cNvPr id="11" name="Shape 9"/>
          <p:cNvSpPr/>
          <p:nvPr/>
        </p:nvSpPr>
        <p:spPr>
          <a:xfrm>
            <a:off x="548640" y="2194560"/>
            <a:ext cx="8046720" cy="0"/>
          </a:xfrm>
          <a:prstGeom prst="line">
            <a:avLst/>
          </a:prstGeom>
          <a:noFill/>
          <a:ln w="6350">
            <a:solidFill>
              <a:srgbClr val="CCC5B8"/>
            </a:solidFill>
            <a:prstDash val="solid"/>
          </a:ln>
        </p:spPr>
      </p:sp>
      <p:sp>
        <p:nvSpPr>
          <p:cNvPr id="12" name="Text 10"/>
          <p:cNvSpPr/>
          <p:nvPr/>
        </p:nvSpPr>
        <p:spPr>
          <a:xfrm>
            <a:off x="548640" y="2377440"/>
            <a:ext cx="804672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HOW URGENT IS THE NEED TO LEAVE</a:t>
            </a:r>
            <a:endParaRPr lang="en-US" sz="700" dirty="0"/>
          </a:p>
        </p:txBody>
      </p:sp>
      <p:sp>
        <p:nvSpPr>
          <p:cNvPr id="13" name="Text 11"/>
          <p:cNvSpPr/>
          <p:nvPr/>
        </p:nvSpPr>
        <p:spPr>
          <a:xfrm>
            <a:off x="548640" y="2578608"/>
            <a:ext cx="8046720" cy="274320"/>
          </a:xfrm>
          <a:prstGeom prst="rect">
            <a:avLst/>
          </a:prstGeom>
          <a:noFill/>
          <a:ln/>
        </p:spPr>
        <p:txBody>
          <a:bodyPr wrap="square" lIns="0" tIns="0" rIns="0" bIns="0" rtlCol="0" anchor="ctr"/>
          <a:lstStyle/>
          <a:p>
            <a:pPr indent="0" marL="0">
              <a:lnSpc>
                <a:spcPct val="140000"/>
              </a:lnSpc>
              <a:buNone/>
            </a:pPr>
            <a:r>
              <a:rPr lang="en-US" sz="1050" i="1" dirty="0">
                <a:solidFill>
                  <a:srgbClr val="B5B0A6"/>
                </a:solidFill>
                <a:latin typeface="Georgia" pitchFamily="34" charset="0"/>
                <a:ea typeface="Georgia" pitchFamily="34" charset="-122"/>
                <a:cs typeface="Georgia" pitchFamily="34" charset="-120"/>
              </a:rPr>
              <a:t>e.g. I can last another 12 months but my energy is declining</a:t>
            </a:r>
            <a:endParaRPr lang="en-US" sz="1050" dirty="0"/>
          </a:p>
        </p:txBody>
      </p:sp>
      <p:sp>
        <p:nvSpPr>
          <p:cNvPr id="14" name="Shape 12"/>
          <p:cNvSpPr/>
          <p:nvPr/>
        </p:nvSpPr>
        <p:spPr>
          <a:xfrm>
            <a:off x="548640" y="2926080"/>
            <a:ext cx="8046720" cy="0"/>
          </a:xfrm>
          <a:prstGeom prst="line">
            <a:avLst/>
          </a:prstGeom>
          <a:noFill/>
          <a:ln w="6350">
            <a:solidFill>
              <a:srgbClr val="CCC5B8"/>
            </a:solidFill>
            <a:prstDash val="solid"/>
          </a:ln>
        </p:spPr>
      </p:sp>
      <p:sp>
        <p:nvSpPr>
          <p:cNvPr id="15" name="Text 13"/>
          <p:cNvSpPr/>
          <p:nvPr/>
        </p:nvSpPr>
        <p:spPr>
          <a:xfrm>
            <a:off x="548640" y="3063240"/>
            <a:ext cx="6400800" cy="182880"/>
          </a:xfrm>
          <a:prstGeom prst="rect">
            <a:avLst/>
          </a:prstGeom>
          <a:noFill/>
          <a:ln/>
        </p:spPr>
        <p:txBody>
          <a:bodyPr wrap="square" lIns="0" tIns="0" rIns="0" bIns="0" rtlCol="0" anchor="ctr"/>
          <a:lstStyle/>
          <a:p>
            <a:pPr indent="0" marL="0">
              <a:buNone/>
            </a:pPr>
            <a:r>
              <a:rPr lang="en-US" sz="750" spc="200" kern="0" dirty="0">
                <a:solidFill>
                  <a:srgbClr val="8A857C"/>
                </a:solidFill>
                <a:latin typeface="Consolas" pitchFamily="34" charset="0"/>
                <a:ea typeface="Consolas" pitchFamily="34" charset="-122"/>
                <a:cs typeface="Consolas" pitchFamily="34" charset="-120"/>
              </a:rPr>
              <a:t>THE PULL (WHAT YOU'RE MOVING TOWARD)</a:t>
            </a:r>
            <a:endParaRPr lang="en-US" sz="750" dirty="0"/>
          </a:p>
        </p:txBody>
      </p:sp>
      <p:sp>
        <p:nvSpPr>
          <p:cNvPr id="16" name="Text 14"/>
          <p:cNvSpPr/>
          <p:nvPr/>
        </p:nvSpPr>
        <p:spPr>
          <a:xfrm>
            <a:off x="7863840" y="3063240"/>
            <a:ext cx="914400" cy="182880"/>
          </a:xfrm>
          <a:prstGeom prst="rect">
            <a:avLst/>
          </a:prstGeom>
          <a:noFill/>
          <a:ln/>
        </p:spPr>
        <p:txBody>
          <a:bodyPr wrap="square" lIns="0" tIns="0" rIns="0" bIns="0" rtlCol="0" anchor="ctr"/>
          <a:lstStyle/>
          <a:p>
            <a:pPr algn="r" indent="0" marL="0">
              <a:buNone/>
            </a:pPr>
            <a:r>
              <a:rPr lang="en-US" sz="1800" dirty="0">
                <a:solidFill>
                  <a:srgbClr val="CCC5B8"/>
                </a:solidFill>
                <a:latin typeface="Georgia" pitchFamily="34" charset="0"/>
                <a:ea typeface="Georgia" pitchFamily="34" charset="-122"/>
                <a:cs typeface="Georgia" pitchFamily="34" charset="-120"/>
              </a:rPr>
              <a:t>B</a:t>
            </a:r>
            <a:endParaRPr lang="en-US" sz="1800" dirty="0"/>
          </a:p>
        </p:txBody>
      </p:sp>
      <p:sp>
        <p:nvSpPr>
          <p:cNvPr id="17" name="Shape 15"/>
          <p:cNvSpPr/>
          <p:nvPr/>
        </p:nvSpPr>
        <p:spPr>
          <a:xfrm>
            <a:off x="548640" y="3337560"/>
            <a:ext cx="8046720" cy="0"/>
          </a:xfrm>
          <a:prstGeom prst="line">
            <a:avLst/>
          </a:prstGeom>
          <a:noFill/>
          <a:ln w="6350">
            <a:solidFill>
              <a:srgbClr val="CCC5B8"/>
            </a:solidFill>
            <a:prstDash val="solid"/>
          </a:ln>
        </p:spPr>
      </p:sp>
      <p:sp>
        <p:nvSpPr>
          <p:cNvPr id="18" name="Text 16"/>
          <p:cNvSpPr/>
          <p:nvPr/>
        </p:nvSpPr>
        <p:spPr>
          <a:xfrm>
            <a:off x="548640" y="3429000"/>
            <a:ext cx="804672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WHAT DOES YOUR IDEAL WORK LIFE LOOK LIKE</a:t>
            </a:r>
            <a:endParaRPr lang="en-US" sz="700" dirty="0"/>
          </a:p>
        </p:txBody>
      </p:sp>
      <p:sp>
        <p:nvSpPr>
          <p:cNvPr id="19" name="Text 17"/>
          <p:cNvSpPr/>
          <p:nvPr/>
        </p:nvSpPr>
        <p:spPr>
          <a:xfrm>
            <a:off x="548640" y="3630168"/>
            <a:ext cx="8046720" cy="274320"/>
          </a:xfrm>
          <a:prstGeom prst="rect">
            <a:avLst/>
          </a:prstGeom>
          <a:noFill/>
          <a:ln/>
        </p:spPr>
        <p:txBody>
          <a:bodyPr wrap="square" lIns="0" tIns="0" rIns="0" bIns="0" rtlCol="0" anchor="ctr"/>
          <a:lstStyle/>
          <a:p>
            <a:pPr indent="0" marL="0">
              <a:lnSpc>
                <a:spcPct val="140000"/>
              </a:lnSpc>
              <a:buNone/>
            </a:pPr>
            <a:r>
              <a:rPr lang="en-US" sz="1050" i="1" dirty="0">
                <a:solidFill>
                  <a:srgbClr val="B5B0A6"/>
                </a:solidFill>
                <a:latin typeface="Georgia" pitchFamily="34" charset="0"/>
                <a:ea typeface="Georgia" pitchFamily="34" charset="-122"/>
                <a:cs typeface="Georgia" pitchFamily="34" charset="-120"/>
              </a:rPr>
              <a:t>e.g. Choose my own projects, work from anywhere, build things that last</a:t>
            </a:r>
            <a:endParaRPr lang="en-US" sz="1050" dirty="0"/>
          </a:p>
        </p:txBody>
      </p:sp>
      <p:sp>
        <p:nvSpPr>
          <p:cNvPr id="20" name="Shape 18"/>
          <p:cNvSpPr/>
          <p:nvPr/>
        </p:nvSpPr>
        <p:spPr>
          <a:xfrm>
            <a:off x="548640" y="3977640"/>
            <a:ext cx="8046720" cy="0"/>
          </a:xfrm>
          <a:prstGeom prst="line">
            <a:avLst/>
          </a:prstGeom>
          <a:noFill/>
          <a:ln w="6350">
            <a:solidFill>
              <a:srgbClr val="CCC5B8"/>
            </a:solidFill>
            <a:prstDash val="solid"/>
          </a:ln>
        </p:spPr>
      </p:sp>
      <p:sp>
        <p:nvSpPr>
          <p:cNvPr id="21" name="Text 19"/>
          <p:cNvSpPr/>
          <p:nvPr/>
        </p:nvSpPr>
        <p:spPr>
          <a:xfrm>
            <a:off x="548640" y="4160520"/>
            <a:ext cx="804672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WHAT WOULD MAKE THIS FEEL WORTH IT EVEN IF IT'S HARD</a:t>
            </a:r>
            <a:endParaRPr lang="en-US" sz="700" dirty="0"/>
          </a:p>
        </p:txBody>
      </p:sp>
      <p:sp>
        <p:nvSpPr>
          <p:cNvPr id="22" name="Text 20"/>
          <p:cNvSpPr/>
          <p:nvPr/>
        </p:nvSpPr>
        <p:spPr>
          <a:xfrm>
            <a:off x="548640" y="4361688"/>
            <a:ext cx="8046720" cy="274320"/>
          </a:xfrm>
          <a:prstGeom prst="rect">
            <a:avLst/>
          </a:prstGeom>
          <a:noFill/>
          <a:ln/>
        </p:spPr>
        <p:txBody>
          <a:bodyPr wrap="square" lIns="0" tIns="0" rIns="0" bIns="0" rtlCol="0" anchor="ctr"/>
          <a:lstStyle/>
          <a:p>
            <a:pPr indent="0" marL="0">
              <a:lnSpc>
                <a:spcPct val="140000"/>
              </a:lnSpc>
              <a:buNone/>
            </a:pPr>
            <a:r>
              <a:rPr lang="en-US" sz="1050" i="1" dirty="0">
                <a:solidFill>
                  <a:srgbClr val="B5B0A6"/>
                </a:solidFill>
                <a:latin typeface="Georgia" pitchFamily="34" charset="0"/>
                <a:ea typeface="Georgia" pitchFamily="34" charset="-122"/>
                <a:cs typeface="Georgia" pitchFamily="34" charset="-120"/>
              </a:rPr>
              <a:t>e.g. Helping small business owners feel competent and confident</a:t>
            </a:r>
            <a:endParaRPr lang="en-US" sz="1050" dirty="0"/>
          </a:p>
        </p:txBody>
      </p:sp>
      <p:sp>
        <p:nvSpPr>
          <p:cNvPr id="23" name="Shape 21"/>
          <p:cNvSpPr/>
          <p:nvPr/>
        </p:nvSpPr>
        <p:spPr>
          <a:xfrm>
            <a:off x="548640" y="4709160"/>
            <a:ext cx="8046720" cy="0"/>
          </a:xfrm>
          <a:prstGeom prst="line">
            <a:avLst/>
          </a:prstGeom>
          <a:noFill/>
          <a:ln w="6350">
            <a:solidFill>
              <a:srgbClr val="CCC5B8"/>
            </a:solidFill>
            <a:prstDash val="solid"/>
          </a:ln>
        </p:spPr>
      </p:sp>
      <p:sp>
        <p:nvSpPr>
          <p:cNvPr id="24" name="Text 22"/>
          <p:cNvSpPr/>
          <p:nvPr/>
        </p:nvSpPr>
        <p:spPr>
          <a:xfrm>
            <a:off x="4572000" y="4754880"/>
            <a:ext cx="4206240" cy="182880"/>
          </a:xfrm>
          <a:prstGeom prst="rect">
            <a:avLst/>
          </a:prstGeom>
          <a:noFill/>
          <a:ln/>
        </p:spPr>
        <p:txBody>
          <a:bodyPr wrap="square" lIns="0" tIns="0" rIns="0" bIns="0" rtlCol="0" anchor="ctr"/>
          <a:lstStyle/>
          <a:p>
            <a:pPr algn="r" indent="0" marL="0">
              <a:buNone/>
            </a:pPr>
            <a:r>
              <a:rPr lang="en-US" sz="650" spc="150" kern="0" dirty="0">
                <a:solidFill>
                  <a:srgbClr val="CCC5B8"/>
                </a:solidFill>
                <a:latin typeface="Consolas" pitchFamily="34" charset="0"/>
                <a:ea typeface="Consolas" pitchFamily="34" charset="-122"/>
                <a:cs typeface="Consolas" pitchFamily="34" charset="-120"/>
              </a:rPr>
              <a:t>INARET · SEED KIT · S-04</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0A0A"/>
        </a:solidFill>
      </p:bgPr>
    </p:bg>
    <p:spTree>
      <p:nvGrpSpPr>
        <p:cNvPr id="1" name=""/>
        <p:cNvGrpSpPr/>
        <p:nvPr/>
      </p:nvGrpSpPr>
      <p:grpSpPr>
        <a:xfrm>
          <a:off x="0" y="0"/>
          <a:ext cx="0" cy="0"/>
          <a:chOff x="0" y="0"/>
          <a:chExt cx="0" cy="0"/>
        </a:xfrm>
      </p:grpSpPr>
      <p:sp>
        <p:nvSpPr>
          <p:cNvPr id="2" name="Text 0"/>
          <p:cNvSpPr/>
          <p:nvPr/>
        </p:nvSpPr>
        <p:spPr>
          <a:xfrm>
            <a:off x="548640" y="365760"/>
            <a:ext cx="2743200" cy="228600"/>
          </a:xfrm>
          <a:prstGeom prst="rect">
            <a:avLst/>
          </a:prstGeom>
          <a:noFill/>
          <a:ln/>
        </p:spPr>
        <p:txBody>
          <a:bodyPr wrap="square" lIns="0" tIns="0" rIns="0" bIns="0" rtlCol="0" anchor="ctr"/>
          <a:lstStyle/>
          <a:p>
            <a:pPr indent="0" marL="0">
              <a:buNone/>
            </a:pPr>
            <a:r>
              <a:rPr lang="en-US" sz="800" spc="300" kern="0" dirty="0">
                <a:solidFill>
                  <a:srgbClr val="5A5650"/>
                </a:solidFill>
                <a:latin typeface="Consolas" pitchFamily="34" charset="0"/>
                <a:ea typeface="Consolas" pitchFamily="34" charset="-122"/>
                <a:cs typeface="Consolas" pitchFamily="34" charset="-120"/>
              </a:rPr>
              <a:t>INARET</a:t>
            </a:r>
            <a:endParaRPr lang="en-US" sz="800" dirty="0"/>
          </a:p>
        </p:txBody>
      </p:sp>
      <p:sp>
        <p:nvSpPr>
          <p:cNvPr id="3" name="Shape 1"/>
          <p:cNvSpPr/>
          <p:nvPr/>
        </p:nvSpPr>
        <p:spPr>
          <a:xfrm>
            <a:off x="548640" y="685800"/>
            <a:ext cx="8046720" cy="0"/>
          </a:xfrm>
          <a:prstGeom prst="line">
            <a:avLst/>
          </a:prstGeom>
          <a:noFill/>
          <a:ln w="6350">
            <a:solidFill>
              <a:srgbClr val="2A2A2A"/>
            </a:solidFill>
            <a:prstDash val="solid"/>
          </a:ln>
        </p:spPr>
      </p:sp>
      <p:sp>
        <p:nvSpPr>
          <p:cNvPr id="4" name="Text 2"/>
          <p:cNvSpPr/>
          <p:nvPr/>
        </p:nvSpPr>
        <p:spPr>
          <a:xfrm>
            <a:off x="6858000" y="365760"/>
            <a:ext cx="2011680" cy="228600"/>
          </a:xfrm>
          <a:prstGeom prst="rect">
            <a:avLst/>
          </a:prstGeom>
          <a:noFill/>
          <a:ln/>
        </p:spPr>
        <p:txBody>
          <a:bodyPr wrap="square" lIns="0" tIns="0" rIns="0" bIns="0" rtlCol="0" anchor="ctr"/>
          <a:lstStyle/>
          <a:p>
            <a:pPr algn="r" indent="0" marL="0">
              <a:buNone/>
            </a:pPr>
            <a:r>
              <a:rPr lang="en-US" sz="800" spc="200" kern="0" dirty="0">
                <a:solidFill>
                  <a:srgbClr val="5A5650"/>
                </a:solidFill>
                <a:latin typeface="Consolas" pitchFamily="34" charset="0"/>
                <a:ea typeface="Consolas" pitchFamily="34" charset="-122"/>
                <a:cs typeface="Consolas" pitchFamily="34" charset="-120"/>
              </a:rPr>
              <a:t>ARTIFACT</a:t>
            </a:r>
            <a:endParaRPr lang="en-US" sz="800" dirty="0"/>
          </a:p>
        </p:txBody>
      </p:sp>
      <p:sp>
        <p:nvSpPr>
          <p:cNvPr id="5" name="Text 3"/>
          <p:cNvSpPr/>
          <p:nvPr/>
        </p:nvSpPr>
        <p:spPr>
          <a:xfrm>
            <a:off x="6400800" y="731520"/>
            <a:ext cx="2468880" cy="1188720"/>
          </a:xfrm>
          <a:prstGeom prst="rect">
            <a:avLst/>
          </a:prstGeom>
          <a:noFill/>
          <a:ln/>
        </p:spPr>
        <p:txBody>
          <a:bodyPr wrap="square" lIns="0" tIns="0" rIns="0" bIns="0" rtlCol="0" anchor="ctr"/>
          <a:lstStyle/>
          <a:p>
            <a:pPr algn="r" indent="0" marL="0">
              <a:buNone/>
            </a:pPr>
            <a:r>
              <a:rPr lang="en-US" sz="6000" dirty="0">
                <a:solidFill>
                  <a:srgbClr val="333333"/>
                </a:solidFill>
                <a:latin typeface="Georgia" pitchFamily="34" charset="0"/>
                <a:ea typeface="Georgia" pitchFamily="34" charset="-122"/>
                <a:cs typeface="Georgia" pitchFamily="34" charset="-120"/>
              </a:rPr>
              <a:t>S-05</a:t>
            </a:r>
            <a:endParaRPr lang="en-US" sz="6000" dirty="0"/>
          </a:p>
        </p:txBody>
      </p:sp>
      <p:sp>
        <p:nvSpPr>
          <p:cNvPr id="6" name="Text 4"/>
          <p:cNvSpPr/>
          <p:nvPr/>
        </p:nvSpPr>
        <p:spPr>
          <a:xfrm>
            <a:off x="548640" y="914400"/>
            <a:ext cx="5486400" cy="320040"/>
          </a:xfrm>
          <a:prstGeom prst="rect">
            <a:avLst/>
          </a:prstGeom>
          <a:noFill/>
          <a:ln/>
        </p:spPr>
        <p:txBody>
          <a:bodyPr wrap="square" lIns="0" tIns="0" rIns="0" bIns="0" rtlCol="0" anchor="ctr"/>
          <a:lstStyle/>
          <a:p>
            <a:pPr indent="0" marL="0">
              <a:buNone/>
            </a:pPr>
            <a:r>
              <a:rPr lang="en-US" sz="900" spc="200" kern="0" dirty="0">
                <a:solidFill>
                  <a:srgbClr val="5A5650"/>
                </a:solidFill>
                <a:latin typeface="Consolas" pitchFamily="34" charset="0"/>
                <a:ea typeface="Consolas" pitchFamily="34" charset="-122"/>
                <a:cs typeface="Consolas" pitchFamily="34" charset="-120"/>
              </a:rPr>
              <a:t>ARTIFICAT S-05</a:t>
            </a:r>
            <a:endParaRPr lang="en-US" sz="900" dirty="0"/>
          </a:p>
        </p:txBody>
      </p:sp>
      <p:sp>
        <p:nvSpPr>
          <p:cNvPr id="7" name="Text 5"/>
          <p:cNvSpPr/>
          <p:nvPr/>
        </p:nvSpPr>
        <p:spPr>
          <a:xfrm>
            <a:off x="548640" y="1371600"/>
            <a:ext cx="5943600" cy="731520"/>
          </a:xfrm>
          <a:prstGeom prst="rect">
            <a:avLst/>
          </a:prstGeom>
          <a:noFill/>
          <a:ln/>
        </p:spPr>
        <p:txBody>
          <a:bodyPr wrap="square" lIns="0" tIns="0" rIns="0" bIns="0" rtlCol="0" anchor="ctr"/>
          <a:lstStyle/>
          <a:p>
            <a:pPr indent="0" marL="0">
              <a:buNone/>
            </a:pPr>
            <a:r>
              <a:rPr lang="en-US" sz="4200" dirty="0">
                <a:solidFill>
                  <a:srgbClr val="E8E4DF"/>
                </a:solidFill>
                <a:latin typeface="Georgia" pitchFamily="34" charset="0"/>
                <a:ea typeface="Georgia" pitchFamily="34" charset="-122"/>
                <a:cs typeface="Georgia" pitchFamily="34" charset="-120"/>
              </a:rPr>
              <a:t>Non-Negotiables</a:t>
            </a:r>
            <a:endParaRPr lang="en-US" sz="4200" dirty="0"/>
          </a:p>
        </p:txBody>
      </p:sp>
      <p:sp>
        <p:nvSpPr>
          <p:cNvPr id="8" name="Text 6"/>
          <p:cNvSpPr/>
          <p:nvPr/>
        </p:nvSpPr>
        <p:spPr>
          <a:xfrm>
            <a:off x="548640" y="2240280"/>
            <a:ext cx="5029200" cy="411480"/>
          </a:xfrm>
          <a:prstGeom prst="rect">
            <a:avLst/>
          </a:prstGeom>
          <a:noFill/>
          <a:ln/>
        </p:spPr>
        <p:txBody>
          <a:bodyPr wrap="square" lIns="0" tIns="0" rIns="0" bIns="0" rtlCol="0" anchor="ctr"/>
          <a:lstStyle/>
          <a:p>
            <a:pPr indent="0" marL="0">
              <a:lnSpc>
                <a:spcPct val="130000"/>
              </a:lnSpc>
              <a:buNone/>
            </a:pPr>
            <a:r>
              <a:rPr lang="en-US" sz="1600" i="1" dirty="0">
                <a:solidFill>
                  <a:srgbClr val="5A7A5A"/>
                </a:solidFill>
                <a:latin typeface="Georgia" pitchFamily="34" charset="0"/>
                <a:ea typeface="Georgia" pitchFamily="34" charset="-122"/>
                <a:cs typeface="Georgia" pitchFamily="34" charset="-120"/>
              </a:rPr>
              <a:t>The constraints you set before the market does.</a:t>
            </a:r>
            <a:endParaRPr lang="en-US" sz="1600" dirty="0"/>
          </a:p>
        </p:txBody>
      </p:sp>
      <p:sp>
        <p:nvSpPr>
          <p:cNvPr id="9" name="Text 7"/>
          <p:cNvSpPr/>
          <p:nvPr/>
        </p:nvSpPr>
        <p:spPr>
          <a:xfrm>
            <a:off x="548640" y="2834640"/>
            <a:ext cx="5029200" cy="1005840"/>
          </a:xfrm>
          <a:prstGeom prst="rect">
            <a:avLst/>
          </a:prstGeom>
          <a:noFill/>
          <a:ln/>
        </p:spPr>
        <p:txBody>
          <a:bodyPr wrap="square" lIns="0" tIns="0" rIns="0" bIns="0" rtlCol="0" anchor="ctr"/>
          <a:lstStyle/>
          <a:p>
            <a:pPr indent="0" marL="0">
              <a:lnSpc>
                <a:spcPct val="160000"/>
              </a:lnSpc>
              <a:buNone/>
            </a:pPr>
            <a:r>
              <a:rPr lang="en-US" sz="1250" dirty="0">
                <a:solidFill>
                  <a:srgbClr val="8A857E"/>
                </a:solidFill>
                <a:latin typeface="Georgia" pitchFamily="34" charset="0"/>
                <a:ea typeface="Georgia" pitchFamily="34" charset="-122"/>
                <a:cs typeface="Georgia" pitchFamily="34" charset="-120"/>
              </a:rPr>
              <a:t>Every founder has limits they haven't written down. Hours they won't work. Clients they won't serve. Values they won't bend. This sheet makes them explicit so you don't discover them in a crisis.</a:t>
            </a:r>
            <a:endParaRPr lang="en-US" sz="1250" dirty="0"/>
          </a:p>
        </p:txBody>
      </p:sp>
      <p:sp>
        <p:nvSpPr>
          <p:cNvPr id="10" name="Text 8"/>
          <p:cNvSpPr/>
          <p:nvPr/>
        </p:nvSpPr>
        <p:spPr>
          <a:xfrm>
            <a:off x="548640" y="4160520"/>
            <a:ext cx="2743200" cy="182880"/>
          </a:xfrm>
          <a:prstGeom prst="rect">
            <a:avLst/>
          </a:prstGeom>
          <a:noFill/>
          <a:ln/>
        </p:spPr>
        <p:txBody>
          <a:bodyPr wrap="square" lIns="0" tIns="0" rIns="0" bIns="0" rtlCol="0" anchor="ctr"/>
          <a:lstStyle/>
          <a:p>
            <a:pPr indent="0" marL="0">
              <a:buNone/>
            </a:pPr>
            <a:r>
              <a:rPr lang="en-US" sz="750" spc="150" kern="0" dirty="0">
                <a:solidFill>
                  <a:srgbClr val="5A5650"/>
                </a:solidFill>
                <a:latin typeface="Consolas" pitchFamily="34" charset="0"/>
                <a:ea typeface="Consolas" pitchFamily="34" charset="-122"/>
                <a:cs typeface="Consolas" pitchFamily="34" charset="-120"/>
              </a:rPr>
              <a:t>SEED KIT · SELF</a:t>
            </a:r>
            <a:endParaRPr lang="en-US" sz="750" dirty="0"/>
          </a:p>
        </p:txBody>
      </p:sp>
      <p:sp>
        <p:nvSpPr>
          <p:cNvPr id="11" name="Shape 9"/>
          <p:cNvSpPr/>
          <p:nvPr/>
        </p:nvSpPr>
        <p:spPr>
          <a:xfrm>
            <a:off x="548640" y="4526280"/>
            <a:ext cx="100584" cy="100584"/>
          </a:xfrm>
          <a:prstGeom prst="ellipse">
            <a:avLst/>
          </a:prstGeom>
          <a:solidFill>
            <a:srgbClr val="8B2500"/>
          </a:solidFill>
          <a:ln/>
        </p:spPr>
      </p:sp>
      <p:sp>
        <p:nvSpPr>
          <p:cNvPr id="12" name="Text 10"/>
          <p:cNvSpPr/>
          <p:nvPr/>
        </p:nvSpPr>
        <p:spPr>
          <a:xfrm>
            <a:off x="548640" y="4709160"/>
            <a:ext cx="2743200" cy="182880"/>
          </a:xfrm>
          <a:prstGeom prst="rect">
            <a:avLst/>
          </a:prstGeom>
          <a:noFill/>
          <a:ln/>
        </p:spPr>
        <p:txBody>
          <a:bodyPr wrap="square" lIns="0" tIns="0" rIns="0" bIns="0" rtlCol="0" anchor="ctr"/>
          <a:lstStyle/>
          <a:p>
            <a:pPr indent="0" marL="0">
              <a:buNone/>
            </a:pPr>
            <a:r>
              <a:rPr lang="en-US" sz="700" spc="200" kern="0" dirty="0">
                <a:solidFill>
                  <a:srgbClr val="3A3730"/>
                </a:solidFill>
                <a:latin typeface="Consolas" pitchFamily="34" charset="0"/>
                <a:ea typeface="Consolas" pitchFamily="34" charset="-122"/>
                <a:cs typeface="Consolas" pitchFamily="34" charset="-120"/>
              </a:rPr>
              <a:t>TEAM NAME</a:t>
            </a:r>
            <a:endParaRPr lang="en-US" sz="700" dirty="0"/>
          </a:p>
        </p:txBody>
      </p:sp>
      <p:sp>
        <p:nvSpPr>
          <p:cNvPr id="13" name="Text 11"/>
          <p:cNvSpPr/>
          <p:nvPr/>
        </p:nvSpPr>
        <p:spPr>
          <a:xfrm>
            <a:off x="5943600" y="4709160"/>
            <a:ext cx="3017520" cy="182880"/>
          </a:xfrm>
          <a:prstGeom prst="rect">
            <a:avLst/>
          </a:prstGeom>
          <a:noFill/>
          <a:ln/>
        </p:spPr>
        <p:txBody>
          <a:bodyPr wrap="square" lIns="0" tIns="0" rIns="0" bIns="0" rtlCol="0" anchor="ctr"/>
          <a:lstStyle/>
          <a:p>
            <a:pPr algn="r" indent="0" marL="0">
              <a:buNone/>
            </a:pPr>
            <a:r>
              <a:rPr lang="en-US" sz="700" spc="200" kern="0" dirty="0">
                <a:solidFill>
                  <a:srgbClr val="3A3730"/>
                </a:solidFill>
                <a:latin typeface="Consolas" pitchFamily="34" charset="0"/>
                <a:ea typeface="Consolas" pitchFamily="34" charset="-122"/>
                <a:cs typeface="Consolas" pitchFamily="34" charset="-120"/>
              </a:rPr>
              <a:t>TODAY'S DATE</a:t>
            </a:r>
            <a:endParaRPr lang="en-US" sz="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0EBE3"/>
        </a:solidFill>
      </p:bgPr>
    </p:bg>
    <p:spTree>
      <p:nvGrpSpPr>
        <p:cNvPr id="1" name=""/>
        <p:cNvGrpSpPr/>
        <p:nvPr/>
      </p:nvGrpSpPr>
      <p:grpSpPr>
        <a:xfrm>
          <a:off x="0" y="0"/>
          <a:ext cx="0" cy="0"/>
          <a:chOff x="0" y="0"/>
          <a:chExt cx="0" cy="0"/>
        </a:xfrm>
      </p:grpSpPr>
      <p:sp>
        <p:nvSpPr>
          <p:cNvPr id="2" name="Text 0"/>
          <p:cNvSpPr/>
          <p:nvPr/>
        </p:nvSpPr>
        <p:spPr>
          <a:xfrm>
            <a:off x="548640" y="320040"/>
            <a:ext cx="2743200" cy="182880"/>
          </a:xfrm>
          <a:prstGeom prst="rect">
            <a:avLst/>
          </a:prstGeom>
          <a:noFill/>
          <a:ln/>
        </p:spPr>
        <p:txBody>
          <a:bodyPr wrap="square" lIns="0" tIns="0" rIns="0" bIns="0" rtlCol="0" anchor="ctr"/>
          <a:lstStyle/>
          <a:p>
            <a:pPr indent="0" marL="0">
              <a:buNone/>
            </a:pPr>
            <a:r>
              <a:rPr lang="en-US" sz="800" spc="300" kern="0" dirty="0">
                <a:solidFill>
                  <a:srgbClr val="8A857C"/>
                </a:solidFill>
                <a:latin typeface="Consolas" pitchFamily="34" charset="0"/>
                <a:ea typeface="Consolas" pitchFamily="34" charset="-122"/>
                <a:cs typeface="Consolas" pitchFamily="34" charset="-120"/>
              </a:rPr>
              <a:t>INARET</a:t>
            </a:r>
            <a:endParaRPr lang="en-US" sz="800" dirty="0"/>
          </a:p>
        </p:txBody>
      </p:sp>
      <p:sp>
        <p:nvSpPr>
          <p:cNvPr id="3" name="Text 1"/>
          <p:cNvSpPr/>
          <p:nvPr/>
        </p:nvSpPr>
        <p:spPr>
          <a:xfrm>
            <a:off x="548640" y="548640"/>
            <a:ext cx="6400800" cy="457200"/>
          </a:xfrm>
          <a:prstGeom prst="rect">
            <a:avLst/>
          </a:prstGeom>
          <a:noFill/>
          <a:ln/>
        </p:spPr>
        <p:txBody>
          <a:bodyPr wrap="square" lIns="0" tIns="0" rIns="0" bIns="0" rtlCol="0" anchor="ctr"/>
          <a:lstStyle/>
          <a:p>
            <a:pPr indent="0" marL="0">
              <a:buNone/>
            </a:pPr>
            <a:r>
              <a:rPr lang="en-US" sz="2600" dirty="0">
                <a:solidFill>
                  <a:srgbClr val="1A1917"/>
                </a:solidFill>
                <a:latin typeface="Georgia" pitchFamily="34" charset="0"/>
                <a:ea typeface="Georgia" pitchFamily="34" charset="-122"/>
                <a:cs typeface="Georgia" pitchFamily="34" charset="-120"/>
              </a:rPr>
              <a:t>NON-NEGOTIABLES SHEET</a:t>
            </a:r>
            <a:endParaRPr lang="en-US" sz="2600" dirty="0"/>
          </a:p>
        </p:txBody>
      </p:sp>
      <p:sp>
        <p:nvSpPr>
          <p:cNvPr id="4" name="Text 2"/>
          <p:cNvSpPr/>
          <p:nvPr/>
        </p:nvSpPr>
        <p:spPr>
          <a:xfrm>
            <a:off x="8046720" y="320040"/>
            <a:ext cx="914400" cy="411480"/>
          </a:xfrm>
          <a:prstGeom prst="rect">
            <a:avLst/>
          </a:prstGeom>
          <a:noFill/>
          <a:ln/>
        </p:spPr>
        <p:txBody>
          <a:bodyPr wrap="square" lIns="0" tIns="0" rIns="0" bIns="0" rtlCol="0" anchor="ctr"/>
          <a:lstStyle/>
          <a:p>
            <a:pPr algn="r" indent="0" marL="0">
              <a:buNone/>
            </a:pPr>
            <a:r>
              <a:rPr lang="en-US" sz="2800" dirty="0">
                <a:solidFill>
                  <a:srgbClr val="CCC5B8"/>
                </a:solidFill>
                <a:latin typeface="Georgia" pitchFamily="34" charset="0"/>
                <a:ea typeface="Georgia" pitchFamily="34" charset="-122"/>
                <a:cs typeface="Georgia" pitchFamily="34" charset="-120"/>
              </a:rPr>
              <a:t>1</a:t>
            </a:r>
            <a:endParaRPr lang="en-US" sz="2800" dirty="0"/>
          </a:p>
        </p:txBody>
      </p:sp>
      <p:sp>
        <p:nvSpPr>
          <p:cNvPr id="5" name="Shape 3"/>
          <p:cNvSpPr/>
          <p:nvPr/>
        </p:nvSpPr>
        <p:spPr>
          <a:xfrm>
            <a:off x="548640" y="1051560"/>
            <a:ext cx="8046720" cy="0"/>
          </a:xfrm>
          <a:prstGeom prst="line">
            <a:avLst/>
          </a:prstGeom>
          <a:noFill/>
          <a:ln w="6350">
            <a:solidFill>
              <a:srgbClr val="CCC5B8"/>
            </a:solidFill>
            <a:prstDash val="solid"/>
          </a:ln>
        </p:spPr>
      </p:sp>
      <p:sp>
        <p:nvSpPr>
          <p:cNvPr id="6" name="Text 4"/>
          <p:cNvSpPr/>
          <p:nvPr/>
        </p:nvSpPr>
        <p:spPr>
          <a:xfrm>
            <a:off x="548640" y="1234440"/>
            <a:ext cx="6400800" cy="182880"/>
          </a:xfrm>
          <a:prstGeom prst="rect">
            <a:avLst/>
          </a:prstGeom>
          <a:noFill/>
          <a:ln/>
        </p:spPr>
        <p:txBody>
          <a:bodyPr wrap="square" lIns="0" tIns="0" rIns="0" bIns="0" rtlCol="0" anchor="ctr"/>
          <a:lstStyle/>
          <a:p>
            <a:pPr indent="0" marL="0">
              <a:buNone/>
            </a:pPr>
            <a:r>
              <a:rPr lang="en-US" sz="750" spc="200" kern="0" dirty="0">
                <a:solidFill>
                  <a:srgbClr val="8A857C"/>
                </a:solidFill>
                <a:latin typeface="Consolas" pitchFamily="34" charset="0"/>
                <a:ea typeface="Consolas" pitchFamily="34" charset="-122"/>
                <a:cs typeface="Consolas" pitchFamily="34" charset="-120"/>
              </a:rPr>
              <a:t>TIME</a:t>
            </a:r>
            <a:endParaRPr lang="en-US" sz="750" dirty="0"/>
          </a:p>
        </p:txBody>
      </p:sp>
      <p:sp>
        <p:nvSpPr>
          <p:cNvPr id="7" name="Text 5"/>
          <p:cNvSpPr/>
          <p:nvPr/>
        </p:nvSpPr>
        <p:spPr>
          <a:xfrm>
            <a:off x="7863840" y="1234440"/>
            <a:ext cx="914400" cy="182880"/>
          </a:xfrm>
          <a:prstGeom prst="rect">
            <a:avLst/>
          </a:prstGeom>
          <a:noFill/>
          <a:ln/>
        </p:spPr>
        <p:txBody>
          <a:bodyPr wrap="square" lIns="0" tIns="0" rIns="0" bIns="0" rtlCol="0" anchor="ctr"/>
          <a:lstStyle/>
          <a:p>
            <a:pPr algn="r" indent="0" marL="0">
              <a:buNone/>
            </a:pPr>
            <a:r>
              <a:rPr lang="en-US" sz="1800" dirty="0">
                <a:solidFill>
                  <a:srgbClr val="CCC5B8"/>
                </a:solidFill>
                <a:latin typeface="Georgia" pitchFamily="34" charset="0"/>
                <a:ea typeface="Georgia" pitchFamily="34" charset="-122"/>
                <a:cs typeface="Georgia" pitchFamily="34" charset="-120"/>
              </a:rPr>
              <a:t>A</a:t>
            </a:r>
            <a:endParaRPr lang="en-US" sz="1800" dirty="0"/>
          </a:p>
        </p:txBody>
      </p:sp>
      <p:sp>
        <p:nvSpPr>
          <p:cNvPr id="8" name="Shape 6"/>
          <p:cNvSpPr/>
          <p:nvPr/>
        </p:nvSpPr>
        <p:spPr>
          <a:xfrm>
            <a:off x="548640" y="1508760"/>
            <a:ext cx="8046720" cy="0"/>
          </a:xfrm>
          <a:prstGeom prst="line">
            <a:avLst/>
          </a:prstGeom>
          <a:noFill/>
          <a:ln w="6350">
            <a:solidFill>
              <a:srgbClr val="CCC5B8"/>
            </a:solidFill>
            <a:prstDash val="solid"/>
          </a:ln>
        </p:spPr>
      </p:sp>
      <p:sp>
        <p:nvSpPr>
          <p:cNvPr id="9" name="Text 7"/>
          <p:cNvSpPr/>
          <p:nvPr/>
        </p:nvSpPr>
        <p:spPr>
          <a:xfrm>
            <a:off x="548640" y="1645920"/>
            <a:ext cx="374904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MAXIMUM HOURS PER WEEK</a:t>
            </a:r>
            <a:endParaRPr lang="en-US" sz="700" dirty="0"/>
          </a:p>
        </p:txBody>
      </p:sp>
      <p:sp>
        <p:nvSpPr>
          <p:cNvPr id="10" name="Shape 8"/>
          <p:cNvSpPr/>
          <p:nvPr/>
        </p:nvSpPr>
        <p:spPr>
          <a:xfrm>
            <a:off x="548640" y="2194560"/>
            <a:ext cx="3749040" cy="0"/>
          </a:xfrm>
          <a:prstGeom prst="line">
            <a:avLst/>
          </a:prstGeom>
          <a:noFill/>
          <a:ln w="6350">
            <a:solidFill>
              <a:srgbClr val="CCC5B8"/>
            </a:solidFill>
            <a:prstDash val="solid"/>
          </a:ln>
        </p:spPr>
      </p:sp>
      <p:sp>
        <p:nvSpPr>
          <p:cNvPr id="11" name="Text 9"/>
          <p:cNvSpPr/>
          <p:nvPr/>
        </p:nvSpPr>
        <p:spPr>
          <a:xfrm>
            <a:off x="4846320" y="1645920"/>
            <a:ext cx="374904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DAYS YOU WILL NOT WORK</a:t>
            </a:r>
            <a:endParaRPr lang="en-US" sz="700" dirty="0"/>
          </a:p>
        </p:txBody>
      </p:sp>
      <p:sp>
        <p:nvSpPr>
          <p:cNvPr id="12" name="Text 10"/>
          <p:cNvSpPr/>
          <p:nvPr/>
        </p:nvSpPr>
        <p:spPr>
          <a:xfrm>
            <a:off x="4846320" y="1847088"/>
            <a:ext cx="3749040" cy="274320"/>
          </a:xfrm>
          <a:prstGeom prst="rect">
            <a:avLst/>
          </a:prstGeom>
          <a:noFill/>
          <a:ln/>
        </p:spPr>
        <p:txBody>
          <a:bodyPr wrap="square" lIns="0" tIns="0" rIns="0" bIns="0" rtlCol="0" anchor="ctr"/>
          <a:lstStyle/>
          <a:p>
            <a:pPr indent="0" marL="0">
              <a:lnSpc>
                <a:spcPct val="140000"/>
              </a:lnSpc>
              <a:buNone/>
            </a:pPr>
            <a:r>
              <a:rPr lang="en-US" sz="1050" i="1" dirty="0">
                <a:solidFill>
                  <a:srgbClr val="B5B0A6"/>
                </a:solidFill>
                <a:latin typeface="Georgia" pitchFamily="34" charset="0"/>
                <a:ea typeface="Georgia" pitchFamily="34" charset="-122"/>
                <a:cs typeface="Georgia" pitchFamily="34" charset="-120"/>
              </a:rPr>
              <a:t>e.g. Sundays, after 6pm</a:t>
            </a:r>
            <a:endParaRPr lang="en-US" sz="1050" dirty="0"/>
          </a:p>
        </p:txBody>
      </p:sp>
      <p:sp>
        <p:nvSpPr>
          <p:cNvPr id="13" name="Shape 11"/>
          <p:cNvSpPr/>
          <p:nvPr/>
        </p:nvSpPr>
        <p:spPr>
          <a:xfrm>
            <a:off x="4846320" y="2194560"/>
            <a:ext cx="3749040" cy="0"/>
          </a:xfrm>
          <a:prstGeom prst="line">
            <a:avLst/>
          </a:prstGeom>
          <a:noFill/>
          <a:ln w="6350">
            <a:solidFill>
              <a:srgbClr val="CCC5B8"/>
            </a:solidFill>
            <a:prstDash val="solid"/>
          </a:ln>
        </p:spPr>
      </p:sp>
      <p:sp>
        <p:nvSpPr>
          <p:cNvPr id="14" name="Text 12"/>
          <p:cNvSpPr/>
          <p:nvPr/>
        </p:nvSpPr>
        <p:spPr>
          <a:xfrm>
            <a:off x="548640" y="2423160"/>
            <a:ext cx="6400800" cy="182880"/>
          </a:xfrm>
          <a:prstGeom prst="rect">
            <a:avLst/>
          </a:prstGeom>
          <a:noFill/>
          <a:ln/>
        </p:spPr>
        <p:txBody>
          <a:bodyPr wrap="square" lIns="0" tIns="0" rIns="0" bIns="0" rtlCol="0" anchor="ctr"/>
          <a:lstStyle/>
          <a:p>
            <a:pPr indent="0" marL="0">
              <a:buNone/>
            </a:pPr>
            <a:r>
              <a:rPr lang="en-US" sz="750" spc="200" kern="0" dirty="0">
                <a:solidFill>
                  <a:srgbClr val="8A857C"/>
                </a:solidFill>
                <a:latin typeface="Consolas" pitchFamily="34" charset="0"/>
                <a:ea typeface="Consolas" pitchFamily="34" charset="-122"/>
                <a:cs typeface="Consolas" pitchFamily="34" charset="-120"/>
              </a:rPr>
              <a:t>MONEY</a:t>
            </a:r>
            <a:endParaRPr lang="en-US" sz="750" dirty="0"/>
          </a:p>
        </p:txBody>
      </p:sp>
      <p:sp>
        <p:nvSpPr>
          <p:cNvPr id="15" name="Text 13"/>
          <p:cNvSpPr/>
          <p:nvPr/>
        </p:nvSpPr>
        <p:spPr>
          <a:xfrm>
            <a:off x="7863840" y="2423160"/>
            <a:ext cx="914400" cy="182880"/>
          </a:xfrm>
          <a:prstGeom prst="rect">
            <a:avLst/>
          </a:prstGeom>
          <a:noFill/>
          <a:ln/>
        </p:spPr>
        <p:txBody>
          <a:bodyPr wrap="square" lIns="0" tIns="0" rIns="0" bIns="0" rtlCol="0" anchor="ctr"/>
          <a:lstStyle/>
          <a:p>
            <a:pPr algn="r" indent="0" marL="0">
              <a:buNone/>
            </a:pPr>
            <a:r>
              <a:rPr lang="en-US" sz="1800" dirty="0">
                <a:solidFill>
                  <a:srgbClr val="CCC5B8"/>
                </a:solidFill>
                <a:latin typeface="Georgia" pitchFamily="34" charset="0"/>
                <a:ea typeface="Georgia" pitchFamily="34" charset="-122"/>
                <a:cs typeface="Georgia" pitchFamily="34" charset="-120"/>
              </a:rPr>
              <a:t>B</a:t>
            </a:r>
            <a:endParaRPr lang="en-US" sz="1800" dirty="0"/>
          </a:p>
        </p:txBody>
      </p:sp>
      <p:sp>
        <p:nvSpPr>
          <p:cNvPr id="16" name="Shape 14"/>
          <p:cNvSpPr/>
          <p:nvPr/>
        </p:nvSpPr>
        <p:spPr>
          <a:xfrm>
            <a:off x="548640" y="2697480"/>
            <a:ext cx="8046720" cy="0"/>
          </a:xfrm>
          <a:prstGeom prst="line">
            <a:avLst/>
          </a:prstGeom>
          <a:noFill/>
          <a:ln w="6350">
            <a:solidFill>
              <a:srgbClr val="CCC5B8"/>
            </a:solidFill>
            <a:prstDash val="solid"/>
          </a:ln>
        </p:spPr>
      </p:sp>
      <p:sp>
        <p:nvSpPr>
          <p:cNvPr id="17" name="Text 15"/>
          <p:cNvSpPr/>
          <p:nvPr/>
        </p:nvSpPr>
        <p:spPr>
          <a:xfrm>
            <a:off x="548640" y="2743200"/>
            <a:ext cx="374904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MINIMUM MONTHLY INCOME WITHIN 12 MONTHS</a:t>
            </a:r>
            <a:endParaRPr lang="en-US" sz="700" dirty="0"/>
          </a:p>
        </p:txBody>
      </p:sp>
      <p:sp>
        <p:nvSpPr>
          <p:cNvPr id="18" name="Shape 16"/>
          <p:cNvSpPr/>
          <p:nvPr/>
        </p:nvSpPr>
        <p:spPr>
          <a:xfrm>
            <a:off x="548640" y="3291840"/>
            <a:ext cx="3749040" cy="0"/>
          </a:xfrm>
          <a:prstGeom prst="line">
            <a:avLst/>
          </a:prstGeom>
          <a:noFill/>
          <a:ln w="6350">
            <a:solidFill>
              <a:srgbClr val="CCC5B8"/>
            </a:solidFill>
            <a:prstDash val="solid"/>
          </a:ln>
        </p:spPr>
      </p:sp>
      <p:sp>
        <p:nvSpPr>
          <p:cNvPr id="19" name="Text 17"/>
          <p:cNvSpPr/>
          <p:nvPr/>
        </p:nvSpPr>
        <p:spPr>
          <a:xfrm>
            <a:off x="4846320" y="2743200"/>
            <a:ext cx="374904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MAXIMUM UPFRONT INVESTMENT</a:t>
            </a:r>
            <a:endParaRPr lang="en-US" sz="700" dirty="0"/>
          </a:p>
        </p:txBody>
      </p:sp>
      <p:sp>
        <p:nvSpPr>
          <p:cNvPr id="20" name="Shape 18"/>
          <p:cNvSpPr/>
          <p:nvPr/>
        </p:nvSpPr>
        <p:spPr>
          <a:xfrm>
            <a:off x="4846320" y="3291840"/>
            <a:ext cx="3749040" cy="0"/>
          </a:xfrm>
          <a:prstGeom prst="line">
            <a:avLst/>
          </a:prstGeom>
          <a:noFill/>
          <a:ln w="6350">
            <a:solidFill>
              <a:srgbClr val="CCC5B8"/>
            </a:solidFill>
            <a:prstDash val="solid"/>
          </a:ln>
        </p:spPr>
      </p:sp>
      <p:sp>
        <p:nvSpPr>
          <p:cNvPr id="21" name="Text 19"/>
          <p:cNvSpPr/>
          <p:nvPr/>
        </p:nvSpPr>
        <p:spPr>
          <a:xfrm>
            <a:off x="548640" y="3520440"/>
            <a:ext cx="6400800" cy="182880"/>
          </a:xfrm>
          <a:prstGeom prst="rect">
            <a:avLst/>
          </a:prstGeom>
          <a:noFill/>
          <a:ln/>
        </p:spPr>
        <p:txBody>
          <a:bodyPr wrap="square" lIns="0" tIns="0" rIns="0" bIns="0" rtlCol="0" anchor="ctr"/>
          <a:lstStyle/>
          <a:p>
            <a:pPr indent="0" marL="0">
              <a:buNone/>
            </a:pPr>
            <a:r>
              <a:rPr lang="en-US" sz="750" spc="200" kern="0" dirty="0">
                <a:solidFill>
                  <a:srgbClr val="8A857C"/>
                </a:solidFill>
                <a:latin typeface="Consolas" pitchFamily="34" charset="0"/>
                <a:ea typeface="Consolas" pitchFamily="34" charset="-122"/>
                <a:cs typeface="Consolas" pitchFamily="34" charset="-120"/>
              </a:rPr>
              <a:t>VALUES</a:t>
            </a:r>
            <a:endParaRPr lang="en-US" sz="750" dirty="0"/>
          </a:p>
        </p:txBody>
      </p:sp>
      <p:sp>
        <p:nvSpPr>
          <p:cNvPr id="22" name="Text 20"/>
          <p:cNvSpPr/>
          <p:nvPr/>
        </p:nvSpPr>
        <p:spPr>
          <a:xfrm>
            <a:off x="7863840" y="3520440"/>
            <a:ext cx="914400" cy="182880"/>
          </a:xfrm>
          <a:prstGeom prst="rect">
            <a:avLst/>
          </a:prstGeom>
          <a:noFill/>
          <a:ln/>
        </p:spPr>
        <p:txBody>
          <a:bodyPr wrap="square" lIns="0" tIns="0" rIns="0" bIns="0" rtlCol="0" anchor="ctr"/>
          <a:lstStyle/>
          <a:p>
            <a:pPr algn="r" indent="0" marL="0">
              <a:buNone/>
            </a:pPr>
            <a:r>
              <a:rPr lang="en-US" sz="1800" dirty="0">
                <a:solidFill>
                  <a:srgbClr val="CCC5B8"/>
                </a:solidFill>
                <a:latin typeface="Georgia" pitchFamily="34" charset="0"/>
                <a:ea typeface="Georgia" pitchFamily="34" charset="-122"/>
                <a:cs typeface="Georgia" pitchFamily="34" charset="-120"/>
              </a:rPr>
              <a:t>C</a:t>
            </a:r>
            <a:endParaRPr lang="en-US" sz="1800" dirty="0"/>
          </a:p>
        </p:txBody>
      </p:sp>
      <p:sp>
        <p:nvSpPr>
          <p:cNvPr id="23" name="Shape 21"/>
          <p:cNvSpPr/>
          <p:nvPr/>
        </p:nvSpPr>
        <p:spPr>
          <a:xfrm>
            <a:off x="548640" y="3794760"/>
            <a:ext cx="8046720" cy="0"/>
          </a:xfrm>
          <a:prstGeom prst="line">
            <a:avLst/>
          </a:prstGeom>
          <a:noFill/>
          <a:ln w="6350">
            <a:solidFill>
              <a:srgbClr val="CCC5B8"/>
            </a:solidFill>
            <a:prstDash val="solid"/>
          </a:ln>
        </p:spPr>
      </p:sp>
      <p:sp>
        <p:nvSpPr>
          <p:cNvPr id="24" name="Text 22"/>
          <p:cNvSpPr/>
          <p:nvPr/>
        </p:nvSpPr>
        <p:spPr>
          <a:xfrm>
            <a:off x="548640" y="3840480"/>
            <a:ext cx="804672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WORK YOU WILL NOT DO (EVEN IF IT PAYS WELL)</a:t>
            </a:r>
            <a:endParaRPr lang="en-US" sz="700" dirty="0"/>
          </a:p>
        </p:txBody>
      </p:sp>
      <p:sp>
        <p:nvSpPr>
          <p:cNvPr id="25" name="Text 23"/>
          <p:cNvSpPr/>
          <p:nvPr/>
        </p:nvSpPr>
        <p:spPr>
          <a:xfrm>
            <a:off x="548640" y="4041648"/>
            <a:ext cx="8046720" cy="274320"/>
          </a:xfrm>
          <a:prstGeom prst="rect">
            <a:avLst/>
          </a:prstGeom>
          <a:noFill/>
          <a:ln/>
        </p:spPr>
        <p:txBody>
          <a:bodyPr wrap="square" lIns="0" tIns="0" rIns="0" bIns="0" rtlCol="0" anchor="ctr"/>
          <a:lstStyle/>
          <a:p>
            <a:pPr indent="0" marL="0">
              <a:lnSpc>
                <a:spcPct val="140000"/>
              </a:lnSpc>
              <a:buNone/>
            </a:pPr>
            <a:r>
              <a:rPr lang="en-US" sz="1050" i="1" dirty="0">
                <a:solidFill>
                  <a:srgbClr val="B5B0A6"/>
                </a:solidFill>
                <a:latin typeface="Georgia" pitchFamily="34" charset="0"/>
                <a:ea typeface="Georgia" pitchFamily="34" charset="-122"/>
                <a:cs typeface="Georgia" pitchFamily="34" charset="-120"/>
              </a:rPr>
              <a:t>e.g. I won't sell something I don't believe in. I won't work with clients who disrespect my time.</a:t>
            </a:r>
            <a:endParaRPr lang="en-US" sz="1050" dirty="0"/>
          </a:p>
        </p:txBody>
      </p:sp>
      <p:sp>
        <p:nvSpPr>
          <p:cNvPr id="26" name="Shape 24"/>
          <p:cNvSpPr/>
          <p:nvPr/>
        </p:nvSpPr>
        <p:spPr>
          <a:xfrm>
            <a:off x="548640" y="4389120"/>
            <a:ext cx="8046720" cy="0"/>
          </a:xfrm>
          <a:prstGeom prst="line">
            <a:avLst/>
          </a:prstGeom>
          <a:noFill/>
          <a:ln w="6350">
            <a:solidFill>
              <a:srgbClr val="CCC5B8"/>
            </a:solidFill>
            <a:prstDash val="solid"/>
          </a:ln>
        </p:spPr>
      </p:sp>
      <p:sp>
        <p:nvSpPr>
          <p:cNvPr id="27" name="Text 25"/>
          <p:cNvSpPr/>
          <p:nvPr/>
        </p:nvSpPr>
        <p:spPr>
          <a:xfrm>
            <a:off x="548640" y="4434840"/>
            <a:ext cx="6400800" cy="182880"/>
          </a:xfrm>
          <a:prstGeom prst="rect">
            <a:avLst/>
          </a:prstGeom>
          <a:noFill/>
          <a:ln/>
        </p:spPr>
        <p:txBody>
          <a:bodyPr wrap="square" lIns="0" tIns="0" rIns="0" bIns="0" rtlCol="0" anchor="ctr"/>
          <a:lstStyle/>
          <a:p>
            <a:pPr indent="0" marL="0">
              <a:buNone/>
            </a:pPr>
            <a:r>
              <a:rPr lang="en-US" sz="750" spc="200" kern="0" dirty="0">
                <a:solidFill>
                  <a:srgbClr val="8A857C"/>
                </a:solidFill>
                <a:latin typeface="Consolas" pitchFamily="34" charset="0"/>
                <a:ea typeface="Consolas" pitchFamily="34" charset="-122"/>
                <a:cs typeface="Consolas" pitchFamily="34" charset="-120"/>
              </a:rPr>
              <a:t>LIFESTYLE</a:t>
            </a:r>
            <a:endParaRPr lang="en-US" sz="750" dirty="0"/>
          </a:p>
        </p:txBody>
      </p:sp>
      <p:sp>
        <p:nvSpPr>
          <p:cNvPr id="28" name="Text 26"/>
          <p:cNvSpPr/>
          <p:nvPr/>
        </p:nvSpPr>
        <p:spPr>
          <a:xfrm>
            <a:off x="7863840" y="4434840"/>
            <a:ext cx="914400" cy="182880"/>
          </a:xfrm>
          <a:prstGeom prst="rect">
            <a:avLst/>
          </a:prstGeom>
          <a:noFill/>
          <a:ln/>
        </p:spPr>
        <p:txBody>
          <a:bodyPr wrap="square" lIns="0" tIns="0" rIns="0" bIns="0" rtlCol="0" anchor="ctr"/>
          <a:lstStyle/>
          <a:p>
            <a:pPr algn="r" indent="0" marL="0">
              <a:buNone/>
            </a:pPr>
            <a:r>
              <a:rPr lang="en-US" sz="1800" dirty="0">
                <a:solidFill>
                  <a:srgbClr val="CCC5B8"/>
                </a:solidFill>
                <a:latin typeface="Georgia" pitchFamily="34" charset="0"/>
                <a:ea typeface="Georgia" pitchFamily="34" charset="-122"/>
                <a:cs typeface="Georgia" pitchFamily="34" charset="-120"/>
              </a:rPr>
              <a:t>D</a:t>
            </a:r>
            <a:endParaRPr lang="en-US" sz="1800" dirty="0"/>
          </a:p>
        </p:txBody>
      </p:sp>
      <p:sp>
        <p:nvSpPr>
          <p:cNvPr id="29" name="Shape 27"/>
          <p:cNvSpPr/>
          <p:nvPr/>
        </p:nvSpPr>
        <p:spPr>
          <a:xfrm>
            <a:off x="548640" y="4709160"/>
            <a:ext cx="8046720" cy="0"/>
          </a:xfrm>
          <a:prstGeom prst="line">
            <a:avLst/>
          </a:prstGeom>
          <a:noFill/>
          <a:ln w="6350">
            <a:solidFill>
              <a:srgbClr val="CCC5B8"/>
            </a:solidFill>
            <a:prstDash val="solid"/>
          </a:ln>
        </p:spPr>
      </p:sp>
      <p:sp>
        <p:nvSpPr>
          <p:cNvPr id="30" name="Text 28"/>
          <p:cNvSpPr/>
          <p:nvPr/>
        </p:nvSpPr>
        <p:spPr>
          <a:xfrm>
            <a:off x="548640" y="4572000"/>
            <a:ext cx="374904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LOCATION / TRAVEL CONSTRAINTS</a:t>
            </a:r>
            <a:endParaRPr lang="en-US" sz="700" dirty="0"/>
          </a:p>
        </p:txBody>
      </p:sp>
      <p:sp>
        <p:nvSpPr>
          <p:cNvPr id="31" name="Shape 29"/>
          <p:cNvSpPr/>
          <p:nvPr/>
        </p:nvSpPr>
        <p:spPr>
          <a:xfrm>
            <a:off x="548640" y="5120640"/>
            <a:ext cx="3749040" cy="0"/>
          </a:xfrm>
          <a:prstGeom prst="line">
            <a:avLst/>
          </a:prstGeom>
          <a:noFill/>
          <a:ln w="6350">
            <a:solidFill>
              <a:srgbClr val="CCC5B8"/>
            </a:solidFill>
            <a:prstDash val="solid"/>
          </a:ln>
        </p:spPr>
      </p:sp>
      <p:sp>
        <p:nvSpPr>
          <p:cNvPr id="32" name="Text 30"/>
          <p:cNvSpPr/>
          <p:nvPr/>
        </p:nvSpPr>
        <p:spPr>
          <a:xfrm>
            <a:off x="4846320" y="4572000"/>
            <a:ext cx="3749040" cy="182880"/>
          </a:xfrm>
          <a:prstGeom prst="rect">
            <a:avLst/>
          </a:prstGeom>
          <a:noFill/>
          <a:ln/>
        </p:spPr>
        <p:txBody>
          <a:bodyPr wrap="square" lIns="0" tIns="0" rIns="0" bIns="0" rtlCol="0" anchor="ctr"/>
          <a:lstStyle/>
          <a:p>
            <a:pPr indent="0" marL="0">
              <a:buNone/>
            </a:pPr>
            <a:r>
              <a:rPr lang="en-US" sz="700" spc="200" kern="0" dirty="0">
                <a:solidFill>
                  <a:srgbClr val="8A857C"/>
                </a:solidFill>
                <a:latin typeface="Consolas" pitchFamily="34" charset="0"/>
                <a:ea typeface="Consolas" pitchFamily="34" charset="-122"/>
                <a:cs typeface="Consolas" pitchFamily="34" charset="-120"/>
              </a:rPr>
              <a:t>FAMILY OR HEALTH CONSIDERATIONS</a:t>
            </a:r>
            <a:endParaRPr lang="en-US" sz="700" dirty="0"/>
          </a:p>
        </p:txBody>
      </p:sp>
      <p:sp>
        <p:nvSpPr>
          <p:cNvPr id="33" name="Shape 31"/>
          <p:cNvSpPr/>
          <p:nvPr/>
        </p:nvSpPr>
        <p:spPr>
          <a:xfrm>
            <a:off x="4846320" y="5120640"/>
            <a:ext cx="3749040" cy="0"/>
          </a:xfrm>
          <a:prstGeom prst="line">
            <a:avLst/>
          </a:prstGeom>
          <a:noFill/>
          <a:ln w="6350">
            <a:solidFill>
              <a:srgbClr val="CCC5B8"/>
            </a:solidFill>
            <a:prstDash val="solid"/>
          </a:ln>
        </p:spPr>
      </p:sp>
      <p:sp>
        <p:nvSpPr>
          <p:cNvPr id="34" name="Text 32"/>
          <p:cNvSpPr/>
          <p:nvPr/>
        </p:nvSpPr>
        <p:spPr>
          <a:xfrm>
            <a:off x="4572000" y="4754880"/>
            <a:ext cx="4206240" cy="182880"/>
          </a:xfrm>
          <a:prstGeom prst="rect">
            <a:avLst/>
          </a:prstGeom>
          <a:noFill/>
          <a:ln/>
        </p:spPr>
        <p:txBody>
          <a:bodyPr wrap="square" lIns="0" tIns="0" rIns="0" bIns="0" rtlCol="0" anchor="ctr"/>
          <a:lstStyle/>
          <a:p>
            <a:pPr algn="r" indent="0" marL="0">
              <a:buNone/>
            </a:pPr>
            <a:r>
              <a:rPr lang="en-US" sz="650" spc="150" kern="0" dirty="0">
                <a:solidFill>
                  <a:srgbClr val="CCC5B8"/>
                </a:solidFill>
                <a:latin typeface="Consolas" pitchFamily="34" charset="0"/>
                <a:ea typeface="Consolas" pitchFamily="34" charset="-122"/>
                <a:cs typeface="Consolas" pitchFamily="34" charset="-120"/>
              </a:rPr>
              <a:t>INARET · SEED KIT · S-05</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INARET Seed Kit — Self</dc:title>
  <dc:subject>PptxGenJS Presentation</dc:subject>
  <dc:creator>INARET</dc:creator>
  <cp:lastModifiedBy>INARET</cp:lastModifiedBy>
  <cp:revision>1</cp:revision>
  <dcterms:created xsi:type="dcterms:W3CDTF">2026-04-21T22:55:43Z</dcterms:created>
  <dcterms:modified xsi:type="dcterms:W3CDTF">2026-04-21T22:55:43Z</dcterms:modified>
</cp:coreProperties>
</file>